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12192000" cy="6858000"/>
  <p:notesSz cx="7315200" cy="9601200"/>
  <p:embeddedFontLst>
    <p:embeddedFont>
      <p:font typeface="Helvetica Neue" panose="020B0604020202020204"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1A927C-F210-4049-AEEC-32EB807D1E36}">
  <a:tblStyle styleId="{7C1A927C-F210-4049-AEEC-32EB807D1E3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FCDCC94-FF29-455F-890A-0D5D1524EBA0}"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4085E13-CFC6-4163-9FD9-480623937425}"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120" y="90"/>
      </p:cViewPr>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venir"/>
                <a:ea typeface="Avenir"/>
                <a:cs typeface="Avenir"/>
                <a:sym typeface="Avenir"/>
              </a:defRPr>
            </a:lvl1pPr>
            <a:lvl2pPr marL="914400" marR="0" lvl="1" indent="-228600" algn="l" rtl="0">
              <a:spcBef>
                <a:spcPts val="0"/>
              </a:spcBef>
              <a:spcAft>
                <a:spcPts val="0"/>
              </a:spcAft>
              <a:buSzPts val="1400"/>
              <a:buNone/>
              <a:defRPr sz="1200" b="0" i="0" u="none" strike="noStrike" cap="none">
                <a:solidFill>
                  <a:schemeClr val="dk1"/>
                </a:solidFill>
                <a:latin typeface="Avenir"/>
                <a:ea typeface="Avenir"/>
                <a:cs typeface="Avenir"/>
                <a:sym typeface="Avenir"/>
              </a:defRPr>
            </a:lvl2pPr>
            <a:lvl3pPr marL="1371600" marR="0" lvl="2" indent="-228600" algn="l" rtl="0">
              <a:spcBef>
                <a:spcPts val="0"/>
              </a:spcBef>
              <a:spcAft>
                <a:spcPts val="0"/>
              </a:spcAft>
              <a:buSzPts val="1400"/>
              <a:buNone/>
              <a:defRPr sz="1200" b="0" i="0" u="none" strike="noStrike" cap="none">
                <a:solidFill>
                  <a:schemeClr val="dk1"/>
                </a:solidFill>
                <a:latin typeface="Avenir"/>
                <a:ea typeface="Avenir"/>
                <a:cs typeface="Avenir"/>
                <a:sym typeface="Avenir"/>
              </a:defRPr>
            </a:lvl3pPr>
            <a:lvl4pPr marL="1828800" marR="0" lvl="3" indent="-228600" algn="l" rtl="0">
              <a:spcBef>
                <a:spcPts val="0"/>
              </a:spcBef>
              <a:spcAft>
                <a:spcPts val="0"/>
              </a:spcAft>
              <a:buSzPts val="1400"/>
              <a:buNone/>
              <a:defRPr sz="1200" b="0" i="0" u="none" strike="noStrike" cap="none">
                <a:solidFill>
                  <a:schemeClr val="dk1"/>
                </a:solidFill>
                <a:latin typeface="Avenir"/>
                <a:ea typeface="Avenir"/>
                <a:cs typeface="Avenir"/>
                <a:sym typeface="Avenir"/>
              </a:defRPr>
            </a:lvl4pPr>
            <a:lvl5pPr marL="2286000" marR="0" lvl="4" indent="-228600" algn="l" rtl="0">
              <a:spcBef>
                <a:spcPts val="0"/>
              </a:spcBef>
              <a:spcAft>
                <a:spcPts val="0"/>
              </a:spcAft>
              <a:buSzPts val="1400"/>
              <a:buNone/>
              <a:defRPr sz="1200" b="0" i="0" u="none" strike="noStrike" cap="none">
                <a:solidFill>
                  <a:schemeClr val="dk1"/>
                </a:solidFill>
                <a:latin typeface="Avenir"/>
                <a:ea typeface="Avenir"/>
                <a:cs typeface="Avenir"/>
                <a:sym typeface="Avenir"/>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dirty="0">
              <a:solidFill>
                <a:schemeClr val="dk1"/>
              </a:solidFill>
              <a:latin typeface="Calibri"/>
              <a:ea typeface="Calibri"/>
              <a:cs typeface="Calibri"/>
              <a:sym typeface="Calibri"/>
            </a:endParaRPr>
          </a:p>
        </p:txBody>
      </p:sp>
      <p:sp>
        <p:nvSpPr>
          <p:cNvPr id="5" name="Google Shape;5;n"/>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87" name="Google Shape;87;p1:notes"/>
          <p:cNvSpPr>
            <a:spLocks noGrp="1" noRot="1" noChangeAspect="1"/>
          </p:cNvSpPr>
          <p:nvPr>
            <p:ph type="sldImg" idx="2"/>
          </p:nvPr>
        </p:nvSpPr>
        <p:spPr>
          <a:xfrm>
            <a:off x="4546600" y="481013"/>
            <a:ext cx="2349500"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88" name="Google Shape;88;p1: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Helvetica Neue"/>
                <a:ea typeface="Helvetica Neue"/>
                <a:cs typeface="Helvetica Neue"/>
                <a:sym typeface="Helvetica Neue"/>
              </a:rPr>
              <a:t>1</a:t>
            </a:fld>
            <a:endParaRPr sz="1300" b="0" i="0" u="none" strike="noStrike" cap="none"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76" name="Google Shape;176;p10:notes"/>
          <p:cNvSpPr>
            <a:spLocks noGrp="1" noRot="1" noChangeAspect="1"/>
          </p:cNvSpPr>
          <p:nvPr>
            <p:ph type="sldImg" idx="2"/>
          </p:nvPr>
        </p:nvSpPr>
        <p:spPr>
          <a:xfrm>
            <a:off x="4546600" y="481013"/>
            <a:ext cx="2349500"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177" name="Google Shape;177;p10: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10</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95" name="Google Shape;195;p11: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96" name="Google Shape;196;p11: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solidFill>
                <a:schemeClr val="dk1"/>
              </a:solidFill>
            </a:endParaRPr>
          </a:p>
        </p:txBody>
      </p:sp>
      <p:sp>
        <p:nvSpPr>
          <p:cNvPr id="214" name="Google Shape;214;p12:notes"/>
          <p:cNvSpPr>
            <a:spLocks noGrp="1" noRot="1" noChangeAspect="1"/>
          </p:cNvSpPr>
          <p:nvPr>
            <p:ph type="sldImg" idx="2"/>
          </p:nvPr>
        </p:nvSpPr>
        <p:spPr>
          <a:xfrm>
            <a:off x="4546600" y="481013"/>
            <a:ext cx="2349500"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215" name="Google Shape;215;p12: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12</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b="1" dirty="0"/>
              <a:t>Your Business is not You.</a:t>
            </a:r>
            <a:br>
              <a:rPr lang="en-US" dirty="0"/>
            </a:br>
            <a:r>
              <a:rPr lang="en-US" dirty="0"/>
              <a:t>→ </a:t>
            </a:r>
            <a:r>
              <a:rPr lang="en-US" b="1" dirty="0"/>
              <a:t>당신의 사업은 곧 당신이 아닙니다.</a:t>
            </a:r>
            <a:br>
              <a:rPr lang="en-US" dirty="0"/>
            </a:br>
            <a:r>
              <a:rPr lang="en-US" dirty="0"/>
              <a:t>→ 또는 더 회계적 관점에서:</a:t>
            </a:r>
            <a:br>
              <a:rPr lang="en-US" dirty="0"/>
            </a:br>
            <a:r>
              <a:rPr lang="en-US" b="1" dirty="0"/>
              <a:t>사업은 개인과 구분되는 별개의 존재입니다.</a:t>
            </a:r>
            <a:endParaRPr dirty="0"/>
          </a:p>
          <a:p>
            <a:pPr marL="0" lvl="0" indent="0" algn="l" rtl="0">
              <a:spcBef>
                <a:spcPts val="0"/>
              </a:spcBef>
              <a:spcAft>
                <a:spcPts val="0"/>
              </a:spcAft>
              <a:buNone/>
            </a:pPr>
            <a:r>
              <a:rPr lang="en-US" dirty="0"/>
              <a:t>이 문장은 회계의 </a:t>
            </a:r>
            <a:r>
              <a:rPr lang="en-US" b="1" dirty="0"/>
              <a:t>법인격 분리 원칙 (Entity Concept)</a:t>
            </a:r>
            <a:r>
              <a:rPr lang="en-US" dirty="0"/>
              <a:t> 을 강조하는 데 자주 쓰입니다.</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b="0" i="0" dirty="0">
              <a:solidFill>
                <a:schemeClr val="dk1"/>
              </a:solidFill>
              <a:latin typeface="Calibri"/>
              <a:ea typeface="Calibri"/>
              <a:cs typeface="Calibri"/>
              <a:sym typeface="Calibri"/>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223" name="Google Shape;223;p13:notes"/>
          <p:cNvSpPr>
            <a:spLocks noGrp="1" noRot="1" noChangeAspect="1"/>
          </p:cNvSpPr>
          <p:nvPr>
            <p:ph type="sldImg" idx="2"/>
          </p:nvPr>
        </p:nvSpPr>
        <p:spPr>
          <a:xfrm>
            <a:off x="4546600" y="481013"/>
            <a:ext cx="2349500"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224" name="Google Shape;224;p13: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13</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4: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32" name="Google Shape;232;p14: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233" name="Google Shape;233;p14: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42" name="Google Shape;242;p15: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243" name="Google Shape;243;p15: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6: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50" name="Google Shape;250;p16: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251" name="Google Shape;251;p16: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7: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2" name="Google Shape;262;p17: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263" name="Google Shape;263;p17: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8: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75" name="Google Shape;275;p18: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276" name="Google Shape;276;p18: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9: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284" name="Google Shape;284;p19:notes"/>
          <p:cNvSpPr>
            <a:spLocks noGrp="1" noRot="1" noChangeAspect="1"/>
          </p:cNvSpPr>
          <p:nvPr>
            <p:ph type="sldImg" idx="2"/>
          </p:nvPr>
        </p:nvSpPr>
        <p:spPr>
          <a:xfrm>
            <a:off x="4556125" y="481013"/>
            <a:ext cx="2343150" cy="131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285" name="Google Shape;285;p19: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19</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94" name="Google Shape;94;p2: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b="1" dirty="0"/>
              <a:t>Academic Educator’s Guide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2.BaSIS Framework - estimated time: 60 mins.</a:t>
            </a:r>
            <a:endParaRPr dirty="0"/>
          </a:p>
          <a:p>
            <a:pPr marL="0" lvl="0" indent="0" algn="l" rtl="0">
              <a:spcBef>
                <a:spcPts val="0"/>
              </a:spcBef>
              <a:spcAft>
                <a:spcPts val="0"/>
              </a:spcAft>
              <a:buNone/>
            </a:pPr>
            <a:endParaRPr dirty="0"/>
          </a:p>
        </p:txBody>
      </p:sp>
      <p:sp>
        <p:nvSpPr>
          <p:cNvPr id="95" name="Google Shape;95;p2: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0: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93" name="Google Shape;293;p20: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294" name="Google Shape;294;p20: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1: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02" name="Google Shape;302;p21: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303" name="Google Shape;303;p21: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21</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2: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14" name="Google Shape;314;p22: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315" name="Google Shape;315;p22: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22</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3: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sz="1300" dirty="0"/>
          </a:p>
        </p:txBody>
      </p:sp>
      <p:sp>
        <p:nvSpPr>
          <p:cNvPr id="325" name="Google Shape;325;p23:notes"/>
          <p:cNvSpPr>
            <a:spLocks noGrp="1" noRot="1" noChangeAspect="1"/>
          </p:cNvSpPr>
          <p:nvPr>
            <p:ph type="sldImg" idx="2"/>
          </p:nvPr>
        </p:nvSpPr>
        <p:spPr>
          <a:xfrm>
            <a:off x="4546600" y="481013"/>
            <a:ext cx="2351088"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326" name="Google Shape;326;p23: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23</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4: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34" name="Google Shape;334;p24: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335" name="Google Shape;335;p24: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24</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5: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41" name="Google Shape;341;p25: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342" name="Google Shape;342;p25: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6: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49" name="Google Shape;349;p26: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350" name="Google Shape;350;p26: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26</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7: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57" name="Google Shape;357;p27: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358" name="Google Shape;358;p27: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27</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8: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67" name="Google Shape;367;p28: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368" name="Google Shape;368;p28: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28</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9: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74" name="Google Shape;374;p29: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375" name="Google Shape;375;p29: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29</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03" name="Google Shape;103;p3: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04" name="Google Shape;104;p3: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0: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81" name="Google Shape;381;p30: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382" name="Google Shape;382;p30: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30</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1: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90" name="Google Shape;390;p31: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391" name="Google Shape;391;p31: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31</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2: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99" name="Google Shape;399;p32: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241653" lvl="0" indent="-165453" algn="l" rtl="0">
              <a:spcBef>
                <a:spcPts val="0"/>
              </a:spcBef>
              <a:spcAft>
                <a:spcPts val="0"/>
              </a:spcAft>
              <a:buClr>
                <a:schemeClr val="dk1"/>
              </a:buClr>
              <a:buSzPts val="1200"/>
              <a:buFont typeface="Avenir"/>
              <a:buNone/>
            </a:pPr>
            <a:endParaRPr dirty="0"/>
          </a:p>
        </p:txBody>
      </p:sp>
      <p:sp>
        <p:nvSpPr>
          <p:cNvPr id="400" name="Google Shape;400;p32: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32</a:t>
            </a:fld>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3: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408" name="Google Shape;408;p33: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409" name="Google Shape;409;p33: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33</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4: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418" name="Google Shape;418;p34: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419" name="Google Shape;419;p34: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34</a:t>
            </a:fld>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5: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428" name="Google Shape;428;p35: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429" name="Google Shape;429;p35: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35</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6: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438" name="Google Shape;438;p36: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439" name="Google Shape;439;p36: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36</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7: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449" name="Google Shape;449;p37: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b="0" i="0" u="none" strike="noStrike" dirty="0">
              <a:solidFill>
                <a:schemeClr val="dk1"/>
              </a:solidFill>
              <a:latin typeface="Calibri"/>
              <a:ea typeface="Calibri"/>
              <a:cs typeface="Calibri"/>
              <a:sym typeface="Calibri"/>
            </a:endParaRPr>
          </a:p>
        </p:txBody>
      </p:sp>
      <p:sp>
        <p:nvSpPr>
          <p:cNvPr id="450" name="Google Shape;450;p37: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37</a:t>
            </a:fld>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8: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457" name="Google Shape;457;p38: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458" name="Google Shape;458;p38: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38</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9: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468" name="Google Shape;468;p39: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dirty="0"/>
              <a:t>.</a:t>
            </a:r>
            <a:endParaRPr dirty="0"/>
          </a:p>
        </p:txBody>
      </p:sp>
      <p:sp>
        <p:nvSpPr>
          <p:cNvPr id="469" name="Google Shape;469;p39: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39</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12" name="Google Shape;112;p4:notes"/>
          <p:cNvSpPr>
            <a:spLocks noGrp="1" noRot="1" noChangeAspect="1"/>
          </p:cNvSpPr>
          <p:nvPr>
            <p:ph type="sldImg" idx="2"/>
          </p:nvPr>
        </p:nvSpPr>
        <p:spPr>
          <a:xfrm>
            <a:off x="4556125" y="481013"/>
            <a:ext cx="2343150" cy="131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113" name="Google Shape;113;p4: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4</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0: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480" name="Google Shape;480;p40:notes"/>
          <p:cNvSpPr>
            <a:spLocks noGrp="1" noRot="1" noChangeAspect="1"/>
          </p:cNvSpPr>
          <p:nvPr>
            <p:ph type="sldImg" idx="2"/>
          </p:nvPr>
        </p:nvSpPr>
        <p:spPr>
          <a:xfrm>
            <a:off x="4546600" y="481013"/>
            <a:ext cx="2351088"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481" name="Google Shape;481;p40: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40</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1: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sz="1300" dirty="0">
              <a:solidFill>
                <a:srgbClr val="C00000"/>
              </a:solidFill>
            </a:endParaRPr>
          </a:p>
        </p:txBody>
      </p:sp>
      <p:sp>
        <p:nvSpPr>
          <p:cNvPr id="491" name="Google Shape;491;p41:notes"/>
          <p:cNvSpPr>
            <a:spLocks noGrp="1" noRot="1" noChangeAspect="1"/>
          </p:cNvSpPr>
          <p:nvPr>
            <p:ph type="sldImg" idx="2"/>
          </p:nvPr>
        </p:nvSpPr>
        <p:spPr>
          <a:xfrm>
            <a:off x="4546600" y="481013"/>
            <a:ext cx="2351088"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492" name="Google Shape;492;p41: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41</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42: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181240" lvl="0" indent="-98690" algn="l" rtl="0">
              <a:spcBef>
                <a:spcPts val="0"/>
              </a:spcBef>
              <a:spcAft>
                <a:spcPts val="0"/>
              </a:spcAft>
              <a:buClr>
                <a:schemeClr val="dk1"/>
              </a:buClr>
              <a:buSzPts val="1300"/>
              <a:buFont typeface="Arial"/>
              <a:buNone/>
            </a:pPr>
            <a:endParaRPr sz="1300" dirty="0">
              <a:solidFill>
                <a:srgbClr val="C00000"/>
              </a:solidFill>
            </a:endParaRPr>
          </a:p>
        </p:txBody>
      </p:sp>
      <p:sp>
        <p:nvSpPr>
          <p:cNvPr id="512" name="Google Shape;512;p42:notes"/>
          <p:cNvSpPr>
            <a:spLocks noGrp="1" noRot="1" noChangeAspect="1"/>
          </p:cNvSpPr>
          <p:nvPr>
            <p:ph type="sldImg" idx="2"/>
          </p:nvPr>
        </p:nvSpPr>
        <p:spPr>
          <a:xfrm>
            <a:off x="4546600" y="481013"/>
            <a:ext cx="2351088"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513" name="Google Shape;513;p42: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42</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3: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sz="1300" dirty="0">
              <a:solidFill>
                <a:srgbClr val="C00000"/>
              </a:solidFill>
            </a:endParaRPr>
          </a:p>
        </p:txBody>
      </p:sp>
      <p:sp>
        <p:nvSpPr>
          <p:cNvPr id="537" name="Google Shape;537;p43:notes"/>
          <p:cNvSpPr>
            <a:spLocks noGrp="1" noRot="1" noChangeAspect="1"/>
          </p:cNvSpPr>
          <p:nvPr>
            <p:ph type="sldImg" idx="2"/>
          </p:nvPr>
        </p:nvSpPr>
        <p:spPr>
          <a:xfrm>
            <a:off x="4546600" y="481013"/>
            <a:ext cx="2351088"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538" name="Google Shape;538;p43: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43</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44: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181240" lvl="0" indent="-98690" algn="l" rtl="0">
              <a:spcBef>
                <a:spcPts val="0"/>
              </a:spcBef>
              <a:spcAft>
                <a:spcPts val="0"/>
              </a:spcAft>
              <a:buClr>
                <a:schemeClr val="dk1"/>
              </a:buClr>
              <a:buSzPts val="1300"/>
              <a:buFont typeface="Arial"/>
              <a:buNone/>
            </a:pPr>
            <a:endParaRPr sz="1300" dirty="0">
              <a:solidFill>
                <a:srgbClr val="C00000"/>
              </a:solidFill>
            </a:endParaRPr>
          </a:p>
        </p:txBody>
      </p:sp>
      <p:sp>
        <p:nvSpPr>
          <p:cNvPr id="571" name="Google Shape;571;p44:notes"/>
          <p:cNvSpPr>
            <a:spLocks noGrp="1" noRot="1" noChangeAspect="1"/>
          </p:cNvSpPr>
          <p:nvPr>
            <p:ph type="sldImg" idx="2"/>
          </p:nvPr>
        </p:nvSpPr>
        <p:spPr>
          <a:xfrm>
            <a:off x="4546600" y="481013"/>
            <a:ext cx="2351088"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572" name="Google Shape;572;p44: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44</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45: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sz="1300" dirty="0"/>
          </a:p>
        </p:txBody>
      </p:sp>
      <p:sp>
        <p:nvSpPr>
          <p:cNvPr id="605" name="Google Shape;605;p45:notes"/>
          <p:cNvSpPr>
            <a:spLocks noGrp="1" noRot="1" noChangeAspect="1"/>
          </p:cNvSpPr>
          <p:nvPr>
            <p:ph type="sldImg" idx="2"/>
          </p:nvPr>
        </p:nvSpPr>
        <p:spPr>
          <a:xfrm>
            <a:off x="4552950" y="481013"/>
            <a:ext cx="2346325" cy="13192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606" name="Google Shape;606;p45: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45</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6:notes"/>
          <p:cNvSpPr>
            <a:spLocks noGrp="1" noRot="1" noChangeAspect="1"/>
          </p:cNvSpPr>
          <p:nvPr>
            <p:ph type="sldImg" idx="2"/>
          </p:nvPr>
        </p:nvSpPr>
        <p:spPr>
          <a:xfrm>
            <a:off x="4356100" y="481013"/>
            <a:ext cx="2540000" cy="1428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652" name="Google Shape;652;p46: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653" name="Google Shape;653;p46: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46</a:t>
            </a:fld>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47: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659" name="Google Shape;659;p47: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660" name="Google Shape;660;p47: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47</a:t>
            </a:fld>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8:notes"/>
          <p:cNvSpPr>
            <a:spLocks noGrp="1" noRot="1" noChangeAspect="1"/>
          </p:cNvSpPr>
          <p:nvPr>
            <p:ph type="sldImg" idx="2"/>
          </p:nvPr>
        </p:nvSpPr>
        <p:spPr>
          <a:xfrm>
            <a:off x="4356100" y="481013"/>
            <a:ext cx="2540000" cy="1428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668" name="Google Shape;668;p48: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669" name="Google Shape;669;p48: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48</a:t>
            </a:fld>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49: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sz="1300" dirty="0"/>
          </a:p>
        </p:txBody>
      </p:sp>
      <p:sp>
        <p:nvSpPr>
          <p:cNvPr id="674" name="Google Shape;674;p49:notes"/>
          <p:cNvSpPr>
            <a:spLocks noGrp="1" noRot="1" noChangeAspect="1"/>
          </p:cNvSpPr>
          <p:nvPr>
            <p:ph type="sldImg" idx="2"/>
          </p:nvPr>
        </p:nvSpPr>
        <p:spPr>
          <a:xfrm>
            <a:off x="4556125" y="481013"/>
            <a:ext cx="2343150" cy="131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675" name="Google Shape;675;p49: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49</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23" name="Google Shape;123;p5:notes"/>
          <p:cNvSpPr>
            <a:spLocks noGrp="1" noRot="1" noChangeAspect="1"/>
          </p:cNvSpPr>
          <p:nvPr>
            <p:ph type="sldImg" idx="2"/>
          </p:nvPr>
        </p:nvSpPr>
        <p:spPr>
          <a:xfrm>
            <a:off x="4546600" y="481013"/>
            <a:ext cx="2349500"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124" name="Google Shape;124;p5: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5</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0: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685" name="Google Shape;685;p50:notes"/>
          <p:cNvSpPr>
            <a:spLocks noGrp="1" noRot="1" noChangeAspect="1"/>
          </p:cNvSpPr>
          <p:nvPr>
            <p:ph type="sldImg" idx="2"/>
          </p:nvPr>
        </p:nvSpPr>
        <p:spPr>
          <a:xfrm>
            <a:off x="4546600" y="481013"/>
            <a:ext cx="2351088"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686" name="Google Shape;686;p50: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50</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51: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697" name="Google Shape;697;p51:notes"/>
          <p:cNvSpPr>
            <a:spLocks noGrp="1" noRot="1" noChangeAspect="1"/>
          </p:cNvSpPr>
          <p:nvPr>
            <p:ph type="sldImg" idx="2"/>
          </p:nvPr>
        </p:nvSpPr>
        <p:spPr>
          <a:xfrm>
            <a:off x="4546600" y="481013"/>
            <a:ext cx="2351088"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698" name="Google Shape;698;p51: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51</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52: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715" name="Google Shape;715;p52:notes"/>
          <p:cNvSpPr>
            <a:spLocks noGrp="1" noRot="1" noChangeAspect="1"/>
          </p:cNvSpPr>
          <p:nvPr>
            <p:ph type="sldImg" idx="2"/>
          </p:nvPr>
        </p:nvSpPr>
        <p:spPr>
          <a:xfrm>
            <a:off x="4552950" y="481013"/>
            <a:ext cx="2346325" cy="13192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716" name="Google Shape;716;p52: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52</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53: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sz="1300" dirty="0"/>
          </a:p>
        </p:txBody>
      </p:sp>
      <p:sp>
        <p:nvSpPr>
          <p:cNvPr id="741" name="Google Shape;741;p53:notes"/>
          <p:cNvSpPr>
            <a:spLocks noGrp="1" noRot="1" noChangeAspect="1"/>
          </p:cNvSpPr>
          <p:nvPr>
            <p:ph type="sldImg" idx="2"/>
          </p:nvPr>
        </p:nvSpPr>
        <p:spPr>
          <a:xfrm>
            <a:off x="4552950" y="481013"/>
            <a:ext cx="2346325" cy="13192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742" name="Google Shape;742;p53: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53</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54: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sz="1300" i="1" dirty="0"/>
          </a:p>
        </p:txBody>
      </p:sp>
      <p:sp>
        <p:nvSpPr>
          <p:cNvPr id="773" name="Google Shape;773;p54:notes"/>
          <p:cNvSpPr>
            <a:spLocks noGrp="1" noRot="1" noChangeAspect="1"/>
          </p:cNvSpPr>
          <p:nvPr>
            <p:ph type="sldImg" idx="2"/>
          </p:nvPr>
        </p:nvSpPr>
        <p:spPr>
          <a:xfrm>
            <a:off x="4552950" y="481013"/>
            <a:ext cx="2346325" cy="13192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774" name="Google Shape;774;p54: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54</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55: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181240" lvl="0" indent="-98690" algn="l" rtl="0">
              <a:spcBef>
                <a:spcPts val="0"/>
              </a:spcBef>
              <a:spcAft>
                <a:spcPts val="0"/>
              </a:spcAft>
              <a:buClr>
                <a:schemeClr val="dk1"/>
              </a:buClr>
              <a:buSzPts val="1300"/>
              <a:buFont typeface="Arial"/>
              <a:buNone/>
            </a:pPr>
            <a:endParaRPr sz="1300" dirty="0"/>
          </a:p>
        </p:txBody>
      </p:sp>
      <p:sp>
        <p:nvSpPr>
          <p:cNvPr id="808" name="Google Shape;808;p55:notes"/>
          <p:cNvSpPr>
            <a:spLocks noGrp="1" noRot="1" noChangeAspect="1"/>
          </p:cNvSpPr>
          <p:nvPr>
            <p:ph type="sldImg" idx="2"/>
          </p:nvPr>
        </p:nvSpPr>
        <p:spPr>
          <a:xfrm>
            <a:off x="4552950" y="481013"/>
            <a:ext cx="2346325" cy="13192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809" name="Google Shape;809;p55: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55</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56: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848" name="Google Shape;848;p56:notes"/>
          <p:cNvSpPr>
            <a:spLocks noGrp="1" noRot="1" noChangeAspect="1"/>
          </p:cNvSpPr>
          <p:nvPr>
            <p:ph type="sldImg" idx="2"/>
          </p:nvPr>
        </p:nvSpPr>
        <p:spPr>
          <a:xfrm>
            <a:off x="4546600" y="481013"/>
            <a:ext cx="2351088"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849" name="Google Shape;849;p56: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56</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57: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sz="1300" b="1" dirty="0">
              <a:solidFill>
                <a:srgbClr val="FF0000"/>
              </a:solidFill>
            </a:endParaRPr>
          </a:p>
        </p:txBody>
      </p:sp>
      <p:sp>
        <p:nvSpPr>
          <p:cNvPr id="856" name="Google Shape;856;p57:notes"/>
          <p:cNvSpPr>
            <a:spLocks noGrp="1" noRot="1" noChangeAspect="1"/>
          </p:cNvSpPr>
          <p:nvPr>
            <p:ph type="sldImg" idx="2"/>
          </p:nvPr>
        </p:nvSpPr>
        <p:spPr>
          <a:xfrm>
            <a:off x="4627563" y="481013"/>
            <a:ext cx="2273300" cy="1277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857" name="Google Shape;857;p57: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57</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58: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b="1" dirty="0"/>
              <a:t>Headlines</a:t>
            </a:r>
            <a:endParaRPr dirty="0"/>
          </a:p>
          <a:p>
            <a:pPr marL="0" lvl="0" indent="0" algn="l" rtl="0">
              <a:spcBef>
                <a:spcPts val="0"/>
              </a:spcBef>
              <a:spcAft>
                <a:spcPts val="0"/>
              </a:spcAft>
              <a:buNone/>
            </a:pPr>
            <a:endParaRPr b="1" dirty="0"/>
          </a:p>
          <a:p>
            <a:pPr marL="181240" lvl="0" indent="-181240" algn="l" rtl="0">
              <a:spcBef>
                <a:spcPts val="0"/>
              </a:spcBef>
              <a:spcAft>
                <a:spcPts val="0"/>
              </a:spcAft>
              <a:buClr>
                <a:schemeClr val="dk1"/>
              </a:buClr>
              <a:buSzPts val="1200"/>
              <a:buFont typeface="Arial"/>
              <a:buChar char="•"/>
            </a:pPr>
            <a:r>
              <a:rPr lang="en-US" dirty="0"/>
              <a:t>Determine which is income and which is expense.</a:t>
            </a:r>
            <a:endParaRPr dirty="0"/>
          </a:p>
          <a:p>
            <a:pPr marL="181240" lvl="0" indent="-105040" algn="l" rtl="0">
              <a:spcBef>
                <a:spcPts val="0"/>
              </a:spcBef>
              <a:spcAft>
                <a:spcPts val="0"/>
              </a:spcAft>
              <a:buClr>
                <a:schemeClr val="dk1"/>
              </a:buClr>
              <a:buSzPts val="1200"/>
              <a:buFont typeface="Arial"/>
              <a:buNone/>
            </a:pPr>
            <a:endParaRPr dirty="0"/>
          </a:p>
          <a:p>
            <a:pPr marL="181240" lvl="0" indent="-181240" algn="l" rtl="0">
              <a:spcBef>
                <a:spcPts val="0"/>
              </a:spcBef>
              <a:spcAft>
                <a:spcPts val="0"/>
              </a:spcAft>
              <a:buClr>
                <a:schemeClr val="dk1"/>
              </a:buClr>
              <a:buSzPts val="1200"/>
              <a:buFont typeface="Arial"/>
              <a:buChar char="•"/>
            </a:pPr>
            <a:r>
              <a:rPr lang="en-US" dirty="0"/>
              <a:t>Let them try to work this out.</a:t>
            </a:r>
            <a:endParaRPr dirty="0"/>
          </a:p>
          <a:p>
            <a:pPr marL="0" lvl="0" indent="0" algn="l" rtl="0">
              <a:spcBef>
                <a:spcPts val="0"/>
              </a:spcBef>
              <a:spcAft>
                <a:spcPts val="0"/>
              </a:spcAft>
              <a:buNone/>
            </a:pP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Sequence Steps</a:t>
            </a:r>
            <a:endParaRPr dirty="0"/>
          </a:p>
          <a:p>
            <a:pPr marL="0" lvl="0" indent="0" algn="l" rtl="0">
              <a:spcBef>
                <a:spcPts val="0"/>
              </a:spcBef>
              <a:spcAft>
                <a:spcPts val="0"/>
              </a:spcAft>
              <a:buNone/>
            </a:pPr>
            <a:endParaRPr dirty="0"/>
          </a:p>
          <a:p>
            <a:pPr marL="181240" lvl="0" indent="-181240" algn="l" rtl="0">
              <a:spcBef>
                <a:spcPts val="0"/>
              </a:spcBef>
              <a:spcAft>
                <a:spcPts val="0"/>
              </a:spcAft>
              <a:buClr>
                <a:schemeClr val="dk1"/>
              </a:buClr>
              <a:buSzPts val="1300"/>
              <a:buFont typeface="Arial"/>
              <a:buChar char="•"/>
            </a:pPr>
            <a:r>
              <a:rPr lang="en-US" sz="1300" dirty="0"/>
              <a:t>Give the following instructions very clearly and precisely – they should copy what you are doing on the whiteboard into their workbooks.</a:t>
            </a:r>
            <a:endParaRPr dirty="0"/>
          </a:p>
          <a:p>
            <a:pPr marL="181240" lvl="0" indent="-85990" algn="l" rtl="0">
              <a:spcBef>
                <a:spcPts val="0"/>
              </a:spcBef>
              <a:spcAft>
                <a:spcPts val="0"/>
              </a:spcAft>
              <a:buClr>
                <a:schemeClr val="dk1"/>
              </a:buClr>
              <a:buSzPts val="1500"/>
              <a:buFont typeface="Arial"/>
              <a:buNone/>
            </a:pPr>
            <a:endParaRPr sz="1500" dirty="0"/>
          </a:p>
          <a:p>
            <a:pPr marL="664546" lvl="1" indent="-181240" algn="l" rtl="0">
              <a:spcBef>
                <a:spcPts val="0"/>
              </a:spcBef>
              <a:spcAft>
                <a:spcPts val="0"/>
              </a:spcAft>
              <a:buClr>
                <a:schemeClr val="dk1"/>
              </a:buClr>
              <a:buSzPts val="1300"/>
              <a:buFont typeface="Arial"/>
              <a:buChar char="•"/>
            </a:pPr>
            <a:r>
              <a:rPr lang="en-US" sz="1300" dirty="0"/>
              <a:t>They can now continue the color of each side down the page to the two smaller boxes in the Income Statement section. Green on the Uses of Funds Side and yellow on the Sources of Funds side.</a:t>
            </a:r>
            <a:r>
              <a:rPr lang="en-US" sz="1300" b="1" dirty="0">
                <a:solidFill>
                  <a:srgbClr val="C00000"/>
                </a:solidFill>
              </a:rPr>
              <a:t> [ CLICK ]</a:t>
            </a:r>
            <a:endParaRPr dirty="0"/>
          </a:p>
          <a:p>
            <a:pPr marL="664546" lvl="1" indent="-98690" algn="l" rtl="0">
              <a:spcBef>
                <a:spcPts val="0"/>
              </a:spcBef>
              <a:spcAft>
                <a:spcPts val="0"/>
              </a:spcAft>
              <a:buClr>
                <a:schemeClr val="dk1"/>
              </a:buClr>
              <a:buSzPts val="1300"/>
              <a:buFont typeface="Arial"/>
              <a:buNone/>
            </a:pPr>
            <a:endParaRPr sz="1300" dirty="0"/>
          </a:p>
          <a:p>
            <a:pPr marL="664546" lvl="1" indent="-181240" algn="l" rtl="0">
              <a:spcBef>
                <a:spcPts val="0"/>
              </a:spcBef>
              <a:spcAft>
                <a:spcPts val="0"/>
              </a:spcAft>
              <a:buClr>
                <a:schemeClr val="dk1"/>
              </a:buClr>
              <a:buSzPts val="1300"/>
              <a:buFont typeface="Arial"/>
              <a:buChar char="•"/>
            </a:pPr>
            <a:r>
              <a:rPr lang="en-US" sz="1300" b="1" dirty="0"/>
              <a:t>Don’t write Income and Expense headings in yet or tell which is which.</a:t>
            </a:r>
            <a:endParaRPr sz="1500" b="1" dirty="0"/>
          </a:p>
          <a:p>
            <a:pPr marL="664546" lvl="1" indent="-98690" algn="l" rtl="0">
              <a:spcBef>
                <a:spcPts val="0"/>
              </a:spcBef>
              <a:spcAft>
                <a:spcPts val="0"/>
              </a:spcAft>
              <a:buClr>
                <a:schemeClr val="dk1"/>
              </a:buClr>
              <a:buSzPts val="1300"/>
              <a:buFont typeface="Arial"/>
              <a:buNone/>
            </a:pPr>
            <a:endParaRPr sz="1300" dirty="0"/>
          </a:p>
          <a:p>
            <a:pPr marL="664546" lvl="1" indent="-181240" algn="l" rtl="0">
              <a:spcBef>
                <a:spcPts val="0"/>
              </a:spcBef>
              <a:spcAft>
                <a:spcPts val="0"/>
              </a:spcAft>
              <a:buClr>
                <a:schemeClr val="dk1"/>
              </a:buClr>
              <a:buSzPts val="1300"/>
              <a:buFont typeface="Arial"/>
              <a:buChar char="•"/>
            </a:pPr>
            <a:r>
              <a:rPr lang="en-US" sz="1300" dirty="0"/>
              <a:t>Explain the double-click computer analogy where a folder opens and reveals sub-folders (more detailed info). This is how the Income Statement works – we ‘double-click’ the single Profit number in Equity, and the Income Statement explains how it was calculated.</a:t>
            </a:r>
            <a:endParaRPr dirty="0"/>
          </a:p>
          <a:p>
            <a:pPr marL="181240" lvl="0" indent="-98690" algn="l" rtl="0">
              <a:spcBef>
                <a:spcPts val="0"/>
              </a:spcBef>
              <a:spcAft>
                <a:spcPts val="0"/>
              </a:spcAft>
              <a:buClr>
                <a:schemeClr val="dk1"/>
              </a:buClr>
              <a:buSzPts val="1300"/>
              <a:buFont typeface="Arial"/>
              <a:buNone/>
            </a:pPr>
            <a:endParaRPr sz="1300" dirty="0"/>
          </a:p>
        </p:txBody>
      </p:sp>
      <p:sp>
        <p:nvSpPr>
          <p:cNvPr id="901" name="Google Shape;901;p58:notes"/>
          <p:cNvSpPr>
            <a:spLocks noGrp="1" noRot="1" noChangeAspect="1"/>
          </p:cNvSpPr>
          <p:nvPr>
            <p:ph type="sldImg" idx="2"/>
          </p:nvPr>
        </p:nvSpPr>
        <p:spPr>
          <a:xfrm>
            <a:off x="4665663" y="481013"/>
            <a:ext cx="2271712" cy="1277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902" name="Google Shape;902;p58: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58</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59: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946" name="Google Shape;946;p59:notes"/>
          <p:cNvSpPr>
            <a:spLocks noGrp="1" noRot="1" noChangeAspect="1"/>
          </p:cNvSpPr>
          <p:nvPr>
            <p:ph type="sldImg" idx="2"/>
          </p:nvPr>
        </p:nvSpPr>
        <p:spPr>
          <a:xfrm>
            <a:off x="4627563" y="481013"/>
            <a:ext cx="2273300" cy="1277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947" name="Google Shape;947;p59: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59</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181224" lvl="0" indent="-105024" algn="l" rtl="0">
              <a:spcBef>
                <a:spcPts val="0"/>
              </a:spcBef>
              <a:spcAft>
                <a:spcPts val="0"/>
              </a:spcAft>
              <a:buClr>
                <a:schemeClr val="dk1"/>
              </a:buClr>
              <a:buSzPts val="1200"/>
              <a:buFont typeface="Arial"/>
              <a:buNone/>
            </a:pPr>
            <a:endParaRPr dirty="0">
              <a:latin typeface="Calibri"/>
              <a:ea typeface="Calibri"/>
              <a:cs typeface="Calibri"/>
              <a:sym typeface="Calibri"/>
            </a:endParaRPr>
          </a:p>
        </p:txBody>
      </p:sp>
      <p:sp>
        <p:nvSpPr>
          <p:cNvPr id="141" name="Google Shape;141;p6:notes"/>
          <p:cNvSpPr>
            <a:spLocks noGrp="1" noRot="1" noChangeAspect="1"/>
          </p:cNvSpPr>
          <p:nvPr>
            <p:ph type="sldImg" idx="2"/>
          </p:nvPr>
        </p:nvSpPr>
        <p:spPr>
          <a:xfrm>
            <a:off x="4546600" y="487363"/>
            <a:ext cx="2349500"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142" name="Google Shape;142;p6: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6</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60:notes"/>
          <p:cNvSpPr>
            <a:spLocks noGrp="1" noRot="1" noChangeAspect="1"/>
          </p:cNvSpPr>
          <p:nvPr>
            <p:ph type="sldImg" idx="2"/>
          </p:nvPr>
        </p:nvSpPr>
        <p:spPr>
          <a:xfrm>
            <a:off x="4627563" y="481013"/>
            <a:ext cx="2273300" cy="1277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997" name="Google Shape;997;p60: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60</a:t>
            </a:fld>
            <a:endParaRPr sz="1300" dirty="0">
              <a:solidFill>
                <a:schemeClr val="dk1"/>
              </a:solidFill>
              <a:latin typeface="Helvetica Neue"/>
              <a:ea typeface="Helvetica Neue"/>
              <a:cs typeface="Helvetica Neue"/>
              <a:sym typeface="Helvetica Neue"/>
            </a:endParaRPr>
          </a:p>
        </p:txBody>
      </p:sp>
      <p:sp>
        <p:nvSpPr>
          <p:cNvPr id="998" name="Google Shape;998;p60: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61:notes"/>
          <p:cNvSpPr>
            <a:spLocks noGrp="1" noRot="1" noChangeAspect="1"/>
          </p:cNvSpPr>
          <p:nvPr>
            <p:ph type="sldImg" idx="2"/>
          </p:nvPr>
        </p:nvSpPr>
        <p:spPr>
          <a:xfrm>
            <a:off x="4627563" y="481013"/>
            <a:ext cx="2273300" cy="12779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1053" name="Google Shape;1053;p61: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61</a:t>
            </a:fld>
            <a:endParaRPr sz="1300" dirty="0">
              <a:solidFill>
                <a:schemeClr val="dk1"/>
              </a:solidFill>
              <a:latin typeface="Helvetica Neue"/>
              <a:ea typeface="Helvetica Neue"/>
              <a:cs typeface="Helvetica Neue"/>
              <a:sym typeface="Helvetica Neue"/>
            </a:endParaRPr>
          </a:p>
        </p:txBody>
      </p:sp>
      <p:sp>
        <p:nvSpPr>
          <p:cNvPr id="1054" name="Google Shape;1054;p61: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62: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110" name="Google Shape;1110;p62: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62</a:t>
            </a:fld>
            <a:endParaRPr dirty="0"/>
          </a:p>
        </p:txBody>
      </p:sp>
      <p:sp>
        <p:nvSpPr>
          <p:cNvPr id="1111" name="Google Shape;1111;p62: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63: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118" name="Google Shape;1118;p63: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63</a:t>
            </a:fld>
            <a:endParaRPr dirty="0"/>
          </a:p>
        </p:txBody>
      </p:sp>
      <p:sp>
        <p:nvSpPr>
          <p:cNvPr id="1119" name="Google Shape;1119;p63: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64: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141" name="Google Shape;1141;p64: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64</a:t>
            </a:fld>
            <a:endParaRPr dirty="0"/>
          </a:p>
        </p:txBody>
      </p:sp>
      <p:sp>
        <p:nvSpPr>
          <p:cNvPr id="1142" name="Google Shape;1142;p64: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65: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149" name="Google Shape;1149;p65: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65</a:t>
            </a:fld>
            <a:endParaRPr dirty="0"/>
          </a:p>
        </p:txBody>
      </p:sp>
      <p:sp>
        <p:nvSpPr>
          <p:cNvPr id="1150" name="Google Shape;1150;p65: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66: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161" name="Google Shape;1161;p66: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66</a:t>
            </a:fld>
            <a:endParaRPr dirty="0"/>
          </a:p>
        </p:txBody>
      </p:sp>
      <p:sp>
        <p:nvSpPr>
          <p:cNvPr id="1162" name="Google Shape;1162;p66: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67: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174" name="Google Shape;1174;p67: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67</a:t>
            </a:fld>
            <a:endParaRPr dirty="0"/>
          </a:p>
        </p:txBody>
      </p:sp>
      <p:sp>
        <p:nvSpPr>
          <p:cNvPr id="1175" name="Google Shape;1175;p67: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68: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186" name="Google Shape;1186;p68: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68</a:t>
            </a:fld>
            <a:endParaRPr dirty="0"/>
          </a:p>
        </p:txBody>
      </p:sp>
      <p:sp>
        <p:nvSpPr>
          <p:cNvPr id="1187" name="Google Shape;1187;p68: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69: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208" name="Google Shape;1208;p69: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69</a:t>
            </a:fld>
            <a:endParaRPr dirty="0"/>
          </a:p>
        </p:txBody>
      </p:sp>
      <p:sp>
        <p:nvSpPr>
          <p:cNvPr id="1209" name="Google Shape;1209;p69: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49" name="Google Shape;149;p7:notes"/>
          <p:cNvSpPr>
            <a:spLocks noGrp="1" noRot="1" noChangeAspect="1"/>
          </p:cNvSpPr>
          <p:nvPr>
            <p:ph type="sldImg" idx="2"/>
          </p:nvPr>
        </p:nvSpPr>
        <p:spPr>
          <a:xfrm>
            <a:off x="4546600" y="481013"/>
            <a:ext cx="2349500" cy="1322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150" name="Google Shape;150;p7: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7</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70: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216" name="Google Shape;1216;p70: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70</a:t>
            </a:fld>
            <a:endParaRPr dirty="0"/>
          </a:p>
        </p:txBody>
      </p:sp>
      <p:sp>
        <p:nvSpPr>
          <p:cNvPr id="1217" name="Google Shape;1217;p70: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p71: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224" name="Google Shape;1224;p71: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71</a:t>
            </a:fld>
            <a:endParaRPr dirty="0"/>
          </a:p>
        </p:txBody>
      </p:sp>
      <p:sp>
        <p:nvSpPr>
          <p:cNvPr id="1225" name="Google Shape;1225;p71: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72: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232" name="Google Shape;1232;p72: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72</a:t>
            </a:fld>
            <a:endParaRPr dirty="0"/>
          </a:p>
        </p:txBody>
      </p:sp>
      <p:sp>
        <p:nvSpPr>
          <p:cNvPr id="1233" name="Google Shape;1233;p72: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73: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240" name="Google Shape;1240;p73: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73</a:t>
            </a:fld>
            <a:endParaRPr dirty="0"/>
          </a:p>
        </p:txBody>
      </p:sp>
      <p:sp>
        <p:nvSpPr>
          <p:cNvPr id="1241" name="Google Shape;1241;p73: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74: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248" name="Google Shape;1248;p74: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74</a:t>
            </a:fld>
            <a:endParaRPr dirty="0"/>
          </a:p>
        </p:txBody>
      </p:sp>
      <p:sp>
        <p:nvSpPr>
          <p:cNvPr id="1249" name="Google Shape;1249;p74: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75: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256" name="Google Shape;1256;p75: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b="1" dirty="0"/>
              <a:t>Guide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Use this slide to ‘create’ a typical Income Statement, from top to bottom.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Instructions:</a:t>
            </a:r>
            <a:endParaRPr dirty="0"/>
          </a:p>
          <a:p>
            <a:pPr marL="181240" lvl="0" indent="-181240" algn="l" rtl="0">
              <a:spcBef>
                <a:spcPts val="0"/>
              </a:spcBef>
              <a:spcAft>
                <a:spcPts val="0"/>
              </a:spcAft>
              <a:buClr>
                <a:schemeClr val="dk1"/>
              </a:buClr>
              <a:buSzPts val="1200"/>
              <a:buFont typeface="Arial"/>
              <a:buChar char="•"/>
            </a:pPr>
            <a:r>
              <a:rPr lang="en-US" dirty="0"/>
              <a:t>Ask: What is the definition of operating profit / net profit? (revenue minus all of the expenses excluding income tax)</a:t>
            </a:r>
            <a:endParaRPr dirty="0"/>
          </a:p>
          <a:p>
            <a:pPr marL="181240" lvl="0" indent="-181240" algn="l" rtl="0">
              <a:spcBef>
                <a:spcPts val="0"/>
              </a:spcBef>
              <a:spcAft>
                <a:spcPts val="0"/>
              </a:spcAft>
              <a:buClr>
                <a:schemeClr val="dk1"/>
              </a:buClr>
              <a:buSzPts val="1200"/>
              <a:buFont typeface="Arial"/>
              <a:buChar char="•"/>
            </a:pPr>
            <a:r>
              <a:rPr lang="en-US" dirty="0"/>
              <a:t>Ask: And next? (Tax Expense)</a:t>
            </a:r>
            <a:endParaRPr dirty="0"/>
          </a:p>
          <a:p>
            <a:pPr marL="181240" lvl="0" indent="-105040" algn="l" rtl="0">
              <a:spcBef>
                <a:spcPts val="0"/>
              </a:spcBef>
              <a:spcAft>
                <a:spcPts val="0"/>
              </a:spcAft>
              <a:buClr>
                <a:schemeClr val="dk1"/>
              </a:buClr>
              <a:buSzPts val="1200"/>
              <a:buFont typeface="Arial"/>
              <a:buNone/>
            </a:pPr>
            <a:endParaRPr dirty="0"/>
          </a:p>
          <a:p>
            <a:pPr marL="0" lvl="0" indent="0" algn="l" rtl="0">
              <a:spcBef>
                <a:spcPts val="0"/>
              </a:spcBef>
              <a:spcAft>
                <a:spcPts val="0"/>
              </a:spcAft>
              <a:buNone/>
            </a:pPr>
            <a:r>
              <a:rPr lang="en-US" dirty="0"/>
              <a:t>Next slide…</a:t>
            </a:r>
            <a:endParaRPr dirty="0"/>
          </a:p>
        </p:txBody>
      </p:sp>
      <p:sp>
        <p:nvSpPr>
          <p:cNvPr id="1257" name="Google Shape;1257;p75: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75</a:t>
            </a:fld>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76: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264" name="Google Shape;1264;p76: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76</a:t>
            </a:fld>
            <a:endParaRPr dirty="0"/>
          </a:p>
        </p:txBody>
      </p:sp>
      <p:sp>
        <p:nvSpPr>
          <p:cNvPr id="1265" name="Google Shape;1265;p76: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77:notes"/>
          <p:cNvSpPr>
            <a:spLocks noGrp="1" noRot="1" noChangeAspect="1"/>
          </p:cNvSpPr>
          <p:nvPr>
            <p:ph type="sldImg" idx="2"/>
          </p:nvPr>
        </p:nvSpPr>
        <p:spPr>
          <a:xfrm>
            <a:off x="4643438" y="481013"/>
            <a:ext cx="2265362" cy="12747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272" name="Google Shape;1272;p77: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77</a:t>
            </a:fld>
            <a:endParaRPr dirty="0"/>
          </a:p>
        </p:txBody>
      </p:sp>
      <p:sp>
        <p:nvSpPr>
          <p:cNvPr id="1273" name="Google Shape;1273;p77: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p78:notes"/>
          <p:cNvSpPr>
            <a:spLocks noGrp="1" noRot="1" noChangeAspect="1"/>
          </p:cNvSpPr>
          <p:nvPr>
            <p:ph type="sldImg" idx="2"/>
          </p:nvPr>
        </p:nvSpPr>
        <p:spPr>
          <a:xfrm>
            <a:off x="4356100" y="481013"/>
            <a:ext cx="2540000" cy="1428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280" name="Google Shape;1280;p78: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281" name="Google Shape;1281;p78: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78</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57" name="Google Shape;157;p8:notes"/>
          <p:cNvSpPr>
            <a:spLocks noGrp="1" noRot="1" noChangeAspect="1"/>
          </p:cNvSpPr>
          <p:nvPr>
            <p:ph type="sldImg" idx="2"/>
          </p:nvPr>
        </p:nvSpPr>
        <p:spPr>
          <a:xfrm>
            <a:off x="4552950" y="481013"/>
            <a:ext cx="2346325" cy="13192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158" name="Google Shape;158;p8: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8</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362065" y="481729"/>
            <a:ext cx="6554125" cy="8464845"/>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67" name="Google Shape;167;p9:notes"/>
          <p:cNvSpPr>
            <a:spLocks noGrp="1" noRot="1" noChangeAspect="1"/>
          </p:cNvSpPr>
          <p:nvPr>
            <p:ph type="sldImg" idx="2"/>
          </p:nvPr>
        </p:nvSpPr>
        <p:spPr>
          <a:xfrm>
            <a:off x="4540250" y="481013"/>
            <a:ext cx="2357438" cy="1325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dirty="0"/>
          </a:p>
        </p:txBody>
      </p:sp>
      <p:sp>
        <p:nvSpPr>
          <p:cNvPr id="168" name="Google Shape;168;p9:notes"/>
          <p:cNvSpPr txBox="1">
            <a:spLocks noGrp="1"/>
          </p:cNvSpPr>
          <p:nvPr>
            <p:ph type="sldNum" idx="12"/>
          </p:nvPr>
        </p:nvSpPr>
        <p:spPr>
          <a:xfrm>
            <a:off x="4952383" y="9117808"/>
            <a:ext cx="1963806"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Helvetica Neue"/>
                <a:ea typeface="Helvetica Neue"/>
                <a:cs typeface="Helvetica Neue"/>
                <a:sym typeface="Helvetica Neue"/>
              </a:rPr>
              <a:t>9</a:t>
            </a:fld>
            <a:endParaRPr sz="1300" dirty="0">
              <a:solidFill>
                <a:schemeClr val="dk1"/>
              </a:solidFill>
              <a:latin typeface="Helvetica Neue"/>
              <a:ea typeface="Helvetica Neue"/>
              <a:cs typeface="Helvetica Neue"/>
              <a:sym typeface="Helvetica Neue"/>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48135"/>
              </a:buClr>
              <a:buSzPts val="4400"/>
              <a:buFont typeface="Avenir"/>
              <a:buNone/>
              <a:defRPr sz="4400" b="0" i="0">
                <a:solidFill>
                  <a:srgbClr val="548135"/>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latin typeface="Avenir"/>
                <a:ea typeface="Avenir"/>
                <a:cs typeface="Avenir"/>
                <a:sym typeface="Avenir"/>
              </a:defRPr>
            </a:lvl1pPr>
            <a:lvl2pPr marL="914400" lvl="1" indent="-381000" algn="l">
              <a:lnSpc>
                <a:spcPct val="90000"/>
              </a:lnSpc>
              <a:spcBef>
                <a:spcPts val="500"/>
              </a:spcBef>
              <a:spcAft>
                <a:spcPts val="0"/>
              </a:spcAft>
              <a:buClr>
                <a:schemeClr val="dk1"/>
              </a:buClr>
              <a:buSzPts val="2400"/>
              <a:buChar char="•"/>
              <a:defRPr b="0" i="0">
                <a:latin typeface="Avenir"/>
                <a:ea typeface="Avenir"/>
                <a:cs typeface="Avenir"/>
                <a:sym typeface="Avenir"/>
              </a:defRPr>
            </a:lvl2pPr>
            <a:lvl3pPr marL="1371600" lvl="2" indent="-355600" algn="l">
              <a:lnSpc>
                <a:spcPct val="90000"/>
              </a:lnSpc>
              <a:spcBef>
                <a:spcPts val="500"/>
              </a:spcBef>
              <a:spcAft>
                <a:spcPts val="0"/>
              </a:spcAft>
              <a:buClr>
                <a:schemeClr val="dk1"/>
              </a:buClr>
              <a:buSzPts val="2000"/>
              <a:buChar char="•"/>
              <a:defRPr b="0" i="0">
                <a:latin typeface="Avenir"/>
                <a:ea typeface="Avenir"/>
                <a:cs typeface="Avenir"/>
                <a:sym typeface="Avenir"/>
              </a:defRPr>
            </a:lvl3pPr>
            <a:lvl4pPr marL="1828800" lvl="3" indent="-342900" algn="l">
              <a:lnSpc>
                <a:spcPct val="90000"/>
              </a:lnSpc>
              <a:spcBef>
                <a:spcPts val="500"/>
              </a:spcBef>
              <a:spcAft>
                <a:spcPts val="0"/>
              </a:spcAft>
              <a:buClr>
                <a:schemeClr val="dk1"/>
              </a:buClr>
              <a:buSzPts val="1800"/>
              <a:buChar char="•"/>
              <a:defRPr b="0" i="0">
                <a:latin typeface="Avenir"/>
                <a:ea typeface="Avenir"/>
                <a:cs typeface="Avenir"/>
                <a:sym typeface="Avenir"/>
              </a:defRPr>
            </a:lvl4pPr>
            <a:lvl5pPr marL="2286000" lvl="4" indent="-342900" algn="l">
              <a:lnSpc>
                <a:spcPct val="90000"/>
              </a:lnSpc>
              <a:spcBef>
                <a:spcPts val="500"/>
              </a:spcBef>
              <a:spcAft>
                <a:spcPts val="0"/>
              </a:spcAft>
              <a:buClr>
                <a:schemeClr val="dk1"/>
              </a:buClr>
              <a:buSzPts val="1800"/>
              <a:buChar char="•"/>
              <a:defRPr b="0" i="0">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 name="Google Shape;16;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7" name="Google Shape;17;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venir"/>
              <a:buNone/>
              <a:defRPr sz="3200" b="0" i="0">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1"/>
          <p:cNvSpPr>
            <a:spLocks noGrp="1"/>
          </p:cNvSpPr>
          <p:nvPr>
            <p:ph type="pic" idx="2"/>
          </p:nvPr>
        </p:nvSpPr>
        <p:spPr>
          <a:xfrm>
            <a:off x="5183188" y="987425"/>
            <a:ext cx="6172200" cy="4873625"/>
          </a:xfrm>
          <a:prstGeom prst="rect">
            <a:avLst/>
          </a:prstGeom>
          <a:noFill/>
          <a:ln>
            <a:noFill/>
          </a:ln>
        </p:spPr>
        <p:txBody>
          <a:bodyPr/>
          <a:lstStyle/>
          <a:p>
            <a:endParaRPr lang="en-US" dirty="0"/>
          </a:p>
        </p:txBody>
      </p:sp>
      <p:sp>
        <p:nvSpPr>
          <p:cNvPr id="69" name="Google Shape;69;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Avenir"/>
                <a:ea typeface="Avenir"/>
                <a:cs typeface="Avenir"/>
                <a:sym typeface="Avenir"/>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venir"/>
              <a:buNone/>
              <a:defRPr b="0" i="0">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latin typeface="Avenir"/>
                <a:ea typeface="Avenir"/>
                <a:cs typeface="Avenir"/>
                <a:sym typeface="Avenir"/>
              </a:defRPr>
            </a:lvl1pPr>
            <a:lvl2pPr marL="914400" lvl="1" indent="-381000" algn="l">
              <a:lnSpc>
                <a:spcPct val="90000"/>
              </a:lnSpc>
              <a:spcBef>
                <a:spcPts val="500"/>
              </a:spcBef>
              <a:spcAft>
                <a:spcPts val="0"/>
              </a:spcAft>
              <a:buClr>
                <a:schemeClr val="dk1"/>
              </a:buClr>
              <a:buSzPts val="2400"/>
              <a:buChar char="•"/>
              <a:defRPr b="0" i="0">
                <a:latin typeface="Avenir"/>
                <a:ea typeface="Avenir"/>
                <a:cs typeface="Avenir"/>
                <a:sym typeface="Avenir"/>
              </a:defRPr>
            </a:lvl2pPr>
            <a:lvl3pPr marL="1371600" lvl="2" indent="-355600" algn="l">
              <a:lnSpc>
                <a:spcPct val="90000"/>
              </a:lnSpc>
              <a:spcBef>
                <a:spcPts val="500"/>
              </a:spcBef>
              <a:spcAft>
                <a:spcPts val="0"/>
              </a:spcAft>
              <a:buClr>
                <a:schemeClr val="dk1"/>
              </a:buClr>
              <a:buSzPts val="2000"/>
              <a:buChar char="•"/>
              <a:defRPr b="0" i="0">
                <a:latin typeface="Avenir"/>
                <a:ea typeface="Avenir"/>
                <a:cs typeface="Avenir"/>
                <a:sym typeface="Avenir"/>
              </a:defRPr>
            </a:lvl3pPr>
            <a:lvl4pPr marL="1828800" lvl="3" indent="-342900" algn="l">
              <a:lnSpc>
                <a:spcPct val="90000"/>
              </a:lnSpc>
              <a:spcBef>
                <a:spcPts val="500"/>
              </a:spcBef>
              <a:spcAft>
                <a:spcPts val="0"/>
              </a:spcAft>
              <a:buClr>
                <a:schemeClr val="dk1"/>
              </a:buClr>
              <a:buSzPts val="1800"/>
              <a:buChar char="•"/>
              <a:defRPr b="0" i="0">
                <a:latin typeface="Avenir"/>
                <a:ea typeface="Avenir"/>
                <a:cs typeface="Avenir"/>
                <a:sym typeface="Avenir"/>
              </a:defRPr>
            </a:lvl4pPr>
            <a:lvl5pPr marL="2286000" lvl="4" indent="-342900" algn="l">
              <a:lnSpc>
                <a:spcPct val="90000"/>
              </a:lnSpc>
              <a:spcBef>
                <a:spcPts val="500"/>
              </a:spcBef>
              <a:spcAft>
                <a:spcPts val="0"/>
              </a:spcAft>
              <a:buClr>
                <a:schemeClr val="dk1"/>
              </a:buClr>
              <a:buSzPts val="1800"/>
              <a:buChar char="•"/>
              <a:defRPr b="0" i="0">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venir"/>
              <a:buNone/>
              <a:defRPr b="0" i="0">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latin typeface="Avenir"/>
                <a:ea typeface="Avenir"/>
                <a:cs typeface="Avenir"/>
                <a:sym typeface="Avenir"/>
              </a:defRPr>
            </a:lvl1pPr>
            <a:lvl2pPr marL="914400" lvl="1" indent="-381000" algn="l">
              <a:lnSpc>
                <a:spcPct val="90000"/>
              </a:lnSpc>
              <a:spcBef>
                <a:spcPts val="500"/>
              </a:spcBef>
              <a:spcAft>
                <a:spcPts val="0"/>
              </a:spcAft>
              <a:buClr>
                <a:schemeClr val="dk1"/>
              </a:buClr>
              <a:buSzPts val="2400"/>
              <a:buChar char="•"/>
              <a:defRPr b="0" i="0">
                <a:latin typeface="Avenir"/>
                <a:ea typeface="Avenir"/>
                <a:cs typeface="Avenir"/>
                <a:sym typeface="Avenir"/>
              </a:defRPr>
            </a:lvl2pPr>
            <a:lvl3pPr marL="1371600" lvl="2" indent="-355600" algn="l">
              <a:lnSpc>
                <a:spcPct val="90000"/>
              </a:lnSpc>
              <a:spcBef>
                <a:spcPts val="500"/>
              </a:spcBef>
              <a:spcAft>
                <a:spcPts val="0"/>
              </a:spcAft>
              <a:buClr>
                <a:schemeClr val="dk1"/>
              </a:buClr>
              <a:buSzPts val="2000"/>
              <a:buChar char="•"/>
              <a:defRPr b="0" i="0">
                <a:latin typeface="Avenir"/>
                <a:ea typeface="Avenir"/>
                <a:cs typeface="Avenir"/>
                <a:sym typeface="Avenir"/>
              </a:defRPr>
            </a:lvl3pPr>
            <a:lvl4pPr marL="1828800" lvl="3" indent="-342900" algn="l">
              <a:lnSpc>
                <a:spcPct val="90000"/>
              </a:lnSpc>
              <a:spcBef>
                <a:spcPts val="500"/>
              </a:spcBef>
              <a:spcAft>
                <a:spcPts val="0"/>
              </a:spcAft>
              <a:buClr>
                <a:schemeClr val="dk1"/>
              </a:buClr>
              <a:buSzPts val="1800"/>
              <a:buChar char="•"/>
              <a:defRPr b="0" i="0">
                <a:latin typeface="Avenir"/>
                <a:ea typeface="Avenir"/>
                <a:cs typeface="Avenir"/>
                <a:sym typeface="Avenir"/>
              </a:defRPr>
            </a:lvl4pPr>
            <a:lvl5pPr marL="2286000" lvl="4" indent="-342900" algn="l">
              <a:lnSpc>
                <a:spcPct val="90000"/>
              </a:lnSpc>
              <a:spcBef>
                <a:spcPts val="500"/>
              </a:spcBef>
              <a:spcAft>
                <a:spcPts val="0"/>
              </a:spcAft>
              <a:buClr>
                <a:schemeClr val="dk1"/>
              </a:buClr>
              <a:buSzPts val="1800"/>
              <a:buChar char="•"/>
              <a:defRPr b="0" i="0">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4" name="Google Shape;8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1" name="Google Shape;21;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22"/>
        <p:cNvGrpSpPr/>
        <p:nvPr/>
      </p:nvGrpSpPr>
      <p:grpSpPr>
        <a:xfrm>
          <a:off x="0" y="0"/>
          <a:ext cx="0" cy="0"/>
          <a:chOff x="0" y="0"/>
          <a:chExt cx="0" cy="0"/>
        </a:xfrm>
      </p:grpSpPr>
      <p:sp>
        <p:nvSpPr>
          <p:cNvPr id="23" name="Google Shape;23;p4"/>
          <p:cNvSpPr txBox="1">
            <a:spLocks noGrp="1"/>
          </p:cNvSpPr>
          <p:nvPr>
            <p:ph type="dt" idx="10"/>
          </p:nvPr>
        </p:nvSpPr>
        <p:spPr>
          <a:xfrm>
            <a:off x="609600" y="6308726"/>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4" name="Google Shape;24;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venir"/>
              <a:buNone/>
              <a:defRPr sz="6000" b="0" i="0">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b="0" i="0">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0" name="Google Shape;30;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 name="Google Shape;3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venir"/>
              <a:buNone/>
              <a:defRPr sz="6000" b="0" i="0">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b="0" i="0">
                <a:solidFill>
                  <a:srgbClr val="888888"/>
                </a:solidFill>
                <a:latin typeface="Avenir"/>
                <a:ea typeface="Avenir"/>
                <a:cs typeface="Avenir"/>
                <a:sym typeface="Avenir"/>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7" name="Google Shape;3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venir"/>
              <a:buNone/>
              <a:defRPr b="0" i="0">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latin typeface="Avenir"/>
                <a:ea typeface="Avenir"/>
                <a:cs typeface="Avenir"/>
                <a:sym typeface="Avenir"/>
              </a:defRPr>
            </a:lvl1pPr>
            <a:lvl2pPr marL="914400" lvl="1" indent="-381000" algn="l">
              <a:lnSpc>
                <a:spcPct val="90000"/>
              </a:lnSpc>
              <a:spcBef>
                <a:spcPts val="500"/>
              </a:spcBef>
              <a:spcAft>
                <a:spcPts val="0"/>
              </a:spcAft>
              <a:buClr>
                <a:schemeClr val="dk1"/>
              </a:buClr>
              <a:buSzPts val="2400"/>
              <a:buChar char="•"/>
              <a:defRPr b="0" i="0">
                <a:latin typeface="Avenir"/>
                <a:ea typeface="Avenir"/>
                <a:cs typeface="Avenir"/>
                <a:sym typeface="Avenir"/>
              </a:defRPr>
            </a:lvl2pPr>
            <a:lvl3pPr marL="1371600" lvl="2" indent="-355600" algn="l">
              <a:lnSpc>
                <a:spcPct val="90000"/>
              </a:lnSpc>
              <a:spcBef>
                <a:spcPts val="500"/>
              </a:spcBef>
              <a:spcAft>
                <a:spcPts val="0"/>
              </a:spcAft>
              <a:buClr>
                <a:schemeClr val="dk1"/>
              </a:buClr>
              <a:buSzPts val="2000"/>
              <a:buChar char="•"/>
              <a:defRPr b="0" i="0">
                <a:latin typeface="Avenir"/>
                <a:ea typeface="Avenir"/>
                <a:cs typeface="Avenir"/>
                <a:sym typeface="Avenir"/>
              </a:defRPr>
            </a:lvl3pPr>
            <a:lvl4pPr marL="1828800" lvl="3" indent="-342900" algn="l">
              <a:lnSpc>
                <a:spcPct val="90000"/>
              </a:lnSpc>
              <a:spcBef>
                <a:spcPts val="500"/>
              </a:spcBef>
              <a:spcAft>
                <a:spcPts val="0"/>
              </a:spcAft>
              <a:buClr>
                <a:schemeClr val="dk1"/>
              </a:buClr>
              <a:buSzPts val="1800"/>
              <a:buChar char="•"/>
              <a:defRPr b="0" i="0">
                <a:latin typeface="Avenir"/>
                <a:ea typeface="Avenir"/>
                <a:cs typeface="Avenir"/>
                <a:sym typeface="Avenir"/>
              </a:defRPr>
            </a:lvl4pPr>
            <a:lvl5pPr marL="2286000" lvl="4" indent="-342900" algn="l">
              <a:lnSpc>
                <a:spcPct val="90000"/>
              </a:lnSpc>
              <a:spcBef>
                <a:spcPts val="500"/>
              </a:spcBef>
              <a:spcAft>
                <a:spcPts val="0"/>
              </a:spcAft>
              <a:buClr>
                <a:schemeClr val="dk1"/>
              </a:buClr>
              <a:buSzPts val="1800"/>
              <a:buChar char="•"/>
              <a:defRPr b="0" i="0">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latin typeface="Avenir"/>
                <a:ea typeface="Avenir"/>
                <a:cs typeface="Avenir"/>
                <a:sym typeface="Avenir"/>
              </a:defRPr>
            </a:lvl1pPr>
            <a:lvl2pPr marL="914400" lvl="1" indent="-381000" algn="l">
              <a:lnSpc>
                <a:spcPct val="90000"/>
              </a:lnSpc>
              <a:spcBef>
                <a:spcPts val="500"/>
              </a:spcBef>
              <a:spcAft>
                <a:spcPts val="0"/>
              </a:spcAft>
              <a:buClr>
                <a:schemeClr val="dk1"/>
              </a:buClr>
              <a:buSzPts val="2400"/>
              <a:buChar char="•"/>
              <a:defRPr b="0" i="0">
                <a:latin typeface="Avenir"/>
                <a:ea typeface="Avenir"/>
                <a:cs typeface="Avenir"/>
                <a:sym typeface="Avenir"/>
              </a:defRPr>
            </a:lvl2pPr>
            <a:lvl3pPr marL="1371600" lvl="2" indent="-355600" algn="l">
              <a:lnSpc>
                <a:spcPct val="90000"/>
              </a:lnSpc>
              <a:spcBef>
                <a:spcPts val="500"/>
              </a:spcBef>
              <a:spcAft>
                <a:spcPts val="0"/>
              </a:spcAft>
              <a:buClr>
                <a:schemeClr val="dk1"/>
              </a:buClr>
              <a:buSzPts val="2000"/>
              <a:buChar char="•"/>
              <a:defRPr b="0" i="0">
                <a:latin typeface="Avenir"/>
                <a:ea typeface="Avenir"/>
                <a:cs typeface="Avenir"/>
                <a:sym typeface="Avenir"/>
              </a:defRPr>
            </a:lvl3pPr>
            <a:lvl4pPr marL="1828800" lvl="3" indent="-342900" algn="l">
              <a:lnSpc>
                <a:spcPct val="90000"/>
              </a:lnSpc>
              <a:spcBef>
                <a:spcPts val="500"/>
              </a:spcBef>
              <a:spcAft>
                <a:spcPts val="0"/>
              </a:spcAft>
              <a:buClr>
                <a:schemeClr val="dk1"/>
              </a:buClr>
              <a:buSzPts val="1800"/>
              <a:buChar char="•"/>
              <a:defRPr b="0" i="0">
                <a:latin typeface="Avenir"/>
                <a:ea typeface="Avenir"/>
                <a:cs typeface="Avenir"/>
                <a:sym typeface="Avenir"/>
              </a:defRPr>
            </a:lvl4pPr>
            <a:lvl5pPr marL="2286000" lvl="4" indent="-342900" algn="l">
              <a:lnSpc>
                <a:spcPct val="90000"/>
              </a:lnSpc>
              <a:spcBef>
                <a:spcPts val="500"/>
              </a:spcBef>
              <a:spcAft>
                <a:spcPts val="0"/>
              </a:spcAft>
              <a:buClr>
                <a:schemeClr val="dk1"/>
              </a:buClr>
              <a:buSzPts val="1800"/>
              <a:buChar char="•"/>
              <a:defRPr b="0" i="0">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venir"/>
              <a:buNone/>
              <a:defRPr b="0" i="0">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a:latin typeface="Avenir"/>
                <a:ea typeface="Avenir"/>
                <a:cs typeface="Avenir"/>
                <a:sym typeface="Avenir"/>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latin typeface="Avenir"/>
                <a:ea typeface="Avenir"/>
                <a:cs typeface="Avenir"/>
                <a:sym typeface="Avenir"/>
              </a:defRPr>
            </a:lvl1pPr>
            <a:lvl2pPr marL="914400" lvl="1" indent="-381000" algn="l">
              <a:lnSpc>
                <a:spcPct val="90000"/>
              </a:lnSpc>
              <a:spcBef>
                <a:spcPts val="500"/>
              </a:spcBef>
              <a:spcAft>
                <a:spcPts val="0"/>
              </a:spcAft>
              <a:buClr>
                <a:schemeClr val="dk1"/>
              </a:buClr>
              <a:buSzPts val="2400"/>
              <a:buChar char="•"/>
              <a:defRPr b="0" i="0">
                <a:latin typeface="Avenir"/>
                <a:ea typeface="Avenir"/>
                <a:cs typeface="Avenir"/>
                <a:sym typeface="Avenir"/>
              </a:defRPr>
            </a:lvl2pPr>
            <a:lvl3pPr marL="1371600" lvl="2" indent="-355600" algn="l">
              <a:lnSpc>
                <a:spcPct val="90000"/>
              </a:lnSpc>
              <a:spcBef>
                <a:spcPts val="500"/>
              </a:spcBef>
              <a:spcAft>
                <a:spcPts val="0"/>
              </a:spcAft>
              <a:buClr>
                <a:schemeClr val="dk1"/>
              </a:buClr>
              <a:buSzPts val="2000"/>
              <a:buChar char="•"/>
              <a:defRPr b="0" i="0">
                <a:latin typeface="Avenir"/>
                <a:ea typeface="Avenir"/>
                <a:cs typeface="Avenir"/>
                <a:sym typeface="Avenir"/>
              </a:defRPr>
            </a:lvl3pPr>
            <a:lvl4pPr marL="1828800" lvl="3" indent="-342900" algn="l">
              <a:lnSpc>
                <a:spcPct val="90000"/>
              </a:lnSpc>
              <a:spcBef>
                <a:spcPts val="500"/>
              </a:spcBef>
              <a:spcAft>
                <a:spcPts val="0"/>
              </a:spcAft>
              <a:buClr>
                <a:schemeClr val="dk1"/>
              </a:buClr>
              <a:buSzPts val="1800"/>
              <a:buChar char="•"/>
              <a:defRPr b="0" i="0">
                <a:latin typeface="Avenir"/>
                <a:ea typeface="Avenir"/>
                <a:cs typeface="Avenir"/>
                <a:sym typeface="Avenir"/>
              </a:defRPr>
            </a:lvl4pPr>
            <a:lvl5pPr marL="2286000" lvl="4" indent="-342900" algn="l">
              <a:lnSpc>
                <a:spcPct val="90000"/>
              </a:lnSpc>
              <a:spcBef>
                <a:spcPts val="500"/>
              </a:spcBef>
              <a:spcAft>
                <a:spcPts val="0"/>
              </a:spcAft>
              <a:buClr>
                <a:schemeClr val="dk1"/>
              </a:buClr>
              <a:buSzPts val="1800"/>
              <a:buChar char="•"/>
              <a:defRPr b="0" i="0">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a:latin typeface="Avenir"/>
                <a:ea typeface="Avenir"/>
                <a:cs typeface="Avenir"/>
                <a:sym typeface="Avenir"/>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latin typeface="Avenir"/>
                <a:ea typeface="Avenir"/>
                <a:cs typeface="Avenir"/>
                <a:sym typeface="Avenir"/>
              </a:defRPr>
            </a:lvl1pPr>
            <a:lvl2pPr marL="914400" lvl="1" indent="-381000" algn="l">
              <a:lnSpc>
                <a:spcPct val="90000"/>
              </a:lnSpc>
              <a:spcBef>
                <a:spcPts val="500"/>
              </a:spcBef>
              <a:spcAft>
                <a:spcPts val="0"/>
              </a:spcAft>
              <a:buClr>
                <a:schemeClr val="dk1"/>
              </a:buClr>
              <a:buSzPts val="2400"/>
              <a:buChar char="•"/>
              <a:defRPr b="0" i="0">
                <a:latin typeface="Avenir"/>
                <a:ea typeface="Avenir"/>
                <a:cs typeface="Avenir"/>
                <a:sym typeface="Avenir"/>
              </a:defRPr>
            </a:lvl2pPr>
            <a:lvl3pPr marL="1371600" lvl="2" indent="-355600" algn="l">
              <a:lnSpc>
                <a:spcPct val="90000"/>
              </a:lnSpc>
              <a:spcBef>
                <a:spcPts val="500"/>
              </a:spcBef>
              <a:spcAft>
                <a:spcPts val="0"/>
              </a:spcAft>
              <a:buClr>
                <a:schemeClr val="dk1"/>
              </a:buClr>
              <a:buSzPts val="2000"/>
              <a:buChar char="•"/>
              <a:defRPr b="0" i="0">
                <a:latin typeface="Avenir"/>
                <a:ea typeface="Avenir"/>
                <a:cs typeface="Avenir"/>
                <a:sym typeface="Avenir"/>
              </a:defRPr>
            </a:lvl3pPr>
            <a:lvl4pPr marL="1828800" lvl="3" indent="-342900" algn="l">
              <a:lnSpc>
                <a:spcPct val="90000"/>
              </a:lnSpc>
              <a:spcBef>
                <a:spcPts val="500"/>
              </a:spcBef>
              <a:spcAft>
                <a:spcPts val="0"/>
              </a:spcAft>
              <a:buClr>
                <a:schemeClr val="dk1"/>
              </a:buClr>
              <a:buSzPts val="1800"/>
              <a:buChar char="•"/>
              <a:defRPr b="0" i="0">
                <a:latin typeface="Avenir"/>
                <a:ea typeface="Avenir"/>
                <a:cs typeface="Avenir"/>
                <a:sym typeface="Avenir"/>
              </a:defRPr>
            </a:lvl4pPr>
            <a:lvl5pPr marL="2286000" lvl="4" indent="-342900" algn="l">
              <a:lnSpc>
                <a:spcPct val="90000"/>
              </a:lnSpc>
              <a:spcBef>
                <a:spcPts val="500"/>
              </a:spcBef>
              <a:spcAft>
                <a:spcPts val="0"/>
              </a:spcAft>
              <a:buClr>
                <a:schemeClr val="dk1"/>
              </a:buClr>
              <a:buSzPts val="1800"/>
              <a:buChar char="•"/>
              <a:defRPr b="0" i="0">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venir"/>
              <a:buNone/>
              <a:defRPr b="0" i="0">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8" name="Google Shape;5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venir"/>
              <a:buNone/>
              <a:defRPr sz="3200" b="0" i="0">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b="0" i="0">
                <a:latin typeface="Avenir"/>
                <a:ea typeface="Avenir"/>
                <a:cs typeface="Avenir"/>
                <a:sym typeface="Avenir"/>
              </a:defRPr>
            </a:lvl1pPr>
            <a:lvl2pPr marL="914400" lvl="1" indent="-406400" algn="l">
              <a:lnSpc>
                <a:spcPct val="90000"/>
              </a:lnSpc>
              <a:spcBef>
                <a:spcPts val="500"/>
              </a:spcBef>
              <a:spcAft>
                <a:spcPts val="0"/>
              </a:spcAft>
              <a:buClr>
                <a:schemeClr val="dk1"/>
              </a:buClr>
              <a:buSzPts val="2800"/>
              <a:buChar char="•"/>
              <a:defRPr sz="2800" b="0" i="0">
                <a:latin typeface="Avenir"/>
                <a:ea typeface="Avenir"/>
                <a:cs typeface="Avenir"/>
                <a:sym typeface="Avenir"/>
              </a:defRPr>
            </a:lvl2pPr>
            <a:lvl3pPr marL="1371600" lvl="2" indent="-381000" algn="l">
              <a:lnSpc>
                <a:spcPct val="90000"/>
              </a:lnSpc>
              <a:spcBef>
                <a:spcPts val="500"/>
              </a:spcBef>
              <a:spcAft>
                <a:spcPts val="0"/>
              </a:spcAft>
              <a:buClr>
                <a:schemeClr val="dk1"/>
              </a:buClr>
              <a:buSzPts val="2400"/>
              <a:buChar char="•"/>
              <a:defRPr sz="2400" b="0" i="0">
                <a:latin typeface="Avenir"/>
                <a:ea typeface="Avenir"/>
                <a:cs typeface="Avenir"/>
                <a:sym typeface="Avenir"/>
              </a:defRPr>
            </a:lvl3pPr>
            <a:lvl4pPr marL="1828800" lvl="3" indent="-355600" algn="l">
              <a:lnSpc>
                <a:spcPct val="90000"/>
              </a:lnSpc>
              <a:spcBef>
                <a:spcPts val="500"/>
              </a:spcBef>
              <a:spcAft>
                <a:spcPts val="0"/>
              </a:spcAft>
              <a:buClr>
                <a:schemeClr val="dk1"/>
              </a:buClr>
              <a:buSzPts val="2000"/>
              <a:buChar char="•"/>
              <a:defRPr sz="2000" b="0" i="0">
                <a:latin typeface="Avenir"/>
                <a:ea typeface="Avenir"/>
                <a:cs typeface="Avenir"/>
                <a:sym typeface="Avenir"/>
              </a:defRPr>
            </a:lvl4pPr>
            <a:lvl5pPr marL="2286000" lvl="4" indent="-355600" algn="l">
              <a:lnSpc>
                <a:spcPct val="90000"/>
              </a:lnSpc>
              <a:spcBef>
                <a:spcPts val="500"/>
              </a:spcBef>
              <a:spcAft>
                <a:spcPts val="0"/>
              </a:spcAft>
              <a:buClr>
                <a:schemeClr val="dk1"/>
              </a:buClr>
              <a:buSzPts val="2000"/>
              <a:buChar char="•"/>
              <a:defRPr sz="2000" b="0" i="0">
                <a:latin typeface="Avenir"/>
                <a:ea typeface="Avenir"/>
                <a:cs typeface="Avenir"/>
                <a:sym typeface="Avenir"/>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Avenir"/>
                <a:ea typeface="Avenir"/>
                <a:cs typeface="Avenir"/>
                <a:sym typeface="Avenir"/>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5" name="Google Shape;6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7" name="Google Shape;7;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venir"/>
              <a:buNone/>
              <a:defRPr sz="4400" b="0" i="0" u="none" strike="noStrike" cap="none">
                <a:solidFill>
                  <a:schemeClr val="dk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venir"/>
                <a:ea typeface="Avenir"/>
                <a:cs typeface="Avenir"/>
                <a:sym typeface="Aveni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venir"/>
                <a:ea typeface="Avenir"/>
                <a:cs typeface="Avenir"/>
                <a:sym typeface="Avenir"/>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venir"/>
                <a:ea typeface="Avenir"/>
                <a:cs typeface="Avenir"/>
                <a:sym typeface="Avenir"/>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1" name="Google Shape;11;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p:nvPr/>
        </p:nvSpPr>
        <p:spPr>
          <a:xfrm>
            <a:off x="219456" y="280414"/>
            <a:ext cx="11655552" cy="1080000"/>
          </a:xfrm>
          <a:prstGeom prst="rect">
            <a:avLst/>
          </a:prstGeom>
          <a:noFill/>
          <a:ln>
            <a:noFill/>
          </a:ln>
        </p:spPr>
        <p:txBody>
          <a:bodyPr spcFirstLastPara="1" wrap="square" lIns="91425" tIns="45700" rIns="91425" bIns="45700" anchor="ctr" anchorCtr="0">
            <a:noAutofit/>
          </a:bodyPr>
          <a:lstStyle/>
          <a:p>
            <a:pPr marL="363538" marR="0" lvl="0" indent="0" algn="l" rtl="0">
              <a:lnSpc>
                <a:spcPct val="120000"/>
              </a:lnSpc>
              <a:spcBef>
                <a:spcPts val="0"/>
              </a:spcBef>
              <a:spcAft>
                <a:spcPts val="0"/>
              </a:spcAft>
              <a:buNone/>
            </a:pPr>
            <a:endParaRPr sz="4400" b="0" i="0" u="none" strike="noStrike" cap="none" dirty="0">
              <a:solidFill>
                <a:srgbClr val="548135"/>
              </a:solidFill>
              <a:latin typeface="Avenir"/>
              <a:ea typeface="Avenir"/>
              <a:cs typeface="Avenir"/>
              <a:sym typeface="Avenir"/>
            </a:endParaRPr>
          </a:p>
        </p:txBody>
      </p:sp>
      <p:sp>
        <p:nvSpPr>
          <p:cNvPr id="91" name="Google Shape;91;p14"/>
          <p:cNvSpPr txBox="1"/>
          <p:nvPr/>
        </p:nvSpPr>
        <p:spPr>
          <a:xfrm>
            <a:off x="1363576" y="2210876"/>
            <a:ext cx="10080839" cy="3477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dirty="0">
                <a:solidFill>
                  <a:schemeClr val="dk1"/>
                </a:solidFill>
                <a:latin typeface="Calibri"/>
                <a:ea typeface="Calibri"/>
                <a:cs typeface="Calibri"/>
                <a:sym typeface="Calibri"/>
              </a:rPr>
              <a:t>Welcome!</a:t>
            </a:r>
            <a:endParaRPr dirty="0"/>
          </a:p>
          <a:p>
            <a:pPr marL="0" marR="0" lvl="0" indent="0" algn="l" rtl="0">
              <a:spcBef>
                <a:spcPts val="0"/>
              </a:spcBef>
              <a:spcAft>
                <a:spcPts val="0"/>
              </a:spcAft>
              <a:buNone/>
            </a:pPr>
            <a:endParaRPr sz="44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4400" dirty="0">
                <a:solidFill>
                  <a:schemeClr val="dk1"/>
                </a:solidFill>
                <a:latin typeface="Calibri"/>
                <a:ea typeface="Calibri"/>
                <a:cs typeface="Calibri"/>
                <a:sym typeface="Calibri"/>
              </a:rPr>
              <a:t>Financial Accounting</a:t>
            </a:r>
            <a:endParaRPr dirty="0"/>
          </a:p>
          <a:p>
            <a:pPr marL="0" marR="0" lvl="0" indent="0" algn="ctr" rtl="0">
              <a:spcBef>
                <a:spcPts val="0"/>
              </a:spcBef>
              <a:spcAft>
                <a:spcPts val="0"/>
              </a:spcAft>
              <a:buNone/>
            </a:pPr>
            <a:endParaRPr sz="44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4400" dirty="0">
                <a:solidFill>
                  <a:schemeClr val="dk1"/>
                </a:solidFill>
                <a:latin typeface="Calibri"/>
                <a:ea typeface="Calibri"/>
                <a:cs typeface="Calibri"/>
                <a:sym typeface="Calibri"/>
              </a:rPr>
              <a:t>홍필립기재</a:t>
            </a:r>
            <a:endParaRPr sz="44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p:nvPr/>
        </p:nvSpPr>
        <p:spPr>
          <a:xfrm>
            <a:off x="219456" y="280414"/>
            <a:ext cx="11655552" cy="1080000"/>
          </a:xfrm>
          <a:prstGeom prst="rect">
            <a:avLst/>
          </a:prstGeom>
          <a:noFill/>
          <a:ln>
            <a:noFill/>
          </a:ln>
        </p:spPr>
        <p:txBody>
          <a:bodyPr spcFirstLastPara="1" wrap="square" lIns="91425" tIns="45700" rIns="91425" bIns="45700" anchor="ctr" anchorCtr="0">
            <a:noAutofit/>
          </a:bodyPr>
          <a:lstStyle/>
          <a:p>
            <a:pPr marL="363538" marR="0" lvl="0" indent="0" algn="l" rtl="0">
              <a:lnSpc>
                <a:spcPct val="120000"/>
              </a:lnSpc>
              <a:spcBef>
                <a:spcPts val="0"/>
              </a:spcBef>
              <a:spcAft>
                <a:spcPts val="0"/>
              </a:spcAft>
              <a:buNone/>
            </a:pPr>
            <a:r>
              <a:rPr lang="en-US" sz="4400" dirty="0">
                <a:solidFill>
                  <a:srgbClr val="548135"/>
                </a:solidFill>
                <a:latin typeface="Avenir"/>
                <a:ea typeface="Avenir"/>
                <a:cs typeface="Avenir"/>
                <a:sym typeface="Avenir"/>
              </a:rPr>
              <a:t>What is accounting?</a:t>
            </a:r>
            <a:endParaRPr dirty="0"/>
          </a:p>
        </p:txBody>
      </p:sp>
      <p:pic>
        <p:nvPicPr>
          <p:cNvPr id="180" name="Google Shape;180;p23"/>
          <p:cNvPicPr preferRelativeResize="0"/>
          <p:nvPr/>
        </p:nvPicPr>
        <p:blipFill rotWithShape="1">
          <a:blip r:embed="rId3">
            <a:alphaModFix/>
          </a:blip>
          <a:srcRect/>
          <a:stretch/>
        </p:blipFill>
        <p:spPr>
          <a:xfrm>
            <a:off x="8132382" y="3294460"/>
            <a:ext cx="1339860" cy="1339860"/>
          </a:xfrm>
          <a:prstGeom prst="rect">
            <a:avLst/>
          </a:prstGeom>
          <a:noFill/>
          <a:ln>
            <a:noFill/>
          </a:ln>
        </p:spPr>
      </p:pic>
      <p:pic>
        <p:nvPicPr>
          <p:cNvPr id="181" name="Google Shape;181;p23"/>
          <p:cNvPicPr preferRelativeResize="0"/>
          <p:nvPr/>
        </p:nvPicPr>
        <p:blipFill rotWithShape="1">
          <a:blip r:embed="rId4">
            <a:alphaModFix/>
          </a:blip>
          <a:srcRect/>
          <a:stretch/>
        </p:blipFill>
        <p:spPr>
          <a:xfrm>
            <a:off x="6748034" y="3964390"/>
            <a:ext cx="1384348" cy="1339859"/>
          </a:xfrm>
          <a:prstGeom prst="rect">
            <a:avLst/>
          </a:prstGeom>
          <a:noFill/>
          <a:ln>
            <a:noFill/>
          </a:ln>
        </p:spPr>
      </p:pic>
      <p:pic>
        <p:nvPicPr>
          <p:cNvPr id="182" name="Google Shape;182;p23"/>
          <p:cNvPicPr preferRelativeResize="0"/>
          <p:nvPr/>
        </p:nvPicPr>
        <p:blipFill rotWithShape="1">
          <a:blip r:embed="rId5">
            <a:alphaModFix/>
          </a:blip>
          <a:srcRect/>
          <a:stretch/>
        </p:blipFill>
        <p:spPr>
          <a:xfrm>
            <a:off x="2074711" y="3058621"/>
            <a:ext cx="2314307" cy="1575699"/>
          </a:xfrm>
          <a:prstGeom prst="rect">
            <a:avLst/>
          </a:prstGeom>
          <a:noFill/>
          <a:ln>
            <a:noFill/>
          </a:ln>
        </p:spPr>
      </p:pic>
      <p:sp>
        <p:nvSpPr>
          <p:cNvPr id="183" name="Google Shape;183;p23"/>
          <p:cNvSpPr/>
          <p:nvPr/>
        </p:nvSpPr>
        <p:spPr>
          <a:xfrm>
            <a:off x="4967327" y="3435696"/>
            <a:ext cx="1337154" cy="821551"/>
          </a:xfrm>
          <a:prstGeom prst="right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venir"/>
              <a:ea typeface="Avenir"/>
              <a:cs typeface="Avenir"/>
              <a:sym typeface="Avenir"/>
            </a:endParaRPr>
          </a:p>
        </p:txBody>
      </p:sp>
      <p:pic>
        <p:nvPicPr>
          <p:cNvPr id="184" name="Google Shape;184;p23"/>
          <p:cNvPicPr preferRelativeResize="0"/>
          <p:nvPr/>
        </p:nvPicPr>
        <p:blipFill rotWithShape="1">
          <a:blip r:embed="rId4">
            <a:alphaModFix/>
          </a:blip>
          <a:srcRect/>
          <a:stretch/>
        </p:blipFill>
        <p:spPr>
          <a:xfrm>
            <a:off x="6748034" y="2554288"/>
            <a:ext cx="1384348" cy="1339859"/>
          </a:xfrm>
          <a:prstGeom prst="rect">
            <a:avLst/>
          </a:prstGeom>
          <a:noFill/>
          <a:ln>
            <a:noFill/>
          </a:ln>
        </p:spPr>
      </p:pic>
      <p:pic>
        <p:nvPicPr>
          <p:cNvPr id="185" name="Google Shape;185;p23"/>
          <p:cNvPicPr preferRelativeResize="0"/>
          <p:nvPr/>
        </p:nvPicPr>
        <p:blipFill rotWithShape="1">
          <a:blip r:embed="rId3">
            <a:alphaModFix/>
          </a:blip>
          <a:srcRect/>
          <a:stretch/>
        </p:blipFill>
        <p:spPr>
          <a:xfrm>
            <a:off x="8284782" y="4814340"/>
            <a:ext cx="1339860" cy="1339860"/>
          </a:xfrm>
          <a:prstGeom prst="rect">
            <a:avLst/>
          </a:prstGeom>
          <a:noFill/>
          <a:ln>
            <a:noFill/>
          </a:ln>
        </p:spPr>
      </p:pic>
      <p:pic>
        <p:nvPicPr>
          <p:cNvPr id="186" name="Google Shape;186;p23"/>
          <p:cNvPicPr preferRelativeResize="0"/>
          <p:nvPr/>
        </p:nvPicPr>
        <p:blipFill rotWithShape="1">
          <a:blip r:embed="rId3">
            <a:alphaModFix/>
          </a:blip>
          <a:srcRect/>
          <a:stretch/>
        </p:blipFill>
        <p:spPr>
          <a:xfrm>
            <a:off x="8166229" y="1581307"/>
            <a:ext cx="1339860" cy="1339860"/>
          </a:xfrm>
          <a:prstGeom prst="rect">
            <a:avLst/>
          </a:prstGeom>
          <a:noFill/>
          <a:ln>
            <a:noFill/>
          </a:ln>
        </p:spPr>
      </p:pic>
      <p:sp>
        <p:nvSpPr>
          <p:cNvPr id="187" name="Google Shape;187;p23"/>
          <p:cNvSpPr txBox="1"/>
          <p:nvPr/>
        </p:nvSpPr>
        <p:spPr>
          <a:xfrm>
            <a:off x="1224745" y="5615591"/>
            <a:ext cx="6760055"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a:ea typeface="Calibri"/>
                <a:cs typeface="Calibri"/>
                <a:sym typeface="Calibri"/>
              </a:rPr>
              <a:t>회계는 결정을 돕기 위해 재무 정보를 정리하는 것이다</a:t>
            </a:r>
            <a:endParaRPr sz="3200" dirty="0">
              <a:solidFill>
                <a:schemeClr val="dk1"/>
              </a:solidFill>
              <a:latin typeface="Calibri"/>
              <a:ea typeface="Calibri"/>
              <a:cs typeface="Calibri"/>
              <a:sym typeface="Calibri"/>
            </a:endParaRPr>
          </a:p>
        </p:txBody>
      </p:sp>
      <p:sp>
        <p:nvSpPr>
          <p:cNvPr id="188" name="Google Shape;188;p23"/>
          <p:cNvSpPr txBox="1"/>
          <p:nvPr/>
        </p:nvSpPr>
        <p:spPr>
          <a:xfrm>
            <a:off x="8325950" y="2161665"/>
            <a:ext cx="10204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Assets</a:t>
            </a:r>
            <a:endParaRPr dirty="0"/>
          </a:p>
        </p:txBody>
      </p:sp>
      <p:sp>
        <p:nvSpPr>
          <p:cNvPr id="189" name="Google Shape;189;p23"/>
          <p:cNvSpPr txBox="1"/>
          <p:nvPr/>
        </p:nvSpPr>
        <p:spPr>
          <a:xfrm>
            <a:off x="8180177" y="3902438"/>
            <a:ext cx="118013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Liabilities</a:t>
            </a:r>
            <a:endParaRPr dirty="0"/>
          </a:p>
        </p:txBody>
      </p:sp>
      <p:sp>
        <p:nvSpPr>
          <p:cNvPr id="190" name="Google Shape;190;p23"/>
          <p:cNvSpPr txBox="1"/>
          <p:nvPr/>
        </p:nvSpPr>
        <p:spPr>
          <a:xfrm>
            <a:off x="8299444" y="5484187"/>
            <a:ext cx="118013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Equity</a:t>
            </a:r>
            <a:endParaRPr dirty="0"/>
          </a:p>
        </p:txBody>
      </p:sp>
      <p:sp>
        <p:nvSpPr>
          <p:cNvPr id="191" name="Google Shape;191;p23"/>
          <p:cNvSpPr txBox="1"/>
          <p:nvPr/>
        </p:nvSpPr>
        <p:spPr>
          <a:xfrm>
            <a:off x="6859872" y="3144179"/>
            <a:ext cx="118013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Revenue</a:t>
            </a:r>
            <a:endParaRPr dirty="0"/>
          </a:p>
        </p:txBody>
      </p:sp>
      <p:sp>
        <p:nvSpPr>
          <p:cNvPr id="192" name="Google Shape;192;p23"/>
          <p:cNvSpPr txBox="1"/>
          <p:nvPr/>
        </p:nvSpPr>
        <p:spPr>
          <a:xfrm>
            <a:off x="6876043" y="4526261"/>
            <a:ext cx="118013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Expense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 calcmode="lin" valueType="num">
                                      <p:cBhvr additive="base">
                                        <p:cTn id="7" dur="500"/>
                                        <p:tgtEl>
                                          <p:spTgt spid="1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4"/>
          <p:cNvSpPr txBox="1">
            <a:spLocks noGrp="1"/>
          </p:cNvSpPr>
          <p:nvPr>
            <p:ph type="title"/>
          </p:nvPr>
        </p:nvSpPr>
        <p:spPr>
          <a:xfrm>
            <a:off x="838199" y="361649"/>
            <a:ext cx="1013460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48135"/>
              </a:buClr>
              <a:buSzPts val="4400"/>
              <a:buFont typeface="Avenir"/>
              <a:buNone/>
            </a:pPr>
            <a:r>
              <a:rPr lang="en-US" dirty="0"/>
              <a:t>A Duality (이중성) – </a:t>
            </a:r>
            <a:br>
              <a:rPr lang="en-US" dirty="0"/>
            </a:br>
            <a:r>
              <a:rPr lang="en-US" dirty="0"/>
              <a:t>The Cornerstone of Modern Accounting</a:t>
            </a:r>
            <a:endParaRPr dirty="0"/>
          </a:p>
        </p:txBody>
      </p:sp>
      <p:sp>
        <p:nvSpPr>
          <p:cNvPr id="199" name="Google Shape;199;p24"/>
          <p:cNvSpPr txBox="1">
            <a:spLocks noGrp="1"/>
          </p:cNvSpPr>
          <p:nvPr>
            <p:ph type="body" idx="1"/>
          </p:nvPr>
        </p:nvSpPr>
        <p:spPr>
          <a:xfrm>
            <a:off x="838200" y="1707815"/>
            <a:ext cx="10515600" cy="467195"/>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dirty="0"/>
              <a:t>A scenario – Portugal in Year 1508 </a:t>
            </a:r>
            <a:endParaRPr dirty="0"/>
          </a:p>
        </p:txBody>
      </p:sp>
      <p:graphicFrame>
        <p:nvGraphicFramePr>
          <p:cNvPr id="200" name="Google Shape;200;p24"/>
          <p:cNvGraphicFramePr/>
          <p:nvPr/>
        </p:nvGraphicFramePr>
        <p:xfrm>
          <a:off x="8397448" y="2196720"/>
          <a:ext cx="2184600" cy="2985310"/>
        </p:xfrm>
        <a:graphic>
          <a:graphicData uri="http://schemas.openxmlformats.org/drawingml/2006/table">
            <a:tbl>
              <a:tblPr>
                <a:noFill/>
                <a:tableStyleId>{FFCDCC94-FF29-455F-890A-0D5D1524EBA0}</a:tableStyleId>
              </a:tblPr>
              <a:tblGrid>
                <a:gridCol w="2184600">
                  <a:extLst>
                    <a:ext uri="{9D8B030D-6E8A-4147-A177-3AD203B41FA5}">
                      <a16:colId xmlns:a16="http://schemas.microsoft.com/office/drawing/2014/main" val="20000"/>
                    </a:ext>
                  </a:extLst>
                </a:gridCol>
              </a:tblGrid>
              <a:tr h="326125">
                <a:tc>
                  <a:txBody>
                    <a:bodyPr/>
                    <a:lstStyle/>
                    <a:p>
                      <a:pPr marL="0" marR="0" lvl="0" indent="0" algn="l" rtl="0">
                        <a:spcBef>
                          <a:spcPts val="0"/>
                        </a:spcBef>
                        <a:spcAft>
                          <a:spcPts val="0"/>
                        </a:spcAft>
                        <a:buNone/>
                      </a:pPr>
                      <a:r>
                        <a:rPr lang="en-US" sz="2400" b="1" u="none" strike="noStrike" cap="none" dirty="0">
                          <a:latin typeface="Avenir"/>
                          <a:ea typeface="Avenir"/>
                          <a:cs typeface="Avenir"/>
                          <a:sym typeface="Avenir"/>
                        </a:rPr>
                        <a:t>My Assets</a:t>
                      </a:r>
                      <a:endParaRPr sz="2400" b="1" i="0" u="none" strike="noStrike" cap="none" dirty="0">
                        <a:solidFill>
                          <a:srgbClr val="000000"/>
                        </a:solidFill>
                        <a:latin typeface="Avenir"/>
                        <a:ea typeface="Avenir"/>
                        <a:cs typeface="Avenir"/>
                        <a:sym typeface="Avenir"/>
                      </a:endParaRPr>
                    </a:p>
                  </a:txBody>
                  <a:tcPr marL="3800" marR="3800" marT="3800" marB="0" anchor="b"/>
                </a:tc>
                <a:extLst>
                  <a:ext uri="{0D108BD9-81ED-4DB2-BD59-A6C34878D82A}">
                    <a16:rowId xmlns:a16="http://schemas.microsoft.com/office/drawing/2014/main" val="10000"/>
                  </a:ext>
                </a:extLst>
              </a:tr>
              <a:tr h="523150">
                <a:tc>
                  <a:txBody>
                    <a:bodyPr/>
                    <a:lstStyle/>
                    <a:p>
                      <a:pPr marL="285750" marR="0" lvl="0" indent="-285750" algn="l" rtl="0">
                        <a:spcBef>
                          <a:spcPts val="0"/>
                        </a:spcBef>
                        <a:spcAft>
                          <a:spcPts val="0"/>
                        </a:spcAft>
                        <a:buClr>
                          <a:schemeClr val="dk1"/>
                        </a:buClr>
                        <a:buSzPts val="2400"/>
                        <a:buFont typeface="Arial"/>
                        <a:buChar char="•"/>
                      </a:pPr>
                      <a:r>
                        <a:rPr lang="en-US" sz="2400" u="none" strike="noStrike" cap="none" dirty="0">
                          <a:latin typeface="Avenir"/>
                          <a:ea typeface="Avenir"/>
                          <a:cs typeface="Avenir"/>
                          <a:sym typeface="Avenir"/>
                        </a:rPr>
                        <a:t>Land</a:t>
                      </a:r>
                      <a:endParaRPr sz="2400" b="0" i="0" u="none" strike="noStrike" cap="none" dirty="0">
                        <a:solidFill>
                          <a:srgbClr val="000000"/>
                        </a:solidFill>
                        <a:latin typeface="Avenir"/>
                        <a:ea typeface="Avenir"/>
                        <a:cs typeface="Avenir"/>
                        <a:sym typeface="Avenir"/>
                      </a:endParaRPr>
                    </a:p>
                  </a:txBody>
                  <a:tcPr marL="3800" marR="3800" marT="3800" marB="0" anchor="b"/>
                </a:tc>
                <a:extLst>
                  <a:ext uri="{0D108BD9-81ED-4DB2-BD59-A6C34878D82A}">
                    <a16:rowId xmlns:a16="http://schemas.microsoft.com/office/drawing/2014/main" val="10001"/>
                  </a:ext>
                </a:extLst>
              </a:tr>
              <a:tr h="523150">
                <a:tc>
                  <a:txBody>
                    <a:bodyPr/>
                    <a:lstStyle/>
                    <a:p>
                      <a:pPr marL="285750" marR="0" lvl="0" indent="-285750" algn="l" rtl="0">
                        <a:spcBef>
                          <a:spcPts val="0"/>
                        </a:spcBef>
                        <a:spcAft>
                          <a:spcPts val="0"/>
                        </a:spcAft>
                        <a:buClr>
                          <a:schemeClr val="dk1"/>
                        </a:buClr>
                        <a:buSzPts val="2400"/>
                        <a:buFont typeface="Arial"/>
                        <a:buChar char="•"/>
                      </a:pPr>
                      <a:r>
                        <a:rPr lang="en-US" sz="2400" u="none" strike="noStrike" cap="none" dirty="0">
                          <a:latin typeface="Avenir"/>
                          <a:ea typeface="Avenir"/>
                          <a:cs typeface="Avenir"/>
                          <a:sym typeface="Avenir"/>
                        </a:rPr>
                        <a:t>Castles</a:t>
                      </a:r>
                      <a:endParaRPr sz="2400" b="0" i="0" u="none" strike="noStrike" cap="none" dirty="0">
                        <a:solidFill>
                          <a:srgbClr val="000000"/>
                        </a:solidFill>
                        <a:latin typeface="Avenir"/>
                        <a:ea typeface="Avenir"/>
                        <a:cs typeface="Avenir"/>
                        <a:sym typeface="Avenir"/>
                      </a:endParaRPr>
                    </a:p>
                  </a:txBody>
                  <a:tcPr marL="3800" marR="3800" marT="3800" marB="0" anchor="b"/>
                </a:tc>
                <a:extLst>
                  <a:ext uri="{0D108BD9-81ED-4DB2-BD59-A6C34878D82A}">
                    <a16:rowId xmlns:a16="http://schemas.microsoft.com/office/drawing/2014/main" val="10002"/>
                  </a:ext>
                </a:extLst>
              </a:tr>
              <a:tr h="523150">
                <a:tc>
                  <a:txBody>
                    <a:bodyPr/>
                    <a:lstStyle/>
                    <a:p>
                      <a:pPr marL="285750" marR="0" lvl="0" indent="-285750" algn="l" rtl="0">
                        <a:spcBef>
                          <a:spcPts val="0"/>
                        </a:spcBef>
                        <a:spcAft>
                          <a:spcPts val="0"/>
                        </a:spcAft>
                        <a:buClr>
                          <a:schemeClr val="dk1"/>
                        </a:buClr>
                        <a:buSzPts val="2400"/>
                        <a:buFont typeface="Arial"/>
                        <a:buChar char="•"/>
                      </a:pPr>
                      <a:r>
                        <a:rPr lang="en-US" sz="2400" u="none" strike="noStrike" cap="none" dirty="0">
                          <a:latin typeface="Avenir"/>
                          <a:ea typeface="Avenir"/>
                          <a:cs typeface="Avenir"/>
                          <a:sym typeface="Avenir"/>
                        </a:rPr>
                        <a:t>Gold/Cash</a:t>
                      </a:r>
                      <a:endParaRPr sz="2400" b="0" i="0" u="none" strike="noStrike" cap="none" dirty="0">
                        <a:solidFill>
                          <a:srgbClr val="000000"/>
                        </a:solidFill>
                        <a:latin typeface="Avenir"/>
                        <a:ea typeface="Avenir"/>
                        <a:cs typeface="Avenir"/>
                        <a:sym typeface="Avenir"/>
                      </a:endParaRPr>
                    </a:p>
                  </a:txBody>
                  <a:tcPr marL="3800" marR="3800" marT="3800" marB="0" anchor="b"/>
                </a:tc>
                <a:extLst>
                  <a:ext uri="{0D108BD9-81ED-4DB2-BD59-A6C34878D82A}">
                    <a16:rowId xmlns:a16="http://schemas.microsoft.com/office/drawing/2014/main" val="10003"/>
                  </a:ext>
                </a:extLst>
              </a:tr>
              <a:tr h="523150">
                <a:tc>
                  <a:txBody>
                    <a:bodyPr/>
                    <a:lstStyle/>
                    <a:p>
                      <a:pPr marL="285750" marR="0" lvl="0" indent="-285750" algn="l" rtl="0">
                        <a:spcBef>
                          <a:spcPts val="0"/>
                        </a:spcBef>
                        <a:spcAft>
                          <a:spcPts val="0"/>
                        </a:spcAft>
                        <a:buClr>
                          <a:schemeClr val="dk1"/>
                        </a:buClr>
                        <a:buSzPts val="2400"/>
                        <a:buFont typeface="Arial"/>
                        <a:buChar char="•"/>
                      </a:pPr>
                      <a:r>
                        <a:rPr lang="en-US" sz="2400" u="none" strike="noStrike" cap="none" dirty="0">
                          <a:latin typeface="Avenir"/>
                          <a:ea typeface="Avenir"/>
                          <a:cs typeface="Avenir"/>
                          <a:sym typeface="Avenir"/>
                        </a:rPr>
                        <a:t>Livestock</a:t>
                      </a:r>
                      <a:endParaRPr sz="2400" b="0" i="0" u="none" strike="noStrike" cap="none" dirty="0">
                        <a:solidFill>
                          <a:srgbClr val="000000"/>
                        </a:solidFill>
                        <a:latin typeface="Avenir"/>
                        <a:ea typeface="Avenir"/>
                        <a:cs typeface="Avenir"/>
                        <a:sym typeface="Avenir"/>
                      </a:endParaRPr>
                    </a:p>
                  </a:txBody>
                  <a:tcPr marL="3800" marR="3800" marT="3800" marB="0" anchor="b"/>
                </a:tc>
                <a:extLst>
                  <a:ext uri="{0D108BD9-81ED-4DB2-BD59-A6C34878D82A}">
                    <a16:rowId xmlns:a16="http://schemas.microsoft.com/office/drawing/2014/main" val="10004"/>
                  </a:ext>
                </a:extLst>
              </a:tr>
              <a:tr h="523150">
                <a:tc>
                  <a:txBody>
                    <a:bodyPr/>
                    <a:lstStyle/>
                    <a:p>
                      <a:pPr marL="285750" marR="0" lvl="0" indent="-285750" algn="l" rtl="0">
                        <a:spcBef>
                          <a:spcPts val="0"/>
                        </a:spcBef>
                        <a:spcAft>
                          <a:spcPts val="0"/>
                        </a:spcAft>
                        <a:buClr>
                          <a:schemeClr val="dk1"/>
                        </a:buClr>
                        <a:buSzPts val="2400"/>
                        <a:buFont typeface="Arial"/>
                        <a:buChar char="•"/>
                      </a:pPr>
                      <a:r>
                        <a:rPr lang="en-US" sz="2400" u="none" strike="noStrike" cap="none" dirty="0">
                          <a:latin typeface="Avenir"/>
                          <a:ea typeface="Avenir"/>
                          <a:cs typeface="Avenir"/>
                          <a:sym typeface="Avenir"/>
                        </a:rPr>
                        <a:t>Jewels</a:t>
                      </a:r>
                      <a:endParaRPr sz="2400" b="0" i="0" u="none" strike="noStrike" cap="none" dirty="0">
                        <a:solidFill>
                          <a:srgbClr val="000000"/>
                        </a:solidFill>
                        <a:latin typeface="Avenir"/>
                        <a:ea typeface="Avenir"/>
                        <a:cs typeface="Avenir"/>
                        <a:sym typeface="Avenir"/>
                      </a:endParaRPr>
                    </a:p>
                  </a:txBody>
                  <a:tcPr marL="3800" marR="3800" marT="3800" marB="0" anchor="b"/>
                </a:tc>
                <a:extLst>
                  <a:ext uri="{0D108BD9-81ED-4DB2-BD59-A6C34878D82A}">
                    <a16:rowId xmlns:a16="http://schemas.microsoft.com/office/drawing/2014/main" val="10005"/>
                  </a:ext>
                </a:extLst>
              </a:tr>
            </a:tbl>
          </a:graphicData>
        </a:graphic>
      </p:graphicFrame>
      <p:pic>
        <p:nvPicPr>
          <p:cNvPr id="201" name="Google Shape;201;p24" descr="Logo&#10;&#10;Description automatically generated with low confidence"/>
          <p:cNvPicPr preferRelativeResize="0"/>
          <p:nvPr/>
        </p:nvPicPr>
        <p:blipFill rotWithShape="1">
          <a:blip r:embed="rId3">
            <a:alphaModFix/>
          </a:blip>
          <a:srcRect/>
          <a:stretch/>
        </p:blipFill>
        <p:spPr>
          <a:xfrm>
            <a:off x="1499508" y="4419862"/>
            <a:ext cx="1513726" cy="1580101"/>
          </a:xfrm>
          <a:prstGeom prst="rect">
            <a:avLst/>
          </a:prstGeom>
          <a:noFill/>
          <a:ln>
            <a:noFill/>
          </a:ln>
        </p:spPr>
      </p:pic>
      <p:sp>
        <p:nvSpPr>
          <p:cNvPr id="202" name="Google Shape;202;p24"/>
          <p:cNvSpPr txBox="1"/>
          <p:nvPr/>
        </p:nvSpPr>
        <p:spPr>
          <a:xfrm>
            <a:off x="2312472" y="2236900"/>
            <a:ext cx="230535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dirty="0">
                <a:solidFill>
                  <a:srgbClr val="000000"/>
                </a:solidFill>
                <a:latin typeface="Avenir"/>
                <a:ea typeface="Avenir"/>
                <a:cs typeface="Avenir"/>
                <a:sym typeface="Avenir"/>
              </a:rPr>
              <a:t>Spice Venture </a:t>
            </a:r>
            <a:endParaRPr sz="2400" b="1" i="0" strike="noStrike" dirty="0">
              <a:solidFill>
                <a:srgbClr val="000000"/>
              </a:solidFill>
              <a:latin typeface="Avenir"/>
              <a:ea typeface="Avenir"/>
              <a:cs typeface="Avenir"/>
              <a:sym typeface="Avenir"/>
            </a:endParaRPr>
          </a:p>
        </p:txBody>
      </p:sp>
      <p:sp>
        <p:nvSpPr>
          <p:cNvPr id="203" name="Google Shape;203;p24"/>
          <p:cNvSpPr txBox="1"/>
          <p:nvPr/>
        </p:nvSpPr>
        <p:spPr>
          <a:xfrm>
            <a:off x="1358576" y="2904968"/>
            <a:ext cx="174047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strike="noStrike" dirty="0">
                <a:solidFill>
                  <a:srgbClr val="000000"/>
                </a:solidFill>
                <a:latin typeface="Avenir"/>
                <a:ea typeface="Avenir"/>
                <a:cs typeface="Avenir"/>
                <a:sym typeface="Avenir"/>
              </a:rPr>
              <a:t>Assets</a:t>
            </a:r>
            <a:endParaRPr sz="2400" b="1" i="0" strike="noStrike" dirty="0">
              <a:solidFill>
                <a:srgbClr val="000000"/>
              </a:solidFill>
              <a:latin typeface="Avenir"/>
              <a:ea typeface="Avenir"/>
              <a:cs typeface="Avenir"/>
              <a:sym typeface="Avenir"/>
            </a:endParaRPr>
          </a:p>
        </p:txBody>
      </p:sp>
      <p:sp>
        <p:nvSpPr>
          <p:cNvPr id="204" name="Google Shape;204;p24"/>
          <p:cNvSpPr txBox="1"/>
          <p:nvPr/>
        </p:nvSpPr>
        <p:spPr>
          <a:xfrm>
            <a:off x="3655225" y="2918704"/>
            <a:ext cx="174047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strike="noStrike" dirty="0">
                <a:solidFill>
                  <a:srgbClr val="000000"/>
                </a:solidFill>
                <a:latin typeface="Avenir"/>
                <a:ea typeface="Avenir"/>
                <a:cs typeface="Avenir"/>
                <a:sym typeface="Avenir"/>
              </a:rPr>
              <a:t>Obligations</a:t>
            </a:r>
            <a:endParaRPr sz="2400" b="1" i="0" strike="noStrike" dirty="0">
              <a:solidFill>
                <a:srgbClr val="000000"/>
              </a:solidFill>
              <a:latin typeface="Avenir"/>
              <a:ea typeface="Avenir"/>
              <a:cs typeface="Avenir"/>
              <a:sym typeface="Avenir"/>
            </a:endParaRPr>
          </a:p>
        </p:txBody>
      </p:sp>
      <p:sp>
        <p:nvSpPr>
          <p:cNvPr id="205" name="Google Shape;205;p24"/>
          <p:cNvSpPr txBox="1"/>
          <p:nvPr/>
        </p:nvSpPr>
        <p:spPr>
          <a:xfrm>
            <a:off x="1499508" y="3382549"/>
            <a:ext cx="151372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i="0" dirty="0">
                <a:solidFill>
                  <a:srgbClr val="000000"/>
                </a:solidFill>
                <a:latin typeface="Avenir"/>
                <a:ea typeface="Avenir"/>
                <a:cs typeface="Avenir"/>
                <a:sym typeface="Avenir"/>
              </a:rPr>
              <a:t>Gold</a:t>
            </a:r>
            <a:endParaRPr sz="2400" i="0" strike="noStrike" dirty="0">
              <a:solidFill>
                <a:srgbClr val="000000"/>
              </a:solidFill>
              <a:latin typeface="Avenir"/>
              <a:ea typeface="Avenir"/>
              <a:cs typeface="Avenir"/>
              <a:sym typeface="Avenir"/>
            </a:endParaRPr>
          </a:p>
        </p:txBody>
      </p:sp>
      <p:sp>
        <p:nvSpPr>
          <p:cNvPr id="206" name="Google Shape;206;p24"/>
          <p:cNvSpPr txBox="1"/>
          <p:nvPr/>
        </p:nvSpPr>
        <p:spPr>
          <a:xfrm>
            <a:off x="1386132" y="3751794"/>
            <a:ext cx="174047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strike="noStrike" dirty="0">
                <a:solidFill>
                  <a:srgbClr val="000000"/>
                </a:solidFill>
                <a:latin typeface="Avenir"/>
                <a:ea typeface="Avenir"/>
                <a:cs typeface="Avenir"/>
                <a:sym typeface="Avenir"/>
              </a:rPr>
              <a:t>Livestock</a:t>
            </a:r>
            <a:endParaRPr sz="2400" i="0" strike="noStrike" dirty="0">
              <a:solidFill>
                <a:srgbClr val="000000"/>
              </a:solidFill>
              <a:latin typeface="Avenir"/>
              <a:ea typeface="Avenir"/>
              <a:cs typeface="Avenir"/>
              <a:sym typeface="Avenir"/>
            </a:endParaRPr>
          </a:p>
        </p:txBody>
      </p:sp>
      <p:sp>
        <p:nvSpPr>
          <p:cNvPr id="207" name="Google Shape;207;p24"/>
          <p:cNvSpPr/>
          <p:nvPr/>
        </p:nvSpPr>
        <p:spPr>
          <a:xfrm>
            <a:off x="1008330" y="2213539"/>
            <a:ext cx="4803438" cy="4097682"/>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8" name="Google Shape;208;p24"/>
          <p:cNvSpPr/>
          <p:nvPr/>
        </p:nvSpPr>
        <p:spPr>
          <a:xfrm>
            <a:off x="1386132" y="2904968"/>
            <a:ext cx="1750138" cy="3305093"/>
          </a:xfrm>
          <a:prstGeom prst="rect">
            <a:avLst/>
          </a:prstGeom>
          <a:noFill/>
          <a:ln w="381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9" name="Google Shape;209;p24"/>
          <p:cNvSpPr/>
          <p:nvPr/>
        </p:nvSpPr>
        <p:spPr>
          <a:xfrm>
            <a:off x="3647822" y="2894679"/>
            <a:ext cx="1750138" cy="3305093"/>
          </a:xfrm>
          <a:prstGeom prst="rect">
            <a:avLst/>
          </a:prstGeom>
          <a:noFill/>
          <a:ln w="381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10" name="Google Shape;210;p24"/>
          <p:cNvSpPr/>
          <p:nvPr/>
        </p:nvSpPr>
        <p:spPr>
          <a:xfrm>
            <a:off x="2312472" y="6210061"/>
            <a:ext cx="2136112" cy="461665"/>
          </a:xfrm>
          <a:prstGeom prst="curvedUpArrow">
            <a:avLst>
              <a:gd name="adj1" fmla="val 25000"/>
              <a:gd name="adj2" fmla="val 50000"/>
              <a:gd name="adj3"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211" name="Google Shape;211;p24"/>
          <p:cNvSpPr txBox="1"/>
          <p:nvPr/>
        </p:nvSpPr>
        <p:spPr>
          <a:xfrm>
            <a:off x="4617824" y="6302394"/>
            <a:ext cx="673597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venir"/>
                <a:ea typeface="Avenir"/>
                <a:cs typeface="Avenir"/>
                <a:sym typeface="Avenir"/>
              </a:rPr>
              <a:t>Accounting Duality : Assets = Obligations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2"/>
                                        </p:tgtEl>
                                        <p:attrNameLst>
                                          <p:attrName>style.visibility</p:attrName>
                                        </p:attrNameLst>
                                      </p:cBhvr>
                                      <p:to>
                                        <p:strVal val="visible"/>
                                      </p:to>
                                    </p:set>
                                    <p:animEffect transition="in" filter="fade">
                                      <p:cBhvr>
                                        <p:cTn id="15" dur="500"/>
                                        <p:tgtEl>
                                          <p:spTgt spid="202"/>
                                        </p:tgtEl>
                                      </p:cBhvr>
                                    </p:animEffect>
                                  </p:childTnLst>
                                </p:cTn>
                              </p:par>
                              <p:par>
                                <p:cTn id="16" presetID="10" presetClass="entr" presetSubtype="0" fill="hold" nodeType="withEffect">
                                  <p:stCondLst>
                                    <p:cond delay="0"/>
                                  </p:stCondLst>
                                  <p:childTnLst>
                                    <p:set>
                                      <p:cBhvr>
                                        <p:cTn id="17" dur="1" fill="hold">
                                          <p:stCondLst>
                                            <p:cond delay="0"/>
                                          </p:stCondLst>
                                        </p:cTn>
                                        <p:tgtEl>
                                          <p:spTgt spid="207"/>
                                        </p:tgtEl>
                                        <p:attrNameLst>
                                          <p:attrName>style.visibility</p:attrName>
                                        </p:attrNameLst>
                                      </p:cBhvr>
                                      <p:to>
                                        <p:strVal val="visible"/>
                                      </p:to>
                                    </p:set>
                                    <p:animEffect transition="in" filter="fade">
                                      <p:cBhvr>
                                        <p:cTn id="18" dur="500"/>
                                        <p:tgtEl>
                                          <p:spTgt spid="20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3"/>
                                        </p:tgtEl>
                                        <p:attrNameLst>
                                          <p:attrName>style.visibility</p:attrName>
                                        </p:attrNameLst>
                                      </p:cBhvr>
                                      <p:to>
                                        <p:strVal val="visible"/>
                                      </p:to>
                                    </p:set>
                                    <p:anim calcmode="lin" valueType="num">
                                      <p:cBhvr additive="base">
                                        <p:cTn id="23" dur="500"/>
                                        <p:tgtEl>
                                          <p:spTgt spid="203"/>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5"/>
                                        </p:tgtEl>
                                        <p:attrNameLst>
                                          <p:attrName>style.visibility</p:attrName>
                                        </p:attrNameLst>
                                      </p:cBhvr>
                                      <p:to>
                                        <p:strVal val="visible"/>
                                      </p:to>
                                    </p:set>
                                    <p:anim calcmode="lin" valueType="num">
                                      <p:cBhvr additive="base">
                                        <p:cTn id="26" dur="500"/>
                                        <p:tgtEl>
                                          <p:spTgt spid="205"/>
                                        </p:tgtEl>
                                        <p:attrNameLst>
                                          <p:attrName>ppt_y</p:attrName>
                                        </p:attrNameLst>
                                      </p:cBhvr>
                                      <p:tavLst>
                                        <p:tav tm="0">
                                          <p:val>
                                            <p:strVal val="#ppt_y+1"/>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6"/>
                                        </p:tgtEl>
                                        <p:attrNameLst>
                                          <p:attrName>style.visibility</p:attrName>
                                        </p:attrNameLst>
                                      </p:cBhvr>
                                      <p:to>
                                        <p:strVal val="visible"/>
                                      </p:to>
                                    </p:set>
                                    <p:anim calcmode="lin" valueType="num">
                                      <p:cBhvr additive="base">
                                        <p:cTn id="29" dur="500"/>
                                        <p:tgtEl>
                                          <p:spTgt spid="206"/>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01"/>
                                        </p:tgtEl>
                                        <p:attrNameLst>
                                          <p:attrName>style.visibility</p:attrName>
                                        </p:attrNameLst>
                                      </p:cBhvr>
                                      <p:to>
                                        <p:strVal val="visible"/>
                                      </p:to>
                                    </p:set>
                                    <p:anim calcmode="lin" valueType="num">
                                      <p:cBhvr additive="base">
                                        <p:cTn id="32" dur="500"/>
                                        <p:tgtEl>
                                          <p:spTgt spid="20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4"/>
                                        </p:tgtEl>
                                        <p:attrNameLst>
                                          <p:attrName>style.visibility</p:attrName>
                                        </p:attrNameLst>
                                      </p:cBhvr>
                                      <p:to>
                                        <p:strVal val="visible"/>
                                      </p:to>
                                    </p:set>
                                    <p:anim calcmode="lin" valueType="num">
                                      <p:cBhvr additive="base">
                                        <p:cTn id="37" dur="500"/>
                                        <p:tgtEl>
                                          <p:spTgt spid="20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8"/>
                                        </p:tgtEl>
                                        <p:attrNameLst>
                                          <p:attrName>style.visibility</p:attrName>
                                        </p:attrNameLst>
                                      </p:cBhvr>
                                      <p:to>
                                        <p:strVal val="visible"/>
                                      </p:to>
                                    </p:set>
                                    <p:animEffect transition="in" filter="fade">
                                      <p:cBhvr>
                                        <p:cTn id="42" dur="1000"/>
                                        <p:tgtEl>
                                          <p:spTgt spid="208"/>
                                        </p:tgtEl>
                                      </p:cBhvr>
                                    </p:animEffect>
                                  </p:childTnLst>
                                </p:cTn>
                              </p:par>
                              <p:par>
                                <p:cTn id="43" presetID="10" presetClass="entr" presetSubtype="0" fill="hold" nodeType="with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fade">
                                      <p:cBhvr>
                                        <p:cTn id="45" dur="1000"/>
                                        <p:tgtEl>
                                          <p:spTgt spid="20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10"/>
                                        </p:tgtEl>
                                        <p:attrNameLst>
                                          <p:attrName>style.visibility</p:attrName>
                                        </p:attrNameLst>
                                      </p:cBhvr>
                                      <p:to>
                                        <p:strVal val="visible"/>
                                      </p:to>
                                    </p:set>
                                    <p:anim calcmode="lin" valueType="num">
                                      <p:cBhvr additive="base">
                                        <p:cTn id="50" dur="500"/>
                                        <p:tgtEl>
                                          <p:spTgt spid="2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1">
                                            <p:txEl>
                                              <p:pRg st="0" end="0"/>
                                            </p:txEl>
                                          </p:spTgt>
                                        </p:tgtEl>
                                        <p:attrNameLst>
                                          <p:attrName>style.visibility</p:attrName>
                                        </p:attrNameLst>
                                      </p:cBhvr>
                                      <p:to>
                                        <p:strVal val="visible"/>
                                      </p:to>
                                    </p:set>
                                    <p:anim calcmode="lin" valueType="num">
                                      <p:cBhvr additive="base">
                                        <p:cTn id="55" dur="500"/>
                                        <p:tgtEl>
                                          <p:spTgt spid="2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5"/>
          <p:cNvSpPr txBox="1"/>
          <p:nvPr/>
        </p:nvSpPr>
        <p:spPr>
          <a:xfrm>
            <a:off x="219456" y="280414"/>
            <a:ext cx="11655552" cy="1080000"/>
          </a:xfrm>
          <a:prstGeom prst="rect">
            <a:avLst/>
          </a:prstGeom>
          <a:noFill/>
          <a:ln>
            <a:noFill/>
          </a:ln>
        </p:spPr>
        <p:txBody>
          <a:bodyPr spcFirstLastPara="1" wrap="square" lIns="91425" tIns="45700" rIns="91425" bIns="45700" anchor="ctr" anchorCtr="0">
            <a:noAutofit/>
          </a:bodyPr>
          <a:lstStyle/>
          <a:p>
            <a:pPr marL="363538" marR="0" lvl="0" indent="0" algn="l" rtl="0">
              <a:lnSpc>
                <a:spcPct val="120000"/>
              </a:lnSpc>
              <a:spcBef>
                <a:spcPts val="0"/>
              </a:spcBef>
              <a:spcAft>
                <a:spcPts val="0"/>
              </a:spcAft>
              <a:buNone/>
            </a:pPr>
            <a:r>
              <a:rPr lang="en-US" sz="4400" dirty="0">
                <a:solidFill>
                  <a:srgbClr val="548135"/>
                </a:solidFill>
                <a:latin typeface="Avenir"/>
                <a:ea typeface="Avenir"/>
                <a:cs typeface="Avenir"/>
                <a:sym typeface="Avenir"/>
              </a:rPr>
              <a:t>그래서 회계는 왜 만들어졌는가?</a:t>
            </a:r>
            <a:endParaRPr dirty="0"/>
          </a:p>
        </p:txBody>
      </p:sp>
      <p:sp>
        <p:nvSpPr>
          <p:cNvPr id="218" name="Google Shape;218;p25"/>
          <p:cNvSpPr txBox="1"/>
          <p:nvPr/>
        </p:nvSpPr>
        <p:spPr>
          <a:xfrm>
            <a:off x="2063379" y="2043974"/>
            <a:ext cx="8065241" cy="2554505"/>
          </a:xfrm>
          <a:prstGeom prst="rect">
            <a:avLst/>
          </a:prstGeom>
          <a:noFill/>
          <a:ln>
            <a:noFill/>
          </a:ln>
        </p:spPr>
        <p:txBody>
          <a:bodyPr spcFirstLastPara="1" wrap="square" lIns="91425" tIns="45700" rIns="91425" bIns="45700" anchor="t" anchorCtr="0">
            <a:spAutoFit/>
          </a:bodyPr>
          <a:lstStyle/>
          <a:p>
            <a:pPr lvl="0" algn="ctr"/>
            <a:r>
              <a:rPr lang="en-US" sz="4000" dirty="0">
                <a:solidFill>
                  <a:schemeClr val="dk1"/>
                </a:solidFill>
                <a:latin typeface="Calibri"/>
                <a:ea typeface="Calibri"/>
                <a:cs typeface="Calibri"/>
                <a:sym typeface="Calibri"/>
              </a:rPr>
              <a:t>부(wealth), 수익(earnings), 그리고 책</a:t>
            </a:r>
            <a:r>
              <a:rPr lang="ko-KR" altLang="en-US" sz="4000" dirty="0">
                <a:solidFill>
                  <a:schemeClr val="dk1"/>
                </a:solidFill>
                <a:latin typeface="Calibri"/>
                <a:ea typeface="Calibri"/>
                <a:cs typeface="Calibri"/>
                <a:sym typeface="Calibri"/>
              </a:rPr>
              <a:t>무성 </a:t>
            </a:r>
            <a:r>
              <a:rPr lang="en-US" sz="4000" dirty="0">
                <a:solidFill>
                  <a:schemeClr val="dk1"/>
                </a:solidFill>
                <a:latin typeface="Calibri"/>
                <a:ea typeface="Calibri"/>
                <a:cs typeface="Calibri"/>
                <a:sym typeface="Calibri"/>
              </a:rPr>
              <a:t>(</a:t>
            </a:r>
            <a:r>
              <a:rPr lang="ko-KR" altLang="en-US" sz="4000" dirty="0">
                <a:solidFill>
                  <a:schemeClr val="dk1"/>
                </a:solidFill>
                <a:latin typeface="Calibri"/>
                <a:ea typeface="Calibri"/>
                <a:cs typeface="Calibri"/>
                <a:sym typeface="Calibri"/>
              </a:rPr>
              <a:t>설명책임</a:t>
            </a:r>
            <a:r>
              <a:rPr lang="en-US" altLang="ko-KR" sz="4000" dirty="0">
                <a:solidFill>
                  <a:schemeClr val="dk1"/>
                </a:solidFill>
                <a:latin typeface="Calibri"/>
                <a:ea typeface="Calibri"/>
                <a:cs typeface="Calibri"/>
                <a:sym typeface="Calibri"/>
              </a:rPr>
              <a:t>,</a:t>
            </a:r>
            <a:r>
              <a:rPr lang="en-US" sz="4000" dirty="0">
                <a:solidFill>
                  <a:schemeClr val="dk1"/>
                </a:solidFill>
                <a:latin typeface="Calibri"/>
                <a:ea typeface="Calibri"/>
                <a:cs typeface="Calibri"/>
                <a:sym typeface="Calibri"/>
              </a:rPr>
              <a:t>accountability)을</a:t>
            </a:r>
            <a:r>
              <a:rPr lang="en-US" sz="4000" dirty="0"/>
              <a:t>측정하여 이해관계자들의 의사결정을 지원하는 정보를 제공한다.</a:t>
            </a:r>
            <a:endParaRPr sz="4000" b="1" i="1" dirty="0">
              <a:solidFill>
                <a:schemeClr val="lt1"/>
              </a:solidFill>
              <a:latin typeface="Arial"/>
              <a:ea typeface="Arial"/>
              <a:cs typeface="Arial"/>
              <a:sym typeface="Arial"/>
            </a:endParaRPr>
          </a:p>
        </p:txBody>
      </p:sp>
      <p:sp>
        <p:nvSpPr>
          <p:cNvPr id="219" name="Google Shape;219;p25"/>
          <p:cNvSpPr/>
          <p:nvPr/>
        </p:nvSpPr>
        <p:spPr>
          <a:xfrm>
            <a:off x="3015049" y="5074508"/>
            <a:ext cx="6128951" cy="755118"/>
          </a:xfrm>
          <a:prstGeom prst="rect">
            <a:avLst/>
          </a:prstGeom>
          <a:solidFill>
            <a:srgbClr val="8F46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dirty="0">
                <a:solidFill>
                  <a:schemeClr val="lt1"/>
                </a:solidFill>
                <a:latin typeface="Calibri"/>
                <a:ea typeface="Calibri"/>
                <a:cs typeface="Calibri"/>
                <a:sym typeface="Calibri"/>
              </a:rPr>
              <a:t>It’s all about assets</a:t>
            </a:r>
            <a:endParaRPr dirty="0"/>
          </a:p>
        </p:txBody>
      </p:sp>
      <p:sp>
        <p:nvSpPr>
          <p:cNvPr id="220" name="Google Shape;220;p25"/>
          <p:cNvSpPr txBox="1"/>
          <p:nvPr/>
        </p:nvSpPr>
        <p:spPr>
          <a:xfrm>
            <a:off x="1557000" y="5934670"/>
            <a:ext cx="8775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a:ea typeface="Arial"/>
                <a:cs typeface="Arial"/>
                <a:sym typeface="Arial"/>
              </a:rPr>
              <a:t>As a means of measuring wealth, earnings and accountability…</a:t>
            </a:r>
            <a:endParaRPr dirty="0"/>
          </a:p>
          <a:p>
            <a:pPr marL="0" marR="0" lvl="0" indent="0" algn="ctr" rtl="0">
              <a:spcBef>
                <a:spcPts val="0"/>
              </a:spcBef>
              <a:spcAft>
                <a:spcPts val="0"/>
              </a:spcAft>
              <a:buNone/>
            </a:pPr>
            <a:endParaRPr sz="1800" dirty="0">
              <a:solidFill>
                <a:schemeClr val="dk1"/>
              </a:solidFill>
              <a:latin typeface="Arial"/>
              <a:ea typeface="Arial"/>
              <a:cs typeface="Arial"/>
              <a:sym typeface="Arial"/>
            </a:endParaRPr>
          </a:p>
          <a:p>
            <a:pPr marL="0" marR="0" lvl="0" indent="0" algn="ctr" rtl="0">
              <a:spcBef>
                <a:spcPts val="0"/>
              </a:spcBef>
              <a:spcAft>
                <a:spcPts val="0"/>
              </a:spcAft>
              <a:buNone/>
            </a:pPr>
            <a:r>
              <a:rPr lang="en-US" sz="1800" dirty="0">
                <a:solidFill>
                  <a:schemeClr val="dk1"/>
                </a:solidFill>
                <a:latin typeface="Arial"/>
                <a:ea typeface="Arial"/>
                <a:cs typeface="Arial"/>
                <a:sym typeface="Arial"/>
              </a:rPr>
              <a:t>… so decisions could be made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6"/>
          <p:cNvSpPr txBox="1"/>
          <p:nvPr/>
        </p:nvSpPr>
        <p:spPr>
          <a:xfrm>
            <a:off x="219456" y="280414"/>
            <a:ext cx="11655552" cy="1080000"/>
          </a:xfrm>
          <a:prstGeom prst="rect">
            <a:avLst/>
          </a:prstGeom>
          <a:noFill/>
          <a:ln>
            <a:noFill/>
          </a:ln>
        </p:spPr>
        <p:txBody>
          <a:bodyPr spcFirstLastPara="1" wrap="square" lIns="91425" tIns="45700" rIns="91425" bIns="45700" anchor="ctr" anchorCtr="0">
            <a:noAutofit/>
          </a:bodyPr>
          <a:lstStyle/>
          <a:p>
            <a:pPr marL="363538" marR="0" lvl="0" indent="0" algn="l" rtl="0">
              <a:lnSpc>
                <a:spcPct val="120000"/>
              </a:lnSpc>
              <a:spcBef>
                <a:spcPts val="0"/>
              </a:spcBef>
              <a:spcAft>
                <a:spcPts val="0"/>
              </a:spcAft>
              <a:buNone/>
            </a:pPr>
            <a:r>
              <a:rPr lang="en-US" sz="4400" dirty="0">
                <a:solidFill>
                  <a:srgbClr val="548135"/>
                </a:solidFill>
                <a:latin typeface="Avenir"/>
                <a:ea typeface="Avenir"/>
                <a:cs typeface="Avenir"/>
                <a:sym typeface="Avenir"/>
              </a:rPr>
              <a:t>법인격 분리 원칙 (Entity Concept)</a:t>
            </a:r>
            <a:endParaRPr dirty="0"/>
          </a:p>
        </p:txBody>
      </p:sp>
      <p:pic>
        <p:nvPicPr>
          <p:cNvPr id="227" name="Google Shape;227;p26"/>
          <p:cNvPicPr preferRelativeResize="0"/>
          <p:nvPr/>
        </p:nvPicPr>
        <p:blipFill rotWithShape="1">
          <a:blip r:embed="rId3">
            <a:alphaModFix/>
          </a:blip>
          <a:srcRect/>
          <a:stretch/>
        </p:blipFill>
        <p:spPr>
          <a:xfrm>
            <a:off x="1949930" y="1986531"/>
            <a:ext cx="6929028" cy="4643923"/>
          </a:xfrm>
          <a:prstGeom prst="rect">
            <a:avLst/>
          </a:prstGeom>
          <a:noFill/>
          <a:ln>
            <a:noFill/>
          </a:ln>
        </p:spPr>
      </p:pic>
      <p:pic>
        <p:nvPicPr>
          <p:cNvPr id="228" name="Google Shape;228;p26" descr="VG3_Charts30.jpg"/>
          <p:cNvPicPr preferRelativeResize="0"/>
          <p:nvPr/>
        </p:nvPicPr>
        <p:blipFill rotWithShape="1">
          <a:blip r:embed="rId4">
            <a:alphaModFix/>
          </a:blip>
          <a:srcRect/>
          <a:stretch/>
        </p:blipFill>
        <p:spPr>
          <a:xfrm>
            <a:off x="9295275" y="1252314"/>
            <a:ext cx="1468726" cy="3083939"/>
          </a:xfrm>
          <a:prstGeom prst="rect">
            <a:avLst/>
          </a:prstGeom>
          <a:noFill/>
          <a:ln>
            <a:noFill/>
          </a:ln>
        </p:spPr>
      </p:pic>
      <p:sp>
        <p:nvSpPr>
          <p:cNvPr id="229" name="Google Shape;229;p26"/>
          <p:cNvSpPr txBox="1"/>
          <p:nvPr/>
        </p:nvSpPr>
        <p:spPr>
          <a:xfrm>
            <a:off x="849600" y="1692000"/>
            <a:ext cx="5911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Calibri"/>
                <a:ea typeface="Calibri"/>
                <a:cs typeface="Calibri"/>
                <a:sym typeface="Calibri"/>
              </a:rPr>
              <a:t>Your Business is not You</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 calcmode="lin" valueType="num">
                                      <p:cBhvr additive="base">
                                        <p:cTn id="7" dur="500"/>
                                        <p:tgtEl>
                                          <p:spTgt spid="2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27"/>
          <p:cNvPicPr preferRelativeResize="0"/>
          <p:nvPr/>
        </p:nvPicPr>
        <p:blipFill rotWithShape="1">
          <a:blip r:embed="rId3">
            <a:alphaModFix/>
          </a:blip>
          <a:srcRect b="27788"/>
          <a:stretch/>
        </p:blipFill>
        <p:spPr>
          <a:xfrm>
            <a:off x="8217588" y="1272058"/>
            <a:ext cx="3302165" cy="2982098"/>
          </a:xfrm>
          <a:prstGeom prst="rect">
            <a:avLst/>
          </a:prstGeom>
          <a:noFill/>
          <a:ln w="57150" cap="flat" cmpd="sng">
            <a:solidFill>
              <a:srgbClr val="FF0000"/>
            </a:solidFill>
            <a:prstDash val="solid"/>
            <a:round/>
            <a:headEnd type="none" w="sm" len="sm"/>
            <a:tailEnd type="none" w="sm" len="sm"/>
          </a:ln>
        </p:spPr>
      </p:pic>
      <p:sp>
        <p:nvSpPr>
          <p:cNvPr id="236" name="Google Shape;236;p27"/>
          <p:cNvSpPr txBox="1"/>
          <p:nvPr/>
        </p:nvSpPr>
        <p:spPr>
          <a:xfrm>
            <a:off x="8246998" y="4506514"/>
            <a:ext cx="324334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Arial"/>
                <a:ea typeface="Arial"/>
                <a:cs typeface="Arial"/>
                <a:sym typeface="Arial"/>
              </a:rPr>
              <a:t>Luca Pacioli</a:t>
            </a:r>
            <a:endParaRPr sz="2400" dirty="0">
              <a:solidFill>
                <a:schemeClr val="dk1"/>
              </a:solidFill>
              <a:latin typeface="Arial"/>
              <a:ea typeface="Arial"/>
              <a:cs typeface="Arial"/>
              <a:sym typeface="Arial"/>
            </a:endParaRPr>
          </a:p>
          <a:p>
            <a:pPr marL="0" marR="0" lvl="0" indent="0" algn="ctr" rtl="0">
              <a:spcBef>
                <a:spcPts val="0"/>
              </a:spcBef>
              <a:spcAft>
                <a:spcPts val="0"/>
              </a:spcAft>
              <a:buNone/>
            </a:pPr>
            <a:r>
              <a:rPr lang="en-US" sz="2400" dirty="0">
                <a:solidFill>
                  <a:schemeClr val="dk1"/>
                </a:solidFill>
                <a:latin typeface="Arial"/>
                <a:ea typeface="Arial"/>
                <a:cs typeface="Arial"/>
                <a:sym typeface="Arial"/>
              </a:rPr>
              <a:t>1447 - 1517</a:t>
            </a:r>
            <a:endParaRPr dirty="0"/>
          </a:p>
        </p:txBody>
      </p:sp>
      <p:sp>
        <p:nvSpPr>
          <p:cNvPr id="237" name="Google Shape;237;p27"/>
          <p:cNvSpPr txBox="1"/>
          <p:nvPr/>
        </p:nvSpPr>
        <p:spPr>
          <a:xfrm>
            <a:off x="4799671" y="5377248"/>
            <a:ext cx="1859176"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000" dirty="0">
                <a:solidFill>
                  <a:schemeClr val="dk1"/>
                </a:solidFill>
                <a:latin typeface="Arial"/>
                <a:ea typeface="Arial"/>
                <a:cs typeface="Arial"/>
                <a:sym typeface="Arial"/>
              </a:rPr>
              <a:t>1494</a:t>
            </a:r>
            <a:endParaRPr dirty="0"/>
          </a:p>
        </p:txBody>
      </p:sp>
      <p:pic>
        <p:nvPicPr>
          <p:cNvPr id="238" name="Google Shape;238;p27"/>
          <p:cNvPicPr preferRelativeResize="0"/>
          <p:nvPr/>
        </p:nvPicPr>
        <p:blipFill rotWithShape="1">
          <a:blip r:embed="rId4">
            <a:alphaModFix/>
          </a:blip>
          <a:srcRect/>
          <a:stretch/>
        </p:blipFill>
        <p:spPr>
          <a:xfrm>
            <a:off x="457092" y="1480751"/>
            <a:ext cx="6201755" cy="3896497"/>
          </a:xfrm>
          <a:prstGeom prst="rect">
            <a:avLst/>
          </a:prstGeom>
          <a:noFill/>
          <a:ln>
            <a:noFill/>
          </a:ln>
        </p:spPr>
      </p:pic>
      <p:sp>
        <p:nvSpPr>
          <p:cNvPr id="239" name="Google Shape;239;p27"/>
          <p:cNvSpPr txBox="1"/>
          <p:nvPr/>
        </p:nvSpPr>
        <p:spPr>
          <a:xfrm>
            <a:off x="672246" y="311814"/>
            <a:ext cx="11434693" cy="850682"/>
          </a:xfrm>
          <a:prstGeom prst="rect">
            <a:avLst/>
          </a:prstGeom>
          <a:noFill/>
          <a:ln>
            <a:noFill/>
          </a:ln>
        </p:spPr>
        <p:txBody>
          <a:bodyPr spcFirstLastPara="1" wrap="square" lIns="91425" tIns="45700" rIns="91425" bIns="45700" anchor="t" anchorCtr="0">
            <a:spAutoFit/>
          </a:bodyPr>
          <a:lstStyle/>
          <a:p>
            <a:pPr marL="363538" marR="0" lvl="0" indent="0" algn="l" rtl="0">
              <a:lnSpc>
                <a:spcPct val="120000"/>
              </a:lnSpc>
              <a:spcBef>
                <a:spcPts val="0"/>
              </a:spcBef>
              <a:spcAft>
                <a:spcPts val="0"/>
              </a:spcAft>
              <a:buNone/>
            </a:pPr>
            <a:r>
              <a:rPr lang="en-US" sz="4400" dirty="0">
                <a:solidFill>
                  <a:srgbClr val="548135"/>
                </a:solidFill>
                <a:latin typeface="Avenir"/>
                <a:ea typeface="Avenir"/>
                <a:cs typeface="Avenir"/>
                <a:sym typeface="Avenir"/>
              </a:rPr>
              <a:t>언제 누구에 의해서 만들어 졌나?</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8"/>
          <p:cNvSpPr txBox="1"/>
          <p:nvPr/>
        </p:nvSpPr>
        <p:spPr>
          <a:xfrm>
            <a:off x="1940881" y="200055"/>
            <a:ext cx="8310288"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왜 재무상태표 ( Balance Sheet) 은 </a:t>
            </a:r>
            <a:endParaRPr sz="4000" dirty="0">
              <a:solidFill>
                <a:schemeClr val="dk1"/>
              </a:solidFill>
              <a:latin typeface="Arial"/>
              <a:ea typeface="Arial"/>
              <a:cs typeface="Arial"/>
              <a:sym typeface="Arial"/>
            </a:endParaRPr>
          </a:p>
          <a:p>
            <a:pPr marL="0" marR="0" lvl="0" indent="0" algn="ctr" rtl="0">
              <a:spcBef>
                <a:spcPts val="0"/>
              </a:spcBef>
              <a:spcAft>
                <a:spcPts val="0"/>
              </a:spcAft>
              <a:buNone/>
            </a:pPr>
            <a:r>
              <a:rPr lang="en-US" sz="4000" dirty="0">
                <a:solidFill>
                  <a:schemeClr val="dk1"/>
                </a:solidFill>
                <a:latin typeface="Arial"/>
                <a:ea typeface="Arial"/>
                <a:cs typeface="Arial"/>
                <a:sym typeface="Arial"/>
              </a:rPr>
              <a:t>양쪽으로 나누어 져있나요?</a:t>
            </a:r>
            <a:endParaRPr sz="4000" dirty="0">
              <a:solidFill>
                <a:schemeClr val="dk1"/>
              </a:solidFill>
              <a:latin typeface="Arial"/>
              <a:ea typeface="Arial"/>
              <a:cs typeface="Arial"/>
              <a:sym typeface="Arial"/>
            </a:endParaRPr>
          </a:p>
        </p:txBody>
      </p:sp>
      <p:sp>
        <p:nvSpPr>
          <p:cNvPr id="246" name="Google Shape;246;p28"/>
          <p:cNvSpPr/>
          <p:nvPr/>
        </p:nvSpPr>
        <p:spPr>
          <a:xfrm rot="5400000">
            <a:off x="2349767" y="1105705"/>
            <a:ext cx="2769669" cy="4620125"/>
          </a:xfrm>
          <a:prstGeom prst="trapezoid">
            <a:avLst>
              <a:gd name="adj" fmla="val 25000"/>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47" name="Google Shape;247;p28"/>
          <p:cNvSpPr/>
          <p:nvPr/>
        </p:nvSpPr>
        <p:spPr>
          <a:xfrm rot="-5400000" flipH="1">
            <a:off x="6969892" y="1105705"/>
            <a:ext cx="2769669" cy="4620125"/>
          </a:xfrm>
          <a:prstGeom prst="trapezoid">
            <a:avLst>
              <a:gd name="adj" fmla="val 25000"/>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9"/>
          <p:cNvSpPr txBox="1"/>
          <p:nvPr/>
        </p:nvSpPr>
        <p:spPr>
          <a:xfrm>
            <a:off x="644045" y="200055"/>
            <a:ext cx="1090394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왜 balance sheet은 양쪽으로 나누어 져있나요?</a:t>
            </a:r>
            <a:endParaRPr sz="4000" dirty="0">
              <a:solidFill>
                <a:schemeClr val="dk1"/>
              </a:solidFill>
              <a:latin typeface="Arial"/>
              <a:ea typeface="Arial"/>
              <a:cs typeface="Arial"/>
              <a:sym typeface="Arial"/>
            </a:endParaRPr>
          </a:p>
        </p:txBody>
      </p:sp>
      <p:sp>
        <p:nvSpPr>
          <p:cNvPr id="254" name="Google Shape;254;p29"/>
          <p:cNvSpPr/>
          <p:nvPr/>
        </p:nvSpPr>
        <p:spPr>
          <a:xfrm rot="5400000">
            <a:off x="2349767" y="1105705"/>
            <a:ext cx="2769669" cy="4620125"/>
          </a:xfrm>
          <a:prstGeom prst="trapezoid">
            <a:avLst>
              <a:gd name="adj" fmla="val 25000"/>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5" name="Google Shape;255;p29"/>
          <p:cNvSpPr/>
          <p:nvPr/>
        </p:nvSpPr>
        <p:spPr>
          <a:xfrm rot="-5400000" flipH="1">
            <a:off x="6969892" y="1105705"/>
            <a:ext cx="2769669" cy="4620125"/>
          </a:xfrm>
          <a:prstGeom prst="trapezoid">
            <a:avLst>
              <a:gd name="adj" fmla="val 25000"/>
            </a:avLst>
          </a:prstGeom>
          <a:solidFill>
            <a:schemeClr val="accent4"/>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6" name="Google Shape;256;p29"/>
          <p:cNvSpPr txBox="1"/>
          <p:nvPr/>
        </p:nvSpPr>
        <p:spPr>
          <a:xfrm>
            <a:off x="2632376" y="3061824"/>
            <a:ext cx="220445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ASSETS</a:t>
            </a:r>
            <a:endParaRPr dirty="0"/>
          </a:p>
        </p:txBody>
      </p:sp>
      <p:sp>
        <p:nvSpPr>
          <p:cNvPr id="257" name="Google Shape;257;p29"/>
          <p:cNvSpPr txBox="1"/>
          <p:nvPr/>
        </p:nvSpPr>
        <p:spPr>
          <a:xfrm>
            <a:off x="6543780" y="3065930"/>
            <a:ext cx="387656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OBLIGATIONS</a:t>
            </a:r>
            <a:endParaRPr dirty="0"/>
          </a:p>
        </p:txBody>
      </p:sp>
      <p:sp>
        <p:nvSpPr>
          <p:cNvPr id="258" name="Google Shape;258;p29"/>
          <p:cNvSpPr txBox="1"/>
          <p:nvPr/>
        </p:nvSpPr>
        <p:spPr>
          <a:xfrm>
            <a:off x="3674549" y="5386467"/>
            <a:ext cx="494558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The Duality ( 이중성)</a:t>
            </a:r>
            <a:endParaRPr sz="4000" dirty="0">
              <a:solidFill>
                <a:schemeClr val="dk1"/>
              </a:solidFill>
              <a:latin typeface="Arial"/>
              <a:ea typeface="Arial"/>
              <a:cs typeface="Arial"/>
              <a:sym typeface="Arial"/>
            </a:endParaRPr>
          </a:p>
        </p:txBody>
      </p:sp>
      <p:sp>
        <p:nvSpPr>
          <p:cNvPr id="259" name="Google Shape;259;p29"/>
          <p:cNvSpPr txBox="1"/>
          <p:nvPr/>
        </p:nvSpPr>
        <p:spPr>
          <a:xfrm>
            <a:off x="9482400" y="5594400"/>
            <a:ext cx="19368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Assets: 자산</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Obligations:  의무</a:t>
            </a:r>
            <a:endParaRPr sz="1800" dirty="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0"/>
          <p:cNvSpPr/>
          <p:nvPr/>
        </p:nvSpPr>
        <p:spPr>
          <a:xfrm rot="5400000">
            <a:off x="2349767" y="1105705"/>
            <a:ext cx="2769669" cy="4620125"/>
          </a:xfrm>
          <a:prstGeom prst="trapezoid">
            <a:avLst>
              <a:gd name="adj" fmla="val 25000"/>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66" name="Google Shape;266;p30"/>
          <p:cNvSpPr/>
          <p:nvPr/>
        </p:nvSpPr>
        <p:spPr>
          <a:xfrm rot="-5400000" flipH="1">
            <a:off x="6969892" y="1105705"/>
            <a:ext cx="2769669" cy="4620125"/>
          </a:xfrm>
          <a:prstGeom prst="trapezoid">
            <a:avLst>
              <a:gd name="adj" fmla="val 25000"/>
            </a:avLst>
          </a:prstGeom>
          <a:solidFill>
            <a:schemeClr val="accent4"/>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67" name="Google Shape;267;p30"/>
          <p:cNvSpPr txBox="1"/>
          <p:nvPr/>
        </p:nvSpPr>
        <p:spPr>
          <a:xfrm>
            <a:off x="2632376" y="3061824"/>
            <a:ext cx="220445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ASSETS</a:t>
            </a:r>
            <a:endParaRPr dirty="0"/>
          </a:p>
        </p:txBody>
      </p:sp>
      <p:sp>
        <p:nvSpPr>
          <p:cNvPr id="268" name="Google Shape;268;p30"/>
          <p:cNvSpPr txBox="1"/>
          <p:nvPr/>
        </p:nvSpPr>
        <p:spPr>
          <a:xfrm>
            <a:off x="6543781" y="3065930"/>
            <a:ext cx="386704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OBLIGATIONS</a:t>
            </a:r>
            <a:endParaRPr dirty="0"/>
          </a:p>
        </p:txBody>
      </p:sp>
      <p:sp>
        <p:nvSpPr>
          <p:cNvPr id="269" name="Google Shape;269;p30"/>
          <p:cNvSpPr txBox="1"/>
          <p:nvPr/>
        </p:nvSpPr>
        <p:spPr>
          <a:xfrm>
            <a:off x="1407877" y="200055"/>
            <a:ext cx="937628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libri"/>
                <a:ea typeface="Calibri"/>
                <a:cs typeface="Calibri"/>
                <a:sym typeface="Calibri"/>
              </a:rPr>
              <a:t>왜 재무상태표는 좌우가 같아야 하나요?</a:t>
            </a:r>
            <a:endParaRPr sz="4000" dirty="0">
              <a:solidFill>
                <a:schemeClr val="dk1"/>
              </a:solidFill>
              <a:latin typeface="Arial"/>
              <a:ea typeface="Arial"/>
              <a:cs typeface="Arial"/>
              <a:sym typeface="Arial"/>
            </a:endParaRPr>
          </a:p>
        </p:txBody>
      </p:sp>
      <p:sp>
        <p:nvSpPr>
          <p:cNvPr id="270" name="Google Shape;270;p30"/>
          <p:cNvSpPr txBox="1"/>
          <p:nvPr/>
        </p:nvSpPr>
        <p:spPr>
          <a:xfrm>
            <a:off x="5648220" y="2754047"/>
            <a:ext cx="784189"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dirty="0">
                <a:solidFill>
                  <a:schemeClr val="dk1"/>
                </a:solidFill>
                <a:latin typeface="Arial"/>
                <a:ea typeface="Arial"/>
                <a:cs typeface="Arial"/>
                <a:sym typeface="Arial"/>
              </a:rPr>
              <a:t>=</a:t>
            </a:r>
            <a:endParaRPr dirty="0"/>
          </a:p>
        </p:txBody>
      </p:sp>
      <p:sp>
        <p:nvSpPr>
          <p:cNvPr id="271" name="Google Shape;271;p30"/>
          <p:cNvSpPr txBox="1"/>
          <p:nvPr/>
        </p:nvSpPr>
        <p:spPr>
          <a:xfrm>
            <a:off x="386711" y="4947476"/>
            <a:ext cx="1180342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Arial"/>
                <a:ea typeface="Arial"/>
                <a:cs typeface="Arial"/>
                <a:sym typeface="Arial"/>
              </a:rPr>
              <a:t>Assets 이 있고 그 Assets은 같은 값의 Obligations이 있다</a:t>
            </a:r>
            <a:endParaRPr sz="3600" dirty="0">
              <a:solidFill>
                <a:schemeClr val="dk1"/>
              </a:solidFill>
              <a:latin typeface="Arial"/>
              <a:ea typeface="Arial"/>
              <a:cs typeface="Arial"/>
              <a:sym typeface="Arial"/>
            </a:endParaRPr>
          </a:p>
        </p:txBody>
      </p:sp>
      <p:sp>
        <p:nvSpPr>
          <p:cNvPr id="272" name="Google Shape;272;p30"/>
          <p:cNvSpPr txBox="1"/>
          <p:nvPr/>
        </p:nvSpPr>
        <p:spPr>
          <a:xfrm>
            <a:off x="590400" y="6165935"/>
            <a:ext cx="111744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Arial"/>
                <a:ea typeface="Arial"/>
                <a:cs typeface="Arial"/>
                <a:sym typeface="Arial"/>
              </a:rPr>
              <a:t>We have ASSETS. And those assets have OBLIGATIONS of equivalent value</a:t>
            </a:r>
            <a:r>
              <a:rPr lang="en-US" sz="1800" dirty="0">
                <a:solidFill>
                  <a:schemeClr val="dk1"/>
                </a:solidFill>
                <a:latin typeface="Arial"/>
                <a:ea typeface="Arial"/>
                <a:cs typeface="Arial"/>
                <a:sym typeface="Arial"/>
              </a:rPr>
              <a:t>.</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48135"/>
              </a:buClr>
              <a:buSzPts val="4400"/>
              <a:buFont typeface="Avenir"/>
              <a:buNone/>
            </a:pPr>
            <a:r>
              <a:rPr lang="en-US" dirty="0"/>
              <a:t> Induction Program</a:t>
            </a:r>
            <a:endParaRPr dirty="0"/>
          </a:p>
        </p:txBody>
      </p:sp>
      <p:sp>
        <p:nvSpPr>
          <p:cNvPr id="279" name="Google Shape;279;p31"/>
          <p:cNvSpPr txBox="1">
            <a:spLocks noGrp="1"/>
          </p:cNvSpPr>
          <p:nvPr>
            <p:ph type="body" idx="1"/>
          </p:nvPr>
        </p:nvSpPr>
        <p:spPr>
          <a:xfrm>
            <a:off x="198120" y="1554689"/>
            <a:ext cx="837438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dirty="0"/>
              <a:t>	</a:t>
            </a:r>
            <a:r>
              <a:rPr lang="en-US" dirty="0"/>
              <a:t>0. Accounting Foundation</a:t>
            </a:r>
            <a:endParaRPr dirty="0"/>
          </a:p>
          <a:p>
            <a:pPr marL="0" lvl="0" indent="0" algn="l" rtl="0">
              <a:lnSpc>
                <a:spcPct val="90000"/>
              </a:lnSpc>
              <a:spcBef>
                <a:spcPts val="1200"/>
              </a:spcBef>
              <a:spcAft>
                <a:spcPts val="0"/>
              </a:spcAft>
              <a:buClr>
                <a:schemeClr val="dk1"/>
              </a:buClr>
              <a:buSzPts val="2800"/>
              <a:buNone/>
            </a:pPr>
            <a:r>
              <a:rPr lang="en-US" sz="2800" dirty="0"/>
              <a:t>	</a:t>
            </a:r>
            <a:r>
              <a:rPr lang="en-US" u="sng" dirty="0">
                <a:solidFill>
                  <a:srgbClr val="548135"/>
                </a:solidFill>
              </a:rPr>
              <a:t>1. Funding Butterfly</a:t>
            </a:r>
            <a:endParaRPr dirty="0"/>
          </a:p>
          <a:p>
            <a:pPr marL="0" lvl="0" indent="0" algn="l" rtl="0">
              <a:lnSpc>
                <a:spcPct val="90000"/>
              </a:lnSpc>
              <a:spcBef>
                <a:spcPts val="1200"/>
              </a:spcBef>
              <a:spcAft>
                <a:spcPts val="0"/>
              </a:spcAft>
              <a:buClr>
                <a:schemeClr val="dk1"/>
              </a:buClr>
              <a:buSzPts val="2800"/>
              <a:buNone/>
            </a:pPr>
            <a:r>
              <a:rPr lang="en-US" dirty="0"/>
              <a:t>	2. Accounting Framework – Deriving Profit</a:t>
            </a:r>
            <a:endParaRPr dirty="0"/>
          </a:p>
          <a:p>
            <a:pPr marL="0" lvl="0" indent="0" algn="l" rtl="0">
              <a:lnSpc>
                <a:spcPct val="90000"/>
              </a:lnSpc>
              <a:spcBef>
                <a:spcPts val="1200"/>
              </a:spcBef>
              <a:spcAft>
                <a:spcPts val="0"/>
              </a:spcAft>
              <a:buClr>
                <a:schemeClr val="dk1"/>
              </a:buClr>
              <a:buSzPts val="2800"/>
              <a:buNone/>
            </a:pPr>
            <a:r>
              <a:rPr lang="en-US" dirty="0"/>
              <a:t>	3. Classic Transactions</a:t>
            </a:r>
            <a:endParaRPr dirty="0"/>
          </a:p>
          <a:p>
            <a:pPr marL="0" lvl="0" indent="0" algn="l" rtl="0">
              <a:lnSpc>
                <a:spcPct val="90000"/>
              </a:lnSpc>
              <a:spcBef>
                <a:spcPts val="1200"/>
              </a:spcBef>
              <a:spcAft>
                <a:spcPts val="0"/>
              </a:spcAft>
              <a:buClr>
                <a:schemeClr val="dk1"/>
              </a:buClr>
              <a:buSzPts val="2800"/>
              <a:buNone/>
            </a:pPr>
            <a:r>
              <a:rPr lang="en-US" sz="2800" dirty="0"/>
              <a:t>	4. Summary</a:t>
            </a:r>
            <a:endParaRPr dirty="0"/>
          </a:p>
          <a:p>
            <a:pPr marL="0" lvl="0" indent="0" algn="l" rtl="0">
              <a:lnSpc>
                <a:spcPct val="90000"/>
              </a:lnSpc>
              <a:spcBef>
                <a:spcPts val="1200"/>
              </a:spcBef>
              <a:spcAft>
                <a:spcPts val="0"/>
              </a:spcAft>
              <a:buClr>
                <a:schemeClr val="dk1"/>
              </a:buClr>
              <a:buSzPts val="2800"/>
              <a:buNone/>
            </a:pPr>
            <a:r>
              <a:rPr lang="en-US" sz="2800" dirty="0"/>
              <a:t>	5. Business Narrative</a:t>
            </a:r>
            <a:endParaRPr dirty="0"/>
          </a:p>
        </p:txBody>
      </p:sp>
      <p:pic>
        <p:nvPicPr>
          <p:cNvPr id="280" name="Google Shape;280;p31"/>
          <p:cNvPicPr preferRelativeResize="0"/>
          <p:nvPr/>
        </p:nvPicPr>
        <p:blipFill rotWithShape="1">
          <a:blip r:embed="rId3">
            <a:alphaModFix/>
          </a:blip>
          <a:srcRect/>
          <a:stretch/>
        </p:blipFill>
        <p:spPr>
          <a:xfrm>
            <a:off x="1682750" y="5022790"/>
            <a:ext cx="8826500" cy="1435100"/>
          </a:xfrm>
          <a:prstGeom prst="rect">
            <a:avLst/>
          </a:prstGeom>
          <a:noFill/>
          <a:ln>
            <a:noFill/>
          </a:ln>
        </p:spPr>
      </p:pic>
      <p:pic>
        <p:nvPicPr>
          <p:cNvPr id="281" name="Google Shape;281;p31"/>
          <p:cNvPicPr preferRelativeResize="0"/>
          <p:nvPr/>
        </p:nvPicPr>
        <p:blipFill rotWithShape="1">
          <a:blip r:embed="rId4">
            <a:alphaModFix/>
          </a:blip>
          <a:srcRect/>
          <a:stretch/>
        </p:blipFill>
        <p:spPr>
          <a:xfrm rot="-786231">
            <a:off x="7519589" y="1437880"/>
            <a:ext cx="4278128" cy="30267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2"/>
          <p:cNvSpPr txBox="1"/>
          <p:nvPr/>
        </p:nvSpPr>
        <p:spPr>
          <a:xfrm>
            <a:off x="0" y="-2"/>
            <a:ext cx="12192000" cy="1080000"/>
          </a:xfrm>
          <a:prstGeom prst="rect">
            <a:avLst/>
          </a:prstGeom>
          <a:solidFill>
            <a:srgbClr val="521B93"/>
          </a:solidFill>
          <a:ln>
            <a:noFill/>
          </a:ln>
        </p:spPr>
        <p:txBody>
          <a:bodyPr spcFirstLastPara="1" wrap="square" lIns="91425" tIns="45700" rIns="91425" bIns="45700" anchor="ctr" anchorCtr="0">
            <a:noAutofit/>
          </a:bodyPr>
          <a:lstStyle/>
          <a:p>
            <a:pPr marL="363220" marR="0" lvl="0" indent="0" algn="l" rtl="0">
              <a:lnSpc>
                <a:spcPct val="120000"/>
              </a:lnSpc>
              <a:spcBef>
                <a:spcPts val="0"/>
              </a:spcBef>
              <a:spcAft>
                <a:spcPts val="0"/>
              </a:spcAft>
              <a:buNone/>
            </a:pPr>
            <a:r>
              <a:rPr lang="en-US" sz="4000" b="1" dirty="0">
                <a:solidFill>
                  <a:schemeClr val="accent4"/>
                </a:solidFill>
                <a:latin typeface="Avenir"/>
                <a:ea typeface="Avenir"/>
                <a:cs typeface="Avenir"/>
                <a:sym typeface="Avenir"/>
              </a:rPr>
              <a:t>1. The funding butterfly – 자금 조달의 나비 모형</a:t>
            </a:r>
            <a:endParaRPr sz="1800" dirty="0">
              <a:solidFill>
                <a:schemeClr val="accent4"/>
              </a:solidFill>
              <a:latin typeface="Calibri"/>
              <a:ea typeface="Calibri"/>
              <a:cs typeface="Calibri"/>
              <a:sym typeface="Calibri"/>
            </a:endParaRPr>
          </a:p>
        </p:txBody>
      </p:sp>
      <p:pic>
        <p:nvPicPr>
          <p:cNvPr id="288" name="Google Shape;288;p32"/>
          <p:cNvPicPr preferRelativeResize="0"/>
          <p:nvPr/>
        </p:nvPicPr>
        <p:blipFill rotWithShape="1">
          <a:blip r:embed="rId3">
            <a:alphaModFix/>
          </a:blip>
          <a:srcRect r="48538"/>
          <a:stretch/>
        </p:blipFill>
        <p:spPr>
          <a:xfrm>
            <a:off x="3599709" y="1806455"/>
            <a:ext cx="2400038" cy="4509677"/>
          </a:xfrm>
          <a:prstGeom prst="rect">
            <a:avLst/>
          </a:prstGeom>
          <a:noFill/>
          <a:ln>
            <a:noFill/>
          </a:ln>
        </p:spPr>
      </p:pic>
      <p:pic>
        <p:nvPicPr>
          <p:cNvPr id="289" name="Google Shape;289;p32"/>
          <p:cNvPicPr preferRelativeResize="0"/>
          <p:nvPr/>
        </p:nvPicPr>
        <p:blipFill rotWithShape="1">
          <a:blip r:embed="rId4">
            <a:alphaModFix/>
          </a:blip>
          <a:srcRect l="50773"/>
          <a:stretch/>
        </p:blipFill>
        <p:spPr>
          <a:xfrm>
            <a:off x="5967663" y="1806455"/>
            <a:ext cx="2295804" cy="4509677"/>
          </a:xfrm>
          <a:prstGeom prst="rect">
            <a:avLst/>
          </a:prstGeom>
          <a:noFill/>
          <a:ln>
            <a:noFill/>
          </a:ln>
        </p:spPr>
      </p:pic>
      <p:sp>
        <p:nvSpPr>
          <p:cNvPr id="290" name="Google Shape;290;p32"/>
          <p:cNvSpPr txBox="1"/>
          <p:nvPr/>
        </p:nvSpPr>
        <p:spPr>
          <a:xfrm>
            <a:off x="9790637" y="6550223"/>
            <a:ext cx="240136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7F7F7F"/>
                </a:solidFill>
                <a:latin typeface="Arial"/>
                <a:ea typeface="Arial"/>
                <a:cs typeface="Arial"/>
                <a:sym typeface="Arial"/>
              </a:rPr>
              <a:t>https://en.butterflycorner.net</a:t>
            </a:r>
            <a:endParaRPr sz="1400" dirty="0">
              <a:solidFill>
                <a:srgbClr val="7F7F7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48135"/>
              </a:buClr>
              <a:buSzPts val="4400"/>
              <a:buFont typeface="Avenir"/>
              <a:buNone/>
            </a:pPr>
            <a:r>
              <a:rPr lang="en-US" dirty="0"/>
              <a:t> Induction Program</a:t>
            </a:r>
            <a:endParaRPr dirty="0"/>
          </a:p>
        </p:txBody>
      </p:sp>
      <p:sp>
        <p:nvSpPr>
          <p:cNvPr id="98" name="Google Shape;98;p15"/>
          <p:cNvSpPr txBox="1">
            <a:spLocks noGrp="1"/>
          </p:cNvSpPr>
          <p:nvPr>
            <p:ph type="body" idx="1"/>
          </p:nvPr>
        </p:nvSpPr>
        <p:spPr>
          <a:xfrm>
            <a:off x="198120" y="1554689"/>
            <a:ext cx="837438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dirty="0"/>
              <a:t>	</a:t>
            </a:r>
            <a:r>
              <a:rPr lang="en-US" u="sng" dirty="0">
                <a:solidFill>
                  <a:srgbClr val="548135"/>
                </a:solidFill>
              </a:rPr>
              <a:t>0. Accounting Foundation</a:t>
            </a:r>
            <a:endParaRPr dirty="0"/>
          </a:p>
          <a:p>
            <a:pPr marL="0" lvl="0" indent="0" algn="l" rtl="0">
              <a:lnSpc>
                <a:spcPct val="90000"/>
              </a:lnSpc>
              <a:spcBef>
                <a:spcPts val="1200"/>
              </a:spcBef>
              <a:spcAft>
                <a:spcPts val="0"/>
              </a:spcAft>
              <a:buClr>
                <a:schemeClr val="dk1"/>
              </a:buClr>
              <a:buSzPts val="2800"/>
              <a:buNone/>
            </a:pPr>
            <a:r>
              <a:rPr lang="en-US" sz="2800" dirty="0"/>
              <a:t>	1. Funding Butterfly</a:t>
            </a:r>
            <a:endParaRPr dirty="0"/>
          </a:p>
          <a:p>
            <a:pPr marL="0" lvl="0" indent="0" algn="l" rtl="0">
              <a:lnSpc>
                <a:spcPct val="90000"/>
              </a:lnSpc>
              <a:spcBef>
                <a:spcPts val="1200"/>
              </a:spcBef>
              <a:spcAft>
                <a:spcPts val="0"/>
              </a:spcAft>
              <a:buClr>
                <a:schemeClr val="dk1"/>
              </a:buClr>
              <a:buSzPts val="2800"/>
              <a:buNone/>
            </a:pPr>
            <a:r>
              <a:rPr lang="en-US" dirty="0"/>
              <a:t>	2. Accounting Framework – Deriving Profit</a:t>
            </a:r>
            <a:endParaRPr dirty="0"/>
          </a:p>
          <a:p>
            <a:pPr marL="0" lvl="0" indent="0" algn="l" rtl="0">
              <a:lnSpc>
                <a:spcPct val="90000"/>
              </a:lnSpc>
              <a:spcBef>
                <a:spcPts val="1200"/>
              </a:spcBef>
              <a:spcAft>
                <a:spcPts val="0"/>
              </a:spcAft>
              <a:buClr>
                <a:schemeClr val="dk1"/>
              </a:buClr>
              <a:buSzPts val="2800"/>
              <a:buNone/>
            </a:pPr>
            <a:r>
              <a:rPr lang="en-US" dirty="0"/>
              <a:t>	3. Classic Transactions</a:t>
            </a:r>
            <a:endParaRPr dirty="0"/>
          </a:p>
          <a:p>
            <a:pPr marL="0" lvl="0" indent="0" algn="l" rtl="0">
              <a:lnSpc>
                <a:spcPct val="90000"/>
              </a:lnSpc>
              <a:spcBef>
                <a:spcPts val="1200"/>
              </a:spcBef>
              <a:spcAft>
                <a:spcPts val="0"/>
              </a:spcAft>
              <a:buClr>
                <a:schemeClr val="dk1"/>
              </a:buClr>
              <a:buSzPts val="2800"/>
              <a:buNone/>
            </a:pPr>
            <a:r>
              <a:rPr lang="en-US" sz="2800" dirty="0"/>
              <a:t>	4. Summary</a:t>
            </a:r>
            <a:endParaRPr dirty="0"/>
          </a:p>
          <a:p>
            <a:pPr marL="0" lvl="0" indent="0" algn="l" rtl="0">
              <a:lnSpc>
                <a:spcPct val="90000"/>
              </a:lnSpc>
              <a:spcBef>
                <a:spcPts val="1200"/>
              </a:spcBef>
              <a:spcAft>
                <a:spcPts val="0"/>
              </a:spcAft>
              <a:buClr>
                <a:schemeClr val="dk1"/>
              </a:buClr>
              <a:buSzPts val="2800"/>
              <a:buNone/>
            </a:pPr>
            <a:r>
              <a:rPr lang="en-US" sz="2800" dirty="0"/>
              <a:t>	5. Business Narrative</a:t>
            </a:r>
            <a:endParaRPr dirty="0"/>
          </a:p>
        </p:txBody>
      </p:sp>
      <p:pic>
        <p:nvPicPr>
          <p:cNvPr id="99" name="Google Shape;99;p15"/>
          <p:cNvPicPr preferRelativeResize="0"/>
          <p:nvPr/>
        </p:nvPicPr>
        <p:blipFill rotWithShape="1">
          <a:blip r:embed="rId3">
            <a:alphaModFix/>
          </a:blip>
          <a:srcRect/>
          <a:stretch/>
        </p:blipFill>
        <p:spPr>
          <a:xfrm>
            <a:off x="1682750" y="5022790"/>
            <a:ext cx="8826500" cy="1435100"/>
          </a:xfrm>
          <a:prstGeom prst="rect">
            <a:avLst/>
          </a:prstGeom>
          <a:noFill/>
          <a:ln>
            <a:noFill/>
          </a:ln>
        </p:spPr>
      </p:pic>
      <p:pic>
        <p:nvPicPr>
          <p:cNvPr id="100" name="Google Shape;100;p15"/>
          <p:cNvPicPr preferRelativeResize="0"/>
          <p:nvPr/>
        </p:nvPicPr>
        <p:blipFill rotWithShape="1">
          <a:blip r:embed="rId4">
            <a:alphaModFix/>
          </a:blip>
          <a:srcRect/>
          <a:stretch/>
        </p:blipFill>
        <p:spPr>
          <a:xfrm rot="-786231">
            <a:off x="7519589" y="1437880"/>
            <a:ext cx="4278128" cy="30267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3"/>
          <p:cNvSpPr txBox="1"/>
          <p:nvPr/>
        </p:nvSpPr>
        <p:spPr>
          <a:xfrm>
            <a:off x="2692300" y="1397000"/>
            <a:ext cx="8427826"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rgbClr val="A5A5A5"/>
                </a:solidFill>
                <a:latin typeface="Arial"/>
                <a:ea typeface="Arial"/>
                <a:cs typeface="Arial"/>
                <a:sym typeface="Arial"/>
              </a:rPr>
              <a:t>500년 전 발명된 회계는 그래서 회계는 어떤 문제를 해결했나요? </a:t>
            </a:r>
            <a:endParaRPr sz="6000" dirty="0">
              <a:solidFill>
                <a:srgbClr val="A5A5A5"/>
              </a:solidFill>
              <a:latin typeface="Arial"/>
              <a:ea typeface="Arial"/>
              <a:cs typeface="Arial"/>
              <a:sym typeface="Arial"/>
            </a:endParaRPr>
          </a:p>
        </p:txBody>
      </p:sp>
      <p:pic>
        <p:nvPicPr>
          <p:cNvPr id="297" name="Google Shape;297;p33"/>
          <p:cNvPicPr preferRelativeResize="0"/>
          <p:nvPr/>
        </p:nvPicPr>
        <p:blipFill rotWithShape="1">
          <a:blip r:embed="rId3">
            <a:alphaModFix/>
          </a:blip>
          <a:srcRect/>
          <a:stretch/>
        </p:blipFill>
        <p:spPr>
          <a:xfrm>
            <a:off x="489490" y="503309"/>
            <a:ext cx="1706410" cy="2786517"/>
          </a:xfrm>
          <a:prstGeom prst="rect">
            <a:avLst/>
          </a:prstGeom>
          <a:noFill/>
          <a:ln>
            <a:noFill/>
          </a:ln>
        </p:spPr>
      </p:pic>
      <p:sp>
        <p:nvSpPr>
          <p:cNvPr id="298" name="Google Shape;298;p33"/>
          <p:cNvSpPr txBox="1"/>
          <p:nvPr/>
        </p:nvSpPr>
        <p:spPr>
          <a:xfrm>
            <a:off x="10414000" y="0"/>
            <a:ext cx="166744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0000FF"/>
                </a:solidFill>
                <a:latin typeface="Calibri"/>
                <a:ea typeface="Calibri"/>
                <a:cs typeface="Calibri"/>
                <a:sym typeface="Calibri"/>
              </a:rPr>
              <a:t>Recap</a:t>
            </a:r>
            <a:endParaRPr dirty="0"/>
          </a:p>
        </p:txBody>
      </p:sp>
      <p:sp>
        <p:nvSpPr>
          <p:cNvPr id="299" name="Google Shape;299;p33"/>
          <p:cNvSpPr txBox="1"/>
          <p:nvPr/>
        </p:nvSpPr>
        <p:spPr>
          <a:xfrm>
            <a:off x="280800" y="5646805"/>
            <a:ext cx="11800644"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rgbClr val="A5A5A5"/>
                </a:solidFill>
                <a:latin typeface="Arial"/>
                <a:ea typeface="Arial"/>
                <a:cs typeface="Arial"/>
                <a:sym typeface="Arial"/>
              </a:rPr>
              <a:t>What problem did accounting solve when it was created</a:t>
            </a:r>
            <a:endParaRPr dirty="0"/>
          </a:p>
          <a:p>
            <a:pPr marL="0" marR="0" lvl="0" indent="0" algn="ctr" rtl="0">
              <a:spcBef>
                <a:spcPts val="0"/>
              </a:spcBef>
              <a:spcAft>
                <a:spcPts val="0"/>
              </a:spcAft>
              <a:buNone/>
            </a:pPr>
            <a:r>
              <a:rPr lang="en-US" sz="2800" dirty="0">
                <a:solidFill>
                  <a:srgbClr val="A5A5A5"/>
                </a:solidFill>
                <a:latin typeface="Arial"/>
                <a:ea typeface="Arial"/>
                <a:cs typeface="Arial"/>
                <a:sym typeface="Arial"/>
              </a:rPr>
              <a:t>over 500 years ago?</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4"/>
          <p:cNvSpPr txBox="1"/>
          <p:nvPr/>
        </p:nvSpPr>
        <p:spPr>
          <a:xfrm>
            <a:off x="1726962" y="585984"/>
            <a:ext cx="9855438" cy="120249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800"/>
              <a:buFont typeface="Arial"/>
              <a:buNone/>
            </a:pPr>
            <a:r>
              <a:rPr lang="en-US" sz="4800" dirty="0">
                <a:solidFill>
                  <a:schemeClr val="dk1"/>
                </a:solidFill>
                <a:latin typeface="Calibri"/>
                <a:ea typeface="Calibri"/>
                <a:cs typeface="Calibri"/>
                <a:sym typeface="Calibri"/>
              </a:rPr>
              <a:t>자산에 대한 </a:t>
            </a:r>
            <a:r>
              <a:rPr lang="ko-KR" altLang="en-US" sz="4800" dirty="0">
                <a:solidFill>
                  <a:schemeClr val="dk1"/>
                </a:solidFill>
                <a:latin typeface="Calibri"/>
                <a:ea typeface="Calibri"/>
                <a:cs typeface="Calibri"/>
                <a:sym typeface="Calibri"/>
              </a:rPr>
              <a:t>설명 책</a:t>
            </a:r>
            <a:r>
              <a:rPr lang="en-US" sz="4800" dirty="0">
                <a:solidFill>
                  <a:schemeClr val="dk1"/>
                </a:solidFill>
                <a:latin typeface="Calibri"/>
                <a:ea typeface="Calibri"/>
                <a:cs typeface="Calibri"/>
                <a:sym typeface="Calibri"/>
              </a:rPr>
              <a:t>임성을 확보하는 문제를 해결했다</a:t>
            </a:r>
            <a:endParaRPr sz="4800" dirty="0">
              <a:solidFill>
                <a:srgbClr val="7F7F7F"/>
              </a:solidFill>
              <a:latin typeface="Arial"/>
              <a:ea typeface="Arial"/>
              <a:cs typeface="Arial"/>
              <a:sym typeface="Arial"/>
            </a:endParaRPr>
          </a:p>
        </p:txBody>
      </p:sp>
      <p:pic>
        <p:nvPicPr>
          <p:cNvPr id="306" name="Google Shape;306;p34"/>
          <p:cNvPicPr preferRelativeResize="0"/>
          <p:nvPr/>
        </p:nvPicPr>
        <p:blipFill rotWithShape="1">
          <a:blip r:embed="rId3">
            <a:alphaModFix amt="48000"/>
          </a:blip>
          <a:srcRect/>
          <a:stretch/>
        </p:blipFill>
        <p:spPr>
          <a:xfrm rot="5400000">
            <a:off x="3946247" y="1578396"/>
            <a:ext cx="4339167" cy="5160433"/>
          </a:xfrm>
          <a:prstGeom prst="rect">
            <a:avLst/>
          </a:prstGeom>
          <a:noFill/>
          <a:ln>
            <a:noFill/>
          </a:ln>
        </p:spPr>
      </p:pic>
      <p:sp>
        <p:nvSpPr>
          <p:cNvPr id="307" name="Google Shape;307;p34"/>
          <p:cNvSpPr txBox="1"/>
          <p:nvPr/>
        </p:nvSpPr>
        <p:spPr>
          <a:xfrm>
            <a:off x="3057216" y="4774835"/>
            <a:ext cx="4483689" cy="748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67" dirty="0">
                <a:solidFill>
                  <a:schemeClr val="lt1"/>
                </a:solidFill>
                <a:latin typeface="Arial"/>
                <a:ea typeface="Arial"/>
                <a:cs typeface="Arial"/>
                <a:sym typeface="Arial"/>
              </a:rPr>
              <a:t>Obligation</a:t>
            </a:r>
            <a:endParaRPr dirty="0"/>
          </a:p>
        </p:txBody>
      </p:sp>
      <p:sp>
        <p:nvSpPr>
          <p:cNvPr id="308" name="Google Shape;308;p34"/>
          <p:cNvSpPr txBox="1"/>
          <p:nvPr/>
        </p:nvSpPr>
        <p:spPr>
          <a:xfrm>
            <a:off x="4212358" y="2752699"/>
            <a:ext cx="4483689" cy="748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67" dirty="0">
                <a:solidFill>
                  <a:schemeClr val="lt1"/>
                </a:solidFill>
                <a:latin typeface="Arial"/>
                <a:ea typeface="Arial"/>
                <a:cs typeface="Arial"/>
                <a:sym typeface="Arial"/>
              </a:rPr>
              <a:t>Control</a:t>
            </a:r>
            <a:endParaRPr dirty="0"/>
          </a:p>
        </p:txBody>
      </p:sp>
      <p:pic>
        <p:nvPicPr>
          <p:cNvPr id="309" name="Google Shape;309;p34"/>
          <p:cNvPicPr preferRelativeResize="0"/>
          <p:nvPr/>
        </p:nvPicPr>
        <p:blipFill rotWithShape="1">
          <a:blip r:embed="rId4">
            <a:alphaModFix/>
          </a:blip>
          <a:srcRect/>
          <a:stretch/>
        </p:blipFill>
        <p:spPr>
          <a:xfrm>
            <a:off x="489490" y="503309"/>
            <a:ext cx="1706410" cy="2786517"/>
          </a:xfrm>
          <a:prstGeom prst="rect">
            <a:avLst/>
          </a:prstGeom>
          <a:noFill/>
          <a:ln>
            <a:noFill/>
          </a:ln>
        </p:spPr>
      </p:pic>
      <p:sp>
        <p:nvSpPr>
          <p:cNvPr id="310" name="Google Shape;310;p34"/>
          <p:cNvSpPr txBox="1"/>
          <p:nvPr/>
        </p:nvSpPr>
        <p:spPr>
          <a:xfrm>
            <a:off x="10414000" y="0"/>
            <a:ext cx="166744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0000FF"/>
                </a:solidFill>
                <a:latin typeface="Calibri"/>
                <a:ea typeface="Calibri"/>
                <a:cs typeface="Calibri"/>
                <a:sym typeface="Calibri"/>
              </a:rPr>
              <a:t>Recap</a:t>
            </a:r>
            <a:endParaRPr dirty="0"/>
          </a:p>
        </p:txBody>
      </p:sp>
      <p:sp>
        <p:nvSpPr>
          <p:cNvPr id="311" name="Google Shape;311;p34"/>
          <p:cNvSpPr txBox="1"/>
          <p:nvPr/>
        </p:nvSpPr>
        <p:spPr>
          <a:xfrm>
            <a:off x="247401" y="5655506"/>
            <a:ext cx="11834043" cy="120249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7F7F7F"/>
              </a:buClr>
              <a:buSzPts val="3200"/>
              <a:buFont typeface="Arial"/>
              <a:buNone/>
            </a:pPr>
            <a:r>
              <a:rPr lang="en-US" sz="3200" dirty="0">
                <a:solidFill>
                  <a:srgbClr val="7F7F7F"/>
                </a:solidFill>
                <a:latin typeface="Arial"/>
                <a:ea typeface="Arial"/>
                <a:cs typeface="Arial"/>
                <a:sym typeface="Arial"/>
              </a:rPr>
              <a:t>It solved the problem of </a:t>
            </a:r>
            <a:r>
              <a:rPr lang="en-US" sz="3200" dirty="0">
                <a:solidFill>
                  <a:schemeClr val="dk1"/>
                </a:solidFill>
                <a:latin typeface="Arial"/>
                <a:ea typeface="Arial"/>
                <a:cs typeface="Arial"/>
                <a:sym typeface="Arial"/>
              </a:rPr>
              <a:t>accountability</a:t>
            </a:r>
            <a:r>
              <a:rPr lang="en-US" sz="3200" dirty="0">
                <a:solidFill>
                  <a:srgbClr val="A5A5A5"/>
                </a:solidFill>
                <a:latin typeface="Arial"/>
                <a:ea typeface="Arial"/>
                <a:cs typeface="Arial"/>
                <a:sym typeface="Arial"/>
              </a:rPr>
              <a:t> </a:t>
            </a:r>
            <a:r>
              <a:rPr lang="en-US" sz="3200" dirty="0">
                <a:solidFill>
                  <a:srgbClr val="7F7F7F"/>
                </a:solidFill>
                <a:latin typeface="Arial"/>
                <a:ea typeface="Arial"/>
                <a:cs typeface="Arial"/>
                <a:sym typeface="Arial"/>
              </a:rPr>
              <a:t>for assets</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5"/>
          <p:cNvSpPr/>
          <p:nvPr/>
        </p:nvSpPr>
        <p:spPr>
          <a:xfrm rot="5400000">
            <a:off x="2349767" y="1105705"/>
            <a:ext cx="2769669" cy="4620125"/>
          </a:xfrm>
          <a:prstGeom prst="trapezoid">
            <a:avLst>
              <a:gd name="adj" fmla="val 25000"/>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18" name="Google Shape;318;p35"/>
          <p:cNvSpPr/>
          <p:nvPr/>
        </p:nvSpPr>
        <p:spPr>
          <a:xfrm rot="-5400000" flipH="1">
            <a:off x="6969892" y="1105705"/>
            <a:ext cx="2769669" cy="4620125"/>
          </a:xfrm>
          <a:prstGeom prst="trapezoid">
            <a:avLst>
              <a:gd name="adj" fmla="val 25000"/>
            </a:avLst>
          </a:prstGeom>
          <a:solidFill>
            <a:schemeClr val="accent4"/>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19" name="Google Shape;319;p35"/>
          <p:cNvSpPr txBox="1"/>
          <p:nvPr/>
        </p:nvSpPr>
        <p:spPr>
          <a:xfrm>
            <a:off x="2632376" y="3061824"/>
            <a:ext cx="220445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ASSETS</a:t>
            </a:r>
            <a:endParaRPr dirty="0"/>
          </a:p>
        </p:txBody>
      </p:sp>
      <p:sp>
        <p:nvSpPr>
          <p:cNvPr id="320" name="Google Shape;320;p35"/>
          <p:cNvSpPr txBox="1"/>
          <p:nvPr/>
        </p:nvSpPr>
        <p:spPr>
          <a:xfrm>
            <a:off x="6543780" y="3065930"/>
            <a:ext cx="385751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OBLIGATIONS</a:t>
            </a:r>
            <a:endParaRPr dirty="0"/>
          </a:p>
        </p:txBody>
      </p:sp>
      <p:sp>
        <p:nvSpPr>
          <p:cNvPr id="321" name="Google Shape;321;p35"/>
          <p:cNvSpPr txBox="1"/>
          <p:nvPr/>
        </p:nvSpPr>
        <p:spPr>
          <a:xfrm>
            <a:off x="1550545" y="200055"/>
            <a:ext cx="909095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libri"/>
                <a:ea typeface="Calibri"/>
                <a:cs typeface="Calibri"/>
                <a:sym typeface="Calibri"/>
              </a:rPr>
              <a:t>왜 재무상태표는 항상 균형을 이룰까요?</a:t>
            </a:r>
            <a:endParaRPr sz="4000" dirty="0">
              <a:solidFill>
                <a:schemeClr val="dk1"/>
              </a:solidFill>
              <a:latin typeface="Arial"/>
              <a:ea typeface="Arial"/>
              <a:cs typeface="Arial"/>
              <a:sym typeface="Arial"/>
            </a:endParaRPr>
          </a:p>
        </p:txBody>
      </p:sp>
      <p:sp>
        <p:nvSpPr>
          <p:cNvPr id="322" name="Google Shape;322;p35"/>
          <p:cNvSpPr txBox="1"/>
          <p:nvPr/>
        </p:nvSpPr>
        <p:spPr>
          <a:xfrm>
            <a:off x="10524556" y="5969000"/>
            <a:ext cx="166744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0000FF"/>
                </a:solidFill>
                <a:latin typeface="Calibri"/>
                <a:ea typeface="Calibri"/>
                <a:cs typeface="Calibri"/>
                <a:sym typeface="Calibri"/>
              </a:rPr>
              <a:t>Recap</a:t>
            </a:r>
            <a:endParaRPr dirty="0"/>
          </a:p>
        </p:txBody>
      </p:sp>
      <p:sp>
        <p:nvSpPr>
          <p:cNvPr id="2" name="Google Shape;271;p30">
            <a:extLst>
              <a:ext uri="{FF2B5EF4-FFF2-40B4-BE49-F238E27FC236}">
                <a16:creationId xmlns:a16="http://schemas.microsoft.com/office/drawing/2014/main" id="{621ADBDE-15CD-430C-1AB6-A202D6D74B49}"/>
              </a:ext>
            </a:extLst>
          </p:cNvPr>
          <p:cNvSpPr txBox="1"/>
          <p:nvPr/>
        </p:nvSpPr>
        <p:spPr>
          <a:xfrm>
            <a:off x="388576" y="4808813"/>
            <a:ext cx="1180342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Arial"/>
                <a:ea typeface="Arial"/>
                <a:cs typeface="Arial"/>
                <a:sym typeface="Arial"/>
              </a:rPr>
              <a:t>Assets 이 있고 그 Assets은 같은 값의 Obligations이 있다</a:t>
            </a:r>
            <a:endParaRPr sz="3600" dirty="0">
              <a:solidFill>
                <a:schemeClr val="dk1"/>
              </a:solidFill>
              <a:latin typeface="Arial"/>
              <a:ea typeface="Arial"/>
              <a:cs typeface="Arial"/>
              <a:sym typeface="Arial"/>
            </a:endParaRPr>
          </a:p>
        </p:txBody>
      </p:sp>
      <p:sp>
        <p:nvSpPr>
          <p:cNvPr id="3" name="Google Shape;272;p30">
            <a:extLst>
              <a:ext uri="{FF2B5EF4-FFF2-40B4-BE49-F238E27FC236}">
                <a16:creationId xmlns:a16="http://schemas.microsoft.com/office/drawing/2014/main" id="{E2894949-061D-1891-97D1-516D8F1682C7}"/>
              </a:ext>
            </a:extLst>
          </p:cNvPr>
          <p:cNvSpPr txBox="1"/>
          <p:nvPr/>
        </p:nvSpPr>
        <p:spPr>
          <a:xfrm>
            <a:off x="703088" y="5738167"/>
            <a:ext cx="111744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Arial"/>
                <a:ea typeface="Arial"/>
                <a:cs typeface="Arial"/>
                <a:sym typeface="Arial"/>
              </a:rPr>
              <a:t>We have ASSETS. And those assets have OBLIGATIONS of equivalent value</a:t>
            </a:r>
            <a:r>
              <a:rPr lang="en-US" sz="1800" dirty="0">
                <a:solidFill>
                  <a:schemeClr val="dk1"/>
                </a:solidFill>
                <a:latin typeface="Arial"/>
                <a:ea typeface="Arial"/>
                <a:cs typeface="Arial"/>
                <a:sym typeface="Arial"/>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pSp>
        <p:nvGrpSpPr>
          <p:cNvPr id="328" name="Google Shape;328;p36"/>
          <p:cNvGrpSpPr/>
          <p:nvPr/>
        </p:nvGrpSpPr>
        <p:grpSpPr>
          <a:xfrm>
            <a:off x="945931" y="930167"/>
            <a:ext cx="10326414" cy="5249916"/>
            <a:chOff x="700429" y="1360414"/>
            <a:chExt cx="10693606" cy="4977323"/>
          </a:xfrm>
        </p:grpSpPr>
        <p:pic>
          <p:nvPicPr>
            <p:cNvPr id="329" name="Google Shape;329;p36" descr="VG3_Charts06.jpg"/>
            <p:cNvPicPr preferRelativeResize="0"/>
            <p:nvPr/>
          </p:nvPicPr>
          <p:blipFill rotWithShape="1">
            <a:blip r:embed="rId3">
              <a:alphaModFix/>
            </a:blip>
            <a:srcRect/>
            <a:stretch/>
          </p:blipFill>
          <p:spPr>
            <a:xfrm>
              <a:off x="700429" y="1360414"/>
              <a:ext cx="10693606" cy="4977323"/>
            </a:xfrm>
            <a:prstGeom prst="rect">
              <a:avLst/>
            </a:prstGeom>
            <a:noFill/>
            <a:ln>
              <a:noFill/>
            </a:ln>
          </p:spPr>
        </p:pic>
        <p:sp>
          <p:nvSpPr>
            <p:cNvPr id="330" name="Google Shape;330;p36"/>
            <p:cNvSpPr txBox="1"/>
            <p:nvPr/>
          </p:nvSpPr>
          <p:spPr>
            <a:xfrm>
              <a:off x="5511204" y="5927833"/>
              <a:ext cx="1346796" cy="40990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cxnSp>
        <p:nvCxnSpPr>
          <p:cNvPr id="331" name="Google Shape;331;p36"/>
          <p:cNvCxnSpPr/>
          <p:nvPr/>
        </p:nvCxnSpPr>
        <p:spPr>
          <a:xfrm>
            <a:off x="3695012" y="1023977"/>
            <a:ext cx="5247163" cy="0"/>
          </a:xfrm>
          <a:prstGeom prst="straightConnector1">
            <a:avLst/>
          </a:prstGeom>
          <a:noFill/>
          <a:ln w="28575" cap="flat" cmpd="sng">
            <a:solidFill>
              <a:schemeClr val="accent1"/>
            </a:solidFill>
            <a:prstDash val="dot"/>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7"/>
          <p:cNvSpPr txBox="1"/>
          <p:nvPr/>
        </p:nvSpPr>
        <p:spPr>
          <a:xfrm>
            <a:off x="998311" y="200055"/>
            <a:ext cx="1019542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The accounting duality … a funding butterfly</a:t>
            </a:r>
            <a:endParaRPr dirty="0"/>
          </a:p>
        </p:txBody>
      </p:sp>
      <p:pic>
        <p:nvPicPr>
          <p:cNvPr id="338" name="Google Shape;338;p37"/>
          <p:cNvPicPr preferRelativeResize="0"/>
          <p:nvPr/>
        </p:nvPicPr>
        <p:blipFill rotWithShape="1">
          <a:blip r:embed="rId3">
            <a:alphaModFix/>
          </a:blip>
          <a:srcRect l="6531" t="21283" r="6727" b="25119"/>
          <a:stretch/>
        </p:blipFill>
        <p:spPr>
          <a:xfrm>
            <a:off x="538844" y="1307671"/>
            <a:ext cx="11237312" cy="490716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38"/>
          <p:cNvPicPr preferRelativeResize="0"/>
          <p:nvPr/>
        </p:nvPicPr>
        <p:blipFill rotWithShape="1">
          <a:blip r:embed="rId3">
            <a:alphaModFix/>
          </a:blip>
          <a:srcRect l="6531" t="21283" r="6727" b="25119"/>
          <a:stretch/>
        </p:blipFill>
        <p:spPr>
          <a:xfrm>
            <a:off x="595994" y="458586"/>
            <a:ext cx="11237312" cy="4907166"/>
          </a:xfrm>
          <a:prstGeom prst="rect">
            <a:avLst/>
          </a:prstGeom>
          <a:noFill/>
          <a:ln>
            <a:noFill/>
          </a:ln>
        </p:spPr>
      </p:pic>
      <p:sp>
        <p:nvSpPr>
          <p:cNvPr id="345" name="Google Shape;345;p38"/>
          <p:cNvSpPr txBox="1"/>
          <p:nvPr/>
        </p:nvSpPr>
        <p:spPr>
          <a:xfrm>
            <a:off x="2659199" y="5365752"/>
            <a:ext cx="803369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What type of business is this?</a:t>
            </a:r>
            <a:endParaRPr dirty="0"/>
          </a:p>
        </p:txBody>
      </p:sp>
      <p:sp>
        <p:nvSpPr>
          <p:cNvPr id="346" name="Google Shape;346;p38"/>
          <p:cNvSpPr/>
          <p:nvPr/>
        </p:nvSpPr>
        <p:spPr>
          <a:xfrm rot="8290302">
            <a:off x="4950953" y="3688002"/>
            <a:ext cx="424879" cy="2085125"/>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39"/>
          <p:cNvPicPr preferRelativeResize="0"/>
          <p:nvPr/>
        </p:nvPicPr>
        <p:blipFill rotWithShape="1">
          <a:blip r:embed="rId3">
            <a:alphaModFix/>
          </a:blip>
          <a:srcRect l="6531" t="21283" r="6727" b="25119"/>
          <a:stretch/>
        </p:blipFill>
        <p:spPr>
          <a:xfrm>
            <a:off x="538844" y="1307671"/>
            <a:ext cx="11237312" cy="4907166"/>
          </a:xfrm>
          <a:prstGeom prst="rect">
            <a:avLst/>
          </a:prstGeom>
          <a:noFill/>
          <a:ln>
            <a:noFill/>
          </a:ln>
        </p:spPr>
      </p:pic>
      <p:sp>
        <p:nvSpPr>
          <p:cNvPr id="353" name="Google Shape;353;p39"/>
          <p:cNvSpPr/>
          <p:nvPr/>
        </p:nvSpPr>
        <p:spPr>
          <a:xfrm rot="-3451384">
            <a:off x="4139190" y="1068587"/>
            <a:ext cx="396815" cy="655607"/>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54" name="Google Shape;354;p39"/>
          <p:cNvSpPr txBox="1"/>
          <p:nvPr/>
        </p:nvSpPr>
        <p:spPr>
          <a:xfrm>
            <a:off x="3591238" y="749652"/>
            <a:ext cx="470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rgbClr val="FF0000"/>
                </a:solidFill>
                <a:latin typeface="Calibri"/>
                <a:ea typeface="Calibri"/>
                <a:cs typeface="Calibri"/>
                <a:sym typeface="Calibri"/>
              </a:rPr>
              <a:t>?</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40"/>
          <p:cNvPicPr preferRelativeResize="0"/>
          <p:nvPr/>
        </p:nvPicPr>
        <p:blipFill rotWithShape="1">
          <a:blip r:embed="rId3">
            <a:alphaModFix amt="35000"/>
          </a:blip>
          <a:srcRect l="6531" t="21283" r="6727" b="25119"/>
          <a:stretch/>
        </p:blipFill>
        <p:spPr>
          <a:xfrm>
            <a:off x="538844" y="1307671"/>
            <a:ext cx="11237312" cy="4907166"/>
          </a:xfrm>
          <a:prstGeom prst="rect">
            <a:avLst/>
          </a:prstGeom>
          <a:noFill/>
          <a:ln>
            <a:noFill/>
          </a:ln>
        </p:spPr>
      </p:pic>
      <p:sp>
        <p:nvSpPr>
          <p:cNvPr id="361" name="Google Shape;361;p40"/>
          <p:cNvSpPr/>
          <p:nvPr/>
        </p:nvSpPr>
        <p:spPr>
          <a:xfrm rot="-3451384">
            <a:off x="4139190" y="1068587"/>
            <a:ext cx="396815" cy="655607"/>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62" name="Google Shape;362;p40"/>
          <p:cNvSpPr txBox="1"/>
          <p:nvPr/>
        </p:nvSpPr>
        <p:spPr>
          <a:xfrm>
            <a:off x="3591238" y="749652"/>
            <a:ext cx="470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rgbClr val="FF0000"/>
                </a:solidFill>
                <a:latin typeface="Calibri"/>
                <a:ea typeface="Calibri"/>
                <a:cs typeface="Calibri"/>
                <a:sym typeface="Calibri"/>
              </a:rPr>
              <a:t>?</a:t>
            </a:r>
            <a:endParaRPr dirty="0"/>
          </a:p>
        </p:txBody>
      </p:sp>
      <p:sp>
        <p:nvSpPr>
          <p:cNvPr id="363" name="Google Shape;363;p40"/>
          <p:cNvSpPr txBox="1"/>
          <p:nvPr/>
        </p:nvSpPr>
        <p:spPr>
          <a:xfrm>
            <a:off x="4663564" y="200055"/>
            <a:ext cx="286488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Perspective</a:t>
            </a:r>
            <a:endParaRPr dirty="0"/>
          </a:p>
        </p:txBody>
      </p:sp>
      <p:sp>
        <p:nvSpPr>
          <p:cNvPr id="364" name="Google Shape;364;p40"/>
          <p:cNvSpPr txBox="1"/>
          <p:nvPr/>
        </p:nvSpPr>
        <p:spPr>
          <a:xfrm>
            <a:off x="3807552" y="5838667"/>
            <a:ext cx="457689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rgbClr val="BFBFBF"/>
                </a:solidFill>
                <a:latin typeface="Arial"/>
                <a:ea typeface="Arial"/>
                <a:cs typeface="Arial"/>
                <a:sym typeface="Arial"/>
              </a:rPr>
              <a:t>(aka ‘point of view’)</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1"/>
          <p:cNvSpPr txBox="1"/>
          <p:nvPr/>
        </p:nvSpPr>
        <p:spPr>
          <a:xfrm>
            <a:off x="4663564" y="200055"/>
            <a:ext cx="286488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Perspective</a:t>
            </a:r>
            <a:endParaRPr dirty="0"/>
          </a:p>
        </p:txBody>
      </p:sp>
      <p:pic>
        <p:nvPicPr>
          <p:cNvPr id="371" name="Google Shape;371;p41"/>
          <p:cNvPicPr preferRelativeResize="0"/>
          <p:nvPr/>
        </p:nvPicPr>
        <p:blipFill rotWithShape="1">
          <a:blip r:embed="rId3">
            <a:alphaModFix/>
          </a:blip>
          <a:srcRect/>
          <a:stretch/>
        </p:blipFill>
        <p:spPr>
          <a:xfrm>
            <a:off x="1202790" y="1032181"/>
            <a:ext cx="9786419" cy="479363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42"/>
          <p:cNvPicPr preferRelativeResize="0"/>
          <p:nvPr/>
        </p:nvPicPr>
        <p:blipFill rotWithShape="1">
          <a:blip r:embed="rId3">
            <a:alphaModFix/>
          </a:blip>
          <a:srcRect l="6531" t="21283" r="6727" b="25119"/>
          <a:stretch/>
        </p:blipFill>
        <p:spPr>
          <a:xfrm>
            <a:off x="595994" y="458586"/>
            <a:ext cx="11237312" cy="4907166"/>
          </a:xfrm>
          <a:prstGeom prst="rect">
            <a:avLst/>
          </a:prstGeom>
          <a:noFill/>
          <a:ln>
            <a:noFill/>
          </a:ln>
        </p:spPr>
      </p:pic>
      <p:sp>
        <p:nvSpPr>
          <p:cNvPr id="2" name="Google Shape;387;p43">
            <a:extLst>
              <a:ext uri="{FF2B5EF4-FFF2-40B4-BE49-F238E27FC236}">
                <a16:creationId xmlns:a16="http://schemas.microsoft.com/office/drawing/2014/main" id="{F55E1E30-96B0-56DC-CB14-92B3A6076133}"/>
              </a:ext>
            </a:extLst>
          </p:cNvPr>
          <p:cNvSpPr txBox="1"/>
          <p:nvPr/>
        </p:nvSpPr>
        <p:spPr>
          <a:xfrm>
            <a:off x="5087031" y="448887"/>
            <a:ext cx="258059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Global Super-mart</a:t>
            </a:r>
            <a:endParaRPr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48135"/>
              </a:buClr>
              <a:buSzPts val="4400"/>
              <a:buFont typeface="Avenir"/>
              <a:buNone/>
            </a:pPr>
            <a:r>
              <a:rPr lang="en-US" dirty="0"/>
              <a:t> 도입 프로그램 (Color Accounting)</a:t>
            </a:r>
            <a:endParaRPr dirty="0"/>
          </a:p>
        </p:txBody>
      </p:sp>
      <p:sp>
        <p:nvSpPr>
          <p:cNvPr id="107" name="Google Shape;107;p16"/>
          <p:cNvSpPr txBox="1">
            <a:spLocks noGrp="1"/>
          </p:cNvSpPr>
          <p:nvPr>
            <p:ph type="body" idx="1"/>
          </p:nvPr>
        </p:nvSpPr>
        <p:spPr>
          <a:xfrm>
            <a:off x="198120" y="1554689"/>
            <a:ext cx="8374380" cy="4351338"/>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rgbClr val="548135"/>
              </a:buClr>
              <a:buSzPts val="2400"/>
              <a:buNone/>
            </a:pPr>
            <a:r>
              <a:rPr lang="en-US" u="sng" dirty="0">
                <a:solidFill>
                  <a:srgbClr val="548135"/>
                </a:solidFill>
              </a:rPr>
              <a:t>0.    회계 기초</a:t>
            </a:r>
            <a:endParaRPr u="sng" dirty="0">
              <a:solidFill>
                <a:srgbClr val="548135"/>
              </a:solidFill>
            </a:endParaRPr>
          </a:p>
          <a:p>
            <a:pPr marL="971550" lvl="1" indent="-514350" algn="l" rtl="0">
              <a:lnSpc>
                <a:spcPct val="90000"/>
              </a:lnSpc>
              <a:spcBef>
                <a:spcPts val="1200"/>
              </a:spcBef>
              <a:spcAft>
                <a:spcPts val="0"/>
              </a:spcAft>
              <a:buClr>
                <a:schemeClr val="dk1"/>
              </a:buClr>
              <a:buSzPts val="2400"/>
              <a:buFont typeface="Calibri"/>
              <a:buAutoNum type="arabicPeriod"/>
            </a:pPr>
            <a:r>
              <a:rPr lang="en-US" dirty="0"/>
              <a:t>자금 흐름 나비도</a:t>
            </a:r>
            <a:endParaRPr dirty="0"/>
          </a:p>
          <a:p>
            <a:pPr marL="971550" lvl="1" indent="-514350" algn="l" rtl="0">
              <a:lnSpc>
                <a:spcPct val="90000"/>
              </a:lnSpc>
              <a:spcBef>
                <a:spcPts val="500"/>
              </a:spcBef>
              <a:spcAft>
                <a:spcPts val="0"/>
              </a:spcAft>
              <a:buClr>
                <a:schemeClr val="dk1"/>
              </a:buClr>
              <a:buSzPts val="2400"/>
              <a:buFont typeface="Calibri"/>
              <a:buAutoNum type="arabicPeriod"/>
            </a:pPr>
            <a:r>
              <a:rPr lang="en-US" dirty="0"/>
              <a:t>회계 프레임워크 – 이익 산출 방식</a:t>
            </a:r>
            <a:endParaRPr dirty="0"/>
          </a:p>
          <a:p>
            <a:pPr marL="971550" lvl="1" indent="-514350" algn="l" rtl="0">
              <a:lnSpc>
                <a:spcPct val="90000"/>
              </a:lnSpc>
              <a:spcBef>
                <a:spcPts val="500"/>
              </a:spcBef>
              <a:spcAft>
                <a:spcPts val="0"/>
              </a:spcAft>
              <a:buClr>
                <a:schemeClr val="dk1"/>
              </a:buClr>
              <a:buSzPts val="2400"/>
              <a:buFont typeface="Calibri"/>
              <a:buAutoNum type="arabicPeriod"/>
            </a:pPr>
            <a:r>
              <a:rPr lang="en-US" dirty="0"/>
              <a:t>고전적인 거래 사례</a:t>
            </a:r>
            <a:endParaRPr dirty="0"/>
          </a:p>
          <a:p>
            <a:pPr marL="971550" lvl="1" indent="-514350" algn="l" rtl="0">
              <a:lnSpc>
                <a:spcPct val="90000"/>
              </a:lnSpc>
              <a:spcBef>
                <a:spcPts val="500"/>
              </a:spcBef>
              <a:spcAft>
                <a:spcPts val="0"/>
              </a:spcAft>
              <a:buClr>
                <a:schemeClr val="dk1"/>
              </a:buClr>
              <a:buSzPts val="2400"/>
              <a:buFont typeface="Calibri"/>
              <a:buAutoNum type="arabicPeriod"/>
            </a:pPr>
            <a:r>
              <a:rPr lang="en-US" dirty="0"/>
              <a:t>요약</a:t>
            </a:r>
            <a:endParaRPr dirty="0"/>
          </a:p>
          <a:p>
            <a:pPr marL="971550" lvl="1" indent="-514350" algn="l" rtl="0">
              <a:lnSpc>
                <a:spcPct val="90000"/>
              </a:lnSpc>
              <a:spcBef>
                <a:spcPts val="500"/>
              </a:spcBef>
              <a:spcAft>
                <a:spcPts val="0"/>
              </a:spcAft>
              <a:buClr>
                <a:schemeClr val="dk1"/>
              </a:buClr>
              <a:buSzPts val="2400"/>
              <a:buFont typeface="Calibri"/>
              <a:buAutoNum type="arabicPeriod"/>
            </a:pPr>
            <a:r>
              <a:rPr lang="en-US" dirty="0"/>
              <a:t>비즈니스 서사</a:t>
            </a:r>
            <a:endParaRPr dirty="0"/>
          </a:p>
        </p:txBody>
      </p:sp>
      <p:pic>
        <p:nvPicPr>
          <p:cNvPr id="108" name="Google Shape;108;p16"/>
          <p:cNvPicPr preferRelativeResize="0"/>
          <p:nvPr/>
        </p:nvPicPr>
        <p:blipFill rotWithShape="1">
          <a:blip r:embed="rId3">
            <a:alphaModFix/>
          </a:blip>
          <a:srcRect/>
          <a:stretch/>
        </p:blipFill>
        <p:spPr>
          <a:xfrm>
            <a:off x="1682750" y="5022790"/>
            <a:ext cx="8826500" cy="1435100"/>
          </a:xfrm>
          <a:prstGeom prst="rect">
            <a:avLst/>
          </a:prstGeom>
          <a:noFill/>
          <a:ln>
            <a:noFill/>
          </a:ln>
        </p:spPr>
      </p:pic>
      <p:pic>
        <p:nvPicPr>
          <p:cNvPr id="109" name="Google Shape;109;p16"/>
          <p:cNvPicPr preferRelativeResize="0"/>
          <p:nvPr/>
        </p:nvPicPr>
        <p:blipFill rotWithShape="1">
          <a:blip r:embed="rId4">
            <a:alphaModFix/>
          </a:blip>
          <a:srcRect/>
          <a:stretch/>
        </p:blipFill>
        <p:spPr>
          <a:xfrm rot="-786231">
            <a:off x="7519589" y="1437880"/>
            <a:ext cx="4278128" cy="302673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43"/>
          <p:cNvPicPr preferRelativeResize="0"/>
          <p:nvPr/>
        </p:nvPicPr>
        <p:blipFill rotWithShape="1">
          <a:blip r:embed="rId3">
            <a:alphaModFix/>
          </a:blip>
          <a:srcRect l="6531" t="21283" r="6727" b="25119"/>
          <a:stretch/>
        </p:blipFill>
        <p:spPr>
          <a:xfrm>
            <a:off x="595994" y="458586"/>
            <a:ext cx="11237312" cy="4907166"/>
          </a:xfrm>
          <a:prstGeom prst="rect">
            <a:avLst/>
          </a:prstGeom>
          <a:noFill/>
          <a:ln>
            <a:noFill/>
          </a:ln>
        </p:spPr>
      </p:pic>
      <p:sp>
        <p:nvSpPr>
          <p:cNvPr id="385" name="Google Shape;385;p43"/>
          <p:cNvSpPr txBox="1"/>
          <p:nvPr/>
        </p:nvSpPr>
        <p:spPr>
          <a:xfrm>
            <a:off x="2869427" y="2564889"/>
            <a:ext cx="159851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ASSETS</a:t>
            </a:r>
            <a:endParaRPr dirty="0"/>
          </a:p>
        </p:txBody>
      </p:sp>
      <p:sp>
        <p:nvSpPr>
          <p:cNvPr id="386" name="Google Shape;386;p43"/>
          <p:cNvSpPr txBox="1"/>
          <p:nvPr/>
        </p:nvSpPr>
        <p:spPr>
          <a:xfrm>
            <a:off x="2956386" y="5442744"/>
            <a:ext cx="651652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Assets are valuable (things)</a:t>
            </a:r>
            <a:endParaRPr dirty="0"/>
          </a:p>
        </p:txBody>
      </p:sp>
      <p:sp>
        <p:nvSpPr>
          <p:cNvPr id="387" name="Google Shape;387;p43"/>
          <p:cNvSpPr txBox="1"/>
          <p:nvPr/>
        </p:nvSpPr>
        <p:spPr>
          <a:xfrm>
            <a:off x="5087031" y="448887"/>
            <a:ext cx="258059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Global Super-mart</a:t>
            </a:r>
            <a:endParaRPr sz="1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4"/>
          <p:cNvPicPr preferRelativeResize="0"/>
          <p:nvPr/>
        </p:nvPicPr>
        <p:blipFill rotWithShape="1">
          <a:blip r:embed="rId3">
            <a:alphaModFix/>
          </a:blip>
          <a:srcRect l="6531" t="21283" r="6727" b="25119"/>
          <a:stretch/>
        </p:blipFill>
        <p:spPr>
          <a:xfrm>
            <a:off x="595994" y="458586"/>
            <a:ext cx="11237312" cy="4907166"/>
          </a:xfrm>
          <a:prstGeom prst="rect">
            <a:avLst/>
          </a:prstGeom>
          <a:noFill/>
          <a:ln>
            <a:noFill/>
          </a:ln>
        </p:spPr>
      </p:pic>
      <p:sp>
        <p:nvSpPr>
          <p:cNvPr id="395" name="Google Shape;395;p44"/>
          <p:cNvSpPr txBox="1"/>
          <p:nvPr/>
        </p:nvSpPr>
        <p:spPr>
          <a:xfrm>
            <a:off x="2869427" y="2564889"/>
            <a:ext cx="159851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ASSETS</a:t>
            </a:r>
            <a:endParaRPr dirty="0"/>
          </a:p>
        </p:txBody>
      </p:sp>
      <p:sp>
        <p:nvSpPr>
          <p:cNvPr id="396" name="Google Shape;396;p44"/>
          <p:cNvSpPr txBox="1"/>
          <p:nvPr/>
        </p:nvSpPr>
        <p:spPr>
          <a:xfrm>
            <a:off x="2956386" y="5442744"/>
            <a:ext cx="6516528"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Assets are valuable (things)</a:t>
            </a:r>
            <a:endParaRPr dirty="0"/>
          </a:p>
          <a:p>
            <a:pPr marL="0" marR="0" lvl="0" indent="0" algn="ctr" rtl="0">
              <a:spcBef>
                <a:spcPts val="0"/>
              </a:spcBef>
              <a:spcAft>
                <a:spcPts val="0"/>
              </a:spcAft>
              <a:buNone/>
            </a:pPr>
            <a:r>
              <a:rPr lang="en-US" sz="4000" dirty="0">
                <a:solidFill>
                  <a:schemeClr val="dk1"/>
                </a:solidFill>
                <a:latin typeface="Arial"/>
                <a:ea typeface="Arial"/>
                <a:cs typeface="Arial"/>
                <a:sym typeface="Arial"/>
              </a:rPr>
              <a:t>Assets은 값이 나가는 것</a:t>
            </a:r>
            <a:endParaRPr sz="4000" dirty="0">
              <a:solidFill>
                <a:schemeClr val="dk1"/>
              </a:solidFill>
              <a:latin typeface="Arial"/>
              <a:ea typeface="Arial"/>
              <a:cs typeface="Arial"/>
              <a:sym typeface="Arial"/>
            </a:endParaRPr>
          </a:p>
        </p:txBody>
      </p:sp>
      <p:sp>
        <p:nvSpPr>
          <p:cNvPr id="2" name="Google Shape;387;p43">
            <a:extLst>
              <a:ext uri="{FF2B5EF4-FFF2-40B4-BE49-F238E27FC236}">
                <a16:creationId xmlns:a16="http://schemas.microsoft.com/office/drawing/2014/main" id="{1CFEE08A-1529-2FED-7E61-986A98CD2E4E}"/>
              </a:ext>
            </a:extLst>
          </p:cNvPr>
          <p:cNvSpPr txBox="1"/>
          <p:nvPr/>
        </p:nvSpPr>
        <p:spPr>
          <a:xfrm>
            <a:off x="5087031" y="448887"/>
            <a:ext cx="258059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Global Super-mart</a:t>
            </a:r>
            <a:endParaRPr sz="1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45"/>
          <p:cNvPicPr preferRelativeResize="0"/>
          <p:nvPr/>
        </p:nvPicPr>
        <p:blipFill rotWithShape="1">
          <a:blip r:embed="rId3">
            <a:alphaModFix/>
          </a:blip>
          <a:srcRect l="6531" t="21283" r="6727" b="25119"/>
          <a:stretch/>
        </p:blipFill>
        <p:spPr>
          <a:xfrm>
            <a:off x="595994" y="458586"/>
            <a:ext cx="11237312" cy="4907166"/>
          </a:xfrm>
          <a:prstGeom prst="rect">
            <a:avLst/>
          </a:prstGeom>
          <a:noFill/>
          <a:ln>
            <a:noFill/>
          </a:ln>
        </p:spPr>
      </p:pic>
      <p:sp>
        <p:nvSpPr>
          <p:cNvPr id="404" name="Google Shape;404;p45"/>
          <p:cNvSpPr txBox="1"/>
          <p:nvPr/>
        </p:nvSpPr>
        <p:spPr>
          <a:xfrm>
            <a:off x="2869427" y="2564889"/>
            <a:ext cx="159851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ASSETS</a:t>
            </a:r>
            <a:endParaRPr dirty="0"/>
          </a:p>
        </p:txBody>
      </p:sp>
      <p:sp>
        <p:nvSpPr>
          <p:cNvPr id="405" name="Google Shape;405;p45"/>
          <p:cNvSpPr txBox="1"/>
          <p:nvPr/>
        </p:nvSpPr>
        <p:spPr>
          <a:xfrm>
            <a:off x="4610987" y="3514374"/>
            <a:ext cx="123783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Calibri"/>
                <a:ea typeface="Calibri"/>
                <a:cs typeface="Calibri"/>
                <a:sym typeface="Calibri"/>
              </a:rPr>
              <a:t>Inventory</a:t>
            </a:r>
            <a:endParaRPr dirty="0"/>
          </a:p>
        </p:txBody>
      </p:sp>
      <p:sp>
        <p:nvSpPr>
          <p:cNvPr id="2" name="Google Shape;387;p43">
            <a:extLst>
              <a:ext uri="{FF2B5EF4-FFF2-40B4-BE49-F238E27FC236}">
                <a16:creationId xmlns:a16="http://schemas.microsoft.com/office/drawing/2014/main" id="{CC138303-2B54-D553-28D9-63F53F2E96B9}"/>
              </a:ext>
            </a:extLst>
          </p:cNvPr>
          <p:cNvSpPr txBox="1"/>
          <p:nvPr/>
        </p:nvSpPr>
        <p:spPr>
          <a:xfrm>
            <a:off x="5087031" y="448887"/>
            <a:ext cx="258059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Global Super-mart</a:t>
            </a:r>
            <a:endParaRPr sz="1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46"/>
          <p:cNvPicPr preferRelativeResize="0"/>
          <p:nvPr/>
        </p:nvPicPr>
        <p:blipFill rotWithShape="1">
          <a:blip r:embed="rId3">
            <a:alphaModFix/>
          </a:blip>
          <a:srcRect l="6531" t="21283" r="6727" b="25119"/>
          <a:stretch/>
        </p:blipFill>
        <p:spPr>
          <a:xfrm>
            <a:off x="595994" y="458586"/>
            <a:ext cx="11237312" cy="4907166"/>
          </a:xfrm>
          <a:prstGeom prst="rect">
            <a:avLst/>
          </a:prstGeom>
          <a:noFill/>
          <a:ln>
            <a:noFill/>
          </a:ln>
        </p:spPr>
      </p:pic>
      <p:sp>
        <p:nvSpPr>
          <p:cNvPr id="413" name="Google Shape;413;p46"/>
          <p:cNvSpPr txBox="1"/>
          <p:nvPr/>
        </p:nvSpPr>
        <p:spPr>
          <a:xfrm>
            <a:off x="2869427" y="2564889"/>
            <a:ext cx="159851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ASSETS</a:t>
            </a:r>
            <a:endParaRPr dirty="0"/>
          </a:p>
        </p:txBody>
      </p:sp>
      <p:sp>
        <p:nvSpPr>
          <p:cNvPr id="414" name="Google Shape;414;p46"/>
          <p:cNvSpPr txBox="1"/>
          <p:nvPr/>
        </p:nvSpPr>
        <p:spPr>
          <a:xfrm>
            <a:off x="4610987" y="3514374"/>
            <a:ext cx="123783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Calibri"/>
                <a:ea typeface="Calibri"/>
                <a:cs typeface="Calibri"/>
                <a:sym typeface="Calibri"/>
              </a:rPr>
              <a:t>Inventory</a:t>
            </a:r>
            <a:endParaRPr dirty="0"/>
          </a:p>
        </p:txBody>
      </p:sp>
      <p:sp>
        <p:nvSpPr>
          <p:cNvPr id="415" name="Google Shape;415;p46"/>
          <p:cNvSpPr txBox="1"/>
          <p:nvPr/>
        </p:nvSpPr>
        <p:spPr>
          <a:xfrm>
            <a:off x="1150577" y="2888054"/>
            <a:ext cx="96763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Calibri"/>
                <a:ea typeface="Calibri"/>
                <a:cs typeface="Calibri"/>
                <a:sym typeface="Calibri"/>
              </a:rPr>
              <a:t>Shelves</a:t>
            </a:r>
            <a:endParaRPr dirty="0"/>
          </a:p>
        </p:txBody>
      </p:sp>
      <p:sp>
        <p:nvSpPr>
          <p:cNvPr id="2" name="Google Shape;387;p43">
            <a:extLst>
              <a:ext uri="{FF2B5EF4-FFF2-40B4-BE49-F238E27FC236}">
                <a16:creationId xmlns:a16="http://schemas.microsoft.com/office/drawing/2014/main" id="{4F4D28EA-CF82-4490-13BB-0C5B46205694}"/>
              </a:ext>
            </a:extLst>
          </p:cNvPr>
          <p:cNvSpPr txBox="1"/>
          <p:nvPr/>
        </p:nvSpPr>
        <p:spPr>
          <a:xfrm>
            <a:off x="5087031" y="448887"/>
            <a:ext cx="258059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Global Super-mart</a:t>
            </a:r>
            <a:endParaRPr sz="1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47"/>
          <p:cNvPicPr preferRelativeResize="0"/>
          <p:nvPr/>
        </p:nvPicPr>
        <p:blipFill rotWithShape="1">
          <a:blip r:embed="rId3">
            <a:alphaModFix/>
          </a:blip>
          <a:srcRect l="6531" t="21283" r="6727" b="25119"/>
          <a:stretch/>
        </p:blipFill>
        <p:spPr>
          <a:xfrm>
            <a:off x="595994" y="458586"/>
            <a:ext cx="11237312" cy="4907166"/>
          </a:xfrm>
          <a:prstGeom prst="rect">
            <a:avLst/>
          </a:prstGeom>
          <a:noFill/>
          <a:ln>
            <a:noFill/>
          </a:ln>
        </p:spPr>
      </p:pic>
      <p:sp>
        <p:nvSpPr>
          <p:cNvPr id="423" name="Google Shape;423;p47"/>
          <p:cNvSpPr txBox="1"/>
          <p:nvPr/>
        </p:nvSpPr>
        <p:spPr>
          <a:xfrm>
            <a:off x="2869427" y="2564889"/>
            <a:ext cx="159851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ASSETS</a:t>
            </a:r>
            <a:endParaRPr dirty="0"/>
          </a:p>
        </p:txBody>
      </p:sp>
      <p:sp>
        <p:nvSpPr>
          <p:cNvPr id="424" name="Google Shape;424;p47"/>
          <p:cNvSpPr txBox="1"/>
          <p:nvPr/>
        </p:nvSpPr>
        <p:spPr>
          <a:xfrm>
            <a:off x="4610987" y="3514374"/>
            <a:ext cx="123783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Calibri"/>
                <a:ea typeface="Calibri"/>
                <a:cs typeface="Calibri"/>
                <a:sym typeface="Calibri"/>
              </a:rPr>
              <a:t>Inventory</a:t>
            </a:r>
            <a:endParaRPr dirty="0"/>
          </a:p>
        </p:txBody>
      </p:sp>
      <p:sp>
        <p:nvSpPr>
          <p:cNvPr id="425" name="Google Shape;425;p47"/>
          <p:cNvSpPr txBox="1"/>
          <p:nvPr/>
        </p:nvSpPr>
        <p:spPr>
          <a:xfrm>
            <a:off x="1147454" y="2057057"/>
            <a:ext cx="1925527" cy="163121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libri"/>
                <a:ea typeface="Calibri"/>
                <a:cs typeface="Calibri"/>
                <a:sym typeface="Calibri"/>
              </a:rPr>
              <a:t>Shelves</a:t>
            </a:r>
            <a:endParaRPr dirty="0"/>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Cart</a:t>
            </a:r>
            <a:endParaRPr dirty="0"/>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Flooring</a:t>
            </a:r>
            <a:endParaRPr dirty="0"/>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Display rack</a:t>
            </a:r>
            <a:endParaRPr dirty="0"/>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Building (&amp; land)</a:t>
            </a:r>
            <a:endParaRPr dirty="0"/>
          </a:p>
        </p:txBody>
      </p:sp>
      <p:sp>
        <p:nvSpPr>
          <p:cNvPr id="3" name="Google Shape;387;p43">
            <a:extLst>
              <a:ext uri="{FF2B5EF4-FFF2-40B4-BE49-F238E27FC236}">
                <a16:creationId xmlns:a16="http://schemas.microsoft.com/office/drawing/2014/main" id="{917235B4-E943-3AF8-F369-215328500237}"/>
              </a:ext>
            </a:extLst>
          </p:cNvPr>
          <p:cNvSpPr txBox="1"/>
          <p:nvPr/>
        </p:nvSpPr>
        <p:spPr>
          <a:xfrm>
            <a:off x="5087031" y="448887"/>
            <a:ext cx="258059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Global Super-mart</a:t>
            </a:r>
            <a:endParaRPr sz="1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48"/>
          <p:cNvPicPr preferRelativeResize="0"/>
          <p:nvPr/>
        </p:nvPicPr>
        <p:blipFill rotWithShape="1">
          <a:blip r:embed="rId3">
            <a:alphaModFix/>
          </a:blip>
          <a:srcRect l="6531" t="21283" r="6727" b="25119"/>
          <a:stretch/>
        </p:blipFill>
        <p:spPr>
          <a:xfrm>
            <a:off x="595994" y="458586"/>
            <a:ext cx="11237312" cy="4907166"/>
          </a:xfrm>
          <a:prstGeom prst="rect">
            <a:avLst/>
          </a:prstGeom>
          <a:noFill/>
          <a:ln>
            <a:noFill/>
          </a:ln>
        </p:spPr>
      </p:pic>
      <p:sp>
        <p:nvSpPr>
          <p:cNvPr id="433" name="Google Shape;433;p48"/>
          <p:cNvSpPr txBox="1"/>
          <p:nvPr/>
        </p:nvSpPr>
        <p:spPr>
          <a:xfrm>
            <a:off x="2869427" y="2564889"/>
            <a:ext cx="159851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ASSETS</a:t>
            </a:r>
            <a:endParaRPr dirty="0"/>
          </a:p>
        </p:txBody>
      </p:sp>
      <p:sp>
        <p:nvSpPr>
          <p:cNvPr id="434" name="Google Shape;434;p48"/>
          <p:cNvSpPr txBox="1"/>
          <p:nvPr/>
        </p:nvSpPr>
        <p:spPr>
          <a:xfrm>
            <a:off x="4610987" y="3514374"/>
            <a:ext cx="123783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Calibri"/>
                <a:ea typeface="Calibri"/>
                <a:cs typeface="Calibri"/>
                <a:sym typeface="Calibri"/>
              </a:rPr>
              <a:t>Inventory</a:t>
            </a:r>
            <a:endParaRPr dirty="0"/>
          </a:p>
        </p:txBody>
      </p:sp>
      <p:sp>
        <p:nvSpPr>
          <p:cNvPr id="435" name="Google Shape;435;p48"/>
          <p:cNvSpPr txBox="1"/>
          <p:nvPr/>
        </p:nvSpPr>
        <p:spPr>
          <a:xfrm>
            <a:off x="1147454" y="2057057"/>
            <a:ext cx="1925527" cy="193899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libri"/>
                <a:ea typeface="Calibri"/>
                <a:cs typeface="Calibri"/>
                <a:sym typeface="Calibri"/>
              </a:rPr>
              <a:t>Shelves</a:t>
            </a:r>
            <a:endParaRPr dirty="0"/>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Cart</a:t>
            </a:r>
            <a:endParaRPr dirty="0"/>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Flooring</a:t>
            </a:r>
            <a:endParaRPr dirty="0"/>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Display rack</a:t>
            </a:r>
            <a:endParaRPr dirty="0"/>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Building (&amp; land)</a:t>
            </a:r>
            <a:endParaRPr dirty="0"/>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Equipment</a:t>
            </a:r>
            <a:endParaRPr dirty="0"/>
          </a:p>
        </p:txBody>
      </p:sp>
      <p:sp>
        <p:nvSpPr>
          <p:cNvPr id="3" name="Google Shape;387;p43">
            <a:extLst>
              <a:ext uri="{FF2B5EF4-FFF2-40B4-BE49-F238E27FC236}">
                <a16:creationId xmlns:a16="http://schemas.microsoft.com/office/drawing/2014/main" id="{8C82CD73-5D05-E0DC-CDE7-6A4DBC5E9E05}"/>
              </a:ext>
            </a:extLst>
          </p:cNvPr>
          <p:cNvSpPr txBox="1"/>
          <p:nvPr/>
        </p:nvSpPr>
        <p:spPr>
          <a:xfrm>
            <a:off x="5087031" y="448887"/>
            <a:ext cx="258059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Global Super-mart</a:t>
            </a:r>
            <a:endParaRPr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49"/>
          <p:cNvPicPr preferRelativeResize="0"/>
          <p:nvPr/>
        </p:nvPicPr>
        <p:blipFill rotWithShape="1">
          <a:blip r:embed="rId3">
            <a:alphaModFix/>
          </a:blip>
          <a:srcRect l="6531" t="21283" r="6727" b="25119"/>
          <a:stretch/>
        </p:blipFill>
        <p:spPr>
          <a:xfrm>
            <a:off x="1147454" y="458586"/>
            <a:ext cx="10685852" cy="4907166"/>
          </a:xfrm>
          <a:prstGeom prst="rect">
            <a:avLst/>
          </a:prstGeom>
          <a:noFill/>
          <a:ln>
            <a:noFill/>
          </a:ln>
        </p:spPr>
      </p:pic>
      <p:sp>
        <p:nvSpPr>
          <p:cNvPr id="443" name="Google Shape;443;p49"/>
          <p:cNvSpPr txBox="1"/>
          <p:nvPr/>
        </p:nvSpPr>
        <p:spPr>
          <a:xfrm>
            <a:off x="2869427" y="2564889"/>
            <a:ext cx="159851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ASSETS</a:t>
            </a:r>
            <a:endParaRPr dirty="0"/>
          </a:p>
        </p:txBody>
      </p:sp>
      <p:sp>
        <p:nvSpPr>
          <p:cNvPr id="444" name="Google Shape;444;p49"/>
          <p:cNvSpPr txBox="1"/>
          <p:nvPr/>
        </p:nvSpPr>
        <p:spPr>
          <a:xfrm>
            <a:off x="4527814" y="2580277"/>
            <a:ext cx="1568186"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dirty="0">
                <a:solidFill>
                  <a:srgbClr val="C00000"/>
                </a:solidFill>
                <a:latin typeface="Calibri"/>
                <a:ea typeface="Calibri"/>
                <a:cs typeface="Calibri"/>
                <a:sym typeface="Calibri"/>
              </a:rPr>
              <a:t>Current Assets</a:t>
            </a:r>
            <a:endParaRPr dirty="0"/>
          </a:p>
          <a:p>
            <a:pPr marL="0" marR="0" lvl="0" indent="0" algn="r" rtl="0">
              <a:spcBef>
                <a:spcPts val="0"/>
              </a:spcBef>
              <a:spcAft>
                <a:spcPts val="0"/>
              </a:spcAft>
              <a:buNone/>
            </a:pPr>
            <a:r>
              <a:rPr lang="en-US" sz="1800" dirty="0">
                <a:solidFill>
                  <a:schemeClr val="dk1"/>
                </a:solidFill>
                <a:latin typeface="Calibri"/>
                <a:ea typeface="Calibri"/>
                <a:cs typeface="Calibri"/>
                <a:sym typeface="Calibri"/>
              </a:rPr>
              <a:t>Cash</a:t>
            </a:r>
            <a:endParaRPr dirty="0"/>
          </a:p>
          <a:p>
            <a:pPr marL="0" marR="0" lvl="0" indent="0" algn="r" rtl="0">
              <a:spcBef>
                <a:spcPts val="0"/>
              </a:spcBef>
              <a:spcAft>
                <a:spcPts val="0"/>
              </a:spcAft>
              <a:buNone/>
            </a:pPr>
            <a:r>
              <a:rPr lang="en-US" sz="1800" dirty="0">
                <a:solidFill>
                  <a:schemeClr val="dk1"/>
                </a:solidFill>
                <a:latin typeface="Calibri"/>
                <a:ea typeface="Calibri"/>
                <a:cs typeface="Calibri"/>
                <a:sym typeface="Calibri"/>
              </a:rPr>
              <a:t>Inventory</a:t>
            </a:r>
            <a:endParaRPr dirty="0"/>
          </a:p>
          <a:p>
            <a:pPr marL="0" marR="0" lvl="0" indent="0" algn="r" rtl="0">
              <a:spcBef>
                <a:spcPts val="0"/>
              </a:spcBef>
              <a:spcAft>
                <a:spcPts val="0"/>
              </a:spcAft>
              <a:buNone/>
            </a:pPr>
            <a:r>
              <a:rPr lang="en-US" sz="1800" dirty="0">
                <a:solidFill>
                  <a:schemeClr val="dk1"/>
                </a:solidFill>
                <a:latin typeface="Calibri"/>
                <a:ea typeface="Calibri"/>
                <a:cs typeface="Calibri"/>
                <a:sym typeface="Calibri"/>
              </a:rPr>
              <a:t>Receivables</a:t>
            </a:r>
            <a:endParaRPr dirty="0"/>
          </a:p>
        </p:txBody>
      </p:sp>
      <p:sp>
        <p:nvSpPr>
          <p:cNvPr id="445" name="Google Shape;445;p49"/>
          <p:cNvSpPr txBox="1"/>
          <p:nvPr/>
        </p:nvSpPr>
        <p:spPr>
          <a:xfrm>
            <a:off x="1088896" y="1788784"/>
            <a:ext cx="2163264" cy="230832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C00000"/>
                </a:solidFill>
                <a:latin typeface="Calibri"/>
                <a:ea typeface="Calibri"/>
                <a:cs typeface="Calibri"/>
                <a:sym typeface="Calibri"/>
              </a:rPr>
              <a:t>Non-Current Assets</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Shelving</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Cart</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Flooring</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Display rack</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Building (&amp; land)</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Equipment</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Computers</a:t>
            </a:r>
            <a:endParaRPr dirty="0"/>
          </a:p>
        </p:txBody>
      </p:sp>
      <p:pic>
        <p:nvPicPr>
          <p:cNvPr id="446" name="Google Shape;446;p49"/>
          <p:cNvPicPr preferRelativeResize="0"/>
          <p:nvPr/>
        </p:nvPicPr>
        <p:blipFill rotWithShape="1">
          <a:blip r:embed="rId4">
            <a:alphaModFix/>
          </a:blip>
          <a:srcRect l="20445" t="12738" r="34178" b="8354"/>
          <a:stretch/>
        </p:blipFill>
        <p:spPr>
          <a:xfrm>
            <a:off x="315045" y="1209476"/>
            <a:ext cx="707976" cy="923330"/>
          </a:xfrm>
          <a:prstGeom prst="rect">
            <a:avLst/>
          </a:prstGeom>
          <a:noFill/>
          <a:ln>
            <a:noFill/>
          </a:ln>
        </p:spPr>
      </p:pic>
      <p:sp>
        <p:nvSpPr>
          <p:cNvPr id="3" name="Google Shape;387;p43">
            <a:extLst>
              <a:ext uri="{FF2B5EF4-FFF2-40B4-BE49-F238E27FC236}">
                <a16:creationId xmlns:a16="http://schemas.microsoft.com/office/drawing/2014/main" id="{942F9335-1265-550E-FCAB-3D5A8C75265B}"/>
              </a:ext>
            </a:extLst>
          </p:cNvPr>
          <p:cNvSpPr txBox="1"/>
          <p:nvPr/>
        </p:nvSpPr>
        <p:spPr>
          <a:xfrm>
            <a:off x="5087031" y="448887"/>
            <a:ext cx="258059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Global Super-mart</a:t>
            </a:r>
            <a:endParaRPr sz="18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50"/>
          <p:cNvPicPr preferRelativeResize="0"/>
          <p:nvPr/>
        </p:nvPicPr>
        <p:blipFill rotWithShape="1">
          <a:blip r:embed="rId3">
            <a:alphaModFix/>
          </a:blip>
          <a:srcRect l="1075" t="7486" r="58494" b="63528"/>
          <a:stretch/>
        </p:blipFill>
        <p:spPr>
          <a:xfrm>
            <a:off x="7821635" y="4614788"/>
            <a:ext cx="4370365" cy="2185183"/>
          </a:xfrm>
          <a:prstGeom prst="rect">
            <a:avLst/>
          </a:prstGeom>
          <a:noFill/>
          <a:ln>
            <a:noFill/>
          </a:ln>
        </p:spPr>
      </p:pic>
      <p:sp>
        <p:nvSpPr>
          <p:cNvPr id="453" name="Google Shape;453;p50"/>
          <p:cNvSpPr txBox="1"/>
          <p:nvPr/>
        </p:nvSpPr>
        <p:spPr>
          <a:xfrm>
            <a:off x="745119" y="1166211"/>
            <a:ext cx="11528280" cy="3447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Arial"/>
                <a:ea typeface="Arial"/>
                <a:cs typeface="Arial"/>
                <a:sym typeface="Arial"/>
              </a:rPr>
              <a:t> 언제 </a:t>
            </a:r>
            <a:r>
              <a:rPr lang="en-US" sz="3200" dirty="0" err="1">
                <a:solidFill>
                  <a:schemeClr val="dk1"/>
                </a:solidFill>
                <a:latin typeface="Arial"/>
                <a:ea typeface="Arial"/>
                <a:cs typeface="Arial"/>
                <a:sym typeface="Arial"/>
              </a:rPr>
              <a:t>장부에</a:t>
            </a:r>
            <a:r>
              <a:rPr lang="en-US" sz="3200" dirty="0">
                <a:solidFill>
                  <a:schemeClr val="dk1"/>
                </a:solidFill>
                <a:latin typeface="Arial"/>
                <a:ea typeface="Arial"/>
                <a:cs typeface="Arial"/>
                <a:sym typeface="Arial"/>
              </a:rPr>
              <a:t> </a:t>
            </a:r>
            <a:r>
              <a:rPr lang="en-US" sz="3200" dirty="0" err="1">
                <a:solidFill>
                  <a:schemeClr val="dk1"/>
                </a:solidFill>
                <a:latin typeface="Arial"/>
                <a:ea typeface="Arial"/>
                <a:cs typeface="Arial"/>
                <a:sym typeface="Arial"/>
              </a:rPr>
              <a:t>기록</a:t>
            </a:r>
            <a:r>
              <a:rPr lang="en-US" sz="3200" dirty="0">
                <a:solidFill>
                  <a:schemeClr val="dk1"/>
                </a:solidFill>
                <a:latin typeface="Arial"/>
                <a:ea typeface="Arial"/>
                <a:cs typeface="Arial"/>
                <a:sym typeface="Arial"/>
              </a:rPr>
              <a:t>(</a:t>
            </a:r>
            <a:r>
              <a:rPr lang="ko-KR" altLang="en-US" sz="3200" dirty="0">
                <a:solidFill>
                  <a:schemeClr val="dk1"/>
                </a:solidFill>
              </a:rPr>
              <a:t>인식</a:t>
            </a:r>
            <a:r>
              <a:rPr lang="en-US" altLang="ko-KR" sz="3200" dirty="0">
                <a:solidFill>
                  <a:schemeClr val="dk1"/>
                </a:solidFill>
              </a:rPr>
              <a:t>)</a:t>
            </a:r>
            <a:r>
              <a:rPr lang="en-US" sz="3200" dirty="0">
                <a:solidFill>
                  <a:schemeClr val="dk1"/>
                </a:solidFill>
                <a:latin typeface="Arial"/>
                <a:ea typeface="Arial"/>
                <a:cs typeface="Arial"/>
                <a:sym typeface="Arial"/>
              </a:rPr>
              <a:t>이 되는가?</a:t>
            </a:r>
            <a:endParaRPr sz="3200" dirty="0">
              <a:solidFill>
                <a:schemeClr val="dk1"/>
              </a:solidFill>
              <a:latin typeface="Arial"/>
              <a:ea typeface="Arial"/>
              <a:cs typeface="Arial"/>
              <a:sym typeface="Arial"/>
            </a:endParaRPr>
          </a:p>
          <a:p>
            <a:pPr marL="914400" marR="0" lvl="1" indent="-457200" algn="l" rtl="0">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Arial"/>
                <a:ea typeface="Arial"/>
                <a:cs typeface="Arial"/>
                <a:sym typeface="Arial"/>
              </a:rPr>
              <a:t>권리(rights/control): 기업이 소유하고 통제하는 것</a:t>
            </a:r>
            <a:endParaRPr dirty="0"/>
          </a:p>
          <a:p>
            <a:pPr marL="914400" marR="0" lvl="1" indent="-457200" algn="l" rtl="0">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Arial"/>
                <a:ea typeface="Arial"/>
                <a:cs typeface="Arial"/>
                <a:sym typeface="Arial"/>
              </a:rPr>
              <a:t>가치 (value /measurable): 화폐 단위로 측정 </a:t>
            </a:r>
            <a:r>
              <a:rPr lang="en-US" sz="2800" b="0" i="0" u="none" strike="noStrike" cap="none" dirty="0" err="1">
                <a:solidFill>
                  <a:schemeClr val="dk1"/>
                </a:solidFill>
                <a:latin typeface="Arial"/>
                <a:ea typeface="Arial"/>
                <a:cs typeface="Arial"/>
                <a:sym typeface="Arial"/>
              </a:rPr>
              <a:t>가능한</a:t>
            </a:r>
            <a:r>
              <a:rPr lang="en-US" sz="2800" b="0" i="0" u="none" strike="noStrike" cap="none" dirty="0">
                <a:solidFill>
                  <a:schemeClr val="dk1"/>
                </a:solidFill>
                <a:latin typeface="Arial"/>
                <a:ea typeface="Arial"/>
                <a:cs typeface="Arial"/>
                <a:sym typeface="Arial"/>
              </a:rPr>
              <a:t> 것</a:t>
            </a:r>
          </a:p>
          <a:p>
            <a:pPr marL="914400" marR="0" lvl="1" indent="-457200" algn="l" rtl="0">
              <a:spcBef>
                <a:spcPts val="0"/>
              </a:spcBef>
              <a:spcAft>
                <a:spcPts val="0"/>
              </a:spcAft>
              <a:buClr>
                <a:schemeClr val="dk1"/>
              </a:buClr>
              <a:buSzPts val="2800"/>
              <a:buFont typeface="Noto Sans Symbols"/>
              <a:buChar char="▪"/>
            </a:pPr>
            <a:r>
              <a:rPr lang="ko-KR" altLang="en-US" sz="2800" dirty="0">
                <a:solidFill>
                  <a:schemeClr val="dk1"/>
                </a:solidFill>
              </a:rPr>
              <a:t>미래의 경제적 효익 </a:t>
            </a:r>
            <a:r>
              <a:rPr lang="en-US" altLang="ko-KR" sz="2800" dirty="0">
                <a:solidFill>
                  <a:schemeClr val="dk1"/>
                </a:solidFill>
              </a:rPr>
              <a:t>(expected future benefits)</a:t>
            </a:r>
          </a:p>
          <a:p>
            <a:pPr marL="914400" marR="0" lvl="1" indent="-457200" algn="l" rtl="0">
              <a:spcBef>
                <a:spcPts val="0"/>
              </a:spcBef>
              <a:spcAft>
                <a:spcPts val="0"/>
              </a:spcAft>
              <a:buClr>
                <a:schemeClr val="dk1"/>
              </a:buClr>
              <a:buSzPts val="2800"/>
              <a:buFont typeface="Noto Sans Symbols"/>
              <a:buChar char="▪"/>
            </a:pPr>
            <a:r>
              <a:rPr lang="ko-KR" altLang="en-US" sz="2800" dirty="0">
                <a:solidFill>
                  <a:schemeClr val="dk1"/>
                </a:solidFill>
              </a:rPr>
              <a:t>과거의 거래나 사건의 결과로 발생 </a:t>
            </a:r>
            <a:r>
              <a:rPr lang="en-US" altLang="ko-KR" sz="2800" dirty="0">
                <a:solidFill>
                  <a:schemeClr val="dk1"/>
                </a:solidFill>
              </a:rPr>
              <a:t>(past events)</a:t>
            </a:r>
            <a:endParaRPr dirty="0"/>
          </a:p>
          <a:p>
            <a:pPr marL="457200" marR="0" lvl="0" indent="-254000" algn="l" rtl="0">
              <a:spcBef>
                <a:spcPts val="600"/>
              </a:spcBef>
              <a:spcAft>
                <a:spcPts val="0"/>
              </a:spcAft>
              <a:buClr>
                <a:schemeClr val="dk1"/>
              </a:buClr>
              <a:buSzPts val="3200"/>
              <a:buFont typeface="Arial"/>
              <a:buNone/>
            </a:pPr>
            <a:endParaRPr sz="3200" dirty="0">
              <a:solidFill>
                <a:srgbClr val="FF0000"/>
              </a:solidFill>
              <a:latin typeface="Arial"/>
              <a:ea typeface="Arial"/>
              <a:cs typeface="Arial"/>
              <a:sym typeface="Arial"/>
            </a:endParaRPr>
          </a:p>
          <a:p>
            <a:pPr marL="457200" marR="0" lvl="0" indent="-457200" algn="l" rtl="0">
              <a:spcBef>
                <a:spcPts val="600"/>
              </a:spcBef>
              <a:spcAft>
                <a:spcPts val="0"/>
              </a:spcAft>
              <a:buClr>
                <a:srgbClr val="FF0000"/>
              </a:buClr>
              <a:buSzPts val="3200"/>
              <a:buFont typeface="Arial"/>
              <a:buChar char="•"/>
            </a:pPr>
            <a:r>
              <a:rPr lang="en-US" sz="3200" dirty="0">
                <a:solidFill>
                  <a:srgbClr val="FF0000"/>
                </a:solidFill>
                <a:latin typeface="Arial"/>
                <a:ea typeface="Arial"/>
                <a:cs typeface="Arial"/>
                <a:sym typeface="Arial"/>
              </a:rPr>
              <a:t>그러면 직원은 asset인가?</a:t>
            </a:r>
            <a:endParaRPr sz="3200" dirty="0">
              <a:solidFill>
                <a:srgbClr val="FF0000"/>
              </a:solidFill>
              <a:latin typeface="Arial"/>
              <a:ea typeface="Arial"/>
              <a:cs typeface="Arial"/>
              <a:sym typeface="Arial"/>
            </a:endParaRPr>
          </a:p>
        </p:txBody>
      </p:sp>
      <p:sp>
        <p:nvSpPr>
          <p:cNvPr id="454" name="Google Shape;454;p50"/>
          <p:cNvSpPr txBox="1"/>
          <p:nvPr/>
        </p:nvSpPr>
        <p:spPr>
          <a:xfrm>
            <a:off x="745119" y="292313"/>
            <a:ext cx="956911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0000FF"/>
                </a:solidFill>
                <a:latin typeface="Avenir"/>
                <a:ea typeface="Avenir"/>
                <a:cs typeface="Avenir"/>
                <a:sym typeface="Avenir"/>
              </a:rPr>
              <a:t>Assets are valuable things</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51"/>
          <p:cNvPicPr preferRelativeResize="0"/>
          <p:nvPr/>
        </p:nvPicPr>
        <p:blipFill rotWithShape="1">
          <a:blip r:embed="rId3">
            <a:alphaModFix/>
          </a:blip>
          <a:srcRect l="6531" t="21283" r="6727" b="25119"/>
          <a:stretch/>
        </p:blipFill>
        <p:spPr>
          <a:xfrm>
            <a:off x="1147454" y="458586"/>
            <a:ext cx="10685852" cy="4907166"/>
          </a:xfrm>
          <a:prstGeom prst="rect">
            <a:avLst/>
          </a:prstGeom>
          <a:noFill/>
          <a:ln>
            <a:noFill/>
          </a:ln>
        </p:spPr>
      </p:pic>
      <p:sp>
        <p:nvSpPr>
          <p:cNvPr id="462" name="Google Shape;462;p51"/>
          <p:cNvSpPr txBox="1"/>
          <p:nvPr/>
        </p:nvSpPr>
        <p:spPr>
          <a:xfrm>
            <a:off x="2869427" y="2564889"/>
            <a:ext cx="159851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ASSETS</a:t>
            </a:r>
            <a:endParaRPr dirty="0"/>
          </a:p>
        </p:txBody>
      </p:sp>
      <p:pic>
        <p:nvPicPr>
          <p:cNvPr id="463" name="Google Shape;463;p51"/>
          <p:cNvPicPr preferRelativeResize="0"/>
          <p:nvPr/>
        </p:nvPicPr>
        <p:blipFill rotWithShape="1">
          <a:blip r:embed="rId4">
            <a:alphaModFix/>
          </a:blip>
          <a:srcRect l="20445" t="12738" r="34178" b="8354"/>
          <a:stretch/>
        </p:blipFill>
        <p:spPr>
          <a:xfrm>
            <a:off x="315045" y="1209476"/>
            <a:ext cx="707976" cy="923330"/>
          </a:xfrm>
          <a:prstGeom prst="rect">
            <a:avLst/>
          </a:prstGeom>
          <a:noFill/>
          <a:ln>
            <a:noFill/>
          </a:ln>
        </p:spPr>
      </p:pic>
      <p:sp>
        <p:nvSpPr>
          <p:cNvPr id="464" name="Google Shape;464;p51"/>
          <p:cNvSpPr txBox="1"/>
          <p:nvPr/>
        </p:nvSpPr>
        <p:spPr>
          <a:xfrm>
            <a:off x="1088896" y="1788784"/>
            <a:ext cx="2163264" cy="230832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C00000"/>
                </a:solidFill>
                <a:latin typeface="Calibri"/>
                <a:ea typeface="Calibri"/>
                <a:cs typeface="Calibri"/>
                <a:sym typeface="Calibri"/>
              </a:rPr>
              <a:t>Non-Current Assets</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Shelving</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Cart</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Flooring</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Display rack</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Building (&amp; land)</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Equipment</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Computers</a:t>
            </a:r>
            <a:endParaRPr dirty="0"/>
          </a:p>
        </p:txBody>
      </p:sp>
      <p:sp>
        <p:nvSpPr>
          <p:cNvPr id="465" name="Google Shape;465;p51"/>
          <p:cNvSpPr txBox="1"/>
          <p:nvPr/>
        </p:nvSpPr>
        <p:spPr>
          <a:xfrm>
            <a:off x="4582563" y="2590621"/>
            <a:ext cx="1568186"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dirty="0">
                <a:solidFill>
                  <a:srgbClr val="C00000"/>
                </a:solidFill>
                <a:latin typeface="Calibri"/>
                <a:ea typeface="Calibri"/>
                <a:cs typeface="Calibri"/>
                <a:sym typeface="Calibri"/>
              </a:rPr>
              <a:t>Current Assets</a:t>
            </a:r>
            <a:endParaRPr dirty="0"/>
          </a:p>
          <a:p>
            <a:pPr marL="0" marR="0" lvl="0" indent="0" algn="r" rtl="0">
              <a:spcBef>
                <a:spcPts val="0"/>
              </a:spcBef>
              <a:spcAft>
                <a:spcPts val="0"/>
              </a:spcAft>
              <a:buNone/>
            </a:pPr>
            <a:r>
              <a:rPr lang="en-US" sz="1800" dirty="0">
                <a:solidFill>
                  <a:schemeClr val="dk1"/>
                </a:solidFill>
                <a:latin typeface="Calibri"/>
                <a:ea typeface="Calibri"/>
                <a:cs typeface="Calibri"/>
                <a:sym typeface="Calibri"/>
              </a:rPr>
              <a:t>Cash</a:t>
            </a:r>
            <a:endParaRPr dirty="0"/>
          </a:p>
          <a:p>
            <a:pPr marL="0" marR="0" lvl="0" indent="0" algn="r" rtl="0">
              <a:spcBef>
                <a:spcPts val="0"/>
              </a:spcBef>
              <a:spcAft>
                <a:spcPts val="0"/>
              </a:spcAft>
              <a:buNone/>
            </a:pPr>
            <a:r>
              <a:rPr lang="en-US" sz="1800" dirty="0">
                <a:solidFill>
                  <a:schemeClr val="dk1"/>
                </a:solidFill>
                <a:latin typeface="Calibri"/>
                <a:ea typeface="Calibri"/>
                <a:cs typeface="Calibri"/>
                <a:sym typeface="Calibri"/>
              </a:rPr>
              <a:t>Inventory</a:t>
            </a:r>
            <a:endParaRPr dirty="0"/>
          </a:p>
          <a:p>
            <a:pPr marL="0" marR="0" lvl="0" indent="0" algn="r" rtl="0">
              <a:spcBef>
                <a:spcPts val="0"/>
              </a:spcBef>
              <a:spcAft>
                <a:spcPts val="0"/>
              </a:spcAft>
              <a:buNone/>
            </a:pPr>
            <a:r>
              <a:rPr lang="en-US" sz="1800" dirty="0">
                <a:solidFill>
                  <a:schemeClr val="dk1"/>
                </a:solidFill>
                <a:latin typeface="Calibri"/>
                <a:ea typeface="Calibri"/>
                <a:cs typeface="Calibri"/>
                <a:sym typeface="Calibri"/>
              </a:rPr>
              <a:t>Receivables</a:t>
            </a:r>
            <a:endParaRPr dirty="0"/>
          </a:p>
        </p:txBody>
      </p:sp>
      <p:sp>
        <p:nvSpPr>
          <p:cNvPr id="2" name="Google Shape;387;p43">
            <a:extLst>
              <a:ext uri="{FF2B5EF4-FFF2-40B4-BE49-F238E27FC236}">
                <a16:creationId xmlns:a16="http://schemas.microsoft.com/office/drawing/2014/main" id="{9D9484DF-34C4-7AB2-6C2B-90E18419BB55}"/>
              </a:ext>
            </a:extLst>
          </p:cNvPr>
          <p:cNvSpPr txBox="1"/>
          <p:nvPr/>
        </p:nvSpPr>
        <p:spPr>
          <a:xfrm>
            <a:off x="5087031" y="448887"/>
            <a:ext cx="258059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Global Super-mart</a:t>
            </a:r>
            <a:endParaRPr sz="1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52"/>
          <p:cNvPicPr preferRelativeResize="0"/>
          <p:nvPr/>
        </p:nvPicPr>
        <p:blipFill rotWithShape="1">
          <a:blip r:embed="rId3">
            <a:alphaModFix/>
          </a:blip>
          <a:srcRect l="6531" t="21283" r="6727" b="25119"/>
          <a:stretch/>
        </p:blipFill>
        <p:spPr>
          <a:xfrm>
            <a:off x="1147454" y="458586"/>
            <a:ext cx="10685852" cy="4907166"/>
          </a:xfrm>
          <a:prstGeom prst="rect">
            <a:avLst/>
          </a:prstGeom>
          <a:noFill/>
          <a:ln>
            <a:noFill/>
          </a:ln>
        </p:spPr>
      </p:pic>
      <p:sp>
        <p:nvSpPr>
          <p:cNvPr id="473" name="Google Shape;473;p52"/>
          <p:cNvSpPr txBox="1"/>
          <p:nvPr/>
        </p:nvSpPr>
        <p:spPr>
          <a:xfrm>
            <a:off x="2869427" y="2564889"/>
            <a:ext cx="159851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ASSETS</a:t>
            </a:r>
            <a:endParaRPr dirty="0"/>
          </a:p>
        </p:txBody>
      </p:sp>
      <p:pic>
        <p:nvPicPr>
          <p:cNvPr id="474" name="Google Shape;474;p52"/>
          <p:cNvPicPr preferRelativeResize="0"/>
          <p:nvPr/>
        </p:nvPicPr>
        <p:blipFill rotWithShape="1">
          <a:blip r:embed="rId4">
            <a:alphaModFix/>
          </a:blip>
          <a:srcRect l="20445" t="12738" r="34178" b="8354"/>
          <a:stretch/>
        </p:blipFill>
        <p:spPr>
          <a:xfrm>
            <a:off x="315045" y="1209476"/>
            <a:ext cx="707976" cy="923330"/>
          </a:xfrm>
          <a:prstGeom prst="rect">
            <a:avLst/>
          </a:prstGeom>
          <a:noFill/>
          <a:ln>
            <a:noFill/>
          </a:ln>
        </p:spPr>
      </p:pic>
      <p:sp>
        <p:nvSpPr>
          <p:cNvPr id="475" name="Google Shape;475;p52"/>
          <p:cNvSpPr txBox="1"/>
          <p:nvPr/>
        </p:nvSpPr>
        <p:spPr>
          <a:xfrm>
            <a:off x="0" y="2164779"/>
            <a:ext cx="1441420"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IP (cost)</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Brand (cost)</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Location</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Customers</a:t>
            </a:r>
            <a:endParaRPr dirty="0"/>
          </a:p>
        </p:txBody>
      </p:sp>
      <p:sp>
        <p:nvSpPr>
          <p:cNvPr id="476" name="Google Shape;476;p52"/>
          <p:cNvSpPr txBox="1"/>
          <p:nvPr/>
        </p:nvSpPr>
        <p:spPr>
          <a:xfrm>
            <a:off x="4527814" y="2580277"/>
            <a:ext cx="1568186"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dirty="0">
                <a:solidFill>
                  <a:srgbClr val="C00000"/>
                </a:solidFill>
                <a:latin typeface="Calibri"/>
                <a:ea typeface="Calibri"/>
                <a:cs typeface="Calibri"/>
                <a:sym typeface="Calibri"/>
              </a:rPr>
              <a:t>Current Assets</a:t>
            </a:r>
            <a:endParaRPr dirty="0"/>
          </a:p>
          <a:p>
            <a:pPr marL="0" marR="0" lvl="0" indent="0" algn="r" rtl="0">
              <a:spcBef>
                <a:spcPts val="0"/>
              </a:spcBef>
              <a:spcAft>
                <a:spcPts val="0"/>
              </a:spcAft>
              <a:buNone/>
            </a:pPr>
            <a:r>
              <a:rPr lang="en-US" sz="1800" dirty="0">
                <a:solidFill>
                  <a:schemeClr val="dk1"/>
                </a:solidFill>
                <a:latin typeface="Calibri"/>
                <a:ea typeface="Calibri"/>
                <a:cs typeface="Calibri"/>
                <a:sym typeface="Calibri"/>
              </a:rPr>
              <a:t>Cash</a:t>
            </a:r>
            <a:endParaRPr dirty="0"/>
          </a:p>
          <a:p>
            <a:pPr marL="0" marR="0" lvl="0" indent="0" algn="r" rtl="0">
              <a:spcBef>
                <a:spcPts val="0"/>
              </a:spcBef>
              <a:spcAft>
                <a:spcPts val="0"/>
              </a:spcAft>
              <a:buNone/>
            </a:pPr>
            <a:r>
              <a:rPr lang="en-US" sz="1800" dirty="0">
                <a:solidFill>
                  <a:schemeClr val="dk1"/>
                </a:solidFill>
                <a:latin typeface="Calibri"/>
                <a:ea typeface="Calibri"/>
                <a:cs typeface="Calibri"/>
                <a:sym typeface="Calibri"/>
              </a:rPr>
              <a:t>Inventory</a:t>
            </a:r>
            <a:endParaRPr dirty="0"/>
          </a:p>
          <a:p>
            <a:pPr marL="0" marR="0" lvl="0" indent="0" algn="r" rtl="0">
              <a:spcBef>
                <a:spcPts val="0"/>
              </a:spcBef>
              <a:spcAft>
                <a:spcPts val="0"/>
              </a:spcAft>
              <a:buNone/>
            </a:pPr>
            <a:r>
              <a:rPr lang="en-US" sz="1800" dirty="0">
                <a:solidFill>
                  <a:schemeClr val="dk1"/>
                </a:solidFill>
                <a:latin typeface="Calibri"/>
                <a:ea typeface="Calibri"/>
                <a:cs typeface="Calibri"/>
                <a:sym typeface="Calibri"/>
              </a:rPr>
              <a:t>Receivables</a:t>
            </a:r>
            <a:endParaRPr dirty="0"/>
          </a:p>
        </p:txBody>
      </p:sp>
      <p:sp>
        <p:nvSpPr>
          <p:cNvPr id="477" name="Google Shape;477;p52"/>
          <p:cNvSpPr txBox="1"/>
          <p:nvPr/>
        </p:nvSpPr>
        <p:spPr>
          <a:xfrm>
            <a:off x="1649613" y="1866422"/>
            <a:ext cx="2163264" cy="286232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C00000"/>
                </a:solidFill>
                <a:latin typeface="Calibri"/>
                <a:ea typeface="Calibri"/>
                <a:cs typeface="Calibri"/>
                <a:sym typeface="Calibri"/>
              </a:rPr>
              <a:t>Non-Current Assets</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Shelving</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Cart</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Flooring</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Display rack</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Building (&amp; land)</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Equipment</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Computers</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IP (purchased)</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Brand (purchased)</a:t>
            </a:r>
            <a:endParaRPr dirty="0"/>
          </a:p>
        </p:txBody>
      </p:sp>
      <p:sp>
        <p:nvSpPr>
          <p:cNvPr id="2" name="Google Shape;387;p43">
            <a:extLst>
              <a:ext uri="{FF2B5EF4-FFF2-40B4-BE49-F238E27FC236}">
                <a16:creationId xmlns:a16="http://schemas.microsoft.com/office/drawing/2014/main" id="{79EDF114-3744-3776-2A08-20C615FF4014}"/>
              </a:ext>
            </a:extLst>
          </p:cNvPr>
          <p:cNvSpPr txBox="1"/>
          <p:nvPr/>
        </p:nvSpPr>
        <p:spPr>
          <a:xfrm>
            <a:off x="5087031" y="448887"/>
            <a:ext cx="258059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Global Super-mart</a:t>
            </a:r>
            <a:endParaRPr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39DD0"/>
        </a:solidFill>
        <a:effectLst/>
      </p:bgPr>
    </p:bg>
    <p:spTree>
      <p:nvGrpSpPr>
        <p:cNvPr id="1" name="Shape 114"/>
        <p:cNvGrpSpPr/>
        <p:nvPr/>
      </p:nvGrpSpPr>
      <p:grpSpPr>
        <a:xfrm>
          <a:off x="0" y="0"/>
          <a:ext cx="0" cy="0"/>
          <a:chOff x="0" y="0"/>
          <a:chExt cx="0" cy="0"/>
        </a:xfrm>
      </p:grpSpPr>
      <p:grpSp>
        <p:nvGrpSpPr>
          <p:cNvPr id="115" name="Google Shape;115;p17"/>
          <p:cNvGrpSpPr/>
          <p:nvPr/>
        </p:nvGrpSpPr>
        <p:grpSpPr>
          <a:xfrm>
            <a:off x="3433500" y="0"/>
            <a:ext cx="8758499" cy="6858000"/>
            <a:chOff x="5338438" y="1252889"/>
            <a:chExt cx="6398592" cy="5609552"/>
          </a:xfrm>
        </p:grpSpPr>
        <p:pic>
          <p:nvPicPr>
            <p:cNvPr id="116" name="Google Shape;116;p17"/>
            <p:cNvPicPr preferRelativeResize="0"/>
            <p:nvPr/>
          </p:nvPicPr>
          <p:blipFill rotWithShape="1">
            <a:blip r:embed="rId3">
              <a:alphaModFix/>
            </a:blip>
            <a:srcRect/>
            <a:stretch/>
          </p:blipFill>
          <p:spPr>
            <a:xfrm flipH="1">
              <a:off x="5338438" y="1252889"/>
              <a:ext cx="6398592" cy="5609552"/>
            </a:xfrm>
            <a:prstGeom prst="rect">
              <a:avLst/>
            </a:prstGeom>
            <a:noFill/>
            <a:ln>
              <a:noFill/>
            </a:ln>
          </p:spPr>
        </p:pic>
        <p:pic>
          <p:nvPicPr>
            <p:cNvPr id="117" name="Google Shape;117;p17"/>
            <p:cNvPicPr preferRelativeResize="0"/>
            <p:nvPr/>
          </p:nvPicPr>
          <p:blipFill rotWithShape="1">
            <a:blip r:embed="rId4">
              <a:alphaModFix amt="85000"/>
            </a:blip>
            <a:srcRect/>
            <a:stretch/>
          </p:blipFill>
          <p:spPr>
            <a:xfrm>
              <a:off x="8908666" y="3354636"/>
              <a:ext cx="738160" cy="835020"/>
            </a:xfrm>
            <a:prstGeom prst="rect">
              <a:avLst/>
            </a:prstGeom>
            <a:noFill/>
            <a:ln>
              <a:noFill/>
            </a:ln>
          </p:spPr>
        </p:pic>
        <p:pic>
          <p:nvPicPr>
            <p:cNvPr id="118" name="Google Shape;118;p17"/>
            <p:cNvPicPr preferRelativeResize="0"/>
            <p:nvPr/>
          </p:nvPicPr>
          <p:blipFill rotWithShape="1">
            <a:blip r:embed="rId5">
              <a:alphaModFix/>
            </a:blip>
            <a:srcRect/>
            <a:stretch/>
          </p:blipFill>
          <p:spPr>
            <a:xfrm>
              <a:off x="9056703" y="4124213"/>
              <a:ext cx="442087" cy="164423"/>
            </a:xfrm>
            <a:prstGeom prst="rect">
              <a:avLst/>
            </a:prstGeom>
            <a:noFill/>
            <a:ln>
              <a:noFill/>
            </a:ln>
          </p:spPr>
        </p:pic>
      </p:grpSp>
      <p:sp>
        <p:nvSpPr>
          <p:cNvPr id="119" name="Google Shape;119;p17"/>
          <p:cNvSpPr txBox="1"/>
          <p:nvPr/>
        </p:nvSpPr>
        <p:spPr>
          <a:xfrm>
            <a:off x="3396141" y="-2"/>
            <a:ext cx="3350443" cy="6858001"/>
          </a:xfrm>
          <a:prstGeom prst="rect">
            <a:avLst/>
          </a:prstGeom>
          <a:gradFill>
            <a:gsLst>
              <a:gs pos="0">
                <a:srgbClr val="739DD0"/>
              </a:gs>
              <a:gs pos="6000">
                <a:srgbClr val="739DD0"/>
              </a:gs>
              <a:gs pos="39000">
                <a:srgbClr val="739DD0">
                  <a:alpha val="66666"/>
                </a:srgbClr>
              </a:gs>
              <a:gs pos="64000">
                <a:srgbClr val="739DD0">
                  <a:alpha val="49803"/>
                </a:srgbClr>
              </a:gs>
              <a:gs pos="100000">
                <a:srgbClr val="739DD0">
                  <a:alpha val="0"/>
                </a:srgbClr>
              </a:gs>
            </a:gsLst>
            <a:lin ang="0" scaled="0"/>
          </a:gra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20" name="Google Shape;120;p17"/>
          <p:cNvSpPr txBox="1"/>
          <p:nvPr/>
        </p:nvSpPr>
        <p:spPr>
          <a:xfrm>
            <a:off x="0" y="-2"/>
            <a:ext cx="12192000" cy="1080000"/>
          </a:xfrm>
          <a:prstGeom prst="rect">
            <a:avLst/>
          </a:prstGeom>
          <a:solidFill>
            <a:srgbClr val="521B93"/>
          </a:solidFill>
          <a:ln>
            <a:noFill/>
          </a:ln>
        </p:spPr>
        <p:txBody>
          <a:bodyPr spcFirstLastPara="1" wrap="square" lIns="91425" tIns="45700" rIns="91425" bIns="45700" anchor="ctr" anchorCtr="0">
            <a:noAutofit/>
          </a:bodyPr>
          <a:lstStyle/>
          <a:p>
            <a:pPr marL="363220" marR="0" lvl="0" indent="0" algn="l" rtl="0">
              <a:lnSpc>
                <a:spcPct val="120000"/>
              </a:lnSpc>
              <a:spcBef>
                <a:spcPts val="0"/>
              </a:spcBef>
              <a:spcAft>
                <a:spcPts val="0"/>
              </a:spcAft>
              <a:buNone/>
            </a:pPr>
            <a:r>
              <a:rPr lang="en-US" sz="4000" b="1" dirty="0">
                <a:solidFill>
                  <a:schemeClr val="accent4"/>
                </a:solidFill>
                <a:latin typeface="Avenir"/>
                <a:ea typeface="Avenir"/>
                <a:cs typeface="Avenir"/>
                <a:sym typeface="Avenir"/>
              </a:rPr>
              <a:t>0. 회계의 기초 (Accounting foundations)</a:t>
            </a:r>
            <a:endParaRPr sz="1800" dirty="0">
              <a:solidFill>
                <a:schemeClr val="accent4"/>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grpSp>
        <p:nvGrpSpPr>
          <p:cNvPr id="483" name="Google Shape;483;p53"/>
          <p:cNvGrpSpPr/>
          <p:nvPr/>
        </p:nvGrpSpPr>
        <p:grpSpPr>
          <a:xfrm>
            <a:off x="945931" y="930167"/>
            <a:ext cx="10326414" cy="5249916"/>
            <a:chOff x="700429" y="1360414"/>
            <a:chExt cx="10693606" cy="4977323"/>
          </a:xfrm>
        </p:grpSpPr>
        <p:pic>
          <p:nvPicPr>
            <p:cNvPr id="484" name="Google Shape;484;p53" descr="VG3_Charts06.jpg"/>
            <p:cNvPicPr preferRelativeResize="0"/>
            <p:nvPr/>
          </p:nvPicPr>
          <p:blipFill rotWithShape="1">
            <a:blip r:embed="rId3">
              <a:alphaModFix/>
            </a:blip>
            <a:srcRect/>
            <a:stretch/>
          </p:blipFill>
          <p:spPr>
            <a:xfrm>
              <a:off x="700429" y="1360414"/>
              <a:ext cx="10693606" cy="4977323"/>
            </a:xfrm>
            <a:prstGeom prst="rect">
              <a:avLst/>
            </a:prstGeom>
            <a:noFill/>
            <a:ln>
              <a:noFill/>
            </a:ln>
          </p:spPr>
        </p:pic>
        <p:sp>
          <p:nvSpPr>
            <p:cNvPr id="485" name="Google Shape;485;p53"/>
            <p:cNvSpPr txBox="1"/>
            <p:nvPr/>
          </p:nvSpPr>
          <p:spPr>
            <a:xfrm>
              <a:off x="5511204" y="5927833"/>
              <a:ext cx="1346796" cy="40990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cxnSp>
        <p:nvCxnSpPr>
          <p:cNvPr id="486" name="Google Shape;486;p53"/>
          <p:cNvCxnSpPr/>
          <p:nvPr/>
        </p:nvCxnSpPr>
        <p:spPr>
          <a:xfrm>
            <a:off x="3695012" y="1023977"/>
            <a:ext cx="5247163" cy="0"/>
          </a:xfrm>
          <a:prstGeom prst="straightConnector1">
            <a:avLst/>
          </a:prstGeom>
          <a:noFill/>
          <a:ln w="28575" cap="flat" cmpd="sng">
            <a:solidFill>
              <a:schemeClr val="accent1"/>
            </a:solidFill>
            <a:prstDash val="dot"/>
            <a:miter lim="800000"/>
            <a:headEnd type="none" w="sm" len="sm"/>
            <a:tailEnd type="none" w="sm" len="sm"/>
          </a:ln>
        </p:spPr>
      </p:cxnSp>
      <p:sp>
        <p:nvSpPr>
          <p:cNvPr id="487" name="Google Shape;487;p53"/>
          <p:cNvSpPr txBox="1"/>
          <p:nvPr/>
        </p:nvSpPr>
        <p:spPr>
          <a:xfrm>
            <a:off x="1278173" y="1655611"/>
            <a:ext cx="2127177" cy="584775"/>
          </a:xfrm>
          <a:prstGeom prst="rect">
            <a:avLst/>
          </a:prstGeom>
          <a:solidFill>
            <a:schemeClr val="lt1">
              <a:alpha val="85882"/>
            </a:schemeClr>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accent6"/>
                </a:solidFill>
                <a:latin typeface="Arial"/>
                <a:ea typeface="Arial"/>
                <a:cs typeface="Arial"/>
                <a:sym typeface="Arial"/>
              </a:rPr>
              <a:t>Assets</a:t>
            </a:r>
            <a:endParaRPr sz="2400" b="1" dirty="0">
              <a:solidFill>
                <a:schemeClr val="accent6"/>
              </a:solidFill>
              <a:latin typeface="Arial"/>
              <a:ea typeface="Arial"/>
              <a:cs typeface="Arial"/>
              <a:sym typeface="Arial"/>
            </a:endParaRPr>
          </a:p>
        </p:txBody>
      </p:sp>
      <p:sp>
        <p:nvSpPr>
          <p:cNvPr id="488" name="Google Shape;488;p53"/>
          <p:cNvSpPr txBox="1"/>
          <p:nvPr/>
        </p:nvSpPr>
        <p:spPr>
          <a:xfrm>
            <a:off x="3655087" y="500757"/>
            <a:ext cx="524716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Supermarket Limited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87"/>
                                        </p:tgtEl>
                                        <p:attrNameLst>
                                          <p:attrName>style.visibility</p:attrName>
                                        </p:attrNameLst>
                                      </p:cBhvr>
                                      <p:to>
                                        <p:strVal val="visible"/>
                                      </p:to>
                                    </p:set>
                                    <p:animEffect transition="in" filter="fade">
                                      <p:cBhvr>
                                        <p:cTn id="11" dur="5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grpSp>
        <p:nvGrpSpPr>
          <p:cNvPr id="494" name="Google Shape;494;p54"/>
          <p:cNvGrpSpPr/>
          <p:nvPr/>
        </p:nvGrpSpPr>
        <p:grpSpPr>
          <a:xfrm>
            <a:off x="945931" y="930167"/>
            <a:ext cx="10326414" cy="5249916"/>
            <a:chOff x="700429" y="1360414"/>
            <a:chExt cx="10693606" cy="4977323"/>
          </a:xfrm>
        </p:grpSpPr>
        <p:pic>
          <p:nvPicPr>
            <p:cNvPr id="495" name="Google Shape;495;p54" descr="VG3_Charts06.jpg"/>
            <p:cNvPicPr preferRelativeResize="0"/>
            <p:nvPr/>
          </p:nvPicPr>
          <p:blipFill rotWithShape="1">
            <a:blip r:embed="rId3">
              <a:alphaModFix/>
            </a:blip>
            <a:srcRect/>
            <a:stretch/>
          </p:blipFill>
          <p:spPr>
            <a:xfrm>
              <a:off x="700429" y="1360414"/>
              <a:ext cx="10693606" cy="4977323"/>
            </a:xfrm>
            <a:prstGeom prst="rect">
              <a:avLst/>
            </a:prstGeom>
            <a:noFill/>
            <a:ln>
              <a:noFill/>
            </a:ln>
          </p:spPr>
        </p:pic>
        <p:sp>
          <p:nvSpPr>
            <p:cNvPr id="496" name="Google Shape;496;p54"/>
            <p:cNvSpPr txBox="1"/>
            <p:nvPr/>
          </p:nvSpPr>
          <p:spPr>
            <a:xfrm>
              <a:off x="5511204" y="5927833"/>
              <a:ext cx="1346796" cy="40990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sp>
        <p:nvSpPr>
          <p:cNvPr id="497" name="Google Shape;497;p54"/>
          <p:cNvSpPr txBox="1"/>
          <p:nvPr/>
        </p:nvSpPr>
        <p:spPr>
          <a:xfrm>
            <a:off x="1278173" y="1655611"/>
            <a:ext cx="2127177" cy="584775"/>
          </a:xfrm>
          <a:prstGeom prst="rect">
            <a:avLst/>
          </a:prstGeom>
          <a:solidFill>
            <a:schemeClr val="lt1">
              <a:alpha val="85882"/>
            </a:schemeClr>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accent6"/>
                </a:solidFill>
                <a:latin typeface="Arial"/>
                <a:ea typeface="Arial"/>
                <a:cs typeface="Arial"/>
                <a:sym typeface="Arial"/>
              </a:rPr>
              <a:t>Assets</a:t>
            </a:r>
            <a:endParaRPr sz="2400" b="1" dirty="0">
              <a:solidFill>
                <a:schemeClr val="accent6"/>
              </a:solidFill>
              <a:latin typeface="Arial"/>
              <a:ea typeface="Arial"/>
              <a:cs typeface="Arial"/>
              <a:sym typeface="Arial"/>
            </a:endParaRPr>
          </a:p>
        </p:txBody>
      </p:sp>
      <p:cxnSp>
        <p:nvCxnSpPr>
          <p:cNvPr id="498" name="Google Shape;498;p54"/>
          <p:cNvCxnSpPr/>
          <p:nvPr/>
        </p:nvCxnSpPr>
        <p:spPr>
          <a:xfrm>
            <a:off x="3695012" y="1023977"/>
            <a:ext cx="5247163" cy="0"/>
          </a:xfrm>
          <a:prstGeom prst="straightConnector1">
            <a:avLst/>
          </a:prstGeom>
          <a:noFill/>
          <a:ln w="28575" cap="flat" cmpd="sng">
            <a:solidFill>
              <a:schemeClr val="accent1"/>
            </a:solidFill>
            <a:prstDash val="dot"/>
            <a:miter lim="800000"/>
            <a:headEnd type="none" w="sm" len="sm"/>
            <a:tailEnd type="none" w="sm" len="sm"/>
          </a:ln>
        </p:spPr>
      </p:cxnSp>
      <p:sp>
        <p:nvSpPr>
          <p:cNvPr id="499" name="Google Shape;499;p54"/>
          <p:cNvSpPr txBox="1"/>
          <p:nvPr/>
        </p:nvSpPr>
        <p:spPr>
          <a:xfrm rot="736373">
            <a:off x="1146795" y="895182"/>
            <a:ext cx="221887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accent6"/>
                </a:solidFill>
                <a:latin typeface="Avenir"/>
                <a:ea typeface="Avenir"/>
                <a:cs typeface="Avenir"/>
                <a:sym typeface="Avenir"/>
              </a:rPr>
              <a:t>Uses of funds</a:t>
            </a:r>
            <a:endParaRPr dirty="0"/>
          </a:p>
        </p:txBody>
      </p:sp>
      <p:sp>
        <p:nvSpPr>
          <p:cNvPr id="500" name="Google Shape;500;p54"/>
          <p:cNvSpPr txBox="1"/>
          <p:nvPr/>
        </p:nvSpPr>
        <p:spPr>
          <a:xfrm rot="-658158">
            <a:off x="8584450" y="914395"/>
            <a:ext cx="269657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accent2"/>
                </a:solidFill>
                <a:latin typeface="Avenir"/>
                <a:ea typeface="Avenir"/>
                <a:cs typeface="Avenir"/>
                <a:sym typeface="Avenir"/>
              </a:rPr>
              <a:t>Sources of funds</a:t>
            </a:r>
            <a:endParaRPr dirty="0"/>
          </a:p>
        </p:txBody>
      </p:sp>
      <p:sp>
        <p:nvSpPr>
          <p:cNvPr id="501" name="Google Shape;501;p54"/>
          <p:cNvSpPr txBox="1"/>
          <p:nvPr/>
        </p:nvSpPr>
        <p:spPr>
          <a:xfrm>
            <a:off x="8869147" y="1654890"/>
            <a:ext cx="2127177" cy="584775"/>
          </a:xfrm>
          <a:prstGeom prst="rect">
            <a:avLst/>
          </a:prstGeom>
          <a:solidFill>
            <a:schemeClr val="lt1">
              <a:alpha val="74901"/>
            </a:schemeClr>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accent2"/>
                </a:solidFill>
                <a:latin typeface="Arial"/>
                <a:ea typeface="Arial"/>
                <a:cs typeface="Arial"/>
                <a:sym typeface="Arial"/>
              </a:rPr>
              <a:t>Liabilities</a:t>
            </a:r>
            <a:endParaRPr sz="2400" b="1" dirty="0">
              <a:solidFill>
                <a:schemeClr val="accent2"/>
              </a:solidFill>
              <a:latin typeface="Arial"/>
              <a:ea typeface="Arial"/>
              <a:cs typeface="Arial"/>
              <a:sym typeface="Arial"/>
            </a:endParaRPr>
          </a:p>
        </p:txBody>
      </p:sp>
      <p:sp>
        <p:nvSpPr>
          <p:cNvPr id="502" name="Google Shape;502;p54"/>
          <p:cNvSpPr txBox="1"/>
          <p:nvPr/>
        </p:nvSpPr>
        <p:spPr>
          <a:xfrm>
            <a:off x="8869146" y="3578985"/>
            <a:ext cx="2127177" cy="584775"/>
          </a:xfrm>
          <a:prstGeom prst="rect">
            <a:avLst/>
          </a:prstGeom>
          <a:solidFill>
            <a:schemeClr val="lt1">
              <a:alpha val="74901"/>
            </a:schemeClr>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accent2"/>
                </a:solidFill>
                <a:latin typeface="Arial"/>
                <a:ea typeface="Arial"/>
                <a:cs typeface="Arial"/>
                <a:sym typeface="Arial"/>
              </a:rPr>
              <a:t>Equity</a:t>
            </a:r>
            <a:endParaRPr sz="2400" b="1" dirty="0">
              <a:solidFill>
                <a:schemeClr val="accent2"/>
              </a:solidFill>
              <a:latin typeface="Arial"/>
              <a:ea typeface="Arial"/>
              <a:cs typeface="Arial"/>
              <a:sym typeface="Arial"/>
            </a:endParaRPr>
          </a:p>
        </p:txBody>
      </p:sp>
      <p:cxnSp>
        <p:nvCxnSpPr>
          <p:cNvPr id="503" name="Google Shape;503;p54"/>
          <p:cNvCxnSpPr/>
          <p:nvPr/>
        </p:nvCxnSpPr>
        <p:spPr>
          <a:xfrm rot="10800000" flipH="1">
            <a:off x="6168285" y="3353435"/>
            <a:ext cx="4828038" cy="295401"/>
          </a:xfrm>
          <a:prstGeom prst="straightConnector1">
            <a:avLst/>
          </a:prstGeom>
          <a:noFill/>
          <a:ln w="73025" cap="flat" cmpd="sng">
            <a:solidFill>
              <a:schemeClr val="accent2"/>
            </a:solidFill>
            <a:prstDash val="solid"/>
            <a:miter lim="800000"/>
            <a:headEnd type="none" w="sm" len="sm"/>
            <a:tailEnd type="none" w="sm" len="sm"/>
          </a:ln>
        </p:spPr>
      </p:cxnSp>
      <p:sp>
        <p:nvSpPr>
          <p:cNvPr id="504" name="Google Shape;504;p54"/>
          <p:cNvSpPr txBox="1"/>
          <p:nvPr/>
        </p:nvSpPr>
        <p:spPr>
          <a:xfrm>
            <a:off x="2298970" y="2810199"/>
            <a:ext cx="2712234" cy="1002797"/>
          </a:xfrm>
          <a:prstGeom prst="rect">
            <a:avLst/>
          </a:prstGeom>
          <a:solidFill>
            <a:srgbClr val="DDEAF6">
              <a:alpha val="60784"/>
            </a:srgbClr>
          </a:solidFill>
          <a:ln w="76200" cap="flat" cmpd="sng">
            <a:solidFill>
              <a:schemeClr val="accen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5400" b="1" dirty="0">
                <a:solidFill>
                  <a:schemeClr val="accent1"/>
                </a:solidFill>
                <a:latin typeface="Avenir"/>
                <a:ea typeface="Avenir"/>
                <a:cs typeface="Avenir"/>
                <a:sym typeface="Avenir"/>
              </a:rPr>
              <a:t>50,000</a:t>
            </a:r>
            <a:endParaRPr dirty="0"/>
          </a:p>
        </p:txBody>
      </p:sp>
      <p:sp>
        <p:nvSpPr>
          <p:cNvPr id="505" name="Google Shape;505;p54"/>
          <p:cNvSpPr txBox="1"/>
          <p:nvPr/>
        </p:nvSpPr>
        <p:spPr>
          <a:xfrm>
            <a:off x="6892066" y="2317184"/>
            <a:ext cx="2712234" cy="1002797"/>
          </a:xfrm>
          <a:prstGeom prst="rect">
            <a:avLst/>
          </a:prstGeom>
          <a:solidFill>
            <a:srgbClr val="DDEAF6">
              <a:alpha val="60784"/>
            </a:srgbClr>
          </a:solidFill>
          <a:ln w="76200" cap="flat" cmpd="sng">
            <a:solidFill>
              <a:schemeClr val="accen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5400" b="1" dirty="0">
                <a:solidFill>
                  <a:schemeClr val="accent1"/>
                </a:solidFill>
                <a:latin typeface="Avenir"/>
                <a:ea typeface="Avenir"/>
                <a:cs typeface="Avenir"/>
                <a:sym typeface="Avenir"/>
              </a:rPr>
              <a:t>30,000</a:t>
            </a:r>
            <a:endParaRPr dirty="0"/>
          </a:p>
        </p:txBody>
      </p:sp>
      <p:sp>
        <p:nvSpPr>
          <p:cNvPr id="506" name="Google Shape;506;p54"/>
          <p:cNvSpPr txBox="1"/>
          <p:nvPr/>
        </p:nvSpPr>
        <p:spPr>
          <a:xfrm>
            <a:off x="7838952" y="4245641"/>
            <a:ext cx="2712234" cy="1002797"/>
          </a:xfrm>
          <a:prstGeom prst="rect">
            <a:avLst/>
          </a:prstGeom>
          <a:solidFill>
            <a:srgbClr val="DDEAF6">
              <a:alpha val="60784"/>
            </a:srgbClr>
          </a:solidFill>
          <a:ln w="76200" cap="flat" cmpd="sng">
            <a:solidFill>
              <a:schemeClr val="accen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5400" b="1" dirty="0">
                <a:solidFill>
                  <a:schemeClr val="accent1"/>
                </a:solidFill>
                <a:latin typeface="Avenir"/>
                <a:ea typeface="Avenir"/>
                <a:cs typeface="Avenir"/>
                <a:sym typeface="Avenir"/>
              </a:rPr>
              <a:t>20,000</a:t>
            </a:r>
            <a:endParaRPr dirty="0"/>
          </a:p>
        </p:txBody>
      </p:sp>
      <p:sp>
        <p:nvSpPr>
          <p:cNvPr id="507" name="Google Shape;507;p54"/>
          <p:cNvSpPr txBox="1"/>
          <p:nvPr/>
        </p:nvSpPr>
        <p:spPr>
          <a:xfrm>
            <a:off x="6892066" y="3336520"/>
            <a:ext cx="1185222" cy="1002797"/>
          </a:xfrm>
          <a:prstGeom prst="rect">
            <a:avLst/>
          </a:prstGeom>
          <a:solidFill>
            <a:srgbClr val="DDEAF6">
              <a:alpha val="0"/>
            </a:srgb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500" b="1" dirty="0">
                <a:solidFill>
                  <a:schemeClr val="accent1"/>
                </a:solidFill>
                <a:latin typeface="Avenir"/>
                <a:ea typeface="Avenir"/>
                <a:cs typeface="Avenir"/>
                <a:sym typeface="Avenir"/>
              </a:rPr>
              <a:t>+</a:t>
            </a:r>
            <a:endParaRPr dirty="0"/>
          </a:p>
        </p:txBody>
      </p:sp>
      <p:sp>
        <p:nvSpPr>
          <p:cNvPr id="508" name="Google Shape;508;p54"/>
          <p:cNvSpPr txBox="1"/>
          <p:nvPr/>
        </p:nvSpPr>
        <p:spPr>
          <a:xfrm>
            <a:off x="5575674" y="3127510"/>
            <a:ext cx="1185222" cy="1002797"/>
          </a:xfrm>
          <a:prstGeom prst="rect">
            <a:avLst/>
          </a:prstGeom>
          <a:solidFill>
            <a:srgbClr val="DDEAF6">
              <a:alpha val="0"/>
            </a:srgb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500" b="1" dirty="0">
                <a:solidFill>
                  <a:schemeClr val="accent1"/>
                </a:solidFill>
                <a:latin typeface="Avenir"/>
                <a:ea typeface="Avenir"/>
                <a:cs typeface="Avenir"/>
                <a:sym typeface="Avenir"/>
              </a:rPr>
              <a:t>=</a:t>
            </a:r>
            <a:endParaRPr dirty="0"/>
          </a:p>
        </p:txBody>
      </p:sp>
      <p:sp>
        <p:nvSpPr>
          <p:cNvPr id="509" name="Google Shape;509;p54"/>
          <p:cNvSpPr txBox="1"/>
          <p:nvPr/>
        </p:nvSpPr>
        <p:spPr>
          <a:xfrm>
            <a:off x="3655087" y="500757"/>
            <a:ext cx="524716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Supermarket Limited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
                                        <p:tgtEl>
                                          <p:spTgt spid="5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1"/>
                                        </p:tgtEl>
                                        <p:attrNameLst>
                                          <p:attrName>style.visibility</p:attrName>
                                        </p:attrNameLst>
                                      </p:cBhvr>
                                      <p:to>
                                        <p:strVal val="visible"/>
                                      </p:to>
                                    </p:set>
                                    <p:animEffect transition="in" filter="fade">
                                      <p:cBhvr>
                                        <p:cTn id="12" dur="500"/>
                                        <p:tgtEl>
                                          <p:spTgt spid="5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5"/>
                                        </p:tgtEl>
                                        <p:attrNameLst>
                                          <p:attrName>style.visibility</p:attrName>
                                        </p:attrNameLst>
                                      </p:cBhvr>
                                      <p:to>
                                        <p:strVal val="visible"/>
                                      </p:to>
                                    </p:set>
                                    <p:animEffect transition="in" filter="fade">
                                      <p:cBhvr>
                                        <p:cTn id="17" dur="500"/>
                                        <p:tgtEl>
                                          <p:spTgt spid="5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3"/>
                                        </p:tgtEl>
                                        <p:attrNameLst>
                                          <p:attrName>style.visibility</p:attrName>
                                        </p:attrNameLst>
                                      </p:cBhvr>
                                      <p:to>
                                        <p:strVal val="visible"/>
                                      </p:to>
                                    </p:set>
                                    <p:animEffect transition="in" filter="fade">
                                      <p:cBhvr>
                                        <p:cTn id="22" dur="500"/>
                                        <p:tgtEl>
                                          <p:spTgt spid="503"/>
                                        </p:tgtEl>
                                      </p:cBhvr>
                                    </p:animEffect>
                                  </p:childTnLst>
                                </p:cTn>
                              </p:par>
                              <p:par>
                                <p:cTn id="23" presetID="10" presetClass="entr" presetSubtype="0" fill="hold" nodeType="withEffect">
                                  <p:stCondLst>
                                    <p:cond delay="0"/>
                                  </p:stCondLst>
                                  <p:childTnLst>
                                    <p:set>
                                      <p:cBhvr>
                                        <p:cTn id="24" dur="1" fill="hold">
                                          <p:stCondLst>
                                            <p:cond delay="0"/>
                                          </p:stCondLst>
                                        </p:cTn>
                                        <p:tgtEl>
                                          <p:spTgt spid="502"/>
                                        </p:tgtEl>
                                        <p:attrNameLst>
                                          <p:attrName>style.visibility</p:attrName>
                                        </p:attrNameLst>
                                      </p:cBhvr>
                                      <p:to>
                                        <p:strVal val="visible"/>
                                      </p:to>
                                    </p:set>
                                    <p:animEffect transition="in" filter="fade">
                                      <p:cBhvr>
                                        <p:cTn id="25" dur="500"/>
                                        <p:tgtEl>
                                          <p:spTgt spid="50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06"/>
                                        </p:tgtEl>
                                        <p:attrNameLst>
                                          <p:attrName>style.visibility</p:attrName>
                                        </p:attrNameLst>
                                      </p:cBhvr>
                                      <p:to>
                                        <p:strVal val="visible"/>
                                      </p:to>
                                    </p:set>
                                    <p:animEffect transition="in" filter="fade">
                                      <p:cBhvr>
                                        <p:cTn id="30" dur="500"/>
                                        <p:tgtEl>
                                          <p:spTgt spid="506"/>
                                        </p:tgtEl>
                                      </p:cBhvr>
                                    </p:animEffect>
                                  </p:childTnLst>
                                </p:cTn>
                              </p:par>
                              <p:par>
                                <p:cTn id="31" presetID="10" presetClass="entr" presetSubtype="0" fill="hold" nodeType="withEffect">
                                  <p:stCondLst>
                                    <p:cond delay="0"/>
                                  </p:stCondLst>
                                  <p:childTnLst>
                                    <p:set>
                                      <p:cBhvr>
                                        <p:cTn id="32" dur="1" fill="hold">
                                          <p:stCondLst>
                                            <p:cond delay="0"/>
                                          </p:stCondLst>
                                        </p:cTn>
                                        <p:tgtEl>
                                          <p:spTgt spid="507"/>
                                        </p:tgtEl>
                                        <p:attrNameLst>
                                          <p:attrName>style.visibility</p:attrName>
                                        </p:attrNameLst>
                                      </p:cBhvr>
                                      <p:to>
                                        <p:strVal val="visible"/>
                                      </p:to>
                                    </p:set>
                                    <p:animEffect transition="in" filter="fade">
                                      <p:cBhvr>
                                        <p:cTn id="33" dur="500"/>
                                        <p:tgtEl>
                                          <p:spTgt spid="507"/>
                                        </p:tgtEl>
                                      </p:cBhvr>
                                    </p:animEffect>
                                  </p:childTnLst>
                                </p:cTn>
                              </p:par>
                              <p:par>
                                <p:cTn id="34" presetID="10" presetClass="entr" presetSubtype="0" fill="hold" nodeType="withEffect">
                                  <p:stCondLst>
                                    <p:cond delay="0"/>
                                  </p:stCondLst>
                                  <p:childTnLst>
                                    <p:set>
                                      <p:cBhvr>
                                        <p:cTn id="35" dur="1" fill="hold">
                                          <p:stCondLst>
                                            <p:cond delay="0"/>
                                          </p:stCondLst>
                                        </p:cTn>
                                        <p:tgtEl>
                                          <p:spTgt spid="508"/>
                                        </p:tgtEl>
                                        <p:attrNameLst>
                                          <p:attrName>style.visibility</p:attrName>
                                        </p:attrNameLst>
                                      </p:cBhvr>
                                      <p:to>
                                        <p:strVal val="visible"/>
                                      </p:to>
                                    </p:set>
                                    <p:animEffect transition="in" filter="fade">
                                      <p:cBhvr>
                                        <p:cTn id="36" dur="500"/>
                                        <p:tgtEl>
                                          <p:spTgt spid="50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99"/>
                                        </p:tgtEl>
                                        <p:attrNameLst>
                                          <p:attrName>style.visibility</p:attrName>
                                        </p:attrNameLst>
                                      </p:cBhvr>
                                      <p:to>
                                        <p:strVal val="visible"/>
                                      </p:to>
                                    </p:set>
                                    <p:animEffect transition="in" filter="fade">
                                      <p:cBhvr>
                                        <p:cTn id="41" dur="500"/>
                                        <p:tgtEl>
                                          <p:spTgt spid="49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00"/>
                                        </p:tgtEl>
                                        <p:attrNameLst>
                                          <p:attrName>style.visibility</p:attrName>
                                        </p:attrNameLst>
                                      </p:cBhvr>
                                      <p:to>
                                        <p:strVal val="visible"/>
                                      </p:to>
                                    </p:set>
                                    <p:animEffect transition="in" filter="fade">
                                      <p:cBhvr>
                                        <p:cTn id="46" dur="500"/>
                                        <p:tgtEl>
                                          <p:spTgt spid="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55"/>
          <p:cNvSpPr txBox="1"/>
          <p:nvPr/>
        </p:nvSpPr>
        <p:spPr>
          <a:xfrm>
            <a:off x="3655087" y="500757"/>
            <a:ext cx="524716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Supermarket Limited</a:t>
            </a:r>
            <a:endParaRPr dirty="0"/>
          </a:p>
        </p:txBody>
      </p:sp>
      <p:grpSp>
        <p:nvGrpSpPr>
          <p:cNvPr id="516" name="Google Shape;516;p55"/>
          <p:cNvGrpSpPr/>
          <p:nvPr/>
        </p:nvGrpSpPr>
        <p:grpSpPr>
          <a:xfrm>
            <a:off x="872623" y="964380"/>
            <a:ext cx="10589188" cy="3764113"/>
            <a:chOff x="872623" y="964380"/>
            <a:chExt cx="10589188" cy="3764113"/>
          </a:xfrm>
        </p:grpSpPr>
        <p:sp>
          <p:nvSpPr>
            <p:cNvPr id="517" name="Google Shape;517;p55"/>
            <p:cNvSpPr/>
            <p:nvPr/>
          </p:nvSpPr>
          <p:spPr>
            <a:xfrm rot="5400000">
              <a:off x="1850074" y="544177"/>
              <a:ext cx="3294999" cy="5044439"/>
            </a:xfrm>
            <a:prstGeom prst="trapezoid">
              <a:avLst>
                <a:gd name="adj" fmla="val 8004"/>
              </a:avLst>
            </a:prstGeom>
            <a:solidFill>
              <a:srgbClr val="A8D08C"/>
            </a:solidFill>
            <a:ln w="76200" cap="flat" cmpd="sng">
              <a:solidFill>
                <a:srgbClr val="54813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 name="Google Shape;518;p55"/>
            <p:cNvSpPr txBox="1"/>
            <p:nvPr/>
          </p:nvSpPr>
          <p:spPr>
            <a:xfrm>
              <a:off x="975330" y="1594716"/>
              <a:ext cx="4775268" cy="2943357"/>
            </a:xfrm>
            <a:prstGeom prst="rect">
              <a:avLst/>
            </a:prstGeom>
            <a:noFill/>
            <a:ln>
              <a:noFill/>
            </a:ln>
          </p:spPr>
          <p:txBody>
            <a:bodyPr spcFirstLastPara="1" wrap="square" lIns="91425" tIns="45700" rIns="91425" bIns="45700" anchor="ctr" anchorCtr="0">
              <a:noAutofit/>
            </a:bodyPr>
            <a:lstStyle/>
            <a:p>
              <a:pPr marL="234950" marR="0" lvl="0" indent="0" algn="ctr" rtl="0">
                <a:spcBef>
                  <a:spcPts val="0"/>
                </a:spcBef>
                <a:spcAft>
                  <a:spcPts val="0"/>
                </a:spcAft>
                <a:buNone/>
              </a:pPr>
              <a:endParaRPr sz="3600" dirty="0">
                <a:solidFill>
                  <a:srgbClr val="385623"/>
                </a:solidFill>
                <a:latin typeface="Calibri"/>
                <a:ea typeface="Calibri"/>
                <a:cs typeface="Calibri"/>
                <a:sym typeface="Calibri"/>
              </a:endParaRPr>
            </a:p>
          </p:txBody>
        </p:sp>
        <p:sp>
          <p:nvSpPr>
            <p:cNvPr id="519" name="Google Shape;519;p55"/>
            <p:cNvSpPr/>
            <p:nvPr/>
          </p:nvSpPr>
          <p:spPr>
            <a:xfrm rot="-5400000">
              <a:off x="7153155" y="558774"/>
              <a:ext cx="3294999" cy="5044439"/>
            </a:xfrm>
            <a:prstGeom prst="trapezoid">
              <a:avLst>
                <a:gd name="adj" fmla="val 8004"/>
              </a:avLst>
            </a:prstGeom>
            <a:solidFill>
              <a:srgbClr val="FFD966"/>
            </a:solid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20" name="Google Shape;520;p55"/>
            <p:cNvSpPr txBox="1"/>
            <p:nvPr/>
          </p:nvSpPr>
          <p:spPr>
            <a:xfrm>
              <a:off x="1278173" y="1655611"/>
              <a:ext cx="2127177" cy="584775"/>
            </a:xfrm>
            <a:prstGeom prst="rect">
              <a:avLst/>
            </a:prstGeom>
            <a:solidFill>
              <a:schemeClr val="lt1">
                <a:alpha val="85882"/>
              </a:schemeClr>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accent6"/>
                  </a:solidFill>
                  <a:latin typeface="Arial"/>
                  <a:ea typeface="Arial"/>
                  <a:cs typeface="Arial"/>
                  <a:sym typeface="Arial"/>
                </a:rPr>
                <a:t>Assets</a:t>
              </a:r>
              <a:endParaRPr sz="2400" b="1" dirty="0">
                <a:solidFill>
                  <a:schemeClr val="accent6"/>
                </a:solidFill>
                <a:latin typeface="Arial"/>
                <a:ea typeface="Arial"/>
                <a:cs typeface="Arial"/>
                <a:sym typeface="Arial"/>
              </a:endParaRPr>
            </a:p>
          </p:txBody>
        </p:sp>
        <p:cxnSp>
          <p:nvCxnSpPr>
            <p:cNvPr id="521" name="Google Shape;521;p55"/>
            <p:cNvCxnSpPr/>
            <p:nvPr/>
          </p:nvCxnSpPr>
          <p:spPr>
            <a:xfrm>
              <a:off x="3695012" y="1023977"/>
              <a:ext cx="5247163" cy="0"/>
            </a:xfrm>
            <a:prstGeom prst="straightConnector1">
              <a:avLst/>
            </a:prstGeom>
            <a:noFill/>
            <a:ln w="28575" cap="flat" cmpd="sng">
              <a:solidFill>
                <a:schemeClr val="accent1"/>
              </a:solidFill>
              <a:prstDash val="dot"/>
              <a:miter lim="800000"/>
              <a:headEnd type="none" w="sm" len="sm"/>
              <a:tailEnd type="none" w="sm" len="sm"/>
            </a:ln>
          </p:spPr>
        </p:cxnSp>
        <p:sp>
          <p:nvSpPr>
            <p:cNvPr id="522" name="Google Shape;522;p55"/>
            <p:cNvSpPr txBox="1"/>
            <p:nvPr/>
          </p:nvSpPr>
          <p:spPr>
            <a:xfrm rot="164264">
              <a:off x="882382" y="1017108"/>
              <a:ext cx="221887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accent6"/>
                  </a:solidFill>
                  <a:latin typeface="Avenir"/>
                  <a:ea typeface="Avenir"/>
                  <a:cs typeface="Avenir"/>
                  <a:sym typeface="Avenir"/>
                </a:rPr>
                <a:t>Uses of funds</a:t>
              </a:r>
              <a:endParaRPr dirty="0"/>
            </a:p>
          </p:txBody>
        </p:sp>
        <p:sp>
          <p:nvSpPr>
            <p:cNvPr id="523" name="Google Shape;523;p55"/>
            <p:cNvSpPr txBox="1"/>
            <p:nvPr/>
          </p:nvSpPr>
          <p:spPr>
            <a:xfrm rot="-173359">
              <a:off x="8755317" y="1056410"/>
              <a:ext cx="269657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accent2"/>
                  </a:solidFill>
                  <a:latin typeface="Avenir"/>
                  <a:ea typeface="Avenir"/>
                  <a:cs typeface="Avenir"/>
                  <a:sym typeface="Avenir"/>
                </a:rPr>
                <a:t>Sources of funds</a:t>
              </a:r>
              <a:endParaRPr dirty="0"/>
            </a:p>
          </p:txBody>
        </p:sp>
        <p:sp>
          <p:nvSpPr>
            <p:cNvPr id="524" name="Google Shape;524;p55"/>
            <p:cNvSpPr txBox="1"/>
            <p:nvPr/>
          </p:nvSpPr>
          <p:spPr>
            <a:xfrm>
              <a:off x="9040015" y="1664449"/>
              <a:ext cx="2127177" cy="584775"/>
            </a:xfrm>
            <a:prstGeom prst="rect">
              <a:avLst/>
            </a:prstGeom>
            <a:solidFill>
              <a:schemeClr val="lt1">
                <a:alpha val="74901"/>
              </a:schemeClr>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accent2"/>
                  </a:solidFill>
                  <a:latin typeface="Arial"/>
                  <a:ea typeface="Arial"/>
                  <a:cs typeface="Arial"/>
                  <a:sym typeface="Arial"/>
                </a:rPr>
                <a:t>Liabilities</a:t>
              </a:r>
              <a:endParaRPr sz="2400" b="1" dirty="0">
                <a:solidFill>
                  <a:schemeClr val="accent2"/>
                </a:solidFill>
                <a:latin typeface="Arial"/>
                <a:ea typeface="Arial"/>
                <a:cs typeface="Arial"/>
                <a:sym typeface="Arial"/>
              </a:endParaRPr>
            </a:p>
          </p:txBody>
        </p:sp>
        <p:sp>
          <p:nvSpPr>
            <p:cNvPr id="525" name="Google Shape;525;p55"/>
            <p:cNvSpPr txBox="1"/>
            <p:nvPr/>
          </p:nvSpPr>
          <p:spPr>
            <a:xfrm>
              <a:off x="8925894" y="3223299"/>
              <a:ext cx="2127177" cy="584775"/>
            </a:xfrm>
            <a:prstGeom prst="rect">
              <a:avLst/>
            </a:prstGeom>
            <a:solidFill>
              <a:schemeClr val="lt1">
                <a:alpha val="74901"/>
              </a:schemeClr>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accent2"/>
                  </a:solidFill>
                  <a:latin typeface="Arial"/>
                  <a:ea typeface="Arial"/>
                  <a:cs typeface="Arial"/>
                  <a:sym typeface="Arial"/>
                </a:rPr>
                <a:t>Equity</a:t>
              </a:r>
              <a:endParaRPr sz="2400" b="1" dirty="0">
                <a:solidFill>
                  <a:schemeClr val="accent2"/>
                </a:solidFill>
                <a:latin typeface="Arial"/>
                <a:ea typeface="Arial"/>
                <a:cs typeface="Arial"/>
                <a:sym typeface="Arial"/>
              </a:endParaRPr>
            </a:p>
          </p:txBody>
        </p:sp>
        <p:cxnSp>
          <p:nvCxnSpPr>
            <p:cNvPr id="526" name="Google Shape;526;p55"/>
            <p:cNvCxnSpPr/>
            <p:nvPr/>
          </p:nvCxnSpPr>
          <p:spPr>
            <a:xfrm rot="10800000" flipH="1">
              <a:off x="6205001" y="3064955"/>
              <a:ext cx="5117873" cy="32078"/>
            </a:xfrm>
            <a:prstGeom prst="straightConnector1">
              <a:avLst/>
            </a:prstGeom>
            <a:noFill/>
            <a:ln w="73025" cap="flat" cmpd="sng">
              <a:solidFill>
                <a:schemeClr val="accent2"/>
              </a:solidFill>
              <a:prstDash val="solid"/>
              <a:miter lim="800000"/>
              <a:headEnd type="none" w="sm" len="sm"/>
              <a:tailEnd type="none" w="sm" len="sm"/>
            </a:ln>
          </p:spPr>
        </p:cxnSp>
        <p:sp>
          <p:nvSpPr>
            <p:cNvPr id="527" name="Google Shape;527;p55"/>
            <p:cNvSpPr txBox="1"/>
            <p:nvPr/>
          </p:nvSpPr>
          <p:spPr>
            <a:xfrm>
              <a:off x="2754417" y="2662885"/>
              <a:ext cx="2187917" cy="726551"/>
            </a:xfrm>
            <a:prstGeom prst="rect">
              <a:avLst/>
            </a:prstGeom>
            <a:solidFill>
              <a:srgbClr val="DDEAF6">
                <a:alpha val="60784"/>
              </a:srgbClr>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50,000</a:t>
              </a:r>
              <a:endParaRPr dirty="0"/>
            </a:p>
          </p:txBody>
        </p:sp>
        <p:sp>
          <p:nvSpPr>
            <p:cNvPr id="528" name="Google Shape;528;p55"/>
            <p:cNvSpPr txBox="1"/>
            <p:nvPr/>
          </p:nvSpPr>
          <p:spPr>
            <a:xfrm>
              <a:off x="6615853" y="2088982"/>
              <a:ext cx="2187917" cy="726551"/>
            </a:xfrm>
            <a:prstGeom prst="rect">
              <a:avLst/>
            </a:prstGeom>
            <a:solidFill>
              <a:srgbClr val="DDEAF6">
                <a:alpha val="60784"/>
              </a:srgbClr>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30,000</a:t>
              </a:r>
              <a:endParaRPr dirty="0"/>
            </a:p>
          </p:txBody>
        </p:sp>
        <p:sp>
          <p:nvSpPr>
            <p:cNvPr id="529" name="Google Shape;529;p55"/>
            <p:cNvSpPr txBox="1"/>
            <p:nvPr/>
          </p:nvSpPr>
          <p:spPr>
            <a:xfrm>
              <a:off x="6764756" y="3650109"/>
              <a:ext cx="2187917" cy="726551"/>
            </a:xfrm>
            <a:prstGeom prst="rect">
              <a:avLst/>
            </a:prstGeom>
            <a:solidFill>
              <a:srgbClr val="DDEAF6">
                <a:alpha val="60784"/>
              </a:srgbClr>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20,000</a:t>
              </a:r>
              <a:endParaRPr dirty="0"/>
            </a:p>
          </p:txBody>
        </p:sp>
        <p:sp>
          <p:nvSpPr>
            <p:cNvPr id="530" name="Google Shape;530;p55"/>
            <p:cNvSpPr txBox="1"/>
            <p:nvPr/>
          </p:nvSpPr>
          <p:spPr>
            <a:xfrm>
              <a:off x="7422931" y="2723649"/>
              <a:ext cx="1185222" cy="1002797"/>
            </a:xfrm>
            <a:prstGeom prst="rect">
              <a:avLst/>
            </a:prstGeom>
            <a:solidFill>
              <a:srgbClr val="DDEAF6">
                <a:alpha val="0"/>
              </a:srgb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8800" b="1" dirty="0">
                  <a:solidFill>
                    <a:schemeClr val="accent1"/>
                  </a:solidFill>
                  <a:latin typeface="Avenir"/>
                  <a:ea typeface="Avenir"/>
                  <a:cs typeface="Avenir"/>
                  <a:sym typeface="Avenir"/>
                </a:rPr>
                <a:t>+</a:t>
              </a:r>
              <a:endParaRPr dirty="0"/>
            </a:p>
          </p:txBody>
        </p:sp>
        <p:sp>
          <p:nvSpPr>
            <p:cNvPr id="531" name="Google Shape;531;p55"/>
            <p:cNvSpPr txBox="1"/>
            <p:nvPr/>
          </p:nvSpPr>
          <p:spPr>
            <a:xfrm>
              <a:off x="5552494" y="2595634"/>
              <a:ext cx="1185222" cy="1002797"/>
            </a:xfrm>
            <a:prstGeom prst="rect">
              <a:avLst/>
            </a:prstGeom>
            <a:solidFill>
              <a:srgbClr val="DDEAF6">
                <a:alpha val="0"/>
              </a:srgb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500" b="1" dirty="0">
                  <a:solidFill>
                    <a:schemeClr val="accent1"/>
                  </a:solidFill>
                  <a:latin typeface="Avenir"/>
                  <a:ea typeface="Avenir"/>
                  <a:cs typeface="Avenir"/>
                  <a:sym typeface="Avenir"/>
                </a:rPr>
                <a:t>=</a:t>
              </a:r>
              <a:endParaRPr dirty="0"/>
            </a:p>
          </p:txBody>
        </p:sp>
      </p:grpSp>
      <p:sp>
        <p:nvSpPr>
          <p:cNvPr id="532" name="Google Shape;532;p55"/>
          <p:cNvSpPr/>
          <p:nvPr/>
        </p:nvSpPr>
        <p:spPr>
          <a:xfrm flipH="1">
            <a:off x="289248" y="5136221"/>
            <a:ext cx="2719036" cy="1462298"/>
          </a:xfrm>
          <a:prstGeom prst="wedgeRectCallout">
            <a:avLst>
              <a:gd name="adj1" fmla="val -38271"/>
              <a:gd name="adj2" fmla="val -145111"/>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venir"/>
                <a:ea typeface="Avenir"/>
                <a:cs typeface="Avenir"/>
                <a:sym typeface="Avenir"/>
              </a:rPr>
              <a:t>The only place you will find anything of value</a:t>
            </a:r>
            <a:endParaRPr sz="2400" dirty="0">
              <a:solidFill>
                <a:schemeClr val="lt1"/>
              </a:solidFill>
              <a:latin typeface="Calibri"/>
              <a:ea typeface="Calibri"/>
              <a:cs typeface="Calibri"/>
              <a:sym typeface="Calibri"/>
            </a:endParaRPr>
          </a:p>
        </p:txBody>
      </p:sp>
      <p:sp>
        <p:nvSpPr>
          <p:cNvPr id="533" name="Google Shape;533;p55"/>
          <p:cNvSpPr/>
          <p:nvPr/>
        </p:nvSpPr>
        <p:spPr>
          <a:xfrm flipH="1">
            <a:off x="9159320" y="5132854"/>
            <a:ext cx="2719036" cy="1462298"/>
          </a:xfrm>
          <a:prstGeom prst="wedgeRectCallout">
            <a:avLst>
              <a:gd name="adj1" fmla="val 304"/>
              <a:gd name="adj2" fmla="val -10373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venir"/>
                <a:ea typeface="Avenir"/>
                <a:cs typeface="Avenir"/>
                <a:sym typeface="Avenir"/>
              </a:rPr>
              <a:t>Equity and liabilities are </a:t>
            </a:r>
            <a:r>
              <a:rPr lang="en-US" sz="2400" u="sng" dirty="0">
                <a:solidFill>
                  <a:schemeClr val="lt1"/>
                </a:solidFill>
                <a:latin typeface="Avenir"/>
                <a:ea typeface="Avenir"/>
                <a:cs typeface="Avenir"/>
                <a:sym typeface="Avenir"/>
              </a:rPr>
              <a:t>never</a:t>
            </a:r>
            <a:r>
              <a:rPr lang="en-US" sz="2400" dirty="0">
                <a:solidFill>
                  <a:schemeClr val="lt1"/>
                </a:solidFill>
                <a:latin typeface="Avenir"/>
                <a:ea typeface="Avenir"/>
                <a:cs typeface="Avenir"/>
                <a:sym typeface="Avenir"/>
              </a:rPr>
              <a:t> valuable</a:t>
            </a:r>
            <a:endParaRPr sz="2400" dirty="0">
              <a:solidFill>
                <a:schemeClr val="lt1"/>
              </a:solidFill>
              <a:latin typeface="Calibri"/>
              <a:ea typeface="Calibri"/>
              <a:cs typeface="Calibri"/>
              <a:sym typeface="Calibri"/>
            </a:endParaRPr>
          </a:p>
        </p:txBody>
      </p:sp>
      <p:sp>
        <p:nvSpPr>
          <p:cNvPr id="534" name="Google Shape;534;p55"/>
          <p:cNvSpPr/>
          <p:nvPr/>
        </p:nvSpPr>
        <p:spPr>
          <a:xfrm flipH="1">
            <a:off x="9159320" y="5132855"/>
            <a:ext cx="2719036" cy="1462298"/>
          </a:xfrm>
          <a:prstGeom prst="wedgeRectCallout">
            <a:avLst>
              <a:gd name="adj1" fmla="val -17500"/>
              <a:gd name="adj2" fmla="val -22143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venir"/>
                <a:ea typeface="Avenir"/>
                <a:cs typeface="Avenir"/>
                <a:sym typeface="Avenir"/>
              </a:rPr>
              <a:t>Equity and liabilities are </a:t>
            </a:r>
            <a:r>
              <a:rPr lang="en-US" sz="2400" u="sng" dirty="0">
                <a:solidFill>
                  <a:schemeClr val="lt1"/>
                </a:solidFill>
                <a:latin typeface="Avenir"/>
                <a:ea typeface="Avenir"/>
                <a:cs typeface="Avenir"/>
                <a:sym typeface="Avenir"/>
              </a:rPr>
              <a:t>never</a:t>
            </a:r>
            <a:r>
              <a:rPr lang="en-US" sz="2400" dirty="0">
                <a:solidFill>
                  <a:schemeClr val="lt1"/>
                </a:solidFill>
                <a:latin typeface="Avenir"/>
                <a:ea typeface="Avenir"/>
                <a:cs typeface="Avenir"/>
                <a:sym typeface="Avenir"/>
              </a:rPr>
              <a:t> valuable</a:t>
            </a:r>
            <a:endParaRPr sz="2400"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animEffect transition="in" filter="fade">
                                      <p:cBhvr>
                                        <p:cTn id="7" dur="500"/>
                                        <p:tgtEl>
                                          <p:spTgt spid="5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3"/>
                                        </p:tgtEl>
                                        <p:attrNameLst>
                                          <p:attrName>style.visibility</p:attrName>
                                        </p:attrNameLst>
                                      </p:cBhvr>
                                      <p:to>
                                        <p:strVal val="visible"/>
                                      </p:to>
                                    </p:set>
                                    <p:animEffect transition="in" filter="fade">
                                      <p:cBhvr>
                                        <p:cTn id="12" dur="500"/>
                                        <p:tgtEl>
                                          <p:spTgt spid="533"/>
                                        </p:tgtEl>
                                      </p:cBhvr>
                                    </p:animEffect>
                                  </p:childTnLst>
                                </p:cTn>
                              </p:par>
                              <p:par>
                                <p:cTn id="13" presetID="10" presetClass="entr" presetSubtype="0" fill="hold" nodeType="withEffect">
                                  <p:stCondLst>
                                    <p:cond delay="0"/>
                                  </p:stCondLst>
                                  <p:childTnLst>
                                    <p:set>
                                      <p:cBhvr>
                                        <p:cTn id="14" dur="1" fill="hold">
                                          <p:stCondLst>
                                            <p:cond delay="0"/>
                                          </p:stCondLst>
                                        </p:cTn>
                                        <p:tgtEl>
                                          <p:spTgt spid="534"/>
                                        </p:tgtEl>
                                        <p:attrNameLst>
                                          <p:attrName>style.visibility</p:attrName>
                                        </p:attrNameLst>
                                      </p:cBhvr>
                                      <p:to>
                                        <p:strVal val="visible"/>
                                      </p:to>
                                    </p:set>
                                    <p:animEffect transition="in" filter="fade">
                                      <p:cBhvr>
                                        <p:cTn id="15" dur="500"/>
                                        <p:tgtEl>
                                          <p:spTgt spid="5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33"/>
                                        </p:tgtEl>
                                      </p:cBhvr>
                                    </p:animEffect>
                                    <p:set>
                                      <p:cBhvr>
                                        <p:cTn id="20" dur="1" fill="hold">
                                          <p:stCondLst>
                                            <p:cond delay="500"/>
                                          </p:stCondLst>
                                        </p:cTn>
                                        <p:tgtEl>
                                          <p:spTgt spid="53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34"/>
                                        </p:tgtEl>
                                      </p:cBhvr>
                                    </p:animEffect>
                                    <p:set>
                                      <p:cBhvr>
                                        <p:cTn id="23" dur="1" fill="hold">
                                          <p:stCondLst>
                                            <p:cond delay="500"/>
                                          </p:stCondLst>
                                        </p:cTn>
                                        <p:tgtEl>
                                          <p:spTgt spid="534"/>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32"/>
                                        </p:tgtEl>
                                      </p:cBhvr>
                                    </p:animEffect>
                                    <p:set>
                                      <p:cBhvr>
                                        <p:cTn id="26" dur="1" fill="hold">
                                          <p:stCondLst>
                                            <p:cond delay="500"/>
                                          </p:stCondLst>
                                        </p:cTn>
                                        <p:tgtEl>
                                          <p:spTgt spid="5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56"/>
          <p:cNvSpPr/>
          <p:nvPr/>
        </p:nvSpPr>
        <p:spPr>
          <a:xfrm rot="5400000">
            <a:off x="1850074" y="544177"/>
            <a:ext cx="3294999" cy="5044439"/>
          </a:xfrm>
          <a:prstGeom prst="trapezoid">
            <a:avLst>
              <a:gd name="adj" fmla="val 8004"/>
            </a:avLst>
          </a:prstGeom>
          <a:solidFill>
            <a:srgbClr val="A8D08C"/>
          </a:solidFill>
          <a:ln w="76200" cap="flat" cmpd="sng">
            <a:solidFill>
              <a:srgbClr val="54813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1" name="Google Shape;541;p56"/>
          <p:cNvSpPr txBox="1"/>
          <p:nvPr/>
        </p:nvSpPr>
        <p:spPr>
          <a:xfrm>
            <a:off x="975330" y="1594716"/>
            <a:ext cx="4775268" cy="2943357"/>
          </a:xfrm>
          <a:prstGeom prst="rect">
            <a:avLst/>
          </a:prstGeom>
          <a:noFill/>
          <a:ln>
            <a:noFill/>
          </a:ln>
        </p:spPr>
        <p:txBody>
          <a:bodyPr spcFirstLastPara="1" wrap="square" lIns="91425" tIns="45700" rIns="91425" bIns="45700" anchor="ctr" anchorCtr="0">
            <a:noAutofit/>
          </a:bodyPr>
          <a:lstStyle/>
          <a:p>
            <a:pPr marL="234950" marR="0" lvl="0" indent="0" algn="ctr" rtl="0">
              <a:spcBef>
                <a:spcPts val="0"/>
              </a:spcBef>
              <a:spcAft>
                <a:spcPts val="0"/>
              </a:spcAft>
              <a:buNone/>
            </a:pPr>
            <a:endParaRPr sz="3600" dirty="0">
              <a:solidFill>
                <a:srgbClr val="385623"/>
              </a:solidFill>
              <a:latin typeface="Calibri"/>
              <a:ea typeface="Calibri"/>
              <a:cs typeface="Calibri"/>
              <a:sym typeface="Calibri"/>
            </a:endParaRPr>
          </a:p>
        </p:txBody>
      </p:sp>
      <p:sp>
        <p:nvSpPr>
          <p:cNvPr id="542" name="Google Shape;542;p56"/>
          <p:cNvSpPr/>
          <p:nvPr/>
        </p:nvSpPr>
        <p:spPr>
          <a:xfrm rot="-5400000">
            <a:off x="7153155" y="558774"/>
            <a:ext cx="3294999" cy="5044439"/>
          </a:xfrm>
          <a:prstGeom prst="trapezoid">
            <a:avLst>
              <a:gd name="adj" fmla="val 8004"/>
            </a:avLst>
          </a:prstGeom>
          <a:solidFill>
            <a:srgbClr val="FFD966"/>
          </a:solid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43" name="Google Shape;543;p56"/>
          <p:cNvSpPr txBox="1"/>
          <p:nvPr/>
        </p:nvSpPr>
        <p:spPr>
          <a:xfrm>
            <a:off x="1278173" y="1655611"/>
            <a:ext cx="2127177" cy="584775"/>
          </a:xfrm>
          <a:prstGeom prst="rect">
            <a:avLst/>
          </a:prstGeom>
          <a:solidFill>
            <a:schemeClr val="lt1">
              <a:alpha val="85882"/>
            </a:schemeClr>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accent6"/>
                </a:solidFill>
                <a:latin typeface="Arial"/>
                <a:ea typeface="Arial"/>
                <a:cs typeface="Arial"/>
                <a:sym typeface="Arial"/>
              </a:rPr>
              <a:t>Assets</a:t>
            </a:r>
            <a:endParaRPr sz="2400" b="1" dirty="0">
              <a:solidFill>
                <a:schemeClr val="accent6"/>
              </a:solidFill>
              <a:latin typeface="Arial"/>
              <a:ea typeface="Arial"/>
              <a:cs typeface="Arial"/>
              <a:sym typeface="Arial"/>
            </a:endParaRPr>
          </a:p>
        </p:txBody>
      </p:sp>
      <p:cxnSp>
        <p:nvCxnSpPr>
          <p:cNvPr id="544" name="Google Shape;544;p56"/>
          <p:cNvCxnSpPr/>
          <p:nvPr/>
        </p:nvCxnSpPr>
        <p:spPr>
          <a:xfrm>
            <a:off x="3695012" y="1023977"/>
            <a:ext cx="5247163" cy="0"/>
          </a:xfrm>
          <a:prstGeom prst="straightConnector1">
            <a:avLst/>
          </a:prstGeom>
          <a:noFill/>
          <a:ln w="28575" cap="flat" cmpd="sng">
            <a:solidFill>
              <a:schemeClr val="accent1"/>
            </a:solidFill>
            <a:prstDash val="dot"/>
            <a:miter lim="800000"/>
            <a:headEnd type="none" w="sm" len="sm"/>
            <a:tailEnd type="none" w="sm" len="sm"/>
          </a:ln>
        </p:spPr>
      </p:cxnSp>
      <p:sp>
        <p:nvSpPr>
          <p:cNvPr id="545" name="Google Shape;545;p56"/>
          <p:cNvSpPr txBox="1"/>
          <p:nvPr/>
        </p:nvSpPr>
        <p:spPr>
          <a:xfrm>
            <a:off x="9040015" y="1664449"/>
            <a:ext cx="2127177" cy="584775"/>
          </a:xfrm>
          <a:prstGeom prst="rect">
            <a:avLst/>
          </a:prstGeom>
          <a:solidFill>
            <a:schemeClr val="lt1">
              <a:alpha val="74901"/>
            </a:schemeClr>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accent2"/>
                </a:solidFill>
                <a:latin typeface="Arial"/>
                <a:ea typeface="Arial"/>
                <a:cs typeface="Arial"/>
                <a:sym typeface="Arial"/>
              </a:rPr>
              <a:t>Liabilities</a:t>
            </a:r>
            <a:endParaRPr sz="2400" b="1" dirty="0">
              <a:solidFill>
                <a:schemeClr val="accent2"/>
              </a:solidFill>
              <a:latin typeface="Arial"/>
              <a:ea typeface="Arial"/>
              <a:cs typeface="Arial"/>
              <a:sym typeface="Arial"/>
            </a:endParaRPr>
          </a:p>
        </p:txBody>
      </p:sp>
      <p:sp>
        <p:nvSpPr>
          <p:cNvPr id="546" name="Google Shape;546;p56"/>
          <p:cNvSpPr txBox="1"/>
          <p:nvPr/>
        </p:nvSpPr>
        <p:spPr>
          <a:xfrm>
            <a:off x="8925894" y="3223299"/>
            <a:ext cx="2127177" cy="584775"/>
          </a:xfrm>
          <a:prstGeom prst="rect">
            <a:avLst/>
          </a:prstGeom>
          <a:solidFill>
            <a:schemeClr val="lt1">
              <a:alpha val="74901"/>
            </a:schemeClr>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accent2"/>
                </a:solidFill>
                <a:latin typeface="Arial"/>
                <a:ea typeface="Arial"/>
                <a:cs typeface="Arial"/>
                <a:sym typeface="Arial"/>
              </a:rPr>
              <a:t>Equity</a:t>
            </a:r>
            <a:endParaRPr sz="2400" b="1" dirty="0">
              <a:solidFill>
                <a:schemeClr val="accent2"/>
              </a:solidFill>
              <a:latin typeface="Arial"/>
              <a:ea typeface="Arial"/>
              <a:cs typeface="Arial"/>
              <a:sym typeface="Arial"/>
            </a:endParaRPr>
          </a:p>
        </p:txBody>
      </p:sp>
      <p:cxnSp>
        <p:nvCxnSpPr>
          <p:cNvPr id="547" name="Google Shape;547;p56"/>
          <p:cNvCxnSpPr/>
          <p:nvPr/>
        </p:nvCxnSpPr>
        <p:spPr>
          <a:xfrm rot="10800000" flipH="1">
            <a:off x="6205001" y="3064955"/>
            <a:ext cx="5117873" cy="32078"/>
          </a:xfrm>
          <a:prstGeom prst="straightConnector1">
            <a:avLst/>
          </a:prstGeom>
          <a:noFill/>
          <a:ln w="73025" cap="flat" cmpd="sng">
            <a:solidFill>
              <a:schemeClr val="accent2"/>
            </a:solidFill>
            <a:prstDash val="solid"/>
            <a:miter lim="800000"/>
            <a:headEnd type="none" w="sm" len="sm"/>
            <a:tailEnd type="none" w="sm" len="sm"/>
          </a:ln>
        </p:spPr>
      </p:cxnSp>
      <p:sp>
        <p:nvSpPr>
          <p:cNvPr id="548" name="Google Shape;548;p56"/>
          <p:cNvSpPr txBox="1"/>
          <p:nvPr/>
        </p:nvSpPr>
        <p:spPr>
          <a:xfrm>
            <a:off x="2754417" y="2662885"/>
            <a:ext cx="2187917" cy="726551"/>
          </a:xfrm>
          <a:prstGeom prst="rect">
            <a:avLst/>
          </a:prstGeom>
          <a:solidFill>
            <a:srgbClr val="DDEAF6">
              <a:alpha val="60784"/>
            </a:srgbClr>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50,000</a:t>
            </a:r>
            <a:endParaRPr dirty="0"/>
          </a:p>
        </p:txBody>
      </p:sp>
      <p:sp>
        <p:nvSpPr>
          <p:cNvPr id="549" name="Google Shape;549;p56"/>
          <p:cNvSpPr txBox="1"/>
          <p:nvPr/>
        </p:nvSpPr>
        <p:spPr>
          <a:xfrm>
            <a:off x="6615853" y="2088982"/>
            <a:ext cx="2187917" cy="726551"/>
          </a:xfrm>
          <a:prstGeom prst="rect">
            <a:avLst/>
          </a:prstGeom>
          <a:solidFill>
            <a:srgbClr val="DDEAF6">
              <a:alpha val="60784"/>
            </a:srgbClr>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30,000</a:t>
            </a:r>
            <a:endParaRPr dirty="0"/>
          </a:p>
        </p:txBody>
      </p:sp>
      <p:sp>
        <p:nvSpPr>
          <p:cNvPr id="550" name="Google Shape;550;p56"/>
          <p:cNvSpPr txBox="1"/>
          <p:nvPr/>
        </p:nvSpPr>
        <p:spPr>
          <a:xfrm>
            <a:off x="6764756" y="3650109"/>
            <a:ext cx="2187917" cy="726551"/>
          </a:xfrm>
          <a:prstGeom prst="rect">
            <a:avLst/>
          </a:prstGeom>
          <a:solidFill>
            <a:srgbClr val="DDEAF6">
              <a:alpha val="60784"/>
            </a:srgbClr>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20,000</a:t>
            </a:r>
            <a:endParaRPr dirty="0"/>
          </a:p>
        </p:txBody>
      </p:sp>
      <p:sp>
        <p:nvSpPr>
          <p:cNvPr id="551" name="Google Shape;551;p56"/>
          <p:cNvSpPr txBox="1"/>
          <p:nvPr/>
        </p:nvSpPr>
        <p:spPr>
          <a:xfrm>
            <a:off x="7422931" y="2723649"/>
            <a:ext cx="1185222" cy="1002797"/>
          </a:xfrm>
          <a:prstGeom prst="rect">
            <a:avLst/>
          </a:prstGeom>
          <a:solidFill>
            <a:srgbClr val="DDEAF6">
              <a:alpha val="0"/>
            </a:srgb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8800" b="1" dirty="0">
                <a:solidFill>
                  <a:schemeClr val="accent1"/>
                </a:solidFill>
                <a:latin typeface="Avenir"/>
                <a:ea typeface="Avenir"/>
                <a:cs typeface="Avenir"/>
                <a:sym typeface="Avenir"/>
              </a:rPr>
              <a:t>+</a:t>
            </a:r>
            <a:endParaRPr dirty="0"/>
          </a:p>
        </p:txBody>
      </p:sp>
      <p:sp>
        <p:nvSpPr>
          <p:cNvPr id="552" name="Google Shape;552;p56"/>
          <p:cNvSpPr txBox="1"/>
          <p:nvPr/>
        </p:nvSpPr>
        <p:spPr>
          <a:xfrm>
            <a:off x="5552494" y="2595634"/>
            <a:ext cx="1185222" cy="1002797"/>
          </a:xfrm>
          <a:prstGeom prst="rect">
            <a:avLst/>
          </a:prstGeom>
          <a:solidFill>
            <a:srgbClr val="DDEAF6">
              <a:alpha val="0"/>
            </a:srgb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500" b="1" dirty="0">
                <a:solidFill>
                  <a:schemeClr val="accent1"/>
                </a:solidFill>
                <a:latin typeface="Avenir"/>
                <a:ea typeface="Avenir"/>
                <a:cs typeface="Avenir"/>
                <a:sym typeface="Avenir"/>
              </a:rPr>
              <a:t>=</a:t>
            </a:r>
            <a:endParaRPr dirty="0"/>
          </a:p>
        </p:txBody>
      </p:sp>
      <p:sp>
        <p:nvSpPr>
          <p:cNvPr id="553" name="Google Shape;553;p56"/>
          <p:cNvSpPr txBox="1"/>
          <p:nvPr/>
        </p:nvSpPr>
        <p:spPr>
          <a:xfrm rot="164264">
            <a:off x="882382" y="1017108"/>
            <a:ext cx="221887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accent6"/>
                </a:solidFill>
                <a:latin typeface="Avenir"/>
                <a:ea typeface="Avenir"/>
                <a:cs typeface="Avenir"/>
                <a:sym typeface="Avenir"/>
              </a:rPr>
              <a:t>Uses of funds</a:t>
            </a:r>
            <a:endParaRPr dirty="0"/>
          </a:p>
        </p:txBody>
      </p:sp>
      <p:sp>
        <p:nvSpPr>
          <p:cNvPr id="554" name="Google Shape;554;p56"/>
          <p:cNvSpPr txBox="1"/>
          <p:nvPr/>
        </p:nvSpPr>
        <p:spPr>
          <a:xfrm rot="-173359">
            <a:off x="8755317" y="1056410"/>
            <a:ext cx="269657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accent2"/>
                </a:solidFill>
                <a:latin typeface="Avenir"/>
                <a:ea typeface="Avenir"/>
                <a:cs typeface="Avenir"/>
                <a:sym typeface="Avenir"/>
              </a:rPr>
              <a:t>Sources of funds</a:t>
            </a:r>
            <a:endParaRPr dirty="0"/>
          </a:p>
        </p:txBody>
      </p:sp>
      <p:grpSp>
        <p:nvGrpSpPr>
          <p:cNvPr id="555" name="Google Shape;555;p56"/>
          <p:cNvGrpSpPr/>
          <p:nvPr/>
        </p:nvGrpSpPr>
        <p:grpSpPr>
          <a:xfrm>
            <a:off x="3876477" y="5101299"/>
            <a:ext cx="7298013" cy="839289"/>
            <a:chOff x="3876477" y="5101299"/>
            <a:chExt cx="7298013" cy="839289"/>
          </a:xfrm>
        </p:grpSpPr>
        <p:sp>
          <p:nvSpPr>
            <p:cNvPr id="556" name="Google Shape;556;p56"/>
            <p:cNvSpPr/>
            <p:nvPr/>
          </p:nvSpPr>
          <p:spPr>
            <a:xfrm>
              <a:off x="3876477" y="5136221"/>
              <a:ext cx="1867819"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Assets</a:t>
              </a:r>
              <a:endParaRPr dirty="0"/>
            </a:p>
          </p:txBody>
        </p:sp>
        <p:sp>
          <p:nvSpPr>
            <p:cNvPr id="557" name="Google Shape;557;p56"/>
            <p:cNvSpPr txBox="1"/>
            <p:nvPr/>
          </p:nvSpPr>
          <p:spPr>
            <a:xfrm>
              <a:off x="5683400" y="5101299"/>
              <a:ext cx="55816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chemeClr val="accent1"/>
                  </a:solidFill>
                  <a:latin typeface="Avenir"/>
                  <a:ea typeface="Avenir"/>
                  <a:cs typeface="Avenir"/>
                  <a:sym typeface="Avenir"/>
                </a:rPr>
                <a:t>=</a:t>
              </a:r>
              <a:endParaRPr dirty="0"/>
            </a:p>
          </p:txBody>
        </p:sp>
        <p:sp>
          <p:nvSpPr>
            <p:cNvPr id="558" name="Google Shape;558;p56"/>
            <p:cNvSpPr/>
            <p:nvPr/>
          </p:nvSpPr>
          <p:spPr>
            <a:xfrm>
              <a:off x="6286697" y="5170087"/>
              <a:ext cx="2550698"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Liabilities</a:t>
              </a:r>
              <a:endParaRPr dirty="0"/>
            </a:p>
          </p:txBody>
        </p:sp>
        <p:sp>
          <p:nvSpPr>
            <p:cNvPr id="559" name="Google Shape;559;p56"/>
            <p:cNvSpPr/>
            <p:nvPr/>
          </p:nvSpPr>
          <p:spPr>
            <a:xfrm>
              <a:off x="9423690" y="5197814"/>
              <a:ext cx="175080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Equity</a:t>
              </a:r>
              <a:endParaRPr dirty="0"/>
            </a:p>
          </p:txBody>
        </p:sp>
        <p:sp>
          <p:nvSpPr>
            <p:cNvPr id="560" name="Google Shape;560;p56"/>
            <p:cNvSpPr txBox="1"/>
            <p:nvPr/>
          </p:nvSpPr>
          <p:spPr>
            <a:xfrm>
              <a:off x="8803770" y="5109591"/>
              <a:ext cx="55816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chemeClr val="accent1"/>
                  </a:solidFill>
                  <a:latin typeface="Avenir"/>
                  <a:ea typeface="Avenir"/>
                  <a:cs typeface="Avenir"/>
                  <a:sym typeface="Avenir"/>
                </a:rPr>
                <a:t>+</a:t>
              </a:r>
              <a:endParaRPr dirty="0"/>
            </a:p>
          </p:txBody>
        </p:sp>
      </p:grpSp>
      <p:grpSp>
        <p:nvGrpSpPr>
          <p:cNvPr id="561" name="Google Shape;561;p56"/>
          <p:cNvGrpSpPr/>
          <p:nvPr/>
        </p:nvGrpSpPr>
        <p:grpSpPr>
          <a:xfrm>
            <a:off x="3855380" y="5747730"/>
            <a:ext cx="7298013" cy="947270"/>
            <a:chOff x="3855380" y="5747730"/>
            <a:chExt cx="7298013" cy="947270"/>
          </a:xfrm>
        </p:grpSpPr>
        <p:sp>
          <p:nvSpPr>
            <p:cNvPr id="562" name="Google Shape;562;p56"/>
            <p:cNvSpPr txBox="1"/>
            <p:nvPr/>
          </p:nvSpPr>
          <p:spPr>
            <a:xfrm>
              <a:off x="5591516" y="5747730"/>
              <a:ext cx="1300550" cy="43235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563" name="Google Shape;563;p56"/>
            <p:cNvSpPr/>
            <p:nvPr/>
          </p:nvSpPr>
          <p:spPr>
            <a:xfrm>
              <a:off x="3855380" y="5890633"/>
              <a:ext cx="1867819"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Assets</a:t>
              </a:r>
              <a:endParaRPr dirty="0"/>
            </a:p>
          </p:txBody>
        </p:sp>
        <p:sp>
          <p:nvSpPr>
            <p:cNvPr id="564" name="Google Shape;564;p56"/>
            <p:cNvSpPr txBox="1"/>
            <p:nvPr/>
          </p:nvSpPr>
          <p:spPr>
            <a:xfrm>
              <a:off x="5741880" y="5802191"/>
              <a:ext cx="5421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chemeClr val="accent1"/>
                  </a:solidFill>
                  <a:latin typeface="Avenir"/>
                  <a:ea typeface="Avenir"/>
                  <a:cs typeface="Avenir"/>
                  <a:sym typeface="Avenir"/>
                </a:rPr>
                <a:t>–</a:t>
              </a:r>
              <a:endParaRPr dirty="0"/>
            </a:p>
          </p:txBody>
        </p:sp>
        <p:sp>
          <p:nvSpPr>
            <p:cNvPr id="565" name="Google Shape;565;p56"/>
            <p:cNvSpPr/>
            <p:nvPr/>
          </p:nvSpPr>
          <p:spPr>
            <a:xfrm>
              <a:off x="6265600" y="5924499"/>
              <a:ext cx="2550698"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Liabilities</a:t>
              </a:r>
              <a:endParaRPr dirty="0"/>
            </a:p>
          </p:txBody>
        </p:sp>
        <p:sp>
          <p:nvSpPr>
            <p:cNvPr id="566" name="Google Shape;566;p56"/>
            <p:cNvSpPr/>
            <p:nvPr/>
          </p:nvSpPr>
          <p:spPr>
            <a:xfrm>
              <a:off x="9402593" y="5952226"/>
              <a:ext cx="175080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Equity</a:t>
              </a:r>
              <a:endParaRPr dirty="0"/>
            </a:p>
          </p:txBody>
        </p:sp>
        <p:sp>
          <p:nvSpPr>
            <p:cNvPr id="567" name="Google Shape;567;p56"/>
            <p:cNvSpPr txBox="1"/>
            <p:nvPr/>
          </p:nvSpPr>
          <p:spPr>
            <a:xfrm>
              <a:off x="8782673" y="5864003"/>
              <a:ext cx="55816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chemeClr val="accent1"/>
                  </a:solidFill>
                  <a:latin typeface="Avenir"/>
                  <a:ea typeface="Avenir"/>
                  <a:cs typeface="Avenir"/>
                  <a:sym typeface="Avenir"/>
                </a:rPr>
                <a:t>=</a:t>
              </a:r>
              <a:endParaRPr dirty="0"/>
            </a:p>
          </p:txBody>
        </p:sp>
      </p:grpSp>
      <p:sp>
        <p:nvSpPr>
          <p:cNvPr id="568" name="Google Shape;568;p56"/>
          <p:cNvSpPr txBox="1"/>
          <p:nvPr/>
        </p:nvSpPr>
        <p:spPr>
          <a:xfrm>
            <a:off x="3655087" y="500757"/>
            <a:ext cx="524716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Supermarket Limited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500"/>
                                        <p:tgtEl>
                                          <p:spTgt spid="5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1"/>
                                        </p:tgtEl>
                                        <p:attrNameLst>
                                          <p:attrName>style.visibility</p:attrName>
                                        </p:attrNameLst>
                                      </p:cBhvr>
                                      <p:to>
                                        <p:strVal val="visible"/>
                                      </p:to>
                                    </p:set>
                                    <p:animEffect transition="in" filter="fade">
                                      <p:cBhvr>
                                        <p:cTn id="12" dur="5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57"/>
          <p:cNvSpPr/>
          <p:nvPr/>
        </p:nvSpPr>
        <p:spPr>
          <a:xfrm rot="5400000">
            <a:off x="1850074" y="544177"/>
            <a:ext cx="3294999" cy="5044439"/>
          </a:xfrm>
          <a:prstGeom prst="trapezoid">
            <a:avLst>
              <a:gd name="adj" fmla="val 8004"/>
            </a:avLst>
          </a:prstGeom>
          <a:solidFill>
            <a:srgbClr val="A8D08C"/>
          </a:solidFill>
          <a:ln w="76200" cap="flat" cmpd="sng">
            <a:solidFill>
              <a:srgbClr val="54813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 name="Google Shape;575;p57"/>
          <p:cNvSpPr txBox="1"/>
          <p:nvPr/>
        </p:nvSpPr>
        <p:spPr>
          <a:xfrm>
            <a:off x="975330" y="1594716"/>
            <a:ext cx="4775268" cy="2943357"/>
          </a:xfrm>
          <a:prstGeom prst="rect">
            <a:avLst/>
          </a:prstGeom>
          <a:noFill/>
          <a:ln>
            <a:noFill/>
          </a:ln>
        </p:spPr>
        <p:txBody>
          <a:bodyPr spcFirstLastPara="1" wrap="square" lIns="91425" tIns="45700" rIns="91425" bIns="45700" anchor="ctr" anchorCtr="0">
            <a:noAutofit/>
          </a:bodyPr>
          <a:lstStyle/>
          <a:p>
            <a:pPr marL="234950" marR="0" lvl="0" indent="0" algn="ctr" rtl="0">
              <a:spcBef>
                <a:spcPts val="0"/>
              </a:spcBef>
              <a:spcAft>
                <a:spcPts val="0"/>
              </a:spcAft>
              <a:buNone/>
            </a:pPr>
            <a:endParaRPr sz="3600" dirty="0">
              <a:solidFill>
                <a:srgbClr val="385623"/>
              </a:solidFill>
              <a:latin typeface="Calibri"/>
              <a:ea typeface="Calibri"/>
              <a:cs typeface="Calibri"/>
              <a:sym typeface="Calibri"/>
            </a:endParaRPr>
          </a:p>
        </p:txBody>
      </p:sp>
      <p:sp>
        <p:nvSpPr>
          <p:cNvPr id="576" name="Google Shape;576;p57"/>
          <p:cNvSpPr/>
          <p:nvPr/>
        </p:nvSpPr>
        <p:spPr>
          <a:xfrm rot="-5400000">
            <a:off x="7153155" y="558774"/>
            <a:ext cx="3294999" cy="5044439"/>
          </a:xfrm>
          <a:prstGeom prst="trapezoid">
            <a:avLst>
              <a:gd name="adj" fmla="val 8004"/>
            </a:avLst>
          </a:prstGeom>
          <a:solidFill>
            <a:srgbClr val="FFD966"/>
          </a:solid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77" name="Google Shape;577;p57"/>
          <p:cNvSpPr txBox="1"/>
          <p:nvPr/>
        </p:nvSpPr>
        <p:spPr>
          <a:xfrm>
            <a:off x="1278173" y="1655611"/>
            <a:ext cx="2127177" cy="584775"/>
          </a:xfrm>
          <a:prstGeom prst="rect">
            <a:avLst/>
          </a:prstGeom>
          <a:solidFill>
            <a:schemeClr val="lt1">
              <a:alpha val="85882"/>
            </a:schemeClr>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accent6"/>
                </a:solidFill>
                <a:latin typeface="Arial"/>
                <a:ea typeface="Arial"/>
                <a:cs typeface="Arial"/>
                <a:sym typeface="Arial"/>
              </a:rPr>
              <a:t>Assets</a:t>
            </a:r>
            <a:endParaRPr sz="2400" b="1" dirty="0">
              <a:solidFill>
                <a:schemeClr val="accent6"/>
              </a:solidFill>
              <a:latin typeface="Arial"/>
              <a:ea typeface="Arial"/>
              <a:cs typeface="Arial"/>
              <a:sym typeface="Arial"/>
            </a:endParaRPr>
          </a:p>
        </p:txBody>
      </p:sp>
      <p:cxnSp>
        <p:nvCxnSpPr>
          <p:cNvPr id="578" name="Google Shape;578;p57"/>
          <p:cNvCxnSpPr/>
          <p:nvPr/>
        </p:nvCxnSpPr>
        <p:spPr>
          <a:xfrm>
            <a:off x="3695012" y="1023977"/>
            <a:ext cx="5247163" cy="0"/>
          </a:xfrm>
          <a:prstGeom prst="straightConnector1">
            <a:avLst/>
          </a:prstGeom>
          <a:noFill/>
          <a:ln w="28575" cap="flat" cmpd="sng">
            <a:solidFill>
              <a:schemeClr val="accent1"/>
            </a:solidFill>
            <a:prstDash val="dot"/>
            <a:miter lim="800000"/>
            <a:headEnd type="none" w="sm" len="sm"/>
            <a:tailEnd type="none" w="sm" len="sm"/>
          </a:ln>
        </p:spPr>
      </p:cxnSp>
      <p:sp>
        <p:nvSpPr>
          <p:cNvPr id="579" name="Google Shape;579;p57"/>
          <p:cNvSpPr txBox="1"/>
          <p:nvPr/>
        </p:nvSpPr>
        <p:spPr>
          <a:xfrm>
            <a:off x="9040015" y="1664449"/>
            <a:ext cx="2127177" cy="584775"/>
          </a:xfrm>
          <a:prstGeom prst="rect">
            <a:avLst/>
          </a:prstGeom>
          <a:solidFill>
            <a:schemeClr val="lt1">
              <a:alpha val="74901"/>
            </a:schemeClr>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accent2"/>
                </a:solidFill>
                <a:latin typeface="Arial"/>
                <a:ea typeface="Arial"/>
                <a:cs typeface="Arial"/>
                <a:sym typeface="Arial"/>
              </a:rPr>
              <a:t>Liabilities</a:t>
            </a:r>
            <a:endParaRPr sz="2400" b="1" dirty="0">
              <a:solidFill>
                <a:schemeClr val="accent2"/>
              </a:solidFill>
              <a:latin typeface="Arial"/>
              <a:ea typeface="Arial"/>
              <a:cs typeface="Arial"/>
              <a:sym typeface="Arial"/>
            </a:endParaRPr>
          </a:p>
        </p:txBody>
      </p:sp>
      <p:sp>
        <p:nvSpPr>
          <p:cNvPr id="580" name="Google Shape;580;p57"/>
          <p:cNvSpPr txBox="1"/>
          <p:nvPr/>
        </p:nvSpPr>
        <p:spPr>
          <a:xfrm>
            <a:off x="8925894" y="3223299"/>
            <a:ext cx="2127177" cy="584775"/>
          </a:xfrm>
          <a:prstGeom prst="rect">
            <a:avLst/>
          </a:prstGeom>
          <a:solidFill>
            <a:schemeClr val="lt1">
              <a:alpha val="74901"/>
            </a:schemeClr>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accent2"/>
                </a:solidFill>
                <a:latin typeface="Arial"/>
                <a:ea typeface="Arial"/>
                <a:cs typeface="Arial"/>
                <a:sym typeface="Arial"/>
              </a:rPr>
              <a:t>Equity</a:t>
            </a:r>
            <a:endParaRPr sz="2400" b="1" dirty="0">
              <a:solidFill>
                <a:schemeClr val="accent2"/>
              </a:solidFill>
              <a:latin typeface="Arial"/>
              <a:ea typeface="Arial"/>
              <a:cs typeface="Arial"/>
              <a:sym typeface="Arial"/>
            </a:endParaRPr>
          </a:p>
        </p:txBody>
      </p:sp>
      <p:cxnSp>
        <p:nvCxnSpPr>
          <p:cNvPr id="581" name="Google Shape;581;p57"/>
          <p:cNvCxnSpPr/>
          <p:nvPr/>
        </p:nvCxnSpPr>
        <p:spPr>
          <a:xfrm rot="10800000" flipH="1">
            <a:off x="6205001" y="3064955"/>
            <a:ext cx="5117873" cy="32078"/>
          </a:xfrm>
          <a:prstGeom prst="straightConnector1">
            <a:avLst/>
          </a:prstGeom>
          <a:noFill/>
          <a:ln w="73025" cap="flat" cmpd="sng">
            <a:solidFill>
              <a:schemeClr val="accent2"/>
            </a:solidFill>
            <a:prstDash val="solid"/>
            <a:miter lim="800000"/>
            <a:headEnd type="none" w="sm" len="sm"/>
            <a:tailEnd type="none" w="sm" len="sm"/>
          </a:ln>
        </p:spPr>
      </p:cxnSp>
      <p:sp>
        <p:nvSpPr>
          <p:cNvPr id="582" name="Google Shape;582;p57"/>
          <p:cNvSpPr txBox="1"/>
          <p:nvPr/>
        </p:nvSpPr>
        <p:spPr>
          <a:xfrm>
            <a:off x="2754417" y="2662885"/>
            <a:ext cx="2187917" cy="726551"/>
          </a:xfrm>
          <a:prstGeom prst="rect">
            <a:avLst/>
          </a:prstGeom>
          <a:solidFill>
            <a:srgbClr val="DDEAF6">
              <a:alpha val="60784"/>
            </a:srgbClr>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$50,000</a:t>
            </a:r>
            <a:endParaRPr dirty="0"/>
          </a:p>
        </p:txBody>
      </p:sp>
      <p:sp>
        <p:nvSpPr>
          <p:cNvPr id="583" name="Google Shape;583;p57"/>
          <p:cNvSpPr txBox="1"/>
          <p:nvPr/>
        </p:nvSpPr>
        <p:spPr>
          <a:xfrm>
            <a:off x="6615853" y="2088982"/>
            <a:ext cx="2187917" cy="726551"/>
          </a:xfrm>
          <a:prstGeom prst="rect">
            <a:avLst/>
          </a:prstGeom>
          <a:solidFill>
            <a:srgbClr val="DDEAF6">
              <a:alpha val="60784"/>
            </a:srgbClr>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$30,000</a:t>
            </a:r>
            <a:endParaRPr dirty="0"/>
          </a:p>
        </p:txBody>
      </p:sp>
      <p:sp>
        <p:nvSpPr>
          <p:cNvPr id="584" name="Google Shape;584;p57"/>
          <p:cNvSpPr txBox="1"/>
          <p:nvPr/>
        </p:nvSpPr>
        <p:spPr>
          <a:xfrm>
            <a:off x="6764756" y="3650109"/>
            <a:ext cx="2187917" cy="726551"/>
          </a:xfrm>
          <a:prstGeom prst="rect">
            <a:avLst/>
          </a:prstGeom>
          <a:solidFill>
            <a:srgbClr val="DDEAF6">
              <a:alpha val="60784"/>
            </a:srgbClr>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$20,000</a:t>
            </a:r>
            <a:endParaRPr dirty="0"/>
          </a:p>
        </p:txBody>
      </p:sp>
      <p:sp>
        <p:nvSpPr>
          <p:cNvPr id="585" name="Google Shape;585;p57"/>
          <p:cNvSpPr txBox="1"/>
          <p:nvPr/>
        </p:nvSpPr>
        <p:spPr>
          <a:xfrm>
            <a:off x="7422931" y="2723649"/>
            <a:ext cx="1185222" cy="1002797"/>
          </a:xfrm>
          <a:prstGeom prst="rect">
            <a:avLst/>
          </a:prstGeom>
          <a:solidFill>
            <a:srgbClr val="DDEAF6">
              <a:alpha val="0"/>
            </a:srgb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8800" b="1" dirty="0">
                <a:solidFill>
                  <a:schemeClr val="accent1"/>
                </a:solidFill>
                <a:latin typeface="Avenir"/>
                <a:ea typeface="Avenir"/>
                <a:cs typeface="Avenir"/>
                <a:sym typeface="Avenir"/>
              </a:rPr>
              <a:t>+</a:t>
            </a:r>
            <a:endParaRPr dirty="0"/>
          </a:p>
        </p:txBody>
      </p:sp>
      <p:sp>
        <p:nvSpPr>
          <p:cNvPr id="586" name="Google Shape;586;p57"/>
          <p:cNvSpPr txBox="1"/>
          <p:nvPr/>
        </p:nvSpPr>
        <p:spPr>
          <a:xfrm>
            <a:off x="5552494" y="2595634"/>
            <a:ext cx="1185222" cy="1002797"/>
          </a:xfrm>
          <a:prstGeom prst="rect">
            <a:avLst/>
          </a:prstGeom>
          <a:solidFill>
            <a:srgbClr val="DDEAF6">
              <a:alpha val="0"/>
            </a:srgb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500" b="1" dirty="0">
                <a:solidFill>
                  <a:schemeClr val="accent1"/>
                </a:solidFill>
                <a:latin typeface="Avenir"/>
                <a:ea typeface="Avenir"/>
                <a:cs typeface="Avenir"/>
                <a:sym typeface="Avenir"/>
              </a:rPr>
              <a:t>=</a:t>
            </a:r>
            <a:endParaRPr dirty="0"/>
          </a:p>
        </p:txBody>
      </p:sp>
      <p:grpSp>
        <p:nvGrpSpPr>
          <p:cNvPr id="587" name="Google Shape;587;p57"/>
          <p:cNvGrpSpPr/>
          <p:nvPr/>
        </p:nvGrpSpPr>
        <p:grpSpPr>
          <a:xfrm>
            <a:off x="3876477" y="5100066"/>
            <a:ext cx="7298013" cy="840522"/>
            <a:chOff x="3876477" y="5100066"/>
            <a:chExt cx="7298013" cy="840522"/>
          </a:xfrm>
        </p:grpSpPr>
        <p:sp>
          <p:nvSpPr>
            <p:cNvPr id="588" name="Google Shape;588;p57"/>
            <p:cNvSpPr/>
            <p:nvPr/>
          </p:nvSpPr>
          <p:spPr>
            <a:xfrm>
              <a:off x="3876477" y="5136221"/>
              <a:ext cx="1867819"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Assets</a:t>
              </a:r>
              <a:endParaRPr dirty="0"/>
            </a:p>
          </p:txBody>
        </p:sp>
        <p:sp>
          <p:nvSpPr>
            <p:cNvPr id="589" name="Google Shape;589;p57"/>
            <p:cNvSpPr txBox="1"/>
            <p:nvPr/>
          </p:nvSpPr>
          <p:spPr>
            <a:xfrm>
              <a:off x="5683400" y="5100066"/>
              <a:ext cx="55816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chemeClr val="accent1"/>
                  </a:solidFill>
                  <a:latin typeface="Avenir"/>
                  <a:ea typeface="Avenir"/>
                  <a:cs typeface="Avenir"/>
                  <a:sym typeface="Avenir"/>
                </a:rPr>
                <a:t>=</a:t>
              </a:r>
              <a:endParaRPr dirty="0"/>
            </a:p>
          </p:txBody>
        </p:sp>
        <p:sp>
          <p:nvSpPr>
            <p:cNvPr id="590" name="Google Shape;590;p57"/>
            <p:cNvSpPr/>
            <p:nvPr/>
          </p:nvSpPr>
          <p:spPr>
            <a:xfrm>
              <a:off x="6286697" y="5170087"/>
              <a:ext cx="2550698"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Liabilities</a:t>
              </a:r>
              <a:endParaRPr dirty="0"/>
            </a:p>
          </p:txBody>
        </p:sp>
        <p:sp>
          <p:nvSpPr>
            <p:cNvPr id="591" name="Google Shape;591;p57"/>
            <p:cNvSpPr/>
            <p:nvPr/>
          </p:nvSpPr>
          <p:spPr>
            <a:xfrm>
              <a:off x="9423690" y="5197814"/>
              <a:ext cx="175080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Equity</a:t>
              </a:r>
              <a:endParaRPr dirty="0"/>
            </a:p>
          </p:txBody>
        </p:sp>
        <p:sp>
          <p:nvSpPr>
            <p:cNvPr id="592" name="Google Shape;592;p57"/>
            <p:cNvSpPr txBox="1"/>
            <p:nvPr/>
          </p:nvSpPr>
          <p:spPr>
            <a:xfrm>
              <a:off x="8803770" y="5109591"/>
              <a:ext cx="55816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chemeClr val="accent1"/>
                  </a:solidFill>
                  <a:latin typeface="Avenir"/>
                  <a:ea typeface="Avenir"/>
                  <a:cs typeface="Avenir"/>
                  <a:sym typeface="Avenir"/>
                </a:rPr>
                <a:t>+</a:t>
              </a:r>
              <a:endParaRPr dirty="0"/>
            </a:p>
          </p:txBody>
        </p:sp>
      </p:grpSp>
      <p:grpSp>
        <p:nvGrpSpPr>
          <p:cNvPr id="593" name="Google Shape;593;p57"/>
          <p:cNvGrpSpPr/>
          <p:nvPr/>
        </p:nvGrpSpPr>
        <p:grpSpPr>
          <a:xfrm>
            <a:off x="3855380" y="5747730"/>
            <a:ext cx="7298013" cy="947270"/>
            <a:chOff x="3855380" y="5747730"/>
            <a:chExt cx="7298013" cy="947270"/>
          </a:xfrm>
        </p:grpSpPr>
        <p:sp>
          <p:nvSpPr>
            <p:cNvPr id="594" name="Google Shape;594;p57"/>
            <p:cNvSpPr txBox="1"/>
            <p:nvPr/>
          </p:nvSpPr>
          <p:spPr>
            <a:xfrm>
              <a:off x="5591516" y="5747730"/>
              <a:ext cx="1300550" cy="43235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595" name="Google Shape;595;p57"/>
            <p:cNvSpPr/>
            <p:nvPr/>
          </p:nvSpPr>
          <p:spPr>
            <a:xfrm>
              <a:off x="3855380" y="5890633"/>
              <a:ext cx="1867819"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Assets</a:t>
              </a:r>
              <a:endParaRPr dirty="0"/>
            </a:p>
          </p:txBody>
        </p:sp>
        <p:sp>
          <p:nvSpPr>
            <p:cNvPr id="596" name="Google Shape;596;p57"/>
            <p:cNvSpPr txBox="1"/>
            <p:nvPr/>
          </p:nvSpPr>
          <p:spPr>
            <a:xfrm>
              <a:off x="5741880" y="5802191"/>
              <a:ext cx="5421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chemeClr val="accent1"/>
                  </a:solidFill>
                  <a:latin typeface="Avenir"/>
                  <a:ea typeface="Avenir"/>
                  <a:cs typeface="Avenir"/>
                  <a:sym typeface="Avenir"/>
                </a:rPr>
                <a:t>–</a:t>
              </a:r>
              <a:endParaRPr dirty="0"/>
            </a:p>
          </p:txBody>
        </p:sp>
        <p:sp>
          <p:nvSpPr>
            <p:cNvPr id="597" name="Google Shape;597;p57"/>
            <p:cNvSpPr/>
            <p:nvPr/>
          </p:nvSpPr>
          <p:spPr>
            <a:xfrm>
              <a:off x="6265600" y="5924499"/>
              <a:ext cx="2550698"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Liabilities</a:t>
              </a:r>
              <a:endParaRPr dirty="0"/>
            </a:p>
          </p:txBody>
        </p:sp>
        <p:sp>
          <p:nvSpPr>
            <p:cNvPr id="598" name="Google Shape;598;p57"/>
            <p:cNvSpPr/>
            <p:nvPr/>
          </p:nvSpPr>
          <p:spPr>
            <a:xfrm>
              <a:off x="9402593" y="5952226"/>
              <a:ext cx="175080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accent1"/>
                  </a:solidFill>
                  <a:latin typeface="Avenir"/>
                  <a:ea typeface="Avenir"/>
                  <a:cs typeface="Avenir"/>
                  <a:sym typeface="Avenir"/>
                </a:rPr>
                <a:t>Equity</a:t>
              </a:r>
              <a:endParaRPr dirty="0"/>
            </a:p>
          </p:txBody>
        </p:sp>
        <p:sp>
          <p:nvSpPr>
            <p:cNvPr id="599" name="Google Shape;599;p57"/>
            <p:cNvSpPr txBox="1"/>
            <p:nvPr/>
          </p:nvSpPr>
          <p:spPr>
            <a:xfrm>
              <a:off x="8782673" y="5864003"/>
              <a:ext cx="55816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chemeClr val="accent1"/>
                  </a:solidFill>
                  <a:latin typeface="Avenir"/>
                  <a:ea typeface="Avenir"/>
                  <a:cs typeface="Avenir"/>
                  <a:sym typeface="Avenir"/>
                </a:rPr>
                <a:t>=</a:t>
              </a:r>
              <a:endParaRPr dirty="0"/>
            </a:p>
          </p:txBody>
        </p:sp>
      </p:grpSp>
      <p:sp>
        <p:nvSpPr>
          <p:cNvPr id="600" name="Google Shape;600;p57"/>
          <p:cNvSpPr txBox="1"/>
          <p:nvPr/>
        </p:nvSpPr>
        <p:spPr>
          <a:xfrm rot="164264">
            <a:off x="882382" y="1017108"/>
            <a:ext cx="221887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accent6"/>
                </a:solidFill>
                <a:latin typeface="Avenir"/>
                <a:ea typeface="Avenir"/>
                <a:cs typeface="Avenir"/>
                <a:sym typeface="Avenir"/>
              </a:rPr>
              <a:t>Uses of funds</a:t>
            </a:r>
            <a:endParaRPr dirty="0"/>
          </a:p>
        </p:txBody>
      </p:sp>
      <p:sp>
        <p:nvSpPr>
          <p:cNvPr id="601" name="Google Shape;601;p57"/>
          <p:cNvSpPr txBox="1"/>
          <p:nvPr/>
        </p:nvSpPr>
        <p:spPr>
          <a:xfrm rot="-173359">
            <a:off x="8755317" y="1056410"/>
            <a:ext cx="269657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accent2"/>
                </a:solidFill>
                <a:latin typeface="Avenir"/>
                <a:ea typeface="Avenir"/>
                <a:cs typeface="Avenir"/>
                <a:sym typeface="Avenir"/>
              </a:rPr>
              <a:t>Sources of funds</a:t>
            </a:r>
            <a:endParaRPr dirty="0"/>
          </a:p>
        </p:txBody>
      </p:sp>
      <p:sp>
        <p:nvSpPr>
          <p:cNvPr id="602" name="Google Shape;602;p57"/>
          <p:cNvSpPr txBox="1"/>
          <p:nvPr/>
        </p:nvSpPr>
        <p:spPr>
          <a:xfrm>
            <a:off x="3655087" y="500757"/>
            <a:ext cx="524716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Supermarket Limited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58"/>
          <p:cNvSpPr txBox="1"/>
          <p:nvPr/>
        </p:nvSpPr>
        <p:spPr>
          <a:xfrm>
            <a:off x="5123471" y="120320"/>
            <a:ext cx="5876544" cy="1080000"/>
          </a:xfrm>
          <a:prstGeom prst="rect">
            <a:avLst/>
          </a:prstGeom>
          <a:noFill/>
          <a:ln>
            <a:noFill/>
          </a:ln>
        </p:spPr>
        <p:txBody>
          <a:bodyPr spcFirstLastPara="1" wrap="square" lIns="91425" tIns="45700" rIns="91425" bIns="45700" anchor="ctr" anchorCtr="0">
            <a:noAutofit/>
          </a:bodyPr>
          <a:lstStyle/>
          <a:p>
            <a:pPr marL="363538" marR="0" lvl="0" indent="0" algn="ctr" rtl="0">
              <a:lnSpc>
                <a:spcPct val="120000"/>
              </a:lnSpc>
              <a:spcBef>
                <a:spcPts val="0"/>
              </a:spcBef>
              <a:spcAft>
                <a:spcPts val="0"/>
              </a:spcAft>
              <a:buNone/>
            </a:pPr>
            <a:r>
              <a:rPr lang="en-US" sz="4400" dirty="0">
                <a:solidFill>
                  <a:srgbClr val="548135"/>
                </a:solidFill>
                <a:latin typeface="Avenir"/>
                <a:ea typeface="Avenir"/>
                <a:cs typeface="Avenir"/>
                <a:sym typeface="Avenir"/>
              </a:rPr>
              <a:t>A rabble of butterflies </a:t>
            </a:r>
          </a:p>
          <a:p>
            <a:pPr marL="363538" marR="0" lvl="0" indent="0" algn="ctr" rtl="0">
              <a:lnSpc>
                <a:spcPct val="120000"/>
              </a:lnSpc>
              <a:spcBef>
                <a:spcPts val="0"/>
              </a:spcBef>
              <a:spcAft>
                <a:spcPts val="0"/>
              </a:spcAft>
              <a:buNone/>
            </a:pPr>
            <a:r>
              <a:rPr lang="en-US" sz="3200" dirty="0">
                <a:solidFill>
                  <a:srgbClr val="548135"/>
                </a:solidFill>
                <a:latin typeface="Avenir"/>
                <a:ea typeface="Avenir"/>
                <a:cs typeface="Avenir"/>
                <a:sym typeface="Avenir"/>
              </a:rPr>
              <a:t>(나비무리)</a:t>
            </a:r>
            <a:endParaRPr sz="4400" dirty="0">
              <a:solidFill>
                <a:srgbClr val="548135"/>
              </a:solidFill>
              <a:latin typeface="Avenir"/>
              <a:ea typeface="Avenir"/>
              <a:cs typeface="Avenir"/>
              <a:sym typeface="Avenir"/>
            </a:endParaRPr>
          </a:p>
        </p:txBody>
      </p:sp>
      <p:grpSp>
        <p:nvGrpSpPr>
          <p:cNvPr id="609" name="Google Shape;609;p58"/>
          <p:cNvGrpSpPr/>
          <p:nvPr/>
        </p:nvGrpSpPr>
        <p:grpSpPr>
          <a:xfrm>
            <a:off x="4593918" y="1617585"/>
            <a:ext cx="6945852" cy="3535493"/>
            <a:chOff x="4593918" y="1617585"/>
            <a:chExt cx="6945852" cy="3535493"/>
          </a:xfrm>
        </p:grpSpPr>
        <p:grpSp>
          <p:nvGrpSpPr>
            <p:cNvPr id="610" name="Google Shape;610;p58"/>
            <p:cNvGrpSpPr/>
            <p:nvPr/>
          </p:nvGrpSpPr>
          <p:grpSpPr>
            <a:xfrm>
              <a:off x="4795622" y="2961401"/>
              <a:ext cx="2459917" cy="969771"/>
              <a:chOff x="4724045" y="2163347"/>
              <a:chExt cx="6420881" cy="2531298"/>
            </a:xfrm>
          </p:grpSpPr>
          <p:grpSp>
            <p:nvGrpSpPr>
              <p:cNvPr id="611" name="Google Shape;611;p58"/>
              <p:cNvGrpSpPr/>
              <p:nvPr/>
            </p:nvGrpSpPr>
            <p:grpSpPr>
              <a:xfrm>
                <a:off x="7964926" y="2163354"/>
                <a:ext cx="3180000" cy="2531291"/>
                <a:chOff x="6910676" y="1592129"/>
                <a:chExt cx="3180000" cy="2531291"/>
              </a:xfrm>
            </p:grpSpPr>
            <p:sp>
              <p:nvSpPr>
                <p:cNvPr id="612" name="Google Shape;612;p58"/>
                <p:cNvSpPr/>
                <p:nvPr/>
              </p:nvSpPr>
              <p:spPr>
                <a:xfrm rot="-5400000">
                  <a:off x="7235046" y="1267790"/>
                  <a:ext cx="2531291" cy="3179969"/>
                </a:xfrm>
                <a:prstGeom prst="trapezoid">
                  <a:avLst>
                    <a:gd name="adj" fmla="val 10344"/>
                  </a:avLst>
                </a:prstGeom>
                <a:solidFill>
                  <a:schemeClr val="accent4"/>
                </a:solidFill>
                <a:ln w="12700" cap="flat" cmpd="sng">
                  <a:solidFill>
                    <a:srgbClr val="BF9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3" name="Google Shape;613;p58"/>
                <p:cNvSpPr txBox="1"/>
                <p:nvPr/>
              </p:nvSpPr>
              <p:spPr>
                <a:xfrm>
                  <a:off x="7129977" y="1766672"/>
                  <a:ext cx="2960678" cy="21821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979" dirty="0">
                    <a:solidFill>
                      <a:schemeClr val="dk1"/>
                    </a:solidFill>
                    <a:latin typeface="Avenir"/>
                    <a:ea typeface="Avenir"/>
                    <a:cs typeface="Avenir"/>
                    <a:sym typeface="Avenir"/>
                  </a:endParaRPr>
                </a:p>
              </p:txBody>
            </p:sp>
            <p:cxnSp>
              <p:nvCxnSpPr>
                <p:cNvPr id="614" name="Google Shape;614;p58"/>
                <p:cNvCxnSpPr>
                  <a:endCxn id="612" idx="2"/>
                </p:cNvCxnSpPr>
                <p:nvPr/>
              </p:nvCxnSpPr>
              <p:spPr>
                <a:xfrm>
                  <a:off x="6910676" y="2857775"/>
                  <a:ext cx="3180000" cy="0"/>
                </a:xfrm>
                <a:prstGeom prst="straightConnector1">
                  <a:avLst/>
                </a:prstGeom>
                <a:noFill/>
                <a:ln w="12700" cap="flat" cmpd="sng">
                  <a:solidFill>
                    <a:srgbClr val="BF9000"/>
                  </a:solidFill>
                  <a:prstDash val="solid"/>
                  <a:miter lim="800000"/>
                  <a:headEnd type="none" w="sm" len="sm"/>
                  <a:tailEnd type="none" w="sm" len="sm"/>
                </a:ln>
              </p:spPr>
            </p:cxnSp>
          </p:grpSp>
          <p:sp>
            <p:nvSpPr>
              <p:cNvPr id="615" name="Google Shape;615;p58"/>
              <p:cNvSpPr/>
              <p:nvPr/>
            </p:nvSpPr>
            <p:spPr>
              <a:xfrm rot="5400000">
                <a:off x="5048379" y="1839017"/>
                <a:ext cx="2531298" cy="3179958"/>
              </a:xfrm>
              <a:prstGeom prst="trapezoid">
                <a:avLst>
                  <a:gd name="adj" fmla="val 10344"/>
                </a:avLst>
              </a:prstGeom>
              <a:solidFill>
                <a:schemeClr val="accent6"/>
              </a:solidFill>
              <a:ln w="12700" cap="flat" cmpd="sng">
                <a:solidFill>
                  <a:srgbClr val="38562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6" name="Google Shape;616;p58"/>
              <p:cNvSpPr txBox="1"/>
              <p:nvPr/>
            </p:nvSpPr>
            <p:spPr>
              <a:xfrm rot="10800000">
                <a:off x="4724045" y="2337888"/>
                <a:ext cx="2960668" cy="218218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979" dirty="0">
                  <a:solidFill>
                    <a:schemeClr val="dk1"/>
                  </a:solidFill>
                  <a:latin typeface="Avenir"/>
                  <a:ea typeface="Avenir"/>
                  <a:cs typeface="Avenir"/>
                  <a:sym typeface="Avenir"/>
                </a:endParaRPr>
              </a:p>
            </p:txBody>
          </p:sp>
        </p:grpSp>
        <p:sp>
          <p:nvSpPr>
            <p:cNvPr id="617" name="Google Shape;617;p58"/>
            <p:cNvSpPr txBox="1"/>
            <p:nvPr/>
          </p:nvSpPr>
          <p:spPr>
            <a:xfrm>
              <a:off x="6048013" y="3521592"/>
              <a:ext cx="12182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rgbClr val="7F6000"/>
                  </a:solidFill>
                  <a:latin typeface="Avenir"/>
                  <a:ea typeface="Avenir"/>
                  <a:cs typeface="Avenir"/>
                  <a:sym typeface="Avenir"/>
                </a:rPr>
                <a:t>Equity</a:t>
              </a:r>
              <a:endParaRPr dirty="0"/>
            </a:p>
          </p:txBody>
        </p:sp>
        <p:cxnSp>
          <p:nvCxnSpPr>
            <p:cNvPr id="618" name="Google Shape;618;p58"/>
            <p:cNvCxnSpPr/>
            <p:nvPr/>
          </p:nvCxnSpPr>
          <p:spPr>
            <a:xfrm>
              <a:off x="5413568" y="2911158"/>
              <a:ext cx="1075765" cy="0"/>
            </a:xfrm>
            <a:prstGeom prst="straightConnector1">
              <a:avLst/>
            </a:prstGeom>
            <a:noFill/>
            <a:ln w="9525" cap="flat" cmpd="sng">
              <a:solidFill>
                <a:schemeClr val="accent1"/>
              </a:solidFill>
              <a:prstDash val="solid"/>
              <a:miter lim="800000"/>
              <a:headEnd type="none" w="sm" len="sm"/>
              <a:tailEnd type="none" w="sm" len="sm"/>
            </a:ln>
          </p:spPr>
        </p:cxnSp>
        <p:sp>
          <p:nvSpPr>
            <p:cNvPr id="619" name="Google Shape;619;p58"/>
            <p:cNvSpPr txBox="1"/>
            <p:nvPr/>
          </p:nvSpPr>
          <p:spPr>
            <a:xfrm>
              <a:off x="4593918" y="2609956"/>
              <a:ext cx="273244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accent1"/>
                  </a:solidFill>
                  <a:latin typeface="Avenir"/>
                  <a:ea typeface="Avenir"/>
                  <a:cs typeface="Avenir"/>
                  <a:sym typeface="Avenir"/>
                </a:rPr>
                <a:t>Entity 1</a:t>
              </a:r>
              <a:endParaRPr dirty="0"/>
            </a:p>
          </p:txBody>
        </p:sp>
        <p:sp>
          <p:nvSpPr>
            <p:cNvPr id="620" name="Google Shape;620;p58"/>
            <p:cNvSpPr txBox="1"/>
            <p:nvPr/>
          </p:nvSpPr>
          <p:spPr>
            <a:xfrm>
              <a:off x="6074855" y="3112012"/>
              <a:ext cx="12182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rgbClr val="7F6000"/>
                  </a:solidFill>
                  <a:latin typeface="Avenir"/>
                  <a:ea typeface="Avenir"/>
                  <a:cs typeface="Avenir"/>
                  <a:sym typeface="Avenir"/>
                </a:rPr>
                <a:t>Liabilities</a:t>
              </a:r>
              <a:endParaRPr dirty="0"/>
            </a:p>
          </p:txBody>
        </p:sp>
        <p:sp>
          <p:nvSpPr>
            <p:cNvPr id="621" name="Google Shape;621;p58"/>
            <p:cNvSpPr txBox="1"/>
            <p:nvPr/>
          </p:nvSpPr>
          <p:spPr>
            <a:xfrm>
              <a:off x="4784870" y="3292397"/>
              <a:ext cx="12182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Avenir"/>
                  <a:ea typeface="Avenir"/>
                  <a:cs typeface="Avenir"/>
                  <a:sym typeface="Avenir"/>
                </a:rPr>
                <a:t>Assets</a:t>
              </a:r>
              <a:endParaRPr dirty="0"/>
            </a:p>
          </p:txBody>
        </p:sp>
        <p:grpSp>
          <p:nvGrpSpPr>
            <p:cNvPr id="622" name="Google Shape;622;p58"/>
            <p:cNvGrpSpPr/>
            <p:nvPr/>
          </p:nvGrpSpPr>
          <p:grpSpPr>
            <a:xfrm>
              <a:off x="9009033" y="1969030"/>
              <a:ext cx="2459917" cy="969771"/>
              <a:chOff x="4724045" y="2163347"/>
              <a:chExt cx="6420881" cy="2531298"/>
            </a:xfrm>
          </p:grpSpPr>
          <p:grpSp>
            <p:nvGrpSpPr>
              <p:cNvPr id="623" name="Google Shape;623;p58"/>
              <p:cNvGrpSpPr/>
              <p:nvPr/>
            </p:nvGrpSpPr>
            <p:grpSpPr>
              <a:xfrm>
                <a:off x="7964926" y="2163354"/>
                <a:ext cx="3180000" cy="2531291"/>
                <a:chOff x="6910676" y="1592129"/>
                <a:chExt cx="3180000" cy="2531291"/>
              </a:xfrm>
            </p:grpSpPr>
            <p:sp>
              <p:nvSpPr>
                <p:cNvPr id="624" name="Google Shape;624;p58"/>
                <p:cNvSpPr/>
                <p:nvPr/>
              </p:nvSpPr>
              <p:spPr>
                <a:xfrm rot="-5400000">
                  <a:off x="7235046" y="1267790"/>
                  <a:ext cx="2531291" cy="3179969"/>
                </a:xfrm>
                <a:prstGeom prst="trapezoid">
                  <a:avLst>
                    <a:gd name="adj" fmla="val 10344"/>
                  </a:avLst>
                </a:prstGeom>
                <a:solidFill>
                  <a:schemeClr val="accent4"/>
                </a:solidFill>
                <a:ln w="12700" cap="flat" cmpd="sng">
                  <a:solidFill>
                    <a:srgbClr val="BF9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5" name="Google Shape;625;p58"/>
                <p:cNvSpPr txBox="1"/>
                <p:nvPr/>
              </p:nvSpPr>
              <p:spPr>
                <a:xfrm>
                  <a:off x="7129977" y="1766672"/>
                  <a:ext cx="2960678" cy="21821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979" dirty="0">
                    <a:solidFill>
                      <a:schemeClr val="dk1"/>
                    </a:solidFill>
                    <a:latin typeface="Avenir"/>
                    <a:ea typeface="Avenir"/>
                    <a:cs typeface="Avenir"/>
                    <a:sym typeface="Avenir"/>
                  </a:endParaRPr>
                </a:p>
              </p:txBody>
            </p:sp>
            <p:cxnSp>
              <p:nvCxnSpPr>
                <p:cNvPr id="626" name="Google Shape;626;p58"/>
                <p:cNvCxnSpPr>
                  <a:endCxn id="624" idx="2"/>
                </p:cNvCxnSpPr>
                <p:nvPr/>
              </p:nvCxnSpPr>
              <p:spPr>
                <a:xfrm>
                  <a:off x="6910676" y="2857775"/>
                  <a:ext cx="3180000" cy="0"/>
                </a:xfrm>
                <a:prstGeom prst="straightConnector1">
                  <a:avLst/>
                </a:prstGeom>
                <a:noFill/>
                <a:ln w="12700" cap="flat" cmpd="sng">
                  <a:solidFill>
                    <a:srgbClr val="BF9000"/>
                  </a:solidFill>
                  <a:prstDash val="solid"/>
                  <a:miter lim="800000"/>
                  <a:headEnd type="none" w="sm" len="sm"/>
                  <a:tailEnd type="none" w="sm" len="sm"/>
                </a:ln>
              </p:spPr>
            </p:cxnSp>
          </p:grpSp>
          <p:sp>
            <p:nvSpPr>
              <p:cNvPr id="627" name="Google Shape;627;p58"/>
              <p:cNvSpPr/>
              <p:nvPr/>
            </p:nvSpPr>
            <p:spPr>
              <a:xfrm rot="5400000">
                <a:off x="5048379" y="1839017"/>
                <a:ext cx="2531298" cy="3179958"/>
              </a:xfrm>
              <a:prstGeom prst="trapezoid">
                <a:avLst>
                  <a:gd name="adj" fmla="val 10344"/>
                </a:avLst>
              </a:prstGeom>
              <a:solidFill>
                <a:schemeClr val="accent6"/>
              </a:solidFill>
              <a:ln w="12700" cap="flat" cmpd="sng">
                <a:solidFill>
                  <a:srgbClr val="38562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8" name="Google Shape;628;p58"/>
              <p:cNvSpPr txBox="1"/>
              <p:nvPr/>
            </p:nvSpPr>
            <p:spPr>
              <a:xfrm rot="10800000">
                <a:off x="4724045" y="2337888"/>
                <a:ext cx="2960668" cy="218218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979" dirty="0">
                  <a:solidFill>
                    <a:schemeClr val="dk1"/>
                  </a:solidFill>
                  <a:latin typeface="Avenir"/>
                  <a:ea typeface="Avenir"/>
                  <a:cs typeface="Avenir"/>
                  <a:sym typeface="Avenir"/>
                </a:endParaRPr>
              </a:p>
            </p:txBody>
          </p:sp>
        </p:grpSp>
        <p:sp>
          <p:nvSpPr>
            <p:cNvPr id="629" name="Google Shape;629;p58"/>
            <p:cNvSpPr txBox="1"/>
            <p:nvPr/>
          </p:nvSpPr>
          <p:spPr>
            <a:xfrm>
              <a:off x="10261424" y="2529221"/>
              <a:ext cx="12182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rgbClr val="7F6000"/>
                  </a:solidFill>
                  <a:latin typeface="Avenir"/>
                  <a:ea typeface="Avenir"/>
                  <a:cs typeface="Avenir"/>
                  <a:sym typeface="Avenir"/>
                </a:rPr>
                <a:t>Equity</a:t>
              </a:r>
              <a:endParaRPr dirty="0"/>
            </a:p>
          </p:txBody>
        </p:sp>
        <p:cxnSp>
          <p:nvCxnSpPr>
            <p:cNvPr id="630" name="Google Shape;630;p58"/>
            <p:cNvCxnSpPr/>
            <p:nvPr/>
          </p:nvCxnSpPr>
          <p:spPr>
            <a:xfrm>
              <a:off x="9626979" y="1918787"/>
              <a:ext cx="1075765" cy="0"/>
            </a:xfrm>
            <a:prstGeom prst="straightConnector1">
              <a:avLst/>
            </a:prstGeom>
            <a:noFill/>
            <a:ln w="9525" cap="flat" cmpd="sng">
              <a:solidFill>
                <a:schemeClr val="accent1"/>
              </a:solidFill>
              <a:prstDash val="solid"/>
              <a:miter lim="800000"/>
              <a:headEnd type="none" w="sm" len="sm"/>
              <a:tailEnd type="none" w="sm" len="sm"/>
            </a:ln>
          </p:spPr>
        </p:cxnSp>
        <p:sp>
          <p:nvSpPr>
            <p:cNvPr id="631" name="Google Shape;631;p58"/>
            <p:cNvSpPr txBox="1"/>
            <p:nvPr/>
          </p:nvSpPr>
          <p:spPr>
            <a:xfrm>
              <a:off x="8807329" y="1617585"/>
              <a:ext cx="273244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accent1"/>
                  </a:solidFill>
                  <a:latin typeface="Avenir"/>
                  <a:ea typeface="Avenir"/>
                  <a:cs typeface="Avenir"/>
                  <a:sym typeface="Avenir"/>
                </a:rPr>
                <a:t>Entity 2</a:t>
              </a:r>
              <a:endParaRPr dirty="0"/>
            </a:p>
          </p:txBody>
        </p:sp>
        <p:sp>
          <p:nvSpPr>
            <p:cNvPr id="632" name="Google Shape;632;p58"/>
            <p:cNvSpPr txBox="1"/>
            <p:nvPr/>
          </p:nvSpPr>
          <p:spPr>
            <a:xfrm>
              <a:off x="10288266" y="2119641"/>
              <a:ext cx="12182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rgbClr val="7F6000"/>
                  </a:solidFill>
                  <a:latin typeface="Avenir"/>
                  <a:ea typeface="Avenir"/>
                  <a:cs typeface="Avenir"/>
                  <a:sym typeface="Avenir"/>
                </a:rPr>
                <a:t>Liabilities</a:t>
              </a:r>
              <a:endParaRPr dirty="0"/>
            </a:p>
          </p:txBody>
        </p:sp>
        <p:sp>
          <p:nvSpPr>
            <p:cNvPr id="633" name="Google Shape;633;p58"/>
            <p:cNvSpPr txBox="1"/>
            <p:nvPr/>
          </p:nvSpPr>
          <p:spPr>
            <a:xfrm>
              <a:off x="8984615" y="2192305"/>
              <a:ext cx="121828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Avenir"/>
                  <a:ea typeface="Avenir"/>
                  <a:cs typeface="Avenir"/>
                  <a:sym typeface="Avenir"/>
                </a:rPr>
                <a:t>Loan receivable</a:t>
              </a:r>
              <a:endParaRPr dirty="0"/>
            </a:p>
          </p:txBody>
        </p:sp>
        <p:grpSp>
          <p:nvGrpSpPr>
            <p:cNvPr id="634" name="Google Shape;634;p58"/>
            <p:cNvGrpSpPr/>
            <p:nvPr/>
          </p:nvGrpSpPr>
          <p:grpSpPr>
            <a:xfrm>
              <a:off x="8975810" y="4183307"/>
              <a:ext cx="2459917" cy="969771"/>
              <a:chOff x="4724045" y="2163347"/>
              <a:chExt cx="6420881" cy="2531298"/>
            </a:xfrm>
          </p:grpSpPr>
          <p:grpSp>
            <p:nvGrpSpPr>
              <p:cNvPr id="635" name="Google Shape;635;p58"/>
              <p:cNvGrpSpPr/>
              <p:nvPr/>
            </p:nvGrpSpPr>
            <p:grpSpPr>
              <a:xfrm>
                <a:off x="7964926" y="2163354"/>
                <a:ext cx="3180000" cy="2531291"/>
                <a:chOff x="6910676" y="1592129"/>
                <a:chExt cx="3180000" cy="2531291"/>
              </a:xfrm>
            </p:grpSpPr>
            <p:sp>
              <p:nvSpPr>
                <p:cNvPr id="636" name="Google Shape;636;p58"/>
                <p:cNvSpPr/>
                <p:nvPr/>
              </p:nvSpPr>
              <p:spPr>
                <a:xfrm rot="-5400000">
                  <a:off x="7235046" y="1267790"/>
                  <a:ext cx="2531291" cy="3179969"/>
                </a:xfrm>
                <a:prstGeom prst="trapezoid">
                  <a:avLst>
                    <a:gd name="adj" fmla="val 10344"/>
                  </a:avLst>
                </a:prstGeom>
                <a:solidFill>
                  <a:schemeClr val="accent4"/>
                </a:solidFill>
                <a:ln w="12700" cap="flat" cmpd="sng">
                  <a:solidFill>
                    <a:srgbClr val="BF9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7" name="Google Shape;637;p58"/>
                <p:cNvSpPr txBox="1"/>
                <p:nvPr/>
              </p:nvSpPr>
              <p:spPr>
                <a:xfrm>
                  <a:off x="7129977" y="1766672"/>
                  <a:ext cx="2960678" cy="21821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979" dirty="0">
                    <a:solidFill>
                      <a:schemeClr val="dk1"/>
                    </a:solidFill>
                    <a:latin typeface="Avenir"/>
                    <a:ea typeface="Avenir"/>
                    <a:cs typeface="Avenir"/>
                    <a:sym typeface="Avenir"/>
                  </a:endParaRPr>
                </a:p>
              </p:txBody>
            </p:sp>
            <p:cxnSp>
              <p:nvCxnSpPr>
                <p:cNvPr id="638" name="Google Shape;638;p58"/>
                <p:cNvCxnSpPr>
                  <a:endCxn id="636" idx="2"/>
                </p:cNvCxnSpPr>
                <p:nvPr/>
              </p:nvCxnSpPr>
              <p:spPr>
                <a:xfrm>
                  <a:off x="6910676" y="2857775"/>
                  <a:ext cx="3180000" cy="0"/>
                </a:xfrm>
                <a:prstGeom prst="straightConnector1">
                  <a:avLst/>
                </a:prstGeom>
                <a:noFill/>
                <a:ln w="12700" cap="flat" cmpd="sng">
                  <a:solidFill>
                    <a:srgbClr val="BF9000"/>
                  </a:solidFill>
                  <a:prstDash val="solid"/>
                  <a:miter lim="800000"/>
                  <a:headEnd type="none" w="sm" len="sm"/>
                  <a:tailEnd type="none" w="sm" len="sm"/>
                </a:ln>
              </p:spPr>
            </p:cxnSp>
          </p:grpSp>
          <p:sp>
            <p:nvSpPr>
              <p:cNvPr id="639" name="Google Shape;639;p58"/>
              <p:cNvSpPr/>
              <p:nvPr/>
            </p:nvSpPr>
            <p:spPr>
              <a:xfrm rot="5400000">
                <a:off x="5048379" y="1839017"/>
                <a:ext cx="2531298" cy="3179958"/>
              </a:xfrm>
              <a:prstGeom prst="trapezoid">
                <a:avLst>
                  <a:gd name="adj" fmla="val 10344"/>
                </a:avLst>
              </a:prstGeom>
              <a:solidFill>
                <a:schemeClr val="accent6"/>
              </a:solidFill>
              <a:ln w="12700" cap="flat" cmpd="sng">
                <a:solidFill>
                  <a:srgbClr val="38562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0" name="Google Shape;640;p58"/>
              <p:cNvSpPr txBox="1"/>
              <p:nvPr/>
            </p:nvSpPr>
            <p:spPr>
              <a:xfrm rot="10800000">
                <a:off x="4724045" y="2337888"/>
                <a:ext cx="2960668" cy="218218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979" dirty="0">
                  <a:solidFill>
                    <a:schemeClr val="dk1"/>
                  </a:solidFill>
                  <a:latin typeface="Avenir"/>
                  <a:ea typeface="Avenir"/>
                  <a:cs typeface="Avenir"/>
                  <a:sym typeface="Avenir"/>
                </a:endParaRPr>
              </a:p>
            </p:txBody>
          </p:sp>
        </p:grpSp>
        <p:sp>
          <p:nvSpPr>
            <p:cNvPr id="641" name="Google Shape;641;p58"/>
            <p:cNvSpPr txBox="1"/>
            <p:nvPr/>
          </p:nvSpPr>
          <p:spPr>
            <a:xfrm>
              <a:off x="10228201" y="4743498"/>
              <a:ext cx="12182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rgbClr val="7F6000"/>
                  </a:solidFill>
                  <a:latin typeface="Avenir"/>
                  <a:ea typeface="Avenir"/>
                  <a:cs typeface="Avenir"/>
                  <a:sym typeface="Avenir"/>
                </a:rPr>
                <a:t>Equity</a:t>
              </a:r>
              <a:endParaRPr dirty="0"/>
            </a:p>
          </p:txBody>
        </p:sp>
        <p:cxnSp>
          <p:nvCxnSpPr>
            <p:cNvPr id="642" name="Google Shape;642;p58"/>
            <p:cNvCxnSpPr/>
            <p:nvPr/>
          </p:nvCxnSpPr>
          <p:spPr>
            <a:xfrm>
              <a:off x="9593756" y="4133064"/>
              <a:ext cx="1075765" cy="0"/>
            </a:xfrm>
            <a:prstGeom prst="straightConnector1">
              <a:avLst/>
            </a:prstGeom>
            <a:noFill/>
            <a:ln w="9525" cap="flat" cmpd="sng">
              <a:solidFill>
                <a:schemeClr val="accent1"/>
              </a:solidFill>
              <a:prstDash val="solid"/>
              <a:miter lim="800000"/>
              <a:headEnd type="none" w="sm" len="sm"/>
              <a:tailEnd type="none" w="sm" len="sm"/>
            </a:ln>
          </p:spPr>
        </p:cxnSp>
        <p:sp>
          <p:nvSpPr>
            <p:cNvPr id="643" name="Google Shape;643;p58"/>
            <p:cNvSpPr txBox="1"/>
            <p:nvPr/>
          </p:nvSpPr>
          <p:spPr>
            <a:xfrm>
              <a:off x="8774106" y="3831862"/>
              <a:ext cx="273244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accent1"/>
                  </a:solidFill>
                  <a:latin typeface="Avenir"/>
                  <a:ea typeface="Avenir"/>
                  <a:cs typeface="Avenir"/>
                  <a:sym typeface="Avenir"/>
                </a:rPr>
                <a:t>Entity 3</a:t>
              </a:r>
              <a:endParaRPr dirty="0"/>
            </a:p>
          </p:txBody>
        </p:sp>
        <p:sp>
          <p:nvSpPr>
            <p:cNvPr id="644" name="Google Shape;644;p58"/>
            <p:cNvSpPr txBox="1"/>
            <p:nvPr/>
          </p:nvSpPr>
          <p:spPr>
            <a:xfrm>
              <a:off x="10255043" y="4333918"/>
              <a:ext cx="12182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rgbClr val="7F6000"/>
                  </a:solidFill>
                  <a:latin typeface="Avenir"/>
                  <a:ea typeface="Avenir"/>
                  <a:cs typeface="Avenir"/>
                  <a:sym typeface="Avenir"/>
                </a:rPr>
                <a:t>Liabilities</a:t>
              </a:r>
              <a:endParaRPr dirty="0"/>
            </a:p>
          </p:txBody>
        </p:sp>
        <p:sp>
          <p:nvSpPr>
            <p:cNvPr id="645" name="Google Shape;645;p58"/>
            <p:cNvSpPr txBox="1"/>
            <p:nvPr/>
          </p:nvSpPr>
          <p:spPr>
            <a:xfrm>
              <a:off x="8952462" y="4429507"/>
              <a:ext cx="121828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Avenir"/>
                  <a:ea typeface="Avenir"/>
                  <a:cs typeface="Avenir"/>
                  <a:sym typeface="Avenir"/>
                </a:rPr>
                <a:t>Investment in equity</a:t>
              </a:r>
              <a:endParaRPr dirty="0"/>
            </a:p>
          </p:txBody>
        </p:sp>
        <p:sp>
          <p:nvSpPr>
            <p:cNvPr id="646" name="Google Shape;646;p58"/>
            <p:cNvSpPr/>
            <p:nvPr/>
          </p:nvSpPr>
          <p:spPr>
            <a:xfrm rot="-6873230" flipH="1">
              <a:off x="7083011" y="2591449"/>
              <a:ext cx="2190627" cy="2184541"/>
            </a:xfrm>
            <a:prstGeom prst="arc">
              <a:avLst>
                <a:gd name="adj1" fmla="val 16200000"/>
                <a:gd name="adj2" fmla="val 0"/>
              </a:avLst>
            </a:prstGeom>
            <a:noFill/>
            <a:ln w="114300" cap="flat" cmpd="sng">
              <a:solidFill>
                <a:srgbClr val="FF2F92"/>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venir"/>
                <a:ea typeface="Avenir"/>
                <a:cs typeface="Avenir"/>
                <a:sym typeface="Avenir"/>
              </a:endParaRPr>
            </a:p>
          </p:txBody>
        </p:sp>
        <p:sp>
          <p:nvSpPr>
            <p:cNvPr id="647" name="Google Shape;647;p58"/>
            <p:cNvSpPr/>
            <p:nvPr/>
          </p:nvSpPr>
          <p:spPr>
            <a:xfrm rot="-3420519">
              <a:off x="7141381" y="2236806"/>
              <a:ext cx="2190627" cy="2184541"/>
            </a:xfrm>
            <a:prstGeom prst="arc">
              <a:avLst>
                <a:gd name="adj1" fmla="val 16200000"/>
                <a:gd name="adj2" fmla="val 0"/>
              </a:avLst>
            </a:prstGeom>
            <a:noFill/>
            <a:ln w="114300" cap="flat" cmpd="sng">
              <a:solidFill>
                <a:srgbClr val="FF2F92"/>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venir"/>
                <a:ea typeface="Avenir"/>
                <a:cs typeface="Avenir"/>
                <a:sym typeface="Avenir"/>
              </a:endParaRPr>
            </a:p>
          </p:txBody>
        </p:sp>
      </p:grpSp>
      <p:pic>
        <p:nvPicPr>
          <p:cNvPr id="648" name="Google Shape;648;p58"/>
          <p:cNvPicPr preferRelativeResize="0"/>
          <p:nvPr/>
        </p:nvPicPr>
        <p:blipFill rotWithShape="1">
          <a:blip r:embed="rId3">
            <a:alphaModFix/>
          </a:blip>
          <a:srcRect l="37653" r="36207"/>
          <a:stretch/>
        </p:blipFill>
        <p:spPr>
          <a:xfrm>
            <a:off x="1312743" y="2357339"/>
            <a:ext cx="1563723" cy="2930220"/>
          </a:xfrm>
          <a:prstGeom prst="rect">
            <a:avLst/>
          </a:prstGeom>
          <a:noFill/>
          <a:ln>
            <a:noFill/>
          </a:ln>
        </p:spPr>
      </p:pic>
      <p:sp>
        <p:nvSpPr>
          <p:cNvPr id="649" name="Google Shape;649;p58"/>
          <p:cNvSpPr txBox="1"/>
          <p:nvPr/>
        </p:nvSpPr>
        <p:spPr>
          <a:xfrm>
            <a:off x="1191985" y="510962"/>
            <a:ext cx="1563723"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Arial"/>
                <a:ea typeface="Arial"/>
                <a:cs typeface="Arial"/>
                <a:sym typeface="Arial"/>
              </a:rPr>
              <a:t>Point</a:t>
            </a:r>
            <a:endParaRPr dirty="0"/>
          </a:p>
          <a:p>
            <a:pPr marL="0" marR="0" lvl="0" indent="0" algn="ctr" rtl="0">
              <a:spcBef>
                <a:spcPts val="0"/>
              </a:spcBef>
              <a:spcAft>
                <a:spcPts val="0"/>
              </a:spcAft>
              <a:buNone/>
            </a:pPr>
            <a:r>
              <a:rPr lang="en-US" sz="4000" dirty="0">
                <a:solidFill>
                  <a:schemeClr val="dk1"/>
                </a:solidFill>
                <a:latin typeface="Arial"/>
                <a:ea typeface="Arial"/>
                <a:cs typeface="Arial"/>
                <a:sym typeface="Arial"/>
              </a:rPr>
              <a:t>Of</a:t>
            </a:r>
            <a:endParaRPr dirty="0"/>
          </a:p>
          <a:p>
            <a:pPr marL="0" marR="0" lvl="0" indent="0" algn="ctr" rtl="0">
              <a:spcBef>
                <a:spcPts val="0"/>
              </a:spcBef>
              <a:spcAft>
                <a:spcPts val="0"/>
              </a:spcAft>
              <a:buNone/>
            </a:pPr>
            <a:r>
              <a:rPr lang="en-US" sz="4000" dirty="0">
                <a:solidFill>
                  <a:schemeClr val="dk1"/>
                </a:solidFill>
                <a:latin typeface="Arial"/>
                <a:ea typeface="Arial"/>
                <a:cs typeface="Arial"/>
                <a:sym typeface="Arial"/>
              </a:rPr>
              <a:t>View</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59"/>
          <p:cNvPicPr preferRelativeResize="0"/>
          <p:nvPr/>
        </p:nvPicPr>
        <p:blipFill rotWithShape="1">
          <a:blip r:embed="rId3">
            <a:alphaModFix/>
          </a:blip>
          <a:srcRect/>
          <a:stretch/>
        </p:blipFill>
        <p:spPr>
          <a:xfrm>
            <a:off x="7206781" y="2908288"/>
            <a:ext cx="3246172" cy="885123"/>
          </a:xfrm>
          <a:prstGeom prst="rect">
            <a:avLst/>
          </a:prstGeom>
          <a:noFill/>
          <a:ln>
            <a:noFill/>
          </a:ln>
        </p:spPr>
      </p:pic>
      <p:pic>
        <p:nvPicPr>
          <p:cNvPr id="656" name="Google Shape;656;p59"/>
          <p:cNvPicPr preferRelativeResize="0"/>
          <p:nvPr/>
        </p:nvPicPr>
        <p:blipFill rotWithShape="1">
          <a:blip r:embed="rId4">
            <a:alphaModFix/>
          </a:blip>
          <a:srcRect/>
          <a:stretch/>
        </p:blipFill>
        <p:spPr>
          <a:xfrm>
            <a:off x="2111452" y="2642788"/>
            <a:ext cx="4047143" cy="157242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48135"/>
              </a:buClr>
              <a:buSzPts val="4400"/>
              <a:buFont typeface="Avenir"/>
              <a:buNone/>
            </a:pPr>
            <a:r>
              <a:rPr lang="en-US" dirty="0"/>
              <a:t> Induction Program</a:t>
            </a:r>
            <a:endParaRPr dirty="0"/>
          </a:p>
        </p:txBody>
      </p:sp>
      <p:sp>
        <p:nvSpPr>
          <p:cNvPr id="663" name="Google Shape;663;p60"/>
          <p:cNvSpPr txBox="1">
            <a:spLocks noGrp="1"/>
          </p:cNvSpPr>
          <p:nvPr>
            <p:ph type="body" idx="1"/>
          </p:nvPr>
        </p:nvSpPr>
        <p:spPr>
          <a:xfrm>
            <a:off x="198120" y="1554689"/>
            <a:ext cx="837438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dirty="0"/>
              <a:t>	0. Accounting Foundation</a:t>
            </a:r>
            <a:endParaRPr dirty="0"/>
          </a:p>
          <a:p>
            <a:pPr marL="0" lvl="0" indent="0" algn="l" rtl="0">
              <a:lnSpc>
                <a:spcPct val="90000"/>
              </a:lnSpc>
              <a:spcBef>
                <a:spcPts val="1200"/>
              </a:spcBef>
              <a:spcAft>
                <a:spcPts val="0"/>
              </a:spcAft>
              <a:buClr>
                <a:schemeClr val="dk1"/>
              </a:buClr>
              <a:buSzPts val="2800"/>
              <a:buNone/>
            </a:pPr>
            <a:r>
              <a:rPr lang="en-US" sz="2800" dirty="0"/>
              <a:t>	1. Funding Butterfly</a:t>
            </a:r>
            <a:endParaRPr dirty="0"/>
          </a:p>
          <a:p>
            <a:pPr marL="0" lvl="0" indent="0" algn="l" rtl="0">
              <a:lnSpc>
                <a:spcPct val="90000"/>
              </a:lnSpc>
              <a:spcBef>
                <a:spcPts val="1200"/>
              </a:spcBef>
              <a:spcAft>
                <a:spcPts val="0"/>
              </a:spcAft>
              <a:buClr>
                <a:schemeClr val="dk1"/>
              </a:buClr>
              <a:buSzPts val="2800"/>
              <a:buNone/>
            </a:pPr>
            <a:r>
              <a:rPr lang="en-US" sz="2800" dirty="0"/>
              <a:t>	</a:t>
            </a:r>
            <a:r>
              <a:rPr lang="en-US" sz="2800" u="sng" dirty="0">
                <a:solidFill>
                  <a:srgbClr val="548135"/>
                </a:solidFill>
              </a:rPr>
              <a:t>2. Accounting Framework – Deriving Profit</a:t>
            </a:r>
            <a:endParaRPr dirty="0"/>
          </a:p>
          <a:p>
            <a:pPr marL="0" lvl="0" indent="0" algn="l" rtl="0">
              <a:lnSpc>
                <a:spcPct val="90000"/>
              </a:lnSpc>
              <a:spcBef>
                <a:spcPts val="1200"/>
              </a:spcBef>
              <a:spcAft>
                <a:spcPts val="0"/>
              </a:spcAft>
              <a:buClr>
                <a:schemeClr val="dk1"/>
              </a:buClr>
              <a:buSzPts val="2800"/>
              <a:buNone/>
            </a:pPr>
            <a:r>
              <a:rPr lang="en-US" sz="2800" dirty="0"/>
              <a:t>	3. Classic Transactions</a:t>
            </a:r>
            <a:endParaRPr dirty="0"/>
          </a:p>
          <a:p>
            <a:pPr marL="0" lvl="0" indent="0" algn="l" rtl="0">
              <a:lnSpc>
                <a:spcPct val="90000"/>
              </a:lnSpc>
              <a:spcBef>
                <a:spcPts val="1200"/>
              </a:spcBef>
              <a:spcAft>
                <a:spcPts val="0"/>
              </a:spcAft>
              <a:buClr>
                <a:schemeClr val="dk1"/>
              </a:buClr>
              <a:buSzPts val="2800"/>
              <a:buNone/>
            </a:pPr>
            <a:r>
              <a:rPr lang="en-US" sz="2800" dirty="0"/>
              <a:t>	4. Summary</a:t>
            </a:r>
            <a:endParaRPr dirty="0"/>
          </a:p>
          <a:p>
            <a:pPr marL="0" lvl="0" indent="0" algn="l" rtl="0">
              <a:lnSpc>
                <a:spcPct val="90000"/>
              </a:lnSpc>
              <a:spcBef>
                <a:spcPts val="1200"/>
              </a:spcBef>
              <a:spcAft>
                <a:spcPts val="0"/>
              </a:spcAft>
              <a:buClr>
                <a:schemeClr val="dk1"/>
              </a:buClr>
              <a:buSzPts val="2800"/>
              <a:buNone/>
            </a:pPr>
            <a:r>
              <a:rPr lang="en-US" sz="2800" dirty="0"/>
              <a:t>	5. Business Narrative</a:t>
            </a:r>
            <a:endParaRPr dirty="0"/>
          </a:p>
        </p:txBody>
      </p:sp>
      <p:pic>
        <p:nvPicPr>
          <p:cNvPr id="664" name="Google Shape;664;p60"/>
          <p:cNvPicPr preferRelativeResize="0"/>
          <p:nvPr/>
        </p:nvPicPr>
        <p:blipFill rotWithShape="1">
          <a:blip r:embed="rId3">
            <a:alphaModFix/>
          </a:blip>
          <a:srcRect/>
          <a:stretch/>
        </p:blipFill>
        <p:spPr>
          <a:xfrm>
            <a:off x="1682750" y="5022790"/>
            <a:ext cx="8826500" cy="1435100"/>
          </a:xfrm>
          <a:prstGeom prst="rect">
            <a:avLst/>
          </a:prstGeom>
          <a:noFill/>
          <a:ln>
            <a:noFill/>
          </a:ln>
        </p:spPr>
      </p:pic>
      <p:pic>
        <p:nvPicPr>
          <p:cNvPr id="665" name="Google Shape;665;p60"/>
          <p:cNvPicPr preferRelativeResize="0"/>
          <p:nvPr/>
        </p:nvPicPr>
        <p:blipFill rotWithShape="1">
          <a:blip r:embed="rId4">
            <a:alphaModFix/>
          </a:blip>
          <a:srcRect/>
          <a:stretch/>
        </p:blipFill>
        <p:spPr>
          <a:xfrm rot="-786231">
            <a:off x="7519589" y="1437880"/>
            <a:ext cx="4278128" cy="302673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61"/>
          <p:cNvPicPr preferRelativeResize="0"/>
          <p:nvPr/>
        </p:nvPicPr>
        <p:blipFill rotWithShape="1">
          <a:blip r:embed="rId3">
            <a:alphaModFix/>
          </a:blip>
          <a:srcRect/>
          <a:stretch/>
        </p:blipFill>
        <p:spPr>
          <a:xfrm>
            <a:off x="5563430" y="2294538"/>
            <a:ext cx="6075676" cy="165663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62"/>
          <p:cNvSpPr txBox="1"/>
          <p:nvPr/>
        </p:nvSpPr>
        <p:spPr>
          <a:xfrm>
            <a:off x="0" y="-2"/>
            <a:ext cx="12192000" cy="1080000"/>
          </a:xfrm>
          <a:prstGeom prst="rect">
            <a:avLst/>
          </a:prstGeom>
          <a:solidFill>
            <a:srgbClr val="521B93"/>
          </a:solidFill>
          <a:ln>
            <a:noFill/>
          </a:ln>
        </p:spPr>
        <p:txBody>
          <a:bodyPr spcFirstLastPara="1" wrap="square" lIns="91425" tIns="45700" rIns="91425" bIns="45700" anchor="ctr" anchorCtr="0">
            <a:noAutofit/>
          </a:bodyPr>
          <a:lstStyle/>
          <a:p>
            <a:pPr marL="363220" marR="0" lvl="0" indent="0" algn="l" rtl="0">
              <a:lnSpc>
                <a:spcPct val="120000"/>
              </a:lnSpc>
              <a:spcBef>
                <a:spcPts val="0"/>
              </a:spcBef>
              <a:spcAft>
                <a:spcPts val="0"/>
              </a:spcAft>
              <a:buNone/>
            </a:pPr>
            <a:r>
              <a:rPr lang="en-US" sz="4000" b="1" dirty="0">
                <a:solidFill>
                  <a:schemeClr val="accent4"/>
                </a:solidFill>
                <a:latin typeface="Avenir"/>
                <a:ea typeface="Avenir"/>
                <a:cs typeface="Avenir"/>
                <a:sym typeface="Avenir"/>
              </a:rPr>
              <a:t>3. The Accounting Framework</a:t>
            </a:r>
            <a:endParaRPr sz="1800" dirty="0">
              <a:solidFill>
                <a:schemeClr val="accent4"/>
              </a:solidFill>
              <a:latin typeface="Calibri"/>
              <a:ea typeface="Calibri"/>
              <a:cs typeface="Calibri"/>
              <a:sym typeface="Calibri"/>
            </a:endParaRPr>
          </a:p>
        </p:txBody>
      </p:sp>
      <p:sp>
        <p:nvSpPr>
          <p:cNvPr id="678" name="Google Shape;678;p62"/>
          <p:cNvSpPr txBox="1"/>
          <p:nvPr/>
        </p:nvSpPr>
        <p:spPr>
          <a:xfrm>
            <a:off x="6281577" y="4413692"/>
            <a:ext cx="4107600" cy="1170000"/>
          </a:xfrm>
          <a:prstGeom prst="rect">
            <a:avLst/>
          </a:prstGeom>
          <a:solidFill>
            <a:srgbClr val="FFF2CC"/>
          </a:solidFill>
          <a:ln w="762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rgbClr val="C55A11"/>
                </a:solidFill>
                <a:latin typeface="Avenir"/>
                <a:ea typeface="Avenir"/>
                <a:cs typeface="Avenir"/>
                <a:sym typeface="Avenir"/>
              </a:rPr>
              <a:t>Equity</a:t>
            </a:r>
            <a:r>
              <a:rPr lang="en-US" sz="2800" b="1" dirty="0">
                <a:solidFill>
                  <a:srgbClr val="FFF2CC"/>
                </a:solidFill>
                <a:latin typeface="Avenir"/>
                <a:ea typeface="Avenir"/>
                <a:cs typeface="Avenir"/>
                <a:sym typeface="Avenir"/>
              </a:rPr>
              <a:t>_ </a:t>
            </a:r>
            <a:endParaRPr dirty="0"/>
          </a:p>
        </p:txBody>
      </p:sp>
      <p:sp>
        <p:nvSpPr>
          <p:cNvPr id="679" name="Google Shape;679;p62"/>
          <p:cNvSpPr txBox="1"/>
          <p:nvPr/>
        </p:nvSpPr>
        <p:spPr>
          <a:xfrm>
            <a:off x="6281577" y="3079513"/>
            <a:ext cx="4107600" cy="1170000"/>
          </a:xfrm>
          <a:prstGeom prst="rect">
            <a:avLst/>
          </a:prstGeom>
          <a:solidFill>
            <a:srgbClr val="FFF2CC"/>
          </a:solidFill>
          <a:ln w="762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rgbClr val="C55A11"/>
                </a:solidFill>
                <a:latin typeface="Avenir"/>
                <a:ea typeface="Avenir"/>
                <a:cs typeface="Avenir"/>
                <a:sym typeface="Avenir"/>
              </a:rPr>
              <a:t>Liabilities</a:t>
            </a:r>
            <a:r>
              <a:rPr lang="en-US" sz="2800" b="1" dirty="0">
                <a:solidFill>
                  <a:srgbClr val="FFF2CC"/>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680" name="Google Shape;680;p62"/>
          <p:cNvSpPr txBox="1"/>
          <p:nvPr/>
        </p:nvSpPr>
        <p:spPr>
          <a:xfrm>
            <a:off x="1990165" y="3079513"/>
            <a:ext cx="4100938" cy="2514464"/>
          </a:xfrm>
          <a:prstGeom prst="rect">
            <a:avLst/>
          </a:prstGeom>
          <a:solidFill>
            <a:srgbClr val="C4E0B2"/>
          </a:solidFill>
          <a:ln w="76200" cap="flat" cmpd="sng">
            <a:solidFill>
              <a:srgbClr val="54813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rgbClr val="C4E0B2"/>
                </a:solidFill>
                <a:latin typeface="Avenir"/>
                <a:ea typeface="Avenir"/>
                <a:cs typeface="Avenir"/>
                <a:sym typeface="Avenir"/>
              </a:rPr>
              <a:t>_</a:t>
            </a:r>
            <a:r>
              <a:rPr lang="en-US" sz="2800" b="1" dirty="0">
                <a:solidFill>
                  <a:srgbClr val="385623"/>
                </a:solidFill>
                <a:latin typeface="Avenir"/>
                <a:ea typeface="Avenir"/>
                <a:cs typeface="Avenir"/>
                <a:sym typeface="Avenir"/>
              </a:rPr>
              <a:t>Assets</a:t>
            </a:r>
            <a:endParaRPr dirty="0"/>
          </a:p>
        </p:txBody>
      </p:sp>
      <p:sp>
        <p:nvSpPr>
          <p:cNvPr id="681" name="Google Shape;681;p62"/>
          <p:cNvSpPr txBox="1"/>
          <p:nvPr/>
        </p:nvSpPr>
        <p:spPr>
          <a:xfrm>
            <a:off x="1990165" y="2236047"/>
            <a:ext cx="4100938" cy="645458"/>
          </a:xfrm>
          <a:prstGeom prst="rect">
            <a:avLst/>
          </a:prstGeom>
          <a:solidFill>
            <a:srgbClr val="548135"/>
          </a:solidFill>
          <a:ln w="762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Avenir"/>
                <a:ea typeface="Avenir"/>
                <a:cs typeface="Avenir"/>
                <a:sym typeface="Avenir"/>
              </a:rPr>
              <a:t>Uses of funds</a:t>
            </a:r>
            <a:endParaRPr dirty="0"/>
          </a:p>
        </p:txBody>
      </p:sp>
      <p:sp>
        <p:nvSpPr>
          <p:cNvPr id="682" name="Google Shape;682;p62"/>
          <p:cNvSpPr txBox="1"/>
          <p:nvPr/>
        </p:nvSpPr>
        <p:spPr>
          <a:xfrm>
            <a:off x="6281577" y="2236047"/>
            <a:ext cx="4100938" cy="645458"/>
          </a:xfrm>
          <a:prstGeom prst="rect">
            <a:avLst/>
          </a:prstGeom>
          <a:solidFill>
            <a:schemeClr val="accent2"/>
          </a:solid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Avenir"/>
                <a:ea typeface="Avenir"/>
                <a:cs typeface="Avenir"/>
                <a:sym typeface="Avenir"/>
              </a:rPr>
              <a:t>Sources of funds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8"/>
          <p:cNvSpPr txBox="1"/>
          <p:nvPr/>
        </p:nvSpPr>
        <p:spPr>
          <a:xfrm>
            <a:off x="219456" y="280414"/>
            <a:ext cx="11655552" cy="1080000"/>
          </a:xfrm>
          <a:prstGeom prst="rect">
            <a:avLst/>
          </a:prstGeom>
          <a:noFill/>
          <a:ln>
            <a:noFill/>
          </a:ln>
        </p:spPr>
        <p:txBody>
          <a:bodyPr spcFirstLastPara="1" wrap="square" lIns="91425" tIns="45700" rIns="91425" bIns="45700" anchor="ctr" anchorCtr="0">
            <a:noAutofit/>
          </a:bodyPr>
          <a:lstStyle/>
          <a:p>
            <a:pPr marL="363538" marR="0" lvl="0" indent="0" algn="l" rtl="0">
              <a:lnSpc>
                <a:spcPct val="120000"/>
              </a:lnSpc>
              <a:spcBef>
                <a:spcPts val="0"/>
              </a:spcBef>
              <a:spcAft>
                <a:spcPts val="0"/>
              </a:spcAft>
              <a:buNone/>
            </a:pPr>
            <a:r>
              <a:rPr lang="en-US" sz="4400" dirty="0">
                <a:solidFill>
                  <a:srgbClr val="548135"/>
                </a:solidFill>
                <a:latin typeface="Avenir"/>
                <a:ea typeface="Avenir"/>
                <a:cs typeface="Avenir"/>
                <a:sym typeface="Avenir"/>
              </a:rPr>
              <a:t>Our learning purpose</a:t>
            </a:r>
            <a:endParaRPr dirty="0"/>
          </a:p>
        </p:txBody>
      </p:sp>
      <p:grpSp>
        <p:nvGrpSpPr>
          <p:cNvPr id="127" name="Google Shape;127;p18"/>
          <p:cNvGrpSpPr/>
          <p:nvPr/>
        </p:nvGrpSpPr>
        <p:grpSpPr>
          <a:xfrm>
            <a:off x="2665452" y="1975104"/>
            <a:ext cx="7648979" cy="3839570"/>
            <a:chOff x="1359953" y="0"/>
            <a:chExt cx="7648979" cy="3839570"/>
          </a:xfrm>
        </p:grpSpPr>
        <p:sp>
          <p:nvSpPr>
            <p:cNvPr id="128" name="Google Shape;128;p18"/>
            <p:cNvSpPr/>
            <p:nvPr/>
          </p:nvSpPr>
          <p:spPr>
            <a:xfrm>
              <a:off x="1359953" y="0"/>
              <a:ext cx="6143312" cy="3839570"/>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C4E0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29;p18"/>
            <p:cNvSpPr/>
            <p:nvPr/>
          </p:nvSpPr>
          <p:spPr>
            <a:xfrm>
              <a:off x="2140153" y="2650071"/>
              <a:ext cx="159726" cy="159726"/>
            </a:xfrm>
            <a:prstGeom prst="ellipse">
              <a:avLst/>
            </a:prstGeom>
            <a:solidFill>
              <a:schemeClr val="lt1"/>
            </a:solidFill>
            <a:ln w="22225" cap="flat" cmpd="sng">
              <a:solidFill>
                <a:srgbClr val="54813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30;p18"/>
            <p:cNvSpPr/>
            <p:nvPr/>
          </p:nvSpPr>
          <p:spPr>
            <a:xfrm>
              <a:off x="1408432" y="2899353"/>
              <a:ext cx="4046687" cy="6623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31;p18"/>
            <p:cNvSpPr txBox="1"/>
            <p:nvPr/>
          </p:nvSpPr>
          <p:spPr>
            <a:xfrm>
              <a:off x="1408432" y="2899353"/>
              <a:ext cx="4046687" cy="662319"/>
            </a:xfrm>
            <a:prstGeom prst="rect">
              <a:avLst/>
            </a:prstGeom>
            <a:noFill/>
            <a:ln>
              <a:noFill/>
            </a:ln>
          </p:spPr>
          <p:txBody>
            <a:bodyPr spcFirstLastPara="1" wrap="square" lIns="84625" tIns="0" rIns="0" bIns="0" anchor="t" anchorCtr="0">
              <a:noAutofit/>
            </a:bodyPr>
            <a:lstStyle/>
            <a:p>
              <a:pPr marL="0" marR="0" lvl="0" indent="0" algn="l" rtl="0">
                <a:lnSpc>
                  <a:spcPct val="90000"/>
                </a:lnSpc>
                <a:spcBef>
                  <a:spcPts val="0"/>
                </a:spcBef>
                <a:spcAft>
                  <a:spcPts val="0"/>
                </a:spcAft>
                <a:buClr>
                  <a:srgbClr val="385623"/>
                </a:buClr>
                <a:buSzPts val="2800"/>
                <a:buFont typeface="Avenir"/>
                <a:buNone/>
              </a:pPr>
              <a:r>
                <a:rPr lang="en-US" sz="2800" b="0" i="0" dirty="0">
                  <a:solidFill>
                    <a:srgbClr val="385623"/>
                  </a:solidFill>
                  <a:latin typeface="Avenir"/>
                  <a:ea typeface="Avenir"/>
                  <a:cs typeface="Avenir"/>
                  <a:sym typeface="Avenir"/>
                </a:rPr>
                <a:t>Accounting literacy</a:t>
              </a:r>
              <a:endParaRPr dirty="0"/>
            </a:p>
          </p:txBody>
        </p:sp>
        <p:sp>
          <p:nvSpPr>
            <p:cNvPr id="132" name="Google Shape;132;p18"/>
            <p:cNvSpPr/>
            <p:nvPr/>
          </p:nvSpPr>
          <p:spPr>
            <a:xfrm>
              <a:off x="3550043" y="1606476"/>
              <a:ext cx="288735" cy="288735"/>
            </a:xfrm>
            <a:prstGeom prst="ellipse">
              <a:avLst/>
            </a:prstGeom>
            <a:solidFill>
              <a:schemeClr val="lt1"/>
            </a:solidFill>
            <a:ln w="38100" cap="flat" cmpd="sng">
              <a:solidFill>
                <a:srgbClr val="54813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33;p18"/>
            <p:cNvSpPr/>
            <p:nvPr/>
          </p:nvSpPr>
          <p:spPr>
            <a:xfrm>
              <a:off x="2834743" y="2045521"/>
              <a:ext cx="4624690" cy="6240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34;p18"/>
            <p:cNvSpPr txBox="1"/>
            <p:nvPr/>
          </p:nvSpPr>
          <p:spPr>
            <a:xfrm>
              <a:off x="2834743" y="2045521"/>
              <a:ext cx="4624690" cy="624027"/>
            </a:xfrm>
            <a:prstGeom prst="rect">
              <a:avLst/>
            </a:prstGeom>
            <a:noFill/>
            <a:ln>
              <a:noFill/>
            </a:ln>
          </p:spPr>
          <p:txBody>
            <a:bodyPr spcFirstLastPara="1" wrap="square" lIns="152975" tIns="0" rIns="0" bIns="0" anchor="t" anchorCtr="0">
              <a:noAutofit/>
            </a:bodyPr>
            <a:lstStyle/>
            <a:p>
              <a:pPr marL="0" marR="0" lvl="0" indent="0" algn="l" rtl="0">
                <a:lnSpc>
                  <a:spcPct val="90000"/>
                </a:lnSpc>
                <a:spcBef>
                  <a:spcPts val="0"/>
                </a:spcBef>
                <a:spcAft>
                  <a:spcPts val="0"/>
                </a:spcAft>
                <a:buClr>
                  <a:srgbClr val="385623"/>
                </a:buClr>
                <a:buSzPts val="3200"/>
                <a:buFont typeface="Avenir"/>
                <a:buNone/>
              </a:pPr>
              <a:r>
                <a:rPr lang="en-US" sz="3200" b="0" i="0" dirty="0">
                  <a:solidFill>
                    <a:srgbClr val="385623"/>
                  </a:solidFill>
                  <a:latin typeface="Avenir"/>
                  <a:ea typeface="Avenir"/>
                  <a:cs typeface="Avenir"/>
                  <a:sym typeface="Avenir"/>
                </a:rPr>
                <a:t>Financial literacy</a:t>
              </a:r>
              <a:endParaRPr dirty="0"/>
            </a:p>
          </p:txBody>
        </p:sp>
        <p:sp>
          <p:nvSpPr>
            <p:cNvPr id="135" name="Google Shape;135;p18"/>
            <p:cNvSpPr/>
            <p:nvPr/>
          </p:nvSpPr>
          <p:spPr>
            <a:xfrm>
              <a:off x="5670697" y="888465"/>
              <a:ext cx="399315" cy="399315"/>
            </a:xfrm>
            <a:prstGeom prst="ellipse">
              <a:avLst/>
            </a:prstGeom>
            <a:solidFill>
              <a:schemeClr val="lt1"/>
            </a:solidFill>
            <a:ln w="57150" cap="flat" cmpd="sng">
              <a:solidFill>
                <a:srgbClr val="54813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36;p18"/>
            <p:cNvSpPr/>
            <p:nvPr/>
          </p:nvSpPr>
          <p:spPr>
            <a:xfrm>
              <a:off x="5180710" y="1349404"/>
              <a:ext cx="3828222" cy="5642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8"/>
            <p:cNvSpPr txBox="1"/>
            <p:nvPr/>
          </p:nvSpPr>
          <p:spPr>
            <a:xfrm>
              <a:off x="5180710" y="1349404"/>
              <a:ext cx="3828222" cy="564227"/>
            </a:xfrm>
            <a:prstGeom prst="rect">
              <a:avLst/>
            </a:prstGeom>
            <a:noFill/>
            <a:ln>
              <a:noFill/>
            </a:ln>
          </p:spPr>
          <p:txBody>
            <a:bodyPr spcFirstLastPara="1" wrap="square" lIns="211575" tIns="0" rIns="0" bIns="0" anchor="t" anchorCtr="0">
              <a:noAutofit/>
            </a:bodyPr>
            <a:lstStyle/>
            <a:p>
              <a:pPr marL="0" marR="0" lvl="0" indent="0" algn="l" rtl="0">
                <a:lnSpc>
                  <a:spcPct val="90000"/>
                </a:lnSpc>
                <a:spcBef>
                  <a:spcPts val="0"/>
                </a:spcBef>
                <a:spcAft>
                  <a:spcPts val="0"/>
                </a:spcAft>
                <a:buClr>
                  <a:srgbClr val="385623"/>
                </a:buClr>
                <a:buSzPts val="3200"/>
                <a:buFont typeface="Avenir"/>
                <a:buNone/>
              </a:pPr>
              <a:r>
                <a:rPr lang="en-US" sz="3200" b="0" i="0" dirty="0">
                  <a:solidFill>
                    <a:srgbClr val="385623"/>
                  </a:solidFill>
                  <a:latin typeface="Avenir"/>
                  <a:ea typeface="Avenir"/>
                  <a:cs typeface="Avenir"/>
                  <a:sym typeface="Avenir"/>
                </a:rPr>
                <a:t>Business acumen</a:t>
              </a:r>
              <a:endParaRPr dirty="0"/>
            </a:p>
          </p:txBody>
        </p:sp>
      </p:grpSp>
      <p:sp>
        <p:nvSpPr>
          <p:cNvPr id="138" name="Google Shape;138;p18"/>
          <p:cNvSpPr txBox="1"/>
          <p:nvPr/>
        </p:nvSpPr>
        <p:spPr>
          <a:xfrm>
            <a:off x="7564965" y="4972832"/>
            <a:ext cx="60948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385623"/>
                </a:solidFill>
                <a:latin typeface="Avenir"/>
                <a:ea typeface="Avenir"/>
                <a:cs typeface="Avenir"/>
                <a:sym typeface="Avenir"/>
              </a:rPr>
              <a:t>Accounting literacy </a:t>
            </a:r>
            <a:r>
              <a:rPr lang="en-US" sz="1800" b="0" i="0" dirty="0">
                <a:solidFill>
                  <a:srgbClr val="385623"/>
                </a:solidFill>
                <a:latin typeface="Avenir"/>
                <a:ea typeface="Avenir"/>
                <a:cs typeface="Avenir"/>
                <a:sym typeface="Avenir"/>
              </a:rPr>
              <a:t>회계 이해력/소양/지식</a:t>
            </a:r>
            <a:endParaRPr sz="1800" b="0" i="0" dirty="0">
              <a:solidFill>
                <a:srgbClr val="385623"/>
              </a:solidFill>
              <a:latin typeface="Avenir"/>
              <a:ea typeface="Avenir"/>
              <a:cs typeface="Avenir"/>
              <a:sym typeface="Avenir"/>
            </a:endParaRPr>
          </a:p>
          <a:p>
            <a:pPr marL="0" marR="0" lvl="0" indent="0" algn="l" rtl="0">
              <a:spcBef>
                <a:spcPts val="0"/>
              </a:spcBef>
              <a:spcAft>
                <a:spcPts val="0"/>
              </a:spcAft>
              <a:buNone/>
            </a:pPr>
            <a:r>
              <a:rPr lang="en-US" sz="1800" dirty="0">
                <a:solidFill>
                  <a:srgbClr val="385623"/>
                </a:solidFill>
                <a:latin typeface="Avenir"/>
                <a:ea typeface="Avenir"/>
                <a:cs typeface="Avenir"/>
                <a:sym typeface="Avenir"/>
              </a:rPr>
              <a:t>Financial literacy  금융 이해력</a:t>
            </a:r>
            <a:endParaRPr sz="1800" dirty="0">
              <a:solidFill>
                <a:srgbClr val="385623"/>
              </a:solidFill>
              <a:latin typeface="Avenir"/>
              <a:ea typeface="Avenir"/>
              <a:cs typeface="Avenir"/>
              <a:sym typeface="Avenir"/>
            </a:endParaRPr>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Business acumen 비지니스 감각 / 경영 통찰력</a:t>
            </a:r>
            <a:endParaRPr sz="18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63"/>
          <p:cNvSpPr txBox="1"/>
          <p:nvPr/>
        </p:nvSpPr>
        <p:spPr>
          <a:xfrm>
            <a:off x="6227788" y="2623662"/>
            <a:ext cx="4677777" cy="2227378"/>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Equity</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689" name="Google Shape;689;p63"/>
          <p:cNvSpPr txBox="1"/>
          <p:nvPr/>
        </p:nvSpPr>
        <p:spPr>
          <a:xfrm>
            <a:off x="6227788" y="1325627"/>
            <a:ext cx="4677777" cy="1150816"/>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Liabilities</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690" name="Google Shape;690;p63"/>
          <p:cNvSpPr txBox="1"/>
          <p:nvPr/>
        </p:nvSpPr>
        <p:spPr>
          <a:xfrm>
            <a:off x="8641975" y="897526"/>
            <a:ext cx="2279791"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chemeClr val="accent2"/>
                </a:solidFill>
                <a:latin typeface="Avenir"/>
                <a:ea typeface="Avenir"/>
                <a:cs typeface="Avenir"/>
                <a:sym typeface="Avenir"/>
              </a:rPr>
              <a:t>Sources of funds</a:t>
            </a:r>
            <a:endParaRPr dirty="0"/>
          </a:p>
        </p:txBody>
      </p:sp>
      <p:cxnSp>
        <p:nvCxnSpPr>
          <p:cNvPr id="691" name="Google Shape;691;p63"/>
          <p:cNvCxnSpPr/>
          <p:nvPr/>
        </p:nvCxnSpPr>
        <p:spPr>
          <a:xfrm rot="10800000" flipH="1">
            <a:off x="3613035" y="1065456"/>
            <a:ext cx="4777463" cy="18029"/>
          </a:xfrm>
          <a:prstGeom prst="straightConnector1">
            <a:avLst/>
          </a:prstGeom>
          <a:noFill/>
          <a:ln w="28575" cap="flat" cmpd="sng">
            <a:solidFill>
              <a:schemeClr val="accent1"/>
            </a:solidFill>
            <a:prstDash val="dot"/>
            <a:miter lim="800000"/>
            <a:headEnd type="none" w="sm" len="sm"/>
            <a:tailEnd type="none" w="sm" len="sm"/>
          </a:ln>
        </p:spPr>
      </p:cxnSp>
      <p:sp>
        <p:nvSpPr>
          <p:cNvPr id="692" name="Google Shape;692;p63"/>
          <p:cNvSpPr txBox="1"/>
          <p:nvPr/>
        </p:nvSpPr>
        <p:spPr>
          <a:xfrm>
            <a:off x="1358153" y="1325627"/>
            <a:ext cx="4679162" cy="3525413"/>
          </a:xfrm>
          <a:prstGeom prst="rect">
            <a:avLst/>
          </a:prstGeom>
          <a:noFill/>
          <a:ln w="76200" cap="flat" cmpd="sng">
            <a:solidFill>
              <a:srgbClr val="A8D08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dirty="0">
                <a:solidFill>
                  <a:schemeClr val="dk1"/>
                </a:solidFill>
                <a:latin typeface="Avenir"/>
                <a:ea typeface="Avenir"/>
                <a:cs typeface="Avenir"/>
                <a:sym typeface="Avenir"/>
              </a:rPr>
              <a:t>Assets</a:t>
            </a:r>
            <a:endParaRPr dirty="0"/>
          </a:p>
        </p:txBody>
      </p:sp>
      <p:sp>
        <p:nvSpPr>
          <p:cNvPr id="693" name="Google Shape;693;p63"/>
          <p:cNvSpPr txBox="1"/>
          <p:nvPr/>
        </p:nvSpPr>
        <p:spPr>
          <a:xfrm>
            <a:off x="1341185" y="894976"/>
            <a:ext cx="18806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solidFill>
                <a:latin typeface="Avenir"/>
                <a:ea typeface="Avenir"/>
                <a:cs typeface="Avenir"/>
                <a:sym typeface="Avenir"/>
              </a:rPr>
              <a:t>Uses of funds</a:t>
            </a:r>
            <a:endParaRPr dirty="0"/>
          </a:p>
        </p:txBody>
      </p:sp>
      <p:sp>
        <p:nvSpPr>
          <p:cNvPr id="694" name="Google Shape;694;p63"/>
          <p:cNvSpPr txBox="1"/>
          <p:nvPr/>
        </p:nvSpPr>
        <p:spPr>
          <a:xfrm>
            <a:off x="3613035" y="500757"/>
            <a:ext cx="477746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Consulting Inc.</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64"/>
          <p:cNvSpPr txBox="1"/>
          <p:nvPr/>
        </p:nvSpPr>
        <p:spPr>
          <a:xfrm>
            <a:off x="6227788" y="2623662"/>
            <a:ext cx="4677777" cy="2227378"/>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Equity</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701" name="Google Shape;701;p64"/>
          <p:cNvSpPr txBox="1"/>
          <p:nvPr/>
        </p:nvSpPr>
        <p:spPr>
          <a:xfrm>
            <a:off x="6227788" y="1325627"/>
            <a:ext cx="4677777" cy="1150816"/>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Liabilities</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702" name="Google Shape;702;p64"/>
          <p:cNvSpPr txBox="1"/>
          <p:nvPr/>
        </p:nvSpPr>
        <p:spPr>
          <a:xfrm>
            <a:off x="8641975" y="897526"/>
            <a:ext cx="2279791"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chemeClr val="accent2"/>
                </a:solidFill>
                <a:latin typeface="Avenir"/>
                <a:ea typeface="Avenir"/>
                <a:cs typeface="Avenir"/>
                <a:sym typeface="Avenir"/>
              </a:rPr>
              <a:t>Sources of funds</a:t>
            </a:r>
            <a:endParaRPr dirty="0"/>
          </a:p>
        </p:txBody>
      </p:sp>
      <p:cxnSp>
        <p:nvCxnSpPr>
          <p:cNvPr id="703" name="Google Shape;703;p64"/>
          <p:cNvCxnSpPr/>
          <p:nvPr/>
        </p:nvCxnSpPr>
        <p:spPr>
          <a:xfrm rot="10800000" flipH="1">
            <a:off x="3613035" y="1065456"/>
            <a:ext cx="4777463" cy="18029"/>
          </a:xfrm>
          <a:prstGeom prst="straightConnector1">
            <a:avLst/>
          </a:prstGeom>
          <a:noFill/>
          <a:ln w="28575" cap="flat" cmpd="sng">
            <a:solidFill>
              <a:schemeClr val="accent1"/>
            </a:solidFill>
            <a:prstDash val="dot"/>
            <a:miter lim="800000"/>
            <a:headEnd type="none" w="sm" len="sm"/>
            <a:tailEnd type="none" w="sm" len="sm"/>
          </a:ln>
        </p:spPr>
      </p:cxnSp>
      <p:sp>
        <p:nvSpPr>
          <p:cNvPr id="704" name="Google Shape;704;p64"/>
          <p:cNvSpPr txBox="1"/>
          <p:nvPr/>
        </p:nvSpPr>
        <p:spPr>
          <a:xfrm>
            <a:off x="1358153" y="1325627"/>
            <a:ext cx="4679162" cy="3525413"/>
          </a:xfrm>
          <a:prstGeom prst="rect">
            <a:avLst/>
          </a:prstGeom>
          <a:noFill/>
          <a:ln w="76200" cap="flat" cmpd="sng">
            <a:solidFill>
              <a:srgbClr val="A8D08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dirty="0">
                <a:solidFill>
                  <a:schemeClr val="dk1"/>
                </a:solidFill>
                <a:latin typeface="Avenir"/>
                <a:ea typeface="Avenir"/>
                <a:cs typeface="Avenir"/>
                <a:sym typeface="Avenir"/>
              </a:rPr>
              <a:t>Assets</a:t>
            </a:r>
            <a:endParaRPr dirty="0"/>
          </a:p>
        </p:txBody>
      </p:sp>
      <p:sp>
        <p:nvSpPr>
          <p:cNvPr id="705" name="Google Shape;705;p64"/>
          <p:cNvSpPr txBox="1"/>
          <p:nvPr/>
        </p:nvSpPr>
        <p:spPr>
          <a:xfrm>
            <a:off x="1341185" y="894976"/>
            <a:ext cx="18806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solidFill>
                <a:latin typeface="Avenir"/>
                <a:ea typeface="Avenir"/>
                <a:cs typeface="Avenir"/>
                <a:sym typeface="Avenir"/>
              </a:rPr>
              <a:t>Uses of funds</a:t>
            </a:r>
            <a:endParaRPr dirty="0"/>
          </a:p>
        </p:txBody>
      </p:sp>
      <p:sp>
        <p:nvSpPr>
          <p:cNvPr id="706" name="Google Shape;706;p64"/>
          <p:cNvSpPr txBox="1"/>
          <p:nvPr/>
        </p:nvSpPr>
        <p:spPr>
          <a:xfrm>
            <a:off x="6365699" y="1834676"/>
            <a:ext cx="15552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Bank loan</a:t>
            </a:r>
            <a:endParaRPr dirty="0"/>
          </a:p>
        </p:txBody>
      </p:sp>
      <p:sp>
        <p:nvSpPr>
          <p:cNvPr id="707" name="Google Shape;707;p64"/>
          <p:cNvSpPr txBox="1"/>
          <p:nvPr/>
        </p:nvSpPr>
        <p:spPr>
          <a:xfrm>
            <a:off x="8116806" y="1712085"/>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708" name="Google Shape;708;p64"/>
          <p:cNvSpPr txBox="1"/>
          <p:nvPr/>
        </p:nvSpPr>
        <p:spPr>
          <a:xfrm>
            <a:off x="8474269" y="1861724"/>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30,000</a:t>
            </a:r>
            <a:endParaRPr dirty="0"/>
          </a:p>
        </p:txBody>
      </p:sp>
      <p:sp>
        <p:nvSpPr>
          <p:cNvPr id="709" name="Google Shape;709;p64"/>
          <p:cNvSpPr txBox="1"/>
          <p:nvPr/>
        </p:nvSpPr>
        <p:spPr>
          <a:xfrm>
            <a:off x="2330580" y="2088341"/>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710" name="Google Shape;710;p64"/>
          <p:cNvSpPr txBox="1"/>
          <p:nvPr/>
        </p:nvSpPr>
        <p:spPr>
          <a:xfrm>
            <a:off x="3861090" y="1965230"/>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711" name="Google Shape;711;p64"/>
          <p:cNvSpPr txBox="1"/>
          <p:nvPr/>
        </p:nvSpPr>
        <p:spPr>
          <a:xfrm>
            <a:off x="4235546" y="2088341"/>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30,000</a:t>
            </a:r>
            <a:endParaRPr dirty="0"/>
          </a:p>
        </p:txBody>
      </p:sp>
      <p:sp>
        <p:nvSpPr>
          <p:cNvPr id="712" name="Google Shape;712;p64"/>
          <p:cNvSpPr txBox="1"/>
          <p:nvPr/>
        </p:nvSpPr>
        <p:spPr>
          <a:xfrm>
            <a:off x="3613035" y="500757"/>
            <a:ext cx="477746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Consulting Inc.</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9"/>
                                        </p:tgtEl>
                                        <p:attrNameLst>
                                          <p:attrName>style.visibility</p:attrName>
                                        </p:attrNameLst>
                                      </p:cBhvr>
                                      <p:to>
                                        <p:strVal val="visible"/>
                                      </p:to>
                                    </p:set>
                                    <p:animEffect transition="in" filter="fade">
                                      <p:cBhvr>
                                        <p:cTn id="7" dur="500"/>
                                        <p:tgtEl>
                                          <p:spTgt spid="709"/>
                                        </p:tgtEl>
                                      </p:cBhvr>
                                    </p:animEffect>
                                  </p:childTnLst>
                                </p:cTn>
                              </p:par>
                              <p:par>
                                <p:cTn id="8" presetID="10" presetClass="entr" presetSubtype="0" fill="hold" nodeType="withEffect">
                                  <p:stCondLst>
                                    <p:cond delay="0"/>
                                  </p:stCondLst>
                                  <p:childTnLst>
                                    <p:set>
                                      <p:cBhvr>
                                        <p:cTn id="9" dur="1" fill="hold">
                                          <p:stCondLst>
                                            <p:cond delay="0"/>
                                          </p:stCondLst>
                                        </p:cTn>
                                        <p:tgtEl>
                                          <p:spTgt spid="706"/>
                                        </p:tgtEl>
                                        <p:attrNameLst>
                                          <p:attrName>style.visibility</p:attrName>
                                        </p:attrNameLst>
                                      </p:cBhvr>
                                      <p:to>
                                        <p:strVal val="visible"/>
                                      </p:to>
                                    </p:set>
                                    <p:animEffect transition="in" filter="fade">
                                      <p:cBhvr>
                                        <p:cTn id="10" dur="500"/>
                                        <p:tgtEl>
                                          <p:spTgt spid="706"/>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710"/>
                                        </p:tgtEl>
                                        <p:attrNameLst>
                                          <p:attrName>style.visibility</p:attrName>
                                        </p:attrNameLst>
                                      </p:cBhvr>
                                      <p:to>
                                        <p:strVal val="visible"/>
                                      </p:to>
                                    </p:set>
                                    <p:anim calcmode="lin" valueType="num">
                                      <p:cBhvr additive="base">
                                        <p:cTn id="15" dur="500"/>
                                        <p:tgtEl>
                                          <p:spTgt spid="710"/>
                                        </p:tgtEl>
                                        <p:attrNameLst>
                                          <p:attrName>ppt_w</p:attrName>
                                        </p:attrNameLst>
                                      </p:cBhvr>
                                      <p:tavLst>
                                        <p:tav tm="0">
                                          <p:val>
                                            <p:strVal val="0"/>
                                          </p:val>
                                        </p:tav>
                                        <p:tav tm="100000">
                                          <p:val>
                                            <p:strVal val="#ppt_w"/>
                                          </p:val>
                                        </p:tav>
                                      </p:tavLst>
                                    </p:anim>
                                    <p:anim calcmode="lin" valueType="num">
                                      <p:cBhvr additive="base">
                                        <p:cTn id="16" dur="500"/>
                                        <p:tgtEl>
                                          <p:spTgt spid="710"/>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11"/>
                                        </p:tgtEl>
                                        <p:attrNameLst>
                                          <p:attrName>style.visibility</p:attrName>
                                        </p:attrNameLst>
                                      </p:cBhvr>
                                      <p:to>
                                        <p:strVal val="visible"/>
                                      </p:to>
                                    </p:set>
                                    <p:animEffect transition="in" filter="fade">
                                      <p:cBhvr>
                                        <p:cTn id="21" dur="500"/>
                                        <p:tgtEl>
                                          <p:spTgt spid="711"/>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707"/>
                                        </p:tgtEl>
                                        <p:attrNameLst>
                                          <p:attrName>style.visibility</p:attrName>
                                        </p:attrNameLst>
                                      </p:cBhvr>
                                      <p:to>
                                        <p:strVal val="visible"/>
                                      </p:to>
                                    </p:set>
                                    <p:anim calcmode="lin" valueType="num">
                                      <p:cBhvr additive="base">
                                        <p:cTn id="26" dur="500"/>
                                        <p:tgtEl>
                                          <p:spTgt spid="707"/>
                                        </p:tgtEl>
                                        <p:attrNameLst>
                                          <p:attrName>ppt_w</p:attrName>
                                        </p:attrNameLst>
                                      </p:cBhvr>
                                      <p:tavLst>
                                        <p:tav tm="0">
                                          <p:val>
                                            <p:strVal val="0"/>
                                          </p:val>
                                        </p:tav>
                                        <p:tav tm="100000">
                                          <p:val>
                                            <p:strVal val="#ppt_w"/>
                                          </p:val>
                                        </p:tav>
                                      </p:tavLst>
                                    </p:anim>
                                    <p:anim calcmode="lin" valueType="num">
                                      <p:cBhvr additive="base">
                                        <p:cTn id="27" dur="500"/>
                                        <p:tgtEl>
                                          <p:spTgt spid="707"/>
                                        </p:tgtEl>
                                        <p:attrNameLst>
                                          <p:attrName>ppt_h</p:attrName>
                                        </p:attrNameLst>
                                      </p:cBhvr>
                                      <p:tavLst>
                                        <p:tav tm="0">
                                          <p:val>
                                            <p:str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08"/>
                                        </p:tgtEl>
                                        <p:attrNameLst>
                                          <p:attrName>style.visibility</p:attrName>
                                        </p:attrNameLst>
                                      </p:cBhvr>
                                      <p:to>
                                        <p:strVal val="visible"/>
                                      </p:to>
                                    </p:set>
                                    <p:animEffect transition="in" filter="fade">
                                      <p:cBhvr>
                                        <p:cTn id="32" dur="500"/>
                                        <p:tgtEl>
                                          <p:spTgt spid="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5"/>
          <p:cNvSpPr txBox="1"/>
          <p:nvPr/>
        </p:nvSpPr>
        <p:spPr>
          <a:xfrm>
            <a:off x="6227788" y="2623662"/>
            <a:ext cx="4677777" cy="2227378"/>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Equity</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719" name="Google Shape;719;p65"/>
          <p:cNvSpPr txBox="1"/>
          <p:nvPr/>
        </p:nvSpPr>
        <p:spPr>
          <a:xfrm>
            <a:off x="6227788" y="1325627"/>
            <a:ext cx="4677777" cy="1150816"/>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Liabilities</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grpSp>
        <p:nvGrpSpPr>
          <p:cNvPr id="720" name="Google Shape;720;p65"/>
          <p:cNvGrpSpPr/>
          <p:nvPr/>
        </p:nvGrpSpPr>
        <p:grpSpPr>
          <a:xfrm>
            <a:off x="8116806" y="1712085"/>
            <a:ext cx="1484695" cy="611304"/>
            <a:chOff x="2640082" y="2202430"/>
            <a:chExt cx="1288807" cy="611304"/>
          </a:xfrm>
        </p:grpSpPr>
        <p:sp>
          <p:nvSpPr>
            <p:cNvPr id="721" name="Google Shape;721;p65"/>
            <p:cNvSpPr txBox="1"/>
            <p:nvPr/>
          </p:nvSpPr>
          <p:spPr>
            <a:xfrm>
              <a:off x="2640082" y="2202430"/>
              <a:ext cx="33841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722" name="Google Shape;722;p65"/>
            <p:cNvSpPr txBox="1"/>
            <p:nvPr/>
          </p:nvSpPr>
          <p:spPr>
            <a:xfrm>
              <a:off x="2950382" y="2352069"/>
              <a:ext cx="978507"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30,000</a:t>
              </a:r>
              <a:endParaRPr dirty="0"/>
            </a:p>
          </p:txBody>
        </p:sp>
      </p:grpSp>
      <p:sp>
        <p:nvSpPr>
          <p:cNvPr id="723" name="Google Shape;723;p65"/>
          <p:cNvSpPr txBox="1"/>
          <p:nvPr/>
        </p:nvSpPr>
        <p:spPr>
          <a:xfrm>
            <a:off x="8641975" y="897526"/>
            <a:ext cx="2279791"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chemeClr val="accent2"/>
                </a:solidFill>
                <a:latin typeface="Avenir"/>
                <a:ea typeface="Avenir"/>
                <a:cs typeface="Avenir"/>
                <a:sym typeface="Avenir"/>
              </a:rPr>
              <a:t>Sources of funds</a:t>
            </a:r>
            <a:endParaRPr dirty="0"/>
          </a:p>
        </p:txBody>
      </p:sp>
      <p:cxnSp>
        <p:nvCxnSpPr>
          <p:cNvPr id="724" name="Google Shape;724;p65"/>
          <p:cNvCxnSpPr/>
          <p:nvPr/>
        </p:nvCxnSpPr>
        <p:spPr>
          <a:xfrm rot="10800000" flipH="1">
            <a:off x="3613035" y="1065456"/>
            <a:ext cx="4777463" cy="18029"/>
          </a:xfrm>
          <a:prstGeom prst="straightConnector1">
            <a:avLst/>
          </a:prstGeom>
          <a:noFill/>
          <a:ln w="28575" cap="flat" cmpd="sng">
            <a:solidFill>
              <a:schemeClr val="accent1"/>
            </a:solidFill>
            <a:prstDash val="dot"/>
            <a:miter lim="800000"/>
            <a:headEnd type="none" w="sm" len="sm"/>
            <a:tailEnd type="none" w="sm" len="sm"/>
          </a:ln>
        </p:spPr>
      </p:cxnSp>
      <p:sp>
        <p:nvSpPr>
          <p:cNvPr id="725" name="Google Shape;725;p65"/>
          <p:cNvSpPr txBox="1"/>
          <p:nvPr/>
        </p:nvSpPr>
        <p:spPr>
          <a:xfrm>
            <a:off x="1358153" y="1325627"/>
            <a:ext cx="4679162" cy="3525413"/>
          </a:xfrm>
          <a:prstGeom prst="rect">
            <a:avLst/>
          </a:prstGeom>
          <a:noFill/>
          <a:ln w="76200" cap="flat" cmpd="sng">
            <a:solidFill>
              <a:srgbClr val="A8D08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dirty="0">
                <a:solidFill>
                  <a:schemeClr val="dk1"/>
                </a:solidFill>
                <a:latin typeface="Avenir"/>
                <a:ea typeface="Avenir"/>
                <a:cs typeface="Avenir"/>
                <a:sym typeface="Avenir"/>
              </a:rPr>
              <a:t>Assets</a:t>
            </a:r>
            <a:endParaRPr dirty="0"/>
          </a:p>
        </p:txBody>
      </p:sp>
      <p:grpSp>
        <p:nvGrpSpPr>
          <p:cNvPr id="726" name="Google Shape;726;p65"/>
          <p:cNvGrpSpPr/>
          <p:nvPr/>
        </p:nvGrpSpPr>
        <p:grpSpPr>
          <a:xfrm>
            <a:off x="2330580" y="1965230"/>
            <a:ext cx="3032198" cy="584776"/>
            <a:chOff x="1116105" y="2252876"/>
            <a:chExt cx="3032198" cy="584776"/>
          </a:xfrm>
        </p:grpSpPr>
        <p:sp>
          <p:nvSpPr>
            <p:cNvPr id="727" name="Google Shape;727;p65"/>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728" name="Google Shape;728;p65"/>
            <p:cNvSpPr txBox="1"/>
            <p:nvPr/>
          </p:nvSpPr>
          <p:spPr>
            <a:xfrm>
              <a:off x="2646615" y="2252876"/>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729" name="Google Shape;729;p65"/>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30,000</a:t>
              </a:r>
              <a:endParaRPr dirty="0"/>
            </a:p>
          </p:txBody>
        </p:sp>
      </p:grpSp>
      <p:sp>
        <p:nvSpPr>
          <p:cNvPr id="730" name="Google Shape;730;p65"/>
          <p:cNvSpPr txBox="1"/>
          <p:nvPr/>
        </p:nvSpPr>
        <p:spPr>
          <a:xfrm>
            <a:off x="1341185" y="894976"/>
            <a:ext cx="18806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solidFill>
                <a:latin typeface="Avenir"/>
                <a:ea typeface="Avenir"/>
                <a:cs typeface="Avenir"/>
                <a:sym typeface="Avenir"/>
              </a:rPr>
              <a:t>Uses of funds</a:t>
            </a:r>
            <a:endParaRPr dirty="0"/>
          </a:p>
        </p:txBody>
      </p:sp>
      <p:sp>
        <p:nvSpPr>
          <p:cNvPr id="731" name="Google Shape;731;p65"/>
          <p:cNvSpPr txBox="1"/>
          <p:nvPr/>
        </p:nvSpPr>
        <p:spPr>
          <a:xfrm>
            <a:off x="6457623" y="2719983"/>
            <a:ext cx="175740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Contributed </a:t>
            </a:r>
            <a:endParaRPr dirty="0"/>
          </a:p>
          <a:p>
            <a:pPr marL="0" marR="0" lvl="0" indent="0" algn="l" rtl="0">
              <a:spcBef>
                <a:spcPts val="0"/>
              </a:spcBef>
              <a:spcAft>
                <a:spcPts val="0"/>
              </a:spcAft>
              <a:buNone/>
            </a:pPr>
            <a:r>
              <a:rPr lang="en-US" sz="2400" dirty="0">
                <a:solidFill>
                  <a:schemeClr val="dk1"/>
                </a:solidFill>
                <a:latin typeface="Avenir"/>
                <a:ea typeface="Avenir"/>
                <a:cs typeface="Avenir"/>
                <a:sym typeface="Avenir"/>
              </a:rPr>
              <a:t>Capital</a:t>
            </a:r>
            <a:endParaRPr dirty="0"/>
          </a:p>
        </p:txBody>
      </p:sp>
      <p:sp>
        <p:nvSpPr>
          <p:cNvPr id="732" name="Google Shape;732;p65"/>
          <p:cNvSpPr txBox="1"/>
          <p:nvPr/>
        </p:nvSpPr>
        <p:spPr>
          <a:xfrm>
            <a:off x="8132189" y="2946599"/>
            <a:ext cx="38984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733" name="Google Shape;733;p65"/>
          <p:cNvSpPr txBox="1"/>
          <p:nvPr/>
        </p:nvSpPr>
        <p:spPr>
          <a:xfrm>
            <a:off x="8497361" y="3036256"/>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20,000</a:t>
            </a:r>
            <a:endParaRPr dirty="0"/>
          </a:p>
        </p:txBody>
      </p:sp>
      <p:sp>
        <p:nvSpPr>
          <p:cNvPr id="734" name="Google Shape;734;p65"/>
          <p:cNvSpPr txBox="1"/>
          <p:nvPr/>
        </p:nvSpPr>
        <p:spPr>
          <a:xfrm>
            <a:off x="2330580" y="2734672"/>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735" name="Google Shape;735;p65"/>
          <p:cNvSpPr txBox="1"/>
          <p:nvPr/>
        </p:nvSpPr>
        <p:spPr>
          <a:xfrm>
            <a:off x="3861090" y="2586599"/>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736" name="Google Shape;736;p65"/>
          <p:cNvSpPr txBox="1"/>
          <p:nvPr/>
        </p:nvSpPr>
        <p:spPr>
          <a:xfrm>
            <a:off x="4235546" y="2734672"/>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20,000</a:t>
            </a:r>
            <a:endParaRPr dirty="0"/>
          </a:p>
        </p:txBody>
      </p:sp>
      <p:sp>
        <p:nvSpPr>
          <p:cNvPr id="737" name="Google Shape;737;p65"/>
          <p:cNvSpPr txBox="1"/>
          <p:nvPr/>
        </p:nvSpPr>
        <p:spPr>
          <a:xfrm>
            <a:off x="6365699" y="1834676"/>
            <a:ext cx="15552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Bank loan</a:t>
            </a:r>
            <a:endParaRPr dirty="0"/>
          </a:p>
        </p:txBody>
      </p:sp>
      <p:sp>
        <p:nvSpPr>
          <p:cNvPr id="738" name="Google Shape;738;p65"/>
          <p:cNvSpPr txBox="1"/>
          <p:nvPr/>
        </p:nvSpPr>
        <p:spPr>
          <a:xfrm>
            <a:off x="3613035" y="500757"/>
            <a:ext cx="477746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Consulting Inc.</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4"/>
                                        </p:tgtEl>
                                        <p:attrNameLst>
                                          <p:attrName>style.visibility</p:attrName>
                                        </p:attrNameLst>
                                      </p:cBhvr>
                                      <p:to>
                                        <p:strVal val="visible"/>
                                      </p:to>
                                    </p:set>
                                    <p:animEffect transition="in" filter="fade">
                                      <p:cBhvr>
                                        <p:cTn id="7" dur="500"/>
                                        <p:tgtEl>
                                          <p:spTgt spid="7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1"/>
                                        </p:tgtEl>
                                        <p:attrNameLst>
                                          <p:attrName>style.visibility</p:attrName>
                                        </p:attrNameLst>
                                      </p:cBhvr>
                                      <p:to>
                                        <p:strVal val="visible"/>
                                      </p:to>
                                    </p:set>
                                    <p:animEffect transition="in" filter="fade">
                                      <p:cBhvr>
                                        <p:cTn id="12" dur="500"/>
                                        <p:tgtEl>
                                          <p:spTgt spid="731"/>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735"/>
                                        </p:tgtEl>
                                        <p:attrNameLst>
                                          <p:attrName>style.visibility</p:attrName>
                                        </p:attrNameLst>
                                      </p:cBhvr>
                                      <p:to>
                                        <p:strVal val="visible"/>
                                      </p:to>
                                    </p:set>
                                    <p:anim calcmode="lin" valueType="num">
                                      <p:cBhvr additive="base">
                                        <p:cTn id="17" dur="500"/>
                                        <p:tgtEl>
                                          <p:spTgt spid="735"/>
                                        </p:tgtEl>
                                        <p:attrNameLst>
                                          <p:attrName>ppt_w</p:attrName>
                                        </p:attrNameLst>
                                      </p:cBhvr>
                                      <p:tavLst>
                                        <p:tav tm="0">
                                          <p:val>
                                            <p:strVal val="0"/>
                                          </p:val>
                                        </p:tav>
                                        <p:tav tm="100000">
                                          <p:val>
                                            <p:strVal val="#ppt_w"/>
                                          </p:val>
                                        </p:tav>
                                      </p:tavLst>
                                    </p:anim>
                                    <p:anim calcmode="lin" valueType="num">
                                      <p:cBhvr additive="base">
                                        <p:cTn id="18" dur="500"/>
                                        <p:tgtEl>
                                          <p:spTgt spid="735"/>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36"/>
                                        </p:tgtEl>
                                        <p:attrNameLst>
                                          <p:attrName>style.visibility</p:attrName>
                                        </p:attrNameLst>
                                      </p:cBhvr>
                                      <p:to>
                                        <p:strVal val="visible"/>
                                      </p:to>
                                    </p:set>
                                    <p:animEffect transition="in" filter="fade">
                                      <p:cBhvr>
                                        <p:cTn id="23" dur="500"/>
                                        <p:tgtEl>
                                          <p:spTgt spid="736"/>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732"/>
                                        </p:tgtEl>
                                        <p:attrNameLst>
                                          <p:attrName>style.visibility</p:attrName>
                                        </p:attrNameLst>
                                      </p:cBhvr>
                                      <p:to>
                                        <p:strVal val="visible"/>
                                      </p:to>
                                    </p:set>
                                    <p:anim calcmode="lin" valueType="num">
                                      <p:cBhvr additive="base">
                                        <p:cTn id="28" dur="500"/>
                                        <p:tgtEl>
                                          <p:spTgt spid="732"/>
                                        </p:tgtEl>
                                        <p:attrNameLst>
                                          <p:attrName>ppt_w</p:attrName>
                                        </p:attrNameLst>
                                      </p:cBhvr>
                                      <p:tavLst>
                                        <p:tav tm="0">
                                          <p:val>
                                            <p:strVal val="0"/>
                                          </p:val>
                                        </p:tav>
                                        <p:tav tm="100000">
                                          <p:val>
                                            <p:strVal val="#ppt_w"/>
                                          </p:val>
                                        </p:tav>
                                      </p:tavLst>
                                    </p:anim>
                                    <p:anim calcmode="lin" valueType="num">
                                      <p:cBhvr additive="base">
                                        <p:cTn id="29" dur="500"/>
                                        <p:tgtEl>
                                          <p:spTgt spid="732"/>
                                        </p:tgtEl>
                                        <p:attrNameLst>
                                          <p:attrName>ppt_h</p:attrName>
                                        </p:attrNameLst>
                                      </p:cBhvr>
                                      <p:tavLst>
                                        <p:tav tm="0">
                                          <p:val>
                                            <p:str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33"/>
                                        </p:tgtEl>
                                        <p:attrNameLst>
                                          <p:attrName>style.visibility</p:attrName>
                                        </p:attrNameLst>
                                      </p:cBhvr>
                                      <p:to>
                                        <p:strVal val="visible"/>
                                      </p:to>
                                    </p:set>
                                    <p:animEffect transition="in" filter="fade">
                                      <p:cBhvr>
                                        <p:cTn id="34" dur="500"/>
                                        <p:tgtEl>
                                          <p:spTgt spid="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66"/>
          <p:cNvSpPr txBox="1"/>
          <p:nvPr/>
        </p:nvSpPr>
        <p:spPr>
          <a:xfrm>
            <a:off x="6227788" y="2623662"/>
            <a:ext cx="4677777" cy="2227378"/>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Equity</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745" name="Google Shape;745;p66"/>
          <p:cNvSpPr txBox="1"/>
          <p:nvPr/>
        </p:nvSpPr>
        <p:spPr>
          <a:xfrm>
            <a:off x="6227788" y="1325627"/>
            <a:ext cx="4677777" cy="1150816"/>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Liabilities</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grpSp>
        <p:nvGrpSpPr>
          <p:cNvPr id="746" name="Google Shape;746;p66"/>
          <p:cNvGrpSpPr/>
          <p:nvPr/>
        </p:nvGrpSpPr>
        <p:grpSpPr>
          <a:xfrm>
            <a:off x="8116806" y="1712085"/>
            <a:ext cx="1484695" cy="611304"/>
            <a:chOff x="2640082" y="2202430"/>
            <a:chExt cx="1288807" cy="611304"/>
          </a:xfrm>
        </p:grpSpPr>
        <p:sp>
          <p:nvSpPr>
            <p:cNvPr id="747" name="Google Shape;747;p66"/>
            <p:cNvSpPr txBox="1"/>
            <p:nvPr/>
          </p:nvSpPr>
          <p:spPr>
            <a:xfrm>
              <a:off x="2640082" y="2202430"/>
              <a:ext cx="33841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748" name="Google Shape;748;p66"/>
            <p:cNvSpPr txBox="1"/>
            <p:nvPr/>
          </p:nvSpPr>
          <p:spPr>
            <a:xfrm>
              <a:off x="2950382" y="2352069"/>
              <a:ext cx="978507"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30,000</a:t>
              </a:r>
              <a:endParaRPr dirty="0"/>
            </a:p>
          </p:txBody>
        </p:sp>
      </p:grpSp>
      <p:sp>
        <p:nvSpPr>
          <p:cNvPr id="749" name="Google Shape;749;p66"/>
          <p:cNvSpPr txBox="1"/>
          <p:nvPr/>
        </p:nvSpPr>
        <p:spPr>
          <a:xfrm>
            <a:off x="8641975" y="897526"/>
            <a:ext cx="2279791"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chemeClr val="accent2"/>
                </a:solidFill>
                <a:latin typeface="Avenir"/>
                <a:ea typeface="Avenir"/>
                <a:cs typeface="Avenir"/>
                <a:sym typeface="Avenir"/>
              </a:rPr>
              <a:t>Sources of funds</a:t>
            </a:r>
            <a:endParaRPr dirty="0"/>
          </a:p>
        </p:txBody>
      </p:sp>
      <p:cxnSp>
        <p:nvCxnSpPr>
          <p:cNvPr id="750" name="Google Shape;750;p66"/>
          <p:cNvCxnSpPr/>
          <p:nvPr/>
        </p:nvCxnSpPr>
        <p:spPr>
          <a:xfrm rot="10800000" flipH="1">
            <a:off x="3613035" y="1065456"/>
            <a:ext cx="4777463" cy="18029"/>
          </a:xfrm>
          <a:prstGeom prst="straightConnector1">
            <a:avLst/>
          </a:prstGeom>
          <a:noFill/>
          <a:ln w="28575" cap="flat" cmpd="sng">
            <a:solidFill>
              <a:schemeClr val="accent1"/>
            </a:solidFill>
            <a:prstDash val="dot"/>
            <a:miter lim="800000"/>
            <a:headEnd type="none" w="sm" len="sm"/>
            <a:tailEnd type="none" w="sm" len="sm"/>
          </a:ln>
        </p:spPr>
      </p:cxnSp>
      <p:sp>
        <p:nvSpPr>
          <p:cNvPr id="751" name="Google Shape;751;p66"/>
          <p:cNvSpPr txBox="1"/>
          <p:nvPr/>
        </p:nvSpPr>
        <p:spPr>
          <a:xfrm>
            <a:off x="1358153" y="1325627"/>
            <a:ext cx="4679162" cy="3525413"/>
          </a:xfrm>
          <a:prstGeom prst="rect">
            <a:avLst/>
          </a:prstGeom>
          <a:noFill/>
          <a:ln w="76200" cap="flat" cmpd="sng">
            <a:solidFill>
              <a:srgbClr val="A8D08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dirty="0">
                <a:solidFill>
                  <a:schemeClr val="dk1"/>
                </a:solidFill>
                <a:latin typeface="Avenir"/>
                <a:ea typeface="Avenir"/>
                <a:cs typeface="Avenir"/>
                <a:sym typeface="Avenir"/>
              </a:rPr>
              <a:t>Assets</a:t>
            </a:r>
            <a:endParaRPr dirty="0"/>
          </a:p>
        </p:txBody>
      </p:sp>
      <p:grpSp>
        <p:nvGrpSpPr>
          <p:cNvPr id="752" name="Google Shape;752;p66"/>
          <p:cNvGrpSpPr/>
          <p:nvPr/>
        </p:nvGrpSpPr>
        <p:grpSpPr>
          <a:xfrm>
            <a:off x="2330580" y="1965230"/>
            <a:ext cx="3032198" cy="584776"/>
            <a:chOff x="1116105" y="2252876"/>
            <a:chExt cx="3032198" cy="584776"/>
          </a:xfrm>
        </p:grpSpPr>
        <p:sp>
          <p:nvSpPr>
            <p:cNvPr id="753" name="Google Shape;753;p66"/>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754" name="Google Shape;754;p66"/>
            <p:cNvSpPr txBox="1"/>
            <p:nvPr/>
          </p:nvSpPr>
          <p:spPr>
            <a:xfrm>
              <a:off x="2646615" y="2252876"/>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755" name="Google Shape;755;p66"/>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30,000</a:t>
              </a:r>
              <a:endParaRPr dirty="0"/>
            </a:p>
          </p:txBody>
        </p:sp>
      </p:grpSp>
      <p:sp>
        <p:nvSpPr>
          <p:cNvPr id="756" name="Google Shape;756;p66"/>
          <p:cNvSpPr txBox="1"/>
          <p:nvPr/>
        </p:nvSpPr>
        <p:spPr>
          <a:xfrm>
            <a:off x="1341185" y="894976"/>
            <a:ext cx="18806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solidFill>
                <a:latin typeface="Avenir"/>
                <a:ea typeface="Avenir"/>
                <a:cs typeface="Avenir"/>
                <a:sym typeface="Avenir"/>
              </a:rPr>
              <a:t>Uses of funds</a:t>
            </a:r>
            <a:endParaRPr dirty="0"/>
          </a:p>
        </p:txBody>
      </p:sp>
      <p:grpSp>
        <p:nvGrpSpPr>
          <p:cNvPr id="757" name="Google Shape;757;p66"/>
          <p:cNvGrpSpPr/>
          <p:nvPr/>
        </p:nvGrpSpPr>
        <p:grpSpPr>
          <a:xfrm>
            <a:off x="6457623" y="2719983"/>
            <a:ext cx="3356537" cy="830997"/>
            <a:chOff x="1160947" y="1923541"/>
            <a:chExt cx="2421059" cy="830997"/>
          </a:xfrm>
        </p:grpSpPr>
        <p:sp>
          <p:nvSpPr>
            <p:cNvPr id="758" name="Google Shape;758;p66"/>
            <p:cNvSpPr txBox="1"/>
            <p:nvPr/>
          </p:nvSpPr>
          <p:spPr>
            <a:xfrm>
              <a:off x="1160947" y="1923541"/>
              <a:ext cx="126761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Contributed </a:t>
              </a:r>
              <a:br>
                <a:rPr lang="en-US" sz="2400" dirty="0">
                  <a:solidFill>
                    <a:schemeClr val="dk1"/>
                  </a:solidFill>
                  <a:latin typeface="Avenir"/>
                  <a:ea typeface="Avenir"/>
                  <a:cs typeface="Avenir"/>
                  <a:sym typeface="Avenir"/>
                </a:rPr>
              </a:br>
              <a:r>
                <a:rPr lang="en-US" sz="2400" dirty="0">
                  <a:solidFill>
                    <a:schemeClr val="dk1"/>
                  </a:solidFill>
                  <a:latin typeface="Avenir"/>
                  <a:ea typeface="Avenir"/>
                  <a:cs typeface="Avenir"/>
                  <a:sym typeface="Avenir"/>
                </a:rPr>
                <a:t>capital</a:t>
              </a:r>
              <a:endParaRPr dirty="0"/>
            </a:p>
          </p:txBody>
        </p:sp>
        <p:sp>
          <p:nvSpPr>
            <p:cNvPr id="759" name="Google Shape;759;p66"/>
            <p:cNvSpPr txBox="1"/>
            <p:nvPr/>
          </p:nvSpPr>
          <p:spPr>
            <a:xfrm>
              <a:off x="2513583" y="2116704"/>
              <a:ext cx="2811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760" name="Google Shape;760;p66"/>
            <p:cNvSpPr txBox="1"/>
            <p:nvPr/>
          </p:nvSpPr>
          <p:spPr>
            <a:xfrm>
              <a:off x="2768937" y="2239814"/>
              <a:ext cx="81306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20,000</a:t>
              </a:r>
              <a:endParaRPr dirty="0"/>
            </a:p>
          </p:txBody>
        </p:sp>
      </p:grpSp>
      <p:grpSp>
        <p:nvGrpSpPr>
          <p:cNvPr id="761" name="Google Shape;761;p66"/>
          <p:cNvGrpSpPr/>
          <p:nvPr/>
        </p:nvGrpSpPr>
        <p:grpSpPr>
          <a:xfrm>
            <a:off x="2330580" y="2586599"/>
            <a:ext cx="3032198" cy="609738"/>
            <a:chOff x="1116105" y="2227914"/>
            <a:chExt cx="3032198" cy="609738"/>
          </a:xfrm>
        </p:grpSpPr>
        <p:sp>
          <p:nvSpPr>
            <p:cNvPr id="762" name="Google Shape;762;p66"/>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763" name="Google Shape;763;p66"/>
            <p:cNvSpPr txBox="1"/>
            <p:nvPr/>
          </p:nvSpPr>
          <p:spPr>
            <a:xfrm>
              <a:off x="2646615" y="2227914"/>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764" name="Google Shape;764;p66"/>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20,000</a:t>
              </a:r>
              <a:endParaRPr dirty="0"/>
            </a:p>
          </p:txBody>
        </p:sp>
      </p:grpSp>
      <p:grpSp>
        <p:nvGrpSpPr>
          <p:cNvPr id="765" name="Google Shape;765;p66"/>
          <p:cNvGrpSpPr/>
          <p:nvPr/>
        </p:nvGrpSpPr>
        <p:grpSpPr>
          <a:xfrm>
            <a:off x="2330580" y="3236109"/>
            <a:ext cx="3032198" cy="606559"/>
            <a:chOff x="2330580" y="3236109"/>
            <a:chExt cx="3032198" cy="606559"/>
          </a:xfrm>
        </p:grpSpPr>
        <p:sp>
          <p:nvSpPr>
            <p:cNvPr id="766" name="Google Shape;766;p66"/>
            <p:cNvSpPr txBox="1"/>
            <p:nvPr/>
          </p:nvSpPr>
          <p:spPr>
            <a:xfrm>
              <a:off x="2330580" y="3381003"/>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767" name="Google Shape;767;p66"/>
            <p:cNvSpPr txBox="1"/>
            <p:nvPr/>
          </p:nvSpPr>
          <p:spPr>
            <a:xfrm>
              <a:off x="3850936" y="3236109"/>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768" name="Google Shape;768;p66"/>
            <p:cNvSpPr txBox="1"/>
            <p:nvPr/>
          </p:nvSpPr>
          <p:spPr>
            <a:xfrm>
              <a:off x="4663549" y="3381003"/>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700</a:t>
              </a:r>
              <a:endParaRPr dirty="0"/>
            </a:p>
          </p:txBody>
        </p:sp>
      </p:grpSp>
      <p:sp>
        <p:nvSpPr>
          <p:cNvPr id="769" name="Google Shape;769;p66"/>
          <p:cNvSpPr txBox="1"/>
          <p:nvPr/>
        </p:nvSpPr>
        <p:spPr>
          <a:xfrm>
            <a:off x="6365699" y="1834676"/>
            <a:ext cx="15552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Bank loan</a:t>
            </a:r>
            <a:endParaRPr dirty="0"/>
          </a:p>
        </p:txBody>
      </p:sp>
      <p:sp>
        <p:nvSpPr>
          <p:cNvPr id="770" name="Google Shape;770;p66"/>
          <p:cNvSpPr txBox="1"/>
          <p:nvPr/>
        </p:nvSpPr>
        <p:spPr>
          <a:xfrm>
            <a:off x="3613035" y="500757"/>
            <a:ext cx="477746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Consulting Inc.</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67"/>
          <p:cNvSpPr txBox="1"/>
          <p:nvPr/>
        </p:nvSpPr>
        <p:spPr>
          <a:xfrm>
            <a:off x="6227788" y="2623662"/>
            <a:ext cx="4677777" cy="2227378"/>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Equity</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777" name="Google Shape;777;p67"/>
          <p:cNvSpPr txBox="1"/>
          <p:nvPr/>
        </p:nvSpPr>
        <p:spPr>
          <a:xfrm>
            <a:off x="6227788" y="1325627"/>
            <a:ext cx="4677777" cy="1150816"/>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Liabilities</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grpSp>
        <p:nvGrpSpPr>
          <p:cNvPr id="778" name="Google Shape;778;p67"/>
          <p:cNvGrpSpPr/>
          <p:nvPr/>
        </p:nvGrpSpPr>
        <p:grpSpPr>
          <a:xfrm>
            <a:off x="8116806" y="1712085"/>
            <a:ext cx="1484695" cy="611304"/>
            <a:chOff x="2640082" y="2202430"/>
            <a:chExt cx="1288807" cy="611304"/>
          </a:xfrm>
        </p:grpSpPr>
        <p:sp>
          <p:nvSpPr>
            <p:cNvPr id="779" name="Google Shape;779;p67"/>
            <p:cNvSpPr txBox="1"/>
            <p:nvPr/>
          </p:nvSpPr>
          <p:spPr>
            <a:xfrm>
              <a:off x="2640082" y="2202430"/>
              <a:ext cx="33841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780" name="Google Shape;780;p67"/>
            <p:cNvSpPr txBox="1"/>
            <p:nvPr/>
          </p:nvSpPr>
          <p:spPr>
            <a:xfrm>
              <a:off x="2950382" y="2352069"/>
              <a:ext cx="978507"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30,000</a:t>
              </a:r>
              <a:endParaRPr dirty="0"/>
            </a:p>
          </p:txBody>
        </p:sp>
      </p:grpSp>
      <p:sp>
        <p:nvSpPr>
          <p:cNvPr id="781" name="Google Shape;781;p67"/>
          <p:cNvSpPr txBox="1"/>
          <p:nvPr/>
        </p:nvSpPr>
        <p:spPr>
          <a:xfrm>
            <a:off x="8641975" y="897526"/>
            <a:ext cx="2279791"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chemeClr val="accent2"/>
                </a:solidFill>
                <a:latin typeface="Avenir"/>
                <a:ea typeface="Avenir"/>
                <a:cs typeface="Avenir"/>
                <a:sym typeface="Avenir"/>
              </a:rPr>
              <a:t>Sources of funds</a:t>
            </a:r>
            <a:endParaRPr dirty="0"/>
          </a:p>
        </p:txBody>
      </p:sp>
      <p:cxnSp>
        <p:nvCxnSpPr>
          <p:cNvPr id="782" name="Google Shape;782;p67"/>
          <p:cNvCxnSpPr/>
          <p:nvPr/>
        </p:nvCxnSpPr>
        <p:spPr>
          <a:xfrm rot="10800000" flipH="1">
            <a:off x="3613035" y="1065456"/>
            <a:ext cx="4777463" cy="18029"/>
          </a:xfrm>
          <a:prstGeom prst="straightConnector1">
            <a:avLst/>
          </a:prstGeom>
          <a:noFill/>
          <a:ln w="28575" cap="flat" cmpd="sng">
            <a:solidFill>
              <a:schemeClr val="accent1"/>
            </a:solidFill>
            <a:prstDash val="dot"/>
            <a:miter lim="800000"/>
            <a:headEnd type="none" w="sm" len="sm"/>
            <a:tailEnd type="none" w="sm" len="sm"/>
          </a:ln>
        </p:spPr>
      </p:cxnSp>
      <p:sp>
        <p:nvSpPr>
          <p:cNvPr id="783" name="Google Shape;783;p67"/>
          <p:cNvSpPr txBox="1"/>
          <p:nvPr/>
        </p:nvSpPr>
        <p:spPr>
          <a:xfrm>
            <a:off x="1358153" y="1325627"/>
            <a:ext cx="4679162" cy="3525413"/>
          </a:xfrm>
          <a:prstGeom prst="rect">
            <a:avLst/>
          </a:prstGeom>
          <a:noFill/>
          <a:ln w="76200" cap="flat" cmpd="sng">
            <a:solidFill>
              <a:srgbClr val="A8D08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dirty="0">
                <a:solidFill>
                  <a:schemeClr val="dk1"/>
                </a:solidFill>
                <a:latin typeface="Avenir"/>
                <a:ea typeface="Avenir"/>
                <a:cs typeface="Avenir"/>
                <a:sym typeface="Avenir"/>
              </a:rPr>
              <a:t>Assets</a:t>
            </a:r>
            <a:endParaRPr dirty="0"/>
          </a:p>
        </p:txBody>
      </p:sp>
      <p:grpSp>
        <p:nvGrpSpPr>
          <p:cNvPr id="784" name="Google Shape;784;p67"/>
          <p:cNvGrpSpPr/>
          <p:nvPr/>
        </p:nvGrpSpPr>
        <p:grpSpPr>
          <a:xfrm>
            <a:off x="2330580" y="1965230"/>
            <a:ext cx="3032198" cy="584776"/>
            <a:chOff x="1116105" y="2252876"/>
            <a:chExt cx="3032198" cy="584776"/>
          </a:xfrm>
        </p:grpSpPr>
        <p:sp>
          <p:nvSpPr>
            <p:cNvPr id="785" name="Google Shape;785;p67"/>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786" name="Google Shape;786;p67"/>
            <p:cNvSpPr txBox="1"/>
            <p:nvPr/>
          </p:nvSpPr>
          <p:spPr>
            <a:xfrm>
              <a:off x="2646615" y="2252876"/>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787" name="Google Shape;787;p67"/>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30,000</a:t>
              </a:r>
              <a:endParaRPr dirty="0"/>
            </a:p>
          </p:txBody>
        </p:sp>
      </p:grpSp>
      <p:sp>
        <p:nvSpPr>
          <p:cNvPr id="788" name="Google Shape;788;p67"/>
          <p:cNvSpPr txBox="1"/>
          <p:nvPr/>
        </p:nvSpPr>
        <p:spPr>
          <a:xfrm>
            <a:off x="1341185" y="894976"/>
            <a:ext cx="18806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solidFill>
                <a:latin typeface="Avenir"/>
                <a:ea typeface="Avenir"/>
                <a:cs typeface="Avenir"/>
                <a:sym typeface="Avenir"/>
              </a:rPr>
              <a:t>Uses of funds</a:t>
            </a:r>
            <a:endParaRPr dirty="0"/>
          </a:p>
        </p:txBody>
      </p:sp>
      <p:grpSp>
        <p:nvGrpSpPr>
          <p:cNvPr id="789" name="Google Shape;789;p67"/>
          <p:cNvGrpSpPr/>
          <p:nvPr/>
        </p:nvGrpSpPr>
        <p:grpSpPr>
          <a:xfrm>
            <a:off x="6457623" y="2719983"/>
            <a:ext cx="3356537" cy="830997"/>
            <a:chOff x="1160947" y="1923541"/>
            <a:chExt cx="2421059" cy="830997"/>
          </a:xfrm>
        </p:grpSpPr>
        <p:sp>
          <p:nvSpPr>
            <p:cNvPr id="790" name="Google Shape;790;p67"/>
            <p:cNvSpPr txBox="1"/>
            <p:nvPr/>
          </p:nvSpPr>
          <p:spPr>
            <a:xfrm>
              <a:off x="1160947" y="1923541"/>
              <a:ext cx="126761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Contributed </a:t>
              </a:r>
              <a:br>
                <a:rPr lang="en-US" sz="2400" dirty="0">
                  <a:solidFill>
                    <a:schemeClr val="dk1"/>
                  </a:solidFill>
                  <a:latin typeface="Avenir"/>
                  <a:ea typeface="Avenir"/>
                  <a:cs typeface="Avenir"/>
                  <a:sym typeface="Avenir"/>
                </a:rPr>
              </a:br>
              <a:r>
                <a:rPr lang="en-US" sz="2400" dirty="0">
                  <a:solidFill>
                    <a:schemeClr val="dk1"/>
                  </a:solidFill>
                  <a:latin typeface="Avenir"/>
                  <a:ea typeface="Avenir"/>
                  <a:cs typeface="Avenir"/>
                  <a:sym typeface="Avenir"/>
                </a:rPr>
                <a:t>capital</a:t>
              </a:r>
              <a:endParaRPr dirty="0"/>
            </a:p>
          </p:txBody>
        </p:sp>
        <p:sp>
          <p:nvSpPr>
            <p:cNvPr id="791" name="Google Shape;791;p67"/>
            <p:cNvSpPr txBox="1"/>
            <p:nvPr/>
          </p:nvSpPr>
          <p:spPr>
            <a:xfrm>
              <a:off x="2513583" y="2116704"/>
              <a:ext cx="2811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792" name="Google Shape;792;p67"/>
            <p:cNvSpPr txBox="1"/>
            <p:nvPr/>
          </p:nvSpPr>
          <p:spPr>
            <a:xfrm>
              <a:off x="2768937" y="2239814"/>
              <a:ext cx="81306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20,000</a:t>
              </a:r>
              <a:endParaRPr dirty="0"/>
            </a:p>
          </p:txBody>
        </p:sp>
      </p:grpSp>
      <p:grpSp>
        <p:nvGrpSpPr>
          <p:cNvPr id="793" name="Google Shape;793;p67"/>
          <p:cNvGrpSpPr/>
          <p:nvPr/>
        </p:nvGrpSpPr>
        <p:grpSpPr>
          <a:xfrm>
            <a:off x="2330580" y="2586599"/>
            <a:ext cx="3032198" cy="609738"/>
            <a:chOff x="1116105" y="2227914"/>
            <a:chExt cx="3032198" cy="609738"/>
          </a:xfrm>
        </p:grpSpPr>
        <p:sp>
          <p:nvSpPr>
            <p:cNvPr id="794" name="Google Shape;794;p67"/>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795" name="Google Shape;795;p67"/>
            <p:cNvSpPr txBox="1"/>
            <p:nvPr/>
          </p:nvSpPr>
          <p:spPr>
            <a:xfrm>
              <a:off x="2646615" y="2227914"/>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796" name="Google Shape;796;p67"/>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20,000</a:t>
              </a:r>
              <a:endParaRPr dirty="0"/>
            </a:p>
          </p:txBody>
        </p:sp>
      </p:grpSp>
      <p:grpSp>
        <p:nvGrpSpPr>
          <p:cNvPr id="797" name="Google Shape;797;p67"/>
          <p:cNvGrpSpPr/>
          <p:nvPr/>
        </p:nvGrpSpPr>
        <p:grpSpPr>
          <a:xfrm>
            <a:off x="2330580" y="3236109"/>
            <a:ext cx="3032198" cy="606559"/>
            <a:chOff x="2330580" y="3236109"/>
            <a:chExt cx="3032198" cy="606559"/>
          </a:xfrm>
        </p:grpSpPr>
        <p:sp>
          <p:nvSpPr>
            <p:cNvPr id="798" name="Google Shape;798;p67"/>
            <p:cNvSpPr txBox="1"/>
            <p:nvPr/>
          </p:nvSpPr>
          <p:spPr>
            <a:xfrm>
              <a:off x="2330580" y="3381003"/>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799" name="Google Shape;799;p67"/>
            <p:cNvSpPr txBox="1"/>
            <p:nvPr/>
          </p:nvSpPr>
          <p:spPr>
            <a:xfrm>
              <a:off x="3850936" y="3236109"/>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00" name="Google Shape;800;p67"/>
            <p:cNvSpPr txBox="1"/>
            <p:nvPr/>
          </p:nvSpPr>
          <p:spPr>
            <a:xfrm>
              <a:off x="4663549" y="3381003"/>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700</a:t>
              </a:r>
              <a:endParaRPr dirty="0"/>
            </a:p>
          </p:txBody>
        </p:sp>
      </p:grpSp>
      <p:sp>
        <p:nvSpPr>
          <p:cNvPr id="801" name="Google Shape;801;p67"/>
          <p:cNvSpPr txBox="1"/>
          <p:nvPr/>
        </p:nvSpPr>
        <p:spPr>
          <a:xfrm>
            <a:off x="2330580" y="4027334"/>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802" name="Google Shape;802;p67"/>
          <p:cNvSpPr txBox="1"/>
          <p:nvPr/>
        </p:nvSpPr>
        <p:spPr>
          <a:xfrm rot="10800000">
            <a:off x="4000208" y="3959159"/>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03" name="Google Shape;803;p67"/>
          <p:cNvSpPr txBox="1"/>
          <p:nvPr/>
        </p:nvSpPr>
        <p:spPr>
          <a:xfrm>
            <a:off x="4663549" y="4027334"/>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a:t>
            </a:r>
            <a:endParaRPr dirty="0"/>
          </a:p>
        </p:txBody>
      </p:sp>
      <p:sp>
        <p:nvSpPr>
          <p:cNvPr id="804" name="Google Shape;804;p67"/>
          <p:cNvSpPr txBox="1"/>
          <p:nvPr/>
        </p:nvSpPr>
        <p:spPr>
          <a:xfrm>
            <a:off x="6365699" y="1834676"/>
            <a:ext cx="15552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Bank loan</a:t>
            </a:r>
            <a:endParaRPr dirty="0"/>
          </a:p>
        </p:txBody>
      </p:sp>
      <p:sp>
        <p:nvSpPr>
          <p:cNvPr id="805" name="Google Shape;805;p67"/>
          <p:cNvSpPr txBox="1"/>
          <p:nvPr/>
        </p:nvSpPr>
        <p:spPr>
          <a:xfrm>
            <a:off x="3613035" y="500757"/>
            <a:ext cx="477746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Consulting Inc.</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1"/>
                                        </p:tgtEl>
                                        <p:attrNameLst>
                                          <p:attrName>style.visibility</p:attrName>
                                        </p:attrNameLst>
                                      </p:cBhvr>
                                      <p:to>
                                        <p:strVal val="visible"/>
                                      </p:to>
                                    </p:set>
                                    <p:animEffect transition="in" filter="fade">
                                      <p:cBhvr>
                                        <p:cTn id="7" dur="500"/>
                                        <p:tgtEl>
                                          <p:spTgt spid="8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2"/>
                                        </p:tgtEl>
                                        <p:attrNameLst>
                                          <p:attrName>style.visibility</p:attrName>
                                        </p:attrNameLst>
                                      </p:cBhvr>
                                      <p:to>
                                        <p:strVal val="visible"/>
                                      </p:to>
                                    </p:set>
                                    <p:animEffect transition="in" filter="fade">
                                      <p:cBhvr>
                                        <p:cTn id="12" dur="500"/>
                                        <p:tgtEl>
                                          <p:spTgt spid="802"/>
                                        </p:tgtEl>
                                      </p:cBhvr>
                                    </p:animEffect>
                                  </p:childTnLst>
                                </p:cTn>
                              </p:par>
                            </p:childTnLst>
                          </p:cTn>
                        </p:par>
                        <p:par>
                          <p:cTn id="13" fill="hold">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803"/>
                                        </p:tgtEl>
                                        <p:attrNameLst>
                                          <p:attrName>style.visibility</p:attrName>
                                        </p:attrNameLst>
                                      </p:cBhvr>
                                      <p:to>
                                        <p:strVal val="visible"/>
                                      </p:to>
                                    </p:set>
                                    <p:animEffect transition="in" filter="fade">
                                      <p:cBhvr>
                                        <p:cTn id="16" dur="500"/>
                                        <p:tgtEl>
                                          <p:spTgt spid="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68"/>
          <p:cNvSpPr txBox="1"/>
          <p:nvPr/>
        </p:nvSpPr>
        <p:spPr>
          <a:xfrm>
            <a:off x="6227788" y="2623662"/>
            <a:ext cx="4677777" cy="2227378"/>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Equity</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812" name="Google Shape;812;p68"/>
          <p:cNvSpPr txBox="1"/>
          <p:nvPr/>
        </p:nvSpPr>
        <p:spPr>
          <a:xfrm>
            <a:off x="6227788" y="1325627"/>
            <a:ext cx="4677777" cy="1150816"/>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Liabilities</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grpSp>
        <p:nvGrpSpPr>
          <p:cNvPr id="813" name="Google Shape;813;p68"/>
          <p:cNvGrpSpPr/>
          <p:nvPr/>
        </p:nvGrpSpPr>
        <p:grpSpPr>
          <a:xfrm>
            <a:off x="8116806" y="1712085"/>
            <a:ext cx="1484695" cy="611304"/>
            <a:chOff x="2640082" y="2202430"/>
            <a:chExt cx="1288807" cy="611304"/>
          </a:xfrm>
        </p:grpSpPr>
        <p:sp>
          <p:nvSpPr>
            <p:cNvPr id="814" name="Google Shape;814;p68"/>
            <p:cNvSpPr txBox="1"/>
            <p:nvPr/>
          </p:nvSpPr>
          <p:spPr>
            <a:xfrm>
              <a:off x="2640082" y="2202430"/>
              <a:ext cx="33841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15" name="Google Shape;815;p68"/>
            <p:cNvSpPr txBox="1"/>
            <p:nvPr/>
          </p:nvSpPr>
          <p:spPr>
            <a:xfrm>
              <a:off x="2950382" y="2352069"/>
              <a:ext cx="978507"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30,000</a:t>
              </a:r>
              <a:endParaRPr dirty="0"/>
            </a:p>
          </p:txBody>
        </p:sp>
      </p:grpSp>
      <p:sp>
        <p:nvSpPr>
          <p:cNvPr id="816" name="Google Shape;816;p68"/>
          <p:cNvSpPr txBox="1"/>
          <p:nvPr/>
        </p:nvSpPr>
        <p:spPr>
          <a:xfrm>
            <a:off x="8641975" y="897526"/>
            <a:ext cx="2279791"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chemeClr val="accent2"/>
                </a:solidFill>
                <a:latin typeface="Avenir"/>
                <a:ea typeface="Avenir"/>
                <a:cs typeface="Avenir"/>
                <a:sym typeface="Avenir"/>
              </a:rPr>
              <a:t>Sources of funds</a:t>
            </a:r>
            <a:endParaRPr dirty="0"/>
          </a:p>
        </p:txBody>
      </p:sp>
      <p:cxnSp>
        <p:nvCxnSpPr>
          <p:cNvPr id="817" name="Google Shape;817;p68"/>
          <p:cNvCxnSpPr/>
          <p:nvPr/>
        </p:nvCxnSpPr>
        <p:spPr>
          <a:xfrm rot="10800000" flipH="1">
            <a:off x="3613035" y="1065456"/>
            <a:ext cx="4777463" cy="18029"/>
          </a:xfrm>
          <a:prstGeom prst="straightConnector1">
            <a:avLst/>
          </a:prstGeom>
          <a:noFill/>
          <a:ln w="28575" cap="flat" cmpd="sng">
            <a:solidFill>
              <a:schemeClr val="accent1"/>
            </a:solidFill>
            <a:prstDash val="dot"/>
            <a:miter lim="800000"/>
            <a:headEnd type="none" w="sm" len="sm"/>
            <a:tailEnd type="none" w="sm" len="sm"/>
          </a:ln>
        </p:spPr>
      </p:cxnSp>
      <p:sp>
        <p:nvSpPr>
          <p:cNvPr id="818" name="Google Shape;818;p68"/>
          <p:cNvSpPr txBox="1"/>
          <p:nvPr/>
        </p:nvSpPr>
        <p:spPr>
          <a:xfrm>
            <a:off x="1358153" y="1325627"/>
            <a:ext cx="4679162" cy="3525413"/>
          </a:xfrm>
          <a:prstGeom prst="rect">
            <a:avLst/>
          </a:prstGeom>
          <a:noFill/>
          <a:ln w="76200" cap="flat" cmpd="sng">
            <a:solidFill>
              <a:srgbClr val="A8D08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dirty="0">
                <a:solidFill>
                  <a:schemeClr val="dk1"/>
                </a:solidFill>
                <a:latin typeface="Avenir"/>
                <a:ea typeface="Avenir"/>
                <a:cs typeface="Avenir"/>
                <a:sym typeface="Avenir"/>
              </a:rPr>
              <a:t>Assets</a:t>
            </a:r>
            <a:endParaRPr dirty="0"/>
          </a:p>
        </p:txBody>
      </p:sp>
      <p:grpSp>
        <p:nvGrpSpPr>
          <p:cNvPr id="819" name="Google Shape;819;p68"/>
          <p:cNvGrpSpPr/>
          <p:nvPr/>
        </p:nvGrpSpPr>
        <p:grpSpPr>
          <a:xfrm>
            <a:off x="2330580" y="1965230"/>
            <a:ext cx="3032198" cy="584776"/>
            <a:chOff x="1116105" y="2252876"/>
            <a:chExt cx="3032198" cy="584776"/>
          </a:xfrm>
        </p:grpSpPr>
        <p:sp>
          <p:nvSpPr>
            <p:cNvPr id="820" name="Google Shape;820;p68"/>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821" name="Google Shape;821;p68"/>
            <p:cNvSpPr txBox="1"/>
            <p:nvPr/>
          </p:nvSpPr>
          <p:spPr>
            <a:xfrm>
              <a:off x="2646615" y="2252876"/>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22" name="Google Shape;822;p68"/>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30,000</a:t>
              </a:r>
              <a:endParaRPr dirty="0"/>
            </a:p>
          </p:txBody>
        </p:sp>
      </p:grpSp>
      <p:sp>
        <p:nvSpPr>
          <p:cNvPr id="823" name="Google Shape;823;p68"/>
          <p:cNvSpPr txBox="1"/>
          <p:nvPr/>
        </p:nvSpPr>
        <p:spPr>
          <a:xfrm>
            <a:off x="1341185" y="894976"/>
            <a:ext cx="18806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solidFill>
                <a:latin typeface="Avenir"/>
                <a:ea typeface="Avenir"/>
                <a:cs typeface="Avenir"/>
                <a:sym typeface="Avenir"/>
              </a:rPr>
              <a:t>Uses of funds</a:t>
            </a:r>
            <a:endParaRPr dirty="0"/>
          </a:p>
        </p:txBody>
      </p:sp>
      <p:grpSp>
        <p:nvGrpSpPr>
          <p:cNvPr id="824" name="Google Shape;824;p68"/>
          <p:cNvGrpSpPr/>
          <p:nvPr/>
        </p:nvGrpSpPr>
        <p:grpSpPr>
          <a:xfrm>
            <a:off x="6457623" y="2719983"/>
            <a:ext cx="3356537" cy="830997"/>
            <a:chOff x="1160947" y="1923541"/>
            <a:chExt cx="2421059" cy="830997"/>
          </a:xfrm>
        </p:grpSpPr>
        <p:sp>
          <p:nvSpPr>
            <p:cNvPr id="825" name="Google Shape;825;p68"/>
            <p:cNvSpPr txBox="1"/>
            <p:nvPr/>
          </p:nvSpPr>
          <p:spPr>
            <a:xfrm>
              <a:off x="1160947" y="1923541"/>
              <a:ext cx="126761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Contributed </a:t>
              </a:r>
              <a:br>
                <a:rPr lang="en-US" sz="2400" dirty="0">
                  <a:solidFill>
                    <a:schemeClr val="dk1"/>
                  </a:solidFill>
                  <a:latin typeface="Avenir"/>
                  <a:ea typeface="Avenir"/>
                  <a:cs typeface="Avenir"/>
                  <a:sym typeface="Avenir"/>
                </a:rPr>
              </a:br>
              <a:r>
                <a:rPr lang="en-US" sz="2400" dirty="0">
                  <a:solidFill>
                    <a:schemeClr val="dk1"/>
                  </a:solidFill>
                  <a:latin typeface="Avenir"/>
                  <a:ea typeface="Avenir"/>
                  <a:cs typeface="Avenir"/>
                  <a:sym typeface="Avenir"/>
                </a:rPr>
                <a:t>capital</a:t>
              </a:r>
              <a:endParaRPr dirty="0"/>
            </a:p>
          </p:txBody>
        </p:sp>
        <p:sp>
          <p:nvSpPr>
            <p:cNvPr id="826" name="Google Shape;826;p68"/>
            <p:cNvSpPr txBox="1"/>
            <p:nvPr/>
          </p:nvSpPr>
          <p:spPr>
            <a:xfrm>
              <a:off x="2513583" y="2116704"/>
              <a:ext cx="2811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27" name="Google Shape;827;p68"/>
            <p:cNvSpPr txBox="1"/>
            <p:nvPr/>
          </p:nvSpPr>
          <p:spPr>
            <a:xfrm>
              <a:off x="2768937" y="2239814"/>
              <a:ext cx="81306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20,000</a:t>
              </a:r>
              <a:endParaRPr dirty="0"/>
            </a:p>
          </p:txBody>
        </p:sp>
      </p:grpSp>
      <p:grpSp>
        <p:nvGrpSpPr>
          <p:cNvPr id="828" name="Google Shape;828;p68"/>
          <p:cNvGrpSpPr/>
          <p:nvPr/>
        </p:nvGrpSpPr>
        <p:grpSpPr>
          <a:xfrm>
            <a:off x="2330580" y="2586599"/>
            <a:ext cx="3032198" cy="609738"/>
            <a:chOff x="1116105" y="2227914"/>
            <a:chExt cx="3032198" cy="609738"/>
          </a:xfrm>
        </p:grpSpPr>
        <p:sp>
          <p:nvSpPr>
            <p:cNvPr id="829" name="Google Shape;829;p68"/>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830" name="Google Shape;830;p68"/>
            <p:cNvSpPr txBox="1"/>
            <p:nvPr/>
          </p:nvSpPr>
          <p:spPr>
            <a:xfrm>
              <a:off x="2646615" y="2227914"/>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31" name="Google Shape;831;p68"/>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20,000</a:t>
              </a:r>
              <a:endParaRPr dirty="0"/>
            </a:p>
          </p:txBody>
        </p:sp>
      </p:grpSp>
      <p:grpSp>
        <p:nvGrpSpPr>
          <p:cNvPr id="832" name="Google Shape;832;p68"/>
          <p:cNvGrpSpPr/>
          <p:nvPr/>
        </p:nvGrpSpPr>
        <p:grpSpPr>
          <a:xfrm>
            <a:off x="2330580" y="3236109"/>
            <a:ext cx="3032198" cy="606559"/>
            <a:chOff x="2330580" y="3236109"/>
            <a:chExt cx="3032198" cy="606559"/>
          </a:xfrm>
        </p:grpSpPr>
        <p:sp>
          <p:nvSpPr>
            <p:cNvPr id="833" name="Google Shape;833;p68"/>
            <p:cNvSpPr txBox="1"/>
            <p:nvPr/>
          </p:nvSpPr>
          <p:spPr>
            <a:xfrm>
              <a:off x="2330580" y="3381003"/>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834" name="Google Shape;834;p68"/>
            <p:cNvSpPr txBox="1"/>
            <p:nvPr/>
          </p:nvSpPr>
          <p:spPr>
            <a:xfrm>
              <a:off x="3850936" y="3236109"/>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35" name="Google Shape;835;p68"/>
            <p:cNvSpPr txBox="1"/>
            <p:nvPr/>
          </p:nvSpPr>
          <p:spPr>
            <a:xfrm>
              <a:off x="4663549" y="3381003"/>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700</a:t>
              </a:r>
              <a:endParaRPr dirty="0"/>
            </a:p>
          </p:txBody>
        </p:sp>
      </p:grpSp>
      <p:grpSp>
        <p:nvGrpSpPr>
          <p:cNvPr id="836" name="Google Shape;836;p68"/>
          <p:cNvGrpSpPr/>
          <p:nvPr/>
        </p:nvGrpSpPr>
        <p:grpSpPr>
          <a:xfrm>
            <a:off x="2330580" y="3959159"/>
            <a:ext cx="3032198" cy="584775"/>
            <a:chOff x="2330580" y="3959159"/>
            <a:chExt cx="3032198" cy="584775"/>
          </a:xfrm>
        </p:grpSpPr>
        <p:sp>
          <p:nvSpPr>
            <p:cNvPr id="837" name="Google Shape;837;p68"/>
            <p:cNvSpPr txBox="1"/>
            <p:nvPr/>
          </p:nvSpPr>
          <p:spPr>
            <a:xfrm>
              <a:off x="2330580" y="4027334"/>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838" name="Google Shape;838;p68"/>
            <p:cNvSpPr txBox="1"/>
            <p:nvPr/>
          </p:nvSpPr>
          <p:spPr>
            <a:xfrm rot="10800000">
              <a:off x="3989057" y="3959159"/>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39" name="Google Shape;839;p68"/>
            <p:cNvSpPr txBox="1"/>
            <p:nvPr/>
          </p:nvSpPr>
          <p:spPr>
            <a:xfrm>
              <a:off x="4663549" y="4027334"/>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a:t>
              </a:r>
              <a:endParaRPr dirty="0"/>
            </a:p>
          </p:txBody>
        </p:sp>
      </p:grpSp>
      <p:grpSp>
        <p:nvGrpSpPr>
          <p:cNvPr id="840" name="Google Shape;840;p68"/>
          <p:cNvGrpSpPr/>
          <p:nvPr/>
        </p:nvGrpSpPr>
        <p:grpSpPr>
          <a:xfrm>
            <a:off x="6511111" y="3762376"/>
            <a:ext cx="3211389" cy="830997"/>
            <a:chOff x="1160947" y="1923541"/>
            <a:chExt cx="2316364" cy="830997"/>
          </a:xfrm>
        </p:grpSpPr>
        <p:sp>
          <p:nvSpPr>
            <p:cNvPr id="841" name="Google Shape;841;p68"/>
            <p:cNvSpPr txBox="1"/>
            <p:nvPr/>
          </p:nvSpPr>
          <p:spPr>
            <a:xfrm>
              <a:off x="1160947" y="1923541"/>
              <a:ext cx="124434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Generated </a:t>
              </a:r>
              <a:br>
                <a:rPr lang="en-US" sz="2400" dirty="0">
                  <a:solidFill>
                    <a:schemeClr val="dk1"/>
                  </a:solidFill>
                  <a:latin typeface="Avenir"/>
                  <a:ea typeface="Avenir"/>
                  <a:cs typeface="Avenir"/>
                  <a:sym typeface="Avenir"/>
                </a:rPr>
              </a:br>
              <a:r>
                <a:rPr lang="en-US" sz="2400" dirty="0">
                  <a:solidFill>
                    <a:schemeClr val="dk1"/>
                  </a:solidFill>
                  <a:latin typeface="Avenir"/>
                  <a:ea typeface="Avenir"/>
                  <a:cs typeface="Avenir"/>
                  <a:sym typeface="Avenir"/>
                </a:rPr>
                <a:t>equity</a:t>
              </a:r>
              <a:endParaRPr dirty="0"/>
            </a:p>
          </p:txBody>
        </p:sp>
        <p:sp>
          <p:nvSpPr>
            <p:cNvPr id="842" name="Google Shape;842;p68"/>
            <p:cNvSpPr txBox="1"/>
            <p:nvPr/>
          </p:nvSpPr>
          <p:spPr>
            <a:xfrm>
              <a:off x="2504041" y="2127523"/>
              <a:ext cx="2811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43" name="Google Shape;843;p68"/>
            <p:cNvSpPr txBox="1"/>
            <p:nvPr/>
          </p:nvSpPr>
          <p:spPr>
            <a:xfrm>
              <a:off x="2972959" y="2225909"/>
              <a:ext cx="50435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400</a:t>
              </a:r>
              <a:endParaRPr dirty="0"/>
            </a:p>
          </p:txBody>
        </p:sp>
      </p:grpSp>
      <p:sp>
        <p:nvSpPr>
          <p:cNvPr id="844" name="Google Shape;844;p68"/>
          <p:cNvSpPr txBox="1"/>
          <p:nvPr/>
        </p:nvSpPr>
        <p:spPr>
          <a:xfrm>
            <a:off x="6365699" y="1834676"/>
            <a:ext cx="15552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Bank loan</a:t>
            </a:r>
            <a:endParaRPr dirty="0"/>
          </a:p>
        </p:txBody>
      </p:sp>
      <p:sp>
        <p:nvSpPr>
          <p:cNvPr id="845" name="Google Shape;845;p68"/>
          <p:cNvSpPr txBox="1"/>
          <p:nvPr/>
        </p:nvSpPr>
        <p:spPr>
          <a:xfrm>
            <a:off x="3613035" y="500757"/>
            <a:ext cx="477746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Consulting Limited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0"/>
                                        </p:tgtEl>
                                        <p:attrNameLst>
                                          <p:attrName>style.visibility</p:attrName>
                                        </p:attrNameLst>
                                      </p:cBhvr>
                                      <p:to>
                                        <p:strVal val="visible"/>
                                      </p:to>
                                    </p:set>
                                    <p:animEffect transition="in" filter="fade">
                                      <p:cBhvr>
                                        <p:cTn id="7" dur="500"/>
                                        <p:tgtEl>
                                          <p:spTgt spid="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cxnSp>
        <p:nvCxnSpPr>
          <p:cNvPr id="851" name="Google Shape;851;p69"/>
          <p:cNvCxnSpPr/>
          <p:nvPr/>
        </p:nvCxnSpPr>
        <p:spPr>
          <a:xfrm rot="10800000" flipH="1">
            <a:off x="3613035" y="1065456"/>
            <a:ext cx="4777463" cy="18029"/>
          </a:xfrm>
          <a:prstGeom prst="straightConnector1">
            <a:avLst/>
          </a:prstGeom>
          <a:noFill/>
          <a:ln w="28575" cap="flat" cmpd="sng">
            <a:solidFill>
              <a:schemeClr val="accent1"/>
            </a:solidFill>
            <a:prstDash val="dot"/>
            <a:miter lim="800000"/>
            <a:headEnd type="none" w="sm" len="sm"/>
            <a:tailEnd type="none" w="sm" len="sm"/>
          </a:ln>
        </p:spPr>
      </p:cxnSp>
      <p:graphicFrame>
        <p:nvGraphicFramePr>
          <p:cNvPr id="852" name="Google Shape;852;p69"/>
          <p:cNvGraphicFramePr/>
          <p:nvPr/>
        </p:nvGraphicFramePr>
        <p:xfrm>
          <a:off x="2755527" y="1555065"/>
          <a:ext cx="6680950" cy="4376400"/>
        </p:xfrm>
        <a:graphic>
          <a:graphicData uri="http://schemas.openxmlformats.org/drawingml/2006/table">
            <a:tbl>
              <a:tblPr firstRow="1" firstCol="1" bandRow="1">
                <a:noFill/>
                <a:tableStyleId>{B4085E13-CFC6-4163-9FD9-480623937425}</a:tableStyleId>
              </a:tblPr>
              <a:tblGrid>
                <a:gridCol w="2782050">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333500">
                  <a:extLst>
                    <a:ext uri="{9D8B030D-6E8A-4147-A177-3AD203B41FA5}">
                      <a16:colId xmlns:a16="http://schemas.microsoft.com/office/drawing/2014/main" val="20003"/>
                    </a:ext>
                  </a:extLst>
                </a:gridCol>
              </a:tblGrid>
              <a:tr h="841775">
                <a:tc>
                  <a:txBody>
                    <a:bodyPr/>
                    <a:lstStyle/>
                    <a:p>
                      <a:pPr marL="0" marR="0" lvl="0" indent="0" algn="l" rtl="0">
                        <a:spcBef>
                          <a:spcPts val="0"/>
                        </a:spcBef>
                        <a:spcAft>
                          <a:spcPts val="0"/>
                        </a:spcAft>
                        <a:buNone/>
                      </a:pPr>
                      <a:r>
                        <a:rPr lang="en-US" sz="3200" u="none" strike="noStrike" cap="none" dirty="0">
                          <a:latin typeface="Avenir"/>
                          <a:ea typeface="Avenir"/>
                          <a:cs typeface="Avenir"/>
                          <a:sym typeface="Avenir"/>
                        </a:rPr>
                        <a:t> </a:t>
                      </a:r>
                      <a:endParaRPr sz="3200" u="none" strike="noStrike" cap="none" dirty="0">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3200" b="1" u="none" strike="noStrike" cap="none" dirty="0">
                          <a:latin typeface="Avenir"/>
                          <a:ea typeface="Avenir"/>
                          <a:cs typeface="Avenir"/>
                          <a:sym typeface="Avenir"/>
                        </a:rPr>
                        <a:t>A</a:t>
                      </a:r>
                      <a:endParaRPr sz="3200" b="1" u="none" strike="noStrike" cap="none" dirty="0">
                        <a:solidFill>
                          <a:schemeClr val="lt1"/>
                        </a:solidFill>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3200" b="1" u="none" strike="noStrike" cap="none" dirty="0">
                          <a:latin typeface="Avenir"/>
                          <a:ea typeface="Avenir"/>
                          <a:cs typeface="Avenir"/>
                          <a:sym typeface="Avenir"/>
                        </a:rPr>
                        <a:t>B</a:t>
                      </a:r>
                      <a:endParaRPr sz="3200" b="1" u="none" strike="noStrike" cap="none" dirty="0">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3200" b="1" u="none" strike="noStrike" cap="none" dirty="0">
                          <a:latin typeface="Avenir"/>
                          <a:ea typeface="Avenir"/>
                          <a:cs typeface="Avenir"/>
                          <a:sym typeface="Avenir"/>
                        </a:rPr>
                        <a:t>C</a:t>
                      </a:r>
                      <a:endParaRPr sz="3200" b="1" u="none" strike="noStrike" cap="none" dirty="0">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841775">
                <a:tc>
                  <a:txBody>
                    <a:bodyPr/>
                    <a:lstStyle/>
                    <a:p>
                      <a:pPr marL="0" marR="0" lvl="0" indent="0" algn="l" rtl="0">
                        <a:spcBef>
                          <a:spcPts val="0"/>
                        </a:spcBef>
                        <a:spcAft>
                          <a:spcPts val="0"/>
                        </a:spcAft>
                        <a:buNone/>
                      </a:pPr>
                      <a:r>
                        <a:rPr lang="en-US" sz="3200" u="none" strike="noStrike" cap="none" dirty="0">
                          <a:latin typeface="Avenir"/>
                          <a:ea typeface="Avenir"/>
                          <a:cs typeface="Avenir"/>
                          <a:sym typeface="Avenir"/>
                        </a:rPr>
                        <a:t>Sales</a:t>
                      </a:r>
                      <a:endParaRPr sz="3200" u="none" strike="noStrike" cap="none" dirty="0">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3200" u="none" strike="noStrike" cap="none" dirty="0">
                          <a:latin typeface="Avenir"/>
                          <a:ea typeface="Avenir"/>
                          <a:cs typeface="Avenir"/>
                          <a:sym typeface="Avenir"/>
                        </a:rPr>
                        <a:t>700</a:t>
                      </a:r>
                      <a:r>
                        <a:rPr lang="en-US" sz="3200" u="none" strike="noStrike" cap="none" dirty="0">
                          <a:solidFill>
                            <a:schemeClr val="lt1"/>
                          </a:solidFill>
                          <a:latin typeface="Avenir"/>
                          <a:ea typeface="Avenir"/>
                          <a:cs typeface="Avenir"/>
                          <a:sym typeface="Avenir"/>
                        </a:rPr>
                        <a:t>)</a:t>
                      </a:r>
                      <a:endParaRPr sz="3200" u="none" strike="noStrike" cap="none" dirty="0">
                        <a:solidFill>
                          <a:schemeClr val="lt1"/>
                        </a:solidFill>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3200" u="none" strike="noStrike" cap="none" dirty="0">
                          <a:latin typeface="Avenir"/>
                          <a:ea typeface="Avenir"/>
                          <a:cs typeface="Avenir"/>
                          <a:sym typeface="Avenir"/>
                        </a:rPr>
                        <a:t>401</a:t>
                      </a:r>
                      <a:r>
                        <a:rPr lang="en-US" sz="3200" u="none" strike="noStrike" cap="none" dirty="0">
                          <a:solidFill>
                            <a:schemeClr val="lt1"/>
                          </a:solidFill>
                          <a:latin typeface="Avenir"/>
                          <a:ea typeface="Avenir"/>
                          <a:cs typeface="Avenir"/>
                          <a:sym typeface="Avenir"/>
                        </a:rPr>
                        <a:t>)</a:t>
                      </a:r>
                      <a:endParaRPr sz="3200" u="none" strike="noStrike" cap="none" dirty="0">
                        <a:solidFill>
                          <a:schemeClr val="lt1"/>
                        </a:solidFill>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3200" u="none" strike="noStrike" cap="none" dirty="0">
                          <a:latin typeface="Avenir"/>
                          <a:ea typeface="Avenir"/>
                          <a:cs typeface="Avenir"/>
                          <a:sym typeface="Avenir"/>
                        </a:rPr>
                        <a:t>1,000</a:t>
                      </a:r>
                      <a:r>
                        <a:rPr lang="en-US" sz="3200" u="none" strike="noStrike" cap="none" dirty="0">
                          <a:solidFill>
                            <a:schemeClr val="lt1"/>
                          </a:solidFill>
                          <a:latin typeface="Avenir"/>
                          <a:ea typeface="Avenir"/>
                          <a:cs typeface="Avenir"/>
                          <a:sym typeface="Avenir"/>
                        </a:rPr>
                        <a:t>)</a:t>
                      </a:r>
                      <a:endParaRPr sz="3200" u="none" strike="noStrike" cap="none" dirty="0">
                        <a:solidFill>
                          <a:schemeClr val="lt1"/>
                        </a:solidFill>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219075">
                <a:tc>
                  <a:txBody>
                    <a:bodyPr/>
                    <a:lstStyle/>
                    <a:p>
                      <a:pPr marL="0" marR="0" lvl="0" indent="0" algn="l" rtl="0">
                        <a:spcBef>
                          <a:spcPts val="0"/>
                        </a:spcBef>
                        <a:spcAft>
                          <a:spcPts val="0"/>
                        </a:spcAft>
                        <a:buNone/>
                      </a:pPr>
                      <a:r>
                        <a:rPr lang="en-US" sz="3200" u="none" strike="noStrike" cap="none" dirty="0">
                          <a:latin typeface="Avenir"/>
                          <a:ea typeface="Avenir"/>
                          <a:cs typeface="Avenir"/>
                          <a:sym typeface="Avenir"/>
                        </a:rPr>
                        <a:t>Cost of sales</a:t>
                      </a:r>
                      <a:endParaRPr sz="3200" u="none" strike="noStrike" cap="none" dirty="0">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3200" u="none" strike="noStrike" cap="none" dirty="0">
                          <a:latin typeface="Avenir"/>
                          <a:ea typeface="Avenir"/>
                          <a:cs typeface="Avenir"/>
                          <a:sym typeface="Avenir"/>
                        </a:rPr>
                        <a:t>(300)</a:t>
                      </a:r>
                      <a:endParaRPr sz="3200" u="none" strike="noStrike" cap="none" dirty="0">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3200" u="none" strike="noStrike" cap="none" dirty="0">
                          <a:latin typeface="Avenir"/>
                          <a:ea typeface="Avenir"/>
                          <a:cs typeface="Avenir"/>
                          <a:sym typeface="Avenir"/>
                        </a:rPr>
                        <a:t>(1)</a:t>
                      </a:r>
                      <a:endParaRPr sz="3200" u="none" strike="noStrike" cap="none" dirty="0">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3200" u="none" strike="noStrike" cap="none" dirty="0">
                          <a:latin typeface="Avenir"/>
                          <a:ea typeface="Avenir"/>
                          <a:cs typeface="Avenir"/>
                          <a:sym typeface="Avenir"/>
                        </a:rPr>
                        <a:t>(600)</a:t>
                      </a:r>
                      <a:endParaRPr sz="3200" u="none" strike="noStrike" cap="none" dirty="0">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632000">
                <a:tc>
                  <a:txBody>
                    <a:bodyPr/>
                    <a:lstStyle/>
                    <a:p>
                      <a:pPr marL="0" marR="0" lvl="0" indent="0" algn="l" rtl="0">
                        <a:spcBef>
                          <a:spcPts val="0"/>
                        </a:spcBef>
                        <a:spcAft>
                          <a:spcPts val="0"/>
                        </a:spcAft>
                        <a:buNone/>
                      </a:pPr>
                      <a:r>
                        <a:rPr lang="en-US" sz="3200" b="1" u="none" strike="noStrike" cap="none" dirty="0">
                          <a:latin typeface="Avenir"/>
                          <a:ea typeface="Avenir"/>
                          <a:cs typeface="Avenir"/>
                          <a:sym typeface="Avenir"/>
                        </a:rPr>
                        <a:t>Gross profit</a:t>
                      </a:r>
                      <a:endParaRPr sz="3200" b="1" u="none" strike="noStrike" cap="none" dirty="0">
                        <a:latin typeface="Avenir"/>
                        <a:ea typeface="Avenir"/>
                        <a:cs typeface="Avenir"/>
                        <a:sym typeface="Avenir"/>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r" rtl="0">
                        <a:spcBef>
                          <a:spcPts val="0"/>
                        </a:spcBef>
                        <a:spcAft>
                          <a:spcPts val="0"/>
                        </a:spcAft>
                        <a:buNone/>
                      </a:pPr>
                      <a:r>
                        <a:rPr lang="en-US" sz="3200" b="1" u="none" strike="noStrike" cap="none" dirty="0">
                          <a:latin typeface="Avenir"/>
                          <a:ea typeface="Avenir"/>
                          <a:cs typeface="Avenir"/>
                          <a:sym typeface="Avenir"/>
                        </a:rPr>
                        <a:t>$400</a:t>
                      </a:r>
                      <a:r>
                        <a:rPr lang="en-US" sz="3200" b="1" u="none" strike="noStrike" cap="none" dirty="0">
                          <a:solidFill>
                            <a:srgbClr val="FFF2CC"/>
                          </a:solidFill>
                          <a:latin typeface="Avenir"/>
                          <a:ea typeface="Avenir"/>
                          <a:cs typeface="Avenir"/>
                          <a:sym typeface="Avenir"/>
                        </a:rPr>
                        <a:t>)</a:t>
                      </a:r>
                      <a:endParaRPr sz="3200" b="1" u="none" strike="noStrike" cap="none" dirty="0">
                        <a:solidFill>
                          <a:srgbClr val="FFF2CC"/>
                        </a:solidFill>
                        <a:latin typeface="Avenir"/>
                        <a:ea typeface="Avenir"/>
                        <a:cs typeface="Avenir"/>
                        <a:sym typeface="Avenir"/>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r" rtl="0">
                        <a:spcBef>
                          <a:spcPts val="0"/>
                        </a:spcBef>
                        <a:spcAft>
                          <a:spcPts val="0"/>
                        </a:spcAft>
                        <a:buNone/>
                      </a:pPr>
                      <a:r>
                        <a:rPr lang="en-US" sz="3200" b="1" u="none" strike="noStrike" cap="none" dirty="0">
                          <a:latin typeface="Avenir"/>
                          <a:ea typeface="Avenir"/>
                          <a:cs typeface="Avenir"/>
                          <a:sym typeface="Avenir"/>
                        </a:rPr>
                        <a:t>$400</a:t>
                      </a:r>
                      <a:r>
                        <a:rPr lang="en-US" sz="3200" b="1" u="none" strike="noStrike" cap="none" dirty="0">
                          <a:solidFill>
                            <a:srgbClr val="FFF2CC"/>
                          </a:solidFill>
                          <a:latin typeface="Avenir"/>
                          <a:ea typeface="Avenir"/>
                          <a:cs typeface="Avenir"/>
                          <a:sym typeface="Avenir"/>
                        </a:rPr>
                        <a:t>)</a:t>
                      </a:r>
                      <a:endParaRPr sz="3200" b="1" u="none" strike="noStrike" cap="none" dirty="0">
                        <a:solidFill>
                          <a:srgbClr val="FFF2CC"/>
                        </a:solidFill>
                        <a:latin typeface="Avenir"/>
                        <a:ea typeface="Avenir"/>
                        <a:cs typeface="Avenir"/>
                        <a:sym typeface="Avenir"/>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r" rtl="0">
                        <a:spcBef>
                          <a:spcPts val="0"/>
                        </a:spcBef>
                        <a:spcAft>
                          <a:spcPts val="0"/>
                        </a:spcAft>
                        <a:buNone/>
                      </a:pPr>
                      <a:r>
                        <a:rPr lang="en-US" sz="3200" b="1" u="none" strike="noStrike" cap="none" dirty="0">
                          <a:latin typeface="Avenir"/>
                          <a:ea typeface="Avenir"/>
                          <a:cs typeface="Avenir"/>
                          <a:sym typeface="Avenir"/>
                        </a:rPr>
                        <a:t>$400</a:t>
                      </a:r>
                      <a:r>
                        <a:rPr lang="en-US" sz="3200" b="1" u="none" strike="noStrike" cap="none" dirty="0">
                          <a:solidFill>
                            <a:srgbClr val="FFF2CC"/>
                          </a:solidFill>
                          <a:latin typeface="Avenir"/>
                          <a:ea typeface="Avenir"/>
                          <a:cs typeface="Avenir"/>
                          <a:sym typeface="Avenir"/>
                        </a:rPr>
                        <a:t>)</a:t>
                      </a:r>
                      <a:endParaRPr sz="3200" b="1" u="none" strike="noStrike" cap="none" dirty="0">
                        <a:solidFill>
                          <a:srgbClr val="FFF2CC"/>
                        </a:solidFill>
                        <a:latin typeface="Avenir"/>
                        <a:ea typeface="Avenir"/>
                        <a:cs typeface="Avenir"/>
                        <a:sym typeface="Avenir"/>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841775">
                <a:tc>
                  <a:txBody>
                    <a:bodyPr/>
                    <a:lstStyle/>
                    <a:p>
                      <a:pPr marL="0" marR="0" lvl="0" indent="0" algn="l" rtl="0">
                        <a:spcBef>
                          <a:spcPts val="0"/>
                        </a:spcBef>
                        <a:spcAft>
                          <a:spcPts val="0"/>
                        </a:spcAft>
                        <a:buNone/>
                      </a:pPr>
                      <a:r>
                        <a:rPr lang="en-US" sz="3200" u="none" strike="noStrike" cap="none" dirty="0">
                          <a:latin typeface="Avenir"/>
                          <a:ea typeface="Avenir"/>
                          <a:cs typeface="Avenir"/>
                          <a:sym typeface="Avenir"/>
                        </a:rPr>
                        <a:t> </a:t>
                      </a:r>
                      <a:endParaRPr sz="3200" u="none" strike="noStrike" cap="none" dirty="0">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dirty="0">
                          <a:solidFill>
                            <a:schemeClr val="accent1"/>
                          </a:solidFill>
                          <a:latin typeface="Avenir"/>
                          <a:ea typeface="Avenir"/>
                          <a:cs typeface="Avenir"/>
                          <a:sym typeface="Avenir"/>
                        </a:rPr>
                        <a:t>58%</a:t>
                      </a:r>
                      <a:endParaRPr sz="2400" u="none" strike="noStrike" cap="none" dirty="0">
                        <a:solidFill>
                          <a:schemeClr val="accent1"/>
                        </a:solidFill>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dirty="0">
                          <a:solidFill>
                            <a:schemeClr val="accent1"/>
                          </a:solidFill>
                          <a:latin typeface="Avenir"/>
                          <a:ea typeface="Avenir"/>
                          <a:cs typeface="Avenir"/>
                          <a:sym typeface="Avenir"/>
                        </a:rPr>
                        <a:t>99%</a:t>
                      </a:r>
                      <a:endParaRPr sz="2400" u="none" strike="noStrike" cap="none" dirty="0">
                        <a:solidFill>
                          <a:schemeClr val="accent1"/>
                        </a:solidFill>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dirty="0">
                          <a:solidFill>
                            <a:schemeClr val="accent1"/>
                          </a:solidFill>
                          <a:latin typeface="Avenir"/>
                          <a:ea typeface="Avenir"/>
                          <a:cs typeface="Avenir"/>
                          <a:sym typeface="Avenir"/>
                        </a:rPr>
                        <a:t>40%</a:t>
                      </a:r>
                      <a:endParaRPr sz="2400" u="none" strike="noStrike" cap="none" dirty="0">
                        <a:solidFill>
                          <a:schemeClr val="accent1"/>
                        </a:solidFill>
                        <a:latin typeface="Avenir"/>
                        <a:ea typeface="Avenir"/>
                        <a:cs typeface="Avenir"/>
                        <a:sym typeface="Aveni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53" name="Google Shape;853;p69"/>
          <p:cNvSpPr txBox="1"/>
          <p:nvPr/>
        </p:nvSpPr>
        <p:spPr>
          <a:xfrm>
            <a:off x="3613035" y="500757"/>
            <a:ext cx="477746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Consulting Limited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70"/>
          <p:cNvSpPr txBox="1"/>
          <p:nvPr/>
        </p:nvSpPr>
        <p:spPr>
          <a:xfrm>
            <a:off x="6227788" y="2623662"/>
            <a:ext cx="4677777" cy="2227378"/>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Equity</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860" name="Google Shape;860;p70"/>
          <p:cNvSpPr txBox="1"/>
          <p:nvPr/>
        </p:nvSpPr>
        <p:spPr>
          <a:xfrm>
            <a:off x="6227788" y="1325627"/>
            <a:ext cx="4677777" cy="1150816"/>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Liabilities</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grpSp>
        <p:nvGrpSpPr>
          <p:cNvPr id="861" name="Google Shape;861;p70"/>
          <p:cNvGrpSpPr/>
          <p:nvPr/>
        </p:nvGrpSpPr>
        <p:grpSpPr>
          <a:xfrm>
            <a:off x="8116806" y="1712085"/>
            <a:ext cx="1484695" cy="611304"/>
            <a:chOff x="2640082" y="2202430"/>
            <a:chExt cx="1288807" cy="611304"/>
          </a:xfrm>
        </p:grpSpPr>
        <p:sp>
          <p:nvSpPr>
            <p:cNvPr id="862" name="Google Shape;862;p70"/>
            <p:cNvSpPr txBox="1"/>
            <p:nvPr/>
          </p:nvSpPr>
          <p:spPr>
            <a:xfrm>
              <a:off x="2640082" y="2202430"/>
              <a:ext cx="33841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63" name="Google Shape;863;p70"/>
            <p:cNvSpPr txBox="1"/>
            <p:nvPr/>
          </p:nvSpPr>
          <p:spPr>
            <a:xfrm>
              <a:off x="2950382" y="2352069"/>
              <a:ext cx="978507"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30,000</a:t>
              </a:r>
              <a:endParaRPr dirty="0"/>
            </a:p>
          </p:txBody>
        </p:sp>
      </p:grpSp>
      <p:sp>
        <p:nvSpPr>
          <p:cNvPr id="864" name="Google Shape;864;p70"/>
          <p:cNvSpPr txBox="1"/>
          <p:nvPr/>
        </p:nvSpPr>
        <p:spPr>
          <a:xfrm>
            <a:off x="8641975" y="897526"/>
            <a:ext cx="2279791"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chemeClr val="accent2"/>
                </a:solidFill>
                <a:latin typeface="Avenir"/>
                <a:ea typeface="Avenir"/>
                <a:cs typeface="Avenir"/>
                <a:sym typeface="Avenir"/>
              </a:rPr>
              <a:t>Sources of funds</a:t>
            </a:r>
            <a:endParaRPr dirty="0"/>
          </a:p>
        </p:txBody>
      </p:sp>
      <p:cxnSp>
        <p:nvCxnSpPr>
          <p:cNvPr id="865" name="Google Shape;865;p70"/>
          <p:cNvCxnSpPr/>
          <p:nvPr/>
        </p:nvCxnSpPr>
        <p:spPr>
          <a:xfrm rot="10800000" flipH="1">
            <a:off x="3613035" y="1065456"/>
            <a:ext cx="4777463" cy="18029"/>
          </a:xfrm>
          <a:prstGeom prst="straightConnector1">
            <a:avLst/>
          </a:prstGeom>
          <a:noFill/>
          <a:ln w="28575" cap="flat" cmpd="sng">
            <a:solidFill>
              <a:schemeClr val="accent1"/>
            </a:solidFill>
            <a:prstDash val="dot"/>
            <a:miter lim="800000"/>
            <a:headEnd type="none" w="sm" len="sm"/>
            <a:tailEnd type="none" w="sm" len="sm"/>
          </a:ln>
        </p:spPr>
      </p:cxnSp>
      <p:sp>
        <p:nvSpPr>
          <p:cNvPr id="866" name="Google Shape;866;p70"/>
          <p:cNvSpPr txBox="1"/>
          <p:nvPr/>
        </p:nvSpPr>
        <p:spPr>
          <a:xfrm>
            <a:off x="1358153" y="1325627"/>
            <a:ext cx="4679162" cy="3525413"/>
          </a:xfrm>
          <a:prstGeom prst="rect">
            <a:avLst/>
          </a:prstGeom>
          <a:noFill/>
          <a:ln w="76200" cap="flat" cmpd="sng">
            <a:solidFill>
              <a:srgbClr val="A8D08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dirty="0">
                <a:solidFill>
                  <a:schemeClr val="dk1"/>
                </a:solidFill>
                <a:latin typeface="Avenir"/>
                <a:ea typeface="Avenir"/>
                <a:cs typeface="Avenir"/>
                <a:sym typeface="Avenir"/>
              </a:rPr>
              <a:t>Assets</a:t>
            </a:r>
            <a:endParaRPr dirty="0"/>
          </a:p>
        </p:txBody>
      </p:sp>
      <p:grpSp>
        <p:nvGrpSpPr>
          <p:cNvPr id="867" name="Google Shape;867;p70"/>
          <p:cNvGrpSpPr/>
          <p:nvPr/>
        </p:nvGrpSpPr>
        <p:grpSpPr>
          <a:xfrm>
            <a:off x="2330580" y="1965230"/>
            <a:ext cx="3032198" cy="584776"/>
            <a:chOff x="1116105" y="2252876"/>
            <a:chExt cx="3032198" cy="584776"/>
          </a:xfrm>
        </p:grpSpPr>
        <p:sp>
          <p:nvSpPr>
            <p:cNvPr id="868" name="Google Shape;868;p70"/>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869" name="Google Shape;869;p70"/>
            <p:cNvSpPr txBox="1"/>
            <p:nvPr/>
          </p:nvSpPr>
          <p:spPr>
            <a:xfrm>
              <a:off x="2646615" y="2252876"/>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70" name="Google Shape;870;p70"/>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30,000</a:t>
              </a:r>
              <a:endParaRPr dirty="0"/>
            </a:p>
          </p:txBody>
        </p:sp>
      </p:grpSp>
      <p:sp>
        <p:nvSpPr>
          <p:cNvPr id="871" name="Google Shape;871;p70"/>
          <p:cNvSpPr txBox="1"/>
          <p:nvPr/>
        </p:nvSpPr>
        <p:spPr>
          <a:xfrm>
            <a:off x="1341185" y="894976"/>
            <a:ext cx="18806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solidFill>
                <a:latin typeface="Avenir"/>
                <a:ea typeface="Avenir"/>
                <a:cs typeface="Avenir"/>
                <a:sym typeface="Avenir"/>
              </a:rPr>
              <a:t>Uses of funds</a:t>
            </a:r>
            <a:endParaRPr dirty="0"/>
          </a:p>
        </p:txBody>
      </p:sp>
      <p:grpSp>
        <p:nvGrpSpPr>
          <p:cNvPr id="872" name="Google Shape;872;p70"/>
          <p:cNvGrpSpPr/>
          <p:nvPr/>
        </p:nvGrpSpPr>
        <p:grpSpPr>
          <a:xfrm>
            <a:off x="6457623" y="2719983"/>
            <a:ext cx="3356537" cy="777938"/>
            <a:chOff x="1160947" y="1923541"/>
            <a:chExt cx="2421059" cy="777938"/>
          </a:xfrm>
        </p:grpSpPr>
        <p:sp>
          <p:nvSpPr>
            <p:cNvPr id="873" name="Google Shape;873;p70"/>
            <p:cNvSpPr txBox="1"/>
            <p:nvPr/>
          </p:nvSpPr>
          <p:spPr>
            <a:xfrm>
              <a:off x="1160947" y="1923541"/>
              <a:ext cx="186196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Contributed capital</a:t>
              </a:r>
              <a:endParaRPr dirty="0"/>
            </a:p>
          </p:txBody>
        </p:sp>
        <p:sp>
          <p:nvSpPr>
            <p:cNvPr id="874" name="Google Shape;874;p70"/>
            <p:cNvSpPr txBox="1"/>
            <p:nvPr/>
          </p:nvSpPr>
          <p:spPr>
            <a:xfrm>
              <a:off x="2513583" y="2116704"/>
              <a:ext cx="2811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75" name="Google Shape;875;p70"/>
            <p:cNvSpPr txBox="1"/>
            <p:nvPr/>
          </p:nvSpPr>
          <p:spPr>
            <a:xfrm>
              <a:off x="2768937" y="2239814"/>
              <a:ext cx="81306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20,000</a:t>
              </a:r>
              <a:endParaRPr dirty="0"/>
            </a:p>
          </p:txBody>
        </p:sp>
      </p:grpSp>
      <p:grpSp>
        <p:nvGrpSpPr>
          <p:cNvPr id="876" name="Google Shape;876;p70"/>
          <p:cNvGrpSpPr/>
          <p:nvPr/>
        </p:nvGrpSpPr>
        <p:grpSpPr>
          <a:xfrm>
            <a:off x="2330580" y="2586599"/>
            <a:ext cx="3032198" cy="609738"/>
            <a:chOff x="1116105" y="2227914"/>
            <a:chExt cx="3032198" cy="609738"/>
          </a:xfrm>
        </p:grpSpPr>
        <p:sp>
          <p:nvSpPr>
            <p:cNvPr id="877" name="Google Shape;877;p70"/>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878" name="Google Shape;878;p70"/>
            <p:cNvSpPr txBox="1"/>
            <p:nvPr/>
          </p:nvSpPr>
          <p:spPr>
            <a:xfrm>
              <a:off x="2646615" y="2227914"/>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79" name="Google Shape;879;p70"/>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20,000</a:t>
              </a:r>
              <a:endParaRPr dirty="0"/>
            </a:p>
          </p:txBody>
        </p:sp>
      </p:grpSp>
      <p:grpSp>
        <p:nvGrpSpPr>
          <p:cNvPr id="880" name="Google Shape;880;p70"/>
          <p:cNvGrpSpPr/>
          <p:nvPr/>
        </p:nvGrpSpPr>
        <p:grpSpPr>
          <a:xfrm>
            <a:off x="2330580" y="3236109"/>
            <a:ext cx="3032198" cy="606559"/>
            <a:chOff x="2330580" y="3236109"/>
            <a:chExt cx="3032198" cy="606559"/>
          </a:xfrm>
        </p:grpSpPr>
        <p:sp>
          <p:nvSpPr>
            <p:cNvPr id="881" name="Google Shape;881;p70"/>
            <p:cNvSpPr txBox="1"/>
            <p:nvPr/>
          </p:nvSpPr>
          <p:spPr>
            <a:xfrm>
              <a:off x="2330580" y="3381003"/>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882" name="Google Shape;882;p70"/>
            <p:cNvSpPr txBox="1"/>
            <p:nvPr/>
          </p:nvSpPr>
          <p:spPr>
            <a:xfrm>
              <a:off x="3850936" y="3236109"/>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83" name="Google Shape;883;p70"/>
            <p:cNvSpPr txBox="1"/>
            <p:nvPr/>
          </p:nvSpPr>
          <p:spPr>
            <a:xfrm>
              <a:off x="4663549" y="3381003"/>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700</a:t>
              </a:r>
              <a:endParaRPr dirty="0"/>
            </a:p>
          </p:txBody>
        </p:sp>
      </p:grpSp>
      <p:grpSp>
        <p:nvGrpSpPr>
          <p:cNvPr id="884" name="Google Shape;884;p70"/>
          <p:cNvGrpSpPr/>
          <p:nvPr/>
        </p:nvGrpSpPr>
        <p:grpSpPr>
          <a:xfrm>
            <a:off x="2330580" y="3959159"/>
            <a:ext cx="3032198" cy="584775"/>
            <a:chOff x="2330580" y="3959159"/>
            <a:chExt cx="3032198" cy="584775"/>
          </a:xfrm>
        </p:grpSpPr>
        <p:sp>
          <p:nvSpPr>
            <p:cNvPr id="885" name="Google Shape;885;p70"/>
            <p:cNvSpPr txBox="1"/>
            <p:nvPr/>
          </p:nvSpPr>
          <p:spPr>
            <a:xfrm>
              <a:off x="2330580" y="4027334"/>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886" name="Google Shape;886;p70"/>
            <p:cNvSpPr txBox="1"/>
            <p:nvPr/>
          </p:nvSpPr>
          <p:spPr>
            <a:xfrm rot="10800000">
              <a:off x="3844094" y="3959159"/>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87" name="Google Shape;887;p70"/>
            <p:cNvSpPr txBox="1"/>
            <p:nvPr/>
          </p:nvSpPr>
          <p:spPr>
            <a:xfrm>
              <a:off x="4663549" y="4027334"/>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a:t>
              </a:r>
              <a:endParaRPr dirty="0"/>
            </a:p>
          </p:txBody>
        </p:sp>
      </p:grpSp>
      <p:grpSp>
        <p:nvGrpSpPr>
          <p:cNvPr id="888" name="Google Shape;888;p70"/>
          <p:cNvGrpSpPr/>
          <p:nvPr/>
        </p:nvGrpSpPr>
        <p:grpSpPr>
          <a:xfrm>
            <a:off x="6511111" y="3762376"/>
            <a:ext cx="3211389" cy="830997"/>
            <a:chOff x="1160947" y="1923541"/>
            <a:chExt cx="2316364" cy="830997"/>
          </a:xfrm>
        </p:grpSpPr>
        <p:sp>
          <p:nvSpPr>
            <p:cNvPr id="889" name="Google Shape;889;p70"/>
            <p:cNvSpPr txBox="1"/>
            <p:nvPr/>
          </p:nvSpPr>
          <p:spPr>
            <a:xfrm>
              <a:off x="1160947" y="1923541"/>
              <a:ext cx="124434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Generated </a:t>
              </a:r>
              <a:br>
                <a:rPr lang="en-US" sz="2400" dirty="0">
                  <a:solidFill>
                    <a:schemeClr val="dk1"/>
                  </a:solidFill>
                  <a:latin typeface="Avenir"/>
                  <a:ea typeface="Avenir"/>
                  <a:cs typeface="Avenir"/>
                  <a:sym typeface="Avenir"/>
                </a:rPr>
              </a:br>
              <a:r>
                <a:rPr lang="en-US" sz="2400" dirty="0">
                  <a:solidFill>
                    <a:schemeClr val="dk1"/>
                  </a:solidFill>
                  <a:latin typeface="Avenir"/>
                  <a:ea typeface="Avenir"/>
                  <a:cs typeface="Avenir"/>
                  <a:sym typeface="Avenir"/>
                </a:rPr>
                <a:t>equity</a:t>
              </a:r>
              <a:endParaRPr dirty="0"/>
            </a:p>
          </p:txBody>
        </p:sp>
        <p:sp>
          <p:nvSpPr>
            <p:cNvPr id="890" name="Google Shape;890;p70"/>
            <p:cNvSpPr txBox="1"/>
            <p:nvPr/>
          </p:nvSpPr>
          <p:spPr>
            <a:xfrm>
              <a:off x="2504041" y="2127523"/>
              <a:ext cx="2811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891" name="Google Shape;891;p70"/>
            <p:cNvSpPr txBox="1"/>
            <p:nvPr/>
          </p:nvSpPr>
          <p:spPr>
            <a:xfrm>
              <a:off x="2972959" y="2225909"/>
              <a:ext cx="50435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400</a:t>
              </a:r>
              <a:endParaRPr dirty="0"/>
            </a:p>
          </p:txBody>
        </p:sp>
      </p:grpSp>
      <p:sp>
        <p:nvSpPr>
          <p:cNvPr id="892" name="Google Shape;892;p70"/>
          <p:cNvSpPr txBox="1"/>
          <p:nvPr/>
        </p:nvSpPr>
        <p:spPr>
          <a:xfrm>
            <a:off x="6457623" y="3661110"/>
            <a:ext cx="3356537" cy="993462"/>
          </a:xfrm>
          <a:prstGeom prst="rect">
            <a:avLst/>
          </a:prstGeom>
          <a:noFill/>
          <a:ln w="76200" cap="flat" cmpd="sng">
            <a:solidFill>
              <a:srgbClr val="94209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chemeClr val="dk1"/>
                </a:solidFill>
                <a:latin typeface="Avenir"/>
                <a:ea typeface="Avenir"/>
                <a:cs typeface="Avenir"/>
                <a:sym typeface="Avenir"/>
              </a:rPr>
              <a:t> </a:t>
            </a:r>
            <a:endParaRPr dirty="0"/>
          </a:p>
        </p:txBody>
      </p:sp>
      <p:sp>
        <p:nvSpPr>
          <p:cNvPr id="893" name="Google Shape;893;p70"/>
          <p:cNvSpPr txBox="1"/>
          <p:nvPr/>
        </p:nvSpPr>
        <p:spPr>
          <a:xfrm>
            <a:off x="1354633" y="5003440"/>
            <a:ext cx="9550931" cy="1518383"/>
          </a:xfrm>
          <a:prstGeom prst="rect">
            <a:avLst/>
          </a:prstGeom>
          <a:noFill/>
          <a:ln w="76200" cap="flat" cmpd="sng">
            <a:solidFill>
              <a:srgbClr val="94209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chemeClr val="dk1"/>
                </a:solidFill>
                <a:latin typeface="Avenir"/>
                <a:ea typeface="Avenir"/>
                <a:cs typeface="Avenir"/>
                <a:sym typeface="Avenir"/>
              </a:rPr>
              <a:t> </a:t>
            </a:r>
            <a:endParaRPr dirty="0"/>
          </a:p>
        </p:txBody>
      </p:sp>
      <p:sp>
        <p:nvSpPr>
          <p:cNvPr id="894" name="Google Shape;894;p70"/>
          <p:cNvSpPr txBox="1"/>
          <p:nvPr/>
        </p:nvSpPr>
        <p:spPr>
          <a:xfrm>
            <a:off x="6227788" y="5164542"/>
            <a:ext cx="4516412" cy="1219006"/>
          </a:xfrm>
          <a:prstGeom prst="rect">
            <a:avLst/>
          </a:prstGeom>
          <a:noFill/>
          <a:ln w="76200" cap="flat" cmpd="sng">
            <a:solidFill>
              <a:srgbClr val="BFBFB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895" name="Google Shape;895;p70"/>
          <p:cNvSpPr txBox="1"/>
          <p:nvPr/>
        </p:nvSpPr>
        <p:spPr>
          <a:xfrm>
            <a:off x="1519517" y="5164542"/>
            <a:ext cx="4514277" cy="1219006"/>
          </a:xfrm>
          <a:prstGeom prst="rect">
            <a:avLst/>
          </a:prstGeom>
          <a:noFill/>
          <a:ln w="76200" cap="flat" cmpd="sng">
            <a:solidFill>
              <a:srgbClr val="BFBFB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endParaRPr sz="2800" dirty="0">
              <a:solidFill>
                <a:schemeClr val="dk1"/>
              </a:solidFill>
              <a:latin typeface="Avenir"/>
              <a:ea typeface="Avenir"/>
              <a:cs typeface="Avenir"/>
              <a:sym typeface="Avenir"/>
            </a:endParaRPr>
          </a:p>
        </p:txBody>
      </p:sp>
      <p:cxnSp>
        <p:nvCxnSpPr>
          <p:cNvPr id="896" name="Google Shape;896;p70"/>
          <p:cNvCxnSpPr/>
          <p:nvPr/>
        </p:nvCxnSpPr>
        <p:spPr>
          <a:xfrm>
            <a:off x="8116806" y="4641124"/>
            <a:ext cx="0" cy="362316"/>
          </a:xfrm>
          <a:prstGeom prst="straightConnector1">
            <a:avLst/>
          </a:prstGeom>
          <a:noFill/>
          <a:ln w="76200" cap="flat" cmpd="sng">
            <a:solidFill>
              <a:srgbClr val="942093"/>
            </a:solidFill>
            <a:prstDash val="solid"/>
            <a:miter lim="800000"/>
            <a:headEnd type="none" w="sm" len="sm"/>
            <a:tailEnd type="none" w="sm" len="sm"/>
          </a:ln>
        </p:spPr>
      </p:cxnSp>
      <p:sp>
        <p:nvSpPr>
          <p:cNvPr id="897" name="Google Shape;897;p70"/>
          <p:cNvSpPr txBox="1"/>
          <p:nvPr/>
        </p:nvSpPr>
        <p:spPr>
          <a:xfrm>
            <a:off x="6365699" y="1834676"/>
            <a:ext cx="15552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Bank loan</a:t>
            </a:r>
            <a:endParaRPr dirty="0"/>
          </a:p>
        </p:txBody>
      </p:sp>
      <p:sp>
        <p:nvSpPr>
          <p:cNvPr id="898" name="Google Shape;898;p70"/>
          <p:cNvSpPr txBox="1"/>
          <p:nvPr/>
        </p:nvSpPr>
        <p:spPr>
          <a:xfrm>
            <a:off x="3613035" y="500757"/>
            <a:ext cx="477746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Consulting Limited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2"/>
                                        </p:tgtEl>
                                        <p:attrNameLst>
                                          <p:attrName>style.visibility</p:attrName>
                                        </p:attrNameLst>
                                      </p:cBhvr>
                                      <p:to>
                                        <p:strVal val="visible"/>
                                      </p:to>
                                    </p:set>
                                    <p:animEffect transition="in" filter="fade">
                                      <p:cBhvr>
                                        <p:cTn id="7" dur="500"/>
                                        <p:tgtEl>
                                          <p:spTgt spid="89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93"/>
                                        </p:tgtEl>
                                        <p:attrNameLst>
                                          <p:attrName>style.visibility</p:attrName>
                                        </p:attrNameLst>
                                      </p:cBhvr>
                                      <p:to>
                                        <p:strVal val="visible"/>
                                      </p:to>
                                    </p:set>
                                    <p:animEffect transition="in" filter="fade">
                                      <p:cBhvr>
                                        <p:cTn id="11" dur="500"/>
                                        <p:tgtEl>
                                          <p:spTgt spid="893"/>
                                        </p:tgtEl>
                                      </p:cBhvr>
                                    </p:animEffect>
                                  </p:childTnLst>
                                </p:cTn>
                              </p:par>
                              <p:par>
                                <p:cTn id="12" presetID="10" presetClass="entr" presetSubtype="0" fill="hold" nodeType="withEffect">
                                  <p:stCondLst>
                                    <p:cond delay="0"/>
                                  </p:stCondLst>
                                  <p:childTnLst>
                                    <p:set>
                                      <p:cBhvr>
                                        <p:cTn id="13" dur="1" fill="hold">
                                          <p:stCondLst>
                                            <p:cond delay="0"/>
                                          </p:stCondLst>
                                        </p:cTn>
                                        <p:tgtEl>
                                          <p:spTgt spid="896"/>
                                        </p:tgtEl>
                                        <p:attrNameLst>
                                          <p:attrName>style.visibility</p:attrName>
                                        </p:attrNameLst>
                                      </p:cBhvr>
                                      <p:to>
                                        <p:strVal val="visible"/>
                                      </p:to>
                                    </p:set>
                                    <p:animEffect transition="in" filter="fade">
                                      <p:cBhvr>
                                        <p:cTn id="14" dur="500"/>
                                        <p:tgtEl>
                                          <p:spTgt spid="89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94"/>
                                        </p:tgtEl>
                                        <p:attrNameLst>
                                          <p:attrName>style.visibility</p:attrName>
                                        </p:attrNameLst>
                                      </p:cBhvr>
                                      <p:to>
                                        <p:strVal val="visible"/>
                                      </p:to>
                                    </p:set>
                                    <p:animEffect transition="in" filter="fade">
                                      <p:cBhvr>
                                        <p:cTn id="18" dur="500"/>
                                        <p:tgtEl>
                                          <p:spTgt spid="894"/>
                                        </p:tgtEl>
                                      </p:cBhvr>
                                    </p:animEffect>
                                  </p:childTnLst>
                                </p:cTn>
                              </p:par>
                              <p:par>
                                <p:cTn id="19" presetID="10" presetClass="entr" presetSubtype="0" fill="hold" nodeType="withEffect">
                                  <p:stCondLst>
                                    <p:cond delay="0"/>
                                  </p:stCondLst>
                                  <p:childTnLst>
                                    <p:set>
                                      <p:cBhvr>
                                        <p:cTn id="20" dur="1" fill="hold">
                                          <p:stCondLst>
                                            <p:cond delay="0"/>
                                          </p:stCondLst>
                                        </p:cTn>
                                        <p:tgtEl>
                                          <p:spTgt spid="895"/>
                                        </p:tgtEl>
                                        <p:attrNameLst>
                                          <p:attrName>style.visibility</p:attrName>
                                        </p:attrNameLst>
                                      </p:cBhvr>
                                      <p:to>
                                        <p:strVal val="visible"/>
                                      </p:to>
                                    </p:set>
                                    <p:animEffect transition="in" filter="fade">
                                      <p:cBhvr>
                                        <p:cTn id="21" dur="500"/>
                                        <p:tgtEl>
                                          <p:spTgt spid="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71"/>
          <p:cNvSpPr txBox="1"/>
          <p:nvPr/>
        </p:nvSpPr>
        <p:spPr>
          <a:xfrm>
            <a:off x="6227788" y="2623662"/>
            <a:ext cx="4677777" cy="2227378"/>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Equity</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905" name="Google Shape;905;p71"/>
          <p:cNvSpPr txBox="1"/>
          <p:nvPr/>
        </p:nvSpPr>
        <p:spPr>
          <a:xfrm>
            <a:off x="6227788" y="1325627"/>
            <a:ext cx="4677777" cy="1150816"/>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Liabilities</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grpSp>
        <p:nvGrpSpPr>
          <p:cNvPr id="906" name="Google Shape;906;p71"/>
          <p:cNvGrpSpPr/>
          <p:nvPr/>
        </p:nvGrpSpPr>
        <p:grpSpPr>
          <a:xfrm>
            <a:off x="8116806" y="1712085"/>
            <a:ext cx="1484695" cy="611304"/>
            <a:chOff x="2640082" y="2202430"/>
            <a:chExt cx="1288807" cy="611304"/>
          </a:xfrm>
        </p:grpSpPr>
        <p:sp>
          <p:nvSpPr>
            <p:cNvPr id="907" name="Google Shape;907;p71"/>
            <p:cNvSpPr txBox="1"/>
            <p:nvPr/>
          </p:nvSpPr>
          <p:spPr>
            <a:xfrm>
              <a:off x="2640082" y="2202430"/>
              <a:ext cx="33841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908" name="Google Shape;908;p71"/>
            <p:cNvSpPr txBox="1"/>
            <p:nvPr/>
          </p:nvSpPr>
          <p:spPr>
            <a:xfrm>
              <a:off x="2950382" y="2352069"/>
              <a:ext cx="978507"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30,000</a:t>
              </a:r>
              <a:endParaRPr dirty="0"/>
            </a:p>
          </p:txBody>
        </p:sp>
      </p:grpSp>
      <p:sp>
        <p:nvSpPr>
          <p:cNvPr id="909" name="Google Shape;909;p71"/>
          <p:cNvSpPr txBox="1"/>
          <p:nvPr/>
        </p:nvSpPr>
        <p:spPr>
          <a:xfrm>
            <a:off x="8641975" y="897526"/>
            <a:ext cx="2279791"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chemeClr val="accent2"/>
                </a:solidFill>
                <a:latin typeface="Avenir"/>
                <a:ea typeface="Avenir"/>
                <a:cs typeface="Avenir"/>
                <a:sym typeface="Avenir"/>
              </a:rPr>
              <a:t>Sources of funds</a:t>
            </a:r>
            <a:endParaRPr dirty="0"/>
          </a:p>
        </p:txBody>
      </p:sp>
      <p:cxnSp>
        <p:nvCxnSpPr>
          <p:cNvPr id="910" name="Google Shape;910;p71"/>
          <p:cNvCxnSpPr/>
          <p:nvPr/>
        </p:nvCxnSpPr>
        <p:spPr>
          <a:xfrm rot="10800000" flipH="1">
            <a:off x="3613035" y="1065456"/>
            <a:ext cx="4777463" cy="18029"/>
          </a:xfrm>
          <a:prstGeom prst="straightConnector1">
            <a:avLst/>
          </a:prstGeom>
          <a:noFill/>
          <a:ln w="28575" cap="flat" cmpd="sng">
            <a:solidFill>
              <a:schemeClr val="accent1"/>
            </a:solidFill>
            <a:prstDash val="dot"/>
            <a:miter lim="800000"/>
            <a:headEnd type="none" w="sm" len="sm"/>
            <a:tailEnd type="none" w="sm" len="sm"/>
          </a:ln>
        </p:spPr>
      </p:cxnSp>
      <p:sp>
        <p:nvSpPr>
          <p:cNvPr id="911" name="Google Shape;911;p71"/>
          <p:cNvSpPr txBox="1"/>
          <p:nvPr/>
        </p:nvSpPr>
        <p:spPr>
          <a:xfrm>
            <a:off x="1358153" y="1325627"/>
            <a:ext cx="4679162" cy="3525413"/>
          </a:xfrm>
          <a:prstGeom prst="rect">
            <a:avLst/>
          </a:prstGeom>
          <a:noFill/>
          <a:ln w="76200" cap="flat" cmpd="sng">
            <a:solidFill>
              <a:srgbClr val="A8D08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dirty="0">
                <a:solidFill>
                  <a:schemeClr val="dk1"/>
                </a:solidFill>
                <a:latin typeface="Avenir"/>
                <a:ea typeface="Avenir"/>
                <a:cs typeface="Avenir"/>
                <a:sym typeface="Avenir"/>
              </a:rPr>
              <a:t>Assets</a:t>
            </a:r>
            <a:endParaRPr dirty="0"/>
          </a:p>
        </p:txBody>
      </p:sp>
      <p:grpSp>
        <p:nvGrpSpPr>
          <p:cNvPr id="912" name="Google Shape;912;p71"/>
          <p:cNvGrpSpPr/>
          <p:nvPr/>
        </p:nvGrpSpPr>
        <p:grpSpPr>
          <a:xfrm>
            <a:off x="2330580" y="1965230"/>
            <a:ext cx="3032198" cy="584776"/>
            <a:chOff x="1116105" y="2252876"/>
            <a:chExt cx="3032198" cy="584776"/>
          </a:xfrm>
        </p:grpSpPr>
        <p:sp>
          <p:nvSpPr>
            <p:cNvPr id="913" name="Google Shape;913;p71"/>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914" name="Google Shape;914;p71"/>
            <p:cNvSpPr txBox="1"/>
            <p:nvPr/>
          </p:nvSpPr>
          <p:spPr>
            <a:xfrm>
              <a:off x="2646615" y="2252876"/>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915" name="Google Shape;915;p71"/>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30,000</a:t>
              </a:r>
              <a:endParaRPr dirty="0"/>
            </a:p>
          </p:txBody>
        </p:sp>
      </p:grpSp>
      <p:sp>
        <p:nvSpPr>
          <p:cNvPr id="916" name="Google Shape;916;p71"/>
          <p:cNvSpPr txBox="1"/>
          <p:nvPr/>
        </p:nvSpPr>
        <p:spPr>
          <a:xfrm>
            <a:off x="1341185" y="894976"/>
            <a:ext cx="18806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solidFill>
                <a:latin typeface="Avenir"/>
                <a:ea typeface="Avenir"/>
                <a:cs typeface="Avenir"/>
                <a:sym typeface="Avenir"/>
              </a:rPr>
              <a:t>Uses of funds</a:t>
            </a:r>
            <a:endParaRPr dirty="0"/>
          </a:p>
        </p:txBody>
      </p:sp>
      <p:grpSp>
        <p:nvGrpSpPr>
          <p:cNvPr id="917" name="Google Shape;917;p71"/>
          <p:cNvGrpSpPr/>
          <p:nvPr/>
        </p:nvGrpSpPr>
        <p:grpSpPr>
          <a:xfrm>
            <a:off x="6457623" y="2719983"/>
            <a:ext cx="3356537" cy="830997"/>
            <a:chOff x="1160947" y="1923541"/>
            <a:chExt cx="2421059" cy="830997"/>
          </a:xfrm>
        </p:grpSpPr>
        <p:sp>
          <p:nvSpPr>
            <p:cNvPr id="918" name="Google Shape;918;p71"/>
            <p:cNvSpPr txBox="1"/>
            <p:nvPr/>
          </p:nvSpPr>
          <p:spPr>
            <a:xfrm>
              <a:off x="1160947" y="1923541"/>
              <a:ext cx="126761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Contributed </a:t>
              </a:r>
              <a:br>
                <a:rPr lang="en-US" sz="2400" dirty="0">
                  <a:solidFill>
                    <a:schemeClr val="dk1"/>
                  </a:solidFill>
                  <a:latin typeface="Avenir"/>
                  <a:ea typeface="Avenir"/>
                  <a:cs typeface="Avenir"/>
                  <a:sym typeface="Avenir"/>
                </a:rPr>
              </a:br>
              <a:r>
                <a:rPr lang="en-US" sz="2400" dirty="0">
                  <a:solidFill>
                    <a:schemeClr val="dk1"/>
                  </a:solidFill>
                  <a:latin typeface="Avenir"/>
                  <a:ea typeface="Avenir"/>
                  <a:cs typeface="Avenir"/>
                  <a:sym typeface="Avenir"/>
                </a:rPr>
                <a:t>capital</a:t>
              </a:r>
              <a:endParaRPr dirty="0"/>
            </a:p>
          </p:txBody>
        </p:sp>
        <p:sp>
          <p:nvSpPr>
            <p:cNvPr id="919" name="Google Shape;919;p71"/>
            <p:cNvSpPr txBox="1"/>
            <p:nvPr/>
          </p:nvSpPr>
          <p:spPr>
            <a:xfrm>
              <a:off x="2513583" y="2116704"/>
              <a:ext cx="2811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920" name="Google Shape;920;p71"/>
            <p:cNvSpPr txBox="1"/>
            <p:nvPr/>
          </p:nvSpPr>
          <p:spPr>
            <a:xfrm>
              <a:off x="2768937" y="2239814"/>
              <a:ext cx="81306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20,000</a:t>
              </a:r>
              <a:endParaRPr dirty="0"/>
            </a:p>
          </p:txBody>
        </p:sp>
      </p:grpSp>
      <p:grpSp>
        <p:nvGrpSpPr>
          <p:cNvPr id="921" name="Google Shape;921;p71"/>
          <p:cNvGrpSpPr/>
          <p:nvPr/>
        </p:nvGrpSpPr>
        <p:grpSpPr>
          <a:xfrm>
            <a:off x="2330580" y="2586599"/>
            <a:ext cx="3032198" cy="609738"/>
            <a:chOff x="1116105" y="2227914"/>
            <a:chExt cx="3032198" cy="609738"/>
          </a:xfrm>
        </p:grpSpPr>
        <p:sp>
          <p:nvSpPr>
            <p:cNvPr id="922" name="Google Shape;922;p71"/>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923" name="Google Shape;923;p71"/>
            <p:cNvSpPr txBox="1"/>
            <p:nvPr/>
          </p:nvSpPr>
          <p:spPr>
            <a:xfrm>
              <a:off x="2646615" y="2227914"/>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924" name="Google Shape;924;p71"/>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20,000</a:t>
              </a:r>
              <a:endParaRPr dirty="0"/>
            </a:p>
          </p:txBody>
        </p:sp>
      </p:grpSp>
      <p:grpSp>
        <p:nvGrpSpPr>
          <p:cNvPr id="925" name="Google Shape;925;p71"/>
          <p:cNvGrpSpPr/>
          <p:nvPr/>
        </p:nvGrpSpPr>
        <p:grpSpPr>
          <a:xfrm>
            <a:off x="2330580" y="3236109"/>
            <a:ext cx="3032198" cy="606559"/>
            <a:chOff x="2330580" y="3236109"/>
            <a:chExt cx="3032198" cy="606559"/>
          </a:xfrm>
        </p:grpSpPr>
        <p:sp>
          <p:nvSpPr>
            <p:cNvPr id="926" name="Google Shape;926;p71"/>
            <p:cNvSpPr txBox="1"/>
            <p:nvPr/>
          </p:nvSpPr>
          <p:spPr>
            <a:xfrm>
              <a:off x="2330580" y="3381003"/>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927" name="Google Shape;927;p71"/>
            <p:cNvSpPr txBox="1"/>
            <p:nvPr/>
          </p:nvSpPr>
          <p:spPr>
            <a:xfrm>
              <a:off x="3850936" y="3236109"/>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928" name="Google Shape;928;p71"/>
            <p:cNvSpPr txBox="1"/>
            <p:nvPr/>
          </p:nvSpPr>
          <p:spPr>
            <a:xfrm>
              <a:off x="4663549" y="3381003"/>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700</a:t>
              </a:r>
              <a:endParaRPr dirty="0"/>
            </a:p>
          </p:txBody>
        </p:sp>
      </p:grpSp>
      <p:grpSp>
        <p:nvGrpSpPr>
          <p:cNvPr id="929" name="Google Shape;929;p71"/>
          <p:cNvGrpSpPr/>
          <p:nvPr/>
        </p:nvGrpSpPr>
        <p:grpSpPr>
          <a:xfrm>
            <a:off x="2330580" y="3959159"/>
            <a:ext cx="3032198" cy="584775"/>
            <a:chOff x="2330580" y="3959159"/>
            <a:chExt cx="3032198" cy="584775"/>
          </a:xfrm>
        </p:grpSpPr>
        <p:sp>
          <p:nvSpPr>
            <p:cNvPr id="930" name="Google Shape;930;p71"/>
            <p:cNvSpPr txBox="1"/>
            <p:nvPr/>
          </p:nvSpPr>
          <p:spPr>
            <a:xfrm>
              <a:off x="2330580" y="4027334"/>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931" name="Google Shape;931;p71"/>
            <p:cNvSpPr txBox="1"/>
            <p:nvPr/>
          </p:nvSpPr>
          <p:spPr>
            <a:xfrm rot="10800000">
              <a:off x="3844094" y="3959159"/>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932" name="Google Shape;932;p71"/>
            <p:cNvSpPr txBox="1"/>
            <p:nvPr/>
          </p:nvSpPr>
          <p:spPr>
            <a:xfrm>
              <a:off x="4663549" y="4027334"/>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a:t>
              </a:r>
              <a:endParaRPr dirty="0"/>
            </a:p>
          </p:txBody>
        </p:sp>
      </p:grpSp>
      <p:grpSp>
        <p:nvGrpSpPr>
          <p:cNvPr id="933" name="Google Shape;933;p71"/>
          <p:cNvGrpSpPr/>
          <p:nvPr/>
        </p:nvGrpSpPr>
        <p:grpSpPr>
          <a:xfrm>
            <a:off x="6511111" y="3762376"/>
            <a:ext cx="3211389" cy="830997"/>
            <a:chOff x="1160947" y="1923541"/>
            <a:chExt cx="2316364" cy="830997"/>
          </a:xfrm>
        </p:grpSpPr>
        <p:sp>
          <p:nvSpPr>
            <p:cNvPr id="934" name="Google Shape;934;p71"/>
            <p:cNvSpPr txBox="1"/>
            <p:nvPr/>
          </p:nvSpPr>
          <p:spPr>
            <a:xfrm>
              <a:off x="1160947" y="1923541"/>
              <a:ext cx="124434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Generated </a:t>
              </a:r>
              <a:br>
                <a:rPr lang="en-US" sz="2400" dirty="0">
                  <a:solidFill>
                    <a:schemeClr val="dk1"/>
                  </a:solidFill>
                  <a:latin typeface="Avenir"/>
                  <a:ea typeface="Avenir"/>
                  <a:cs typeface="Avenir"/>
                  <a:sym typeface="Avenir"/>
                </a:rPr>
              </a:br>
              <a:r>
                <a:rPr lang="en-US" sz="2400" dirty="0">
                  <a:solidFill>
                    <a:schemeClr val="dk1"/>
                  </a:solidFill>
                  <a:latin typeface="Avenir"/>
                  <a:ea typeface="Avenir"/>
                  <a:cs typeface="Avenir"/>
                  <a:sym typeface="Avenir"/>
                </a:rPr>
                <a:t>equity</a:t>
              </a:r>
              <a:endParaRPr dirty="0"/>
            </a:p>
          </p:txBody>
        </p:sp>
        <p:sp>
          <p:nvSpPr>
            <p:cNvPr id="935" name="Google Shape;935;p71"/>
            <p:cNvSpPr txBox="1"/>
            <p:nvPr/>
          </p:nvSpPr>
          <p:spPr>
            <a:xfrm>
              <a:off x="2504041" y="2127523"/>
              <a:ext cx="2811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936" name="Google Shape;936;p71"/>
            <p:cNvSpPr txBox="1"/>
            <p:nvPr/>
          </p:nvSpPr>
          <p:spPr>
            <a:xfrm>
              <a:off x="2972959" y="2225909"/>
              <a:ext cx="50435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400</a:t>
              </a:r>
              <a:endParaRPr dirty="0"/>
            </a:p>
          </p:txBody>
        </p:sp>
      </p:grpSp>
      <p:sp>
        <p:nvSpPr>
          <p:cNvPr id="937" name="Google Shape;937;p71"/>
          <p:cNvSpPr txBox="1"/>
          <p:nvPr/>
        </p:nvSpPr>
        <p:spPr>
          <a:xfrm>
            <a:off x="6457623" y="3661110"/>
            <a:ext cx="3356537" cy="993462"/>
          </a:xfrm>
          <a:prstGeom prst="rect">
            <a:avLst/>
          </a:prstGeom>
          <a:noFill/>
          <a:ln w="76200" cap="flat" cmpd="sng">
            <a:solidFill>
              <a:srgbClr val="94209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chemeClr val="dk1"/>
                </a:solidFill>
                <a:latin typeface="Avenir"/>
                <a:ea typeface="Avenir"/>
                <a:cs typeface="Avenir"/>
                <a:sym typeface="Avenir"/>
              </a:rPr>
              <a:t> </a:t>
            </a:r>
            <a:endParaRPr dirty="0"/>
          </a:p>
        </p:txBody>
      </p:sp>
      <p:sp>
        <p:nvSpPr>
          <p:cNvPr id="938" name="Google Shape;938;p71"/>
          <p:cNvSpPr txBox="1"/>
          <p:nvPr/>
        </p:nvSpPr>
        <p:spPr>
          <a:xfrm>
            <a:off x="1354633" y="5003440"/>
            <a:ext cx="9550931" cy="1518383"/>
          </a:xfrm>
          <a:prstGeom prst="rect">
            <a:avLst/>
          </a:prstGeom>
          <a:noFill/>
          <a:ln w="76200" cap="flat" cmpd="sng">
            <a:solidFill>
              <a:srgbClr val="94209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chemeClr val="dk1"/>
                </a:solidFill>
                <a:latin typeface="Avenir"/>
                <a:ea typeface="Avenir"/>
                <a:cs typeface="Avenir"/>
                <a:sym typeface="Avenir"/>
              </a:rPr>
              <a:t> </a:t>
            </a:r>
            <a:endParaRPr dirty="0"/>
          </a:p>
        </p:txBody>
      </p:sp>
      <p:sp>
        <p:nvSpPr>
          <p:cNvPr id="939" name="Google Shape;939;p71"/>
          <p:cNvSpPr txBox="1"/>
          <p:nvPr/>
        </p:nvSpPr>
        <p:spPr>
          <a:xfrm>
            <a:off x="6227788" y="5164542"/>
            <a:ext cx="4516412" cy="1219006"/>
          </a:xfrm>
          <a:prstGeom prst="rect">
            <a:avLst/>
          </a:prstGeom>
          <a:noFill/>
          <a:ln w="76200" cap="flat" cmpd="sng">
            <a:solidFill>
              <a:srgbClr val="BFBFB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940" name="Google Shape;940;p71"/>
          <p:cNvSpPr txBox="1"/>
          <p:nvPr/>
        </p:nvSpPr>
        <p:spPr>
          <a:xfrm>
            <a:off x="1519517" y="5164542"/>
            <a:ext cx="4514277" cy="1219006"/>
          </a:xfrm>
          <a:prstGeom prst="rect">
            <a:avLst/>
          </a:prstGeom>
          <a:noFill/>
          <a:ln w="76200" cap="flat" cmpd="sng">
            <a:solidFill>
              <a:srgbClr val="BFBFB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endParaRPr sz="2800" dirty="0">
              <a:solidFill>
                <a:schemeClr val="dk1"/>
              </a:solidFill>
              <a:latin typeface="Avenir"/>
              <a:ea typeface="Avenir"/>
              <a:cs typeface="Avenir"/>
              <a:sym typeface="Avenir"/>
            </a:endParaRPr>
          </a:p>
        </p:txBody>
      </p:sp>
      <p:cxnSp>
        <p:nvCxnSpPr>
          <p:cNvPr id="941" name="Google Shape;941;p71"/>
          <p:cNvCxnSpPr/>
          <p:nvPr/>
        </p:nvCxnSpPr>
        <p:spPr>
          <a:xfrm>
            <a:off x="8116806" y="4641124"/>
            <a:ext cx="0" cy="362316"/>
          </a:xfrm>
          <a:prstGeom prst="straightConnector1">
            <a:avLst/>
          </a:prstGeom>
          <a:noFill/>
          <a:ln w="76200" cap="flat" cmpd="sng">
            <a:solidFill>
              <a:srgbClr val="942093"/>
            </a:solidFill>
            <a:prstDash val="solid"/>
            <a:miter lim="800000"/>
            <a:headEnd type="none" w="sm" len="sm"/>
            <a:tailEnd type="none" w="sm" len="sm"/>
          </a:ln>
        </p:spPr>
      </p:cxnSp>
      <p:sp>
        <p:nvSpPr>
          <p:cNvPr id="942" name="Google Shape;942;p71"/>
          <p:cNvSpPr txBox="1"/>
          <p:nvPr/>
        </p:nvSpPr>
        <p:spPr>
          <a:xfrm>
            <a:off x="6365699" y="1834676"/>
            <a:ext cx="15552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Bank loan</a:t>
            </a:r>
            <a:endParaRPr dirty="0"/>
          </a:p>
        </p:txBody>
      </p:sp>
      <p:sp>
        <p:nvSpPr>
          <p:cNvPr id="943" name="Google Shape;943;p71"/>
          <p:cNvSpPr txBox="1"/>
          <p:nvPr/>
        </p:nvSpPr>
        <p:spPr>
          <a:xfrm>
            <a:off x="3613035" y="500757"/>
            <a:ext cx="477746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Consulting Limited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72"/>
          <p:cNvSpPr txBox="1"/>
          <p:nvPr/>
        </p:nvSpPr>
        <p:spPr>
          <a:xfrm>
            <a:off x="6457623" y="3661110"/>
            <a:ext cx="3356537" cy="993462"/>
          </a:xfrm>
          <a:prstGeom prst="rect">
            <a:avLst/>
          </a:prstGeom>
          <a:noFill/>
          <a:ln w="76200" cap="flat" cmpd="sng">
            <a:solidFill>
              <a:srgbClr val="94209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chemeClr val="dk1"/>
                </a:solidFill>
                <a:latin typeface="Avenir"/>
                <a:ea typeface="Avenir"/>
                <a:cs typeface="Avenir"/>
                <a:sym typeface="Avenir"/>
              </a:rPr>
              <a:t> </a:t>
            </a:r>
            <a:endParaRPr dirty="0"/>
          </a:p>
        </p:txBody>
      </p:sp>
      <p:sp>
        <p:nvSpPr>
          <p:cNvPr id="950" name="Google Shape;950;p72"/>
          <p:cNvSpPr txBox="1"/>
          <p:nvPr/>
        </p:nvSpPr>
        <p:spPr>
          <a:xfrm>
            <a:off x="1354633" y="5003440"/>
            <a:ext cx="9550931" cy="1518383"/>
          </a:xfrm>
          <a:prstGeom prst="rect">
            <a:avLst/>
          </a:prstGeom>
          <a:noFill/>
          <a:ln w="76200" cap="flat" cmpd="sng">
            <a:solidFill>
              <a:srgbClr val="94209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chemeClr val="dk1"/>
                </a:solidFill>
                <a:latin typeface="Avenir"/>
                <a:ea typeface="Avenir"/>
                <a:cs typeface="Avenir"/>
                <a:sym typeface="Avenir"/>
              </a:rPr>
              <a:t> </a:t>
            </a:r>
            <a:endParaRPr dirty="0"/>
          </a:p>
        </p:txBody>
      </p:sp>
      <p:sp>
        <p:nvSpPr>
          <p:cNvPr id="951" name="Google Shape;951;p72"/>
          <p:cNvSpPr txBox="1"/>
          <p:nvPr/>
        </p:nvSpPr>
        <p:spPr>
          <a:xfrm>
            <a:off x="6227788" y="2623662"/>
            <a:ext cx="4677777" cy="2227378"/>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Equity</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952" name="Google Shape;952;p72"/>
          <p:cNvSpPr txBox="1"/>
          <p:nvPr/>
        </p:nvSpPr>
        <p:spPr>
          <a:xfrm>
            <a:off x="6227788" y="1325627"/>
            <a:ext cx="4677777" cy="1150816"/>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Liabilities</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grpSp>
        <p:nvGrpSpPr>
          <p:cNvPr id="953" name="Google Shape;953;p72"/>
          <p:cNvGrpSpPr/>
          <p:nvPr/>
        </p:nvGrpSpPr>
        <p:grpSpPr>
          <a:xfrm>
            <a:off x="8116806" y="1712085"/>
            <a:ext cx="1484695" cy="611304"/>
            <a:chOff x="2640082" y="2202430"/>
            <a:chExt cx="1288807" cy="611304"/>
          </a:xfrm>
        </p:grpSpPr>
        <p:sp>
          <p:nvSpPr>
            <p:cNvPr id="954" name="Google Shape;954;p72"/>
            <p:cNvSpPr txBox="1"/>
            <p:nvPr/>
          </p:nvSpPr>
          <p:spPr>
            <a:xfrm>
              <a:off x="2640082" y="2202430"/>
              <a:ext cx="33841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955" name="Google Shape;955;p72"/>
            <p:cNvSpPr txBox="1"/>
            <p:nvPr/>
          </p:nvSpPr>
          <p:spPr>
            <a:xfrm>
              <a:off x="2950382" y="2352069"/>
              <a:ext cx="978507"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30,000</a:t>
              </a:r>
              <a:endParaRPr dirty="0"/>
            </a:p>
          </p:txBody>
        </p:sp>
      </p:grpSp>
      <p:grpSp>
        <p:nvGrpSpPr>
          <p:cNvPr id="956" name="Google Shape;956;p72"/>
          <p:cNvGrpSpPr/>
          <p:nvPr/>
        </p:nvGrpSpPr>
        <p:grpSpPr>
          <a:xfrm>
            <a:off x="6457623" y="2719983"/>
            <a:ext cx="3356537" cy="830997"/>
            <a:chOff x="1160947" y="1923541"/>
            <a:chExt cx="2421059" cy="830997"/>
          </a:xfrm>
        </p:grpSpPr>
        <p:sp>
          <p:nvSpPr>
            <p:cNvPr id="957" name="Google Shape;957;p72"/>
            <p:cNvSpPr txBox="1"/>
            <p:nvPr/>
          </p:nvSpPr>
          <p:spPr>
            <a:xfrm>
              <a:off x="1160947" y="1923541"/>
              <a:ext cx="126761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Contributed </a:t>
              </a:r>
              <a:br>
                <a:rPr lang="en-US" sz="2400" dirty="0">
                  <a:solidFill>
                    <a:schemeClr val="dk1"/>
                  </a:solidFill>
                  <a:latin typeface="Avenir"/>
                  <a:ea typeface="Avenir"/>
                  <a:cs typeface="Avenir"/>
                  <a:sym typeface="Avenir"/>
                </a:rPr>
              </a:br>
              <a:r>
                <a:rPr lang="en-US" sz="2400" dirty="0">
                  <a:solidFill>
                    <a:schemeClr val="dk1"/>
                  </a:solidFill>
                  <a:latin typeface="Avenir"/>
                  <a:ea typeface="Avenir"/>
                  <a:cs typeface="Avenir"/>
                  <a:sym typeface="Avenir"/>
                </a:rPr>
                <a:t>capital</a:t>
              </a:r>
              <a:endParaRPr dirty="0"/>
            </a:p>
          </p:txBody>
        </p:sp>
        <p:sp>
          <p:nvSpPr>
            <p:cNvPr id="958" name="Google Shape;958;p72"/>
            <p:cNvSpPr txBox="1"/>
            <p:nvPr/>
          </p:nvSpPr>
          <p:spPr>
            <a:xfrm>
              <a:off x="2513583" y="2116704"/>
              <a:ext cx="2811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959" name="Google Shape;959;p72"/>
            <p:cNvSpPr txBox="1"/>
            <p:nvPr/>
          </p:nvSpPr>
          <p:spPr>
            <a:xfrm>
              <a:off x="2768937" y="2239814"/>
              <a:ext cx="81306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20,000</a:t>
              </a:r>
              <a:endParaRPr dirty="0"/>
            </a:p>
          </p:txBody>
        </p:sp>
      </p:grpSp>
      <p:grpSp>
        <p:nvGrpSpPr>
          <p:cNvPr id="960" name="Google Shape;960;p72"/>
          <p:cNvGrpSpPr/>
          <p:nvPr/>
        </p:nvGrpSpPr>
        <p:grpSpPr>
          <a:xfrm>
            <a:off x="6511111" y="3762376"/>
            <a:ext cx="3211389" cy="830997"/>
            <a:chOff x="1160947" y="1923541"/>
            <a:chExt cx="2316364" cy="830997"/>
          </a:xfrm>
        </p:grpSpPr>
        <p:sp>
          <p:nvSpPr>
            <p:cNvPr id="961" name="Google Shape;961;p72"/>
            <p:cNvSpPr txBox="1"/>
            <p:nvPr/>
          </p:nvSpPr>
          <p:spPr>
            <a:xfrm>
              <a:off x="1160947" y="1923541"/>
              <a:ext cx="124434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Generated </a:t>
              </a:r>
              <a:br>
                <a:rPr lang="en-US" sz="2400" dirty="0">
                  <a:solidFill>
                    <a:schemeClr val="dk1"/>
                  </a:solidFill>
                  <a:latin typeface="Avenir"/>
                  <a:ea typeface="Avenir"/>
                  <a:cs typeface="Avenir"/>
                  <a:sym typeface="Avenir"/>
                </a:rPr>
              </a:br>
              <a:r>
                <a:rPr lang="en-US" sz="2400" dirty="0">
                  <a:solidFill>
                    <a:schemeClr val="dk1"/>
                  </a:solidFill>
                  <a:latin typeface="Avenir"/>
                  <a:ea typeface="Avenir"/>
                  <a:cs typeface="Avenir"/>
                  <a:sym typeface="Avenir"/>
                </a:rPr>
                <a:t>equity</a:t>
              </a:r>
              <a:endParaRPr dirty="0"/>
            </a:p>
          </p:txBody>
        </p:sp>
        <p:sp>
          <p:nvSpPr>
            <p:cNvPr id="962" name="Google Shape;962;p72"/>
            <p:cNvSpPr txBox="1"/>
            <p:nvPr/>
          </p:nvSpPr>
          <p:spPr>
            <a:xfrm>
              <a:off x="2504041" y="2127523"/>
              <a:ext cx="2811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963" name="Google Shape;963;p72"/>
            <p:cNvSpPr txBox="1"/>
            <p:nvPr/>
          </p:nvSpPr>
          <p:spPr>
            <a:xfrm>
              <a:off x="2972959" y="2225909"/>
              <a:ext cx="50435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400</a:t>
              </a:r>
              <a:endParaRPr dirty="0"/>
            </a:p>
          </p:txBody>
        </p:sp>
      </p:grpSp>
      <p:sp>
        <p:nvSpPr>
          <p:cNvPr id="964" name="Google Shape;964;p72"/>
          <p:cNvSpPr txBox="1"/>
          <p:nvPr/>
        </p:nvSpPr>
        <p:spPr>
          <a:xfrm>
            <a:off x="6227788" y="5164542"/>
            <a:ext cx="4516412" cy="1219006"/>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Revenue</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965" name="Google Shape;965;p72"/>
          <p:cNvSpPr txBox="1"/>
          <p:nvPr/>
        </p:nvSpPr>
        <p:spPr>
          <a:xfrm>
            <a:off x="1519517" y="5164542"/>
            <a:ext cx="4514277" cy="1219006"/>
          </a:xfrm>
          <a:prstGeom prst="rect">
            <a:avLst/>
          </a:prstGeom>
          <a:noFill/>
          <a:ln w="76200" cap="flat" cmpd="sng">
            <a:solidFill>
              <a:srgbClr val="A8D08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dirty="0">
                <a:solidFill>
                  <a:schemeClr val="dk1"/>
                </a:solidFill>
                <a:latin typeface="Avenir"/>
                <a:ea typeface="Avenir"/>
                <a:cs typeface="Avenir"/>
                <a:sym typeface="Avenir"/>
              </a:rPr>
              <a:t>Expenses</a:t>
            </a:r>
            <a:endParaRPr dirty="0"/>
          </a:p>
        </p:txBody>
      </p:sp>
      <p:cxnSp>
        <p:nvCxnSpPr>
          <p:cNvPr id="966" name="Google Shape;966;p72"/>
          <p:cNvCxnSpPr/>
          <p:nvPr/>
        </p:nvCxnSpPr>
        <p:spPr>
          <a:xfrm>
            <a:off x="8116806" y="4641124"/>
            <a:ext cx="0" cy="362316"/>
          </a:xfrm>
          <a:prstGeom prst="straightConnector1">
            <a:avLst/>
          </a:prstGeom>
          <a:noFill/>
          <a:ln w="76200" cap="flat" cmpd="sng">
            <a:solidFill>
              <a:srgbClr val="942093"/>
            </a:solidFill>
            <a:prstDash val="solid"/>
            <a:miter lim="800000"/>
            <a:headEnd type="none" w="sm" len="sm"/>
            <a:tailEnd type="none" w="sm" len="sm"/>
          </a:ln>
        </p:spPr>
      </p:cxnSp>
      <p:sp>
        <p:nvSpPr>
          <p:cNvPr id="967" name="Google Shape;967;p72"/>
          <p:cNvSpPr txBox="1"/>
          <p:nvPr/>
        </p:nvSpPr>
        <p:spPr>
          <a:xfrm rot="5400000">
            <a:off x="10400548" y="2788126"/>
            <a:ext cx="205376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7F7F7F"/>
                </a:solidFill>
                <a:latin typeface="Avenir"/>
                <a:ea typeface="Avenir"/>
                <a:cs typeface="Avenir"/>
                <a:sym typeface="Avenir"/>
              </a:rPr>
              <a:t>Obligations</a:t>
            </a:r>
            <a:endParaRPr dirty="0"/>
          </a:p>
        </p:txBody>
      </p:sp>
      <p:sp>
        <p:nvSpPr>
          <p:cNvPr id="968" name="Google Shape;968;p72"/>
          <p:cNvSpPr txBox="1"/>
          <p:nvPr/>
        </p:nvSpPr>
        <p:spPr>
          <a:xfrm>
            <a:off x="8641975" y="897526"/>
            <a:ext cx="2279791"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chemeClr val="accent2"/>
                </a:solidFill>
                <a:latin typeface="Avenir"/>
                <a:ea typeface="Avenir"/>
                <a:cs typeface="Avenir"/>
                <a:sym typeface="Avenir"/>
              </a:rPr>
              <a:t>Sources of funds</a:t>
            </a:r>
            <a:endParaRPr dirty="0"/>
          </a:p>
        </p:txBody>
      </p:sp>
      <p:cxnSp>
        <p:nvCxnSpPr>
          <p:cNvPr id="969" name="Google Shape;969;p72"/>
          <p:cNvCxnSpPr/>
          <p:nvPr/>
        </p:nvCxnSpPr>
        <p:spPr>
          <a:xfrm rot="10800000" flipH="1">
            <a:off x="3613035" y="1065456"/>
            <a:ext cx="4777463" cy="18029"/>
          </a:xfrm>
          <a:prstGeom prst="straightConnector1">
            <a:avLst/>
          </a:prstGeom>
          <a:noFill/>
          <a:ln w="28575" cap="flat" cmpd="sng">
            <a:solidFill>
              <a:schemeClr val="accent1"/>
            </a:solidFill>
            <a:prstDash val="dot"/>
            <a:miter lim="800000"/>
            <a:headEnd type="none" w="sm" len="sm"/>
            <a:tailEnd type="none" w="sm" len="sm"/>
          </a:ln>
        </p:spPr>
      </p:cxnSp>
      <p:sp>
        <p:nvSpPr>
          <p:cNvPr id="970" name="Google Shape;970;p72"/>
          <p:cNvSpPr txBox="1"/>
          <p:nvPr/>
        </p:nvSpPr>
        <p:spPr>
          <a:xfrm>
            <a:off x="1358153" y="1325627"/>
            <a:ext cx="4679162" cy="3525413"/>
          </a:xfrm>
          <a:prstGeom prst="rect">
            <a:avLst/>
          </a:prstGeom>
          <a:noFill/>
          <a:ln w="76200" cap="flat" cmpd="sng">
            <a:solidFill>
              <a:srgbClr val="A8D08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dirty="0">
                <a:solidFill>
                  <a:schemeClr val="dk1"/>
                </a:solidFill>
                <a:latin typeface="Avenir"/>
                <a:ea typeface="Avenir"/>
                <a:cs typeface="Avenir"/>
                <a:sym typeface="Avenir"/>
              </a:rPr>
              <a:t>Assets</a:t>
            </a:r>
            <a:endParaRPr dirty="0"/>
          </a:p>
        </p:txBody>
      </p:sp>
      <p:grpSp>
        <p:nvGrpSpPr>
          <p:cNvPr id="971" name="Google Shape;971;p72"/>
          <p:cNvGrpSpPr/>
          <p:nvPr/>
        </p:nvGrpSpPr>
        <p:grpSpPr>
          <a:xfrm>
            <a:off x="2330580" y="1965230"/>
            <a:ext cx="3032198" cy="584776"/>
            <a:chOff x="1116105" y="2252876"/>
            <a:chExt cx="3032198" cy="584776"/>
          </a:xfrm>
        </p:grpSpPr>
        <p:sp>
          <p:nvSpPr>
            <p:cNvPr id="972" name="Google Shape;972;p72"/>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973" name="Google Shape;973;p72"/>
            <p:cNvSpPr txBox="1"/>
            <p:nvPr/>
          </p:nvSpPr>
          <p:spPr>
            <a:xfrm>
              <a:off x="2646615" y="2252876"/>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974" name="Google Shape;974;p72"/>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30,000</a:t>
              </a:r>
              <a:endParaRPr dirty="0"/>
            </a:p>
          </p:txBody>
        </p:sp>
      </p:grpSp>
      <p:grpSp>
        <p:nvGrpSpPr>
          <p:cNvPr id="975" name="Google Shape;975;p72"/>
          <p:cNvGrpSpPr/>
          <p:nvPr/>
        </p:nvGrpSpPr>
        <p:grpSpPr>
          <a:xfrm>
            <a:off x="2330580" y="2586599"/>
            <a:ext cx="3032198" cy="609738"/>
            <a:chOff x="1116105" y="2227914"/>
            <a:chExt cx="3032198" cy="609738"/>
          </a:xfrm>
        </p:grpSpPr>
        <p:sp>
          <p:nvSpPr>
            <p:cNvPr id="976" name="Google Shape;976;p72"/>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977" name="Google Shape;977;p72"/>
            <p:cNvSpPr txBox="1"/>
            <p:nvPr/>
          </p:nvSpPr>
          <p:spPr>
            <a:xfrm>
              <a:off x="2646615" y="2227914"/>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978" name="Google Shape;978;p72"/>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20,000</a:t>
              </a:r>
              <a:endParaRPr dirty="0"/>
            </a:p>
          </p:txBody>
        </p:sp>
      </p:grpSp>
      <p:grpSp>
        <p:nvGrpSpPr>
          <p:cNvPr id="979" name="Google Shape;979;p72"/>
          <p:cNvGrpSpPr/>
          <p:nvPr/>
        </p:nvGrpSpPr>
        <p:grpSpPr>
          <a:xfrm>
            <a:off x="2330580" y="3236109"/>
            <a:ext cx="3032198" cy="606559"/>
            <a:chOff x="1116105" y="2231093"/>
            <a:chExt cx="3032198" cy="606559"/>
          </a:xfrm>
        </p:grpSpPr>
        <p:sp>
          <p:nvSpPr>
            <p:cNvPr id="980" name="Google Shape;980;p72"/>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981" name="Google Shape;981;p72"/>
            <p:cNvSpPr txBox="1"/>
            <p:nvPr/>
          </p:nvSpPr>
          <p:spPr>
            <a:xfrm>
              <a:off x="2636461" y="2231093"/>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982" name="Google Shape;982;p72"/>
            <p:cNvSpPr txBox="1"/>
            <p:nvPr/>
          </p:nvSpPr>
          <p:spPr>
            <a:xfrm>
              <a:off x="3449074" y="2375987"/>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700</a:t>
              </a:r>
              <a:endParaRPr dirty="0"/>
            </a:p>
          </p:txBody>
        </p:sp>
      </p:grpSp>
      <p:grpSp>
        <p:nvGrpSpPr>
          <p:cNvPr id="983" name="Google Shape;983;p72"/>
          <p:cNvGrpSpPr/>
          <p:nvPr/>
        </p:nvGrpSpPr>
        <p:grpSpPr>
          <a:xfrm>
            <a:off x="2330580" y="3959159"/>
            <a:ext cx="3032198" cy="584775"/>
            <a:chOff x="1116105" y="2307812"/>
            <a:chExt cx="3032198" cy="584775"/>
          </a:xfrm>
        </p:grpSpPr>
        <p:sp>
          <p:nvSpPr>
            <p:cNvPr id="984" name="Google Shape;984;p72"/>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985" name="Google Shape;985;p72"/>
            <p:cNvSpPr txBox="1"/>
            <p:nvPr/>
          </p:nvSpPr>
          <p:spPr>
            <a:xfrm rot="10800000">
              <a:off x="2629619" y="2307812"/>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986" name="Google Shape;986;p72"/>
            <p:cNvSpPr txBox="1"/>
            <p:nvPr/>
          </p:nvSpPr>
          <p:spPr>
            <a:xfrm>
              <a:off x="3449074" y="2375987"/>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a:t>
              </a:r>
              <a:endParaRPr dirty="0"/>
            </a:p>
          </p:txBody>
        </p:sp>
      </p:grpSp>
      <p:sp>
        <p:nvSpPr>
          <p:cNvPr id="987" name="Google Shape;987;p72"/>
          <p:cNvSpPr txBox="1"/>
          <p:nvPr/>
        </p:nvSpPr>
        <p:spPr>
          <a:xfrm rot="-5400000">
            <a:off x="-471469" y="2764039"/>
            <a:ext cx="26271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7F7F7F"/>
                </a:solidFill>
                <a:latin typeface="Avenir"/>
                <a:ea typeface="Avenir"/>
                <a:cs typeface="Avenir"/>
                <a:sym typeface="Avenir"/>
              </a:rPr>
              <a:t>Valuable things</a:t>
            </a:r>
            <a:endParaRPr dirty="0"/>
          </a:p>
        </p:txBody>
      </p:sp>
      <p:sp>
        <p:nvSpPr>
          <p:cNvPr id="988" name="Google Shape;988;p72"/>
          <p:cNvSpPr txBox="1"/>
          <p:nvPr/>
        </p:nvSpPr>
        <p:spPr>
          <a:xfrm rot="5400000">
            <a:off x="10933430" y="5601892"/>
            <a:ext cx="9412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7F7F7F"/>
                </a:solidFill>
                <a:latin typeface="Avenir"/>
                <a:ea typeface="Avenir"/>
                <a:cs typeface="Avenir"/>
                <a:sym typeface="Avenir"/>
              </a:rPr>
              <a:t>VGA</a:t>
            </a:r>
            <a:endParaRPr dirty="0"/>
          </a:p>
        </p:txBody>
      </p:sp>
      <p:sp>
        <p:nvSpPr>
          <p:cNvPr id="989" name="Google Shape;989;p72"/>
          <p:cNvSpPr txBox="1"/>
          <p:nvPr/>
        </p:nvSpPr>
        <p:spPr>
          <a:xfrm rot="-5400000">
            <a:off x="366898" y="5479344"/>
            <a:ext cx="90120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7F7F7F"/>
                </a:solidFill>
                <a:latin typeface="Avenir"/>
                <a:ea typeface="Avenir"/>
                <a:cs typeface="Avenir"/>
                <a:sym typeface="Avenir"/>
              </a:rPr>
              <a:t>VSA</a:t>
            </a:r>
            <a:endParaRPr dirty="0"/>
          </a:p>
        </p:txBody>
      </p:sp>
      <p:sp>
        <p:nvSpPr>
          <p:cNvPr id="990" name="Google Shape;990;p72"/>
          <p:cNvSpPr txBox="1"/>
          <p:nvPr/>
        </p:nvSpPr>
        <p:spPr>
          <a:xfrm>
            <a:off x="1341185" y="894976"/>
            <a:ext cx="18806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solidFill>
                <a:latin typeface="Avenir"/>
                <a:ea typeface="Avenir"/>
                <a:cs typeface="Avenir"/>
                <a:sym typeface="Avenir"/>
              </a:rPr>
              <a:t>Uses of funds</a:t>
            </a:r>
            <a:endParaRPr dirty="0"/>
          </a:p>
        </p:txBody>
      </p:sp>
      <p:sp>
        <p:nvSpPr>
          <p:cNvPr id="991" name="Google Shape;991;p72"/>
          <p:cNvSpPr txBox="1"/>
          <p:nvPr/>
        </p:nvSpPr>
        <p:spPr>
          <a:xfrm>
            <a:off x="8518609" y="5255542"/>
            <a:ext cx="2128220" cy="63427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992" name="Google Shape;992;p72"/>
          <p:cNvSpPr txBox="1"/>
          <p:nvPr/>
        </p:nvSpPr>
        <p:spPr>
          <a:xfrm>
            <a:off x="1595196" y="5242678"/>
            <a:ext cx="2098288" cy="64713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993" name="Google Shape;993;p72"/>
          <p:cNvSpPr txBox="1"/>
          <p:nvPr/>
        </p:nvSpPr>
        <p:spPr>
          <a:xfrm>
            <a:off x="6365699" y="1834676"/>
            <a:ext cx="15552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Bank loan</a:t>
            </a:r>
            <a:endParaRPr dirty="0"/>
          </a:p>
        </p:txBody>
      </p:sp>
      <p:sp>
        <p:nvSpPr>
          <p:cNvPr id="994" name="Google Shape;994;p72"/>
          <p:cNvSpPr txBox="1"/>
          <p:nvPr/>
        </p:nvSpPr>
        <p:spPr>
          <a:xfrm>
            <a:off x="3613035" y="500757"/>
            <a:ext cx="477746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Consulting Limited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91"/>
                                        </p:tgtEl>
                                      </p:cBhvr>
                                    </p:animEffect>
                                    <p:set>
                                      <p:cBhvr>
                                        <p:cTn id="7" dur="1" fill="hold">
                                          <p:stCondLst>
                                            <p:cond delay="500"/>
                                          </p:stCondLst>
                                        </p:cTn>
                                        <p:tgtEl>
                                          <p:spTgt spid="99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92"/>
                                        </p:tgtEl>
                                      </p:cBhvr>
                                    </p:animEffect>
                                    <p:set>
                                      <p:cBhvr>
                                        <p:cTn id="12" dur="1" fill="hold">
                                          <p:stCondLst>
                                            <p:cond delay="500"/>
                                          </p:stCondLst>
                                        </p:cTn>
                                        <p:tgtEl>
                                          <p:spTgt spid="9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pic>
        <p:nvPicPr>
          <p:cNvPr id="144" name="Google Shape;144;p19"/>
          <p:cNvPicPr preferRelativeResize="0"/>
          <p:nvPr/>
        </p:nvPicPr>
        <p:blipFill rotWithShape="1">
          <a:blip r:embed="rId3">
            <a:alphaModFix amt="10000"/>
          </a:blip>
          <a:srcRect/>
          <a:stretch/>
        </p:blipFill>
        <p:spPr>
          <a:xfrm>
            <a:off x="0" y="-11378"/>
            <a:ext cx="12256463" cy="6858001"/>
          </a:xfrm>
          <a:prstGeom prst="rect">
            <a:avLst/>
          </a:prstGeom>
          <a:noFill/>
          <a:ln>
            <a:noFill/>
          </a:ln>
        </p:spPr>
      </p:pic>
      <p:graphicFrame>
        <p:nvGraphicFramePr>
          <p:cNvPr id="145" name="Google Shape;145;p19"/>
          <p:cNvGraphicFramePr/>
          <p:nvPr/>
        </p:nvGraphicFramePr>
        <p:xfrm>
          <a:off x="609599" y="11377"/>
          <a:ext cx="4649975" cy="7216590"/>
        </p:xfrm>
        <a:graphic>
          <a:graphicData uri="http://schemas.openxmlformats.org/drawingml/2006/table">
            <a:tbl>
              <a:tblPr>
                <a:noFill/>
                <a:tableStyleId>{7C1A927C-F210-4049-AEEC-32EB807D1E36}</a:tableStyleId>
              </a:tblPr>
              <a:tblGrid>
                <a:gridCol w="2658150">
                  <a:extLst>
                    <a:ext uri="{9D8B030D-6E8A-4147-A177-3AD203B41FA5}">
                      <a16:colId xmlns:a16="http://schemas.microsoft.com/office/drawing/2014/main" val="20000"/>
                    </a:ext>
                  </a:extLst>
                </a:gridCol>
                <a:gridCol w="992375">
                  <a:extLst>
                    <a:ext uri="{9D8B030D-6E8A-4147-A177-3AD203B41FA5}">
                      <a16:colId xmlns:a16="http://schemas.microsoft.com/office/drawing/2014/main" val="20001"/>
                    </a:ext>
                  </a:extLst>
                </a:gridCol>
                <a:gridCol w="999450">
                  <a:extLst>
                    <a:ext uri="{9D8B030D-6E8A-4147-A177-3AD203B41FA5}">
                      <a16:colId xmlns:a16="http://schemas.microsoft.com/office/drawing/2014/main" val="20002"/>
                    </a:ext>
                  </a:extLst>
                </a:gridCol>
              </a:tblGrid>
              <a:tr h="290925">
                <a:tc>
                  <a:txBody>
                    <a:bodyPr/>
                    <a:lstStyle/>
                    <a:p>
                      <a:pPr marL="0" marR="0" lvl="0" indent="0" algn="ctr" rtl="0">
                        <a:spcBef>
                          <a:spcPts val="0"/>
                        </a:spcBef>
                        <a:spcAft>
                          <a:spcPts val="0"/>
                        </a:spcAft>
                        <a:buNone/>
                      </a:pPr>
                      <a:r>
                        <a:rPr lang="en-US" sz="1200" b="1" u="none" strike="noStrike" cap="none" dirty="0">
                          <a:solidFill>
                            <a:srgbClr val="000000"/>
                          </a:solidFill>
                        </a:rPr>
                        <a:t>BALANCE SHEETS </a:t>
                      </a:r>
                      <a:endParaRPr dirty="0"/>
                    </a:p>
                  </a:txBody>
                  <a:tcPr marL="3450" marR="3450" marT="3450" marB="345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1" u="none" strike="noStrike" cap="none" dirty="0">
                          <a:solidFill>
                            <a:srgbClr val="000000"/>
                          </a:solidFill>
                        </a:rPr>
                        <a:t>Sep. 26, 2020</a:t>
                      </a:r>
                      <a:endParaRPr dirty="0"/>
                    </a:p>
                  </a:txBody>
                  <a:tcPr marL="3450" marR="3450" marT="3450" marB="345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1" u="none" strike="noStrike" cap="none" dirty="0">
                          <a:solidFill>
                            <a:srgbClr val="000000"/>
                          </a:solidFill>
                        </a:rPr>
                        <a:t>Sep. 28, 2019</a:t>
                      </a:r>
                      <a:endParaRPr dirty="0"/>
                    </a:p>
                  </a:txBody>
                  <a:tcPr marL="3450" marR="3450" marT="3450" marB="345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0"/>
                  </a:ext>
                </a:extLst>
              </a:tr>
              <a:tr h="157475">
                <a:tc>
                  <a:txBody>
                    <a:bodyPr/>
                    <a:lstStyle/>
                    <a:p>
                      <a:pPr marL="0" marR="0" lvl="0" indent="0" algn="l" rtl="0">
                        <a:spcBef>
                          <a:spcPts val="0"/>
                        </a:spcBef>
                        <a:spcAft>
                          <a:spcPts val="0"/>
                        </a:spcAft>
                        <a:buNone/>
                      </a:pPr>
                      <a:r>
                        <a:rPr lang="en-US" sz="1200" b="1" u="none" strike="noStrike" cap="none" dirty="0">
                          <a:solidFill>
                            <a:srgbClr val="000000"/>
                          </a:solidFill>
                        </a:rPr>
                        <a:t>Current assets: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1"/>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Cash and cash equivalents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$ 38,016</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$ 48,844</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2"/>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Marketable securities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52,927</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51,713</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3"/>
                  </a:ext>
                </a:extLst>
              </a:tr>
              <a:tr h="160025">
                <a:tc>
                  <a:txBody>
                    <a:bodyPr/>
                    <a:lstStyle/>
                    <a:p>
                      <a:pPr marL="0" marR="0" lvl="0" indent="0" algn="l" rtl="0">
                        <a:spcBef>
                          <a:spcPts val="0"/>
                        </a:spcBef>
                        <a:spcAft>
                          <a:spcPts val="0"/>
                        </a:spcAft>
                        <a:buNone/>
                      </a:pPr>
                      <a:r>
                        <a:rPr lang="en-US" sz="1200" u="none" strike="noStrike" cap="none" dirty="0">
                          <a:solidFill>
                            <a:srgbClr val="000000"/>
                          </a:solidFill>
                        </a:rPr>
                        <a:t>Accounts receivable, net</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16,120</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22,926</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4"/>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Inventories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4,061</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4,106</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5"/>
                  </a:ext>
                </a:extLst>
              </a:tr>
              <a:tr h="160025">
                <a:tc>
                  <a:txBody>
                    <a:bodyPr/>
                    <a:lstStyle/>
                    <a:p>
                      <a:pPr marL="0" marR="0" lvl="0" indent="0" algn="l" rtl="0">
                        <a:spcBef>
                          <a:spcPts val="0"/>
                        </a:spcBef>
                        <a:spcAft>
                          <a:spcPts val="0"/>
                        </a:spcAft>
                        <a:buNone/>
                      </a:pPr>
                      <a:r>
                        <a:rPr lang="en-US" sz="1200" u="none" strike="noStrike" cap="none" dirty="0">
                          <a:solidFill>
                            <a:srgbClr val="000000"/>
                          </a:solidFill>
                        </a:rPr>
                        <a:t>Vendor non-trade receivables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21,325</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22,878</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6"/>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Other current assets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11,264</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12,352</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7"/>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Total current assets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143,713</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162,819</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8"/>
                  </a:ext>
                </a:extLst>
              </a:tr>
              <a:tr h="157475">
                <a:tc>
                  <a:txBody>
                    <a:bodyPr/>
                    <a:lstStyle/>
                    <a:p>
                      <a:pPr marL="0" marR="0" lvl="0" indent="0" algn="l" rtl="0">
                        <a:spcBef>
                          <a:spcPts val="0"/>
                        </a:spcBef>
                        <a:spcAft>
                          <a:spcPts val="0"/>
                        </a:spcAft>
                        <a:buNone/>
                      </a:pPr>
                      <a:r>
                        <a:rPr lang="en-US" sz="1200" b="1" u="none" strike="noStrike" cap="none" dirty="0">
                          <a:solidFill>
                            <a:srgbClr val="000000"/>
                          </a:solidFill>
                        </a:rPr>
                        <a:t>Non-current assets: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9"/>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Marketable securities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100,887</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105,341</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0"/>
                  </a:ext>
                </a:extLst>
              </a:tr>
              <a:tr h="208025">
                <a:tc>
                  <a:txBody>
                    <a:bodyPr/>
                    <a:lstStyle/>
                    <a:p>
                      <a:pPr marL="0" marR="0" lvl="0" indent="0" algn="l" rtl="0">
                        <a:spcBef>
                          <a:spcPts val="0"/>
                        </a:spcBef>
                        <a:spcAft>
                          <a:spcPts val="0"/>
                        </a:spcAft>
                        <a:buNone/>
                      </a:pPr>
                      <a:r>
                        <a:rPr lang="en-US" sz="1200" u="none" strike="noStrike" cap="none" dirty="0">
                          <a:solidFill>
                            <a:srgbClr val="000000"/>
                          </a:solidFill>
                        </a:rPr>
                        <a:t>Property, plant and equipment, net</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36,766</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37,378</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1"/>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Other non-current assets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42,522</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32,978</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2"/>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Total non-current assets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180,175</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175,697</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3"/>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Total assets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323,888</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338,516</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4"/>
                  </a:ext>
                </a:extLst>
              </a:tr>
              <a:tr h="157475">
                <a:tc>
                  <a:txBody>
                    <a:bodyPr/>
                    <a:lstStyle/>
                    <a:p>
                      <a:pPr marL="0" marR="0" lvl="0" indent="0" algn="l" rtl="0">
                        <a:spcBef>
                          <a:spcPts val="0"/>
                        </a:spcBef>
                        <a:spcAft>
                          <a:spcPts val="0"/>
                        </a:spcAft>
                        <a:buNone/>
                      </a:pPr>
                      <a:r>
                        <a:rPr lang="en-US" sz="1200" b="1" u="none" strike="noStrike" cap="none" dirty="0">
                          <a:solidFill>
                            <a:srgbClr val="000000"/>
                          </a:solidFill>
                        </a:rPr>
                        <a:t>Current liabilities: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5"/>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Accounts payable</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42,296</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46,236</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6"/>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Other current liabilities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42,684</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37,720</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7"/>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Deferred revenue</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6,643</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5,522</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8"/>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Commercial paper</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4,996</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5,980</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9"/>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Term debt</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8,773</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10,260</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0"/>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Total current liabilities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105,392</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105,718</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1"/>
                  </a:ext>
                </a:extLst>
              </a:tr>
              <a:tr h="157475">
                <a:tc>
                  <a:txBody>
                    <a:bodyPr/>
                    <a:lstStyle/>
                    <a:p>
                      <a:pPr marL="0" marR="0" lvl="0" indent="0" algn="l" rtl="0">
                        <a:spcBef>
                          <a:spcPts val="0"/>
                        </a:spcBef>
                        <a:spcAft>
                          <a:spcPts val="0"/>
                        </a:spcAft>
                        <a:buNone/>
                      </a:pPr>
                      <a:r>
                        <a:rPr lang="en-US" sz="1200" b="1" u="none" strike="noStrike" cap="none" dirty="0">
                          <a:solidFill>
                            <a:srgbClr val="000000"/>
                          </a:solidFill>
                        </a:rPr>
                        <a:t>Non-current liabilities: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2"/>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Term debt</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98,667</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91,807</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3"/>
                  </a:ext>
                </a:extLst>
              </a:tr>
              <a:tr h="160025">
                <a:tc>
                  <a:txBody>
                    <a:bodyPr/>
                    <a:lstStyle/>
                    <a:p>
                      <a:pPr marL="0" marR="0" lvl="0" indent="0" algn="l" rtl="0">
                        <a:spcBef>
                          <a:spcPts val="0"/>
                        </a:spcBef>
                        <a:spcAft>
                          <a:spcPts val="0"/>
                        </a:spcAft>
                        <a:buNone/>
                      </a:pPr>
                      <a:r>
                        <a:rPr lang="en-US" sz="1200" u="none" strike="noStrike" cap="none" dirty="0">
                          <a:solidFill>
                            <a:srgbClr val="000000"/>
                          </a:solidFill>
                        </a:rPr>
                        <a:t>Other non-current liabilities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54,490</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50,503</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4"/>
                  </a:ext>
                </a:extLst>
              </a:tr>
              <a:tr h="160025">
                <a:tc>
                  <a:txBody>
                    <a:bodyPr/>
                    <a:lstStyle/>
                    <a:p>
                      <a:pPr marL="0" marR="0" lvl="0" indent="0" algn="l" rtl="0">
                        <a:spcBef>
                          <a:spcPts val="0"/>
                        </a:spcBef>
                        <a:spcAft>
                          <a:spcPts val="0"/>
                        </a:spcAft>
                        <a:buNone/>
                      </a:pPr>
                      <a:r>
                        <a:rPr lang="en-US" sz="1200" u="none" strike="noStrike" cap="none" dirty="0">
                          <a:solidFill>
                            <a:srgbClr val="000000"/>
                          </a:solidFill>
                        </a:rPr>
                        <a:t>Total non-current liabilities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153,157</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142,310</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5"/>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Total liabilities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258,549</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248,028</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6"/>
                  </a:ext>
                </a:extLst>
              </a:tr>
              <a:tr h="160025">
                <a:tc>
                  <a:txBody>
                    <a:bodyPr/>
                    <a:lstStyle/>
                    <a:p>
                      <a:pPr marL="0" marR="0" lvl="0" indent="0" algn="l" rtl="0">
                        <a:spcBef>
                          <a:spcPts val="0"/>
                        </a:spcBef>
                        <a:spcAft>
                          <a:spcPts val="0"/>
                        </a:spcAft>
                        <a:buNone/>
                      </a:pPr>
                      <a:r>
                        <a:rPr lang="en-US" sz="1200" u="none" strike="noStrike" cap="none" dirty="0">
                          <a:solidFill>
                            <a:srgbClr val="000000"/>
                          </a:solidFill>
                        </a:rPr>
                        <a:t>Commitments and contingencies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endParaRPr sz="1200" u="none" strike="noStrike" cap="none"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endParaRPr sz="1200" u="none" strike="noStrike" cap="none"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7"/>
                  </a:ext>
                </a:extLst>
              </a:tr>
              <a:tr h="157475">
                <a:tc>
                  <a:txBody>
                    <a:bodyPr/>
                    <a:lstStyle/>
                    <a:p>
                      <a:pPr marL="0" marR="0" lvl="0" indent="0" algn="l" rtl="0">
                        <a:spcBef>
                          <a:spcPts val="0"/>
                        </a:spcBef>
                        <a:spcAft>
                          <a:spcPts val="0"/>
                        </a:spcAft>
                        <a:buNone/>
                      </a:pPr>
                      <a:r>
                        <a:rPr lang="en-US" sz="1200" b="1" u="none" strike="noStrike" cap="none" dirty="0">
                          <a:solidFill>
                            <a:srgbClr val="000000"/>
                          </a:solidFill>
                        </a:rPr>
                        <a:t>Shareholders’ equity:</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8"/>
                  </a:ext>
                </a:extLst>
              </a:tr>
              <a:tr h="254800">
                <a:tc>
                  <a:txBody>
                    <a:bodyPr/>
                    <a:lstStyle/>
                    <a:p>
                      <a:pPr marL="0" marR="0" lvl="0" indent="0" algn="l" rtl="0">
                        <a:spcBef>
                          <a:spcPts val="0"/>
                        </a:spcBef>
                        <a:spcAft>
                          <a:spcPts val="0"/>
                        </a:spcAft>
                        <a:buNone/>
                      </a:pPr>
                      <a:r>
                        <a:rPr lang="en-US" sz="1200" u="none" strike="noStrike" cap="none" dirty="0">
                          <a:solidFill>
                            <a:srgbClr val="000000"/>
                          </a:solidFill>
                        </a:rPr>
                        <a:t>Common stock</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50,779</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45,174</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9"/>
                  </a:ext>
                </a:extLst>
              </a:tr>
              <a:tr h="157475">
                <a:tc>
                  <a:txBody>
                    <a:bodyPr/>
                    <a:lstStyle/>
                    <a:p>
                      <a:pPr marL="0" marR="0" lvl="0" indent="0" algn="l" rtl="0">
                        <a:spcBef>
                          <a:spcPts val="0"/>
                        </a:spcBef>
                        <a:spcAft>
                          <a:spcPts val="0"/>
                        </a:spcAft>
                        <a:buNone/>
                      </a:pPr>
                      <a:r>
                        <a:rPr lang="en-US" sz="1200" u="none" strike="noStrike" cap="none" dirty="0">
                          <a:solidFill>
                            <a:srgbClr val="000000"/>
                          </a:solidFill>
                        </a:rPr>
                        <a:t>Retained earnings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14,966</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45,898</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30"/>
                  </a:ext>
                </a:extLst>
              </a:tr>
              <a:tr h="256050">
                <a:tc>
                  <a:txBody>
                    <a:bodyPr/>
                    <a:lstStyle/>
                    <a:p>
                      <a:pPr marL="0" marR="0" lvl="0" indent="0" algn="l" rtl="0">
                        <a:spcBef>
                          <a:spcPts val="0"/>
                        </a:spcBef>
                        <a:spcAft>
                          <a:spcPts val="0"/>
                        </a:spcAft>
                        <a:buNone/>
                      </a:pPr>
                      <a:r>
                        <a:rPr lang="en-US" sz="1200" u="none" strike="noStrike" cap="none" dirty="0">
                          <a:solidFill>
                            <a:srgbClr val="000000"/>
                          </a:solidFill>
                        </a:rPr>
                        <a:t>Accu. other comprehensive income/(loss)</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(406)</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(584)</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31"/>
                  </a:ext>
                </a:extLst>
              </a:tr>
              <a:tr h="160025">
                <a:tc>
                  <a:txBody>
                    <a:bodyPr/>
                    <a:lstStyle/>
                    <a:p>
                      <a:pPr marL="0" marR="0" lvl="0" indent="0" algn="l" rtl="0">
                        <a:spcBef>
                          <a:spcPts val="0"/>
                        </a:spcBef>
                        <a:spcAft>
                          <a:spcPts val="0"/>
                        </a:spcAft>
                        <a:buNone/>
                      </a:pPr>
                      <a:r>
                        <a:rPr lang="en-US" sz="1200" u="none" strike="noStrike" cap="none" dirty="0">
                          <a:solidFill>
                            <a:srgbClr val="000000"/>
                          </a:solidFill>
                        </a:rPr>
                        <a:t>Total shareholders’ equity</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65,339</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90,488</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32"/>
                  </a:ext>
                </a:extLst>
              </a:tr>
              <a:tr h="208025">
                <a:tc>
                  <a:txBody>
                    <a:bodyPr/>
                    <a:lstStyle/>
                    <a:p>
                      <a:pPr marL="0" marR="0" lvl="0" indent="0" algn="l" rtl="0">
                        <a:spcBef>
                          <a:spcPts val="0"/>
                        </a:spcBef>
                        <a:spcAft>
                          <a:spcPts val="0"/>
                        </a:spcAft>
                        <a:buNone/>
                      </a:pPr>
                      <a:r>
                        <a:rPr lang="en-US" sz="1200" u="none" strike="noStrike" cap="none" dirty="0">
                          <a:solidFill>
                            <a:srgbClr val="000000"/>
                          </a:solidFill>
                        </a:rPr>
                        <a:t>Total liabilities and shareholders’ equity</a:t>
                      </a:r>
                      <a:endParaRPr sz="1200" u="none" strike="noStrike" cap="none" dirty="0"/>
                    </a:p>
                  </a:txBody>
                  <a:tcPr marL="13800" marR="13800" marT="6900" marB="6900">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$ 323,888</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$ 338,516</a:t>
                      </a:r>
                      <a:endParaRPr dirty="0"/>
                    </a:p>
                  </a:txBody>
                  <a:tcPr marL="13800" marR="13800" marT="6900" marB="6900"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33"/>
                  </a:ext>
                </a:extLst>
              </a:tr>
            </a:tbl>
          </a:graphicData>
        </a:graphic>
      </p:graphicFrame>
      <p:graphicFrame>
        <p:nvGraphicFramePr>
          <p:cNvPr id="146" name="Google Shape;146;p19"/>
          <p:cNvGraphicFramePr/>
          <p:nvPr>
            <p:extLst>
              <p:ext uri="{D42A27DB-BD31-4B8C-83A1-F6EECF244321}">
                <p14:modId xmlns:p14="http://schemas.microsoft.com/office/powerpoint/2010/main" val="868274500"/>
              </p:ext>
            </p:extLst>
          </p:nvPr>
        </p:nvGraphicFramePr>
        <p:xfrm>
          <a:off x="6096000" y="11377"/>
          <a:ext cx="5316275" cy="6563665"/>
        </p:xfrm>
        <a:graphic>
          <a:graphicData uri="http://schemas.openxmlformats.org/drawingml/2006/table">
            <a:tbl>
              <a:tblPr>
                <a:noFill/>
                <a:tableStyleId>{7C1A927C-F210-4049-AEEC-32EB807D1E36}</a:tableStyleId>
              </a:tblPr>
              <a:tblGrid>
                <a:gridCol w="2296625">
                  <a:extLst>
                    <a:ext uri="{9D8B030D-6E8A-4147-A177-3AD203B41FA5}">
                      <a16:colId xmlns:a16="http://schemas.microsoft.com/office/drawing/2014/main" val="20000"/>
                    </a:ext>
                  </a:extLst>
                </a:gridCol>
                <a:gridCol w="971100">
                  <a:extLst>
                    <a:ext uri="{9D8B030D-6E8A-4147-A177-3AD203B41FA5}">
                      <a16:colId xmlns:a16="http://schemas.microsoft.com/office/drawing/2014/main" val="20001"/>
                    </a:ext>
                  </a:extLst>
                </a:gridCol>
                <a:gridCol w="865900">
                  <a:extLst>
                    <a:ext uri="{9D8B030D-6E8A-4147-A177-3AD203B41FA5}">
                      <a16:colId xmlns:a16="http://schemas.microsoft.com/office/drawing/2014/main" val="20002"/>
                    </a:ext>
                  </a:extLst>
                </a:gridCol>
                <a:gridCol w="1182650">
                  <a:extLst>
                    <a:ext uri="{9D8B030D-6E8A-4147-A177-3AD203B41FA5}">
                      <a16:colId xmlns:a16="http://schemas.microsoft.com/office/drawing/2014/main" val="20003"/>
                    </a:ext>
                  </a:extLst>
                </a:gridCol>
              </a:tblGrid>
              <a:tr h="152400">
                <a:tc rowSpan="2">
                  <a:txBody>
                    <a:bodyPr/>
                    <a:lstStyle/>
                    <a:p>
                      <a:pPr marL="0" marR="0" lvl="0" indent="0" algn="ctr" rtl="0">
                        <a:spcBef>
                          <a:spcPts val="0"/>
                        </a:spcBef>
                        <a:spcAft>
                          <a:spcPts val="0"/>
                        </a:spcAft>
                        <a:buNone/>
                      </a:pPr>
                      <a:r>
                        <a:rPr lang="en-US" sz="1200" b="1" u="none" strike="noStrike" cap="none" dirty="0">
                          <a:solidFill>
                            <a:srgbClr val="000000"/>
                          </a:solidFill>
                        </a:rPr>
                        <a:t> STATEMENTS OF OPERATIONS </a:t>
                      </a:r>
                      <a:endParaRPr dirty="0"/>
                    </a:p>
                  </a:txBody>
                  <a:tcPr marL="5575" marR="5575" marT="5575" marB="557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gridSpan="3">
                  <a:txBody>
                    <a:bodyPr/>
                    <a:lstStyle/>
                    <a:p>
                      <a:pPr marL="0" marR="0" lvl="0" indent="0" algn="ctr" rtl="0">
                        <a:spcBef>
                          <a:spcPts val="0"/>
                        </a:spcBef>
                        <a:spcAft>
                          <a:spcPts val="0"/>
                        </a:spcAft>
                        <a:buNone/>
                      </a:pPr>
                      <a:r>
                        <a:rPr lang="en-US" sz="1200" b="1" u="none" strike="noStrike" cap="none" dirty="0">
                          <a:solidFill>
                            <a:srgbClr val="000000"/>
                          </a:solidFill>
                        </a:rPr>
                        <a:t>12 Months Ended</a:t>
                      </a:r>
                      <a:endParaRPr dirty="0"/>
                    </a:p>
                  </a:txBody>
                  <a:tcPr marL="5575" marR="5575" marT="5575" marB="557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3325">
                <a:tc vMerge="1">
                  <a:txBody>
                    <a:bodyPr/>
                    <a:lstStyle/>
                    <a:p>
                      <a:endParaRPr lang="en-US"/>
                    </a:p>
                  </a:txBody>
                  <a:tcPr/>
                </a:tc>
                <a:tc>
                  <a:txBody>
                    <a:bodyPr/>
                    <a:lstStyle/>
                    <a:p>
                      <a:pPr marL="0" marR="0" lvl="0" indent="0" algn="ctr" rtl="0">
                        <a:spcBef>
                          <a:spcPts val="0"/>
                        </a:spcBef>
                        <a:spcAft>
                          <a:spcPts val="0"/>
                        </a:spcAft>
                        <a:buNone/>
                      </a:pPr>
                      <a:r>
                        <a:rPr lang="en-US" sz="1200" b="1" u="none" strike="noStrike" cap="none" dirty="0">
                          <a:solidFill>
                            <a:srgbClr val="000000"/>
                          </a:solidFill>
                        </a:rPr>
                        <a:t>Sep. 26, 2020</a:t>
                      </a:r>
                      <a:endParaRPr dirty="0"/>
                    </a:p>
                  </a:txBody>
                  <a:tcPr marL="5575" marR="5575" marT="5575" marB="557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1" u="none" strike="noStrike" cap="none" dirty="0">
                          <a:solidFill>
                            <a:srgbClr val="000000"/>
                          </a:solidFill>
                        </a:rPr>
                        <a:t>Sep. 28, 2019</a:t>
                      </a:r>
                      <a:endParaRPr dirty="0"/>
                    </a:p>
                  </a:txBody>
                  <a:tcPr marL="5575" marR="5575" marT="5575" marB="557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1" u="none" strike="noStrike" cap="none" dirty="0">
                          <a:solidFill>
                            <a:srgbClr val="000000"/>
                          </a:solidFill>
                        </a:rPr>
                        <a:t>Sep. 29, 2018</a:t>
                      </a:r>
                      <a:endParaRPr dirty="0"/>
                    </a:p>
                  </a:txBody>
                  <a:tcPr marL="5575" marR="5575" marT="5575" marB="557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1"/>
                  </a:ext>
                </a:extLst>
              </a:tr>
              <a:tr h="215075">
                <a:tc>
                  <a:txBody>
                    <a:bodyPr/>
                    <a:lstStyle/>
                    <a:p>
                      <a:pPr marL="0" marR="0" lvl="0" indent="0" algn="l" rtl="0">
                        <a:spcBef>
                          <a:spcPts val="0"/>
                        </a:spcBef>
                        <a:spcAft>
                          <a:spcPts val="0"/>
                        </a:spcAft>
                        <a:buNone/>
                      </a:pPr>
                      <a:r>
                        <a:rPr lang="en-US" sz="1200" u="none" strike="noStrike" cap="none" dirty="0">
                          <a:solidFill>
                            <a:srgbClr val="000000"/>
                          </a:solidFill>
                        </a:rPr>
                        <a:t>Net sales</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$ 274,515</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$ 260,174</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$ 265,595</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2"/>
                  </a:ext>
                </a:extLst>
              </a:tr>
              <a:tr h="122900">
                <a:tc>
                  <a:txBody>
                    <a:bodyPr/>
                    <a:lstStyle/>
                    <a:p>
                      <a:pPr marL="0" marR="0" lvl="0" indent="0" algn="l" rtl="0">
                        <a:spcBef>
                          <a:spcPts val="0"/>
                        </a:spcBef>
                        <a:spcAft>
                          <a:spcPts val="0"/>
                        </a:spcAft>
                        <a:buNone/>
                      </a:pPr>
                      <a:r>
                        <a:rPr lang="en-US" sz="1200" u="none" strike="noStrike" cap="none" dirty="0">
                          <a:solidFill>
                            <a:srgbClr val="000000"/>
                          </a:solidFill>
                        </a:rPr>
                        <a:t>Cost of sales</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169,559</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161,782</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163,756</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3"/>
                  </a:ext>
                </a:extLst>
              </a:tr>
              <a:tr h="122900">
                <a:tc>
                  <a:txBody>
                    <a:bodyPr/>
                    <a:lstStyle/>
                    <a:p>
                      <a:pPr marL="0" marR="0" lvl="0" indent="0" algn="l" rtl="0">
                        <a:spcBef>
                          <a:spcPts val="0"/>
                        </a:spcBef>
                        <a:spcAft>
                          <a:spcPts val="0"/>
                        </a:spcAft>
                        <a:buNone/>
                      </a:pPr>
                      <a:r>
                        <a:rPr lang="en-US" sz="1200" u="none" strike="noStrike" cap="none" dirty="0">
                          <a:solidFill>
                            <a:srgbClr val="000000"/>
                          </a:solidFill>
                        </a:rPr>
                        <a:t>Gross margin</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104,956</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98,392</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101,839</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4"/>
                  </a:ext>
                </a:extLst>
              </a:tr>
              <a:tr h="215075">
                <a:tc>
                  <a:txBody>
                    <a:bodyPr/>
                    <a:lstStyle/>
                    <a:p>
                      <a:pPr marL="0" marR="0" lvl="0" indent="0" algn="l" rtl="0">
                        <a:spcBef>
                          <a:spcPts val="0"/>
                        </a:spcBef>
                        <a:spcAft>
                          <a:spcPts val="0"/>
                        </a:spcAft>
                        <a:buNone/>
                      </a:pPr>
                      <a:r>
                        <a:rPr lang="en-US" sz="1200" b="1" u="none" strike="noStrike" cap="none" dirty="0">
                          <a:solidFill>
                            <a:srgbClr val="000000"/>
                          </a:solidFill>
                        </a:rPr>
                        <a:t>Operating expenses:</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5"/>
                  </a:ext>
                </a:extLst>
              </a:tr>
              <a:tr h="215075">
                <a:tc>
                  <a:txBody>
                    <a:bodyPr/>
                    <a:lstStyle/>
                    <a:p>
                      <a:pPr marL="0" marR="0" lvl="0" indent="0" algn="l" rtl="0">
                        <a:spcBef>
                          <a:spcPts val="0"/>
                        </a:spcBef>
                        <a:spcAft>
                          <a:spcPts val="0"/>
                        </a:spcAft>
                        <a:buNone/>
                      </a:pPr>
                      <a:r>
                        <a:rPr lang="en-US" sz="1200" u="none" strike="noStrike" cap="none" dirty="0">
                          <a:solidFill>
                            <a:srgbClr val="000000"/>
                          </a:solidFill>
                        </a:rPr>
                        <a:t>Research and development</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18,752</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16,217</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14,236</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6"/>
                  </a:ext>
                </a:extLst>
              </a:tr>
              <a:tr h="307275">
                <a:tc>
                  <a:txBody>
                    <a:bodyPr/>
                    <a:lstStyle/>
                    <a:p>
                      <a:pPr marL="0" marR="0" lvl="0" indent="0" algn="l" rtl="0">
                        <a:spcBef>
                          <a:spcPts val="0"/>
                        </a:spcBef>
                        <a:spcAft>
                          <a:spcPts val="0"/>
                        </a:spcAft>
                        <a:buNone/>
                      </a:pPr>
                      <a:r>
                        <a:rPr lang="en-US" sz="1200" u="none" strike="noStrike" cap="none" dirty="0">
                          <a:solidFill>
                            <a:srgbClr val="000000"/>
                          </a:solidFill>
                        </a:rPr>
                        <a:t>Selling, general and administrative</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19,916</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18,245</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16,705</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7"/>
                  </a:ext>
                </a:extLst>
              </a:tr>
              <a:tr h="307275">
                <a:tc>
                  <a:txBody>
                    <a:bodyPr/>
                    <a:lstStyle/>
                    <a:p>
                      <a:pPr marL="0" marR="0" lvl="0" indent="0" algn="l" rtl="0">
                        <a:spcBef>
                          <a:spcPts val="0"/>
                        </a:spcBef>
                        <a:spcAft>
                          <a:spcPts val="0"/>
                        </a:spcAft>
                        <a:buNone/>
                      </a:pPr>
                      <a:r>
                        <a:rPr lang="en-US" sz="1200" u="none" strike="noStrike" cap="none" dirty="0">
                          <a:solidFill>
                            <a:srgbClr val="000000"/>
                          </a:solidFill>
                        </a:rPr>
                        <a:t>Total operating expenses</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38,668</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34,462</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30,941</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8"/>
                  </a:ext>
                </a:extLst>
              </a:tr>
              <a:tr h="215075">
                <a:tc>
                  <a:txBody>
                    <a:bodyPr/>
                    <a:lstStyle/>
                    <a:p>
                      <a:pPr marL="0" marR="0" lvl="0" indent="0" algn="l" rtl="0">
                        <a:spcBef>
                          <a:spcPts val="0"/>
                        </a:spcBef>
                        <a:spcAft>
                          <a:spcPts val="0"/>
                        </a:spcAft>
                        <a:buNone/>
                      </a:pPr>
                      <a:r>
                        <a:rPr lang="en-US" sz="1200" u="none" strike="noStrike" cap="none" dirty="0">
                          <a:solidFill>
                            <a:srgbClr val="000000"/>
                          </a:solidFill>
                        </a:rPr>
                        <a:t>Operating income</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66,288</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63,930</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70,898</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09"/>
                  </a:ext>
                </a:extLst>
              </a:tr>
              <a:tr h="307275">
                <a:tc>
                  <a:txBody>
                    <a:bodyPr/>
                    <a:lstStyle/>
                    <a:p>
                      <a:pPr marL="0" marR="0" lvl="0" indent="0" algn="l" rtl="0">
                        <a:spcBef>
                          <a:spcPts val="0"/>
                        </a:spcBef>
                        <a:spcAft>
                          <a:spcPts val="0"/>
                        </a:spcAft>
                        <a:buNone/>
                      </a:pPr>
                      <a:r>
                        <a:rPr lang="en-US" sz="1200" u="none" strike="noStrike" cap="none" dirty="0">
                          <a:solidFill>
                            <a:srgbClr val="000000"/>
                          </a:solidFill>
                        </a:rPr>
                        <a:t>Other income/(expense), net</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803</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1,807</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2,005</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0"/>
                  </a:ext>
                </a:extLst>
              </a:tr>
              <a:tr h="399450">
                <a:tc>
                  <a:txBody>
                    <a:bodyPr/>
                    <a:lstStyle/>
                    <a:p>
                      <a:pPr marL="0" marR="0" lvl="0" indent="0" algn="l" rtl="0">
                        <a:spcBef>
                          <a:spcPts val="0"/>
                        </a:spcBef>
                        <a:spcAft>
                          <a:spcPts val="0"/>
                        </a:spcAft>
                        <a:buNone/>
                      </a:pPr>
                      <a:r>
                        <a:rPr lang="en-US" sz="1200" u="none" strike="noStrike" cap="none" dirty="0">
                          <a:solidFill>
                            <a:srgbClr val="000000"/>
                          </a:solidFill>
                        </a:rPr>
                        <a:t>Income before provision for income taxes</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67,091</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65,737</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72,903</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1"/>
                  </a:ext>
                </a:extLst>
              </a:tr>
              <a:tr h="215075">
                <a:tc>
                  <a:txBody>
                    <a:bodyPr/>
                    <a:lstStyle/>
                    <a:p>
                      <a:pPr marL="0" marR="0" lvl="0" indent="0" algn="l" rtl="0">
                        <a:spcBef>
                          <a:spcPts val="0"/>
                        </a:spcBef>
                        <a:spcAft>
                          <a:spcPts val="0"/>
                        </a:spcAft>
                        <a:buNone/>
                      </a:pPr>
                      <a:r>
                        <a:rPr lang="en-US" sz="1200" u="none" strike="noStrike" cap="none" dirty="0">
                          <a:solidFill>
                            <a:srgbClr val="000000"/>
                          </a:solidFill>
                        </a:rPr>
                        <a:t>Provision for income taxes</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9,680</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10,481</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13,372</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2"/>
                  </a:ext>
                </a:extLst>
              </a:tr>
              <a:tr h="122900">
                <a:tc>
                  <a:txBody>
                    <a:bodyPr/>
                    <a:lstStyle/>
                    <a:p>
                      <a:pPr marL="0" marR="0" lvl="0" indent="0" algn="l" rtl="0">
                        <a:spcBef>
                          <a:spcPts val="0"/>
                        </a:spcBef>
                        <a:spcAft>
                          <a:spcPts val="0"/>
                        </a:spcAft>
                        <a:buNone/>
                      </a:pPr>
                      <a:r>
                        <a:rPr lang="en-US" sz="1200" u="none" strike="noStrike" cap="none" dirty="0">
                          <a:solidFill>
                            <a:srgbClr val="000000"/>
                          </a:solidFill>
                        </a:rPr>
                        <a:t>Net income</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$ 57,411</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$ 55,256</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$ 59,531</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3"/>
                  </a:ext>
                </a:extLst>
              </a:tr>
              <a:tr h="215075">
                <a:tc>
                  <a:txBody>
                    <a:bodyPr/>
                    <a:lstStyle/>
                    <a:p>
                      <a:pPr marL="0" marR="0" lvl="0" indent="0" algn="l" rtl="0">
                        <a:spcBef>
                          <a:spcPts val="0"/>
                        </a:spcBef>
                        <a:spcAft>
                          <a:spcPts val="0"/>
                        </a:spcAft>
                        <a:buNone/>
                      </a:pPr>
                      <a:r>
                        <a:rPr lang="en-US" sz="1200" b="1" u="none" strike="noStrike" cap="none" dirty="0">
                          <a:solidFill>
                            <a:srgbClr val="000000"/>
                          </a:solidFill>
                        </a:rPr>
                        <a:t>Earnings per share:</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4"/>
                  </a:ext>
                </a:extLst>
              </a:tr>
              <a:tr h="307275">
                <a:tc>
                  <a:txBody>
                    <a:bodyPr/>
                    <a:lstStyle/>
                    <a:p>
                      <a:pPr marL="0" marR="0" lvl="0" indent="0" algn="l" rtl="0">
                        <a:spcBef>
                          <a:spcPts val="0"/>
                        </a:spcBef>
                        <a:spcAft>
                          <a:spcPts val="0"/>
                        </a:spcAft>
                        <a:buNone/>
                      </a:pPr>
                      <a:r>
                        <a:rPr lang="en-US" sz="1200" u="none" strike="noStrike" cap="none" dirty="0">
                          <a:solidFill>
                            <a:srgbClr val="000000"/>
                          </a:solidFill>
                        </a:rPr>
                        <a:t>Basic (in dollars per share)</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$ 3.31</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$ 2.99</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$ 3.00</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5"/>
                  </a:ext>
                </a:extLst>
              </a:tr>
              <a:tr h="307275">
                <a:tc>
                  <a:txBody>
                    <a:bodyPr/>
                    <a:lstStyle/>
                    <a:p>
                      <a:pPr marL="0" marR="0" lvl="0" indent="0" algn="l" rtl="0">
                        <a:spcBef>
                          <a:spcPts val="0"/>
                        </a:spcBef>
                        <a:spcAft>
                          <a:spcPts val="0"/>
                        </a:spcAft>
                        <a:buNone/>
                      </a:pPr>
                      <a:r>
                        <a:rPr lang="en-US" sz="1200" u="none" strike="noStrike" cap="none" dirty="0">
                          <a:solidFill>
                            <a:srgbClr val="000000"/>
                          </a:solidFill>
                        </a:rPr>
                        <a:t>Diluted (in dollars per share)</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$ 3.28</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$ 2.97</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$ 2.98</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6"/>
                  </a:ext>
                </a:extLst>
              </a:tr>
              <a:tr h="399450">
                <a:tc>
                  <a:txBody>
                    <a:bodyPr/>
                    <a:lstStyle/>
                    <a:p>
                      <a:pPr marL="0" marR="0" lvl="0" indent="0" algn="l" rtl="0">
                        <a:spcBef>
                          <a:spcPts val="0"/>
                        </a:spcBef>
                        <a:spcAft>
                          <a:spcPts val="0"/>
                        </a:spcAft>
                        <a:buNone/>
                      </a:pPr>
                      <a:r>
                        <a:rPr lang="en-US" sz="1200" b="1" u="none" strike="noStrike" cap="none" dirty="0">
                          <a:solidFill>
                            <a:srgbClr val="000000"/>
                          </a:solidFill>
                        </a:rPr>
                        <a:t>Shares used in computing earnings per share:</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7"/>
                  </a:ext>
                </a:extLst>
              </a:tr>
              <a:tr h="215075">
                <a:tc>
                  <a:txBody>
                    <a:bodyPr/>
                    <a:lstStyle/>
                    <a:p>
                      <a:pPr marL="0" marR="0" lvl="0" indent="0" algn="l" rtl="0">
                        <a:spcBef>
                          <a:spcPts val="0"/>
                        </a:spcBef>
                        <a:spcAft>
                          <a:spcPts val="0"/>
                        </a:spcAft>
                        <a:buNone/>
                      </a:pPr>
                      <a:r>
                        <a:rPr lang="en-US" sz="1200" u="none" strike="noStrike" cap="none" dirty="0">
                          <a:solidFill>
                            <a:srgbClr val="000000"/>
                          </a:solidFill>
                        </a:rPr>
                        <a:t>Basic (in shares)</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17,352,119</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18,471,336</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19,821,510</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8"/>
                  </a:ext>
                </a:extLst>
              </a:tr>
              <a:tr h="215075">
                <a:tc>
                  <a:txBody>
                    <a:bodyPr/>
                    <a:lstStyle/>
                    <a:p>
                      <a:pPr marL="0" marR="0" lvl="0" indent="0" algn="l" rtl="0">
                        <a:spcBef>
                          <a:spcPts val="0"/>
                        </a:spcBef>
                        <a:spcAft>
                          <a:spcPts val="0"/>
                        </a:spcAft>
                        <a:buNone/>
                      </a:pPr>
                      <a:r>
                        <a:rPr lang="en-US" sz="1200" u="none" strike="noStrike" cap="none" dirty="0">
                          <a:solidFill>
                            <a:srgbClr val="000000"/>
                          </a:solidFill>
                        </a:rPr>
                        <a:t>Diluted (in shares)</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17,528,214</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18,595,651</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20,000,435</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19"/>
                  </a:ext>
                </a:extLst>
              </a:tr>
              <a:tr h="122900">
                <a:tc>
                  <a:txBody>
                    <a:bodyPr/>
                    <a:lstStyle/>
                    <a:p>
                      <a:pPr marL="0" marR="0" lvl="0" indent="0" algn="l" rtl="0">
                        <a:spcBef>
                          <a:spcPts val="0"/>
                        </a:spcBef>
                        <a:spcAft>
                          <a:spcPts val="0"/>
                        </a:spcAft>
                        <a:buNone/>
                      </a:pPr>
                      <a:r>
                        <a:rPr lang="en-US" sz="1200" u="none" strike="noStrike" cap="none" dirty="0">
                          <a:solidFill>
                            <a:srgbClr val="000000"/>
                          </a:solidFill>
                        </a:rPr>
                        <a:t>Products</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0"/>
                  </a:ext>
                </a:extLst>
              </a:tr>
              <a:tr h="215075">
                <a:tc>
                  <a:txBody>
                    <a:bodyPr/>
                    <a:lstStyle/>
                    <a:p>
                      <a:pPr marL="0" marR="0" lvl="0" indent="0" algn="l" rtl="0">
                        <a:spcBef>
                          <a:spcPts val="0"/>
                        </a:spcBef>
                        <a:spcAft>
                          <a:spcPts val="0"/>
                        </a:spcAft>
                        <a:buNone/>
                      </a:pPr>
                      <a:r>
                        <a:rPr lang="en-US" sz="1200" u="none" strike="noStrike" cap="none" dirty="0">
                          <a:solidFill>
                            <a:srgbClr val="000000"/>
                          </a:solidFill>
                        </a:rPr>
                        <a:t>Net sales</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$ 220,747</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$ 213,883</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$ 225,847</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1"/>
                  </a:ext>
                </a:extLst>
              </a:tr>
              <a:tr h="122900">
                <a:tc>
                  <a:txBody>
                    <a:bodyPr/>
                    <a:lstStyle/>
                    <a:p>
                      <a:pPr marL="0" marR="0" lvl="0" indent="0" algn="l" rtl="0">
                        <a:spcBef>
                          <a:spcPts val="0"/>
                        </a:spcBef>
                        <a:spcAft>
                          <a:spcPts val="0"/>
                        </a:spcAft>
                        <a:buNone/>
                      </a:pPr>
                      <a:r>
                        <a:rPr lang="en-US" sz="1200" u="none" strike="noStrike" cap="none" dirty="0">
                          <a:solidFill>
                            <a:srgbClr val="000000"/>
                          </a:solidFill>
                        </a:rPr>
                        <a:t>Cost of sales</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151,286</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144,996</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148,164</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2"/>
                  </a:ext>
                </a:extLst>
              </a:tr>
              <a:tr h="122900">
                <a:tc>
                  <a:txBody>
                    <a:bodyPr/>
                    <a:lstStyle/>
                    <a:p>
                      <a:pPr marL="0" marR="0" lvl="0" indent="0" algn="l" rtl="0">
                        <a:spcBef>
                          <a:spcPts val="0"/>
                        </a:spcBef>
                        <a:spcAft>
                          <a:spcPts val="0"/>
                        </a:spcAft>
                        <a:buNone/>
                      </a:pPr>
                      <a:r>
                        <a:rPr lang="en-US" sz="1200" u="none" strike="noStrike" cap="none" dirty="0">
                          <a:solidFill>
                            <a:srgbClr val="000000"/>
                          </a:solidFill>
                        </a:rPr>
                        <a:t>Services</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l" rtl="0">
                        <a:spcBef>
                          <a:spcPts val="0"/>
                        </a:spcBef>
                        <a:spcAft>
                          <a:spcPts val="0"/>
                        </a:spcAft>
                        <a:buNone/>
                      </a:pPr>
                      <a:r>
                        <a:rPr lang="en-US" sz="1200" u="none" strike="noStrike" cap="none" dirty="0"/>
                        <a:t> </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3"/>
                  </a:ext>
                </a:extLst>
              </a:tr>
              <a:tr h="122900">
                <a:tc>
                  <a:txBody>
                    <a:bodyPr/>
                    <a:lstStyle/>
                    <a:p>
                      <a:pPr marL="0" marR="0" lvl="0" indent="0" algn="l" rtl="0">
                        <a:spcBef>
                          <a:spcPts val="0"/>
                        </a:spcBef>
                        <a:spcAft>
                          <a:spcPts val="0"/>
                        </a:spcAft>
                        <a:buNone/>
                      </a:pPr>
                      <a:r>
                        <a:rPr lang="en-US" sz="1200" u="none" strike="noStrike" cap="none" dirty="0">
                          <a:solidFill>
                            <a:srgbClr val="000000"/>
                          </a:solidFill>
                        </a:rPr>
                        <a:t>Net sales</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53,768</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46,291</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39,748</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4"/>
                  </a:ext>
                </a:extLst>
              </a:tr>
              <a:tr h="122900">
                <a:tc>
                  <a:txBody>
                    <a:bodyPr/>
                    <a:lstStyle/>
                    <a:p>
                      <a:pPr marL="0" marR="0" lvl="0" indent="0" algn="l" rtl="0">
                        <a:spcBef>
                          <a:spcPts val="0"/>
                        </a:spcBef>
                        <a:spcAft>
                          <a:spcPts val="0"/>
                        </a:spcAft>
                        <a:buNone/>
                      </a:pPr>
                      <a:r>
                        <a:rPr lang="en-US" sz="1200" u="none" strike="noStrike" cap="none" dirty="0">
                          <a:solidFill>
                            <a:srgbClr val="000000"/>
                          </a:solidFill>
                        </a:rPr>
                        <a:t>Cost of sales</a:t>
                      </a:r>
                      <a:endParaRPr sz="1200" u="none" strike="noStrike" cap="none" dirty="0"/>
                    </a:p>
                  </a:txBody>
                  <a:tcPr marL="22250" marR="22250" marT="11125" marB="11125">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$ 18,273</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$ 16,786</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tc>
                  <a:txBody>
                    <a:bodyPr/>
                    <a:lstStyle/>
                    <a:p>
                      <a:pPr marL="0" marR="0" lvl="0" indent="0" algn="r" rtl="0">
                        <a:spcBef>
                          <a:spcPts val="0"/>
                        </a:spcBef>
                        <a:spcAft>
                          <a:spcPts val="0"/>
                        </a:spcAft>
                        <a:buNone/>
                      </a:pPr>
                      <a:r>
                        <a:rPr lang="en-US" sz="1200" u="none" strike="noStrike" cap="none" dirty="0"/>
                        <a:t>$ 15,592</a:t>
                      </a:r>
                      <a:endParaRPr dirty="0"/>
                    </a:p>
                  </a:txBody>
                  <a:tcPr marL="22250" marR="22250" marT="11125" marB="11125" anchor="ctr">
                    <a:lnL w="9525" cap="flat" cmpd="sng">
                      <a:solidFill>
                        <a:srgbClr val="AACCFF"/>
                      </a:solidFill>
                      <a:prstDash val="solid"/>
                      <a:round/>
                      <a:headEnd type="none" w="sm" len="sm"/>
                      <a:tailEnd type="none" w="sm" len="sm"/>
                    </a:lnL>
                    <a:lnR w="9525" cap="flat" cmpd="sng">
                      <a:solidFill>
                        <a:srgbClr val="AACCFF"/>
                      </a:solidFill>
                      <a:prstDash val="solid"/>
                      <a:round/>
                      <a:headEnd type="none" w="sm" len="sm"/>
                      <a:tailEnd type="none" w="sm" len="sm"/>
                    </a:lnR>
                    <a:lnT w="9525" cap="flat" cmpd="sng">
                      <a:solidFill>
                        <a:srgbClr val="AACCFF"/>
                      </a:solidFill>
                      <a:prstDash val="solid"/>
                      <a:round/>
                      <a:headEnd type="none" w="sm" len="sm"/>
                      <a:tailEnd type="none" w="sm" len="sm"/>
                    </a:lnT>
                    <a:lnB w="9525" cap="flat" cmpd="sng">
                      <a:solidFill>
                        <a:srgbClr val="AACCFF"/>
                      </a:solidFill>
                      <a:prstDash val="solid"/>
                      <a:round/>
                      <a:headEnd type="none" w="sm" len="sm"/>
                      <a:tailEnd type="none" w="sm" len="sm"/>
                    </a:lnB>
                  </a:tcPr>
                </a:tc>
                <a:extLst>
                  <a:ext uri="{0D108BD9-81ED-4DB2-BD59-A6C34878D82A}">
                    <a16:rowId xmlns:a16="http://schemas.microsoft.com/office/drawing/2014/main" val="1002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73"/>
          <p:cNvSpPr txBox="1"/>
          <p:nvPr/>
        </p:nvSpPr>
        <p:spPr>
          <a:xfrm>
            <a:off x="6457623" y="3661110"/>
            <a:ext cx="3356537" cy="993462"/>
          </a:xfrm>
          <a:prstGeom prst="rect">
            <a:avLst/>
          </a:prstGeom>
          <a:noFill/>
          <a:ln w="76200" cap="flat" cmpd="sng">
            <a:solidFill>
              <a:srgbClr val="94209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chemeClr val="dk1"/>
                </a:solidFill>
                <a:latin typeface="Avenir"/>
                <a:ea typeface="Avenir"/>
                <a:cs typeface="Avenir"/>
                <a:sym typeface="Avenir"/>
              </a:rPr>
              <a:t> </a:t>
            </a:r>
            <a:endParaRPr dirty="0"/>
          </a:p>
        </p:txBody>
      </p:sp>
      <p:sp>
        <p:nvSpPr>
          <p:cNvPr id="1001" name="Google Shape;1001;p73"/>
          <p:cNvSpPr txBox="1"/>
          <p:nvPr/>
        </p:nvSpPr>
        <p:spPr>
          <a:xfrm>
            <a:off x="1354633" y="5003440"/>
            <a:ext cx="9550931" cy="1518383"/>
          </a:xfrm>
          <a:prstGeom prst="rect">
            <a:avLst/>
          </a:prstGeom>
          <a:noFill/>
          <a:ln w="76200" cap="flat" cmpd="sng">
            <a:solidFill>
              <a:srgbClr val="94209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chemeClr val="dk1"/>
                </a:solidFill>
                <a:latin typeface="Avenir"/>
                <a:ea typeface="Avenir"/>
                <a:cs typeface="Avenir"/>
                <a:sym typeface="Avenir"/>
              </a:rPr>
              <a:t> </a:t>
            </a:r>
            <a:endParaRPr dirty="0"/>
          </a:p>
        </p:txBody>
      </p:sp>
      <p:sp>
        <p:nvSpPr>
          <p:cNvPr id="1002" name="Google Shape;1002;p73"/>
          <p:cNvSpPr txBox="1"/>
          <p:nvPr/>
        </p:nvSpPr>
        <p:spPr>
          <a:xfrm>
            <a:off x="6227788" y="2623662"/>
            <a:ext cx="4677777" cy="2227378"/>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Equity</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1003" name="Google Shape;1003;p73"/>
          <p:cNvSpPr txBox="1"/>
          <p:nvPr/>
        </p:nvSpPr>
        <p:spPr>
          <a:xfrm>
            <a:off x="6227788" y="1325627"/>
            <a:ext cx="4677777" cy="1150816"/>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Liabilities</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grpSp>
        <p:nvGrpSpPr>
          <p:cNvPr id="1004" name="Google Shape;1004;p73"/>
          <p:cNvGrpSpPr/>
          <p:nvPr/>
        </p:nvGrpSpPr>
        <p:grpSpPr>
          <a:xfrm>
            <a:off x="8116806" y="1712085"/>
            <a:ext cx="1484695" cy="611304"/>
            <a:chOff x="2640082" y="2202430"/>
            <a:chExt cx="1288807" cy="611304"/>
          </a:xfrm>
        </p:grpSpPr>
        <p:sp>
          <p:nvSpPr>
            <p:cNvPr id="1005" name="Google Shape;1005;p73"/>
            <p:cNvSpPr txBox="1"/>
            <p:nvPr/>
          </p:nvSpPr>
          <p:spPr>
            <a:xfrm>
              <a:off x="2640082" y="2202430"/>
              <a:ext cx="33841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06" name="Google Shape;1006;p73"/>
            <p:cNvSpPr txBox="1"/>
            <p:nvPr/>
          </p:nvSpPr>
          <p:spPr>
            <a:xfrm>
              <a:off x="2950382" y="2352069"/>
              <a:ext cx="978507"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30,000</a:t>
              </a:r>
              <a:endParaRPr dirty="0"/>
            </a:p>
          </p:txBody>
        </p:sp>
      </p:grpSp>
      <p:grpSp>
        <p:nvGrpSpPr>
          <p:cNvPr id="1007" name="Google Shape;1007;p73"/>
          <p:cNvGrpSpPr/>
          <p:nvPr/>
        </p:nvGrpSpPr>
        <p:grpSpPr>
          <a:xfrm>
            <a:off x="6457623" y="2719983"/>
            <a:ext cx="3356537" cy="830997"/>
            <a:chOff x="1160947" y="1923541"/>
            <a:chExt cx="2421059" cy="830997"/>
          </a:xfrm>
        </p:grpSpPr>
        <p:sp>
          <p:nvSpPr>
            <p:cNvPr id="1008" name="Google Shape;1008;p73"/>
            <p:cNvSpPr txBox="1"/>
            <p:nvPr/>
          </p:nvSpPr>
          <p:spPr>
            <a:xfrm>
              <a:off x="1160947" y="1923541"/>
              <a:ext cx="126761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Contributed </a:t>
              </a:r>
              <a:br>
                <a:rPr lang="en-US" sz="2400" dirty="0">
                  <a:solidFill>
                    <a:schemeClr val="dk1"/>
                  </a:solidFill>
                  <a:latin typeface="Avenir"/>
                  <a:ea typeface="Avenir"/>
                  <a:cs typeface="Avenir"/>
                  <a:sym typeface="Avenir"/>
                </a:rPr>
              </a:br>
              <a:r>
                <a:rPr lang="en-US" sz="2400" dirty="0">
                  <a:solidFill>
                    <a:schemeClr val="dk1"/>
                  </a:solidFill>
                  <a:latin typeface="Avenir"/>
                  <a:ea typeface="Avenir"/>
                  <a:cs typeface="Avenir"/>
                  <a:sym typeface="Avenir"/>
                </a:rPr>
                <a:t>capital</a:t>
              </a:r>
              <a:endParaRPr dirty="0"/>
            </a:p>
          </p:txBody>
        </p:sp>
        <p:sp>
          <p:nvSpPr>
            <p:cNvPr id="1009" name="Google Shape;1009;p73"/>
            <p:cNvSpPr txBox="1"/>
            <p:nvPr/>
          </p:nvSpPr>
          <p:spPr>
            <a:xfrm>
              <a:off x="2513583" y="2116704"/>
              <a:ext cx="2811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10" name="Google Shape;1010;p73"/>
            <p:cNvSpPr txBox="1"/>
            <p:nvPr/>
          </p:nvSpPr>
          <p:spPr>
            <a:xfrm>
              <a:off x="2768937" y="2239814"/>
              <a:ext cx="81306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20,000</a:t>
              </a:r>
              <a:endParaRPr dirty="0"/>
            </a:p>
          </p:txBody>
        </p:sp>
      </p:grpSp>
      <p:sp>
        <p:nvSpPr>
          <p:cNvPr id="1011" name="Google Shape;1011;p73"/>
          <p:cNvSpPr txBox="1"/>
          <p:nvPr/>
        </p:nvSpPr>
        <p:spPr>
          <a:xfrm>
            <a:off x="6511111" y="3762376"/>
            <a:ext cx="172515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Generated </a:t>
            </a:r>
            <a:br>
              <a:rPr lang="en-US" sz="2400" dirty="0">
                <a:solidFill>
                  <a:schemeClr val="dk1"/>
                </a:solidFill>
                <a:latin typeface="Avenir"/>
                <a:ea typeface="Avenir"/>
                <a:cs typeface="Avenir"/>
                <a:sym typeface="Avenir"/>
              </a:rPr>
            </a:br>
            <a:r>
              <a:rPr lang="en-US" sz="2400" dirty="0">
                <a:solidFill>
                  <a:schemeClr val="dk1"/>
                </a:solidFill>
                <a:latin typeface="Avenir"/>
                <a:ea typeface="Avenir"/>
                <a:cs typeface="Avenir"/>
                <a:sym typeface="Avenir"/>
              </a:rPr>
              <a:t>equity</a:t>
            </a:r>
            <a:endParaRPr dirty="0"/>
          </a:p>
        </p:txBody>
      </p:sp>
      <p:sp>
        <p:nvSpPr>
          <p:cNvPr id="1012" name="Google Shape;1012;p73"/>
          <p:cNvSpPr txBox="1"/>
          <p:nvPr/>
        </p:nvSpPr>
        <p:spPr>
          <a:xfrm>
            <a:off x="6227788" y="5164542"/>
            <a:ext cx="4516412" cy="1219006"/>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Revenue</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1013" name="Google Shape;1013;p73"/>
          <p:cNvSpPr txBox="1"/>
          <p:nvPr/>
        </p:nvSpPr>
        <p:spPr>
          <a:xfrm>
            <a:off x="1519517" y="5164542"/>
            <a:ext cx="4514277" cy="1219006"/>
          </a:xfrm>
          <a:prstGeom prst="rect">
            <a:avLst/>
          </a:prstGeom>
          <a:noFill/>
          <a:ln w="76200" cap="flat" cmpd="sng">
            <a:solidFill>
              <a:srgbClr val="A8D08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dirty="0">
                <a:solidFill>
                  <a:schemeClr val="dk1"/>
                </a:solidFill>
                <a:latin typeface="Avenir"/>
                <a:ea typeface="Avenir"/>
                <a:cs typeface="Avenir"/>
                <a:sym typeface="Avenir"/>
              </a:rPr>
              <a:t>Expenses</a:t>
            </a:r>
            <a:endParaRPr dirty="0"/>
          </a:p>
        </p:txBody>
      </p:sp>
      <p:cxnSp>
        <p:nvCxnSpPr>
          <p:cNvPr id="1014" name="Google Shape;1014;p73"/>
          <p:cNvCxnSpPr/>
          <p:nvPr/>
        </p:nvCxnSpPr>
        <p:spPr>
          <a:xfrm>
            <a:off x="8116806" y="4641124"/>
            <a:ext cx="0" cy="362316"/>
          </a:xfrm>
          <a:prstGeom prst="straightConnector1">
            <a:avLst/>
          </a:prstGeom>
          <a:noFill/>
          <a:ln w="76200" cap="flat" cmpd="sng">
            <a:solidFill>
              <a:srgbClr val="942093"/>
            </a:solidFill>
            <a:prstDash val="solid"/>
            <a:miter lim="800000"/>
            <a:headEnd type="none" w="sm" len="sm"/>
            <a:tailEnd type="none" w="sm" len="sm"/>
          </a:ln>
        </p:spPr>
      </p:cxnSp>
      <p:sp>
        <p:nvSpPr>
          <p:cNvPr id="1015" name="Google Shape;1015;p73"/>
          <p:cNvSpPr txBox="1"/>
          <p:nvPr/>
        </p:nvSpPr>
        <p:spPr>
          <a:xfrm>
            <a:off x="2339787" y="5768626"/>
            <a:ext cx="152477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Travelling</a:t>
            </a:r>
            <a:endParaRPr dirty="0"/>
          </a:p>
        </p:txBody>
      </p:sp>
      <p:sp>
        <p:nvSpPr>
          <p:cNvPr id="1016" name="Google Shape;1016;p73"/>
          <p:cNvSpPr txBox="1"/>
          <p:nvPr/>
        </p:nvSpPr>
        <p:spPr>
          <a:xfrm>
            <a:off x="4214175" y="5642959"/>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17" name="Google Shape;1017;p73"/>
          <p:cNvSpPr txBox="1"/>
          <p:nvPr/>
        </p:nvSpPr>
        <p:spPr>
          <a:xfrm>
            <a:off x="4437529" y="5768626"/>
            <a:ext cx="934455"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300</a:t>
            </a:r>
            <a:endParaRPr dirty="0"/>
          </a:p>
        </p:txBody>
      </p:sp>
      <p:grpSp>
        <p:nvGrpSpPr>
          <p:cNvPr id="1018" name="Google Shape;1018;p73"/>
          <p:cNvGrpSpPr/>
          <p:nvPr/>
        </p:nvGrpSpPr>
        <p:grpSpPr>
          <a:xfrm>
            <a:off x="6717327" y="5646711"/>
            <a:ext cx="3032197" cy="584775"/>
            <a:chOff x="1116105" y="2254072"/>
            <a:chExt cx="3032198" cy="584775"/>
          </a:xfrm>
        </p:grpSpPr>
        <p:sp>
          <p:nvSpPr>
            <p:cNvPr id="1019" name="Google Shape;1019;p73"/>
            <p:cNvSpPr txBox="1"/>
            <p:nvPr/>
          </p:nvSpPr>
          <p:spPr>
            <a:xfrm>
              <a:off x="1116105" y="2375987"/>
              <a:ext cx="16674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Consulting</a:t>
              </a:r>
              <a:endParaRPr dirty="0"/>
            </a:p>
          </p:txBody>
        </p:sp>
        <p:sp>
          <p:nvSpPr>
            <p:cNvPr id="1020" name="Google Shape;1020;p73"/>
            <p:cNvSpPr txBox="1"/>
            <p:nvPr/>
          </p:nvSpPr>
          <p:spPr>
            <a:xfrm>
              <a:off x="3046012" y="2254072"/>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21" name="Google Shape;1021;p73"/>
            <p:cNvSpPr txBox="1"/>
            <p:nvPr/>
          </p:nvSpPr>
          <p:spPr>
            <a:xfrm>
              <a:off x="3213848" y="2375987"/>
              <a:ext cx="934455"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700</a:t>
              </a:r>
              <a:endParaRPr dirty="0"/>
            </a:p>
          </p:txBody>
        </p:sp>
      </p:grpSp>
      <p:sp>
        <p:nvSpPr>
          <p:cNvPr id="1022" name="Google Shape;1022;p73"/>
          <p:cNvSpPr txBox="1"/>
          <p:nvPr/>
        </p:nvSpPr>
        <p:spPr>
          <a:xfrm rot="5400000">
            <a:off x="10400548" y="2788126"/>
            <a:ext cx="205376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7F7F7F"/>
                </a:solidFill>
                <a:latin typeface="Avenir"/>
                <a:ea typeface="Avenir"/>
                <a:cs typeface="Avenir"/>
                <a:sym typeface="Avenir"/>
              </a:rPr>
              <a:t>Obligations</a:t>
            </a:r>
            <a:endParaRPr dirty="0"/>
          </a:p>
        </p:txBody>
      </p:sp>
      <p:sp>
        <p:nvSpPr>
          <p:cNvPr id="1023" name="Google Shape;1023;p73"/>
          <p:cNvSpPr txBox="1"/>
          <p:nvPr/>
        </p:nvSpPr>
        <p:spPr>
          <a:xfrm>
            <a:off x="8641975" y="897526"/>
            <a:ext cx="2279791"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chemeClr val="accent2"/>
                </a:solidFill>
                <a:latin typeface="Avenir"/>
                <a:ea typeface="Avenir"/>
                <a:cs typeface="Avenir"/>
                <a:sym typeface="Avenir"/>
              </a:rPr>
              <a:t>Sources of funds</a:t>
            </a:r>
            <a:endParaRPr dirty="0"/>
          </a:p>
        </p:txBody>
      </p:sp>
      <p:cxnSp>
        <p:nvCxnSpPr>
          <p:cNvPr id="1024" name="Google Shape;1024;p73"/>
          <p:cNvCxnSpPr/>
          <p:nvPr/>
        </p:nvCxnSpPr>
        <p:spPr>
          <a:xfrm rot="10800000" flipH="1">
            <a:off x="3613035" y="1065456"/>
            <a:ext cx="4777463" cy="18029"/>
          </a:xfrm>
          <a:prstGeom prst="straightConnector1">
            <a:avLst/>
          </a:prstGeom>
          <a:noFill/>
          <a:ln w="28575" cap="flat" cmpd="sng">
            <a:solidFill>
              <a:schemeClr val="accent1"/>
            </a:solidFill>
            <a:prstDash val="dot"/>
            <a:miter lim="800000"/>
            <a:headEnd type="none" w="sm" len="sm"/>
            <a:tailEnd type="none" w="sm" len="sm"/>
          </a:ln>
        </p:spPr>
      </p:cxnSp>
      <p:sp>
        <p:nvSpPr>
          <p:cNvPr id="1025" name="Google Shape;1025;p73"/>
          <p:cNvSpPr txBox="1"/>
          <p:nvPr/>
        </p:nvSpPr>
        <p:spPr>
          <a:xfrm>
            <a:off x="1358153" y="1325627"/>
            <a:ext cx="4679162" cy="3525413"/>
          </a:xfrm>
          <a:prstGeom prst="rect">
            <a:avLst/>
          </a:prstGeom>
          <a:noFill/>
          <a:ln w="76200" cap="flat" cmpd="sng">
            <a:solidFill>
              <a:srgbClr val="A8D08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dirty="0">
                <a:solidFill>
                  <a:schemeClr val="dk1"/>
                </a:solidFill>
                <a:latin typeface="Avenir"/>
                <a:ea typeface="Avenir"/>
                <a:cs typeface="Avenir"/>
                <a:sym typeface="Avenir"/>
              </a:rPr>
              <a:t>Assets</a:t>
            </a:r>
            <a:endParaRPr dirty="0"/>
          </a:p>
        </p:txBody>
      </p:sp>
      <p:grpSp>
        <p:nvGrpSpPr>
          <p:cNvPr id="1026" name="Google Shape;1026;p73"/>
          <p:cNvGrpSpPr/>
          <p:nvPr/>
        </p:nvGrpSpPr>
        <p:grpSpPr>
          <a:xfrm>
            <a:off x="2330580" y="1965230"/>
            <a:ext cx="3032198" cy="584776"/>
            <a:chOff x="1116105" y="2252876"/>
            <a:chExt cx="3032198" cy="584776"/>
          </a:xfrm>
        </p:grpSpPr>
        <p:sp>
          <p:nvSpPr>
            <p:cNvPr id="1027" name="Google Shape;1027;p73"/>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1028" name="Google Shape;1028;p73"/>
            <p:cNvSpPr txBox="1"/>
            <p:nvPr/>
          </p:nvSpPr>
          <p:spPr>
            <a:xfrm>
              <a:off x="2646615" y="2252876"/>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29" name="Google Shape;1029;p73"/>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30,000</a:t>
              </a:r>
              <a:endParaRPr dirty="0"/>
            </a:p>
          </p:txBody>
        </p:sp>
      </p:grpSp>
      <p:grpSp>
        <p:nvGrpSpPr>
          <p:cNvPr id="1030" name="Google Shape;1030;p73"/>
          <p:cNvGrpSpPr/>
          <p:nvPr/>
        </p:nvGrpSpPr>
        <p:grpSpPr>
          <a:xfrm>
            <a:off x="2330580" y="2586599"/>
            <a:ext cx="3032198" cy="609738"/>
            <a:chOff x="1116105" y="2227914"/>
            <a:chExt cx="3032198" cy="609738"/>
          </a:xfrm>
        </p:grpSpPr>
        <p:sp>
          <p:nvSpPr>
            <p:cNvPr id="1031" name="Google Shape;1031;p73"/>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1032" name="Google Shape;1032;p73"/>
            <p:cNvSpPr txBox="1"/>
            <p:nvPr/>
          </p:nvSpPr>
          <p:spPr>
            <a:xfrm>
              <a:off x="2646615" y="2227914"/>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33" name="Google Shape;1033;p73"/>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20,000</a:t>
              </a:r>
              <a:endParaRPr dirty="0"/>
            </a:p>
          </p:txBody>
        </p:sp>
      </p:grpSp>
      <p:grpSp>
        <p:nvGrpSpPr>
          <p:cNvPr id="1034" name="Google Shape;1034;p73"/>
          <p:cNvGrpSpPr/>
          <p:nvPr/>
        </p:nvGrpSpPr>
        <p:grpSpPr>
          <a:xfrm>
            <a:off x="2330580" y="3236109"/>
            <a:ext cx="3032198" cy="606559"/>
            <a:chOff x="1116105" y="2231093"/>
            <a:chExt cx="3032198" cy="606559"/>
          </a:xfrm>
        </p:grpSpPr>
        <p:sp>
          <p:nvSpPr>
            <p:cNvPr id="1035" name="Google Shape;1035;p73"/>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1036" name="Google Shape;1036;p73"/>
            <p:cNvSpPr txBox="1"/>
            <p:nvPr/>
          </p:nvSpPr>
          <p:spPr>
            <a:xfrm>
              <a:off x="2636461" y="2231093"/>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37" name="Google Shape;1037;p73"/>
            <p:cNvSpPr txBox="1"/>
            <p:nvPr/>
          </p:nvSpPr>
          <p:spPr>
            <a:xfrm>
              <a:off x="3449074" y="2375987"/>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700</a:t>
              </a:r>
              <a:endParaRPr dirty="0"/>
            </a:p>
          </p:txBody>
        </p:sp>
      </p:grpSp>
      <p:grpSp>
        <p:nvGrpSpPr>
          <p:cNvPr id="1038" name="Google Shape;1038;p73"/>
          <p:cNvGrpSpPr/>
          <p:nvPr/>
        </p:nvGrpSpPr>
        <p:grpSpPr>
          <a:xfrm>
            <a:off x="2330580" y="3959159"/>
            <a:ext cx="3032198" cy="584775"/>
            <a:chOff x="1116105" y="2307812"/>
            <a:chExt cx="3032198" cy="584775"/>
          </a:xfrm>
        </p:grpSpPr>
        <p:sp>
          <p:nvSpPr>
            <p:cNvPr id="1039" name="Google Shape;1039;p73"/>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1040" name="Google Shape;1040;p73"/>
            <p:cNvSpPr txBox="1"/>
            <p:nvPr/>
          </p:nvSpPr>
          <p:spPr>
            <a:xfrm rot="10800000">
              <a:off x="2629619" y="2307812"/>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41" name="Google Shape;1041;p73"/>
            <p:cNvSpPr txBox="1"/>
            <p:nvPr/>
          </p:nvSpPr>
          <p:spPr>
            <a:xfrm>
              <a:off x="3449074" y="2375987"/>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a:t>
              </a:r>
              <a:endParaRPr dirty="0"/>
            </a:p>
          </p:txBody>
        </p:sp>
      </p:grpSp>
      <p:sp>
        <p:nvSpPr>
          <p:cNvPr id="1042" name="Google Shape;1042;p73"/>
          <p:cNvSpPr txBox="1"/>
          <p:nvPr/>
        </p:nvSpPr>
        <p:spPr>
          <a:xfrm rot="-5400000">
            <a:off x="-471469" y="2764039"/>
            <a:ext cx="26271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7F7F7F"/>
                </a:solidFill>
                <a:latin typeface="Avenir"/>
                <a:ea typeface="Avenir"/>
                <a:cs typeface="Avenir"/>
                <a:sym typeface="Avenir"/>
              </a:rPr>
              <a:t>Valuable things</a:t>
            </a:r>
            <a:endParaRPr dirty="0"/>
          </a:p>
        </p:txBody>
      </p:sp>
      <p:sp>
        <p:nvSpPr>
          <p:cNvPr id="1043" name="Google Shape;1043;p73"/>
          <p:cNvSpPr txBox="1"/>
          <p:nvPr/>
        </p:nvSpPr>
        <p:spPr>
          <a:xfrm rot="5400000">
            <a:off x="10933430" y="5601892"/>
            <a:ext cx="9412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7F7F7F"/>
                </a:solidFill>
                <a:latin typeface="Avenir"/>
                <a:ea typeface="Avenir"/>
                <a:cs typeface="Avenir"/>
                <a:sym typeface="Avenir"/>
              </a:rPr>
              <a:t>VGA</a:t>
            </a:r>
            <a:endParaRPr dirty="0"/>
          </a:p>
        </p:txBody>
      </p:sp>
      <p:sp>
        <p:nvSpPr>
          <p:cNvPr id="1044" name="Google Shape;1044;p73"/>
          <p:cNvSpPr txBox="1"/>
          <p:nvPr/>
        </p:nvSpPr>
        <p:spPr>
          <a:xfrm rot="-5400000">
            <a:off x="366898" y="5479344"/>
            <a:ext cx="90120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7F7F7F"/>
                </a:solidFill>
                <a:latin typeface="Avenir"/>
                <a:ea typeface="Avenir"/>
                <a:cs typeface="Avenir"/>
                <a:sym typeface="Avenir"/>
              </a:rPr>
              <a:t>VSA</a:t>
            </a:r>
            <a:endParaRPr dirty="0"/>
          </a:p>
        </p:txBody>
      </p:sp>
      <p:sp>
        <p:nvSpPr>
          <p:cNvPr id="1045" name="Google Shape;1045;p73"/>
          <p:cNvSpPr txBox="1"/>
          <p:nvPr/>
        </p:nvSpPr>
        <p:spPr>
          <a:xfrm>
            <a:off x="1341185" y="894976"/>
            <a:ext cx="18806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solidFill>
                <a:latin typeface="Avenir"/>
                <a:ea typeface="Avenir"/>
                <a:cs typeface="Avenir"/>
                <a:sym typeface="Avenir"/>
              </a:rPr>
              <a:t>Uses of funds</a:t>
            </a:r>
            <a:endParaRPr dirty="0"/>
          </a:p>
        </p:txBody>
      </p:sp>
      <p:sp>
        <p:nvSpPr>
          <p:cNvPr id="1046" name="Google Shape;1046;p73"/>
          <p:cNvSpPr txBox="1"/>
          <p:nvPr/>
        </p:nvSpPr>
        <p:spPr>
          <a:xfrm>
            <a:off x="8373166" y="3966358"/>
            <a:ext cx="38984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A5A5A5"/>
                </a:solidFill>
                <a:latin typeface="Avenir"/>
                <a:ea typeface="Avenir"/>
                <a:cs typeface="Avenir"/>
                <a:sym typeface="Avenir"/>
              </a:rPr>
              <a:t>↑</a:t>
            </a:r>
            <a:endParaRPr dirty="0"/>
          </a:p>
        </p:txBody>
      </p:sp>
      <p:sp>
        <p:nvSpPr>
          <p:cNvPr id="1047" name="Google Shape;1047;p73"/>
          <p:cNvSpPr txBox="1"/>
          <p:nvPr/>
        </p:nvSpPr>
        <p:spPr>
          <a:xfrm>
            <a:off x="9023271" y="4064744"/>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rgbClr val="A5A5A5"/>
                </a:solidFill>
                <a:latin typeface="Avenir"/>
                <a:ea typeface="Avenir"/>
                <a:cs typeface="Avenir"/>
                <a:sym typeface="Avenir"/>
              </a:rPr>
              <a:t>700</a:t>
            </a:r>
            <a:endParaRPr dirty="0"/>
          </a:p>
        </p:txBody>
      </p:sp>
      <p:sp>
        <p:nvSpPr>
          <p:cNvPr id="1048" name="Google Shape;1048;p73"/>
          <p:cNvSpPr txBox="1"/>
          <p:nvPr/>
        </p:nvSpPr>
        <p:spPr>
          <a:xfrm>
            <a:off x="9014427" y="4053828"/>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rgbClr val="A5A5A5"/>
                </a:solidFill>
                <a:latin typeface="Avenir"/>
                <a:ea typeface="Avenir"/>
                <a:cs typeface="Avenir"/>
                <a:sym typeface="Avenir"/>
              </a:rPr>
              <a:t>400</a:t>
            </a:r>
            <a:endParaRPr dirty="0"/>
          </a:p>
        </p:txBody>
      </p:sp>
      <p:sp>
        <p:nvSpPr>
          <p:cNvPr id="1049" name="Google Shape;1049;p73"/>
          <p:cNvSpPr txBox="1"/>
          <p:nvPr/>
        </p:nvSpPr>
        <p:spPr>
          <a:xfrm>
            <a:off x="6365699" y="1834676"/>
            <a:ext cx="15552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Bank loan</a:t>
            </a:r>
            <a:endParaRPr dirty="0"/>
          </a:p>
        </p:txBody>
      </p:sp>
      <p:sp>
        <p:nvSpPr>
          <p:cNvPr id="1050" name="Google Shape;1050;p73"/>
          <p:cNvSpPr txBox="1"/>
          <p:nvPr/>
        </p:nvSpPr>
        <p:spPr>
          <a:xfrm>
            <a:off x="3613035" y="500757"/>
            <a:ext cx="477746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Consulting Limited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5"/>
                                        </p:tgtEl>
                                        <p:attrNameLst>
                                          <p:attrName>style.visibility</p:attrName>
                                        </p:attrNameLst>
                                      </p:cBhvr>
                                      <p:to>
                                        <p:strVal val="visible"/>
                                      </p:to>
                                    </p:set>
                                    <p:animEffect transition="in" filter="fade">
                                      <p:cBhvr>
                                        <p:cTn id="7" dur="500"/>
                                        <p:tgtEl>
                                          <p:spTgt spid="10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7"/>
                                        </p:tgtEl>
                                        <p:attrNameLst>
                                          <p:attrName>style.visibility</p:attrName>
                                        </p:attrNameLst>
                                      </p:cBhvr>
                                      <p:to>
                                        <p:strVal val="visible"/>
                                      </p:to>
                                    </p:set>
                                    <p:animEffect transition="in" filter="fade">
                                      <p:cBhvr>
                                        <p:cTn id="12" dur="500"/>
                                        <p:tgtEl>
                                          <p:spTgt spid="10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6"/>
                                        </p:tgtEl>
                                        <p:attrNameLst>
                                          <p:attrName>style.visibility</p:attrName>
                                        </p:attrNameLst>
                                      </p:cBhvr>
                                      <p:to>
                                        <p:strVal val="visible"/>
                                      </p:to>
                                    </p:set>
                                    <p:animEffect transition="in" filter="fade">
                                      <p:cBhvr>
                                        <p:cTn id="17" dur="500"/>
                                        <p:tgtEl>
                                          <p:spTgt spid="1016"/>
                                        </p:tgtEl>
                                      </p:cBhvr>
                                    </p:animEffect>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1047"/>
                                        </p:tgtEl>
                                      </p:cBhvr>
                                    </p:animEffect>
                                    <p:set>
                                      <p:cBhvr>
                                        <p:cTn id="21" dur="1" fill="hold">
                                          <p:stCondLst>
                                            <p:cond delay="500"/>
                                          </p:stCondLst>
                                        </p:cTn>
                                        <p:tgtEl>
                                          <p:spTgt spid="1047"/>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48"/>
                                        </p:tgtEl>
                                        <p:attrNameLst>
                                          <p:attrName>style.visibility</p:attrName>
                                        </p:attrNameLst>
                                      </p:cBhvr>
                                      <p:to>
                                        <p:strVal val="visible"/>
                                      </p:to>
                                    </p:set>
                                    <p:animEffect transition="in" filter="fade">
                                      <p:cBhvr>
                                        <p:cTn id="25" dur="5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74"/>
          <p:cNvSpPr txBox="1"/>
          <p:nvPr/>
        </p:nvSpPr>
        <p:spPr>
          <a:xfrm>
            <a:off x="6457623" y="3661110"/>
            <a:ext cx="3356537" cy="993462"/>
          </a:xfrm>
          <a:prstGeom prst="rect">
            <a:avLst/>
          </a:prstGeom>
          <a:noFill/>
          <a:ln w="76200" cap="flat" cmpd="sng">
            <a:solidFill>
              <a:srgbClr val="94209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chemeClr val="dk1"/>
                </a:solidFill>
                <a:latin typeface="Avenir"/>
                <a:ea typeface="Avenir"/>
                <a:cs typeface="Avenir"/>
                <a:sym typeface="Avenir"/>
              </a:rPr>
              <a:t> </a:t>
            </a:r>
            <a:endParaRPr dirty="0"/>
          </a:p>
        </p:txBody>
      </p:sp>
      <p:sp>
        <p:nvSpPr>
          <p:cNvPr id="1057" name="Google Shape;1057;p74"/>
          <p:cNvSpPr txBox="1"/>
          <p:nvPr/>
        </p:nvSpPr>
        <p:spPr>
          <a:xfrm>
            <a:off x="6227788" y="2623662"/>
            <a:ext cx="4677777" cy="2227378"/>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Equity</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1058" name="Google Shape;1058;p74"/>
          <p:cNvSpPr txBox="1"/>
          <p:nvPr/>
        </p:nvSpPr>
        <p:spPr>
          <a:xfrm>
            <a:off x="6227788" y="1325627"/>
            <a:ext cx="4677777" cy="1150816"/>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Liabilities</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grpSp>
        <p:nvGrpSpPr>
          <p:cNvPr id="1059" name="Google Shape;1059;p74"/>
          <p:cNvGrpSpPr/>
          <p:nvPr/>
        </p:nvGrpSpPr>
        <p:grpSpPr>
          <a:xfrm>
            <a:off x="8116806" y="1712085"/>
            <a:ext cx="1484695" cy="611304"/>
            <a:chOff x="2640082" y="2202430"/>
            <a:chExt cx="1288807" cy="611304"/>
          </a:xfrm>
        </p:grpSpPr>
        <p:sp>
          <p:nvSpPr>
            <p:cNvPr id="1060" name="Google Shape;1060;p74"/>
            <p:cNvSpPr txBox="1"/>
            <p:nvPr/>
          </p:nvSpPr>
          <p:spPr>
            <a:xfrm>
              <a:off x="2640082" y="2202430"/>
              <a:ext cx="33841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61" name="Google Shape;1061;p74"/>
            <p:cNvSpPr txBox="1"/>
            <p:nvPr/>
          </p:nvSpPr>
          <p:spPr>
            <a:xfrm>
              <a:off x="2950382" y="2352069"/>
              <a:ext cx="978507"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30,000</a:t>
              </a:r>
              <a:endParaRPr dirty="0"/>
            </a:p>
          </p:txBody>
        </p:sp>
      </p:grpSp>
      <p:grpSp>
        <p:nvGrpSpPr>
          <p:cNvPr id="1062" name="Google Shape;1062;p74"/>
          <p:cNvGrpSpPr/>
          <p:nvPr/>
        </p:nvGrpSpPr>
        <p:grpSpPr>
          <a:xfrm>
            <a:off x="6457623" y="2719983"/>
            <a:ext cx="3356537" cy="830997"/>
            <a:chOff x="1160947" y="1923541"/>
            <a:chExt cx="2421059" cy="830997"/>
          </a:xfrm>
        </p:grpSpPr>
        <p:sp>
          <p:nvSpPr>
            <p:cNvPr id="1063" name="Google Shape;1063;p74"/>
            <p:cNvSpPr txBox="1"/>
            <p:nvPr/>
          </p:nvSpPr>
          <p:spPr>
            <a:xfrm>
              <a:off x="1160947" y="1923541"/>
              <a:ext cx="126761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Contributed </a:t>
              </a:r>
              <a:br>
                <a:rPr lang="en-US" sz="2400" dirty="0">
                  <a:solidFill>
                    <a:schemeClr val="dk1"/>
                  </a:solidFill>
                  <a:latin typeface="Avenir"/>
                  <a:ea typeface="Avenir"/>
                  <a:cs typeface="Avenir"/>
                  <a:sym typeface="Avenir"/>
                </a:rPr>
              </a:br>
              <a:r>
                <a:rPr lang="en-US" sz="2400" dirty="0">
                  <a:solidFill>
                    <a:schemeClr val="dk1"/>
                  </a:solidFill>
                  <a:latin typeface="Avenir"/>
                  <a:ea typeface="Avenir"/>
                  <a:cs typeface="Avenir"/>
                  <a:sym typeface="Avenir"/>
                </a:rPr>
                <a:t>capital</a:t>
              </a:r>
              <a:endParaRPr dirty="0"/>
            </a:p>
          </p:txBody>
        </p:sp>
        <p:sp>
          <p:nvSpPr>
            <p:cNvPr id="1064" name="Google Shape;1064;p74"/>
            <p:cNvSpPr txBox="1"/>
            <p:nvPr/>
          </p:nvSpPr>
          <p:spPr>
            <a:xfrm>
              <a:off x="2513583" y="2116704"/>
              <a:ext cx="2811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65" name="Google Shape;1065;p74"/>
            <p:cNvSpPr txBox="1"/>
            <p:nvPr/>
          </p:nvSpPr>
          <p:spPr>
            <a:xfrm>
              <a:off x="2768937" y="2239814"/>
              <a:ext cx="81306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20,000</a:t>
              </a:r>
              <a:endParaRPr dirty="0"/>
            </a:p>
          </p:txBody>
        </p:sp>
      </p:grpSp>
      <p:sp>
        <p:nvSpPr>
          <p:cNvPr id="1066" name="Google Shape;1066;p74"/>
          <p:cNvSpPr txBox="1"/>
          <p:nvPr/>
        </p:nvSpPr>
        <p:spPr>
          <a:xfrm>
            <a:off x="6511111" y="3762376"/>
            <a:ext cx="172515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Generated </a:t>
            </a:r>
            <a:br>
              <a:rPr lang="en-US" sz="2400" dirty="0">
                <a:solidFill>
                  <a:schemeClr val="dk1"/>
                </a:solidFill>
                <a:latin typeface="Avenir"/>
                <a:ea typeface="Avenir"/>
                <a:cs typeface="Avenir"/>
                <a:sym typeface="Avenir"/>
              </a:rPr>
            </a:br>
            <a:r>
              <a:rPr lang="en-US" sz="2400" dirty="0">
                <a:solidFill>
                  <a:schemeClr val="dk1"/>
                </a:solidFill>
                <a:latin typeface="Avenir"/>
                <a:ea typeface="Avenir"/>
                <a:cs typeface="Avenir"/>
                <a:sym typeface="Avenir"/>
              </a:rPr>
              <a:t>equity</a:t>
            </a:r>
            <a:endParaRPr dirty="0"/>
          </a:p>
        </p:txBody>
      </p:sp>
      <p:sp>
        <p:nvSpPr>
          <p:cNvPr id="1067" name="Google Shape;1067;p74"/>
          <p:cNvSpPr txBox="1"/>
          <p:nvPr/>
        </p:nvSpPr>
        <p:spPr>
          <a:xfrm>
            <a:off x="8373166" y="3966358"/>
            <a:ext cx="38984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68" name="Google Shape;1068;p74"/>
          <p:cNvSpPr txBox="1"/>
          <p:nvPr/>
        </p:nvSpPr>
        <p:spPr>
          <a:xfrm>
            <a:off x="9023271" y="4064744"/>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rgbClr val="A5A5A5"/>
                </a:solidFill>
                <a:latin typeface="Avenir"/>
                <a:ea typeface="Avenir"/>
                <a:cs typeface="Avenir"/>
                <a:sym typeface="Avenir"/>
              </a:rPr>
              <a:t>400</a:t>
            </a:r>
            <a:endParaRPr dirty="0"/>
          </a:p>
        </p:txBody>
      </p:sp>
      <p:grpSp>
        <p:nvGrpSpPr>
          <p:cNvPr id="1069" name="Google Shape;1069;p74"/>
          <p:cNvGrpSpPr/>
          <p:nvPr/>
        </p:nvGrpSpPr>
        <p:grpSpPr>
          <a:xfrm>
            <a:off x="1354633" y="4641124"/>
            <a:ext cx="9550931" cy="1880699"/>
            <a:chOff x="1354633" y="4641124"/>
            <a:chExt cx="9550931" cy="1880699"/>
          </a:xfrm>
        </p:grpSpPr>
        <p:sp>
          <p:nvSpPr>
            <p:cNvPr id="1070" name="Google Shape;1070;p74"/>
            <p:cNvSpPr txBox="1"/>
            <p:nvPr/>
          </p:nvSpPr>
          <p:spPr>
            <a:xfrm>
              <a:off x="1354633" y="5003440"/>
              <a:ext cx="9550931" cy="1518383"/>
            </a:xfrm>
            <a:prstGeom prst="rect">
              <a:avLst/>
            </a:prstGeom>
            <a:noFill/>
            <a:ln w="76200" cap="flat" cmpd="sng">
              <a:solidFill>
                <a:srgbClr val="94209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chemeClr val="dk1"/>
                  </a:solidFill>
                  <a:latin typeface="Avenir"/>
                  <a:ea typeface="Avenir"/>
                  <a:cs typeface="Avenir"/>
                  <a:sym typeface="Avenir"/>
                </a:rPr>
                <a:t> </a:t>
              </a:r>
              <a:endParaRPr dirty="0"/>
            </a:p>
          </p:txBody>
        </p:sp>
        <p:sp>
          <p:nvSpPr>
            <p:cNvPr id="1071" name="Google Shape;1071;p74"/>
            <p:cNvSpPr txBox="1"/>
            <p:nvPr/>
          </p:nvSpPr>
          <p:spPr>
            <a:xfrm>
              <a:off x="6227788" y="5164542"/>
              <a:ext cx="4516412" cy="1219006"/>
            </a:xfrm>
            <a:prstGeom prst="rect">
              <a:avLst/>
            </a:prstGeom>
            <a:noFill/>
            <a:ln w="76200" cap="flat" cmpd="sng">
              <a:solidFill>
                <a:srgbClr val="F4B08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dirty="0">
                  <a:solidFill>
                    <a:schemeClr val="dk1"/>
                  </a:solidFill>
                  <a:latin typeface="Avenir"/>
                  <a:ea typeface="Avenir"/>
                  <a:cs typeface="Avenir"/>
                  <a:sym typeface="Avenir"/>
                </a:rPr>
                <a:t>Revenue</a:t>
              </a:r>
              <a:r>
                <a:rPr lang="en-US" sz="2800" b="1" dirty="0">
                  <a:solidFill>
                    <a:schemeClr val="lt1"/>
                  </a:solidFill>
                  <a:latin typeface="Avenir"/>
                  <a:ea typeface="Avenir"/>
                  <a:cs typeface="Avenir"/>
                  <a:sym typeface="Avenir"/>
                </a:rPr>
                <a:t>_</a:t>
              </a:r>
              <a:r>
                <a:rPr lang="en-US" sz="2800" b="1" dirty="0">
                  <a:solidFill>
                    <a:schemeClr val="dk1"/>
                  </a:solidFill>
                  <a:latin typeface="Avenir"/>
                  <a:ea typeface="Avenir"/>
                  <a:cs typeface="Avenir"/>
                  <a:sym typeface="Avenir"/>
                </a:rPr>
                <a:t> </a:t>
              </a:r>
              <a:endParaRPr dirty="0"/>
            </a:p>
          </p:txBody>
        </p:sp>
        <p:sp>
          <p:nvSpPr>
            <p:cNvPr id="1072" name="Google Shape;1072;p74"/>
            <p:cNvSpPr txBox="1"/>
            <p:nvPr/>
          </p:nvSpPr>
          <p:spPr>
            <a:xfrm>
              <a:off x="1519517" y="5164542"/>
              <a:ext cx="4514277" cy="1219006"/>
            </a:xfrm>
            <a:prstGeom prst="rect">
              <a:avLst/>
            </a:prstGeom>
            <a:noFill/>
            <a:ln w="76200" cap="flat" cmpd="sng">
              <a:solidFill>
                <a:srgbClr val="A8D08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dirty="0">
                  <a:solidFill>
                    <a:schemeClr val="dk1"/>
                  </a:solidFill>
                  <a:latin typeface="Avenir"/>
                  <a:ea typeface="Avenir"/>
                  <a:cs typeface="Avenir"/>
                  <a:sym typeface="Avenir"/>
                </a:rPr>
                <a:t>Expenses</a:t>
              </a:r>
              <a:endParaRPr dirty="0"/>
            </a:p>
          </p:txBody>
        </p:sp>
        <p:cxnSp>
          <p:nvCxnSpPr>
            <p:cNvPr id="1073" name="Google Shape;1073;p74"/>
            <p:cNvCxnSpPr/>
            <p:nvPr/>
          </p:nvCxnSpPr>
          <p:spPr>
            <a:xfrm>
              <a:off x="8116806" y="4641124"/>
              <a:ext cx="0" cy="362316"/>
            </a:xfrm>
            <a:prstGeom prst="straightConnector1">
              <a:avLst/>
            </a:prstGeom>
            <a:noFill/>
            <a:ln w="76200" cap="flat" cmpd="sng">
              <a:solidFill>
                <a:srgbClr val="942093"/>
              </a:solidFill>
              <a:prstDash val="solid"/>
              <a:miter lim="800000"/>
              <a:headEnd type="none" w="sm" len="sm"/>
              <a:tailEnd type="none" w="sm" len="sm"/>
            </a:ln>
          </p:spPr>
        </p:cxnSp>
        <p:grpSp>
          <p:nvGrpSpPr>
            <p:cNvPr id="1074" name="Google Shape;1074;p74"/>
            <p:cNvGrpSpPr/>
            <p:nvPr/>
          </p:nvGrpSpPr>
          <p:grpSpPr>
            <a:xfrm>
              <a:off x="2339787" y="5642959"/>
              <a:ext cx="3032197" cy="587332"/>
              <a:chOff x="1116105" y="2250320"/>
              <a:chExt cx="3032198" cy="587332"/>
            </a:xfrm>
          </p:grpSpPr>
          <p:sp>
            <p:nvSpPr>
              <p:cNvPr id="1075" name="Google Shape;1075;p74"/>
              <p:cNvSpPr txBox="1"/>
              <p:nvPr/>
            </p:nvSpPr>
            <p:spPr>
              <a:xfrm>
                <a:off x="1116105" y="2375987"/>
                <a:ext cx="152477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Travelling</a:t>
                </a:r>
                <a:endParaRPr dirty="0"/>
              </a:p>
            </p:txBody>
          </p:sp>
          <p:sp>
            <p:nvSpPr>
              <p:cNvPr id="1076" name="Google Shape;1076;p74"/>
              <p:cNvSpPr txBox="1"/>
              <p:nvPr/>
            </p:nvSpPr>
            <p:spPr>
              <a:xfrm>
                <a:off x="2990494" y="2250320"/>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77" name="Google Shape;1077;p74"/>
              <p:cNvSpPr txBox="1"/>
              <p:nvPr/>
            </p:nvSpPr>
            <p:spPr>
              <a:xfrm>
                <a:off x="3213848" y="2375987"/>
                <a:ext cx="934455"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300</a:t>
                </a:r>
                <a:endParaRPr dirty="0"/>
              </a:p>
            </p:txBody>
          </p:sp>
        </p:grpSp>
        <p:grpSp>
          <p:nvGrpSpPr>
            <p:cNvPr id="1078" name="Google Shape;1078;p74"/>
            <p:cNvGrpSpPr/>
            <p:nvPr/>
          </p:nvGrpSpPr>
          <p:grpSpPr>
            <a:xfrm>
              <a:off x="6717327" y="5646711"/>
              <a:ext cx="3032197" cy="584775"/>
              <a:chOff x="1116105" y="2254072"/>
              <a:chExt cx="3032198" cy="584775"/>
            </a:xfrm>
          </p:grpSpPr>
          <p:sp>
            <p:nvSpPr>
              <p:cNvPr id="1079" name="Google Shape;1079;p74"/>
              <p:cNvSpPr txBox="1"/>
              <p:nvPr/>
            </p:nvSpPr>
            <p:spPr>
              <a:xfrm>
                <a:off x="1116105" y="2375987"/>
                <a:ext cx="16674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Consulting</a:t>
                </a:r>
                <a:endParaRPr dirty="0"/>
              </a:p>
            </p:txBody>
          </p:sp>
          <p:sp>
            <p:nvSpPr>
              <p:cNvPr id="1080" name="Google Shape;1080;p74"/>
              <p:cNvSpPr txBox="1"/>
              <p:nvPr/>
            </p:nvSpPr>
            <p:spPr>
              <a:xfrm>
                <a:off x="3046012" y="2254072"/>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81" name="Google Shape;1081;p74"/>
              <p:cNvSpPr txBox="1"/>
              <p:nvPr/>
            </p:nvSpPr>
            <p:spPr>
              <a:xfrm>
                <a:off x="3213848" y="2375987"/>
                <a:ext cx="934455"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700</a:t>
                </a:r>
                <a:endParaRPr dirty="0"/>
              </a:p>
            </p:txBody>
          </p:sp>
        </p:grpSp>
      </p:grpSp>
      <p:sp>
        <p:nvSpPr>
          <p:cNvPr id="1082" name="Google Shape;1082;p74"/>
          <p:cNvSpPr txBox="1"/>
          <p:nvPr/>
        </p:nvSpPr>
        <p:spPr>
          <a:xfrm rot="5400000">
            <a:off x="10400548" y="2788126"/>
            <a:ext cx="205376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7F7F7F"/>
                </a:solidFill>
                <a:latin typeface="Avenir"/>
                <a:ea typeface="Avenir"/>
                <a:cs typeface="Avenir"/>
                <a:sym typeface="Avenir"/>
              </a:rPr>
              <a:t>Obligations</a:t>
            </a:r>
            <a:endParaRPr dirty="0"/>
          </a:p>
        </p:txBody>
      </p:sp>
      <p:sp>
        <p:nvSpPr>
          <p:cNvPr id="1083" name="Google Shape;1083;p74"/>
          <p:cNvSpPr txBox="1"/>
          <p:nvPr/>
        </p:nvSpPr>
        <p:spPr>
          <a:xfrm>
            <a:off x="8641975" y="897526"/>
            <a:ext cx="2279791"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dirty="0">
                <a:solidFill>
                  <a:schemeClr val="accent2"/>
                </a:solidFill>
                <a:latin typeface="Avenir"/>
                <a:ea typeface="Avenir"/>
                <a:cs typeface="Avenir"/>
                <a:sym typeface="Avenir"/>
              </a:rPr>
              <a:t>Sources of funds</a:t>
            </a:r>
            <a:endParaRPr dirty="0"/>
          </a:p>
        </p:txBody>
      </p:sp>
      <p:cxnSp>
        <p:nvCxnSpPr>
          <p:cNvPr id="1084" name="Google Shape;1084;p74"/>
          <p:cNvCxnSpPr/>
          <p:nvPr/>
        </p:nvCxnSpPr>
        <p:spPr>
          <a:xfrm rot="10800000" flipH="1">
            <a:off x="3613035" y="1065456"/>
            <a:ext cx="4777463" cy="18029"/>
          </a:xfrm>
          <a:prstGeom prst="straightConnector1">
            <a:avLst/>
          </a:prstGeom>
          <a:noFill/>
          <a:ln w="28575" cap="flat" cmpd="sng">
            <a:solidFill>
              <a:schemeClr val="accent1"/>
            </a:solidFill>
            <a:prstDash val="dot"/>
            <a:miter lim="800000"/>
            <a:headEnd type="none" w="sm" len="sm"/>
            <a:tailEnd type="none" w="sm" len="sm"/>
          </a:ln>
        </p:spPr>
      </p:cxnSp>
      <p:sp>
        <p:nvSpPr>
          <p:cNvPr id="1085" name="Google Shape;1085;p74"/>
          <p:cNvSpPr txBox="1"/>
          <p:nvPr/>
        </p:nvSpPr>
        <p:spPr>
          <a:xfrm>
            <a:off x="1358153" y="1325627"/>
            <a:ext cx="4679162" cy="3525413"/>
          </a:xfrm>
          <a:prstGeom prst="rect">
            <a:avLst/>
          </a:prstGeom>
          <a:noFill/>
          <a:ln w="76200" cap="flat" cmpd="sng">
            <a:solidFill>
              <a:srgbClr val="A8D08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800" b="1" dirty="0">
                <a:solidFill>
                  <a:schemeClr val="lt1"/>
                </a:solidFill>
                <a:latin typeface="Avenir"/>
                <a:ea typeface="Avenir"/>
                <a:cs typeface="Avenir"/>
                <a:sym typeface="Avenir"/>
              </a:rPr>
              <a:t>_</a:t>
            </a:r>
            <a:r>
              <a:rPr lang="en-US" sz="2800" dirty="0">
                <a:solidFill>
                  <a:schemeClr val="dk1"/>
                </a:solidFill>
                <a:latin typeface="Avenir"/>
                <a:ea typeface="Avenir"/>
                <a:cs typeface="Avenir"/>
                <a:sym typeface="Avenir"/>
              </a:rPr>
              <a:t>Assets</a:t>
            </a:r>
            <a:endParaRPr dirty="0"/>
          </a:p>
        </p:txBody>
      </p:sp>
      <p:grpSp>
        <p:nvGrpSpPr>
          <p:cNvPr id="1086" name="Google Shape;1086;p74"/>
          <p:cNvGrpSpPr/>
          <p:nvPr/>
        </p:nvGrpSpPr>
        <p:grpSpPr>
          <a:xfrm>
            <a:off x="2330580" y="1965230"/>
            <a:ext cx="3032198" cy="584776"/>
            <a:chOff x="1116105" y="2252876"/>
            <a:chExt cx="3032198" cy="584776"/>
          </a:xfrm>
        </p:grpSpPr>
        <p:sp>
          <p:nvSpPr>
            <p:cNvPr id="1087" name="Google Shape;1087;p74"/>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1088" name="Google Shape;1088;p74"/>
            <p:cNvSpPr txBox="1"/>
            <p:nvPr/>
          </p:nvSpPr>
          <p:spPr>
            <a:xfrm>
              <a:off x="2646615" y="2252876"/>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89" name="Google Shape;1089;p74"/>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30,000</a:t>
              </a:r>
              <a:endParaRPr dirty="0"/>
            </a:p>
          </p:txBody>
        </p:sp>
      </p:grpSp>
      <p:grpSp>
        <p:nvGrpSpPr>
          <p:cNvPr id="1090" name="Google Shape;1090;p74"/>
          <p:cNvGrpSpPr/>
          <p:nvPr/>
        </p:nvGrpSpPr>
        <p:grpSpPr>
          <a:xfrm>
            <a:off x="2330580" y="2586599"/>
            <a:ext cx="3032198" cy="609738"/>
            <a:chOff x="1116105" y="2227914"/>
            <a:chExt cx="3032198" cy="609738"/>
          </a:xfrm>
        </p:grpSpPr>
        <p:sp>
          <p:nvSpPr>
            <p:cNvPr id="1091" name="Google Shape;1091;p74"/>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1092" name="Google Shape;1092;p74"/>
            <p:cNvSpPr txBox="1"/>
            <p:nvPr/>
          </p:nvSpPr>
          <p:spPr>
            <a:xfrm>
              <a:off x="2646615" y="2227914"/>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93" name="Google Shape;1093;p74"/>
            <p:cNvSpPr txBox="1"/>
            <p:nvPr/>
          </p:nvSpPr>
          <p:spPr>
            <a:xfrm>
              <a:off x="3021071" y="2375987"/>
              <a:ext cx="1127232"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20,000</a:t>
              </a:r>
              <a:endParaRPr dirty="0"/>
            </a:p>
          </p:txBody>
        </p:sp>
      </p:grpSp>
      <p:grpSp>
        <p:nvGrpSpPr>
          <p:cNvPr id="1094" name="Google Shape;1094;p74"/>
          <p:cNvGrpSpPr/>
          <p:nvPr/>
        </p:nvGrpSpPr>
        <p:grpSpPr>
          <a:xfrm>
            <a:off x="2330580" y="3236109"/>
            <a:ext cx="3032198" cy="606559"/>
            <a:chOff x="1116105" y="2231093"/>
            <a:chExt cx="3032198" cy="606559"/>
          </a:xfrm>
        </p:grpSpPr>
        <p:sp>
          <p:nvSpPr>
            <p:cNvPr id="1095" name="Google Shape;1095;p74"/>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1096" name="Google Shape;1096;p74"/>
            <p:cNvSpPr txBox="1"/>
            <p:nvPr/>
          </p:nvSpPr>
          <p:spPr>
            <a:xfrm>
              <a:off x="2636461" y="2231093"/>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097" name="Google Shape;1097;p74"/>
            <p:cNvSpPr txBox="1"/>
            <p:nvPr/>
          </p:nvSpPr>
          <p:spPr>
            <a:xfrm>
              <a:off x="3449074" y="2375987"/>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6"/>
                  </a:solidFill>
                  <a:latin typeface="Avenir"/>
                  <a:ea typeface="Avenir"/>
                  <a:cs typeface="Avenir"/>
                  <a:sym typeface="Avenir"/>
                </a:rPr>
                <a:t>700</a:t>
              </a:r>
              <a:endParaRPr dirty="0"/>
            </a:p>
          </p:txBody>
        </p:sp>
      </p:grpSp>
      <p:grpSp>
        <p:nvGrpSpPr>
          <p:cNvPr id="1098" name="Google Shape;1098;p74"/>
          <p:cNvGrpSpPr/>
          <p:nvPr/>
        </p:nvGrpSpPr>
        <p:grpSpPr>
          <a:xfrm>
            <a:off x="2330580" y="3959159"/>
            <a:ext cx="3032198" cy="584775"/>
            <a:chOff x="1116105" y="2307812"/>
            <a:chExt cx="3032198" cy="584775"/>
          </a:xfrm>
        </p:grpSpPr>
        <p:sp>
          <p:nvSpPr>
            <p:cNvPr id="1099" name="Google Shape;1099;p74"/>
            <p:cNvSpPr txBox="1"/>
            <p:nvPr/>
          </p:nvSpPr>
          <p:spPr>
            <a:xfrm>
              <a:off x="1116105" y="2375987"/>
              <a:ext cx="9044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Cash</a:t>
              </a:r>
              <a:endParaRPr dirty="0"/>
            </a:p>
          </p:txBody>
        </p:sp>
        <p:sp>
          <p:nvSpPr>
            <p:cNvPr id="1100" name="Google Shape;1100;p74"/>
            <p:cNvSpPr txBox="1"/>
            <p:nvPr/>
          </p:nvSpPr>
          <p:spPr>
            <a:xfrm rot="10800000">
              <a:off x="2629619" y="2307812"/>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venir"/>
                  <a:ea typeface="Avenir"/>
                  <a:cs typeface="Avenir"/>
                  <a:sym typeface="Avenir"/>
                </a:rPr>
                <a:t>↑</a:t>
              </a:r>
              <a:endParaRPr dirty="0"/>
            </a:p>
          </p:txBody>
        </p:sp>
        <p:sp>
          <p:nvSpPr>
            <p:cNvPr id="1101" name="Google Shape;1101;p74"/>
            <p:cNvSpPr txBox="1"/>
            <p:nvPr/>
          </p:nvSpPr>
          <p:spPr>
            <a:xfrm>
              <a:off x="3449074" y="2375987"/>
              <a:ext cx="699229"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chemeClr val="accent2"/>
                  </a:solidFill>
                  <a:latin typeface="Avenir"/>
                  <a:ea typeface="Avenir"/>
                  <a:cs typeface="Avenir"/>
                  <a:sym typeface="Avenir"/>
                </a:rPr>
                <a:t>300</a:t>
              </a:r>
              <a:endParaRPr dirty="0"/>
            </a:p>
          </p:txBody>
        </p:sp>
      </p:grpSp>
      <p:sp>
        <p:nvSpPr>
          <p:cNvPr id="1102" name="Google Shape;1102;p74"/>
          <p:cNvSpPr txBox="1"/>
          <p:nvPr/>
        </p:nvSpPr>
        <p:spPr>
          <a:xfrm rot="-5400000">
            <a:off x="-471469" y="2764039"/>
            <a:ext cx="26271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7F7F7F"/>
                </a:solidFill>
                <a:latin typeface="Avenir"/>
                <a:ea typeface="Avenir"/>
                <a:cs typeface="Avenir"/>
                <a:sym typeface="Avenir"/>
              </a:rPr>
              <a:t>Valuable things</a:t>
            </a:r>
            <a:endParaRPr dirty="0"/>
          </a:p>
        </p:txBody>
      </p:sp>
      <p:sp>
        <p:nvSpPr>
          <p:cNvPr id="1103" name="Google Shape;1103;p74"/>
          <p:cNvSpPr txBox="1"/>
          <p:nvPr/>
        </p:nvSpPr>
        <p:spPr>
          <a:xfrm rot="5400000">
            <a:off x="10933430" y="5601892"/>
            <a:ext cx="9412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7F7F7F"/>
                </a:solidFill>
                <a:latin typeface="Avenir"/>
                <a:ea typeface="Avenir"/>
                <a:cs typeface="Avenir"/>
                <a:sym typeface="Avenir"/>
              </a:rPr>
              <a:t>VGA</a:t>
            </a:r>
            <a:endParaRPr dirty="0"/>
          </a:p>
        </p:txBody>
      </p:sp>
      <p:sp>
        <p:nvSpPr>
          <p:cNvPr id="1104" name="Google Shape;1104;p74"/>
          <p:cNvSpPr txBox="1"/>
          <p:nvPr/>
        </p:nvSpPr>
        <p:spPr>
          <a:xfrm rot="-5400000">
            <a:off x="366898" y="5479344"/>
            <a:ext cx="90120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7F7F7F"/>
                </a:solidFill>
                <a:latin typeface="Avenir"/>
                <a:ea typeface="Avenir"/>
                <a:cs typeface="Avenir"/>
                <a:sym typeface="Avenir"/>
              </a:rPr>
              <a:t>VSA</a:t>
            </a:r>
            <a:endParaRPr dirty="0"/>
          </a:p>
        </p:txBody>
      </p:sp>
      <p:sp>
        <p:nvSpPr>
          <p:cNvPr id="1105" name="Google Shape;1105;p74"/>
          <p:cNvSpPr txBox="1"/>
          <p:nvPr/>
        </p:nvSpPr>
        <p:spPr>
          <a:xfrm>
            <a:off x="1341185" y="894976"/>
            <a:ext cx="18806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solidFill>
                <a:latin typeface="Avenir"/>
                <a:ea typeface="Avenir"/>
                <a:cs typeface="Avenir"/>
                <a:sym typeface="Avenir"/>
              </a:rPr>
              <a:t>Uses of funds</a:t>
            </a:r>
            <a:endParaRPr dirty="0"/>
          </a:p>
        </p:txBody>
      </p:sp>
      <p:sp>
        <p:nvSpPr>
          <p:cNvPr id="1106" name="Google Shape;1106;p74"/>
          <p:cNvSpPr txBox="1"/>
          <p:nvPr/>
        </p:nvSpPr>
        <p:spPr>
          <a:xfrm>
            <a:off x="6365699" y="1834676"/>
            <a:ext cx="15552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venir"/>
                <a:ea typeface="Avenir"/>
                <a:cs typeface="Avenir"/>
                <a:sym typeface="Avenir"/>
              </a:rPr>
              <a:t>Bank loan</a:t>
            </a:r>
            <a:endParaRPr dirty="0"/>
          </a:p>
        </p:txBody>
      </p:sp>
      <p:sp>
        <p:nvSpPr>
          <p:cNvPr id="1107" name="Google Shape;1107;p74"/>
          <p:cNvSpPr txBox="1"/>
          <p:nvPr/>
        </p:nvSpPr>
        <p:spPr>
          <a:xfrm>
            <a:off x="3613035" y="500757"/>
            <a:ext cx="477746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accent1"/>
                </a:solidFill>
                <a:latin typeface="Avenir"/>
                <a:ea typeface="Avenir"/>
                <a:cs typeface="Avenir"/>
                <a:sym typeface="Avenir"/>
              </a:rPr>
              <a:t>My Consulting Limited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69"/>
                                        </p:tgtEl>
                                      </p:cBhvr>
                                    </p:animEffect>
                                    <p:set>
                                      <p:cBhvr>
                                        <p:cTn id="7" dur="1" fill="hold">
                                          <p:stCondLst>
                                            <p:cond delay="500"/>
                                          </p:stCondLst>
                                        </p:cTn>
                                        <p:tgtEl>
                                          <p:spTgt spid="106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9"/>
                                        </p:tgtEl>
                                        <p:attrNameLst>
                                          <p:attrName>style.visibility</p:attrName>
                                        </p:attrNameLst>
                                      </p:cBhvr>
                                      <p:to>
                                        <p:strVal val="visible"/>
                                      </p:to>
                                    </p:set>
                                    <p:animEffect transition="in" filter="fade">
                                      <p:cBhvr>
                                        <p:cTn id="12"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pic>
        <p:nvPicPr>
          <p:cNvPr id="1113" name="Google Shape;1113;p75"/>
          <p:cNvPicPr preferRelativeResize="0"/>
          <p:nvPr/>
        </p:nvPicPr>
        <p:blipFill rotWithShape="1">
          <a:blip r:embed="rId3">
            <a:alphaModFix/>
          </a:blip>
          <a:srcRect/>
          <a:stretch/>
        </p:blipFill>
        <p:spPr>
          <a:xfrm>
            <a:off x="11137883" y="31340"/>
            <a:ext cx="1066800" cy="290169"/>
          </a:xfrm>
          <a:prstGeom prst="rect">
            <a:avLst/>
          </a:prstGeom>
          <a:noFill/>
          <a:ln>
            <a:noFill/>
          </a:ln>
        </p:spPr>
      </p:pic>
      <p:pic>
        <p:nvPicPr>
          <p:cNvPr id="1114" name="Google Shape;1114;p75"/>
          <p:cNvPicPr preferRelativeResize="0"/>
          <p:nvPr/>
        </p:nvPicPr>
        <p:blipFill rotWithShape="1">
          <a:blip r:embed="rId4">
            <a:alphaModFix/>
          </a:blip>
          <a:srcRect l="13961" t="39831" r="15305"/>
          <a:stretch/>
        </p:blipFill>
        <p:spPr>
          <a:xfrm>
            <a:off x="6184738" y="395464"/>
            <a:ext cx="6007262" cy="6431196"/>
          </a:xfrm>
          <a:prstGeom prst="rect">
            <a:avLst/>
          </a:prstGeom>
          <a:noFill/>
          <a:ln>
            <a:noFill/>
          </a:ln>
        </p:spPr>
      </p:pic>
      <p:sp>
        <p:nvSpPr>
          <p:cNvPr id="1115" name="Google Shape;1115;p75"/>
          <p:cNvSpPr txBox="1"/>
          <p:nvPr/>
        </p:nvSpPr>
        <p:spPr>
          <a:xfrm>
            <a:off x="271454" y="752223"/>
            <a:ext cx="5168648" cy="16927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Arial"/>
                <a:ea typeface="Arial"/>
                <a:cs typeface="Arial"/>
                <a:sym typeface="Arial"/>
              </a:rPr>
              <a:t>회계는 Asset 중심의 이야기 입니다.</a:t>
            </a:r>
            <a:endParaRPr sz="4000" dirty="0">
              <a:solidFill>
                <a:schemeClr val="dk1"/>
              </a:solidFill>
              <a:latin typeface="Arial"/>
              <a:ea typeface="Arial"/>
              <a:cs typeface="Arial"/>
              <a:sym typeface="Arial"/>
            </a:endParaRPr>
          </a:p>
          <a:p>
            <a:pPr marL="0" marR="0" lvl="0" indent="0" algn="l" rtl="0">
              <a:spcBef>
                <a:spcPts val="0"/>
              </a:spcBef>
              <a:spcAft>
                <a:spcPts val="0"/>
              </a:spcAft>
              <a:buNone/>
            </a:pPr>
            <a:r>
              <a:rPr lang="en-US" sz="2400" dirty="0">
                <a:solidFill>
                  <a:schemeClr val="dk1"/>
                </a:solidFill>
                <a:latin typeface="Arial"/>
                <a:ea typeface="Arial"/>
                <a:cs typeface="Arial"/>
                <a:sym typeface="Arial"/>
              </a:rPr>
              <a:t>Accounting is an asset-centric story</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76"/>
          <p:cNvSpPr/>
          <p:nvPr/>
        </p:nvSpPr>
        <p:spPr>
          <a:xfrm>
            <a:off x="1489164" y="745940"/>
            <a:ext cx="4615369" cy="3996267"/>
          </a:xfrm>
          <a:prstGeom prst="rect">
            <a:avLst/>
          </a:prstGeom>
          <a:noFill/>
          <a:ln w="19050" cap="flat" cmpd="sng">
            <a:solidFill>
              <a:srgbClr val="657D1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122" name="Google Shape;1122;p76"/>
          <p:cNvSpPr/>
          <p:nvPr/>
        </p:nvSpPr>
        <p:spPr>
          <a:xfrm>
            <a:off x="6192525" y="731823"/>
            <a:ext cx="4718767" cy="2311400"/>
          </a:xfrm>
          <a:prstGeom prst="rect">
            <a:avLst/>
          </a:prstGeom>
          <a:noFill/>
          <a:ln w="19050" cap="flat" cmpd="sng">
            <a:solidFill>
              <a:srgbClr val="FFA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123" name="Google Shape;1123;p76"/>
          <p:cNvSpPr/>
          <p:nvPr/>
        </p:nvSpPr>
        <p:spPr>
          <a:xfrm>
            <a:off x="6192524" y="3051690"/>
            <a:ext cx="4718768" cy="1667933"/>
          </a:xfrm>
          <a:prstGeom prst="rect">
            <a:avLst/>
          </a:prstGeom>
          <a:noFill/>
          <a:ln w="19050" cap="flat" cmpd="sng">
            <a:solidFill>
              <a:srgbClr val="FFA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124" name="Google Shape;1124;p76"/>
          <p:cNvSpPr txBox="1"/>
          <p:nvPr/>
        </p:nvSpPr>
        <p:spPr>
          <a:xfrm>
            <a:off x="8864793" y="3003085"/>
            <a:ext cx="2121093"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dirty="0">
                <a:solidFill>
                  <a:srgbClr val="3F3F3F"/>
                </a:solidFill>
                <a:latin typeface="Arial"/>
                <a:ea typeface="Arial"/>
                <a:cs typeface="Arial"/>
                <a:sym typeface="Arial"/>
              </a:rPr>
              <a:t>Equity</a:t>
            </a:r>
            <a:endParaRPr dirty="0"/>
          </a:p>
          <a:p>
            <a:pPr marL="0" marR="0" lvl="0" indent="0" algn="r" rtl="0">
              <a:spcBef>
                <a:spcPts val="0"/>
              </a:spcBef>
              <a:spcAft>
                <a:spcPts val="0"/>
              </a:spcAft>
              <a:buNone/>
            </a:pPr>
            <a:r>
              <a:rPr lang="en-US" sz="1600" dirty="0">
                <a:solidFill>
                  <a:srgbClr val="3F3F3F"/>
                </a:solidFill>
                <a:latin typeface="Arial"/>
                <a:ea typeface="Arial"/>
                <a:cs typeface="Arial"/>
                <a:sym typeface="Arial"/>
              </a:rPr>
              <a:t>Obligation to owners</a:t>
            </a:r>
            <a:endParaRPr dirty="0"/>
          </a:p>
        </p:txBody>
      </p:sp>
      <p:sp>
        <p:nvSpPr>
          <p:cNvPr id="1125" name="Google Shape;1125;p76"/>
          <p:cNvSpPr/>
          <p:nvPr/>
        </p:nvSpPr>
        <p:spPr>
          <a:xfrm>
            <a:off x="1489163" y="423673"/>
            <a:ext cx="4598437" cy="239891"/>
          </a:xfrm>
          <a:prstGeom prst="rect">
            <a:avLst/>
          </a:prstGeom>
          <a:solidFill>
            <a:srgbClr val="657D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lt1"/>
                </a:solidFill>
                <a:latin typeface="Arial"/>
                <a:ea typeface="Arial"/>
                <a:cs typeface="Arial"/>
                <a:sym typeface="Arial"/>
              </a:rPr>
              <a:t>Uses of Funds</a:t>
            </a:r>
            <a:endParaRPr dirty="0"/>
          </a:p>
        </p:txBody>
      </p:sp>
      <p:sp>
        <p:nvSpPr>
          <p:cNvPr id="1126" name="Google Shape;1126;p76"/>
          <p:cNvSpPr/>
          <p:nvPr/>
        </p:nvSpPr>
        <p:spPr>
          <a:xfrm>
            <a:off x="6192524" y="413779"/>
            <a:ext cx="4718768" cy="239891"/>
          </a:xfrm>
          <a:prstGeom prst="rect">
            <a:avLst/>
          </a:prstGeom>
          <a:solidFill>
            <a:srgbClr val="FFA6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dk1"/>
                </a:solidFill>
                <a:latin typeface="Arial"/>
                <a:ea typeface="Arial"/>
                <a:cs typeface="Arial"/>
                <a:sym typeface="Arial"/>
              </a:rPr>
              <a:t>Sources of Funds</a:t>
            </a:r>
            <a:endParaRPr dirty="0"/>
          </a:p>
        </p:txBody>
      </p:sp>
      <p:sp>
        <p:nvSpPr>
          <p:cNvPr id="1127" name="Google Shape;1127;p76"/>
          <p:cNvSpPr/>
          <p:nvPr/>
        </p:nvSpPr>
        <p:spPr>
          <a:xfrm>
            <a:off x="1562501" y="4902205"/>
            <a:ext cx="4554777" cy="1595872"/>
          </a:xfrm>
          <a:prstGeom prst="rect">
            <a:avLst/>
          </a:prstGeom>
          <a:noFill/>
          <a:ln w="19050" cap="flat" cmpd="sng">
            <a:solidFill>
              <a:srgbClr val="657D1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128" name="Google Shape;1128;p76"/>
          <p:cNvSpPr/>
          <p:nvPr/>
        </p:nvSpPr>
        <p:spPr>
          <a:xfrm>
            <a:off x="6205129" y="4902205"/>
            <a:ext cx="4596096" cy="1595872"/>
          </a:xfrm>
          <a:prstGeom prst="rect">
            <a:avLst/>
          </a:prstGeom>
          <a:noFill/>
          <a:ln w="19050" cap="flat" cmpd="sng">
            <a:solidFill>
              <a:srgbClr val="FFA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129" name="Google Shape;1129;p76"/>
          <p:cNvSpPr/>
          <p:nvPr/>
        </p:nvSpPr>
        <p:spPr>
          <a:xfrm>
            <a:off x="1489163" y="4829690"/>
            <a:ext cx="9422128" cy="1778455"/>
          </a:xfrm>
          <a:prstGeom prst="rect">
            <a:avLst/>
          </a:prstGeom>
          <a:noFill/>
          <a:ln w="19050" cap="flat" cmpd="sng">
            <a:solidFill>
              <a:srgbClr val="6C2E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1130" name="Google Shape;1130;p76"/>
          <p:cNvCxnSpPr/>
          <p:nvPr/>
        </p:nvCxnSpPr>
        <p:spPr>
          <a:xfrm rot="10800000">
            <a:off x="6538903" y="4626016"/>
            <a:ext cx="0" cy="196568"/>
          </a:xfrm>
          <a:prstGeom prst="straightConnector1">
            <a:avLst/>
          </a:prstGeom>
          <a:noFill/>
          <a:ln w="19050" cap="flat" cmpd="sng">
            <a:solidFill>
              <a:srgbClr val="6C2E5A"/>
            </a:solidFill>
            <a:prstDash val="solid"/>
            <a:miter lim="800000"/>
            <a:headEnd type="none" w="sm" len="sm"/>
            <a:tailEnd type="none" w="sm" len="sm"/>
          </a:ln>
        </p:spPr>
      </p:cxnSp>
      <p:sp>
        <p:nvSpPr>
          <p:cNvPr id="1131" name="Google Shape;1131;p76"/>
          <p:cNvSpPr txBox="1"/>
          <p:nvPr/>
        </p:nvSpPr>
        <p:spPr>
          <a:xfrm>
            <a:off x="6636665" y="3798813"/>
            <a:ext cx="72327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8F467E"/>
                </a:solidFill>
                <a:latin typeface="Arial"/>
                <a:ea typeface="Arial"/>
                <a:cs typeface="Arial"/>
                <a:sym typeface="Arial"/>
              </a:rPr>
              <a:t>Profit</a:t>
            </a:r>
            <a:endParaRPr dirty="0"/>
          </a:p>
        </p:txBody>
      </p:sp>
      <p:pic>
        <p:nvPicPr>
          <p:cNvPr id="1132" name="Google Shape;1132;p76"/>
          <p:cNvPicPr preferRelativeResize="0"/>
          <p:nvPr/>
        </p:nvPicPr>
        <p:blipFill rotWithShape="1">
          <a:blip r:embed="rId3">
            <a:alphaModFix/>
          </a:blip>
          <a:srcRect/>
          <a:stretch/>
        </p:blipFill>
        <p:spPr>
          <a:xfrm>
            <a:off x="11137883" y="31340"/>
            <a:ext cx="1066800" cy="290169"/>
          </a:xfrm>
          <a:prstGeom prst="rect">
            <a:avLst/>
          </a:prstGeom>
          <a:noFill/>
          <a:ln>
            <a:noFill/>
          </a:ln>
        </p:spPr>
      </p:pic>
      <p:sp>
        <p:nvSpPr>
          <p:cNvPr id="1133" name="Google Shape;1133;p76"/>
          <p:cNvSpPr txBox="1"/>
          <p:nvPr/>
        </p:nvSpPr>
        <p:spPr>
          <a:xfrm>
            <a:off x="8720752" y="697825"/>
            <a:ext cx="2264851"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dirty="0">
                <a:solidFill>
                  <a:srgbClr val="3F3F3F"/>
                </a:solidFill>
                <a:latin typeface="Arial"/>
                <a:ea typeface="Arial"/>
                <a:cs typeface="Arial"/>
                <a:sym typeface="Arial"/>
              </a:rPr>
              <a:t>Liabilities</a:t>
            </a:r>
            <a:endParaRPr dirty="0"/>
          </a:p>
          <a:p>
            <a:pPr marL="0" marR="0" lvl="0" indent="0" algn="r" rtl="0">
              <a:spcBef>
                <a:spcPts val="0"/>
              </a:spcBef>
              <a:spcAft>
                <a:spcPts val="0"/>
              </a:spcAft>
              <a:buNone/>
            </a:pPr>
            <a:r>
              <a:rPr lang="en-US" sz="1600" dirty="0">
                <a:solidFill>
                  <a:srgbClr val="3F3F3F"/>
                </a:solidFill>
                <a:latin typeface="Arial"/>
                <a:ea typeface="Arial"/>
                <a:cs typeface="Arial"/>
                <a:sym typeface="Arial"/>
              </a:rPr>
              <a:t>Obligation to creditors</a:t>
            </a:r>
            <a:endParaRPr dirty="0"/>
          </a:p>
        </p:txBody>
      </p:sp>
      <p:sp>
        <p:nvSpPr>
          <p:cNvPr id="1134" name="Google Shape;1134;p76"/>
          <p:cNvSpPr txBox="1"/>
          <p:nvPr/>
        </p:nvSpPr>
        <p:spPr>
          <a:xfrm>
            <a:off x="1489164" y="697825"/>
            <a:ext cx="157761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3F3F3F"/>
                </a:solidFill>
                <a:latin typeface="Arial"/>
                <a:ea typeface="Arial"/>
                <a:cs typeface="Arial"/>
                <a:sym typeface="Arial"/>
              </a:rPr>
              <a:t>Assets</a:t>
            </a:r>
            <a:endParaRPr dirty="0"/>
          </a:p>
          <a:p>
            <a:pPr marL="0" marR="0" lvl="0" indent="0" algn="l" rtl="0">
              <a:spcBef>
                <a:spcPts val="0"/>
              </a:spcBef>
              <a:spcAft>
                <a:spcPts val="0"/>
              </a:spcAft>
              <a:buNone/>
            </a:pPr>
            <a:r>
              <a:rPr lang="en-US" sz="1600" dirty="0">
                <a:solidFill>
                  <a:srgbClr val="3F3F3F"/>
                </a:solidFill>
                <a:latin typeface="Arial"/>
                <a:ea typeface="Arial"/>
                <a:cs typeface="Arial"/>
                <a:sym typeface="Arial"/>
              </a:rPr>
              <a:t>Valuable things</a:t>
            </a:r>
            <a:endParaRPr dirty="0"/>
          </a:p>
        </p:txBody>
      </p:sp>
      <p:sp>
        <p:nvSpPr>
          <p:cNvPr id="1135" name="Google Shape;1135;p76"/>
          <p:cNvSpPr txBox="1"/>
          <p:nvPr/>
        </p:nvSpPr>
        <p:spPr>
          <a:xfrm>
            <a:off x="1548875" y="4895539"/>
            <a:ext cx="255704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3F3F3F"/>
                </a:solidFill>
                <a:latin typeface="Arial"/>
                <a:ea typeface="Arial"/>
                <a:cs typeface="Arial"/>
                <a:sym typeface="Arial"/>
              </a:rPr>
              <a:t>Expenses</a:t>
            </a:r>
            <a:endParaRPr sz="1600" dirty="0">
              <a:solidFill>
                <a:srgbClr val="3F3F3F"/>
              </a:solidFill>
              <a:latin typeface="Arial"/>
              <a:ea typeface="Arial"/>
              <a:cs typeface="Arial"/>
              <a:sym typeface="Arial"/>
            </a:endParaRPr>
          </a:p>
          <a:p>
            <a:pPr marL="0" marR="0" lvl="0" indent="0" algn="l" rtl="0">
              <a:spcBef>
                <a:spcPts val="0"/>
              </a:spcBef>
              <a:spcAft>
                <a:spcPts val="0"/>
              </a:spcAft>
              <a:buNone/>
            </a:pPr>
            <a:r>
              <a:rPr lang="en-US" sz="1600" dirty="0">
                <a:solidFill>
                  <a:srgbClr val="3F3F3F"/>
                </a:solidFill>
                <a:latin typeface="Arial"/>
                <a:ea typeface="Arial"/>
                <a:cs typeface="Arial"/>
                <a:sym typeface="Arial"/>
              </a:rPr>
              <a:t>Value Sacrificing Activities</a:t>
            </a:r>
            <a:endParaRPr dirty="0"/>
          </a:p>
        </p:txBody>
      </p:sp>
      <p:sp>
        <p:nvSpPr>
          <p:cNvPr id="1136" name="Google Shape;1136;p76"/>
          <p:cNvSpPr txBox="1"/>
          <p:nvPr/>
        </p:nvSpPr>
        <p:spPr>
          <a:xfrm>
            <a:off x="8159124" y="4902277"/>
            <a:ext cx="2680541"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dirty="0">
                <a:solidFill>
                  <a:srgbClr val="3F3F3F"/>
                </a:solidFill>
                <a:latin typeface="Arial"/>
                <a:ea typeface="Arial"/>
                <a:cs typeface="Arial"/>
                <a:sym typeface="Arial"/>
              </a:rPr>
              <a:t>Revenue</a:t>
            </a:r>
            <a:endParaRPr dirty="0"/>
          </a:p>
          <a:p>
            <a:pPr marL="0" marR="0" lvl="0" indent="0" algn="r" rtl="0">
              <a:spcBef>
                <a:spcPts val="0"/>
              </a:spcBef>
              <a:spcAft>
                <a:spcPts val="0"/>
              </a:spcAft>
              <a:buNone/>
            </a:pPr>
            <a:r>
              <a:rPr lang="en-US" sz="1600" dirty="0">
                <a:solidFill>
                  <a:srgbClr val="3F3F3F"/>
                </a:solidFill>
                <a:latin typeface="Arial"/>
                <a:ea typeface="Arial"/>
                <a:cs typeface="Arial"/>
                <a:sym typeface="Arial"/>
              </a:rPr>
              <a:t>Value Generating Activities</a:t>
            </a:r>
            <a:endParaRPr dirty="0"/>
          </a:p>
        </p:txBody>
      </p:sp>
      <p:sp>
        <p:nvSpPr>
          <p:cNvPr id="1137" name="Google Shape;1137;p76"/>
          <p:cNvSpPr/>
          <p:nvPr/>
        </p:nvSpPr>
        <p:spPr>
          <a:xfrm>
            <a:off x="6310964" y="3336757"/>
            <a:ext cx="1434872" cy="1289260"/>
          </a:xfrm>
          <a:prstGeom prst="rect">
            <a:avLst/>
          </a:prstGeom>
          <a:noFill/>
          <a:ln w="19050" cap="flat" cmpd="sng">
            <a:solidFill>
              <a:srgbClr val="8F46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138" name="Google Shape;1138;p76"/>
          <p:cNvSpPr txBox="1"/>
          <p:nvPr/>
        </p:nvSpPr>
        <p:spPr>
          <a:xfrm>
            <a:off x="4804819" y="-20197"/>
            <a:ext cx="3264035" cy="379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67" dirty="0">
                <a:solidFill>
                  <a:srgbClr val="404040"/>
                </a:solidFill>
                <a:latin typeface="Arial"/>
                <a:ea typeface="Arial"/>
                <a:cs typeface="Arial"/>
                <a:sym typeface="Arial"/>
              </a:rPr>
              <a:t>Entity: </a:t>
            </a:r>
            <a:r>
              <a:rPr lang="en-US" sz="1867" dirty="0">
                <a:solidFill>
                  <a:srgbClr val="0000FF"/>
                </a:solidFill>
                <a:latin typeface="Arial"/>
                <a:ea typeface="Arial"/>
                <a:cs typeface="Arial"/>
                <a:sym typeface="Arial"/>
              </a:rPr>
              <a:t>My Consulting Limited</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77"/>
          <p:cNvSpPr txBox="1"/>
          <p:nvPr/>
        </p:nvSpPr>
        <p:spPr>
          <a:xfrm>
            <a:off x="806450" y="2583264"/>
            <a:ext cx="10579100" cy="845736"/>
          </a:xfrm>
          <a:prstGeom prst="rect">
            <a:avLst/>
          </a:prstGeom>
          <a:solidFill>
            <a:srgbClr val="FFA600"/>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Avenir"/>
              <a:buNone/>
            </a:pPr>
            <a:r>
              <a:rPr lang="en-US" sz="4400" dirty="0">
                <a:solidFill>
                  <a:schemeClr val="dk1"/>
                </a:solidFill>
                <a:latin typeface="Avenir"/>
                <a:ea typeface="Avenir"/>
                <a:cs typeface="Avenir"/>
                <a:sym typeface="Avenir"/>
              </a:rPr>
              <a:t>Who can still see it?</a:t>
            </a:r>
            <a:endParaRPr dirty="0"/>
          </a:p>
          <a:p>
            <a:pPr marL="0" marR="0" lvl="0" indent="0" algn="ctr" rtl="0">
              <a:lnSpc>
                <a:spcPct val="90000"/>
              </a:lnSpc>
              <a:spcBef>
                <a:spcPts val="0"/>
              </a:spcBef>
              <a:spcAft>
                <a:spcPts val="0"/>
              </a:spcAft>
              <a:buClr>
                <a:schemeClr val="dk1"/>
              </a:buClr>
              <a:buSzPts val="4400"/>
              <a:buFont typeface="Calibri"/>
              <a:buNone/>
            </a:pPr>
            <a:endParaRPr sz="4400" dirty="0">
              <a:solidFill>
                <a:schemeClr val="dk1"/>
              </a:solidFill>
              <a:latin typeface="Avenir"/>
              <a:ea typeface="Avenir"/>
              <a:cs typeface="Avenir"/>
              <a:sym typeface="Avenir"/>
            </a:endParaRPr>
          </a:p>
        </p:txBody>
      </p:sp>
      <p:pic>
        <p:nvPicPr>
          <p:cNvPr id="1145" name="Google Shape;1145;p77"/>
          <p:cNvPicPr preferRelativeResize="0"/>
          <p:nvPr/>
        </p:nvPicPr>
        <p:blipFill rotWithShape="1">
          <a:blip r:embed="rId3">
            <a:alphaModFix/>
          </a:blip>
          <a:srcRect/>
          <a:stretch/>
        </p:blipFill>
        <p:spPr>
          <a:xfrm>
            <a:off x="9767404" y="6029028"/>
            <a:ext cx="673100" cy="647700"/>
          </a:xfrm>
          <a:prstGeom prst="rect">
            <a:avLst/>
          </a:prstGeom>
          <a:noFill/>
          <a:ln>
            <a:noFill/>
          </a:ln>
        </p:spPr>
      </p:pic>
      <p:pic>
        <p:nvPicPr>
          <p:cNvPr id="1146" name="Google Shape;1146;p77"/>
          <p:cNvPicPr preferRelativeResize="0"/>
          <p:nvPr/>
        </p:nvPicPr>
        <p:blipFill rotWithShape="1">
          <a:blip r:embed="rId4">
            <a:alphaModFix/>
          </a:blip>
          <a:srcRect/>
          <a:stretch/>
        </p:blipFill>
        <p:spPr>
          <a:xfrm>
            <a:off x="10547350" y="5783114"/>
            <a:ext cx="838200" cy="889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152" name="Google Shape;1152;p78"/>
          <p:cNvPicPr preferRelativeResize="0"/>
          <p:nvPr/>
        </p:nvPicPr>
        <p:blipFill rotWithShape="1">
          <a:blip r:embed="rId3">
            <a:alphaModFix/>
          </a:blip>
          <a:srcRect l="8675" t="60382" r="8583" b="10688"/>
          <a:stretch/>
        </p:blipFill>
        <p:spPr>
          <a:xfrm>
            <a:off x="954617" y="2819098"/>
            <a:ext cx="10160000" cy="2510367"/>
          </a:xfrm>
          <a:prstGeom prst="rect">
            <a:avLst/>
          </a:prstGeom>
          <a:noFill/>
          <a:ln>
            <a:noFill/>
          </a:ln>
        </p:spPr>
      </p:pic>
      <p:sp>
        <p:nvSpPr>
          <p:cNvPr id="1153" name="Google Shape;1153;p78"/>
          <p:cNvSpPr/>
          <p:nvPr/>
        </p:nvSpPr>
        <p:spPr>
          <a:xfrm>
            <a:off x="1257301" y="3479497"/>
            <a:ext cx="4493684" cy="15070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1154" name="Google Shape;1154;p78"/>
          <p:cNvSpPr/>
          <p:nvPr/>
        </p:nvSpPr>
        <p:spPr>
          <a:xfrm>
            <a:off x="6297084" y="3511249"/>
            <a:ext cx="4495800" cy="15091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1155" name="Google Shape;1155;p78"/>
          <p:cNvSpPr txBox="1"/>
          <p:nvPr/>
        </p:nvSpPr>
        <p:spPr>
          <a:xfrm>
            <a:off x="1558610" y="4074282"/>
            <a:ext cx="3891065" cy="461665"/>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dirty="0">
                <a:solidFill>
                  <a:schemeClr val="dk1"/>
                </a:solidFill>
                <a:latin typeface="Arial"/>
                <a:ea typeface="Arial"/>
                <a:cs typeface="Arial"/>
                <a:sym typeface="Arial"/>
              </a:rPr>
              <a:t>Value </a:t>
            </a:r>
            <a:r>
              <a:rPr lang="en-US" sz="2400" b="1" dirty="0">
                <a:solidFill>
                  <a:schemeClr val="dk1"/>
                </a:solidFill>
                <a:latin typeface="Arial"/>
                <a:ea typeface="Arial"/>
                <a:cs typeface="Arial"/>
                <a:sym typeface="Arial"/>
              </a:rPr>
              <a:t>Sacrificing</a:t>
            </a:r>
            <a:r>
              <a:rPr lang="en-US" sz="2400" dirty="0">
                <a:solidFill>
                  <a:schemeClr val="dk1"/>
                </a:solidFill>
                <a:latin typeface="Arial"/>
                <a:ea typeface="Arial"/>
                <a:cs typeface="Arial"/>
                <a:sym typeface="Arial"/>
              </a:rPr>
              <a:t> Activities</a:t>
            </a:r>
            <a:endParaRPr dirty="0"/>
          </a:p>
        </p:txBody>
      </p:sp>
      <p:sp>
        <p:nvSpPr>
          <p:cNvPr id="1156" name="Google Shape;1156;p78"/>
          <p:cNvSpPr txBox="1"/>
          <p:nvPr/>
        </p:nvSpPr>
        <p:spPr>
          <a:xfrm>
            <a:off x="6572746" y="4074282"/>
            <a:ext cx="3942361" cy="461665"/>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dirty="0">
                <a:solidFill>
                  <a:schemeClr val="dk1"/>
                </a:solidFill>
                <a:latin typeface="Arial"/>
                <a:ea typeface="Arial"/>
                <a:cs typeface="Arial"/>
                <a:sym typeface="Arial"/>
              </a:rPr>
              <a:t>Value </a:t>
            </a:r>
            <a:r>
              <a:rPr lang="en-US" sz="2400" b="1" dirty="0">
                <a:solidFill>
                  <a:schemeClr val="dk1"/>
                </a:solidFill>
                <a:latin typeface="Arial"/>
                <a:ea typeface="Arial"/>
                <a:cs typeface="Arial"/>
                <a:sym typeface="Arial"/>
              </a:rPr>
              <a:t>Generating</a:t>
            </a:r>
            <a:r>
              <a:rPr lang="en-US" sz="2400" dirty="0">
                <a:solidFill>
                  <a:schemeClr val="dk1"/>
                </a:solidFill>
                <a:latin typeface="Arial"/>
                <a:ea typeface="Arial"/>
                <a:cs typeface="Arial"/>
                <a:sym typeface="Arial"/>
              </a:rPr>
              <a:t> Activities</a:t>
            </a:r>
            <a:endParaRPr dirty="0"/>
          </a:p>
        </p:txBody>
      </p:sp>
      <p:sp>
        <p:nvSpPr>
          <p:cNvPr id="1157" name="Google Shape;1157;p78"/>
          <p:cNvSpPr txBox="1"/>
          <p:nvPr/>
        </p:nvSpPr>
        <p:spPr>
          <a:xfrm>
            <a:off x="325966" y="1053335"/>
            <a:ext cx="10579100" cy="84573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Avenir"/>
              <a:buNone/>
            </a:pPr>
            <a:r>
              <a:rPr lang="en-US" sz="4400" dirty="0">
                <a:solidFill>
                  <a:schemeClr val="dk1"/>
                </a:solidFill>
                <a:latin typeface="Avenir"/>
                <a:ea typeface="Avenir"/>
                <a:cs typeface="Avenir"/>
                <a:sym typeface="Avenir"/>
              </a:rPr>
              <a:t>Only 2 things happening in any business</a:t>
            </a:r>
            <a:endParaRPr dirty="0"/>
          </a:p>
          <a:p>
            <a:pPr marL="0" marR="0" lvl="0" indent="0" algn="ctr" rtl="0">
              <a:lnSpc>
                <a:spcPct val="90000"/>
              </a:lnSpc>
              <a:spcBef>
                <a:spcPts val="0"/>
              </a:spcBef>
              <a:spcAft>
                <a:spcPts val="0"/>
              </a:spcAft>
              <a:buClr>
                <a:schemeClr val="dk1"/>
              </a:buClr>
              <a:buSzPts val="4400"/>
              <a:buFont typeface="Calibri"/>
              <a:buNone/>
            </a:pPr>
            <a:endParaRPr sz="4400" dirty="0">
              <a:solidFill>
                <a:schemeClr val="dk1"/>
              </a:solidFill>
              <a:latin typeface="Avenir"/>
              <a:ea typeface="Avenir"/>
              <a:cs typeface="Avenir"/>
              <a:sym typeface="Avenir"/>
            </a:endParaRPr>
          </a:p>
        </p:txBody>
      </p:sp>
      <p:sp>
        <p:nvSpPr>
          <p:cNvPr id="1158" name="Google Shape;1158;p78"/>
          <p:cNvSpPr/>
          <p:nvPr/>
        </p:nvSpPr>
        <p:spPr>
          <a:xfrm>
            <a:off x="1066801" y="2914650"/>
            <a:ext cx="9914163" cy="2302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pic>
        <p:nvPicPr>
          <p:cNvPr id="1164" name="Google Shape;1164;p79"/>
          <p:cNvPicPr preferRelativeResize="0"/>
          <p:nvPr/>
        </p:nvPicPr>
        <p:blipFill rotWithShape="1">
          <a:blip r:embed="rId3">
            <a:alphaModFix/>
          </a:blip>
          <a:srcRect l="8675" t="60382" r="8583" b="10688"/>
          <a:stretch/>
        </p:blipFill>
        <p:spPr>
          <a:xfrm>
            <a:off x="954617" y="2819098"/>
            <a:ext cx="10160000" cy="2510367"/>
          </a:xfrm>
          <a:prstGeom prst="rect">
            <a:avLst/>
          </a:prstGeom>
          <a:noFill/>
          <a:ln>
            <a:noFill/>
          </a:ln>
        </p:spPr>
      </p:pic>
      <p:sp>
        <p:nvSpPr>
          <p:cNvPr id="1165" name="Google Shape;1165;p79"/>
          <p:cNvSpPr/>
          <p:nvPr/>
        </p:nvSpPr>
        <p:spPr>
          <a:xfrm>
            <a:off x="1257301" y="3479497"/>
            <a:ext cx="4493684" cy="15070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1166" name="Google Shape;1166;p79"/>
          <p:cNvSpPr/>
          <p:nvPr/>
        </p:nvSpPr>
        <p:spPr>
          <a:xfrm>
            <a:off x="6297084" y="3511249"/>
            <a:ext cx="4495800" cy="15091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1167" name="Google Shape;1167;p79"/>
          <p:cNvSpPr txBox="1"/>
          <p:nvPr/>
        </p:nvSpPr>
        <p:spPr>
          <a:xfrm>
            <a:off x="1558610" y="4074282"/>
            <a:ext cx="3891065" cy="461665"/>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dirty="0">
                <a:solidFill>
                  <a:schemeClr val="dk1"/>
                </a:solidFill>
                <a:latin typeface="Arial"/>
                <a:ea typeface="Arial"/>
                <a:cs typeface="Arial"/>
                <a:sym typeface="Arial"/>
              </a:rPr>
              <a:t>Value </a:t>
            </a:r>
            <a:r>
              <a:rPr lang="en-US" sz="2400" b="1" dirty="0">
                <a:solidFill>
                  <a:schemeClr val="dk1"/>
                </a:solidFill>
                <a:latin typeface="Arial"/>
                <a:ea typeface="Arial"/>
                <a:cs typeface="Arial"/>
                <a:sym typeface="Arial"/>
              </a:rPr>
              <a:t>Sacrificing</a:t>
            </a:r>
            <a:r>
              <a:rPr lang="en-US" sz="2400" dirty="0">
                <a:solidFill>
                  <a:schemeClr val="dk1"/>
                </a:solidFill>
                <a:latin typeface="Arial"/>
                <a:ea typeface="Arial"/>
                <a:cs typeface="Arial"/>
                <a:sym typeface="Arial"/>
              </a:rPr>
              <a:t> Activities</a:t>
            </a:r>
            <a:endParaRPr dirty="0"/>
          </a:p>
        </p:txBody>
      </p:sp>
      <p:sp>
        <p:nvSpPr>
          <p:cNvPr id="1168" name="Google Shape;1168;p79"/>
          <p:cNvSpPr txBox="1"/>
          <p:nvPr/>
        </p:nvSpPr>
        <p:spPr>
          <a:xfrm>
            <a:off x="6572746" y="4074282"/>
            <a:ext cx="3942361" cy="461665"/>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dirty="0">
                <a:solidFill>
                  <a:schemeClr val="dk1"/>
                </a:solidFill>
                <a:latin typeface="Arial"/>
                <a:ea typeface="Arial"/>
                <a:cs typeface="Arial"/>
                <a:sym typeface="Arial"/>
              </a:rPr>
              <a:t>Value </a:t>
            </a:r>
            <a:r>
              <a:rPr lang="en-US" sz="2400" b="1" dirty="0">
                <a:solidFill>
                  <a:schemeClr val="dk1"/>
                </a:solidFill>
                <a:latin typeface="Arial"/>
                <a:ea typeface="Arial"/>
                <a:cs typeface="Arial"/>
                <a:sym typeface="Arial"/>
              </a:rPr>
              <a:t>Generating</a:t>
            </a:r>
            <a:r>
              <a:rPr lang="en-US" sz="2400" dirty="0">
                <a:solidFill>
                  <a:schemeClr val="dk1"/>
                </a:solidFill>
                <a:latin typeface="Arial"/>
                <a:ea typeface="Arial"/>
                <a:cs typeface="Arial"/>
                <a:sym typeface="Arial"/>
              </a:rPr>
              <a:t> Activities</a:t>
            </a:r>
            <a:endParaRPr dirty="0"/>
          </a:p>
        </p:txBody>
      </p:sp>
      <p:sp>
        <p:nvSpPr>
          <p:cNvPr id="1169" name="Google Shape;1169;p79"/>
          <p:cNvSpPr txBox="1"/>
          <p:nvPr/>
        </p:nvSpPr>
        <p:spPr>
          <a:xfrm>
            <a:off x="325966" y="1053335"/>
            <a:ext cx="10579100" cy="84573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Avenir"/>
              <a:buNone/>
            </a:pPr>
            <a:r>
              <a:rPr lang="en-US" sz="4400" dirty="0">
                <a:solidFill>
                  <a:schemeClr val="dk1"/>
                </a:solidFill>
                <a:latin typeface="Avenir"/>
                <a:ea typeface="Avenir"/>
                <a:cs typeface="Avenir"/>
                <a:sym typeface="Avenir"/>
              </a:rPr>
              <a:t>Only 2 things happening in any business</a:t>
            </a:r>
            <a:endParaRPr dirty="0"/>
          </a:p>
          <a:p>
            <a:pPr marL="0" marR="0" lvl="0" indent="0" algn="ctr" rtl="0">
              <a:lnSpc>
                <a:spcPct val="90000"/>
              </a:lnSpc>
              <a:spcBef>
                <a:spcPts val="0"/>
              </a:spcBef>
              <a:spcAft>
                <a:spcPts val="0"/>
              </a:spcAft>
              <a:buClr>
                <a:schemeClr val="dk1"/>
              </a:buClr>
              <a:buSzPts val="4400"/>
              <a:buFont typeface="Calibri"/>
              <a:buNone/>
            </a:pPr>
            <a:endParaRPr sz="4400" dirty="0">
              <a:solidFill>
                <a:schemeClr val="dk1"/>
              </a:solidFill>
              <a:latin typeface="Avenir"/>
              <a:ea typeface="Avenir"/>
              <a:cs typeface="Avenir"/>
              <a:sym typeface="Avenir"/>
            </a:endParaRPr>
          </a:p>
        </p:txBody>
      </p:sp>
      <p:sp>
        <p:nvSpPr>
          <p:cNvPr id="1170" name="Google Shape;1170;p79"/>
          <p:cNvSpPr/>
          <p:nvPr/>
        </p:nvSpPr>
        <p:spPr>
          <a:xfrm>
            <a:off x="1077384" y="2914650"/>
            <a:ext cx="4941924" cy="2302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171" name="Google Shape;1171;p79"/>
          <p:cNvSpPr txBox="1"/>
          <p:nvPr/>
        </p:nvSpPr>
        <p:spPr>
          <a:xfrm>
            <a:off x="8172443" y="3100268"/>
            <a:ext cx="2677336"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dirty="0">
                <a:solidFill>
                  <a:schemeClr val="dk1"/>
                </a:solidFill>
                <a:latin typeface="Avenir"/>
                <a:ea typeface="Avenir"/>
                <a:cs typeface="Avenir"/>
                <a:sym typeface="Avenir"/>
              </a:rPr>
              <a:t>Revenue / Income</a:t>
            </a: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pic>
        <p:nvPicPr>
          <p:cNvPr id="1177" name="Google Shape;1177;p80"/>
          <p:cNvPicPr preferRelativeResize="0"/>
          <p:nvPr/>
        </p:nvPicPr>
        <p:blipFill rotWithShape="1">
          <a:blip r:embed="rId3">
            <a:alphaModFix/>
          </a:blip>
          <a:srcRect l="8675" t="60382" r="8583" b="10688"/>
          <a:stretch/>
        </p:blipFill>
        <p:spPr>
          <a:xfrm>
            <a:off x="954617" y="2819098"/>
            <a:ext cx="10160000" cy="2510367"/>
          </a:xfrm>
          <a:prstGeom prst="rect">
            <a:avLst/>
          </a:prstGeom>
          <a:noFill/>
          <a:ln>
            <a:noFill/>
          </a:ln>
        </p:spPr>
      </p:pic>
      <p:sp>
        <p:nvSpPr>
          <p:cNvPr id="1178" name="Google Shape;1178;p80"/>
          <p:cNvSpPr/>
          <p:nvPr/>
        </p:nvSpPr>
        <p:spPr>
          <a:xfrm>
            <a:off x="1257301" y="3479497"/>
            <a:ext cx="4493684" cy="15070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1179" name="Google Shape;1179;p80"/>
          <p:cNvSpPr/>
          <p:nvPr/>
        </p:nvSpPr>
        <p:spPr>
          <a:xfrm>
            <a:off x="6297084" y="3511249"/>
            <a:ext cx="4495800" cy="15091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1180" name="Google Shape;1180;p80"/>
          <p:cNvSpPr txBox="1"/>
          <p:nvPr/>
        </p:nvSpPr>
        <p:spPr>
          <a:xfrm>
            <a:off x="1558610" y="4074282"/>
            <a:ext cx="3891065" cy="461665"/>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dirty="0">
                <a:solidFill>
                  <a:schemeClr val="dk1"/>
                </a:solidFill>
                <a:latin typeface="Arial"/>
                <a:ea typeface="Arial"/>
                <a:cs typeface="Arial"/>
                <a:sym typeface="Arial"/>
              </a:rPr>
              <a:t>Value </a:t>
            </a:r>
            <a:r>
              <a:rPr lang="en-US" sz="2400" b="1" dirty="0">
                <a:solidFill>
                  <a:schemeClr val="dk1"/>
                </a:solidFill>
                <a:latin typeface="Arial"/>
                <a:ea typeface="Arial"/>
                <a:cs typeface="Arial"/>
                <a:sym typeface="Arial"/>
              </a:rPr>
              <a:t>Sacrificing</a:t>
            </a:r>
            <a:r>
              <a:rPr lang="en-US" sz="2400" dirty="0">
                <a:solidFill>
                  <a:schemeClr val="dk1"/>
                </a:solidFill>
                <a:latin typeface="Arial"/>
                <a:ea typeface="Arial"/>
                <a:cs typeface="Arial"/>
                <a:sym typeface="Arial"/>
              </a:rPr>
              <a:t> Activities</a:t>
            </a:r>
            <a:endParaRPr dirty="0"/>
          </a:p>
        </p:txBody>
      </p:sp>
      <p:sp>
        <p:nvSpPr>
          <p:cNvPr id="1181" name="Google Shape;1181;p80"/>
          <p:cNvSpPr txBox="1"/>
          <p:nvPr/>
        </p:nvSpPr>
        <p:spPr>
          <a:xfrm>
            <a:off x="6572746" y="4074282"/>
            <a:ext cx="3942361" cy="461665"/>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dirty="0">
                <a:solidFill>
                  <a:schemeClr val="dk1"/>
                </a:solidFill>
                <a:latin typeface="Arial"/>
                <a:ea typeface="Arial"/>
                <a:cs typeface="Arial"/>
                <a:sym typeface="Arial"/>
              </a:rPr>
              <a:t>Value </a:t>
            </a:r>
            <a:r>
              <a:rPr lang="en-US" sz="2400" b="1" dirty="0">
                <a:solidFill>
                  <a:schemeClr val="dk1"/>
                </a:solidFill>
                <a:latin typeface="Arial"/>
                <a:ea typeface="Arial"/>
                <a:cs typeface="Arial"/>
                <a:sym typeface="Arial"/>
              </a:rPr>
              <a:t>Generating</a:t>
            </a:r>
            <a:r>
              <a:rPr lang="en-US" sz="2400" dirty="0">
                <a:solidFill>
                  <a:schemeClr val="dk1"/>
                </a:solidFill>
                <a:latin typeface="Arial"/>
                <a:ea typeface="Arial"/>
                <a:cs typeface="Arial"/>
                <a:sym typeface="Arial"/>
              </a:rPr>
              <a:t> Activities</a:t>
            </a:r>
            <a:endParaRPr dirty="0"/>
          </a:p>
        </p:txBody>
      </p:sp>
      <p:sp>
        <p:nvSpPr>
          <p:cNvPr id="1182" name="Google Shape;1182;p80"/>
          <p:cNvSpPr txBox="1"/>
          <p:nvPr/>
        </p:nvSpPr>
        <p:spPr>
          <a:xfrm>
            <a:off x="325966" y="1053335"/>
            <a:ext cx="10579100" cy="84573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Avenir"/>
              <a:buNone/>
            </a:pPr>
            <a:r>
              <a:rPr lang="en-US" sz="4400" dirty="0">
                <a:solidFill>
                  <a:schemeClr val="dk1"/>
                </a:solidFill>
                <a:latin typeface="Avenir"/>
                <a:ea typeface="Avenir"/>
                <a:cs typeface="Avenir"/>
                <a:sym typeface="Avenir"/>
              </a:rPr>
              <a:t>Only 2 things happening in any business</a:t>
            </a:r>
            <a:endParaRPr dirty="0"/>
          </a:p>
          <a:p>
            <a:pPr marL="0" marR="0" lvl="0" indent="0" algn="ctr" rtl="0">
              <a:lnSpc>
                <a:spcPct val="90000"/>
              </a:lnSpc>
              <a:spcBef>
                <a:spcPts val="0"/>
              </a:spcBef>
              <a:spcAft>
                <a:spcPts val="0"/>
              </a:spcAft>
              <a:buClr>
                <a:schemeClr val="dk1"/>
              </a:buClr>
              <a:buSzPts val="4400"/>
              <a:buFont typeface="Calibri"/>
              <a:buNone/>
            </a:pPr>
            <a:endParaRPr sz="4400" dirty="0">
              <a:solidFill>
                <a:schemeClr val="dk1"/>
              </a:solidFill>
              <a:latin typeface="Avenir"/>
              <a:ea typeface="Avenir"/>
              <a:cs typeface="Avenir"/>
              <a:sym typeface="Avenir"/>
            </a:endParaRPr>
          </a:p>
        </p:txBody>
      </p:sp>
      <p:sp>
        <p:nvSpPr>
          <p:cNvPr id="1183" name="Google Shape;1183;p80"/>
          <p:cNvSpPr txBox="1"/>
          <p:nvPr/>
        </p:nvSpPr>
        <p:spPr>
          <a:xfrm>
            <a:off x="8172443" y="3100268"/>
            <a:ext cx="2677336"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dirty="0">
                <a:solidFill>
                  <a:schemeClr val="dk1"/>
                </a:solidFill>
                <a:latin typeface="Avenir"/>
                <a:ea typeface="Avenir"/>
                <a:cs typeface="Avenir"/>
                <a:sym typeface="Avenir"/>
              </a:rPr>
              <a:t>Revenue / Income</a:t>
            </a: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81"/>
          <p:cNvSpPr txBox="1"/>
          <p:nvPr/>
        </p:nvSpPr>
        <p:spPr>
          <a:xfrm>
            <a:off x="325967" y="881884"/>
            <a:ext cx="1989667" cy="230623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Avenir"/>
              <a:buNone/>
            </a:pPr>
            <a:r>
              <a:rPr lang="en-US" sz="4400" dirty="0">
                <a:solidFill>
                  <a:schemeClr val="dk1"/>
                </a:solidFill>
                <a:latin typeface="Avenir"/>
                <a:ea typeface="Avenir"/>
                <a:cs typeface="Avenir"/>
                <a:sym typeface="Avenir"/>
              </a:rPr>
              <a:t>The</a:t>
            </a:r>
            <a:endParaRPr dirty="0"/>
          </a:p>
          <a:p>
            <a:pPr marL="0" marR="0" lvl="0" indent="0" algn="l" rtl="0">
              <a:lnSpc>
                <a:spcPct val="90000"/>
              </a:lnSpc>
              <a:spcBef>
                <a:spcPts val="0"/>
              </a:spcBef>
              <a:spcAft>
                <a:spcPts val="0"/>
              </a:spcAft>
              <a:buClr>
                <a:schemeClr val="dk1"/>
              </a:buClr>
              <a:buSzPts val="4400"/>
              <a:buFont typeface="Avenir"/>
              <a:buNone/>
            </a:pPr>
            <a:r>
              <a:rPr lang="en-US" sz="4400" dirty="0">
                <a:solidFill>
                  <a:schemeClr val="dk1"/>
                </a:solidFill>
                <a:latin typeface="Avenir"/>
                <a:ea typeface="Avenir"/>
                <a:cs typeface="Avenir"/>
                <a:sym typeface="Avenir"/>
              </a:rPr>
              <a:t>Value</a:t>
            </a:r>
            <a:endParaRPr dirty="0"/>
          </a:p>
          <a:p>
            <a:pPr marL="0" marR="0" lvl="0" indent="0" algn="l" rtl="0">
              <a:lnSpc>
                <a:spcPct val="90000"/>
              </a:lnSpc>
              <a:spcBef>
                <a:spcPts val="0"/>
              </a:spcBef>
              <a:spcAft>
                <a:spcPts val="0"/>
              </a:spcAft>
              <a:buClr>
                <a:schemeClr val="dk1"/>
              </a:buClr>
              <a:buSzPts val="4400"/>
              <a:buFont typeface="Avenir"/>
              <a:buNone/>
            </a:pPr>
            <a:r>
              <a:rPr lang="en-US" sz="4400" dirty="0">
                <a:solidFill>
                  <a:schemeClr val="dk1"/>
                </a:solidFill>
                <a:latin typeface="Avenir"/>
                <a:ea typeface="Avenir"/>
                <a:cs typeface="Avenir"/>
                <a:sym typeface="Avenir"/>
              </a:rPr>
              <a:t>Cycle</a:t>
            </a:r>
            <a:endParaRPr dirty="0"/>
          </a:p>
        </p:txBody>
      </p:sp>
      <p:sp>
        <p:nvSpPr>
          <p:cNvPr id="1190" name="Google Shape;1190;p81"/>
          <p:cNvSpPr/>
          <p:nvPr/>
        </p:nvSpPr>
        <p:spPr>
          <a:xfrm>
            <a:off x="3060700" y="518584"/>
            <a:ext cx="3877733" cy="3335867"/>
          </a:xfrm>
          <a:prstGeom prst="rect">
            <a:avLst/>
          </a:prstGeom>
          <a:noFill/>
          <a:ln w="152400" cap="flat" cmpd="sng">
            <a:solidFill>
              <a:srgbClr val="5482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4800"/>
              <a:buFont typeface="Arial"/>
              <a:buNone/>
            </a:pPr>
            <a:endParaRPr sz="4800" dirty="0">
              <a:solidFill>
                <a:srgbClr val="FFFFFF"/>
              </a:solidFill>
              <a:latin typeface="Calibri"/>
              <a:ea typeface="Calibri"/>
              <a:cs typeface="Calibri"/>
              <a:sym typeface="Calibri"/>
            </a:endParaRPr>
          </a:p>
        </p:txBody>
      </p:sp>
      <p:sp>
        <p:nvSpPr>
          <p:cNvPr id="1191" name="Google Shape;1191;p81"/>
          <p:cNvSpPr/>
          <p:nvPr/>
        </p:nvSpPr>
        <p:spPr>
          <a:xfrm>
            <a:off x="7183967" y="518584"/>
            <a:ext cx="3962400" cy="1651000"/>
          </a:xfrm>
          <a:prstGeom prst="rect">
            <a:avLst/>
          </a:prstGeom>
          <a:noFill/>
          <a:ln w="152400" cap="flat" cmpd="sng">
            <a:solidFill>
              <a:srgbClr val="ED7D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4800"/>
              <a:buFont typeface="Arial"/>
              <a:buNone/>
            </a:pPr>
            <a:endParaRPr sz="4800" dirty="0">
              <a:solidFill>
                <a:srgbClr val="FFFFFF"/>
              </a:solidFill>
              <a:latin typeface="Calibri"/>
              <a:ea typeface="Calibri"/>
              <a:cs typeface="Calibri"/>
              <a:sym typeface="Calibri"/>
            </a:endParaRPr>
          </a:p>
        </p:txBody>
      </p:sp>
      <p:sp>
        <p:nvSpPr>
          <p:cNvPr id="1192" name="Google Shape;1192;p81"/>
          <p:cNvSpPr/>
          <p:nvPr/>
        </p:nvSpPr>
        <p:spPr>
          <a:xfrm>
            <a:off x="3289300" y="4430184"/>
            <a:ext cx="3666067" cy="1642533"/>
          </a:xfrm>
          <a:prstGeom prst="rect">
            <a:avLst/>
          </a:prstGeom>
          <a:noFill/>
          <a:ln w="152400" cap="flat" cmpd="sng">
            <a:solidFill>
              <a:srgbClr val="657D1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4800"/>
              <a:buFont typeface="Arial"/>
              <a:buNone/>
            </a:pPr>
            <a:endParaRPr sz="4800" dirty="0">
              <a:solidFill>
                <a:srgbClr val="FFFFFF"/>
              </a:solidFill>
              <a:latin typeface="Calibri"/>
              <a:ea typeface="Calibri"/>
              <a:cs typeface="Calibri"/>
              <a:sym typeface="Calibri"/>
            </a:endParaRPr>
          </a:p>
        </p:txBody>
      </p:sp>
      <p:sp>
        <p:nvSpPr>
          <p:cNvPr id="1193" name="Google Shape;1193;p81"/>
          <p:cNvSpPr/>
          <p:nvPr/>
        </p:nvSpPr>
        <p:spPr>
          <a:xfrm>
            <a:off x="7183967" y="2169584"/>
            <a:ext cx="3962400" cy="1667933"/>
          </a:xfrm>
          <a:prstGeom prst="rect">
            <a:avLst/>
          </a:prstGeom>
          <a:noFill/>
          <a:ln w="152400" cap="flat" cmpd="sng">
            <a:solidFill>
              <a:srgbClr val="ED7D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4800"/>
              <a:buFont typeface="Arial"/>
              <a:buNone/>
            </a:pPr>
            <a:endParaRPr sz="4800" dirty="0">
              <a:solidFill>
                <a:srgbClr val="FFFFFF"/>
              </a:solidFill>
              <a:latin typeface="Calibri"/>
              <a:ea typeface="Calibri"/>
              <a:cs typeface="Calibri"/>
              <a:sym typeface="Calibri"/>
            </a:endParaRPr>
          </a:p>
        </p:txBody>
      </p:sp>
      <p:sp>
        <p:nvSpPr>
          <p:cNvPr id="1194" name="Google Shape;1194;p81"/>
          <p:cNvSpPr/>
          <p:nvPr/>
        </p:nvSpPr>
        <p:spPr>
          <a:xfrm>
            <a:off x="7175500" y="4404784"/>
            <a:ext cx="3759200" cy="1642533"/>
          </a:xfrm>
          <a:prstGeom prst="rect">
            <a:avLst/>
          </a:prstGeom>
          <a:noFill/>
          <a:ln w="152400" cap="flat" cmpd="sng">
            <a:solidFill>
              <a:srgbClr val="FED51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4800"/>
              <a:buFont typeface="Arial"/>
              <a:buNone/>
            </a:pPr>
            <a:endParaRPr sz="4800" dirty="0">
              <a:solidFill>
                <a:srgbClr val="FFFFFF"/>
              </a:solidFill>
              <a:latin typeface="Calibri"/>
              <a:ea typeface="Calibri"/>
              <a:cs typeface="Calibri"/>
              <a:sym typeface="Calibri"/>
            </a:endParaRPr>
          </a:p>
        </p:txBody>
      </p:sp>
      <p:sp>
        <p:nvSpPr>
          <p:cNvPr id="1195" name="Google Shape;1195;p81"/>
          <p:cNvSpPr/>
          <p:nvPr/>
        </p:nvSpPr>
        <p:spPr>
          <a:xfrm>
            <a:off x="3043767" y="4184651"/>
            <a:ext cx="8111067" cy="2091267"/>
          </a:xfrm>
          <a:prstGeom prst="rect">
            <a:avLst/>
          </a:prstGeom>
          <a:noFill/>
          <a:ln w="152400" cap="flat" cmpd="sng">
            <a:solidFill>
              <a:srgbClr val="6C2E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4800"/>
              <a:buFont typeface="Arial"/>
              <a:buNone/>
            </a:pPr>
            <a:endParaRPr sz="4800" dirty="0">
              <a:solidFill>
                <a:srgbClr val="FFFFFF"/>
              </a:solidFill>
              <a:latin typeface="Calibri"/>
              <a:ea typeface="Calibri"/>
              <a:cs typeface="Calibri"/>
              <a:sym typeface="Calibri"/>
            </a:endParaRPr>
          </a:p>
        </p:txBody>
      </p:sp>
      <p:sp>
        <p:nvSpPr>
          <p:cNvPr id="1196" name="Google Shape;1196;p81"/>
          <p:cNvSpPr/>
          <p:nvPr/>
        </p:nvSpPr>
        <p:spPr>
          <a:xfrm>
            <a:off x="9490252" y="486833"/>
            <a:ext cx="1590499" cy="50276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2667"/>
              <a:buFont typeface="Arial"/>
              <a:buNone/>
            </a:pPr>
            <a:r>
              <a:rPr lang="en-US" sz="2667" dirty="0">
                <a:solidFill>
                  <a:srgbClr val="000000"/>
                </a:solidFill>
                <a:latin typeface="Arial"/>
                <a:ea typeface="Arial"/>
                <a:cs typeface="Arial"/>
                <a:sym typeface="Arial"/>
              </a:rPr>
              <a:t>Liabilities</a:t>
            </a:r>
            <a:endParaRPr dirty="0"/>
          </a:p>
        </p:txBody>
      </p:sp>
      <p:sp>
        <p:nvSpPr>
          <p:cNvPr id="1197" name="Google Shape;1197;p81"/>
          <p:cNvSpPr/>
          <p:nvPr/>
        </p:nvSpPr>
        <p:spPr>
          <a:xfrm>
            <a:off x="3187701" y="478367"/>
            <a:ext cx="1212191" cy="5027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667"/>
              <a:buFont typeface="Arial"/>
              <a:buNone/>
            </a:pPr>
            <a:r>
              <a:rPr lang="en-US" sz="2667" dirty="0">
                <a:solidFill>
                  <a:srgbClr val="000000"/>
                </a:solidFill>
                <a:latin typeface="Arial"/>
                <a:ea typeface="Arial"/>
                <a:cs typeface="Arial"/>
                <a:sym typeface="Arial"/>
              </a:rPr>
              <a:t>Assets</a:t>
            </a:r>
            <a:endParaRPr dirty="0"/>
          </a:p>
        </p:txBody>
      </p:sp>
      <p:sp>
        <p:nvSpPr>
          <p:cNvPr id="1198" name="Google Shape;1198;p81"/>
          <p:cNvSpPr/>
          <p:nvPr/>
        </p:nvSpPr>
        <p:spPr>
          <a:xfrm>
            <a:off x="9966672" y="2137833"/>
            <a:ext cx="1135246" cy="50276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2667"/>
              <a:buFont typeface="Arial"/>
              <a:buNone/>
            </a:pPr>
            <a:r>
              <a:rPr lang="en-US" sz="2667" dirty="0">
                <a:solidFill>
                  <a:srgbClr val="000000"/>
                </a:solidFill>
                <a:latin typeface="Arial"/>
                <a:ea typeface="Arial"/>
                <a:cs typeface="Arial"/>
                <a:sym typeface="Arial"/>
              </a:rPr>
              <a:t>Equity</a:t>
            </a:r>
            <a:endParaRPr dirty="0"/>
          </a:p>
        </p:txBody>
      </p:sp>
      <p:sp>
        <p:nvSpPr>
          <p:cNvPr id="1199" name="Google Shape;1199;p81"/>
          <p:cNvSpPr/>
          <p:nvPr/>
        </p:nvSpPr>
        <p:spPr>
          <a:xfrm>
            <a:off x="9311217" y="3259667"/>
            <a:ext cx="389467" cy="1314451"/>
          </a:xfrm>
          <a:custGeom>
            <a:avLst/>
            <a:gdLst/>
            <a:ahLst/>
            <a:cxnLst/>
            <a:rect l="l" t="t" r="r" b="b"/>
            <a:pathLst>
              <a:path w="21030" h="21600" extrusionOk="0">
                <a:moveTo>
                  <a:pt x="20996" y="0"/>
                </a:moveTo>
                <a:lnTo>
                  <a:pt x="20996" y="0"/>
                </a:lnTo>
                <a:cubicBezTo>
                  <a:pt x="21600" y="7925"/>
                  <a:pt x="14099" y="15642"/>
                  <a:pt x="0" y="21600"/>
                </a:cubicBezTo>
              </a:path>
            </a:pathLst>
          </a:custGeom>
          <a:noFill/>
          <a:ln w="304800" cap="flat" cmpd="sng">
            <a:solidFill>
              <a:srgbClr val="8F467E"/>
            </a:solidFill>
            <a:prstDash val="solid"/>
            <a:round/>
            <a:headEnd type="none" w="sm" len="sm"/>
            <a:tailEnd type="none" w="sm" len="sm"/>
          </a:ln>
          <a:effectLst>
            <a:outerShdw blurRad="76200" dist="38100" dir="5400000" rotWithShape="0">
              <a:srgbClr val="000000">
                <a:alpha val="37647"/>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200" name="Google Shape;1200;p81"/>
          <p:cNvSpPr/>
          <p:nvPr/>
        </p:nvSpPr>
        <p:spPr>
          <a:xfrm rot="-234196">
            <a:off x="8959851" y="1532467"/>
            <a:ext cx="632883" cy="1348317"/>
          </a:xfrm>
          <a:custGeom>
            <a:avLst/>
            <a:gdLst/>
            <a:ahLst/>
            <a:cxnLst/>
            <a:rect l="l" t="t" r="r" b="b"/>
            <a:pathLst>
              <a:path w="21600" h="21600" extrusionOk="0">
                <a:moveTo>
                  <a:pt x="0" y="0"/>
                </a:moveTo>
                <a:lnTo>
                  <a:pt x="0" y="0"/>
                </a:lnTo>
                <a:cubicBezTo>
                  <a:pt x="12432" y="5394"/>
                  <a:pt x="20213" y="13175"/>
                  <a:pt x="21600" y="21600"/>
                </a:cubicBezTo>
              </a:path>
            </a:pathLst>
          </a:custGeom>
          <a:noFill/>
          <a:ln w="304800" cap="flat" cmpd="sng">
            <a:solidFill>
              <a:srgbClr val="8F467E"/>
            </a:solidFill>
            <a:prstDash val="solid"/>
            <a:round/>
            <a:headEnd type="none" w="sm" len="sm"/>
            <a:tailEnd type="none" w="sm" len="sm"/>
          </a:ln>
          <a:effectLst>
            <a:outerShdw blurRad="76200" dist="38100" dir="5400000" rotWithShape="0">
              <a:srgbClr val="000000">
                <a:alpha val="37647"/>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201" name="Google Shape;1201;p81"/>
          <p:cNvSpPr/>
          <p:nvPr/>
        </p:nvSpPr>
        <p:spPr>
          <a:xfrm>
            <a:off x="4938185" y="960968"/>
            <a:ext cx="3795183" cy="1553633"/>
          </a:xfrm>
          <a:custGeom>
            <a:avLst/>
            <a:gdLst/>
            <a:ahLst/>
            <a:cxnLst/>
            <a:rect l="l" t="t" r="r" b="b"/>
            <a:pathLst>
              <a:path w="21600" h="20817" extrusionOk="0">
                <a:moveTo>
                  <a:pt x="0" y="20817"/>
                </a:moveTo>
                <a:lnTo>
                  <a:pt x="0" y="20817"/>
                </a:lnTo>
                <a:cubicBezTo>
                  <a:pt x="483" y="8514"/>
                  <a:pt x="6641" y="-783"/>
                  <a:pt x="13754" y="52"/>
                </a:cubicBezTo>
                <a:cubicBezTo>
                  <a:pt x="16675" y="395"/>
                  <a:pt x="19441" y="2445"/>
                  <a:pt x="21600" y="5866"/>
                </a:cubicBezTo>
              </a:path>
            </a:pathLst>
          </a:custGeom>
          <a:noFill/>
          <a:ln w="304800" cap="flat" cmpd="sng">
            <a:solidFill>
              <a:srgbClr val="8F467E"/>
            </a:solidFill>
            <a:prstDash val="solid"/>
            <a:round/>
            <a:headEnd type="none" w="sm" len="sm"/>
            <a:tailEnd type="none" w="sm" len="sm"/>
          </a:ln>
          <a:effectLst>
            <a:outerShdw blurRad="76200" dist="38100" dir="5400000" rotWithShape="0">
              <a:srgbClr val="000000">
                <a:alpha val="37647"/>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202" name="Google Shape;1202;p81"/>
          <p:cNvSpPr/>
          <p:nvPr/>
        </p:nvSpPr>
        <p:spPr>
          <a:xfrm>
            <a:off x="4787901" y="2810934"/>
            <a:ext cx="776817" cy="2154767"/>
          </a:xfrm>
          <a:custGeom>
            <a:avLst/>
            <a:gdLst/>
            <a:ahLst/>
            <a:cxnLst/>
            <a:rect l="l" t="t" r="r" b="b"/>
            <a:pathLst>
              <a:path w="18451" h="21600" extrusionOk="0">
                <a:moveTo>
                  <a:pt x="18451" y="21600"/>
                </a:moveTo>
                <a:lnTo>
                  <a:pt x="18451" y="21600"/>
                </a:lnTo>
                <a:cubicBezTo>
                  <a:pt x="3520" y="16493"/>
                  <a:pt x="-3149" y="8036"/>
                  <a:pt x="1418" y="0"/>
                </a:cubicBezTo>
              </a:path>
            </a:pathLst>
          </a:custGeom>
          <a:noFill/>
          <a:ln w="304800" cap="flat" cmpd="sng">
            <a:solidFill>
              <a:srgbClr val="8F467E"/>
            </a:solidFill>
            <a:prstDash val="solid"/>
            <a:round/>
            <a:headEnd type="none" w="sm" len="sm"/>
            <a:tailEnd type="none" w="sm" len="sm"/>
          </a:ln>
          <a:effectLst>
            <a:outerShdw blurRad="76200" dist="38100" dir="5400000" rotWithShape="0">
              <a:srgbClr val="000000">
                <a:alpha val="37647"/>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203" name="Google Shape;1203;p81"/>
          <p:cNvSpPr/>
          <p:nvPr/>
        </p:nvSpPr>
        <p:spPr>
          <a:xfrm>
            <a:off x="5689600" y="4739218"/>
            <a:ext cx="3420533" cy="880533"/>
          </a:xfrm>
          <a:custGeom>
            <a:avLst/>
            <a:gdLst/>
            <a:ahLst/>
            <a:cxnLst/>
            <a:rect l="l" t="t" r="r" b="b"/>
            <a:pathLst>
              <a:path w="21600" h="16976" extrusionOk="0">
                <a:moveTo>
                  <a:pt x="21600" y="0"/>
                </a:moveTo>
                <a:lnTo>
                  <a:pt x="21600" y="0"/>
                </a:lnTo>
                <a:cubicBezTo>
                  <a:pt x="17911" y="15775"/>
                  <a:pt x="9427" y="21600"/>
                  <a:pt x="2651" y="13010"/>
                </a:cubicBezTo>
                <a:cubicBezTo>
                  <a:pt x="1698" y="11801"/>
                  <a:pt x="808" y="10338"/>
                  <a:pt x="0" y="8649"/>
                </a:cubicBezTo>
              </a:path>
            </a:pathLst>
          </a:custGeom>
          <a:noFill/>
          <a:ln w="304800" cap="flat" cmpd="sng">
            <a:solidFill>
              <a:srgbClr val="8F467E"/>
            </a:solidFill>
            <a:prstDash val="solid"/>
            <a:round/>
            <a:headEnd type="none" w="sm" len="sm"/>
            <a:tailEnd type="none" w="sm" len="sm"/>
          </a:ln>
          <a:effectLst>
            <a:outerShdw blurRad="76200" dist="38100" dir="5400000" rotWithShape="0">
              <a:srgbClr val="000000">
                <a:alpha val="37647"/>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204" name="Google Shape;1204;p81"/>
          <p:cNvSpPr/>
          <p:nvPr/>
        </p:nvSpPr>
        <p:spPr>
          <a:xfrm>
            <a:off x="9318597" y="4389967"/>
            <a:ext cx="1556837" cy="50276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2667"/>
              <a:buFont typeface="Arial"/>
              <a:buNone/>
            </a:pPr>
            <a:r>
              <a:rPr lang="en-US" sz="2667" dirty="0">
                <a:solidFill>
                  <a:srgbClr val="000000"/>
                </a:solidFill>
                <a:latin typeface="Arial"/>
                <a:ea typeface="Arial"/>
                <a:cs typeface="Arial"/>
                <a:sym typeface="Arial"/>
              </a:rPr>
              <a:t>Revenue</a:t>
            </a:r>
            <a:endParaRPr dirty="0"/>
          </a:p>
        </p:txBody>
      </p:sp>
      <p:sp>
        <p:nvSpPr>
          <p:cNvPr id="1205" name="Google Shape;1205;p81"/>
          <p:cNvSpPr/>
          <p:nvPr/>
        </p:nvSpPr>
        <p:spPr>
          <a:xfrm>
            <a:off x="3352800" y="4423833"/>
            <a:ext cx="1689886" cy="5027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667"/>
              <a:buFont typeface="Arial"/>
              <a:buNone/>
            </a:pPr>
            <a:r>
              <a:rPr lang="en-US" sz="2667" dirty="0">
                <a:solidFill>
                  <a:srgbClr val="000000"/>
                </a:solidFill>
                <a:latin typeface="Arial"/>
                <a:ea typeface="Arial"/>
                <a:cs typeface="Arial"/>
                <a:sym typeface="Arial"/>
              </a:rPr>
              <a:t>Expenses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0"/>
                                        </p:tgtEl>
                                        <p:attrNameLst>
                                          <p:attrName>style.visibility</p:attrName>
                                        </p:attrNameLst>
                                      </p:cBhvr>
                                      <p:to>
                                        <p:strVal val="visible"/>
                                      </p:to>
                                    </p:set>
                                    <p:animEffect transition="in" filter="fade">
                                      <p:cBhvr>
                                        <p:cTn id="7" dur="1000"/>
                                        <p:tgtEl>
                                          <p:spTgt spid="12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1"/>
                                        </p:tgtEl>
                                        <p:attrNameLst>
                                          <p:attrName>style.visibility</p:attrName>
                                        </p:attrNameLst>
                                      </p:cBhvr>
                                      <p:to>
                                        <p:strVal val="visible"/>
                                      </p:to>
                                    </p:set>
                                    <p:animEffect transition="in" filter="fade">
                                      <p:cBhvr>
                                        <p:cTn id="12" dur="1000"/>
                                        <p:tgtEl>
                                          <p:spTgt spid="12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02"/>
                                        </p:tgtEl>
                                        <p:attrNameLst>
                                          <p:attrName>style.visibility</p:attrName>
                                        </p:attrNameLst>
                                      </p:cBhvr>
                                      <p:to>
                                        <p:strVal val="visible"/>
                                      </p:to>
                                    </p:set>
                                    <p:animEffect transition="in" filter="fade">
                                      <p:cBhvr>
                                        <p:cTn id="17" dur="1000"/>
                                        <p:tgtEl>
                                          <p:spTgt spid="12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03"/>
                                        </p:tgtEl>
                                        <p:attrNameLst>
                                          <p:attrName>style.visibility</p:attrName>
                                        </p:attrNameLst>
                                      </p:cBhvr>
                                      <p:to>
                                        <p:strVal val="visible"/>
                                      </p:to>
                                    </p:set>
                                    <p:animEffect transition="in" filter="fade">
                                      <p:cBhvr>
                                        <p:cTn id="22" dur="1000"/>
                                        <p:tgtEl>
                                          <p:spTgt spid="12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99"/>
                                        </p:tgtEl>
                                        <p:attrNameLst>
                                          <p:attrName>style.visibility</p:attrName>
                                        </p:attrNameLst>
                                      </p:cBhvr>
                                      <p:to>
                                        <p:strVal val="visible"/>
                                      </p:to>
                                    </p:set>
                                    <p:animEffect transition="in" filter="fade">
                                      <p:cBhvr>
                                        <p:cTn id="27" dur="1000"/>
                                        <p:tgtEl>
                                          <p:spTgt spid="1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69</a:t>
            </a:fld>
            <a:endParaRPr dirty="0"/>
          </a:p>
        </p:txBody>
      </p:sp>
      <p:pic>
        <p:nvPicPr>
          <p:cNvPr id="1212" name="Google Shape;1212;p82"/>
          <p:cNvPicPr preferRelativeResize="0"/>
          <p:nvPr/>
        </p:nvPicPr>
        <p:blipFill rotWithShape="1">
          <a:blip r:embed="rId3">
            <a:alphaModFix/>
          </a:blip>
          <a:srcRect/>
          <a:stretch/>
        </p:blipFill>
        <p:spPr>
          <a:xfrm>
            <a:off x="3884645" y="0"/>
            <a:ext cx="6522835" cy="6858000"/>
          </a:xfrm>
          <a:prstGeom prst="rect">
            <a:avLst/>
          </a:prstGeom>
          <a:noFill/>
          <a:ln>
            <a:noFill/>
          </a:ln>
        </p:spPr>
      </p:pic>
      <p:sp>
        <p:nvSpPr>
          <p:cNvPr id="1213" name="Google Shape;1213;p82"/>
          <p:cNvSpPr txBox="1"/>
          <p:nvPr/>
        </p:nvSpPr>
        <p:spPr>
          <a:xfrm>
            <a:off x="126854" y="550996"/>
            <a:ext cx="3678743" cy="18156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dirty="0">
                <a:solidFill>
                  <a:schemeClr val="dk1"/>
                </a:solidFill>
                <a:latin typeface="Avenir"/>
                <a:ea typeface="Avenir"/>
                <a:cs typeface="Avenir"/>
                <a:sym typeface="Avenir"/>
              </a:rPr>
              <a:t>Accounting is an asset-centric story</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txBox="1"/>
          <p:nvPr/>
        </p:nvSpPr>
        <p:spPr>
          <a:xfrm>
            <a:off x="219456" y="280414"/>
            <a:ext cx="11655552" cy="1080000"/>
          </a:xfrm>
          <a:prstGeom prst="rect">
            <a:avLst/>
          </a:prstGeom>
          <a:noFill/>
          <a:ln>
            <a:noFill/>
          </a:ln>
        </p:spPr>
        <p:txBody>
          <a:bodyPr spcFirstLastPara="1" wrap="square" lIns="91425" tIns="45700" rIns="91425" bIns="45700" anchor="ctr" anchorCtr="0">
            <a:noAutofit/>
          </a:bodyPr>
          <a:lstStyle/>
          <a:p>
            <a:pPr marL="363538" marR="0" lvl="0" indent="0" algn="l" rtl="0">
              <a:lnSpc>
                <a:spcPct val="120000"/>
              </a:lnSpc>
              <a:spcBef>
                <a:spcPts val="0"/>
              </a:spcBef>
              <a:spcAft>
                <a:spcPts val="0"/>
              </a:spcAft>
              <a:buNone/>
            </a:pPr>
            <a:r>
              <a:rPr lang="en-US" sz="4400" dirty="0">
                <a:solidFill>
                  <a:srgbClr val="548135"/>
                </a:solidFill>
                <a:latin typeface="Avenir"/>
                <a:ea typeface="Avenir"/>
                <a:cs typeface="Avenir"/>
                <a:sym typeface="Avenir"/>
              </a:rPr>
              <a:t>관점을 바꾸면 모든 것이 바뀐다</a:t>
            </a:r>
            <a:endParaRPr sz="4400" dirty="0">
              <a:solidFill>
                <a:srgbClr val="548135"/>
              </a:solidFill>
              <a:latin typeface="Avenir"/>
              <a:ea typeface="Avenir"/>
              <a:cs typeface="Avenir"/>
              <a:sym typeface="Avenir"/>
            </a:endParaRPr>
          </a:p>
        </p:txBody>
      </p:sp>
      <p:pic>
        <p:nvPicPr>
          <p:cNvPr id="153" name="Google Shape;153;p20"/>
          <p:cNvPicPr preferRelativeResize="0"/>
          <p:nvPr/>
        </p:nvPicPr>
        <p:blipFill rotWithShape="1">
          <a:blip r:embed="rId3">
            <a:alphaModFix/>
          </a:blip>
          <a:srcRect/>
          <a:stretch/>
        </p:blipFill>
        <p:spPr>
          <a:xfrm>
            <a:off x="1776805" y="1490768"/>
            <a:ext cx="7380448" cy="4910133"/>
          </a:xfrm>
          <a:prstGeom prst="rect">
            <a:avLst/>
          </a:prstGeom>
          <a:noFill/>
          <a:ln>
            <a:noFill/>
          </a:ln>
        </p:spPr>
      </p:pic>
      <p:sp>
        <p:nvSpPr>
          <p:cNvPr id="154" name="Google Shape;154;p20"/>
          <p:cNvSpPr txBox="1"/>
          <p:nvPr/>
        </p:nvSpPr>
        <p:spPr>
          <a:xfrm>
            <a:off x="3047400" y="6411927"/>
            <a:ext cx="6094800" cy="505972"/>
          </a:xfrm>
          <a:prstGeom prst="rect">
            <a:avLst/>
          </a:prstGeom>
          <a:noFill/>
          <a:ln>
            <a:noFill/>
          </a:ln>
        </p:spPr>
        <p:txBody>
          <a:bodyPr spcFirstLastPara="1" wrap="square" lIns="91425" tIns="45700" rIns="91425" bIns="45700" anchor="t" anchorCtr="0">
            <a:spAutoFit/>
          </a:bodyPr>
          <a:lstStyle/>
          <a:p>
            <a:pPr marL="363538" marR="0" lvl="0" indent="0" algn="l" rtl="0">
              <a:lnSpc>
                <a:spcPct val="120000"/>
              </a:lnSpc>
              <a:spcBef>
                <a:spcPts val="0"/>
              </a:spcBef>
              <a:spcAft>
                <a:spcPts val="0"/>
              </a:spcAft>
              <a:buNone/>
            </a:pPr>
            <a:r>
              <a:rPr lang="en-US" sz="2400" dirty="0">
                <a:solidFill>
                  <a:schemeClr val="dk1"/>
                </a:solidFill>
                <a:latin typeface="Avenir"/>
                <a:ea typeface="Avenir"/>
                <a:cs typeface="Avenir"/>
                <a:sym typeface="Avenir"/>
              </a:rPr>
              <a:t>Perspective changes everything</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83"/>
          <p:cNvSpPr txBox="1"/>
          <p:nvPr/>
        </p:nvSpPr>
        <p:spPr>
          <a:xfrm>
            <a:off x="126854" y="550996"/>
            <a:ext cx="3678743" cy="23901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dirty="0">
                <a:solidFill>
                  <a:schemeClr val="dk1"/>
                </a:solidFill>
                <a:latin typeface="Avenir"/>
                <a:ea typeface="Avenir"/>
                <a:cs typeface="Avenir"/>
                <a:sym typeface="Avenir"/>
              </a:rPr>
              <a:t>The Income Statement</a:t>
            </a:r>
            <a:endParaRPr dirty="0"/>
          </a:p>
          <a:p>
            <a:pPr marL="0" marR="0" lvl="0" indent="0" algn="l" rtl="0">
              <a:spcBef>
                <a:spcPts val="0"/>
              </a:spcBef>
              <a:spcAft>
                <a:spcPts val="0"/>
              </a:spcAft>
              <a:buNone/>
            </a:pPr>
            <a:endParaRPr sz="3733" dirty="0">
              <a:solidFill>
                <a:schemeClr val="dk1"/>
              </a:solidFill>
              <a:latin typeface="Avenir"/>
              <a:ea typeface="Avenir"/>
              <a:cs typeface="Avenir"/>
              <a:sym typeface="Avenir"/>
            </a:endParaRPr>
          </a:p>
          <a:p>
            <a:pPr marL="0" marR="0" lvl="0" indent="0" algn="l" rtl="0">
              <a:spcBef>
                <a:spcPts val="0"/>
              </a:spcBef>
              <a:spcAft>
                <a:spcPts val="0"/>
              </a:spcAft>
              <a:buNone/>
            </a:pPr>
            <a:r>
              <a:rPr lang="en-US" sz="3733" dirty="0">
                <a:solidFill>
                  <a:schemeClr val="dk1"/>
                </a:solidFill>
                <a:latin typeface="Avenir"/>
                <a:ea typeface="Avenir"/>
                <a:cs typeface="Avenir"/>
                <a:sym typeface="Avenir"/>
              </a:rPr>
              <a:t>손익 계산서</a:t>
            </a:r>
            <a:endParaRPr sz="3733" dirty="0">
              <a:solidFill>
                <a:schemeClr val="dk1"/>
              </a:solidFill>
              <a:latin typeface="Avenir"/>
              <a:ea typeface="Avenir"/>
              <a:cs typeface="Avenir"/>
              <a:sym typeface="Avenir"/>
            </a:endParaRPr>
          </a:p>
        </p:txBody>
      </p:sp>
      <p:pic>
        <p:nvPicPr>
          <p:cNvPr id="1220" name="Google Shape;1220;p83"/>
          <p:cNvPicPr preferRelativeResize="0"/>
          <p:nvPr/>
        </p:nvPicPr>
        <p:blipFill rotWithShape="1">
          <a:blip r:embed="rId3">
            <a:alphaModFix/>
          </a:blip>
          <a:srcRect/>
          <a:stretch/>
        </p:blipFill>
        <p:spPr>
          <a:xfrm>
            <a:off x="4503895" y="0"/>
            <a:ext cx="5470209" cy="6858000"/>
          </a:xfrm>
          <a:prstGeom prst="rect">
            <a:avLst/>
          </a:prstGeom>
          <a:noFill/>
          <a:ln>
            <a:noFill/>
          </a:ln>
        </p:spPr>
      </p:pic>
      <p:sp>
        <p:nvSpPr>
          <p:cNvPr id="1221" name="Google Shape;1221;p83"/>
          <p:cNvSpPr/>
          <p:nvPr/>
        </p:nvSpPr>
        <p:spPr>
          <a:xfrm>
            <a:off x="4503895" y="0"/>
            <a:ext cx="5470209" cy="6858000"/>
          </a:xfrm>
          <a:prstGeom prst="rect">
            <a:avLst/>
          </a:prstGeom>
          <a:solidFill>
            <a:srgbClr val="E5E3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84"/>
          <p:cNvSpPr txBox="1"/>
          <p:nvPr/>
        </p:nvSpPr>
        <p:spPr>
          <a:xfrm>
            <a:off x="126854" y="550996"/>
            <a:ext cx="3678743" cy="12412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dirty="0">
                <a:solidFill>
                  <a:schemeClr val="dk1"/>
                </a:solidFill>
                <a:latin typeface="Avenir"/>
                <a:ea typeface="Avenir"/>
                <a:cs typeface="Avenir"/>
                <a:sym typeface="Avenir"/>
              </a:rPr>
              <a:t>The Income Statement</a:t>
            </a:r>
            <a:endParaRPr dirty="0"/>
          </a:p>
        </p:txBody>
      </p:sp>
      <p:pic>
        <p:nvPicPr>
          <p:cNvPr id="1228" name="Google Shape;1228;p84"/>
          <p:cNvPicPr preferRelativeResize="0"/>
          <p:nvPr/>
        </p:nvPicPr>
        <p:blipFill rotWithShape="1">
          <a:blip r:embed="rId3">
            <a:alphaModFix/>
          </a:blip>
          <a:srcRect/>
          <a:stretch/>
        </p:blipFill>
        <p:spPr>
          <a:xfrm>
            <a:off x="4503895" y="0"/>
            <a:ext cx="5470209" cy="6858000"/>
          </a:xfrm>
          <a:prstGeom prst="rect">
            <a:avLst/>
          </a:prstGeom>
          <a:noFill/>
          <a:ln>
            <a:noFill/>
          </a:ln>
        </p:spPr>
      </p:pic>
      <p:sp>
        <p:nvSpPr>
          <p:cNvPr id="1229" name="Google Shape;1229;p84"/>
          <p:cNvSpPr/>
          <p:nvPr/>
        </p:nvSpPr>
        <p:spPr>
          <a:xfrm>
            <a:off x="4503895" y="1200150"/>
            <a:ext cx="5470209" cy="5657850"/>
          </a:xfrm>
          <a:prstGeom prst="rect">
            <a:avLst/>
          </a:prstGeom>
          <a:solidFill>
            <a:srgbClr val="E5E3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85"/>
          <p:cNvSpPr txBox="1"/>
          <p:nvPr/>
        </p:nvSpPr>
        <p:spPr>
          <a:xfrm>
            <a:off x="126854" y="550996"/>
            <a:ext cx="3678743" cy="12412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dirty="0">
                <a:solidFill>
                  <a:schemeClr val="dk1"/>
                </a:solidFill>
                <a:latin typeface="Avenir"/>
                <a:ea typeface="Avenir"/>
                <a:cs typeface="Avenir"/>
                <a:sym typeface="Avenir"/>
              </a:rPr>
              <a:t>The Income Statement</a:t>
            </a:r>
            <a:endParaRPr dirty="0"/>
          </a:p>
        </p:txBody>
      </p:sp>
      <p:pic>
        <p:nvPicPr>
          <p:cNvPr id="1236" name="Google Shape;1236;p85"/>
          <p:cNvPicPr preferRelativeResize="0"/>
          <p:nvPr/>
        </p:nvPicPr>
        <p:blipFill rotWithShape="1">
          <a:blip r:embed="rId3">
            <a:alphaModFix/>
          </a:blip>
          <a:srcRect/>
          <a:stretch/>
        </p:blipFill>
        <p:spPr>
          <a:xfrm>
            <a:off x="4503895" y="0"/>
            <a:ext cx="5470209" cy="6858000"/>
          </a:xfrm>
          <a:prstGeom prst="rect">
            <a:avLst/>
          </a:prstGeom>
          <a:noFill/>
          <a:ln>
            <a:noFill/>
          </a:ln>
        </p:spPr>
      </p:pic>
      <p:sp>
        <p:nvSpPr>
          <p:cNvPr id="1237" name="Google Shape;1237;p85"/>
          <p:cNvSpPr/>
          <p:nvPr/>
        </p:nvSpPr>
        <p:spPr>
          <a:xfrm>
            <a:off x="4503895" y="2122714"/>
            <a:ext cx="5470209" cy="4735286"/>
          </a:xfrm>
          <a:prstGeom prst="rect">
            <a:avLst/>
          </a:prstGeom>
          <a:solidFill>
            <a:srgbClr val="E5E3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86"/>
          <p:cNvSpPr txBox="1"/>
          <p:nvPr/>
        </p:nvSpPr>
        <p:spPr>
          <a:xfrm>
            <a:off x="126854" y="550996"/>
            <a:ext cx="3678743" cy="12412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dirty="0">
                <a:solidFill>
                  <a:schemeClr val="dk1"/>
                </a:solidFill>
                <a:latin typeface="Avenir"/>
                <a:ea typeface="Avenir"/>
                <a:cs typeface="Avenir"/>
                <a:sym typeface="Avenir"/>
              </a:rPr>
              <a:t>The Income Statement</a:t>
            </a:r>
            <a:endParaRPr dirty="0"/>
          </a:p>
        </p:txBody>
      </p:sp>
      <p:pic>
        <p:nvPicPr>
          <p:cNvPr id="1244" name="Google Shape;1244;p86"/>
          <p:cNvPicPr preferRelativeResize="0"/>
          <p:nvPr/>
        </p:nvPicPr>
        <p:blipFill rotWithShape="1">
          <a:blip r:embed="rId3">
            <a:alphaModFix/>
          </a:blip>
          <a:srcRect/>
          <a:stretch/>
        </p:blipFill>
        <p:spPr>
          <a:xfrm>
            <a:off x="4503895" y="0"/>
            <a:ext cx="5470209" cy="6858000"/>
          </a:xfrm>
          <a:prstGeom prst="rect">
            <a:avLst/>
          </a:prstGeom>
          <a:noFill/>
          <a:ln>
            <a:noFill/>
          </a:ln>
        </p:spPr>
      </p:pic>
      <p:sp>
        <p:nvSpPr>
          <p:cNvPr id="1245" name="Google Shape;1245;p86"/>
          <p:cNvSpPr/>
          <p:nvPr/>
        </p:nvSpPr>
        <p:spPr>
          <a:xfrm>
            <a:off x="4503895" y="2906486"/>
            <a:ext cx="5470209" cy="3951514"/>
          </a:xfrm>
          <a:prstGeom prst="rect">
            <a:avLst/>
          </a:prstGeom>
          <a:solidFill>
            <a:srgbClr val="E5E3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p87"/>
          <p:cNvSpPr txBox="1"/>
          <p:nvPr/>
        </p:nvSpPr>
        <p:spPr>
          <a:xfrm>
            <a:off x="126854" y="550996"/>
            <a:ext cx="3678743" cy="12412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dirty="0">
                <a:solidFill>
                  <a:schemeClr val="dk1"/>
                </a:solidFill>
                <a:latin typeface="Avenir"/>
                <a:ea typeface="Avenir"/>
                <a:cs typeface="Avenir"/>
                <a:sym typeface="Avenir"/>
              </a:rPr>
              <a:t>The Income Statement</a:t>
            </a:r>
            <a:endParaRPr dirty="0"/>
          </a:p>
        </p:txBody>
      </p:sp>
      <p:pic>
        <p:nvPicPr>
          <p:cNvPr id="1252" name="Google Shape;1252;p87"/>
          <p:cNvPicPr preferRelativeResize="0"/>
          <p:nvPr/>
        </p:nvPicPr>
        <p:blipFill rotWithShape="1">
          <a:blip r:embed="rId3">
            <a:alphaModFix/>
          </a:blip>
          <a:srcRect/>
          <a:stretch/>
        </p:blipFill>
        <p:spPr>
          <a:xfrm>
            <a:off x="4503895" y="0"/>
            <a:ext cx="5470209" cy="6858000"/>
          </a:xfrm>
          <a:prstGeom prst="rect">
            <a:avLst/>
          </a:prstGeom>
          <a:noFill/>
          <a:ln>
            <a:noFill/>
          </a:ln>
        </p:spPr>
      </p:pic>
      <p:sp>
        <p:nvSpPr>
          <p:cNvPr id="1253" name="Google Shape;1253;p87"/>
          <p:cNvSpPr/>
          <p:nvPr/>
        </p:nvSpPr>
        <p:spPr>
          <a:xfrm>
            <a:off x="4503895" y="4008664"/>
            <a:ext cx="5470209" cy="2849336"/>
          </a:xfrm>
          <a:prstGeom prst="rect">
            <a:avLst/>
          </a:prstGeom>
          <a:solidFill>
            <a:srgbClr val="E5E3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88"/>
          <p:cNvSpPr txBox="1"/>
          <p:nvPr/>
        </p:nvSpPr>
        <p:spPr>
          <a:xfrm>
            <a:off x="126854" y="550996"/>
            <a:ext cx="3678743" cy="12412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dirty="0">
                <a:solidFill>
                  <a:schemeClr val="dk1"/>
                </a:solidFill>
                <a:latin typeface="Avenir"/>
                <a:ea typeface="Avenir"/>
                <a:cs typeface="Avenir"/>
                <a:sym typeface="Avenir"/>
              </a:rPr>
              <a:t>The Income Statement</a:t>
            </a:r>
            <a:endParaRPr dirty="0"/>
          </a:p>
        </p:txBody>
      </p:sp>
      <p:pic>
        <p:nvPicPr>
          <p:cNvPr id="1260" name="Google Shape;1260;p88"/>
          <p:cNvPicPr preferRelativeResize="0"/>
          <p:nvPr/>
        </p:nvPicPr>
        <p:blipFill rotWithShape="1">
          <a:blip r:embed="rId3">
            <a:alphaModFix/>
          </a:blip>
          <a:srcRect/>
          <a:stretch/>
        </p:blipFill>
        <p:spPr>
          <a:xfrm>
            <a:off x="4503895" y="0"/>
            <a:ext cx="5470209" cy="6858000"/>
          </a:xfrm>
          <a:prstGeom prst="rect">
            <a:avLst/>
          </a:prstGeom>
          <a:noFill/>
          <a:ln>
            <a:noFill/>
          </a:ln>
        </p:spPr>
      </p:pic>
      <p:sp>
        <p:nvSpPr>
          <p:cNvPr id="1261" name="Google Shape;1261;p88"/>
          <p:cNvSpPr/>
          <p:nvPr/>
        </p:nvSpPr>
        <p:spPr>
          <a:xfrm>
            <a:off x="4503895" y="4735286"/>
            <a:ext cx="5470209" cy="2122714"/>
          </a:xfrm>
          <a:prstGeom prst="rect">
            <a:avLst/>
          </a:prstGeom>
          <a:solidFill>
            <a:srgbClr val="E5E3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89"/>
          <p:cNvSpPr txBox="1"/>
          <p:nvPr/>
        </p:nvSpPr>
        <p:spPr>
          <a:xfrm>
            <a:off x="126854" y="550996"/>
            <a:ext cx="3678743" cy="12412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dirty="0">
                <a:solidFill>
                  <a:schemeClr val="dk1"/>
                </a:solidFill>
                <a:latin typeface="Avenir"/>
                <a:ea typeface="Avenir"/>
                <a:cs typeface="Avenir"/>
                <a:sym typeface="Avenir"/>
              </a:rPr>
              <a:t>The Income Statement</a:t>
            </a:r>
            <a:endParaRPr dirty="0"/>
          </a:p>
        </p:txBody>
      </p:sp>
      <p:pic>
        <p:nvPicPr>
          <p:cNvPr id="1268" name="Google Shape;1268;p89"/>
          <p:cNvPicPr preferRelativeResize="0"/>
          <p:nvPr/>
        </p:nvPicPr>
        <p:blipFill rotWithShape="1">
          <a:blip r:embed="rId3">
            <a:alphaModFix/>
          </a:blip>
          <a:srcRect/>
          <a:stretch/>
        </p:blipFill>
        <p:spPr>
          <a:xfrm>
            <a:off x="4503895" y="0"/>
            <a:ext cx="5470209" cy="6858000"/>
          </a:xfrm>
          <a:prstGeom prst="rect">
            <a:avLst/>
          </a:prstGeom>
          <a:noFill/>
          <a:ln>
            <a:noFill/>
          </a:ln>
        </p:spPr>
      </p:pic>
      <p:sp>
        <p:nvSpPr>
          <p:cNvPr id="1269" name="Google Shape;1269;p89"/>
          <p:cNvSpPr/>
          <p:nvPr/>
        </p:nvSpPr>
        <p:spPr>
          <a:xfrm>
            <a:off x="4503895" y="5812970"/>
            <a:ext cx="5470209" cy="1045029"/>
          </a:xfrm>
          <a:prstGeom prst="rect">
            <a:avLst/>
          </a:prstGeom>
          <a:solidFill>
            <a:srgbClr val="E5E3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90"/>
          <p:cNvSpPr txBox="1"/>
          <p:nvPr/>
        </p:nvSpPr>
        <p:spPr>
          <a:xfrm>
            <a:off x="126854" y="550996"/>
            <a:ext cx="3678743" cy="12412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dirty="0">
                <a:solidFill>
                  <a:schemeClr val="dk1"/>
                </a:solidFill>
                <a:latin typeface="Avenir"/>
                <a:ea typeface="Avenir"/>
                <a:cs typeface="Avenir"/>
                <a:sym typeface="Avenir"/>
              </a:rPr>
              <a:t>The Income Statement</a:t>
            </a:r>
            <a:endParaRPr dirty="0"/>
          </a:p>
        </p:txBody>
      </p:sp>
      <p:pic>
        <p:nvPicPr>
          <p:cNvPr id="1276" name="Google Shape;1276;p90"/>
          <p:cNvPicPr preferRelativeResize="0"/>
          <p:nvPr/>
        </p:nvPicPr>
        <p:blipFill rotWithShape="1">
          <a:blip r:embed="rId3">
            <a:alphaModFix/>
          </a:blip>
          <a:srcRect/>
          <a:stretch/>
        </p:blipFill>
        <p:spPr>
          <a:xfrm>
            <a:off x="4503895" y="0"/>
            <a:ext cx="5470209" cy="6858000"/>
          </a:xfrm>
          <a:prstGeom prst="rect">
            <a:avLst/>
          </a:prstGeom>
          <a:noFill/>
          <a:ln>
            <a:noFill/>
          </a:ln>
        </p:spPr>
      </p:pic>
      <p:sp>
        <p:nvSpPr>
          <p:cNvPr id="1277" name="Google Shape;1277;p90"/>
          <p:cNvSpPr txBox="1"/>
          <p:nvPr/>
        </p:nvSpPr>
        <p:spPr>
          <a:xfrm>
            <a:off x="198229" y="2277551"/>
            <a:ext cx="3920171" cy="23901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dirty="0">
                <a:solidFill>
                  <a:schemeClr val="dk1"/>
                </a:solidFill>
                <a:latin typeface="Avenir"/>
                <a:ea typeface="Avenir"/>
                <a:cs typeface="Avenir"/>
                <a:sym typeface="Avenir"/>
              </a:rPr>
              <a:t>a.k.a.</a:t>
            </a:r>
            <a:endParaRPr dirty="0"/>
          </a:p>
          <a:p>
            <a:pPr marL="0" marR="0" lvl="0" indent="0" algn="l" rtl="0">
              <a:spcBef>
                <a:spcPts val="0"/>
              </a:spcBef>
              <a:spcAft>
                <a:spcPts val="0"/>
              </a:spcAft>
              <a:buNone/>
            </a:pPr>
            <a:r>
              <a:rPr lang="en-US" sz="3733" dirty="0">
                <a:solidFill>
                  <a:schemeClr val="dk1"/>
                </a:solidFill>
                <a:latin typeface="Avenir"/>
                <a:ea typeface="Avenir"/>
                <a:cs typeface="Avenir"/>
                <a:sym typeface="Avenir"/>
              </a:rPr>
              <a:t>The Statement of Financial Activities </a:t>
            </a:r>
            <a:endParaRPr dirty="0"/>
          </a:p>
          <a:p>
            <a:pPr marL="0" marR="0" lvl="0" indent="0" algn="l" rtl="0">
              <a:spcBef>
                <a:spcPts val="0"/>
              </a:spcBef>
              <a:spcAft>
                <a:spcPts val="0"/>
              </a:spcAft>
              <a:buNone/>
            </a:pPr>
            <a:r>
              <a:rPr lang="en-US" sz="3733" dirty="0">
                <a:solidFill>
                  <a:schemeClr val="dk1"/>
                </a:solidFill>
                <a:latin typeface="Avenir"/>
                <a:ea typeface="Avenir"/>
                <a:cs typeface="Avenir"/>
                <a:sym typeface="Avenir"/>
              </a:rPr>
              <a:t>재무 활동 보고서</a:t>
            </a:r>
            <a:endParaRPr sz="3733" dirty="0">
              <a:solidFill>
                <a:schemeClr val="dk1"/>
              </a:solidFill>
              <a:latin typeface="Avenir"/>
              <a:ea typeface="Avenir"/>
              <a:cs typeface="Avenir"/>
              <a:sym typeface="Aveni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pic>
        <p:nvPicPr>
          <p:cNvPr id="1283" name="Google Shape;1283;p91"/>
          <p:cNvPicPr preferRelativeResize="0"/>
          <p:nvPr/>
        </p:nvPicPr>
        <p:blipFill rotWithShape="1">
          <a:blip r:embed="rId3">
            <a:alphaModFix/>
          </a:blip>
          <a:srcRect/>
          <a:stretch/>
        </p:blipFill>
        <p:spPr>
          <a:xfrm>
            <a:off x="7206781" y="2908288"/>
            <a:ext cx="3246172" cy="885123"/>
          </a:xfrm>
          <a:prstGeom prst="rect">
            <a:avLst/>
          </a:prstGeom>
          <a:noFill/>
          <a:ln>
            <a:noFill/>
          </a:ln>
        </p:spPr>
      </p:pic>
      <p:pic>
        <p:nvPicPr>
          <p:cNvPr id="1284" name="Google Shape;1284;p91"/>
          <p:cNvPicPr preferRelativeResize="0"/>
          <p:nvPr/>
        </p:nvPicPr>
        <p:blipFill rotWithShape="1">
          <a:blip r:embed="rId4">
            <a:alphaModFix/>
          </a:blip>
          <a:srcRect/>
          <a:stretch/>
        </p:blipFill>
        <p:spPr>
          <a:xfrm>
            <a:off x="2111453" y="2642788"/>
            <a:ext cx="3984548" cy="154810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1" descr="VG3_Charts30.jpg"/>
          <p:cNvPicPr preferRelativeResize="0"/>
          <p:nvPr/>
        </p:nvPicPr>
        <p:blipFill rotWithShape="1">
          <a:blip r:embed="rId3">
            <a:alphaModFix/>
          </a:blip>
          <a:srcRect/>
          <a:stretch/>
        </p:blipFill>
        <p:spPr>
          <a:xfrm>
            <a:off x="4982474" y="849202"/>
            <a:ext cx="2227051" cy="4676222"/>
          </a:xfrm>
          <a:prstGeom prst="rect">
            <a:avLst/>
          </a:prstGeom>
          <a:noFill/>
          <a:ln>
            <a:noFill/>
          </a:ln>
        </p:spPr>
      </p:pic>
      <p:sp>
        <p:nvSpPr>
          <p:cNvPr id="161" name="Google Shape;161;p21"/>
          <p:cNvSpPr/>
          <p:nvPr/>
        </p:nvSpPr>
        <p:spPr>
          <a:xfrm>
            <a:off x="1813360" y="3421304"/>
            <a:ext cx="2900114" cy="1147419"/>
          </a:xfrm>
          <a:prstGeom prst="homePlate">
            <a:avLst>
              <a:gd name="adj" fmla="val 50000"/>
            </a:avLst>
          </a:prstGeom>
          <a:gradFill>
            <a:gsLst>
              <a:gs pos="0">
                <a:srgbClr val="84981F"/>
              </a:gs>
              <a:gs pos="100000">
                <a:srgbClr val="A8D08C"/>
              </a:gs>
            </a:gsLst>
            <a:lin ang="16200000" scaled="0"/>
          </a:gradFill>
          <a:ln>
            <a:noFill/>
          </a:ln>
        </p:spPr>
        <p:txBody>
          <a:bodyPr spcFirstLastPara="1" wrap="square" lIns="76200" tIns="38100" rIns="76200" bIns="38100" anchor="ctr" anchorCtr="0">
            <a:noAutofit/>
          </a:bodyPr>
          <a:lstStyle/>
          <a:p>
            <a:pPr marL="0" marR="0" lvl="0" indent="0" algn="ctr" rtl="0">
              <a:spcBef>
                <a:spcPts val="0"/>
              </a:spcBef>
              <a:spcAft>
                <a:spcPts val="0"/>
              </a:spcAft>
              <a:buNone/>
            </a:pPr>
            <a:endParaRPr sz="1500" dirty="0">
              <a:solidFill>
                <a:schemeClr val="lt1"/>
              </a:solidFill>
              <a:latin typeface="Calibri"/>
              <a:ea typeface="Calibri"/>
              <a:cs typeface="Calibri"/>
              <a:sym typeface="Calibri"/>
            </a:endParaRPr>
          </a:p>
        </p:txBody>
      </p:sp>
      <p:sp>
        <p:nvSpPr>
          <p:cNvPr id="162" name="Google Shape;162;p21"/>
          <p:cNvSpPr/>
          <p:nvPr/>
        </p:nvSpPr>
        <p:spPr>
          <a:xfrm rot="10800000">
            <a:off x="7860651" y="3429000"/>
            <a:ext cx="2900114" cy="1147419"/>
          </a:xfrm>
          <a:prstGeom prst="homePlate">
            <a:avLst>
              <a:gd name="adj" fmla="val 50000"/>
            </a:avLst>
          </a:prstGeom>
          <a:gradFill>
            <a:gsLst>
              <a:gs pos="0">
                <a:srgbClr val="FFC000"/>
              </a:gs>
              <a:gs pos="100000">
                <a:srgbClr val="FEE599"/>
              </a:gs>
            </a:gsLst>
            <a:lin ang="8100000" scaled="0"/>
          </a:gradFill>
          <a:ln>
            <a:noFill/>
          </a:ln>
        </p:spPr>
        <p:txBody>
          <a:bodyPr spcFirstLastPara="1" wrap="square" lIns="76200" tIns="38100" rIns="76200" bIns="38100" anchor="ctr" anchorCtr="0">
            <a:noAutofit/>
          </a:bodyPr>
          <a:lstStyle/>
          <a:p>
            <a:pPr marL="0" marR="0" lvl="0" indent="0" algn="ctr" rtl="0">
              <a:spcBef>
                <a:spcPts val="0"/>
              </a:spcBef>
              <a:spcAft>
                <a:spcPts val="0"/>
              </a:spcAft>
              <a:buNone/>
            </a:pPr>
            <a:endParaRPr sz="1500" dirty="0">
              <a:solidFill>
                <a:schemeClr val="lt1"/>
              </a:solidFill>
              <a:latin typeface="Calibri"/>
              <a:ea typeface="Calibri"/>
              <a:cs typeface="Calibri"/>
              <a:sym typeface="Calibri"/>
            </a:endParaRPr>
          </a:p>
        </p:txBody>
      </p:sp>
      <p:sp>
        <p:nvSpPr>
          <p:cNvPr id="163" name="Google Shape;163;p21"/>
          <p:cNvSpPr txBox="1"/>
          <p:nvPr/>
        </p:nvSpPr>
        <p:spPr>
          <a:xfrm>
            <a:off x="9102902" y="3764553"/>
            <a:ext cx="12757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venir"/>
                <a:ea typeface="Avenir"/>
                <a:cs typeface="Avenir"/>
                <a:sym typeface="Avenir"/>
              </a:rPr>
              <a:t>Sale</a:t>
            </a:r>
            <a:endParaRPr sz="2000" dirty="0">
              <a:solidFill>
                <a:schemeClr val="dk1"/>
              </a:solidFill>
              <a:latin typeface="Avenir"/>
              <a:ea typeface="Avenir"/>
              <a:cs typeface="Avenir"/>
              <a:sym typeface="Avenir"/>
            </a:endParaRPr>
          </a:p>
        </p:txBody>
      </p:sp>
      <p:sp>
        <p:nvSpPr>
          <p:cNvPr id="164" name="Google Shape;164;p21"/>
          <p:cNvSpPr txBox="1"/>
          <p:nvPr/>
        </p:nvSpPr>
        <p:spPr>
          <a:xfrm>
            <a:off x="2279374" y="3732445"/>
            <a:ext cx="205197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venir"/>
                <a:ea typeface="Avenir"/>
                <a:cs typeface="Avenir"/>
                <a:sym typeface="Avenir"/>
              </a:rPr>
              <a:t>Purchase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500"/>
                                        <p:tgtEl>
                                          <p:spTgt spid="164"/>
                                        </p:tgtEl>
                                        <p:attrNameLst>
                                          <p:attrName>ppt_w</p:attrName>
                                        </p:attrNameLst>
                                      </p:cBhvr>
                                      <p:tavLst>
                                        <p:tav tm="0">
                                          <p:val>
                                            <p:strVal val="0"/>
                                          </p:val>
                                        </p:tav>
                                        <p:tav tm="100000">
                                          <p:val>
                                            <p:strVal val="#ppt_w"/>
                                          </p:val>
                                        </p:tav>
                                      </p:tavLst>
                                    </p:anim>
                                    <p:anim calcmode="lin" valueType="num">
                                      <p:cBhvr additive="base">
                                        <p:cTn id="8" dur="500"/>
                                        <p:tgtEl>
                                          <p:spTgt spid="164"/>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61"/>
                                        </p:tgtEl>
                                        <p:attrNameLst>
                                          <p:attrName>style.visibility</p:attrName>
                                        </p:attrNameLst>
                                      </p:cBhvr>
                                      <p:to>
                                        <p:strVal val="visible"/>
                                      </p:to>
                                    </p:set>
                                    <p:anim calcmode="lin" valueType="num">
                                      <p:cBhvr additive="base">
                                        <p:cTn id="11" dur="500"/>
                                        <p:tgtEl>
                                          <p:spTgt spid="161"/>
                                        </p:tgtEl>
                                        <p:attrNameLst>
                                          <p:attrName>ppt_w</p:attrName>
                                        </p:attrNameLst>
                                      </p:cBhvr>
                                      <p:tavLst>
                                        <p:tav tm="0">
                                          <p:val>
                                            <p:strVal val="0"/>
                                          </p:val>
                                        </p:tav>
                                        <p:tav tm="100000">
                                          <p:val>
                                            <p:strVal val="#ppt_w"/>
                                          </p:val>
                                        </p:tav>
                                      </p:tavLst>
                                    </p:anim>
                                    <p:anim calcmode="lin" valueType="num">
                                      <p:cBhvr additive="base">
                                        <p:cTn id="12" dur="500"/>
                                        <p:tgtEl>
                                          <p:spTgt spid="16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3"/>
                                        </p:tgtEl>
                                        <p:attrNameLst>
                                          <p:attrName>style.visibility</p:attrName>
                                        </p:attrNameLst>
                                      </p:cBhvr>
                                      <p:to>
                                        <p:strVal val="visible"/>
                                      </p:to>
                                    </p:set>
                                    <p:anim calcmode="lin" valueType="num">
                                      <p:cBhvr additive="base">
                                        <p:cTn id="15" dur="500"/>
                                        <p:tgtEl>
                                          <p:spTgt spid="163"/>
                                        </p:tgtEl>
                                        <p:attrNameLst>
                                          <p:attrName>ppt_w</p:attrName>
                                        </p:attrNameLst>
                                      </p:cBhvr>
                                      <p:tavLst>
                                        <p:tav tm="0">
                                          <p:val>
                                            <p:strVal val="0"/>
                                          </p:val>
                                        </p:tav>
                                        <p:tav tm="100000">
                                          <p:val>
                                            <p:strVal val="#ppt_w"/>
                                          </p:val>
                                        </p:tav>
                                      </p:tavLst>
                                    </p:anim>
                                    <p:anim calcmode="lin" valueType="num">
                                      <p:cBhvr additive="base">
                                        <p:cTn id="16" dur="500"/>
                                        <p:tgtEl>
                                          <p:spTgt spid="163"/>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500"/>
                                        <p:tgtEl>
                                          <p:spTgt spid="162"/>
                                        </p:tgtEl>
                                        <p:attrNameLst>
                                          <p:attrName>ppt_w</p:attrName>
                                        </p:attrNameLst>
                                      </p:cBhvr>
                                      <p:tavLst>
                                        <p:tav tm="0">
                                          <p:val>
                                            <p:strVal val="0"/>
                                          </p:val>
                                        </p:tav>
                                        <p:tav tm="100000">
                                          <p:val>
                                            <p:strVal val="#ppt_w"/>
                                          </p:val>
                                        </p:tav>
                                      </p:tavLst>
                                    </p:anim>
                                    <p:anim calcmode="lin" valueType="num">
                                      <p:cBhvr additive="base">
                                        <p:cTn id="20" dur="500"/>
                                        <p:tgtEl>
                                          <p:spTgt spid="16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2"/>
          <p:cNvSpPr txBox="1"/>
          <p:nvPr/>
        </p:nvSpPr>
        <p:spPr>
          <a:xfrm>
            <a:off x="219456" y="280414"/>
            <a:ext cx="11655552" cy="1080000"/>
          </a:xfrm>
          <a:prstGeom prst="rect">
            <a:avLst/>
          </a:prstGeom>
          <a:noFill/>
          <a:ln>
            <a:noFill/>
          </a:ln>
        </p:spPr>
        <p:txBody>
          <a:bodyPr spcFirstLastPara="1" wrap="square" lIns="91425" tIns="45700" rIns="91425" bIns="45700" anchor="ctr" anchorCtr="0">
            <a:noAutofit/>
          </a:bodyPr>
          <a:lstStyle/>
          <a:p>
            <a:pPr marL="363538" marR="0" lvl="0" indent="0" algn="l" rtl="0">
              <a:lnSpc>
                <a:spcPct val="120000"/>
              </a:lnSpc>
              <a:spcBef>
                <a:spcPts val="0"/>
              </a:spcBef>
              <a:spcAft>
                <a:spcPts val="0"/>
              </a:spcAft>
              <a:buNone/>
            </a:pPr>
            <a:r>
              <a:rPr lang="en-US" sz="4400" dirty="0">
                <a:solidFill>
                  <a:srgbClr val="548135"/>
                </a:solidFill>
                <a:latin typeface="Avenir"/>
                <a:ea typeface="Avenir"/>
                <a:cs typeface="Avenir"/>
                <a:sym typeface="Avenir"/>
              </a:rPr>
              <a:t>중요한 물건은 어떻게 그리고 왜 정리하나요?</a:t>
            </a:r>
            <a:endParaRPr sz="4400" dirty="0">
              <a:solidFill>
                <a:srgbClr val="548135"/>
              </a:solidFill>
              <a:latin typeface="Avenir"/>
              <a:ea typeface="Avenir"/>
              <a:cs typeface="Avenir"/>
              <a:sym typeface="Avenir"/>
            </a:endParaRPr>
          </a:p>
        </p:txBody>
      </p:sp>
      <p:pic>
        <p:nvPicPr>
          <p:cNvPr id="171" name="Google Shape;171;p22"/>
          <p:cNvPicPr preferRelativeResize="0"/>
          <p:nvPr/>
        </p:nvPicPr>
        <p:blipFill rotWithShape="1">
          <a:blip r:embed="rId3">
            <a:alphaModFix/>
          </a:blip>
          <a:srcRect/>
          <a:stretch/>
        </p:blipFill>
        <p:spPr>
          <a:xfrm>
            <a:off x="2865120" y="1962654"/>
            <a:ext cx="5392864" cy="3450739"/>
          </a:xfrm>
          <a:prstGeom prst="rect">
            <a:avLst/>
          </a:prstGeom>
          <a:noFill/>
          <a:ln w="9525" cap="flat" cmpd="sng">
            <a:solidFill>
              <a:srgbClr val="EDEDED"/>
            </a:solidFill>
            <a:prstDash val="solid"/>
            <a:round/>
            <a:headEnd type="none" w="sm" len="sm"/>
            <a:tailEnd type="none" w="sm" len="sm"/>
          </a:ln>
          <a:effectLst>
            <a:outerShdw blurRad="50800" dist="38100" dir="2700000" algn="tl" rotWithShape="0">
              <a:srgbClr val="000000">
                <a:alpha val="40000"/>
              </a:srgbClr>
            </a:outerShdw>
          </a:effectLst>
        </p:spPr>
      </p:pic>
      <p:sp>
        <p:nvSpPr>
          <p:cNvPr id="172" name="Google Shape;172;p22"/>
          <p:cNvSpPr txBox="1"/>
          <p:nvPr/>
        </p:nvSpPr>
        <p:spPr>
          <a:xfrm>
            <a:off x="6702917" y="6210705"/>
            <a:ext cx="5172091"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rgbClr val="AEABAB"/>
                </a:solidFill>
                <a:latin typeface="Avenir"/>
                <a:ea typeface="Avenir"/>
                <a:cs typeface="Avenir"/>
                <a:sym typeface="Avenir"/>
              </a:rPr>
              <a:t>https://www.instagram.com/p/Bi55EWKHqRT/?taken-by=sweetbookobsession</a:t>
            </a:r>
            <a:endParaRPr sz="1100" dirty="0">
              <a:solidFill>
                <a:srgbClr val="AEABAB"/>
              </a:solidFill>
              <a:latin typeface="Avenir"/>
              <a:ea typeface="Avenir"/>
              <a:cs typeface="Avenir"/>
              <a:sym typeface="Avenir"/>
            </a:endParaRPr>
          </a:p>
        </p:txBody>
      </p:sp>
      <p:sp>
        <p:nvSpPr>
          <p:cNvPr id="173" name="Google Shape;173;p22"/>
          <p:cNvSpPr txBox="1"/>
          <p:nvPr/>
        </p:nvSpPr>
        <p:spPr>
          <a:xfrm>
            <a:off x="2999832" y="5756727"/>
            <a:ext cx="6094800" cy="402546"/>
          </a:xfrm>
          <a:prstGeom prst="rect">
            <a:avLst/>
          </a:prstGeom>
          <a:noFill/>
          <a:ln>
            <a:noFill/>
          </a:ln>
        </p:spPr>
        <p:txBody>
          <a:bodyPr spcFirstLastPara="1" wrap="square" lIns="91425" tIns="45700" rIns="91425" bIns="45700" anchor="t" anchorCtr="0">
            <a:spAutoFit/>
          </a:bodyPr>
          <a:lstStyle/>
          <a:p>
            <a:pPr marL="363538" marR="0" lvl="0" indent="0" algn="l" rtl="0">
              <a:lnSpc>
                <a:spcPct val="120000"/>
              </a:lnSpc>
              <a:spcBef>
                <a:spcPts val="0"/>
              </a:spcBef>
              <a:spcAft>
                <a:spcPts val="0"/>
              </a:spcAft>
              <a:buNone/>
            </a:pPr>
            <a:r>
              <a:rPr lang="en-US" sz="1800" dirty="0">
                <a:solidFill>
                  <a:srgbClr val="548135"/>
                </a:solidFill>
                <a:latin typeface="Avenir"/>
                <a:ea typeface="Avenir"/>
                <a:cs typeface="Avenir"/>
                <a:sym typeface="Avenir"/>
              </a:rPr>
              <a:t>How and Why do we organize important stuff?</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865</TotalTime>
  <Words>2243</Words>
  <Application>Microsoft Office PowerPoint</Application>
  <PresentationFormat>Widescreen</PresentationFormat>
  <Paragraphs>979</Paragraphs>
  <Slides>78</Slides>
  <Notes>78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Calibri</vt:lpstr>
      <vt:lpstr>Helvetica Neue</vt:lpstr>
      <vt:lpstr>Avenir</vt:lpstr>
      <vt:lpstr>Noto Sans Symbols</vt:lpstr>
      <vt:lpstr>Arial</vt:lpstr>
      <vt:lpstr>Office Theme</vt:lpstr>
      <vt:lpstr>PowerPoint Presentation</vt:lpstr>
      <vt:lpstr> Induction Program</vt:lpstr>
      <vt:lpstr> 도입 프로그램 (Color Accounting)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Duality (이중성) –  The Cornerstone of Modern Accounting</vt:lpstr>
      <vt:lpstr>PowerPoint Presentation</vt:lpstr>
      <vt:lpstr>PowerPoint Presentation</vt:lpstr>
      <vt:lpstr>PowerPoint Presentation</vt:lpstr>
      <vt:lpstr>PowerPoint Presentation</vt:lpstr>
      <vt:lpstr>PowerPoint Presentation</vt:lpstr>
      <vt:lpstr>PowerPoint Presentation</vt:lpstr>
      <vt:lpstr> Induction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Induction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Hong, Philip Keejae</cp:lastModifiedBy>
  <cp:revision>3</cp:revision>
  <dcterms:modified xsi:type="dcterms:W3CDTF">2026-07-09T23:46:09Z</dcterms:modified>
</cp:coreProperties>
</file>