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Lst>
  <p:sldSz cy="6858000" cx="12192000"/>
  <p:notesSz cx="6858000" cy="9144000"/>
  <p:embeddedFontLst>
    <p:embeddedFont>
      <p:font typeface="Helvetica Neue"/>
      <p:regular r:id="rId82"/>
      <p:bold r:id="rId83"/>
      <p:italic r:id="rId84"/>
      <p:boldItalic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3B7C02-C20F-42C7-878E-1E52F1C29615}">
  <a:tblStyle styleId="{EC3B7C02-C20F-42C7-878E-1E52F1C29615}"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HelveticaNeue-italic.fntdata"/><Relationship Id="rId83" Type="http://schemas.openxmlformats.org/officeDocument/2006/relationships/font" Target="fonts/HelveticaNeue-bold.fntdata"/><Relationship Id="rId42" Type="http://schemas.openxmlformats.org/officeDocument/2006/relationships/slide" Target="slides/slide36.xml"/><Relationship Id="rId41" Type="http://schemas.openxmlformats.org/officeDocument/2006/relationships/slide" Target="slides/slide35.xml"/><Relationship Id="rId85" Type="http://schemas.openxmlformats.org/officeDocument/2006/relationships/font" Target="fonts/HelveticaNeue-boldItalic.fntdata"/><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2" Type="http://schemas.openxmlformats.org/officeDocument/2006/relationships/font" Target="fonts/HelveticaNeue-regular.fntdata"/><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1pPr>
            <a:lvl2pPr indent="-228600" lvl="1" marL="9144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2pPr>
            <a:lvl3pPr indent="-228600" lvl="2" marL="13716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3pPr>
            <a:lvl4pPr indent="-228600" lvl="3" marL="18288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4pPr>
            <a:lvl5pPr indent="-228600" lvl="4" marL="22860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4" name="Google Shape;4;n"/>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5" name="Google Shape;5;n"/>
          <p:cNvSpPr/>
          <p:nvPr>
            <p:ph idx="2" type="sldImg"/>
          </p:nvPr>
        </p:nvSpPr>
        <p:spPr>
          <a:xfrm>
            <a:off x="4336473" y="458788"/>
            <a:ext cx="2157057" cy="121334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4065588" y="458788"/>
            <a:ext cx="2417762" cy="1360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1: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venir"/>
              <a:buNone/>
            </a:pPr>
            <a:r>
              <a:rPr lang="en-US"/>
              <a:t>Welcome to Middlesex University</a:t>
            </a:r>
            <a:endParaRPr/>
          </a:p>
          <a:p>
            <a:pPr indent="0" lvl="0" marL="0" rtl="0" algn="l">
              <a:spcBef>
                <a:spcPts val="0"/>
              </a:spcBef>
              <a:spcAft>
                <a:spcPts val="0"/>
              </a:spcAft>
              <a:buNone/>
            </a:pPr>
            <a:r>
              <a:t/>
            </a:r>
            <a:endParaRPr/>
          </a:p>
        </p:txBody>
      </p:sp>
      <p:sp>
        <p:nvSpPr>
          <p:cNvPr id="84" name="Google Shape;84;p1: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0: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Headlines</a:t>
            </a:r>
            <a:endParaRPr/>
          </a:p>
          <a:p>
            <a:pPr indent="0" lvl="0" marL="0" rtl="0" algn="l">
              <a:spcBef>
                <a:spcPts val="0"/>
              </a:spcBef>
              <a:spcAft>
                <a:spcPts val="0"/>
              </a:spcAft>
              <a:buNone/>
            </a:pPr>
            <a:r>
              <a:t/>
            </a:r>
            <a:endParaRPr b="1"/>
          </a:p>
          <a:p>
            <a:pPr indent="-171450" lvl="0" marL="171450" rtl="0" algn="l">
              <a:spcBef>
                <a:spcPts val="0"/>
              </a:spcBef>
              <a:spcAft>
                <a:spcPts val="0"/>
              </a:spcAft>
              <a:buClr>
                <a:schemeClr val="dk1"/>
              </a:buClr>
              <a:buSzPts val="1200"/>
              <a:buFont typeface="Arial"/>
              <a:buChar char="•"/>
            </a:pPr>
            <a:r>
              <a:rPr lang="en-US"/>
              <a:t>Relate “butterfly” to Accounting Framework</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There’s another source of funds – income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Students should do what you do, in their workbooks, </a:t>
            </a:r>
            <a:br>
              <a:rPr lang="en-US"/>
            </a:br>
            <a:r>
              <a:rPr lang="en-US"/>
              <a:t>pages 12 – 13.</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Sequence Steps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Point out that the Funding Butterfly is now shown as the top 3 boxes in the Framework – the balance sheet and they can ignore the bottom section for now.</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Explain that we are now going to use some transactions to explore the third source of funds – that received from the customers. To do so we will start an imaginary consulting business.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Whose story? Reveal an entity name at top </a:t>
            </a:r>
            <a:r>
              <a:rPr b="1" lang="en-US">
                <a:solidFill>
                  <a:srgbClr val="C00000"/>
                </a:solidFill>
              </a:rPr>
              <a:t>[ CLICK ]</a:t>
            </a:r>
            <a:r>
              <a:rPr lang="en-US"/>
              <a:t>. Point of view!</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Say: this story is a funding story.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Tell students to highlight the </a:t>
            </a:r>
            <a:r>
              <a:rPr b="1" lang="en-US"/>
              <a:t>Uses of funds</a:t>
            </a:r>
            <a:r>
              <a:rPr lang="en-US"/>
              <a:t> heading box in green and also the border of the </a:t>
            </a:r>
            <a:r>
              <a:rPr b="1" lang="en-US"/>
              <a:t>assets</a:t>
            </a:r>
            <a:r>
              <a:rPr lang="en-US"/>
              <a:t> box.</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Tell students to highlight the </a:t>
            </a:r>
            <a:r>
              <a:rPr b="1" lang="en-US"/>
              <a:t>Sources of funds</a:t>
            </a:r>
            <a:r>
              <a:rPr lang="en-US"/>
              <a:t> heading box in yellow and also the border of </a:t>
            </a:r>
            <a:r>
              <a:rPr b="1" lang="en-US"/>
              <a:t>liabilities </a:t>
            </a:r>
            <a:r>
              <a:rPr lang="en-US"/>
              <a:t>and </a:t>
            </a:r>
            <a:r>
              <a:rPr b="1" lang="en-US"/>
              <a:t>equity</a:t>
            </a:r>
            <a:r>
              <a:rPr lang="en-US"/>
              <a:t> boxes and the dividing line.</a:t>
            </a:r>
            <a:endParaRPr/>
          </a:p>
          <a:p>
            <a:pPr indent="0" lvl="0" marL="0" rtl="0" algn="l">
              <a:spcBef>
                <a:spcPts val="0"/>
              </a:spcBef>
              <a:spcAft>
                <a:spcPts val="0"/>
              </a:spcAft>
              <a:buNone/>
            </a:pPr>
            <a:r>
              <a:t/>
            </a:r>
            <a:endParaRPr/>
          </a:p>
        </p:txBody>
      </p:sp>
      <p:sp>
        <p:nvSpPr>
          <p:cNvPr id="275" name="Google Shape;275;p10:notes"/>
          <p:cNvSpPr/>
          <p:nvPr>
            <p:ph idx="2" type="sldImg"/>
          </p:nvPr>
        </p:nvSpPr>
        <p:spPr>
          <a:xfrm>
            <a:off x="4246563" y="458788"/>
            <a:ext cx="2236787" cy="12588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6" name="Google Shape;276;p10: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1:notes"/>
          <p:cNvSpPr/>
          <p:nvPr>
            <p:ph idx="2" type="sldImg"/>
          </p:nvPr>
        </p:nvSpPr>
        <p:spPr>
          <a:xfrm>
            <a:off x="4246563" y="458788"/>
            <a:ext cx="2236787" cy="12588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7" name="Google Shape;287;p11: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288" name="Google Shape;288;p11: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2:notes"/>
          <p:cNvSpPr/>
          <p:nvPr>
            <p:ph idx="2" type="sldImg"/>
          </p:nvPr>
        </p:nvSpPr>
        <p:spPr>
          <a:xfrm>
            <a:off x="4252913" y="458788"/>
            <a:ext cx="2230437" cy="12557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5" name="Google Shape;305;p12: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306" name="Google Shape;306;p12: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3:notes"/>
          <p:cNvSpPr/>
          <p:nvPr>
            <p:ph idx="2" type="sldImg"/>
          </p:nvPr>
        </p:nvSpPr>
        <p:spPr>
          <a:xfrm>
            <a:off x="4252913" y="458788"/>
            <a:ext cx="2230437" cy="12557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1" name="Google Shape;331;p13: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332" name="Google Shape;332;p13: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4:notes"/>
          <p:cNvSpPr/>
          <p:nvPr>
            <p:ph idx="2" type="sldImg"/>
          </p:nvPr>
        </p:nvSpPr>
        <p:spPr>
          <a:xfrm>
            <a:off x="4252913" y="458788"/>
            <a:ext cx="2230437" cy="12557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3" name="Google Shape;363;p14: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364" name="Google Shape;364;p14: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5:notes"/>
          <p:cNvSpPr/>
          <p:nvPr>
            <p:ph idx="2" type="sldImg"/>
          </p:nvPr>
        </p:nvSpPr>
        <p:spPr>
          <a:xfrm>
            <a:off x="4252913" y="458788"/>
            <a:ext cx="2230437" cy="12557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8" name="Google Shape;398;p15: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399" name="Google Shape;399;p15: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6:notes"/>
          <p:cNvSpPr/>
          <p:nvPr>
            <p:ph idx="2" type="sldImg"/>
          </p:nvPr>
        </p:nvSpPr>
        <p:spPr>
          <a:xfrm>
            <a:off x="4246563" y="458788"/>
            <a:ext cx="2236787" cy="12588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8" name="Google Shape;438;p16: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439" name="Google Shape;439;p16: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7: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6" name="Google Shape;446;p17: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447" name="Google Shape;447;p17: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8: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Headlines</a:t>
            </a:r>
            <a:endParaRPr/>
          </a:p>
          <a:p>
            <a:pPr indent="0" lvl="0" marL="0" rtl="0" algn="l">
              <a:spcBef>
                <a:spcPts val="0"/>
              </a:spcBef>
              <a:spcAft>
                <a:spcPts val="0"/>
              </a:spcAft>
              <a:buNone/>
            </a:pPr>
            <a:r>
              <a:t/>
            </a:r>
            <a:endParaRPr b="1"/>
          </a:p>
          <a:p>
            <a:pPr indent="-171450" lvl="0" marL="171450" rtl="0" algn="l">
              <a:spcBef>
                <a:spcPts val="0"/>
              </a:spcBef>
              <a:spcAft>
                <a:spcPts val="0"/>
              </a:spcAft>
              <a:buClr>
                <a:schemeClr val="dk1"/>
              </a:buClr>
              <a:buSzPts val="1200"/>
              <a:buFont typeface="Arial"/>
              <a:buChar char="•"/>
            </a:pPr>
            <a:r>
              <a:rPr lang="en-US"/>
              <a:t>Determine which is income and which is expense.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Let them try to work this out.</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Sequence Steps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Give the following instructions very clearly and precisely – they should copy what you are doing on the whiteboard into their workbooks.</a:t>
            </a:r>
            <a:endParaRPr/>
          </a:p>
          <a:p>
            <a:pPr indent="-82550" lvl="0" marL="171450" rtl="0" algn="l">
              <a:spcBef>
                <a:spcPts val="0"/>
              </a:spcBef>
              <a:spcAft>
                <a:spcPts val="0"/>
              </a:spcAft>
              <a:buClr>
                <a:schemeClr val="dk1"/>
              </a:buClr>
              <a:buSzPts val="1400"/>
              <a:buFont typeface="Arial"/>
              <a:buNone/>
            </a:pPr>
            <a:r>
              <a:t/>
            </a:r>
            <a:endParaRPr sz="1400">
              <a:solidFill>
                <a:schemeClr val="dk1"/>
              </a:solidFill>
            </a:endParaRPr>
          </a:p>
          <a:p>
            <a:pPr indent="-171450" lvl="1" marL="628650" rtl="0" algn="l">
              <a:spcBef>
                <a:spcPts val="0"/>
              </a:spcBef>
              <a:spcAft>
                <a:spcPts val="0"/>
              </a:spcAft>
              <a:buClr>
                <a:schemeClr val="dk1"/>
              </a:buClr>
              <a:buSzPts val="1200"/>
              <a:buFont typeface="Arial"/>
              <a:buChar char="•"/>
            </a:pPr>
            <a:r>
              <a:rPr lang="en-US" sz="1200">
                <a:solidFill>
                  <a:schemeClr val="dk1"/>
                </a:solidFill>
              </a:rPr>
              <a:t>They can now continue the colour of each side down the page to the two smaller boxes in the Income Statement section. Green on the Uses of Funds Side and yellow on the Sources of Funds side.</a:t>
            </a:r>
            <a:r>
              <a:rPr b="1" lang="en-US" sz="1200">
                <a:solidFill>
                  <a:srgbClr val="C00000"/>
                </a:solidFill>
              </a:rPr>
              <a:t> [ CLICK ]</a:t>
            </a:r>
            <a:endParaRPr/>
          </a:p>
          <a:p>
            <a:pPr indent="-95250" lvl="1" marL="628650" rtl="0" algn="l">
              <a:spcBef>
                <a:spcPts val="0"/>
              </a:spcBef>
              <a:spcAft>
                <a:spcPts val="0"/>
              </a:spcAft>
              <a:buClr>
                <a:schemeClr val="dk1"/>
              </a:buClr>
              <a:buSzPts val="1200"/>
              <a:buFont typeface="Arial"/>
              <a:buNone/>
            </a:pPr>
            <a:r>
              <a:t/>
            </a:r>
            <a:endParaRPr sz="1200">
              <a:solidFill>
                <a:schemeClr val="dk1"/>
              </a:solidFill>
            </a:endParaRPr>
          </a:p>
          <a:p>
            <a:pPr indent="-171450" lvl="1" marL="628650" rtl="0" algn="l">
              <a:spcBef>
                <a:spcPts val="0"/>
              </a:spcBef>
              <a:spcAft>
                <a:spcPts val="0"/>
              </a:spcAft>
              <a:buClr>
                <a:schemeClr val="dk1"/>
              </a:buClr>
              <a:buSzPts val="1200"/>
              <a:buFont typeface="Arial"/>
              <a:buChar char="•"/>
            </a:pPr>
            <a:r>
              <a:rPr b="1" lang="en-US" sz="1200">
                <a:solidFill>
                  <a:schemeClr val="dk1"/>
                </a:solidFill>
              </a:rPr>
              <a:t>Don’t write Income and Expense headings in yet or tell which is which.</a:t>
            </a:r>
            <a:endParaRPr b="1" sz="1400">
              <a:solidFill>
                <a:schemeClr val="dk1"/>
              </a:solidFill>
            </a:endParaRPr>
          </a:p>
          <a:p>
            <a:pPr indent="-95250" lvl="1" marL="628650" rtl="0" algn="l">
              <a:spcBef>
                <a:spcPts val="0"/>
              </a:spcBef>
              <a:spcAft>
                <a:spcPts val="0"/>
              </a:spcAft>
              <a:buClr>
                <a:schemeClr val="dk1"/>
              </a:buClr>
              <a:buSzPts val="1200"/>
              <a:buFont typeface="Arial"/>
              <a:buNone/>
            </a:pPr>
            <a:r>
              <a:t/>
            </a:r>
            <a:endParaRPr sz="1200">
              <a:solidFill>
                <a:schemeClr val="dk1"/>
              </a:solidFill>
            </a:endParaRPr>
          </a:p>
          <a:p>
            <a:pPr indent="-171450" lvl="1" marL="628650" rtl="0" algn="l">
              <a:spcBef>
                <a:spcPts val="0"/>
              </a:spcBef>
              <a:spcAft>
                <a:spcPts val="0"/>
              </a:spcAft>
              <a:buClr>
                <a:schemeClr val="dk1"/>
              </a:buClr>
              <a:buSzPts val="1200"/>
              <a:buFont typeface="Arial"/>
              <a:buChar char="•"/>
            </a:pPr>
            <a:r>
              <a:rPr lang="en-US" sz="1200">
                <a:solidFill>
                  <a:schemeClr val="dk1"/>
                </a:solidFill>
              </a:rPr>
              <a:t>Explain the double-click computer analogy where a folder opens and reveals sub-folders (more detailed info). This is how the Income Statement works – we ‘double-click’ the single Profit number in Equity, and the Income Statement explains how it was calculated.</a:t>
            </a:r>
            <a:endParaRPr/>
          </a:p>
          <a:p>
            <a:pPr indent="-95250" lvl="0" marL="171450" marR="0" rtl="0" algn="l">
              <a:lnSpc>
                <a:spcPct val="100000"/>
              </a:lnSpc>
              <a:spcBef>
                <a:spcPts val="0"/>
              </a:spcBef>
              <a:spcAft>
                <a:spcPts val="0"/>
              </a:spcAft>
              <a:buClr>
                <a:schemeClr val="dk1"/>
              </a:buClr>
              <a:buSzPts val="1200"/>
              <a:buFont typeface="Arial"/>
              <a:buNone/>
            </a:pPr>
            <a:r>
              <a:t/>
            </a:r>
            <a:endParaRPr sz="1200">
              <a:solidFill>
                <a:schemeClr val="dk1"/>
              </a:solidFill>
            </a:endParaRPr>
          </a:p>
        </p:txBody>
      </p:sp>
      <p:sp>
        <p:nvSpPr>
          <p:cNvPr id="491" name="Google Shape;491;p18:notes"/>
          <p:cNvSpPr/>
          <p:nvPr>
            <p:ph idx="2" type="sldImg"/>
          </p:nvPr>
        </p:nvSpPr>
        <p:spPr>
          <a:xfrm>
            <a:off x="4359275"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2" name="Google Shape;492;p18: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9: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6" name="Google Shape;536;p19: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537" name="Google Shape;537;p19: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Today is about doing….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board set-up is important so take your time with this. It can take around 10 minutes for the participants to get everything straight.</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venir"/>
              <a:buNone/>
            </a:pPr>
            <a:r>
              <a:rPr b="1" lang="en-US" sz="1200">
                <a:solidFill>
                  <a:schemeClr val="dk1"/>
                </a:solidFill>
              </a:rPr>
              <a:t>Tips, tricks and pitfalls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We have done definitions of assets, liabilities and equity in the butterfly. </a:t>
            </a:r>
            <a:endParaRPr/>
          </a:p>
          <a:p>
            <a:pPr indent="-82550" lvl="0" marL="171450" rtl="0" algn="l">
              <a:spcBef>
                <a:spcPts val="0"/>
              </a:spcBef>
              <a:spcAft>
                <a:spcPts val="0"/>
              </a:spcAft>
              <a:buClr>
                <a:schemeClr val="dk1"/>
              </a:buClr>
              <a:buSzPts val="1400"/>
              <a:buFont typeface="Arial"/>
              <a:buNone/>
            </a:pPr>
            <a:r>
              <a:t/>
            </a:r>
            <a:endParaRPr sz="14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This section does them again and introduces the all-important definitions of VGA (value generating activity) </a:t>
            </a:r>
            <a:r>
              <a:rPr b="1" lang="en-US" sz="1200" u="sng">
                <a:solidFill>
                  <a:schemeClr val="dk1"/>
                </a:solidFill>
              </a:rPr>
              <a:t>income</a:t>
            </a:r>
            <a:r>
              <a:rPr lang="en-US" sz="1200">
                <a:solidFill>
                  <a:schemeClr val="dk1"/>
                </a:solidFill>
              </a:rPr>
              <a:t> and VSA (value sacrificing activity) </a:t>
            </a:r>
            <a:r>
              <a:rPr b="1" lang="en-US" sz="1200" u="sng">
                <a:solidFill>
                  <a:schemeClr val="dk1"/>
                </a:solidFill>
              </a:rPr>
              <a:t>expense</a:t>
            </a:r>
            <a:r>
              <a:rPr lang="en-US" sz="1200">
                <a:solidFill>
                  <a:schemeClr val="dk1"/>
                </a:solidFill>
              </a:rPr>
              <a:t>.</a:t>
            </a:r>
            <a:endParaRPr/>
          </a:p>
          <a:p>
            <a:pPr indent="-82550" lvl="0" marL="171450" rtl="0" algn="l">
              <a:spcBef>
                <a:spcPts val="0"/>
              </a:spcBef>
              <a:spcAft>
                <a:spcPts val="0"/>
              </a:spcAft>
              <a:buClr>
                <a:schemeClr val="dk1"/>
              </a:buClr>
              <a:buSzPts val="1400"/>
              <a:buFont typeface="Arial"/>
              <a:buNone/>
            </a:pPr>
            <a:r>
              <a:t/>
            </a:r>
            <a:endParaRPr sz="14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These are “educational definitions”, not official definitions. They’ve proved to work really well in overcoming classic errors, like thinking that income is money. </a:t>
            </a:r>
            <a:endParaRPr/>
          </a:p>
          <a:p>
            <a:pPr indent="-82550" lvl="0" marL="171450" rtl="0" algn="l">
              <a:spcBef>
                <a:spcPts val="0"/>
              </a:spcBef>
              <a:spcAft>
                <a:spcPts val="0"/>
              </a:spcAft>
              <a:buClr>
                <a:schemeClr val="dk1"/>
              </a:buClr>
              <a:buSzPts val="1400"/>
              <a:buFont typeface="Arial"/>
              <a:buNone/>
            </a:pPr>
            <a:r>
              <a:t/>
            </a:r>
            <a:endParaRPr sz="14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To derive the income part of the framework you’ll do some of the Classic Transactions [ 1; 2; 6a and 6b ], but with different numbers: </a:t>
            </a:r>
            <a:endParaRPr/>
          </a:p>
          <a:p>
            <a:pPr indent="-82550" lvl="0" marL="171450" rtl="0" algn="l">
              <a:spcBef>
                <a:spcPts val="0"/>
              </a:spcBef>
              <a:spcAft>
                <a:spcPts val="0"/>
              </a:spcAft>
              <a:buClr>
                <a:schemeClr val="dk1"/>
              </a:buClr>
              <a:buSzPts val="1400"/>
              <a:buFont typeface="Arial"/>
              <a:buNone/>
            </a:pPr>
            <a:r>
              <a:t/>
            </a:r>
            <a:endParaRPr sz="1400">
              <a:solidFill>
                <a:schemeClr val="dk1"/>
              </a:solidFill>
            </a:endParaRPr>
          </a:p>
          <a:p>
            <a:pPr indent="-171450" lvl="1" marL="628650" rtl="0" algn="l">
              <a:spcBef>
                <a:spcPts val="0"/>
              </a:spcBef>
              <a:spcAft>
                <a:spcPts val="0"/>
              </a:spcAft>
              <a:buClr>
                <a:schemeClr val="dk1"/>
              </a:buClr>
              <a:buSzPts val="1200"/>
              <a:buFont typeface="Arial"/>
              <a:buChar char="•"/>
            </a:pPr>
            <a:r>
              <a:rPr lang="en-US" sz="1200">
                <a:solidFill>
                  <a:schemeClr val="dk1"/>
                </a:solidFill>
              </a:rPr>
              <a:t>Borrow money from lender £30,000</a:t>
            </a:r>
            <a:endParaRPr sz="1400">
              <a:solidFill>
                <a:schemeClr val="dk1"/>
              </a:solidFill>
            </a:endParaRPr>
          </a:p>
          <a:p>
            <a:pPr indent="-95250" lvl="1" marL="628650" rtl="0" algn="l">
              <a:spcBef>
                <a:spcPts val="0"/>
              </a:spcBef>
              <a:spcAft>
                <a:spcPts val="0"/>
              </a:spcAft>
              <a:buClr>
                <a:schemeClr val="dk1"/>
              </a:buClr>
              <a:buSzPts val="1200"/>
              <a:buFont typeface="Arial"/>
              <a:buNone/>
            </a:pPr>
            <a:r>
              <a:t/>
            </a:r>
            <a:endParaRPr sz="1200">
              <a:solidFill>
                <a:schemeClr val="dk1"/>
              </a:solidFill>
            </a:endParaRPr>
          </a:p>
          <a:p>
            <a:pPr indent="-171450" lvl="1" marL="628650" rtl="0" algn="l">
              <a:spcBef>
                <a:spcPts val="0"/>
              </a:spcBef>
              <a:spcAft>
                <a:spcPts val="0"/>
              </a:spcAft>
              <a:buClr>
                <a:schemeClr val="dk1"/>
              </a:buClr>
              <a:buSzPts val="1200"/>
              <a:buFont typeface="Arial"/>
              <a:buChar char="•"/>
            </a:pPr>
            <a:r>
              <a:rPr lang="en-US" sz="1200">
                <a:solidFill>
                  <a:schemeClr val="dk1"/>
                </a:solidFill>
              </a:rPr>
              <a:t>Owner invests money as equity £20,000</a:t>
            </a:r>
            <a:endParaRPr sz="1400">
              <a:solidFill>
                <a:schemeClr val="dk1"/>
              </a:solidFill>
            </a:endParaRPr>
          </a:p>
          <a:p>
            <a:pPr indent="-95250" lvl="1" marL="628650" rtl="0" algn="l">
              <a:spcBef>
                <a:spcPts val="0"/>
              </a:spcBef>
              <a:spcAft>
                <a:spcPts val="0"/>
              </a:spcAft>
              <a:buClr>
                <a:schemeClr val="dk1"/>
              </a:buClr>
              <a:buSzPts val="1200"/>
              <a:buFont typeface="Arial"/>
              <a:buNone/>
            </a:pPr>
            <a:r>
              <a:t/>
            </a:r>
            <a:endParaRPr sz="1200">
              <a:solidFill>
                <a:schemeClr val="dk1"/>
              </a:solidFill>
            </a:endParaRPr>
          </a:p>
          <a:p>
            <a:pPr indent="-171450" lvl="1" marL="628650" rtl="0" algn="l">
              <a:spcBef>
                <a:spcPts val="0"/>
              </a:spcBef>
              <a:spcAft>
                <a:spcPts val="0"/>
              </a:spcAft>
              <a:buClr>
                <a:schemeClr val="dk1"/>
              </a:buClr>
              <a:buSzPts val="1200"/>
              <a:buFont typeface="Arial"/>
              <a:buChar char="•"/>
            </a:pPr>
            <a:r>
              <a:rPr lang="en-US" sz="1200">
                <a:solidFill>
                  <a:schemeClr val="dk1"/>
                </a:solidFill>
              </a:rPr>
              <a:t>Make a sale £700</a:t>
            </a:r>
            <a:endParaRPr sz="1400">
              <a:solidFill>
                <a:schemeClr val="dk1"/>
              </a:solidFill>
            </a:endParaRPr>
          </a:p>
          <a:p>
            <a:pPr indent="-95250" lvl="1" marL="628650" rtl="0" algn="l">
              <a:spcBef>
                <a:spcPts val="0"/>
              </a:spcBef>
              <a:spcAft>
                <a:spcPts val="0"/>
              </a:spcAft>
              <a:buClr>
                <a:schemeClr val="dk1"/>
              </a:buClr>
              <a:buSzPts val="1200"/>
              <a:buFont typeface="Arial"/>
              <a:buNone/>
            </a:pPr>
            <a:r>
              <a:t/>
            </a:r>
            <a:endParaRPr sz="1200">
              <a:solidFill>
                <a:schemeClr val="dk1"/>
              </a:solidFill>
            </a:endParaRPr>
          </a:p>
          <a:p>
            <a:pPr indent="-171450" lvl="1" marL="628650" rtl="0" algn="l">
              <a:spcBef>
                <a:spcPts val="0"/>
              </a:spcBef>
              <a:spcAft>
                <a:spcPts val="0"/>
              </a:spcAft>
              <a:buClr>
                <a:schemeClr val="dk1"/>
              </a:buClr>
              <a:buSzPts val="1200"/>
              <a:buFont typeface="Arial"/>
              <a:buChar char="•"/>
            </a:pPr>
            <a:r>
              <a:rPr lang="en-US" sz="1200">
                <a:solidFill>
                  <a:schemeClr val="dk1"/>
                </a:solidFill>
              </a:rPr>
              <a:t>Cost associated with that sale £300</a:t>
            </a:r>
            <a:endParaRPr sz="1400">
              <a:solidFill>
                <a:schemeClr val="dk1"/>
              </a:solidFill>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We use the last two transactions to introduce the concept of profit as generated equity.</a:t>
            </a:r>
            <a:endParaRPr/>
          </a:p>
          <a:p>
            <a:pPr indent="0" lvl="0" marL="0" rtl="0" algn="l">
              <a:spcBef>
                <a:spcPts val="0"/>
              </a:spcBef>
              <a:spcAft>
                <a:spcPts val="0"/>
              </a:spcAft>
              <a:buNone/>
            </a:pPr>
            <a:r>
              <a:t/>
            </a:r>
            <a:endParaRPr/>
          </a:p>
        </p:txBody>
      </p:sp>
      <p:sp>
        <p:nvSpPr>
          <p:cNvPr id="89" name="Google Shape;89;p2:notes"/>
          <p:cNvSpPr/>
          <p:nvPr>
            <p:ph idx="2" type="sldImg"/>
          </p:nvPr>
        </p:nvSpPr>
        <p:spPr>
          <a:xfrm>
            <a:off x="4194175" y="458788"/>
            <a:ext cx="2289175" cy="1289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0" name="Google Shape;90;p2: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Helvetica Neue"/>
                <a:ea typeface="Helvetica Neue"/>
                <a:cs typeface="Helvetica Neue"/>
                <a:sym typeface="Helvetica Neue"/>
              </a:rPr>
              <a:t>‹#›</a:t>
            </a:fld>
            <a:endParaRPr b="0" i="0" sz="1200" u="none" cap="none" strike="noStrik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0: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7" name="Google Shape;587;p20: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588" name="Google Shape;588;p20: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21: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8" name="Google Shape;638;p21: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639" name="Google Shape;639;p21: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22: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4" name="Google Shape;694;p22: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695" name="Google Shape;695;p22: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23: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51" name="Google Shape;751;p23: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752" name="Google Shape;752;p23: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24:notes"/>
          <p:cNvSpPr/>
          <p:nvPr>
            <p:ph idx="2" type="sldImg"/>
          </p:nvPr>
        </p:nvSpPr>
        <p:spPr>
          <a:xfrm>
            <a:off x="4337050" y="458788"/>
            <a:ext cx="2155825" cy="1212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24: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24: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25:notes"/>
          <p:cNvSpPr/>
          <p:nvPr>
            <p:ph idx="2" type="sldImg"/>
          </p:nvPr>
        </p:nvSpPr>
        <p:spPr>
          <a:xfrm>
            <a:off x="4256088" y="458788"/>
            <a:ext cx="2227262" cy="12541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79" name="Google Shape;779;p25: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780" name="Google Shape;780;p25: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26: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89" name="Google Shape;789;p26: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790" name="Google Shape;790;p26: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27: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08" name="Google Shape;808;p27: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809" name="Google Shape;809;p27: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28: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24" name="Google Shape;824;p28: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825" name="Google Shape;825;p28: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29: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71" name="Google Shape;871;p29: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872" name="Google Shape;872;p29: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600">
                <a:solidFill>
                  <a:srgbClr val="7030A0"/>
                </a:solidFill>
                <a:highlight>
                  <a:srgbClr val="FFFF00"/>
                </a:highlight>
              </a:rPr>
              <a:t>Do a super-quick re-cap of the butterfly conversation</a:t>
            </a:r>
            <a:endParaRPr/>
          </a:p>
          <a:p>
            <a:pPr indent="0" lvl="0" marL="0" rtl="0" algn="l">
              <a:spcBef>
                <a:spcPts val="0"/>
              </a:spcBef>
              <a:spcAft>
                <a:spcPts val="0"/>
              </a:spcAft>
              <a:buNone/>
            </a:pPr>
            <a:r>
              <a:t/>
            </a:r>
            <a:endParaRPr b="0" sz="1600">
              <a:solidFill>
                <a:srgbClr val="7030A0"/>
              </a:solidFill>
              <a:highlight>
                <a:srgbClr val="FFFF00"/>
              </a:highlight>
            </a:endParaRPr>
          </a:p>
          <a:p>
            <a:pPr indent="0" lvl="0" marL="0" rtl="0" algn="l">
              <a:spcBef>
                <a:spcPts val="0"/>
              </a:spcBef>
              <a:spcAft>
                <a:spcPts val="0"/>
              </a:spcAft>
              <a:buNone/>
            </a:pPr>
            <a:r>
              <a:rPr b="0" lang="en-US" sz="1600">
                <a:solidFill>
                  <a:srgbClr val="7030A0"/>
                </a:solidFill>
                <a:highlight>
                  <a:srgbClr val="FFFF00"/>
                </a:highlight>
              </a:rPr>
              <a:t>Point students to re-run of induction session at 3pm on Tuesday, or recordings if that session has passed.</a:t>
            </a:r>
            <a:endParaRPr b="0"/>
          </a:p>
        </p:txBody>
      </p:sp>
      <p:sp>
        <p:nvSpPr>
          <p:cNvPr id="98" name="Google Shape;98;p3:notes"/>
          <p:cNvSpPr/>
          <p:nvPr>
            <p:ph idx="2" type="sldImg"/>
          </p:nvPr>
        </p:nvSpPr>
        <p:spPr>
          <a:xfrm>
            <a:off x="4256088" y="458788"/>
            <a:ext cx="2227262" cy="12541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9" name="Google Shape;99;p3: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Helvetica Neue"/>
                <a:ea typeface="Helvetica Neue"/>
                <a:cs typeface="Helvetica Neue"/>
                <a:sym typeface="Helvetica Neue"/>
              </a:rPr>
              <a:t>‹#›</a:t>
            </a:fld>
            <a:endParaRPr b="0" i="0" sz="1200" u="none" cap="none" strike="noStrik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30: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87" name="Google Shape;887;p30: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888" name="Google Shape;888;p30: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31: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8" name="Google Shape;948;p31: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949" name="Google Shape;949;p31: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32: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63" name="Google Shape;963;p32: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964" name="Google Shape;964;p32: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p33:notes"/>
          <p:cNvSpPr/>
          <p:nvPr>
            <p:ph idx="2" type="sldImg"/>
          </p:nvPr>
        </p:nvSpPr>
        <p:spPr>
          <a:xfrm>
            <a:off x="4256088" y="458788"/>
            <a:ext cx="2227262" cy="12541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34" name="Google Shape;1034;p33: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035" name="Google Shape;1035;p33: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34:notes"/>
          <p:cNvSpPr/>
          <p:nvPr>
            <p:ph idx="2" type="sldImg"/>
          </p:nvPr>
        </p:nvSpPr>
        <p:spPr>
          <a:xfrm>
            <a:off x="4256088" y="458788"/>
            <a:ext cx="2227262" cy="12541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75" name="Google Shape;1075;p34: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076" name="Google Shape;1076;p34: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35: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6" name="Google Shape;1086;p35: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087" name="Google Shape;1087;p35: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36: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01" name="Google Shape;1101;p36: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102" name="Google Shape;1102;p36: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37: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First Tx with both effects on the same side. </a:t>
            </a:r>
            <a:endParaRPr/>
          </a:p>
          <a:p>
            <a:pPr indent="0" lvl="0" marL="0" rtl="0" algn="l">
              <a:spcBef>
                <a:spcPts val="0"/>
              </a:spcBef>
              <a:spcAft>
                <a:spcPts val="0"/>
              </a:spcAft>
              <a:buNone/>
            </a:pPr>
            <a:r>
              <a:t/>
            </a:r>
            <a:endParaRPr/>
          </a:p>
        </p:txBody>
      </p:sp>
      <p:sp>
        <p:nvSpPr>
          <p:cNvPr id="1190" name="Google Shape;1190;p37: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91" name="Google Shape;1191;p37: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p38: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05" name="Google Shape;1205;p38: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206" name="Google Shape;1206;p38: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p39: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8" name="Google Shape;1308;p39:notes"/>
          <p:cNvSpPr/>
          <p:nvPr>
            <p:ph idx="2" type="sldImg"/>
          </p:nvPr>
        </p:nvSpPr>
        <p:spPr>
          <a:xfrm>
            <a:off x="4256088" y="458788"/>
            <a:ext cx="2227262" cy="12541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9" name="Google Shape;1309;p39: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Headlines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Build the story with numbers:</a:t>
            </a:r>
            <a:endParaRPr/>
          </a:p>
          <a:p>
            <a:pPr indent="0" lvl="1" marL="457200" rtl="0" algn="l">
              <a:spcBef>
                <a:spcPts val="0"/>
              </a:spcBef>
              <a:spcAft>
                <a:spcPts val="0"/>
              </a:spcAft>
              <a:buNone/>
            </a:pPr>
            <a:r>
              <a:rPr b="1" lang="en-US">
                <a:solidFill>
                  <a:schemeClr val="accent1"/>
                </a:solidFill>
              </a:rPr>
              <a:t>A = 50,000</a:t>
            </a:r>
            <a:endParaRPr>
              <a:solidFill>
                <a:schemeClr val="accent1"/>
              </a:solidFill>
            </a:endParaRPr>
          </a:p>
          <a:p>
            <a:pPr indent="0" lvl="1" marL="457200" rtl="0" algn="l">
              <a:spcBef>
                <a:spcPts val="0"/>
              </a:spcBef>
              <a:spcAft>
                <a:spcPts val="0"/>
              </a:spcAft>
              <a:buNone/>
            </a:pPr>
            <a:r>
              <a:rPr b="1" lang="en-US">
                <a:solidFill>
                  <a:schemeClr val="accent1"/>
                </a:solidFill>
              </a:rPr>
              <a:t>L = 30,000</a:t>
            </a:r>
            <a:endParaRPr>
              <a:solidFill>
                <a:schemeClr val="accent1"/>
              </a:solidFill>
            </a:endParaRPr>
          </a:p>
          <a:p>
            <a:pPr indent="0" lvl="1" marL="457200" rtl="0" algn="l">
              <a:spcBef>
                <a:spcPts val="0"/>
              </a:spcBef>
              <a:spcAft>
                <a:spcPts val="0"/>
              </a:spcAft>
              <a:buNone/>
            </a:pPr>
            <a:r>
              <a:rPr b="1" lang="en-US">
                <a:solidFill>
                  <a:schemeClr val="accent1"/>
                </a:solidFill>
              </a:rPr>
              <a:t>E = 20,000</a:t>
            </a:r>
            <a:endParaRPr>
              <a:solidFill>
                <a:schemeClr val="accent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Sequence Steps</a:t>
            </a:r>
            <a:endParaRPr/>
          </a:p>
          <a:p>
            <a:pPr indent="0" lvl="0" marL="0" rtl="0" algn="l">
              <a:spcBef>
                <a:spcPts val="0"/>
              </a:spcBef>
              <a:spcAft>
                <a:spcPts val="0"/>
              </a:spcAft>
              <a:buNone/>
            </a:pPr>
            <a:r>
              <a:t/>
            </a:r>
            <a:endParaRPr b="1"/>
          </a:p>
          <a:p>
            <a:pPr indent="-171450" lvl="0" marL="171450" rtl="0" algn="l">
              <a:spcBef>
                <a:spcPts val="0"/>
              </a:spcBef>
              <a:spcAft>
                <a:spcPts val="0"/>
              </a:spcAft>
              <a:buClr>
                <a:schemeClr val="dk1"/>
              </a:buClr>
              <a:buSzPts val="1200"/>
              <a:buFont typeface="Arial"/>
              <a:buChar char="•"/>
            </a:pPr>
            <a:r>
              <a:rPr lang="en-US"/>
              <a:t>Say: let’s assume this is a start-up business and we need all these assets we’ve identified. Let’s say we need </a:t>
            </a:r>
            <a:r>
              <a:rPr b="1" lang="en-US">
                <a:solidFill>
                  <a:schemeClr val="accent1"/>
                </a:solidFill>
              </a:rPr>
              <a:t>£50,000 </a:t>
            </a:r>
            <a:r>
              <a:rPr lang="en-US"/>
              <a:t>worth of assets. </a:t>
            </a:r>
            <a:r>
              <a:rPr b="1" lang="en-US">
                <a:solidFill>
                  <a:srgbClr val="C00000"/>
                </a:solidFill>
              </a:rPr>
              <a:t>[ CLICK ]</a:t>
            </a:r>
            <a:r>
              <a:rPr lang="en-US"/>
              <a:t> to reveal </a:t>
            </a:r>
            <a:r>
              <a:rPr b="1" lang="en-US">
                <a:solidFill>
                  <a:schemeClr val="accent1"/>
                </a:solidFill>
              </a:rPr>
              <a:t>50,000</a:t>
            </a:r>
            <a:r>
              <a:rPr lang="en-US"/>
              <a:t> in assets wing.</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Ask: where will we get the 50,000 from for the assets?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Start with debt. Ask them what accountants call this element of the story – Liabilities and get them to write it in the wing like your example </a:t>
            </a:r>
            <a:r>
              <a:rPr b="1" lang="en-US">
                <a:solidFill>
                  <a:srgbClr val="C00000"/>
                </a:solidFill>
              </a:rPr>
              <a:t>[ CLICK ]</a:t>
            </a:r>
            <a:r>
              <a:rPr lang="en-US"/>
              <a:t>. State that we can borrow the funds from the lenders (creditors) and then we are contractually obligated to return those assets later. Say: let’s assume we have borrowed £30,000 – </a:t>
            </a:r>
            <a:r>
              <a:rPr b="1" lang="en-US">
                <a:solidFill>
                  <a:srgbClr val="C00000"/>
                </a:solidFill>
              </a:rPr>
              <a:t>[ CLICK ]</a:t>
            </a:r>
            <a:r>
              <a:rPr lang="en-US"/>
              <a:t> to reveal </a:t>
            </a:r>
            <a:r>
              <a:rPr b="1" lang="en-US"/>
              <a:t>30,000</a:t>
            </a:r>
            <a:r>
              <a:rPr lang="en-US"/>
              <a:t> in blue.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Ask: where else can we get funds for the assets we need?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From the owners. Accountants call this element of the story? Equity. </a:t>
            </a:r>
            <a:r>
              <a:rPr b="1" lang="en-US">
                <a:solidFill>
                  <a:srgbClr val="C00000"/>
                </a:solidFill>
              </a:rPr>
              <a:t>[ CLICK ]</a:t>
            </a:r>
            <a:r>
              <a:rPr lang="en-US"/>
              <a:t>  to reveal Equity in the wing. State that if we source the funds from the owners (shareholders) then we are “morally” obliged to return those assets later (should also be a growth in net assets from profits).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How much do the owners? £20,000 – </a:t>
            </a:r>
            <a:r>
              <a:rPr b="1" lang="en-US">
                <a:solidFill>
                  <a:srgbClr val="C00000"/>
                </a:solidFill>
              </a:rPr>
              <a:t>[ CLICK ]</a:t>
            </a:r>
            <a:r>
              <a:rPr lang="en-US"/>
              <a:t> to reveal </a:t>
            </a:r>
            <a:r>
              <a:rPr b="1" lang="en-US"/>
              <a:t>20,000</a:t>
            </a:r>
            <a:r>
              <a:rPr lang="en-US"/>
              <a:t> in blue.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rgbClr val="C00000"/>
              </a:buClr>
              <a:buSzPts val="1200"/>
              <a:buFont typeface="Arial"/>
              <a:buChar char="•"/>
            </a:pPr>
            <a:r>
              <a:rPr i="1" lang="en-US">
                <a:solidFill>
                  <a:srgbClr val="C00000"/>
                </a:solidFill>
              </a:rPr>
              <a:t>Note the POV distinction with owners – students may say ‘investment’ or ‘savings’ which are only correct if you are using the owners’ POV, which we are not. These examples can only be Assets from the entity’s POV.</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If necessary, refer to “Point of view” discussion “A rabble of butterflies” on page 10. Also consider using ‘pineapple’ example if not done already.</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Write ‘</a:t>
            </a:r>
            <a:r>
              <a:rPr b="1" lang="en-US"/>
              <a:t>sources</a:t>
            </a:r>
            <a:r>
              <a:rPr lang="en-US"/>
              <a:t>’ and ‘</a:t>
            </a:r>
            <a:r>
              <a:rPr b="1" lang="en-US"/>
              <a:t>uses</a:t>
            </a:r>
            <a:r>
              <a:rPr lang="en-US"/>
              <a:t>’ names to head each side and highlight ‘sources’ wing in yellow and ‘uses’ wing in green – they should replicate in their workbook. </a:t>
            </a:r>
            <a:r>
              <a:rPr i="1" lang="en-US">
                <a:solidFill>
                  <a:srgbClr val="C00000"/>
                </a:solidFill>
              </a:rPr>
              <a:t>From here on, only refer to the sides by their colour or title – don’t use ‘right hand’ or ‘left hand’ as this can be very confusing for some people who mix up directions. </a:t>
            </a:r>
            <a:endParaRPr sz="1200">
              <a:solidFill>
                <a:srgbClr val="C00000"/>
              </a:solidFill>
            </a:endParaRPr>
          </a:p>
        </p:txBody>
      </p:sp>
      <p:sp>
        <p:nvSpPr>
          <p:cNvPr id="107" name="Google Shape;107;p4:notes"/>
          <p:cNvSpPr/>
          <p:nvPr>
            <p:ph idx="2" type="sldImg"/>
          </p:nvPr>
        </p:nvSpPr>
        <p:spPr>
          <a:xfrm>
            <a:off x="4246563" y="458788"/>
            <a:ext cx="2236787" cy="12588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p40: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7" name="Google Shape;1317;p40:notes"/>
          <p:cNvSpPr/>
          <p:nvPr>
            <p:ph idx="2" type="sldImg"/>
          </p:nvPr>
        </p:nvSpPr>
        <p:spPr>
          <a:xfrm>
            <a:off x="4256088" y="458788"/>
            <a:ext cx="2227262" cy="12541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18" name="Google Shape;1318;p40: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p41: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6" name="Google Shape;1326;p41:notes"/>
          <p:cNvSpPr/>
          <p:nvPr>
            <p:ph idx="2" type="sldImg"/>
          </p:nvPr>
        </p:nvSpPr>
        <p:spPr>
          <a:xfrm>
            <a:off x="4256088" y="458788"/>
            <a:ext cx="2227262" cy="12541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27" name="Google Shape;1327;p41: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p42: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5" name="Google Shape;1335;p42:notes"/>
          <p:cNvSpPr/>
          <p:nvPr>
            <p:ph idx="2" type="sldImg"/>
          </p:nvPr>
        </p:nvSpPr>
        <p:spPr>
          <a:xfrm>
            <a:off x="4256088" y="458788"/>
            <a:ext cx="2227262" cy="12541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36" name="Google Shape;1336;p42: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p43: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44" name="Google Shape;1344;p43: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345" name="Google Shape;1345;p43: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p44: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59" name="Google Shape;1359;p44: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360" name="Google Shape;1360;p44: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p45: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77" name="Google Shape;1477;p45: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478" name="Google Shape;1478;p45: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0" name="Shape 1490"/>
        <p:cNvGrpSpPr/>
        <p:nvPr/>
      </p:nvGrpSpPr>
      <p:grpSpPr>
        <a:xfrm>
          <a:off x="0" y="0"/>
          <a:ext cx="0" cy="0"/>
          <a:chOff x="0" y="0"/>
          <a:chExt cx="0" cy="0"/>
        </a:xfrm>
      </p:grpSpPr>
      <p:sp>
        <p:nvSpPr>
          <p:cNvPr id="1491" name="Google Shape;1491;p46: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92" name="Google Shape;1492;p46: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493" name="Google Shape;1493;p46: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p47: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25" name="Google Shape;1625;p47: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626" name="Google Shape;1626;p47: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p48: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Profit effect? Cash impact?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Did this affect the gross profit?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 – not a direct expense.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an expense of doing business, so comes between the gross profit and the net profit.</a:t>
            </a:r>
            <a:br>
              <a:rPr lang="en-US"/>
            </a:br>
            <a:endParaRPr/>
          </a:p>
          <a:p>
            <a:pPr indent="0" lvl="0" marL="0" rtl="0" algn="l">
              <a:spcBef>
                <a:spcPts val="0"/>
              </a:spcBef>
              <a:spcAft>
                <a:spcPts val="0"/>
              </a:spcAft>
              <a:buNone/>
            </a:pPr>
            <a:r>
              <a:t/>
            </a:r>
            <a:endParaRPr/>
          </a:p>
        </p:txBody>
      </p:sp>
      <p:sp>
        <p:nvSpPr>
          <p:cNvPr id="1640" name="Google Shape;1640;p48: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41" name="Google Shape;1641;p48: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5" name="Shape 1785"/>
        <p:cNvGrpSpPr/>
        <p:nvPr/>
      </p:nvGrpSpPr>
      <p:grpSpPr>
        <a:xfrm>
          <a:off x="0" y="0"/>
          <a:ext cx="0" cy="0"/>
          <a:chOff x="0" y="0"/>
          <a:chExt cx="0" cy="0"/>
        </a:xfrm>
      </p:grpSpPr>
      <p:sp>
        <p:nvSpPr>
          <p:cNvPr id="1786" name="Google Shape;1786;p49: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7" name="Google Shape;1787;p49: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788" name="Google Shape;1788;p49: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Headlines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The green side defines assets as VALUABLE THINGS – the only place you will find anything of value, and the yellow side defines liabilities and equity as OBLIGATIONS of the entity – assets come with obligations – the duality. </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And also CLAIM per the accounting standards. Obligation is cleaner from entity POV.</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They have created a balance sheet: Assets, Liabilities &amp; Equity.</a:t>
            </a:r>
            <a:r>
              <a:rPr lang="en-US"/>
              <a:t> </a:t>
            </a:r>
            <a:endParaRPr sz="1200">
              <a:solidFill>
                <a:schemeClr val="dk1"/>
              </a:solidFill>
            </a:endParaRPr>
          </a:p>
          <a:p>
            <a:pPr indent="-95250" lvl="0" marL="171450" rtl="0" algn="l">
              <a:spcBef>
                <a:spcPts val="0"/>
              </a:spcBef>
              <a:spcAft>
                <a:spcPts val="0"/>
              </a:spcAft>
              <a:buClr>
                <a:schemeClr val="dk1"/>
              </a:buClr>
              <a:buSzPts val="1200"/>
              <a:buFont typeface="Arial"/>
              <a:buNone/>
            </a:pPr>
            <a:r>
              <a:t/>
            </a:r>
            <a:endParaRPr sz="1200">
              <a:solidFill>
                <a:srgbClr val="C00000"/>
              </a:solidFill>
            </a:endParaRPr>
          </a:p>
        </p:txBody>
      </p:sp>
      <p:sp>
        <p:nvSpPr>
          <p:cNvPr id="128" name="Google Shape;128;p5:notes"/>
          <p:cNvSpPr/>
          <p:nvPr>
            <p:ph idx="2" type="sldImg"/>
          </p:nvPr>
        </p:nvSpPr>
        <p:spPr>
          <a:xfrm>
            <a:off x="4246563" y="458788"/>
            <a:ext cx="2236787" cy="12588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 name="Google Shape;129;p5: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0" name="Shape 1800"/>
        <p:cNvGrpSpPr/>
        <p:nvPr/>
      </p:nvGrpSpPr>
      <p:grpSpPr>
        <a:xfrm>
          <a:off x="0" y="0"/>
          <a:ext cx="0" cy="0"/>
          <a:chOff x="0" y="0"/>
          <a:chExt cx="0" cy="0"/>
        </a:xfrm>
      </p:grpSpPr>
      <p:sp>
        <p:nvSpPr>
          <p:cNvPr id="1801" name="Google Shape;1801;p50: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2" name="Google Shape;1802;p50: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803" name="Google Shape;1803;p50: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1" name="Shape 1961"/>
        <p:cNvGrpSpPr/>
        <p:nvPr/>
      </p:nvGrpSpPr>
      <p:grpSpPr>
        <a:xfrm>
          <a:off x="0" y="0"/>
          <a:ext cx="0" cy="0"/>
          <a:chOff x="0" y="0"/>
          <a:chExt cx="0" cy="0"/>
        </a:xfrm>
      </p:grpSpPr>
      <p:sp>
        <p:nvSpPr>
          <p:cNvPr id="1962" name="Google Shape;1962;p51: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63" name="Google Shape;1963;p51: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964" name="Google Shape;1964;p51: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6" name="Shape 1976"/>
        <p:cNvGrpSpPr/>
        <p:nvPr/>
      </p:nvGrpSpPr>
      <p:grpSpPr>
        <a:xfrm>
          <a:off x="0" y="0"/>
          <a:ext cx="0" cy="0"/>
          <a:chOff x="0" y="0"/>
          <a:chExt cx="0" cy="0"/>
        </a:xfrm>
      </p:grpSpPr>
      <p:sp>
        <p:nvSpPr>
          <p:cNvPr id="1977" name="Google Shape;1977;p52: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78" name="Google Shape;1978;p52: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1979" name="Google Shape;1979;p52: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7" name="Shape 2147"/>
        <p:cNvGrpSpPr/>
        <p:nvPr/>
      </p:nvGrpSpPr>
      <p:grpSpPr>
        <a:xfrm>
          <a:off x="0" y="0"/>
          <a:ext cx="0" cy="0"/>
          <a:chOff x="0" y="0"/>
          <a:chExt cx="0" cy="0"/>
        </a:xfrm>
      </p:grpSpPr>
      <p:sp>
        <p:nvSpPr>
          <p:cNvPr id="2148" name="Google Shape;2148;p53: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49" name="Google Shape;2149;p53: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2150" name="Google Shape;2150;p53: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2" name="Shape 2162"/>
        <p:cNvGrpSpPr/>
        <p:nvPr/>
      </p:nvGrpSpPr>
      <p:grpSpPr>
        <a:xfrm>
          <a:off x="0" y="0"/>
          <a:ext cx="0" cy="0"/>
          <a:chOff x="0" y="0"/>
          <a:chExt cx="0" cy="0"/>
        </a:xfrm>
      </p:grpSpPr>
      <p:sp>
        <p:nvSpPr>
          <p:cNvPr id="2163" name="Google Shape;2163;p54: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64" name="Google Shape;2164;p54: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2165" name="Google Shape;2165;p54: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3" name="Shape 2343"/>
        <p:cNvGrpSpPr/>
        <p:nvPr/>
      </p:nvGrpSpPr>
      <p:grpSpPr>
        <a:xfrm>
          <a:off x="0" y="0"/>
          <a:ext cx="0" cy="0"/>
          <a:chOff x="0" y="0"/>
          <a:chExt cx="0" cy="0"/>
        </a:xfrm>
      </p:grpSpPr>
      <p:sp>
        <p:nvSpPr>
          <p:cNvPr id="2344" name="Google Shape;2344;p55: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45" name="Google Shape;2345;p55: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2346" name="Google Shape;2346;p55: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8" name="Shape 2358"/>
        <p:cNvGrpSpPr/>
        <p:nvPr/>
      </p:nvGrpSpPr>
      <p:grpSpPr>
        <a:xfrm>
          <a:off x="0" y="0"/>
          <a:ext cx="0" cy="0"/>
          <a:chOff x="0" y="0"/>
          <a:chExt cx="0" cy="0"/>
        </a:xfrm>
      </p:grpSpPr>
      <p:sp>
        <p:nvSpPr>
          <p:cNvPr id="2359" name="Google Shape;2359;p56: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60" name="Google Shape;2360;p56: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2361" name="Google Shape;2361;p56: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2" name="Shape 2552"/>
        <p:cNvGrpSpPr/>
        <p:nvPr/>
      </p:nvGrpSpPr>
      <p:grpSpPr>
        <a:xfrm>
          <a:off x="0" y="0"/>
          <a:ext cx="0" cy="0"/>
          <a:chOff x="0" y="0"/>
          <a:chExt cx="0" cy="0"/>
        </a:xfrm>
      </p:grpSpPr>
      <p:sp>
        <p:nvSpPr>
          <p:cNvPr id="2553" name="Google Shape;2553;p57: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54" name="Google Shape;2554;p57: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2555" name="Google Shape;2555;p57: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7" name="Shape 2567"/>
        <p:cNvGrpSpPr/>
        <p:nvPr/>
      </p:nvGrpSpPr>
      <p:grpSpPr>
        <a:xfrm>
          <a:off x="0" y="0"/>
          <a:ext cx="0" cy="0"/>
          <a:chOff x="0" y="0"/>
          <a:chExt cx="0" cy="0"/>
        </a:xfrm>
      </p:grpSpPr>
      <p:sp>
        <p:nvSpPr>
          <p:cNvPr id="2568" name="Google Shape;2568;p58: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69" name="Google Shape;2569;p58: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2570" name="Google Shape;2570;p58: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1" name="Shape 2771"/>
        <p:cNvGrpSpPr/>
        <p:nvPr/>
      </p:nvGrpSpPr>
      <p:grpSpPr>
        <a:xfrm>
          <a:off x="0" y="0"/>
          <a:ext cx="0" cy="0"/>
          <a:chOff x="0" y="0"/>
          <a:chExt cx="0" cy="0"/>
        </a:xfrm>
      </p:grpSpPr>
      <p:sp>
        <p:nvSpPr>
          <p:cNvPr id="2772" name="Google Shape;2772;p59: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73" name="Google Shape;2773;p59: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2774" name="Google Shape;2774;p59: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Headlines</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Address meaning of the equals sign: Equivalence of amount, but not of nature.</a:t>
            </a:r>
            <a:endParaRPr/>
          </a:p>
          <a:p>
            <a:pPr indent="0" lvl="0" marL="0" rtl="0" algn="l">
              <a:spcBef>
                <a:spcPts val="0"/>
              </a:spcBef>
              <a:spcAft>
                <a:spcPts val="0"/>
              </a:spcAft>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Facilitate the Accounting Equation underneath and the expression of the accounting equation in its other form: </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0" lvl="0" marL="0" rtl="0" algn="l">
              <a:spcBef>
                <a:spcPts val="0"/>
              </a:spcBef>
              <a:spcAft>
                <a:spcPts val="0"/>
              </a:spcAft>
              <a:buNone/>
            </a:pPr>
            <a:r>
              <a:rPr b="1" lang="en-US" sz="1200">
                <a:solidFill>
                  <a:schemeClr val="dk1"/>
                </a:solidFill>
              </a:rPr>
              <a:t>			A  –  L  =  Net assets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Discuss intention of business, which is to grow net assets (more so than just growing assets).</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Address source of confusion: monetisation (both sides) versus money (green asset side only). Expressing values in currency, versus actual money. Add currency symbols.</a:t>
            </a:r>
            <a:endParaRPr sz="1200">
              <a:solidFill>
                <a:srgbClr val="C00000"/>
              </a:solidFill>
            </a:endParaRPr>
          </a:p>
        </p:txBody>
      </p:sp>
      <p:sp>
        <p:nvSpPr>
          <p:cNvPr id="152" name="Google Shape;152;p6:notes"/>
          <p:cNvSpPr/>
          <p:nvPr>
            <p:ph idx="2" type="sldImg"/>
          </p:nvPr>
        </p:nvSpPr>
        <p:spPr>
          <a:xfrm>
            <a:off x="4246563" y="458788"/>
            <a:ext cx="2236787" cy="12588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3" name="Google Shape;153;p6: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6" name="Shape 2786"/>
        <p:cNvGrpSpPr/>
        <p:nvPr/>
      </p:nvGrpSpPr>
      <p:grpSpPr>
        <a:xfrm>
          <a:off x="0" y="0"/>
          <a:ext cx="0" cy="0"/>
          <a:chOff x="0" y="0"/>
          <a:chExt cx="0" cy="0"/>
        </a:xfrm>
      </p:grpSpPr>
      <p:sp>
        <p:nvSpPr>
          <p:cNvPr id="2787" name="Google Shape;2787;p60: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88" name="Google Shape;2788;p60: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2789" name="Google Shape;2789;p60: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1" name="Shape 3001"/>
        <p:cNvGrpSpPr/>
        <p:nvPr/>
      </p:nvGrpSpPr>
      <p:grpSpPr>
        <a:xfrm>
          <a:off x="0" y="0"/>
          <a:ext cx="0" cy="0"/>
          <a:chOff x="0" y="0"/>
          <a:chExt cx="0" cy="0"/>
        </a:xfrm>
      </p:grpSpPr>
      <p:sp>
        <p:nvSpPr>
          <p:cNvPr id="3002" name="Google Shape;3002;p61:notes"/>
          <p:cNvSpPr/>
          <p:nvPr>
            <p:ph idx="2" type="sldImg"/>
          </p:nvPr>
        </p:nvSpPr>
        <p:spPr>
          <a:xfrm>
            <a:off x="4359275"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03" name="Google Shape;3003;p61: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3004" name="Google Shape;3004;p61: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6" name="Shape 3016"/>
        <p:cNvGrpSpPr/>
        <p:nvPr/>
      </p:nvGrpSpPr>
      <p:grpSpPr>
        <a:xfrm>
          <a:off x="0" y="0"/>
          <a:ext cx="0" cy="0"/>
          <a:chOff x="0" y="0"/>
          <a:chExt cx="0" cy="0"/>
        </a:xfrm>
      </p:grpSpPr>
      <p:sp>
        <p:nvSpPr>
          <p:cNvPr id="3017" name="Google Shape;3017;p62: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18" name="Google Shape;3018;p62: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3019" name="Google Shape;3019;p62:notes"/>
          <p:cNvSpPr txBox="1"/>
          <p:nvPr>
            <p:ph idx="1" type="body"/>
          </p:nvPr>
        </p:nvSpPr>
        <p:spPr>
          <a:xfrm>
            <a:off x="339435" y="458788"/>
            <a:ext cx="6144492" cy="806175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1" name="Shape 3241"/>
        <p:cNvGrpSpPr/>
        <p:nvPr/>
      </p:nvGrpSpPr>
      <p:grpSpPr>
        <a:xfrm>
          <a:off x="0" y="0"/>
          <a:ext cx="0" cy="0"/>
          <a:chOff x="0" y="0"/>
          <a:chExt cx="0" cy="0"/>
        </a:xfrm>
      </p:grpSpPr>
      <p:sp>
        <p:nvSpPr>
          <p:cNvPr id="3242" name="Google Shape;3242;p63: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43" name="Google Shape;3243;p63: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3244" name="Google Shape;3244;p63: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6" name="Shape 3256"/>
        <p:cNvGrpSpPr/>
        <p:nvPr/>
      </p:nvGrpSpPr>
      <p:grpSpPr>
        <a:xfrm>
          <a:off x="0" y="0"/>
          <a:ext cx="0" cy="0"/>
          <a:chOff x="0" y="0"/>
          <a:chExt cx="0" cy="0"/>
        </a:xfrm>
      </p:grpSpPr>
      <p:sp>
        <p:nvSpPr>
          <p:cNvPr id="3257" name="Google Shape;3257;p64: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58" name="Google Shape;3258;p64: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3259" name="Google Shape;3259;p64: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4" name="Shape 3494"/>
        <p:cNvGrpSpPr/>
        <p:nvPr/>
      </p:nvGrpSpPr>
      <p:grpSpPr>
        <a:xfrm>
          <a:off x="0" y="0"/>
          <a:ext cx="0" cy="0"/>
          <a:chOff x="0" y="0"/>
          <a:chExt cx="0" cy="0"/>
        </a:xfrm>
      </p:grpSpPr>
      <p:sp>
        <p:nvSpPr>
          <p:cNvPr id="3495" name="Google Shape;3495;p65: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96" name="Google Shape;3496;p65: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3497" name="Google Shape;3497;p65: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9" name="Shape 3509"/>
        <p:cNvGrpSpPr/>
        <p:nvPr/>
      </p:nvGrpSpPr>
      <p:grpSpPr>
        <a:xfrm>
          <a:off x="0" y="0"/>
          <a:ext cx="0" cy="0"/>
          <a:chOff x="0" y="0"/>
          <a:chExt cx="0" cy="0"/>
        </a:xfrm>
      </p:grpSpPr>
      <p:sp>
        <p:nvSpPr>
          <p:cNvPr id="3510" name="Google Shape;3510;p66: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11" name="Google Shape;3511;p66: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3512" name="Google Shape;3512;p66: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4" name="Shape 3574"/>
        <p:cNvGrpSpPr/>
        <p:nvPr/>
      </p:nvGrpSpPr>
      <p:grpSpPr>
        <a:xfrm>
          <a:off x="0" y="0"/>
          <a:ext cx="0" cy="0"/>
          <a:chOff x="0" y="0"/>
          <a:chExt cx="0" cy="0"/>
        </a:xfrm>
      </p:grpSpPr>
      <p:sp>
        <p:nvSpPr>
          <p:cNvPr id="3575" name="Google Shape;3575;p67: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76" name="Google Shape;3576;p67: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3577" name="Google Shape;3577;p67: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1" name="Shape 3611"/>
        <p:cNvGrpSpPr/>
        <p:nvPr/>
      </p:nvGrpSpPr>
      <p:grpSpPr>
        <a:xfrm>
          <a:off x="0" y="0"/>
          <a:ext cx="0" cy="0"/>
          <a:chOff x="0" y="0"/>
          <a:chExt cx="0" cy="0"/>
        </a:xfrm>
      </p:grpSpPr>
      <p:sp>
        <p:nvSpPr>
          <p:cNvPr id="3612" name="Google Shape;3612;p68: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13" name="Google Shape;3613;p68: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3614" name="Google Shape;3614;p68: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9" name="Shape 3869"/>
        <p:cNvGrpSpPr/>
        <p:nvPr/>
      </p:nvGrpSpPr>
      <p:grpSpPr>
        <a:xfrm>
          <a:off x="0" y="0"/>
          <a:ext cx="0" cy="0"/>
          <a:chOff x="0" y="0"/>
          <a:chExt cx="0" cy="0"/>
        </a:xfrm>
      </p:grpSpPr>
      <p:sp>
        <p:nvSpPr>
          <p:cNvPr id="3870" name="Google Shape;3870;p69: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 the students attempt the calculation.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venir"/>
              <a:buNone/>
            </a:pPr>
            <a:r>
              <a:rPr lang="en-US" sz="1200">
                <a:latin typeface="Avenir"/>
                <a:ea typeface="Avenir"/>
                <a:cs typeface="Avenir"/>
                <a:sym typeface="Avenir"/>
              </a:rPr>
              <a:t>Account for deferred advertising used up in the month to 31 March.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71" name="Google Shape;3871;p69: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72" name="Google Shape;3872;p69: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Headlines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a:p>
            <a:pPr indent="-171450" lvl="0" marL="171450" rtl="0" algn="l">
              <a:spcBef>
                <a:spcPts val="0"/>
              </a:spcBef>
              <a:spcAft>
                <a:spcPts val="0"/>
              </a:spcAft>
              <a:buClr>
                <a:schemeClr val="dk1"/>
              </a:buClr>
              <a:buSzPts val="1200"/>
              <a:buFont typeface="Arial"/>
              <a:buChar char="•"/>
            </a:pPr>
            <a:r>
              <a:rPr lang="en-US" sz="1200">
                <a:solidFill>
                  <a:schemeClr val="dk1"/>
                </a:solidFill>
              </a:rPr>
              <a:t>Address source of confusion: monetisation (both sides) versus money (green asset side only). Expressing values in currency, versus actual money. </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Add currency symbols. </a:t>
            </a:r>
            <a:endParaRPr/>
          </a:p>
          <a:p>
            <a:pPr indent="-95250" lvl="0" marL="171450" rtl="0" algn="l">
              <a:spcBef>
                <a:spcPts val="0"/>
              </a:spcBef>
              <a:spcAft>
                <a:spcPts val="0"/>
              </a:spcAft>
              <a:buClr>
                <a:schemeClr val="dk1"/>
              </a:buClr>
              <a:buSzPts val="1200"/>
              <a:buFont typeface="Arial"/>
              <a:buNone/>
            </a:pPr>
            <a:r>
              <a:t/>
            </a:r>
            <a:endParaRPr sz="1200">
              <a:solidFill>
                <a:srgbClr val="C00000"/>
              </a:solidFill>
            </a:endParaRPr>
          </a:p>
        </p:txBody>
      </p:sp>
      <p:sp>
        <p:nvSpPr>
          <p:cNvPr id="186" name="Google Shape;186;p7:notes"/>
          <p:cNvSpPr/>
          <p:nvPr>
            <p:ph idx="2" type="sldImg"/>
          </p:nvPr>
        </p:nvSpPr>
        <p:spPr>
          <a:xfrm>
            <a:off x="4246563" y="458788"/>
            <a:ext cx="2236787" cy="12588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7" name="Google Shape;187;p7: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4" name="Shape 3884"/>
        <p:cNvGrpSpPr/>
        <p:nvPr/>
      </p:nvGrpSpPr>
      <p:grpSpPr>
        <a:xfrm>
          <a:off x="0" y="0"/>
          <a:ext cx="0" cy="0"/>
          <a:chOff x="0" y="0"/>
          <a:chExt cx="0" cy="0"/>
        </a:xfrm>
      </p:grpSpPr>
      <p:sp>
        <p:nvSpPr>
          <p:cNvPr id="3885" name="Google Shape;3885;p70: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86" name="Google Shape;3886;p70: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3887" name="Google Shape;3887;p70: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5" name="Shape 4155"/>
        <p:cNvGrpSpPr/>
        <p:nvPr/>
      </p:nvGrpSpPr>
      <p:grpSpPr>
        <a:xfrm>
          <a:off x="0" y="0"/>
          <a:ext cx="0" cy="0"/>
          <a:chOff x="0" y="0"/>
          <a:chExt cx="0" cy="0"/>
        </a:xfrm>
      </p:grpSpPr>
      <p:sp>
        <p:nvSpPr>
          <p:cNvPr id="4156" name="Google Shape;4156;p71: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57" name="Google Shape;4157;p71: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4158" name="Google Shape;4158;p71: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1" name="Shape 4171"/>
        <p:cNvGrpSpPr/>
        <p:nvPr/>
      </p:nvGrpSpPr>
      <p:grpSpPr>
        <a:xfrm>
          <a:off x="0" y="0"/>
          <a:ext cx="0" cy="0"/>
          <a:chOff x="0" y="0"/>
          <a:chExt cx="0" cy="0"/>
        </a:xfrm>
      </p:grpSpPr>
      <p:sp>
        <p:nvSpPr>
          <p:cNvPr id="4172" name="Google Shape;4172;p72: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73" name="Google Shape;4173;p72: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4174" name="Google Shape;4174;p72:notes"/>
          <p:cNvSpPr txBox="1"/>
          <p:nvPr>
            <p:ph idx="1" type="body"/>
          </p:nvPr>
        </p:nvSpPr>
        <p:spPr>
          <a:xfrm>
            <a:off x="339435" y="458788"/>
            <a:ext cx="6144492" cy="806175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7" name="Shape 4397"/>
        <p:cNvGrpSpPr/>
        <p:nvPr/>
      </p:nvGrpSpPr>
      <p:grpSpPr>
        <a:xfrm>
          <a:off x="0" y="0"/>
          <a:ext cx="0" cy="0"/>
          <a:chOff x="0" y="0"/>
          <a:chExt cx="0" cy="0"/>
        </a:xfrm>
      </p:grpSpPr>
      <p:sp>
        <p:nvSpPr>
          <p:cNvPr id="4398" name="Google Shape;4398;p73:notes"/>
          <p:cNvSpPr/>
          <p:nvPr>
            <p:ph idx="2" type="sldImg"/>
          </p:nvPr>
        </p:nvSpPr>
        <p:spPr>
          <a:xfrm>
            <a:off x="4324350" y="458788"/>
            <a:ext cx="2159000" cy="1216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99" name="Google Shape;4399;p73: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4400" name="Google Shape;4400;p73: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8" name="Shape 4618"/>
        <p:cNvGrpSpPr/>
        <p:nvPr/>
      </p:nvGrpSpPr>
      <p:grpSpPr>
        <a:xfrm>
          <a:off x="0" y="0"/>
          <a:ext cx="0" cy="0"/>
          <a:chOff x="0" y="0"/>
          <a:chExt cx="0" cy="0"/>
        </a:xfrm>
      </p:grpSpPr>
      <p:sp>
        <p:nvSpPr>
          <p:cNvPr id="4619" name="Google Shape;4619;p74:notes"/>
          <p:cNvSpPr/>
          <p:nvPr>
            <p:ph idx="2" type="sldImg"/>
          </p:nvPr>
        </p:nvSpPr>
        <p:spPr>
          <a:xfrm>
            <a:off x="4337050" y="458788"/>
            <a:ext cx="2155825" cy="1212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0" name="Google Shape;4620;p74: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1" name="Google Shape;4621;p74: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3" name="Shape 4623"/>
        <p:cNvGrpSpPr/>
        <p:nvPr/>
      </p:nvGrpSpPr>
      <p:grpSpPr>
        <a:xfrm>
          <a:off x="0" y="0"/>
          <a:ext cx="0" cy="0"/>
          <a:chOff x="0" y="0"/>
          <a:chExt cx="0" cy="0"/>
        </a:xfrm>
      </p:grpSpPr>
      <p:sp>
        <p:nvSpPr>
          <p:cNvPr id="4624" name="Google Shape;4624;p75:notes"/>
          <p:cNvSpPr/>
          <p:nvPr>
            <p:ph idx="2" type="sldImg"/>
          </p:nvPr>
        </p:nvSpPr>
        <p:spPr>
          <a:xfrm>
            <a:off x="4065588" y="458788"/>
            <a:ext cx="2417762" cy="1360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5" name="Google Shape;4625;p75: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26" name="Google Shape;4626;p75: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rPr>
              <a:t>Headlines</a:t>
            </a:r>
            <a:endParaRPr/>
          </a:p>
          <a:p>
            <a:pPr indent="0" lvl="0" marL="0" rtl="0" algn="l">
              <a:spcBef>
                <a:spcPts val="0"/>
              </a:spcBef>
              <a:spcAft>
                <a:spcPts val="0"/>
              </a:spcAft>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Point of view</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Equity is never an asset.  EQUITY IS NEVER VALUABLE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b="1" lang="en-US"/>
              <a:t>Detailed notes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Point of view is such a common cause for erroneous thinking. For example, people think equity is valuable/an asset because they are standing in the owners’ position but talking from the entity’s position.</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Talking of equity: whenever we can, it’s impactful and usefully dramatic in a Colour Accounting session to make big, absolute statements such as: </a:t>
            </a:r>
            <a:endParaRPr/>
          </a:p>
          <a:p>
            <a:pPr indent="0" lvl="0" marL="0" rtl="0" algn="l">
              <a:spcBef>
                <a:spcPts val="0"/>
              </a:spcBef>
              <a:spcAft>
                <a:spcPts val="0"/>
              </a:spcAft>
              <a:buClr>
                <a:schemeClr val="dk1"/>
              </a:buClr>
              <a:buSzPts val="1200"/>
              <a:buFont typeface="Arial"/>
              <a:buNone/>
            </a:pPr>
            <a:r>
              <a:t/>
            </a:r>
            <a:endParaRPr sz="1200">
              <a:solidFill>
                <a:schemeClr val="dk1"/>
              </a:solidFill>
            </a:endParaRPr>
          </a:p>
          <a:p>
            <a:pPr indent="0" lvl="0" marL="0" rtl="0" algn="l">
              <a:spcBef>
                <a:spcPts val="0"/>
              </a:spcBef>
              <a:spcAft>
                <a:spcPts val="0"/>
              </a:spcAft>
              <a:buClr>
                <a:schemeClr val="dk1"/>
              </a:buClr>
              <a:buSzPts val="1200"/>
              <a:buFont typeface="Arial"/>
              <a:buNone/>
            </a:pPr>
            <a:r>
              <a:rPr lang="en-US" sz="1200">
                <a:solidFill>
                  <a:schemeClr val="dk1"/>
                </a:solidFill>
              </a:rPr>
              <a:t>		“Equity is never an asset!” </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People love absolutes. Hopefully a learner will challenge you and you can stand your ground: From the entity’s own point of view, equity’s never an asset. It’s an obligation. (It’s only an asset from the owner’s perspective and then it’s not called equity, but more likely investment).</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This page supports the discussion why a heading identifying the entity on the butterfly diagram is so important… to lock down the point of view. </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i="1" lang="en-US" sz="1200">
                <a:solidFill>
                  <a:schemeClr val="dk1"/>
                </a:solidFill>
              </a:rPr>
              <a:t>‘Rabble’ is one of the collective nouns for a group of butterflies.</a:t>
            </a:r>
            <a:r>
              <a:rPr lang="en-US" sz="1200">
                <a:solidFill>
                  <a:schemeClr val="dk1"/>
                </a:solidFill>
              </a:rPr>
              <a:t> </a:t>
            </a:r>
            <a:endParaRPr/>
          </a:p>
          <a:p>
            <a:pPr indent="0" lvl="0" marL="0" rtl="0" algn="l">
              <a:spcBef>
                <a:spcPts val="0"/>
              </a:spcBef>
              <a:spcAft>
                <a:spcPts val="0"/>
              </a:spcAft>
              <a:buNone/>
            </a:pPr>
            <a:r>
              <a:t/>
            </a:r>
            <a:endParaRPr sz="1200">
              <a:solidFill>
                <a:schemeClr val="dk1"/>
              </a:solidFill>
            </a:endParaRPr>
          </a:p>
        </p:txBody>
      </p:sp>
      <p:sp>
        <p:nvSpPr>
          <p:cNvPr id="220" name="Google Shape;220;p8:notes"/>
          <p:cNvSpPr/>
          <p:nvPr>
            <p:ph idx="2" type="sldImg"/>
          </p:nvPr>
        </p:nvSpPr>
        <p:spPr>
          <a:xfrm>
            <a:off x="4252913" y="458788"/>
            <a:ext cx="2230437" cy="12557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1" name="Google Shape;221;p8: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9:notes"/>
          <p:cNvSpPr txBox="1"/>
          <p:nvPr>
            <p:ph idx="1" type="body"/>
          </p:nvPr>
        </p:nvSpPr>
        <p:spPr>
          <a:xfrm>
            <a:off x="339435" y="458788"/>
            <a:ext cx="6144492" cy="80617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600">
                <a:solidFill>
                  <a:srgbClr val="7030A0"/>
                </a:solidFill>
                <a:highlight>
                  <a:srgbClr val="FFFF00"/>
                </a:highlight>
              </a:rPr>
              <a:t>Conversation 3</a:t>
            </a:r>
            <a:endParaRPr/>
          </a:p>
          <a:p>
            <a:pPr indent="0" lvl="0" marL="0" rtl="0" algn="l">
              <a:spcBef>
                <a:spcPts val="0"/>
              </a:spcBef>
              <a:spcAft>
                <a:spcPts val="0"/>
              </a:spcAft>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The Accounting Framework</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The value cycle</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Accrual accounting</a:t>
            </a:r>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venir"/>
              <a:buNone/>
            </a:pPr>
            <a:r>
              <a:rPr b="1" lang="en-US" sz="1200">
                <a:solidFill>
                  <a:schemeClr val="dk1"/>
                </a:solidFill>
              </a:rPr>
              <a:t>Tips, tricks and pitfalls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You will have done definitions of assets, liabilities and equity in the butterfly. </a:t>
            </a:r>
            <a:endParaRPr/>
          </a:p>
          <a:p>
            <a:pPr indent="-82550" lvl="0" marL="171450" rtl="0" algn="l">
              <a:spcBef>
                <a:spcPts val="0"/>
              </a:spcBef>
              <a:spcAft>
                <a:spcPts val="0"/>
              </a:spcAft>
              <a:buClr>
                <a:schemeClr val="dk1"/>
              </a:buClr>
              <a:buSzPts val="1400"/>
              <a:buFont typeface="Arial"/>
              <a:buNone/>
            </a:pPr>
            <a:r>
              <a:t/>
            </a:r>
            <a:endParaRPr sz="14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This section does them again and introduces the all-important definitions of VGA (value generating activity) </a:t>
            </a:r>
            <a:r>
              <a:rPr b="1" lang="en-US" sz="1200" u="sng">
                <a:solidFill>
                  <a:schemeClr val="dk1"/>
                </a:solidFill>
              </a:rPr>
              <a:t>income</a:t>
            </a:r>
            <a:r>
              <a:rPr lang="en-US" sz="1200">
                <a:solidFill>
                  <a:schemeClr val="dk1"/>
                </a:solidFill>
              </a:rPr>
              <a:t> and VSA (value sacrificing activity) </a:t>
            </a:r>
            <a:r>
              <a:rPr b="1" lang="en-US" sz="1200" u="sng">
                <a:solidFill>
                  <a:schemeClr val="dk1"/>
                </a:solidFill>
              </a:rPr>
              <a:t>expense</a:t>
            </a:r>
            <a:r>
              <a:rPr lang="en-US" sz="1200">
                <a:solidFill>
                  <a:schemeClr val="dk1"/>
                </a:solidFill>
              </a:rPr>
              <a:t>.</a:t>
            </a:r>
            <a:endParaRPr/>
          </a:p>
          <a:p>
            <a:pPr indent="-82550" lvl="0" marL="171450" rtl="0" algn="l">
              <a:spcBef>
                <a:spcPts val="0"/>
              </a:spcBef>
              <a:spcAft>
                <a:spcPts val="0"/>
              </a:spcAft>
              <a:buClr>
                <a:schemeClr val="dk1"/>
              </a:buClr>
              <a:buSzPts val="1400"/>
              <a:buFont typeface="Arial"/>
              <a:buNone/>
            </a:pPr>
            <a:r>
              <a:t/>
            </a:r>
            <a:endParaRPr sz="14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These are “educational definitions”, not official definitions. They’ve proved to work really well in overcoming classic errors, like thinking that income is money. </a:t>
            </a:r>
            <a:endParaRPr/>
          </a:p>
          <a:p>
            <a:pPr indent="-82550" lvl="0" marL="171450" rtl="0" algn="l">
              <a:spcBef>
                <a:spcPts val="0"/>
              </a:spcBef>
              <a:spcAft>
                <a:spcPts val="0"/>
              </a:spcAft>
              <a:buClr>
                <a:schemeClr val="dk1"/>
              </a:buClr>
              <a:buSzPts val="1400"/>
              <a:buFont typeface="Arial"/>
              <a:buNone/>
            </a:pPr>
            <a:r>
              <a:t/>
            </a:r>
            <a:endParaRPr sz="14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To derive the income part of the framework you’ll do some of the Classic Transactions [ 1; 2; 6a and 6b ], but with different numbers: </a:t>
            </a:r>
            <a:endParaRPr/>
          </a:p>
          <a:p>
            <a:pPr indent="-82550" lvl="0" marL="171450" rtl="0" algn="l">
              <a:spcBef>
                <a:spcPts val="0"/>
              </a:spcBef>
              <a:spcAft>
                <a:spcPts val="0"/>
              </a:spcAft>
              <a:buClr>
                <a:schemeClr val="dk1"/>
              </a:buClr>
              <a:buSzPts val="1400"/>
              <a:buFont typeface="Arial"/>
              <a:buNone/>
            </a:pPr>
            <a:r>
              <a:t/>
            </a:r>
            <a:endParaRPr sz="1400">
              <a:solidFill>
                <a:schemeClr val="dk1"/>
              </a:solidFill>
            </a:endParaRPr>
          </a:p>
          <a:p>
            <a:pPr indent="-171450" lvl="1" marL="628650" rtl="0" algn="l">
              <a:spcBef>
                <a:spcPts val="0"/>
              </a:spcBef>
              <a:spcAft>
                <a:spcPts val="0"/>
              </a:spcAft>
              <a:buClr>
                <a:schemeClr val="dk1"/>
              </a:buClr>
              <a:buSzPts val="1200"/>
              <a:buFont typeface="Arial"/>
              <a:buChar char="•"/>
            </a:pPr>
            <a:r>
              <a:rPr lang="en-US" sz="1200">
                <a:solidFill>
                  <a:schemeClr val="dk1"/>
                </a:solidFill>
              </a:rPr>
              <a:t>Borrow money from lender £30,000</a:t>
            </a:r>
            <a:endParaRPr sz="1400">
              <a:solidFill>
                <a:schemeClr val="dk1"/>
              </a:solidFill>
            </a:endParaRPr>
          </a:p>
          <a:p>
            <a:pPr indent="-95250" lvl="1" marL="628650" rtl="0" algn="l">
              <a:spcBef>
                <a:spcPts val="0"/>
              </a:spcBef>
              <a:spcAft>
                <a:spcPts val="0"/>
              </a:spcAft>
              <a:buClr>
                <a:schemeClr val="dk1"/>
              </a:buClr>
              <a:buSzPts val="1200"/>
              <a:buFont typeface="Arial"/>
              <a:buNone/>
            </a:pPr>
            <a:r>
              <a:t/>
            </a:r>
            <a:endParaRPr sz="1200">
              <a:solidFill>
                <a:schemeClr val="dk1"/>
              </a:solidFill>
            </a:endParaRPr>
          </a:p>
          <a:p>
            <a:pPr indent="-171450" lvl="1" marL="628650" rtl="0" algn="l">
              <a:spcBef>
                <a:spcPts val="0"/>
              </a:spcBef>
              <a:spcAft>
                <a:spcPts val="0"/>
              </a:spcAft>
              <a:buClr>
                <a:schemeClr val="dk1"/>
              </a:buClr>
              <a:buSzPts val="1200"/>
              <a:buFont typeface="Arial"/>
              <a:buChar char="•"/>
            </a:pPr>
            <a:r>
              <a:rPr lang="en-US" sz="1200">
                <a:solidFill>
                  <a:schemeClr val="dk1"/>
                </a:solidFill>
              </a:rPr>
              <a:t>Owner invests money as equity £20,000</a:t>
            </a:r>
            <a:endParaRPr sz="1400">
              <a:solidFill>
                <a:schemeClr val="dk1"/>
              </a:solidFill>
            </a:endParaRPr>
          </a:p>
          <a:p>
            <a:pPr indent="-95250" lvl="1" marL="628650" rtl="0" algn="l">
              <a:spcBef>
                <a:spcPts val="0"/>
              </a:spcBef>
              <a:spcAft>
                <a:spcPts val="0"/>
              </a:spcAft>
              <a:buClr>
                <a:schemeClr val="dk1"/>
              </a:buClr>
              <a:buSzPts val="1200"/>
              <a:buFont typeface="Arial"/>
              <a:buNone/>
            </a:pPr>
            <a:r>
              <a:t/>
            </a:r>
            <a:endParaRPr sz="1200">
              <a:solidFill>
                <a:schemeClr val="dk1"/>
              </a:solidFill>
            </a:endParaRPr>
          </a:p>
          <a:p>
            <a:pPr indent="-171450" lvl="1" marL="628650" rtl="0" algn="l">
              <a:spcBef>
                <a:spcPts val="0"/>
              </a:spcBef>
              <a:spcAft>
                <a:spcPts val="0"/>
              </a:spcAft>
              <a:buClr>
                <a:schemeClr val="dk1"/>
              </a:buClr>
              <a:buSzPts val="1200"/>
              <a:buFont typeface="Arial"/>
              <a:buChar char="•"/>
            </a:pPr>
            <a:r>
              <a:rPr lang="en-US" sz="1200">
                <a:solidFill>
                  <a:schemeClr val="dk1"/>
                </a:solidFill>
              </a:rPr>
              <a:t>Make a sale £700</a:t>
            </a:r>
            <a:endParaRPr sz="1400">
              <a:solidFill>
                <a:schemeClr val="dk1"/>
              </a:solidFill>
            </a:endParaRPr>
          </a:p>
          <a:p>
            <a:pPr indent="-95250" lvl="1" marL="628650" rtl="0" algn="l">
              <a:spcBef>
                <a:spcPts val="0"/>
              </a:spcBef>
              <a:spcAft>
                <a:spcPts val="0"/>
              </a:spcAft>
              <a:buClr>
                <a:schemeClr val="dk1"/>
              </a:buClr>
              <a:buSzPts val="1200"/>
              <a:buFont typeface="Arial"/>
              <a:buNone/>
            </a:pPr>
            <a:r>
              <a:t/>
            </a:r>
            <a:endParaRPr sz="1200">
              <a:solidFill>
                <a:schemeClr val="dk1"/>
              </a:solidFill>
            </a:endParaRPr>
          </a:p>
          <a:p>
            <a:pPr indent="-171450" lvl="1" marL="628650" rtl="0" algn="l">
              <a:spcBef>
                <a:spcPts val="0"/>
              </a:spcBef>
              <a:spcAft>
                <a:spcPts val="0"/>
              </a:spcAft>
              <a:buClr>
                <a:schemeClr val="dk1"/>
              </a:buClr>
              <a:buSzPts val="1200"/>
              <a:buFont typeface="Arial"/>
              <a:buChar char="•"/>
            </a:pPr>
            <a:r>
              <a:rPr lang="en-US" sz="1200">
                <a:solidFill>
                  <a:schemeClr val="dk1"/>
                </a:solidFill>
              </a:rPr>
              <a:t>Cost associated with that sale £300</a:t>
            </a:r>
            <a:endParaRPr sz="1400">
              <a:solidFill>
                <a:schemeClr val="dk1"/>
              </a:solidFill>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171450" lvl="0" marL="171450" rtl="0" algn="l">
              <a:spcBef>
                <a:spcPts val="0"/>
              </a:spcBef>
              <a:spcAft>
                <a:spcPts val="0"/>
              </a:spcAft>
              <a:buClr>
                <a:schemeClr val="dk1"/>
              </a:buClr>
              <a:buSzPts val="1200"/>
              <a:buFont typeface="Arial"/>
              <a:buChar char="•"/>
            </a:pPr>
            <a:r>
              <a:rPr lang="en-US" sz="1200">
                <a:solidFill>
                  <a:schemeClr val="dk1"/>
                </a:solidFill>
              </a:rPr>
              <a:t>We use the last two transactions to introduce the concept of profit as generated equity.</a:t>
            </a:r>
            <a:endParaRPr/>
          </a:p>
        </p:txBody>
      </p:sp>
      <p:sp>
        <p:nvSpPr>
          <p:cNvPr id="264" name="Google Shape;264;p9:notes"/>
          <p:cNvSpPr/>
          <p:nvPr>
            <p:ph idx="2" type="sldImg"/>
          </p:nvPr>
        </p:nvSpPr>
        <p:spPr>
          <a:xfrm>
            <a:off x="4256088" y="458788"/>
            <a:ext cx="2227262" cy="12541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5" name="Google Shape;265;p9:notes"/>
          <p:cNvSpPr txBox="1"/>
          <p:nvPr>
            <p:ph idx="12" type="sldNum"/>
          </p:nvPr>
        </p:nvSpPr>
        <p:spPr>
          <a:xfrm>
            <a:off x="4642859" y="8683625"/>
            <a:ext cx="1841068"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venir"/>
              <a:buNone/>
              <a:defRPr b="0" i="0" sz="60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0" i="0" sz="2400">
                <a:latin typeface="Avenir"/>
                <a:ea typeface="Avenir"/>
                <a:cs typeface="Avenir"/>
                <a:sym typeface="Aveni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venir"/>
              <a:buNone/>
              <a:defRPr b="0" i="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Avenir"/>
                <a:ea typeface="Avenir"/>
                <a:cs typeface="Avenir"/>
                <a:sym typeface="Avenir"/>
              </a:defRPr>
            </a:lvl1pPr>
            <a:lvl2pPr indent="-381000" lvl="1" marL="914400" algn="l">
              <a:lnSpc>
                <a:spcPct val="90000"/>
              </a:lnSpc>
              <a:spcBef>
                <a:spcPts val="500"/>
              </a:spcBef>
              <a:spcAft>
                <a:spcPts val="0"/>
              </a:spcAft>
              <a:buClr>
                <a:schemeClr val="dk1"/>
              </a:buClr>
              <a:buSzPts val="2400"/>
              <a:buChar char="•"/>
              <a:defRPr b="0" i="0">
                <a:latin typeface="Avenir"/>
                <a:ea typeface="Avenir"/>
                <a:cs typeface="Avenir"/>
                <a:sym typeface="Avenir"/>
              </a:defRPr>
            </a:lvl2pPr>
            <a:lvl3pPr indent="-355600" lvl="2" marL="1371600" algn="l">
              <a:lnSpc>
                <a:spcPct val="90000"/>
              </a:lnSpc>
              <a:spcBef>
                <a:spcPts val="500"/>
              </a:spcBef>
              <a:spcAft>
                <a:spcPts val="0"/>
              </a:spcAft>
              <a:buClr>
                <a:schemeClr val="dk1"/>
              </a:buClr>
              <a:buSzPts val="2000"/>
              <a:buChar char="•"/>
              <a:defRPr b="0" i="0">
                <a:latin typeface="Avenir"/>
                <a:ea typeface="Avenir"/>
                <a:cs typeface="Avenir"/>
                <a:sym typeface="Avenir"/>
              </a:defRPr>
            </a:lvl3pPr>
            <a:lvl4pPr indent="-342900" lvl="3" marL="1828800" algn="l">
              <a:lnSpc>
                <a:spcPct val="90000"/>
              </a:lnSpc>
              <a:spcBef>
                <a:spcPts val="500"/>
              </a:spcBef>
              <a:spcAft>
                <a:spcPts val="0"/>
              </a:spcAft>
              <a:buClr>
                <a:schemeClr val="dk1"/>
              </a:buClr>
              <a:buSzPts val="1800"/>
              <a:buChar char="•"/>
              <a:defRPr b="0" i="0">
                <a:latin typeface="Avenir"/>
                <a:ea typeface="Avenir"/>
                <a:cs typeface="Avenir"/>
                <a:sym typeface="Avenir"/>
              </a:defRPr>
            </a:lvl4pPr>
            <a:lvl5pPr indent="-342900" lvl="4" marL="2286000" algn="l">
              <a:lnSpc>
                <a:spcPct val="90000"/>
              </a:lnSpc>
              <a:spcBef>
                <a:spcPts val="500"/>
              </a:spcBef>
              <a:spcAft>
                <a:spcPts val="0"/>
              </a:spcAft>
              <a:buClr>
                <a:schemeClr val="dk1"/>
              </a:buClr>
              <a:buSzPts val="1800"/>
              <a:buChar char="•"/>
              <a:defRPr b="0" i="0">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venir"/>
              <a:buNone/>
              <a:defRPr b="0" i="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Avenir"/>
                <a:ea typeface="Avenir"/>
                <a:cs typeface="Avenir"/>
                <a:sym typeface="Avenir"/>
              </a:defRPr>
            </a:lvl1pPr>
            <a:lvl2pPr indent="-381000" lvl="1" marL="914400" algn="l">
              <a:lnSpc>
                <a:spcPct val="90000"/>
              </a:lnSpc>
              <a:spcBef>
                <a:spcPts val="500"/>
              </a:spcBef>
              <a:spcAft>
                <a:spcPts val="0"/>
              </a:spcAft>
              <a:buClr>
                <a:schemeClr val="dk1"/>
              </a:buClr>
              <a:buSzPts val="2400"/>
              <a:buChar char="•"/>
              <a:defRPr b="0" i="0">
                <a:latin typeface="Avenir"/>
                <a:ea typeface="Avenir"/>
                <a:cs typeface="Avenir"/>
                <a:sym typeface="Avenir"/>
              </a:defRPr>
            </a:lvl2pPr>
            <a:lvl3pPr indent="-355600" lvl="2" marL="1371600" algn="l">
              <a:lnSpc>
                <a:spcPct val="90000"/>
              </a:lnSpc>
              <a:spcBef>
                <a:spcPts val="500"/>
              </a:spcBef>
              <a:spcAft>
                <a:spcPts val="0"/>
              </a:spcAft>
              <a:buClr>
                <a:schemeClr val="dk1"/>
              </a:buClr>
              <a:buSzPts val="2000"/>
              <a:buChar char="•"/>
              <a:defRPr b="0" i="0">
                <a:latin typeface="Avenir"/>
                <a:ea typeface="Avenir"/>
                <a:cs typeface="Avenir"/>
                <a:sym typeface="Avenir"/>
              </a:defRPr>
            </a:lvl3pPr>
            <a:lvl4pPr indent="-342900" lvl="3" marL="1828800" algn="l">
              <a:lnSpc>
                <a:spcPct val="90000"/>
              </a:lnSpc>
              <a:spcBef>
                <a:spcPts val="500"/>
              </a:spcBef>
              <a:spcAft>
                <a:spcPts val="0"/>
              </a:spcAft>
              <a:buClr>
                <a:schemeClr val="dk1"/>
              </a:buClr>
              <a:buSzPts val="1800"/>
              <a:buChar char="•"/>
              <a:defRPr b="0" i="0">
                <a:latin typeface="Avenir"/>
                <a:ea typeface="Avenir"/>
                <a:cs typeface="Avenir"/>
                <a:sym typeface="Avenir"/>
              </a:defRPr>
            </a:lvl4pPr>
            <a:lvl5pPr indent="-342900" lvl="4" marL="2286000" algn="l">
              <a:lnSpc>
                <a:spcPct val="90000"/>
              </a:lnSpc>
              <a:spcBef>
                <a:spcPts val="500"/>
              </a:spcBef>
              <a:spcAft>
                <a:spcPts val="0"/>
              </a:spcAft>
              <a:buClr>
                <a:schemeClr val="dk1"/>
              </a:buClr>
              <a:buSzPts val="1800"/>
              <a:buChar char="•"/>
              <a:defRPr b="0" i="0">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venir"/>
              <a:buNone/>
              <a:defRPr b="0" i="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Avenir"/>
                <a:ea typeface="Avenir"/>
                <a:cs typeface="Avenir"/>
                <a:sym typeface="Avenir"/>
              </a:defRPr>
            </a:lvl1pPr>
            <a:lvl2pPr indent="-381000" lvl="1" marL="914400" algn="l">
              <a:lnSpc>
                <a:spcPct val="90000"/>
              </a:lnSpc>
              <a:spcBef>
                <a:spcPts val="500"/>
              </a:spcBef>
              <a:spcAft>
                <a:spcPts val="0"/>
              </a:spcAft>
              <a:buClr>
                <a:schemeClr val="dk1"/>
              </a:buClr>
              <a:buSzPts val="2400"/>
              <a:buChar char="•"/>
              <a:defRPr b="0" i="0">
                <a:latin typeface="Avenir"/>
                <a:ea typeface="Avenir"/>
                <a:cs typeface="Avenir"/>
                <a:sym typeface="Avenir"/>
              </a:defRPr>
            </a:lvl2pPr>
            <a:lvl3pPr indent="-355600" lvl="2" marL="1371600" algn="l">
              <a:lnSpc>
                <a:spcPct val="90000"/>
              </a:lnSpc>
              <a:spcBef>
                <a:spcPts val="500"/>
              </a:spcBef>
              <a:spcAft>
                <a:spcPts val="0"/>
              </a:spcAft>
              <a:buClr>
                <a:schemeClr val="dk1"/>
              </a:buClr>
              <a:buSzPts val="2000"/>
              <a:buChar char="•"/>
              <a:defRPr b="0" i="0">
                <a:latin typeface="Avenir"/>
                <a:ea typeface="Avenir"/>
                <a:cs typeface="Avenir"/>
                <a:sym typeface="Avenir"/>
              </a:defRPr>
            </a:lvl3pPr>
            <a:lvl4pPr indent="-342900" lvl="3" marL="1828800" algn="l">
              <a:lnSpc>
                <a:spcPct val="90000"/>
              </a:lnSpc>
              <a:spcBef>
                <a:spcPts val="500"/>
              </a:spcBef>
              <a:spcAft>
                <a:spcPts val="0"/>
              </a:spcAft>
              <a:buClr>
                <a:schemeClr val="dk1"/>
              </a:buClr>
              <a:buSzPts val="1800"/>
              <a:buChar char="•"/>
              <a:defRPr b="0" i="0">
                <a:latin typeface="Avenir"/>
                <a:ea typeface="Avenir"/>
                <a:cs typeface="Avenir"/>
                <a:sym typeface="Avenir"/>
              </a:defRPr>
            </a:lvl4pPr>
            <a:lvl5pPr indent="-342900" lvl="4" marL="2286000" algn="l">
              <a:lnSpc>
                <a:spcPct val="90000"/>
              </a:lnSpc>
              <a:spcBef>
                <a:spcPts val="500"/>
              </a:spcBef>
              <a:spcAft>
                <a:spcPts val="0"/>
              </a:spcAft>
              <a:buClr>
                <a:schemeClr val="dk1"/>
              </a:buClr>
              <a:buSzPts val="1800"/>
              <a:buChar char="•"/>
              <a:defRPr b="0" i="0">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venir"/>
              <a:buNone/>
              <a:defRPr b="0" i="0" sz="60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b="0" i="0" sz="2400">
                <a:solidFill>
                  <a:srgbClr val="888888"/>
                </a:solidFill>
                <a:latin typeface="Avenir"/>
                <a:ea typeface="Avenir"/>
                <a:cs typeface="Avenir"/>
                <a:sym typeface="Avenir"/>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venir"/>
              <a:buNone/>
              <a:defRPr b="0" i="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Avenir"/>
                <a:ea typeface="Avenir"/>
                <a:cs typeface="Avenir"/>
                <a:sym typeface="Avenir"/>
              </a:defRPr>
            </a:lvl1pPr>
            <a:lvl2pPr indent="-381000" lvl="1" marL="914400" algn="l">
              <a:lnSpc>
                <a:spcPct val="90000"/>
              </a:lnSpc>
              <a:spcBef>
                <a:spcPts val="500"/>
              </a:spcBef>
              <a:spcAft>
                <a:spcPts val="0"/>
              </a:spcAft>
              <a:buClr>
                <a:schemeClr val="dk1"/>
              </a:buClr>
              <a:buSzPts val="2400"/>
              <a:buChar char="•"/>
              <a:defRPr b="0" i="0">
                <a:latin typeface="Avenir"/>
                <a:ea typeface="Avenir"/>
                <a:cs typeface="Avenir"/>
                <a:sym typeface="Avenir"/>
              </a:defRPr>
            </a:lvl2pPr>
            <a:lvl3pPr indent="-355600" lvl="2" marL="1371600" algn="l">
              <a:lnSpc>
                <a:spcPct val="90000"/>
              </a:lnSpc>
              <a:spcBef>
                <a:spcPts val="500"/>
              </a:spcBef>
              <a:spcAft>
                <a:spcPts val="0"/>
              </a:spcAft>
              <a:buClr>
                <a:schemeClr val="dk1"/>
              </a:buClr>
              <a:buSzPts val="2000"/>
              <a:buChar char="•"/>
              <a:defRPr b="0" i="0">
                <a:latin typeface="Avenir"/>
                <a:ea typeface="Avenir"/>
                <a:cs typeface="Avenir"/>
                <a:sym typeface="Avenir"/>
              </a:defRPr>
            </a:lvl3pPr>
            <a:lvl4pPr indent="-342900" lvl="3" marL="1828800" algn="l">
              <a:lnSpc>
                <a:spcPct val="90000"/>
              </a:lnSpc>
              <a:spcBef>
                <a:spcPts val="500"/>
              </a:spcBef>
              <a:spcAft>
                <a:spcPts val="0"/>
              </a:spcAft>
              <a:buClr>
                <a:schemeClr val="dk1"/>
              </a:buClr>
              <a:buSzPts val="1800"/>
              <a:buChar char="•"/>
              <a:defRPr b="0" i="0">
                <a:latin typeface="Avenir"/>
                <a:ea typeface="Avenir"/>
                <a:cs typeface="Avenir"/>
                <a:sym typeface="Avenir"/>
              </a:defRPr>
            </a:lvl4pPr>
            <a:lvl5pPr indent="-342900" lvl="4" marL="2286000" algn="l">
              <a:lnSpc>
                <a:spcPct val="90000"/>
              </a:lnSpc>
              <a:spcBef>
                <a:spcPts val="500"/>
              </a:spcBef>
              <a:spcAft>
                <a:spcPts val="0"/>
              </a:spcAft>
              <a:buClr>
                <a:schemeClr val="dk1"/>
              </a:buClr>
              <a:buSzPts val="1800"/>
              <a:buChar char="•"/>
              <a:defRPr b="0" i="0">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Avenir"/>
                <a:ea typeface="Avenir"/>
                <a:cs typeface="Avenir"/>
                <a:sym typeface="Avenir"/>
              </a:defRPr>
            </a:lvl1pPr>
            <a:lvl2pPr indent="-381000" lvl="1" marL="914400" algn="l">
              <a:lnSpc>
                <a:spcPct val="90000"/>
              </a:lnSpc>
              <a:spcBef>
                <a:spcPts val="500"/>
              </a:spcBef>
              <a:spcAft>
                <a:spcPts val="0"/>
              </a:spcAft>
              <a:buClr>
                <a:schemeClr val="dk1"/>
              </a:buClr>
              <a:buSzPts val="2400"/>
              <a:buChar char="•"/>
              <a:defRPr b="0" i="0">
                <a:latin typeface="Avenir"/>
                <a:ea typeface="Avenir"/>
                <a:cs typeface="Avenir"/>
                <a:sym typeface="Avenir"/>
              </a:defRPr>
            </a:lvl2pPr>
            <a:lvl3pPr indent="-355600" lvl="2" marL="1371600" algn="l">
              <a:lnSpc>
                <a:spcPct val="90000"/>
              </a:lnSpc>
              <a:spcBef>
                <a:spcPts val="500"/>
              </a:spcBef>
              <a:spcAft>
                <a:spcPts val="0"/>
              </a:spcAft>
              <a:buClr>
                <a:schemeClr val="dk1"/>
              </a:buClr>
              <a:buSzPts val="2000"/>
              <a:buChar char="•"/>
              <a:defRPr b="0" i="0">
                <a:latin typeface="Avenir"/>
                <a:ea typeface="Avenir"/>
                <a:cs typeface="Avenir"/>
                <a:sym typeface="Avenir"/>
              </a:defRPr>
            </a:lvl3pPr>
            <a:lvl4pPr indent="-342900" lvl="3" marL="1828800" algn="l">
              <a:lnSpc>
                <a:spcPct val="90000"/>
              </a:lnSpc>
              <a:spcBef>
                <a:spcPts val="500"/>
              </a:spcBef>
              <a:spcAft>
                <a:spcPts val="0"/>
              </a:spcAft>
              <a:buClr>
                <a:schemeClr val="dk1"/>
              </a:buClr>
              <a:buSzPts val="1800"/>
              <a:buChar char="•"/>
              <a:defRPr b="0" i="0">
                <a:latin typeface="Avenir"/>
                <a:ea typeface="Avenir"/>
                <a:cs typeface="Avenir"/>
                <a:sym typeface="Avenir"/>
              </a:defRPr>
            </a:lvl4pPr>
            <a:lvl5pPr indent="-342900" lvl="4" marL="2286000" algn="l">
              <a:lnSpc>
                <a:spcPct val="90000"/>
              </a:lnSpc>
              <a:spcBef>
                <a:spcPts val="500"/>
              </a:spcBef>
              <a:spcAft>
                <a:spcPts val="0"/>
              </a:spcAft>
              <a:buClr>
                <a:schemeClr val="dk1"/>
              </a:buClr>
              <a:buSzPts val="1800"/>
              <a:buChar char="•"/>
              <a:defRPr b="0" i="0">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venir"/>
              <a:buNone/>
              <a:defRPr b="0" i="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0" i="0" sz="2400">
                <a:latin typeface="Avenir"/>
                <a:ea typeface="Avenir"/>
                <a:cs typeface="Avenir"/>
                <a:sym typeface="Avenir"/>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Avenir"/>
                <a:ea typeface="Avenir"/>
                <a:cs typeface="Avenir"/>
                <a:sym typeface="Avenir"/>
              </a:defRPr>
            </a:lvl1pPr>
            <a:lvl2pPr indent="-381000" lvl="1" marL="914400" algn="l">
              <a:lnSpc>
                <a:spcPct val="90000"/>
              </a:lnSpc>
              <a:spcBef>
                <a:spcPts val="500"/>
              </a:spcBef>
              <a:spcAft>
                <a:spcPts val="0"/>
              </a:spcAft>
              <a:buClr>
                <a:schemeClr val="dk1"/>
              </a:buClr>
              <a:buSzPts val="2400"/>
              <a:buChar char="•"/>
              <a:defRPr b="0" i="0">
                <a:latin typeface="Avenir"/>
                <a:ea typeface="Avenir"/>
                <a:cs typeface="Avenir"/>
                <a:sym typeface="Avenir"/>
              </a:defRPr>
            </a:lvl2pPr>
            <a:lvl3pPr indent="-355600" lvl="2" marL="1371600" algn="l">
              <a:lnSpc>
                <a:spcPct val="90000"/>
              </a:lnSpc>
              <a:spcBef>
                <a:spcPts val="500"/>
              </a:spcBef>
              <a:spcAft>
                <a:spcPts val="0"/>
              </a:spcAft>
              <a:buClr>
                <a:schemeClr val="dk1"/>
              </a:buClr>
              <a:buSzPts val="2000"/>
              <a:buChar char="•"/>
              <a:defRPr b="0" i="0">
                <a:latin typeface="Avenir"/>
                <a:ea typeface="Avenir"/>
                <a:cs typeface="Avenir"/>
                <a:sym typeface="Avenir"/>
              </a:defRPr>
            </a:lvl3pPr>
            <a:lvl4pPr indent="-342900" lvl="3" marL="1828800" algn="l">
              <a:lnSpc>
                <a:spcPct val="90000"/>
              </a:lnSpc>
              <a:spcBef>
                <a:spcPts val="500"/>
              </a:spcBef>
              <a:spcAft>
                <a:spcPts val="0"/>
              </a:spcAft>
              <a:buClr>
                <a:schemeClr val="dk1"/>
              </a:buClr>
              <a:buSzPts val="1800"/>
              <a:buChar char="•"/>
              <a:defRPr b="0" i="0">
                <a:latin typeface="Avenir"/>
                <a:ea typeface="Avenir"/>
                <a:cs typeface="Avenir"/>
                <a:sym typeface="Avenir"/>
              </a:defRPr>
            </a:lvl4pPr>
            <a:lvl5pPr indent="-342900" lvl="4" marL="2286000" algn="l">
              <a:lnSpc>
                <a:spcPct val="90000"/>
              </a:lnSpc>
              <a:spcBef>
                <a:spcPts val="500"/>
              </a:spcBef>
              <a:spcAft>
                <a:spcPts val="0"/>
              </a:spcAft>
              <a:buClr>
                <a:schemeClr val="dk1"/>
              </a:buClr>
              <a:buSzPts val="1800"/>
              <a:buChar char="•"/>
              <a:defRPr b="0" i="0">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0" i="0" sz="2400">
                <a:latin typeface="Avenir"/>
                <a:ea typeface="Avenir"/>
                <a:cs typeface="Avenir"/>
                <a:sym typeface="Avenir"/>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Avenir"/>
                <a:ea typeface="Avenir"/>
                <a:cs typeface="Avenir"/>
                <a:sym typeface="Avenir"/>
              </a:defRPr>
            </a:lvl1pPr>
            <a:lvl2pPr indent="-381000" lvl="1" marL="914400" algn="l">
              <a:lnSpc>
                <a:spcPct val="90000"/>
              </a:lnSpc>
              <a:spcBef>
                <a:spcPts val="500"/>
              </a:spcBef>
              <a:spcAft>
                <a:spcPts val="0"/>
              </a:spcAft>
              <a:buClr>
                <a:schemeClr val="dk1"/>
              </a:buClr>
              <a:buSzPts val="2400"/>
              <a:buChar char="•"/>
              <a:defRPr b="0" i="0">
                <a:latin typeface="Avenir"/>
                <a:ea typeface="Avenir"/>
                <a:cs typeface="Avenir"/>
                <a:sym typeface="Avenir"/>
              </a:defRPr>
            </a:lvl2pPr>
            <a:lvl3pPr indent="-355600" lvl="2" marL="1371600" algn="l">
              <a:lnSpc>
                <a:spcPct val="90000"/>
              </a:lnSpc>
              <a:spcBef>
                <a:spcPts val="500"/>
              </a:spcBef>
              <a:spcAft>
                <a:spcPts val="0"/>
              </a:spcAft>
              <a:buClr>
                <a:schemeClr val="dk1"/>
              </a:buClr>
              <a:buSzPts val="2000"/>
              <a:buChar char="•"/>
              <a:defRPr b="0" i="0">
                <a:latin typeface="Avenir"/>
                <a:ea typeface="Avenir"/>
                <a:cs typeface="Avenir"/>
                <a:sym typeface="Avenir"/>
              </a:defRPr>
            </a:lvl3pPr>
            <a:lvl4pPr indent="-342900" lvl="3" marL="1828800" algn="l">
              <a:lnSpc>
                <a:spcPct val="90000"/>
              </a:lnSpc>
              <a:spcBef>
                <a:spcPts val="500"/>
              </a:spcBef>
              <a:spcAft>
                <a:spcPts val="0"/>
              </a:spcAft>
              <a:buClr>
                <a:schemeClr val="dk1"/>
              </a:buClr>
              <a:buSzPts val="1800"/>
              <a:buChar char="•"/>
              <a:defRPr b="0" i="0">
                <a:latin typeface="Avenir"/>
                <a:ea typeface="Avenir"/>
                <a:cs typeface="Avenir"/>
                <a:sym typeface="Avenir"/>
              </a:defRPr>
            </a:lvl4pPr>
            <a:lvl5pPr indent="-342900" lvl="4" marL="2286000" algn="l">
              <a:lnSpc>
                <a:spcPct val="90000"/>
              </a:lnSpc>
              <a:spcBef>
                <a:spcPts val="500"/>
              </a:spcBef>
              <a:spcAft>
                <a:spcPts val="0"/>
              </a:spcAft>
              <a:buClr>
                <a:schemeClr val="dk1"/>
              </a:buClr>
              <a:buSzPts val="1800"/>
              <a:buChar char="•"/>
              <a:defRPr b="0" i="0">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venir"/>
              <a:buNone/>
              <a:defRPr b="0" i="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venir"/>
              <a:buNone/>
              <a:defRPr b="0" i="0" sz="32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b="0" i="0" sz="3200">
                <a:latin typeface="Avenir"/>
                <a:ea typeface="Avenir"/>
                <a:cs typeface="Avenir"/>
                <a:sym typeface="Avenir"/>
              </a:defRPr>
            </a:lvl1pPr>
            <a:lvl2pPr indent="-406400" lvl="1" marL="914400" algn="l">
              <a:lnSpc>
                <a:spcPct val="90000"/>
              </a:lnSpc>
              <a:spcBef>
                <a:spcPts val="500"/>
              </a:spcBef>
              <a:spcAft>
                <a:spcPts val="0"/>
              </a:spcAft>
              <a:buClr>
                <a:schemeClr val="dk1"/>
              </a:buClr>
              <a:buSzPts val="2800"/>
              <a:buChar char="•"/>
              <a:defRPr b="0" i="0" sz="2800">
                <a:latin typeface="Avenir"/>
                <a:ea typeface="Avenir"/>
                <a:cs typeface="Avenir"/>
                <a:sym typeface="Avenir"/>
              </a:defRPr>
            </a:lvl2pPr>
            <a:lvl3pPr indent="-381000" lvl="2" marL="1371600" algn="l">
              <a:lnSpc>
                <a:spcPct val="90000"/>
              </a:lnSpc>
              <a:spcBef>
                <a:spcPts val="500"/>
              </a:spcBef>
              <a:spcAft>
                <a:spcPts val="0"/>
              </a:spcAft>
              <a:buClr>
                <a:schemeClr val="dk1"/>
              </a:buClr>
              <a:buSzPts val="2400"/>
              <a:buChar char="•"/>
              <a:defRPr b="0" i="0" sz="2400">
                <a:latin typeface="Avenir"/>
                <a:ea typeface="Avenir"/>
                <a:cs typeface="Avenir"/>
                <a:sym typeface="Avenir"/>
              </a:defRPr>
            </a:lvl3pPr>
            <a:lvl4pPr indent="-355600" lvl="3" marL="1828800" algn="l">
              <a:lnSpc>
                <a:spcPct val="90000"/>
              </a:lnSpc>
              <a:spcBef>
                <a:spcPts val="500"/>
              </a:spcBef>
              <a:spcAft>
                <a:spcPts val="0"/>
              </a:spcAft>
              <a:buClr>
                <a:schemeClr val="dk1"/>
              </a:buClr>
              <a:buSzPts val="2000"/>
              <a:buChar char="•"/>
              <a:defRPr b="0" i="0" sz="2000">
                <a:latin typeface="Avenir"/>
                <a:ea typeface="Avenir"/>
                <a:cs typeface="Avenir"/>
                <a:sym typeface="Avenir"/>
              </a:defRPr>
            </a:lvl4pPr>
            <a:lvl5pPr indent="-355600" lvl="4" marL="2286000" algn="l">
              <a:lnSpc>
                <a:spcPct val="90000"/>
              </a:lnSpc>
              <a:spcBef>
                <a:spcPts val="500"/>
              </a:spcBef>
              <a:spcAft>
                <a:spcPts val="0"/>
              </a:spcAft>
              <a:buClr>
                <a:schemeClr val="dk1"/>
              </a:buClr>
              <a:buSzPts val="2000"/>
              <a:buChar char="•"/>
              <a:defRPr b="0" i="0" sz="2000">
                <a:latin typeface="Avenir"/>
                <a:ea typeface="Avenir"/>
                <a:cs typeface="Avenir"/>
                <a:sym typeface="Avenir"/>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b="0" i="0" sz="1600">
                <a:latin typeface="Avenir"/>
                <a:ea typeface="Avenir"/>
                <a:cs typeface="Avenir"/>
                <a:sym typeface="Avenir"/>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venir"/>
              <a:buNone/>
              <a:defRPr b="0" i="0" sz="32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p:nvPr>
            <p:ph idx="2" type="pic"/>
          </p:nvPr>
        </p:nvSpPr>
        <p:spPr>
          <a:xfrm>
            <a:off x="5183188" y="987425"/>
            <a:ext cx="6172200" cy="4873625"/>
          </a:xfrm>
          <a:prstGeom prst="rect">
            <a:avLst/>
          </a:prstGeom>
          <a:noFill/>
          <a:ln>
            <a:noFill/>
          </a:ln>
        </p:spPr>
      </p:sp>
      <p:sp>
        <p:nvSpPr>
          <p:cNvPr id="65" name="Google Shape;65;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b="0" i="0" sz="1600">
                <a:latin typeface="Avenir"/>
                <a:ea typeface="Avenir"/>
                <a:cs typeface="Avenir"/>
                <a:sym typeface="Avenir"/>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venir"/>
              <a:buNone/>
              <a:defRPr b="0" i="0" sz="44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10.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D8D8D8"/>
        </a:solidFill>
      </p:bgPr>
    </p:bg>
    <p:spTree>
      <p:nvGrpSpPr>
        <p:cNvPr id="85" name="Shape 85"/>
        <p:cNvGrpSpPr/>
        <p:nvPr/>
      </p:nvGrpSpPr>
      <p:grpSpPr>
        <a:xfrm>
          <a:off x="0" y="0"/>
          <a:ext cx="0" cy="0"/>
          <a:chOff x="0" y="0"/>
          <a:chExt cx="0" cy="0"/>
        </a:xfrm>
      </p:grpSpPr>
      <p:sp>
        <p:nvSpPr>
          <p:cNvPr id="86" name="Google Shape;86;p13"/>
          <p:cNvSpPr txBox="1"/>
          <p:nvPr/>
        </p:nvSpPr>
        <p:spPr>
          <a:xfrm>
            <a:off x="2589945" y="2828835"/>
            <a:ext cx="701211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The slides contain copyright material that belongs to Color Accounting International, Toby York and Middlesex University.</a:t>
            </a:r>
            <a:endParaRPr/>
          </a:p>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Use is subject to fair usage.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2"/>
          <p:cNvSpPr txBox="1"/>
          <p:nvPr/>
        </p:nvSpPr>
        <p:spPr>
          <a:xfrm>
            <a:off x="6227788" y="2623662"/>
            <a:ext cx="4677777" cy="2227378"/>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Equity</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279" name="Google Shape;279;p22"/>
          <p:cNvSpPr txBox="1"/>
          <p:nvPr/>
        </p:nvSpPr>
        <p:spPr>
          <a:xfrm>
            <a:off x="6227788" y="1325627"/>
            <a:ext cx="4677777" cy="115081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Liabilities</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280" name="Google Shape;280;p22"/>
          <p:cNvSpPr txBox="1"/>
          <p:nvPr/>
        </p:nvSpPr>
        <p:spPr>
          <a:xfrm>
            <a:off x="8641975" y="897526"/>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cxnSp>
        <p:nvCxnSpPr>
          <p:cNvPr id="281" name="Google Shape;281;p22"/>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sp>
        <p:nvSpPr>
          <p:cNvPr id="282" name="Google Shape;282;p22"/>
          <p:cNvSpPr txBox="1"/>
          <p:nvPr/>
        </p:nvSpPr>
        <p:spPr>
          <a:xfrm>
            <a:off x="1358153" y="1325627"/>
            <a:ext cx="4679162" cy="3525413"/>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Assets</a:t>
            </a:r>
            <a:endParaRPr/>
          </a:p>
        </p:txBody>
      </p:sp>
      <p:sp>
        <p:nvSpPr>
          <p:cNvPr id="283" name="Google Shape;283;p22"/>
          <p:cNvSpPr txBox="1"/>
          <p:nvPr/>
        </p:nvSpPr>
        <p:spPr>
          <a:xfrm>
            <a:off x="1341185" y="894976"/>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sp>
        <p:nvSpPr>
          <p:cNvPr id="284" name="Google Shape;284;p22"/>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3"/>
          <p:cNvSpPr txBox="1"/>
          <p:nvPr/>
        </p:nvSpPr>
        <p:spPr>
          <a:xfrm>
            <a:off x="6227788" y="2623662"/>
            <a:ext cx="4677777" cy="2227378"/>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Equity</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291" name="Google Shape;291;p23"/>
          <p:cNvSpPr txBox="1"/>
          <p:nvPr/>
        </p:nvSpPr>
        <p:spPr>
          <a:xfrm>
            <a:off x="6227788" y="1325627"/>
            <a:ext cx="4677777" cy="115081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Liabilities</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292" name="Google Shape;292;p23"/>
          <p:cNvSpPr txBox="1"/>
          <p:nvPr/>
        </p:nvSpPr>
        <p:spPr>
          <a:xfrm>
            <a:off x="8641975" y="897526"/>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cxnSp>
        <p:nvCxnSpPr>
          <p:cNvPr id="293" name="Google Shape;293;p23"/>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sp>
        <p:nvSpPr>
          <p:cNvPr id="294" name="Google Shape;294;p23"/>
          <p:cNvSpPr txBox="1"/>
          <p:nvPr/>
        </p:nvSpPr>
        <p:spPr>
          <a:xfrm>
            <a:off x="1358153" y="1325627"/>
            <a:ext cx="4679162" cy="3525413"/>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Assets</a:t>
            </a:r>
            <a:endParaRPr/>
          </a:p>
        </p:txBody>
      </p:sp>
      <p:sp>
        <p:nvSpPr>
          <p:cNvPr id="295" name="Google Shape;295;p23"/>
          <p:cNvSpPr txBox="1"/>
          <p:nvPr/>
        </p:nvSpPr>
        <p:spPr>
          <a:xfrm>
            <a:off x="1341185" y="894976"/>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sp>
        <p:nvSpPr>
          <p:cNvPr id="296" name="Google Shape;296;p23"/>
          <p:cNvSpPr txBox="1"/>
          <p:nvPr/>
        </p:nvSpPr>
        <p:spPr>
          <a:xfrm>
            <a:off x="6365699" y="1834676"/>
            <a:ext cx="15552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Bank loan</a:t>
            </a:r>
            <a:endParaRPr/>
          </a:p>
        </p:txBody>
      </p:sp>
      <p:sp>
        <p:nvSpPr>
          <p:cNvPr id="297" name="Google Shape;297;p23"/>
          <p:cNvSpPr txBox="1"/>
          <p:nvPr/>
        </p:nvSpPr>
        <p:spPr>
          <a:xfrm>
            <a:off x="8116806" y="1712085"/>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298" name="Google Shape;298;p23"/>
          <p:cNvSpPr txBox="1"/>
          <p:nvPr/>
        </p:nvSpPr>
        <p:spPr>
          <a:xfrm>
            <a:off x="8474269" y="1861724"/>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30,000</a:t>
            </a:r>
            <a:endParaRPr/>
          </a:p>
        </p:txBody>
      </p:sp>
      <p:sp>
        <p:nvSpPr>
          <p:cNvPr id="299" name="Google Shape;299;p23"/>
          <p:cNvSpPr txBox="1"/>
          <p:nvPr/>
        </p:nvSpPr>
        <p:spPr>
          <a:xfrm>
            <a:off x="2330580" y="2088341"/>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300" name="Google Shape;300;p23"/>
          <p:cNvSpPr txBox="1"/>
          <p:nvPr/>
        </p:nvSpPr>
        <p:spPr>
          <a:xfrm>
            <a:off x="3861090" y="1965230"/>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01" name="Google Shape;301;p23"/>
          <p:cNvSpPr txBox="1"/>
          <p:nvPr/>
        </p:nvSpPr>
        <p:spPr>
          <a:xfrm>
            <a:off x="4235546" y="2088341"/>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30,000</a:t>
            </a:r>
            <a:endParaRPr/>
          </a:p>
        </p:txBody>
      </p:sp>
      <p:sp>
        <p:nvSpPr>
          <p:cNvPr id="302" name="Google Shape;302;p23"/>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ppt_w</p:attrName>
                                        </p:attrNameLst>
                                      </p:cBhvr>
                                      <p:tavLst>
                                        <p:tav fmla="" tm="0">
                                          <p:val>
                                            <p:strVal val="0"/>
                                          </p:val>
                                        </p:tav>
                                        <p:tav fmla="" tm="100000">
                                          <p:val>
                                            <p:strVal val="#ppt_w"/>
                                          </p:val>
                                        </p:tav>
                                      </p:tavLst>
                                    </p:anim>
                                    <p:anim calcmode="lin" valueType="num">
                                      <p:cBhvr additive="base">
                                        <p:cTn dur="500"/>
                                        <p:tgtEl>
                                          <p:spTgt spid="3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ppt_w</p:attrName>
                                        </p:attrNameLst>
                                      </p:cBhvr>
                                      <p:tavLst>
                                        <p:tav fmla="" tm="0">
                                          <p:val>
                                            <p:strVal val="0"/>
                                          </p:val>
                                        </p:tav>
                                        <p:tav fmla="" tm="100000">
                                          <p:val>
                                            <p:strVal val="#ppt_w"/>
                                          </p:val>
                                        </p:tav>
                                      </p:tavLst>
                                    </p:anim>
                                    <p:anim calcmode="lin" valueType="num">
                                      <p:cBhvr additive="base">
                                        <p:cTn dur="500"/>
                                        <p:tgtEl>
                                          <p:spTgt spid="2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4"/>
          <p:cNvSpPr txBox="1"/>
          <p:nvPr/>
        </p:nvSpPr>
        <p:spPr>
          <a:xfrm>
            <a:off x="6227788" y="2623662"/>
            <a:ext cx="4677777" cy="2227378"/>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Equity</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09" name="Google Shape;309;p24"/>
          <p:cNvSpPr txBox="1"/>
          <p:nvPr/>
        </p:nvSpPr>
        <p:spPr>
          <a:xfrm>
            <a:off x="6227788" y="1325627"/>
            <a:ext cx="4677777" cy="115081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Liabilities</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310" name="Google Shape;310;p24"/>
          <p:cNvGrpSpPr/>
          <p:nvPr/>
        </p:nvGrpSpPr>
        <p:grpSpPr>
          <a:xfrm>
            <a:off x="8116806" y="1712085"/>
            <a:ext cx="1484695" cy="611304"/>
            <a:chOff x="2640082" y="2202430"/>
            <a:chExt cx="1288807" cy="611304"/>
          </a:xfrm>
        </p:grpSpPr>
        <p:sp>
          <p:nvSpPr>
            <p:cNvPr id="311" name="Google Shape;311;p24"/>
            <p:cNvSpPr txBox="1"/>
            <p:nvPr/>
          </p:nvSpPr>
          <p:spPr>
            <a:xfrm>
              <a:off x="2640082" y="2202430"/>
              <a:ext cx="3384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12" name="Google Shape;312;p24"/>
            <p:cNvSpPr txBox="1"/>
            <p:nvPr/>
          </p:nvSpPr>
          <p:spPr>
            <a:xfrm>
              <a:off x="2950382" y="2352069"/>
              <a:ext cx="978507"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30,000</a:t>
              </a:r>
              <a:endParaRPr/>
            </a:p>
          </p:txBody>
        </p:sp>
      </p:grpSp>
      <p:sp>
        <p:nvSpPr>
          <p:cNvPr id="313" name="Google Shape;313;p24"/>
          <p:cNvSpPr txBox="1"/>
          <p:nvPr/>
        </p:nvSpPr>
        <p:spPr>
          <a:xfrm>
            <a:off x="8641975" y="897526"/>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cxnSp>
        <p:nvCxnSpPr>
          <p:cNvPr id="314" name="Google Shape;314;p24"/>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sp>
        <p:nvSpPr>
          <p:cNvPr id="315" name="Google Shape;315;p24"/>
          <p:cNvSpPr txBox="1"/>
          <p:nvPr/>
        </p:nvSpPr>
        <p:spPr>
          <a:xfrm>
            <a:off x="1358153" y="1325627"/>
            <a:ext cx="4679162" cy="3525413"/>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Assets</a:t>
            </a:r>
            <a:endParaRPr/>
          </a:p>
        </p:txBody>
      </p:sp>
      <p:grpSp>
        <p:nvGrpSpPr>
          <p:cNvPr id="316" name="Google Shape;316;p24"/>
          <p:cNvGrpSpPr/>
          <p:nvPr/>
        </p:nvGrpSpPr>
        <p:grpSpPr>
          <a:xfrm>
            <a:off x="2330580" y="1965230"/>
            <a:ext cx="3032198" cy="584776"/>
            <a:chOff x="1116105" y="2252876"/>
            <a:chExt cx="3032198" cy="584776"/>
          </a:xfrm>
        </p:grpSpPr>
        <p:sp>
          <p:nvSpPr>
            <p:cNvPr id="317" name="Google Shape;317;p24"/>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318" name="Google Shape;318;p24"/>
            <p:cNvSpPr txBox="1"/>
            <p:nvPr/>
          </p:nvSpPr>
          <p:spPr>
            <a:xfrm>
              <a:off x="2646615" y="2252876"/>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19" name="Google Shape;319;p24"/>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30,000</a:t>
              </a:r>
              <a:endParaRPr/>
            </a:p>
          </p:txBody>
        </p:sp>
      </p:grpSp>
      <p:sp>
        <p:nvSpPr>
          <p:cNvPr id="320" name="Google Shape;320;p24"/>
          <p:cNvSpPr txBox="1"/>
          <p:nvPr/>
        </p:nvSpPr>
        <p:spPr>
          <a:xfrm>
            <a:off x="1341185" y="894976"/>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sp>
        <p:nvSpPr>
          <p:cNvPr id="321" name="Google Shape;321;p24"/>
          <p:cNvSpPr txBox="1"/>
          <p:nvPr/>
        </p:nvSpPr>
        <p:spPr>
          <a:xfrm>
            <a:off x="6457623" y="2719983"/>
            <a:ext cx="186301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Contributed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322" name="Google Shape;322;p24"/>
          <p:cNvSpPr txBox="1"/>
          <p:nvPr/>
        </p:nvSpPr>
        <p:spPr>
          <a:xfrm>
            <a:off x="8332907" y="2913146"/>
            <a:ext cx="3898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23" name="Google Shape;323;p24"/>
          <p:cNvSpPr txBox="1"/>
          <p:nvPr/>
        </p:nvSpPr>
        <p:spPr>
          <a:xfrm>
            <a:off x="8686928" y="3036256"/>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20,000</a:t>
            </a:r>
            <a:endParaRPr/>
          </a:p>
        </p:txBody>
      </p:sp>
      <p:sp>
        <p:nvSpPr>
          <p:cNvPr id="324" name="Google Shape;324;p24"/>
          <p:cNvSpPr txBox="1"/>
          <p:nvPr/>
        </p:nvSpPr>
        <p:spPr>
          <a:xfrm>
            <a:off x="2330580" y="2734672"/>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325" name="Google Shape;325;p24"/>
          <p:cNvSpPr txBox="1"/>
          <p:nvPr/>
        </p:nvSpPr>
        <p:spPr>
          <a:xfrm>
            <a:off x="3861090" y="2586599"/>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26" name="Google Shape;326;p24"/>
          <p:cNvSpPr txBox="1"/>
          <p:nvPr/>
        </p:nvSpPr>
        <p:spPr>
          <a:xfrm>
            <a:off x="4235546" y="2734672"/>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20,000</a:t>
            </a:r>
            <a:endParaRPr/>
          </a:p>
        </p:txBody>
      </p:sp>
      <p:sp>
        <p:nvSpPr>
          <p:cNvPr id="327" name="Google Shape;327;p24"/>
          <p:cNvSpPr txBox="1"/>
          <p:nvPr/>
        </p:nvSpPr>
        <p:spPr>
          <a:xfrm>
            <a:off x="6365699" y="1834676"/>
            <a:ext cx="15552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Bank loan</a:t>
            </a:r>
            <a:endParaRPr/>
          </a:p>
        </p:txBody>
      </p:sp>
      <p:sp>
        <p:nvSpPr>
          <p:cNvPr id="328" name="Google Shape;328;p24"/>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ppt_w</p:attrName>
                                        </p:attrNameLst>
                                      </p:cBhvr>
                                      <p:tavLst>
                                        <p:tav fmla="" tm="0">
                                          <p:val>
                                            <p:strVal val="0"/>
                                          </p:val>
                                        </p:tav>
                                        <p:tav fmla="" tm="100000">
                                          <p:val>
                                            <p:strVal val="#ppt_w"/>
                                          </p:val>
                                        </p:tav>
                                      </p:tavLst>
                                    </p:anim>
                                    <p:anim calcmode="lin" valueType="num">
                                      <p:cBhvr additive="base">
                                        <p:cTn dur="500"/>
                                        <p:tgtEl>
                                          <p:spTgt spid="3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5"/>
          <p:cNvSpPr txBox="1"/>
          <p:nvPr/>
        </p:nvSpPr>
        <p:spPr>
          <a:xfrm>
            <a:off x="6227788" y="2623662"/>
            <a:ext cx="4677777" cy="2227378"/>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Equity</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35" name="Google Shape;335;p25"/>
          <p:cNvSpPr txBox="1"/>
          <p:nvPr/>
        </p:nvSpPr>
        <p:spPr>
          <a:xfrm>
            <a:off x="6227788" y="1325627"/>
            <a:ext cx="4677777" cy="115081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Liabilities</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336" name="Google Shape;336;p25"/>
          <p:cNvGrpSpPr/>
          <p:nvPr/>
        </p:nvGrpSpPr>
        <p:grpSpPr>
          <a:xfrm>
            <a:off x="8116806" y="1712085"/>
            <a:ext cx="1484695" cy="611304"/>
            <a:chOff x="2640082" y="2202430"/>
            <a:chExt cx="1288807" cy="611304"/>
          </a:xfrm>
        </p:grpSpPr>
        <p:sp>
          <p:nvSpPr>
            <p:cNvPr id="337" name="Google Shape;337;p25"/>
            <p:cNvSpPr txBox="1"/>
            <p:nvPr/>
          </p:nvSpPr>
          <p:spPr>
            <a:xfrm>
              <a:off x="2640082" y="2202430"/>
              <a:ext cx="3384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38" name="Google Shape;338;p25"/>
            <p:cNvSpPr txBox="1"/>
            <p:nvPr/>
          </p:nvSpPr>
          <p:spPr>
            <a:xfrm>
              <a:off x="2950382" y="2352069"/>
              <a:ext cx="978507"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30,000</a:t>
              </a:r>
              <a:endParaRPr/>
            </a:p>
          </p:txBody>
        </p:sp>
      </p:grpSp>
      <p:sp>
        <p:nvSpPr>
          <p:cNvPr id="339" name="Google Shape;339;p25"/>
          <p:cNvSpPr txBox="1"/>
          <p:nvPr/>
        </p:nvSpPr>
        <p:spPr>
          <a:xfrm>
            <a:off x="8641975" y="897526"/>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cxnSp>
        <p:nvCxnSpPr>
          <p:cNvPr id="340" name="Google Shape;340;p25"/>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sp>
        <p:nvSpPr>
          <p:cNvPr id="341" name="Google Shape;341;p25"/>
          <p:cNvSpPr txBox="1"/>
          <p:nvPr/>
        </p:nvSpPr>
        <p:spPr>
          <a:xfrm>
            <a:off x="1358153" y="1325627"/>
            <a:ext cx="4679162" cy="3525413"/>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Assets</a:t>
            </a:r>
            <a:endParaRPr/>
          </a:p>
        </p:txBody>
      </p:sp>
      <p:grpSp>
        <p:nvGrpSpPr>
          <p:cNvPr id="342" name="Google Shape;342;p25"/>
          <p:cNvGrpSpPr/>
          <p:nvPr/>
        </p:nvGrpSpPr>
        <p:grpSpPr>
          <a:xfrm>
            <a:off x="2330580" y="1965230"/>
            <a:ext cx="3032198" cy="584776"/>
            <a:chOff x="1116105" y="2252876"/>
            <a:chExt cx="3032198" cy="584776"/>
          </a:xfrm>
        </p:grpSpPr>
        <p:sp>
          <p:nvSpPr>
            <p:cNvPr id="343" name="Google Shape;343;p25"/>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344" name="Google Shape;344;p25"/>
            <p:cNvSpPr txBox="1"/>
            <p:nvPr/>
          </p:nvSpPr>
          <p:spPr>
            <a:xfrm>
              <a:off x="2646615" y="2252876"/>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45" name="Google Shape;345;p25"/>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30,000</a:t>
              </a:r>
              <a:endParaRPr/>
            </a:p>
          </p:txBody>
        </p:sp>
      </p:grpSp>
      <p:sp>
        <p:nvSpPr>
          <p:cNvPr id="346" name="Google Shape;346;p25"/>
          <p:cNvSpPr txBox="1"/>
          <p:nvPr/>
        </p:nvSpPr>
        <p:spPr>
          <a:xfrm>
            <a:off x="1341185" y="894976"/>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347" name="Google Shape;347;p25"/>
          <p:cNvGrpSpPr/>
          <p:nvPr/>
        </p:nvGrpSpPr>
        <p:grpSpPr>
          <a:xfrm>
            <a:off x="6457623" y="2719983"/>
            <a:ext cx="3356537" cy="830997"/>
            <a:chOff x="1160947" y="1923541"/>
            <a:chExt cx="2421059" cy="830997"/>
          </a:xfrm>
        </p:grpSpPr>
        <p:sp>
          <p:nvSpPr>
            <p:cNvPr id="348" name="Google Shape;348;p25"/>
            <p:cNvSpPr txBox="1"/>
            <p:nvPr/>
          </p:nvSpPr>
          <p:spPr>
            <a:xfrm>
              <a:off x="1160947" y="1923541"/>
              <a:ext cx="134378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Contributed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349" name="Google Shape;349;p25"/>
            <p:cNvSpPr txBox="1"/>
            <p:nvPr/>
          </p:nvSpPr>
          <p:spPr>
            <a:xfrm>
              <a:off x="2513583" y="2116704"/>
              <a:ext cx="2811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50" name="Google Shape;350;p25"/>
            <p:cNvSpPr txBox="1"/>
            <p:nvPr/>
          </p:nvSpPr>
          <p:spPr>
            <a:xfrm>
              <a:off x="2768937" y="2239814"/>
              <a:ext cx="81306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20,000</a:t>
              </a:r>
              <a:endParaRPr/>
            </a:p>
          </p:txBody>
        </p:sp>
      </p:grpSp>
      <p:grpSp>
        <p:nvGrpSpPr>
          <p:cNvPr id="351" name="Google Shape;351;p25"/>
          <p:cNvGrpSpPr/>
          <p:nvPr/>
        </p:nvGrpSpPr>
        <p:grpSpPr>
          <a:xfrm>
            <a:off x="2330580" y="2586599"/>
            <a:ext cx="3032198" cy="609738"/>
            <a:chOff x="1116105" y="2227914"/>
            <a:chExt cx="3032198" cy="609738"/>
          </a:xfrm>
        </p:grpSpPr>
        <p:sp>
          <p:nvSpPr>
            <p:cNvPr id="352" name="Google Shape;352;p25"/>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353" name="Google Shape;353;p25"/>
            <p:cNvSpPr txBox="1"/>
            <p:nvPr/>
          </p:nvSpPr>
          <p:spPr>
            <a:xfrm>
              <a:off x="2646615" y="2227914"/>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54" name="Google Shape;354;p25"/>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20,000</a:t>
              </a:r>
              <a:endParaRPr/>
            </a:p>
          </p:txBody>
        </p:sp>
      </p:grpSp>
      <p:grpSp>
        <p:nvGrpSpPr>
          <p:cNvPr id="355" name="Google Shape;355;p25"/>
          <p:cNvGrpSpPr/>
          <p:nvPr/>
        </p:nvGrpSpPr>
        <p:grpSpPr>
          <a:xfrm>
            <a:off x="2330580" y="3236109"/>
            <a:ext cx="3032198" cy="606559"/>
            <a:chOff x="2330580" y="3236109"/>
            <a:chExt cx="3032198" cy="606559"/>
          </a:xfrm>
        </p:grpSpPr>
        <p:sp>
          <p:nvSpPr>
            <p:cNvPr id="356" name="Google Shape;356;p25"/>
            <p:cNvSpPr txBox="1"/>
            <p:nvPr/>
          </p:nvSpPr>
          <p:spPr>
            <a:xfrm>
              <a:off x="2330580" y="3381003"/>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357" name="Google Shape;357;p25"/>
            <p:cNvSpPr txBox="1"/>
            <p:nvPr/>
          </p:nvSpPr>
          <p:spPr>
            <a:xfrm>
              <a:off x="3850936" y="3236109"/>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58" name="Google Shape;358;p25"/>
            <p:cNvSpPr txBox="1"/>
            <p:nvPr/>
          </p:nvSpPr>
          <p:spPr>
            <a:xfrm>
              <a:off x="4663549" y="3381003"/>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700</a:t>
              </a:r>
              <a:endParaRPr/>
            </a:p>
          </p:txBody>
        </p:sp>
      </p:grpSp>
      <p:sp>
        <p:nvSpPr>
          <p:cNvPr id="359" name="Google Shape;359;p25"/>
          <p:cNvSpPr txBox="1"/>
          <p:nvPr/>
        </p:nvSpPr>
        <p:spPr>
          <a:xfrm>
            <a:off x="6365699" y="1834676"/>
            <a:ext cx="15552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Bank loan</a:t>
            </a:r>
            <a:endParaRPr/>
          </a:p>
        </p:txBody>
      </p:sp>
      <p:sp>
        <p:nvSpPr>
          <p:cNvPr id="360" name="Google Shape;360;p25"/>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6"/>
          <p:cNvSpPr txBox="1"/>
          <p:nvPr/>
        </p:nvSpPr>
        <p:spPr>
          <a:xfrm>
            <a:off x="6227788" y="2623662"/>
            <a:ext cx="4677777" cy="2227378"/>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Equity</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67" name="Google Shape;367;p26"/>
          <p:cNvSpPr txBox="1"/>
          <p:nvPr/>
        </p:nvSpPr>
        <p:spPr>
          <a:xfrm>
            <a:off x="6227788" y="1325627"/>
            <a:ext cx="4677777" cy="115081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Liabilities</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368" name="Google Shape;368;p26"/>
          <p:cNvGrpSpPr/>
          <p:nvPr/>
        </p:nvGrpSpPr>
        <p:grpSpPr>
          <a:xfrm>
            <a:off x="8116806" y="1712085"/>
            <a:ext cx="1484695" cy="611304"/>
            <a:chOff x="2640082" y="2202430"/>
            <a:chExt cx="1288807" cy="611304"/>
          </a:xfrm>
        </p:grpSpPr>
        <p:sp>
          <p:nvSpPr>
            <p:cNvPr id="369" name="Google Shape;369;p26"/>
            <p:cNvSpPr txBox="1"/>
            <p:nvPr/>
          </p:nvSpPr>
          <p:spPr>
            <a:xfrm>
              <a:off x="2640082" y="2202430"/>
              <a:ext cx="3384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70" name="Google Shape;370;p26"/>
            <p:cNvSpPr txBox="1"/>
            <p:nvPr/>
          </p:nvSpPr>
          <p:spPr>
            <a:xfrm>
              <a:off x="2950382" y="2352069"/>
              <a:ext cx="978507"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30,000</a:t>
              </a:r>
              <a:endParaRPr/>
            </a:p>
          </p:txBody>
        </p:sp>
      </p:grpSp>
      <p:sp>
        <p:nvSpPr>
          <p:cNvPr id="371" name="Google Shape;371;p26"/>
          <p:cNvSpPr txBox="1"/>
          <p:nvPr/>
        </p:nvSpPr>
        <p:spPr>
          <a:xfrm>
            <a:off x="8641975" y="897526"/>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cxnSp>
        <p:nvCxnSpPr>
          <p:cNvPr id="372" name="Google Shape;372;p26"/>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sp>
        <p:nvSpPr>
          <p:cNvPr id="373" name="Google Shape;373;p26"/>
          <p:cNvSpPr txBox="1"/>
          <p:nvPr/>
        </p:nvSpPr>
        <p:spPr>
          <a:xfrm>
            <a:off x="1358153" y="1325627"/>
            <a:ext cx="4679162" cy="3525413"/>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Assets</a:t>
            </a:r>
            <a:endParaRPr/>
          </a:p>
        </p:txBody>
      </p:sp>
      <p:grpSp>
        <p:nvGrpSpPr>
          <p:cNvPr id="374" name="Google Shape;374;p26"/>
          <p:cNvGrpSpPr/>
          <p:nvPr/>
        </p:nvGrpSpPr>
        <p:grpSpPr>
          <a:xfrm>
            <a:off x="2330580" y="1965230"/>
            <a:ext cx="3032198" cy="584776"/>
            <a:chOff x="1116105" y="2252876"/>
            <a:chExt cx="3032198" cy="584776"/>
          </a:xfrm>
        </p:grpSpPr>
        <p:sp>
          <p:nvSpPr>
            <p:cNvPr id="375" name="Google Shape;375;p26"/>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376" name="Google Shape;376;p26"/>
            <p:cNvSpPr txBox="1"/>
            <p:nvPr/>
          </p:nvSpPr>
          <p:spPr>
            <a:xfrm>
              <a:off x="2646615" y="2252876"/>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77" name="Google Shape;377;p26"/>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30,000</a:t>
              </a:r>
              <a:endParaRPr/>
            </a:p>
          </p:txBody>
        </p:sp>
      </p:grpSp>
      <p:sp>
        <p:nvSpPr>
          <p:cNvPr id="378" name="Google Shape;378;p26"/>
          <p:cNvSpPr txBox="1"/>
          <p:nvPr/>
        </p:nvSpPr>
        <p:spPr>
          <a:xfrm>
            <a:off x="1341185" y="894976"/>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379" name="Google Shape;379;p26"/>
          <p:cNvGrpSpPr/>
          <p:nvPr/>
        </p:nvGrpSpPr>
        <p:grpSpPr>
          <a:xfrm>
            <a:off x="6457623" y="2719983"/>
            <a:ext cx="3356537" cy="830997"/>
            <a:chOff x="1160947" y="1923541"/>
            <a:chExt cx="2421059" cy="830997"/>
          </a:xfrm>
        </p:grpSpPr>
        <p:sp>
          <p:nvSpPr>
            <p:cNvPr id="380" name="Google Shape;380;p26"/>
            <p:cNvSpPr txBox="1"/>
            <p:nvPr/>
          </p:nvSpPr>
          <p:spPr>
            <a:xfrm>
              <a:off x="1160947" y="1923541"/>
              <a:ext cx="134378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Contributed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381" name="Google Shape;381;p26"/>
            <p:cNvSpPr txBox="1"/>
            <p:nvPr/>
          </p:nvSpPr>
          <p:spPr>
            <a:xfrm>
              <a:off x="2513583" y="2116704"/>
              <a:ext cx="2811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82" name="Google Shape;382;p26"/>
            <p:cNvSpPr txBox="1"/>
            <p:nvPr/>
          </p:nvSpPr>
          <p:spPr>
            <a:xfrm>
              <a:off x="2768937" y="2239814"/>
              <a:ext cx="81306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20,000</a:t>
              </a:r>
              <a:endParaRPr/>
            </a:p>
          </p:txBody>
        </p:sp>
      </p:grpSp>
      <p:grpSp>
        <p:nvGrpSpPr>
          <p:cNvPr id="383" name="Google Shape;383;p26"/>
          <p:cNvGrpSpPr/>
          <p:nvPr/>
        </p:nvGrpSpPr>
        <p:grpSpPr>
          <a:xfrm>
            <a:off x="2330580" y="2586599"/>
            <a:ext cx="3032198" cy="609738"/>
            <a:chOff x="1116105" y="2227914"/>
            <a:chExt cx="3032198" cy="609738"/>
          </a:xfrm>
        </p:grpSpPr>
        <p:sp>
          <p:nvSpPr>
            <p:cNvPr id="384" name="Google Shape;384;p26"/>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385" name="Google Shape;385;p26"/>
            <p:cNvSpPr txBox="1"/>
            <p:nvPr/>
          </p:nvSpPr>
          <p:spPr>
            <a:xfrm>
              <a:off x="2646615" y="2227914"/>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86" name="Google Shape;386;p26"/>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20,000</a:t>
              </a:r>
              <a:endParaRPr/>
            </a:p>
          </p:txBody>
        </p:sp>
      </p:grpSp>
      <p:grpSp>
        <p:nvGrpSpPr>
          <p:cNvPr id="387" name="Google Shape;387;p26"/>
          <p:cNvGrpSpPr/>
          <p:nvPr/>
        </p:nvGrpSpPr>
        <p:grpSpPr>
          <a:xfrm>
            <a:off x="2330580" y="3236109"/>
            <a:ext cx="3032198" cy="606559"/>
            <a:chOff x="2330580" y="3236109"/>
            <a:chExt cx="3032198" cy="606559"/>
          </a:xfrm>
        </p:grpSpPr>
        <p:sp>
          <p:nvSpPr>
            <p:cNvPr id="388" name="Google Shape;388;p26"/>
            <p:cNvSpPr txBox="1"/>
            <p:nvPr/>
          </p:nvSpPr>
          <p:spPr>
            <a:xfrm>
              <a:off x="2330580" y="3381003"/>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389" name="Google Shape;389;p26"/>
            <p:cNvSpPr txBox="1"/>
            <p:nvPr/>
          </p:nvSpPr>
          <p:spPr>
            <a:xfrm>
              <a:off x="3850936" y="3236109"/>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90" name="Google Shape;390;p26"/>
            <p:cNvSpPr txBox="1"/>
            <p:nvPr/>
          </p:nvSpPr>
          <p:spPr>
            <a:xfrm>
              <a:off x="4663549" y="3381003"/>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700</a:t>
              </a:r>
              <a:endParaRPr/>
            </a:p>
          </p:txBody>
        </p:sp>
      </p:grpSp>
      <p:sp>
        <p:nvSpPr>
          <p:cNvPr id="391" name="Google Shape;391;p26"/>
          <p:cNvSpPr txBox="1"/>
          <p:nvPr/>
        </p:nvSpPr>
        <p:spPr>
          <a:xfrm>
            <a:off x="2330580" y="4027334"/>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392" name="Google Shape;392;p26"/>
          <p:cNvSpPr txBox="1"/>
          <p:nvPr/>
        </p:nvSpPr>
        <p:spPr>
          <a:xfrm rot="10800000">
            <a:off x="3844094" y="3959159"/>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393" name="Google Shape;393;p26"/>
          <p:cNvSpPr txBox="1"/>
          <p:nvPr/>
        </p:nvSpPr>
        <p:spPr>
          <a:xfrm>
            <a:off x="4663549" y="4027334"/>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a:t>
            </a:r>
            <a:endParaRPr/>
          </a:p>
        </p:txBody>
      </p:sp>
      <p:sp>
        <p:nvSpPr>
          <p:cNvPr id="394" name="Google Shape;394;p26"/>
          <p:cNvSpPr txBox="1"/>
          <p:nvPr/>
        </p:nvSpPr>
        <p:spPr>
          <a:xfrm>
            <a:off x="6365699" y="1834676"/>
            <a:ext cx="15552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Bank loan</a:t>
            </a:r>
            <a:endParaRPr/>
          </a:p>
        </p:txBody>
      </p:sp>
      <p:sp>
        <p:nvSpPr>
          <p:cNvPr id="395" name="Google Shape;395;p26"/>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7"/>
          <p:cNvSpPr txBox="1"/>
          <p:nvPr/>
        </p:nvSpPr>
        <p:spPr>
          <a:xfrm>
            <a:off x="6227788" y="2623662"/>
            <a:ext cx="4677777" cy="2227378"/>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Equity</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402" name="Google Shape;402;p27"/>
          <p:cNvSpPr txBox="1"/>
          <p:nvPr/>
        </p:nvSpPr>
        <p:spPr>
          <a:xfrm>
            <a:off x="6227788" y="1325627"/>
            <a:ext cx="4677777" cy="115081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Liabilities</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403" name="Google Shape;403;p27"/>
          <p:cNvGrpSpPr/>
          <p:nvPr/>
        </p:nvGrpSpPr>
        <p:grpSpPr>
          <a:xfrm>
            <a:off x="8116806" y="1712085"/>
            <a:ext cx="1484695" cy="611304"/>
            <a:chOff x="2640082" y="2202430"/>
            <a:chExt cx="1288807" cy="611304"/>
          </a:xfrm>
        </p:grpSpPr>
        <p:sp>
          <p:nvSpPr>
            <p:cNvPr id="404" name="Google Shape;404;p27"/>
            <p:cNvSpPr txBox="1"/>
            <p:nvPr/>
          </p:nvSpPr>
          <p:spPr>
            <a:xfrm>
              <a:off x="2640082" y="2202430"/>
              <a:ext cx="3384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05" name="Google Shape;405;p27"/>
            <p:cNvSpPr txBox="1"/>
            <p:nvPr/>
          </p:nvSpPr>
          <p:spPr>
            <a:xfrm>
              <a:off x="2950382" y="2352069"/>
              <a:ext cx="978507"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30,000</a:t>
              </a:r>
              <a:endParaRPr/>
            </a:p>
          </p:txBody>
        </p:sp>
      </p:grpSp>
      <p:sp>
        <p:nvSpPr>
          <p:cNvPr id="406" name="Google Shape;406;p27"/>
          <p:cNvSpPr txBox="1"/>
          <p:nvPr/>
        </p:nvSpPr>
        <p:spPr>
          <a:xfrm>
            <a:off x="8641975" y="897526"/>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cxnSp>
        <p:nvCxnSpPr>
          <p:cNvPr id="407" name="Google Shape;407;p27"/>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sp>
        <p:nvSpPr>
          <p:cNvPr id="408" name="Google Shape;408;p27"/>
          <p:cNvSpPr txBox="1"/>
          <p:nvPr/>
        </p:nvSpPr>
        <p:spPr>
          <a:xfrm>
            <a:off x="1358153" y="1325627"/>
            <a:ext cx="4679162" cy="3525413"/>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Assets</a:t>
            </a:r>
            <a:endParaRPr/>
          </a:p>
        </p:txBody>
      </p:sp>
      <p:grpSp>
        <p:nvGrpSpPr>
          <p:cNvPr id="409" name="Google Shape;409;p27"/>
          <p:cNvGrpSpPr/>
          <p:nvPr/>
        </p:nvGrpSpPr>
        <p:grpSpPr>
          <a:xfrm>
            <a:off x="2330580" y="1965230"/>
            <a:ext cx="3032198" cy="584776"/>
            <a:chOff x="1116105" y="2252876"/>
            <a:chExt cx="3032198" cy="584776"/>
          </a:xfrm>
        </p:grpSpPr>
        <p:sp>
          <p:nvSpPr>
            <p:cNvPr id="410" name="Google Shape;410;p27"/>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411" name="Google Shape;411;p27"/>
            <p:cNvSpPr txBox="1"/>
            <p:nvPr/>
          </p:nvSpPr>
          <p:spPr>
            <a:xfrm>
              <a:off x="2646615" y="2252876"/>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12" name="Google Shape;412;p27"/>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30,000</a:t>
              </a:r>
              <a:endParaRPr/>
            </a:p>
          </p:txBody>
        </p:sp>
      </p:grpSp>
      <p:sp>
        <p:nvSpPr>
          <p:cNvPr id="413" name="Google Shape;413;p27"/>
          <p:cNvSpPr txBox="1"/>
          <p:nvPr/>
        </p:nvSpPr>
        <p:spPr>
          <a:xfrm>
            <a:off x="1341185" y="894976"/>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414" name="Google Shape;414;p27"/>
          <p:cNvGrpSpPr/>
          <p:nvPr/>
        </p:nvGrpSpPr>
        <p:grpSpPr>
          <a:xfrm>
            <a:off x="6457623" y="2719983"/>
            <a:ext cx="3356537" cy="830997"/>
            <a:chOff x="1160947" y="1923541"/>
            <a:chExt cx="2421059" cy="830997"/>
          </a:xfrm>
        </p:grpSpPr>
        <p:sp>
          <p:nvSpPr>
            <p:cNvPr id="415" name="Google Shape;415;p27"/>
            <p:cNvSpPr txBox="1"/>
            <p:nvPr/>
          </p:nvSpPr>
          <p:spPr>
            <a:xfrm>
              <a:off x="1160947" y="1923541"/>
              <a:ext cx="134378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Contributed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416" name="Google Shape;416;p27"/>
            <p:cNvSpPr txBox="1"/>
            <p:nvPr/>
          </p:nvSpPr>
          <p:spPr>
            <a:xfrm>
              <a:off x="2513583" y="2116704"/>
              <a:ext cx="2811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17" name="Google Shape;417;p27"/>
            <p:cNvSpPr txBox="1"/>
            <p:nvPr/>
          </p:nvSpPr>
          <p:spPr>
            <a:xfrm>
              <a:off x="2768937" y="2239814"/>
              <a:ext cx="81306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20,000</a:t>
              </a:r>
              <a:endParaRPr/>
            </a:p>
          </p:txBody>
        </p:sp>
      </p:grpSp>
      <p:grpSp>
        <p:nvGrpSpPr>
          <p:cNvPr id="418" name="Google Shape;418;p27"/>
          <p:cNvGrpSpPr/>
          <p:nvPr/>
        </p:nvGrpSpPr>
        <p:grpSpPr>
          <a:xfrm>
            <a:off x="2330580" y="2586599"/>
            <a:ext cx="3032198" cy="609738"/>
            <a:chOff x="1116105" y="2227914"/>
            <a:chExt cx="3032198" cy="609738"/>
          </a:xfrm>
        </p:grpSpPr>
        <p:sp>
          <p:nvSpPr>
            <p:cNvPr id="419" name="Google Shape;419;p27"/>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420" name="Google Shape;420;p27"/>
            <p:cNvSpPr txBox="1"/>
            <p:nvPr/>
          </p:nvSpPr>
          <p:spPr>
            <a:xfrm>
              <a:off x="2646615" y="2227914"/>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21" name="Google Shape;421;p27"/>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20,000</a:t>
              </a:r>
              <a:endParaRPr/>
            </a:p>
          </p:txBody>
        </p:sp>
      </p:grpSp>
      <p:grpSp>
        <p:nvGrpSpPr>
          <p:cNvPr id="422" name="Google Shape;422;p27"/>
          <p:cNvGrpSpPr/>
          <p:nvPr/>
        </p:nvGrpSpPr>
        <p:grpSpPr>
          <a:xfrm>
            <a:off x="2330580" y="3236109"/>
            <a:ext cx="3032198" cy="606559"/>
            <a:chOff x="2330580" y="3236109"/>
            <a:chExt cx="3032198" cy="606559"/>
          </a:xfrm>
        </p:grpSpPr>
        <p:sp>
          <p:nvSpPr>
            <p:cNvPr id="423" name="Google Shape;423;p27"/>
            <p:cNvSpPr txBox="1"/>
            <p:nvPr/>
          </p:nvSpPr>
          <p:spPr>
            <a:xfrm>
              <a:off x="2330580" y="3381003"/>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424" name="Google Shape;424;p27"/>
            <p:cNvSpPr txBox="1"/>
            <p:nvPr/>
          </p:nvSpPr>
          <p:spPr>
            <a:xfrm>
              <a:off x="3850936" y="3236109"/>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25" name="Google Shape;425;p27"/>
            <p:cNvSpPr txBox="1"/>
            <p:nvPr/>
          </p:nvSpPr>
          <p:spPr>
            <a:xfrm>
              <a:off x="4663549" y="3381003"/>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700</a:t>
              </a:r>
              <a:endParaRPr/>
            </a:p>
          </p:txBody>
        </p:sp>
      </p:grpSp>
      <p:grpSp>
        <p:nvGrpSpPr>
          <p:cNvPr id="426" name="Google Shape;426;p27"/>
          <p:cNvGrpSpPr/>
          <p:nvPr/>
        </p:nvGrpSpPr>
        <p:grpSpPr>
          <a:xfrm>
            <a:off x="2330580" y="3959159"/>
            <a:ext cx="3032198" cy="584775"/>
            <a:chOff x="2330580" y="3959159"/>
            <a:chExt cx="3032198" cy="584775"/>
          </a:xfrm>
        </p:grpSpPr>
        <p:sp>
          <p:nvSpPr>
            <p:cNvPr id="427" name="Google Shape;427;p27"/>
            <p:cNvSpPr txBox="1"/>
            <p:nvPr/>
          </p:nvSpPr>
          <p:spPr>
            <a:xfrm>
              <a:off x="2330580" y="4027334"/>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428" name="Google Shape;428;p27"/>
            <p:cNvSpPr txBox="1"/>
            <p:nvPr/>
          </p:nvSpPr>
          <p:spPr>
            <a:xfrm rot="10800000">
              <a:off x="3844094" y="3959159"/>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29" name="Google Shape;429;p27"/>
            <p:cNvSpPr txBox="1"/>
            <p:nvPr/>
          </p:nvSpPr>
          <p:spPr>
            <a:xfrm>
              <a:off x="4663549" y="4027334"/>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a:t>
              </a:r>
              <a:endParaRPr/>
            </a:p>
          </p:txBody>
        </p:sp>
      </p:grpSp>
      <p:grpSp>
        <p:nvGrpSpPr>
          <p:cNvPr id="430" name="Google Shape;430;p27"/>
          <p:cNvGrpSpPr/>
          <p:nvPr/>
        </p:nvGrpSpPr>
        <p:grpSpPr>
          <a:xfrm>
            <a:off x="6511111" y="3762376"/>
            <a:ext cx="3211389" cy="830997"/>
            <a:chOff x="1160947" y="1923541"/>
            <a:chExt cx="2316364" cy="830997"/>
          </a:xfrm>
        </p:grpSpPr>
        <p:sp>
          <p:nvSpPr>
            <p:cNvPr id="431" name="Google Shape;431;p27"/>
            <p:cNvSpPr txBox="1"/>
            <p:nvPr/>
          </p:nvSpPr>
          <p:spPr>
            <a:xfrm>
              <a:off x="1160947" y="1923541"/>
              <a:ext cx="124434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Generated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432" name="Google Shape;432;p27"/>
            <p:cNvSpPr txBox="1"/>
            <p:nvPr/>
          </p:nvSpPr>
          <p:spPr>
            <a:xfrm>
              <a:off x="2504041" y="2127523"/>
              <a:ext cx="2811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33" name="Google Shape;433;p27"/>
            <p:cNvSpPr txBox="1"/>
            <p:nvPr/>
          </p:nvSpPr>
          <p:spPr>
            <a:xfrm>
              <a:off x="2972959" y="2225909"/>
              <a:ext cx="50435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400</a:t>
              </a:r>
              <a:endParaRPr/>
            </a:p>
          </p:txBody>
        </p:sp>
      </p:grpSp>
      <p:sp>
        <p:nvSpPr>
          <p:cNvPr id="434" name="Google Shape;434;p27"/>
          <p:cNvSpPr txBox="1"/>
          <p:nvPr/>
        </p:nvSpPr>
        <p:spPr>
          <a:xfrm>
            <a:off x="6365699" y="1834676"/>
            <a:ext cx="15552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Bank loan</a:t>
            </a:r>
            <a:endParaRPr/>
          </a:p>
        </p:txBody>
      </p:sp>
      <p:sp>
        <p:nvSpPr>
          <p:cNvPr id="435" name="Google Shape;435;p27"/>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cxnSp>
        <p:nvCxnSpPr>
          <p:cNvPr id="441" name="Google Shape;441;p28"/>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graphicFrame>
        <p:nvGraphicFramePr>
          <p:cNvPr id="442" name="Google Shape;442;p28"/>
          <p:cNvGraphicFramePr/>
          <p:nvPr/>
        </p:nvGraphicFramePr>
        <p:xfrm>
          <a:off x="2755527" y="1555065"/>
          <a:ext cx="3000000" cy="3000000"/>
        </p:xfrm>
        <a:graphic>
          <a:graphicData uri="http://schemas.openxmlformats.org/drawingml/2006/table">
            <a:tbl>
              <a:tblPr bandRow="1" firstCol="1" firstRow="1">
                <a:noFill/>
                <a:tableStyleId>{EC3B7C02-C20F-42C7-878E-1E52F1C29615}</a:tableStyleId>
              </a:tblPr>
              <a:tblGrid>
                <a:gridCol w="2782050"/>
                <a:gridCol w="1270000"/>
                <a:gridCol w="1295400"/>
                <a:gridCol w="1333500"/>
              </a:tblGrid>
              <a:tr h="841775">
                <a:tc>
                  <a:txBody>
                    <a:bodyPr/>
                    <a:lstStyle/>
                    <a:p>
                      <a:pPr indent="0" lvl="0" marL="0" marR="0" rtl="0" algn="l">
                        <a:spcBef>
                          <a:spcPts val="0"/>
                        </a:spcBef>
                        <a:spcAft>
                          <a:spcPts val="0"/>
                        </a:spcAft>
                        <a:buNone/>
                      </a:pPr>
                      <a:r>
                        <a:rPr lang="en-US" sz="3200" u="none" cap="none" strike="noStrike">
                          <a:latin typeface="Avenir"/>
                          <a:ea typeface="Avenir"/>
                          <a:cs typeface="Avenir"/>
                          <a:sym typeface="Avenir"/>
                        </a:rPr>
                        <a:t> </a:t>
                      </a:r>
                      <a:endParaRPr sz="3200" u="none" cap="none" strike="noStrike">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US" sz="3200" u="none" cap="none" strike="noStrike">
                          <a:latin typeface="Avenir"/>
                          <a:ea typeface="Avenir"/>
                          <a:cs typeface="Avenir"/>
                          <a:sym typeface="Avenir"/>
                        </a:rPr>
                        <a:t>A</a:t>
                      </a:r>
                      <a:endParaRPr b="1" sz="3200" u="none" cap="none" strike="noStrike">
                        <a:solidFill>
                          <a:schemeClr val="lt1"/>
                        </a:solidFill>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US" sz="3200" u="none" cap="none" strike="noStrike">
                          <a:latin typeface="Avenir"/>
                          <a:ea typeface="Avenir"/>
                          <a:cs typeface="Avenir"/>
                          <a:sym typeface="Avenir"/>
                        </a:rPr>
                        <a:t>B</a:t>
                      </a:r>
                      <a:endParaRPr b="1" sz="3200" u="none" cap="none" strike="noStrike">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US" sz="3200" u="none" cap="none" strike="noStrike">
                          <a:latin typeface="Avenir"/>
                          <a:ea typeface="Avenir"/>
                          <a:cs typeface="Avenir"/>
                          <a:sym typeface="Avenir"/>
                        </a:rPr>
                        <a:t>C</a:t>
                      </a:r>
                      <a:endParaRPr b="1" sz="3200" u="none" cap="none" strike="noStrike">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41775">
                <a:tc>
                  <a:txBody>
                    <a:bodyPr/>
                    <a:lstStyle/>
                    <a:p>
                      <a:pPr indent="0" lvl="0" marL="0" marR="0" rtl="0" algn="l">
                        <a:spcBef>
                          <a:spcPts val="0"/>
                        </a:spcBef>
                        <a:spcAft>
                          <a:spcPts val="0"/>
                        </a:spcAft>
                        <a:buNone/>
                      </a:pPr>
                      <a:r>
                        <a:rPr lang="en-US" sz="3200" u="none" cap="none" strike="noStrike">
                          <a:latin typeface="Avenir"/>
                          <a:ea typeface="Avenir"/>
                          <a:cs typeface="Avenir"/>
                          <a:sym typeface="Avenir"/>
                        </a:rPr>
                        <a:t>Sales</a:t>
                      </a:r>
                      <a:endParaRPr sz="3200" u="none" cap="none" strike="noStrike">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US" sz="3200" u="none" cap="none" strike="noStrike">
                          <a:latin typeface="Avenir"/>
                          <a:ea typeface="Avenir"/>
                          <a:cs typeface="Avenir"/>
                          <a:sym typeface="Avenir"/>
                        </a:rPr>
                        <a:t>700</a:t>
                      </a:r>
                      <a:r>
                        <a:rPr lang="en-US" sz="3200" u="none" cap="none" strike="noStrike">
                          <a:solidFill>
                            <a:schemeClr val="lt1"/>
                          </a:solidFill>
                          <a:latin typeface="Avenir"/>
                          <a:ea typeface="Avenir"/>
                          <a:cs typeface="Avenir"/>
                          <a:sym typeface="Avenir"/>
                        </a:rPr>
                        <a:t>)</a:t>
                      </a:r>
                      <a:endParaRPr sz="3200" u="none" cap="none" strike="noStrike">
                        <a:solidFill>
                          <a:schemeClr val="lt1"/>
                        </a:solidFill>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US" sz="3200" u="none" cap="none" strike="noStrike">
                          <a:latin typeface="Avenir"/>
                          <a:ea typeface="Avenir"/>
                          <a:cs typeface="Avenir"/>
                          <a:sym typeface="Avenir"/>
                        </a:rPr>
                        <a:t>401</a:t>
                      </a:r>
                      <a:r>
                        <a:rPr lang="en-US" sz="3200" u="none" cap="none" strike="noStrike">
                          <a:solidFill>
                            <a:schemeClr val="lt1"/>
                          </a:solidFill>
                          <a:latin typeface="Avenir"/>
                          <a:ea typeface="Avenir"/>
                          <a:cs typeface="Avenir"/>
                          <a:sym typeface="Avenir"/>
                        </a:rPr>
                        <a:t>)</a:t>
                      </a:r>
                      <a:endParaRPr sz="3200" u="none" cap="none" strike="noStrike">
                        <a:solidFill>
                          <a:schemeClr val="lt1"/>
                        </a:solidFill>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US" sz="3200" u="none" cap="none" strike="noStrike">
                          <a:latin typeface="Avenir"/>
                          <a:ea typeface="Avenir"/>
                          <a:cs typeface="Avenir"/>
                          <a:sym typeface="Avenir"/>
                        </a:rPr>
                        <a:t>1,000</a:t>
                      </a:r>
                      <a:r>
                        <a:rPr lang="en-US" sz="3200" u="none" cap="none" strike="noStrike">
                          <a:solidFill>
                            <a:schemeClr val="lt1"/>
                          </a:solidFill>
                          <a:latin typeface="Avenir"/>
                          <a:ea typeface="Avenir"/>
                          <a:cs typeface="Avenir"/>
                          <a:sym typeface="Avenir"/>
                        </a:rPr>
                        <a:t>)</a:t>
                      </a:r>
                      <a:endParaRPr sz="3200" u="none" cap="none" strike="noStrike">
                        <a:solidFill>
                          <a:schemeClr val="lt1"/>
                        </a:solidFill>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19075">
                <a:tc>
                  <a:txBody>
                    <a:bodyPr/>
                    <a:lstStyle/>
                    <a:p>
                      <a:pPr indent="0" lvl="0" marL="0" marR="0" rtl="0" algn="l">
                        <a:spcBef>
                          <a:spcPts val="0"/>
                        </a:spcBef>
                        <a:spcAft>
                          <a:spcPts val="0"/>
                        </a:spcAft>
                        <a:buNone/>
                      </a:pPr>
                      <a:r>
                        <a:rPr lang="en-US" sz="3200" u="none" cap="none" strike="noStrike">
                          <a:latin typeface="Avenir"/>
                          <a:ea typeface="Avenir"/>
                          <a:cs typeface="Avenir"/>
                          <a:sym typeface="Avenir"/>
                        </a:rPr>
                        <a:t>Cost of sales</a:t>
                      </a:r>
                      <a:endParaRPr sz="3200" u="none" cap="none" strike="noStrike">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US" sz="3200" u="none" cap="none" strike="noStrike">
                          <a:latin typeface="Avenir"/>
                          <a:ea typeface="Avenir"/>
                          <a:cs typeface="Avenir"/>
                          <a:sym typeface="Avenir"/>
                        </a:rPr>
                        <a:t>(300)</a:t>
                      </a:r>
                      <a:endParaRPr sz="3200" u="none" cap="none" strike="noStrike">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US" sz="3200" u="none" cap="none" strike="noStrike">
                          <a:latin typeface="Avenir"/>
                          <a:ea typeface="Avenir"/>
                          <a:cs typeface="Avenir"/>
                          <a:sym typeface="Avenir"/>
                        </a:rPr>
                        <a:t>(1)</a:t>
                      </a:r>
                      <a:endParaRPr sz="3200" u="none" cap="none" strike="noStrike">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US" sz="3200" u="none" cap="none" strike="noStrike">
                          <a:latin typeface="Avenir"/>
                          <a:ea typeface="Avenir"/>
                          <a:cs typeface="Avenir"/>
                          <a:sym typeface="Avenir"/>
                        </a:rPr>
                        <a:t>(600)</a:t>
                      </a:r>
                      <a:endParaRPr sz="3200" u="none" cap="none" strike="noStrike">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32000">
                <a:tc>
                  <a:txBody>
                    <a:bodyPr/>
                    <a:lstStyle/>
                    <a:p>
                      <a:pPr indent="0" lvl="0" marL="0" marR="0" rtl="0" algn="l">
                        <a:spcBef>
                          <a:spcPts val="0"/>
                        </a:spcBef>
                        <a:spcAft>
                          <a:spcPts val="0"/>
                        </a:spcAft>
                        <a:buNone/>
                      </a:pPr>
                      <a:r>
                        <a:rPr b="1" lang="en-US" sz="3200" u="none" cap="none" strike="noStrike">
                          <a:latin typeface="Avenir"/>
                          <a:ea typeface="Avenir"/>
                          <a:cs typeface="Avenir"/>
                          <a:sym typeface="Avenir"/>
                        </a:rPr>
                        <a:t>Gross profit</a:t>
                      </a:r>
                      <a:endParaRPr b="1" sz="3200" u="none" cap="none" strike="noStrike">
                        <a:latin typeface="Avenir"/>
                        <a:ea typeface="Avenir"/>
                        <a:cs typeface="Avenir"/>
                        <a:sym typeface="Aveni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1" lang="en-US" sz="3200" u="none" cap="none" strike="noStrike">
                          <a:latin typeface="Avenir"/>
                          <a:ea typeface="Avenir"/>
                          <a:cs typeface="Avenir"/>
                          <a:sym typeface="Avenir"/>
                        </a:rPr>
                        <a:t>£400</a:t>
                      </a:r>
                      <a:r>
                        <a:rPr b="1" lang="en-US" sz="3200" u="none" cap="none" strike="noStrike">
                          <a:solidFill>
                            <a:srgbClr val="FFF2CC"/>
                          </a:solidFill>
                          <a:latin typeface="Avenir"/>
                          <a:ea typeface="Avenir"/>
                          <a:cs typeface="Avenir"/>
                          <a:sym typeface="Avenir"/>
                        </a:rPr>
                        <a:t>)</a:t>
                      </a:r>
                      <a:endParaRPr b="1" sz="3200" u="none" cap="none" strike="noStrike">
                        <a:solidFill>
                          <a:srgbClr val="FFF2CC"/>
                        </a:solidFill>
                        <a:latin typeface="Avenir"/>
                        <a:ea typeface="Avenir"/>
                        <a:cs typeface="Avenir"/>
                        <a:sym typeface="Aveni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1" lang="en-US" sz="3200" u="none" cap="none" strike="noStrike">
                          <a:latin typeface="Avenir"/>
                          <a:ea typeface="Avenir"/>
                          <a:cs typeface="Avenir"/>
                          <a:sym typeface="Avenir"/>
                        </a:rPr>
                        <a:t>£400</a:t>
                      </a:r>
                      <a:r>
                        <a:rPr b="1" lang="en-US" sz="3200" u="none" cap="none" strike="noStrike">
                          <a:solidFill>
                            <a:srgbClr val="FFF2CC"/>
                          </a:solidFill>
                          <a:latin typeface="Avenir"/>
                          <a:ea typeface="Avenir"/>
                          <a:cs typeface="Avenir"/>
                          <a:sym typeface="Avenir"/>
                        </a:rPr>
                        <a:t>)</a:t>
                      </a:r>
                      <a:endParaRPr b="1" sz="3200" u="none" cap="none" strike="noStrike">
                        <a:solidFill>
                          <a:srgbClr val="FFF2CC"/>
                        </a:solidFill>
                        <a:latin typeface="Avenir"/>
                        <a:ea typeface="Avenir"/>
                        <a:cs typeface="Avenir"/>
                        <a:sym typeface="Aveni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1" lang="en-US" sz="3200" u="none" cap="none" strike="noStrike">
                          <a:latin typeface="Avenir"/>
                          <a:ea typeface="Avenir"/>
                          <a:cs typeface="Avenir"/>
                          <a:sym typeface="Avenir"/>
                        </a:rPr>
                        <a:t>£400</a:t>
                      </a:r>
                      <a:r>
                        <a:rPr b="1" lang="en-US" sz="3200" u="none" cap="none" strike="noStrike">
                          <a:solidFill>
                            <a:srgbClr val="FFF2CC"/>
                          </a:solidFill>
                          <a:latin typeface="Avenir"/>
                          <a:ea typeface="Avenir"/>
                          <a:cs typeface="Avenir"/>
                          <a:sym typeface="Avenir"/>
                        </a:rPr>
                        <a:t>)</a:t>
                      </a:r>
                      <a:endParaRPr b="1" sz="3200" u="none" cap="none" strike="noStrike">
                        <a:solidFill>
                          <a:srgbClr val="FFF2CC"/>
                        </a:solidFill>
                        <a:latin typeface="Avenir"/>
                        <a:ea typeface="Avenir"/>
                        <a:cs typeface="Avenir"/>
                        <a:sym typeface="Aveni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r>
              <a:tr h="841775">
                <a:tc>
                  <a:txBody>
                    <a:bodyPr/>
                    <a:lstStyle/>
                    <a:p>
                      <a:pPr indent="0" lvl="0" marL="0" marR="0" rtl="0" algn="l">
                        <a:spcBef>
                          <a:spcPts val="0"/>
                        </a:spcBef>
                        <a:spcAft>
                          <a:spcPts val="0"/>
                        </a:spcAft>
                        <a:buNone/>
                      </a:pPr>
                      <a:r>
                        <a:rPr lang="en-US" sz="3200" u="none" cap="none" strike="noStrike">
                          <a:latin typeface="Avenir"/>
                          <a:ea typeface="Avenir"/>
                          <a:cs typeface="Avenir"/>
                          <a:sym typeface="Avenir"/>
                        </a:rPr>
                        <a:t> </a:t>
                      </a:r>
                      <a:endParaRPr sz="3200" u="none" cap="none" strike="noStrike">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solidFill>
                            <a:schemeClr val="accent1"/>
                          </a:solidFill>
                          <a:latin typeface="Avenir"/>
                          <a:ea typeface="Avenir"/>
                          <a:cs typeface="Avenir"/>
                          <a:sym typeface="Avenir"/>
                        </a:rPr>
                        <a:t>58%</a:t>
                      </a:r>
                      <a:endParaRPr sz="2400" u="none" cap="none" strike="noStrike">
                        <a:solidFill>
                          <a:schemeClr val="accent1"/>
                        </a:solidFill>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solidFill>
                            <a:schemeClr val="accent1"/>
                          </a:solidFill>
                          <a:latin typeface="Avenir"/>
                          <a:ea typeface="Avenir"/>
                          <a:cs typeface="Avenir"/>
                          <a:sym typeface="Avenir"/>
                        </a:rPr>
                        <a:t>99%</a:t>
                      </a:r>
                      <a:endParaRPr sz="2400" u="none" cap="none" strike="noStrike">
                        <a:solidFill>
                          <a:schemeClr val="accent1"/>
                        </a:solidFill>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US" sz="2400" u="none" cap="none" strike="noStrike">
                          <a:solidFill>
                            <a:schemeClr val="accent1"/>
                          </a:solidFill>
                          <a:latin typeface="Avenir"/>
                          <a:ea typeface="Avenir"/>
                          <a:cs typeface="Avenir"/>
                          <a:sym typeface="Avenir"/>
                        </a:rPr>
                        <a:t>40%</a:t>
                      </a:r>
                      <a:endParaRPr sz="2400" u="none" cap="none" strike="noStrike">
                        <a:solidFill>
                          <a:schemeClr val="accent1"/>
                        </a:solidFill>
                        <a:latin typeface="Avenir"/>
                        <a:ea typeface="Avenir"/>
                        <a:cs typeface="Avenir"/>
                        <a:sym typeface="Aveni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43" name="Google Shape;443;p28"/>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9"/>
          <p:cNvSpPr txBox="1"/>
          <p:nvPr/>
        </p:nvSpPr>
        <p:spPr>
          <a:xfrm>
            <a:off x="6227788" y="2623662"/>
            <a:ext cx="4677777" cy="2227378"/>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Equity</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450" name="Google Shape;450;p29"/>
          <p:cNvSpPr txBox="1"/>
          <p:nvPr/>
        </p:nvSpPr>
        <p:spPr>
          <a:xfrm>
            <a:off x="6227788" y="1325627"/>
            <a:ext cx="4677777" cy="115081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Liabilities</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451" name="Google Shape;451;p29"/>
          <p:cNvGrpSpPr/>
          <p:nvPr/>
        </p:nvGrpSpPr>
        <p:grpSpPr>
          <a:xfrm>
            <a:off x="8116806" y="1712085"/>
            <a:ext cx="1484695" cy="611304"/>
            <a:chOff x="2640082" y="2202430"/>
            <a:chExt cx="1288807" cy="611304"/>
          </a:xfrm>
        </p:grpSpPr>
        <p:sp>
          <p:nvSpPr>
            <p:cNvPr id="452" name="Google Shape;452;p29"/>
            <p:cNvSpPr txBox="1"/>
            <p:nvPr/>
          </p:nvSpPr>
          <p:spPr>
            <a:xfrm>
              <a:off x="2640082" y="2202430"/>
              <a:ext cx="3384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53" name="Google Shape;453;p29"/>
            <p:cNvSpPr txBox="1"/>
            <p:nvPr/>
          </p:nvSpPr>
          <p:spPr>
            <a:xfrm>
              <a:off x="2950382" y="2352069"/>
              <a:ext cx="978507"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30,000</a:t>
              </a:r>
              <a:endParaRPr/>
            </a:p>
          </p:txBody>
        </p:sp>
      </p:grpSp>
      <p:sp>
        <p:nvSpPr>
          <p:cNvPr id="454" name="Google Shape;454;p29"/>
          <p:cNvSpPr txBox="1"/>
          <p:nvPr/>
        </p:nvSpPr>
        <p:spPr>
          <a:xfrm>
            <a:off x="8641975" y="897526"/>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cxnSp>
        <p:nvCxnSpPr>
          <p:cNvPr id="455" name="Google Shape;455;p29"/>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sp>
        <p:nvSpPr>
          <p:cNvPr id="456" name="Google Shape;456;p29"/>
          <p:cNvSpPr txBox="1"/>
          <p:nvPr/>
        </p:nvSpPr>
        <p:spPr>
          <a:xfrm>
            <a:off x="1358153" y="1325627"/>
            <a:ext cx="4679162" cy="3525413"/>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Assets</a:t>
            </a:r>
            <a:endParaRPr/>
          </a:p>
        </p:txBody>
      </p:sp>
      <p:grpSp>
        <p:nvGrpSpPr>
          <p:cNvPr id="457" name="Google Shape;457;p29"/>
          <p:cNvGrpSpPr/>
          <p:nvPr/>
        </p:nvGrpSpPr>
        <p:grpSpPr>
          <a:xfrm>
            <a:off x="2330580" y="1965230"/>
            <a:ext cx="3032198" cy="584776"/>
            <a:chOff x="1116105" y="2252876"/>
            <a:chExt cx="3032198" cy="584776"/>
          </a:xfrm>
        </p:grpSpPr>
        <p:sp>
          <p:nvSpPr>
            <p:cNvPr id="458" name="Google Shape;458;p29"/>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459" name="Google Shape;459;p29"/>
            <p:cNvSpPr txBox="1"/>
            <p:nvPr/>
          </p:nvSpPr>
          <p:spPr>
            <a:xfrm>
              <a:off x="2646615" y="2252876"/>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60" name="Google Shape;460;p29"/>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30,000</a:t>
              </a:r>
              <a:endParaRPr/>
            </a:p>
          </p:txBody>
        </p:sp>
      </p:grpSp>
      <p:sp>
        <p:nvSpPr>
          <p:cNvPr id="461" name="Google Shape;461;p29"/>
          <p:cNvSpPr txBox="1"/>
          <p:nvPr/>
        </p:nvSpPr>
        <p:spPr>
          <a:xfrm>
            <a:off x="1341185" y="894976"/>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462" name="Google Shape;462;p29"/>
          <p:cNvGrpSpPr/>
          <p:nvPr/>
        </p:nvGrpSpPr>
        <p:grpSpPr>
          <a:xfrm>
            <a:off x="6457623" y="2719983"/>
            <a:ext cx="3356537" cy="830997"/>
            <a:chOff x="1160947" y="1923541"/>
            <a:chExt cx="2421059" cy="830997"/>
          </a:xfrm>
        </p:grpSpPr>
        <p:sp>
          <p:nvSpPr>
            <p:cNvPr id="463" name="Google Shape;463;p29"/>
            <p:cNvSpPr txBox="1"/>
            <p:nvPr/>
          </p:nvSpPr>
          <p:spPr>
            <a:xfrm>
              <a:off x="1160947" y="1923541"/>
              <a:ext cx="134378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Contributed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464" name="Google Shape;464;p29"/>
            <p:cNvSpPr txBox="1"/>
            <p:nvPr/>
          </p:nvSpPr>
          <p:spPr>
            <a:xfrm>
              <a:off x="2513583" y="2116704"/>
              <a:ext cx="2811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65" name="Google Shape;465;p29"/>
            <p:cNvSpPr txBox="1"/>
            <p:nvPr/>
          </p:nvSpPr>
          <p:spPr>
            <a:xfrm>
              <a:off x="2768937" y="2239814"/>
              <a:ext cx="81306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20,000</a:t>
              </a:r>
              <a:endParaRPr/>
            </a:p>
          </p:txBody>
        </p:sp>
      </p:grpSp>
      <p:grpSp>
        <p:nvGrpSpPr>
          <p:cNvPr id="466" name="Google Shape;466;p29"/>
          <p:cNvGrpSpPr/>
          <p:nvPr/>
        </p:nvGrpSpPr>
        <p:grpSpPr>
          <a:xfrm>
            <a:off x="2330580" y="2586599"/>
            <a:ext cx="3032198" cy="609738"/>
            <a:chOff x="1116105" y="2227914"/>
            <a:chExt cx="3032198" cy="609738"/>
          </a:xfrm>
        </p:grpSpPr>
        <p:sp>
          <p:nvSpPr>
            <p:cNvPr id="467" name="Google Shape;467;p29"/>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468" name="Google Shape;468;p29"/>
            <p:cNvSpPr txBox="1"/>
            <p:nvPr/>
          </p:nvSpPr>
          <p:spPr>
            <a:xfrm>
              <a:off x="2646615" y="2227914"/>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69" name="Google Shape;469;p29"/>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20,000</a:t>
              </a:r>
              <a:endParaRPr/>
            </a:p>
          </p:txBody>
        </p:sp>
      </p:grpSp>
      <p:grpSp>
        <p:nvGrpSpPr>
          <p:cNvPr id="470" name="Google Shape;470;p29"/>
          <p:cNvGrpSpPr/>
          <p:nvPr/>
        </p:nvGrpSpPr>
        <p:grpSpPr>
          <a:xfrm>
            <a:off x="2330580" y="3236109"/>
            <a:ext cx="3032198" cy="606559"/>
            <a:chOff x="2330580" y="3236109"/>
            <a:chExt cx="3032198" cy="606559"/>
          </a:xfrm>
        </p:grpSpPr>
        <p:sp>
          <p:nvSpPr>
            <p:cNvPr id="471" name="Google Shape;471;p29"/>
            <p:cNvSpPr txBox="1"/>
            <p:nvPr/>
          </p:nvSpPr>
          <p:spPr>
            <a:xfrm>
              <a:off x="2330580" y="3381003"/>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472" name="Google Shape;472;p29"/>
            <p:cNvSpPr txBox="1"/>
            <p:nvPr/>
          </p:nvSpPr>
          <p:spPr>
            <a:xfrm>
              <a:off x="3850936" y="3236109"/>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73" name="Google Shape;473;p29"/>
            <p:cNvSpPr txBox="1"/>
            <p:nvPr/>
          </p:nvSpPr>
          <p:spPr>
            <a:xfrm>
              <a:off x="4663549" y="3381003"/>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700</a:t>
              </a:r>
              <a:endParaRPr/>
            </a:p>
          </p:txBody>
        </p:sp>
      </p:grpSp>
      <p:grpSp>
        <p:nvGrpSpPr>
          <p:cNvPr id="474" name="Google Shape;474;p29"/>
          <p:cNvGrpSpPr/>
          <p:nvPr/>
        </p:nvGrpSpPr>
        <p:grpSpPr>
          <a:xfrm>
            <a:off x="2330580" y="3959159"/>
            <a:ext cx="3032198" cy="584775"/>
            <a:chOff x="2330580" y="3959159"/>
            <a:chExt cx="3032198" cy="584775"/>
          </a:xfrm>
        </p:grpSpPr>
        <p:sp>
          <p:nvSpPr>
            <p:cNvPr id="475" name="Google Shape;475;p29"/>
            <p:cNvSpPr txBox="1"/>
            <p:nvPr/>
          </p:nvSpPr>
          <p:spPr>
            <a:xfrm>
              <a:off x="2330580" y="4027334"/>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476" name="Google Shape;476;p29"/>
            <p:cNvSpPr txBox="1"/>
            <p:nvPr/>
          </p:nvSpPr>
          <p:spPr>
            <a:xfrm rot="10800000">
              <a:off x="3844094" y="3959159"/>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77" name="Google Shape;477;p29"/>
            <p:cNvSpPr txBox="1"/>
            <p:nvPr/>
          </p:nvSpPr>
          <p:spPr>
            <a:xfrm>
              <a:off x="4663549" y="4027334"/>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a:t>
              </a:r>
              <a:endParaRPr/>
            </a:p>
          </p:txBody>
        </p:sp>
      </p:grpSp>
      <p:grpSp>
        <p:nvGrpSpPr>
          <p:cNvPr id="478" name="Google Shape;478;p29"/>
          <p:cNvGrpSpPr/>
          <p:nvPr/>
        </p:nvGrpSpPr>
        <p:grpSpPr>
          <a:xfrm>
            <a:off x="6511111" y="3762376"/>
            <a:ext cx="3211389" cy="830997"/>
            <a:chOff x="1160947" y="1923541"/>
            <a:chExt cx="2316364" cy="830997"/>
          </a:xfrm>
        </p:grpSpPr>
        <p:sp>
          <p:nvSpPr>
            <p:cNvPr id="479" name="Google Shape;479;p29"/>
            <p:cNvSpPr txBox="1"/>
            <p:nvPr/>
          </p:nvSpPr>
          <p:spPr>
            <a:xfrm>
              <a:off x="1160947" y="1923541"/>
              <a:ext cx="124434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Generated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480" name="Google Shape;480;p29"/>
            <p:cNvSpPr txBox="1"/>
            <p:nvPr/>
          </p:nvSpPr>
          <p:spPr>
            <a:xfrm>
              <a:off x="2504041" y="2127523"/>
              <a:ext cx="2811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81" name="Google Shape;481;p29"/>
            <p:cNvSpPr txBox="1"/>
            <p:nvPr/>
          </p:nvSpPr>
          <p:spPr>
            <a:xfrm>
              <a:off x="2972959" y="2225909"/>
              <a:ext cx="50435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400</a:t>
              </a:r>
              <a:endParaRPr/>
            </a:p>
          </p:txBody>
        </p:sp>
      </p:grpSp>
      <p:sp>
        <p:nvSpPr>
          <p:cNvPr id="482" name="Google Shape;482;p29"/>
          <p:cNvSpPr txBox="1"/>
          <p:nvPr/>
        </p:nvSpPr>
        <p:spPr>
          <a:xfrm>
            <a:off x="6457623" y="3661110"/>
            <a:ext cx="3356537" cy="993462"/>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483" name="Google Shape;483;p29"/>
          <p:cNvSpPr txBox="1"/>
          <p:nvPr/>
        </p:nvSpPr>
        <p:spPr>
          <a:xfrm>
            <a:off x="1354633" y="5003440"/>
            <a:ext cx="9550931" cy="1518383"/>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484" name="Google Shape;484;p29"/>
          <p:cNvSpPr txBox="1"/>
          <p:nvPr/>
        </p:nvSpPr>
        <p:spPr>
          <a:xfrm>
            <a:off x="6227788" y="5164542"/>
            <a:ext cx="4516412" cy="1219006"/>
          </a:xfrm>
          <a:prstGeom prst="rect">
            <a:avLst/>
          </a:prstGeom>
          <a:noFill/>
          <a:ln cap="flat" cmpd="sng" w="76200">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485" name="Google Shape;485;p29"/>
          <p:cNvSpPr txBox="1"/>
          <p:nvPr/>
        </p:nvSpPr>
        <p:spPr>
          <a:xfrm>
            <a:off x="1519517" y="5164542"/>
            <a:ext cx="4514277" cy="1219006"/>
          </a:xfrm>
          <a:prstGeom prst="rect">
            <a:avLst/>
          </a:prstGeom>
          <a:noFill/>
          <a:ln cap="flat" cmpd="sng" w="76200">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endParaRPr sz="2800">
              <a:solidFill>
                <a:schemeClr val="dk1"/>
              </a:solidFill>
              <a:latin typeface="Avenir"/>
              <a:ea typeface="Avenir"/>
              <a:cs typeface="Avenir"/>
              <a:sym typeface="Avenir"/>
            </a:endParaRPr>
          </a:p>
        </p:txBody>
      </p:sp>
      <p:cxnSp>
        <p:nvCxnSpPr>
          <p:cNvPr id="486" name="Google Shape;486;p29"/>
          <p:cNvCxnSpPr/>
          <p:nvPr/>
        </p:nvCxnSpPr>
        <p:spPr>
          <a:xfrm>
            <a:off x="8116806" y="4641124"/>
            <a:ext cx="0" cy="362316"/>
          </a:xfrm>
          <a:prstGeom prst="straightConnector1">
            <a:avLst/>
          </a:prstGeom>
          <a:noFill/>
          <a:ln cap="flat" cmpd="sng" w="76200">
            <a:solidFill>
              <a:srgbClr val="942093"/>
            </a:solidFill>
            <a:prstDash val="solid"/>
            <a:miter lim="800000"/>
            <a:headEnd len="sm" w="sm" type="none"/>
            <a:tailEnd len="sm" w="sm" type="none"/>
          </a:ln>
        </p:spPr>
      </p:cxnSp>
      <p:sp>
        <p:nvSpPr>
          <p:cNvPr id="487" name="Google Shape;487;p29"/>
          <p:cNvSpPr txBox="1"/>
          <p:nvPr/>
        </p:nvSpPr>
        <p:spPr>
          <a:xfrm>
            <a:off x="6365699" y="1834676"/>
            <a:ext cx="15552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Bank loan</a:t>
            </a:r>
            <a:endParaRPr/>
          </a:p>
        </p:txBody>
      </p:sp>
      <p:sp>
        <p:nvSpPr>
          <p:cNvPr id="488" name="Google Shape;488;p29"/>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par>
                                <p:cTn fill="hold" nodeType="with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30"/>
          <p:cNvSpPr txBox="1"/>
          <p:nvPr/>
        </p:nvSpPr>
        <p:spPr>
          <a:xfrm>
            <a:off x="6227788" y="2623662"/>
            <a:ext cx="4677777" cy="2227378"/>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Equity</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495" name="Google Shape;495;p30"/>
          <p:cNvSpPr txBox="1"/>
          <p:nvPr/>
        </p:nvSpPr>
        <p:spPr>
          <a:xfrm>
            <a:off x="6227788" y="1325627"/>
            <a:ext cx="4677777" cy="115081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Liabilities</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496" name="Google Shape;496;p30"/>
          <p:cNvGrpSpPr/>
          <p:nvPr/>
        </p:nvGrpSpPr>
        <p:grpSpPr>
          <a:xfrm>
            <a:off x="8116806" y="1712085"/>
            <a:ext cx="1484695" cy="611304"/>
            <a:chOff x="2640082" y="2202430"/>
            <a:chExt cx="1288807" cy="611304"/>
          </a:xfrm>
        </p:grpSpPr>
        <p:sp>
          <p:nvSpPr>
            <p:cNvPr id="497" name="Google Shape;497;p30"/>
            <p:cNvSpPr txBox="1"/>
            <p:nvPr/>
          </p:nvSpPr>
          <p:spPr>
            <a:xfrm>
              <a:off x="2640082" y="2202430"/>
              <a:ext cx="3384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498" name="Google Shape;498;p30"/>
            <p:cNvSpPr txBox="1"/>
            <p:nvPr/>
          </p:nvSpPr>
          <p:spPr>
            <a:xfrm>
              <a:off x="2950382" y="2352069"/>
              <a:ext cx="978507"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30,000</a:t>
              </a:r>
              <a:endParaRPr/>
            </a:p>
          </p:txBody>
        </p:sp>
      </p:grpSp>
      <p:sp>
        <p:nvSpPr>
          <p:cNvPr id="499" name="Google Shape;499;p30"/>
          <p:cNvSpPr txBox="1"/>
          <p:nvPr/>
        </p:nvSpPr>
        <p:spPr>
          <a:xfrm>
            <a:off x="8641975" y="897526"/>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cxnSp>
        <p:nvCxnSpPr>
          <p:cNvPr id="500" name="Google Shape;500;p30"/>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sp>
        <p:nvSpPr>
          <p:cNvPr id="501" name="Google Shape;501;p30"/>
          <p:cNvSpPr txBox="1"/>
          <p:nvPr/>
        </p:nvSpPr>
        <p:spPr>
          <a:xfrm>
            <a:off x="1358153" y="1325627"/>
            <a:ext cx="4679162" cy="3525413"/>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Assets</a:t>
            </a:r>
            <a:endParaRPr/>
          </a:p>
        </p:txBody>
      </p:sp>
      <p:grpSp>
        <p:nvGrpSpPr>
          <p:cNvPr id="502" name="Google Shape;502;p30"/>
          <p:cNvGrpSpPr/>
          <p:nvPr/>
        </p:nvGrpSpPr>
        <p:grpSpPr>
          <a:xfrm>
            <a:off x="2330580" y="1965230"/>
            <a:ext cx="3032198" cy="584776"/>
            <a:chOff x="1116105" y="2252876"/>
            <a:chExt cx="3032198" cy="584776"/>
          </a:xfrm>
        </p:grpSpPr>
        <p:sp>
          <p:nvSpPr>
            <p:cNvPr id="503" name="Google Shape;503;p30"/>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504" name="Google Shape;504;p30"/>
            <p:cNvSpPr txBox="1"/>
            <p:nvPr/>
          </p:nvSpPr>
          <p:spPr>
            <a:xfrm>
              <a:off x="2646615" y="2252876"/>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05" name="Google Shape;505;p30"/>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30,000</a:t>
              </a:r>
              <a:endParaRPr/>
            </a:p>
          </p:txBody>
        </p:sp>
      </p:grpSp>
      <p:sp>
        <p:nvSpPr>
          <p:cNvPr id="506" name="Google Shape;506;p30"/>
          <p:cNvSpPr txBox="1"/>
          <p:nvPr/>
        </p:nvSpPr>
        <p:spPr>
          <a:xfrm>
            <a:off x="1341185" y="894976"/>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507" name="Google Shape;507;p30"/>
          <p:cNvGrpSpPr/>
          <p:nvPr/>
        </p:nvGrpSpPr>
        <p:grpSpPr>
          <a:xfrm>
            <a:off x="6457623" y="2719983"/>
            <a:ext cx="3356537" cy="830997"/>
            <a:chOff x="1160947" y="1923541"/>
            <a:chExt cx="2421059" cy="830997"/>
          </a:xfrm>
        </p:grpSpPr>
        <p:sp>
          <p:nvSpPr>
            <p:cNvPr id="508" name="Google Shape;508;p30"/>
            <p:cNvSpPr txBox="1"/>
            <p:nvPr/>
          </p:nvSpPr>
          <p:spPr>
            <a:xfrm>
              <a:off x="1160947" y="1923541"/>
              <a:ext cx="134378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Contributed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509" name="Google Shape;509;p30"/>
            <p:cNvSpPr txBox="1"/>
            <p:nvPr/>
          </p:nvSpPr>
          <p:spPr>
            <a:xfrm>
              <a:off x="2513583" y="2116704"/>
              <a:ext cx="2811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10" name="Google Shape;510;p30"/>
            <p:cNvSpPr txBox="1"/>
            <p:nvPr/>
          </p:nvSpPr>
          <p:spPr>
            <a:xfrm>
              <a:off x="2768937" y="2239814"/>
              <a:ext cx="81306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20,000</a:t>
              </a:r>
              <a:endParaRPr/>
            </a:p>
          </p:txBody>
        </p:sp>
      </p:grpSp>
      <p:grpSp>
        <p:nvGrpSpPr>
          <p:cNvPr id="511" name="Google Shape;511;p30"/>
          <p:cNvGrpSpPr/>
          <p:nvPr/>
        </p:nvGrpSpPr>
        <p:grpSpPr>
          <a:xfrm>
            <a:off x="2330580" y="2586599"/>
            <a:ext cx="3032198" cy="609738"/>
            <a:chOff x="1116105" y="2227914"/>
            <a:chExt cx="3032198" cy="609738"/>
          </a:xfrm>
        </p:grpSpPr>
        <p:sp>
          <p:nvSpPr>
            <p:cNvPr id="512" name="Google Shape;512;p30"/>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513" name="Google Shape;513;p30"/>
            <p:cNvSpPr txBox="1"/>
            <p:nvPr/>
          </p:nvSpPr>
          <p:spPr>
            <a:xfrm>
              <a:off x="2646615" y="2227914"/>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14" name="Google Shape;514;p30"/>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20,000</a:t>
              </a:r>
              <a:endParaRPr/>
            </a:p>
          </p:txBody>
        </p:sp>
      </p:grpSp>
      <p:grpSp>
        <p:nvGrpSpPr>
          <p:cNvPr id="515" name="Google Shape;515;p30"/>
          <p:cNvGrpSpPr/>
          <p:nvPr/>
        </p:nvGrpSpPr>
        <p:grpSpPr>
          <a:xfrm>
            <a:off x="2330580" y="3236109"/>
            <a:ext cx="3032198" cy="606559"/>
            <a:chOff x="2330580" y="3236109"/>
            <a:chExt cx="3032198" cy="606559"/>
          </a:xfrm>
        </p:grpSpPr>
        <p:sp>
          <p:nvSpPr>
            <p:cNvPr id="516" name="Google Shape;516;p30"/>
            <p:cNvSpPr txBox="1"/>
            <p:nvPr/>
          </p:nvSpPr>
          <p:spPr>
            <a:xfrm>
              <a:off x="2330580" y="3381003"/>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517" name="Google Shape;517;p30"/>
            <p:cNvSpPr txBox="1"/>
            <p:nvPr/>
          </p:nvSpPr>
          <p:spPr>
            <a:xfrm>
              <a:off x="3850936" y="3236109"/>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18" name="Google Shape;518;p30"/>
            <p:cNvSpPr txBox="1"/>
            <p:nvPr/>
          </p:nvSpPr>
          <p:spPr>
            <a:xfrm>
              <a:off x="4663549" y="3381003"/>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700</a:t>
              </a:r>
              <a:endParaRPr/>
            </a:p>
          </p:txBody>
        </p:sp>
      </p:grpSp>
      <p:grpSp>
        <p:nvGrpSpPr>
          <p:cNvPr id="519" name="Google Shape;519;p30"/>
          <p:cNvGrpSpPr/>
          <p:nvPr/>
        </p:nvGrpSpPr>
        <p:grpSpPr>
          <a:xfrm>
            <a:off x="2330580" y="3959159"/>
            <a:ext cx="3032198" cy="584775"/>
            <a:chOff x="2330580" y="3959159"/>
            <a:chExt cx="3032198" cy="584775"/>
          </a:xfrm>
        </p:grpSpPr>
        <p:sp>
          <p:nvSpPr>
            <p:cNvPr id="520" name="Google Shape;520;p30"/>
            <p:cNvSpPr txBox="1"/>
            <p:nvPr/>
          </p:nvSpPr>
          <p:spPr>
            <a:xfrm>
              <a:off x="2330580" y="4027334"/>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521" name="Google Shape;521;p30"/>
            <p:cNvSpPr txBox="1"/>
            <p:nvPr/>
          </p:nvSpPr>
          <p:spPr>
            <a:xfrm rot="10800000">
              <a:off x="3844094" y="3959159"/>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22" name="Google Shape;522;p30"/>
            <p:cNvSpPr txBox="1"/>
            <p:nvPr/>
          </p:nvSpPr>
          <p:spPr>
            <a:xfrm>
              <a:off x="4663549" y="4027334"/>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a:t>
              </a:r>
              <a:endParaRPr/>
            </a:p>
          </p:txBody>
        </p:sp>
      </p:grpSp>
      <p:grpSp>
        <p:nvGrpSpPr>
          <p:cNvPr id="523" name="Google Shape;523;p30"/>
          <p:cNvGrpSpPr/>
          <p:nvPr/>
        </p:nvGrpSpPr>
        <p:grpSpPr>
          <a:xfrm>
            <a:off x="6511111" y="3762376"/>
            <a:ext cx="3211389" cy="830997"/>
            <a:chOff x="1160947" y="1923541"/>
            <a:chExt cx="2316364" cy="830997"/>
          </a:xfrm>
        </p:grpSpPr>
        <p:sp>
          <p:nvSpPr>
            <p:cNvPr id="524" name="Google Shape;524;p30"/>
            <p:cNvSpPr txBox="1"/>
            <p:nvPr/>
          </p:nvSpPr>
          <p:spPr>
            <a:xfrm>
              <a:off x="1160947" y="1923541"/>
              <a:ext cx="124434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Generated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525" name="Google Shape;525;p30"/>
            <p:cNvSpPr txBox="1"/>
            <p:nvPr/>
          </p:nvSpPr>
          <p:spPr>
            <a:xfrm>
              <a:off x="2504041" y="2127523"/>
              <a:ext cx="2811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26" name="Google Shape;526;p30"/>
            <p:cNvSpPr txBox="1"/>
            <p:nvPr/>
          </p:nvSpPr>
          <p:spPr>
            <a:xfrm>
              <a:off x="2972959" y="2225909"/>
              <a:ext cx="50435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400</a:t>
              </a:r>
              <a:endParaRPr/>
            </a:p>
          </p:txBody>
        </p:sp>
      </p:grpSp>
      <p:sp>
        <p:nvSpPr>
          <p:cNvPr id="527" name="Google Shape;527;p30"/>
          <p:cNvSpPr txBox="1"/>
          <p:nvPr/>
        </p:nvSpPr>
        <p:spPr>
          <a:xfrm>
            <a:off x="6457623" y="3661110"/>
            <a:ext cx="3356537" cy="993462"/>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528" name="Google Shape;528;p30"/>
          <p:cNvSpPr txBox="1"/>
          <p:nvPr/>
        </p:nvSpPr>
        <p:spPr>
          <a:xfrm>
            <a:off x="1354633" y="5003440"/>
            <a:ext cx="9550931" cy="1518383"/>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529" name="Google Shape;529;p30"/>
          <p:cNvSpPr txBox="1"/>
          <p:nvPr/>
        </p:nvSpPr>
        <p:spPr>
          <a:xfrm>
            <a:off x="6227788" y="5164542"/>
            <a:ext cx="4516412" cy="1219006"/>
          </a:xfrm>
          <a:prstGeom prst="rect">
            <a:avLst/>
          </a:prstGeom>
          <a:noFill/>
          <a:ln cap="flat" cmpd="sng" w="76200">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530" name="Google Shape;530;p30"/>
          <p:cNvSpPr txBox="1"/>
          <p:nvPr/>
        </p:nvSpPr>
        <p:spPr>
          <a:xfrm>
            <a:off x="1519517" y="5164542"/>
            <a:ext cx="4514277" cy="1219006"/>
          </a:xfrm>
          <a:prstGeom prst="rect">
            <a:avLst/>
          </a:prstGeom>
          <a:noFill/>
          <a:ln cap="flat" cmpd="sng" w="76200">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endParaRPr sz="2800">
              <a:solidFill>
                <a:schemeClr val="dk1"/>
              </a:solidFill>
              <a:latin typeface="Avenir"/>
              <a:ea typeface="Avenir"/>
              <a:cs typeface="Avenir"/>
              <a:sym typeface="Avenir"/>
            </a:endParaRPr>
          </a:p>
        </p:txBody>
      </p:sp>
      <p:cxnSp>
        <p:nvCxnSpPr>
          <p:cNvPr id="531" name="Google Shape;531;p30"/>
          <p:cNvCxnSpPr/>
          <p:nvPr/>
        </p:nvCxnSpPr>
        <p:spPr>
          <a:xfrm>
            <a:off x="8116806" y="4641124"/>
            <a:ext cx="0" cy="362316"/>
          </a:xfrm>
          <a:prstGeom prst="straightConnector1">
            <a:avLst/>
          </a:prstGeom>
          <a:noFill/>
          <a:ln cap="flat" cmpd="sng" w="76200">
            <a:solidFill>
              <a:srgbClr val="942093"/>
            </a:solidFill>
            <a:prstDash val="solid"/>
            <a:miter lim="800000"/>
            <a:headEnd len="sm" w="sm" type="none"/>
            <a:tailEnd len="sm" w="sm" type="none"/>
          </a:ln>
        </p:spPr>
      </p:cxnSp>
      <p:sp>
        <p:nvSpPr>
          <p:cNvPr id="532" name="Google Shape;532;p30"/>
          <p:cNvSpPr txBox="1"/>
          <p:nvPr/>
        </p:nvSpPr>
        <p:spPr>
          <a:xfrm>
            <a:off x="6365699" y="1834676"/>
            <a:ext cx="15552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Bank loan</a:t>
            </a:r>
            <a:endParaRPr/>
          </a:p>
        </p:txBody>
      </p:sp>
      <p:sp>
        <p:nvSpPr>
          <p:cNvPr id="533" name="Google Shape;533;p30"/>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1"/>
          <p:cNvSpPr txBox="1"/>
          <p:nvPr/>
        </p:nvSpPr>
        <p:spPr>
          <a:xfrm>
            <a:off x="6457623" y="3661110"/>
            <a:ext cx="3356537" cy="993462"/>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540" name="Google Shape;540;p31"/>
          <p:cNvSpPr txBox="1"/>
          <p:nvPr/>
        </p:nvSpPr>
        <p:spPr>
          <a:xfrm>
            <a:off x="1354633" y="5003440"/>
            <a:ext cx="9550931" cy="1518383"/>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541" name="Google Shape;541;p31"/>
          <p:cNvSpPr txBox="1"/>
          <p:nvPr/>
        </p:nvSpPr>
        <p:spPr>
          <a:xfrm>
            <a:off x="6227788" y="2623662"/>
            <a:ext cx="4677777" cy="2227378"/>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Equity</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542" name="Google Shape;542;p31"/>
          <p:cNvSpPr txBox="1"/>
          <p:nvPr/>
        </p:nvSpPr>
        <p:spPr>
          <a:xfrm>
            <a:off x="6227788" y="1325627"/>
            <a:ext cx="4677777" cy="115081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Liabilities</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543" name="Google Shape;543;p31"/>
          <p:cNvGrpSpPr/>
          <p:nvPr/>
        </p:nvGrpSpPr>
        <p:grpSpPr>
          <a:xfrm>
            <a:off x="8116806" y="1712085"/>
            <a:ext cx="1484695" cy="611304"/>
            <a:chOff x="2640082" y="2202430"/>
            <a:chExt cx="1288807" cy="611304"/>
          </a:xfrm>
        </p:grpSpPr>
        <p:sp>
          <p:nvSpPr>
            <p:cNvPr id="544" name="Google Shape;544;p31"/>
            <p:cNvSpPr txBox="1"/>
            <p:nvPr/>
          </p:nvSpPr>
          <p:spPr>
            <a:xfrm>
              <a:off x="2640082" y="2202430"/>
              <a:ext cx="3384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45" name="Google Shape;545;p31"/>
            <p:cNvSpPr txBox="1"/>
            <p:nvPr/>
          </p:nvSpPr>
          <p:spPr>
            <a:xfrm>
              <a:off x="2950382" y="2352069"/>
              <a:ext cx="978507"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30,000</a:t>
              </a:r>
              <a:endParaRPr/>
            </a:p>
          </p:txBody>
        </p:sp>
      </p:grpSp>
      <p:grpSp>
        <p:nvGrpSpPr>
          <p:cNvPr id="546" name="Google Shape;546;p31"/>
          <p:cNvGrpSpPr/>
          <p:nvPr/>
        </p:nvGrpSpPr>
        <p:grpSpPr>
          <a:xfrm>
            <a:off x="6457623" y="2719983"/>
            <a:ext cx="3356537" cy="830997"/>
            <a:chOff x="1160947" y="1923541"/>
            <a:chExt cx="2421059" cy="830997"/>
          </a:xfrm>
        </p:grpSpPr>
        <p:sp>
          <p:nvSpPr>
            <p:cNvPr id="547" name="Google Shape;547;p31"/>
            <p:cNvSpPr txBox="1"/>
            <p:nvPr/>
          </p:nvSpPr>
          <p:spPr>
            <a:xfrm>
              <a:off x="1160947" y="1923541"/>
              <a:ext cx="134378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Contributed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548" name="Google Shape;548;p31"/>
            <p:cNvSpPr txBox="1"/>
            <p:nvPr/>
          </p:nvSpPr>
          <p:spPr>
            <a:xfrm>
              <a:off x="2513583" y="2116704"/>
              <a:ext cx="2811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49" name="Google Shape;549;p31"/>
            <p:cNvSpPr txBox="1"/>
            <p:nvPr/>
          </p:nvSpPr>
          <p:spPr>
            <a:xfrm>
              <a:off x="2768937" y="2239814"/>
              <a:ext cx="81306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20,000</a:t>
              </a:r>
              <a:endParaRPr/>
            </a:p>
          </p:txBody>
        </p:sp>
      </p:grpSp>
      <p:grpSp>
        <p:nvGrpSpPr>
          <p:cNvPr id="550" name="Google Shape;550;p31"/>
          <p:cNvGrpSpPr/>
          <p:nvPr/>
        </p:nvGrpSpPr>
        <p:grpSpPr>
          <a:xfrm>
            <a:off x="6511111" y="3762376"/>
            <a:ext cx="3211389" cy="830997"/>
            <a:chOff x="1160947" y="1923541"/>
            <a:chExt cx="2316364" cy="830997"/>
          </a:xfrm>
        </p:grpSpPr>
        <p:sp>
          <p:nvSpPr>
            <p:cNvPr id="551" name="Google Shape;551;p31"/>
            <p:cNvSpPr txBox="1"/>
            <p:nvPr/>
          </p:nvSpPr>
          <p:spPr>
            <a:xfrm>
              <a:off x="1160947" y="1923541"/>
              <a:ext cx="124434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Generated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552" name="Google Shape;552;p31"/>
            <p:cNvSpPr txBox="1"/>
            <p:nvPr/>
          </p:nvSpPr>
          <p:spPr>
            <a:xfrm>
              <a:off x="2504041" y="2127523"/>
              <a:ext cx="2811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53" name="Google Shape;553;p31"/>
            <p:cNvSpPr txBox="1"/>
            <p:nvPr/>
          </p:nvSpPr>
          <p:spPr>
            <a:xfrm>
              <a:off x="2972959" y="2225909"/>
              <a:ext cx="50435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400</a:t>
              </a:r>
              <a:endParaRPr/>
            </a:p>
          </p:txBody>
        </p:sp>
      </p:grpSp>
      <p:sp>
        <p:nvSpPr>
          <p:cNvPr id="554" name="Google Shape;554;p31"/>
          <p:cNvSpPr txBox="1"/>
          <p:nvPr/>
        </p:nvSpPr>
        <p:spPr>
          <a:xfrm>
            <a:off x="6227788" y="5164542"/>
            <a:ext cx="4516412" cy="121900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Income</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555" name="Google Shape;555;p31"/>
          <p:cNvSpPr txBox="1"/>
          <p:nvPr/>
        </p:nvSpPr>
        <p:spPr>
          <a:xfrm>
            <a:off x="1519517" y="5164542"/>
            <a:ext cx="4514277" cy="1219006"/>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Expenses</a:t>
            </a:r>
            <a:endParaRPr/>
          </a:p>
        </p:txBody>
      </p:sp>
      <p:cxnSp>
        <p:nvCxnSpPr>
          <p:cNvPr id="556" name="Google Shape;556;p31"/>
          <p:cNvCxnSpPr/>
          <p:nvPr/>
        </p:nvCxnSpPr>
        <p:spPr>
          <a:xfrm>
            <a:off x="8116806" y="4641124"/>
            <a:ext cx="0" cy="362316"/>
          </a:xfrm>
          <a:prstGeom prst="straightConnector1">
            <a:avLst/>
          </a:prstGeom>
          <a:noFill/>
          <a:ln cap="flat" cmpd="sng" w="76200">
            <a:solidFill>
              <a:srgbClr val="942093"/>
            </a:solidFill>
            <a:prstDash val="solid"/>
            <a:miter lim="800000"/>
            <a:headEnd len="sm" w="sm" type="none"/>
            <a:tailEnd len="sm" w="sm" type="none"/>
          </a:ln>
        </p:spPr>
      </p:cxnSp>
      <p:sp>
        <p:nvSpPr>
          <p:cNvPr id="557" name="Google Shape;557;p31"/>
          <p:cNvSpPr txBox="1"/>
          <p:nvPr/>
        </p:nvSpPr>
        <p:spPr>
          <a:xfrm rot="5400000">
            <a:off x="10400548" y="2788126"/>
            <a:ext cx="205376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Obligations</a:t>
            </a:r>
            <a:endParaRPr/>
          </a:p>
        </p:txBody>
      </p:sp>
      <p:sp>
        <p:nvSpPr>
          <p:cNvPr id="558" name="Google Shape;558;p31"/>
          <p:cNvSpPr txBox="1"/>
          <p:nvPr/>
        </p:nvSpPr>
        <p:spPr>
          <a:xfrm>
            <a:off x="8641975" y="897526"/>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cxnSp>
        <p:nvCxnSpPr>
          <p:cNvPr id="559" name="Google Shape;559;p31"/>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sp>
        <p:nvSpPr>
          <p:cNvPr id="560" name="Google Shape;560;p31"/>
          <p:cNvSpPr txBox="1"/>
          <p:nvPr/>
        </p:nvSpPr>
        <p:spPr>
          <a:xfrm>
            <a:off x="1358153" y="1325627"/>
            <a:ext cx="4679162" cy="3525413"/>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Assets</a:t>
            </a:r>
            <a:endParaRPr/>
          </a:p>
        </p:txBody>
      </p:sp>
      <p:grpSp>
        <p:nvGrpSpPr>
          <p:cNvPr id="561" name="Google Shape;561;p31"/>
          <p:cNvGrpSpPr/>
          <p:nvPr/>
        </p:nvGrpSpPr>
        <p:grpSpPr>
          <a:xfrm>
            <a:off x="2330580" y="1965230"/>
            <a:ext cx="3032198" cy="584776"/>
            <a:chOff x="1116105" y="2252876"/>
            <a:chExt cx="3032198" cy="584776"/>
          </a:xfrm>
        </p:grpSpPr>
        <p:sp>
          <p:nvSpPr>
            <p:cNvPr id="562" name="Google Shape;562;p31"/>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563" name="Google Shape;563;p31"/>
            <p:cNvSpPr txBox="1"/>
            <p:nvPr/>
          </p:nvSpPr>
          <p:spPr>
            <a:xfrm>
              <a:off x="2646615" y="2252876"/>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64" name="Google Shape;564;p31"/>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30,000</a:t>
              </a:r>
              <a:endParaRPr/>
            </a:p>
          </p:txBody>
        </p:sp>
      </p:grpSp>
      <p:grpSp>
        <p:nvGrpSpPr>
          <p:cNvPr id="565" name="Google Shape;565;p31"/>
          <p:cNvGrpSpPr/>
          <p:nvPr/>
        </p:nvGrpSpPr>
        <p:grpSpPr>
          <a:xfrm>
            <a:off x="2330580" y="2586599"/>
            <a:ext cx="3032198" cy="609738"/>
            <a:chOff x="1116105" y="2227914"/>
            <a:chExt cx="3032198" cy="609738"/>
          </a:xfrm>
        </p:grpSpPr>
        <p:sp>
          <p:nvSpPr>
            <p:cNvPr id="566" name="Google Shape;566;p31"/>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567" name="Google Shape;567;p31"/>
            <p:cNvSpPr txBox="1"/>
            <p:nvPr/>
          </p:nvSpPr>
          <p:spPr>
            <a:xfrm>
              <a:off x="2646615" y="2227914"/>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68" name="Google Shape;568;p31"/>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20,000</a:t>
              </a:r>
              <a:endParaRPr/>
            </a:p>
          </p:txBody>
        </p:sp>
      </p:grpSp>
      <p:grpSp>
        <p:nvGrpSpPr>
          <p:cNvPr id="569" name="Google Shape;569;p31"/>
          <p:cNvGrpSpPr/>
          <p:nvPr/>
        </p:nvGrpSpPr>
        <p:grpSpPr>
          <a:xfrm>
            <a:off x="2330580" y="3236109"/>
            <a:ext cx="3032198" cy="606559"/>
            <a:chOff x="1116105" y="2231093"/>
            <a:chExt cx="3032198" cy="606559"/>
          </a:xfrm>
        </p:grpSpPr>
        <p:sp>
          <p:nvSpPr>
            <p:cNvPr id="570" name="Google Shape;570;p31"/>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571" name="Google Shape;571;p31"/>
            <p:cNvSpPr txBox="1"/>
            <p:nvPr/>
          </p:nvSpPr>
          <p:spPr>
            <a:xfrm>
              <a:off x="2636461" y="2231093"/>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72" name="Google Shape;572;p31"/>
            <p:cNvSpPr txBox="1"/>
            <p:nvPr/>
          </p:nvSpPr>
          <p:spPr>
            <a:xfrm>
              <a:off x="3449074" y="2375987"/>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700</a:t>
              </a:r>
              <a:endParaRPr/>
            </a:p>
          </p:txBody>
        </p:sp>
      </p:grpSp>
      <p:grpSp>
        <p:nvGrpSpPr>
          <p:cNvPr id="573" name="Google Shape;573;p31"/>
          <p:cNvGrpSpPr/>
          <p:nvPr/>
        </p:nvGrpSpPr>
        <p:grpSpPr>
          <a:xfrm>
            <a:off x="2330580" y="3959159"/>
            <a:ext cx="3032198" cy="584775"/>
            <a:chOff x="1116105" y="2307812"/>
            <a:chExt cx="3032198" cy="584775"/>
          </a:xfrm>
        </p:grpSpPr>
        <p:sp>
          <p:nvSpPr>
            <p:cNvPr id="574" name="Google Shape;574;p31"/>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575" name="Google Shape;575;p31"/>
            <p:cNvSpPr txBox="1"/>
            <p:nvPr/>
          </p:nvSpPr>
          <p:spPr>
            <a:xfrm rot="10800000">
              <a:off x="2629619" y="2307812"/>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76" name="Google Shape;576;p31"/>
            <p:cNvSpPr txBox="1"/>
            <p:nvPr/>
          </p:nvSpPr>
          <p:spPr>
            <a:xfrm>
              <a:off x="3449074" y="2375987"/>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a:t>
              </a:r>
              <a:endParaRPr/>
            </a:p>
          </p:txBody>
        </p:sp>
      </p:grpSp>
      <p:sp>
        <p:nvSpPr>
          <p:cNvPr id="577" name="Google Shape;577;p31"/>
          <p:cNvSpPr txBox="1"/>
          <p:nvPr/>
        </p:nvSpPr>
        <p:spPr>
          <a:xfrm rot="-5400000">
            <a:off x="-471469" y="2764039"/>
            <a:ext cx="26271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Valuable things</a:t>
            </a:r>
            <a:endParaRPr/>
          </a:p>
        </p:txBody>
      </p:sp>
      <p:sp>
        <p:nvSpPr>
          <p:cNvPr id="578" name="Google Shape;578;p31"/>
          <p:cNvSpPr txBox="1"/>
          <p:nvPr/>
        </p:nvSpPr>
        <p:spPr>
          <a:xfrm rot="5400000">
            <a:off x="10933430" y="5601892"/>
            <a:ext cx="94128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VGA</a:t>
            </a:r>
            <a:endParaRPr/>
          </a:p>
        </p:txBody>
      </p:sp>
      <p:sp>
        <p:nvSpPr>
          <p:cNvPr id="579" name="Google Shape;579;p31"/>
          <p:cNvSpPr txBox="1"/>
          <p:nvPr/>
        </p:nvSpPr>
        <p:spPr>
          <a:xfrm rot="-5400000">
            <a:off x="366898" y="5479344"/>
            <a:ext cx="90120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VSA</a:t>
            </a:r>
            <a:endParaRPr/>
          </a:p>
        </p:txBody>
      </p:sp>
      <p:sp>
        <p:nvSpPr>
          <p:cNvPr id="580" name="Google Shape;580;p31"/>
          <p:cNvSpPr txBox="1"/>
          <p:nvPr/>
        </p:nvSpPr>
        <p:spPr>
          <a:xfrm>
            <a:off x="1341185" y="894976"/>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sp>
        <p:nvSpPr>
          <p:cNvPr id="581" name="Google Shape;581;p31"/>
          <p:cNvSpPr txBox="1"/>
          <p:nvPr/>
        </p:nvSpPr>
        <p:spPr>
          <a:xfrm>
            <a:off x="8518609" y="5255542"/>
            <a:ext cx="2128220" cy="63427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31"/>
          <p:cNvSpPr txBox="1"/>
          <p:nvPr/>
        </p:nvSpPr>
        <p:spPr>
          <a:xfrm>
            <a:off x="1595196" y="5242678"/>
            <a:ext cx="2098288" cy="64713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p31"/>
          <p:cNvSpPr txBox="1"/>
          <p:nvPr/>
        </p:nvSpPr>
        <p:spPr>
          <a:xfrm>
            <a:off x="6365699" y="1834676"/>
            <a:ext cx="15552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Bank loan</a:t>
            </a:r>
            <a:endParaRPr/>
          </a:p>
        </p:txBody>
      </p:sp>
      <p:sp>
        <p:nvSpPr>
          <p:cNvPr id="584" name="Google Shape;584;p31"/>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81"/>
                                        </p:tgtEl>
                                      </p:cBhvr>
                                    </p:animEffect>
                                    <p:set>
                                      <p:cBhvr>
                                        <p:cTn dur="1" fill="hold">
                                          <p:stCondLst>
                                            <p:cond delay="500"/>
                                          </p:stCondLst>
                                        </p:cTn>
                                        <p:tgtEl>
                                          <p:spTgt spid="5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82"/>
                                        </p:tgtEl>
                                      </p:cBhvr>
                                    </p:animEffect>
                                    <p:set>
                                      <p:cBhvr>
                                        <p:cTn dur="1" fill="hold">
                                          <p:stCondLst>
                                            <p:cond delay="500"/>
                                          </p:stCondLst>
                                        </p:cTn>
                                        <p:tgtEl>
                                          <p:spTgt spid="5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91" name="Shape 91"/>
        <p:cNvGrpSpPr/>
        <p:nvPr/>
      </p:nvGrpSpPr>
      <p:grpSpPr>
        <a:xfrm>
          <a:off x="0" y="0"/>
          <a:ext cx="0" cy="0"/>
          <a:chOff x="0" y="0"/>
          <a:chExt cx="0" cy="0"/>
        </a:xfrm>
      </p:grpSpPr>
      <p:sp>
        <p:nvSpPr>
          <p:cNvPr id="92" name="Google Shape;92;p14"/>
          <p:cNvSpPr txBox="1"/>
          <p:nvPr/>
        </p:nvSpPr>
        <p:spPr>
          <a:xfrm>
            <a:off x="0" y="-2"/>
            <a:ext cx="12192000" cy="1080000"/>
          </a:xfrm>
          <a:prstGeom prst="rect">
            <a:avLst/>
          </a:prstGeom>
          <a:solidFill>
            <a:srgbClr val="521B93"/>
          </a:solidFill>
          <a:ln>
            <a:noFill/>
          </a:ln>
        </p:spPr>
        <p:txBody>
          <a:bodyPr anchorCtr="0" anchor="ctr" bIns="45700" lIns="91425" spcFirstLastPara="1" rIns="91425" wrap="square" tIns="45700">
            <a:noAutofit/>
          </a:bodyPr>
          <a:lstStyle/>
          <a:p>
            <a:pPr indent="0" lvl="0" marL="363538" marR="0" rtl="0" algn="l">
              <a:lnSpc>
                <a:spcPct val="120000"/>
              </a:lnSpc>
              <a:spcBef>
                <a:spcPts val="0"/>
              </a:spcBef>
              <a:spcAft>
                <a:spcPts val="0"/>
              </a:spcAft>
              <a:buNone/>
            </a:pPr>
            <a:r>
              <a:rPr b="0" i="0" lang="en-US" sz="4000" u="none" cap="none" strike="noStrike">
                <a:solidFill>
                  <a:schemeClr val="accent4"/>
                </a:solidFill>
                <a:latin typeface="Avenir"/>
                <a:ea typeface="Avenir"/>
                <a:cs typeface="Avenir"/>
                <a:sym typeface="Avenir"/>
              </a:rPr>
              <a:t>Today’s structure</a:t>
            </a:r>
            <a:endParaRPr/>
          </a:p>
        </p:txBody>
      </p:sp>
      <p:sp>
        <p:nvSpPr>
          <p:cNvPr id="93" name="Google Shape;93;p14"/>
          <p:cNvSpPr txBox="1"/>
          <p:nvPr/>
        </p:nvSpPr>
        <p:spPr>
          <a:xfrm>
            <a:off x="515341" y="1653484"/>
            <a:ext cx="5687397" cy="1710013"/>
          </a:xfrm>
          <a:prstGeom prst="rect">
            <a:avLst/>
          </a:prstGeom>
          <a:solidFill>
            <a:srgbClr val="FEE599"/>
          </a:solidFill>
          <a:ln>
            <a:noFill/>
          </a:ln>
        </p:spPr>
        <p:txBody>
          <a:bodyPr anchorCtr="0" anchor="ctr" bIns="45700" lIns="91425" spcFirstLastPara="1" rIns="91425" wrap="square" tIns="45700">
            <a:noAutofit/>
          </a:bodyPr>
          <a:lstStyle/>
          <a:p>
            <a:pPr indent="0" lvl="0" marL="233363" marR="0" rtl="0" algn="l">
              <a:spcBef>
                <a:spcPts val="0"/>
              </a:spcBef>
              <a:spcAft>
                <a:spcPts val="0"/>
              </a:spcAft>
              <a:buNone/>
            </a:pPr>
            <a:r>
              <a:rPr b="1" i="0" lang="en-US" sz="3600" u="none" cap="none" strike="noStrike">
                <a:solidFill>
                  <a:srgbClr val="521B93"/>
                </a:solidFill>
                <a:latin typeface="Avenir"/>
                <a:ea typeface="Avenir"/>
                <a:cs typeface="Avenir"/>
                <a:sym typeface="Avenir"/>
              </a:rPr>
              <a:t>Conversation 1:</a:t>
            </a:r>
            <a:endParaRPr/>
          </a:p>
          <a:p>
            <a:pPr indent="0" lvl="0" marL="233363" marR="0" rtl="0" algn="l">
              <a:spcBef>
                <a:spcPts val="0"/>
              </a:spcBef>
              <a:spcAft>
                <a:spcPts val="0"/>
              </a:spcAft>
              <a:buNone/>
            </a:pPr>
            <a:r>
              <a:rPr b="0" i="0" lang="en-US" sz="3600" u="none" cap="none" strike="noStrike">
                <a:solidFill>
                  <a:srgbClr val="521B93"/>
                </a:solidFill>
                <a:latin typeface="Avenir"/>
                <a:ea typeface="Avenir"/>
                <a:cs typeface="Avenir"/>
                <a:sym typeface="Avenir"/>
              </a:rPr>
              <a:t>A butterfly recap</a:t>
            </a:r>
            <a:endParaRPr/>
          </a:p>
        </p:txBody>
      </p:sp>
      <p:sp>
        <p:nvSpPr>
          <p:cNvPr id="94" name="Google Shape;94;p14"/>
          <p:cNvSpPr txBox="1"/>
          <p:nvPr/>
        </p:nvSpPr>
        <p:spPr>
          <a:xfrm>
            <a:off x="3252301" y="3176668"/>
            <a:ext cx="5687397" cy="1710013"/>
          </a:xfrm>
          <a:prstGeom prst="rect">
            <a:avLst/>
          </a:prstGeom>
          <a:solidFill>
            <a:srgbClr val="FEE599"/>
          </a:solidFill>
          <a:ln>
            <a:noFill/>
          </a:ln>
        </p:spPr>
        <p:txBody>
          <a:bodyPr anchorCtr="0" anchor="ctr" bIns="45700" lIns="91425" spcFirstLastPara="1" rIns="91425" wrap="square" tIns="45700">
            <a:noAutofit/>
          </a:bodyPr>
          <a:lstStyle/>
          <a:p>
            <a:pPr indent="0" lvl="0" marL="233363" marR="0" rtl="0" algn="l">
              <a:spcBef>
                <a:spcPts val="0"/>
              </a:spcBef>
              <a:spcAft>
                <a:spcPts val="0"/>
              </a:spcAft>
              <a:buNone/>
            </a:pPr>
            <a:r>
              <a:rPr b="1" i="0" lang="en-US" sz="3600" u="none" cap="none" strike="noStrike">
                <a:solidFill>
                  <a:srgbClr val="521B93"/>
                </a:solidFill>
                <a:latin typeface="Avenir"/>
                <a:ea typeface="Avenir"/>
                <a:cs typeface="Avenir"/>
                <a:sym typeface="Avenir"/>
              </a:rPr>
              <a:t>Conversation 2:</a:t>
            </a:r>
            <a:endParaRPr/>
          </a:p>
          <a:p>
            <a:pPr indent="0" lvl="0" marL="233363" marR="0" rtl="0" algn="l">
              <a:spcBef>
                <a:spcPts val="0"/>
              </a:spcBef>
              <a:spcAft>
                <a:spcPts val="0"/>
              </a:spcAft>
              <a:buNone/>
            </a:pPr>
            <a:r>
              <a:rPr b="0" i="0" lang="en-US" sz="3600" u="none" cap="none" strike="noStrike">
                <a:solidFill>
                  <a:srgbClr val="521B93"/>
                </a:solidFill>
                <a:latin typeface="Avenir"/>
                <a:ea typeface="Avenir"/>
                <a:cs typeface="Avenir"/>
                <a:sym typeface="Avenir"/>
              </a:rPr>
              <a:t>Deriving profit</a:t>
            </a:r>
            <a:endParaRPr/>
          </a:p>
        </p:txBody>
      </p:sp>
      <p:sp>
        <p:nvSpPr>
          <p:cNvPr id="95" name="Google Shape;95;p14"/>
          <p:cNvSpPr txBox="1"/>
          <p:nvPr/>
        </p:nvSpPr>
        <p:spPr>
          <a:xfrm>
            <a:off x="6095999" y="4699852"/>
            <a:ext cx="5687397" cy="1710013"/>
          </a:xfrm>
          <a:prstGeom prst="rect">
            <a:avLst/>
          </a:prstGeom>
          <a:solidFill>
            <a:srgbClr val="FEE599"/>
          </a:solidFill>
          <a:ln>
            <a:noFill/>
          </a:ln>
        </p:spPr>
        <p:txBody>
          <a:bodyPr anchorCtr="0" anchor="ctr" bIns="45700" lIns="91425" spcFirstLastPara="1" rIns="91425" wrap="square" tIns="45700">
            <a:noAutofit/>
          </a:bodyPr>
          <a:lstStyle/>
          <a:p>
            <a:pPr indent="0" lvl="0" marL="233363" marR="0" rtl="0" algn="l">
              <a:spcBef>
                <a:spcPts val="0"/>
              </a:spcBef>
              <a:spcAft>
                <a:spcPts val="0"/>
              </a:spcAft>
              <a:buNone/>
            </a:pPr>
            <a:r>
              <a:rPr b="1" i="0" lang="en-US" sz="3600" u="none" cap="none" strike="noStrike">
                <a:solidFill>
                  <a:srgbClr val="521B93"/>
                </a:solidFill>
                <a:latin typeface="Avenir"/>
                <a:ea typeface="Avenir"/>
                <a:cs typeface="Avenir"/>
                <a:sym typeface="Avenir"/>
              </a:rPr>
              <a:t>Conversation 3:</a:t>
            </a:r>
            <a:endParaRPr/>
          </a:p>
          <a:p>
            <a:pPr indent="0" lvl="0" marL="233363" marR="0" rtl="0" algn="l">
              <a:spcBef>
                <a:spcPts val="0"/>
              </a:spcBef>
              <a:spcAft>
                <a:spcPts val="0"/>
              </a:spcAft>
              <a:buNone/>
            </a:pPr>
            <a:r>
              <a:rPr b="0" i="0" lang="en-US" sz="3600" u="none" cap="none" strike="noStrike">
                <a:solidFill>
                  <a:srgbClr val="521B93"/>
                </a:solidFill>
                <a:latin typeface="Avenir"/>
                <a:ea typeface="Avenir"/>
                <a:cs typeface="Avenir"/>
                <a:sym typeface="Avenir"/>
              </a:rPr>
              <a:t>Classic Transactions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32"/>
          <p:cNvSpPr txBox="1"/>
          <p:nvPr/>
        </p:nvSpPr>
        <p:spPr>
          <a:xfrm>
            <a:off x="6457623" y="3661110"/>
            <a:ext cx="3356537" cy="993462"/>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591" name="Google Shape;591;p32"/>
          <p:cNvSpPr txBox="1"/>
          <p:nvPr/>
        </p:nvSpPr>
        <p:spPr>
          <a:xfrm>
            <a:off x="1354633" y="5003440"/>
            <a:ext cx="9550931" cy="1518383"/>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592" name="Google Shape;592;p32"/>
          <p:cNvSpPr txBox="1"/>
          <p:nvPr/>
        </p:nvSpPr>
        <p:spPr>
          <a:xfrm>
            <a:off x="6227788" y="2623662"/>
            <a:ext cx="4677777" cy="2227378"/>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Equity</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593" name="Google Shape;593;p32"/>
          <p:cNvSpPr txBox="1"/>
          <p:nvPr/>
        </p:nvSpPr>
        <p:spPr>
          <a:xfrm>
            <a:off x="6227788" y="1325627"/>
            <a:ext cx="4677777" cy="115081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Liabilities</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594" name="Google Shape;594;p32"/>
          <p:cNvGrpSpPr/>
          <p:nvPr/>
        </p:nvGrpSpPr>
        <p:grpSpPr>
          <a:xfrm>
            <a:off x="8116806" y="1712085"/>
            <a:ext cx="1484695" cy="611304"/>
            <a:chOff x="2640082" y="2202430"/>
            <a:chExt cx="1288807" cy="611304"/>
          </a:xfrm>
        </p:grpSpPr>
        <p:sp>
          <p:nvSpPr>
            <p:cNvPr id="595" name="Google Shape;595;p32"/>
            <p:cNvSpPr txBox="1"/>
            <p:nvPr/>
          </p:nvSpPr>
          <p:spPr>
            <a:xfrm>
              <a:off x="2640082" y="2202430"/>
              <a:ext cx="3384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596" name="Google Shape;596;p32"/>
            <p:cNvSpPr txBox="1"/>
            <p:nvPr/>
          </p:nvSpPr>
          <p:spPr>
            <a:xfrm>
              <a:off x="2950382" y="2352069"/>
              <a:ext cx="978507"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30,000</a:t>
              </a:r>
              <a:endParaRPr/>
            </a:p>
          </p:txBody>
        </p:sp>
      </p:grpSp>
      <p:grpSp>
        <p:nvGrpSpPr>
          <p:cNvPr id="597" name="Google Shape;597;p32"/>
          <p:cNvGrpSpPr/>
          <p:nvPr/>
        </p:nvGrpSpPr>
        <p:grpSpPr>
          <a:xfrm>
            <a:off x="6457623" y="2719983"/>
            <a:ext cx="3356537" cy="830997"/>
            <a:chOff x="1160947" y="1923541"/>
            <a:chExt cx="2421059" cy="830997"/>
          </a:xfrm>
        </p:grpSpPr>
        <p:sp>
          <p:nvSpPr>
            <p:cNvPr id="598" name="Google Shape;598;p32"/>
            <p:cNvSpPr txBox="1"/>
            <p:nvPr/>
          </p:nvSpPr>
          <p:spPr>
            <a:xfrm>
              <a:off x="1160947" y="1923541"/>
              <a:ext cx="134378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Contributed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599" name="Google Shape;599;p32"/>
            <p:cNvSpPr txBox="1"/>
            <p:nvPr/>
          </p:nvSpPr>
          <p:spPr>
            <a:xfrm>
              <a:off x="2513583" y="2116704"/>
              <a:ext cx="2811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00" name="Google Shape;600;p32"/>
            <p:cNvSpPr txBox="1"/>
            <p:nvPr/>
          </p:nvSpPr>
          <p:spPr>
            <a:xfrm>
              <a:off x="2768937" y="2239814"/>
              <a:ext cx="81306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20,000</a:t>
              </a:r>
              <a:endParaRPr/>
            </a:p>
          </p:txBody>
        </p:sp>
      </p:grpSp>
      <p:sp>
        <p:nvSpPr>
          <p:cNvPr id="601" name="Google Shape;601;p32"/>
          <p:cNvSpPr txBox="1"/>
          <p:nvPr/>
        </p:nvSpPr>
        <p:spPr>
          <a:xfrm>
            <a:off x="6511111" y="3762376"/>
            <a:ext cx="172515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Generated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602" name="Google Shape;602;p32"/>
          <p:cNvSpPr txBox="1"/>
          <p:nvPr/>
        </p:nvSpPr>
        <p:spPr>
          <a:xfrm>
            <a:off x="6227788" y="5164542"/>
            <a:ext cx="4516412" cy="121900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Income</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603" name="Google Shape;603;p32"/>
          <p:cNvSpPr txBox="1"/>
          <p:nvPr/>
        </p:nvSpPr>
        <p:spPr>
          <a:xfrm>
            <a:off x="1519517" y="5164542"/>
            <a:ext cx="4514277" cy="1219006"/>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Expenses</a:t>
            </a:r>
            <a:endParaRPr/>
          </a:p>
        </p:txBody>
      </p:sp>
      <p:cxnSp>
        <p:nvCxnSpPr>
          <p:cNvPr id="604" name="Google Shape;604;p32"/>
          <p:cNvCxnSpPr/>
          <p:nvPr/>
        </p:nvCxnSpPr>
        <p:spPr>
          <a:xfrm>
            <a:off x="8116806" y="4641124"/>
            <a:ext cx="0" cy="362316"/>
          </a:xfrm>
          <a:prstGeom prst="straightConnector1">
            <a:avLst/>
          </a:prstGeom>
          <a:noFill/>
          <a:ln cap="flat" cmpd="sng" w="76200">
            <a:solidFill>
              <a:srgbClr val="942093"/>
            </a:solidFill>
            <a:prstDash val="solid"/>
            <a:miter lim="800000"/>
            <a:headEnd len="sm" w="sm" type="none"/>
            <a:tailEnd len="sm" w="sm" type="none"/>
          </a:ln>
        </p:spPr>
      </p:cxnSp>
      <p:sp>
        <p:nvSpPr>
          <p:cNvPr id="605" name="Google Shape;605;p32"/>
          <p:cNvSpPr txBox="1"/>
          <p:nvPr/>
        </p:nvSpPr>
        <p:spPr>
          <a:xfrm>
            <a:off x="6717327" y="5768626"/>
            <a:ext cx="16674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Consulting</a:t>
            </a:r>
            <a:endParaRPr/>
          </a:p>
        </p:txBody>
      </p:sp>
      <p:sp>
        <p:nvSpPr>
          <p:cNvPr id="606" name="Google Shape;606;p32"/>
          <p:cNvSpPr txBox="1"/>
          <p:nvPr/>
        </p:nvSpPr>
        <p:spPr>
          <a:xfrm>
            <a:off x="8647233" y="5646711"/>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07" name="Google Shape;607;p32"/>
          <p:cNvSpPr txBox="1"/>
          <p:nvPr/>
        </p:nvSpPr>
        <p:spPr>
          <a:xfrm>
            <a:off x="8815069" y="5768626"/>
            <a:ext cx="934455"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700</a:t>
            </a:r>
            <a:endParaRPr/>
          </a:p>
        </p:txBody>
      </p:sp>
      <p:sp>
        <p:nvSpPr>
          <p:cNvPr id="608" name="Google Shape;608;p32"/>
          <p:cNvSpPr txBox="1"/>
          <p:nvPr/>
        </p:nvSpPr>
        <p:spPr>
          <a:xfrm rot="5400000">
            <a:off x="10400548" y="2788126"/>
            <a:ext cx="205376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Obligations</a:t>
            </a:r>
            <a:endParaRPr/>
          </a:p>
        </p:txBody>
      </p:sp>
      <p:sp>
        <p:nvSpPr>
          <p:cNvPr id="609" name="Google Shape;609;p32"/>
          <p:cNvSpPr txBox="1"/>
          <p:nvPr/>
        </p:nvSpPr>
        <p:spPr>
          <a:xfrm>
            <a:off x="8641975" y="897526"/>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cxnSp>
        <p:nvCxnSpPr>
          <p:cNvPr id="610" name="Google Shape;610;p32"/>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sp>
        <p:nvSpPr>
          <p:cNvPr id="611" name="Google Shape;611;p32"/>
          <p:cNvSpPr txBox="1"/>
          <p:nvPr/>
        </p:nvSpPr>
        <p:spPr>
          <a:xfrm>
            <a:off x="1358153" y="1325627"/>
            <a:ext cx="4679162" cy="3525413"/>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Assets</a:t>
            </a:r>
            <a:endParaRPr/>
          </a:p>
        </p:txBody>
      </p:sp>
      <p:grpSp>
        <p:nvGrpSpPr>
          <p:cNvPr id="612" name="Google Shape;612;p32"/>
          <p:cNvGrpSpPr/>
          <p:nvPr/>
        </p:nvGrpSpPr>
        <p:grpSpPr>
          <a:xfrm>
            <a:off x="2330580" y="1965230"/>
            <a:ext cx="3032198" cy="584776"/>
            <a:chOff x="1116105" y="2252876"/>
            <a:chExt cx="3032198" cy="584776"/>
          </a:xfrm>
        </p:grpSpPr>
        <p:sp>
          <p:nvSpPr>
            <p:cNvPr id="613" name="Google Shape;613;p32"/>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614" name="Google Shape;614;p32"/>
            <p:cNvSpPr txBox="1"/>
            <p:nvPr/>
          </p:nvSpPr>
          <p:spPr>
            <a:xfrm>
              <a:off x="2646615" y="2252876"/>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15" name="Google Shape;615;p32"/>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30,000</a:t>
              </a:r>
              <a:endParaRPr/>
            </a:p>
          </p:txBody>
        </p:sp>
      </p:grpSp>
      <p:grpSp>
        <p:nvGrpSpPr>
          <p:cNvPr id="616" name="Google Shape;616;p32"/>
          <p:cNvGrpSpPr/>
          <p:nvPr/>
        </p:nvGrpSpPr>
        <p:grpSpPr>
          <a:xfrm>
            <a:off x="2330580" y="2586599"/>
            <a:ext cx="3032198" cy="609738"/>
            <a:chOff x="1116105" y="2227914"/>
            <a:chExt cx="3032198" cy="609738"/>
          </a:xfrm>
        </p:grpSpPr>
        <p:sp>
          <p:nvSpPr>
            <p:cNvPr id="617" name="Google Shape;617;p32"/>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618" name="Google Shape;618;p32"/>
            <p:cNvSpPr txBox="1"/>
            <p:nvPr/>
          </p:nvSpPr>
          <p:spPr>
            <a:xfrm>
              <a:off x="2646615" y="2227914"/>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19" name="Google Shape;619;p32"/>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20,000</a:t>
              </a:r>
              <a:endParaRPr/>
            </a:p>
          </p:txBody>
        </p:sp>
      </p:grpSp>
      <p:grpSp>
        <p:nvGrpSpPr>
          <p:cNvPr id="620" name="Google Shape;620;p32"/>
          <p:cNvGrpSpPr/>
          <p:nvPr/>
        </p:nvGrpSpPr>
        <p:grpSpPr>
          <a:xfrm>
            <a:off x="2330580" y="3236109"/>
            <a:ext cx="3032198" cy="606559"/>
            <a:chOff x="1116105" y="2231093"/>
            <a:chExt cx="3032198" cy="606559"/>
          </a:xfrm>
        </p:grpSpPr>
        <p:sp>
          <p:nvSpPr>
            <p:cNvPr id="621" name="Google Shape;621;p32"/>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622" name="Google Shape;622;p32"/>
            <p:cNvSpPr txBox="1"/>
            <p:nvPr/>
          </p:nvSpPr>
          <p:spPr>
            <a:xfrm>
              <a:off x="2636461" y="2231093"/>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23" name="Google Shape;623;p32"/>
            <p:cNvSpPr txBox="1"/>
            <p:nvPr/>
          </p:nvSpPr>
          <p:spPr>
            <a:xfrm>
              <a:off x="3449074" y="2375987"/>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700</a:t>
              </a:r>
              <a:endParaRPr/>
            </a:p>
          </p:txBody>
        </p:sp>
      </p:grpSp>
      <p:grpSp>
        <p:nvGrpSpPr>
          <p:cNvPr id="624" name="Google Shape;624;p32"/>
          <p:cNvGrpSpPr/>
          <p:nvPr/>
        </p:nvGrpSpPr>
        <p:grpSpPr>
          <a:xfrm>
            <a:off x="2330580" y="3959159"/>
            <a:ext cx="3032198" cy="584775"/>
            <a:chOff x="1116105" y="2307812"/>
            <a:chExt cx="3032198" cy="584775"/>
          </a:xfrm>
        </p:grpSpPr>
        <p:sp>
          <p:nvSpPr>
            <p:cNvPr id="625" name="Google Shape;625;p32"/>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626" name="Google Shape;626;p32"/>
            <p:cNvSpPr txBox="1"/>
            <p:nvPr/>
          </p:nvSpPr>
          <p:spPr>
            <a:xfrm rot="10800000">
              <a:off x="2629619" y="2307812"/>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27" name="Google Shape;627;p32"/>
            <p:cNvSpPr txBox="1"/>
            <p:nvPr/>
          </p:nvSpPr>
          <p:spPr>
            <a:xfrm>
              <a:off x="3449074" y="2375987"/>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a:t>
              </a:r>
              <a:endParaRPr/>
            </a:p>
          </p:txBody>
        </p:sp>
      </p:grpSp>
      <p:sp>
        <p:nvSpPr>
          <p:cNvPr id="628" name="Google Shape;628;p32"/>
          <p:cNvSpPr txBox="1"/>
          <p:nvPr/>
        </p:nvSpPr>
        <p:spPr>
          <a:xfrm rot="-5400000">
            <a:off x="-471469" y="2764039"/>
            <a:ext cx="26271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Valuable things</a:t>
            </a:r>
            <a:endParaRPr/>
          </a:p>
        </p:txBody>
      </p:sp>
      <p:sp>
        <p:nvSpPr>
          <p:cNvPr id="629" name="Google Shape;629;p32"/>
          <p:cNvSpPr txBox="1"/>
          <p:nvPr/>
        </p:nvSpPr>
        <p:spPr>
          <a:xfrm rot="5400000">
            <a:off x="10933430" y="5601892"/>
            <a:ext cx="94128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VGA</a:t>
            </a:r>
            <a:endParaRPr/>
          </a:p>
        </p:txBody>
      </p:sp>
      <p:sp>
        <p:nvSpPr>
          <p:cNvPr id="630" name="Google Shape;630;p32"/>
          <p:cNvSpPr txBox="1"/>
          <p:nvPr/>
        </p:nvSpPr>
        <p:spPr>
          <a:xfrm rot="-5400000">
            <a:off x="366898" y="5479344"/>
            <a:ext cx="90120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VSA</a:t>
            </a:r>
            <a:endParaRPr/>
          </a:p>
        </p:txBody>
      </p:sp>
      <p:sp>
        <p:nvSpPr>
          <p:cNvPr id="631" name="Google Shape;631;p32"/>
          <p:cNvSpPr txBox="1"/>
          <p:nvPr/>
        </p:nvSpPr>
        <p:spPr>
          <a:xfrm>
            <a:off x="1341185" y="894976"/>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sp>
        <p:nvSpPr>
          <p:cNvPr id="632" name="Google Shape;632;p32"/>
          <p:cNvSpPr txBox="1"/>
          <p:nvPr/>
        </p:nvSpPr>
        <p:spPr>
          <a:xfrm>
            <a:off x="8373166" y="3966358"/>
            <a:ext cx="3898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A5A5A5"/>
                </a:solidFill>
                <a:latin typeface="Avenir"/>
                <a:ea typeface="Avenir"/>
                <a:cs typeface="Avenir"/>
                <a:sym typeface="Avenir"/>
              </a:rPr>
              <a:t>↑</a:t>
            </a:r>
            <a:endParaRPr/>
          </a:p>
        </p:txBody>
      </p:sp>
      <p:sp>
        <p:nvSpPr>
          <p:cNvPr id="633" name="Google Shape;633;p32"/>
          <p:cNvSpPr txBox="1"/>
          <p:nvPr/>
        </p:nvSpPr>
        <p:spPr>
          <a:xfrm>
            <a:off x="9023271" y="4064744"/>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rgbClr val="A5A5A5"/>
                </a:solidFill>
                <a:latin typeface="Avenir"/>
                <a:ea typeface="Avenir"/>
                <a:cs typeface="Avenir"/>
                <a:sym typeface="Avenir"/>
              </a:rPr>
              <a:t>700</a:t>
            </a:r>
            <a:endParaRPr/>
          </a:p>
        </p:txBody>
      </p:sp>
      <p:sp>
        <p:nvSpPr>
          <p:cNvPr id="634" name="Google Shape;634;p32"/>
          <p:cNvSpPr txBox="1"/>
          <p:nvPr/>
        </p:nvSpPr>
        <p:spPr>
          <a:xfrm>
            <a:off x="6365699" y="1834676"/>
            <a:ext cx="15552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Bank loan</a:t>
            </a:r>
            <a:endParaRPr/>
          </a:p>
        </p:txBody>
      </p:sp>
      <p:sp>
        <p:nvSpPr>
          <p:cNvPr id="635" name="Google Shape;635;p32"/>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par>
                                <p:cTn fill="hold" nodeType="with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33"/>
          <p:cNvSpPr txBox="1"/>
          <p:nvPr/>
        </p:nvSpPr>
        <p:spPr>
          <a:xfrm>
            <a:off x="6457623" y="3661110"/>
            <a:ext cx="3356537" cy="993462"/>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642" name="Google Shape;642;p33"/>
          <p:cNvSpPr txBox="1"/>
          <p:nvPr/>
        </p:nvSpPr>
        <p:spPr>
          <a:xfrm>
            <a:off x="1354633" y="5003440"/>
            <a:ext cx="9550931" cy="1518383"/>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643" name="Google Shape;643;p33"/>
          <p:cNvSpPr txBox="1"/>
          <p:nvPr/>
        </p:nvSpPr>
        <p:spPr>
          <a:xfrm>
            <a:off x="6227788" y="2623662"/>
            <a:ext cx="4677777" cy="2227378"/>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Equity</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644" name="Google Shape;644;p33"/>
          <p:cNvSpPr txBox="1"/>
          <p:nvPr/>
        </p:nvSpPr>
        <p:spPr>
          <a:xfrm>
            <a:off x="6227788" y="1325627"/>
            <a:ext cx="4677777" cy="115081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Liabilities</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645" name="Google Shape;645;p33"/>
          <p:cNvGrpSpPr/>
          <p:nvPr/>
        </p:nvGrpSpPr>
        <p:grpSpPr>
          <a:xfrm>
            <a:off x="8116806" y="1712085"/>
            <a:ext cx="1484695" cy="611304"/>
            <a:chOff x="2640082" y="2202430"/>
            <a:chExt cx="1288807" cy="611304"/>
          </a:xfrm>
        </p:grpSpPr>
        <p:sp>
          <p:nvSpPr>
            <p:cNvPr id="646" name="Google Shape;646;p33"/>
            <p:cNvSpPr txBox="1"/>
            <p:nvPr/>
          </p:nvSpPr>
          <p:spPr>
            <a:xfrm>
              <a:off x="2640082" y="2202430"/>
              <a:ext cx="3384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47" name="Google Shape;647;p33"/>
            <p:cNvSpPr txBox="1"/>
            <p:nvPr/>
          </p:nvSpPr>
          <p:spPr>
            <a:xfrm>
              <a:off x="2950382" y="2352069"/>
              <a:ext cx="978507"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30,000</a:t>
              </a:r>
              <a:endParaRPr/>
            </a:p>
          </p:txBody>
        </p:sp>
      </p:grpSp>
      <p:grpSp>
        <p:nvGrpSpPr>
          <p:cNvPr id="648" name="Google Shape;648;p33"/>
          <p:cNvGrpSpPr/>
          <p:nvPr/>
        </p:nvGrpSpPr>
        <p:grpSpPr>
          <a:xfrm>
            <a:off x="6457623" y="2719983"/>
            <a:ext cx="3356537" cy="830997"/>
            <a:chOff x="1160947" y="1923541"/>
            <a:chExt cx="2421059" cy="830997"/>
          </a:xfrm>
        </p:grpSpPr>
        <p:sp>
          <p:nvSpPr>
            <p:cNvPr id="649" name="Google Shape;649;p33"/>
            <p:cNvSpPr txBox="1"/>
            <p:nvPr/>
          </p:nvSpPr>
          <p:spPr>
            <a:xfrm>
              <a:off x="1160947" y="1923541"/>
              <a:ext cx="134378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Contributed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650" name="Google Shape;650;p33"/>
            <p:cNvSpPr txBox="1"/>
            <p:nvPr/>
          </p:nvSpPr>
          <p:spPr>
            <a:xfrm>
              <a:off x="2513583" y="2116704"/>
              <a:ext cx="2811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51" name="Google Shape;651;p33"/>
            <p:cNvSpPr txBox="1"/>
            <p:nvPr/>
          </p:nvSpPr>
          <p:spPr>
            <a:xfrm>
              <a:off x="2768937" y="2239814"/>
              <a:ext cx="81306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20,000</a:t>
              </a:r>
              <a:endParaRPr/>
            </a:p>
          </p:txBody>
        </p:sp>
      </p:grpSp>
      <p:sp>
        <p:nvSpPr>
          <p:cNvPr id="652" name="Google Shape;652;p33"/>
          <p:cNvSpPr txBox="1"/>
          <p:nvPr/>
        </p:nvSpPr>
        <p:spPr>
          <a:xfrm>
            <a:off x="6511111" y="3762376"/>
            <a:ext cx="172515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Generated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653" name="Google Shape;653;p33"/>
          <p:cNvSpPr txBox="1"/>
          <p:nvPr/>
        </p:nvSpPr>
        <p:spPr>
          <a:xfrm>
            <a:off x="6227788" y="5164542"/>
            <a:ext cx="4516412" cy="121900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Income</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654" name="Google Shape;654;p33"/>
          <p:cNvSpPr txBox="1"/>
          <p:nvPr/>
        </p:nvSpPr>
        <p:spPr>
          <a:xfrm>
            <a:off x="1519517" y="5164542"/>
            <a:ext cx="4514277" cy="1219006"/>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Expenses</a:t>
            </a:r>
            <a:endParaRPr/>
          </a:p>
        </p:txBody>
      </p:sp>
      <p:cxnSp>
        <p:nvCxnSpPr>
          <p:cNvPr id="655" name="Google Shape;655;p33"/>
          <p:cNvCxnSpPr/>
          <p:nvPr/>
        </p:nvCxnSpPr>
        <p:spPr>
          <a:xfrm>
            <a:off x="8116806" y="4641124"/>
            <a:ext cx="0" cy="362316"/>
          </a:xfrm>
          <a:prstGeom prst="straightConnector1">
            <a:avLst/>
          </a:prstGeom>
          <a:noFill/>
          <a:ln cap="flat" cmpd="sng" w="76200">
            <a:solidFill>
              <a:srgbClr val="942093"/>
            </a:solidFill>
            <a:prstDash val="solid"/>
            <a:miter lim="800000"/>
            <a:headEnd len="sm" w="sm" type="none"/>
            <a:tailEnd len="sm" w="sm" type="none"/>
          </a:ln>
        </p:spPr>
      </p:cxnSp>
      <p:sp>
        <p:nvSpPr>
          <p:cNvPr id="656" name="Google Shape;656;p33"/>
          <p:cNvSpPr txBox="1"/>
          <p:nvPr/>
        </p:nvSpPr>
        <p:spPr>
          <a:xfrm>
            <a:off x="2339787" y="5768626"/>
            <a:ext cx="15247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Travelling</a:t>
            </a:r>
            <a:endParaRPr/>
          </a:p>
        </p:txBody>
      </p:sp>
      <p:sp>
        <p:nvSpPr>
          <p:cNvPr id="657" name="Google Shape;657;p33"/>
          <p:cNvSpPr txBox="1"/>
          <p:nvPr/>
        </p:nvSpPr>
        <p:spPr>
          <a:xfrm>
            <a:off x="4214175" y="5642959"/>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58" name="Google Shape;658;p33"/>
          <p:cNvSpPr txBox="1"/>
          <p:nvPr/>
        </p:nvSpPr>
        <p:spPr>
          <a:xfrm>
            <a:off x="4437529" y="5768626"/>
            <a:ext cx="934455"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300</a:t>
            </a:r>
            <a:endParaRPr/>
          </a:p>
        </p:txBody>
      </p:sp>
      <p:grpSp>
        <p:nvGrpSpPr>
          <p:cNvPr id="659" name="Google Shape;659;p33"/>
          <p:cNvGrpSpPr/>
          <p:nvPr/>
        </p:nvGrpSpPr>
        <p:grpSpPr>
          <a:xfrm>
            <a:off x="6717327" y="5646711"/>
            <a:ext cx="3032197" cy="584775"/>
            <a:chOff x="1116105" y="2254072"/>
            <a:chExt cx="3032198" cy="584775"/>
          </a:xfrm>
        </p:grpSpPr>
        <p:sp>
          <p:nvSpPr>
            <p:cNvPr id="660" name="Google Shape;660;p33"/>
            <p:cNvSpPr txBox="1"/>
            <p:nvPr/>
          </p:nvSpPr>
          <p:spPr>
            <a:xfrm>
              <a:off x="1116105" y="2375987"/>
              <a:ext cx="166744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Consulting</a:t>
              </a:r>
              <a:endParaRPr/>
            </a:p>
          </p:txBody>
        </p:sp>
        <p:sp>
          <p:nvSpPr>
            <p:cNvPr id="661" name="Google Shape;661;p33"/>
            <p:cNvSpPr txBox="1"/>
            <p:nvPr/>
          </p:nvSpPr>
          <p:spPr>
            <a:xfrm>
              <a:off x="3046012" y="2254072"/>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62" name="Google Shape;662;p33"/>
            <p:cNvSpPr txBox="1"/>
            <p:nvPr/>
          </p:nvSpPr>
          <p:spPr>
            <a:xfrm>
              <a:off x="3213848" y="2375987"/>
              <a:ext cx="934455"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700</a:t>
              </a:r>
              <a:endParaRPr/>
            </a:p>
          </p:txBody>
        </p:sp>
      </p:grpSp>
      <p:sp>
        <p:nvSpPr>
          <p:cNvPr id="663" name="Google Shape;663;p33"/>
          <p:cNvSpPr txBox="1"/>
          <p:nvPr/>
        </p:nvSpPr>
        <p:spPr>
          <a:xfrm rot="5400000">
            <a:off x="10400548" y="2788126"/>
            <a:ext cx="205376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Obligations</a:t>
            </a:r>
            <a:endParaRPr/>
          </a:p>
        </p:txBody>
      </p:sp>
      <p:sp>
        <p:nvSpPr>
          <p:cNvPr id="664" name="Google Shape;664;p33"/>
          <p:cNvSpPr txBox="1"/>
          <p:nvPr/>
        </p:nvSpPr>
        <p:spPr>
          <a:xfrm>
            <a:off x="8641975" y="897526"/>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cxnSp>
        <p:nvCxnSpPr>
          <p:cNvPr id="665" name="Google Shape;665;p33"/>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sp>
        <p:nvSpPr>
          <p:cNvPr id="666" name="Google Shape;666;p33"/>
          <p:cNvSpPr txBox="1"/>
          <p:nvPr/>
        </p:nvSpPr>
        <p:spPr>
          <a:xfrm>
            <a:off x="1358153" y="1325627"/>
            <a:ext cx="4679162" cy="3525413"/>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Assets</a:t>
            </a:r>
            <a:endParaRPr/>
          </a:p>
        </p:txBody>
      </p:sp>
      <p:grpSp>
        <p:nvGrpSpPr>
          <p:cNvPr id="667" name="Google Shape;667;p33"/>
          <p:cNvGrpSpPr/>
          <p:nvPr/>
        </p:nvGrpSpPr>
        <p:grpSpPr>
          <a:xfrm>
            <a:off x="2330580" y="1965230"/>
            <a:ext cx="3032198" cy="584776"/>
            <a:chOff x="1116105" y="2252876"/>
            <a:chExt cx="3032198" cy="584776"/>
          </a:xfrm>
        </p:grpSpPr>
        <p:sp>
          <p:nvSpPr>
            <p:cNvPr id="668" name="Google Shape;668;p33"/>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669" name="Google Shape;669;p33"/>
            <p:cNvSpPr txBox="1"/>
            <p:nvPr/>
          </p:nvSpPr>
          <p:spPr>
            <a:xfrm>
              <a:off x="2646615" y="2252876"/>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70" name="Google Shape;670;p33"/>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30,000</a:t>
              </a:r>
              <a:endParaRPr/>
            </a:p>
          </p:txBody>
        </p:sp>
      </p:grpSp>
      <p:grpSp>
        <p:nvGrpSpPr>
          <p:cNvPr id="671" name="Google Shape;671;p33"/>
          <p:cNvGrpSpPr/>
          <p:nvPr/>
        </p:nvGrpSpPr>
        <p:grpSpPr>
          <a:xfrm>
            <a:off x="2330580" y="2586599"/>
            <a:ext cx="3032198" cy="609738"/>
            <a:chOff x="1116105" y="2227914"/>
            <a:chExt cx="3032198" cy="609738"/>
          </a:xfrm>
        </p:grpSpPr>
        <p:sp>
          <p:nvSpPr>
            <p:cNvPr id="672" name="Google Shape;672;p33"/>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673" name="Google Shape;673;p33"/>
            <p:cNvSpPr txBox="1"/>
            <p:nvPr/>
          </p:nvSpPr>
          <p:spPr>
            <a:xfrm>
              <a:off x="2646615" y="2227914"/>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74" name="Google Shape;674;p33"/>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20,000</a:t>
              </a:r>
              <a:endParaRPr/>
            </a:p>
          </p:txBody>
        </p:sp>
      </p:grpSp>
      <p:grpSp>
        <p:nvGrpSpPr>
          <p:cNvPr id="675" name="Google Shape;675;p33"/>
          <p:cNvGrpSpPr/>
          <p:nvPr/>
        </p:nvGrpSpPr>
        <p:grpSpPr>
          <a:xfrm>
            <a:off x="2330580" y="3236109"/>
            <a:ext cx="3032198" cy="606559"/>
            <a:chOff x="1116105" y="2231093"/>
            <a:chExt cx="3032198" cy="606559"/>
          </a:xfrm>
        </p:grpSpPr>
        <p:sp>
          <p:nvSpPr>
            <p:cNvPr id="676" name="Google Shape;676;p33"/>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677" name="Google Shape;677;p33"/>
            <p:cNvSpPr txBox="1"/>
            <p:nvPr/>
          </p:nvSpPr>
          <p:spPr>
            <a:xfrm>
              <a:off x="2636461" y="2231093"/>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78" name="Google Shape;678;p33"/>
            <p:cNvSpPr txBox="1"/>
            <p:nvPr/>
          </p:nvSpPr>
          <p:spPr>
            <a:xfrm>
              <a:off x="3449074" y="2375987"/>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700</a:t>
              </a:r>
              <a:endParaRPr/>
            </a:p>
          </p:txBody>
        </p:sp>
      </p:grpSp>
      <p:grpSp>
        <p:nvGrpSpPr>
          <p:cNvPr id="679" name="Google Shape;679;p33"/>
          <p:cNvGrpSpPr/>
          <p:nvPr/>
        </p:nvGrpSpPr>
        <p:grpSpPr>
          <a:xfrm>
            <a:off x="2330580" y="3959159"/>
            <a:ext cx="3032198" cy="584775"/>
            <a:chOff x="1116105" y="2307812"/>
            <a:chExt cx="3032198" cy="584775"/>
          </a:xfrm>
        </p:grpSpPr>
        <p:sp>
          <p:nvSpPr>
            <p:cNvPr id="680" name="Google Shape;680;p33"/>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681" name="Google Shape;681;p33"/>
            <p:cNvSpPr txBox="1"/>
            <p:nvPr/>
          </p:nvSpPr>
          <p:spPr>
            <a:xfrm rot="10800000">
              <a:off x="2629619" y="2307812"/>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682" name="Google Shape;682;p33"/>
            <p:cNvSpPr txBox="1"/>
            <p:nvPr/>
          </p:nvSpPr>
          <p:spPr>
            <a:xfrm>
              <a:off x="3449074" y="2375987"/>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a:t>
              </a:r>
              <a:endParaRPr/>
            </a:p>
          </p:txBody>
        </p:sp>
      </p:grpSp>
      <p:sp>
        <p:nvSpPr>
          <p:cNvPr id="683" name="Google Shape;683;p33"/>
          <p:cNvSpPr txBox="1"/>
          <p:nvPr/>
        </p:nvSpPr>
        <p:spPr>
          <a:xfrm rot="-5400000">
            <a:off x="-471469" y="2764039"/>
            <a:ext cx="26271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Valuable things</a:t>
            </a:r>
            <a:endParaRPr/>
          </a:p>
        </p:txBody>
      </p:sp>
      <p:sp>
        <p:nvSpPr>
          <p:cNvPr id="684" name="Google Shape;684;p33"/>
          <p:cNvSpPr txBox="1"/>
          <p:nvPr/>
        </p:nvSpPr>
        <p:spPr>
          <a:xfrm rot="5400000">
            <a:off x="10933430" y="5601892"/>
            <a:ext cx="94128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VGA</a:t>
            </a:r>
            <a:endParaRPr/>
          </a:p>
        </p:txBody>
      </p:sp>
      <p:sp>
        <p:nvSpPr>
          <p:cNvPr id="685" name="Google Shape;685;p33"/>
          <p:cNvSpPr txBox="1"/>
          <p:nvPr/>
        </p:nvSpPr>
        <p:spPr>
          <a:xfrm rot="-5400000">
            <a:off x="366898" y="5479344"/>
            <a:ext cx="90120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VSA</a:t>
            </a:r>
            <a:endParaRPr/>
          </a:p>
        </p:txBody>
      </p:sp>
      <p:sp>
        <p:nvSpPr>
          <p:cNvPr id="686" name="Google Shape;686;p33"/>
          <p:cNvSpPr txBox="1"/>
          <p:nvPr/>
        </p:nvSpPr>
        <p:spPr>
          <a:xfrm>
            <a:off x="1341185" y="894976"/>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sp>
        <p:nvSpPr>
          <p:cNvPr id="687" name="Google Shape;687;p33"/>
          <p:cNvSpPr txBox="1"/>
          <p:nvPr/>
        </p:nvSpPr>
        <p:spPr>
          <a:xfrm>
            <a:off x="8373166" y="3966358"/>
            <a:ext cx="3898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A5A5A5"/>
                </a:solidFill>
                <a:latin typeface="Avenir"/>
                <a:ea typeface="Avenir"/>
                <a:cs typeface="Avenir"/>
                <a:sym typeface="Avenir"/>
              </a:rPr>
              <a:t>↑</a:t>
            </a:r>
            <a:endParaRPr/>
          </a:p>
        </p:txBody>
      </p:sp>
      <p:sp>
        <p:nvSpPr>
          <p:cNvPr id="688" name="Google Shape;688;p33"/>
          <p:cNvSpPr txBox="1"/>
          <p:nvPr/>
        </p:nvSpPr>
        <p:spPr>
          <a:xfrm>
            <a:off x="9023271" y="4064744"/>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rgbClr val="A5A5A5"/>
                </a:solidFill>
                <a:latin typeface="Avenir"/>
                <a:ea typeface="Avenir"/>
                <a:cs typeface="Avenir"/>
                <a:sym typeface="Avenir"/>
              </a:rPr>
              <a:t>700</a:t>
            </a:r>
            <a:endParaRPr/>
          </a:p>
        </p:txBody>
      </p:sp>
      <p:sp>
        <p:nvSpPr>
          <p:cNvPr id="689" name="Google Shape;689;p33"/>
          <p:cNvSpPr txBox="1"/>
          <p:nvPr/>
        </p:nvSpPr>
        <p:spPr>
          <a:xfrm>
            <a:off x="9014427" y="4053828"/>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rgbClr val="A5A5A5"/>
                </a:solidFill>
                <a:latin typeface="Avenir"/>
                <a:ea typeface="Avenir"/>
                <a:cs typeface="Avenir"/>
                <a:sym typeface="Avenir"/>
              </a:rPr>
              <a:t>400</a:t>
            </a:r>
            <a:endParaRPr/>
          </a:p>
        </p:txBody>
      </p:sp>
      <p:sp>
        <p:nvSpPr>
          <p:cNvPr id="690" name="Google Shape;690;p33"/>
          <p:cNvSpPr txBox="1"/>
          <p:nvPr/>
        </p:nvSpPr>
        <p:spPr>
          <a:xfrm>
            <a:off x="6365699" y="1834676"/>
            <a:ext cx="15552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Bank loan</a:t>
            </a:r>
            <a:endParaRPr/>
          </a:p>
        </p:txBody>
      </p:sp>
      <p:sp>
        <p:nvSpPr>
          <p:cNvPr id="691" name="Google Shape;691;p33"/>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500"/>
                                        <p:tgtEl>
                                          <p:spTgt spid="657"/>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688"/>
                                        </p:tgtEl>
                                      </p:cBhvr>
                                    </p:animEffect>
                                    <p:set>
                                      <p:cBhvr>
                                        <p:cTn dur="1" fill="hold">
                                          <p:stCondLst>
                                            <p:cond delay="500"/>
                                          </p:stCondLst>
                                        </p:cTn>
                                        <p:tgtEl>
                                          <p:spTgt spid="688"/>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34"/>
          <p:cNvSpPr txBox="1"/>
          <p:nvPr/>
        </p:nvSpPr>
        <p:spPr>
          <a:xfrm>
            <a:off x="6457623" y="3661110"/>
            <a:ext cx="3356537" cy="993462"/>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698" name="Google Shape;698;p34"/>
          <p:cNvSpPr txBox="1"/>
          <p:nvPr/>
        </p:nvSpPr>
        <p:spPr>
          <a:xfrm>
            <a:off x="6227788" y="2623662"/>
            <a:ext cx="4677777" cy="2227378"/>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Equity</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699" name="Google Shape;699;p34"/>
          <p:cNvSpPr txBox="1"/>
          <p:nvPr/>
        </p:nvSpPr>
        <p:spPr>
          <a:xfrm>
            <a:off x="6227788" y="1325627"/>
            <a:ext cx="4677777" cy="115081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Liabilities</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700" name="Google Shape;700;p34"/>
          <p:cNvGrpSpPr/>
          <p:nvPr/>
        </p:nvGrpSpPr>
        <p:grpSpPr>
          <a:xfrm>
            <a:off x="8116806" y="1712085"/>
            <a:ext cx="1484695" cy="611304"/>
            <a:chOff x="2640082" y="2202430"/>
            <a:chExt cx="1288807" cy="611304"/>
          </a:xfrm>
        </p:grpSpPr>
        <p:sp>
          <p:nvSpPr>
            <p:cNvPr id="701" name="Google Shape;701;p34"/>
            <p:cNvSpPr txBox="1"/>
            <p:nvPr/>
          </p:nvSpPr>
          <p:spPr>
            <a:xfrm>
              <a:off x="2640082" y="2202430"/>
              <a:ext cx="3384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702" name="Google Shape;702;p34"/>
            <p:cNvSpPr txBox="1"/>
            <p:nvPr/>
          </p:nvSpPr>
          <p:spPr>
            <a:xfrm>
              <a:off x="2950382" y="2352069"/>
              <a:ext cx="978507"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30,000</a:t>
              </a:r>
              <a:endParaRPr/>
            </a:p>
          </p:txBody>
        </p:sp>
      </p:grpSp>
      <p:grpSp>
        <p:nvGrpSpPr>
          <p:cNvPr id="703" name="Google Shape;703;p34"/>
          <p:cNvGrpSpPr/>
          <p:nvPr/>
        </p:nvGrpSpPr>
        <p:grpSpPr>
          <a:xfrm>
            <a:off x="6457623" y="2719983"/>
            <a:ext cx="3356537" cy="830997"/>
            <a:chOff x="1160947" y="1923541"/>
            <a:chExt cx="2421059" cy="830997"/>
          </a:xfrm>
        </p:grpSpPr>
        <p:sp>
          <p:nvSpPr>
            <p:cNvPr id="704" name="Google Shape;704;p34"/>
            <p:cNvSpPr txBox="1"/>
            <p:nvPr/>
          </p:nvSpPr>
          <p:spPr>
            <a:xfrm>
              <a:off x="1160947" y="1923541"/>
              <a:ext cx="134378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Contributed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705" name="Google Shape;705;p34"/>
            <p:cNvSpPr txBox="1"/>
            <p:nvPr/>
          </p:nvSpPr>
          <p:spPr>
            <a:xfrm>
              <a:off x="2513583" y="2116704"/>
              <a:ext cx="28119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706" name="Google Shape;706;p34"/>
            <p:cNvSpPr txBox="1"/>
            <p:nvPr/>
          </p:nvSpPr>
          <p:spPr>
            <a:xfrm>
              <a:off x="2768937" y="2239814"/>
              <a:ext cx="81306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20,000</a:t>
              </a:r>
              <a:endParaRPr/>
            </a:p>
          </p:txBody>
        </p:sp>
      </p:grpSp>
      <p:sp>
        <p:nvSpPr>
          <p:cNvPr id="707" name="Google Shape;707;p34"/>
          <p:cNvSpPr txBox="1"/>
          <p:nvPr/>
        </p:nvSpPr>
        <p:spPr>
          <a:xfrm>
            <a:off x="6511111" y="3762376"/>
            <a:ext cx="172515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Generated </a:t>
            </a:r>
            <a:br>
              <a:rPr lang="en-US" sz="2400">
                <a:solidFill>
                  <a:schemeClr val="dk1"/>
                </a:solidFill>
                <a:latin typeface="Avenir"/>
                <a:ea typeface="Avenir"/>
                <a:cs typeface="Avenir"/>
                <a:sym typeface="Avenir"/>
              </a:rPr>
            </a:br>
            <a:r>
              <a:rPr lang="en-US" sz="2400">
                <a:solidFill>
                  <a:schemeClr val="dk1"/>
                </a:solidFill>
                <a:latin typeface="Avenir"/>
                <a:ea typeface="Avenir"/>
                <a:cs typeface="Avenir"/>
                <a:sym typeface="Avenir"/>
              </a:rPr>
              <a:t>equity</a:t>
            </a:r>
            <a:endParaRPr/>
          </a:p>
        </p:txBody>
      </p:sp>
      <p:sp>
        <p:nvSpPr>
          <p:cNvPr id="708" name="Google Shape;708;p34"/>
          <p:cNvSpPr txBox="1"/>
          <p:nvPr/>
        </p:nvSpPr>
        <p:spPr>
          <a:xfrm>
            <a:off x="8373166" y="3966358"/>
            <a:ext cx="3898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709" name="Google Shape;709;p34"/>
          <p:cNvSpPr txBox="1"/>
          <p:nvPr/>
        </p:nvSpPr>
        <p:spPr>
          <a:xfrm>
            <a:off x="9023271" y="4064744"/>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rgbClr val="A5A5A5"/>
                </a:solidFill>
                <a:latin typeface="Avenir"/>
                <a:ea typeface="Avenir"/>
                <a:cs typeface="Avenir"/>
                <a:sym typeface="Avenir"/>
              </a:rPr>
              <a:t>400</a:t>
            </a:r>
            <a:endParaRPr/>
          </a:p>
        </p:txBody>
      </p:sp>
      <p:grpSp>
        <p:nvGrpSpPr>
          <p:cNvPr id="710" name="Google Shape;710;p34"/>
          <p:cNvGrpSpPr/>
          <p:nvPr/>
        </p:nvGrpSpPr>
        <p:grpSpPr>
          <a:xfrm>
            <a:off x="1354633" y="4641124"/>
            <a:ext cx="9550931" cy="1880699"/>
            <a:chOff x="1354633" y="4641124"/>
            <a:chExt cx="9550931" cy="1880699"/>
          </a:xfrm>
        </p:grpSpPr>
        <p:sp>
          <p:nvSpPr>
            <p:cNvPr id="711" name="Google Shape;711;p34"/>
            <p:cNvSpPr txBox="1"/>
            <p:nvPr/>
          </p:nvSpPr>
          <p:spPr>
            <a:xfrm>
              <a:off x="1354633" y="5003440"/>
              <a:ext cx="9550931" cy="1518383"/>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712" name="Google Shape;712;p34"/>
            <p:cNvSpPr txBox="1"/>
            <p:nvPr/>
          </p:nvSpPr>
          <p:spPr>
            <a:xfrm>
              <a:off x="6227788" y="5164542"/>
              <a:ext cx="4516412" cy="121900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Income</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713" name="Google Shape;713;p34"/>
            <p:cNvSpPr txBox="1"/>
            <p:nvPr/>
          </p:nvSpPr>
          <p:spPr>
            <a:xfrm>
              <a:off x="1519517" y="5164542"/>
              <a:ext cx="4514277" cy="1219006"/>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Expenses</a:t>
              </a:r>
              <a:endParaRPr/>
            </a:p>
          </p:txBody>
        </p:sp>
        <p:cxnSp>
          <p:nvCxnSpPr>
            <p:cNvPr id="714" name="Google Shape;714;p34"/>
            <p:cNvCxnSpPr/>
            <p:nvPr/>
          </p:nvCxnSpPr>
          <p:spPr>
            <a:xfrm>
              <a:off x="8116806" y="4641124"/>
              <a:ext cx="0" cy="362316"/>
            </a:xfrm>
            <a:prstGeom prst="straightConnector1">
              <a:avLst/>
            </a:prstGeom>
            <a:noFill/>
            <a:ln cap="flat" cmpd="sng" w="76200">
              <a:solidFill>
                <a:srgbClr val="942093"/>
              </a:solidFill>
              <a:prstDash val="solid"/>
              <a:miter lim="800000"/>
              <a:headEnd len="sm" w="sm" type="none"/>
              <a:tailEnd len="sm" w="sm" type="none"/>
            </a:ln>
          </p:spPr>
        </p:cxnSp>
        <p:grpSp>
          <p:nvGrpSpPr>
            <p:cNvPr id="715" name="Google Shape;715;p34"/>
            <p:cNvGrpSpPr/>
            <p:nvPr/>
          </p:nvGrpSpPr>
          <p:grpSpPr>
            <a:xfrm>
              <a:off x="2339787" y="5642959"/>
              <a:ext cx="3032197" cy="587332"/>
              <a:chOff x="1116105" y="2250320"/>
              <a:chExt cx="3032198" cy="587332"/>
            </a:xfrm>
          </p:grpSpPr>
          <p:sp>
            <p:nvSpPr>
              <p:cNvPr id="716" name="Google Shape;716;p34"/>
              <p:cNvSpPr txBox="1"/>
              <p:nvPr/>
            </p:nvSpPr>
            <p:spPr>
              <a:xfrm>
                <a:off x="1116105" y="2375987"/>
                <a:ext cx="15247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Travelling</a:t>
                </a:r>
                <a:endParaRPr/>
              </a:p>
            </p:txBody>
          </p:sp>
          <p:sp>
            <p:nvSpPr>
              <p:cNvPr id="717" name="Google Shape;717;p34"/>
              <p:cNvSpPr txBox="1"/>
              <p:nvPr/>
            </p:nvSpPr>
            <p:spPr>
              <a:xfrm>
                <a:off x="2990494" y="2250320"/>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718" name="Google Shape;718;p34"/>
              <p:cNvSpPr txBox="1"/>
              <p:nvPr/>
            </p:nvSpPr>
            <p:spPr>
              <a:xfrm>
                <a:off x="3213848" y="2375987"/>
                <a:ext cx="934455"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300</a:t>
                </a:r>
                <a:endParaRPr/>
              </a:p>
            </p:txBody>
          </p:sp>
        </p:grpSp>
        <p:grpSp>
          <p:nvGrpSpPr>
            <p:cNvPr id="719" name="Google Shape;719;p34"/>
            <p:cNvGrpSpPr/>
            <p:nvPr/>
          </p:nvGrpSpPr>
          <p:grpSpPr>
            <a:xfrm>
              <a:off x="6717327" y="5646711"/>
              <a:ext cx="3032197" cy="584775"/>
              <a:chOff x="1116105" y="2254072"/>
              <a:chExt cx="3032198" cy="584775"/>
            </a:xfrm>
          </p:grpSpPr>
          <p:sp>
            <p:nvSpPr>
              <p:cNvPr id="720" name="Google Shape;720;p34"/>
              <p:cNvSpPr txBox="1"/>
              <p:nvPr/>
            </p:nvSpPr>
            <p:spPr>
              <a:xfrm>
                <a:off x="1116105" y="2375987"/>
                <a:ext cx="166744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Consulting</a:t>
                </a:r>
                <a:endParaRPr/>
              </a:p>
            </p:txBody>
          </p:sp>
          <p:sp>
            <p:nvSpPr>
              <p:cNvPr id="721" name="Google Shape;721;p34"/>
              <p:cNvSpPr txBox="1"/>
              <p:nvPr/>
            </p:nvSpPr>
            <p:spPr>
              <a:xfrm>
                <a:off x="3046012" y="2254072"/>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722" name="Google Shape;722;p34"/>
              <p:cNvSpPr txBox="1"/>
              <p:nvPr/>
            </p:nvSpPr>
            <p:spPr>
              <a:xfrm>
                <a:off x="3213848" y="2375987"/>
                <a:ext cx="934455"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700</a:t>
                </a:r>
                <a:endParaRPr/>
              </a:p>
            </p:txBody>
          </p:sp>
        </p:grpSp>
      </p:grpSp>
      <p:sp>
        <p:nvSpPr>
          <p:cNvPr id="723" name="Google Shape;723;p34"/>
          <p:cNvSpPr txBox="1"/>
          <p:nvPr/>
        </p:nvSpPr>
        <p:spPr>
          <a:xfrm rot="5400000">
            <a:off x="10400548" y="2788126"/>
            <a:ext cx="205376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Obligations</a:t>
            </a:r>
            <a:endParaRPr/>
          </a:p>
        </p:txBody>
      </p:sp>
      <p:sp>
        <p:nvSpPr>
          <p:cNvPr id="724" name="Google Shape;724;p34"/>
          <p:cNvSpPr txBox="1"/>
          <p:nvPr/>
        </p:nvSpPr>
        <p:spPr>
          <a:xfrm>
            <a:off x="8641975" y="897526"/>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cxnSp>
        <p:nvCxnSpPr>
          <p:cNvPr id="725" name="Google Shape;725;p34"/>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sp>
        <p:nvSpPr>
          <p:cNvPr id="726" name="Google Shape;726;p34"/>
          <p:cNvSpPr txBox="1"/>
          <p:nvPr/>
        </p:nvSpPr>
        <p:spPr>
          <a:xfrm>
            <a:off x="1358153" y="1325627"/>
            <a:ext cx="4679162" cy="3525413"/>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Assets</a:t>
            </a:r>
            <a:endParaRPr/>
          </a:p>
        </p:txBody>
      </p:sp>
      <p:grpSp>
        <p:nvGrpSpPr>
          <p:cNvPr id="727" name="Google Shape;727;p34"/>
          <p:cNvGrpSpPr/>
          <p:nvPr/>
        </p:nvGrpSpPr>
        <p:grpSpPr>
          <a:xfrm>
            <a:off x="2330580" y="1965230"/>
            <a:ext cx="3032198" cy="584776"/>
            <a:chOff x="1116105" y="2252876"/>
            <a:chExt cx="3032198" cy="584776"/>
          </a:xfrm>
        </p:grpSpPr>
        <p:sp>
          <p:nvSpPr>
            <p:cNvPr id="728" name="Google Shape;728;p34"/>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729" name="Google Shape;729;p34"/>
            <p:cNvSpPr txBox="1"/>
            <p:nvPr/>
          </p:nvSpPr>
          <p:spPr>
            <a:xfrm>
              <a:off x="2646615" y="2252876"/>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730" name="Google Shape;730;p34"/>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30,000</a:t>
              </a:r>
              <a:endParaRPr/>
            </a:p>
          </p:txBody>
        </p:sp>
      </p:grpSp>
      <p:grpSp>
        <p:nvGrpSpPr>
          <p:cNvPr id="731" name="Google Shape;731;p34"/>
          <p:cNvGrpSpPr/>
          <p:nvPr/>
        </p:nvGrpSpPr>
        <p:grpSpPr>
          <a:xfrm>
            <a:off x="2330580" y="2586599"/>
            <a:ext cx="3032198" cy="609738"/>
            <a:chOff x="1116105" y="2227914"/>
            <a:chExt cx="3032198" cy="609738"/>
          </a:xfrm>
        </p:grpSpPr>
        <p:sp>
          <p:nvSpPr>
            <p:cNvPr id="732" name="Google Shape;732;p34"/>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733" name="Google Shape;733;p34"/>
            <p:cNvSpPr txBox="1"/>
            <p:nvPr/>
          </p:nvSpPr>
          <p:spPr>
            <a:xfrm>
              <a:off x="2646615" y="2227914"/>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734" name="Google Shape;734;p34"/>
            <p:cNvSpPr txBox="1"/>
            <p:nvPr/>
          </p:nvSpPr>
          <p:spPr>
            <a:xfrm>
              <a:off x="3021071" y="2375987"/>
              <a:ext cx="11272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20,000</a:t>
              </a:r>
              <a:endParaRPr/>
            </a:p>
          </p:txBody>
        </p:sp>
      </p:grpSp>
      <p:grpSp>
        <p:nvGrpSpPr>
          <p:cNvPr id="735" name="Google Shape;735;p34"/>
          <p:cNvGrpSpPr/>
          <p:nvPr/>
        </p:nvGrpSpPr>
        <p:grpSpPr>
          <a:xfrm>
            <a:off x="2330580" y="3236109"/>
            <a:ext cx="3032198" cy="606559"/>
            <a:chOff x="1116105" y="2231093"/>
            <a:chExt cx="3032198" cy="606559"/>
          </a:xfrm>
        </p:grpSpPr>
        <p:sp>
          <p:nvSpPr>
            <p:cNvPr id="736" name="Google Shape;736;p34"/>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737" name="Google Shape;737;p34"/>
            <p:cNvSpPr txBox="1"/>
            <p:nvPr/>
          </p:nvSpPr>
          <p:spPr>
            <a:xfrm>
              <a:off x="2636461" y="2231093"/>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738" name="Google Shape;738;p34"/>
            <p:cNvSpPr txBox="1"/>
            <p:nvPr/>
          </p:nvSpPr>
          <p:spPr>
            <a:xfrm>
              <a:off x="3449074" y="2375987"/>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6"/>
                  </a:solidFill>
                  <a:latin typeface="Avenir"/>
                  <a:ea typeface="Avenir"/>
                  <a:cs typeface="Avenir"/>
                  <a:sym typeface="Avenir"/>
                </a:rPr>
                <a:t>700</a:t>
              </a:r>
              <a:endParaRPr/>
            </a:p>
          </p:txBody>
        </p:sp>
      </p:grpSp>
      <p:grpSp>
        <p:nvGrpSpPr>
          <p:cNvPr id="739" name="Google Shape;739;p34"/>
          <p:cNvGrpSpPr/>
          <p:nvPr/>
        </p:nvGrpSpPr>
        <p:grpSpPr>
          <a:xfrm>
            <a:off x="2330580" y="3959159"/>
            <a:ext cx="3032198" cy="584775"/>
            <a:chOff x="1116105" y="2307812"/>
            <a:chExt cx="3032198" cy="584775"/>
          </a:xfrm>
        </p:grpSpPr>
        <p:sp>
          <p:nvSpPr>
            <p:cNvPr id="740" name="Google Shape;740;p34"/>
            <p:cNvSpPr txBox="1"/>
            <p:nvPr/>
          </p:nvSpPr>
          <p:spPr>
            <a:xfrm>
              <a:off x="1116105" y="2375987"/>
              <a:ext cx="9044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Cash</a:t>
              </a:r>
              <a:endParaRPr/>
            </a:p>
          </p:txBody>
        </p:sp>
        <p:sp>
          <p:nvSpPr>
            <p:cNvPr id="741" name="Google Shape;741;p34"/>
            <p:cNvSpPr txBox="1"/>
            <p:nvPr/>
          </p:nvSpPr>
          <p:spPr>
            <a:xfrm rot="10800000">
              <a:off x="2629619" y="2307812"/>
              <a:ext cx="3898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venir"/>
                  <a:ea typeface="Avenir"/>
                  <a:cs typeface="Avenir"/>
                  <a:sym typeface="Avenir"/>
                </a:rPr>
                <a:t>↑</a:t>
              </a:r>
              <a:endParaRPr/>
            </a:p>
          </p:txBody>
        </p:sp>
        <p:sp>
          <p:nvSpPr>
            <p:cNvPr id="742" name="Google Shape;742;p34"/>
            <p:cNvSpPr txBox="1"/>
            <p:nvPr/>
          </p:nvSpPr>
          <p:spPr>
            <a:xfrm>
              <a:off x="3449074" y="2375987"/>
              <a:ext cx="699229"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a:solidFill>
                    <a:schemeClr val="accent2"/>
                  </a:solidFill>
                  <a:latin typeface="Avenir"/>
                  <a:ea typeface="Avenir"/>
                  <a:cs typeface="Avenir"/>
                  <a:sym typeface="Avenir"/>
                </a:rPr>
                <a:t>300</a:t>
              </a:r>
              <a:endParaRPr/>
            </a:p>
          </p:txBody>
        </p:sp>
      </p:grpSp>
      <p:sp>
        <p:nvSpPr>
          <p:cNvPr id="743" name="Google Shape;743;p34"/>
          <p:cNvSpPr txBox="1"/>
          <p:nvPr/>
        </p:nvSpPr>
        <p:spPr>
          <a:xfrm rot="-5400000">
            <a:off x="-471469" y="2764039"/>
            <a:ext cx="26271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Valuable things</a:t>
            </a:r>
            <a:endParaRPr/>
          </a:p>
        </p:txBody>
      </p:sp>
      <p:sp>
        <p:nvSpPr>
          <p:cNvPr id="744" name="Google Shape;744;p34"/>
          <p:cNvSpPr txBox="1"/>
          <p:nvPr/>
        </p:nvSpPr>
        <p:spPr>
          <a:xfrm rot="5400000">
            <a:off x="10933430" y="5601892"/>
            <a:ext cx="94128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VGA</a:t>
            </a:r>
            <a:endParaRPr/>
          </a:p>
        </p:txBody>
      </p:sp>
      <p:sp>
        <p:nvSpPr>
          <p:cNvPr id="745" name="Google Shape;745;p34"/>
          <p:cNvSpPr txBox="1"/>
          <p:nvPr/>
        </p:nvSpPr>
        <p:spPr>
          <a:xfrm rot="-5400000">
            <a:off x="366898" y="5479344"/>
            <a:ext cx="90120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VSA</a:t>
            </a:r>
            <a:endParaRPr/>
          </a:p>
        </p:txBody>
      </p:sp>
      <p:sp>
        <p:nvSpPr>
          <p:cNvPr id="746" name="Google Shape;746;p34"/>
          <p:cNvSpPr txBox="1"/>
          <p:nvPr/>
        </p:nvSpPr>
        <p:spPr>
          <a:xfrm>
            <a:off x="1341185" y="894976"/>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sp>
        <p:nvSpPr>
          <p:cNvPr id="747" name="Google Shape;747;p34"/>
          <p:cNvSpPr txBox="1"/>
          <p:nvPr/>
        </p:nvSpPr>
        <p:spPr>
          <a:xfrm>
            <a:off x="6365699" y="1834676"/>
            <a:ext cx="15552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Bank loan</a:t>
            </a:r>
            <a:endParaRPr/>
          </a:p>
        </p:txBody>
      </p:sp>
      <p:sp>
        <p:nvSpPr>
          <p:cNvPr id="748" name="Google Shape;748;p34"/>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10"/>
                                        </p:tgtEl>
                                      </p:cBhvr>
                                    </p:animEffect>
                                    <p:set>
                                      <p:cBhvr>
                                        <p:cTn dur="1" fill="hold">
                                          <p:stCondLst>
                                            <p:cond delay="500"/>
                                          </p:stCondLst>
                                        </p:cTn>
                                        <p:tgtEl>
                                          <p:spTgt spid="7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35"/>
          <p:cNvSpPr txBox="1"/>
          <p:nvPr/>
        </p:nvSpPr>
        <p:spPr>
          <a:xfrm>
            <a:off x="6457623" y="3661110"/>
            <a:ext cx="3356537" cy="993462"/>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755" name="Google Shape;755;p35"/>
          <p:cNvSpPr txBox="1"/>
          <p:nvPr/>
        </p:nvSpPr>
        <p:spPr>
          <a:xfrm>
            <a:off x="6227788" y="2623662"/>
            <a:ext cx="4677777" cy="2227378"/>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Equity</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756" name="Google Shape;756;p35"/>
          <p:cNvSpPr txBox="1"/>
          <p:nvPr/>
        </p:nvSpPr>
        <p:spPr>
          <a:xfrm>
            <a:off x="6227788" y="1325627"/>
            <a:ext cx="4677777" cy="115081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Liabilities</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757" name="Google Shape;757;p35"/>
          <p:cNvSpPr txBox="1"/>
          <p:nvPr/>
        </p:nvSpPr>
        <p:spPr>
          <a:xfrm>
            <a:off x="7681632" y="3982991"/>
            <a:ext cx="90851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venir"/>
                <a:ea typeface="Avenir"/>
                <a:cs typeface="Avenir"/>
                <a:sym typeface="Avenir"/>
              </a:rPr>
              <a:t>Profit</a:t>
            </a:r>
            <a:endParaRPr/>
          </a:p>
        </p:txBody>
      </p:sp>
      <p:grpSp>
        <p:nvGrpSpPr>
          <p:cNvPr id="758" name="Google Shape;758;p35"/>
          <p:cNvGrpSpPr/>
          <p:nvPr/>
        </p:nvGrpSpPr>
        <p:grpSpPr>
          <a:xfrm>
            <a:off x="1354633" y="4641124"/>
            <a:ext cx="9550931" cy="1880699"/>
            <a:chOff x="1354633" y="4641124"/>
            <a:chExt cx="9550931" cy="1880699"/>
          </a:xfrm>
        </p:grpSpPr>
        <p:sp>
          <p:nvSpPr>
            <p:cNvPr id="759" name="Google Shape;759;p35"/>
            <p:cNvSpPr txBox="1"/>
            <p:nvPr/>
          </p:nvSpPr>
          <p:spPr>
            <a:xfrm>
              <a:off x="1354633" y="5003440"/>
              <a:ext cx="9550931" cy="1518383"/>
            </a:xfrm>
            <a:prstGeom prst="rect">
              <a:avLst/>
            </a:prstGeom>
            <a:no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760" name="Google Shape;760;p35"/>
            <p:cNvSpPr txBox="1"/>
            <p:nvPr/>
          </p:nvSpPr>
          <p:spPr>
            <a:xfrm>
              <a:off x="6227788" y="5164542"/>
              <a:ext cx="4516412" cy="1219006"/>
            </a:xfrm>
            <a:prstGeom prst="rect">
              <a:avLst/>
            </a:prstGeom>
            <a:no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2800">
                  <a:solidFill>
                    <a:schemeClr val="dk1"/>
                  </a:solidFill>
                  <a:latin typeface="Avenir"/>
                  <a:ea typeface="Avenir"/>
                  <a:cs typeface="Avenir"/>
                  <a:sym typeface="Avenir"/>
                </a:rPr>
                <a:t>Income</a:t>
              </a:r>
              <a:r>
                <a:rPr b="1" lang="en-US" sz="2800">
                  <a:solidFill>
                    <a:schemeClr val="lt1"/>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761" name="Google Shape;761;p35"/>
            <p:cNvSpPr txBox="1"/>
            <p:nvPr/>
          </p:nvSpPr>
          <p:spPr>
            <a:xfrm>
              <a:off x="1519517" y="5164542"/>
              <a:ext cx="4514277" cy="1219006"/>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Expenses</a:t>
              </a:r>
              <a:endParaRPr/>
            </a:p>
          </p:txBody>
        </p:sp>
        <p:cxnSp>
          <p:nvCxnSpPr>
            <p:cNvPr id="762" name="Google Shape;762;p35"/>
            <p:cNvCxnSpPr/>
            <p:nvPr/>
          </p:nvCxnSpPr>
          <p:spPr>
            <a:xfrm>
              <a:off x="8116806" y="4641124"/>
              <a:ext cx="0" cy="362316"/>
            </a:xfrm>
            <a:prstGeom prst="straightConnector1">
              <a:avLst/>
            </a:prstGeom>
            <a:noFill/>
            <a:ln cap="flat" cmpd="sng" w="76200">
              <a:solidFill>
                <a:srgbClr val="942093"/>
              </a:solidFill>
              <a:prstDash val="solid"/>
              <a:miter lim="800000"/>
              <a:headEnd len="sm" w="sm" type="none"/>
              <a:tailEnd len="sm" w="sm" type="none"/>
            </a:ln>
          </p:spPr>
        </p:cxnSp>
      </p:grpSp>
      <p:sp>
        <p:nvSpPr>
          <p:cNvPr id="763" name="Google Shape;763;p35"/>
          <p:cNvSpPr txBox="1"/>
          <p:nvPr/>
        </p:nvSpPr>
        <p:spPr>
          <a:xfrm rot="5400000">
            <a:off x="10400548" y="2788126"/>
            <a:ext cx="205376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Obligations</a:t>
            </a:r>
            <a:endParaRPr/>
          </a:p>
        </p:txBody>
      </p:sp>
      <p:sp>
        <p:nvSpPr>
          <p:cNvPr id="764" name="Google Shape;764;p35"/>
          <p:cNvSpPr txBox="1"/>
          <p:nvPr/>
        </p:nvSpPr>
        <p:spPr>
          <a:xfrm>
            <a:off x="8641975" y="897526"/>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cxnSp>
        <p:nvCxnSpPr>
          <p:cNvPr id="765" name="Google Shape;765;p35"/>
          <p:cNvCxnSpPr/>
          <p:nvPr/>
        </p:nvCxnSpPr>
        <p:spPr>
          <a:xfrm flipH="1" rot="10800000">
            <a:off x="3613035" y="1065456"/>
            <a:ext cx="4777463" cy="18029"/>
          </a:xfrm>
          <a:prstGeom prst="straightConnector1">
            <a:avLst/>
          </a:prstGeom>
          <a:noFill/>
          <a:ln cap="flat" cmpd="sng" w="28575">
            <a:solidFill>
              <a:schemeClr val="accent1"/>
            </a:solidFill>
            <a:prstDash val="dot"/>
            <a:miter lim="800000"/>
            <a:headEnd len="sm" w="sm" type="none"/>
            <a:tailEnd len="sm" w="sm" type="none"/>
          </a:ln>
        </p:spPr>
      </p:cxnSp>
      <p:sp>
        <p:nvSpPr>
          <p:cNvPr id="766" name="Google Shape;766;p35"/>
          <p:cNvSpPr txBox="1"/>
          <p:nvPr/>
        </p:nvSpPr>
        <p:spPr>
          <a:xfrm>
            <a:off x="1358153" y="1325627"/>
            <a:ext cx="4679162" cy="3525413"/>
          </a:xfrm>
          <a:prstGeom prst="rect">
            <a:avLst/>
          </a:prstGeom>
          <a:no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lt1"/>
                </a:solidFill>
                <a:latin typeface="Avenir"/>
                <a:ea typeface="Avenir"/>
                <a:cs typeface="Avenir"/>
                <a:sym typeface="Avenir"/>
              </a:rPr>
              <a:t>_</a:t>
            </a:r>
            <a:r>
              <a:rPr lang="en-US" sz="2800">
                <a:solidFill>
                  <a:schemeClr val="dk1"/>
                </a:solidFill>
                <a:latin typeface="Avenir"/>
                <a:ea typeface="Avenir"/>
                <a:cs typeface="Avenir"/>
                <a:sym typeface="Avenir"/>
              </a:rPr>
              <a:t>Assets</a:t>
            </a:r>
            <a:endParaRPr/>
          </a:p>
        </p:txBody>
      </p:sp>
      <p:sp>
        <p:nvSpPr>
          <p:cNvPr id="767" name="Google Shape;767;p35"/>
          <p:cNvSpPr txBox="1"/>
          <p:nvPr/>
        </p:nvSpPr>
        <p:spPr>
          <a:xfrm rot="-5400000">
            <a:off x="-471469" y="2764039"/>
            <a:ext cx="26271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Valuable things</a:t>
            </a:r>
            <a:endParaRPr/>
          </a:p>
        </p:txBody>
      </p:sp>
      <p:sp>
        <p:nvSpPr>
          <p:cNvPr id="768" name="Google Shape;768;p35"/>
          <p:cNvSpPr txBox="1"/>
          <p:nvPr/>
        </p:nvSpPr>
        <p:spPr>
          <a:xfrm rot="5400000">
            <a:off x="10933430" y="5601892"/>
            <a:ext cx="94128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VGA</a:t>
            </a:r>
            <a:endParaRPr/>
          </a:p>
        </p:txBody>
      </p:sp>
      <p:sp>
        <p:nvSpPr>
          <p:cNvPr id="769" name="Google Shape;769;p35"/>
          <p:cNvSpPr txBox="1"/>
          <p:nvPr/>
        </p:nvSpPr>
        <p:spPr>
          <a:xfrm rot="-5400000">
            <a:off x="366898" y="5479344"/>
            <a:ext cx="90120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Avenir"/>
                <a:ea typeface="Avenir"/>
                <a:cs typeface="Avenir"/>
                <a:sym typeface="Avenir"/>
              </a:rPr>
              <a:t>VSA</a:t>
            </a:r>
            <a:endParaRPr/>
          </a:p>
        </p:txBody>
      </p:sp>
      <p:sp>
        <p:nvSpPr>
          <p:cNvPr id="770" name="Google Shape;770;p35"/>
          <p:cNvSpPr txBox="1"/>
          <p:nvPr/>
        </p:nvSpPr>
        <p:spPr>
          <a:xfrm>
            <a:off x="1341185" y="894976"/>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sp>
        <p:nvSpPr>
          <p:cNvPr id="771" name="Google Shape;771;p35"/>
          <p:cNvSpPr txBox="1"/>
          <p:nvPr/>
        </p:nvSpPr>
        <p:spPr>
          <a:xfrm>
            <a:off x="3613035" y="500757"/>
            <a:ext cx="477746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Consulting Limited</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58"/>
                                        </p:tgtEl>
                                      </p:cBhvr>
                                    </p:animEffect>
                                    <p:set>
                                      <p:cBhvr>
                                        <p:cTn dur="1" fill="hold">
                                          <p:stCondLst>
                                            <p:cond delay="500"/>
                                          </p:stCondLst>
                                        </p:cTn>
                                        <p:tgtEl>
                                          <p:spTgt spid="7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500"/>
                                        <p:tgtEl>
                                          <p:spTgt spid="7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776" name="Shape 776"/>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599"/>
        </a:solidFill>
      </p:bgPr>
    </p:bg>
    <p:spTree>
      <p:nvGrpSpPr>
        <p:cNvPr id="781" name="Shape 781"/>
        <p:cNvGrpSpPr/>
        <p:nvPr/>
      </p:nvGrpSpPr>
      <p:grpSpPr>
        <a:xfrm>
          <a:off x="0" y="0"/>
          <a:ext cx="0" cy="0"/>
          <a:chOff x="0" y="0"/>
          <a:chExt cx="0" cy="0"/>
        </a:xfrm>
      </p:grpSpPr>
      <p:sp>
        <p:nvSpPr>
          <p:cNvPr id="782" name="Google Shape;782;p37"/>
          <p:cNvSpPr txBox="1"/>
          <p:nvPr/>
        </p:nvSpPr>
        <p:spPr>
          <a:xfrm>
            <a:off x="0" y="-2"/>
            <a:ext cx="12192000" cy="1080000"/>
          </a:xfrm>
          <a:prstGeom prst="rect">
            <a:avLst/>
          </a:prstGeom>
          <a:solidFill>
            <a:srgbClr val="521B93"/>
          </a:solidFill>
          <a:ln>
            <a:noFill/>
          </a:ln>
        </p:spPr>
        <p:txBody>
          <a:bodyPr anchorCtr="0" anchor="ctr" bIns="45700" lIns="91425" spcFirstLastPara="1" rIns="91425" wrap="square" tIns="45700">
            <a:noAutofit/>
          </a:bodyPr>
          <a:lstStyle/>
          <a:p>
            <a:pPr indent="0" lvl="0" marL="363538" marR="0" rtl="0" algn="l">
              <a:lnSpc>
                <a:spcPct val="120000"/>
              </a:lnSpc>
              <a:spcBef>
                <a:spcPts val="0"/>
              </a:spcBef>
              <a:spcAft>
                <a:spcPts val="0"/>
              </a:spcAft>
              <a:buNone/>
            </a:pPr>
            <a:r>
              <a:rPr b="1" lang="en-US" sz="4000">
                <a:solidFill>
                  <a:schemeClr val="accent4"/>
                </a:solidFill>
                <a:latin typeface="Avenir"/>
                <a:ea typeface="Avenir"/>
                <a:cs typeface="Avenir"/>
                <a:sym typeface="Avenir"/>
              </a:rPr>
              <a:t>4.  Classic Transactions</a:t>
            </a:r>
            <a:endParaRPr/>
          </a:p>
        </p:txBody>
      </p:sp>
      <p:pic>
        <p:nvPicPr>
          <p:cNvPr id="783" name="Google Shape;783;p37"/>
          <p:cNvPicPr preferRelativeResize="0"/>
          <p:nvPr/>
        </p:nvPicPr>
        <p:blipFill rotWithShape="1">
          <a:blip r:embed="rId3">
            <a:alphaModFix/>
          </a:blip>
          <a:srcRect b="0" l="0" r="0" t="0"/>
          <a:stretch/>
        </p:blipFill>
        <p:spPr>
          <a:xfrm rot="-662745">
            <a:off x="929161" y="2679470"/>
            <a:ext cx="2156345" cy="1499063"/>
          </a:xfrm>
          <a:prstGeom prst="rect">
            <a:avLst/>
          </a:prstGeom>
          <a:noFill/>
          <a:ln cap="flat" cmpd="sng" w="9525">
            <a:solidFill>
              <a:srgbClr val="7F7F7F"/>
            </a:solidFill>
            <a:prstDash val="solid"/>
            <a:round/>
            <a:headEnd len="sm" w="sm" type="none"/>
            <a:tailEnd len="sm" w="sm" type="none"/>
          </a:ln>
          <a:effectLst>
            <a:outerShdw blurRad="50800" rotWithShape="0" algn="tl" dir="2700000" dist="38100">
              <a:srgbClr val="000000">
                <a:alpha val="40000"/>
              </a:srgbClr>
            </a:outerShdw>
          </a:effectLst>
        </p:spPr>
      </p:pic>
      <p:pic>
        <p:nvPicPr>
          <p:cNvPr id="784" name="Google Shape;784;p37"/>
          <p:cNvPicPr preferRelativeResize="0"/>
          <p:nvPr/>
        </p:nvPicPr>
        <p:blipFill rotWithShape="1">
          <a:blip r:embed="rId4">
            <a:alphaModFix/>
          </a:blip>
          <a:srcRect b="0" l="0" r="0" t="0"/>
          <a:stretch/>
        </p:blipFill>
        <p:spPr>
          <a:xfrm rot="1476428">
            <a:off x="8963048" y="1984278"/>
            <a:ext cx="2138425" cy="2997989"/>
          </a:xfrm>
          <a:prstGeom prst="rect">
            <a:avLst/>
          </a:prstGeom>
          <a:noFill/>
          <a:ln cap="flat" cmpd="sng" w="9525">
            <a:solidFill>
              <a:srgbClr val="7F7F7F"/>
            </a:solidFill>
            <a:prstDash val="solid"/>
            <a:round/>
            <a:headEnd len="sm" w="sm" type="none"/>
            <a:tailEnd len="sm" w="sm" type="none"/>
          </a:ln>
          <a:effectLst>
            <a:outerShdw blurRad="50800" rotWithShape="0" algn="tl" dir="2700000" dist="38100">
              <a:srgbClr val="000000">
                <a:alpha val="40000"/>
              </a:srgbClr>
            </a:outerShdw>
          </a:effectLst>
        </p:spPr>
      </p:pic>
      <p:pic>
        <p:nvPicPr>
          <p:cNvPr id="785" name="Google Shape;785;p37"/>
          <p:cNvPicPr preferRelativeResize="0"/>
          <p:nvPr/>
        </p:nvPicPr>
        <p:blipFill rotWithShape="1">
          <a:blip r:embed="rId5">
            <a:alphaModFix/>
          </a:blip>
          <a:srcRect b="0" l="0" r="0" t="0"/>
          <a:stretch/>
        </p:blipFill>
        <p:spPr>
          <a:xfrm rot="912292">
            <a:off x="5978054" y="2576263"/>
            <a:ext cx="2779710" cy="1966619"/>
          </a:xfrm>
          <a:prstGeom prst="rect">
            <a:avLst/>
          </a:prstGeom>
          <a:noFill/>
          <a:ln cap="flat" cmpd="sng" w="9525">
            <a:solidFill>
              <a:srgbClr val="7F7F7F"/>
            </a:solidFill>
            <a:prstDash val="solid"/>
            <a:round/>
            <a:headEnd len="sm" w="sm" type="none"/>
            <a:tailEnd len="sm" w="sm" type="none"/>
          </a:ln>
          <a:effectLst>
            <a:outerShdw blurRad="50800" rotWithShape="0" algn="tl" dir="2700000" dist="38100">
              <a:srgbClr val="000000">
                <a:alpha val="40000"/>
              </a:srgbClr>
            </a:outerShdw>
          </a:effectLst>
        </p:spPr>
      </p:pic>
      <p:pic>
        <p:nvPicPr>
          <p:cNvPr id="786" name="Google Shape;786;p37"/>
          <p:cNvPicPr preferRelativeResize="0"/>
          <p:nvPr/>
        </p:nvPicPr>
        <p:blipFill rotWithShape="1">
          <a:blip r:embed="rId6">
            <a:alphaModFix/>
          </a:blip>
          <a:srcRect b="0" l="0" r="0" t="0"/>
          <a:stretch/>
        </p:blipFill>
        <p:spPr>
          <a:xfrm rot="-5400000">
            <a:off x="3818136" y="2351519"/>
            <a:ext cx="1700223" cy="2416108"/>
          </a:xfrm>
          <a:prstGeom prst="rect">
            <a:avLst/>
          </a:prstGeom>
          <a:noFill/>
          <a:ln cap="flat" cmpd="sng" w="12700">
            <a:solidFill>
              <a:srgbClr val="A5A5A5"/>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38"/>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793" name="Google Shape;793;p38"/>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794" name="Google Shape;794;p38"/>
          <p:cNvGrpSpPr/>
          <p:nvPr/>
        </p:nvGrpSpPr>
        <p:grpSpPr>
          <a:xfrm>
            <a:off x="492858" y="773769"/>
            <a:ext cx="11291146" cy="5895963"/>
            <a:chOff x="492858" y="773769"/>
            <a:chExt cx="11291146" cy="5895963"/>
          </a:xfrm>
        </p:grpSpPr>
        <p:sp>
          <p:nvSpPr>
            <p:cNvPr id="795" name="Google Shape;795;p38"/>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796" name="Google Shape;796;p38"/>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797" name="Google Shape;797;p38"/>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798" name="Google Shape;798;p38"/>
            <p:cNvGrpSpPr/>
            <p:nvPr/>
          </p:nvGrpSpPr>
          <p:grpSpPr>
            <a:xfrm>
              <a:off x="492858" y="3906158"/>
              <a:ext cx="11291146" cy="2763574"/>
              <a:chOff x="1354633" y="4399872"/>
              <a:chExt cx="9550931" cy="2121952"/>
            </a:xfrm>
          </p:grpSpPr>
          <p:sp>
            <p:nvSpPr>
              <p:cNvPr id="799" name="Google Shape;799;p38"/>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800" name="Google Shape;800;p38"/>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801" name="Google Shape;801;p38"/>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802" name="Google Shape;802;p38"/>
              <p:cNvCxnSpPr>
                <a:stCxn id="796"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803" name="Google Shape;803;p38"/>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sp>
        <p:nvSpPr>
          <p:cNvPr id="804" name="Google Shape;804;p38"/>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805" name="Google Shape;805;p38"/>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39"/>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812" name="Google Shape;812;p39"/>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813" name="Google Shape;813;p39"/>
          <p:cNvGrpSpPr/>
          <p:nvPr/>
        </p:nvGrpSpPr>
        <p:grpSpPr>
          <a:xfrm>
            <a:off x="1284576" y="2130924"/>
            <a:ext cx="10188969" cy="756004"/>
            <a:chOff x="926134" y="1719856"/>
            <a:chExt cx="9204181" cy="750147"/>
          </a:xfrm>
        </p:grpSpPr>
        <p:sp>
          <p:nvSpPr>
            <p:cNvPr id="814" name="Google Shape;814;p39"/>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대출기관에서 돈을 빌려 사업용 계좌에 입금하다.</a:t>
              </a:r>
              <a:endParaRPr sz="2000">
                <a:solidFill>
                  <a:schemeClr val="dk1"/>
                </a:solidFill>
                <a:latin typeface="Avenir"/>
                <a:ea typeface="Avenir"/>
                <a:cs typeface="Avenir"/>
                <a:sym typeface="Avenir"/>
              </a:endParaRPr>
            </a:p>
          </p:txBody>
        </p:sp>
        <p:sp>
          <p:nvSpPr>
            <p:cNvPr id="815" name="Google Shape;815;p39"/>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30,000</a:t>
              </a:r>
              <a:endParaRPr/>
            </a:p>
          </p:txBody>
        </p:sp>
        <p:sp>
          <p:nvSpPr>
            <p:cNvPr id="816" name="Google Shape;816;p39"/>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Bank loan</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30,000</a:t>
              </a:r>
              <a:endParaRPr/>
            </a:p>
          </p:txBody>
        </p:sp>
        <p:sp>
          <p:nvSpPr>
            <p:cNvPr id="817" name="Google Shape;817;p39"/>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a:t>
              </a:r>
              <a:endParaRPr/>
            </a:p>
          </p:txBody>
        </p:sp>
      </p:grpSp>
      <p:sp>
        <p:nvSpPr>
          <p:cNvPr id="818" name="Google Shape;818;p39"/>
          <p:cNvSpPr txBox="1"/>
          <p:nvPr/>
        </p:nvSpPr>
        <p:spPr>
          <a:xfrm>
            <a:off x="8109273" y="2130924"/>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30,000</a:t>
            </a:r>
            <a:endParaRPr/>
          </a:p>
        </p:txBody>
      </p:sp>
      <p:sp>
        <p:nvSpPr>
          <p:cNvPr id="819" name="Google Shape;819;p39"/>
          <p:cNvSpPr txBox="1"/>
          <p:nvPr/>
        </p:nvSpPr>
        <p:spPr>
          <a:xfrm>
            <a:off x="9792343" y="2130924"/>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30,000</a:t>
            </a:r>
            <a:endParaRPr/>
          </a:p>
        </p:txBody>
      </p:sp>
      <p:sp>
        <p:nvSpPr>
          <p:cNvPr id="820" name="Google Shape;820;p39"/>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2 January</a:t>
            </a:r>
            <a:endParaRPr sz="2130">
              <a:solidFill>
                <a:schemeClr val="dk1"/>
              </a:solidFill>
              <a:latin typeface="Avenir"/>
              <a:ea typeface="Avenir"/>
              <a:cs typeface="Avenir"/>
              <a:sym typeface="Avenir"/>
            </a:endParaRPr>
          </a:p>
        </p:txBody>
      </p:sp>
      <p:sp>
        <p:nvSpPr>
          <p:cNvPr id="821" name="Google Shape;821;p39"/>
          <p:cNvSpPr txBox="1"/>
          <p:nvPr/>
        </p:nvSpPr>
        <p:spPr>
          <a:xfrm>
            <a:off x="718455" y="3034199"/>
            <a:ext cx="10949127" cy="3046988"/>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Gulim"/>
                <a:ea typeface="Gulim"/>
                <a:cs typeface="Gulim"/>
                <a:sym typeface="Gulim"/>
              </a:rPr>
              <a:t>생각의 흐름 (먼저 큰 그림부터 보기):</a:t>
            </a:r>
            <a:endParaRPr/>
          </a:p>
          <a:p>
            <a:pPr indent="0" lvl="0" marL="0" marR="0" rtl="0" algn="ctr">
              <a:spcBef>
                <a:spcPts val="800"/>
              </a:spcBef>
              <a:spcAft>
                <a:spcPts val="0"/>
              </a:spcAft>
              <a:buClr>
                <a:schemeClr val="lt1"/>
              </a:buClr>
              <a:buSzPts val="4000"/>
              <a:buFont typeface="Arial"/>
              <a:buNone/>
            </a:pPr>
            <a:r>
              <a:rPr lang="en-US" sz="4000">
                <a:solidFill>
                  <a:schemeClr val="lt1"/>
                </a:solidFill>
                <a:latin typeface="Gulim"/>
                <a:ea typeface="Gulim"/>
                <a:cs typeface="Gulim"/>
                <a:sym typeface="Gulim"/>
              </a:rPr>
              <a:t>이 거래의 결과로 </a:t>
            </a:r>
            <a:r>
              <a:rPr b="1" lang="en-US" sz="4000">
                <a:solidFill>
                  <a:schemeClr val="lt1"/>
                </a:solidFill>
                <a:latin typeface="Gulim"/>
                <a:ea typeface="Gulim"/>
                <a:cs typeface="Gulim"/>
                <a:sym typeface="Gulim"/>
              </a:rPr>
              <a:t>무엇이 더 많아졌는가</a:t>
            </a:r>
            <a:r>
              <a:rPr lang="en-US" sz="4000">
                <a:solidFill>
                  <a:schemeClr val="lt1"/>
                </a:solidFill>
                <a:latin typeface="Gulim"/>
                <a:ea typeface="Gulim"/>
                <a:cs typeface="Gulim"/>
                <a:sym typeface="Gulim"/>
              </a:rPr>
              <a:t>, 또는</a:t>
            </a:r>
            <a:br>
              <a:rPr lang="en-US" sz="4000">
                <a:solidFill>
                  <a:schemeClr val="lt1"/>
                </a:solidFill>
                <a:latin typeface="Gulim"/>
                <a:ea typeface="Gulim"/>
                <a:cs typeface="Gulim"/>
                <a:sym typeface="Gulim"/>
              </a:rPr>
            </a:br>
            <a:r>
              <a:rPr b="1" lang="en-US" sz="4000">
                <a:solidFill>
                  <a:schemeClr val="lt1"/>
                </a:solidFill>
                <a:latin typeface="Gulim"/>
                <a:ea typeface="Gulim"/>
                <a:cs typeface="Gulim"/>
                <a:sym typeface="Gulim"/>
              </a:rPr>
              <a:t>무엇이 더 줄어들었는가?</a:t>
            </a:r>
            <a:endParaRPr sz="4000">
              <a:solidFill>
                <a:schemeClr val="lt1"/>
              </a:solidFill>
              <a:latin typeface="Gulim"/>
              <a:ea typeface="Gulim"/>
              <a:cs typeface="Gulim"/>
              <a:sym typeface="Gulim"/>
            </a:endParaRPr>
          </a:p>
          <a:p>
            <a:pPr indent="0" lvl="0" marL="0" marR="0" rtl="0" algn="ctr">
              <a:spcBef>
                <a:spcPts val="0"/>
              </a:spcBef>
              <a:spcAft>
                <a:spcPts val="0"/>
              </a:spcAft>
              <a:buClr>
                <a:schemeClr val="lt1"/>
              </a:buClr>
              <a:buSzPts val="3200"/>
              <a:buFont typeface="Arial"/>
              <a:buNone/>
            </a:pPr>
            <a:r>
              <a:rPr lang="en-US" sz="3200">
                <a:solidFill>
                  <a:schemeClr val="lt1"/>
                </a:solidFill>
                <a:latin typeface="Avenir"/>
                <a:ea typeface="Avenir"/>
                <a:cs typeface="Avenir"/>
                <a:sym typeface="Avenir"/>
              </a:rPr>
              <a:t>(in terms of Assets, Liabilities, Equity,</a:t>
            </a:r>
            <a:endParaRPr/>
          </a:p>
          <a:p>
            <a:pPr indent="0" lvl="0" marL="0" marR="0" rtl="0" algn="ctr">
              <a:spcBef>
                <a:spcPts val="0"/>
              </a:spcBef>
              <a:spcAft>
                <a:spcPts val="0"/>
              </a:spcAft>
              <a:buClr>
                <a:schemeClr val="lt1"/>
              </a:buClr>
              <a:buSzPts val="3200"/>
              <a:buFont typeface="Arial"/>
              <a:buNone/>
            </a:pPr>
            <a:r>
              <a:rPr lang="en-US" sz="3200">
                <a:solidFill>
                  <a:schemeClr val="lt1"/>
                </a:solidFill>
                <a:latin typeface="Avenir"/>
                <a:ea typeface="Avenir"/>
                <a:cs typeface="Avenir"/>
                <a:sym typeface="Avenir"/>
              </a:rPr>
              <a:t>Revenue &amp; Expenses?)</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21"/>
                                        </p:tgtEl>
                                        <p:attrNameLst>
                                          <p:attrName>style.visibility</p:attrName>
                                        </p:attrNameLst>
                                      </p:cBhvr>
                                      <p:to>
                                        <p:strVal val="visible"/>
                                      </p:to>
                                    </p:set>
                                    <p:anim calcmode="lin" valueType="num">
                                      <p:cBhvr additive="base">
                                        <p:cTn dur="500"/>
                                        <p:tgtEl>
                                          <p:spTgt spid="8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40"/>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828" name="Google Shape;828;p40"/>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829" name="Google Shape;829;p40"/>
          <p:cNvGrpSpPr/>
          <p:nvPr/>
        </p:nvGrpSpPr>
        <p:grpSpPr>
          <a:xfrm>
            <a:off x="492858" y="773769"/>
            <a:ext cx="11291146" cy="5895963"/>
            <a:chOff x="492858" y="773769"/>
            <a:chExt cx="11291146" cy="5895963"/>
          </a:xfrm>
        </p:grpSpPr>
        <p:sp>
          <p:nvSpPr>
            <p:cNvPr id="830" name="Google Shape;830;p40"/>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831" name="Google Shape;831;p40"/>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832" name="Google Shape;832;p40"/>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833" name="Google Shape;833;p40"/>
            <p:cNvGrpSpPr/>
            <p:nvPr/>
          </p:nvGrpSpPr>
          <p:grpSpPr>
            <a:xfrm>
              <a:off x="492858" y="3906158"/>
              <a:ext cx="11291146" cy="2763574"/>
              <a:chOff x="1354633" y="4399872"/>
              <a:chExt cx="9550931" cy="2121952"/>
            </a:xfrm>
          </p:grpSpPr>
          <p:sp>
            <p:nvSpPr>
              <p:cNvPr id="834" name="Google Shape;834;p40"/>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835" name="Google Shape;835;p40"/>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836" name="Google Shape;836;p40"/>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837" name="Google Shape;837;p40"/>
              <p:cNvCxnSpPr>
                <a:stCxn id="831"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838" name="Google Shape;838;p40"/>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839" name="Google Shape;839;p40"/>
          <p:cNvGrpSpPr/>
          <p:nvPr/>
        </p:nvGrpSpPr>
        <p:grpSpPr>
          <a:xfrm>
            <a:off x="2458800" y="3135649"/>
            <a:ext cx="1620000" cy="823049"/>
            <a:chOff x="671549" y="1402787"/>
            <a:chExt cx="1620000" cy="2549293"/>
          </a:xfrm>
        </p:grpSpPr>
        <p:sp>
          <p:nvSpPr>
            <p:cNvPr id="840" name="Google Shape;840;p40"/>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841" name="Google Shape;841;p40"/>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sp>
        <p:nvSpPr>
          <p:cNvPr id="842" name="Google Shape;842;p40"/>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843" name="Google Shape;843;p40"/>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844" name="Google Shape;844;p40"/>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845" name="Google Shape;845;p40"/>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6" name="Google Shape;846;p40"/>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847" name="Google Shape;847;p40"/>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grpSp>
        <p:nvGrpSpPr>
          <p:cNvPr id="848" name="Google Shape;848;p40"/>
          <p:cNvGrpSpPr/>
          <p:nvPr/>
        </p:nvGrpSpPr>
        <p:grpSpPr>
          <a:xfrm>
            <a:off x="2574025" y="3649299"/>
            <a:ext cx="245580" cy="224238"/>
            <a:chOff x="802803" y="3715228"/>
            <a:chExt cx="245580" cy="224238"/>
          </a:xfrm>
        </p:grpSpPr>
        <p:sp>
          <p:nvSpPr>
            <p:cNvPr id="849" name="Google Shape;849;p40"/>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850" name="Google Shape;850;p4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851" name="Google Shape;851;p40"/>
          <p:cNvGrpSpPr/>
          <p:nvPr/>
        </p:nvGrpSpPr>
        <p:grpSpPr>
          <a:xfrm>
            <a:off x="10117559" y="1755851"/>
            <a:ext cx="245580" cy="224238"/>
            <a:chOff x="802803" y="3715228"/>
            <a:chExt cx="245580" cy="224238"/>
          </a:xfrm>
        </p:grpSpPr>
        <p:sp>
          <p:nvSpPr>
            <p:cNvPr id="852" name="Google Shape;852;p40"/>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853" name="Google Shape;853;p4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sp>
        <p:nvSpPr>
          <p:cNvPr id="854" name="Google Shape;854;p40"/>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855" name="Google Shape;855;p40"/>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856" name="Google Shape;856;p40"/>
          <p:cNvGrpSpPr/>
          <p:nvPr/>
        </p:nvGrpSpPr>
        <p:grpSpPr>
          <a:xfrm>
            <a:off x="10006085" y="1263488"/>
            <a:ext cx="1620000" cy="796276"/>
            <a:chOff x="3810000" y="2015069"/>
            <a:chExt cx="1390650" cy="1596814"/>
          </a:xfrm>
        </p:grpSpPr>
        <p:sp>
          <p:nvSpPr>
            <p:cNvPr id="857" name="Google Shape;857;p4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858" name="Google Shape;858;p4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859" name="Google Shape;859;p40"/>
          <p:cNvSpPr/>
          <p:nvPr/>
        </p:nvSpPr>
        <p:spPr>
          <a:xfrm>
            <a:off x="1164804" y="5085360"/>
            <a:ext cx="105384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60" name="Google Shape;860;p40"/>
          <p:cNvGrpSpPr/>
          <p:nvPr/>
        </p:nvGrpSpPr>
        <p:grpSpPr>
          <a:xfrm>
            <a:off x="1360481" y="5363381"/>
            <a:ext cx="10188967" cy="756004"/>
            <a:chOff x="926134" y="1719856"/>
            <a:chExt cx="9204181" cy="750147"/>
          </a:xfrm>
        </p:grpSpPr>
        <p:sp>
          <p:nvSpPr>
            <p:cNvPr id="861" name="Google Shape;861;p40"/>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대출기관에서 돈을 빌려 사업용 계좌에 입금하다</a:t>
              </a:r>
              <a:endParaRPr sz="2000">
                <a:solidFill>
                  <a:schemeClr val="dk1"/>
                </a:solidFill>
                <a:latin typeface="Avenir"/>
                <a:ea typeface="Avenir"/>
                <a:cs typeface="Avenir"/>
                <a:sym typeface="Avenir"/>
              </a:endParaRPr>
            </a:p>
          </p:txBody>
        </p:sp>
        <p:sp>
          <p:nvSpPr>
            <p:cNvPr id="862" name="Google Shape;862;p40"/>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30,000</a:t>
              </a:r>
              <a:endParaRPr/>
            </a:p>
          </p:txBody>
        </p:sp>
        <p:sp>
          <p:nvSpPr>
            <p:cNvPr id="863" name="Google Shape;863;p40"/>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Bank loan</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30,000</a:t>
              </a:r>
              <a:endParaRPr/>
            </a:p>
          </p:txBody>
        </p:sp>
        <p:sp>
          <p:nvSpPr>
            <p:cNvPr id="864" name="Google Shape;864;p40"/>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a:t>
              </a:r>
              <a:endParaRPr/>
            </a:p>
          </p:txBody>
        </p:sp>
      </p:grpSp>
      <p:sp>
        <p:nvSpPr>
          <p:cNvPr id="865" name="Google Shape;865;p40"/>
          <p:cNvSpPr txBox="1"/>
          <p:nvPr/>
        </p:nvSpPr>
        <p:spPr>
          <a:xfrm>
            <a:off x="8183308" y="5359268"/>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30,000</a:t>
            </a:r>
            <a:endParaRPr/>
          </a:p>
        </p:txBody>
      </p:sp>
      <p:sp>
        <p:nvSpPr>
          <p:cNvPr id="866" name="Google Shape;866;p40"/>
          <p:cNvSpPr txBox="1"/>
          <p:nvPr/>
        </p:nvSpPr>
        <p:spPr>
          <a:xfrm>
            <a:off x="9866378" y="5363381"/>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30,000</a:t>
            </a:r>
            <a:endParaRPr/>
          </a:p>
        </p:txBody>
      </p:sp>
      <p:sp>
        <p:nvSpPr>
          <p:cNvPr id="867" name="Google Shape;867;p40"/>
          <p:cNvSpPr/>
          <p:nvPr/>
        </p:nvSpPr>
        <p:spPr>
          <a:xfrm rot="10800000">
            <a:off x="153289" y="824059"/>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8" name="Google Shape;868;p40"/>
          <p:cNvSpPr/>
          <p:nvPr/>
        </p:nvSpPr>
        <p:spPr>
          <a:xfrm rot="10800000">
            <a:off x="11196000" y="826738"/>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500"/>
                                        <p:tgtEl>
                                          <p:spTgt spid="842"/>
                                        </p:tgtEl>
                                      </p:cBhvr>
                                    </p:animEffect>
                                  </p:childTnLst>
                                </p:cTn>
                              </p:par>
                              <p:par>
                                <p:cTn fill="hold" nodeType="with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500"/>
                                        <p:tgtEl>
                                          <p:spTgt spid="839"/>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1000"/>
                                        <p:tgtEl>
                                          <p:spTgt spid="865"/>
                                        </p:tgtEl>
                                      </p:cBhvr>
                                    </p:animEffect>
                                    <p:set>
                                      <p:cBhvr>
                                        <p:cTn dur="1" fill="hold">
                                          <p:stCondLst>
                                            <p:cond delay="1000"/>
                                          </p:stCondLst>
                                        </p:cTn>
                                        <p:tgtEl>
                                          <p:spTgt spid="86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1000"/>
                                        <p:tgtEl>
                                          <p:spTgt spid="848"/>
                                        </p:tgtEl>
                                      </p:cBhvr>
                                    </p:animEffect>
                                  </p:childTnLst>
                                </p:cTn>
                              </p:par>
                              <p:par>
                                <p:cTn fill="hold" nodeType="withEffect" presetClass="entr" presetID="10" presetSubtype="0">
                                  <p:stCondLst>
                                    <p:cond delay="0"/>
                                  </p:stCondLst>
                                  <p:childTnLst>
                                    <p:set>
                                      <p:cBhvr>
                                        <p:cTn dur="1" fill="hold">
                                          <p:stCondLst>
                                            <p:cond delay="0"/>
                                          </p:stCondLst>
                                        </p:cTn>
                                        <p:tgtEl>
                                          <p:spTgt spid="845"/>
                                        </p:tgtEl>
                                        <p:attrNameLst>
                                          <p:attrName>style.visibility</p:attrName>
                                        </p:attrNameLst>
                                      </p:cBhvr>
                                      <p:to>
                                        <p:strVal val="visible"/>
                                      </p:to>
                                    </p:set>
                                    <p:animEffect filter="fade" transition="in">
                                      <p:cBhvr>
                                        <p:cTn dur="1000"/>
                                        <p:tgtEl>
                                          <p:spTgt spid="845"/>
                                        </p:tgtEl>
                                      </p:cBhvr>
                                    </p:animEffect>
                                  </p:childTnLst>
                                </p:cTn>
                              </p:par>
                              <p:par>
                                <p:cTn fill="hold" nodeType="with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1000"/>
                                        <p:tgtEl>
                                          <p:spTgt spid="8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500"/>
                                        <p:tgtEl>
                                          <p:spTgt spid="843"/>
                                        </p:tgtEl>
                                      </p:cBhvr>
                                    </p:animEffect>
                                  </p:childTnLst>
                                </p:cTn>
                              </p:par>
                              <p:par>
                                <p:cTn fill="hold" nodeType="with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500"/>
                                        <p:tgtEl>
                                          <p:spTgt spid="856"/>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1000"/>
                                        <p:tgtEl>
                                          <p:spTgt spid="866"/>
                                        </p:tgtEl>
                                      </p:cBhvr>
                                    </p:animEffect>
                                    <p:set>
                                      <p:cBhvr>
                                        <p:cTn dur="1" fill="hold">
                                          <p:stCondLst>
                                            <p:cond delay="1000"/>
                                          </p:stCondLst>
                                        </p:cTn>
                                        <p:tgtEl>
                                          <p:spTgt spid="86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1000"/>
                                        <p:tgtEl>
                                          <p:spTgt spid="851"/>
                                        </p:tgtEl>
                                      </p:cBhvr>
                                    </p:animEffect>
                                  </p:childTnLst>
                                </p:cTn>
                              </p:par>
                              <p:par>
                                <p:cTn fill="hold" nodeType="with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1000"/>
                                        <p:tgtEl>
                                          <p:spTgt spid="847"/>
                                        </p:tgtEl>
                                      </p:cBhvr>
                                    </p:animEffect>
                                  </p:childTnLst>
                                </p:cTn>
                              </p:par>
                              <p:par>
                                <p:cTn fill="hold" nodeType="with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1000"/>
                                        <p:tgtEl>
                                          <p:spTgt spid="8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1000"/>
                                        <p:tgtEl>
                                          <p:spTgt spid="867"/>
                                        </p:tgtEl>
                                      </p:cBhvr>
                                    </p:animEffect>
                                  </p:childTnLst>
                                </p:cTn>
                              </p:par>
                              <p:par>
                                <p:cTn fill="hold" nodeType="with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1000"/>
                                        <p:tgtEl>
                                          <p:spTgt spid="8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41"/>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875" name="Google Shape;875;p41"/>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876" name="Google Shape;876;p41"/>
          <p:cNvGrpSpPr/>
          <p:nvPr/>
        </p:nvGrpSpPr>
        <p:grpSpPr>
          <a:xfrm>
            <a:off x="1284576" y="2130924"/>
            <a:ext cx="10188969" cy="756004"/>
            <a:chOff x="926134" y="1719856"/>
            <a:chExt cx="9204181" cy="750147"/>
          </a:xfrm>
        </p:grpSpPr>
        <p:sp>
          <p:nvSpPr>
            <p:cNvPr id="877" name="Google Shape;877;p41"/>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소유주가 자금을 출자하여 사업용 계좌에 입금함. 대출이 아님.</a:t>
              </a:r>
              <a:endParaRPr sz="2000">
                <a:solidFill>
                  <a:schemeClr val="dk1"/>
                </a:solidFill>
                <a:latin typeface="Avenir"/>
                <a:ea typeface="Avenir"/>
                <a:cs typeface="Avenir"/>
                <a:sym typeface="Avenir"/>
              </a:endParaRPr>
            </a:p>
          </p:txBody>
        </p:sp>
        <p:sp>
          <p:nvSpPr>
            <p:cNvPr id="878" name="Google Shape;878;p41"/>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20,000</a:t>
              </a:r>
              <a:endParaRPr/>
            </a:p>
          </p:txBody>
        </p:sp>
        <p:sp>
          <p:nvSpPr>
            <p:cNvPr id="879" name="Google Shape;879;p41"/>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contributed capital</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20,000</a:t>
              </a:r>
              <a:endParaRPr/>
            </a:p>
          </p:txBody>
        </p:sp>
        <p:sp>
          <p:nvSpPr>
            <p:cNvPr id="880" name="Google Shape;880;p41"/>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2</a:t>
              </a:r>
              <a:endParaRPr/>
            </a:p>
          </p:txBody>
        </p:sp>
      </p:grpSp>
      <p:sp>
        <p:nvSpPr>
          <p:cNvPr id="881" name="Google Shape;881;p41"/>
          <p:cNvSpPr txBox="1"/>
          <p:nvPr/>
        </p:nvSpPr>
        <p:spPr>
          <a:xfrm>
            <a:off x="8109273" y="2128492"/>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20,000</a:t>
            </a:r>
            <a:endParaRPr/>
          </a:p>
        </p:txBody>
      </p:sp>
      <p:sp>
        <p:nvSpPr>
          <p:cNvPr id="882" name="Google Shape;882;p41"/>
          <p:cNvSpPr txBox="1"/>
          <p:nvPr/>
        </p:nvSpPr>
        <p:spPr>
          <a:xfrm>
            <a:off x="9792343" y="2128492"/>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20,000</a:t>
            </a:r>
            <a:endParaRPr/>
          </a:p>
        </p:txBody>
      </p:sp>
      <p:sp>
        <p:nvSpPr>
          <p:cNvPr id="883" name="Google Shape;883;p41"/>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3 January</a:t>
            </a:r>
            <a:endParaRPr sz="2130">
              <a:solidFill>
                <a:schemeClr val="dk1"/>
              </a:solidFill>
              <a:latin typeface="Avenir"/>
              <a:ea typeface="Avenir"/>
              <a:cs typeface="Avenir"/>
              <a:sym typeface="Avenir"/>
            </a:endParaRPr>
          </a:p>
        </p:txBody>
      </p:sp>
      <p:sp>
        <p:nvSpPr>
          <p:cNvPr id="884" name="Google Shape;884;p41"/>
          <p:cNvSpPr txBox="1"/>
          <p:nvPr/>
        </p:nvSpPr>
        <p:spPr>
          <a:xfrm>
            <a:off x="718455" y="3034199"/>
            <a:ext cx="10949127" cy="3293209"/>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Gulim"/>
                <a:ea typeface="Gulim"/>
                <a:cs typeface="Gulim"/>
                <a:sym typeface="Gulim"/>
              </a:rPr>
              <a:t>생각의 흐름 (먼저 큰 그림부터 보기):</a:t>
            </a:r>
            <a:endParaRPr/>
          </a:p>
          <a:p>
            <a:pPr indent="0" lvl="0" marL="0" marR="0" rtl="0" algn="ctr">
              <a:spcBef>
                <a:spcPts val="800"/>
              </a:spcBef>
              <a:spcAft>
                <a:spcPts val="0"/>
              </a:spcAft>
              <a:buClr>
                <a:schemeClr val="lt1"/>
              </a:buClr>
              <a:buSzPts val="4000"/>
              <a:buFont typeface="Arial"/>
              <a:buNone/>
            </a:pPr>
            <a:r>
              <a:rPr lang="en-US" sz="4000">
                <a:solidFill>
                  <a:schemeClr val="lt1"/>
                </a:solidFill>
                <a:latin typeface="Gulim"/>
                <a:ea typeface="Gulim"/>
                <a:cs typeface="Gulim"/>
                <a:sym typeface="Gulim"/>
              </a:rPr>
              <a:t>이 거래의 결과로 </a:t>
            </a:r>
            <a:r>
              <a:rPr b="1" lang="en-US" sz="4000">
                <a:solidFill>
                  <a:schemeClr val="lt1"/>
                </a:solidFill>
                <a:latin typeface="Gulim"/>
                <a:ea typeface="Gulim"/>
                <a:cs typeface="Gulim"/>
                <a:sym typeface="Gulim"/>
              </a:rPr>
              <a:t>무엇이 더 많아졌는가</a:t>
            </a:r>
            <a:r>
              <a:rPr lang="en-US" sz="4000">
                <a:solidFill>
                  <a:schemeClr val="lt1"/>
                </a:solidFill>
                <a:latin typeface="Gulim"/>
                <a:ea typeface="Gulim"/>
                <a:cs typeface="Gulim"/>
                <a:sym typeface="Gulim"/>
              </a:rPr>
              <a:t>, 또는</a:t>
            </a:r>
            <a:br>
              <a:rPr lang="en-US" sz="4000">
                <a:solidFill>
                  <a:schemeClr val="lt1"/>
                </a:solidFill>
                <a:latin typeface="Gulim"/>
                <a:ea typeface="Gulim"/>
                <a:cs typeface="Gulim"/>
                <a:sym typeface="Gulim"/>
              </a:rPr>
            </a:br>
            <a:r>
              <a:rPr b="1" lang="en-US" sz="4000">
                <a:solidFill>
                  <a:schemeClr val="lt1"/>
                </a:solidFill>
                <a:latin typeface="Gulim"/>
                <a:ea typeface="Gulim"/>
                <a:cs typeface="Gulim"/>
                <a:sym typeface="Gulim"/>
              </a:rPr>
              <a:t>무엇이 더 줄어들었는가?</a:t>
            </a:r>
            <a:endParaRPr sz="4000">
              <a:solidFill>
                <a:schemeClr val="lt1"/>
              </a:solidFill>
              <a:latin typeface="Gulim"/>
              <a:ea typeface="Gulim"/>
              <a:cs typeface="Gulim"/>
              <a:sym typeface="Gulim"/>
            </a:endParaRPr>
          </a:p>
          <a:p>
            <a:pPr indent="0" lvl="0" marL="0" marR="0" rtl="0" algn="ctr">
              <a:spcBef>
                <a:spcPts val="0"/>
              </a:spcBef>
              <a:spcAft>
                <a:spcPts val="0"/>
              </a:spcAft>
              <a:buClr>
                <a:schemeClr val="lt1"/>
              </a:buClr>
              <a:buSzPts val="4000"/>
              <a:buFont typeface="Arial"/>
              <a:buNone/>
            </a:pPr>
            <a:r>
              <a:rPr lang="en-US" sz="4000">
                <a:solidFill>
                  <a:schemeClr val="lt1"/>
                </a:solidFill>
                <a:latin typeface="Avenir"/>
                <a:ea typeface="Avenir"/>
                <a:cs typeface="Avenir"/>
                <a:sym typeface="Avenir"/>
              </a:rPr>
              <a:t>(in terms of Assets, Liabilities, Equity,</a:t>
            </a:r>
            <a:endParaRPr/>
          </a:p>
          <a:p>
            <a:pPr indent="0" lvl="0" marL="0" marR="0" rtl="0" algn="ctr">
              <a:spcBef>
                <a:spcPts val="0"/>
              </a:spcBef>
              <a:spcAft>
                <a:spcPts val="0"/>
              </a:spcAft>
              <a:buClr>
                <a:schemeClr val="lt1"/>
              </a:buClr>
              <a:buSzPts val="4000"/>
              <a:buFont typeface="Arial"/>
              <a:buNone/>
            </a:pPr>
            <a:r>
              <a:rPr lang="en-US" sz="4000">
                <a:solidFill>
                  <a:schemeClr val="lt1"/>
                </a:solidFill>
                <a:latin typeface="Avenir"/>
                <a:ea typeface="Avenir"/>
                <a:cs typeface="Avenir"/>
                <a:sym typeface="Avenir"/>
              </a:rPr>
              <a:t>Revenue &amp; Expenses?)</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84"/>
                                        </p:tgtEl>
                                        <p:attrNameLst>
                                          <p:attrName>style.visibility</p:attrName>
                                        </p:attrNameLst>
                                      </p:cBhvr>
                                      <p:to>
                                        <p:strVal val="visible"/>
                                      </p:to>
                                    </p:set>
                                    <p:anim calcmode="lin" valueType="num">
                                      <p:cBhvr additive="base">
                                        <p:cTn dur="500"/>
                                        <p:tgtEl>
                                          <p:spTgt spid="88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nvSpPr>
        <p:spPr>
          <a:xfrm>
            <a:off x="0" y="-2"/>
            <a:ext cx="12192000" cy="1080000"/>
          </a:xfrm>
          <a:prstGeom prst="rect">
            <a:avLst/>
          </a:prstGeom>
          <a:solidFill>
            <a:srgbClr val="521B93"/>
          </a:solidFill>
          <a:ln>
            <a:noFill/>
          </a:ln>
        </p:spPr>
        <p:txBody>
          <a:bodyPr anchorCtr="0" anchor="ctr" bIns="45700" lIns="91425" spcFirstLastPara="1" rIns="91425" wrap="square" tIns="45700">
            <a:noAutofit/>
          </a:bodyPr>
          <a:lstStyle/>
          <a:p>
            <a:pPr indent="0" lvl="0" marL="363538" marR="0" rtl="0" algn="l">
              <a:lnSpc>
                <a:spcPct val="120000"/>
              </a:lnSpc>
              <a:spcBef>
                <a:spcPts val="0"/>
              </a:spcBef>
              <a:spcAft>
                <a:spcPts val="0"/>
              </a:spcAft>
              <a:buNone/>
            </a:pPr>
            <a:r>
              <a:rPr b="1" i="0" lang="en-US" sz="4000" u="none" cap="none" strike="noStrike">
                <a:solidFill>
                  <a:schemeClr val="accent4"/>
                </a:solidFill>
                <a:latin typeface="Avenir"/>
                <a:ea typeface="Avenir"/>
                <a:cs typeface="Avenir"/>
                <a:sym typeface="Avenir"/>
              </a:rPr>
              <a:t>2.  A butterfly flutter by (quick recap)</a:t>
            </a:r>
            <a:endParaRPr/>
          </a:p>
        </p:txBody>
      </p:sp>
      <p:pic>
        <p:nvPicPr>
          <p:cNvPr id="102" name="Google Shape;102;p15"/>
          <p:cNvPicPr preferRelativeResize="0"/>
          <p:nvPr/>
        </p:nvPicPr>
        <p:blipFill rotWithShape="1">
          <a:blip r:embed="rId3">
            <a:alphaModFix/>
          </a:blip>
          <a:srcRect b="0" l="0" r="48538" t="0"/>
          <a:stretch/>
        </p:blipFill>
        <p:spPr>
          <a:xfrm>
            <a:off x="3599709" y="1806455"/>
            <a:ext cx="2400038" cy="4509677"/>
          </a:xfrm>
          <a:prstGeom prst="rect">
            <a:avLst/>
          </a:prstGeom>
          <a:noFill/>
          <a:ln>
            <a:noFill/>
          </a:ln>
        </p:spPr>
      </p:pic>
      <p:pic>
        <p:nvPicPr>
          <p:cNvPr id="103" name="Google Shape;103;p15"/>
          <p:cNvPicPr preferRelativeResize="0"/>
          <p:nvPr/>
        </p:nvPicPr>
        <p:blipFill rotWithShape="1">
          <a:blip r:embed="rId4">
            <a:alphaModFix/>
          </a:blip>
          <a:srcRect b="0" l="50773" r="0" t="0"/>
          <a:stretch/>
        </p:blipFill>
        <p:spPr>
          <a:xfrm>
            <a:off x="5967663" y="1806455"/>
            <a:ext cx="2295804" cy="4509677"/>
          </a:xfrm>
          <a:prstGeom prst="rect">
            <a:avLst/>
          </a:prstGeom>
          <a:noFill/>
          <a:ln>
            <a:noFill/>
          </a:ln>
        </p:spPr>
      </p:pic>
      <p:sp>
        <p:nvSpPr>
          <p:cNvPr id="104" name="Google Shape;104;p15"/>
          <p:cNvSpPr txBox="1"/>
          <p:nvPr/>
        </p:nvSpPr>
        <p:spPr>
          <a:xfrm>
            <a:off x="9790637" y="6550223"/>
            <a:ext cx="24013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7F7F7F"/>
                </a:solidFill>
                <a:latin typeface="Arial"/>
                <a:ea typeface="Arial"/>
                <a:cs typeface="Arial"/>
                <a:sym typeface="Arial"/>
              </a:rPr>
              <a:t>https://en.butterflycorner.net</a:t>
            </a:r>
            <a:endParaRPr sz="1400">
              <a:solidFill>
                <a:srgbClr val="7F7F7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42"/>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891" name="Google Shape;891;p42"/>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892" name="Google Shape;892;p42"/>
          <p:cNvGrpSpPr/>
          <p:nvPr/>
        </p:nvGrpSpPr>
        <p:grpSpPr>
          <a:xfrm>
            <a:off x="492858" y="773769"/>
            <a:ext cx="11291146" cy="5895963"/>
            <a:chOff x="492858" y="773769"/>
            <a:chExt cx="11291146" cy="5895963"/>
          </a:xfrm>
        </p:grpSpPr>
        <p:sp>
          <p:nvSpPr>
            <p:cNvPr id="893" name="Google Shape;893;p42"/>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894" name="Google Shape;894;p42"/>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895" name="Google Shape;895;p42"/>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896" name="Google Shape;896;p42"/>
            <p:cNvGrpSpPr/>
            <p:nvPr/>
          </p:nvGrpSpPr>
          <p:grpSpPr>
            <a:xfrm>
              <a:off x="492858" y="3906158"/>
              <a:ext cx="11291146" cy="2763574"/>
              <a:chOff x="1354633" y="4399872"/>
              <a:chExt cx="9550931" cy="2121952"/>
            </a:xfrm>
          </p:grpSpPr>
          <p:sp>
            <p:nvSpPr>
              <p:cNvPr id="897" name="Google Shape;897;p42"/>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898" name="Google Shape;898;p42"/>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899" name="Google Shape;899;p42"/>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900" name="Google Shape;900;p42"/>
              <p:cNvCxnSpPr>
                <a:stCxn id="894"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901" name="Google Shape;901;p42"/>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902" name="Google Shape;902;p42"/>
          <p:cNvGrpSpPr/>
          <p:nvPr/>
        </p:nvGrpSpPr>
        <p:grpSpPr>
          <a:xfrm>
            <a:off x="2458800" y="3135648"/>
            <a:ext cx="1620000" cy="823049"/>
            <a:chOff x="671549" y="1402787"/>
            <a:chExt cx="1620000" cy="2549293"/>
          </a:xfrm>
        </p:grpSpPr>
        <p:sp>
          <p:nvSpPr>
            <p:cNvPr id="903" name="Google Shape;903;p42"/>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904" name="Google Shape;904;p42"/>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sp>
        <p:nvSpPr>
          <p:cNvPr id="905" name="Google Shape;905;p42"/>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906" name="Google Shape;906;p42"/>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907" name="Google Shape;907;p42"/>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908" name="Google Shape;908;p42"/>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909" name="Google Shape;909;p42"/>
          <p:cNvSpPr txBox="1"/>
          <p:nvPr/>
        </p:nvSpPr>
        <p:spPr>
          <a:xfrm>
            <a:off x="9952471" y="3924000"/>
            <a:ext cx="194804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910" name="Google Shape;910;p42"/>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1" name="Google Shape;911;p42"/>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2" name="Google Shape;912;p42"/>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913" name="Google Shape;913;p42"/>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914" name="Google Shape;914;p42"/>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grpSp>
        <p:nvGrpSpPr>
          <p:cNvPr id="915" name="Google Shape;915;p42"/>
          <p:cNvGrpSpPr/>
          <p:nvPr/>
        </p:nvGrpSpPr>
        <p:grpSpPr>
          <a:xfrm>
            <a:off x="2574025" y="3385828"/>
            <a:ext cx="245580" cy="224238"/>
            <a:chOff x="802803" y="3715228"/>
            <a:chExt cx="245580" cy="224238"/>
          </a:xfrm>
        </p:grpSpPr>
        <p:sp>
          <p:nvSpPr>
            <p:cNvPr id="916" name="Google Shape;916;p42"/>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917" name="Google Shape;917;p4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918" name="Google Shape;918;p42"/>
          <p:cNvGrpSpPr/>
          <p:nvPr/>
        </p:nvGrpSpPr>
        <p:grpSpPr>
          <a:xfrm>
            <a:off x="2574025" y="3649299"/>
            <a:ext cx="245580" cy="224238"/>
            <a:chOff x="802803" y="3715228"/>
            <a:chExt cx="245580" cy="224238"/>
          </a:xfrm>
        </p:grpSpPr>
        <p:sp>
          <p:nvSpPr>
            <p:cNvPr id="919" name="Google Shape;919;p4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920" name="Google Shape;920;p4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921" name="Google Shape;921;p42"/>
          <p:cNvGrpSpPr/>
          <p:nvPr/>
        </p:nvGrpSpPr>
        <p:grpSpPr>
          <a:xfrm>
            <a:off x="10117559" y="1755851"/>
            <a:ext cx="245580" cy="224238"/>
            <a:chOff x="802803" y="3715228"/>
            <a:chExt cx="245580" cy="224238"/>
          </a:xfrm>
        </p:grpSpPr>
        <p:sp>
          <p:nvSpPr>
            <p:cNvPr id="922" name="Google Shape;922;p4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923" name="Google Shape;923;p4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924" name="Google Shape;924;p42"/>
          <p:cNvGrpSpPr/>
          <p:nvPr/>
        </p:nvGrpSpPr>
        <p:grpSpPr>
          <a:xfrm>
            <a:off x="10116000" y="3650400"/>
            <a:ext cx="245580" cy="224238"/>
            <a:chOff x="802803" y="3715228"/>
            <a:chExt cx="245580" cy="224238"/>
          </a:xfrm>
        </p:grpSpPr>
        <p:sp>
          <p:nvSpPr>
            <p:cNvPr id="925" name="Google Shape;925;p42"/>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926" name="Google Shape;926;p4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sp>
        <p:nvSpPr>
          <p:cNvPr id="927" name="Google Shape;927;p42"/>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928" name="Google Shape;928;p42"/>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929" name="Google Shape;929;p42"/>
          <p:cNvGrpSpPr/>
          <p:nvPr/>
        </p:nvGrpSpPr>
        <p:grpSpPr>
          <a:xfrm>
            <a:off x="9983452" y="3159099"/>
            <a:ext cx="1620000" cy="796276"/>
            <a:chOff x="3810000" y="2015069"/>
            <a:chExt cx="1390650" cy="1596814"/>
          </a:xfrm>
        </p:grpSpPr>
        <p:sp>
          <p:nvSpPr>
            <p:cNvPr id="930" name="Google Shape;930;p4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931" name="Google Shape;931;p4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932" name="Google Shape;932;p42"/>
          <p:cNvGrpSpPr/>
          <p:nvPr/>
        </p:nvGrpSpPr>
        <p:grpSpPr>
          <a:xfrm>
            <a:off x="10006085" y="1263488"/>
            <a:ext cx="1620000" cy="796276"/>
            <a:chOff x="3810000" y="2015069"/>
            <a:chExt cx="1390650" cy="1596814"/>
          </a:xfrm>
        </p:grpSpPr>
        <p:sp>
          <p:nvSpPr>
            <p:cNvPr id="933" name="Google Shape;933;p4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934" name="Google Shape;934;p4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935" name="Google Shape;935;p42"/>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936" name="Google Shape;936;p42"/>
          <p:cNvSpPr/>
          <p:nvPr/>
        </p:nvSpPr>
        <p:spPr>
          <a:xfrm>
            <a:off x="1322797" y="5053028"/>
            <a:ext cx="105384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37" name="Google Shape;937;p42"/>
          <p:cNvGrpSpPr/>
          <p:nvPr/>
        </p:nvGrpSpPr>
        <p:grpSpPr>
          <a:xfrm>
            <a:off x="1518474" y="5331049"/>
            <a:ext cx="10188967" cy="756004"/>
            <a:chOff x="926134" y="1719856"/>
            <a:chExt cx="9204181" cy="750147"/>
          </a:xfrm>
        </p:grpSpPr>
        <p:sp>
          <p:nvSpPr>
            <p:cNvPr id="938" name="Google Shape;938;p42"/>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소유주가 자금을 출자하여 사업용 계좌에 입금함. 대출이 아님.</a:t>
              </a:r>
              <a:endParaRPr sz="2000">
                <a:solidFill>
                  <a:schemeClr val="dk1"/>
                </a:solidFill>
                <a:latin typeface="Avenir"/>
                <a:ea typeface="Avenir"/>
                <a:cs typeface="Avenir"/>
                <a:sym typeface="Avenir"/>
              </a:endParaRPr>
            </a:p>
          </p:txBody>
        </p:sp>
        <p:sp>
          <p:nvSpPr>
            <p:cNvPr id="939" name="Google Shape;939;p42"/>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20,000</a:t>
              </a:r>
              <a:endParaRPr/>
            </a:p>
          </p:txBody>
        </p:sp>
        <p:sp>
          <p:nvSpPr>
            <p:cNvPr id="940" name="Google Shape;940;p42"/>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contributed capital</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20,000</a:t>
              </a:r>
              <a:endParaRPr/>
            </a:p>
          </p:txBody>
        </p:sp>
        <p:sp>
          <p:nvSpPr>
            <p:cNvPr id="941" name="Google Shape;941;p42"/>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2</a:t>
              </a:r>
              <a:endParaRPr/>
            </a:p>
          </p:txBody>
        </p:sp>
      </p:grpSp>
      <p:sp>
        <p:nvSpPr>
          <p:cNvPr id="942" name="Google Shape;942;p42"/>
          <p:cNvSpPr txBox="1"/>
          <p:nvPr/>
        </p:nvSpPr>
        <p:spPr>
          <a:xfrm>
            <a:off x="8341301" y="5326936"/>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20,000</a:t>
            </a:r>
            <a:endParaRPr/>
          </a:p>
        </p:txBody>
      </p:sp>
      <p:sp>
        <p:nvSpPr>
          <p:cNvPr id="943" name="Google Shape;943;p42"/>
          <p:cNvSpPr txBox="1"/>
          <p:nvPr/>
        </p:nvSpPr>
        <p:spPr>
          <a:xfrm>
            <a:off x="10024371" y="5331049"/>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20,000</a:t>
            </a:r>
            <a:endParaRPr/>
          </a:p>
        </p:txBody>
      </p:sp>
      <p:sp>
        <p:nvSpPr>
          <p:cNvPr id="944" name="Google Shape;944;p42"/>
          <p:cNvSpPr/>
          <p:nvPr/>
        </p:nvSpPr>
        <p:spPr>
          <a:xfrm rot="10800000">
            <a:off x="153289" y="824059"/>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5" name="Google Shape;945;p42"/>
          <p:cNvSpPr/>
          <p:nvPr/>
        </p:nvSpPr>
        <p:spPr>
          <a:xfrm rot="10800000">
            <a:off x="11156864" y="2680447"/>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942"/>
                                        </p:tgtEl>
                                      </p:cBhvr>
                                    </p:animEffect>
                                    <p:set>
                                      <p:cBhvr>
                                        <p:cTn dur="1" fill="hold">
                                          <p:stCondLst>
                                            <p:cond delay="1000"/>
                                          </p:stCondLst>
                                        </p:cTn>
                                        <p:tgtEl>
                                          <p:spTgt spid="94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1000"/>
                                        <p:tgtEl>
                                          <p:spTgt spid="908"/>
                                        </p:tgtEl>
                                      </p:cBhvr>
                                    </p:animEffect>
                                  </p:childTnLst>
                                </p:cTn>
                              </p:par>
                              <p:par>
                                <p:cTn fill="hold" nodeType="with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1000"/>
                                        <p:tgtEl>
                                          <p:spTgt spid="910"/>
                                        </p:tgtEl>
                                      </p:cBhvr>
                                    </p:animEffect>
                                  </p:childTnLst>
                                </p:cTn>
                              </p:par>
                              <p:par>
                                <p:cTn fill="hold" nodeType="with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1000"/>
                                        <p:tgtEl>
                                          <p:spTgt spid="9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500"/>
                                        <p:tgtEl>
                                          <p:spTgt spid="909"/>
                                        </p:tgtEl>
                                      </p:cBhvr>
                                    </p:animEffect>
                                  </p:childTnLst>
                                </p:cTn>
                              </p:par>
                              <p:par>
                                <p:cTn fill="hold" nodeType="with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500"/>
                                        <p:tgtEl>
                                          <p:spTgt spid="929"/>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1000"/>
                                        <p:tgtEl>
                                          <p:spTgt spid="943"/>
                                        </p:tgtEl>
                                      </p:cBhvr>
                                    </p:animEffect>
                                    <p:set>
                                      <p:cBhvr>
                                        <p:cTn dur="1" fill="hold">
                                          <p:stCondLst>
                                            <p:cond delay="1000"/>
                                          </p:stCondLst>
                                        </p:cTn>
                                        <p:tgtEl>
                                          <p:spTgt spid="94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1000"/>
                                        <p:tgtEl>
                                          <p:spTgt spid="935"/>
                                        </p:tgtEl>
                                      </p:cBhvr>
                                    </p:animEffect>
                                  </p:childTnLst>
                                </p:cTn>
                              </p:par>
                              <p:par>
                                <p:cTn fill="hold" nodeType="with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1000"/>
                                        <p:tgtEl>
                                          <p:spTgt spid="924"/>
                                        </p:tgtEl>
                                      </p:cBhvr>
                                    </p:animEffect>
                                  </p:childTnLst>
                                </p:cTn>
                              </p:par>
                              <p:par>
                                <p:cTn fill="hold" nodeType="with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1000"/>
                                        <p:tgtEl>
                                          <p:spTgt spid="9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1000"/>
                                        <p:tgtEl>
                                          <p:spTgt spid="944"/>
                                        </p:tgtEl>
                                      </p:cBhvr>
                                    </p:animEffect>
                                  </p:childTnLst>
                                </p:cTn>
                              </p:par>
                              <p:par>
                                <p:cTn fill="hold" nodeType="with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1000"/>
                                        <p:tgtEl>
                                          <p:spTgt spid="9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43"/>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952" name="Google Shape;952;p43"/>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953" name="Google Shape;953;p43"/>
          <p:cNvGrpSpPr/>
          <p:nvPr/>
        </p:nvGrpSpPr>
        <p:grpSpPr>
          <a:xfrm>
            <a:off x="1284576" y="2130924"/>
            <a:ext cx="10188969" cy="756004"/>
            <a:chOff x="926134" y="1719856"/>
            <a:chExt cx="9204181" cy="750147"/>
          </a:xfrm>
        </p:grpSpPr>
        <p:sp>
          <p:nvSpPr>
            <p:cNvPr id="954" name="Google Shape;954;p43"/>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대출금의 일부를 상환함.</a:t>
              </a:r>
              <a:endParaRPr sz="2000">
                <a:solidFill>
                  <a:schemeClr val="dk1"/>
                </a:solidFill>
                <a:latin typeface="Avenir"/>
                <a:ea typeface="Avenir"/>
                <a:cs typeface="Avenir"/>
                <a:sym typeface="Avenir"/>
              </a:endParaRPr>
            </a:p>
          </p:txBody>
        </p:sp>
        <p:sp>
          <p:nvSpPr>
            <p:cNvPr id="955" name="Google Shape;955;p43"/>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Bank loan</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5,000</a:t>
              </a:r>
              <a:endParaRPr/>
            </a:p>
          </p:txBody>
        </p:sp>
        <p:sp>
          <p:nvSpPr>
            <p:cNvPr id="956" name="Google Shape;956;p43"/>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5,000</a:t>
              </a:r>
              <a:endParaRPr/>
            </a:p>
          </p:txBody>
        </p:sp>
        <p:sp>
          <p:nvSpPr>
            <p:cNvPr id="957" name="Google Shape;957;p43"/>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3</a:t>
              </a:r>
              <a:endParaRPr/>
            </a:p>
          </p:txBody>
        </p:sp>
      </p:grpSp>
      <p:sp>
        <p:nvSpPr>
          <p:cNvPr id="958" name="Google Shape;958;p43"/>
          <p:cNvSpPr txBox="1"/>
          <p:nvPr/>
        </p:nvSpPr>
        <p:spPr>
          <a:xfrm>
            <a:off x="8107403" y="2130924"/>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5,000</a:t>
            </a:r>
            <a:endParaRPr/>
          </a:p>
        </p:txBody>
      </p:sp>
      <p:sp>
        <p:nvSpPr>
          <p:cNvPr id="959" name="Google Shape;959;p43"/>
          <p:cNvSpPr txBox="1"/>
          <p:nvPr/>
        </p:nvSpPr>
        <p:spPr>
          <a:xfrm>
            <a:off x="9790473" y="2130924"/>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5,000</a:t>
            </a:r>
            <a:endParaRPr/>
          </a:p>
        </p:txBody>
      </p:sp>
      <p:sp>
        <p:nvSpPr>
          <p:cNvPr id="960" name="Google Shape;960;p43"/>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31 January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44"/>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967" name="Google Shape;967;p44"/>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968" name="Google Shape;968;p44"/>
          <p:cNvGrpSpPr/>
          <p:nvPr/>
        </p:nvGrpSpPr>
        <p:grpSpPr>
          <a:xfrm>
            <a:off x="492858" y="773769"/>
            <a:ext cx="11291146" cy="5895963"/>
            <a:chOff x="492858" y="773769"/>
            <a:chExt cx="11291146" cy="5895963"/>
          </a:xfrm>
        </p:grpSpPr>
        <p:sp>
          <p:nvSpPr>
            <p:cNvPr id="969" name="Google Shape;969;p44"/>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970" name="Google Shape;970;p44"/>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971" name="Google Shape;971;p44"/>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972" name="Google Shape;972;p44"/>
            <p:cNvGrpSpPr/>
            <p:nvPr/>
          </p:nvGrpSpPr>
          <p:grpSpPr>
            <a:xfrm>
              <a:off x="492858" y="3906158"/>
              <a:ext cx="11291146" cy="2763574"/>
              <a:chOff x="1354633" y="4399872"/>
              <a:chExt cx="9550931" cy="2121952"/>
            </a:xfrm>
          </p:grpSpPr>
          <p:sp>
            <p:nvSpPr>
              <p:cNvPr id="973" name="Google Shape;973;p44"/>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974" name="Google Shape;974;p44"/>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975" name="Google Shape;975;p44"/>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976" name="Google Shape;976;p44"/>
              <p:cNvCxnSpPr>
                <a:stCxn id="970"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977" name="Google Shape;977;p44"/>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978" name="Google Shape;978;p44"/>
          <p:cNvGrpSpPr/>
          <p:nvPr/>
        </p:nvGrpSpPr>
        <p:grpSpPr>
          <a:xfrm>
            <a:off x="2458800" y="3074710"/>
            <a:ext cx="1620000" cy="883988"/>
            <a:chOff x="671549" y="1402787"/>
            <a:chExt cx="1620000" cy="2549293"/>
          </a:xfrm>
        </p:grpSpPr>
        <p:sp>
          <p:nvSpPr>
            <p:cNvPr id="979" name="Google Shape;979;p44"/>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980" name="Google Shape;980;p44"/>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sp>
        <p:nvSpPr>
          <p:cNvPr id="981" name="Google Shape;981;p44"/>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982" name="Google Shape;982;p44"/>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983" name="Google Shape;983;p44"/>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984" name="Google Shape;984;p44"/>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985" name="Google Shape;985;p44"/>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986" name="Google Shape;986;p44"/>
          <p:cNvSpPr txBox="1"/>
          <p:nvPr/>
        </p:nvSpPr>
        <p:spPr>
          <a:xfrm>
            <a:off x="10026435" y="3924000"/>
            <a:ext cx="182275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987" name="Google Shape;987;p44"/>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8" name="Google Shape;988;p44"/>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9" name="Google Shape;989;p44"/>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0" name="Google Shape;990;p44"/>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991" name="Google Shape;991;p44"/>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992" name="Google Shape;992;p44"/>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993" name="Google Shape;993;p44"/>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994" name="Google Shape;994;p44"/>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grpSp>
        <p:nvGrpSpPr>
          <p:cNvPr id="995" name="Google Shape;995;p44"/>
          <p:cNvGrpSpPr/>
          <p:nvPr/>
        </p:nvGrpSpPr>
        <p:grpSpPr>
          <a:xfrm>
            <a:off x="2574025" y="3121887"/>
            <a:ext cx="245580" cy="224238"/>
            <a:chOff x="802803" y="3715228"/>
            <a:chExt cx="245580" cy="224238"/>
          </a:xfrm>
        </p:grpSpPr>
        <p:sp>
          <p:nvSpPr>
            <p:cNvPr id="996" name="Google Shape;996;p44"/>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997" name="Google Shape;997;p4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998" name="Google Shape;998;p44"/>
          <p:cNvGrpSpPr/>
          <p:nvPr/>
        </p:nvGrpSpPr>
        <p:grpSpPr>
          <a:xfrm>
            <a:off x="2574025" y="3385828"/>
            <a:ext cx="245580" cy="224238"/>
            <a:chOff x="802803" y="3715228"/>
            <a:chExt cx="245580" cy="224238"/>
          </a:xfrm>
        </p:grpSpPr>
        <p:sp>
          <p:nvSpPr>
            <p:cNvPr id="999" name="Google Shape;999;p4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000" name="Google Shape;1000;p4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001" name="Google Shape;1001;p44"/>
          <p:cNvGrpSpPr/>
          <p:nvPr/>
        </p:nvGrpSpPr>
        <p:grpSpPr>
          <a:xfrm>
            <a:off x="2574025" y="3649299"/>
            <a:ext cx="245580" cy="224238"/>
            <a:chOff x="802803" y="3715228"/>
            <a:chExt cx="245580" cy="224238"/>
          </a:xfrm>
        </p:grpSpPr>
        <p:sp>
          <p:nvSpPr>
            <p:cNvPr id="1002" name="Google Shape;1002;p4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003" name="Google Shape;1003;p4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004" name="Google Shape;1004;p44"/>
          <p:cNvGrpSpPr/>
          <p:nvPr/>
        </p:nvGrpSpPr>
        <p:grpSpPr>
          <a:xfrm>
            <a:off x="10117559" y="1755851"/>
            <a:ext cx="245580" cy="224238"/>
            <a:chOff x="802803" y="3715228"/>
            <a:chExt cx="245580" cy="224238"/>
          </a:xfrm>
        </p:grpSpPr>
        <p:sp>
          <p:nvSpPr>
            <p:cNvPr id="1005" name="Google Shape;1005;p4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006" name="Google Shape;1006;p4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007" name="Google Shape;1007;p44"/>
          <p:cNvGrpSpPr/>
          <p:nvPr/>
        </p:nvGrpSpPr>
        <p:grpSpPr>
          <a:xfrm>
            <a:off x="10116000" y="3650400"/>
            <a:ext cx="245580" cy="224238"/>
            <a:chOff x="802803" y="3715228"/>
            <a:chExt cx="245580" cy="224238"/>
          </a:xfrm>
        </p:grpSpPr>
        <p:sp>
          <p:nvSpPr>
            <p:cNvPr id="1008" name="Google Shape;1008;p4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009" name="Google Shape;1009;p4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010" name="Google Shape;1010;p44"/>
          <p:cNvGrpSpPr/>
          <p:nvPr/>
        </p:nvGrpSpPr>
        <p:grpSpPr>
          <a:xfrm>
            <a:off x="10117837" y="1489299"/>
            <a:ext cx="245580" cy="224238"/>
            <a:chOff x="802803" y="3715228"/>
            <a:chExt cx="245580" cy="224238"/>
          </a:xfrm>
        </p:grpSpPr>
        <p:sp>
          <p:nvSpPr>
            <p:cNvPr id="1011" name="Google Shape;1011;p44"/>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012" name="Google Shape;1012;p4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sp>
        <p:nvSpPr>
          <p:cNvPr id="1013" name="Google Shape;1013;p44"/>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1014" name="Google Shape;1014;p44"/>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1015" name="Google Shape;1015;p44"/>
          <p:cNvGrpSpPr/>
          <p:nvPr/>
        </p:nvGrpSpPr>
        <p:grpSpPr>
          <a:xfrm>
            <a:off x="9983452" y="3159099"/>
            <a:ext cx="1620000" cy="796276"/>
            <a:chOff x="3810000" y="2015069"/>
            <a:chExt cx="1390650" cy="1596814"/>
          </a:xfrm>
        </p:grpSpPr>
        <p:sp>
          <p:nvSpPr>
            <p:cNvPr id="1016" name="Google Shape;1016;p44"/>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017" name="Google Shape;1017;p44"/>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018" name="Google Shape;1018;p44"/>
          <p:cNvGrpSpPr/>
          <p:nvPr/>
        </p:nvGrpSpPr>
        <p:grpSpPr>
          <a:xfrm>
            <a:off x="10006085" y="1263488"/>
            <a:ext cx="1620000" cy="796276"/>
            <a:chOff x="3810000" y="2015069"/>
            <a:chExt cx="1390650" cy="1596814"/>
          </a:xfrm>
        </p:grpSpPr>
        <p:sp>
          <p:nvSpPr>
            <p:cNvPr id="1019" name="Google Shape;1019;p44"/>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020" name="Google Shape;1020;p44"/>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1021" name="Google Shape;1021;p44"/>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022" name="Google Shape;1022;p44"/>
          <p:cNvSpPr/>
          <p:nvPr/>
        </p:nvSpPr>
        <p:spPr>
          <a:xfrm>
            <a:off x="1245585" y="4979617"/>
            <a:ext cx="105384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23" name="Google Shape;1023;p44"/>
          <p:cNvGrpSpPr/>
          <p:nvPr/>
        </p:nvGrpSpPr>
        <p:grpSpPr>
          <a:xfrm>
            <a:off x="1441262" y="5257638"/>
            <a:ext cx="10188967" cy="756004"/>
            <a:chOff x="926134" y="1719856"/>
            <a:chExt cx="9204181" cy="750147"/>
          </a:xfrm>
        </p:grpSpPr>
        <p:sp>
          <p:nvSpPr>
            <p:cNvPr id="1024" name="Google Shape;1024;p44"/>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대출금의 일부를 상환함</a:t>
              </a:r>
              <a:r>
                <a:rPr lang="en-US" sz="2000">
                  <a:solidFill>
                    <a:schemeClr val="dk1"/>
                  </a:solidFill>
                  <a:latin typeface="Avenir"/>
                  <a:ea typeface="Avenir"/>
                  <a:cs typeface="Avenir"/>
                  <a:sym typeface="Avenir"/>
                </a:rPr>
                <a:t>.</a:t>
              </a:r>
              <a:endParaRPr/>
            </a:p>
          </p:txBody>
        </p:sp>
        <p:sp>
          <p:nvSpPr>
            <p:cNvPr id="1025" name="Google Shape;1025;p44"/>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Bank loan</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5,000</a:t>
              </a:r>
              <a:endParaRPr/>
            </a:p>
          </p:txBody>
        </p:sp>
        <p:sp>
          <p:nvSpPr>
            <p:cNvPr id="1026" name="Google Shape;1026;p44"/>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5,000</a:t>
              </a:r>
              <a:endParaRPr/>
            </a:p>
          </p:txBody>
        </p:sp>
        <p:sp>
          <p:nvSpPr>
            <p:cNvPr id="1027" name="Google Shape;1027;p44"/>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3</a:t>
              </a:r>
              <a:endParaRPr/>
            </a:p>
          </p:txBody>
        </p:sp>
      </p:grpSp>
      <p:sp>
        <p:nvSpPr>
          <p:cNvPr id="1028" name="Google Shape;1028;p44"/>
          <p:cNvSpPr txBox="1"/>
          <p:nvPr/>
        </p:nvSpPr>
        <p:spPr>
          <a:xfrm>
            <a:off x="8264089" y="5253525"/>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5,000</a:t>
            </a:r>
            <a:endParaRPr/>
          </a:p>
        </p:txBody>
      </p:sp>
      <p:sp>
        <p:nvSpPr>
          <p:cNvPr id="1029" name="Google Shape;1029;p44"/>
          <p:cNvSpPr txBox="1"/>
          <p:nvPr/>
        </p:nvSpPr>
        <p:spPr>
          <a:xfrm>
            <a:off x="9947159" y="5257638"/>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5,000</a:t>
            </a:r>
            <a:endParaRPr/>
          </a:p>
        </p:txBody>
      </p:sp>
      <p:sp>
        <p:nvSpPr>
          <p:cNvPr id="1030" name="Google Shape;1030;p44"/>
          <p:cNvSpPr/>
          <p:nvPr/>
        </p:nvSpPr>
        <p:spPr>
          <a:xfrm>
            <a:off x="11175384" y="824059"/>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1" name="Google Shape;1031;p44"/>
          <p:cNvSpPr/>
          <p:nvPr/>
        </p:nvSpPr>
        <p:spPr>
          <a:xfrm>
            <a:off x="117100" y="826738"/>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1029"/>
                                        </p:tgtEl>
                                      </p:cBhvr>
                                    </p:animEffect>
                                    <p:set>
                                      <p:cBhvr>
                                        <p:cTn dur="1" fill="hold">
                                          <p:stCondLst>
                                            <p:cond delay="1000"/>
                                          </p:stCondLst>
                                        </p:cTn>
                                        <p:tgtEl>
                                          <p:spTgt spid="102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95"/>
                                        </p:tgtEl>
                                        <p:attrNameLst>
                                          <p:attrName>style.visibility</p:attrName>
                                        </p:attrNameLst>
                                      </p:cBhvr>
                                      <p:to>
                                        <p:strVal val="visible"/>
                                      </p:to>
                                    </p:set>
                                    <p:animEffect filter="fade" transition="in">
                                      <p:cBhvr>
                                        <p:cTn dur="1000"/>
                                        <p:tgtEl>
                                          <p:spTgt spid="995"/>
                                        </p:tgtEl>
                                      </p:cBhvr>
                                    </p:animEffect>
                                  </p:childTnLst>
                                </p:cTn>
                              </p:par>
                              <p:par>
                                <p:cTn fill="hold" nodeType="with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1000"/>
                                        <p:tgtEl>
                                          <p:spTgt spid="987"/>
                                        </p:tgtEl>
                                      </p:cBhvr>
                                    </p:animEffect>
                                  </p:childTnLst>
                                </p:cTn>
                              </p:par>
                              <p:par>
                                <p:cTn fill="hold" nodeType="with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1000"/>
                                        <p:tgtEl>
                                          <p:spTgt spid="985"/>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1028"/>
                                        </p:tgtEl>
                                      </p:cBhvr>
                                    </p:animEffect>
                                    <p:set>
                                      <p:cBhvr>
                                        <p:cTn dur="1" fill="hold">
                                          <p:stCondLst>
                                            <p:cond delay="1000"/>
                                          </p:stCondLst>
                                        </p:cTn>
                                        <p:tgtEl>
                                          <p:spTgt spid="102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10"/>
                                        </p:tgtEl>
                                        <p:attrNameLst>
                                          <p:attrName>style.visibility</p:attrName>
                                        </p:attrNameLst>
                                      </p:cBhvr>
                                      <p:to>
                                        <p:strVal val="visible"/>
                                      </p:to>
                                    </p:set>
                                    <p:animEffect filter="fade" transition="in">
                                      <p:cBhvr>
                                        <p:cTn dur="1000"/>
                                        <p:tgtEl>
                                          <p:spTgt spid="1010"/>
                                        </p:tgtEl>
                                      </p:cBhvr>
                                    </p:animEffect>
                                  </p:childTnLst>
                                </p:cTn>
                              </p:par>
                              <p:par>
                                <p:cTn fill="hold" nodeType="withEffect" presetClass="entr" presetID="10" presetSubtype="0">
                                  <p:stCondLst>
                                    <p:cond delay="0"/>
                                  </p:stCondLst>
                                  <p:childTnLst>
                                    <p:set>
                                      <p:cBhvr>
                                        <p:cTn dur="1" fill="hold">
                                          <p:stCondLst>
                                            <p:cond delay="0"/>
                                          </p:stCondLst>
                                        </p:cTn>
                                        <p:tgtEl>
                                          <p:spTgt spid="994"/>
                                        </p:tgtEl>
                                        <p:attrNameLst>
                                          <p:attrName>style.visibility</p:attrName>
                                        </p:attrNameLst>
                                      </p:cBhvr>
                                      <p:to>
                                        <p:strVal val="visible"/>
                                      </p:to>
                                    </p:set>
                                    <p:animEffect filter="fade" transition="in">
                                      <p:cBhvr>
                                        <p:cTn dur="1000"/>
                                        <p:tgtEl>
                                          <p:spTgt spid="994"/>
                                        </p:tgtEl>
                                      </p:cBhvr>
                                    </p:animEffect>
                                  </p:childTnLst>
                                </p:cTn>
                              </p:par>
                              <p:par>
                                <p:cTn fill="hold" nodeType="with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1000"/>
                                        <p:tgtEl>
                                          <p:spTgt spid="9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1000"/>
                                        <p:tgtEl>
                                          <p:spTgt spid="1030"/>
                                        </p:tgtEl>
                                      </p:cBhvr>
                                    </p:animEffect>
                                  </p:childTnLst>
                                </p:cTn>
                              </p:par>
                              <p:par>
                                <p:cTn fill="hold" nodeType="with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1000"/>
                                        <p:tgtEl>
                                          <p:spTgt spid="10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6" name="Shape 1036"/>
        <p:cNvGrpSpPr/>
        <p:nvPr/>
      </p:nvGrpSpPr>
      <p:grpSpPr>
        <a:xfrm>
          <a:off x="0" y="0"/>
          <a:ext cx="0" cy="0"/>
          <a:chOff x="0" y="0"/>
          <a:chExt cx="0" cy="0"/>
        </a:xfrm>
      </p:grpSpPr>
      <p:sp>
        <p:nvSpPr>
          <p:cNvPr id="1037" name="Google Shape;1037;p45"/>
          <p:cNvSpPr txBox="1"/>
          <p:nvPr/>
        </p:nvSpPr>
        <p:spPr>
          <a:xfrm>
            <a:off x="6112111" y="0"/>
            <a:ext cx="6071834" cy="6858000"/>
          </a:xfrm>
          <a:prstGeom prst="rect">
            <a:avLst/>
          </a:prstGeom>
          <a:solidFill>
            <a:srgbClr val="FEE599"/>
          </a:solid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1038" name="Google Shape;1038;p45"/>
          <p:cNvSpPr txBox="1"/>
          <p:nvPr/>
        </p:nvSpPr>
        <p:spPr>
          <a:xfrm>
            <a:off x="8055" y="0"/>
            <a:ext cx="6096000" cy="6858000"/>
          </a:xfrm>
          <a:prstGeom prst="rect">
            <a:avLst/>
          </a:prstGeom>
          <a:solidFill>
            <a:srgbClr val="C4E0B2"/>
          </a:solid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t/>
            </a:r>
            <a:endParaRPr b="1" sz="2800">
              <a:solidFill>
                <a:schemeClr val="dk1"/>
              </a:solidFill>
              <a:latin typeface="Avenir"/>
              <a:ea typeface="Avenir"/>
              <a:cs typeface="Avenir"/>
              <a:sym typeface="Avenir"/>
            </a:endParaRPr>
          </a:p>
        </p:txBody>
      </p:sp>
      <p:grpSp>
        <p:nvGrpSpPr>
          <p:cNvPr id="1039" name="Google Shape;1039;p45"/>
          <p:cNvGrpSpPr/>
          <p:nvPr/>
        </p:nvGrpSpPr>
        <p:grpSpPr>
          <a:xfrm>
            <a:off x="1080824" y="2000379"/>
            <a:ext cx="3871609" cy="2937753"/>
            <a:chOff x="671549" y="1402787"/>
            <a:chExt cx="1620000" cy="2549293"/>
          </a:xfrm>
        </p:grpSpPr>
        <p:sp>
          <p:nvSpPr>
            <p:cNvPr id="1040" name="Google Shape;1040;p45"/>
            <p:cNvSpPr/>
            <p:nvPr/>
          </p:nvSpPr>
          <p:spPr>
            <a:xfrm flipH="1">
              <a:off x="1481549" y="1402787"/>
              <a:ext cx="810000" cy="2549293"/>
            </a:xfrm>
            <a:prstGeom prst="corner">
              <a:avLst>
                <a:gd fmla="val 6497" name="adj1"/>
                <a:gd fmla="val 6944" name="adj2"/>
              </a:avLst>
            </a:prstGeom>
            <a:solidFill>
              <a:srgbClr val="548135"/>
            </a:solidFill>
            <a:ln cap="flat" cmpd="sng" w="762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1041" name="Google Shape;1041;p45"/>
            <p:cNvSpPr/>
            <p:nvPr/>
          </p:nvSpPr>
          <p:spPr>
            <a:xfrm>
              <a:off x="671549" y="1402787"/>
              <a:ext cx="810000" cy="2549293"/>
            </a:xfrm>
            <a:prstGeom prst="corner">
              <a:avLst>
                <a:gd fmla="val 6497" name="adj1"/>
                <a:gd fmla="val 7336" name="adj2"/>
              </a:avLst>
            </a:prstGeom>
            <a:solidFill>
              <a:srgbClr val="548135"/>
            </a:solidFill>
            <a:ln cap="flat" cmpd="sng" w="762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1042" name="Google Shape;1042;p45"/>
          <p:cNvGrpSpPr/>
          <p:nvPr/>
        </p:nvGrpSpPr>
        <p:grpSpPr>
          <a:xfrm>
            <a:off x="7239567" y="2000379"/>
            <a:ext cx="3871609" cy="2937753"/>
            <a:chOff x="671549" y="1402787"/>
            <a:chExt cx="1620000" cy="2549293"/>
          </a:xfrm>
        </p:grpSpPr>
        <p:sp>
          <p:nvSpPr>
            <p:cNvPr id="1043" name="Google Shape;1043;p45"/>
            <p:cNvSpPr/>
            <p:nvPr/>
          </p:nvSpPr>
          <p:spPr>
            <a:xfrm flipH="1">
              <a:off x="1481549" y="1402787"/>
              <a:ext cx="810000" cy="2549293"/>
            </a:xfrm>
            <a:prstGeom prst="corner">
              <a:avLst>
                <a:gd fmla="val 6497" name="adj1"/>
                <a:gd fmla="val 6944" name="adj2"/>
              </a:avLst>
            </a:prstGeom>
            <a:solidFill>
              <a:schemeClr val="accent2"/>
            </a:solidFill>
            <a:ln cap="flat" cmpd="sng" w="762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1044" name="Google Shape;1044;p45"/>
            <p:cNvSpPr/>
            <p:nvPr/>
          </p:nvSpPr>
          <p:spPr>
            <a:xfrm>
              <a:off x="671549" y="1402787"/>
              <a:ext cx="810000" cy="2549293"/>
            </a:xfrm>
            <a:prstGeom prst="corner">
              <a:avLst>
                <a:gd fmla="val 6497" name="adj1"/>
                <a:gd fmla="val 7336" name="adj2"/>
              </a:avLst>
            </a:prstGeom>
            <a:solidFill>
              <a:schemeClr val="accent2"/>
            </a:solidFill>
            <a:ln cap="flat" cmpd="sng" w="762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1045" name="Google Shape;1045;p45"/>
          <p:cNvGrpSpPr/>
          <p:nvPr/>
        </p:nvGrpSpPr>
        <p:grpSpPr>
          <a:xfrm rot="10800000">
            <a:off x="1546559" y="2188875"/>
            <a:ext cx="1303506" cy="2315183"/>
            <a:chOff x="2086583" y="2684832"/>
            <a:chExt cx="1303506" cy="2315183"/>
          </a:xfrm>
        </p:grpSpPr>
        <p:sp>
          <p:nvSpPr>
            <p:cNvPr id="1046" name="Google Shape;1046;p45"/>
            <p:cNvSpPr txBox="1"/>
            <p:nvPr/>
          </p:nvSpPr>
          <p:spPr>
            <a:xfrm>
              <a:off x="2086583" y="2684832"/>
              <a:ext cx="1303506" cy="2315183"/>
            </a:xfrm>
            <a:prstGeom prst="rect">
              <a:avLst/>
            </a:prstGeom>
            <a:solidFill>
              <a:srgbClr val="548135"/>
            </a:solidFill>
            <a:ln cap="flat" cmpd="sng" w="50800">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7" name="Google Shape;1047;p45"/>
            <p:cNvSpPr/>
            <p:nvPr/>
          </p:nvSpPr>
          <p:spPr>
            <a:xfrm>
              <a:off x="2340915" y="2968601"/>
              <a:ext cx="794842" cy="1747643"/>
            </a:xfrm>
            <a:prstGeom prst="downArrow">
              <a:avLst>
                <a:gd fmla="val 47044" name="adj1"/>
                <a:gd fmla="val 66767" name="adj2"/>
              </a:avLst>
            </a:prstGeom>
            <a:solidFill>
              <a:schemeClr val="lt1"/>
            </a:solidFill>
            <a:ln cap="flat" cmpd="sng" w="508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48" name="Google Shape;1048;p45"/>
          <p:cNvGrpSpPr/>
          <p:nvPr/>
        </p:nvGrpSpPr>
        <p:grpSpPr>
          <a:xfrm>
            <a:off x="7707118" y="2188873"/>
            <a:ext cx="1303506" cy="2315183"/>
            <a:chOff x="2086583" y="2684832"/>
            <a:chExt cx="1303506" cy="2315183"/>
          </a:xfrm>
        </p:grpSpPr>
        <p:sp>
          <p:nvSpPr>
            <p:cNvPr id="1049" name="Google Shape;1049;p45"/>
            <p:cNvSpPr txBox="1"/>
            <p:nvPr/>
          </p:nvSpPr>
          <p:spPr>
            <a:xfrm>
              <a:off x="2086583" y="2684832"/>
              <a:ext cx="1303506" cy="2315183"/>
            </a:xfrm>
            <a:prstGeom prst="rect">
              <a:avLst/>
            </a:prstGeom>
            <a:solidFill>
              <a:srgbClr val="548135"/>
            </a:solidFill>
            <a:ln cap="flat" cmpd="sng" w="50800">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0" name="Google Shape;1050;p45"/>
            <p:cNvSpPr/>
            <p:nvPr/>
          </p:nvSpPr>
          <p:spPr>
            <a:xfrm>
              <a:off x="2340915" y="2968601"/>
              <a:ext cx="794842" cy="1747643"/>
            </a:xfrm>
            <a:prstGeom prst="downArrow">
              <a:avLst>
                <a:gd fmla="val 47044" name="adj1"/>
                <a:gd fmla="val 66767" name="adj2"/>
              </a:avLst>
            </a:prstGeom>
            <a:solidFill>
              <a:schemeClr val="lt1"/>
            </a:solidFill>
            <a:ln cap="flat" cmpd="sng" w="508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51" name="Google Shape;1051;p45"/>
          <p:cNvGrpSpPr/>
          <p:nvPr/>
        </p:nvGrpSpPr>
        <p:grpSpPr>
          <a:xfrm>
            <a:off x="3182806" y="2188873"/>
            <a:ext cx="1303506" cy="2315183"/>
            <a:chOff x="2086583" y="2684832"/>
            <a:chExt cx="1303506" cy="2315183"/>
          </a:xfrm>
        </p:grpSpPr>
        <p:sp>
          <p:nvSpPr>
            <p:cNvPr id="1052" name="Google Shape;1052;p45"/>
            <p:cNvSpPr txBox="1"/>
            <p:nvPr/>
          </p:nvSpPr>
          <p:spPr>
            <a:xfrm>
              <a:off x="2086583" y="2684832"/>
              <a:ext cx="1303506" cy="2315183"/>
            </a:xfrm>
            <a:prstGeom prst="rect">
              <a:avLst/>
            </a:prstGeom>
            <a:solidFill>
              <a:schemeClr val="accent2"/>
            </a:solidFill>
            <a:ln cap="flat" cmpd="sng" w="50800">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3" name="Google Shape;1053;p45"/>
            <p:cNvSpPr/>
            <p:nvPr/>
          </p:nvSpPr>
          <p:spPr>
            <a:xfrm>
              <a:off x="2340915" y="2968601"/>
              <a:ext cx="794842" cy="1747643"/>
            </a:xfrm>
            <a:prstGeom prst="downArrow">
              <a:avLst>
                <a:gd fmla="val 47044" name="adj1"/>
                <a:gd fmla="val 66767" name="adj2"/>
              </a:avLst>
            </a:prstGeom>
            <a:solidFill>
              <a:schemeClr val="lt1"/>
            </a:solidFill>
            <a:ln cap="flat" cmpd="sng" w="508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54" name="Google Shape;1054;p45"/>
          <p:cNvGrpSpPr/>
          <p:nvPr/>
        </p:nvGrpSpPr>
        <p:grpSpPr>
          <a:xfrm rot="10800000">
            <a:off x="9343365" y="2188871"/>
            <a:ext cx="1303506" cy="2315183"/>
            <a:chOff x="2086583" y="2684832"/>
            <a:chExt cx="1303506" cy="2315183"/>
          </a:xfrm>
        </p:grpSpPr>
        <p:sp>
          <p:nvSpPr>
            <p:cNvPr id="1055" name="Google Shape;1055;p45"/>
            <p:cNvSpPr txBox="1"/>
            <p:nvPr/>
          </p:nvSpPr>
          <p:spPr>
            <a:xfrm>
              <a:off x="2086583" y="2684832"/>
              <a:ext cx="1303506" cy="2315183"/>
            </a:xfrm>
            <a:prstGeom prst="rect">
              <a:avLst/>
            </a:prstGeom>
            <a:solidFill>
              <a:schemeClr val="accent2"/>
            </a:solidFill>
            <a:ln cap="flat" cmpd="sng" w="50800">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6" name="Google Shape;1056;p45"/>
            <p:cNvSpPr/>
            <p:nvPr/>
          </p:nvSpPr>
          <p:spPr>
            <a:xfrm>
              <a:off x="2340915" y="2968601"/>
              <a:ext cx="794842" cy="1747643"/>
            </a:xfrm>
            <a:prstGeom prst="downArrow">
              <a:avLst>
                <a:gd fmla="val 47044" name="adj1"/>
                <a:gd fmla="val 66767" name="adj2"/>
              </a:avLst>
            </a:prstGeom>
            <a:solidFill>
              <a:schemeClr val="lt1"/>
            </a:solidFill>
            <a:ln cap="flat" cmpd="sng" w="508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57" name="Google Shape;1057;p45"/>
          <p:cNvGrpSpPr/>
          <p:nvPr/>
        </p:nvGrpSpPr>
        <p:grpSpPr>
          <a:xfrm rot="10800000">
            <a:off x="1546558" y="2188874"/>
            <a:ext cx="1303506" cy="2315183"/>
            <a:chOff x="2086583" y="2684832"/>
            <a:chExt cx="1303506" cy="2315183"/>
          </a:xfrm>
        </p:grpSpPr>
        <p:sp>
          <p:nvSpPr>
            <p:cNvPr id="1058" name="Google Shape;1058;p45"/>
            <p:cNvSpPr txBox="1"/>
            <p:nvPr/>
          </p:nvSpPr>
          <p:spPr>
            <a:xfrm>
              <a:off x="2086583" y="2684832"/>
              <a:ext cx="1303506" cy="2315183"/>
            </a:xfrm>
            <a:prstGeom prst="rect">
              <a:avLst/>
            </a:prstGeom>
            <a:solidFill>
              <a:schemeClr val="lt1"/>
            </a:solidFill>
            <a:ln cap="flat" cmpd="sng" w="50800">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9" name="Google Shape;1059;p45"/>
            <p:cNvSpPr/>
            <p:nvPr/>
          </p:nvSpPr>
          <p:spPr>
            <a:xfrm>
              <a:off x="2340915" y="2968601"/>
              <a:ext cx="794842" cy="1747643"/>
            </a:xfrm>
            <a:prstGeom prst="downArrow">
              <a:avLst>
                <a:gd fmla="val 47044" name="adj1"/>
                <a:gd fmla="val 66767" name="adj2"/>
              </a:avLst>
            </a:prstGeom>
            <a:solidFill>
              <a:schemeClr val="lt1"/>
            </a:solidFill>
            <a:ln cap="flat" cmpd="sng" w="508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60" name="Google Shape;1060;p45"/>
          <p:cNvGrpSpPr/>
          <p:nvPr/>
        </p:nvGrpSpPr>
        <p:grpSpPr>
          <a:xfrm>
            <a:off x="7707117" y="2188872"/>
            <a:ext cx="1303506" cy="2315183"/>
            <a:chOff x="2086583" y="2684832"/>
            <a:chExt cx="1303506" cy="2315183"/>
          </a:xfrm>
        </p:grpSpPr>
        <p:sp>
          <p:nvSpPr>
            <p:cNvPr id="1061" name="Google Shape;1061;p45"/>
            <p:cNvSpPr txBox="1"/>
            <p:nvPr/>
          </p:nvSpPr>
          <p:spPr>
            <a:xfrm>
              <a:off x="2086583" y="2684832"/>
              <a:ext cx="1303506" cy="2315183"/>
            </a:xfrm>
            <a:prstGeom prst="rect">
              <a:avLst/>
            </a:prstGeom>
            <a:solidFill>
              <a:schemeClr val="lt1"/>
            </a:solidFill>
            <a:ln cap="flat" cmpd="sng" w="50800">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2" name="Google Shape;1062;p45"/>
            <p:cNvSpPr/>
            <p:nvPr/>
          </p:nvSpPr>
          <p:spPr>
            <a:xfrm>
              <a:off x="2340915" y="2968601"/>
              <a:ext cx="794842" cy="1747643"/>
            </a:xfrm>
            <a:prstGeom prst="downArrow">
              <a:avLst>
                <a:gd fmla="val 47044" name="adj1"/>
                <a:gd fmla="val 66767" name="adj2"/>
              </a:avLst>
            </a:prstGeom>
            <a:solidFill>
              <a:schemeClr val="lt1"/>
            </a:solidFill>
            <a:ln cap="flat" cmpd="sng" w="508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63" name="Google Shape;1063;p45"/>
          <p:cNvGrpSpPr/>
          <p:nvPr/>
        </p:nvGrpSpPr>
        <p:grpSpPr>
          <a:xfrm>
            <a:off x="3182805" y="2188872"/>
            <a:ext cx="1303506" cy="2315183"/>
            <a:chOff x="2086583" y="2684832"/>
            <a:chExt cx="1303506" cy="2315183"/>
          </a:xfrm>
        </p:grpSpPr>
        <p:sp>
          <p:nvSpPr>
            <p:cNvPr id="1064" name="Google Shape;1064;p45"/>
            <p:cNvSpPr txBox="1"/>
            <p:nvPr/>
          </p:nvSpPr>
          <p:spPr>
            <a:xfrm>
              <a:off x="2086583" y="2684832"/>
              <a:ext cx="1303506" cy="2315183"/>
            </a:xfrm>
            <a:prstGeom prst="rect">
              <a:avLst/>
            </a:prstGeom>
            <a:solidFill>
              <a:schemeClr val="lt1"/>
            </a:solidFill>
            <a:ln cap="flat" cmpd="sng" w="50800">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5" name="Google Shape;1065;p45"/>
            <p:cNvSpPr/>
            <p:nvPr/>
          </p:nvSpPr>
          <p:spPr>
            <a:xfrm>
              <a:off x="2340915" y="2968601"/>
              <a:ext cx="794842" cy="1747643"/>
            </a:xfrm>
            <a:prstGeom prst="downArrow">
              <a:avLst>
                <a:gd fmla="val 47044" name="adj1"/>
                <a:gd fmla="val 66767" name="adj2"/>
              </a:avLst>
            </a:prstGeom>
            <a:solidFill>
              <a:schemeClr val="lt1"/>
            </a:solidFill>
            <a:ln cap="flat" cmpd="sng" w="508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66" name="Google Shape;1066;p45"/>
          <p:cNvGrpSpPr/>
          <p:nvPr/>
        </p:nvGrpSpPr>
        <p:grpSpPr>
          <a:xfrm rot="10800000">
            <a:off x="9343364" y="2188870"/>
            <a:ext cx="1303506" cy="2315183"/>
            <a:chOff x="2086583" y="2684832"/>
            <a:chExt cx="1303506" cy="2315183"/>
          </a:xfrm>
        </p:grpSpPr>
        <p:sp>
          <p:nvSpPr>
            <p:cNvPr id="1067" name="Google Shape;1067;p45"/>
            <p:cNvSpPr txBox="1"/>
            <p:nvPr/>
          </p:nvSpPr>
          <p:spPr>
            <a:xfrm>
              <a:off x="2086583" y="2684832"/>
              <a:ext cx="1303506" cy="2315183"/>
            </a:xfrm>
            <a:prstGeom prst="rect">
              <a:avLst/>
            </a:prstGeom>
            <a:solidFill>
              <a:schemeClr val="lt1"/>
            </a:solidFill>
            <a:ln cap="flat" cmpd="sng" w="50800">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8" name="Google Shape;1068;p45"/>
            <p:cNvSpPr/>
            <p:nvPr/>
          </p:nvSpPr>
          <p:spPr>
            <a:xfrm>
              <a:off x="2340915" y="2968601"/>
              <a:ext cx="794842" cy="1747643"/>
            </a:xfrm>
            <a:prstGeom prst="downArrow">
              <a:avLst>
                <a:gd fmla="val 47044" name="adj1"/>
                <a:gd fmla="val 66767" name="adj2"/>
              </a:avLst>
            </a:prstGeom>
            <a:solidFill>
              <a:schemeClr val="lt1"/>
            </a:solidFill>
            <a:ln cap="flat" cmpd="sng" w="508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69" name="Google Shape;1069;p45"/>
          <p:cNvSpPr txBox="1"/>
          <p:nvPr/>
        </p:nvSpPr>
        <p:spPr>
          <a:xfrm>
            <a:off x="1080824" y="5048885"/>
            <a:ext cx="387160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venir"/>
                <a:ea typeface="Avenir"/>
                <a:cs typeface="Avenir"/>
                <a:sym typeface="Avenir"/>
              </a:rPr>
              <a:t>Cash at bank</a:t>
            </a:r>
            <a:endParaRPr/>
          </a:p>
        </p:txBody>
      </p:sp>
      <p:sp>
        <p:nvSpPr>
          <p:cNvPr id="1070" name="Google Shape;1070;p45"/>
          <p:cNvSpPr txBox="1"/>
          <p:nvPr/>
        </p:nvSpPr>
        <p:spPr>
          <a:xfrm>
            <a:off x="7239567" y="5087180"/>
            <a:ext cx="387160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venir"/>
                <a:ea typeface="Avenir"/>
                <a:cs typeface="Avenir"/>
                <a:sym typeface="Avenir"/>
              </a:rPr>
              <a:t>Bank loan</a:t>
            </a:r>
            <a:endParaRPr/>
          </a:p>
        </p:txBody>
      </p:sp>
      <p:sp>
        <p:nvSpPr>
          <p:cNvPr id="1071" name="Google Shape;1071;p45"/>
          <p:cNvSpPr txBox="1"/>
          <p:nvPr/>
        </p:nvSpPr>
        <p:spPr>
          <a:xfrm>
            <a:off x="351187" y="191264"/>
            <a:ext cx="339507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548135"/>
                </a:solidFill>
                <a:latin typeface="Avenir"/>
                <a:ea typeface="Avenir"/>
                <a:cs typeface="Avenir"/>
                <a:sym typeface="Avenir"/>
              </a:rPr>
              <a:t>Uses of funds</a:t>
            </a:r>
            <a:endParaRPr/>
          </a:p>
        </p:txBody>
      </p:sp>
      <p:sp>
        <p:nvSpPr>
          <p:cNvPr id="1072" name="Google Shape;1072;p45"/>
          <p:cNvSpPr txBox="1"/>
          <p:nvPr/>
        </p:nvSpPr>
        <p:spPr>
          <a:xfrm>
            <a:off x="8445735" y="191264"/>
            <a:ext cx="3395078"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3200">
                <a:solidFill>
                  <a:schemeClr val="accent2"/>
                </a:solidFill>
                <a:latin typeface="Avenir"/>
                <a:ea typeface="Avenir"/>
                <a:cs typeface="Avenir"/>
                <a:sym typeface="Avenir"/>
              </a:rPr>
              <a:t>Sources of funds</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500"/>
                                        <p:tgtEl>
                                          <p:spTgt spid="1039"/>
                                        </p:tgtEl>
                                      </p:cBhvr>
                                    </p:animEffect>
                                  </p:childTnLst>
                                </p:cTn>
                              </p:par>
                              <p:par>
                                <p:cTn fill="hold" nodeType="with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500"/>
                                        <p:tgtEl>
                                          <p:spTgt spid="10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9"/>
                                        </p:tgtEl>
                                        <p:attrNameLst>
                                          <p:attrName>style.visibility</p:attrName>
                                        </p:attrNameLst>
                                      </p:cBhvr>
                                      <p:to>
                                        <p:strVal val="visible"/>
                                      </p:to>
                                    </p:set>
                                    <p:animEffect filter="fade" transition="in">
                                      <p:cBhvr>
                                        <p:cTn dur="500"/>
                                        <p:tgtEl>
                                          <p:spTgt spid="1069"/>
                                        </p:tgtEl>
                                      </p:cBhvr>
                                    </p:animEffect>
                                  </p:childTnLst>
                                </p:cTn>
                              </p:par>
                              <p:par>
                                <p:cTn fill="hold" nodeType="withEffect" presetClass="entr" presetID="10" presetSubtype="0">
                                  <p:stCondLst>
                                    <p:cond delay="0"/>
                                  </p:stCondLst>
                                  <p:childTnLst>
                                    <p:set>
                                      <p:cBhvr>
                                        <p:cTn dur="1" fill="hold">
                                          <p:stCondLst>
                                            <p:cond delay="0"/>
                                          </p:stCondLst>
                                        </p:cTn>
                                        <p:tgtEl>
                                          <p:spTgt spid="1070"/>
                                        </p:tgtEl>
                                        <p:attrNameLst>
                                          <p:attrName>style.visibility</p:attrName>
                                        </p:attrNameLst>
                                      </p:cBhvr>
                                      <p:to>
                                        <p:strVal val="visible"/>
                                      </p:to>
                                    </p:set>
                                    <p:animEffect filter="fade" transition="in">
                                      <p:cBhvr>
                                        <p:cTn dur="500"/>
                                        <p:tgtEl>
                                          <p:spTgt spid="10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500"/>
                                        <p:tgtEl>
                                          <p:spTgt spid="1045"/>
                                        </p:tgtEl>
                                      </p:cBhvr>
                                    </p:animEffect>
                                  </p:childTnLst>
                                </p:cTn>
                              </p:par>
                              <p:par>
                                <p:cTn fill="hold" nodeType="withEffect" presetClass="entr" presetID="10" presetSubtype="0">
                                  <p:stCondLst>
                                    <p:cond delay="0"/>
                                  </p:stCondLst>
                                  <p:childTnLst>
                                    <p:set>
                                      <p:cBhvr>
                                        <p:cTn dur="1" fill="hold">
                                          <p:stCondLst>
                                            <p:cond delay="0"/>
                                          </p:stCondLst>
                                        </p:cTn>
                                        <p:tgtEl>
                                          <p:spTgt spid="1048"/>
                                        </p:tgtEl>
                                        <p:attrNameLst>
                                          <p:attrName>style.visibility</p:attrName>
                                        </p:attrNameLst>
                                      </p:cBhvr>
                                      <p:to>
                                        <p:strVal val="visible"/>
                                      </p:to>
                                    </p:set>
                                    <p:animEffect filter="fade" transition="in">
                                      <p:cBhvr>
                                        <p:cTn dur="500"/>
                                        <p:tgtEl>
                                          <p:spTgt spid="1048"/>
                                        </p:tgtEl>
                                      </p:cBhvr>
                                    </p:animEffect>
                                  </p:childTnLst>
                                </p:cTn>
                              </p:par>
                              <p:par>
                                <p:cTn fill="hold" nodeType="withEffect" presetClass="entr" presetID="10" presetSubtype="0">
                                  <p:stCondLst>
                                    <p:cond delay="0"/>
                                  </p:stCondLst>
                                  <p:childTnLst>
                                    <p:set>
                                      <p:cBhvr>
                                        <p:cTn dur="1" fill="hold">
                                          <p:stCondLst>
                                            <p:cond delay="0"/>
                                          </p:stCondLst>
                                        </p:cTn>
                                        <p:tgtEl>
                                          <p:spTgt spid="1051"/>
                                        </p:tgtEl>
                                        <p:attrNameLst>
                                          <p:attrName>style.visibility</p:attrName>
                                        </p:attrNameLst>
                                      </p:cBhvr>
                                      <p:to>
                                        <p:strVal val="visible"/>
                                      </p:to>
                                    </p:set>
                                    <p:animEffect filter="fade" transition="in">
                                      <p:cBhvr>
                                        <p:cTn dur="500"/>
                                        <p:tgtEl>
                                          <p:spTgt spid="1051"/>
                                        </p:tgtEl>
                                      </p:cBhvr>
                                    </p:animEffect>
                                  </p:childTnLst>
                                </p:cTn>
                              </p:par>
                              <p:par>
                                <p:cTn fill="hold" nodeType="withEffect" presetClass="entr" presetID="10" presetSubtype="0">
                                  <p:stCondLst>
                                    <p:cond delay="0"/>
                                  </p:stCondLst>
                                  <p:childTnLst>
                                    <p:set>
                                      <p:cBhvr>
                                        <p:cTn dur="1" fill="hold">
                                          <p:stCondLst>
                                            <p:cond delay="0"/>
                                          </p:stCondLst>
                                        </p:cTn>
                                        <p:tgtEl>
                                          <p:spTgt spid="1054"/>
                                        </p:tgtEl>
                                        <p:attrNameLst>
                                          <p:attrName>style.visibility</p:attrName>
                                        </p:attrNameLst>
                                      </p:cBhvr>
                                      <p:to>
                                        <p:strVal val="visible"/>
                                      </p:to>
                                    </p:set>
                                    <p:animEffect filter="fade" transition="in">
                                      <p:cBhvr>
                                        <p:cTn dur="500"/>
                                        <p:tgtEl>
                                          <p:spTgt spid="1054"/>
                                        </p:tgtEl>
                                      </p:cBhvr>
                                    </p:animEffect>
                                  </p:childTnLst>
                                </p:cTn>
                              </p:par>
                              <p:par>
                                <p:cTn fill="hold" nodeType="withEffect" presetClass="entr" presetID="10" presetSubtype="0">
                                  <p:stCondLst>
                                    <p:cond delay="0"/>
                                  </p:stCondLst>
                                  <p:childTnLst>
                                    <p:set>
                                      <p:cBhvr>
                                        <p:cTn dur="1" fill="hold">
                                          <p:stCondLst>
                                            <p:cond delay="0"/>
                                          </p:stCondLst>
                                        </p:cTn>
                                        <p:tgtEl>
                                          <p:spTgt spid="1057"/>
                                        </p:tgtEl>
                                        <p:attrNameLst>
                                          <p:attrName>style.visibility</p:attrName>
                                        </p:attrNameLst>
                                      </p:cBhvr>
                                      <p:to>
                                        <p:strVal val="visible"/>
                                      </p:to>
                                    </p:set>
                                    <p:animEffect filter="fade" transition="in">
                                      <p:cBhvr>
                                        <p:cTn dur="500"/>
                                        <p:tgtEl>
                                          <p:spTgt spid="1057"/>
                                        </p:tgtEl>
                                      </p:cBhvr>
                                    </p:animEffect>
                                  </p:childTnLst>
                                </p:cTn>
                              </p:par>
                              <p:par>
                                <p:cTn fill="hold" nodeType="withEffect" presetClass="entr" presetID="10" presetSubtype="0">
                                  <p:stCondLst>
                                    <p:cond delay="0"/>
                                  </p:stCondLst>
                                  <p:childTnLst>
                                    <p:set>
                                      <p:cBhvr>
                                        <p:cTn dur="1" fill="hold">
                                          <p:stCondLst>
                                            <p:cond delay="0"/>
                                          </p:stCondLst>
                                        </p:cTn>
                                        <p:tgtEl>
                                          <p:spTgt spid="1060"/>
                                        </p:tgtEl>
                                        <p:attrNameLst>
                                          <p:attrName>style.visibility</p:attrName>
                                        </p:attrNameLst>
                                      </p:cBhvr>
                                      <p:to>
                                        <p:strVal val="visible"/>
                                      </p:to>
                                    </p:set>
                                    <p:animEffect filter="fade" transition="in">
                                      <p:cBhvr>
                                        <p:cTn dur="500"/>
                                        <p:tgtEl>
                                          <p:spTgt spid="1060"/>
                                        </p:tgtEl>
                                      </p:cBhvr>
                                    </p:animEffect>
                                  </p:childTnLst>
                                </p:cTn>
                              </p:par>
                              <p:par>
                                <p:cTn fill="hold" nodeType="withEffect" presetClass="entr" presetID="10" presetSubtype="0">
                                  <p:stCondLst>
                                    <p:cond delay="0"/>
                                  </p:stCondLst>
                                  <p:childTnLst>
                                    <p:set>
                                      <p:cBhvr>
                                        <p:cTn dur="1" fill="hold">
                                          <p:stCondLst>
                                            <p:cond delay="0"/>
                                          </p:stCondLst>
                                        </p:cTn>
                                        <p:tgtEl>
                                          <p:spTgt spid="1063"/>
                                        </p:tgtEl>
                                        <p:attrNameLst>
                                          <p:attrName>style.visibility</p:attrName>
                                        </p:attrNameLst>
                                      </p:cBhvr>
                                      <p:to>
                                        <p:strVal val="visible"/>
                                      </p:to>
                                    </p:set>
                                    <p:animEffect filter="fade" transition="in">
                                      <p:cBhvr>
                                        <p:cTn dur="500"/>
                                        <p:tgtEl>
                                          <p:spTgt spid="1063"/>
                                        </p:tgtEl>
                                      </p:cBhvr>
                                    </p:animEffect>
                                  </p:childTnLst>
                                </p:cTn>
                              </p:par>
                              <p:par>
                                <p:cTn fill="hold" nodeType="withEffect" presetClass="entr" presetID="10" presetSubtype="0">
                                  <p:stCondLst>
                                    <p:cond delay="0"/>
                                  </p:stCondLst>
                                  <p:childTnLst>
                                    <p:set>
                                      <p:cBhvr>
                                        <p:cTn dur="1" fill="hold">
                                          <p:stCondLst>
                                            <p:cond delay="0"/>
                                          </p:stCondLst>
                                        </p:cTn>
                                        <p:tgtEl>
                                          <p:spTgt spid="1066"/>
                                        </p:tgtEl>
                                        <p:attrNameLst>
                                          <p:attrName>style.visibility</p:attrName>
                                        </p:attrNameLst>
                                      </p:cBhvr>
                                      <p:to>
                                        <p:strVal val="visible"/>
                                      </p:to>
                                    </p:set>
                                    <p:animEffect filter="fade" transition="in">
                                      <p:cBhvr>
                                        <p:cTn dur="500"/>
                                        <p:tgtEl>
                                          <p:spTgt spid="10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3000"/>
                                        <p:tgtEl>
                                          <p:spTgt spid="1057"/>
                                        </p:tgtEl>
                                      </p:cBhvr>
                                    </p:animEffect>
                                    <p:set>
                                      <p:cBhvr>
                                        <p:cTn dur="1" fill="hold">
                                          <p:stCondLst>
                                            <p:cond delay="3000"/>
                                          </p:stCondLst>
                                        </p:cTn>
                                        <p:tgtEl>
                                          <p:spTgt spid="10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3000"/>
                                        <p:tgtEl>
                                          <p:spTgt spid="1066"/>
                                        </p:tgtEl>
                                      </p:cBhvr>
                                    </p:animEffect>
                                    <p:set>
                                      <p:cBhvr>
                                        <p:cTn dur="1" fill="hold">
                                          <p:stCondLst>
                                            <p:cond delay="3000"/>
                                          </p:stCondLst>
                                        </p:cTn>
                                        <p:tgtEl>
                                          <p:spTgt spid="10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3000"/>
                                        <p:tgtEl>
                                          <p:spTgt spid="1063"/>
                                        </p:tgtEl>
                                      </p:cBhvr>
                                    </p:animEffect>
                                    <p:set>
                                      <p:cBhvr>
                                        <p:cTn dur="1" fill="hold">
                                          <p:stCondLst>
                                            <p:cond delay="3000"/>
                                          </p:stCondLst>
                                        </p:cTn>
                                        <p:tgtEl>
                                          <p:spTgt spid="10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3000"/>
                                        <p:tgtEl>
                                          <p:spTgt spid="1060"/>
                                        </p:tgtEl>
                                      </p:cBhvr>
                                    </p:animEffect>
                                    <p:set>
                                      <p:cBhvr>
                                        <p:cTn dur="1" fill="hold">
                                          <p:stCondLst>
                                            <p:cond delay="3000"/>
                                          </p:stCondLst>
                                        </p:cTn>
                                        <p:tgtEl>
                                          <p:spTgt spid="1060"/>
                                        </p:tgtEl>
                                        <p:attrNameLst>
                                          <p:attrName>style.visibility</p:attrName>
                                        </p:attrNameLst>
                                      </p:cBhvr>
                                      <p:to>
                                        <p:strVal val="hidden"/>
                                      </p:to>
                                    </p:se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71"/>
                                        </p:tgtEl>
                                        <p:attrNameLst>
                                          <p:attrName>style.visibility</p:attrName>
                                        </p:attrNameLst>
                                      </p:cBhvr>
                                      <p:to>
                                        <p:strVal val="visible"/>
                                      </p:to>
                                    </p:set>
                                    <p:animEffect filter="fade" transition="in">
                                      <p:cBhvr>
                                        <p:cTn dur="500"/>
                                        <p:tgtEl>
                                          <p:spTgt spid="1071"/>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72"/>
                                        </p:tgtEl>
                                        <p:attrNameLst>
                                          <p:attrName>style.visibility</p:attrName>
                                        </p:attrNameLst>
                                      </p:cBhvr>
                                      <p:to>
                                        <p:strVal val="visible"/>
                                      </p:to>
                                    </p:set>
                                    <p:animEffect filter="fade" transition="in">
                                      <p:cBhvr>
                                        <p:cTn dur="500"/>
                                        <p:tgtEl>
                                          <p:spTgt spid="10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7" name="Shape 1077"/>
        <p:cNvGrpSpPr/>
        <p:nvPr/>
      </p:nvGrpSpPr>
      <p:grpSpPr>
        <a:xfrm>
          <a:off x="0" y="0"/>
          <a:ext cx="0" cy="0"/>
          <a:chOff x="0" y="0"/>
          <a:chExt cx="0" cy="0"/>
        </a:xfrm>
      </p:grpSpPr>
      <p:sp>
        <p:nvSpPr>
          <p:cNvPr id="1078" name="Google Shape;1078;p46"/>
          <p:cNvSpPr txBox="1"/>
          <p:nvPr/>
        </p:nvSpPr>
        <p:spPr>
          <a:xfrm>
            <a:off x="6104056" y="1078992"/>
            <a:ext cx="6071834" cy="3363251"/>
          </a:xfrm>
          <a:prstGeom prst="rect">
            <a:avLst/>
          </a:prstGeom>
          <a:solidFill>
            <a:srgbClr val="FEE599"/>
          </a:solid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1079" name="Google Shape;1079;p46"/>
          <p:cNvSpPr txBox="1"/>
          <p:nvPr/>
        </p:nvSpPr>
        <p:spPr>
          <a:xfrm>
            <a:off x="0" y="1078992"/>
            <a:ext cx="6096000" cy="3363251"/>
          </a:xfrm>
          <a:prstGeom prst="rect">
            <a:avLst/>
          </a:prstGeom>
          <a:solidFill>
            <a:srgbClr val="C4E0B2"/>
          </a:solid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t/>
            </a:r>
            <a:endParaRPr b="1" sz="2800">
              <a:solidFill>
                <a:schemeClr val="dk1"/>
              </a:solidFill>
              <a:latin typeface="Avenir"/>
              <a:ea typeface="Avenir"/>
              <a:cs typeface="Avenir"/>
              <a:sym typeface="Avenir"/>
            </a:endParaRPr>
          </a:p>
        </p:txBody>
      </p:sp>
      <p:sp>
        <p:nvSpPr>
          <p:cNvPr id="1080" name="Google Shape;1080;p46"/>
          <p:cNvSpPr txBox="1"/>
          <p:nvPr/>
        </p:nvSpPr>
        <p:spPr>
          <a:xfrm>
            <a:off x="343132" y="1270256"/>
            <a:ext cx="339507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548135"/>
                </a:solidFill>
                <a:latin typeface="Avenir"/>
                <a:ea typeface="Avenir"/>
                <a:cs typeface="Avenir"/>
                <a:sym typeface="Avenir"/>
              </a:rPr>
              <a:t>Uses of funds</a:t>
            </a:r>
            <a:endParaRPr/>
          </a:p>
        </p:txBody>
      </p:sp>
      <p:sp>
        <p:nvSpPr>
          <p:cNvPr id="1081" name="Google Shape;1081;p46"/>
          <p:cNvSpPr txBox="1"/>
          <p:nvPr/>
        </p:nvSpPr>
        <p:spPr>
          <a:xfrm>
            <a:off x="8437680" y="1270256"/>
            <a:ext cx="3395078"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3200">
                <a:solidFill>
                  <a:schemeClr val="accent2"/>
                </a:solidFill>
                <a:latin typeface="Avenir"/>
                <a:ea typeface="Avenir"/>
                <a:cs typeface="Avenir"/>
                <a:sym typeface="Avenir"/>
              </a:rPr>
              <a:t>Sources of funds</a:t>
            </a:r>
            <a:endParaRPr/>
          </a:p>
        </p:txBody>
      </p:sp>
      <p:pic>
        <p:nvPicPr>
          <p:cNvPr id="1082" name="Google Shape;1082;p46"/>
          <p:cNvPicPr preferRelativeResize="0"/>
          <p:nvPr/>
        </p:nvPicPr>
        <p:blipFill rotWithShape="1">
          <a:blip r:embed="rId3">
            <a:alphaModFix/>
          </a:blip>
          <a:srcRect b="0" l="55219" r="0" t="0"/>
          <a:stretch/>
        </p:blipFill>
        <p:spPr>
          <a:xfrm>
            <a:off x="6626531" y="2027216"/>
            <a:ext cx="2596534" cy="2236284"/>
          </a:xfrm>
          <a:prstGeom prst="rect">
            <a:avLst/>
          </a:prstGeom>
          <a:noFill/>
          <a:ln>
            <a:noFill/>
          </a:ln>
        </p:spPr>
      </p:pic>
      <p:pic>
        <p:nvPicPr>
          <p:cNvPr id="1083" name="Google Shape;1083;p46"/>
          <p:cNvPicPr preferRelativeResize="0"/>
          <p:nvPr/>
        </p:nvPicPr>
        <p:blipFill rotWithShape="1">
          <a:blip r:embed="rId4">
            <a:alphaModFix/>
          </a:blip>
          <a:srcRect b="0" l="0" r="56241" t="0"/>
          <a:stretch/>
        </p:blipFill>
        <p:spPr>
          <a:xfrm>
            <a:off x="2968935" y="2027216"/>
            <a:ext cx="2537314" cy="223628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0"/>
                                        </p:tgtEl>
                                        <p:attrNameLst>
                                          <p:attrName>style.visibility</p:attrName>
                                        </p:attrNameLst>
                                      </p:cBhvr>
                                      <p:to>
                                        <p:strVal val="visible"/>
                                      </p:to>
                                    </p:set>
                                    <p:animEffect filter="fade" transition="in">
                                      <p:cBhvr>
                                        <p:cTn dur="500"/>
                                        <p:tgtEl>
                                          <p:spTgt spid="10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81"/>
                                        </p:tgtEl>
                                        <p:attrNameLst>
                                          <p:attrName>style.visibility</p:attrName>
                                        </p:attrNameLst>
                                      </p:cBhvr>
                                      <p:to>
                                        <p:strVal val="visible"/>
                                      </p:to>
                                    </p:set>
                                    <p:animEffect filter="fade" transition="in">
                                      <p:cBhvr>
                                        <p:cTn dur="500"/>
                                        <p:tgtEl>
                                          <p:spTgt spid="10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47"/>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090" name="Google Shape;1090;p47"/>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091" name="Google Shape;1091;p47"/>
          <p:cNvGrpSpPr/>
          <p:nvPr/>
        </p:nvGrpSpPr>
        <p:grpSpPr>
          <a:xfrm>
            <a:off x="1284576" y="2130924"/>
            <a:ext cx="10188969" cy="756004"/>
            <a:chOff x="926134" y="1719856"/>
            <a:chExt cx="9204181" cy="750147"/>
          </a:xfrm>
        </p:grpSpPr>
        <p:sp>
          <p:nvSpPr>
            <p:cNvPr id="1092" name="Google Shape;1092;p47"/>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ZZZ 공급업체로부터 장비를 구매 및 설치함. 결제 기한은 30일 후.</a:t>
              </a:r>
              <a:endParaRPr sz="2000">
                <a:solidFill>
                  <a:schemeClr val="dk1"/>
                </a:solidFill>
                <a:latin typeface="Avenir"/>
                <a:ea typeface="Avenir"/>
                <a:cs typeface="Avenir"/>
                <a:sym typeface="Avenir"/>
              </a:endParaRPr>
            </a:p>
          </p:txBody>
        </p:sp>
        <p:sp>
          <p:nvSpPr>
            <p:cNvPr id="1093" name="Google Shape;1093;p47"/>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Equipment</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6,000</a:t>
              </a:r>
              <a:endParaRPr/>
            </a:p>
          </p:txBody>
        </p:sp>
        <p:sp>
          <p:nvSpPr>
            <p:cNvPr id="1094" name="Google Shape;1094;p47"/>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Accounts payable</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6,000</a:t>
              </a:r>
              <a:endParaRPr/>
            </a:p>
          </p:txBody>
        </p:sp>
        <p:sp>
          <p:nvSpPr>
            <p:cNvPr id="1095" name="Google Shape;1095;p47"/>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4</a:t>
              </a:r>
              <a:endParaRPr/>
            </a:p>
          </p:txBody>
        </p:sp>
      </p:grpSp>
      <p:sp>
        <p:nvSpPr>
          <p:cNvPr id="1096" name="Google Shape;1096;p47"/>
          <p:cNvSpPr txBox="1"/>
          <p:nvPr/>
        </p:nvSpPr>
        <p:spPr>
          <a:xfrm>
            <a:off x="8109273" y="2130924"/>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6,000</a:t>
            </a:r>
            <a:endParaRPr/>
          </a:p>
        </p:txBody>
      </p:sp>
      <p:sp>
        <p:nvSpPr>
          <p:cNvPr id="1097" name="Google Shape;1097;p47"/>
          <p:cNvSpPr txBox="1"/>
          <p:nvPr/>
        </p:nvSpPr>
        <p:spPr>
          <a:xfrm>
            <a:off x="9792343" y="2130924"/>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6,000</a:t>
            </a:r>
            <a:endParaRPr/>
          </a:p>
        </p:txBody>
      </p:sp>
      <p:sp>
        <p:nvSpPr>
          <p:cNvPr id="1098" name="Google Shape;1098;p47"/>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31 January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48"/>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105" name="Google Shape;1105;p48"/>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106" name="Google Shape;1106;p48"/>
          <p:cNvGrpSpPr/>
          <p:nvPr/>
        </p:nvGrpSpPr>
        <p:grpSpPr>
          <a:xfrm>
            <a:off x="492858" y="773769"/>
            <a:ext cx="11291146" cy="5895963"/>
            <a:chOff x="492858" y="773769"/>
            <a:chExt cx="11291146" cy="5895963"/>
          </a:xfrm>
        </p:grpSpPr>
        <p:sp>
          <p:nvSpPr>
            <p:cNvPr id="1107" name="Google Shape;1107;p48"/>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108" name="Google Shape;1108;p48"/>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1109" name="Google Shape;1109;p48"/>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1110" name="Google Shape;1110;p48"/>
            <p:cNvGrpSpPr/>
            <p:nvPr/>
          </p:nvGrpSpPr>
          <p:grpSpPr>
            <a:xfrm>
              <a:off x="492858" y="3906158"/>
              <a:ext cx="11291146" cy="2763574"/>
              <a:chOff x="1354633" y="4399872"/>
              <a:chExt cx="9550931" cy="2121952"/>
            </a:xfrm>
          </p:grpSpPr>
          <p:sp>
            <p:nvSpPr>
              <p:cNvPr id="1111" name="Google Shape;1111;p48"/>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1112" name="Google Shape;1112;p48"/>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113" name="Google Shape;1113;p48"/>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1114" name="Google Shape;1114;p48"/>
              <p:cNvCxnSpPr>
                <a:stCxn id="1108"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1115" name="Google Shape;1115;p48"/>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1116" name="Google Shape;1116;p48"/>
          <p:cNvGrpSpPr/>
          <p:nvPr/>
        </p:nvGrpSpPr>
        <p:grpSpPr>
          <a:xfrm>
            <a:off x="2458800" y="3074426"/>
            <a:ext cx="1620000" cy="884272"/>
            <a:chOff x="671549" y="1402787"/>
            <a:chExt cx="1620000" cy="2549293"/>
          </a:xfrm>
        </p:grpSpPr>
        <p:sp>
          <p:nvSpPr>
            <p:cNvPr id="1117" name="Google Shape;1117;p48"/>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1118" name="Google Shape;1118;p48"/>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1119" name="Google Shape;1119;p48"/>
          <p:cNvGrpSpPr/>
          <p:nvPr/>
        </p:nvGrpSpPr>
        <p:grpSpPr>
          <a:xfrm>
            <a:off x="673200" y="3340800"/>
            <a:ext cx="1620000" cy="613673"/>
            <a:chOff x="3810000" y="2381250"/>
            <a:chExt cx="1390650" cy="1230631"/>
          </a:xfrm>
        </p:grpSpPr>
        <p:sp>
          <p:nvSpPr>
            <p:cNvPr id="1120" name="Google Shape;1120;p48"/>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121" name="Google Shape;1121;p48"/>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1122" name="Google Shape;1122;p48"/>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1123" name="Google Shape;1123;p48"/>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1124" name="Google Shape;1124;p48"/>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1125" name="Google Shape;1125;p48"/>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1126" name="Google Shape;1126;p48"/>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1127" name="Google Shape;1127;p48"/>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1128" name="Google Shape;1128;p48"/>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1129" name="Google Shape;1129;p48"/>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0" name="Google Shape;1130;p48"/>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1" name="Google Shape;1131;p48"/>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2" name="Google Shape;1132;p48"/>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1133" name="Google Shape;1133;p48"/>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134" name="Google Shape;1134;p48"/>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1135" name="Google Shape;1135;p48"/>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1136" name="Google Shape;1136;p48"/>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1137" name="Google Shape;1137;p48"/>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1138" name="Google Shape;1138;p48"/>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139" name="Google Shape;1139;p48"/>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1140" name="Google Shape;1140;p48"/>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41" name="Google Shape;1141;p48"/>
          <p:cNvGrpSpPr/>
          <p:nvPr/>
        </p:nvGrpSpPr>
        <p:grpSpPr>
          <a:xfrm>
            <a:off x="2574025" y="3121887"/>
            <a:ext cx="245580" cy="224238"/>
            <a:chOff x="802803" y="3715228"/>
            <a:chExt cx="245580" cy="224238"/>
          </a:xfrm>
        </p:grpSpPr>
        <p:sp>
          <p:nvSpPr>
            <p:cNvPr id="1142" name="Google Shape;1142;p4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143" name="Google Shape;1143;p4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1144" name="Google Shape;1144;p48"/>
          <p:cNvGrpSpPr/>
          <p:nvPr/>
        </p:nvGrpSpPr>
        <p:grpSpPr>
          <a:xfrm>
            <a:off x="2574025" y="3385828"/>
            <a:ext cx="245580" cy="224238"/>
            <a:chOff x="802803" y="3715228"/>
            <a:chExt cx="245580" cy="224238"/>
          </a:xfrm>
        </p:grpSpPr>
        <p:sp>
          <p:nvSpPr>
            <p:cNvPr id="1145" name="Google Shape;1145;p4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146" name="Google Shape;1146;p4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147" name="Google Shape;1147;p48"/>
          <p:cNvGrpSpPr/>
          <p:nvPr/>
        </p:nvGrpSpPr>
        <p:grpSpPr>
          <a:xfrm>
            <a:off x="2574025" y="3649299"/>
            <a:ext cx="245580" cy="224238"/>
            <a:chOff x="802803" y="3715228"/>
            <a:chExt cx="245580" cy="224238"/>
          </a:xfrm>
        </p:grpSpPr>
        <p:sp>
          <p:nvSpPr>
            <p:cNvPr id="1148" name="Google Shape;1148;p4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149" name="Google Shape;1149;p4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150" name="Google Shape;1150;p48"/>
          <p:cNvGrpSpPr/>
          <p:nvPr/>
        </p:nvGrpSpPr>
        <p:grpSpPr>
          <a:xfrm>
            <a:off x="10117559" y="1755851"/>
            <a:ext cx="245580" cy="224238"/>
            <a:chOff x="802803" y="3715228"/>
            <a:chExt cx="245580" cy="224238"/>
          </a:xfrm>
        </p:grpSpPr>
        <p:sp>
          <p:nvSpPr>
            <p:cNvPr id="1151" name="Google Shape;1151;p4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152" name="Google Shape;1152;p4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153" name="Google Shape;1153;p48"/>
          <p:cNvGrpSpPr/>
          <p:nvPr/>
        </p:nvGrpSpPr>
        <p:grpSpPr>
          <a:xfrm>
            <a:off x="10116000" y="3650400"/>
            <a:ext cx="245580" cy="224238"/>
            <a:chOff x="802803" y="3715228"/>
            <a:chExt cx="245580" cy="224238"/>
          </a:xfrm>
        </p:grpSpPr>
        <p:sp>
          <p:nvSpPr>
            <p:cNvPr id="1154" name="Google Shape;1154;p4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155" name="Google Shape;1155;p4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156" name="Google Shape;1156;p48"/>
          <p:cNvGrpSpPr/>
          <p:nvPr/>
        </p:nvGrpSpPr>
        <p:grpSpPr>
          <a:xfrm>
            <a:off x="10117837" y="1489299"/>
            <a:ext cx="245580" cy="224238"/>
            <a:chOff x="802803" y="3715228"/>
            <a:chExt cx="245580" cy="224238"/>
          </a:xfrm>
        </p:grpSpPr>
        <p:sp>
          <p:nvSpPr>
            <p:cNvPr id="1157" name="Google Shape;1157;p4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158" name="Google Shape;1158;p4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1159" name="Google Shape;1159;p48"/>
          <p:cNvGrpSpPr/>
          <p:nvPr/>
        </p:nvGrpSpPr>
        <p:grpSpPr>
          <a:xfrm>
            <a:off x="6553087" y="1741845"/>
            <a:ext cx="245580" cy="224238"/>
            <a:chOff x="802803" y="3715228"/>
            <a:chExt cx="245580" cy="224238"/>
          </a:xfrm>
        </p:grpSpPr>
        <p:sp>
          <p:nvSpPr>
            <p:cNvPr id="1160" name="Google Shape;1160;p48"/>
            <p:cNvSpPr/>
            <p:nvPr/>
          </p:nvSpPr>
          <p:spPr>
            <a:xfrm>
              <a:off x="810781" y="3715228"/>
              <a:ext cx="216000" cy="216000"/>
            </a:xfrm>
            <a:prstGeom prst="ellipse">
              <a:avLst/>
            </a:prstGeom>
            <a:solidFill>
              <a:srgbClr val="FFFF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161" name="Google Shape;1161;p4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1162" name="Google Shape;1162;p48"/>
          <p:cNvGrpSpPr/>
          <p:nvPr/>
        </p:nvGrpSpPr>
        <p:grpSpPr>
          <a:xfrm>
            <a:off x="784605" y="3629276"/>
            <a:ext cx="245580" cy="224238"/>
            <a:chOff x="802803" y="3715228"/>
            <a:chExt cx="245580" cy="224238"/>
          </a:xfrm>
        </p:grpSpPr>
        <p:sp>
          <p:nvSpPr>
            <p:cNvPr id="1163" name="Google Shape;1163;p48"/>
            <p:cNvSpPr/>
            <p:nvPr/>
          </p:nvSpPr>
          <p:spPr>
            <a:xfrm>
              <a:off x="810781" y="3715228"/>
              <a:ext cx="216000" cy="216000"/>
            </a:xfrm>
            <a:prstGeom prst="ellipse">
              <a:avLst/>
            </a:prstGeom>
            <a:solidFill>
              <a:srgbClr val="FFFF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164" name="Google Shape;1164;p4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sp>
        <p:nvSpPr>
          <p:cNvPr id="1165" name="Google Shape;1165;p48"/>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1166" name="Google Shape;1166;p48"/>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1167" name="Google Shape;1167;p48"/>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1168" name="Google Shape;1168;p48"/>
          <p:cNvGrpSpPr/>
          <p:nvPr/>
        </p:nvGrpSpPr>
        <p:grpSpPr>
          <a:xfrm>
            <a:off x="9983452" y="3159099"/>
            <a:ext cx="1620000" cy="796276"/>
            <a:chOff x="3810000" y="2015069"/>
            <a:chExt cx="1390650" cy="1596814"/>
          </a:xfrm>
        </p:grpSpPr>
        <p:sp>
          <p:nvSpPr>
            <p:cNvPr id="1169" name="Google Shape;1169;p4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170" name="Google Shape;1170;p4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171" name="Google Shape;1171;p48"/>
          <p:cNvGrpSpPr/>
          <p:nvPr/>
        </p:nvGrpSpPr>
        <p:grpSpPr>
          <a:xfrm>
            <a:off x="10006085" y="1263488"/>
            <a:ext cx="1620000" cy="796276"/>
            <a:chOff x="3810000" y="2015069"/>
            <a:chExt cx="1390650" cy="1596814"/>
          </a:xfrm>
        </p:grpSpPr>
        <p:sp>
          <p:nvSpPr>
            <p:cNvPr id="1172" name="Google Shape;1172;p4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173" name="Google Shape;1173;p4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174" name="Google Shape;1174;p48"/>
          <p:cNvGrpSpPr/>
          <p:nvPr/>
        </p:nvGrpSpPr>
        <p:grpSpPr>
          <a:xfrm>
            <a:off x="6428511" y="1266563"/>
            <a:ext cx="1620000" cy="796276"/>
            <a:chOff x="3810000" y="2015069"/>
            <a:chExt cx="1390650" cy="1596814"/>
          </a:xfrm>
        </p:grpSpPr>
        <p:sp>
          <p:nvSpPr>
            <p:cNvPr id="1175" name="Google Shape;1175;p4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176" name="Google Shape;1176;p4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1177" name="Google Shape;1177;p48"/>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178" name="Google Shape;1178;p48"/>
          <p:cNvSpPr/>
          <p:nvPr/>
        </p:nvSpPr>
        <p:spPr>
          <a:xfrm>
            <a:off x="1160723" y="5050166"/>
            <a:ext cx="105384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79" name="Google Shape;1179;p48"/>
          <p:cNvGrpSpPr/>
          <p:nvPr/>
        </p:nvGrpSpPr>
        <p:grpSpPr>
          <a:xfrm>
            <a:off x="1356400" y="5312636"/>
            <a:ext cx="10188967" cy="756004"/>
            <a:chOff x="926134" y="1719856"/>
            <a:chExt cx="9204181" cy="750147"/>
          </a:xfrm>
        </p:grpSpPr>
        <p:sp>
          <p:nvSpPr>
            <p:cNvPr id="1180" name="Google Shape;1180;p48"/>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ZZZ 공급업체로부터 장비를 구매 및 설치함. 결제 기한은 30일 후.</a:t>
              </a:r>
              <a:endParaRPr sz="2000">
                <a:solidFill>
                  <a:schemeClr val="dk1"/>
                </a:solidFill>
                <a:latin typeface="Avenir"/>
                <a:ea typeface="Avenir"/>
                <a:cs typeface="Avenir"/>
                <a:sym typeface="Avenir"/>
              </a:endParaRPr>
            </a:p>
          </p:txBody>
        </p:sp>
        <p:sp>
          <p:nvSpPr>
            <p:cNvPr id="1181" name="Google Shape;1181;p48"/>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Equipment</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6,000</a:t>
              </a:r>
              <a:endParaRPr/>
            </a:p>
          </p:txBody>
        </p:sp>
        <p:sp>
          <p:nvSpPr>
            <p:cNvPr id="1182" name="Google Shape;1182;p48"/>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Accounts payable</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6,000</a:t>
              </a:r>
              <a:endParaRPr/>
            </a:p>
          </p:txBody>
        </p:sp>
        <p:sp>
          <p:nvSpPr>
            <p:cNvPr id="1183" name="Google Shape;1183;p48"/>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4</a:t>
              </a:r>
              <a:endParaRPr/>
            </a:p>
          </p:txBody>
        </p:sp>
      </p:grpSp>
      <p:sp>
        <p:nvSpPr>
          <p:cNvPr id="1184" name="Google Shape;1184;p48"/>
          <p:cNvSpPr txBox="1"/>
          <p:nvPr/>
        </p:nvSpPr>
        <p:spPr>
          <a:xfrm>
            <a:off x="8179227" y="5312923"/>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6,000</a:t>
            </a:r>
            <a:endParaRPr/>
          </a:p>
        </p:txBody>
      </p:sp>
      <p:sp>
        <p:nvSpPr>
          <p:cNvPr id="1185" name="Google Shape;1185;p48"/>
          <p:cNvSpPr txBox="1"/>
          <p:nvPr/>
        </p:nvSpPr>
        <p:spPr>
          <a:xfrm>
            <a:off x="9862297" y="5317036"/>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6,000</a:t>
            </a:r>
            <a:endParaRPr/>
          </a:p>
        </p:txBody>
      </p:sp>
      <p:sp>
        <p:nvSpPr>
          <p:cNvPr id="1186" name="Google Shape;1186;p48"/>
          <p:cNvSpPr/>
          <p:nvPr/>
        </p:nvSpPr>
        <p:spPr>
          <a:xfrm rot="10800000">
            <a:off x="153289" y="824059"/>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7" name="Google Shape;1187;p48"/>
          <p:cNvSpPr/>
          <p:nvPr/>
        </p:nvSpPr>
        <p:spPr>
          <a:xfrm rot="10800000">
            <a:off x="11196000" y="826738"/>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3"/>
                                        </p:tgtEl>
                                        <p:attrNameLst>
                                          <p:attrName>style.visibility</p:attrName>
                                        </p:attrNameLst>
                                      </p:cBhvr>
                                      <p:to>
                                        <p:strVal val="visible"/>
                                      </p:to>
                                    </p:set>
                                    <p:animEffect filter="fade" transition="in">
                                      <p:cBhvr>
                                        <p:cTn dur="500"/>
                                        <p:tgtEl>
                                          <p:spTgt spid="1123"/>
                                        </p:tgtEl>
                                      </p:cBhvr>
                                    </p:animEffect>
                                  </p:childTnLst>
                                </p:cTn>
                              </p:par>
                              <p:par>
                                <p:cTn fill="hold" nodeType="withEffect" presetClass="entr" presetID="10" presetSubtype="0">
                                  <p:stCondLst>
                                    <p:cond delay="0"/>
                                  </p:stCondLst>
                                  <p:childTnLst>
                                    <p:set>
                                      <p:cBhvr>
                                        <p:cTn dur="1" fill="hold">
                                          <p:stCondLst>
                                            <p:cond delay="0"/>
                                          </p:stCondLst>
                                        </p:cTn>
                                        <p:tgtEl>
                                          <p:spTgt spid="1119"/>
                                        </p:tgtEl>
                                        <p:attrNameLst>
                                          <p:attrName>style.visibility</p:attrName>
                                        </p:attrNameLst>
                                      </p:cBhvr>
                                      <p:to>
                                        <p:strVal val="visible"/>
                                      </p:to>
                                    </p:set>
                                    <p:animEffect filter="fade" transition="in">
                                      <p:cBhvr>
                                        <p:cTn dur="500"/>
                                        <p:tgtEl>
                                          <p:spTgt spid="1119"/>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1000"/>
                                        <p:tgtEl>
                                          <p:spTgt spid="1184"/>
                                        </p:tgtEl>
                                      </p:cBhvr>
                                    </p:animEffect>
                                    <p:set>
                                      <p:cBhvr>
                                        <p:cTn dur="1" fill="hold">
                                          <p:stCondLst>
                                            <p:cond delay="1000"/>
                                          </p:stCondLst>
                                        </p:cTn>
                                        <p:tgtEl>
                                          <p:spTgt spid="118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62"/>
                                        </p:tgtEl>
                                        <p:attrNameLst>
                                          <p:attrName>style.visibility</p:attrName>
                                        </p:attrNameLst>
                                      </p:cBhvr>
                                      <p:to>
                                        <p:strVal val="visible"/>
                                      </p:to>
                                    </p:set>
                                    <p:animEffect filter="fade" transition="in">
                                      <p:cBhvr>
                                        <p:cTn dur="1000"/>
                                        <p:tgtEl>
                                          <p:spTgt spid="1162"/>
                                        </p:tgtEl>
                                      </p:cBhvr>
                                    </p:animEffect>
                                  </p:childTnLst>
                                </p:cTn>
                              </p:par>
                              <p:par>
                                <p:cTn fill="hold" nodeType="withEffect" presetClass="entr" presetID="10" presetSubtype="0">
                                  <p:stCondLst>
                                    <p:cond delay="0"/>
                                  </p:stCondLst>
                                  <p:childTnLst>
                                    <p:set>
                                      <p:cBhvr>
                                        <p:cTn dur="1" fill="hold">
                                          <p:stCondLst>
                                            <p:cond delay="0"/>
                                          </p:stCondLst>
                                        </p:cTn>
                                        <p:tgtEl>
                                          <p:spTgt spid="1140"/>
                                        </p:tgtEl>
                                        <p:attrNameLst>
                                          <p:attrName>style.visibility</p:attrName>
                                        </p:attrNameLst>
                                      </p:cBhvr>
                                      <p:to>
                                        <p:strVal val="visible"/>
                                      </p:to>
                                    </p:set>
                                    <p:animEffect filter="fade" transition="in">
                                      <p:cBhvr>
                                        <p:cTn dur="1000"/>
                                        <p:tgtEl>
                                          <p:spTgt spid="1140"/>
                                        </p:tgtEl>
                                      </p:cBhvr>
                                    </p:animEffect>
                                  </p:childTnLst>
                                </p:cTn>
                              </p:par>
                              <p:par>
                                <p:cTn fill="hold" nodeType="withEffect" presetClass="entr" presetID="10" presetSubtype="0">
                                  <p:stCondLst>
                                    <p:cond delay="0"/>
                                  </p:stCondLst>
                                  <p:childTnLst>
                                    <p:set>
                                      <p:cBhvr>
                                        <p:cTn dur="1" fill="hold">
                                          <p:stCondLst>
                                            <p:cond delay="0"/>
                                          </p:stCondLst>
                                        </p:cTn>
                                        <p:tgtEl>
                                          <p:spTgt spid="1139"/>
                                        </p:tgtEl>
                                        <p:attrNameLst>
                                          <p:attrName>style.visibility</p:attrName>
                                        </p:attrNameLst>
                                      </p:cBhvr>
                                      <p:to>
                                        <p:strVal val="visible"/>
                                      </p:to>
                                    </p:set>
                                    <p:animEffect filter="fade" transition="in">
                                      <p:cBhvr>
                                        <p:cTn dur="1000"/>
                                        <p:tgtEl>
                                          <p:spTgt spid="1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4"/>
                                        </p:tgtEl>
                                        <p:attrNameLst>
                                          <p:attrName>style.visibility</p:attrName>
                                        </p:attrNameLst>
                                      </p:cBhvr>
                                      <p:to>
                                        <p:strVal val="visible"/>
                                      </p:to>
                                    </p:set>
                                    <p:animEffect filter="fade" transition="in">
                                      <p:cBhvr>
                                        <p:cTn dur="500"/>
                                        <p:tgtEl>
                                          <p:spTgt spid="1174"/>
                                        </p:tgtEl>
                                      </p:cBhvr>
                                    </p:animEffect>
                                  </p:childTnLst>
                                </p:cTn>
                              </p:par>
                              <p:par>
                                <p:cTn fill="hold" nodeType="withEffect" presetClass="entr" presetID="10" presetSubtype="0">
                                  <p:stCondLst>
                                    <p:cond delay="0"/>
                                  </p:stCondLst>
                                  <p:childTnLst>
                                    <p:set>
                                      <p:cBhvr>
                                        <p:cTn dur="1" fill="hold">
                                          <p:stCondLst>
                                            <p:cond delay="0"/>
                                          </p:stCondLst>
                                        </p:cTn>
                                        <p:tgtEl>
                                          <p:spTgt spid="1165"/>
                                        </p:tgtEl>
                                        <p:attrNameLst>
                                          <p:attrName>style.visibility</p:attrName>
                                        </p:attrNameLst>
                                      </p:cBhvr>
                                      <p:to>
                                        <p:strVal val="visible"/>
                                      </p:to>
                                    </p:set>
                                    <p:animEffect filter="fade" transition="in">
                                      <p:cBhvr>
                                        <p:cTn dur="500"/>
                                        <p:tgtEl>
                                          <p:spTgt spid="1165"/>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1000"/>
                                        <p:tgtEl>
                                          <p:spTgt spid="1185"/>
                                        </p:tgtEl>
                                      </p:cBhvr>
                                    </p:animEffect>
                                    <p:set>
                                      <p:cBhvr>
                                        <p:cTn dur="1" fill="hold">
                                          <p:stCondLst>
                                            <p:cond delay="1000"/>
                                          </p:stCondLst>
                                        </p:cTn>
                                        <p:tgtEl>
                                          <p:spTgt spid="118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59"/>
                                        </p:tgtEl>
                                        <p:attrNameLst>
                                          <p:attrName>style.visibility</p:attrName>
                                        </p:attrNameLst>
                                      </p:cBhvr>
                                      <p:to>
                                        <p:strVal val="visible"/>
                                      </p:to>
                                    </p:set>
                                    <p:animEffect filter="fade" transition="in">
                                      <p:cBhvr>
                                        <p:cTn dur="1000"/>
                                        <p:tgtEl>
                                          <p:spTgt spid="1159"/>
                                        </p:tgtEl>
                                      </p:cBhvr>
                                    </p:animEffect>
                                  </p:childTnLst>
                                </p:cTn>
                              </p:par>
                              <p:par>
                                <p:cTn fill="hold" nodeType="withEffect" presetClass="entr" presetID="10" presetSubtype="0">
                                  <p:stCondLst>
                                    <p:cond delay="0"/>
                                  </p:stCondLst>
                                  <p:childTnLst>
                                    <p:set>
                                      <p:cBhvr>
                                        <p:cTn dur="1" fill="hold">
                                          <p:stCondLst>
                                            <p:cond delay="0"/>
                                          </p:stCondLst>
                                        </p:cTn>
                                        <p:tgtEl>
                                          <p:spTgt spid="1137"/>
                                        </p:tgtEl>
                                        <p:attrNameLst>
                                          <p:attrName>style.visibility</p:attrName>
                                        </p:attrNameLst>
                                      </p:cBhvr>
                                      <p:to>
                                        <p:strVal val="visible"/>
                                      </p:to>
                                    </p:set>
                                    <p:animEffect filter="fade" transition="in">
                                      <p:cBhvr>
                                        <p:cTn dur="1000"/>
                                        <p:tgtEl>
                                          <p:spTgt spid="1137"/>
                                        </p:tgtEl>
                                      </p:cBhvr>
                                    </p:animEffect>
                                  </p:childTnLst>
                                </p:cTn>
                              </p:par>
                              <p:par>
                                <p:cTn fill="hold" nodeType="withEffect" presetClass="entr" presetID="10" presetSubtype="0">
                                  <p:stCondLst>
                                    <p:cond delay="0"/>
                                  </p:stCondLst>
                                  <p:childTnLst>
                                    <p:set>
                                      <p:cBhvr>
                                        <p:cTn dur="1" fill="hold">
                                          <p:stCondLst>
                                            <p:cond delay="0"/>
                                          </p:stCondLst>
                                        </p:cTn>
                                        <p:tgtEl>
                                          <p:spTgt spid="1138"/>
                                        </p:tgtEl>
                                        <p:attrNameLst>
                                          <p:attrName>style.visibility</p:attrName>
                                        </p:attrNameLst>
                                      </p:cBhvr>
                                      <p:to>
                                        <p:strVal val="visible"/>
                                      </p:to>
                                    </p:set>
                                    <p:animEffect filter="fade" transition="in">
                                      <p:cBhvr>
                                        <p:cTn dur="1000"/>
                                        <p:tgtEl>
                                          <p:spTgt spid="1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6"/>
                                        </p:tgtEl>
                                        <p:attrNameLst>
                                          <p:attrName>style.visibility</p:attrName>
                                        </p:attrNameLst>
                                      </p:cBhvr>
                                      <p:to>
                                        <p:strVal val="visible"/>
                                      </p:to>
                                    </p:set>
                                    <p:animEffect filter="fade" transition="in">
                                      <p:cBhvr>
                                        <p:cTn dur="1000"/>
                                        <p:tgtEl>
                                          <p:spTgt spid="1186"/>
                                        </p:tgtEl>
                                      </p:cBhvr>
                                    </p:animEffect>
                                  </p:childTnLst>
                                </p:cTn>
                              </p:par>
                              <p:par>
                                <p:cTn fill="hold" nodeType="withEffect" presetClass="entr" presetID="10" presetSubtype="0">
                                  <p:stCondLst>
                                    <p:cond delay="0"/>
                                  </p:stCondLst>
                                  <p:childTnLst>
                                    <p:set>
                                      <p:cBhvr>
                                        <p:cTn dur="1" fill="hold">
                                          <p:stCondLst>
                                            <p:cond delay="0"/>
                                          </p:stCondLst>
                                        </p:cTn>
                                        <p:tgtEl>
                                          <p:spTgt spid="1187"/>
                                        </p:tgtEl>
                                        <p:attrNameLst>
                                          <p:attrName>style.visibility</p:attrName>
                                        </p:attrNameLst>
                                      </p:cBhvr>
                                      <p:to>
                                        <p:strVal val="visible"/>
                                      </p:to>
                                    </p:set>
                                    <p:animEffect filter="fade" transition="in">
                                      <p:cBhvr>
                                        <p:cTn dur="1000"/>
                                        <p:tgtEl>
                                          <p:spTgt spid="1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49"/>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194" name="Google Shape;1194;p49"/>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195" name="Google Shape;1195;p49"/>
          <p:cNvGrpSpPr/>
          <p:nvPr/>
        </p:nvGrpSpPr>
        <p:grpSpPr>
          <a:xfrm>
            <a:off x="1284576" y="2130924"/>
            <a:ext cx="10188969" cy="756004"/>
            <a:chOff x="926134" y="1719856"/>
            <a:chExt cx="9204181" cy="750147"/>
          </a:xfrm>
        </p:grpSpPr>
        <p:sp>
          <p:nvSpPr>
            <p:cNvPr id="1196" name="Google Shape;1196;p49"/>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판매용 상품을 구매하고 즉시 결제함.</a:t>
              </a:r>
              <a:endParaRPr sz="2000">
                <a:solidFill>
                  <a:schemeClr val="dk1"/>
                </a:solidFill>
                <a:latin typeface="Avenir"/>
                <a:ea typeface="Avenir"/>
                <a:cs typeface="Avenir"/>
                <a:sym typeface="Avenir"/>
              </a:endParaRPr>
            </a:p>
          </p:txBody>
        </p:sp>
        <p:sp>
          <p:nvSpPr>
            <p:cNvPr id="1197" name="Google Shape;1197;p49"/>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Inventory</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10,000</a:t>
              </a:r>
              <a:endParaRPr/>
            </a:p>
          </p:txBody>
        </p:sp>
        <p:sp>
          <p:nvSpPr>
            <p:cNvPr id="1198" name="Google Shape;1198;p49"/>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10,000</a:t>
              </a:r>
              <a:endParaRPr/>
            </a:p>
          </p:txBody>
        </p:sp>
        <p:sp>
          <p:nvSpPr>
            <p:cNvPr id="1199" name="Google Shape;1199;p49"/>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5</a:t>
              </a:r>
              <a:endParaRPr/>
            </a:p>
          </p:txBody>
        </p:sp>
      </p:grpSp>
      <p:sp>
        <p:nvSpPr>
          <p:cNvPr id="1200" name="Google Shape;1200;p49"/>
          <p:cNvSpPr txBox="1"/>
          <p:nvPr/>
        </p:nvSpPr>
        <p:spPr>
          <a:xfrm>
            <a:off x="8107403" y="2130924"/>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10,000</a:t>
            </a:r>
            <a:endParaRPr/>
          </a:p>
        </p:txBody>
      </p:sp>
      <p:sp>
        <p:nvSpPr>
          <p:cNvPr id="1201" name="Google Shape;1201;p49"/>
          <p:cNvSpPr txBox="1"/>
          <p:nvPr/>
        </p:nvSpPr>
        <p:spPr>
          <a:xfrm>
            <a:off x="9790473" y="2130924"/>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10,000</a:t>
            </a:r>
            <a:endParaRPr/>
          </a:p>
        </p:txBody>
      </p:sp>
      <p:sp>
        <p:nvSpPr>
          <p:cNvPr id="1202" name="Google Shape;1202;p49"/>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31 January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sp>
        <p:nvSpPr>
          <p:cNvPr id="1208" name="Google Shape;1208;p50"/>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209" name="Google Shape;1209;p50"/>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210" name="Google Shape;1210;p50"/>
          <p:cNvGrpSpPr/>
          <p:nvPr/>
        </p:nvGrpSpPr>
        <p:grpSpPr>
          <a:xfrm>
            <a:off x="492858" y="773769"/>
            <a:ext cx="11291146" cy="5895963"/>
            <a:chOff x="492858" y="773769"/>
            <a:chExt cx="11291146" cy="5895963"/>
          </a:xfrm>
        </p:grpSpPr>
        <p:sp>
          <p:nvSpPr>
            <p:cNvPr id="1211" name="Google Shape;1211;p50"/>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212" name="Google Shape;1212;p50"/>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1213" name="Google Shape;1213;p50"/>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1214" name="Google Shape;1214;p50"/>
            <p:cNvGrpSpPr/>
            <p:nvPr/>
          </p:nvGrpSpPr>
          <p:grpSpPr>
            <a:xfrm>
              <a:off x="492858" y="3906158"/>
              <a:ext cx="11291146" cy="2763574"/>
              <a:chOff x="1354633" y="4399872"/>
              <a:chExt cx="9550931" cy="2121952"/>
            </a:xfrm>
          </p:grpSpPr>
          <p:sp>
            <p:nvSpPr>
              <p:cNvPr id="1215" name="Google Shape;1215;p50"/>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1216" name="Google Shape;1216;p50"/>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217" name="Google Shape;1217;p50"/>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1218" name="Google Shape;1218;p50"/>
              <p:cNvCxnSpPr>
                <a:stCxn id="1212"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1219" name="Google Shape;1219;p50"/>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1220" name="Google Shape;1220;p50"/>
          <p:cNvGrpSpPr/>
          <p:nvPr/>
        </p:nvGrpSpPr>
        <p:grpSpPr>
          <a:xfrm>
            <a:off x="4248000" y="2850495"/>
            <a:ext cx="1620000" cy="1116000"/>
            <a:chOff x="3810000" y="2381250"/>
            <a:chExt cx="1390650" cy="1230631"/>
          </a:xfrm>
        </p:grpSpPr>
        <p:sp>
          <p:nvSpPr>
            <p:cNvPr id="1221" name="Google Shape;1221;p50"/>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222" name="Google Shape;1222;p50"/>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223" name="Google Shape;1223;p50"/>
          <p:cNvGrpSpPr/>
          <p:nvPr/>
        </p:nvGrpSpPr>
        <p:grpSpPr>
          <a:xfrm>
            <a:off x="2458800" y="2841900"/>
            <a:ext cx="1620000" cy="1116798"/>
            <a:chOff x="671549" y="1402787"/>
            <a:chExt cx="1620000" cy="2549293"/>
          </a:xfrm>
        </p:grpSpPr>
        <p:sp>
          <p:nvSpPr>
            <p:cNvPr id="1224" name="Google Shape;1224;p50"/>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1225" name="Google Shape;1225;p50"/>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1226" name="Google Shape;1226;p50"/>
          <p:cNvGrpSpPr/>
          <p:nvPr/>
        </p:nvGrpSpPr>
        <p:grpSpPr>
          <a:xfrm>
            <a:off x="673200" y="3340800"/>
            <a:ext cx="1620000" cy="613673"/>
            <a:chOff x="3810000" y="2381250"/>
            <a:chExt cx="1390650" cy="1230631"/>
          </a:xfrm>
        </p:grpSpPr>
        <p:sp>
          <p:nvSpPr>
            <p:cNvPr id="1227" name="Google Shape;1227;p50"/>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228" name="Google Shape;1228;p50"/>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1229" name="Google Shape;1229;p50"/>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1230" name="Google Shape;1230;p50"/>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1231" name="Google Shape;1231;p50"/>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1232" name="Google Shape;1232;p50"/>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1233" name="Google Shape;1233;p50"/>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1234" name="Google Shape;1234;p50"/>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1235" name="Google Shape;1235;p50"/>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1236" name="Google Shape;1236;p50"/>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1237" name="Google Shape;1237;p50"/>
          <p:cNvSpPr txBox="1"/>
          <p:nvPr/>
        </p:nvSpPr>
        <p:spPr>
          <a:xfrm>
            <a:off x="10026435" y="3924000"/>
            <a:ext cx="1620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1238" name="Google Shape;1238;p50"/>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9" name="Google Shape;1239;p50"/>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0" name="Google Shape;1240;p50"/>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1" name="Google Shape;1241;p50"/>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2" name="Google Shape;1242;p50"/>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1243" name="Google Shape;1243;p50"/>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244" name="Google Shape;1244;p50"/>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1245" name="Google Shape;1245;p50"/>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1246" name="Google Shape;1246;p50"/>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1247" name="Google Shape;1247;p50"/>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1248" name="Google Shape;1248;p50"/>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1249" name="Google Shape;1249;p50"/>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250" name="Google Shape;1250;p50"/>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1251" name="Google Shape;1251;p50"/>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2" name="Google Shape;1252;p50"/>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53" name="Google Shape;1253;p50"/>
          <p:cNvGrpSpPr/>
          <p:nvPr/>
        </p:nvGrpSpPr>
        <p:grpSpPr>
          <a:xfrm>
            <a:off x="2574025" y="2841900"/>
            <a:ext cx="245580" cy="224238"/>
            <a:chOff x="802803" y="3715228"/>
            <a:chExt cx="245580" cy="224238"/>
          </a:xfrm>
        </p:grpSpPr>
        <p:sp>
          <p:nvSpPr>
            <p:cNvPr id="1254" name="Google Shape;1254;p50"/>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255" name="Google Shape;1255;p5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1256" name="Google Shape;1256;p50"/>
          <p:cNvGrpSpPr/>
          <p:nvPr/>
        </p:nvGrpSpPr>
        <p:grpSpPr>
          <a:xfrm>
            <a:off x="2574025" y="3121887"/>
            <a:ext cx="245580" cy="224238"/>
            <a:chOff x="802803" y="3715228"/>
            <a:chExt cx="245580" cy="224238"/>
          </a:xfrm>
        </p:grpSpPr>
        <p:sp>
          <p:nvSpPr>
            <p:cNvPr id="1257" name="Google Shape;1257;p5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258" name="Google Shape;1258;p5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1259" name="Google Shape;1259;p50"/>
          <p:cNvGrpSpPr/>
          <p:nvPr/>
        </p:nvGrpSpPr>
        <p:grpSpPr>
          <a:xfrm>
            <a:off x="2574025" y="3385828"/>
            <a:ext cx="245580" cy="224238"/>
            <a:chOff x="802803" y="3715228"/>
            <a:chExt cx="245580" cy="224238"/>
          </a:xfrm>
        </p:grpSpPr>
        <p:sp>
          <p:nvSpPr>
            <p:cNvPr id="1260" name="Google Shape;1260;p5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261" name="Google Shape;1261;p5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262" name="Google Shape;1262;p50"/>
          <p:cNvGrpSpPr/>
          <p:nvPr/>
        </p:nvGrpSpPr>
        <p:grpSpPr>
          <a:xfrm>
            <a:off x="2574025" y="3649299"/>
            <a:ext cx="245580" cy="224238"/>
            <a:chOff x="802803" y="3715228"/>
            <a:chExt cx="245580" cy="224238"/>
          </a:xfrm>
        </p:grpSpPr>
        <p:sp>
          <p:nvSpPr>
            <p:cNvPr id="1263" name="Google Shape;1263;p5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264" name="Google Shape;1264;p5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265" name="Google Shape;1265;p50"/>
          <p:cNvGrpSpPr/>
          <p:nvPr/>
        </p:nvGrpSpPr>
        <p:grpSpPr>
          <a:xfrm>
            <a:off x="10117559" y="1755851"/>
            <a:ext cx="245580" cy="224238"/>
            <a:chOff x="802803" y="3715228"/>
            <a:chExt cx="245580" cy="224238"/>
          </a:xfrm>
        </p:grpSpPr>
        <p:sp>
          <p:nvSpPr>
            <p:cNvPr id="1266" name="Google Shape;1266;p5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267" name="Google Shape;1267;p5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268" name="Google Shape;1268;p50"/>
          <p:cNvGrpSpPr/>
          <p:nvPr/>
        </p:nvGrpSpPr>
        <p:grpSpPr>
          <a:xfrm>
            <a:off x="10116000" y="3650400"/>
            <a:ext cx="245580" cy="224238"/>
            <a:chOff x="802803" y="3715228"/>
            <a:chExt cx="245580" cy="224238"/>
          </a:xfrm>
        </p:grpSpPr>
        <p:sp>
          <p:nvSpPr>
            <p:cNvPr id="1269" name="Google Shape;1269;p5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270" name="Google Shape;1270;p5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271" name="Google Shape;1271;p50"/>
          <p:cNvGrpSpPr/>
          <p:nvPr/>
        </p:nvGrpSpPr>
        <p:grpSpPr>
          <a:xfrm>
            <a:off x="10117837" y="1489299"/>
            <a:ext cx="245580" cy="224238"/>
            <a:chOff x="802803" y="3715228"/>
            <a:chExt cx="245580" cy="224238"/>
          </a:xfrm>
        </p:grpSpPr>
        <p:sp>
          <p:nvSpPr>
            <p:cNvPr id="1272" name="Google Shape;1272;p5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273" name="Google Shape;1273;p5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1274" name="Google Shape;1274;p50"/>
          <p:cNvGrpSpPr/>
          <p:nvPr/>
        </p:nvGrpSpPr>
        <p:grpSpPr>
          <a:xfrm>
            <a:off x="6553087" y="1741845"/>
            <a:ext cx="245580" cy="224238"/>
            <a:chOff x="802803" y="3715228"/>
            <a:chExt cx="245580" cy="224238"/>
          </a:xfrm>
        </p:grpSpPr>
        <p:sp>
          <p:nvSpPr>
            <p:cNvPr id="1275" name="Google Shape;1275;p5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276" name="Google Shape;1276;p5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1277" name="Google Shape;1277;p50"/>
          <p:cNvGrpSpPr/>
          <p:nvPr/>
        </p:nvGrpSpPr>
        <p:grpSpPr>
          <a:xfrm>
            <a:off x="784605" y="3629276"/>
            <a:ext cx="245580" cy="224238"/>
            <a:chOff x="802803" y="3715228"/>
            <a:chExt cx="245580" cy="224238"/>
          </a:xfrm>
        </p:grpSpPr>
        <p:sp>
          <p:nvSpPr>
            <p:cNvPr id="1278" name="Google Shape;1278;p5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279" name="Google Shape;1279;p5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1280" name="Google Shape;1280;p50"/>
          <p:cNvGrpSpPr/>
          <p:nvPr/>
        </p:nvGrpSpPr>
        <p:grpSpPr>
          <a:xfrm>
            <a:off x="4359077" y="3641899"/>
            <a:ext cx="245580" cy="224238"/>
            <a:chOff x="802803" y="3715228"/>
            <a:chExt cx="245580" cy="224238"/>
          </a:xfrm>
        </p:grpSpPr>
        <p:sp>
          <p:nvSpPr>
            <p:cNvPr id="1281" name="Google Shape;1281;p50"/>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282" name="Google Shape;1282;p5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sp>
        <p:nvSpPr>
          <p:cNvPr id="1283" name="Google Shape;1283;p50"/>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1284" name="Google Shape;1284;p50"/>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1285" name="Google Shape;1285;p50"/>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1286" name="Google Shape;1286;p50"/>
          <p:cNvGrpSpPr/>
          <p:nvPr/>
        </p:nvGrpSpPr>
        <p:grpSpPr>
          <a:xfrm>
            <a:off x="9983452" y="3159099"/>
            <a:ext cx="1620000" cy="796276"/>
            <a:chOff x="3810000" y="2015069"/>
            <a:chExt cx="1390650" cy="1596814"/>
          </a:xfrm>
        </p:grpSpPr>
        <p:sp>
          <p:nvSpPr>
            <p:cNvPr id="1287" name="Google Shape;1287;p5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288" name="Google Shape;1288;p5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289" name="Google Shape;1289;p50"/>
          <p:cNvGrpSpPr/>
          <p:nvPr/>
        </p:nvGrpSpPr>
        <p:grpSpPr>
          <a:xfrm>
            <a:off x="10006085" y="1263488"/>
            <a:ext cx="1620000" cy="796276"/>
            <a:chOff x="3810000" y="2015069"/>
            <a:chExt cx="1390650" cy="1596814"/>
          </a:xfrm>
        </p:grpSpPr>
        <p:sp>
          <p:nvSpPr>
            <p:cNvPr id="1290" name="Google Shape;1290;p5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291" name="Google Shape;1291;p5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292" name="Google Shape;1292;p50"/>
          <p:cNvGrpSpPr/>
          <p:nvPr/>
        </p:nvGrpSpPr>
        <p:grpSpPr>
          <a:xfrm>
            <a:off x="6428511" y="1266563"/>
            <a:ext cx="1620000" cy="796276"/>
            <a:chOff x="3810000" y="2015069"/>
            <a:chExt cx="1390650" cy="1596814"/>
          </a:xfrm>
        </p:grpSpPr>
        <p:sp>
          <p:nvSpPr>
            <p:cNvPr id="1293" name="Google Shape;1293;p5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294" name="Google Shape;1294;p5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1295" name="Google Shape;1295;p50"/>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296" name="Google Shape;1296;p50"/>
          <p:cNvSpPr/>
          <p:nvPr/>
        </p:nvSpPr>
        <p:spPr>
          <a:xfrm>
            <a:off x="1160723" y="5021319"/>
            <a:ext cx="105384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97" name="Google Shape;1297;p50"/>
          <p:cNvGrpSpPr/>
          <p:nvPr/>
        </p:nvGrpSpPr>
        <p:grpSpPr>
          <a:xfrm>
            <a:off x="1358949" y="5290348"/>
            <a:ext cx="10188967" cy="756004"/>
            <a:chOff x="926134" y="1719856"/>
            <a:chExt cx="9204181" cy="750147"/>
          </a:xfrm>
        </p:grpSpPr>
        <p:sp>
          <p:nvSpPr>
            <p:cNvPr id="1298" name="Google Shape;1298;p50"/>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판매용 상품을 구매하고 즉시 결제함.</a:t>
              </a:r>
              <a:r>
                <a:rPr lang="en-US" sz="2000">
                  <a:solidFill>
                    <a:schemeClr val="dk1"/>
                  </a:solidFill>
                  <a:latin typeface="Avenir"/>
                  <a:ea typeface="Avenir"/>
                  <a:cs typeface="Avenir"/>
                  <a:sym typeface="Avenir"/>
                </a:rPr>
                <a:t>.</a:t>
              </a:r>
              <a:endParaRPr/>
            </a:p>
          </p:txBody>
        </p:sp>
        <p:sp>
          <p:nvSpPr>
            <p:cNvPr id="1299" name="Google Shape;1299;p50"/>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Inventory</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10,000</a:t>
              </a:r>
              <a:endParaRPr/>
            </a:p>
          </p:txBody>
        </p:sp>
        <p:sp>
          <p:nvSpPr>
            <p:cNvPr id="1300" name="Google Shape;1300;p50"/>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10,000</a:t>
              </a:r>
              <a:endParaRPr/>
            </a:p>
          </p:txBody>
        </p:sp>
        <p:sp>
          <p:nvSpPr>
            <p:cNvPr id="1301" name="Google Shape;1301;p50"/>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5</a:t>
              </a:r>
              <a:endParaRPr/>
            </a:p>
          </p:txBody>
        </p:sp>
      </p:grpSp>
      <p:sp>
        <p:nvSpPr>
          <p:cNvPr id="1302" name="Google Shape;1302;p50"/>
          <p:cNvSpPr txBox="1"/>
          <p:nvPr/>
        </p:nvSpPr>
        <p:spPr>
          <a:xfrm>
            <a:off x="8179227" y="5295227"/>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10,000</a:t>
            </a:r>
            <a:endParaRPr/>
          </a:p>
        </p:txBody>
      </p:sp>
      <p:sp>
        <p:nvSpPr>
          <p:cNvPr id="1303" name="Google Shape;1303;p50"/>
          <p:cNvSpPr txBox="1"/>
          <p:nvPr/>
        </p:nvSpPr>
        <p:spPr>
          <a:xfrm>
            <a:off x="9862297" y="5299340"/>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10,000</a:t>
            </a:r>
            <a:endParaRPr/>
          </a:p>
        </p:txBody>
      </p:sp>
      <p:sp>
        <p:nvSpPr>
          <p:cNvPr id="1304" name="Google Shape;1304;p50"/>
          <p:cNvSpPr/>
          <p:nvPr/>
        </p:nvSpPr>
        <p:spPr>
          <a:xfrm rot="10800000">
            <a:off x="153289" y="837337"/>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5" name="Google Shape;1305;p50"/>
          <p:cNvSpPr/>
          <p:nvPr/>
        </p:nvSpPr>
        <p:spPr>
          <a:xfrm>
            <a:off x="154198" y="1922421"/>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1303"/>
                                        </p:tgtEl>
                                      </p:cBhvr>
                                    </p:animEffect>
                                    <p:set>
                                      <p:cBhvr>
                                        <p:cTn dur="1" fill="hold">
                                          <p:stCondLst>
                                            <p:cond delay="1000"/>
                                          </p:stCondLst>
                                        </p:cTn>
                                        <p:tgtEl>
                                          <p:spTgt spid="130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53"/>
                                        </p:tgtEl>
                                        <p:attrNameLst>
                                          <p:attrName>style.visibility</p:attrName>
                                        </p:attrNameLst>
                                      </p:cBhvr>
                                      <p:to>
                                        <p:strVal val="visible"/>
                                      </p:to>
                                    </p:set>
                                    <p:animEffect filter="fade" transition="in">
                                      <p:cBhvr>
                                        <p:cTn dur="1000"/>
                                        <p:tgtEl>
                                          <p:spTgt spid="1253"/>
                                        </p:tgtEl>
                                      </p:cBhvr>
                                    </p:animEffect>
                                  </p:childTnLst>
                                </p:cTn>
                              </p:par>
                              <p:par>
                                <p:cTn fill="hold" nodeType="withEffect" presetClass="entr" presetID="10" presetSubtype="0">
                                  <p:stCondLst>
                                    <p:cond delay="0"/>
                                  </p:stCondLst>
                                  <p:childTnLst>
                                    <p:set>
                                      <p:cBhvr>
                                        <p:cTn dur="1" fill="hold">
                                          <p:stCondLst>
                                            <p:cond delay="0"/>
                                          </p:stCondLst>
                                        </p:cTn>
                                        <p:tgtEl>
                                          <p:spTgt spid="1238"/>
                                        </p:tgtEl>
                                        <p:attrNameLst>
                                          <p:attrName>style.visibility</p:attrName>
                                        </p:attrNameLst>
                                      </p:cBhvr>
                                      <p:to>
                                        <p:strVal val="visible"/>
                                      </p:to>
                                    </p:set>
                                    <p:animEffect filter="fade" transition="in">
                                      <p:cBhvr>
                                        <p:cTn dur="1000"/>
                                        <p:tgtEl>
                                          <p:spTgt spid="1238"/>
                                        </p:tgtEl>
                                      </p:cBhvr>
                                    </p:animEffect>
                                  </p:childTnLst>
                                </p:cTn>
                              </p:par>
                              <p:par>
                                <p:cTn fill="hold" nodeType="withEffect" presetClass="entr" presetID="10" presetSubtype="0">
                                  <p:stCondLst>
                                    <p:cond delay="0"/>
                                  </p:stCondLst>
                                  <p:childTnLst>
                                    <p:set>
                                      <p:cBhvr>
                                        <p:cTn dur="1" fill="hold">
                                          <p:stCondLst>
                                            <p:cond delay="0"/>
                                          </p:stCondLst>
                                        </p:cTn>
                                        <p:tgtEl>
                                          <p:spTgt spid="1236"/>
                                        </p:tgtEl>
                                        <p:attrNameLst>
                                          <p:attrName>style.visibility</p:attrName>
                                        </p:attrNameLst>
                                      </p:cBhvr>
                                      <p:to>
                                        <p:strVal val="visible"/>
                                      </p:to>
                                    </p:set>
                                    <p:animEffect filter="fade" transition="in">
                                      <p:cBhvr>
                                        <p:cTn dur="1000"/>
                                        <p:tgtEl>
                                          <p:spTgt spid="1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gtEl>
                                        <p:attrNameLst>
                                          <p:attrName>style.visibility</p:attrName>
                                        </p:attrNameLst>
                                      </p:cBhvr>
                                      <p:to>
                                        <p:strVal val="visible"/>
                                      </p:to>
                                    </p:set>
                                    <p:animEffect filter="fade" transition="in">
                                      <p:cBhvr>
                                        <p:cTn dur="500"/>
                                        <p:tgtEl>
                                          <p:spTgt spid="1230"/>
                                        </p:tgtEl>
                                      </p:cBhvr>
                                    </p:animEffect>
                                  </p:childTnLst>
                                </p:cTn>
                              </p:par>
                              <p:par>
                                <p:cTn fill="hold" nodeType="withEffect" presetClass="entr" presetID="10" presetSubtype="0">
                                  <p:stCondLst>
                                    <p:cond delay="0"/>
                                  </p:stCondLst>
                                  <p:childTnLst>
                                    <p:set>
                                      <p:cBhvr>
                                        <p:cTn dur="1" fill="hold">
                                          <p:stCondLst>
                                            <p:cond delay="0"/>
                                          </p:stCondLst>
                                        </p:cTn>
                                        <p:tgtEl>
                                          <p:spTgt spid="1220"/>
                                        </p:tgtEl>
                                        <p:attrNameLst>
                                          <p:attrName>style.visibility</p:attrName>
                                        </p:attrNameLst>
                                      </p:cBhvr>
                                      <p:to>
                                        <p:strVal val="visible"/>
                                      </p:to>
                                    </p:set>
                                    <p:animEffect filter="fade" transition="in">
                                      <p:cBhvr>
                                        <p:cTn dur="500"/>
                                        <p:tgtEl>
                                          <p:spTgt spid="1220"/>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1000"/>
                                        <p:tgtEl>
                                          <p:spTgt spid="1302"/>
                                        </p:tgtEl>
                                      </p:cBhvr>
                                    </p:animEffect>
                                    <p:set>
                                      <p:cBhvr>
                                        <p:cTn dur="1" fill="hold">
                                          <p:stCondLst>
                                            <p:cond delay="1000"/>
                                          </p:stCondLst>
                                        </p:cTn>
                                        <p:tgtEl>
                                          <p:spTgt spid="130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80"/>
                                        </p:tgtEl>
                                        <p:attrNameLst>
                                          <p:attrName>style.visibility</p:attrName>
                                        </p:attrNameLst>
                                      </p:cBhvr>
                                      <p:to>
                                        <p:strVal val="visible"/>
                                      </p:to>
                                    </p:set>
                                    <p:animEffect filter="fade" transition="in">
                                      <p:cBhvr>
                                        <p:cTn dur="1000"/>
                                        <p:tgtEl>
                                          <p:spTgt spid="1280"/>
                                        </p:tgtEl>
                                      </p:cBhvr>
                                    </p:animEffect>
                                  </p:childTnLst>
                                </p:cTn>
                              </p:par>
                              <p:par>
                                <p:cTn fill="hold" nodeType="withEffect" presetClass="entr" presetID="10" presetSubtype="0">
                                  <p:stCondLst>
                                    <p:cond delay="0"/>
                                  </p:stCondLst>
                                  <p:childTnLst>
                                    <p:set>
                                      <p:cBhvr>
                                        <p:cTn dur="1" fill="hold">
                                          <p:stCondLst>
                                            <p:cond delay="0"/>
                                          </p:stCondLst>
                                        </p:cTn>
                                        <p:tgtEl>
                                          <p:spTgt spid="1252"/>
                                        </p:tgtEl>
                                        <p:attrNameLst>
                                          <p:attrName>style.visibility</p:attrName>
                                        </p:attrNameLst>
                                      </p:cBhvr>
                                      <p:to>
                                        <p:strVal val="visible"/>
                                      </p:to>
                                    </p:set>
                                    <p:animEffect filter="fade" transition="in">
                                      <p:cBhvr>
                                        <p:cTn dur="1000"/>
                                        <p:tgtEl>
                                          <p:spTgt spid="1252"/>
                                        </p:tgtEl>
                                      </p:cBhvr>
                                    </p:animEffect>
                                  </p:childTnLst>
                                </p:cTn>
                              </p:par>
                              <p:par>
                                <p:cTn fill="hold" nodeType="withEffect" presetClass="entr" presetID="10" presetSubtype="0">
                                  <p:stCondLst>
                                    <p:cond delay="0"/>
                                  </p:stCondLst>
                                  <p:childTnLst>
                                    <p:set>
                                      <p:cBhvr>
                                        <p:cTn dur="1" fill="hold">
                                          <p:stCondLst>
                                            <p:cond delay="0"/>
                                          </p:stCondLst>
                                        </p:cTn>
                                        <p:tgtEl>
                                          <p:spTgt spid="1247"/>
                                        </p:tgtEl>
                                        <p:attrNameLst>
                                          <p:attrName>style.visibility</p:attrName>
                                        </p:attrNameLst>
                                      </p:cBhvr>
                                      <p:to>
                                        <p:strVal val="visible"/>
                                      </p:to>
                                    </p:set>
                                    <p:animEffect filter="fade" transition="in">
                                      <p:cBhvr>
                                        <p:cTn dur="1000"/>
                                        <p:tgtEl>
                                          <p:spTgt spid="1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4"/>
                                        </p:tgtEl>
                                        <p:attrNameLst>
                                          <p:attrName>style.visibility</p:attrName>
                                        </p:attrNameLst>
                                      </p:cBhvr>
                                      <p:to>
                                        <p:strVal val="visible"/>
                                      </p:to>
                                    </p:set>
                                    <p:animEffect filter="fade" transition="in">
                                      <p:cBhvr>
                                        <p:cTn dur="1000"/>
                                        <p:tgtEl>
                                          <p:spTgt spid="1304"/>
                                        </p:tgtEl>
                                      </p:cBhvr>
                                    </p:animEffect>
                                  </p:childTnLst>
                                </p:cTn>
                              </p:par>
                              <p:par>
                                <p:cTn fill="hold" nodeType="withEffect" presetClass="entr" presetID="10" presetSubtype="0">
                                  <p:stCondLst>
                                    <p:cond delay="0"/>
                                  </p:stCondLst>
                                  <p:childTnLst>
                                    <p:set>
                                      <p:cBhvr>
                                        <p:cTn dur="1" fill="hold">
                                          <p:stCondLst>
                                            <p:cond delay="0"/>
                                          </p:stCondLst>
                                        </p:cTn>
                                        <p:tgtEl>
                                          <p:spTgt spid="1305"/>
                                        </p:tgtEl>
                                        <p:attrNameLst>
                                          <p:attrName>style.visibility</p:attrName>
                                        </p:attrNameLst>
                                      </p:cBhvr>
                                      <p:to>
                                        <p:strVal val="visible"/>
                                      </p:to>
                                    </p:set>
                                    <p:animEffect filter="fade" transition="in">
                                      <p:cBhvr>
                                        <p:cTn dur="1000"/>
                                        <p:tgtEl>
                                          <p:spTgt spid="1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0" name="Shape 1310"/>
        <p:cNvGrpSpPr/>
        <p:nvPr/>
      </p:nvGrpSpPr>
      <p:grpSpPr>
        <a:xfrm>
          <a:off x="0" y="0"/>
          <a:ext cx="0" cy="0"/>
          <a:chOff x="0" y="0"/>
          <a:chExt cx="0" cy="0"/>
        </a:xfrm>
      </p:grpSpPr>
      <p:sp>
        <p:nvSpPr>
          <p:cNvPr id="1311" name="Google Shape;1311;p51"/>
          <p:cNvSpPr txBox="1"/>
          <p:nvPr/>
        </p:nvSpPr>
        <p:spPr>
          <a:xfrm>
            <a:off x="0" y="-2"/>
            <a:ext cx="12192000" cy="1080000"/>
          </a:xfrm>
          <a:prstGeom prst="rect">
            <a:avLst/>
          </a:prstGeom>
          <a:solidFill>
            <a:srgbClr val="521B93"/>
          </a:solidFill>
          <a:ln>
            <a:noFill/>
          </a:ln>
        </p:spPr>
        <p:txBody>
          <a:bodyPr anchorCtr="0" anchor="ctr" bIns="45700" lIns="91425" spcFirstLastPara="1" rIns="91425" wrap="square" tIns="45700">
            <a:noAutofit/>
          </a:bodyPr>
          <a:lstStyle/>
          <a:p>
            <a:pPr indent="0" lvl="0" marL="363538" marR="0" rtl="0" algn="l">
              <a:lnSpc>
                <a:spcPct val="120000"/>
              </a:lnSpc>
              <a:spcBef>
                <a:spcPts val="0"/>
              </a:spcBef>
              <a:spcAft>
                <a:spcPts val="0"/>
              </a:spcAft>
              <a:buNone/>
            </a:pPr>
            <a:r>
              <a:rPr b="1" lang="en-US" sz="4000">
                <a:solidFill>
                  <a:schemeClr val="accent4"/>
                </a:solidFill>
                <a:latin typeface="Avenir"/>
                <a:ea typeface="Avenir"/>
                <a:cs typeface="Avenir"/>
                <a:sym typeface="Avenir"/>
              </a:rPr>
              <a:t>4: Classic Transactions</a:t>
            </a:r>
            <a:endParaRPr/>
          </a:p>
        </p:txBody>
      </p:sp>
      <p:pic>
        <p:nvPicPr>
          <p:cNvPr id="1312" name="Google Shape;1312;p51"/>
          <p:cNvPicPr preferRelativeResize="0"/>
          <p:nvPr/>
        </p:nvPicPr>
        <p:blipFill rotWithShape="1">
          <a:blip r:embed="rId3">
            <a:alphaModFix/>
          </a:blip>
          <a:srcRect b="0" l="0" r="0" t="0"/>
          <a:stretch/>
        </p:blipFill>
        <p:spPr>
          <a:xfrm>
            <a:off x="2583598" y="1991460"/>
            <a:ext cx="7024804" cy="3871757"/>
          </a:xfrm>
          <a:prstGeom prst="rect">
            <a:avLst/>
          </a:prstGeom>
          <a:noFill/>
          <a:ln>
            <a:noFill/>
          </a:ln>
        </p:spPr>
      </p:pic>
      <p:sp>
        <p:nvSpPr>
          <p:cNvPr id="1313" name="Google Shape;1313;p51"/>
          <p:cNvSpPr/>
          <p:nvPr/>
        </p:nvSpPr>
        <p:spPr>
          <a:xfrm rot="10800000">
            <a:off x="3523786" y="2697463"/>
            <a:ext cx="1750318" cy="2499004"/>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4" name="Google Shape;1314;p51"/>
          <p:cNvSpPr/>
          <p:nvPr/>
        </p:nvSpPr>
        <p:spPr>
          <a:xfrm rot="10800000">
            <a:off x="7099147" y="2697464"/>
            <a:ext cx="1750318" cy="2499004"/>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3"/>
                                        </p:tgtEl>
                                        <p:attrNameLst>
                                          <p:attrName>style.visibility</p:attrName>
                                        </p:attrNameLst>
                                      </p:cBhvr>
                                      <p:to>
                                        <p:strVal val="visible"/>
                                      </p:to>
                                    </p:set>
                                    <p:animEffect filter="fade" transition="in">
                                      <p:cBhvr>
                                        <p:cTn dur="1000"/>
                                        <p:tgtEl>
                                          <p:spTgt spid="1313"/>
                                        </p:tgtEl>
                                      </p:cBhvr>
                                    </p:animEffect>
                                  </p:childTnLst>
                                </p:cTn>
                              </p:par>
                              <p:par>
                                <p:cTn fill="hold" nodeType="withEffect" presetClass="entr" presetID="10" presetSubtype="0">
                                  <p:stCondLst>
                                    <p:cond delay="0"/>
                                  </p:stCondLst>
                                  <p:childTnLst>
                                    <p:set>
                                      <p:cBhvr>
                                        <p:cTn dur="1" fill="hold">
                                          <p:stCondLst>
                                            <p:cond delay="0"/>
                                          </p:stCondLst>
                                        </p:cTn>
                                        <p:tgtEl>
                                          <p:spTgt spid="1314"/>
                                        </p:tgtEl>
                                        <p:attrNameLst>
                                          <p:attrName>style.visibility</p:attrName>
                                        </p:attrNameLst>
                                      </p:cBhvr>
                                      <p:to>
                                        <p:strVal val="visible"/>
                                      </p:to>
                                    </p:set>
                                    <p:animEffect filter="fade" transition="in">
                                      <p:cBhvr>
                                        <p:cTn dur="1000"/>
                                        <p:tgtEl>
                                          <p:spTgt spid="1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pSp>
        <p:nvGrpSpPr>
          <p:cNvPr id="110" name="Google Shape;110;p16"/>
          <p:cNvGrpSpPr/>
          <p:nvPr/>
        </p:nvGrpSpPr>
        <p:grpSpPr>
          <a:xfrm>
            <a:off x="945931" y="930167"/>
            <a:ext cx="10326414" cy="5249916"/>
            <a:chOff x="700429" y="1360414"/>
            <a:chExt cx="10693606" cy="4977323"/>
          </a:xfrm>
        </p:grpSpPr>
        <p:pic>
          <p:nvPicPr>
            <p:cNvPr descr="VG3_Charts06.jpg" id="111" name="Google Shape;111;p16"/>
            <p:cNvPicPr preferRelativeResize="0"/>
            <p:nvPr/>
          </p:nvPicPr>
          <p:blipFill rotWithShape="1">
            <a:blip r:embed="rId3">
              <a:alphaModFix/>
            </a:blip>
            <a:srcRect b="0" l="0" r="0" t="0"/>
            <a:stretch/>
          </p:blipFill>
          <p:spPr>
            <a:xfrm>
              <a:off x="700429" y="1360414"/>
              <a:ext cx="10693606" cy="4977323"/>
            </a:xfrm>
            <a:prstGeom prst="rect">
              <a:avLst/>
            </a:prstGeom>
            <a:noFill/>
            <a:ln>
              <a:noFill/>
            </a:ln>
          </p:spPr>
        </p:pic>
        <p:sp>
          <p:nvSpPr>
            <p:cNvPr id="112" name="Google Shape;112;p16"/>
            <p:cNvSpPr txBox="1"/>
            <p:nvPr/>
          </p:nvSpPr>
          <p:spPr>
            <a:xfrm>
              <a:off x="5511204" y="5927833"/>
              <a:ext cx="1346796" cy="40990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3" name="Google Shape;113;p16"/>
          <p:cNvSpPr txBox="1"/>
          <p:nvPr/>
        </p:nvSpPr>
        <p:spPr>
          <a:xfrm>
            <a:off x="1278173" y="1655611"/>
            <a:ext cx="2127177" cy="584775"/>
          </a:xfrm>
          <a:prstGeom prst="rect">
            <a:avLst/>
          </a:prstGeom>
          <a:solidFill>
            <a:schemeClr val="lt1">
              <a:alpha val="85882"/>
            </a:schemeClr>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6"/>
                </a:solidFill>
                <a:latin typeface="Arial"/>
                <a:ea typeface="Arial"/>
                <a:cs typeface="Arial"/>
                <a:sym typeface="Arial"/>
              </a:rPr>
              <a:t>Assets</a:t>
            </a:r>
            <a:endParaRPr b="1" sz="2400">
              <a:solidFill>
                <a:schemeClr val="accent6"/>
              </a:solidFill>
              <a:latin typeface="Arial"/>
              <a:ea typeface="Arial"/>
              <a:cs typeface="Arial"/>
              <a:sym typeface="Arial"/>
            </a:endParaRPr>
          </a:p>
        </p:txBody>
      </p:sp>
      <p:cxnSp>
        <p:nvCxnSpPr>
          <p:cNvPr id="114" name="Google Shape;114;p16"/>
          <p:cNvCxnSpPr/>
          <p:nvPr/>
        </p:nvCxnSpPr>
        <p:spPr>
          <a:xfrm>
            <a:off x="3695012" y="1023977"/>
            <a:ext cx="5247163" cy="0"/>
          </a:xfrm>
          <a:prstGeom prst="straightConnector1">
            <a:avLst/>
          </a:prstGeom>
          <a:noFill/>
          <a:ln cap="flat" cmpd="sng" w="28575">
            <a:solidFill>
              <a:schemeClr val="accent1"/>
            </a:solidFill>
            <a:prstDash val="dot"/>
            <a:miter lim="800000"/>
            <a:headEnd len="sm" w="sm" type="none"/>
            <a:tailEnd len="sm" w="sm" type="none"/>
          </a:ln>
        </p:spPr>
      </p:cxnSp>
      <p:sp>
        <p:nvSpPr>
          <p:cNvPr id="115" name="Google Shape;115;p16"/>
          <p:cNvSpPr txBox="1"/>
          <p:nvPr/>
        </p:nvSpPr>
        <p:spPr>
          <a:xfrm rot="736373">
            <a:off x="1146795" y="895182"/>
            <a:ext cx="22188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6"/>
                </a:solidFill>
                <a:latin typeface="Avenir"/>
                <a:ea typeface="Avenir"/>
                <a:cs typeface="Avenir"/>
                <a:sym typeface="Avenir"/>
              </a:rPr>
              <a:t>Uses of funds</a:t>
            </a:r>
            <a:endParaRPr/>
          </a:p>
        </p:txBody>
      </p:sp>
      <p:sp>
        <p:nvSpPr>
          <p:cNvPr id="116" name="Google Shape;116;p16"/>
          <p:cNvSpPr txBox="1"/>
          <p:nvPr/>
        </p:nvSpPr>
        <p:spPr>
          <a:xfrm rot="-658158">
            <a:off x="8584450" y="914395"/>
            <a:ext cx="26965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2"/>
                </a:solidFill>
                <a:latin typeface="Avenir"/>
                <a:ea typeface="Avenir"/>
                <a:cs typeface="Avenir"/>
                <a:sym typeface="Avenir"/>
              </a:rPr>
              <a:t>Sources of funds</a:t>
            </a:r>
            <a:endParaRPr/>
          </a:p>
        </p:txBody>
      </p:sp>
      <p:sp>
        <p:nvSpPr>
          <p:cNvPr id="117" name="Google Shape;117;p16"/>
          <p:cNvSpPr txBox="1"/>
          <p:nvPr/>
        </p:nvSpPr>
        <p:spPr>
          <a:xfrm>
            <a:off x="8869147" y="1654890"/>
            <a:ext cx="2127177" cy="584775"/>
          </a:xfrm>
          <a:prstGeom prst="rect">
            <a:avLst/>
          </a:prstGeom>
          <a:solidFill>
            <a:schemeClr val="lt1">
              <a:alpha val="74901"/>
            </a:schemeClr>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Arial"/>
                <a:ea typeface="Arial"/>
                <a:cs typeface="Arial"/>
                <a:sym typeface="Arial"/>
              </a:rPr>
              <a:t>Liabilities</a:t>
            </a:r>
            <a:endParaRPr b="1" sz="2400">
              <a:solidFill>
                <a:schemeClr val="accent2"/>
              </a:solidFill>
              <a:latin typeface="Arial"/>
              <a:ea typeface="Arial"/>
              <a:cs typeface="Arial"/>
              <a:sym typeface="Arial"/>
            </a:endParaRPr>
          </a:p>
        </p:txBody>
      </p:sp>
      <p:sp>
        <p:nvSpPr>
          <p:cNvPr id="118" name="Google Shape;118;p16"/>
          <p:cNvSpPr txBox="1"/>
          <p:nvPr/>
        </p:nvSpPr>
        <p:spPr>
          <a:xfrm>
            <a:off x="8869146" y="3578985"/>
            <a:ext cx="2127177" cy="584775"/>
          </a:xfrm>
          <a:prstGeom prst="rect">
            <a:avLst/>
          </a:prstGeom>
          <a:solidFill>
            <a:schemeClr val="lt1">
              <a:alpha val="74901"/>
            </a:schemeClr>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Arial"/>
                <a:ea typeface="Arial"/>
                <a:cs typeface="Arial"/>
                <a:sym typeface="Arial"/>
              </a:rPr>
              <a:t>Equity</a:t>
            </a:r>
            <a:endParaRPr b="1" sz="2400">
              <a:solidFill>
                <a:schemeClr val="accent2"/>
              </a:solidFill>
              <a:latin typeface="Arial"/>
              <a:ea typeface="Arial"/>
              <a:cs typeface="Arial"/>
              <a:sym typeface="Arial"/>
            </a:endParaRPr>
          </a:p>
        </p:txBody>
      </p:sp>
      <p:cxnSp>
        <p:nvCxnSpPr>
          <p:cNvPr id="119" name="Google Shape;119;p16"/>
          <p:cNvCxnSpPr/>
          <p:nvPr/>
        </p:nvCxnSpPr>
        <p:spPr>
          <a:xfrm flipH="1" rot="10800000">
            <a:off x="6206385" y="3353435"/>
            <a:ext cx="4828038" cy="295401"/>
          </a:xfrm>
          <a:prstGeom prst="straightConnector1">
            <a:avLst/>
          </a:prstGeom>
          <a:noFill/>
          <a:ln cap="flat" cmpd="sng" w="73025">
            <a:solidFill>
              <a:schemeClr val="accent2"/>
            </a:solidFill>
            <a:prstDash val="solid"/>
            <a:miter lim="800000"/>
            <a:headEnd len="sm" w="sm" type="none"/>
            <a:tailEnd len="sm" w="sm" type="none"/>
          </a:ln>
        </p:spPr>
      </p:cxnSp>
      <p:sp>
        <p:nvSpPr>
          <p:cNvPr id="120" name="Google Shape;120;p16"/>
          <p:cNvSpPr txBox="1"/>
          <p:nvPr/>
        </p:nvSpPr>
        <p:spPr>
          <a:xfrm>
            <a:off x="2298970" y="2810199"/>
            <a:ext cx="2712234" cy="1002797"/>
          </a:xfrm>
          <a:prstGeom prst="rect">
            <a:avLst/>
          </a:prstGeom>
          <a:solidFill>
            <a:srgbClr val="DDEAF6">
              <a:alpha val="60784"/>
            </a:srgbClr>
          </a:solidFill>
          <a:ln cap="flat" cmpd="sng" w="76200">
            <a:solidFill>
              <a:schemeClr val="accent1"/>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5400">
                <a:solidFill>
                  <a:schemeClr val="accent1"/>
                </a:solidFill>
                <a:latin typeface="Avenir"/>
                <a:ea typeface="Avenir"/>
                <a:cs typeface="Avenir"/>
                <a:sym typeface="Avenir"/>
              </a:rPr>
              <a:t>50,000</a:t>
            </a:r>
            <a:endParaRPr/>
          </a:p>
        </p:txBody>
      </p:sp>
      <p:sp>
        <p:nvSpPr>
          <p:cNvPr id="121" name="Google Shape;121;p16"/>
          <p:cNvSpPr txBox="1"/>
          <p:nvPr/>
        </p:nvSpPr>
        <p:spPr>
          <a:xfrm>
            <a:off x="6892066" y="2317184"/>
            <a:ext cx="2712234" cy="1002797"/>
          </a:xfrm>
          <a:prstGeom prst="rect">
            <a:avLst/>
          </a:prstGeom>
          <a:solidFill>
            <a:srgbClr val="DDEAF6">
              <a:alpha val="60784"/>
            </a:srgbClr>
          </a:solidFill>
          <a:ln cap="flat" cmpd="sng" w="76200">
            <a:solidFill>
              <a:schemeClr val="accent1"/>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5400">
                <a:solidFill>
                  <a:schemeClr val="accent1"/>
                </a:solidFill>
                <a:latin typeface="Avenir"/>
                <a:ea typeface="Avenir"/>
                <a:cs typeface="Avenir"/>
                <a:sym typeface="Avenir"/>
              </a:rPr>
              <a:t>30,000</a:t>
            </a:r>
            <a:endParaRPr/>
          </a:p>
        </p:txBody>
      </p:sp>
      <p:sp>
        <p:nvSpPr>
          <p:cNvPr id="122" name="Google Shape;122;p16"/>
          <p:cNvSpPr txBox="1"/>
          <p:nvPr/>
        </p:nvSpPr>
        <p:spPr>
          <a:xfrm>
            <a:off x="7838952" y="4245641"/>
            <a:ext cx="2712234" cy="1002797"/>
          </a:xfrm>
          <a:prstGeom prst="rect">
            <a:avLst/>
          </a:prstGeom>
          <a:solidFill>
            <a:srgbClr val="DDEAF6">
              <a:alpha val="60784"/>
            </a:srgbClr>
          </a:solidFill>
          <a:ln cap="flat" cmpd="sng" w="76200">
            <a:solidFill>
              <a:schemeClr val="accent1"/>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5400">
                <a:solidFill>
                  <a:schemeClr val="accent1"/>
                </a:solidFill>
                <a:latin typeface="Avenir"/>
                <a:ea typeface="Avenir"/>
                <a:cs typeface="Avenir"/>
                <a:sym typeface="Avenir"/>
              </a:rPr>
              <a:t>20,000</a:t>
            </a:r>
            <a:endParaRPr/>
          </a:p>
        </p:txBody>
      </p:sp>
      <p:sp>
        <p:nvSpPr>
          <p:cNvPr id="123" name="Google Shape;123;p16"/>
          <p:cNvSpPr txBox="1"/>
          <p:nvPr/>
        </p:nvSpPr>
        <p:spPr>
          <a:xfrm>
            <a:off x="6892066" y="3336520"/>
            <a:ext cx="1185222" cy="1002797"/>
          </a:xfrm>
          <a:prstGeom prst="rect">
            <a:avLst/>
          </a:prstGeom>
          <a:solidFill>
            <a:srgbClr val="DDEAF6">
              <a:alpha val="0"/>
            </a:srgb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500">
                <a:solidFill>
                  <a:schemeClr val="accent1"/>
                </a:solidFill>
                <a:latin typeface="Avenir"/>
                <a:ea typeface="Avenir"/>
                <a:cs typeface="Avenir"/>
                <a:sym typeface="Avenir"/>
              </a:rPr>
              <a:t>+</a:t>
            </a:r>
            <a:endParaRPr/>
          </a:p>
        </p:txBody>
      </p:sp>
      <p:sp>
        <p:nvSpPr>
          <p:cNvPr id="124" name="Google Shape;124;p16"/>
          <p:cNvSpPr txBox="1"/>
          <p:nvPr/>
        </p:nvSpPr>
        <p:spPr>
          <a:xfrm>
            <a:off x="5575674" y="3127510"/>
            <a:ext cx="1185222" cy="1002797"/>
          </a:xfrm>
          <a:prstGeom prst="rect">
            <a:avLst/>
          </a:prstGeom>
          <a:solidFill>
            <a:srgbClr val="DDEAF6">
              <a:alpha val="0"/>
            </a:srgb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500">
                <a:solidFill>
                  <a:schemeClr val="accent1"/>
                </a:solidFill>
                <a:latin typeface="Avenir"/>
                <a:ea typeface="Avenir"/>
                <a:cs typeface="Avenir"/>
                <a:sym typeface="Avenir"/>
              </a:rPr>
              <a:t>=</a:t>
            </a:r>
            <a:endParaRPr/>
          </a:p>
        </p:txBody>
      </p:sp>
      <p:sp>
        <p:nvSpPr>
          <p:cNvPr id="125" name="Google Shape;125;p16"/>
          <p:cNvSpPr txBox="1"/>
          <p:nvPr/>
        </p:nvSpPr>
        <p:spPr>
          <a:xfrm>
            <a:off x="3655087" y="500757"/>
            <a:ext cx="524716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Supermarket Limited</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9" name="Shape 1319"/>
        <p:cNvGrpSpPr/>
        <p:nvPr/>
      </p:nvGrpSpPr>
      <p:grpSpPr>
        <a:xfrm>
          <a:off x="0" y="0"/>
          <a:ext cx="0" cy="0"/>
          <a:chOff x="0" y="0"/>
          <a:chExt cx="0" cy="0"/>
        </a:xfrm>
      </p:grpSpPr>
      <p:sp>
        <p:nvSpPr>
          <p:cNvPr id="1320" name="Google Shape;1320;p52"/>
          <p:cNvSpPr txBox="1"/>
          <p:nvPr/>
        </p:nvSpPr>
        <p:spPr>
          <a:xfrm>
            <a:off x="0" y="-2"/>
            <a:ext cx="12192000" cy="1080000"/>
          </a:xfrm>
          <a:prstGeom prst="rect">
            <a:avLst/>
          </a:prstGeom>
          <a:solidFill>
            <a:srgbClr val="521B93"/>
          </a:solidFill>
          <a:ln>
            <a:noFill/>
          </a:ln>
        </p:spPr>
        <p:txBody>
          <a:bodyPr anchorCtr="0" anchor="ctr" bIns="45700" lIns="91425" spcFirstLastPara="1" rIns="91425" wrap="square" tIns="45700">
            <a:noAutofit/>
          </a:bodyPr>
          <a:lstStyle/>
          <a:p>
            <a:pPr indent="0" lvl="0" marL="363538" marR="0" rtl="0" algn="l">
              <a:lnSpc>
                <a:spcPct val="120000"/>
              </a:lnSpc>
              <a:spcBef>
                <a:spcPts val="0"/>
              </a:spcBef>
              <a:spcAft>
                <a:spcPts val="0"/>
              </a:spcAft>
              <a:buNone/>
            </a:pPr>
            <a:r>
              <a:rPr b="1" lang="en-US" sz="4000">
                <a:solidFill>
                  <a:schemeClr val="accent4"/>
                </a:solidFill>
                <a:latin typeface="Avenir"/>
                <a:ea typeface="Avenir"/>
                <a:cs typeface="Avenir"/>
                <a:sym typeface="Avenir"/>
              </a:rPr>
              <a:t>4: Classic Transactions</a:t>
            </a:r>
            <a:endParaRPr/>
          </a:p>
        </p:txBody>
      </p:sp>
      <p:pic>
        <p:nvPicPr>
          <p:cNvPr id="1321" name="Google Shape;1321;p52"/>
          <p:cNvPicPr preferRelativeResize="0"/>
          <p:nvPr/>
        </p:nvPicPr>
        <p:blipFill rotWithShape="1">
          <a:blip r:embed="rId3">
            <a:alphaModFix/>
          </a:blip>
          <a:srcRect b="0" l="0" r="0" t="0"/>
          <a:stretch/>
        </p:blipFill>
        <p:spPr>
          <a:xfrm>
            <a:off x="2583598" y="1991460"/>
            <a:ext cx="7024804" cy="3871757"/>
          </a:xfrm>
          <a:prstGeom prst="rect">
            <a:avLst/>
          </a:prstGeom>
          <a:noFill/>
          <a:ln>
            <a:noFill/>
          </a:ln>
        </p:spPr>
      </p:pic>
      <p:sp>
        <p:nvSpPr>
          <p:cNvPr id="1322" name="Google Shape;1322;p52"/>
          <p:cNvSpPr/>
          <p:nvPr/>
        </p:nvSpPr>
        <p:spPr>
          <a:xfrm>
            <a:off x="7104240" y="2697463"/>
            <a:ext cx="1750318" cy="2499004"/>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3" name="Google Shape;1323;p52"/>
          <p:cNvSpPr/>
          <p:nvPr/>
        </p:nvSpPr>
        <p:spPr>
          <a:xfrm>
            <a:off x="3523786" y="2697463"/>
            <a:ext cx="1750318" cy="2499004"/>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2"/>
                                        </p:tgtEl>
                                        <p:attrNameLst>
                                          <p:attrName>style.visibility</p:attrName>
                                        </p:attrNameLst>
                                      </p:cBhvr>
                                      <p:to>
                                        <p:strVal val="visible"/>
                                      </p:to>
                                    </p:set>
                                    <p:animEffect filter="fade" transition="in">
                                      <p:cBhvr>
                                        <p:cTn dur="1000"/>
                                        <p:tgtEl>
                                          <p:spTgt spid="1322"/>
                                        </p:tgtEl>
                                      </p:cBhvr>
                                    </p:animEffect>
                                  </p:childTnLst>
                                </p:cTn>
                              </p:par>
                              <p:par>
                                <p:cTn fill="hold" nodeType="withEffect" presetClass="entr" presetID="10" presetSubtype="0">
                                  <p:stCondLst>
                                    <p:cond delay="0"/>
                                  </p:stCondLst>
                                  <p:childTnLst>
                                    <p:set>
                                      <p:cBhvr>
                                        <p:cTn dur="1" fill="hold">
                                          <p:stCondLst>
                                            <p:cond delay="0"/>
                                          </p:stCondLst>
                                        </p:cTn>
                                        <p:tgtEl>
                                          <p:spTgt spid="1323"/>
                                        </p:tgtEl>
                                        <p:attrNameLst>
                                          <p:attrName>style.visibility</p:attrName>
                                        </p:attrNameLst>
                                      </p:cBhvr>
                                      <p:to>
                                        <p:strVal val="visible"/>
                                      </p:to>
                                    </p:set>
                                    <p:animEffect filter="fade" transition="in">
                                      <p:cBhvr>
                                        <p:cTn dur="1000"/>
                                        <p:tgtEl>
                                          <p:spTgt spid="1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8" name="Shape 1328"/>
        <p:cNvGrpSpPr/>
        <p:nvPr/>
      </p:nvGrpSpPr>
      <p:grpSpPr>
        <a:xfrm>
          <a:off x="0" y="0"/>
          <a:ext cx="0" cy="0"/>
          <a:chOff x="0" y="0"/>
          <a:chExt cx="0" cy="0"/>
        </a:xfrm>
      </p:grpSpPr>
      <p:sp>
        <p:nvSpPr>
          <p:cNvPr id="1329" name="Google Shape;1329;p53"/>
          <p:cNvSpPr txBox="1"/>
          <p:nvPr/>
        </p:nvSpPr>
        <p:spPr>
          <a:xfrm>
            <a:off x="0" y="-2"/>
            <a:ext cx="12192000" cy="1080000"/>
          </a:xfrm>
          <a:prstGeom prst="rect">
            <a:avLst/>
          </a:prstGeom>
          <a:solidFill>
            <a:srgbClr val="521B93"/>
          </a:solidFill>
          <a:ln>
            <a:noFill/>
          </a:ln>
        </p:spPr>
        <p:txBody>
          <a:bodyPr anchorCtr="0" anchor="ctr" bIns="45700" lIns="91425" spcFirstLastPara="1" rIns="91425" wrap="square" tIns="45700">
            <a:noAutofit/>
          </a:bodyPr>
          <a:lstStyle/>
          <a:p>
            <a:pPr indent="0" lvl="0" marL="363538" marR="0" rtl="0" algn="l">
              <a:lnSpc>
                <a:spcPct val="120000"/>
              </a:lnSpc>
              <a:spcBef>
                <a:spcPts val="0"/>
              </a:spcBef>
              <a:spcAft>
                <a:spcPts val="0"/>
              </a:spcAft>
              <a:buNone/>
            </a:pPr>
            <a:r>
              <a:rPr b="1" lang="en-US" sz="4000">
                <a:solidFill>
                  <a:schemeClr val="accent4"/>
                </a:solidFill>
                <a:latin typeface="Avenir"/>
                <a:ea typeface="Avenir"/>
                <a:cs typeface="Avenir"/>
                <a:sym typeface="Avenir"/>
              </a:rPr>
              <a:t>4: Classic Transactions</a:t>
            </a:r>
            <a:endParaRPr/>
          </a:p>
        </p:txBody>
      </p:sp>
      <p:pic>
        <p:nvPicPr>
          <p:cNvPr id="1330" name="Google Shape;1330;p53"/>
          <p:cNvPicPr preferRelativeResize="0"/>
          <p:nvPr/>
        </p:nvPicPr>
        <p:blipFill rotWithShape="1">
          <a:blip r:embed="rId3">
            <a:alphaModFix/>
          </a:blip>
          <a:srcRect b="0" l="0" r="0" t="0"/>
          <a:stretch/>
        </p:blipFill>
        <p:spPr>
          <a:xfrm>
            <a:off x="2583598" y="1991460"/>
            <a:ext cx="7024804" cy="3871757"/>
          </a:xfrm>
          <a:prstGeom prst="rect">
            <a:avLst/>
          </a:prstGeom>
          <a:noFill/>
          <a:ln>
            <a:noFill/>
          </a:ln>
        </p:spPr>
      </p:pic>
      <p:sp>
        <p:nvSpPr>
          <p:cNvPr id="1331" name="Google Shape;1331;p53"/>
          <p:cNvSpPr/>
          <p:nvPr/>
        </p:nvSpPr>
        <p:spPr>
          <a:xfrm>
            <a:off x="4223753" y="2733025"/>
            <a:ext cx="1750318" cy="2499004"/>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2" name="Google Shape;1332;p53"/>
          <p:cNvSpPr/>
          <p:nvPr/>
        </p:nvSpPr>
        <p:spPr>
          <a:xfrm rot="10800000">
            <a:off x="2777934" y="2677836"/>
            <a:ext cx="1750318" cy="2499004"/>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2"/>
                                        </p:tgtEl>
                                        <p:attrNameLst>
                                          <p:attrName>style.visibility</p:attrName>
                                        </p:attrNameLst>
                                      </p:cBhvr>
                                      <p:to>
                                        <p:strVal val="visible"/>
                                      </p:to>
                                    </p:set>
                                    <p:animEffect filter="fade" transition="in">
                                      <p:cBhvr>
                                        <p:cTn dur="1000"/>
                                        <p:tgtEl>
                                          <p:spTgt spid="1332"/>
                                        </p:tgtEl>
                                      </p:cBhvr>
                                    </p:animEffect>
                                  </p:childTnLst>
                                </p:cTn>
                              </p:par>
                              <p:par>
                                <p:cTn fill="hold" nodeType="withEffect" presetClass="entr" presetID="10" presetSubtype="0">
                                  <p:stCondLst>
                                    <p:cond delay="0"/>
                                  </p:stCondLst>
                                  <p:childTnLst>
                                    <p:set>
                                      <p:cBhvr>
                                        <p:cTn dur="1" fill="hold">
                                          <p:stCondLst>
                                            <p:cond delay="0"/>
                                          </p:stCondLst>
                                        </p:cTn>
                                        <p:tgtEl>
                                          <p:spTgt spid="1331"/>
                                        </p:tgtEl>
                                        <p:attrNameLst>
                                          <p:attrName>style.visibility</p:attrName>
                                        </p:attrNameLst>
                                      </p:cBhvr>
                                      <p:to>
                                        <p:strVal val="visible"/>
                                      </p:to>
                                    </p:set>
                                    <p:animEffect filter="fade" transition="in">
                                      <p:cBhvr>
                                        <p:cTn dur="1000"/>
                                        <p:tgtEl>
                                          <p:spTgt spid="1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7" name="Shape 1337"/>
        <p:cNvGrpSpPr/>
        <p:nvPr/>
      </p:nvGrpSpPr>
      <p:grpSpPr>
        <a:xfrm>
          <a:off x="0" y="0"/>
          <a:ext cx="0" cy="0"/>
          <a:chOff x="0" y="0"/>
          <a:chExt cx="0" cy="0"/>
        </a:xfrm>
      </p:grpSpPr>
      <p:sp>
        <p:nvSpPr>
          <p:cNvPr id="1338" name="Google Shape;1338;p54"/>
          <p:cNvSpPr txBox="1"/>
          <p:nvPr/>
        </p:nvSpPr>
        <p:spPr>
          <a:xfrm>
            <a:off x="0" y="-2"/>
            <a:ext cx="12192000" cy="1080000"/>
          </a:xfrm>
          <a:prstGeom prst="rect">
            <a:avLst/>
          </a:prstGeom>
          <a:solidFill>
            <a:srgbClr val="521B93"/>
          </a:solidFill>
          <a:ln>
            <a:noFill/>
          </a:ln>
        </p:spPr>
        <p:txBody>
          <a:bodyPr anchorCtr="0" anchor="ctr" bIns="45700" lIns="91425" spcFirstLastPara="1" rIns="91425" wrap="square" tIns="45700">
            <a:noAutofit/>
          </a:bodyPr>
          <a:lstStyle/>
          <a:p>
            <a:pPr indent="0" lvl="0" marL="363538" marR="0" rtl="0" algn="l">
              <a:lnSpc>
                <a:spcPct val="120000"/>
              </a:lnSpc>
              <a:spcBef>
                <a:spcPts val="0"/>
              </a:spcBef>
              <a:spcAft>
                <a:spcPts val="0"/>
              </a:spcAft>
              <a:buNone/>
            </a:pPr>
            <a:r>
              <a:rPr b="1" lang="en-US" sz="4000">
                <a:solidFill>
                  <a:schemeClr val="accent4"/>
                </a:solidFill>
                <a:latin typeface="Avenir"/>
                <a:ea typeface="Avenir"/>
                <a:cs typeface="Avenir"/>
                <a:sym typeface="Avenir"/>
              </a:rPr>
              <a:t>4: Classic Transactions</a:t>
            </a:r>
            <a:endParaRPr/>
          </a:p>
        </p:txBody>
      </p:sp>
      <p:pic>
        <p:nvPicPr>
          <p:cNvPr id="1339" name="Google Shape;1339;p54"/>
          <p:cNvPicPr preferRelativeResize="0"/>
          <p:nvPr/>
        </p:nvPicPr>
        <p:blipFill rotWithShape="1">
          <a:blip r:embed="rId3">
            <a:alphaModFix/>
          </a:blip>
          <a:srcRect b="0" l="0" r="0" t="0"/>
          <a:stretch/>
        </p:blipFill>
        <p:spPr>
          <a:xfrm>
            <a:off x="2583598" y="1991460"/>
            <a:ext cx="7024804" cy="3871757"/>
          </a:xfrm>
          <a:prstGeom prst="rect">
            <a:avLst/>
          </a:prstGeom>
          <a:noFill/>
          <a:ln>
            <a:noFill/>
          </a:ln>
        </p:spPr>
      </p:pic>
      <p:sp>
        <p:nvSpPr>
          <p:cNvPr id="1340" name="Google Shape;1340;p54"/>
          <p:cNvSpPr/>
          <p:nvPr/>
        </p:nvSpPr>
        <p:spPr>
          <a:xfrm rot="10800000">
            <a:off x="7749957" y="2778197"/>
            <a:ext cx="1750318" cy="2499004"/>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1" name="Google Shape;1341;p54"/>
          <p:cNvSpPr/>
          <p:nvPr/>
        </p:nvSpPr>
        <p:spPr>
          <a:xfrm>
            <a:off x="6324021" y="2778197"/>
            <a:ext cx="1750318" cy="2499004"/>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1"/>
                                        </p:tgtEl>
                                        <p:attrNameLst>
                                          <p:attrName>style.visibility</p:attrName>
                                        </p:attrNameLst>
                                      </p:cBhvr>
                                      <p:to>
                                        <p:strVal val="visible"/>
                                      </p:to>
                                    </p:set>
                                    <p:animEffect filter="fade" transition="in">
                                      <p:cBhvr>
                                        <p:cTn dur="1000"/>
                                        <p:tgtEl>
                                          <p:spTgt spid="1341"/>
                                        </p:tgtEl>
                                      </p:cBhvr>
                                    </p:animEffect>
                                  </p:childTnLst>
                                </p:cTn>
                              </p:par>
                              <p:par>
                                <p:cTn fill="hold" nodeType="withEffect" presetClass="entr" presetID="10" presetSubtype="0">
                                  <p:stCondLst>
                                    <p:cond delay="0"/>
                                  </p:stCondLst>
                                  <p:childTnLst>
                                    <p:set>
                                      <p:cBhvr>
                                        <p:cTn dur="1" fill="hold">
                                          <p:stCondLst>
                                            <p:cond delay="0"/>
                                          </p:stCondLst>
                                        </p:cTn>
                                        <p:tgtEl>
                                          <p:spTgt spid="1340"/>
                                        </p:tgtEl>
                                        <p:attrNameLst>
                                          <p:attrName>style.visibility</p:attrName>
                                        </p:attrNameLst>
                                      </p:cBhvr>
                                      <p:to>
                                        <p:strVal val="visible"/>
                                      </p:to>
                                    </p:set>
                                    <p:animEffect filter="fade" transition="in">
                                      <p:cBhvr>
                                        <p:cTn dur="1000"/>
                                        <p:tgtEl>
                                          <p:spTgt spid="1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55"/>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348" name="Google Shape;1348;p55"/>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349" name="Google Shape;1349;p55"/>
          <p:cNvGrpSpPr/>
          <p:nvPr/>
        </p:nvGrpSpPr>
        <p:grpSpPr>
          <a:xfrm>
            <a:off x="999639" y="2571411"/>
            <a:ext cx="10188969" cy="756004"/>
            <a:chOff x="926134" y="1719856"/>
            <a:chExt cx="9204181" cy="750147"/>
          </a:xfrm>
        </p:grpSpPr>
        <p:sp>
          <p:nvSpPr>
            <p:cNvPr id="1350" name="Google Shape;1350;p55"/>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A에게 첫 판매를 진행했고, 현장에서 현금으로 결제받아 은행에 입금함.</a:t>
              </a:r>
              <a:endParaRPr sz="2000">
                <a:solidFill>
                  <a:schemeClr val="dk1"/>
                </a:solidFill>
                <a:latin typeface="Avenir"/>
                <a:ea typeface="Avenir"/>
                <a:cs typeface="Avenir"/>
                <a:sym typeface="Avenir"/>
              </a:endParaRPr>
            </a:p>
          </p:txBody>
        </p:sp>
        <p:sp>
          <p:nvSpPr>
            <p:cNvPr id="1351" name="Google Shape;1351;p55"/>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700</a:t>
              </a:r>
              <a:endParaRPr/>
            </a:p>
          </p:txBody>
        </p:sp>
        <p:sp>
          <p:nvSpPr>
            <p:cNvPr id="1352" name="Google Shape;1352;p55"/>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Sales</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700</a:t>
              </a:r>
              <a:endParaRPr/>
            </a:p>
          </p:txBody>
        </p:sp>
        <p:sp>
          <p:nvSpPr>
            <p:cNvPr id="1353" name="Google Shape;1353;p55"/>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6a</a:t>
              </a:r>
              <a:endParaRPr/>
            </a:p>
          </p:txBody>
        </p:sp>
      </p:grpSp>
      <p:sp>
        <p:nvSpPr>
          <p:cNvPr id="1354" name="Google Shape;1354;p55"/>
          <p:cNvSpPr txBox="1"/>
          <p:nvPr/>
        </p:nvSpPr>
        <p:spPr>
          <a:xfrm>
            <a:off x="7824336" y="2571411"/>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700</a:t>
            </a:r>
            <a:endParaRPr/>
          </a:p>
        </p:txBody>
      </p:sp>
      <p:sp>
        <p:nvSpPr>
          <p:cNvPr id="1355" name="Google Shape;1355;p55"/>
          <p:cNvSpPr txBox="1"/>
          <p:nvPr/>
        </p:nvSpPr>
        <p:spPr>
          <a:xfrm>
            <a:off x="9507406" y="2571411"/>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700</a:t>
            </a:r>
            <a:endParaRPr/>
          </a:p>
        </p:txBody>
      </p:sp>
      <p:sp>
        <p:nvSpPr>
          <p:cNvPr id="1356" name="Google Shape;1356;p55"/>
          <p:cNvSpPr/>
          <p:nvPr/>
        </p:nvSpPr>
        <p:spPr>
          <a:xfrm>
            <a:off x="999641" y="1961030"/>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4 February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56"/>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363" name="Google Shape;1363;p56"/>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364" name="Google Shape;1364;p56"/>
          <p:cNvGrpSpPr/>
          <p:nvPr/>
        </p:nvGrpSpPr>
        <p:grpSpPr>
          <a:xfrm>
            <a:off x="492858" y="773769"/>
            <a:ext cx="11291146" cy="5895963"/>
            <a:chOff x="492858" y="773769"/>
            <a:chExt cx="11291146" cy="5895963"/>
          </a:xfrm>
        </p:grpSpPr>
        <p:sp>
          <p:nvSpPr>
            <p:cNvPr id="1365" name="Google Shape;1365;p56"/>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366" name="Google Shape;1366;p56"/>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1367" name="Google Shape;1367;p56"/>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1368" name="Google Shape;1368;p56"/>
            <p:cNvGrpSpPr/>
            <p:nvPr/>
          </p:nvGrpSpPr>
          <p:grpSpPr>
            <a:xfrm>
              <a:off x="492858" y="3906158"/>
              <a:ext cx="11291146" cy="2763574"/>
              <a:chOff x="1354633" y="4399872"/>
              <a:chExt cx="9550931" cy="2121952"/>
            </a:xfrm>
          </p:grpSpPr>
          <p:sp>
            <p:nvSpPr>
              <p:cNvPr id="1369" name="Google Shape;1369;p56"/>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1370" name="Google Shape;1370;p56"/>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371" name="Google Shape;1371;p56"/>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1372" name="Google Shape;1372;p56"/>
              <p:cNvCxnSpPr>
                <a:stCxn id="1366"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1373" name="Google Shape;1373;p56"/>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1374" name="Google Shape;1374;p56"/>
          <p:cNvGrpSpPr/>
          <p:nvPr/>
        </p:nvGrpSpPr>
        <p:grpSpPr>
          <a:xfrm>
            <a:off x="4248000" y="2850495"/>
            <a:ext cx="1620000" cy="1116000"/>
            <a:chOff x="3810000" y="2381250"/>
            <a:chExt cx="1390650" cy="1230631"/>
          </a:xfrm>
        </p:grpSpPr>
        <p:sp>
          <p:nvSpPr>
            <p:cNvPr id="1375" name="Google Shape;1375;p56"/>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376" name="Google Shape;1376;p56"/>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377" name="Google Shape;1377;p56"/>
          <p:cNvGrpSpPr/>
          <p:nvPr/>
        </p:nvGrpSpPr>
        <p:grpSpPr>
          <a:xfrm>
            <a:off x="2458800" y="2476442"/>
            <a:ext cx="1620000" cy="1482255"/>
            <a:chOff x="671549" y="1402787"/>
            <a:chExt cx="1620000" cy="2549293"/>
          </a:xfrm>
        </p:grpSpPr>
        <p:sp>
          <p:nvSpPr>
            <p:cNvPr id="1378" name="Google Shape;1378;p56"/>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1379" name="Google Shape;1379;p56"/>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1380" name="Google Shape;1380;p56"/>
          <p:cNvGrpSpPr/>
          <p:nvPr/>
        </p:nvGrpSpPr>
        <p:grpSpPr>
          <a:xfrm>
            <a:off x="673200" y="3340800"/>
            <a:ext cx="1620000" cy="613673"/>
            <a:chOff x="3810000" y="2381250"/>
            <a:chExt cx="1390650" cy="1230631"/>
          </a:xfrm>
        </p:grpSpPr>
        <p:sp>
          <p:nvSpPr>
            <p:cNvPr id="1381" name="Google Shape;1381;p56"/>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382" name="Google Shape;1382;p56"/>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1383" name="Google Shape;1383;p56"/>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1384" name="Google Shape;1384;p56"/>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1385" name="Google Shape;1385;p56"/>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1386" name="Google Shape;1386;p56"/>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1387" name="Google Shape;1387;p56"/>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1388" name="Google Shape;1388;p56"/>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1389" name="Google Shape;1389;p56"/>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1390" name="Google Shape;1390;p56"/>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1391" name="Google Shape;1391;p56"/>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1392" name="Google Shape;1392;p56"/>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1393" name="Google Shape;1393;p56"/>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1394" name="Google Shape;1394;p56"/>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5" name="Google Shape;1395;p56"/>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6" name="Google Shape;1396;p56"/>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7" name="Google Shape;1397;p56"/>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8" name="Google Shape;1398;p56"/>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9" name="Google Shape;1399;p56"/>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1400" name="Google Shape;1400;p56"/>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401" name="Google Shape;1401;p56"/>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1402" name="Google Shape;1402;p56"/>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1403" name="Google Shape;1403;p56"/>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1404" name="Google Shape;1404;p56"/>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1405" name="Google Shape;1405;p56"/>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1406" name="Google Shape;1406;p56"/>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407" name="Google Shape;1407;p56"/>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1408" name="Google Shape;1408;p56"/>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409" name="Google Shape;1409;p56"/>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1410" name="Google Shape;1410;p56"/>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1" name="Google Shape;1411;p56"/>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12" name="Google Shape;1412;p56"/>
          <p:cNvGrpSpPr/>
          <p:nvPr/>
        </p:nvGrpSpPr>
        <p:grpSpPr>
          <a:xfrm>
            <a:off x="2530414" y="2567405"/>
            <a:ext cx="300083" cy="223917"/>
            <a:chOff x="761592" y="3715226"/>
            <a:chExt cx="311527" cy="232457"/>
          </a:xfrm>
        </p:grpSpPr>
        <p:sp>
          <p:nvSpPr>
            <p:cNvPr id="1413" name="Google Shape;1413;p56"/>
            <p:cNvSpPr/>
            <p:nvPr/>
          </p:nvSpPr>
          <p:spPr>
            <a:xfrm>
              <a:off x="810780" y="3715226"/>
              <a:ext cx="224238" cy="224238"/>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414" name="Google Shape;1414;p56"/>
            <p:cNvSpPr/>
            <p:nvPr/>
          </p:nvSpPr>
          <p:spPr>
            <a:xfrm>
              <a:off x="761592" y="3724022"/>
              <a:ext cx="311527"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1415" name="Google Shape;1415;p56"/>
          <p:cNvGrpSpPr/>
          <p:nvPr/>
        </p:nvGrpSpPr>
        <p:grpSpPr>
          <a:xfrm>
            <a:off x="2574025" y="2841900"/>
            <a:ext cx="245580" cy="224238"/>
            <a:chOff x="802803" y="3715228"/>
            <a:chExt cx="245580" cy="224238"/>
          </a:xfrm>
        </p:grpSpPr>
        <p:sp>
          <p:nvSpPr>
            <p:cNvPr id="1416" name="Google Shape;1416;p5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417" name="Google Shape;1417;p5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1418" name="Google Shape;1418;p56"/>
          <p:cNvGrpSpPr/>
          <p:nvPr/>
        </p:nvGrpSpPr>
        <p:grpSpPr>
          <a:xfrm>
            <a:off x="2574025" y="3121887"/>
            <a:ext cx="245580" cy="224238"/>
            <a:chOff x="802803" y="3715228"/>
            <a:chExt cx="245580" cy="224238"/>
          </a:xfrm>
        </p:grpSpPr>
        <p:sp>
          <p:nvSpPr>
            <p:cNvPr id="1419" name="Google Shape;1419;p5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420" name="Google Shape;1420;p5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1421" name="Google Shape;1421;p56"/>
          <p:cNvGrpSpPr/>
          <p:nvPr/>
        </p:nvGrpSpPr>
        <p:grpSpPr>
          <a:xfrm>
            <a:off x="2574025" y="3385828"/>
            <a:ext cx="245580" cy="224238"/>
            <a:chOff x="802803" y="3715228"/>
            <a:chExt cx="245580" cy="224238"/>
          </a:xfrm>
        </p:grpSpPr>
        <p:sp>
          <p:nvSpPr>
            <p:cNvPr id="1422" name="Google Shape;1422;p5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423" name="Google Shape;1423;p5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424" name="Google Shape;1424;p56"/>
          <p:cNvGrpSpPr/>
          <p:nvPr/>
        </p:nvGrpSpPr>
        <p:grpSpPr>
          <a:xfrm>
            <a:off x="2574025" y="3649299"/>
            <a:ext cx="245580" cy="224238"/>
            <a:chOff x="802803" y="3715228"/>
            <a:chExt cx="245580" cy="224238"/>
          </a:xfrm>
        </p:grpSpPr>
        <p:sp>
          <p:nvSpPr>
            <p:cNvPr id="1425" name="Google Shape;1425;p5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426" name="Google Shape;1426;p5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427" name="Google Shape;1427;p56"/>
          <p:cNvGrpSpPr/>
          <p:nvPr/>
        </p:nvGrpSpPr>
        <p:grpSpPr>
          <a:xfrm>
            <a:off x="10117559" y="1755851"/>
            <a:ext cx="245580" cy="224238"/>
            <a:chOff x="802803" y="3715228"/>
            <a:chExt cx="245580" cy="224238"/>
          </a:xfrm>
        </p:grpSpPr>
        <p:sp>
          <p:nvSpPr>
            <p:cNvPr id="1428" name="Google Shape;1428;p5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429" name="Google Shape;1429;p5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430" name="Google Shape;1430;p56"/>
          <p:cNvGrpSpPr/>
          <p:nvPr/>
        </p:nvGrpSpPr>
        <p:grpSpPr>
          <a:xfrm>
            <a:off x="10116000" y="3650400"/>
            <a:ext cx="245580" cy="224238"/>
            <a:chOff x="802803" y="3715228"/>
            <a:chExt cx="245580" cy="224238"/>
          </a:xfrm>
        </p:grpSpPr>
        <p:sp>
          <p:nvSpPr>
            <p:cNvPr id="1431" name="Google Shape;1431;p5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432" name="Google Shape;1432;p5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433" name="Google Shape;1433;p56"/>
          <p:cNvGrpSpPr/>
          <p:nvPr/>
        </p:nvGrpSpPr>
        <p:grpSpPr>
          <a:xfrm>
            <a:off x="10117837" y="1489299"/>
            <a:ext cx="245580" cy="224238"/>
            <a:chOff x="802803" y="3715228"/>
            <a:chExt cx="245580" cy="224238"/>
          </a:xfrm>
        </p:grpSpPr>
        <p:sp>
          <p:nvSpPr>
            <p:cNvPr id="1434" name="Google Shape;1434;p5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435" name="Google Shape;1435;p5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1436" name="Google Shape;1436;p56"/>
          <p:cNvGrpSpPr/>
          <p:nvPr/>
        </p:nvGrpSpPr>
        <p:grpSpPr>
          <a:xfrm>
            <a:off x="6553087" y="1741845"/>
            <a:ext cx="245580" cy="224238"/>
            <a:chOff x="802803" y="3715228"/>
            <a:chExt cx="245580" cy="224238"/>
          </a:xfrm>
        </p:grpSpPr>
        <p:sp>
          <p:nvSpPr>
            <p:cNvPr id="1437" name="Google Shape;1437;p5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438" name="Google Shape;1438;p5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1439" name="Google Shape;1439;p56"/>
          <p:cNvGrpSpPr/>
          <p:nvPr/>
        </p:nvGrpSpPr>
        <p:grpSpPr>
          <a:xfrm>
            <a:off x="784605" y="3629276"/>
            <a:ext cx="245580" cy="224238"/>
            <a:chOff x="802803" y="3715228"/>
            <a:chExt cx="245580" cy="224238"/>
          </a:xfrm>
        </p:grpSpPr>
        <p:sp>
          <p:nvSpPr>
            <p:cNvPr id="1440" name="Google Shape;1440;p5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441" name="Google Shape;1441;p5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1442" name="Google Shape;1442;p56"/>
          <p:cNvGrpSpPr/>
          <p:nvPr/>
        </p:nvGrpSpPr>
        <p:grpSpPr>
          <a:xfrm>
            <a:off x="4359077" y="3641899"/>
            <a:ext cx="245580" cy="224238"/>
            <a:chOff x="802803" y="3715228"/>
            <a:chExt cx="245580" cy="224238"/>
          </a:xfrm>
        </p:grpSpPr>
        <p:sp>
          <p:nvSpPr>
            <p:cNvPr id="1443" name="Google Shape;1443;p5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444" name="Google Shape;1444;p5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1445" name="Google Shape;1445;p56"/>
          <p:cNvGrpSpPr/>
          <p:nvPr/>
        </p:nvGrpSpPr>
        <p:grpSpPr>
          <a:xfrm>
            <a:off x="6484980" y="5931080"/>
            <a:ext cx="300082" cy="224238"/>
            <a:chOff x="775552" y="3715228"/>
            <a:chExt cx="300082" cy="224238"/>
          </a:xfrm>
        </p:grpSpPr>
        <p:sp>
          <p:nvSpPr>
            <p:cNvPr id="1446" name="Google Shape;1446;p56"/>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447" name="Google Shape;1447;p56"/>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sp>
        <p:nvSpPr>
          <p:cNvPr id="1448" name="Google Shape;1448;p56"/>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1449" name="Google Shape;1449;p56"/>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1450" name="Google Shape;1450;p56"/>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1451" name="Google Shape;1451;p56"/>
          <p:cNvGrpSpPr/>
          <p:nvPr/>
        </p:nvGrpSpPr>
        <p:grpSpPr>
          <a:xfrm>
            <a:off x="6407036" y="5399219"/>
            <a:ext cx="1620000" cy="796276"/>
            <a:chOff x="3810000" y="2015069"/>
            <a:chExt cx="1390650" cy="1596814"/>
          </a:xfrm>
        </p:grpSpPr>
        <p:sp>
          <p:nvSpPr>
            <p:cNvPr id="1452" name="Google Shape;1452;p56"/>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453" name="Google Shape;1453;p56"/>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454" name="Google Shape;1454;p56"/>
          <p:cNvGrpSpPr/>
          <p:nvPr/>
        </p:nvGrpSpPr>
        <p:grpSpPr>
          <a:xfrm>
            <a:off x="9983452" y="3159099"/>
            <a:ext cx="1620000" cy="796276"/>
            <a:chOff x="3810000" y="2015069"/>
            <a:chExt cx="1390650" cy="1596814"/>
          </a:xfrm>
        </p:grpSpPr>
        <p:sp>
          <p:nvSpPr>
            <p:cNvPr id="1455" name="Google Shape;1455;p56"/>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456" name="Google Shape;1456;p56"/>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457" name="Google Shape;1457;p56"/>
          <p:cNvGrpSpPr/>
          <p:nvPr/>
        </p:nvGrpSpPr>
        <p:grpSpPr>
          <a:xfrm>
            <a:off x="10006085" y="1263488"/>
            <a:ext cx="1620000" cy="796276"/>
            <a:chOff x="3810000" y="2015069"/>
            <a:chExt cx="1390650" cy="1596814"/>
          </a:xfrm>
        </p:grpSpPr>
        <p:sp>
          <p:nvSpPr>
            <p:cNvPr id="1458" name="Google Shape;1458;p56"/>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459" name="Google Shape;1459;p56"/>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460" name="Google Shape;1460;p56"/>
          <p:cNvGrpSpPr/>
          <p:nvPr/>
        </p:nvGrpSpPr>
        <p:grpSpPr>
          <a:xfrm>
            <a:off x="6428511" y="1266563"/>
            <a:ext cx="1620000" cy="796276"/>
            <a:chOff x="3810000" y="2015069"/>
            <a:chExt cx="1390650" cy="1596814"/>
          </a:xfrm>
        </p:grpSpPr>
        <p:sp>
          <p:nvSpPr>
            <p:cNvPr id="1461" name="Google Shape;1461;p56"/>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462" name="Google Shape;1462;p56"/>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1463" name="Google Shape;1463;p56"/>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464" name="Google Shape;1464;p56"/>
          <p:cNvSpPr/>
          <p:nvPr/>
        </p:nvSpPr>
        <p:spPr>
          <a:xfrm>
            <a:off x="1596631" y="986980"/>
            <a:ext cx="105384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65" name="Google Shape;1465;p56"/>
          <p:cNvGrpSpPr/>
          <p:nvPr/>
        </p:nvGrpSpPr>
        <p:grpSpPr>
          <a:xfrm>
            <a:off x="1803373" y="1256144"/>
            <a:ext cx="10188967" cy="756004"/>
            <a:chOff x="926134" y="1719856"/>
            <a:chExt cx="9204181" cy="750147"/>
          </a:xfrm>
        </p:grpSpPr>
        <p:sp>
          <p:nvSpPr>
            <p:cNvPr id="1466" name="Google Shape;1466;p56"/>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A에게 첫 판매를 진행했고, 현장에서 현금으로 결제받아 은행에 입금함.</a:t>
              </a:r>
              <a:endParaRPr sz="2000">
                <a:solidFill>
                  <a:schemeClr val="dk1"/>
                </a:solidFill>
                <a:latin typeface="Avenir"/>
                <a:ea typeface="Avenir"/>
                <a:cs typeface="Avenir"/>
                <a:sym typeface="Avenir"/>
              </a:endParaRPr>
            </a:p>
          </p:txBody>
        </p:sp>
        <p:sp>
          <p:nvSpPr>
            <p:cNvPr id="1467" name="Google Shape;1467;p56"/>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700</a:t>
              </a:r>
              <a:endParaRPr/>
            </a:p>
          </p:txBody>
        </p:sp>
        <p:sp>
          <p:nvSpPr>
            <p:cNvPr id="1468" name="Google Shape;1468;p56"/>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Sales</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700</a:t>
              </a:r>
              <a:endParaRPr/>
            </a:p>
          </p:txBody>
        </p:sp>
        <p:sp>
          <p:nvSpPr>
            <p:cNvPr id="1469" name="Google Shape;1469;p56"/>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6a</a:t>
              </a:r>
              <a:endParaRPr/>
            </a:p>
          </p:txBody>
        </p:sp>
      </p:grpSp>
      <p:sp>
        <p:nvSpPr>
          <p:cNvPr id="1470" name="Google Shape;1470;p56"/>
          <p:cNvSpPr txBox="1"/>
          <p:nvPr/>
        </p:nvSpPr>
        <p:spPr>
          <a:xfrm>
            <a:off x="10300754" y="1263694"/>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700</a:t>
            </a:r>
            <a:endParaRPr/>
          </a:p>
        </p:txBody>
      </p:sp>
      <p:sp>
        <p:nvSpPr>
          <p:cNvPr id="1471" name="Google Shape;1471;p56"/>
          <p:cNvSpPr txBox="1"/>
          <p:nvPr/>
        </p:nvSpPr>
        <p:spPr>
          <a:xfrm>
            <a:off x="8617684" y="1259581"/>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700</a:t>
            </a:r>
            <a:endParaRPr/>
          </a:p>
        </p:txBody>
      </p:sp>
      <p:sp>
        <p:nvSpPr>
          <p:cNvPr id="1472" name="Google Shape;1472;p56"/>
          <p:cNvSpPr/>
          <p:nvPr/>
        </p:nvSpPr>
        <p:spPr>
          <a:xfrm rot="10800000">
            <a:off x="11184791" y="4639323"/>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3" name="Google Shape;1473;p56"/>
          <p:cNvSpPr/>
          <p:nvPr/>
        </p:nvSpPr>
        <p:spPr>
          <a:xfrm rot="10800000">
            <a:off x="141439" y="830760"/>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4" name="Google Shape;1474;p56"/>
          <p:cNvSpPr txBox="1"/>
          <p:nvPr/>
        </p:nvSpPr>
        <p:spPr>
          <a:xfrm>
            <a:off x="6423872"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700</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1471"/>
                                        </p:tgtEl>
                                      </p:cBhvr>
                                    </p:animEffect>
                                    <p:set>
                                      <p:cBhvr>
                                        <p:cTn dur="1" fill="hold">
                                          <p:stCondLst>
                                            <p:cond delay="1000"/>
                                          </p:stCondLst>
                                        </p:cTn>
                                        <p:tgtEl>
                                          <p:spTgt spid="147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412"/>
                                        </p:tgtEl>
                                        <p:attrNameLst>
                                          <p:attrName>style.visibility</p:attrName>
                                        </p:attrNameLst>
                                      </p:cBhvr>
                                      <p:to>
                                        <p:strVal val="visible"/>
                                      </p:to>
                                    </p:set>
                                    <p:animEffect filter="fade" transition="in">
                                      <p:cBhvr>
                                        <p:cTn dur="1000"/>
                                        <p:tgtEl>
                                          <p:spTgt spid="1412"/>
                                        </p:tgtEl>
                                      </p:cBhvr>
                                    </p:animEffect>
                                  </p:childTnLst>
                                </p:cTn>
                              </p:par>
                              <p:par>
                                <p:cTn fill="hold" nodeType="withEffect" presetClass="entr" presetID="10" presetSubtype="0">
                                  <p:stCondLst>
                                    <p:cond delay="0"/>
                                  </p:stCondLst>
                                  <p:childTnLst>
                                    <p:set>
                                      <p:cBhvr>
                                        <p:cTn dur="1" fill="hold">
                                          <p:stCondLst>
                                            <p:cond delay="0"/>
                                          </p:stCondLst>
                                        </p:cTn>
                                        <p:tgtEl>
                                          <p:spTgt spid="1394"/>
                                        </p:tgtEl>
                                        <p:attrNameLst>
                                          <p:attrName>style.visibility</p:attrName>
                                        </p:attrNameLst>
                                      </p:cBhvr>
                                      <p:to>
                                        <p:strVal val="visible"/>
                                      </p:to>
                                    </p:set>
                                    <p:animEffect filter="fade" transition="in">
                                      <p:cBhvr>
                                        <p:cTn dur="1000"/>
                                        <p:tgtEl>
                                          <p:spTgt spid="1394"/>
                                        </p:tgtEl>
                                      </p:cBhvr>
                                    </p:animEffect>
                                  </p:childTnLst>
                                </p:cTn>
                              </p:par>
                              <p:par>
                                <p:cTn fill="hold" nodeType="withEffect" presetClass="entr" presetID="10" presetSubtype="0">
                                  <p:stCondLst>
                                    <p:cond delay="0"/>
                                  </p:stCondLst>
                                  <p:childTnLst>
                                    <p:set>
                                      <p:cBhvr>
                                        <p:cTn dur="1" fill="hold">
                                          <p:stCondLst>
                                            <p:cond delay="0"/>
                                          </p:stCondLst>
                                        </p:cTn>
                                        <p:tgtEl>
                                          <p:spTgt spid="1391"/>
                                        </p:tgtEl>
                                        <p:attrNameLst>
                                          <p:attrName>style.visibility</p:attrName>
                                        </p:attrNameLst>
                                      </p:cBhvr>
                                      <p:to>
                                        <p:strVal val="visible"/>
                                      </p:to>
                                    </p:set>
                                    <p:animEffect filter="fade" transition="in">
                                      <p:cBhvr>
                                        <p:cTn dur="1000"/>
                                        <p:tgtEl>
                                          <p:spTgt spid="1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6"/>
                                        </p:tgtEl>
                                        <p:attrNameLst>
                                          <p:attrName>style.visibility</p:attrName>
                                        </p:attrNameLst>
                                      </p:cBhvr>
                                      <p:to>
                                        <p:strVal val="visible"/>
                                      </p:to>
                                    </p:set>
                                    <p:animEffect filter="fade" transition="in">
                                      <p:cBhvr>
                                        <p:cTn dur="500"/>
                                        <p:tgtEl>
                                          <p:spTgt spid="1386"/>
                                        </p:tgtEl>
                                      </p:cBhvr>
                                    </p:animEffect>
                                  </p:childTnLst>
                                </p:cTn>
                              </p:par>
                              <p:par>
                                <p:cTn fill="hold" nodeType="withEffect" presetClass="entr" presetID="10" presetSubtype="0">
                                  <p:stCondLst>
                                    <p:cond delay="0"/>
                                  </p:stCondLst>
                                  <p:childTnLst>
                                    <p:set>
                                      <p:cBhvr>
                                        <p:cTn dur="1" fill="hold">
                                          <p:stCondLst>
                                            <p:cond delay="0"/>
                                          </p:stCondLst>
                                        </p:cTn>
                                        <p:tgtEl>
                                          <p:spTgt spid="1451"/>
                                        </p:tgtEl>
                                        <p:attrNameLst>
                                          <p:attrName>style.visibility</p:attrName>
                                        </p:attrNameLst>
                                      </p:cBhvr>
                                      <p:to>
                                        <p:strVal val="visible"/>
                                      </p:to>
                                    </p:set>
                                    <p:animEffect filter="fade" transition="in">
                                      <p:cBhvr>
                                        <p:cTn dur="500"/>
                                        <p:tgtEl>
                                          <p:spTgt spid="1451"/>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1000"/>
                                        <p:tgtEl>
                                          <p:spTgt spid="1470"/>
                                        </p:tgtEl>
                                      </p:cBhvr>
                                    </p:animEffect>
                                    <p:set>
                                      <p:cBhvr>
                                        <p:cTn dur="1" fill="hold">
                                          <p:stCondLst>
                                            <p:cond delay="1000"/>
                                          </p:stCondLst>
                                        </p:cTn>
                                        <p:tgtEl>
                                          <p:spTgt spid="1470"/>
                                        </p:tgtEl>
                                        <p:attrNameLst>
                                          <p:attrName>style.visibility</p:attrName>
                                        </p:attrNameLst>
                                      </p:cBhvr>
                                      <p:to>
                                        <p:strVal val="hidden"/>
                                      </p:to>
                                    </p:se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1474"/>
                                        </p:tgtEl>
                                        <p:attrNameLst>
                                          <p:attrName>style.visibility</p:attrName>
                                        </p:attrNameLst>
                                      </p:cBhvr>
                                      <p:to>
                                        <p:strVal val="visible"/>
                                      </p:to>
                                    </p:set>
                                    <p:animEffect filter="fade" transition="in">
                                      <p:cBhvr>
                                        <p:cTn dur="1000"/>
                                        <p:tgtEl>
                                          <p:spTgt spid="1474"/>
                                        </p:tgtEl>
                                      </p:cBhvr>
                                    </p:animEffect>
                                  </p:childTnLst>
                                </p:cTn>
                              </p:par>
                              <p:par>
                                <p:cTn fill="hold" nodeType="withEffect" presetClass="entr" presetID="10" presetSubtype="0">
                                  <p:stCondLst>
                                    <p:cond delay="0"/>
                                  </p:stCondLst>
                                  <p:childTnLst>
                                    <p:set>
                                      <p:cBhvr>
                                        <p:cTn dur="1" fill="hold">
                                          <p:stCondLst>
                                            <p:cond delay="0"/>
                                          </p:stCondLst>
                                        </p:cTn>
                                        <p:tgtEl>
                                          <p:spTgt spid="1445"/>
                                        </p:tgtEl>
                                        <p:attrNameLst>
                                          <p:attrName>style.visibility</p:attrName>
                                        </p:attrNameLst>
                                      </p:cBhvr>
                                      <p:to>
                                        <p:strVal val="visible"/>
                                      </p:to>
                                    </p:set>
                                    <p:animEffect filter="fade" transition="in">
                                      <p:cBhvr>
                                        <p:cTn dur="1000"/>
                                        <p:tgtEl>
                                          <p:spTgt spid="1445"/>
                                        </p:tgtEl>
                                      </p:cBhvr>
                                    </p:animEffect>
                                  </p:childTnLst>
                                </p:cTn>
                              </p:par>
                              <p:par>
                                <p:cTn fill="hold" nodeType="withEffect" presetClass="entr" presetID="10" presetSubtype="0">
                                  <p:stCondLst>
                                    <p:cond delay="0"/>
                                  </p:stCondLst>
                                  <p:childTnLst>
                                    <p:set>
                                      <p:cBhvr>
                                        <p:cTn dur="1" fill="hold">
                                          <p:stCondLst>
                                            <p:cond delay="0"/>
                                          </p:stCondLst>
                                        </p:cTn>
                                        <p:tgtEl>
                                          <p:spTgt spid="1406"/>
                                        </p:tgtEl>
                                        <p:attrNameLst>
                                          <p:attrName>style.visibility</p:attrName>
                                        </p:attrNameLst>
                                      </p:cBhvr>
                                      <p:to>
                                        <p:strVal val="visible"/>
                                      </p:to>
                                    </p:set>
                                    <p:animEffect filter="fade" transition="in">
                                      <p:cBhvr>
                                        <p:cTn dur="1000"/>
                                        <p:tgtEl>
                                          <p:spTgt spid="1406"/>
                                        </p:tgtEl>
                                      </p:cBhvr>
                                    </p:animEffect>
                                  </p:childTnLst>
                                </p:cTn>
                              </p:par>
                              <p:par>
                                <p:cTn fill="hold" nodeType="withEffect" presetClass="entr" presetID="10" presetSubtype="0">
                                  <p:stCondLst>
                                    <p:cond delay="0"/>
                                  </p:stCondLst>
                                  <p:childTnLst>
                                    <p:set>
                                      <p:cBhvr>
                                        <p:cTn dur="1" fill="hold">
                                          <p:stCondLst>
                                            <p:cond delay="0"/>
                                          </p:stCondLst>
                                        </p:cTn>
                                        <p:tgtEl>
                                          <p:spTgt spid="1405"/>
                                        </p:tgtEl>
                                        <p:attrNameLst>
                                          <p:attrName>style.visibility</p:attrName>
                                        </p:attrNameLst>
                                      </p:cBhvr>
                                      <p:to>
                                        <p:strVal val="visible"/>
                                      </p:to>
                                    </p:set>
                                    <p:animEffect filter="fade" transition="in">
                                      <p:cBhvr>
                                        <p:cTn dur="1000"/>
                                        <p:tgtEl>
                                          <p:spTgt spid="1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2"/>
                                        </p:tgtEl>
                                        <p:attrNameLst>
                                          <p:attrName>style.visibility</p:attrName>
                                        </p:attrNameLst>
                                      </p:cBhvr>
                                      <p:to>
                                        <p:strVal val="visible"/>
                                      </p:to>
                                    </p:set>
                                    <p:animEffect filter="fade" transition="in">
                                      <p:cBhvr>
                                        <p:cTn dur="1000"/>
                                        <p:tgtEl>
                                          <p:spTgt spid="1472"/>
                                        </p:tgtEl>
                                      </p:cBhvr>
                                    </p:animEffect>
                                  </p:childTnLst>
                                </p:cTn>
                              </p:par>
                              <p:par>
                                <p:cTn fill="hold" nodeType="withEffect" presetClass="entr" presetID="10" presetSubtype="0">
                                  <p:stCondLst>
                                    <p:cond delay="0"/>
                                  </p:stCondLst>
                                  <p:childTnLst>
                                    <p:set>
                                      <p:cBhvr>
                                        <p:cTn dur="1" fill="hold">
                                          <p:stCondLst>
                                            <p:cond delay="0"/>
                                          </p:stCondLst>
                                        </p:cTn>
                                        <p:tgtEl>
                                          <p:spTgt spid="1473"/>
                                        </p:tgtEl>
                                        <p:attrNameLst>
                                          <p:attrName>style.visibility</p:attrName>
                                        </p:attrNameLst>
                                      </p:cBhvr>
                                      <p:to>
                                        <p:strVal val="visible"/>
                                      </p:to>
                                    </p:set>
                                    <p:animEffect filter="fade" transition="in">
                                      <p:cBhvr>
                                        <p:cTn dur="1000"/>
                                        <p:tgtEl>
                                          <p:spTgt spid="1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57"/>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481" name="Google Shape;1481;p57"/>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482" name="Google Shape;1482;p57"/>
          <p:cNvGrpSpPr/>
          <p:nvPr/>
        </p:nvGrpSpPr>
        <p:grpSpPr>
          <a:xfrm>
            <a:off x="1284576" y="2130924"/>
            <a:ext cx="10188969" cy="756004"/>
            <a:chOff x="926134" y="1719856"/>
            <a:chExt cx="9204181" cy="750147"/>
          </a:xfrm>
        </p:grpSpPr>
        <p:sp>
          <p:nvSpPr>
            <p:cNvPr id="1483" name="Google Shape;1483;p57"/>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A에게 첫 판매를 진행했고, 현장에서 현금으로 결제받아 은행에 입금함.</a:t>
              </a:r>
              <a:endParaRPr sz="2000">
                <a:solidFill>
                  <a:schemeClr val="dk1"/>
                </a:solidFill>
                <a:latin typeface="Avenir"/>
                <a:ea typeface="Avenir"/>
                <a:cs typeface="Avenir"/>
                <a:sym typeface="Avenir"/>
              </a:endParaRPr>
            </a:p>
          </p:txBody>
        </p:sp>
        <p:sp>
          <p:nvSpPr>
            <p:cNvPr id="1484" name="Google Shape;1484;p57"/>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Cost of sales</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300</a:t>
              </a:r>
              <a:endParaRPr/>
            </a:p>
          </p:txBody>
        </p:sp>
        <p:sp>
          <p:nvSpPr>
            <p:cNvPr id="1485" name="Google Shape;1485;p57"/>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Inventory</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300</a:t>
              </a:r>
              <a:endParaRPr/>
            </a:p>
          </p:txBody>
        </p:sp>
        <p:sp>
          <p:nvSpPr>
            <p:cNvPr id="1486" name="Google Shape;1486;p57"/>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6b</a:t>
              </a:r>
              <a:endParaRPr/>
            </a:p>
          </p:txBody>
        </p:sp>
      </p:grpSp>
      <p:sp>
        <p:nvSpPr>
          <p:cNvPr id="1487" name="Google Shape;1487;p57"/>
          <p:cNvSpPr txBox="1"/>
          <p:nvPr/>
        </p:nvSpPr>
        <p:spPr>
          <a:xfrm>
            <a:off x="8107403" y="2130924"/>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300</a:t>
            </a:r>
            <a:endParaRPr/>
          </a:p>
        </p:txBody>
      </p:sp>
      <p:sp>
        <p:nvSpPr>
          <p:cNvPr id="1488" name="Google Shape;1488;p57"/>
          <p:cNvSpPr txBox="1"/>
          <p:nvPr/>
        </p:nvSpPr>
        <p:spPr>
          <a:xfrm>
            <a:off x="9790473" y="2130924"/>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300</a:t>
            </a:r>
            <a:endParaRPr/>
          </a:p>
        </p:txBody>
      </p:sp>
      <p:sp>
        <p:nvSpPr>
          <p:cNvPr id="1489" name="Google Shape;1489;p57"/>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4 February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58"/>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496" name="Google Shape;1496;p58"/>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497" name="Google Shape;1497;p58"/>
          <p:cNvGrpSpPr/>
          <p:nvPr/>
        </p:nvGrpSpPr>
        <p:grpSpPr>
          <a:xfrm>
            <a:off x="492858" y="773769"/>
            <a:ext cx="11291146" cy="5895963"/>
            <a:chOff x="492858" y="773769"/>
            <a:chExt cx="11291146" cy="5895963"/>
          </a:xfrm>
        </p:grpSpPr>
        <p:sp>
          <p:nvSpPr>
            <p:cNvPr id="1498" name="Google Shape;1498;p58"/>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499" name="Google Shape;1499;p58"/>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1500" name="Google Shape;1500;p58"/>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1501" name="Google Shape;1501;p58"/>
            <p:cNvGrpSpPr/>
            <p:nvPr/>
          </p:nvGrpSpPr>
          <p:grpSpPr>
            <a:xfrm>
              <a:off x="492858" y="3906158"/>
              <a:ext cx="11291146" cy="2763574"/>
              <a:chOff x="1354633" y="4399872"/>
              <a:chExt cx="9550931" cy="2121952"/>
            </a:xfrm>
          </p:grpSpPr>
          <p:sp>
            <p:nvSpPr>
              <p:cNvPr id="1502" name="Google Shape;1502;p58"/>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1503" name="Google Shape;1503;p58"/>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504" name="Google Shape;1504;p58"/>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1505" name="Google Shape;1505;p58"/>
              <p:cNvCxnSpPr>
                <a:stCxn id="1499"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1506" name="Google Shape;1506;p58"/>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1507" name="Google Shape;1507;p58"/>
          <p:cNvGrpSpPr/>
          <p:nvPr/>
        </p:nvGrpSpPr>
        <p:grpSpPr>
          <a:xfrm>
            <a:off x="4248000" y="2850495"/>
            <a:ext cx="1620000" cy="1116000"/>
            <a:chOff x="3810000" y="2381250"/>
            <a:chExt cx="1390650" cy="1230631"/>
          </a:xfrm>
        </p:grpSpPr>
        <p:sp>
          <p:nvSpPr>
            <p:cNvPr id="1508" name="Google Shape;1508;p58"/>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509" name="Google Shape;1509;p58"/>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510" name="Google Shape;1510;p58"/>
          <p:cNvGrpSpPr/>
          <p:nvPr/>
        </p:nvGrpSpPr>
        <p:grpSpPr>
          <a:xfrm>
            <a:off x="2458800" y="2471272"/>
            <a:ext cx="1620000" cy="1487426"/>
            <a:chOff x="671549" y="1402787"/>
            <a:chExt cx="1620000" cy="2549293"/>
          </a:xfrm>
        </p:grpSpPr>
        <p:sp>
          <p:nvSpPr>
            <p:cNvPr id="1511" name="Google Shape;1511;p58"/>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1512" name="Google Shape;1512;p58"/>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1513" name="Google Shape;1513;p58"/>
          <p:cNvGrpSpPr/>
          <p:nvPr/>
        </p:nvGrpSpPr>
        <p:grpSpPr>
          <a:xfrm>
            <a:off x="673200" y="3340800"/>
            <a:ext cx="1620000" cy="613673"/>
            <a:chOff x="3810000" y="2381250"/>
            <a:chExt cx="1390650" cy="1230631"/>
          </a:xfrm>
        </p:grpSpPr>
        <p:sp>
          <p:nvSpPr>
            <p:cNvPr id="1514" name="Google Shape;1514;p58"/>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515" name="Google Shape;1515;p58"/>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1516" name="Google Shape;1516;p58"/>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1517" name="Google Shape;1517;p58"/>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1518" name="Google Shape;1518;p58"/>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1519" name="Google Shape;1519;p58"/>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1520" name="Google Shape;1520;p58"/>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1521" name="Google Shape;1521;p58"/>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1522" name="Google Shape;1522;p58"/>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1523" name="Google Shape;1523;p58"/>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1524" name="Google Shape;1524;p58"/>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1525" name="Google Shape;1525;p58"/>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1526" name="Google Shape;1526;p58"/>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1527" name="Google Shape;1527;p58"/>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1528" name="Google Shape;1528;p58"/>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9" name="Google Shape;1529;p58"/>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0" name="Google Shape;1530;p58"/>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1" name="Google Shape;1531;p58"/>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2" name="Google Shape;1532;p58"/>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3" name="Google Shape;1533;p58"/>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1534" name="Google Shape;1534;p58"/>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535" name="Google Shape;1535;p58"/>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1536" name="Google Shape;1536;p58"/>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1537" name="Google Shape;1537;p58"/>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1538" name="Google Shape;1538;p58"/>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1539" name="Google Shape;1539;p58"/>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1540" name="Google Shape;1540;p58"/>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541" name="Google Shape;1541;p58"/>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1542" name="Google Shape;1542;p58"/>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543" name="Google Shape;1543;p58"/>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1544" name="Google Shape;1544;p58"/>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5" name="Google Shape;1545;p58"/>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1546" name="Google Shape;1546;p58"/>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7" name="Google Shape;1547;p58"/>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8" name="Google Shape;1548;p58"/>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1549" name="Google Shape;1549;p58"/>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50" name="Google Shape;1550;p58"/>
          <p:cNvGrpSpPr/>
          <p:nvPr/>
        </p:nvGrpSpPr>
        <p:grpSpPr>
          <a:xfrm>
            <a:off x="2530414" y="2567405"/>
            <a:ext cx="300083" cy="223917"/>
            <a:chOff x="761592" y="3715226"/>
            <a:chExt cx="311527" cy="232457"/>
          </a:xfrm>
        </p:grpSpPr>
        <p:sp>
          <p:nvSpPr>
            <p:cNvPr id="1551" name="Google Shape;1551;p58"/>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52" name="Google Shape;1552;p58"/>
            <p:cNvSpPr/>
            <p:nvPr/>
          </p:nvSpPr>
          <p:spPr>
            <a:xfrm>
              <a:off x="761592" y="3724022"/>
              <a:ext cx="311527"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1553" name="Google Shape;1553;p58"/>
          <p:cNvGrpSpPr/>
          <p:nvPr/>
        </p:nvGrpSpPr>
        <p:grpSpPr>
          <a:xfrm>
            <a:off x="2574025" y="2841900"/>
            <a:ext cx="245580" cy="224238"/>
            <a:chOff x="802803" y="3715228"/>
            <a:chExt cx="245580" cy="224238"/>
          </a:xfrm>
        </p:grpSpPr>
        <p:sp>
          <p:nvSpPr>
            <p:cNvPr id="1554" name="Google Shape;1554;p5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55" name="Google Shape;1555;p5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1556" name="Google Shape;1556;p58"/>
          <p:cNvGrpSpPr/>
          <p:nvPr/>
        </p:nvGrpSpPr>
        <p:grpSpPr>
          <a:xfrm>
            <a:off x="2574025" y="3121887"/>
            <a:ext cx="245580" cy="224238"/>
            <a:chOff x="802803" y="3715228"/>
            <a:chExt cx="245580" cy="224238"/>
          </a:xfrm>
        </p:grpSpPr>
        <p:sp>
          <p:nvSpPr>
            <p:cNvPr id="1557" name="Google Shape;1557;p5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58" name="Google Shape;1558;p5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1559" name="Google Shape;1559;p58"/>
          <p:cNvGrpSpPr/>
          <p:nvPr/>
        </p:nvGrpSpPr>
        <p:grpSpPr>
          <a:xfrm>
            <a:off x="2574025" y="3385828"/>
            <a:ext cx="245580" cy="224238"/>
            <a:chOff x="802803" y="3715228"/>
            <a:chExt cx="245580" cy="224238"/>
          </a:xfrm>
        </p:grpSpPr>
        <p:sp>
          <p:nvSpPr>
            <p:cNvPr id="1560" name="Google Shape;1560;p5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61" name="Google Shape;1561;p5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562" name="Google Shape;1562;p58"/>
          <p:cNvGrpSpPr/>
          <p:nvPr/>
        </p:nvGrpSpPr>
        <p:grpSpPr>
          <a:xfrm>
            <a:off x="2574025" y="3649299"/>
            <a:ext cx="245580" cy="224238"/>
            <a:chOff x="802803" y="3715228"/>
            <a:chExt cx="245580" cy="224238"/>
          </a:xfrm>
        </p:grpSpPr>
        <p:sp>
          <p:nvSpPr>
            <p:cNvPr id="1563" name="Google Shape;1563;p5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64" name="Google Shape;1564;p5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565" name="Google Shape;1565;p58"/>
          <p:cNvGrpSpPr/>
          <p:nvPr/>
        </p:nvGrpSpPr>
        <p:grpSpPr>
          <a:xfrm>
            <a:off x="10117559" y="1755851"/>
            <a:ext cx="245580" cy="224238"/>
            <a:chOff x="802803" y="3715228"/>
            <a:chExt cx="245580" cy="224238"/>
          </a:xfrm>
        </p:grpSpPr>
        <p:sp>
          <p:nvSpPr>
            <p:cNvPr id="1566" name="Google Shape;1566;p5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67" name="Google Shape;1567;p5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568" name="Google Shape;1568;p58"/>
          <p:cNvGrpSpPr/>
          <p:nvPr/>
        </p:nvGrpSpPr>
        <p:grpSpPr>
          <a:xfrm>
            <a:off x="10116000" y="3650400"/>
            <a:ext cx="245580" cy="224238"/>
            <a:chOff x="802803" y="3715228"/>
            <a:chExt cx="245580" cy="224238"/>
          </a:xfrm>
        </p:grpSpPr>
        <p:sp>
          <p:nvSpPr>
            <p:cNvPr id="1569" name="Google Shape;1569;p5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70" name="Google Shape;1570;p5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571" name="Google Shape;1571;p58"/>
          <p:cNvGrpSpPr/>
          <p:nvPr/>
        </p:nvGrpSpPr>
        <p:grpSpPr>
          <a:xfrm>
            <a:off x="10117837" y="1489299"/>
            <a:ext cx="245580" cy="224238"/>
            <a:chOff x="802803" y="3715228"/>
            <a:chExt cx="245580" cy="224238"/>
          </a:xfrm>
        </p:grpSpPr>
        <p:sp>
          <p:nvSpPr>
            <p:cNvPr id="1572" name="Google Shape;1572;p5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73" name="Google Shape;1573;p5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1574" name="Google Shape;1574;p58"/>
          <p:cNvGrpSpPr/>
          <p:nvPr/>
        </p:nvGrpSpPr>
        <p:grpSpPr>
          <a:xfrm>
            <a:off x="6553087" y="1741845"/>
            <a:ext cx="245580" cy="224238"/>
            <a:chOff x="802803" y="3715228"/>
            <a:chExt cx="245580" cy="224238"/>
          </a:xfrm>
        </p:grpSpPr>
        <p:sp>
          <p:nvSpPr>
            <p:cNvPr id="1575" name="Google Shape;1575;p5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76" name="Google Shape;1576;p5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1577" name="Google Shape;1577;p58"/>
          <p:cNvGrpSpPr/>
          <p:nvPr/>
        </p:nvGrpSpPr>
        <p:grpSpPr>
          <a:xfrm>
            <a:off x="784605" y="3629276"/>
            <a:ext cx="245580" cy="224238"/>
            <a:chOff x="802803" y="3715228"/>
            <a:chExt cx="245580" cy="224238"/>
          </a:xfrm>
        </p:grpSpPr>
        <p:sp>
          <p:nvSpPr>
            <p:cNvPr id="1578" name="Google Shape;1578;p5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79" name="Google Shape;1579;p5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1580" name="Google Shape;1580;p58"/>
          <p:cNvGrpSpPr/>
          <p:nvPr/>
        </p:nvGrpSpPr>
        <p:grpSpPr>
          <a:xfrm>
            <a:off x="4359077" y="3641899"/>
            <a:ext cx="245580" cy="224238"/>
            <a:chOff x="802803" y="3715228"/>
            <a:chExt cx="245580" cy="224238"/>
          </a:xfrm>
        </p:grpSpPr>
        <p:sp>
          <p:nvSpPr>
            <p:cNvPr id="1581" name="Google Shape;1581;p5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82" name="Google Shape;1582;p5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1583" name="Google Shape;1583;p58"/>
          <p:cNvGrpSpPr/>
          <p:nvPr/>
        </p:nvGrpSpPr>
        <p:grpSpPr>
          <a:xfrm>
            <a:off x="6484980" y="5931080"/>
            <a:ext cx="300082" cy="224238"/>
            <a:chOff x="775552" y="3715228"/>
            <a:chExt cx="300082" cy="224238"/>
          </a:xfrm>
        </p:grpSpPr>
        <p:sp>
          <p:nvSpPr>
            <p:cNvPr id="1584" name="Google Shape;1584;p5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85" name="Google Shape;1585;p58"/>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1586" name="Google Shape;1586;p58"/>
          <p:cNvGrpSpPr/>
          <p:nvPr/>
        </p:nvGrpSpPr>
        <p:grpSpPr>
          <a:xfrm>
            <a:off x="4325561" y="3388584"/>
            <a:ext cx="309700" cy="224238"/>
            <a:chOff x="770743" y="3715228"/>
            <a:chExt cx="309700" cy="224238"/>
          </a:xfrm>
        </p:grpSpPr>
        <p:sp>
          <p:nvSpPr>
            <p:cNvPr id="1587" name="Google Shape;1587;p58"/>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88" name="Google Shape;1588;p58"/>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1589" name="Google Shape;1589;p58"/>
          <p:cNvGrpSpPr/>
          <p:nvPr/>
        </p:nvGrpSpPr>
        <p:grpSpPr>
          <a:xfrm>
            <a:off x="4372912" y="5940000"/>
            <a:ext cx="309700" cy="224238"/>
            <a:chOff x="770743" y="3715228"/>
            <a:chExt cx="309700" cy="224238"/>
          </a:xfrm>
        </p:grpSpPr>
        <p:sp>
          <p:nvSpPr>
            <p:cNvPr id="1590" name="Google Shape;1590;p58"/>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591" name="Google Shape;1591;p58"/>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sp>
        <p:nvSpPr>
          <p:cNvPr id="1592" name="Google Shape;1592;p58"/>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1593" name="Google Shape;1593;p58"/>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1594" name="Google Shape;1594;p58"/>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1595" name="Google Shape;1595;p58"/>
          <p:cNvGrpSpPr/>
          <p:nvPr/>
        </p:nvGrpSpPr>
        <p:grpSpPr>
          <a:xfrm>
            <a:off x="4292494" y="5448381"/>
            <a:ext cx="1620000" cy="796276"/>
            <a:chOff x="3810000" y="2015069"/>
            <a:chExt cx="1390650" cy="1596814"/>
          </a:xfrm>
        </p:grpSpPr>
        <p:sp>
          <p:nvSpPr>
            <p:cNvPr id="1596" name="Google Shape;1596;p58"/>
            <p:cNvSpPr/>
            <p:nvPr/>
          </p:nvSpPr>
          <p:spPr>
            <a:xfrm flipH="1">
              <a:off x="4505325" y="2015073"/>
              <a:ext cx="695325" cy="1596810"/>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597" name="Google Shape;1597;p58"/>
            <p:cNvSpPr/>
            <p:nvPr/>
          </p:nvSpPr>
          <p:spPr>
            <a:xfrm>
              <a:off x="3810000" y="2015069"/>
              <a:ext cx="695325" cy="1596812"/>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598" name="Google Shape;1598;p58"/>
          <p:cNvGrpSpPr/>
          <p:nvPr/>
        </p:nvGrpSpPr>
        <p:grpSpPr>
          <a:xfrm>
            <a:off x="6382456" y="5448381"/>
            <a:ext cx="1620000" cy="796276"/>
            <a:chOff x="3810000" y="2015069"/>
            <a:chExt cx="1390650" cy="1596814"/>
          </a:xfrm>
        </p:grpSpPr>
        <p:sp>
          <p:nvSpPr>
            <p:cNvPr id="1599" name="Google Shape;1599;p5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600" name="Google Shape;1600;p5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601" name="Google Shape;1601;p58"/>
          <p:cNvGrpSpPr/>
          <p:nvPr/>
        </p:nvGrpSpPr>
        <p:grpSpPr>
          <a:xfrm>
            <a:off x="9983452" y="3159099"/>
            <a:ext cx="1620000" cy="796276"/>
            <a:chOff x="3810000" y="2015069"/>
            <a:chExt cx="1390650" cy="1596814"/>
          </a:xfrm>
        </p:grpSpPr>
        <p:sp>
          <p:nvSpPr>
            <p:cNvPr id="1602" name="Google Shape;1602;p5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603" name="Google Shape;1603;p5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604" name="Google Shape;1604;p58"/>
          <p:cNvGrpSpPr/>
          <p:nvPr/>
        </p:nvGrpSpPr>
        <p:grpSpPr>
          <a:xfrm>
            <a:off x="10006085" y="1263488"/>
            <a:ext cx="1620000" cy="796276"/>
            <a:chOff x="3810000" y="2015069"/>
            <a:chExt cx="1390650" cy="1596814"/>
          </a:xfrm>
        </p:grpSpPr>
        <p:sp>
          <p:nvSpPr>
            <p:cNvPr id="1605" name="Google Shape;1605;p5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606" name="Google Shape;1606;p5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607" name="Google Shape;1607;p58"/>
          <p:cNvGrpSpPr/>
          <p:nvPr/>
        </p:nvGrpSpPr>
        <p:grpSpPr>
          <a:xfrm>
            <a:off x="6428511" y="1266563"/>
            <a:ext cx="1620000" cy="796276"/>
            <a:chOff x="3810000" y="2015069"/>
            <a:chExt cx="1390650" cy="1596814"/>
          </a:xfrm>
        </p:grpSpPr>
        <p:sp>
          <p:nvSpPr>
            <p:cNvPr id="1608" name="Google Shape;1608;p5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609" name="Google Shape;1609;p5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1610" name="Google Shape;1610;p58"/>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611" name="Google Shape;1611;p58"/>
          <p:cNvSpPr/>
          <p:nvPr/>
        </p:nvSpPr>
        <p:spPr>
          <a:xfrm>
            <a:off x="1168870" y="1361950"/>
            <a:ext cx="107440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12" name="Google Shape;1612;p58"/>
          <p:cNvGrpSpPr/>
          <p:nvPr/>
        </p:nvGrpSpPr>
        <p:grpSpPr>
          <a:xfrm>
            <a:off x="1375428" y="1635302"/>
            <a:ext cx="10188967" cy="756004"/>
            <a:chOff x="926134" y="1719856"/>
            <a:chExt cx="9204181" cy="750147"/>
          </a:xfrm>
        </p:grpSpPr>
        <p:sp>
          <p:nvSpPr>
            <p:cNvPr id="1613" name="Google Shape;1613;p58"/>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A에게 판매하면서 일부 재고를 사용함.</a:t>
              </a:r>
              <a:endParaRPr sz="2000">
                <a:solidFill>
                  <a:schemeClr val="dk1"/>
                </a:solidFill>
                <a:latin typeface="Avenir"/>
                <a:ea typeface="Avenir"/>
                <a:cs typeface="Avenir"/>
                <a:sym typeface="Avenir"/>
              </a:endParaRPr>
            </a:p>
          </p:txBody>
        </p:sp>
        <p:sp>
          <p:nvSpPr>
            <p:cNvPr id="1614" name="Google Shape;1614;p58"/>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Cost of sales</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300</a:t>
              </a:r>
              <a:endParaRPr/>
            </a:p>
          </p:txBody>
        </p:sp>
        <p:sp>
          <p:nvSpPr>
            <p:cNvPr id="1615" name="Google Shape;1615;p58"/>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Inventory</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300</a:t>
              </a:r>
              <a:endParaRPr/>
            </a:p>
          </p:txBody>
        </p:sp>
        <p:sp>
          <p:nvSpPr>
            <p:cNvPr id="1616" name="Google Shape;1616;p58"/>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6b</a:t>
              </a:r>
              <a:endParaRPr/>
            </a:p>
          </p:txBody>
        </p:sp>
      </p:grpSp>
      <p:sp>
        <p:nvSpPr>
          <p:cNvPr id="1617" name="Google Shape;1617;p58"/>
          <p:cNvSpPr/>
          <p:nvPr/>
        </p:nvSpPr>
        <p:spPr>
          <a:xfrm rot="10800000">
            <a:off x="153289" y="4549188"/>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8" name="Google Shape;1618;p58"/>
          <p:cNvSpPr/>
          <p:nvPr/>
        </p:nvSpPr>
        <p:spPr>
          <a:xfrm>
            <a:off x="152838" y="842384"/>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9" name="Google Shape;1619;p58"/>
          <p:cNvSpPr txBox="1"/>
          <p:nvPr/>
        </p:nvSpPr>
        <p:spPr>
          <a:xfrm>
            <a:off x="6423872"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400</a:t>
            </a:r>
            <a:endParaRPr sz="2400">
              <a:solidFill>
                <a:schemeClr val="dk1"/>
              </a:solidFill>
              <a:latin typeface="Calibri"/>
              <a:ea typeface="Calibri"/>
              <a:cs typeface="Calibri"/>
              <a:sym typeface="Calibri"/>
            </a:endParaRPr>
          </a:p>
        </p:txBody>
      </p:sp>
      <p:sp>
        <p:nvSpPr>
          <p:cNvPr id="1620" name="Google Shape;1620;p58"/>
          <p:cNvSpPr txBox="1"/>
          <p:nvPr/>
        </p:nvSpPr>
        <p:spPr>
          <a:xfrm>
            <a:off x="6413490"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700</a:t>
            </a:r>
            <a:endParaRPr sz="2400">
              <a:solidFill>
                <a:schemeClr val="dk1"/>
              </a:solidFill>
              <a:latin typeface="Calibri"/>
              <a:ea typeface="Calibri"/>
              <a:cs typeface="Calibri"/>
              <a:sym typeface="Calibri"/>
            </a:endParaRPr>
          </a:p>
        </p:txBody>
      </p:sp>
      <p:sp>
        <p:nvSpPr>
          <p:cNvPr id="1621" name="Google Shape;1621;p58"/>
          <p:cNvSpPr txBox="1"/>
          <p:nvPr/>
        </p:nvSpPr>
        <p:spPr>
          <a:xfrm>
            <a:off x="8204916" y="1634367"/>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300</a:t>
            </a:r>
            <a:endParaRPr/>
          </a:p>
        </p:txBody>
      </p:sp>
      <p:sp>
        <p:nvSpPr>
          <p:cNvPr id="1622" name="Google Shape;1622;p58"/>
          <p:cNvSpPr txBox="1"/>
          <p:nvPr/>
        </p:nvSpPr>
        <p:spPr>
          <a:xfrm>
            <a:off x="9887986" y="1638480"/>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300</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1622"/>
                                        </p:tgtEl>
                                      </p:cBhvr>
                                    </p:animEffect>
                                    <p:set>
                                      <p:cBhvr>
                                        <p:cTn dur="1" fill="hold">
                                          <p:stCondLst>
                                            <p:cond delay="1000"/>
                                          </p:stCondLst>
                                        </p:cTn>
                                        <p:tgtEl>
                                          <p:spTgt spid="162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86"/>
                                        </p:tgtEl>
                                        <p:attrNameLst>
                                          <p:attrName>style.visibility</p:attrName>
                                        </p:attrNameLst>
                                      </p:cBhvr>
                                      <p:to>
                                        <p:strVal val="visible"/>
                                      </p:to>
                                    </p:set>
                                    <p:animEffect filter="fade" transition="in">
                                      <p:cBhvr>
                                        <p:cTn dur="1000"/>
                                        <p:tgtEl>
                                          <p:spTgt spid="1586"/>
                                        </p:tgtEl>
                                      </p:cBhvr>
                                    </p:animEffect>
                                  </p:childTnLst>
                                </p:cTn>
                              </p:par>
                              <p:par>
                                <p:cTn fill="hold" nodeType="withEffect" presetClass="entr" presetID="10" presetSubtype="0">
                                  <p:stCondLst>
                                    <p:cond delay="0"/>
                                  </p:stCondLst>
                                  <p:childTnLst>
                                    <p:set>
                                      <p:cBhvr>
                                        <p:cTn dur="1" fill="hold">
                                          <p:stCondLst>
                                            <p:cond delay="0"/>
                                          </p:stCondLst>
                                        </p:cTn>
                                        <p:tgtEl>
                                          <p:spTgt spid="1546"/>
                                        </p:tgtEl>
                                        <p:attrNameLst>
                                          <p:attrName>style.visibility</p:attrName>
                                        </p:attrNameLst>
                                      </p:cBhvr>
                                      <p:to>
                                        <p:strVal val="visible"/>
                                      </p:to>
                                    </p:set>
                                    <p:animEffect filter="fade" transition="in">
                                      <p:cBhvr>
                                        <p:cTn dur="1000"/>
                                        <p:tgtEl>
                                          <p:spTgt spid="1546"/>
                                        </p:tgtEl>
                                      </p:cBhvr>
                                    </p:animEffect>
                                  </p:childTnLst>
                                </p:cTn>
                              </p:par>
                              <p:par>
                                <p:cTn fill="hold" nodeType="withEffect" presetClass="entr" presetID="10" presetSubtype="0">
                                  <p:stCondLst>
                                    <p:cond delay="0"/>
                                  </p:stCondLst>
                                  <p:childTnLst>
                                    <p:set>
                                      <p:cBhvr>
                                        <p:cTn dur="1" fill="hold">
                                          <p:stCondLst>
                                            <p:cond delay="0"/>
                                          </p:stCondLst>
                                        </p:cTn>
                                        <p:tgtEl>
                                          <p:spTgt spid="1545"/>
                                        </p:tgtEl>
                                        <p:attrNameLst>
                                          <p:attrName>style.visibility</p:attrName>
                                        </p:attrNameLst>
                                      </p:cBhvr>
                                      <p:to>
                                        <p:strVal val="visible"/>
                                      </p:to>
                                    </p:set>
                                    <p:animEffect filter="fade" transition="in">
                                      <p:cBhvr>
                                        <p:cTn dur="1000"/>
                                        <p:tgtEl>
                                          <p:spTgt spid="1545"/>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1621"/>
                                        </p:tgtEl>
                                      </p:cBhvr>
                                    </p:animEffect>
                                    <p:set>
                                      <p:cBhvr>
                                        <p:cTn dur="1" fill="hold">
                                          <p:stCondLst>
                                            <p:cond delay="1000"/>
                                          </p:stCondLst>
                                        </p:cTn>
                                        <p:tgtEl>
                                          <p:spTgt spid="162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89"/>
                                        </p:tgtEl>
                                        <p:attrNameLst>
                                          <p:attrName>style.visibility</p:attrName>
                                        </p:attrNameLst>
                                      </p:cBhvr>
                                      <p:to>
                                        <p:strVal val="visible"/>
                                      </p:to>
                                    </p:set>
                                    <p:animEffect filter="fade" transition="in">
                                      <p:cBhvr>
                                        <p:cTn dur="1000"/>
                                        <p:tgtEl>
                                          <p:spTgt spid="1589"/>
                                        </p:tgtEl>
                                      </p:cBhvr>
                                    </p:animEffect>
                                  </p:childTnLst>
                                </p:cTn>
                              </p:par>
                              <p:par>
                                <p:cTn fill="hold" nodeType="withEffect" presetClass="entr" presetID="10" presetSubtype="0">
                                  <p:stCondLst>
                                    <p:cond delay="0"/>
                                  </p:stCondLst>
                                  <p:childTnLst>
                                    <p:set>
                                      <p:cBhvr>
                                        <p:cTn dur="1" fill="hold">
                                          <p:stCondLst>
                                            <p:cond delay="0"/>
                                          </p:stCondLst>
                                        </p:cTn>
                                        <p:tgtEl>
                                          <p:spTgt spid="1549"/>
                                        </p:tgtEl>
                                        <p:attrNameLst>
                                          <p:attrName>style.visibility</p:attrName>
                                        </p:attrNameLst>
                                      </p:cBhvr>
                                      <p:to>
                                        <p:strVal val="visible"/>
                                      </p:to>
                                    </p:set>
                                    <p:animEffect filter="fade" transition="in">
                                      <p:cBhvr>
                                        <p:cTn dur="1000"/>
                                        <p:tgtEl>
                                          <p:spTgt spid="1549"/>
                                        </p:tgtEl>
                                      </p:cBhvr>
                                    </p:animEffect>
                                  </p:childTnLst>
                                </p:cTn>
                              </p:par>
                              <p:par>
                                <p:cTn fill="hold" nodeType="withEffect" presetClass="entr" presetID="10" presetSubtype="0">
                                  <p:stCondLst>
                                    <p:cond delay="0"/>
                                  </p:stCondLst>
                                  <p:childTnLst>
                                    <p:set>
                                      <p:cBhvr>
                                        <p:cTn dur="1" fill="hold">
                                          <p:stCondLst>
                                            <p:cond delay="0"/>
                                          </p:stCondLst>
                                        </p:cTn>
                                        <p:tgtEl>
                                          <p:spTgt spid="1548"/>
                                        </p:tgtEl>
                                        <p:attrNameLst>
                                          <p:attrName>style.visibility</p:attrName>
                                        </p:attrNameLst>
                                      </p:cBhvr>
                                      <p:to>
                                        <p:strVal val="visible"/>
                                      </p:to>
                                    </p:set>
                                    <p:animEffect filter="fade" transition="in">
                                      <p:cBhvr>
                                        <p:cTn dur="1000"/>
                                        <p:tgtEl>
                                          <p:spTgt spid="154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19"/>
                                        </p:tgtEl>
                                        <p:attrNameLst>
                                          <p:attrName>style.visibility</p:attrName>
                                        </p:attrNameLst>
                                      </p:cBhvr>
                                      <p:to>
                                        <p:strVal val="visible"/>
                                      </p:to>
                                    </p:set>
                                    <p:animEffect filter="fade" transition="in">
                                      <p:cBhvr>
                                        <p:cTn dur="1000"/>
                                        <p:tgtEl>
                                          <p:spTgt spid="1619"/>
                                        </p:tgtEl>
                                      </p:cBhvr>
                                    </p:animEffect>
                                  </p:childTnLst>
                                </p:cTn>
                              </p:par>
                              <p:par>
                                <p:cTn fill="hold" nodeType="withEffect" presetClass="exit" presetID="10" presetSubtype="0">
                                  <p:stCondLst>
                                    <p:cond delay="0"/>
                                  </p:stCondLst>
                                  <p:childTnLst>
                                    <p:animEffect filter="fade" transition="out">
                                      <p:cBhvr>
                                        <p:cTn dur="500"/>
                                        <p:tgtEl>
                                          <p:spTgt spid="1620"/>
                                        </p:tgtEl>
                                      </p:cBhvr>
                                    </p:animEffect>
                                    <p:set>
                                      <p:cBhvr>
                                        <p:cTn dur="1" fill="hold">
                                          <p:stCondLst>
                                            <p:cond delay="500"/>
                                          </p:stCondLst>
                                        </p:cTn>
                                        <p:tgtEl>
                                          <p:spTgt spid="16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7"/>
                                        </p:tgtEl>
                                        <p:attrNameLst>
                                          <p:attrName>style.visibility</p:attrName>
                                        </p:attrNameLst>
                                      </p:cBhvr>
                                      <p:to>
                                        <p:strVal val="visible"/>
                                      </p:to>
                                    </p:set>
                                    <p:animEffect filter="fade" transition="in">
                                      <p:cBhvr>
                                        <p:cTn dur="1000"/>
                                        <p:tgtEl>
                                          <p:spTgt spid="1617"/>
                                        </p:tgtEl>
                                      </p:cBhvr>
                                    </p:animEffect>
                                  </p:childTnLst>
                                </p:cTn>
                              </p:par>
                              <p:par>
                                <p:cTn fill="hold" nodeType="withEffect" presetClass="entr" presetID="10" presetSubtype="0">
                                  <p:stCondLst>
                                    <p:cond delay="0"/>
                                  </p:stCondLst>
                                  <p:childTnLst>
                                    <p:set>
                                      <p:cBhvr>
                                        <p:cTn dur="1" fill="hold">
                                          <p:stCondLst>
                                            <p:cond delay="0"/>
                                          </p:stCondLst>
                                        </p:cTn>
                                        <p:tgtEl>
                                          <p:spTgt spid="1618"/>
                                        </p:tgtEl>
                                        <p:attrNameLst>
                                          <p:attrName>style.visibility</p:attrName>
                                        </p:attrNameLst>
                                      </p:cBhvr>
                                      <p:to>
                                        <p:strVal val="visible"/>
                                      </p:to>
                                    </p:set>
                                    <p:animEffect filter="fade" transition="in">
                                      <p:cBhvr>
                                        <p:cTn dur="1000"/>
                                        <p:tgtEl>
                                          <p:spTgt spid="16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7" name="Shape 1627"/>
        <p:cNvGrpSpPr/>
        <p:nvPr/>
      </p:nvGrpSpPr>
      <p:grpSpPr>
        <a:xfrm>
          <a:off x="0" y="0"/>
          <a:ext cx="0" cy="0"/>
          <a:chOff x="0" y="0"/>
          <a:chExt cx="0" cy="0"/>
        </a:xfrm>
      </p:grpSpPr>
      <p:sp>
        <p:nvSpPr>
          <p:cNvPr id="1628" name="Google Shape;1628;p59"/>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629" name="Google Shape;1629;p59"/>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630" name="Google Shape;1630;p59"/>
          <p:cNvGrpSpPr/>
          <p:nvPr/>
        </p:nvGrpSpPr>
        <p:grpSpPr>
          <a:xfrm>
            <a:off x="1284576" y="2130924"/>
            <a:ext cx="10188969" cy="756004"/>
            <a:chOff x="926134" y="1719856"/>
            <a:chExt cx="9204181" cy="750147"/>
          </a:xfrm>
        </p:grpSpPr>
        <p:sp>
          <p:nvSpPr>
            <p:cNvPr id="1631" name="Google Shape;1631;p59"/>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오늘 진열창 청소를 해준 창문 청소업자에게 현금으로 비용을 지불함. 창문이 정말 깨끗해졌어요!</a:t>
              </a:r>
              <a:endParaRPr sz="2000">
                <a:solidFill>
                  <a:schemeClr val="dk1"/>
                </a:solidFill>
                <a:latin typeface="Avenir"/>
                <a:ea typeface="Avenir"/>
                <a:cs typeface="Avenir"/>
                <a:sym typeface="Avenir"/>
              </a:endParaRPr>
            </a:p>
          </p:txBody>
        </p:sp>
        <p:sp>
          <p:nvSpPr>
            <p:cNvPr id="1632" name="Google Shape;1632;p59"/>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Cleaning</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50</a:t>
              </a:r>
              <a:endParaRPr/>
            </a:p>
          </p:txBody>
        </p:sp>
        <p:sp>
          <p:nvSpPr>
            <p:cNvPr id="1633" name="Google Shape;1633;p59"/>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50</a:t>
              </a:r>
              <a:endParaRPr/>
            </a:p>
          </p:txBody>
        </p:sp>
        <p:sp>
          <p:nvSpPr>
            <p:cNvPr id="1634" name="Google Shape;1634;p59"/>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7</a:t>
              </a:r>
              <a:endParaRPr/>
            </a:p>
          </p:txBody>
        </p:sp>
      </p:grpSp>
      <p:sp>
        <p:nvSpPr>
          <p:cNvPr id="1635" name="Google Shape;1635;p59"/>
          <p:cNvSpPr txBox="1"/>
          <p:nvPr/>
        </p:nvSpPr>
        <p:spPr>
          <a:xfrm>
            <a:off x="8109273" y="2126055"/>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50</a:t>
            </a:r>
            <a:endParaRPr/>
          </a:p>
        </p:txBody>
      </p:sp>
      <p:sp>
        <p:nvSpPr>
          <p:cNvPr id="1636" name="Google Shape;1636;p59"/>
          <p:cNvSpPr txBox="1"/>
          <p:nvPr/>
        </p:nvSpPr>
        <p:spPr>
          <a:xfrm>
            <a:off x="9792343" y="2126055"/>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50</a:t>
            </a:r>
            <a:endParaRPr/>
          </a:p>
        </p:txBody>
      </p:sp>
      <p:sp>
        <p:nvSpPr>
          <p:cNvPr id="1637" name="Google Shape;1637;p59"/>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5 February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2" name="Shape 1642"/>
        <p:cNvGrpSpPr/>
        <p:nvPr/>
      </p:nvGrpSpPr>
      <p:grpSpPr>
        <a:xfrm>
          <a:off x="0" y="0"/>
          <a:ext cx="0" cy="0"/>
          <a:chOff x="0" y="0"/>
          <a:chExt cx="0" cy="0"/>
        </a:xfrm>
      </p:grpSpPr>
      <p:sp>
        <p:nvSpPr>
          <p:cNvPr id="1643" name="Google Shape;1643;p60"/>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644" name="Google Shape;1644;p60"/>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645" name="Google Shape;1645;p60"/>
          <p:cNvGrpSpPr/>
          <p:nvPr/>
        </p:nvGrpSpPr>
        <p:grpSpPr>
          <a:xfrm>
            <a:off x="492858" y="773769"/>
            <a:ext cx="11291146" cy="5895963"/>
            <a:chOff x="492858" y="773769"/>
            <a:chExt cx="11291146" cy="5895963"/>
          </a:xfrm>
        </p:grpSpPr>
        <p:sp>
          <p:nvSpPr>
            <p:cNvPr id="1646" name="Google Shape;1646;p60"/>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647" name="Google Shape;1647;p60"/>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1648" name="Google Shape;1648;p60"/>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1649" name="Google Shape;1649;p60"/>
            <p:cNvGrpSpPr/>
            <p:nvPr/>
          </p:nvGrpSpPr>
          <p:grpSpPr>
            <a:xfrm>
              <a:off x="492858" y="3906158"/>
              <a:ext cx="11291146" cy="2763574"/>
              <a:chOff x="1354633" y="4399872"/>
              <a:chExt cx="9550931" cy="2121952"/>
            </a:xfrm>
          </p:grpSpPr>
          <p:sp>
            <p:nvSpPr>
              <p:cNvPr id="1650" name="Google Shape;1650;p60"/>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1651" name="Google Shape;1651;p60"/>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652" name="Google Shape;1652;p60"/>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1653" name="Google Shape;1653;p60"/>
              <p:cNvCxnSpPr>
                <a:stCxn id="1647"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1654" name="Google Shape;1654;p60"/>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1655" name="Google Shape;1655;p60"/>
          <p:cNvGrpSpPr/>
          <p:nvPr/>
        </p:nvGrpSpPr>
        <p:grpSpPr>
          <a:xfrm>
            <a:off x="4248000" y="2850495"/>
            <a:ext cx="1620000" cy="1116000"/>
            <a:chOff x="3810000" y="2381250"/>
            <a:chExt cx="1390650" cy="1230631"/>
          </a:xfrm>
        </p:grpSpPr>
        <p:sp>
          <p:nvSpPr>
            <p:cNvPr id="1656" name="Google Shape;1656;p60"/>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657" name="Google Shape;1657;p60"/>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658" name="Google Shape;1658;p60"/>
          <p:cNvGrpSpPr/>
          <p:nvPr/>
        </p:nvGrpSpPr>
        <p:grpSpPr>
          <a:xfrm>
            <a:off x="2458800" y="2250924"/>
            <a:ext cx="1620000" cy="1707774"/>
            <a:chOff x="671549" y="1402787"/>
            <a:chExt cx="1620000" cy="2549293"/>
          </a:xfrm>
        </p:grpSpPr>
        <p:sp>
          <p:nvSpPr>
            <p:cNvPr id="1659" name="Google Shape;1659;p60"/>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1660" name="Google Shape;1660;p60"/>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1661" name="Google Shape;1661;p60"/>
          <p:cNvGrpSpPr/>
          <p:nvPr/>
        </p:nvGrpSpPr>
        <p:grpSpPr>
          <a:xfrm>
            <a:off x="673200" y="3340800"/>
            <a:ext cx="1620000" cy="613673"/>
            <a:chOff x="3810000" y="2381250"/>
            <a:chExt cx="1390650" cy="1230631"/>
          </a:xfrm>
        </p:grpSpPr>
        <p:sp>
          <p:nvSpPr>
            <p:cNvPr id="1662" name="Google Shape;1662;p60"/>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663" name="Google Shape;1663;p60"/>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1664" name="Google Shape;1664;p60"/>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1665" name="Google Shape;1665;p60"/>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1666" name="Google Shape;1666;p60"/>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1667" name="Google Shape;1667;p60"/>
          <p:cNvSpPr txBox="1"/>
          <p:nvPr/>
        </p:nvSpPr>
        <p:spPr>
          <a:xfrm>
            <a:off x="2596439" y="5339671"/>
            <a:ext cx="15905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Cleaning</a:t>
            </a:r>
            <a:endParaRPr/>
          </a:p>
        </p:txBody>
      </p:sp>
      <p:sp>
        <p:nvSpPr>
          <p:cNvPr id="1668" name="Google Shape;1668;p60"/>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1669" name="Google Shape;1669;p60"/>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1670" name="Google Shape;1670;p60"/>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1671" name="Google Shape;1671;p60"/>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1672" name="Google Shape;1672;p60"/>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1673" name="Google Shape;1673;p60"/>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1674" name="Google Shape;1674;p60"/>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1675" name="Google Shape;1675;p60"/>
          <p:cNvSpPr txBox="1"/>
          <p:nvPr/>
        </p:nvSpPr>
        <p:spPr>
          <a:xfrm>
            <a:off x="3583708" y="2264709"/>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a:t>
            </a:r>
            <a:endParaRPr/>
          </a:p>
        </p:txBody>
      </p:sp>
      <p:sp>
        <p:nvSpPr>
          <p:cNvPr id="1676" name="Google Shape;1676;p60"/>
          <p:cNvSpPr txBox="1"/>
          <p:nvPr/>
        </p:nvSpPr>
        <p:spPr>
          <a:xfrm>
            <a:off x="3713366" y="5031445"/>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a:t>
            </a:r>
            <a:endParaRPr/>
          </a:p>
        </p:txBody>
      </p:sp>
      <p:sp>
        <p:nvSpPr>
          <p:cNvPr id="1677" name="Google Shape;1677;p60"/>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1678" name="Google Shape;1678;p60"/>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1679" name="Google Shape;1679;p60"/>
          <p:cNvSpPr/>
          <p:nvPr/>
        </p:nvSpPr>
        <p:spPr>
          <a:xfrm>
            <a:off x="3011371" y="233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0" name="Google Shape;1680;p60"/>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1" name="Google Shape;1681;p60"/>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2" name="Google Shape;1682;p60"/>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3" name="Google Shape;1683;p60"/>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4" name="Google Shape;1684;p60"/>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5" name="Google Shape;1685;p60"/>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1686" name="Google Shape;1686;p60"/>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687" name="Google Shape;1687;p60"/>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1688" name="Google Shape;1688;p60"/>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1689" name="Google Shape;1689;p60"/>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1690" name="Google Shape;1690;p60"/>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1691" name="Google Shape;1691;p60"/>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1692" name="Google Shape;1692;p60"/>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693" name="Google Shape;1693;p60"/>
          <p:cNvSpPr/>
          <p:nvPr/>
        </p:nvSpPr>
        <p:spPr>
          <a:xfrm rot="10800000">
            <a:off x="3096000" y="5082325"/>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4" name="Google Shape;1694;p60"/>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1695" name="Google Shape;1695;p60"/>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696" name="Google Shape;1696;p60"/>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1697" name="Google Shape;1697;p60"/>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8" name="Google Shape;1698;p60"/>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1699" name="Google Shape;1699;p60"/>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0" name="Google Shape;1700;p60"/>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1" name="Google Shape;1701;p60"/>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1702" name="Google Shape;1702;p60"/>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03" name="Google Shape;1703;p60"/>
          <p:cNvGrpSpPr/>
          <p:nvPr/>
        </p:nvGrpSpPr>
        <p:grpSpPr>
          <a:xfrm>
            <a:off x="2568712" y="2307277"/>
            <a:ext cx="247184" cy="223916"/>
            <a:chOff x="797287" y="3715227"/>
            <a:chExt cx="256611" cy="232456"/>
          </a:xfrm>
        </p:grpSpPr>
        <p:sp>
          <p:nvSpPr>
            <p:cNvPr id="1704" name="Google Shape;1704;p60"/>
            <p:cNvSpPr/>
            <p:nvPr/>
          </p:nvSpPr>
          <p:spPr>
            <a:xfrm>
              <a:off x="810780" y="3715227"/>
              <a:ext cx="224238" cy="224238"/>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05" name="Google Shape;1705;p60"/>
            <p:cNvSpPr/>
            <p:nvPr/>
          </p:nvSpPr>
          <p:spPr>
            <a:xfrm>
              <a:off x="797287" y="3724022"/>
              <a:ext cx="256611"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1706" name="Google Shape;1706;p60"/>
          <p:cNvGrpSpPr/>
          <p:nvPr/>
        </p:nvGrpSpPr>
        <p:grpSpPr>
          <a:xfrm>
            <a:off x="2530414" y="2567405"/>
            <a:ext cx="300083" cy="223917"/>
            <a:chOff x="761592" y="3715226"/>
            <a:chExt cx="311527" cy="232457"/>
          </a:xfrm>
        </p:grpSpPr>
        <p:sp>
          <p:nvSpPr>
            <p:cNvPr id="1707" name="Google Shape;1707;p60"/>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08" name="Google Shape;1708;p60"/>
            <p:cNvSpPr/>
            <p:nvPr/>
          </p:nvSpPr>
          <p:spPr>
            <a:xfrm>
              <a:off x="761592" y="3724022"/>
              <a:ext cx="311527"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1709" name="Google Shape;1709;p60"/>
          <p:cNvGrpSpPr/>
          <p:nvPr/>
        </p:nvGrpSpPr>
        <p:grpSpPr>
          <a:xfrm>
            <a:off x="2574025" y="2841900"/>
            <a:ext cx="245580" cy="224238"/>
            <a:chOff x="802803" y="3715228"/>
            <a:chExt cx="245580" cy="224238"/>
          </a:xfrm>
        </p:grpSpPr>
        <p:sp>
          <p:nvSpPr>
            <p:cNvPr id="1710" name="Google Shape;1710;p6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11" name="Google Shape;1711;p6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1712" name="Google Shape;1712;p60"/>
          <p:cNvGrpSpPr/>
          <p:nvPr/>
        </p:nvGrpSpPr>
        <p:grpSpPr>
          <a:xfrm>
            <a:off x="2574025" y="3121887"/>
            <a:ext cx="245580" cy="224238"/>
            <a:chOff x="802803" y="3715228"/>
            <a:chExt cx="245580" cy="224238"/>
          </a:xfrm>
        </p:grpSpPr>
        <p:sp>
          <p:nvSpPr>
            <p:cNvPr id="1713" name="Google Shape;1713;p6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14" name="Google Shape;1714;p6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1715" name="Google Shape;1715;p60"/>
          <p:cNvGrpSpPr/>
          <p:nvPr/>
        </p:nvGrpSpPr>
        <p:grpSpPr>
          <a:xfrm>
            <a:off x="2574025" y="3385828"/>
            <a:ext cx="245580" cy="224238"/>
            <a:chOff x="802803" y="3715228"/>
            <a:chExt cx="245580" cy="224238"/>
          </a:xfrm>
        </p:grpSpPr>
        <p:sp>
          <p:nvSpPr>
            <p:cNvPr id="1716" name="Google Shape;1716;p6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17" name="Google Shape;1717;p6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718" name="Google Shape;1718;p60"/>
          <p:cNvGrpSpPr/>
          <p:nvPr/>
        </p:nvGrpSpPr>
        <p:grpSpPr>
          <a:xfrm>
            <a:off x="2574025" y="3649299"/>
            <a:ext cx="245580" cy="224238"/>
            <a:chOff x="802803" y="3715228"/>
            <a:chExt cx="245580" cy="224238"/>
          </a:xfrm>
        </p:grpSpPr>
        <p:sp>
          <p:nvSpPr>
            <p:cNvPr id="1719" name="Google Shape;1719;p6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20" name="Google Shape;1720;p6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721" name="Google Shape;1721;p60"/>
          <p:cNvGrpSpPr/>
          <p:nvPr/>
        </p:nvGrpSpPr>
        <p:grpSpPr>
          <a:xfrm>
            <a:off x="10117559" y="1755851"/>
            <a:ext cx="245580" cy="224238"/>
            <a:chOff x="802803" y="3715228"/>
            <a:chExt cx="245580" cy="224238"/>
          </a:xfrm>
        </p:grpSpPr>
        <p:sp>
          <p:nvSpPr>
            <p:cNvPr id="1722" name="Google Shape;1722;p6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23" name="Google Shape;1723;p6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724" name="Google Shape;1724;p60"/>
          <p:cNvGrpSpPr/>
          <p:nvPr/>
        </p:nvGrpSpPr>
        <p:grpSpPr>
          <a:xfrm>
            <a:off x="10116000" y="3650400"/>
            <a:ext cx="245580" cy="224238"/>
            <a:chOff x="802803" y="3715228"/>
            <a:chExt cx="245580" cy="224238"/>
          </a:xfrm>
        </p:grpSpPr>
        <p:sp>
          <p:nvSpPr>
            <p:cNvPr id="1725" name="Google Shape;1725;p6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26" name="Google Shape;1726;p6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727" name="Google Shape;1727;p60"/>
          <p:cNvGrpSpPr/>
          <p:nvPr/>
        </p:nvGrpSpPr>
        <p:grpSpPr>
          <a:xfrm>
            <a:off x="10117837" y="1489299"/>
            <a:ext cx="245580" cy="224238"/>
            <a:chOff x="802803" y="3715228"/>
            <a:chExt cx="245580" cy="224238"/>
          </a:xfrm>
        </p:grpSpPr>
        <p:sp>
          <p:nvSpPr>
            <p:cNvPr id="1728" name="Google Shape;1728;p6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29" name="Google Shape;1729;p6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1730" name="Google Shape;1730;p60"/>
          <p:cNvGrpSpPr/>
          <p:nvPr/>
        </p:nvGrpSpPr>
        <p:grpSpPr>
          <a:xfrm>
            <a:off x="6553087" y="1741845"/>
            <a:ext cx="245580" cy="224238"/>
            <a:chOff x="802803" y="3715228"/>
            <a:chExt cx="245580" cy="224238"/>
          </a:xfrm>
        </p:grpSpPr>
        <p:sp>
          <p:nvSpPr>
            <p:cNvPr id="1731" name="Google Shape;1731;p6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32" name="Google Shape;1732;p6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1733" name="Google Shape;1733;p60"/>
          <p:cNvGrpSpPr/>
          <p:nvPr/>
        </p:nvGrpSpPr>
        <p:grpSpPr>
          <a:xfrm>
            <a:off x="784605" y="3629276"/>
            <a:ext cx="245580" cy="224238"/>
            <a:chOff x="802803" y="3715228"/>
            <a:chExt cx="245580" cy="224238"/>
          </a:xfrm>
        </p:grpSpPr>
        <p:sp>
          <p:nvSpPr>
            <p:cNvPr id="1734" name="Google Shape;1734;p6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35" name="Google Shape;1735;p6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1736" name="Google Shape;1736;p60"/>
          <p:cNvGrpSpPr/>
          <p:nvPr/>
        </p:nvGrpSpPr>
        <p:grpSpPr>
          <a:xfrm>
            <a:off x="4359077" y="3641899"/>
            <a:ext cx="245580" cy="224238"/>
            <a:chOff x="802803" y="3715228"/>
            <a:chExt cx="245580" cy="224238"/>
          </a:xfrm>
        </p:grpSpPr>
        <p:sp>
          <p:nvSpPr>
            <p:cNvPr id="1737" name="Google Shape;1737;p6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38" name="Google Shape;1738;p6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1739" name="Google Shape;1739;p60"/>
          <p:cNvGrpSpPr/>
          <p:nvPr/>
        </p:nvGrpSpPr>
        <p:grpSpPr>
          <a:xfrm>
            <a:off x="6484980" y="5931080"/>
            <a:ext cx="300082" cy="224238"/>
            <a:chOff x="775552" y="3715228"/>
            <a:chExt cx="300082" cy="224238"/>
          </a:xfrm>
        </p:grpSpPr>
        <p:sp>
          <p:nvSpPr>
            <p:cNvPr id="1740" name="Google Shape;1740;p6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41" name="Google Shape;1741;p60"/>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1742" name="Google Shape;1742;p60"/>
          <p:cNvGrpSpPr/>
          <p:nvPr/>
        </p:nvGrpSpPr>
        <p:grpSpPr>
          <a:xfrm>
            <a:off x="4325561" y="3388584"/>
            <a:ext cx="309700" cy="224238"/>
            <a:chOff x="770743" y="3715228"/>
            <a:chExt cx="309700" cy="224238"/>
          </a:xfrm>
        </p:grpSpPr>
        <p:sp>
          <p:nvSpPr>
            <p:cNvPr id="1743" name="Google Shape;1743;p6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44" name="Google Shape;1744;p6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1745" name="Google Shape;1745;p60"/>
          <p:cNvGrpSpPr/>
          <p:nvPr/>
        </p:nvGrpSpPr>
        <p:grpSpPr>
          <a:xfrm>
            <a:off x="4372912" y="5940000"/>
            <a:ext cx="309700" cy="224238"/>
            <a:chOff x="770743" y="3715228"/>
            <a:chExt cx="309700" cy="224238"/>
          </a:xfrm>
        </p:grpSpPr>
        <p:sp>
          <p:nvSpPr>
            <p:cNvPr id="1746" name="Google Shape;1746;p6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47" name="Google Shape;1747;p6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1748" name="Google Shape;1748;p60"/>
          <p:cNvGrpSpPr/>
          <p:nvPr/>
        </p:nvGrpSpPr>
        <p:grpSpPr>
          <a:xfrm>
            <a:off x="2681463" y="5057611"/>
            <a:ext cx="245580" cy="224238"/>
            <a:chOff x="802803" y="3715228"/>
            <a:chExt cx="245580" cy="224238"/>
          </a:xfrm>
        </p:grpSpPr>
        <p:sp>
          <p:nvSpPr>
            <p:cNvPr id="1749" name="Google Shape;1749;p60"/>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750" name="Google Shape;1750;p6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sp>
        <p:nvSpPr>
          <p:cNvPr id="1751" name="Google Shape;1751;p60"/>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1752" name="Google Shape;1752;p60"/>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1753" name="Google Shape;1753;p60"/>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1754" name="Google Shape;1754;p60"/>
          <p:cNvGrpSpPr/>
          <p:nvPr/>
        </p:nvGrpSpPr>
        <p:grpSpPr>
          <a:xfrm>
            <a:off x="2556000" y="4767598"/>
            <a:ext cx="1620000" cy="613673"/>
            <a:chOff x="3810000" y="2381250"/>
            <a:chExt cx="1390650" cy="1230631"/>
          </a:xfrm>
        </p:grpSpPr>
        <p:sp>
          <p:nvSpPr>
            <p:cNvPr id="1755" name="Google Shape;1755;p60"/>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756" name="Google Shape;1756;p60"/>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757" name="Google Shape;1757;p60"/>
          <p:cNvGrpSpPr/>
          <p:nvPr/>
        </p:nvGrpSpPr>
        <p:grpSpPr>
          <a:xfrm>
            <a:off x="4292494" y="5448381"/>
            <a:ext cx="1620000" cy="796276"/>
            <a:chOff x="3810000" y="2015069"/>
            <a:chExt cx="1390650" cy="1596814"/>
          </a:xfrm>
        </p:grpSpPr>
        <p:sp>
          <p:nvSpPr>
            <p:cNvPr id="1758" name="Google Shape;1758;p60"/>
            <p:cNvSpPr/>
            <p:nvPr/>
          </p:nvSpPr>
          <p:spPr>
            <a:xfrm flipH="1">
              <a:off x="4505325" y="2015073"/>
              <a:ext cx="695325" cy="1596810"/>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759" name="Google Shape;1759;p60"/>
            <p:cNvSpPr/>
            <p:nvPr/>
          </p:nvSpPr>
          <p:spPr>
            <a:xfrm>
              <a:off x="3810000" y="2015069"/>
              <a:ext cx="695325" cy="1596812"/>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760" name="Google Shape;1760;p60"/>
          <p:cNvGrpSpPr/>
          <p:nvPr/>
        </p:nvGrpSpPr>
        <p:grpSpPr>
          <a:xfrm>
            <a:off x="6382456" y="5448381"/>
            <a:ext cx="1620000" cy="796276"/>
            <a:chOff x="3810000" y="2015069"/>
            <a:chExt cx="1390650" cy="1596814"/>
          </a:xfrm>
        </p:grpSpPr>
        <p:sp>
          <p:nvSpPr>
            <p:cNvPr id="1761" name="Google Shape;1761;p6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762" name="Google Shape;1762;p6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763" name="Google Shape;1763;p60"/>
          <p:cNvGrpSpPr/>
          <p:nvPr/>
        </p:nvGrpSpPr>
        <p:grpSpPr>
          <a:xfrm>
            <a:off x="9983452" y="3159099"/>
            <a:ext cx="1620000" cy="796276"/>
            <a:chOff x="3810000" y="2015069"/>
            <a:chExt cx="1390650" cy="1596814"/>
          </a:xfrm>
        </p:grpSpPr>
        <p:sp>
          <p:nvSpPr>
            <p:cNvPr id="1764" name="Google Shape;1764;p6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765" name="Google Shape;1765;p6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766" name="Google Shape;1766;p60"/>
          <p:cNvGrpSpPr/>
          <p:nvPr/>
        </p:nvGrpSpPr>
        <p:grpSpPr>
          <a:xfrm>
            <a:off x="10006085" y="1263488"/>
            <a:ext cx="1620000" cy="796276"/>
            <a:chOff x="3810000" y="2015069"/>
            <a:chExt cx="1390650" cy="1596814"/>
          </a:xfrm>
        </p:grpSpPr>
        <p:sp>
          <p:nvSpPr>
            <p:cNvPr id="1767" name="Google Shape;1767;p6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768" name="Google Shape;1768;p6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769" name="Google Shape;1769;p60"/>
          <p:cNvGrpSpPr/>
          <p:nvPr/>
        </p:nvGrpSpPr>
        <p:grpSpPr>
          <a:xfrm>
            <a:off x="6428511" y="1266563"/>
            <a:ext cx="1620000" cy="796276"/>
            <a:chOff x="3810000" y="2015069"/>
            <a:chExt cx="1390650" cy="1596814"/>
          </a:xfrm>
        </p:grpSpPr>
        <p:sp>
          <p:nvSpPr>
            <p:cNvPr id="1770" name="Google Shape;1770;p6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771" name="Google Shape;1771;p6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1772" name="Google Shape;1772;p60"/>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773" name="Google Shape;1773;p60"/>
          <p:cNvSpPr/>
          <p:nvPr/>
        </p:nvSpPr>
        <p:spPr>
          <a:xfrm>
            <a:off x="1497367" y="755696"/>
            <a:ext cx="105384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74" name="Google Shape;1774;p60"/>
          <p:cNvGrpSpPr/>
          <p:nvPr/>
        </p:nvGrpSpPr>
        <p:grpSpPr>
          <a:xfrm>
            <a:off x="1697491" y="1029048"/>
            <a:ext cx="10188967" cy="756004"/>
            <a:chOff x="926134" y="1719856"/>
            <a:chExt cx="9204181" cy="750147"/>
          </a:xfrm>
        </p:grpSpPr>
        <p:sp>
          <p:nvSpPr>
            <p:cNvPr id="1775" name="Google Shape;1775;p60"/>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오늘 진열창 청소를 해준 창문 청소업자에게 현금으로 비용을 지불함. 창문이 정말 깨끗해졌어요!</a:t>
              </a:r>
              <a:endParaRPr sz="2000">
                <a:solidFill>
                  <a:schemeClr val="dk1"/>
                </a:solidFill>
                <a:latin typeface="Avenir"/>
                <a:ea typeface="Avenir"/>
                <a:cs typeface="Avenir"/>
                <a:sym typeface="Avenir"/>
              </a:endParaRPr>
            </a:p>
          </p:txBody>
        </p:sp>
        <p:sp>
          <p:nvSpPr>
            <p:cNvPr id="1776" name="Google Shape;1776;p60"/>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Cleaning</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50</a:t>
              </a:r>
              <a:endParaRPr/>
            </a:p>
          </p:txBody>
        </p:sp>
        <p:sp>
          <p:nvSpPr>
            <p:cNvPr id="1777" name="Google Shape;1777;p60"/>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50</a:t>
              </a:r>
              <a:endParaRPr/>
            </a:p>
          </p:txBody>
        </p:sp>
        <p:sp>
          <p:nvSpPr>
            <p:cNvPr id="1778" name="Google Shape;1778;p60"/>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7</a:t>
              </a:r>
              <a:endParaRPr/>
            </a:p>
          </p:txBody>
        </p:sp>
      </p:grpSp>
      <p:sp>
        <p:nvSpPr>
          <p:cNvPr id="1779" name="Google Shape;1779;p60"/>
          <p:cNvSpPr txBox="1"/>
          <p:nvPr/>
        </p:nvSpPr>
        <p:spPr>
          <a:xfrm>
            <a:off x="8518420" y="1028297"/>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50</a:t>
            </a:r>
            <a:endParaRPr/>
          </a:p>
        </p:txBody>
      </p:sp>
      <p:sp>
        <p:nvSpPr>
          <p:cNvPr id="1780" name="Google Shape;1780;p60"/>
          <p:cNvSpPr txBox="1"/>
          <p:nvPr/>
        </p:nvSpPr>
        <p:spPr>
          <a:xfrm>
            <a:off x="10201490" y="1032410"/>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50</a:t>
            </a:r>
            <a:endParaRPr/>
          </a:p>
        </p:txBody>
      </p:sp>
      <p:sp>
        <p:nvSpPr>
          <p:cNvPr id="1781" name="Google Shape;1781;p60"/>
          <p:cNvSpPr/>
          <p:nvPr/>
        </p:nvSpPr>
        <p:spPr>
          <a:xfrm rot="10800000">
            <a:off x="153289" y="4549188"/>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2" name="Google Shape;1782;p60"/>
          <p:cNvSpPr/>
          <p:nvPr/>
        </p:nvSpPr>
        <p:spPr>
          <a:xfrm>
            <a:off x="152838" y="842384"/>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3" name="Google Shape;1783;p60"/>
          <p:cNvSpPr txBox="1"/>
          <p:nvPr/>
        </p:nvSpPr>
        <p:spPr>
          <a:xfrm>
            <a:off x="6423872"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350</a:t>
            </a:r>
            <a:endParaRPr sz="2400">
              <a:solidFill>
                <a:schemeClr val="dk1"/>
              </a:solidFill>
              <a:latin typeface="Calibri"/>
              <a:ea typeface="Calibri"/>
              <a:cs typeface="Calibri"/>
              <a:sym typeface="Calibri"/>
            </a:endParaRPr>
          </a:p>
        </p:txBody>
      </p:sp>
      <p:sp>
        <p:nvSpPr>
          <p:cNvPr id="1784" name="Google Shape;1784;p60"/>
          <p:cNvSpPr txBox="1"/>
          <p:nvPr/>
        </p:nvSpPr>
        <p:spPr>
          <a:xfrm>
            <a:off x="6403129"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400</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1780"/>
                                        </p:tgtEl>
                                      </p:cBhvr>
                                    </p:animEffect>
                                    <p:set>
                                      <p:cBhvr>
                                        <p:cTn dur="1" fill="hold">
                                          <p:stCondLst>
                                            <p:cond delay="1000"/>
                                          </p:stCondLst>
                                        </p:cTn>
                                        <p:tgtEl>
                                          <p:spTgt spid="178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03"/>
                                        </p:tgtEl>
                                        <p:attrNameLst>
                                          <p:attrName>style.visibility</p:attrName>
                                        </p:attrNameLst>
                                      </p:cBhvr>
                                      <p:to>
                                        <p:strVal val="visible"/>
                                      </p:to>
                                    </p:set>
                                    <p:animEffect filter="fade" transition="in">
                                      <p:cBhvr>
                                        <p:cTn dur="1000"/>
                                        <p:tgtEl>
                                          <p:spTgt spid="1703"/>
                                        </p:tgtEl>
                                      </p:cBhvr>
                                    </p:animEffect>
                                  </p:childTnLst>
                                </p:cTn>
                              </p:par>
                              <p:par>
                                <p:cTn fill="hold" nodeType="withEffect" presetClass="entr" presetID="10" presetSubtype="0">
                                  <p:stCondLst>
                                    <p:cond delay="0"/>
                                  </p:stCondLst>
                                  <p:childTnLst>
                                    <p:set>
                                      <p:cBhvr>
                                        <p:cTn dur="1" fill="hold">
                                          <p:stCondLst>
                                            <p:cond delay="0"/>
                                          </p:stCondLst>
                                        </p:cTn>
                                        <p:tgtEl>
                                          <p:spTgt spid="1679"/>
                                        </p:tgtEl>
                                        <p:attrNameLst>
                                          <p:attrName>style.visibility</p:attrName>
                                        </p:attrNameLst>
                                      </p:cBhvr>
                                      <p:to>
                                        <p:strVal val="visible"/>
                                      </p:to>
                                    </p:set>
                                    <p:animEffect filter="fade" transition="in">
                                      <p:cBhvr>
                                        <p:cTn dur="1000"/>
                                        <p:tgtEl>
                                          <p:spTgt spid="1679"/>
                                        </p:tgtEl>
                                      </p:cBhvr>
                                    </p:animEffect>
                                  </p:childTnLst>
                                </p:cTn>
                              </p:par>
                              <p:par>
                                <p:cTn fill="hold" nodeType="withEffect" presetClass="entr" presetID="10" presetSubtype="0">
                                  <p:stCondLst>
                                    <p:cond delay="0"/>
                                  </p:stCondLst>
                                  <p:childTnLst>
                                    <p:set>
                                      <p:cBhvr>
                                        <p:cTn dur="1" fill="hold">
                                          <p:stCondLst>
                                            <p:cond delay="0"/>
                                          </p:stCondLst>
                                        </p:cTn>
                                        <p:tgtEl>
                                          <p:spTgt spid="1675"/>
                                        </p:tgtEl>
                                        <p:attrNameLst>
                                          <p:attrName>style.visibility</p:attrName>
                                        </p:attrNameLst>
                                      </p:cBhvr>
                                      <p:to>
                                        <p:strVal val="visible"/>
                                      </p:to>
                                    </p:set>
                                    <p:animEffect filter="fade" transition="in">
                                      <p:cBhvr>
                                        <p:cTn dur="1000"/>
                                        <p:tgtEl>
                                          <p:spTgt spid="1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7"/>
                                        </p:tgtEl>
                                        <p:attrNameLst>
                                          <p:attrName>style.visibility</p:attrName>
                                        </p:attrNameLst>
                                      </p:cBhvr>
                                      <p:to>
                                        <p:strVal val="visible"/>
                                      </p:to>
                                    </p:set>
                                    <p:animEffect filter="fade" transition="in">
                                      <p:cBhvr>
                                        <p:cTn dur="500"/>
                                        <p:tgtEl>
                                          <p:spTgt spid="1667"/>
                                        </p:tgtEl>
                                      </p:cBhvr>
                                    </p:animEffect>
                                  </p:childTnLst>
                                </p:cTn>
                              </p:par>
                              <p:par>
                                <p:cTn fill="hold" nodeType="withEffect" presetClass="entr" presetID="10" presetSubtype="0">
                                  <p:stCondLst>
                                    <p:cond delay="0"/>
                                  </p:stCondLst>
                                  <p:childTnLst>
                                    <p:set>
                                      <p:cBhvr>
                                        <p:cTn dur="1" fill="hold">
                                          <p:stCondLst>
                                            <p:cond delay="0"/>
                                          </p:stCondLst>
                                        </p:cTn>
                                        <p:tgtEl>
                                          <p:spTgt spid="1754"/>
                                        </p:tgtEl>
                                        <p:attrNameLst>
                                          <p:attrName>style.visibility</p:attrName>
                                        </p:attrNameLst>
                                      </p:cBhvr>
                                      <p:to>
                                        <p:strVal val="visible"/>
                                      </p:to>
                                    </p:set>
                                    <p:animEffect filter="fade" transition="in">
                                      <p:cBhvr>
                                        <p:cTn dur="500"/>
                                        <p:tgtEl>
                                          <p:spTgt spid="1754"/>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1000"/>
                                        <p:tgtEl>
                                          <p:spTgt spid="1779"/>
                                        </p:tgtEl>
                                      </p:cBhvr>
                                    </p:animEffect>
                                    <p:set>
                                      <p:cBhvr>
                                        <p:cTn dur="1" fill="hold">
                                          <p:stCondLst>
                                            <p:cond delay="1000"/>
                                          </p:stCondLst>
                                        </p:cTn>
                                        <p:tgtEl>
                                          <p:spTgt spid="177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48"/>
                                        </p:tgtEl>
                                        <p:attrNameLst>
                                          <p:attrName>style.visibility</p:attrName>
                                        </p:attrNameLst>
                                      </p:cBhvr>
                                      <p:to>
                                        <p:strVal val="visible"/>
                                      </p:to>
                                    </p:set>
                                    <p:animEffect filter="fade" transition="in">
                                      <p:cBhvr>
                                        <p:cTn dur="1000"/>
                                        <p:tgtEl>
                                          <p:spTgt spid="1748"/>
                                        </p:tgtEl>
                                      </p:cBhvr>
                                    </p:animEffect>
                                  </p:childTnLst>
                                </p:cTn>
                              </p:par>
                              <p:par>
                                <p:cTn fill="hold" nodeType="withEffect" presetClass="entr" presetID="10" presetSubtype="0">
                                  <p:stCondLst>
                                    <p:cond delay="0"/>
                                  </p:stCondLst>
                                  <p:childTnLst>
                                    <p:set>
                                      <p:cBhvr>
                                        <p:cTn dur="1" fill="hold">
                                          <p:stCondLst>
                                            <p:cond delay="0"/>
                                          </p:stCondLst>
                                        </p:cTn>
                                        <p:tgtEl>
                                          <p:spTgt spid="1693"/>
                                        </p:tgtEl>
                                        <p:attrNameLst>
                                          <p:attrName>style.visibility</p:attrName>
                                        </p:attrNameLst>
                                      </p:cBhvr>
                                      <p:to>
                                        <p:strVal val="visible"/>
                                      </p:to>
                                    </p:set>
                                    <p:animEffect filter="fade" transition="in">
                                      <p:cBhvr>
                                        <p:cTn dur="1000"/>
                                        <p:tgtEl>
                                          <p:spTgt spid="1693"/>
                                        </p:tgtEl>
                                      </p:cBhvr>
                                    </p:animEffect>
                                  </p:childTnLst>
                                </p:cTn>
                              </p:par>
                              <p:par>
                                <p:cTn fill="hold" nodeType="withEffect" presetClass="entr" presetID="10" presetSubtype="0">
                                  <p:stCondLst>
                                    <p:cond delay="0"/>
                                  </p:stCondLst>
                                  <p:childTnLst>
                                    <p:set>
                                      <p:cBhvr>
                                        <p:cTn dur="1" fill="hold">
                                          <p:stCondLst>
                                            <p:cond delay="0"/>
                                          </p:stCondLst>
                                        </p:cTn>
                                        <p:tgtEl>
                                          <p:spTgt spid="1676"/>
                                        </p:tgtEl>
                                        <p:attrNameLst>
                                          <p:attrName>style.visibility</p:attrName>
                                        </p:attrNameLst>
                                      </p:cBhvr>
                                      <p:to>
                                        <p:strVal val="visible"/>
                                      </p:to>
                                    </p:set>
                                    <p:animEffect filter="fade" transition="in">
                                      <p:cBhvr>
                                        <p:cTn dur="1000"/>
                                        <p:tgtEl>
                                          <p:spTgt spid="167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83"/>
                                        </p:tgtEl>
                                        <p:attrNameLst>
                                          <p:attrName>style.visibility</p:attrName>
                                        </p:attrNameLst>
                                      </p:cBhvr>
                                      <p:to>
                                        <p:strVal val="visible"/>
                                      </p:to>
                                    </p:set>
                                    <p:animEffect filter="fade" transition="in">
                                      <p:cBhvr>
                                        <p:cTn dur="1000"/>
                                        <p:tgtEl>
                                          <p:spTgt spid="1783"/>
                                        </p:tgtEl>
                                      </p:cBhvr>
                                    </p:animEffect>
                                  </p:childTnLst>
                                </p:cTn>
                              </p:par>
                              <p:par>
                                <p:cTn fill="hold" nodeType="withEffect" presetClass="exit" presetID="10" presetSubtype="0">
                                  <p:stCondLst>
                                    <p:cond delay="0"/>
                                  </p:stCondLst>
                                  <p:childTnLst>
                                    <p:animEffect filter="fade" transition="out">
                                      <p:cBhvr>
                                        <p:cTn dur="500"/>
                                        <p:tgtEl>
                                          <p:spTgt spid="1784"/>
                                        </p:tgtEl>
                                      </p:cBhvr>
                                    </p:animEffect>
                                    <p:set>
                                      <p:cBhvr>
                                        <p:cTn dur="1" fill="hold">
                                          <p:stCondLst>
                                            <p:cond delay="500"/>
                                          </p:stCondLst>
                                        </p:cTn>
                                        <p:tgtEl>
                                          <p:spTgt spid="17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1"/>
                                        </p:tgtEl>
                                        <p:attrNameLst>
                                          <p:attrName>style.visibility</p:attrName>
                                        </p:attrNameLst>
                                      </p:cBhvr>
                                      <p:to>
                                        <p:strVal val="visible"/>
                                      </p:to>
                                    </p:set>
                                    <p:animEffect filter="fade" transition="in">
                                      <p:cBhvr>
                                        <p:cTn dur="1000"/>
                                        <p:tgtEl>
                                          <p:spTgt spid="1781"/>
                                        </p:tgtEl>
                                      </p:cBhvr>
                                    </p:animEffect>
                                  </p:childTnLst>
                                </p:cTn>
                              </p:par>
                              <p:par>
                                <p:cTn fill="hold" nodeType="withEffect" presetClass="entr" presetID="10" presetSubtype="0">
                                  <p:stCondLst>
                                    <p:cond delay="0"/>
                                  </p:stCondLst>
                                  <p:childTnLst>
                                    <p:set>
                                      <p:cBhvr>
                                        <p:cTn dur="1" fill="hold">
                                          <p:stCondLst>
                                            <p:cond delay="0"/>
                                          </p:stCondLst>
                                        </p:cTn>
                                        <p:tgtEl>
                                          <p:spTgt spid="1782"/>
                                        </p:tgtEl>
                                        <p:attrNameLst>
                                          <p:attrName>style.visibility</p:attrName>
                                        </p:attrNameLst>
                                      </p:cBhvr>
                                      <p:to>
                                        <p:strVal val="visible"/>
                                      </p:to>
                                    </p:set>
                                    <p:animEffect filter="fade" transition="in">
                                      <p:cBhvr>
                                        <p:cTn dur="1000"/>
                                        <p:tgtEl>
                                          <p:spTgt spid="17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9" name="Shape 1789"/>
        <p:cNvGrpSpPr/>
        <p:nvPr/>
      </p:nvGrpSpPr>
      <p:grpSpPr>
        <a:xfrm>
          <a:off x="0" y="0"/>
          <a:ext cx="0" cy="0"/>
          <a:chOff x="0" y="0"/>
          <a:chExt cx="0" cy="0"/>
        </a:xfrm>
      </p:grpSpPr>
      <p:sp>
        <p:nvSpPr>
          <p:cNvPr id="1790" name="Google Shape;1790;p61"/>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791" name="Google Shape;1791;p61"/>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792" name="Google Shape;1792;p61"/>
          <p:cNvGrpSpPr/>
          <p:nvPr/>
        </p:nvGrpSpPr>
        <p:grpSpPr>
          <a:xfrm>
            <a:off x="1284576" y="2130924"/>
            <a:ext cx="10188969" cy="756004"/>
            <a:chOff x="926134" y="1719856"/>
            <a:chExt cx="9204181" cy="750147"/>
          </a:xfrm>
        </p:grpSpPr>
        <p:sp>
          <p:nvSpPr>
            <p:cNvPr id="1793" name="Google Shape;1793;p61"/>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B에게 또 다른 판매를 진행함. 그녀는 결제 담당자가 내일 와서 결제할 것이라고 말함.</a:t>
              </a:r>
              <a:endParaRPr sz="2000">
                <a:solidFill>
                  <a:schemeClr val="dk1"/>
                </a:solidFill>
                <a:latin typeface="Avenir"/>
                <a:ea typeface="Avenir"/>
                <a:cs typeface="Avenir"/>
                <a:sym typeface="Avenir"/>
              </a:endParaRPr>
            </a:p>
          </p:txBody>
        </p:sp>
        <p:sp>
          <p:nvSpPr>
            <p:cNvPr id="1794" name="Google Shape;1794;p61"/>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Accounts receivable</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a:t>
              </a:r>
              <a:endParaRPr/>
            </a:p>
          </p:txBody>
        </p:sp>
        <p:sp>
          <p:nvSpPr>
            <p:cNvPr id="1795" name="Google Shape;1795;p61"/>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Sales</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a:t>
              </a:r>
              <a:endParaRPr/>
            </a:p>
          </p:txBody>
        </p:sp>
        <p:sp>
          <p:nvSpPr>
            <p:cNvPr id="1796" name="Google Shape;1796;p61"/>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8a</a:t>
              </a:r>
              <a:endParaRPr/>
            </a:p>
          </p:txBody>
        </p:sp>
      </p:grpSp>
      <p:sp>
        <p:nvSpPr>
          <p:cNvPr id="1797" name="Google Shape;1797;p61"/>
          <p:cNvSpPr txBox="1"/>
          <p:nvPr/>
        </p:nvSpPr>
        <p:spPr>
          <a:xfrm>
            <a:off x="8109273" y="2126055"/>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a:t>
            </a:r>
            <a:endParaRPr/>
          </a:p>
        </p:txBody>
      </p:sp>
      <p:sp>
        <p:nvSpPr>
          <p:cNvPr id="1798" name="Google Shape;1798;p61"/>
          <p:cNvSpPr txBox="1"/>
          <p:nvPr/>
        </p:nvSpPr>
        <p:spPr>
          <a:xfrm>
            <a:off x="9792343" y="2126055"/>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a:t>
            </a:r>
            <a:endParaRPr/>
          </a:p>
        </p:txBody>
      </p:sp>
      <p:sp>
        <p:nvSpPr>
          <p:cNvPr id="1799" name="Google Shape;1799;p61"/>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7 February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p:nvPr/>
        </p:nvSpPr>
        <p:spPr>
          <a:xfrm rot="5400000">
            <a:off x="1850074" y="544177"/>
            <a:ext cx="3294999" cy="5044439"/>
          </a:xfrm>
          <a:prstGeom prst="trapezoid">
            <a:avLst>
              <a:gd fmla="val 8004" name="adj"/>
            </a:avLst>
          </a:prstGeom>
          <a:solidFill>
            <a:srgbClr val="A8D08C"/>
          </a:solidFill>
          <a:ln cap="flat" cmpd="sng" w="76200">
            <a:solidFill>
              <a:srgbClr val="5481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txBox="1"/>
          <p:nvPr/>
        </p:nvSpPr>
        <p:spPr>
          <a:xfrm>
            <a:off x="975330" y="1594716"/>
            <a:ext cx="4775268" cy="2943357"/>
          </a:xfrm>
          <a:prstGeom prst="rect">
            <a:avLst/>
          </a:prstGeom>
          <a:noFill/>
          <a:ln>
            <a:noFill/>
          </a:ln>
        </p:spPr>
        <p:txBody>
          <a:bodyPr anchorCtr="0" anchor="ctr" bIns="45700" lIns="91425" spcFirstLastPara="1" rIns="91425" wrap="square" tIns="45700">
            <a:noAutofit/>
          </a:bodyPr>
          <a:lstStyle/>
          <a:p>
            <a:pPr indent="0" lvl="0" marL="234950" marR="0" rtl="0" algn="ctr">
              <a:spcBef>
                <a:spcPts val="0"/>
              </a:spcBef>
              <a:spcAft>
                <a:spcPts val="0"/>
              </a:spcAft>
              <a:buNone/>
            </a:pPr>
            <a:r>
              <a:t/>
            </a:r>
            <a:endParaRPr sz="3600">
              <a:solidFill>
                <a:srgbClr val="385623"/>
              </a:solidFill>
              <a:latin typeface="Calibri"/>
              <a:ea typeface="Calibri"/>
              <a:cs typeface="Calibri"/>
              <a:sym typeface="Calibri"/>
            </a:endParaRPr>
          </a:p>
        </p:txBody>
      </p:sp>
      <p:sp>
        <p:nvSpPr>
          <p:cNvPr id="133" name="Google Shape;133;p17"/>
          <p:cNvSpPr/>
          <p:nvPr/>
        </p:nvSpPr>
        <p:spPr>
          <a:xfrm rot="-5400000">
            <a:off x="7153155" y="558774"/>
            <a:ext cx="3294999" cy="5044439"/>
          </a:xfrm>
          <a:prstGeom prst="trapezoid">
            <a:avLst>
              <a:gd fmla="val 8004" name="adj"/>
            </a:avLst>
          </a:prstGeom>
          <a:solidFill>
            <a:srgbClr val="FFD966"/>
          </a:solidFill>
          <a:ln cap="flat" cmpd="sng" w="762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7"/>
          <p:cNvSpPr txBox="1"/>
          <p:nvPr/>
        </p:nvSpPr>
        <p:spPr>
          <a:xfrm>
            <a:off x="1278173" y="1655611"/>
            <a:ext cx="2127177" cy="584775"/>
          </a:xfrm>
          <a:prstGeom prst="rect">
            <a:avLst/>
          </a:prstGeom>
          <a:solidFill>
            <a:schemeClr val="lt1">
              <a:alpha val="85882"/>
            </a:schemeClr>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6"/>
                </a:solidFill>
                <a:latin typeface="Arial"/>
                <a:ea typeface="Arial"/>
                <a:cs typeface="Arial"/>
                <a:sym typeface="Arial"/>
              </a:rPr>
              <a:t>Assets</a:t>
            </a:r>
            <a:endParaRPr b="1" sz="2400">
              <a:solidFill>
                <a:schemeClr val="accent6"/>
              </a:solidFill>
              <a:latin typeface="Arial"/>
              <a:ea typeface="Arial"/>
              <a:cs typeface="Arial"/>
              <a:sym typeface="Arial"/>
            </a:endParaRPr>
          </a:p>
        </p:txBody>
      </p:sp>
      <p:sp>
        <p:nvSpPr>
          <p:cNvPr id="135" name="Google Shape;135;p17"/>
          <p:cNvSpPr txBox="1"/>
          <p:nvPr/>
        </p:nvSpPr>
        <p:spPr>
          <a:xfrm>
            <a:off x="3655087" y="500757"/>
            <a:ext cx="524716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Supermarket Limited</a:t>
            </a:r>
            <a:endParaRPr/>
          </a:p>
        </p:txBody>
      </p:sp>
      <p:cxnSp>
        <p:nvCxnSpPr>
          <p:cNvPr id="136" name="Google Shape;136;p17"/>
          <p:cNvCxnSpPr/>
          <p:nvPr/>
        </p:nvCxnSpPr>
        <p:spPr>
          <a:xfrm>
            <a:off x="3695012" y="1023977"/>
            <a:ext cx="5247163" cy="0"/>
          </a:xfrm>
          <a:prstGeom prst="straightConnector1">
            <a:avLst/>
          </a:prstGeom>
          <a:noFill/>
          <a:ln cap="flat" cmpd="sng" w="28575">
            <a:solidFill>
              <a:schemeClr val="accent1"/>
            </a:solidFill>
            <a:prstDash val="dot"/>
            <a:miter lim="800000"/>
            <a:headEnd len="sm" w="sm" type="none"/>
            <a:tailEnd len="sm" w="sm" type="none"/>
          </a:ln>
        </p:spPr>
      </p:cxnSp>
      <p:sp>
        <p:nvSpPr>
          <p:cNvPr id="137" name="Google Shape;137;p17"/>
          <p:cNvSpPr txBox="1"/>
          <p:nvPr/>
        </p:nvSpPr>
        <p:spPr>
          <a:xfrm rot="164264">
            <a:off x="882382" y="1017108"/>
            <a:ext cx="22188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6"/>
                </a:solidFill>
                <a:latin typeface="Avenir"/>
                <a:ea typeface="Avenir"/>
                <a:cs typeface="Avenir"/>
                <a:sym typeface="Avenir"/>
              </a:rPr>
              <a:t>Uses of funds</a:t>
            </a:r>
            <a:endParaRPr/>
          </a:p>
        </p:txBody>
      </p:sp>
      <p:sp>
        <p:nvSpPr>
          <p:cNvPr id="138" name="Google Shape;138;p17"/>
          <p:cNvSpPr txBox="1"/>
          <p:nvPr/>
        </p:nvSpPr>
        <p:spPr>
          <a:xfrm rot="-173359">
            <a:off x="8755317" y="1056410"/>
            <a:ext cx="26965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2"/>
                </a:solidFill>
                <a:latin typeface="Avenir"/>
                <a:ea typeface="Avenir"/>
                <a:cs typeface="Avenir"/>
                <a:sym typeface="Avenir"/>
              </a:rPr>
              <a:t>Sources of funds</a:t>
            </a:r>
            <a:endParaRPr/>
          </a:p>
        </p:txBody>
      </p:sp>
      <p:sp>
        <p:nvSpPr>
          <p:cNvPr id="139" name="Google Shape;139;p17"/>
          <p:cNvSpPr txBox="1"/>
          <p:nvPr/>
        </p:nvSpPr>
        <p:spPr>
          <a:xfrm>
            <a:off x="9040015" y="1664449"/>
            <a:ext cx="2127177" cy="584775"/>
          </a:xfrm>
          <a:prstGeom prst="rect">
            <a:avLst/>
          </a:prstGeom>
          <a:solidFill>
            <a:schemeClr val="lt1">
              <a:alpha val="74901"/>
            </a:schemeClr>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Arial"/>
                <a:ea typeface="Arial"/>
                <a:cs typeface="Arial"/>
                <a:sym typeface="Arial"/>
              </a:rPr>
              <a:t>Liabilities</a:t>
            </a:r>
            <a:endParaRPr b="1" sz="2400">
              <a:solidFill>
                <a:schemeClr val="accent2"/>
              </a:solidFill>
              <a:latin typeface="Arial"/>
              <a:ea typeface="Arial"/>
              <a:cs typeface="Arial"/>
              <a:sym typeface="Arial"/>
            </a:endParaRPr>
          </a:p>
        </p:txBody>
      </p:sp>
      <p:sp>
        <p:nvSpPr>
          <p:cNvPr id="140" name="Google Shape;140;p17"/>
          <p:cNvSpPr txBox="1"/>
          <p:nvPr/>
        </p:nvSpPr>
        <p:spPr>
          <a:xfrm>
            <a:off x="8925894" y="3223299"/>
            <a:ext cx="2127177" cy="584775"/>
          </a:xfrm>
          <a:prstGeom prst="rect">
            <a:avLst/>
          </a:prstGeom>
          <a:solidFill>
            <a:schemeClr val="lt1">
              <a:alpha val="74901"/>
            </a:schemeClr>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Arial"/>
                <a:ea typeface="Arial"/>
                <a:cs typeface="Arial"/>
                <a:sym typeface="Arial"/>
              </a:rPr>
              <a:t>Equity</a:t>
            </a:r>
            <a:endParaRPr b="1" sz="2400">
              <a:solidFill>
                <a:schemeClr val="accent2"/>
              </a:solidFill>
              <a:latin typeface="Arial"/>
              <a:ea typeface="Arial"/>
              <a:cs typeface="Arial"/>
              <a:sym typeface="Arial"/>
            </a:endParaRPr>
          </a:p>
        </p:txBody>
      </p:sp>
      <p:cxnSp>
        <p:nvCxnSpPr>
          <p:cNvPr id="141" name="Google Shape;141;p17"/>
          <p:cNvCxnSpPr/>
          <p:nvPr/>
        </p:nvCxnSpPr>
        <p:spPr>
          <a:xfrm flipH="1" rot="10800000">
            <a:off x="6205001" y="3064955"/>
            <a:ext cx="5117873" cy="32078"/>
          </a:xfrm>
          <a:prstGeom prst="straightConnector1">
            <a:avLst/>
          </a:prstGeom>
          <a:noFill/>
          <a:ln cap="flat" cmpd="sng" w="73025">
            <a:solidFill>
              <a:schemeClr val="accent2"/>
            </a:solidFill>
            <a:prstDash val="solid"/>
            <a:miter lim="800000"/>
            <a:headEnd len="sm" w="sm" type="none"/>
            <a:tailEnd len="sm" w="sm" type="none"/>
          </a:ln>
        </p:spPr>
      </p:cxnSp>
      <p:sp>
        <p:nvSpPr>
          <p:cNvPr id="142" name="Google Shape;142;p17"/>
          <p:cNvSpPr txBox="1"/>
          <p:nvPr/>
        </p:nvSpPr>
        <p:spPr>
          <a:xfrm>
            <a:off x="2754417" y="2662885"/>
            <a:ext cx="2187917" cy="726551"/>
          </a:xfrm>
          <a:prstGeom prst="rect">
            <a:avLst/>
          </a:prstGeom>
          <a:solidFill>
            <a:srgbClr val="DDEAF6">
              <a:alpha val="60784"/>
            </a:srgbClr>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50,000</a:t>
            </a:r>
            <a:endParaRPr/>
          </a:p>
        </p:txBody>
      </p:sp>
      <p:sp>
        <p:nvSpPr>
          <p:cNvPr id="143" name="Google Shape;143;p17"/>
          <p:cNvSpPr txBox="1"/>
          <p:nvPr/>
        </p:nvSpPr>
        <p:spPr>
          <a:xfrm>
            <a:off x="6615853" y="2088982"/>
            <a:ext cx="2187917" cy="726551"/>
          </a:xfrm>
          <a:prstGeom prst="rect">
            <a:avLst/>
          </a:prstGeom>
          <a:solidFill>
            <a:srgbClr val="DDEAF6">
              <a:alpha val="60784"/>
            </a:srgbClr>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30,000</a:t>
            </a:r>
            <a:endParaRPr/>
          </a:p>
        </p:txBody>
      </p:sp>
      <p:sp>
        <p:nvSpPr>
          <p:cNvPr id="144" name="Google Shape;144;p17"/>
          <p:cNvSpPr txBox="1"/>
          <p:nvPr/>
        </p:nvSpPr>
        <p:spPr>
          <a:xfrm>
            <a:off x="6764756" y="3650109"/>
            <a:ext cx="2187917" cy="726551"/>
          </a:xfrm>
          <a:prstGeom prst="rect">
            <a:avLst/>
          </a:prstGeom>
          <a:solidFill>
            <a:srgbClr val="DDEAF6">
              <a:alpha val="60784"/>
            </a:srgbClr>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20,000</a:t>
            </a:r>
            <a:endParaRPr/>
          </a:p>
        </p:txBody>
      </p:sp>
      <p:sp>
        <p:nvSpPr>
          <p:cNvPr id="145" name="Google Shape;145;p17"/>
          <p:cNvSpPr txBox="1"/>
          <p:nvPr/>
        </p:nvSpPr>
        <p:spPr>
          <a:xfrm>
            <a:off x="7422931" y="2723649"/>
            <a:ext cx="1185222" cy="1002797"/>
          </a:xfrm>
          <a:prstGeom prst="rect">
            <a:avLst/>
          </a:prstGeom>
          <a:solidFill>
            <a:srgbClr val="DDEAF6">
              <a:alpha val="0"/>
            </a:srgb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800">
                <a:solidFill>
                  <a:schemeClr val="accent1"/>
                </a:solidFill>
                <a:latin typeface="Avenir"/>
                <a:ea typeface="Avenir"/>
                <a:cs typeface="Avenir"/>
                <a:sym typeface="Avenir"/>
              </a:rPr>
              <a:t>+</a:t>
            </a:r>
            <a:endParaRPr/>
          </a:p>
        </p:txBody>
      </p:sp>
      <p:sp>
        <p:nvSpPr>
          <p:cNvPr id="146" name="Google Shape;146;p17"/>
          <p:cNvSpPr txBox="1"/>
          <p:nvPr/>
        </p:nvSpPr>
        <p:spPr>
          <a:xfrm>
            <a:off x="5552494" y="2595634"/>
            <a:ext cx="1185222" cy="1002797"/>
          </a:xfrm>
          <a:prstGeom prst="rect">
            <a:avLst/>
          </a:prstGeom>
          <a:solidFill>
            <a:srgbClr val="DDEAF6">
              <a:alpha val="0"/>
            </a:srgb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500">
                <a:solidFill>
                  <a:schemeClr val="accent1"/>
                </a:solidFill>
                <a:latin typeface="Avenir"/>
                <a:ea typeface="Avenir"/>
                <a:cs typeface="Avenir"/>
                <a:sym typeface="Avenir"/>
              </a:rPr>
              <a:t>=</a:t>
            </a:r>
            <a:endParaRPr/>
          </a:p>
        </p:txBody>
      </p:sp>
      <p:sp>
        <p:nvSpPr>
          <p:cNvPr id="147" name="Google Shape;147;p17"/>
          <p:cNvSpPr/>
          <p:nvPr/>
        </p:nvSpPr>
        <p:spPr>
          <a:xfrm flipH="1">
            <a:off x="289248" y="5136221"/>
            <a:ext cx="2719036" cy="1462298"/>
          </a:xfrm>
          <a:prstGeom prst="wedgeRectCallout">
            <a:avLst>
              <a:gd fmla="val -38271" name="adj1"/>
              <a:gd fmla="val -145111" name="adj2"/>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venir"/>
                <a:ea typeface="Avenir"/>
                <a:cs typeface="Avenir"/>
                <a:sym typeface="Avenir"/>
              </a:rPr>
              <a:t>The only place you will find anything of value</a:t>
            </a:r>
            <a:endParaRPr sz="2400">
              <a:solidFill>
                <a:schemeClr val="lt1"/>
              </a:solidFill>
              <a:latin typeface="Calibri"/>
              <a:ea typeface="Calibri"/>
              <a:cs typeface="Calibri"/>
              <a:sym typeface="Calibri"/>
            </a:endParaRPr>
          </a:p>
        </p:txBody>
      </p:sp>
      <p:sp>
        <p:nvSpPr>
          <p:cNvPr id="148" name="Google Shape;148;p17"/>
          <p:cNvSpPr/>
          <p:nvPr/>
        </p:nvSpPr>
        <p:spPr>
          <a:xfrm flipH="1">
            <a:off x="9159320" y="5132854"/>
            <a:ext cx="2719036" cy="1462298"/>
          </a:xfrm>
          <a:prstGeom prst="wedgeRectCallout">
            <a:avLst>
              <a:gd fmla="val 304" name="adj1"/>
              <a:gd fmla="val -103730"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venir"/>
                <a:ea typeface="Avenir"/>
                <a:cs typeface="Avenir"/>
                <a:sym typeface="Avenir"/>
              </a:rPr>
              <a:t>Equity and liabilities are </a:t>
            </a:r>
            <a:r>
              <a:rPr lang="en-US" sz="2400" u="sng">
                <a:solidFill>
                  <a:schemeClr val="lt1"/>
                </a:solidFill>
                <a:latin typeface="Avenir"/>
                <a:ea typeface="Avenir"/>
                <a:cs typeface="Avenir"/>
                <a:sym typeface="Avenir"/>
              </a:rPr>
              <a:t>never</a:t>
            </a:r>
            <a:r>
              <a:rPr lang="en-US" sz="2400">
                <a:solidFill>
                  <a:schemeClr val="lt1"/>
                </a:solidFill>
                <a:latin typeface="Avenir"/>
                <a:ea typeface="Avenir"/>
                <a:cs typeface="Avenir"/>
                <a:sym typeface="Avenir"/>
              </a:rPr>
              <a:t> valuable</a:t>
            </a:r>
            <a:endParaRPr sz="2400">
              <a:solidFill>
                <a:schemeClr val="lt1"/>
              </a:solidFill>
              <a:latin typeface="Calibri"/>
              <a:ea typeface="Calibri"/>
              <a:cs typeface="Calibri"/>
              <a:sym typeface="Calibri"/>
            </a:endParaRPr>
          </a:p>
        </p:txBody>
      </p:sp>
      <p:sp>
        <p:nvSpPr>
          <p:cNvPr id="149" name="Google Shape;149;p17"/>
          <p:cNvSpPr/>
          <p:nvPr/>
        </p:nvSpPr>
        <p:spPr>
          <a:xfrm flipH="1">
            <a:off x="9159320" y="5132855"/>
            <a:ext cx="2719036" cy="1462298"/>
          </a:xfrm>
          <a:prstGeom prst="wedgeRectCallout">
            <a:avLst>
              <a:gd fmla="val -17500" name="adj1"/>
              <a:gd fmla="val -221437"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venir"/>
                <a:ea typeface="Avenir"/>
                <a:cs typeface="Avenir"/>
                <a:sym typeface="Avenir"/>
              </a:rPr>
              <a:t>Equity and liabilities are </a:t>
            </a:r>
            <a:r>
              <a:rPr lang="en-US" sz="2400" u="sng">
                <a:solidFill>
                  <a:schemeClr val="lt1"/>
                </a:solidFill>
                <a:latin typeface="Avenir"/>
                <a:ea typeface="Avenir"/>
                <a:cs typeface="Avenir"/>
                <a:sym typeface="Avenir"/>
              </a:rPr>
              <a:t>never</a:t>
            </a:r>
            <a:r>
              <a:rPr lang="en-US" sz="2400">
                <a:solidFill>
                  <a:schemeClr val="lt1"/>
                </a:solidFill>
                <a:latin typeface="Avenir"/>
                <a:ea typeface="Avenir"/>
                <a:cs typeface="Avenir"/>
                <a:sym typeface="Avenir"/>
              </a:rPr>
              <a:t> valuable</a:t>
            </a:r>
            <a:endParaRPr sz="24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8"/>
                                        </p:tgtEl>
                                      </p:cBhvr>
                                    </p:animEffect>
                                    <p:set>
                                      <p:cBhvr>
                                        <p:cTn dur="1" fill="hold">
                                          <p:stCondLst>
                                            <p:cond delay="500"/>
                                          </p:stCondLst>
                                        </p:cTn>
                                        <p:tgtEl>
                                          <p:spTgt spid="14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9"/>
                                        </p:tgtEl>
                                      </p:cBhvr>
                                    </p:animEffect>
                                    <p:set>
                                      <p:cBhvr>
                                        <p:cTn dur="1" fill="hold">
                                          <p:stCondLst>
                                            <p:cond delay="500"/>
                                          </p:stCondLst>
                                        </p:cTn>
                                        <p:tgtEl>
                                          <p:spTgt spid="14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7"/>
                                        </p:tgtEl>
                                      </p:cBhvr>
                                    </p:animEffect>
                                    <p:set>
                                      <p:cBhvr>
                                        <p:cTn dur="1" fill="hold">
                                          <p:stCondLst>
                                            <p:cond delay="500"/>
                                          </p:stCondLst>
                                        </p:cTn>
                                        <p:tgtEl>
                                          <p:spTgt spid="14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4" name="Shape 1804"/>
        <p:cNvGrpSpPr/>
        <p:nvPr/>
      </p:nvGrpSpPr>
      <p:grpSpPr>
        <a:xfrm>
          <a:off x="0" y="0"/>
          <a:ext cx="0" cy="0"/>
          <a:chOff x="0" y="0"/>
          <a:chExt cx="0" cy="0"/>
        </a:xfrm>
      </p:grpSpPr>
      <p:sp>
        <p:nvSpPr>
          <p:cNvPr id="1805" name="Google Shape;1805;p62"/>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806" name="Google Shape;1806;p62"/>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807" name="Google Shape;1807;p62"/>
          <p:cNvGrpSpPr/>
          <p:nvPr/>
        </p:nvGrpSpPr>
        <p:grpSpPr>
          <a:xfrm>
            <a:off x="492858" y="773769"/>
            <a:ext cx="11291146" cy="5895963"/>
            <a:chOff x="492858" y="773769"/>
            <a:chExt cx="11291146" cy="5895963"/>
          </a:xfrm>
        </p:grpSpPr>
        <p:sp>
          <p:nvSpPr>
            <p:cNvPr id="1808" name="Google Shape;1808;p62"/>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809" name="Google Shape;1809;p62"/>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1810" name="Google Shape;1810;p62"/>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1811" name="Google Shape;1811;p62"/>
            <p:cNvGrpSpPr/>
            <p:nvPr/>
          </p:nvGrpSpPr>
          <p:grpSpPr>
            <a:xfrm>
              <a:off x="492858" y="3906158"/>
              <a:ext cx="11291146" cy="2763574"/>
              <a:chOff x="1354633" y="4399872"/>
              <a:chExt cx="9550931" cy="2121952"/>
            </a:xfrm>
          </p:grpSpPr>
          <p:sp>
            <p:nvSpPr>
              <p:cNvPr id="1812" name="Google Shape;1812;p62"/>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1813" name="Google Shape;1813;p62"/>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814" name="Google Shape;1814;p62"/>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1815" name="Google Shape;1815;p62"/>
              <p:cNvCxnSpPr>
                <a:stCxn id="1809"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1816" name="Google Shape;1816;p62"/>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1817" name="Google Shape;1817;p62"/>
          <p:cNvGrpSpPr/>
          <p:nvPr/>
        </p:nvGrpSpPr>
        <p:grpSpPr>
          <a:xfrm>
            <a:off x="4248000" y="2850495"/>
            <a:ext cx="1620000" cy="1116000"/>
            <a:chOff x="3810000" y="2381250"/>
            <a:chExt cx="1390650" cy="1230631"/>
          </a:xfrm>
        </p:grpSpPr>
        <p:sp>
          <p:nvSpPr>
            <p:cNvPr id="1818" name="Google Shape;1818;p62"/>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819" name="Google Shape;1819;p62"/>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820" name="Google Shape;1820;p62"/>
          <p:cNvGrpSpPr/>
          <p:nvPr/>
        </p:nvGrpSpPr>
        <p:grpSpPr>
          <a:xfrm>
            <a:off x="2458800" y="2246586"/>
            <a:ext cx="1620000" cy="1710000"/>
            <a:chOff x="671549" y="1402787"/>
            <a:chExt cx="1620000" cy="2549293"/>
          </a:xfrm>
        </p:grpSpPr>
        <p:sp>
          <p:nvSpPr>
            <p:cNvPr id="1821" name="Google Shape;1821;p62"/>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1822" name="Google Shape;1822;p62"/>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1823" name="Google Shape;1823;p62"/>
          <p:cNvGrpSpPr/>
          <p:nvPr/>
        </p:nvGrpSpPr>
        <p:grpSpPr>
          <a:xfrm>
            <a:off x="673200" y="3340800"/>
            <a:ext cx="1620000" cy="613673"/>
            <a:chOff x="3810000" y="2381250"/>
            <a:chExt cx="1390650" cy="1230631"/>
          </a:xfrm>
        </p:grpSpPr>
        <p:sp>
          <p:nvSpPr>
            <p:cNvPr id="1824" name="Google Shape;1824;p62"/>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825" name="Google Shape;1825;p62"/>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1826" name="Google Shape;1826;p62"/>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1827" name="Google Shape;1827;p62"/>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1828" name="Google Shape;1828;p62"/>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1829" name="Google Shape;1829;p62"/>
          <p:cNvSpPr txBox="1"/>
          <p:nvPr/>
        </p:nvSpPr>
        <p:spPr>
          <a:xfrm>
            <a:off x="2596439" y="5339671"/>
            <a:ext cx="15905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Cleaning</a:t>
            </a:r>
            <a:endParaRPr/>
          </a:p>
        </p:txBody>
      </p:sp>
      <p:sp>
        <p:nvSpPr>
          <p:cNvPr id="1830" name="Google Shape;1830;p62"/>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1831" name="Google Shape;1831;p62"/>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1832" name="Google Shape;1832;p62"/>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1833" name="Google Shape;1833;p62"/>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1834" name="Google Shape;1834;p62"/>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1835" name="Google Shape;1835;p62"/>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1836" name="Google Shape;1836;p62"/>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1837" name="Google Shape;1837;p62"/>
          <p:cNvSpPr txBox="1"/>
          <p:nvPr/>
        </p:nvSpPr>
        <p:spPr>
          <a:xfrm>
            <a:off x="3583708" y="2264709"/>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a:t>
            </a:r>
            <a:endParaRPr/>
          </a:p>
        </p:txBody>
      </p:sp>
      <p:sp>
        <p:nvSpPr>
          <p:cNvPr id="1838" name="Google Shape;1838;p62"/>
          <p:cNvSpPr txBox="1"/>
          <p:nvPr/>
        </p:nvSpPr>
        <p:spPr>
          <a:xfrm>
            <a:off x="3713366" y="5031445"/>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a:t>
            </a:r>
            <a:endParaRPr/>
          </a:p>
        </p:txBody>
      </p:sp>
      <p:sp>
        <p:nvSpPr>
          <p:cNvPr id="1839" name="Google Shape;1839;p62"/>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1840" name="Google Shape;1840;p62"/>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1841" name="Google Shape;1841;p62"/>
          <p:cNvSpPr/>
          <p:nvPr/>
        </p:nvSpPr>
        <p:spPr>
          <a:xfrm>
            <a:off x="3011371" y="233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2" name="Google Shape;1842;p62"/>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3" name="Google Shape;1843;p62"/>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4" name="Google Shape;1844;p62"/>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5" name="Google Shape;1845;p62"/>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6" name="Google Shape;1846;p62"/>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7" name="Google Shape;1847;p62"/>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1848" name="Google Shape;1848;p62"/>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849" name="Google Shape;1849;p62"/>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1850" name="Google Shape;1850;p62"/>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1851" name="Google Shape;1851;p62"/>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1852" name="Google Shape;1852;p62"/>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1853" name="Google Shape;1853;p62"/>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1854" name="Google Shape;1854;p62"/>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855" name="Google Shape;1855;p62"/>
          <p:cNvSpPr/>
          <p:nvPr/>
        </p:nvSpPr>
        <p:spPr>
          <a:xfrm rot="10800000">
            <a:off x="3096000" y="5082325"/>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6" name="Google Shape;1856;p62"/>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1857" name="Google Shape;1857;p62"/>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858" name="Google Shape;1858;p62"/>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1859" name="Google Shape;1859;p62"/>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0" name="Google Shape;1860;p62"/>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1861" name="Google Shape;1861;p62"/>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2" name="Google Shape;1862;p62"/>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3" name="Google Shape;1863;p62"/>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1864" name="Google Shape;1864;p62"/>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5" name="Google Shape;1865;p62"/>
          <p:cNvSpPr txBox="1"/>
          <p:nvPr/>
        </p:nvSpPr>
        <p:spPr>
          <a:xfrm>
            <a:off x="7429894" y="564524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1866" name="Google Shape;1866;p62"/>
          <p:cNvSpPr/>
          <p:nvPr/>
        </p:nvSpPr>
        <p:spPr>
          <a:xfrm rot="10800000">
            <a:off x="6984000" y="56953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grpSp>
        <p:nvGrpSpPr>
          <p:cNvPr id="1867" name="Google Shape;1867;p62"/>
          <p:cNvGrpSpPr/>
          <p:nvPr/>
        </p:nvGrpSpPr>
        <p:grpSpPr>
          <a:xfrm>
            <a:off x="2568712" y="2307277"/>
            <a:ext cx="247184" cy="223916"/>
            <a:chOff x="797287" y="3715227"/>
            <a:chExt cx="256611" cy="232456"/>
          </a:xfrm>
        </p:grpSpPr>
        <p:sp>
          <p:nvSpPr>
            <p:cNvPr id="1868" name="Google Shape;1868;p62"/>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869" name="Google Shape;1869;p62"/>
            <p:cNvSpPr/>
            <p:nvPr/>
          </p:nvSpPr>
          <p:spPr>
            <a:xfrm>
              <a:off x="797287" y="3724022"/>
              <a:ext cx="256611"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1870" name="Google Shape;1870;p62"/>
          <p:cNvGrpSpPr/>
          <p:nvPr/>
        </p:nvGrpSpPr>
        <p:grpSpPr>
          <a:xfrm>
            <a:off x="2530414" y="2567405"/>
            <a:ext cx="300083" cy="223917"/>
            <a:chOff x="761592" y="3715226"/>
            <a:chExt cx="311527" cy="232457"/>
          </a:xfrm>
        </p:grpSpPr>
        <p:sp>
          <p:nvSpPr>
            <p:cNvPr id="1871" name="Google Shape;1871;p62"/>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872" name="Google Shape;1872;p62"/>
            <p:cNvSpPr/>
            <p:nvPr/>
          </p:nvSpPr>
          <p:spPr>
            <a:xfrm>
              <a:off x="761592" y="3724022"/>
              <a:ext cx="311527"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1873" name="Google Shape;1873;p62"/>
          <p:cNvGrpSpPr/>
          <p:nvPr/>
        </p:nvGrpSpPr>
        <p:grpSpPr>
          <a:xfrm>
            <a:off x="2574025" y="2841900"/>
            <a:ext cx="245580" cy="224238"/>
            <a:chOff x="802803" y="3715228"/>
            <a:chExt cx="245580" cy="224238"/>
          </a:xfrm>
        </p:grpSpPr>
        <p:sp>
          <p:nvSpPr>
            <p:cNvPr id="1874" name="Google Shape;1874;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875" name="Google Shape;1875;p6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1876" name="Google Shape;1876;p62"/>
          <p:cNvGrpSpPr/>
          <p:nvPr/>
        </p:nvGrpSpPr>
        <p:grpSpPr>
          <a:xfrm>
            <a:off x="2574025" y="3121887"/>
            <a:ext cx="245580" cy="224238"/>
            <a:chOff x="802803" y="3715228"/>
            <a:chExt cx="245580" cy="224238"/>
          </a:xfrm>
        </p:grpSpPr>
        <p:sp>
          <p:nvSpPr>
            <p:cNvPr id="1877" name="Google Shape;1877;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878" name="Google Shape;1878;p6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1879" name="Google Shape;1879;p62"/>
          <p:cNvGrpSpPr/>
          <p:nvPr/>
        </p:nvGrpSpPr>
        <p:grpSpPr>
          <a:xfrm>
            <a:off x="2574025" y="3385828"/>
            <a:ext cx="245580" cy="224238"/>
            <a:chOff x="802803" y="3715228"/>
            <a:chExt cx="245580" cy="224238"/>
          </a:xfrm>
        </p:grpSpPr>
        <p:sp>
          <p:nvSpPr>
            <p:cNvPr id="1880" name="Google Shape;1880;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881" name="Google Shape;1881;p6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882" name="Google Shape;1882;p62"/>
          <p:cNvGrpSpPr/>
          <p:nvPr/>
        </p:nvGrpSpPr>
        <p:grpSpPr>
          <a:xfrm>
            <a:off x="2574025" y="3649299"/>
            <a:ext cx="245580" cy="224238"/>
            <a:chOff x="802803" y="3715228"/>
            <a:chExt cx="245580" cy="224238"/>
          </a:xfrm>
        </p:grpSpPr>
        <p:sp>
          <p:nvSpPr>
            <p:cNvPr id="1883" name="Google Shape;1883;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884" name="Google Shape;1884;p6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885" name="Google Shape;1885;p62"/>
          <p:cNvGrpSpPr/>
          <p:nvPr/>
        </p:nvGrpSpPr>
        <p:grpSpPr>
          <a:xfrm>
            <a:off x="10117559" y="1755851"/>
            <a:ext cx="245580" cy="224238"/>
            <a:chOff x="802803" y="3715228"/>
            <a:chExt cx="245580" cy="224238"/>
          </a:xfrm>
        </p:grpSpPr>
        <p:sp>
          <p:nvSpPr>
            <p:cNvPr id="1886" name="Google Shape;1886;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887" name="Google Shape;1887;p6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1888" name="Google Shape;1888;p62"/>
          <p:cNvGrpSpPr/>
          <p:nvPr/>
        </p:nvGrpSpPr>
        <p:grpSpPr>
          <a:xfrm>
            <a:off x="10116000" y="3650400"/>
            <a:ext cx="245580" cy="224238"/>
            <a:chOff x="802803" y="3715228"/>
            <a:chExt cx="245580" cy="224238"/>
          </a:xfrm>
        </p:grpSpPr>
        <p:sp>
          <p:nvSpPr>
            <p:cNvPr id="1889" name="Google Shape;1889;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890" name="Google Shape;1890;p6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1891" name="Google Shape;1891;p62"/>
          <p:cNvGrpSpPr/>
          <p:nvPr/>
        </p:nvGrpSpPr>
        <p:grpSpPr>
          <a:xfrm>
            <a:off x="10117837" y="1489299"/>
            <a:ext cx="245580" cy="224238"/>
            <a:chOff x="802803" y="3715228"/>
            <a:chExt cx="245580" cy="224238"/>
          </a:xfrm>
        </p:grpSpPr>
        <p:sp>
          <p:nvSpPr>
            <p:cNvPr id="1892" name="Google Shape;1892;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893" name="Google Shape;1893;p6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1894" name="Google Shape;1894;p62"/>
          <p:cNvGrpSpPr/>
          <p:nvPr/>
        </p:nvGrpSpPr>
        <p:grpSpPr>
          <a:xfrm>
            <a:off x="6553087" y="1741845"/>
            <a:ext cx="245580" cy="224238"/>
            <a:chOff x="802803" y="3715228"/>
            <a:chExt cx="245580" cy="224238"/>
          </a:xfrm>
        </p:grpSpPr>
        <p:sp>
          <p:nvSpPr>
            <p:cNvPr id="1895" name="Google Shape;1895;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896" name="Google Shape;1896;p6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1897" name="Google Shape;1897;p62"/>
          <p:cNvGrpSpPr/>
          <p:nvPr/>
        </p:nvGrpSpPr>
        <p:grpSpPr>
          <a:xfrm>
            <a:off x="784605" y="3629276"/>
            <a:ext cx="245580" cy="224238"/>
            <a:chOff x="802803" y="3715228"/>
            <a:chExt cx="245580" cy="224238"/>
          </a:xfrm>
        </p:grpSpPr>
        <p:sp>
          <p:nvSpPr>
            <p:cNvPr id="1898" name="Google Shape;1898;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899" name="Google Shape;1899;p6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1900" name="Google Shape;1900;p62"/>
          <p:cNvGrpSpPr/>
          <p:nvPr/>
        </p:nvGrpSpPr>
        <p:grpSpPr>
          <a:xfrm>
            <a:off x="4359077" y="3641899"/>
            <a:ext cx="245580" cy="224238"/>
            <a:chOff x="802803" y="3715228"/>
            <a:chExt cx="245580" cy="224238"/>
          </a:xfrm>
        </p:grpSpPr>
        <p:sp>
          <p:nvSpPr>
            <p:cNvPr id="1901" name="Google Shape;1901;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902" name="Google Shape;1902;p6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1903" name="Google Shape;1903;p62"/>
          <p:cNvGrpSpPr/>
          <p:nvPr/>
        </p:nvGrpSpPr>
        <p:grpSpPr>
          <a:xfrm>
            <a:off x="6484980" y="5931080"/>
            <a:ext cx="300082" cy="224238"/>
            <a:chOff x="775552" y="3715228"/>
            <a:chExt cx="300082" cy="224238"/>
          </a:xfrm>
        </p:grpSpPr>
        <p:sp>
          <p:nvSpPr>
            <p:cNvPr id="1904" name="Google Shape;1904;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905" name="Google Shape;1905;p62"/>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1906" name="Google Shape;1906;p62"/>
          <p:cNvGrpSpPr/>
          <p:nvPr/>
        </p:nvGrpSpPr>
        <p:grpSpPr>
          <a:xfrm>
            <a:off x="4325561" y="3388584"/>
            <a:ext cx="309700" cy="224238"/>
            <a:chOff x="770743" y="3715228"/>
            <a:chExt cx="309700" cy="224238"/>
          </a:xfrm>
        </p:grpSpPr>
        <p:sp>
          <p:nvSpPr>
            <p:cNvPr id="1907" name="Google Shape;1907;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908" name="Google Shape;1908;p6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1909" name="Google Shape;1909;p62"/>
          <p:cNvGrpSpPr/>
          <p:nvPr/>
        </p:nvGrpSpPr>
        <p:grpSpPr>
          <a:xfrm>
            <a:off x="4372912" y="5940000"/>
            <a:ext cx="309700" cy="224238"/>
            <a:chOff x="770743" y="3715228"/>
            <a:chExt cx="309700" cy="224238"/>
          </a:xfrm>
        </p:grpSpPr>
        <p:sp>
          <p:nvSpPr>
            <p:cNvPr id="1910" name="Google Shape;1910;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911" name="Google Shape;1911;p6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1912" name="Google Shape;1912;p62"/>
          <p:cNvGrpSpPr/>
          <p:nvPr/>
        </p:nvGrpSpPr>
        <p:grpSpPr>
          <a:xfrm>
            <a:off x="6484980" y="5676798"/>
            <a:ext cx="300082" cy="224238"/>
            <a:chOff x="775552" y="3715228"/>
            <a:chExt cx="300082" cy="224238"/>
          </a:xfrm>
        </p:grpSpPr>
        <p:sp>
          <p:nvSpPr>
            <p:cNvPr id="1913" name="Google Shape;1913;p62"/>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914" name="Google Shape;1914;p62"/>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1915" name="Google Shape;1915;p62"/>
          <p:cNvGrpSpPr/>
          <p:nvPr/>
        </p:nvGrpSpPr>
        <p:grpSpPr>
          <a:xfrm>
            <a:off x="2681463" y="5057611"/>
            <a:ext cx="245580" cy="224238"/>
            <a:chOff x="802803" y="3715228"/>
            <a:chExt cx="245580" cy="224238"/>
          </a:xfrm>
        </p:grpSpPr>
        <p:sp>
          <p:nvSpPr>
            <p:cNvPr id="1916" name="Google Shape;1916;p6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917" name="Google Shape;1917;p6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sp>
        <p:nvSpPr>
          <p:cNvPr id="1918" name="Google Shape;1918;p62"/>
          <p:cNvSpPr txBox="1"/>
          <p:nvPr/>
        </p:nvSpPr>
        <p:spPr>
          <a:xfrm>
            <a:off x="4033926" y="1538024"/>
            <a:ext cx="201557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receivable</a:t>
            </a:r>
            <a:endParaRPr/>
          </a:p>
        </p:txBody>
      </p:sp>
      <p:sp>
        <p:nvSpPr>
          <p:cNvPr id="1919" name="Google Shape;1919;p62"/>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1920" name="Google Shape;1920;p62"/>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1921" name="Google Shape;1921;p62"/>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1922" name="Google Shape;1922;p62"/>
          <p:cNvGrpSpPr/>
          <p:nvPr/>
        </p:nvGrpSpPr>
        <p:grpSpPr>
          <a:xfrm>
            <a:off x="4247500" y="957969"/>
            <a:ext cx="1620000" cy="613673"/>
            <a:chOff x="3810000" y="2381250"/>
            <a:chExt cx="1390650" cy="1230631"/>
          </a:xfrm>
        </p:grpSpPr>
        <p:sp>
          <p:nvSpPr>
            <p:cNvPr id="1923" name="Google Shape;1923;p62"/>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924" name="Google Shape;1924;p62"/>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925" name="Google Shape;1925;p62"/>
          <p:cNvGrpSpPr/>
          <p:nvPr/>
        </p:nvGrpSpPr>
        <p:grpSpPr>
          <a:xfrm>
            <a:off x="2556000" y="4767598"/>
            <a:ext cx="1620000" cy="613673"/>
            <a:chOff x="3810000" y="2381250"/>
            <a:chExt cx="1390650" cy="1230631"/>
          </a:xfrm>
        </p:grpSpPr>
        <p:sp>
          <p:nvSpPr>
            <p:cNvPr id="1926" name="Google Shape;1926;p62"/>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927" name="Google Shape;1927;p62"/>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928" name="Google Shape;1928;p62"/>
          <p:cNvGrpSpPr/>
          <p:nvPr/>
        </p:nvGrpSpPr>
        <p:grpSpPr>
          <a:xfrm>
            <a:off x="4292494" y="5448381"/>
            <a:ext cx="1620000" cy="796276"/>
            <a:chOff x="3810000" y="2015069"/>
            <a:chExt cx="1390650" cy="1596814"/>
          </a:xfrm>
        </p:grpSpPr>
        <p:sp>
          <p:nvSpPr>
            <p:cNvPr id="1929" name="Google Shape;1929;p62"/>
            <p:cNvSpPr/>
            <p:nvPr/>
          </p:nvSpPr>
          <p:spPr>
            <a:xfrm flipH="1">
              <a:off x="4505325" y="2015073"/>
              <a:ext cx="695325" cy="1596810"/>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930" name="Google Shape;1930;p62"/>
            <p:cNvSpPr/>
            <p:nvPr/>
          </p:nvSpPr>
          <p:spPr>
            <a:xfrm>
              <a:off x="3810000" y="2015069"/>
              <a:ext cx="695325" cy="1596812"/>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931" name="Google Shape;1931;p62"/>
          <p:cNvGrpSpPr/>
          <p:nvPr/>
        </p:nvGrpSpPr>
        <p:grpSpPr>
          <a:xfrm>
            <a:off x="6382456" y="5448381"/>
            <a:ext cx="1620000" cy="796276"/>
            <a:chOff x="3810000" y="2015069"/>
            <a:chExt cx="1390650" cy="1596814"/>
          </a:xfrm>
        </p:grpSpPr>
        <p:sp>
          <p:nvSpPr>
            <p:cNvPr id="1932" name="Google Shape;1932;p6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933" name="Google Shape;1933;p6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934" name="Google Shape;1934;p62"/>
          <p:cNvGrpSpPr/>
          <p:nvPr/>
        </p:nvGrpSpPr>
        <p:grpSpPr>
          <a:xfrm>
            <a:off x="9983452" y="3159099"/>
            <a:ext cx="1620000" cy="796276"/>
            <a:chOff x="3810000" y="2015069"/>
            <a:chExt cx="1390650" cy="1596814"/>
          </a:xfrm>
        </p:grpSpPr>
        <p:sp>
          <p:nvSpPr>
            <p:cNvPr id="1935" name="Google Shape;1935;p6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936" name="Google Shape;1936;p6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937" name="Google Shape;1937;p62"/>
          <p:cNvGrpSpPr/>
          <p:nvPr/>
        </p:nvGrpSpPr>
        <p:grpSpPr>
          <a:xfrm>
            <a:off x="10006085" y="1263488"/>
            <a:ext cx="1620000" cy="796276"/>
            <a:chOff x="3810000" y="2015069"/>
            <a:chExt cx="1390650" cy="1596814"/>
          </a:xfrm>
        </p:grpSpPr>
        <p:sp>
          <p:nvSpPr>
            <p:cNvPr id="1938" name="Google Shape;1938;p6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939" name="Google Shape;1939;p6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940" name="Google Shape;1940;p62"/>
          <p:cNvGrpSpPr/>
          <p:nvPr/>
        </p:nvGrpSpPr>
        <p:grpSpPr>
          <a:xfrm>
            <a:off x="6428511" y="1266563"/>
            <a:ext cx="1620000" cy="796276"/>
            <a:chOff x="3810000" y="2015069"/>
            <a:chExt cx="1390650" cy="1596814"/>
          </a:xfrm>
        </p:grpSpPr>
        <p:sp>
          <p:nvSpPr>
            <p:cNvPr id="1941" name="Google Shape;1941;p6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942" name="Google Shape;1942;p6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1943" name="Google Shape;1943;p62"/>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1944" name="Google Shape;1944;p62"/>
          <p:cNvSpPr/>
          <p:nvPr/>
        </p:nvSpPr>
        <p:spPr>
          <a:xfrm>
            <a:off x="951992" y="1906445"/>
            <a:ext cx="107440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45" name="Google Shape;1945;p62"/>
          <p:cNvGrpSpPr/>
          <p:nvPr/>
        </p:nvGrpSpPr>
        <p:grpSpPr>
          <a:xfrm>
            <a:off x="1158550" y="2179797"/>
            <a:ext cx="10188967" cy="756004"/>
            <a:chOff x="926134" y="1719856"/>
            <a:chExt cx="9204181" cy="750147"/>
          </a:xfrm>
        </p:grpSpPr>
        <p:sp>
          <p:nvSpPr>
            <p:cNvPr id="1946" name="Google Shape;1946;p62"/>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B에게 또 다른 판매를 진행함. 그녀는 결제 담당자가 내일 와서 결제할 것이라고 말함.</a:t>
              </a:r>
              <a:endParaRPr sz="2000">
                <a:solidFill>
                  <a:schemeClr val="dk1"/>
                </a:solidFill>
                <a:latin typeface="Avenir"/>
                <a:ea typeface="Avenir"/>
                <a:cs typeface="Avenir"/>
                <a:sym typeface="Avenir"/>
              </a:endParaRPr>
            </a:p>
          </p:txBody>
        </p:sp>
        <p:sp>
          <p:nvSpPr>
            <p:cNvPr id="1947" name="Google Shape;1947;p62"/>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Accounts receivable</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a:t>
              </a:r>
              <a:endParaRPr/>
            </a:p>
          </p:txBody>
        </p:sp>
        <p:sp>
          <p:nvSpPr>
            <p:cNvPr id="1948" name="Google Shape;1948;p62"/>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Sales</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a:t>
              </a:r>
              <a:endParaRPr/>
            </a:p>
          </p:txBody>
        </p:sp>
        <p:sp>
          <p:nvSpPr>
            <p:cNvPr id="1949" name="Google Shape;1949;p62"/>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8a</a:t>
              </a:r>
              <a:endParaRPr/>
            </a:p>
          </p:txBody>
        </p:sp>
      </p:grpSp>
      <p:sp>
        <p:nvSpPr>
          <p:cNvPr id="1950" name="Google Shape;1950;p62"/>
          <p:cNvSpPr txBox="1"/>
          <p:nvPr/>
        </p:nvSpPr>
        <p:spPr>
          <a:xfrm>
            <a:off x="7985392" y="2176993"/>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a:t>
            </a:r>
            <a:endParaRPr/>
          </a:p>
        </p:txBody>
      </p:sp>
      <p:sp>
        <p:nvSpPr>
          <p:cNvPr id="1951" name="Google Shape;1951;p62"/>
          <p:cNvSpPr txBox="1"/>
          <p:nvPr/>
        </p:nvSpPr>
        <p:spPr>
          <a:xfrm>
            <a:off x="9668462" y="2181106"/>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a:t>
            </a:r>
            <a:endParaRPr/>
          </a:p>
        </p:txBody>
      </p:sp>
      <p:sp>
        <p:nvSpPr>
          <p:cNvPr id="1952" name="Google Shape;1952;p62"/>
          <p:cNvSpPr/>
          <p:nvPr/>
        </p:nvSpPr>
        <p:spPr>
          <a:xfrm rot="10800000">
            <a:off x="11184791" y="4628172"/>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3" name="Google Shape;1953;p62"/>
          <p:cNvSpPr/>
          <p:nvPr/>
        </p:nvSpPr>
        <p:spPr>
          <a:xfrm rot="10800000">
            <a:off x="141439" y="830760"/>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4" name="Google Shape;1954;p62"/>
          <p:cNvSpPr txBox="1"/>
          <p:nvPr/>
        </p:nvSpPr>
        <p:spPr>
          <a:xfrm>
            <a:off x="5269894" y="122206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1955" name="Google Shape;1955;p62"/>
          <p:cNvSpPr/>
          <p:nvPr/>
        </p:nvSpPr>
        <p:spPr>
          <a:xfrm rot="10800000">
            <a:off x="4824771" y="126334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56" name="Google Shape;1956;p62"/>
          <p:cNvGrpSpPr/>
          <p:nvPr/>
        </p:nvGrpSpPr>
        <p:grpSpPr>
          <a:xfrm>
            <a:off x="4322372" y="1240114"/>
            <a:ext cx="300082" cy="224238"/>
            <a:chOff x="775552" y="3715228"/>
            <a:chExt cx="300082" cy="224238"/>
          </a:xfrm>
        </p:grpSpPr>
        <p:sp>
          <p:nvSpPr>
            <p:cNvPr id="1957" name="Google Shape;1957;p62"/>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1958" name="Google Shape;1958;p62"/>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sp>
        <p:nvSpPr>
          <p:cNvPr id="1959" name="Google Shape;1959;p62"/>
          <p:cNvSpPr txBox="1"/>
          <p:nvPr/>
        </p:nvSpPr>
        <p:spPr>
          <a:xfrm>
            <a:off x="6403129"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950</a:t>
            </a:r>
            <a:endParaRPr sz="2400">
              <a:solidFill>
                <a:schemeClr val="dk1"/>
              </a:solidFill>
              <a:latin typeface="Calibri"/>
              <a:ea typeface="Calibri"/>
              <a:cs typeface="Calibri"/>
              <a:sym typeface="Calibri"/>
            </a:endParaRPr>
          </a:p>
        </p:txBody>
      </p:sp>
      <p:sp>
        <p:nvSpPr>
          <p:cNvPr id="1960" name="Google Shape;1960;p62"/>
          <p:cNvSpPr txBox="1"/>
          <p:nvPr/>
        </p:nvSpPr>
        <p:spPr>
          <a:xfrm>
            <a:off x="6403129"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350</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1951"/>
                                        </p:tgtEl>
                                      </p:cBhvr>
                                    </p:animEffect>
                                    <p:set>
                                      <p:cBhvr>
                                        <p:cTn dur="1" fill="hold">
                                          <p:stCondLst>
                                            <p:cond delay="1000"/>
                                          </p:stCondLst>
                                        </p:cTn>
                                        <p:tgtEl>
                                          <p:spTgt spid="195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912"/>
                                        </p:tgtEl>
                                        <p:attrNameLst>
                                          <p:attrName>style.visibility</p:attrName>
                                        </p:attrNameLst>
                                      </p:cBhvr>
                                      <p:to>
                                        <p:strVal val="visible"/>
                                      </p:to>
                                    </p:set>
                                    <p:animEffect filter="fade" transition="in">
                                      <p:cBhvr>
                                        <p:cTn dur="1000"/>
                                        <p:tgtEl>
                                          <p:spTgt spid="1912"/>
                                        </p:tgtEl>
                                      </p:cBhvr>
                                    </p:animEffect>
                                  </p:childTnLst>
                                </p:cTn>
                              </p:par>
                              <p:par>
                                <p:cTn fill="hold" nodeType="withEffect" presetClass="entr" presetID="10" presetSubtype="0">
                                  <p:stCondLst>
                                    <p:cond delay="0"/>
                                  </p:stCondLst>
                                  <p:childTnLst>
                                    <p:set>
                                      <p:cBhvr>
                                        <p:cTn dur="1" fill="hold">
                                          <p:stCondLst>
                                            <p:cond delay="0"/>
                                          </p:stCondLst>
                                        </p:cTn>
                                        <p:tgtEl>
                                          <p:spTgt spid="1866"/>
                                        </p:tgtEl>
                                        <p:attrNameLst>
                                          <p:attrName>style.visibility</p:attrName>
                                        </p:attrNameLst>
                                      </p:cBhvr>
                                      <p:to>
                                        <p:strVal val="visible"/>
                                      </p:to>
                                    </p:set>
                                    <p:animEffect filter="fade" transition="in">
                                      <p:cBhvr>
                                        <p:cTn dur="1000"/>
                                        <p:tgtEl>
                                          <p:spTgt spid="1866"/>
                                        </p:tgtEl>
                                      </p:cBhvr>
                                    </p:animEffect>
                                  </p:childTnLst>
                                </p:cTn>
                              </p:par>
                              <p:par>
                                <p:cTn fill="hold" nodeType="withEffect" presetClass="entr" presetID="10" presetSubtype="0">
                                  <p:stCondLst>
                                    <p:cond delay="0"/>
                                  </p:stCondLst>
                                  <p:childTnLst>
                                    <p:set>
                                      <p:cBhvr>
                                        <p:cTn dur="1" fill="hold">
                                          <p:stCondLst>
                                            <p:cond delay="0"/>
                                          </p:stCondLst>
                                        </p:cTn>
                                        <p:tgtEl>
                                          <p:spTgt spid="1865"/>
                                        </p:tgtEl>
                                        <p:attrNameLst>
                                          <p:attrName>style.visibility</p:attrName>
                                        </p:attrNameLst>
                                      </p:cBhvr>
                                      <p:to>
                                        <p:strVal val="visible"/>
                                      </p:to>
                                    </p:set>
                                    <p:animEffect filter="fade" transition="in">
                                      <p:cBhvr>
                                        <p:cTn dur="1000"/>
                                        <p:tgtEl>
                                          <p:spTgt spid="186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59"/>
                                        </p:tgtEl>
                                        <p:attrNameLst>
                                          <p:attrName>style.visibility</p:attrName>
                                        </p:attrNameLst>
                                      </p:cBhvr>
                                      <p:to>
                                        <p:strVal val="visible"/>
                                      </p:to>
                                    </p:set>
                                    <p:animEffect filter="fade" transition="in">
                                      <p:cBhvr>
                                        <p:cTn dur="1000"/>
                                        <p:tgtEl>
                                          <p:spTgt spid="1959"/>
                                        </p:tgtEl>
                                      </p:cBhvr>
                                    </p:animEffect>
                                  </p:childTnLst>
                                </p:cTn>
                              </p:par>
                              <p:par>
                                <p:cTn fill="hold" nodeType="withEffect" presetClass="exit" presetID="10" presetSubtype="0">
                                  <p:stCondLst>
                                    <p:cond delay="0"/>
                                  </p:stCondLst>
                                  <p:childTnLst>
                                    <p:animEffect filter="fade" transition="out">
                                      <p:cBhvr>
                                        <p:cTn dur="500"/>
                                        <p:tgtEl>
                                          <p:spTgt spid="1960"/>
                                        </p:tgtEl>
                                      </p:cBhvr>
                                    </p:animEffect>
                                    <p:set>
                                      <p:cBhvr>
                                        <p:cTn dur="1" fill="hold">
                                          <p:stCondLst>
                                            <p:cond delay="500"/>
                                          </p:stCondLst>
                                        </p:cTn>
                                        <p:tgtEl>
                                          <p:spTgt spid="19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8"/>
                                        </p:tgtEl>
                                        <p:attrNameLst>
                                          <p:attrName>style.visibility</p:attrName>
                                        </p:attrNameLst>
                                      </p:cBhvr>
                                      <p:to>
                                        <p:strVal val="visible"/>
                                      </p:to>
                                    </p:set>
                                    <p:animEffect filter="fade" transition="in">
                                      <p:cBhvr>
                                        <p:cTn dur="500"/>
                                        <p:tgtEl>
                                          <p:spTgt spid="1918"/>
                                        </p:tgtEl>
                                      </p:cBhvr>
                                    </p:animEffect>
                                  </p:childTnLst>
                                </p:cTn>
                              </p:par>
                              <p:par>
                                <p:cTn fill="hold" nodeType="withEffect" presetClass="entr" presetID="10" presetSubtype="0">
                                  <p:stCondLst>
                                    <p:cond delay="0"/>
                                  </p:stCondLst>
                                  <p:childTnLst>
                                    <p:set>
                                      <p:cBhvr>
                                        <p:cTn dur="1" fill="hold">
                                          <p:stCondLst>
                                            <p:cond delay="0"/>
                                          </p:stCondLst>
                                        </p:cTn>
                                        <p:tgtEl>
                                          <p:spTgt spid="1922"/>
                                        </p:tgtEl>
                                        <p:attrNameLst>
                                          <p:attrName>style.visibility</p:attrName>
                                        </p:attrNameLst>
                                      </p:cBhvr>
                                      <p:to>
                                        <p:strVal val="visible"/>
                                      </p:to>
                                    </p:set>
                                    <p:animEffect filter="fade" transition="in">
                                      <p:cBhvr>
                                        <p:cTn dur="500"/>
                                        <p:tgtEl>
                                          <p:spTgt spid="1922"/>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1000"/>
                                        <p:tgtEl>
                                          <p:spTgt spid="1950"/>
                                        </p:tgtEl>
                                      </p:cBhvr>
                                    </p:animEffect>
                                    <p:set>
                                      <p:cBhvr>
                                        <p:cTn dur="1" fill="hold">
                                          <p:stCondLst>
                                            <p:cond delay="1000"/>
                                          </p:stCondLst>
                                        </p:cTn>
                                        <p:tgtEl>
                                          <p:spTgt spid="195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956"/>
                                        </p:tgtEl>
                                        <p:attrNameLst>
                                          <p:attrName>style.visibility</p:attrName>
                                        </p:attrNameLst>
                                      </p:cBhvr>
                                      <p:to>
                                        <p:strVal val="visible"/>
                                      </p:to>
                                    </p:set>
                                    <p:animEffect filter="fade" transition="in">
                                      <p:cBhvr>
                                        <p:cTn dur="1000"/>
                                        <p:tgtEl>
                                          <p:spTgt spid="1956"/>
                                        </p:tgtEl>
                                      </p:cBhvr>
                                    </p:animEffect>
                                  </p:childTnLst>
                                </p:cTn>
                              </p:par>
                              <p:par>
                                <p:cTn fill="hold" nodeType="withEffect" presetClass="entr" presetID="10" presetSubtype="0">
                                  <p:stCondLst>
                                    <p:cond delay="0"/>
                                  </p:stCondLst>
                                  <p:childTnLst>
                                    <p:set>
                                      <p:cBhvr>
                                        <p:cTn dur="1" fill="hold">
                                          <p:stCondLst>
                                            <p:cond delay="0"/>
                                          </p:stCondLst>
                                        </p:cTn>
                                        <p:tgtEl>
                                          <p:spTgt spid="1955"/>
                                        </p:tgtEl>
                                        <p:attrNameLst>
                                          <p:attrName>style.visibility</p:attrName>
                                        </p:attrNameLst>
                                      </p:cBhvr>
                                      <p:to>
                                        <p:strVal val="visible"/>
                                      </p:to>
                                    </p:set>
                                    <p:animEffect filter="fade" transition="in">
                                      <p:cBhvr>
                                        <p:cTn dur="1000"/>
                                        <p:tgtEl>
                                          <p:spTgt spid="1955"/>
                                        </p:tgtEl>
                                      </p:cBhvr>
                                    </p:animEffect>
                                  </p:childTnLst>
                                </p:cTn>
                              </p:par>
                              <p:par>
                                <p:cTn fill="hold" nodeType="withEffect" presetClass="entr" presetID="10" presetSubtype="0">
                                  <p:stCondLst>
                                    <p:cond delay="0"/>
                                  </p:stCondLst>
                                  <p:childTnLst>
                                    <p:set>
                                      <p:cBhvr>
                                        <p:cTn dur="1" fill="hold">
                                          <p:stCondLst>
                                            <p:cond delay="0"/>
                                          </p:stCondLst>
                                        </p:cTn>
                                        <p:tgtEl>
                                          <p:spTgt spid="1954"/>
                                        </p:tgtEl>
                                        <p:attrNameLst>
                                          <p:attrName>style.visibility</p:attrName>
                                        </p:attrNameLst>
                                      </p:cBhvr>
                                      <p:to>
                                        <p:strVal val="visible"/>
                                      </p:to>
                                    </p:set>
                                    <p:animEffect filter="fade" transition="in">
                                      <p:cBhvr>
                                        <p:cTn dur="1000"/>
                                        <p:tgtEl>
                                          <p:spTgt spid="19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2"/>
                                        </p:tgtEl>
                                        <p:attrNameLst>
                                          <p:attrName>style.visibility</p:attrName>
                                        </p:attrNameLst>
                                      </p:cBhvr>
                                      <p:to>
                                        <p:strVal val="visible"/>
                                      </p:to>
                                    </p:set>
                                    <p:animEffect filter="fade" transition="in">
                                      <p:cBhvr>
                                        <p:cTn dur="1000"/>
                                        <p:tgtEl>
                                          <p:spTgt spid="1952"/>
                                        </p:tgtEl>
                                      </p:cBhvr>
                                    </p:animEffect>
                                  </p:childTnLst>
                                </p:cTn>
                              </p:par>
                              <p:par>
                                <p:cTn fill="hold" nodeType="withEffect" presetClass="entr" presetID="10" presetSubtype="0">
                                  <p:stCondLst>
                                    <p:cond delay="0"/>
                                  </p:stCondLst>
                                  <p:childTnLst>
                                    <p:set>
                                      <p:cBhvr>
                                        <p:cTn dur="1" fill="hold">
                                          <p:stCondLst>
                                            <p:cond delay="0"/>
                                          </p:stCondLst>
                                        </p:cTn>
                                        <p:tgtEl>
                                          <p:spTgt spid="1953"/>
                                        </p:tgtEl>
                                        <p:attrNameLst>
                                          <p:attrName>style.visibility</p:attrName>
                                        </p:attrNameLst>
                                      </p:cBhvr>
                                      <p:to>
                                        <p:strVal val="visible"/>
                                      </p:to>
                                    </p:set>
                                    <p:animEffect filter="fade" transition="in">
                                      <p:cBhvr>
                                        <p:cTn dur="1000"/>
                                        <p:tgtEl>
                                          <p:spTgt spid="19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5" name="Shape 1965"/>
        <p:cNvGrpSpPr/>
        <p:nvPr/>
      </p:nvGrpSpPr>
      <p:grpSpPr>
        <a:xfrm>
          <a:off x="0" y="0"/>
          <a:ext cx="0" cy="0"/>
          <a:chOff x="0" y="0"/>
          <a:chExt cx="0" cy="0"/>
        </a:xfrm>
      </p:grpSpPr>
      <p:sp>
        <p:nvSpPr>
          <p:cNvPr id="1966" name="Google Shape;1966;p63"/>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967" name="Google Shape;1967;p63"/>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968" name="Google Shape;1968;p63"/>
          <p:cNvGrpSpPr/>
          <p:nvPr/>
        </p:nvGrpSpPr>
        <p:grpSpPr>
          <a:xfrm>
            <a:off x="1284576" y="2130924"/>
            <a:ext cx="10188969" cy="756004"/>
            <a:chOff x="926134" y="1719856"/>
            <a:chExt cx="9204181" cy="750147"/>
          </a:xfrm>
        </p:grpSpPr>
        <p:sp>
          <p:nvSpPr>
            <p:cNvPr id="1969" name="Google Shape;1969;p63"/>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B에게 판매하면서 일부 재고를 사용함.</a:t>
              </a:r>
              <a:endParaRPr sz="2000">
                <a:solidFill>
                  <a:schemeClr val="dk1"/>
                </a:solidFill>
                <a:latin typeface="Avenir"/>
                <a:ea typeface="Avenir"/>
                <a:cs typeface="Avenir"/>
                <a:sym typeface="Avenir"/>
              </a:endParaRPr>
            </a:p>
          </p:txBody>
        </p:sp>
        <p:sp>
          <p:nvSpPr>
            <p:cNvPr id="1970" name="Google Shape;1970;p63"/>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Cost of sales</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300</a:t>
              </a:r>
              <a:endParaRPr/>
            </a:p>
          </p:txBody>
        </p:sp>
        <p:sp>
          <p:nvSpPr>
            <p:cNvPr id="1971" name="Google Shape;1971;p63"/>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Inventory</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300</a:t>
              </a:r>
              <a:endParaRPr/>
            </a:p>
          </p:txBody>
        </p:sp>
        <p:sp>
          <p:nvSpPr>
            <p:cNvPr id="1972" name="Google Shape;1972;p63"/>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8b</a:t>
              </a:r>
              <a:endParaRPr/>
            </a:p>
          </p:txBody>
        </p:sp>
      </p:grpSp>
      <p:sp>
        <p:nvSpPr>
          <p:cNvPr id="1973" name="Google Shape;1973;p63"/>
          <p:cNvSpPr txBox="1"/>
          <p:nvPr/>
        </p:nvSpPr>
        <p:spPr>
          <a:xfrm>
            <a:off x="8107403" y="2130924"/>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300</a:t>
            </a:r>
            <a:endParaRPr/>
          </a:p>
        </p:txBody>
      </p:sp>
      <p:sp>
        <p:nvSpPr>
          <p:cNvPr id="1974" name="Google Shape;1974;p63"/>
          <p:cNvSpPr txBox="1"/>
          <p:nvPr/>
        </p:nvSpPr>
        <p:spPr>
          <a:xfrm>
            <a:off x="9790473" y="2130924"/>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300</a:t>
            </a:r>
            <a:endParaRPr/>
          </a:p>
        </p:txBody>
      </p:sp>
      <p:sp>
        <p:nvSpPr>
          <p:cNvPr id="1975" name="Google Shape;1975;p63"/>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7 February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0" name="Shape 1980"/>
        <p:cNvGrpSpPr/>
        <p:nvPr/>
      </p:nvGrpSpPr>
      <p:grpSpPr>
        <a:xfrm>
          <a:off x="0" y="0"/>
          <a:ext cx="0" cy="0"/>
          <a:chOff x="0" y="0"/>
          <a:chExt cx="0" cy="0"/>
        </a:xfrm>
      </p:grpSpPr>
      <p:sp>
        <p:nvSpPr>
          <p:cNvPr id="1981" name="Google Shape;1981;p64"/>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1982" name="Google Shape;1982;p64"/>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1983" name="Google Shape;1983;p64"/>
          <p:cNvGrpSpPr/>
          <p:nvPr/>
        </p:nvGrpSpPr>
        <p:grpSpPr>
          <a:xfrm>
            <a:off x="492858" y="773769"/>
            <a:ext cx="11291146" cy="5895963"/>
            <a:chOff x="492858" y="773769"/>
            <a:chExt cx="11291146" cy="5895963"/>
          </a:xfrm>
        </p:grpSpPr>
        <p:sp>
          <p:nvSpPr>
            <p:cNvPr id="1984" name="Google Shape;1984;p64"/>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985" name="Google Shape;1985;p64"/>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1986" name="Google Shape;1986;p64"/>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1987" name="Google Shape;1987;p64"/>
            <p:cNvGrpSpPr/>
            <p:nvPr/>
          </p:nvGrpSpPr>
          <p:grpSpPr>
            <a:xfrm>
              <a:off x="492858" y="3906158"/>
              <a:ext cx="11291146" cy="2763574"/>
              <a:chOff x="1354633" y="4399872"/>
              <a:chExt cx="9550931" cy="2121952"/>
            </a:xfrm>
          </p:grpSpPr>
          <p:sp>
            <p:nvSpPr>
              <p:cNvPr id="1988" name="Google Shape;1988;p64"/>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1989" name="Google Shape;1989;p64"/>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1990" name="Google Shape;1990;p64"/>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1991" name="Google Shape;1991;p64"/>
              <p:cNvCxnSpPr>
                <a:stCxn id="1985"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1992" name="Google Shape;1992;p64"/>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1993" name="Google Shape;1993;p64"/>
          <p:cNvGrpSpPr/>
          <p:nvPr/>
        </p:nvGrpSpPr>
        <p:grpSpPr>
          <a:xfrm>
            <a:off x="4248000" y="2850495"/>
            <a:ext cx="1620000" cy="1116000"/>
            <a:chOff x="3810000" y="2381250"/>
            <a:chExt cx="1390650" cy="1230631"/>
          </a:xfrm>
        </p:grpSpPr>
        <p:sp>
          <p:nvSpPr>
            <p:cNvPr id="1994" name="Google Shape;1994;p64"/>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995" name="Google Shape;1995;p64"/>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1996" name="Google Shape;1996;p64"/>
          <p:cNvGrpSpPr/>
          <p:nvPr/>
        </p:nvGrpSpPr>
        <p:grpSpPr>
          <a:xfrm>
            <a:off x="2458800" y="2246586"/>
            <a:ext cx="1620000" cy="1710000"/>
            <a:chOff x="671549" y="1402787"/>
            <a:chExt cx="1620000" cy="2549293"/>
          </a:xfrm>
        </p:grpSpPr>
        <p:sp>
          <p:nvSpPr>
            <p:cNvPr id="1997" name="Google Shape;1997;p64"/>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1998" name="Google Shape;1998;p64"/>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1999" name="Google Shape;1999;p64"/>
          <p:cNvGrpSpPr/>
          <p:nvPr/>
        </p:nvGrpSpPr>
        <p:grpSpPr>
          <a:xfrm>
            <a:off x="673200" y="3340800"/>
            <a:ext cx="1620000" cy="613673"/>
            <a:chOff x="3810000" y="2381250"/>
            <a:chExt cx="1390650" cy="1230631"/>
          </a:xfrm>
        </p:grpSpPr>
        <p:sp>
          <p:nvSpPr>
            <p:cNvPr id="2000" name="Google Shape;2000;p64"/>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001" name="Google Shape;2001;p64"/>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2002" name="Google Shape;2002;p64"/>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2003" name="Google Shape;2003;p64"/>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2004" name="Google Shape;2004;p64"/>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2005" name="Google Shape;2005;p64"/>
          <p:cNvSpPr txBox="1"/>
          <p:nvPr/>
        </p:nvSpPr>
        <p:spPr>
          <a:xfrm>
            <a:off x="2596439" y="5339671"/>
            <a:ext cx="15905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Cleaning</a:t>
            </a:r>
            <a:endParaRPr/>
          </a:p>
        </p:txBody>
      </p:sp>
      <p:sp>
        <p:nvSpPr>
          <p:cNvPr id="2006" name="Google Shape;2006;p64"/>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2007" name="Google Shape;2007;p64"/>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2008" name="Google Shape;2008;p64"/>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2009" name="Google Shape;2009;p64"/>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2010" name="Google Shape;2010;p64"/>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2011" name="Google Shape;2011;p64"/>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2012" name="Google Shape;2012;p64"/>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2013" name="Google Shape;2013;p64"/>
          <p:cNvSpPr txBox="1"/>
          <p:nvPr/>
        </p:nvSpPr>
        <p:spPr>
          <a:xfrm>
            <a:off x="3583708" y="2264709"/>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a:t>
            </a:r>
            <a:endParaRPr/>
          </a:p>
        </p:txBody>
      </p:sp>
      <p:sp>
        <p:nvSpPr>
          <p:cNvPr id="2014" name="Google Shape;2014;p64"/>
          <p:cNvSpPr txBox="1"/>
          <p:nvPr/>
        </p:nvSpPr>
        <p:spPr>
          <a:xfrm>
            <a:off x="3713366" y="5031445"/>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a:t>
            </a:r>
            <a:endParaRPr/>
          </a:p>
        </p:txBody>
      </p:sp>
      <p:sp>
        <p:nvSpPr>
          <p:cNvPr id="2015" name="Google Shape;2015;p64"/>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2016" name="Google Shape;2016;p64"/>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2017" name="Google Shape;2017;p64"/>
          <p:cNvSpPr/>
          <p:nvPr/>
        </p:nvSpPr>
        <p:spPr>
          <a:xfrm>
            <a:off x="3011371" y="233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8" name="Google Shape;2018;p64"/>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9" name="Google Shape;2019;p64"/>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0" name="Google Shape;2020;p64"/>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1" name="Google Shape;2021;p64"/>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2" name="Google Shape;2022;p64"/>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3" name="Google Shape;2023;p64"/>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2024" name="Google Shape;2024;p64"/>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025" name="Google Shape;2025;p64"/>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2026" name="Google Shape;2026;p64"/>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2027" name="Google Shape;2027;p64"/>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2028" name="Google Shape;2028;p64"/>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2029" name="Google Shape;2029;p64"/>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2030" name="Google Shape;2030;p64"/>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031" name="Google Shape;2031;p64"/>
          <p:cNvSpPr/>
          <p:nvPr/>
        </p:nvSpPr>
        <p:spPr>
          <a:xfrm rot="10800000">
            <a:off x="3096000" y="5082325"/>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2" name="Google Shape;2032;p64"/>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2033" name="Google Shape;2033;p64"/>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034" name="Google Shape;2034;p64"/>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2035" name="Google Shape;2035;p64"/>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6" name="Google Shape;2036;p64"/>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2037" name="Google Shape;2037;p64"/>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8" name="Google Shape;2038;p64"/>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9" name="Google Shape;2039;p64"/>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2040" name="Google Shape;2040;p64"/>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1" name="Google Shape;2041;p64"/>
          <p:cNvSpPr txBox="1"/>
          <p:nvPr/>
        </p:nvSpPr>
        <p:spPr>
          <a:xfrm>
            <a:off x="7429894" y="564524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2042" name="Google Shape;2042;p64"/>
          <p:cNvSpPr/>
          <p:nvPr/>
        </p:nvSpPr>
        <p:spPr>
          <a:xfrm rot="10800000">
            <a:off x="6984000" y="56953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043" name="Google Shape;2043;p64"/>
          <p:cNvSpPr txBox="1"/>
          <p:nvPr/>
        </p:nvSpPr>
        <p:spPr>
          <a:xfrm>
            <a:off x="5269894" y="122206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2044" name="Google Shape;2044;p64"/>
          <p:cNvSpPr/>
          <p:nvPr/>
        </p:nvSpPr>
        <p:spPr>
          <a:xfrm rot="10800000">
            <a:off x="4824771" y="126334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5" name="Google Shape;2045;p64"/>
          <p:cNvSpPr txBox="1"/>
          <p:nvPr/>
        </p:nvSpPr>
        <p:spPr>
          <a:xfrm>
            <a:off x="5269894" y="311806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2046" name="Google Shape;2046;p64"/>
          <p:cNvSpPr/>
          <p:nvPr/>
        </p:nvSpPr>
        <p:spPr>
          <a:xfrm>
            <a:off x="4824000" y="318232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7" name="Google Shape;2047;p64"/>
          <p:cNvSpPr txBox="1"/>
          <p:nvPr/>
        </p:nvSpPr>
        <p:spPr>
          <a:xfrm>
            <a:off x="5305894" y="564602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2048" name="Google Shape;2048;p64"/>
          <p:cNvSpPr/>
          <p:nvPr/>
        </p:nvSpPr>
        <p:spPr>
          <a:xfrm rot="10800000">
            <a:off x="4860000" y="5696904"/>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49" name="Google Shape;2049;p64"/>
          <p:cNvGrpSpPr/>
          <p:nvPr/>
        </p:nvGrpSpPr>
        <p:grpSpPr>
          <a:xfrm>
            <a:off x="2568712" y="2307277"/>
            <a:ext cx="247184" cy="223916"/>
            <a:chOff x="797287" y="3715227"/>
            <a:chExt cx="256611" cy="232456"/>
          </a:xfrm>
        </p:grpSpPr>
        <p:sp>
          <p:nvSpPr>
            <p:cNvPr id="2050" name="Google Shape;2050;p64"/>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51" name="Google Shape;2051;p64"/>
            <p:cNvSpPr/>
            <p:nvPr/>
          </p:nvSpPr>
          <p:spPr>
            <a:xfrm>
              <a:off x="797287" y="3724022"/>
              <a:ext cx="256611"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2052" name="Google Shape;2052;p64"/>
          <p:cNvGrpSpPr/>
          <p:nvPr/>
        </p:nvGrpSpPr>
        <p:grpSpPr>
          <a:xfrm>
            <a:off x="2530414" y="2567405"/>
            <a:ext cx="300083" cy="223917"/>
            <a:chOff x="761592" y="3715226"/>
            <a:chExt cx="311527" cy="232457"/>
          </a:xfrm>
        </p:grpSpPr>
        <p:sp>
          <p:nvSpPr>
            <p:cNvPr id="2053" name="Google Shape;2053;p64"/>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54" name="Google Shape;2054;p64"/>
            <p:cNvSpPr/>
            <p:nvPr/>
          </p:nvSpPr>
          <p:spPr>
            <a:xfrm>
              <a:off x="761592" y="3724022"/>
              <a:ext cx="311527"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2055" name="Google Shape;2055;p64"/>
          <p:cNvGrpSpPr/>
          <p:nvPr/>
        </p:nvGrpSpPr>
        <p:grpSpPr>
          <a:xfrm>
            <a:off x="2574025" y="2841900"/>
            <a:ext cx="245580" cy="224238"/>
            <a:chOff x="802803" y="3715228"/>
            <a:chExt cx="245580" cy="224238"/>
          </a:xfrm>
        </p:grpSpPr>
        <p:sp>
          <p:nvSpPr>
            <p:cNvPr id="2056" name="Google Shape;2056;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57" name="Google Shape;2057;p6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2058" name="Google Shape;2058;p64"/>
          <p:cNvGrpSpPr/>
          <p:nvPr/>
        </p:nvGrpSpPr>
        <p:grpSpPr>
          <a:xfrm>
            <a:off x="2574025" y="3121887"/>
            <a:ext cx="245580" cy="224238"/>
            <a:chOff x="802803" y="3715228"/>
            <a:chExt cx="245580" cy="224238"/>
          </a:xfrm>
        </p:grpSpPr>
        <p:sp>
          <p:nvSpPr>
            <p:cNvPr id="2059" name="Google Shape;2059;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60" name="Google Shape;2060;p6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2061" name="Google Shape;2061;p64"/>
          <p:cNvGrpSpPr/>
          <p:nvPr/>
        </p:nvGrpSpPr>
        <p:grpSpPr>
          <a:xfrm>
            <a:off x="2574025" y="3385828"/>
            <a:ext cx="245580" cy="224238"/>
            <a:chOff x="802803" y="3715228"/>
            <a:chExt cx="245580" cy="224238"/>
          </a:xfrm>
        </p:grpSpPr>
        <p:sp>
          <p:nvSpPr>
            <p:cNvPr id="2062" name="Google Shape;2062;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63" name="Google Shape;2063;p6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2064" name="Google Shape;2064;p64"/>
          <p:cNvGrpSpPr/>
          <p:nvPr/>
        </p:nvGrpSpPr>
        <p:grpSpPr>
          <a:xfrm>
            <a:off x="2574025" y="3649299"/>
            <a:ext cx="245580" cy="224238"/>
            <a:chOff x="802803" y="3715228"/>
            <a:chExt cx="245580" cy="224238"/>
          </a:xfrm>
        </p:grpSpPr>
        <p:sp>
          <p:nvSpPr>
            <p:cNvPr id="2065" name="Google Shape;2065;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66" name="Google Shape;2066;p6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2067" name="Google Shape;2067;p64"/>
          <p:cNvGrpSpPr/>
          <p:nvPr/>
        </p:nvGrpSpPr>
        <p:grpSpPr>
          <a:xfrm>
            <a:off x="10117559" y="1755851"/>
            <a:ext cx="245580" cy="224238"/>
            <a:chOff x="802803" y="3715228"/>
            <a:chExt cx="245580" cy="224238"/>
          </a:xfrm>
        </p:grpSpPr>
        <p:sp>
          <p:nvSpPr>
            <p:cNvPr id="2068" name="Google Shape;2068;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69" name="Google Shape;2069;p6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2070" name="Google Shape;2070;p64"/>
          <p:cNvGrpSpPr/>
          <p:nvPr/>
        </p:nvGrpSpPr>
        <p:grpSpPr>
          <a:xfrm>
            <a:off x="10116000" y="3650400"/>
            <a:ext cx="245580" cy="224238"/>
            <a:chOff x="802803" y="3715228"/>
            <a:chExt cx="245580" cy="224238"/>
          </a:xfrm>
        </p:grpSpPr>
        <p:sp>
          <p:nvSpPr>
            <p:cNvPr id="2071" name="Google Shape;2071;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72" name="Google Shape;2072;p6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2073" name="Google Shape;2073;p64"/>
          <p:cNvGrpSpPr/>
          <p:nvPr/>
        </p:nvGrpSpPr>
        <p:grpSpPr>
          <a:xfrm>
            <a:off x="10117837" y="1489299"/>
            <a:ext cx="245580" cy="224238"/>
            <a:chOff x="802803" y="3715228"/>
            <a:chExt cx="245580" cy="224238"/>
          </a:xfrm>
        </p:grpSpPr>
        <p:sp>
          <p:nvSpPr>
            <p:cNvPr id="2074" name="Google Shape;2074;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75" name="Google Shape;2075;p6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2076" name="Google Shape;2076;p64"/>
          <p:cNvGrpSpPr/>
          <p:nvPr/>
        </p:nvGrpSpPr>
        <p:grpSpPr>
          <a:xfrm>
            <a:off x="6553087" y="1741845"/>
            <a:ext cx="245580" cy="224238"/>
            <a:chOff x="802803" y="3715228"/>
            <a:chExt cx="245580" cy="224238"/>
          </a:xfrm>
        </p:grpSpPr>
        <p:sp>
          <p:nvSpPr>
            <p:cNvPr id="2077" name="Google Shape;2077;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78" name="Google Shape;2078;p6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2079" name="Google Shape;2079;p64"/>
          <p:cNvGrpSpPr/>
          <p:nvPr/>
        </p:nvGrpSpPr>
        <p:grpSpPr>
          <a:xfrm>
            <a:off x="784605" y="3629276"/>
            <a:ext cx="245580" cy="224238"/>
            <a:chOff x="802803" y="3715228"/>
            <a:chExt cx="245580" cy="224238"/>
          </a:xfrm>
        </p:grpSpPr>
        <p:sp>
          <p:nvSpPr>
            <p:cNvPr id="2080" name="Google Shape;2080;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81" name="Google Shape;2081;p6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2082" name="Google Shape;2082;p64"/>
          <p:cNvGrpSpPr/>
          <p:nvPr/>
        </p:nvGrpSpPr>
        <p:grpSpPr>
          <a:xfrm>
            <a:off x="4359077" y="3641899"/>
            <a:ext cx="245580" cy="224238"/>
            <a:chOff x="802803" y="3715228"/>
            <a:chExt cx="245580" cy="224238"/>
          </a:xfrm>
        </p:grpSpPr>
        <p:sp>
          <p:nvSpPr>
            <p:cNvPr id="2083" name="Google Shape;2083;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84" name="Google Shape;2084;p6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2085" name="Google Shape;2085;p64"/>
          <p:cNvGrpSpPr/>
          <p:nvPr/>
        </p:nvGrpSpPr>
        <p:grpSpPr>
          <a:xfrm>
            <a:off x="6484980" y="5931080"/>
            <a:ext cx="300082" cy="224238"/>
            <a:chOff x="775552" y="3715228"/>
            <a:chExt cx="300082" cy="224238"/>
          </a:xfrm>
        </p:grpSpPr>
        <p:sp>
          <p:nvSpPr>
            <p:cNvPr id="2086" name="Google Shape;2086;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87" name="Google Shape;2087;p64"/>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2088" name="Google Shape;2088;p64"/>
          <p:cNvGrpSpPr/>
          <p:nvPr/>
        </p:nvGrpSpPr>
        <p:grpSpPr>
          <a:xfrm>
            <a:off x="4325561" y="3388584"/>
            <a:ext cx="309700" cy="224238"/>
            <a:chOff x="770743" y="3715228"/>
            <a:chExt cx="309700" cy="224238"/>
          </a:xfrm>
        </p:grpSpPr>
        <p:sp>
          <p:nvSpPr>
            <p:cNvPr id="2089" name="Google Shape;2089;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90" name="Google Shape;2090;p64"/>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2091" name="Google Shape;2091;p64"/>
          <p:cNvGrpSpPr/>
          <p:nvPr/>
        </p:nvGrpSpPr>
        <p:grpSpPr>
          <a:xfrm>
            <a:off x="4372912" y="5940000"/>
            <a:ext cx="309700" cy="224238"/>
            <a:chOff x="770743" y="3715228"/>
            <a:chExt cx="309700" cy="224238"/>
          </a:xfrm>
        </p:grpSpPr>
        <p:sp>
          <p:nvSpPr>
            <p:cNvPr id="2092" name="Google Shape;2092;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93" name="Google Shape;2093;p64"/>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2094" name="Google Shape;2094;p64"/>
          <p:cNvGrpSpPr/>
          <p:nvPr/>
        </p:nvGrpSpPr>
        <p:grpSpPr>
          <a:xfrm>
            <a:off x="4330045" y="3136880"/>
            <a:ext cx="309700" cy="224238"/>
            <a:chOff x="770743" y="3715228"/>
            <a:chExt cx="309700" cy="224238"/>
          </a:xfrm>
        </p:grpSpPr>
        <p:sp>
          <p:nvSpPr>
            <p:cNvPr id="2095" name="Google Shape;2095;p64"/>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96" name="Google Shape;2096;p64"/>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2097" name="Google Shape;2097;p64"/>
          <p:cNvGrpSpPr/>
          <p:nvPr/>
        </p:nvGrpSpPr>
        <p:grpSpPr>
          <a:xfrm>
            <a:off x="4377396" y="5681195"/>
            <a:ext cx="309700" cy="224238"/>
            <a:chOff x="770743" y="3715228"/>
            <a:chExt cx="309700" cy="224238"/>
          </a:xfrm>
        </p:grpSpPr>
        <p:sp>
          <p:nvSpPr>
            <p:cNvPr id="2098" name="Google Shape;2098;p64"/>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099" name="Google Shape;2099;p64"/>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2100" name="Google Shape;2100;p64"/>
          <p:cNvGrpSpPr/>
          <p:nvPr/>
        </p:nvGrpSpPr>
        <p:grpSpPr>
          <a:xfrm>
            <a:off x="6484980" y="5676798"/>
            <a:ext cx="300082" cy="224238"/>
            <a:chOff x="775552" y="3715228"/>
            <a:chExt cx="300082" cy="224238"/>
          </a:xfrm>
        </p:grpSpPr>
        <p:sp>
          <p:nvSpPr>
            <p:cNvPr id="2101" name="Google Shape;2101;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102" name="Google Shape;2102;p64"/>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2103" name="Google Shape;2103;p64"/>
          <p:cNvGrpSpPr/>
          <p:nvPr/>
        </p:nvGrpSpPr>
        <p:grpSpPr>
          <a:xfrm>
            <a:off x="2681463" y="5057611"/>
            <a:ext cx="245580" cy="224238"/>
            <a:chOff x="802803" y="3715228"/>
            <a:chExt cx="245580" cy="224238"/>
          </a:xfrm>
        </p:grpSpPr>
        <p:sp>
          <p:nvSpPr>
            <p:cNvPr id="2104" name="Google Shape;2104;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105" name="Google Shape;2105;p6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2106" name="Google Shape;2106;p64"/>
          <p:cNvGrpSpPr/>
          <p:nvPr/>
        </p:nvGrpSpPr>
        <p:grpSpPr>
          <a:xfrm>
            <a:off x="4322372" y="1240114"/>
            <a:ext cx="300082" cy="224238"/>
            <a:chOff x="775552" y="3715228"/>
            <a:chExt cx="300082" cy="224238"/>
          </a:xfrm>
        </p:grpSpPr>
        <p:sp>
          <p:nvSpPr>
            <p:cNvPr id="2107" name="Google Shape;2107;p6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108" name="Google Shape;2108;p64"/>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sp>
        <p:nvSpPr>
          <p:cNvPr id="2109" name="Google Shape;2109;p64"/>
          <p:cNvSpPr txBox="1"/>
          <p:nvPr/>
        </p:nvSpPr>
        <p:spPr>
          <a:xfrm>
            <a:off x="4033926" y="1538024"/>
            <a:ext cx="201557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receivable</a:t>
            </a:r>
            <a:endParaRPr/>
          </a:p>
        </p:txBody>
      </p:sp>
      <p:sp>
        <p:nvSpPr>
          <p:cNvPr id="2110" name="Google Shape;2110;p64"/>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2111" name="Google Shape;2111;p64"/>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2112" name="Google Shape;2112;p64"/>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2113" name="Google Shape;2113;p64"/>
          <p:cNvGrpSpPr/>
          <p:nvPr/>
        </p:nvGrpSpPr>
        <p:grpSpPr>
          <a:xfrm>
            <a:off x="4247500" y="957969"/>
            <a:ext cx="1620000" cy="613673"/>
            <a:chOff x="3810000" y="2381250"/>
            <a:chExt cx="1390650" cy="1230631"/>
          </a:xfrm>
        </p:grpSpPr>
        <p:sp>
          <p:nvSpPr>
            <p:cNvPr id="2114" name="Google Shape;2114;p64"/>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115" name="Google Shape;2115;p64"/>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116" name="Google Shape;2116;p64"/>
          <p:cNvGrpSpPr/>
          <p:nvPr/>
        </p:nvGrpSpPr>
        <p:grpSpPr>
          <a:xfrm>
            <a:off x="2556000" y="4767598"/>
            <a:ext cx="1620000" cy="613673"/>
            <a:chOff x="3810000" y="2381250"/>
            <a:chExt cx="1390650" cy="1230631"/>
          </a:xfrm>
        </p:grpSpPr>
        <p:sp>
          <p:nvSpPr>
            <p:cNvPr id="2117" name="Google Shape;2117;p64"/>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118" name="Google Shape;2118;p64"/>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119" name="Google Shape;2119;p64"/>
          <p:cNvGrpSpPr/>
          <p:nvPr/>
        </p:nvGrpSpPr>
        <p:grpSpPr>
          <a:xfrm>
            <a:off x="4292494" y="5448381"/>
            <a:ext cx="1620000" cy="796276"/>
            <a:chOff x="3810000" y="2015069"/>
            <a:chExt cx="1390650" cy="1596814"/>
          </a:xfrm>
        </p:grpSpPr>
        <p:sp>
          <p:nvSpPr>
            <p:cNvPr id="2120" name="Google Shape;2120;p64"/>
            <p:cNvSpPr/>
            <p:nvPr/>
          </p:nvSpPr>
          <p:spPr>
            <a:xfrm flipH="1">
              <a:off x="4505325" y="2015073"/>
              <a:ext cx="695325" cy="1596810"/>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121" name="Google Shape;2121;p64"/>
            <p:cNvSpPr/>
            <p:nvPr/>
          </p:nvSpPr>
          <p:spPr>
            <a:xfrm>
              <a:off x="3810000" y="2015069"/>
              <a:ext cx="695325" cy="1596812"/>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122" name="Google Shape;2122;p64"/>
          <p:cNvGrpSpPr/>
          <p:nvPr/>
        </p:nvGrpSpPr>
        <p:grpSpPr>
          <a:xfrm>
            <a:off x="6382456" y="5448381"/>
            <a:ext cx="1620000" cy="796276"/>
            <a:chOff x="3810000" y="2015069"/>
            <a:chExt cx="1390650" cy="1596814"/>
          </a:xfrm>
        </p:grpSpPr>
        <p:sp>
          <p:nvSpPr>
            <p:cNvPr id="2123" name="Google Shape;2123;p64"/>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124" name="Google Shape;2124;p64"/>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125" name="Google Shape;2125;p64"/>
          <p:cNvGrpSpPr/>
          <p:nvPr/>
        </p:nvGrpSpPr>
        <p:grpSpPr>
          <a:xfrm>
            <a:off x="9983452" y="3159099"/>
            <a:ext cx="1620000" cy="796276"/>
            <a:chOff x="3810000" y="2015069"/>
            <a:chExt cx="1390650" cy="1596814"/>
          </a:xfrm>
        </p:grpSpPr>
        <p:sp>
          <p:nvSpPr>
            <p:cNvPr id="2126" name="Google Shape;2126;p64"/>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127" name="Google Shape;2127;p64"/>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128" name="Google Shape;2128;p64"/>
          <p:cNvGrpSpPr/>
          <p:nvPr/>
        </p:nvGrpSpPr>
        <p:grpSpPr>
          <a:xfrm>
            <a:off x="10006085" y="1263488"/>
            <a:ext cx="1620000" cy="796276"/>
            <a:chOff x="3810000" y="2015069"/>
            <a:chExt cx="1390650" cy="1596814"/>
          </a:xfrm>
        </p:grpSpPr>
        <p:sp>
          <p:nvSpPr>
            <p:cNvPr id="2129" name="Google Shape;2129;p64"/>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130" name="Google Shape;2130;p64"/>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131" name="Google Shape;2131;p64"/>
          <p:cNvGrpSpPr/>
          <p:nvPr/>
        </p:nvGrpSpPr>
        <p:grpSpPr>
          <a:xfrm>
            <a:off x="6428511" y="1266563"/>
            <a:ext cx="1620000" cy="796276"/>
            <a:chOff x="3810000" y="2015069"/>
            <a:chExt cx="1390650" cy="1596814"/>
          </a:xfrm>
        </p:grpSpPr>
        <p:sp>
          <p:nvSpPr>
            <p:cNvPr id="2132" name="Google Shape;2132;p64"/>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133" name="Google Shape;2133;p64"/>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2134" name="Google Shape;2134;p64"/>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135" name="Google Shape;2135;p64"/>
          <p:cNvSpPr/>
          <p:nvPr/>
        </p:nvSpPr>
        <p:spPr>
          <a:xfrm>
            <a:off x="843550" y="1396091"/>
            <a:ext cx="107440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36" name="Google Shape;2136;p64"/>
          <p:cNvGrpSpPr/>
          <p:nvPr/>
        </p:nvGrpSpPr>
        <p:grpSpPr>
          <a:xfrm>
            <a:off x="1050108" y="1669443"/>
            <a:ext cx="10188967" cy="756004"/>
            <a:chOff x="926134" y="1719856"/>
            <a:chExt cx="9204181" cy="750147"/>
          </a:xfrm>
        </p:grpSpPr>
        <p:sp>
          <p:nvSpPr>
            <p:cNvPr id="2137" name="Google Shape;2137;p64"/>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B에게 판매하면서 일부 재고를 사용함.</a:t>
              </a:r>
              <a:endParaRPr sz="2000">
                <a:solidFill>
                  <a:schemeClr val="dk1"/>
                </a:solidFill>
                <a:latin typeface="Avenir"/>
                <a:ea typeface="Avenir"/>
                <a:cs typeface="Avenir"/>
                <a:sym typeface="Avenir"/>
              </a:endParaRPr>
            </a:p>
          </p:txBody>
        </p:sp>
        <p:sp>
          <p:nvSpPr>
            <p:cNvPr id="2138" name="Google Shape;2138;p64"/>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Cost of sales</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300</a:t>
              </a:r>
              <a:endParaRPr/>
            </a:p>
          </p:txBody>
        </p:sp>
        <p:sp>
          <p:nvSpPr>
            <p:cNvPr id="2139" name="Google Shape;2139;p64"/>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Inventory</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300</a:t>
              </a:r>
              <a:endParaRPr/>
            </a:p>
          </p:txBody>
        </p:sp>
        <p:sp>
          <p:nvSpPr>
            <p:cNvPr id="2140" name="Google Shape;2140;p64"/>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8b</a:t>
              </a:r>
              <a:endParaRPr/>
            </a:p>
          </p:txBody>
        </p:sp>
      </p:grpSp>
      <p:sp>
        <p:nvSpPr>
          <p:cNvPr id="2141" name="Google Shape;2141;p64"/>
          <p:cNvSpPr/>
          <p:nvPr/>
        </p:nvSpPr>
        <p:spPr>
          <a:xfrm rot="10800000">
            <a:off x="153289" y="4549188"/>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2" name="Google Shape;2142;p64"/>
          <p:cNvSpPr/>
          <p:nvPr/>
        </p:nvSpPr>
        <p:spPr>
          <a:xfrm>
            <a:off x="152838" y="842384"/>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3" name="Google Shape;2143;p64"/>
          <p:cNvSpPr txBox="1"/>
          <p:nvPr/>
        </p:nvSpPr>
        <p:spPr>
          <a:xfrm>
            <a:off x="6403129"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650</a:t>
            </a:r>
            <a:endParaRPr sz="2400">
              <a:solidFill>
                <a:schemeClr val="dk1"/>
              </a:solidFill>
              <a:latin typeface="Calibri"/>
              <a:ea typeface="Calibri"/>
              <a:cs typeface="Calibri"/>
              <a:sym typeface="Calibri"/>
            </a:endParaRPr>
          </a:p>
        </p:txBody>
      </p:sp>
      <p:sp>
        <p:nvSpPr>
          <p:cNvPr id="2144" name="Google Shape;2144;p64"/>
          <p:cNvSpPr txBox="1"/>
          <p:nvPr/>
        </p:nvSpPr>
        <p:spPr>
          <a:xfrm>
            <a:off x="6403129"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950</a:t>
            </a:r>
            <a:endParaRPr sz="2400">
              <a:solidFill>
                <a:schemeClr val="dk1"/>
              </a:solidFill>
              <a:latin typeface="Calibri"/>
              <a:ea typeface="Calibri"/>
              <a:cs typeface="Calibri"/>
              <a:sym typeface="Calibri"/>
            </a:endParaRPr>
          </a:p>
        </p:txBody>
      </p:sp>
      <p:sp>
        <p:nvSpPr>
          <p:cNvPr id="2145" name="Google Shape;2145;p64"/>
          <p:cNvSpPr txBox="1"/>
          <p:nvPr/>
        </p:nvSpPr>
        <p:spPr>
          <a:xfrm>
            <a:off x="7879596" y="1668508"/>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300</a:t>
            </a:r>
            <a:endParaRPr/>
          </a:p>
        </p:txBody>
      </p:sp>
      <p:sp>
        <p:nvSpPr>
          <p:cNvPr id="2146" name="Google Shape;2146;p64"/>
          <p:cNvSpPr txBox="1"/>
          <p:nvPr/>
        </p:nvSpPr>
        <p:spPr>
          <a:xfrm>
            <a:off x="9562666" y="1672621"/>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300</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2146"/>
                                        </p:tgtEl>
                                      </p:cBhvr>
                                    </p:animEffect>
                                    <p:set>
                                      <p:cBhvr>
                                        <p:cTn dur="1" fill="hold">
                                          <p:stCondLst>
                                            <p:cond delay="1000"/>
                                          </p:stCondLst>
                                        </p:cTn>
                                        <p:tgtEl>
                                          <p:spTgt spid="214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094"/>
                                        </p:tgtEl>
                                        <p:attrNameLst>
                                          <p:attrName>style.visibility</p:attrName>
                                        </p:attrNameLst>
                                      </p:cBhvr>
                                      <p:to>
                                        <p:strVal val="visible"/>
                                      </p:to>
                                    </p:set>
                                    <p:animEffect filter="fade" transition="in">
                                      <p:cBhvr>
                                        <p:cTn dur="1000"/>
                                        <p:tgtEl>
                                          <p:spTgt spid="2094"/>
                                        </p:tgtEl>
                                      </p:cBhvr>
                                    </p:animEffect>
                                  </p:childTnLst>
                                </p:cTn>
                              </p:par>
                              <p:par>
                                <p:cTn fill="hold" nodeType="withEffect" presetClass="entr" presetID="10" presetSubtype="0">
                                  <p:stCondLst>
                                    <p:cond delay="0"/>
                                  </p:stCondLst>
                                  <p:childTnLst>
                                    <p:set>
                                      <p:cBhvr>
                                        <p:cTn dur="1" fill="hold">
                                          <p:stCondLst>
                                            <p:cond delay="0"/>
                                          </p:stCondLst>
                                        </p:cTn>
                                        <p:tgtEl>
                                          <p:spTgt spid="2046"/>
                                        </p:tgtEl>
                                        <p:attrNameLst>
                                          <p:attrName>style.visibility</p:attrName>
                                        </p:attrNameLst>
                                      </p:cBhvr>
                                      <p:to>
                                        <p:strVal val="visible"/>
                                      </p:to>
                                    </p:set>
                                    <p:animEffect filter="fade" transition="in">
                                      <p:cBhvr>
                                        <p:cTn dur="1000"/>
                                        <p:tgtEl>
                                          <p:spTgt spid="2046"/>
                                        </p:tgtEl>
                                      </p:cBhvr>
                                    </p:animEffect>
                                  </p:childTnLst>
                                </p:cTn>
                              </p:par>
                              <p:par>
                                <p:cTn fill="hold" nodeType="withEffect" presetClass="entr" presetID="10" presetSubtype="0">
                                  <p:stCondLst>
                                    <p:cond delay="0"/>
                                  </p:stCondLst>
                                  <p:childTnLst>
                                    <p:set>
                                      <p:cBhvr>
                                        <p:cTn dur="1" fill="hold">
                                          <p:stCondLst>
                                            <p:cond delay="0"/>
                                          </p:stCondLst>
                                        </p:cTn>
                                        <p:tgtEl>
                                          <p:spTgt spid="2045"/>
                                        </p:tgtEl>
                                        <p:attrNameLst>
                                          <p:attrName>style.visibility</p:attrName>
                                        </p:attrNameLst>
                                      </p:cBhvr>
                                      <p:to>
                                        <p:strVal val="visible"/>
                                      </p:to>
                                    </p:set>
                                    <p:animEffect filter="fade" transition="in">
                                      <p:cBhvr>
                                        <p:cTn dur="1000"/>
                                        <p:tgtEl>
                                          <p:spTgt spid="2045"/>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2145"/>
                                        </p:tgtEl>
                                      </p:cBhvr>
                                    </p:animEffect>
                                    <p:set>
                                      <p:cBhvr>
                                        <p:cTn dur="1" fill="hold">
                                          <p:stCondLst>
                                            <p:cond delay="1000"/>
                                          </p:stCondLst>
                                        </p:cTn>
                                        <p:tgtEl>
                                          <p:spTgt spid="214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097"/>
                                        </p:tgtEl>
                                        <p:attrNameLst>
                                          <p:attrName>style.visibility</p:attrName>
                                        </p:attrNameLst>
                                      </p:cBhvr>
                                      <p:to>
                                        <p:strVal val="visible"/>
                                      </p:to>
                                    </p:set>
                                    <p:animEffect filter="fade" transition="in">
                                      <p:cBhvr>
                                        <p:cTn dur="1000"/>
                                        <p:tgtEl>
                                          <p:spTgt spid="2097"/>
                                        </p:tgtEl>
                                      </p:cBhvr>
                                    </p:animEffect>
                                  </p:childTnLst>
                                </p:cTn>
                              </p:par>
                              <p:par>
                                <p:cTn fill="hold" nodeType="withEffect" presetClass="entr" presetID="10" presetSubtype="0">
                                  <p:stCondLst>
                                    <p:cond delay="0"/>
                                  </p:stCondLst>
                                  <p:childTnLst>
                                    <p:set>
                                      <p:cBhvr>
                                        <p:cTn dur="1" fill="hold">
                                          <p:stCondLst>
                                            <p:cond delay="0"/>
                                          </p:stCondLst>
                                        </p:cTn>
                                        <p:tgtEl>
                                          <p:spTgt spid="2048"/>
                                        </p:tgtEl>
                                        <p:attrNameLst>
                                          <p:attrName>style.visibility</p:attrName>
                                        </p:attrNameLst>
                                      </p:cBhvr>
                                      <p:to>
                                        <p:strVal val="visible"/>
                                      </p:to>
                                    </p:set>
                                    <p:animEffect filter="fade" transition="in">
                                      <p:cBhvr>
                                        <p:cTn dur="1000"/>
                                        <p:tgtEl>
                                          <p:spTgt spid="2048"/>
                                        </p:tgtEl>
                                      </p:cBhvr>
                                    </p:animEffect>
                                  </p:childTnLst>
                                </p:cTn>
                              </p:par>
                              <p:par>
                                <p:cTn fill="hold" nodeType="withEffect" presetClass="entr" presetID="10" presetSubtype="0">
                                  <p:stCondLst>
                                    <p:cond delay="0"/>
                                  </p:stCondLst>
                                  <p:childTnLst>
                                    <p:set>
                                      <p:cBhvr>
                                        <p:cTn dur="1" fill="hold">
                                          <p:stCondLst>
                                            <p:cond delay="0"/>
                                          </p:stCondLst>
                                        </p:cTn>
                                        <p:tgtEl>
                                          <p:spTgt spid="2047"/>
                                        </p:tgtEl>
                                        <p:attrNameLst>
                                          <p:attrName>style.visibility</p:attrName>
                                        </p:attrNameLst>
                                      </p:cBhvr>
                                      <p:to>
                                        <p:strVal val="visible"/>
                                      </p:to>
                                    </p:set>
                                    <p:animEffect filter="fade" transition="in">
                                      <p:cBhvr>
                                        <p:cTn dur="1000"/>
                                        <p:tgtEl>
                                          <p:spTgt spid="204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43"/>
                                        </p:tgtEl>
                                        <p:attrNameLst>
                                          <p:attrName>style.visibility</p:attrName>
                                        </p:attrNameLst>
                                      </p:cBhvr>
                                      <p:to>
                                        <p:strVal val="visible"/>
                                      </p:to>
                                    </p:set>
                                    <p:animEffect filter="fade" transition="in">
                                      <p:cBhvr>
                                        <p:cTn dur="1000"/>
                                        <p:tgtEl>
                                          <p:spTgt spid="2143"/>
                                        </p:tgtEl>
                                      </p:cBhvr>
                                    </p:animEffect>
                                  </p:childTnLst>
                                </p:cTn>
                              </p:par>
                              <p:par>
                                <p:cTn fill="hold" nodeType="withEffect" presetClass="exit" presetID="10" presetSubtype="0">
                                  <p:stCondLst>
                                    <p:cond delay="0"/>
                                  </p:stCondLst>
                                  <p:childTnLst>
                                    <p:animEffect filter="fade" transition="out">
                                      <p:cBhvr>
                                        <p:cTn dur="500"/>
                                        <p:tgtEl>
                                          <p:spTgt spid="2144"/>
                                        </p:tgtEl>
                                      </p:cBhvr>
                                    </p:animEffect>
                                    <p:set>
                                      <p:cBhvr>
                                        <p:cTn dur="1" fill="hold">
                                          <p:stCondLst>
                                            <p:cond delay="500"/>
                                          </p:stCondLst>
                                        </p:cTn>
                                        <p:tgtEl>
                                          <p:spTgt spid="21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1"/>
                                        </p:tgtEl>
                                        <p:attrNameLst>
                                          <p:attrName>style.visibility</p:attrName>
                                        </p:attrNameLst>
                                      </p:cBhvr>
                                      <p:to>
                                        <p:strVal val="visible"/>
                                      </p:to>
                                    </p:set>
                                    <p:animEffect filter="fade" transition="in">
                                      <p:cBhvr>
                                        <p:cTn dur="1000"/>
                                        <p:tgtEl>
                                          <p:spTgt spid="2141"/>
                                        </p:tgtEl>
                                      </p:cBhvr>
                                    </p:animEffect>
                                  </p:childTnLst>
                                </p:cTn>
                              </p:par>
                              <p:par>
                                <p:cTn fill="hold" nodeType="withEffect" presetClass="entr" presetID="10" presetSubtype="0">
                                  <p:stCondLst>
                                    <p:cond delay="0"/>
                                  </p:stCondLst>
                                  <p:childTnLst>
                                    <p:set>
                                      <p:cBhvr>
                                        <p:cTn dur="1" fill="hold">
                                          <p:stCondLst>
                                            <p:cond delay="0"/>
                                          </p:stCondLst>
                                        </p:cTn>
                                        <p:tgtEl>
                                          <p:spTgt spid="2142"/>
                                        </p:tgtEl>
                                        <p:attrNameLst>
                                          <p:attrName>style.visibility</p:attrName>
                                        </p:attrNameLst>
                                      </p:cBhvr>
                                      <p:to>
                                        <p:strVal val="visible"/>
                                      </p:to>
                                    </p:set>
                                    <p:animEffect filter="fade" transition="in">
                                      <p:cBhvr>
                                        <p:cTn dur="1000"/>
                                        <p:tgtEl>
                                          <p:spTgt spid="2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1" name="Shape 2151"/>
        <p:cNvGrpSpPr/>
        <p:nvPr/>
      </p:nvGrpSpPr>
      <p:grpSpPr>
        <a:xfrm>
          <a:off x="0" y="0"/>
          <a:ext cx="0" cy="0"/>
          <a:chOff x="0" y="0"/>
          <a:chExt cx="0" cy="0"/>
        </a:xfrm>
      </p:grpSpPr>
      <p:sp>
        <p:nvSpPr>
          <p:cNvPr id="2152" name="Google Shape;2152;p65"/>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grpSp>
        <p:nvGrpSpPr>
          <p:cNvPr id="2153" name="Google Shape;2153;p65"/>
          <p:cNvGrpSpPr/>
          <p:nvPr/>
        </p:nvGrpSpPr>
        <p:grpSpPr>
          <a:xfrm>
            <a:off x="1284576" y="2130924"/>
            <a:ext cx="10188969" cy="756004"/>
            <a:chOff x="926134" y="1719856"/>
            <a:chExt cx="9204181" cy="750147"/>
          </a:xfrm>
        </p:grpSpPr>
        <p:sp>
          <p:nvSpPr>
            <p:cNvPr id="2154" name="Google Shape;2154;p65"/>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오늘 Ace Cleaners가 가게를 청소했으며, 14일 이내에 결제할 수 있는 청구서를 남겼습니다.</a:t>
              </a:r>
              <a:endParaRPr sz="2000">
                <a:solidFill>
                  <a:schemeClr val="dk1"/>
                </a:solidFill>
                <a:latin typeface="Avenir"/>
                <a:ea typeface="Avenir"/>
                <a:cs typeface="Avenir"/>
                <a:sym typeface="Avenir"/>
              </a:endParaRPr>
            </a:p>
          </p:txBody>
        </p:sp>
        <p:sp>
          <p:nvSpPr>
            <p:cNvPr id="2155" name="Google Shape;2155;p65"/>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Cleaning</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250</a:t>
              </a:r>
              <a:endParaRPr/>
            </a:p>
          </p:txBody>
        </p:sp>
        <p:sp>
          <p:nvSpPr>
            <p:cNvPr id="2156" name="Google Shape;2156;p65"/>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Accounts payable</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250</a:t>
              </a:r>
              <a:endParaRPr/>
            </a:p>
          </p:txBody>
        </p:sp>
        <p:sp>
          <p:nvSpPr>
            <p:cNvPr id="2157" name="Google Shape;2157;p65"/>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9</a:t>
              </a:r>
              <a:endParaRPr/>
            </a:p>
          </p:txBody>
        </p:sp>
      </p:grpSp>
      <p:sp>
        <p:nvSpPr>
          <p:cNvPr id="2158" name="Google Shape;2158;p65"/>
          <p:cNvSpPr txBox="1"/>
          <p:nvPr/>
        </p:nvSpPr>
        <p:spPr>
          <a:xfrm>
            <a:off x="8109273" y="2126055"/>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250</a:t>
            </a:r>
            <a:endParaRPr/>
          </a:p>
        </p:txBody>
      </p:sp>
      <p:sp>
        <p:nvSpPr>
          <p:cNvPr id="2159" name="Google Shape;2159;p65"/>
          <p:cNvSpPr txBox="1"/>
          <p:nvPr/>
        </p:nvSpPr>
        <p:spPr>
          <a:xfrm>
            <a:off x="9792343" y="2126055"/>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250</a:t>
            </a:r>
            <a:endParaRPr/>
          </a:p>
        </p:txBody>
      </p:sp>
      <p:cxnSp>
        <p:nvCxnSpPr>
          <p:cNvPr id="2160" name="Google Shape;2160;p65"/>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sp>
        <p:nvSpPr>
          <p:cNvPr id="2161" name="Google Shape;2161;p65"/>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20 February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6" name="Shape 2166"/>
        <p:cNvGrpSpPr/>
        <p:nvPr/>
      </p:nvGrpSpPr>
      <p:grpSpPr>
        <a:xfrm>
          <a:off x="0" y="0"/>
          <a:ext cx="0" cy="0"/>
          <a:chOff x="0" y="0"/>
          <a:chExt cx="0" cy="0"/>
        </a:xfrm>
      </p:grpSpPr>
      <p:sp>
        <p:nvSpPr>
          <p:cNvPr id="2167" name="Google Shape;2167;p66"/>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2168" name="Google Shape;2168;p66"/>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2169" name="Google Shape;2169;p66"/>
          <p:cNvGrpSpPr/>
          <p:nvPr/>
        </p:nvGrpSpPr>
        <p:grpSpPr>
          <a:xfrm>
            <a:off x="492858" y="773769"/>
            <a:ext cx="11291146" cy="5895963"/>
            <a:chOff x="492858" y="773769"/>
            <a:chExt cx="11291146" cy="5895963"/>
          </a:xfrm>
        </p:grpSpPr>
        <p:sp>
          <p:nvSpPr>
            <p:cNvPr id="2170" name="Google Shape;2170;p66"/>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2171" name="Google Shape;2171;p66"/>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2172" name="Google Shape;2172;p66"/>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2173" name="Google Shape;2173;p66"/>
            <p:cNvGrpSpPr/>
            <p:nvPr/>
          </p:nvGrpSpPr>
          <p:grpSpPr>
            <a:xfrm>
              <a:off x="492858" y="3906158"/>
              <a:ext cx="11291146" cy="2763574"/>
              <a:chOff x="1354633" y="4399872"/>
              <a:chExt cx="9550931" cy="2121952"/>
            </a:xfrm>
          </p:grpSpPr>
          <p:sp>
            <p:nvSpPr>
              <p:cNvPr id="2174" name="Google Shape;2174;p66"/>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2175" name="Google Shape;2175;p66"/>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2176" name="Google Shape;2176;p66"/>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2177" name="Google Shape;2177;p66"/>
              <p:cNvCxnSpPr>
                <a:stCxn id="2171"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2178" name="Google Shape;2178;p66"/>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2179" name="Google Shape;2179;p66"/>
          <p:cNvGrpSpPr/>
          <p:nvPr/>
        </p:nvGrpSpPr>
        <p:grpSpPr>
          <a:xfrm>
            <a:off x="4248000" y="2850495"/>
            <a:ext cx="1620000" cy="1116000"/>
            <a:chOff x="3810000" y="2381250"/>
            <a:chExt cx="1390650" cy="1230631"/>
          </a:xfrm>
        </p:grpSpPr>
        <p:sp>
          <p:nvSpPr>
            <p:cNvPr id="2180" name="Google Shape;2180;p66"/>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181" name="Google Shape;2181;p66"/>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182" name="Google Shape;2182;p66"/>
          <p:cNvGrpSpPr/>
          <p:nvPr/>
        </p:nvGrpSpPr>
        <p:grpSpPr>
          <a:xfrm>
            <a:off x="2458800" y="2246586"/>
            <a:ext cx="1620000" cy="1712111"/>
            <a:chOff x="671549" y="1402787"/>
            <a:chExt cx="1620000" cy="2549293"/>
          </a:xfrm>
        </p:grpSpPr>
        <p:sp>
          <p:nvSpPr>
            <p:cNvPr id="2183" name="Google Shape;2183;p66"/>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2184" name="Google Shape;2184;p66"/>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2185" name="Google Shape;2185;p66"/>
          <p:cNvGrpSpPr/>
          <p:nvPr/>
        </p:nvGrpSpPr>
        <p:grpSpPr>
          <a:xfrm>
            <a:off x="673200" y="3340800"/>
            <a:ext cx="1620000" cy="613673"/>
            <a:chOff x="3810000" y="2381250"/>
            <a:chExt cx="1390650" cy="1230631"/>
          </a:xfrm>
        </p:grpSpPr>
        <p:sp>
          <p:nvSpPr>
            <p:cNvPr id="2186" name="Google Shape;2186;p66"/>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187" name="Google Shape;2187;p66"/>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2188" name="Google Shape;2188;p66"/>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2189" name="Google Shape;2189;p66"/>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2190" name="Google Shape;2190;p66"/>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2191" name="Google Shape;2191;p66"/>
          <p:cNvSpPr txBox="1"/>
          <p:nvPr/>
        </p:nvSpPr>
        <p:spPr>
          <a:xfrm>
            <a:off x="2596439" y="5339671"/>
            <a:ext cx="15905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Cleaning</a:t>
            </a:r>
            <a:endParaRPr/>
          </a:p>
        </p:txBody>
      </p:sp>
      <p:sp>
        <p:nvSpPr>
          <p:cNvPr id="2192" name="Google Shape;2192;p66"/>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2193" name="Google Shape;2193;p66"/>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2194" name="Google Shape;2194;p66"/>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2195" name="Google Shape;2195;p66"/>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2196" name="Google Shape;2196;p66"/>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2197" name="Google Shape;2197;p66"/>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2198" name="Google Shape;2198;p66"/>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2199" name="Google Shape;2199;p66"/>
          <p:cNvSpPr txBox="1"/>
          <p:nvPr/>
        </p:nvSpPr>
        <p:spPr>
          <a:xfrm>
            <a:off x="3583708" y="2264709"/>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a:t>
            </a:r>
            <a:endParaRPr/>
          </a:p>
        </p:txBody>
      </p:sp>
      <p:sp>
        <p:nvSpPr>
          <p:cNvPr id="2200" name="Google Shape;2200;p66"/>
          <p:cNvSpPr txBox="1"/>
          <p:nvPr/>
        </p:nvSpPr>
        <p:spPr>
          <a:xfrm>
            <a:off x="3713366" y="5031445"/>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a:t>
            </a:r>
            <a:endParaRPr/>
          </a:p>
        </p:txBody>
      </p:sp>
      <p:sp>
        <p:nvSpPr>
          <p:cNvPr id="2201" name="Google Shape;2201;p66"/>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2202" name="Google Shape;2202;p66"/>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2203" name="Google Shape;2203;p66"/>
          <p:cNvSpPr/>
          <p:nvPr/>
        </p:nvSpPr>
        <p:spPr>
          <a:xfrm>
            <a:off x="3011371" y="233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4" name="Google Shape;2204;p66"/>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5" name="Google Shape;2205;p66"/>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6" name="Google Shape;2206;p66"/>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7" name="Google Shape;2207;p66"/>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8" name="Google Shape;2208;p66"/>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9" name="Google Shape;2209;p66"/>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2210" name="Google Shape;2210;p66"/>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211" name="Google Shape;2211;p66"/>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2212" name="Google Shape;2212;p66"/>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2213" name="Google Shape;2213;p66"/>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2214" name="Google Shape;2214;p66"/>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2215" name="Google Shape;2215;p66"/>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2216" name="Google Shape;2216;p66"/>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217" name="Google Shape;2217;p66"/>
          <p:cNvSpPr/>
          <p:nvPr/>
        </p:nvSpPr>
        <p:spPr>
          <a:xfrm rot="10800000">
            <a:off x="3096000" y="5082325"/>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8" name="Google Shape;2218;p66"/>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2219" name="Google Shape;2219;p66"/>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220" name="Google Shape;2220;p66"/>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2221" name="Google Shape;2221;p66"/>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2" name="Google Shape;2222;p66"/>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2223" name="Google Shape;2223;p66"/>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4" name="Google Shape;2224;p66"/>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5" name="Google Shape;2225;p66"/>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2226" name="Google Shape;2226;p66"/>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7" name="Google Shape;2227;p66"/>
          <p:cNvSpPr txBox="1"/>
          <p:nvPr/>
        </p:nvSpPr>
        <p:spPr>
          <a:xfrm>
            <a:off x="7429894" y="564524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2228" name="Google Shape;2228;p66"/>
          <p:cNvSpPr/>
          <p:nvPr/>
        </p:nvSpPr>
        <p:spPr>
          <a:xfrm rot="10800000">
            <a:off x="6984000" y="56953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229" name="Google Shape;2229;p66"/>
          <p:cNvSpPr txBox="1"/>
          <p:nvPr/>
        </p:nvSpPr>
        <p:spPr>
          <a:xfrm>
            <a:off x="5269894" y="122206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2230" name="Google Shape;2230;p66"/>
          <p:cNvSpPr/>
          <p:nvPr/>
        </p:nvSpPr>
        <p:spPr>
          <a:xfrm rot="10800000">
            <a:off x="4824771" y="126334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1" name="Google Shape;2231;p66"/>
          <p:cNvSpPr txBox="1"/>
          <p:nvPr/>
        </p:nvSpPr>
        <p:spPr>
          <a:xfrm>
            <a:off x="5269894" y="311806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2232" name="Google Shape;2232;p66"/>
          <p:cNvSpPr/>
          <p:nvPr/>
        </p:nvSpPr>
        <p:spPr>
          <a:xfrm>
            <a:off x="4824000" y="318232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3" name="Google Shape;2233;p66"/>
          <p:cNvSpPr txBox="1"/>
          <p:nvPr/>
        </p:nvSpPr>
        <p:spPr>
          <a:xfrm>
            <a:off x="5305894" y="564602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2234" name="Google Shape;2234;p66"/>
          <p:cNvSpPr/>
          <p:nvPr/>
        </p:nvSpPr>
        <p:spPr>
          <a:xfrm rot="10800000">
            <a:off x="4860000" y="5696904"/>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5" name="Google Shape;2235;p66"/>
          <p:cNvSpPr txBox="1"/>
          <p:nvPr/>
        </p:nvSpPr>
        <p:spPr>
          <a:xfrm>
            <a:off x="3599552" y="4796571"/>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250</a:t>
            </a:r>
            <a:endParaRPr/>
          </a:p>
        </p:txBody>
      </p:sp>
      <p:sp>
        <p:nvSpPr>
          <p:cNvPr id="2236" name="Google Shape;2236;p66"/>
          <p:cNvSpPr/>
          <p:nvPr/>
        </p:nvSpPr>
        <p:spPr>
          <a:xfrm rot="10800000">
            <a:off x="3096000" y="484745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7" name="Google Shape;2237;p66"/>
          <p:cNvSpPr txBox="1"/>
          <p:nvPr/>
        </p:nvSpPr>
        <p:spPr>
          <a:xfrm>
            <a:off x="7487489" y="1462635"/>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250</a:t>
            </a:r>
            <a:endParaRPr/>
          </a:p>
        </p:txBody>
      </p:sp>
      <p:sp>
        <p:nvSpPr>
          <p:cNvPr id="2238" name="Google Shape;2238;p66"/>
          <p:cNvSpPr/>
          <p:nvPr/>
        </p:nvSpPr>
        <p:spPr>
          <a:xfrm rot="10800000">
            <a:off x="6984000" y="14983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grpSp>
        <p:nvGrpSpPr>
          <p:cNvPr id="2239" name="Google Shape;2239;p66"/>
          <p:cNvGrpSpPr/>
          <p:nvPr/>
        </p:nvGrpSpPr>
        <p:grpSpPr>
          <a:xfrm>
            <a:off x="2568712" y="2307277"/>
            <a:ext cx="247184" cy="223916"/>
            <a:chOff x="797287" y="3715227"/>
            <a:chExt cx="256611" cy="232456"/>
          </a:xfrm>
        </p:grpSpPr>
        <p:sp>
          <p:nvSpPr>
            <p:cNvPr id="2240" name="Google Shape;2240;p66"/>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41" name="Google Shape;2241;p66"/>
            <p:cNvSpPr/>
            <p:nvPr/>
          </p:nvSpPr>
          <p:spPr>
            <a:xfrm>
              <a:off x="797287" y="3724022"/>
              <a:ext cx="256611"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2242" name="Google Shape;2242;p66"/>
          <p:cNvGrpSpPr/>
          <p:nvPr/>
        </p:nvGrpSpPr>
        <p:grpSpPr>
          <a:xfrm>
            <a:off x="2530414" y="2567405"/>
            <a:ext cx="300083" cy="223917"/>
            <a:chOff x="761592" y="3715226"/>
            <a:chExt cx="311527" cy="232457"/>
          </a:xfrm>
        </p:grpSpPr>
        <p:sp>
          <p:nvSpPr>
            <p:cNvPr id="2243" name="Google Shape;2243;p66"/>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44" name="Google Shape;2244;p66"/>
            <p:cNvSpPr/>
            <p:nvPr/>
          </p:nvSpPr>
          <p:spPr>
            <a:xfrm>
              <a:off x="761592" y="3724022"/>
              <a:ext cx="311527"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2245" name="Google Shape;2245;p66"/>
          <p:cNvGrpSpPr/>
          <p:nvPr/>
        </p:nvGrpSpPr>
        <p:grpSpPr>
          <a:xfrm>
            <a:off x="2574025" y="2841900"/>
            <a:ext cx="245580" cy="224238"/>
            <a:chOff x="802803" y="3715228"/>
            <a:chExt cx="245580" cy="224238"/>
          </a:xfrm>
        </p:grpSpPr>
        <p:sp>
          <p:nvSpPr>
            <p:cNvPr id="2246" name="Google Shape;2246;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47" name="Google Shape;2247;p6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2248" name="Google Shape;2248;p66"/>
          <p:cNvGrpSpPr/>
          <p:nvPr/>
        </p:nvGrpSpPr>
        <p:grpSpPr>
          <a:xfrm>
            <a:off x="2574025" y="3121887"/>
            <a:ext cx="245580" cy="224238"/>
            <a:chOff x="802803" y="3715228"/>
            <a:chExt cx="245580" cy="224238"/>
          </a:xfrm>
        </p:grpSpPr>
        <p:sp>
          <p:nvSpPr>
            <p:cNvPr id="2249" name="Google Shape;2249;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50" name="Google Shape;2250;p6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2251" name="Google Shape;2251;p66"/>
          <p:cNvGrpSpPr/>
          <p:nvPr/>
        </p:nvGrpSpPr>
        <p:grpSpPr>
          <a:xfrm>
            <a:off x="2574025" y="3385828"/>
            <a:ext cx="245580" cy="224238"/>
            <a:chOff x="802803" y="3715228"/>
            <a:chExt cx="245580" cy="224238"/>
          </a:xfrm>
        </p:grpSpPr>
        <p:sp>
          <p:nvSpPr>
            <p:cNvPr id="2252" name="Google Shape;2252;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53" name="Google Shape;2253;p6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2254" name="Google Shape;2254;p66"/>
          <p:cNvGrpSpPr/>
          <p:nvPr/>
        </p:nvGrpSpPr>
        <p:grpSpPr>
          <a:xfrm>
            <a:off x="2574025" y="3649299"/>
            <a:ext cx="245580" cy="224238"/>
            <a:chOff x="802803" y="3715228"/>
            <a:chExt cx="245580" cy="224238"/>
          </a:xfrm>
        </p:grpSpPr>
        <p:sp>
          <p:nvSpPr>
            <p:cNvPr id="2255" name="Google Shape;2255;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56" name="Google Shape;2256;p6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2257" name="Google Shape;2257;p66"/>
          <p:cNvGrpSpPr/>
          <p:nvPr/>
        </p:nvGrpSpPr>
        <p:grpSpPr>
          <a:xfrm>
            <a:off x="10117559" y="1755851"/>
            <a:ext cx="245580" cy="224238"/>
            <a:chOff x="802803" y="3715228"/>
            <a:chExt cx="245580" cy="224238"/>
          </a:xfrm>
        </p:grpSpPr>
        <p:sp>
          <p:nvSpPr>
            <p:cNvPr id="2258" name="Google Shape;2258;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59" name="Google Shape;2259;p6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2260" name="Google Shape;2260;p66"/>
          <p:cNvGrpSpPr/>
          <p:nvPr/>
        </p:nvGrpSpPr>
        <p:grpSpPr>
          <a:xfrm>
            <a:off x="10116000" y="3650400"/>
            <a:ext cx="245580" cy="224238"/>
            <a:chOff x="802803" y="3715228"/>
            <a:chExt cx="245580" cy="224238"/>
          </a:xfrm>
        </p:grpSpPr>
        <p:sp>
          <p:nvSpPr>
            <p:cNvPr id="2261" name="Google Shape;2261;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62" name="Google Shape;2262;p6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2263" name="Google Shape;2263;p66"/>
          <p:cNvGrpSpPr/>
          <p:nvPr/>
        </p:nvGrpSpPr>
        <p:grpSpPr>
          <a:xfrm>
            <a:off x="10117837" y="1489299"/>
            <a:ext cx="245580" cy="224238"/>
            <a:chOff x="802803" y="3715228"/>
            <a:chExt cx="245580" cy="224238"/>
          </a:xfrm>
        </p:grpSpPr>
        <p:sp>
          <p:nvSpPr>
            <p:cNvPr id="2264" name="Google Shape;2264;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65" name="Google Shape;2265;p6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2266" name="Google Shape;2266;p66"/>
          <p:cNvGrpSpPr/>
          <p:nvPr/>
        </p:nvGrpSpPr>
        <p:grpSpPr>
          <a:xfrm>
            <a:off x="6553087" y="1741845"/>
            <a:ext cx="245580" cy="224238"/>
            <a:chOff x="802803" y="3715228"/>
            <a:chExt cx="245580" cy="224238"/>
          </a:xfrm>
        </p:grpSpPr>
        <p:sp>
          <p:nvSpPr>
            <p:cNvPr id="2267" name="Google Shape;2267;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68" name="Google Shape;2268;p6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2269" name="Google Shape;2269;p66"/>
          <p:cNvGrpSpPr/>
          <p:nvPr/>
        </p:nvGrpSpPr>
        <p:grpSpPr>
          <a:xfrm>
            <a:off x="784605" y="3629276"/>
            <a:ext cx="245580" cy="224238"/>
            <a:chOff x="802803" y="3715228"/>
            <a:chExt cx="245580" cy="224238"/>
          </a:xfrm>
        </p:grpSpPr>
        <p:sp>
          <p:nvSpPr>
            <p:cNvPr id="2270" name="Google Shape;2270;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71" name="Google Shape;2271;p6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2272" name="Google Shape;2272;p66"/>
          <p:cNvGrpSpPr/>
          <p:nvPr/>
        </p:nvGrpSpPr>
        <p:grpSpPr>
          <a:xfrm>
            <a:off x="4359077" y="3641899"/>
            <a:ext cx="245580" cy="224238"/>
            <a:chOff x="802803" y="3715228"/>
            <a:chExt cx="245580" cy="224238"/>
          </a:xfrm>
        </p:grpSpPr>
        <p:sp>
          <p:nvSpPr>
            <p:cNvPr id="2273" name="Google Shape;2273;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74" name="Google Shape;2274;p6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2275" name="Google Shape;2275;p66"/>
          <p:cNvGrpSpPr/>
          <p:nvPr/>
        </p:nvGrpSpPr>
        <p:grpSpPr>
          <a:xfrm>
            <a:off x="6484980" y="5931080"/>
            <a:ext cx="300082" cy="224238"/>
            <a:chOff x="775552" y="3715228"/>
            <a:chExt cx="300082" cy="224238"/>
          </a:xfrm>
        </p:grpSpPr>
        <p:sp>
          <p:nvSpPr>
            <p:cNvPr id="2276" name="Google Shape;2276;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77" name="Google Shape;2277;p66"/>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2278" name="Google Shape;2278;p66"/>
          <p:cNvGrpSpPr/>
          <p:nvPr/>
        </p:nvGrpSpPr>
        <p:grpSpPr>
          <a:xfrm>
            <a:off x="4325561" y="3388584"/>
            <a:ext cx="309700" cy="224238"/>
            <a:chOff x="770743" y="3715228"/>
            <a:chExt cx="309700" cy="224238"/>
          </a:xfrm>
        </p:grpSpPr>
        <p:sp>
          <p:nvSpPr>
            <p:cNvPr id="2279" name="Google Shape;2279;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80" name="Google Shape;2280;p66"/>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2281" name="Google Shape;2281;p66"/>
          <p:cNvGrpSpPr/>
          <p:nvPr/>
        </p:nvGrpSpPr>
        <p:grpSpPr>
          <a:xfrm>
            <a:off x="4372912" y="5940000"/>
            <a:ext cx="309700" cy="224238"/>
            <a:chOff x="770743" y="3715228"/>
            <a:chExt cx="309700" cy="224238"/>
          </a:xfrm>
        </p:grpSpPr>
        <p:sp>
          <p:nvSpPr>
            <p:cNvPr id="2282" name="Google Shape;2282;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83" name="Google Shape;2283;p66"/>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2284" name="Google Shape;2284;p66"/>
          <p:cNvGrpSpPr/>
          <p:nvPr/>
        </p:nvGrpSpPr>
        <p:grpSpPr>
          <a:xfrm>
            <a:off x="4330045" y="3136880"/>
            <a:ext cx="309700" cy="224238"/>
            <a:chOff x="770743" y="3715228"/>
            <a:chExt cx="309700" cy="224238"/>
          </a:xfrm>
        </p:grpSpPr>
        <p:sp>
          <p:nvSpPr>
            <p:cNvPr id="2285" name="Google Shape;2285;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86" name="Google Shape;2286;p66"/>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2287" name="Google Shape;2287;p66"/>
          <p:cNvGrpSpPr/>
          <p:nvPr/>
        </p:nvGrpSpPr>
        <p:grpSpPr>
          <a:xfrm>
            <a:off x="4377396" y="5681195"/>
            <a:ext cx="309700" cy="224238"/>
            <a:chOff x="770743" y="3715228"/>
            <a:chExt cx="309700" cy="224238"/>
          </a:xfrm>
        </p:grpSpPr>
        <p:sp>
          <p:nvSpPr>
            <p:cNvPr id="2288" name="Google Shape;2288;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89" name="Google Shape;2289;p66"/>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2290" name="Google Shape;2290;p66"/>
          <p:cNvGrpSpPr/>
          <p:nvPr/>
        </p:nvGrpSpPr>
        <p:grpSpPr>
          <a:xfrm>
            <a:off x="6484980" y="5676798"/>
            <a:ext cx="300082" cy="224238"/>
            <a:chOff x="775552" y="3715228"/>
            <a:chExt cx="300082" cy="224238"/>
          </a:xfrm>
        </p:grpSpPr>
        <p:sp>
          <p:nvSpPr>
            <p:cNvPr id="2291" name="Google Shape;2291;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92" name="Google Shape;2292;p66"/>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2293" name="Google Shape;2293;p66"/>
          <p:cNvGrpSpPr/>
          <p:nvPr/>
        </p:nvGrpSpPr>
        <p:grpSpPr>
          <a:xfrm>
            <a:off x="2681463" y="5057611"/>
            <a:ext cx="245580" cy="224238"/>
            <a:chOff x="802803" y="3715228"/>
            <a:chExt cx="245580" cy="224238"/>
          </a:xfrm>
        </p:grpSpPr>
        <p:sp>
          <p:nvSpPr>
            <p:cNvPr id="2294" name="Google Shape;2294;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95" name="Google Shape;2295;p6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2296" name="Google Shape;2296;p66"/>
          <p:cNvGrpSpPr/>
          <p:nvPr/>
        </p:nvGrpSpPr>
        <p:grpSpPr>
          <a:xfrm>
            <a:off x="2680630" y="4808856"/>
            <a:ext cx="245580" cy="224238"/>
            <a:chOff x="802803" y="3715228"/>
            <a:chExt cx="245580" cy="224238"/>
          </a:xfrm>
        </p:grpSpPr>
        <p:sp>
          <p:nvSpPr>
            <p:cNvPr id="2297" name="Google Shape;2297;p66"/>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298" name="Google Shape;2298;p6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2299" name="Google Shape;2299;p66"/>
          <p:cNvGrpSpPr/>
          <p:nvPr/>
        </p:nvGrpSpPr>
        <p:grpSpPr>
          <a:xfrm>
            <a:off x="6550922" y="1481480"/>
            <a:ext cx="245580" cy="224238"/>
            <a:chOff x="802803" y="3715228"/>
            <a:chExt cx="245580" cy="224238"/>
          </a:xfrm>
        </p:grpSpPr>
        <p:sp>
          <p:nvSpPr>
            <p:cNvPr id="2300" name="Google Shape;2300;p66"/>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301" name="Google Shape;2301;p6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2302" name="Google Shape;2302;p66"/>
          <p:cNvGrpSpPr/>
          <p:nvPr/>
        </p:nvGrpSpPr>
        <p:grpSpPr>
          <a:xfrm>
            <a:off x="4322372" y="1240114"/>
            <a:ext cx="300082" cy="224238"/>
            <a:chOff x="775552" y="3715228"/>
            <a:chExt cx="300082" cy="224238"/>
          </a:xfrm>
        </p:grpSpPr>
        <p:sp>
          <p:nvSpPr>
            <p:cNvPr id="2303" name="Google Shape;2303;p6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304" name="Google Shape;2304;p66"/>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sp>
        <p:nvSpPr>
          <p:cNvPr id="2305" name="Google Shape;2305;p66"/>
          <p:cNvSpPr txBox="1"/>
          <p:nvPr/>
        </p:nvSpPr>
        <p:spPr>
          <a:xfrm>
            <a:off x="4033926" y="1538024"/>
            <a:ext cx="201557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receivable</a:t>
            </a:r>
            <a:endParaRPr/>
          </a:p>
        </p:txBody>
      </p:sp>
      <p:sp>
        <p:nvSpPr>
          <p:cNvPr id="2306" name="Google Shape;2306;p66"/>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2307" name="Google Shape;2307;p66"/>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2308" name="Google Shape;2308;p66"/>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2309" name="Google Shape;2309;p66"/>
          <p:cNvGrpSpPr/>
          <p:nvPr/>
        </p:nvGrpSpPr>
        <p:grpSpPr>
          <a:xfrm>
            <a:off x="4247500" y="957969"/>
            <a:ext cx="1620000" cy="613673"/>
            <a:chOff x="3810000" y="2381250"/>
            <a:chExt cx="1390650" cy="1230631"/>
          </a:xfrm>
        </p:grpSpPr>
        <p:sp>
          <p:nvSpPr>
            <p:cNvPr id="2310" name="Google Shape;2310;p66"/>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311" name="Google Shape;2311;p66"/>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312" name="Google Shape;2312;p66"/>
          <p:cNvGrpSpPr/>
          <p:nvPr/>
        </p:nvGrpSpPr>
        <p:grpSpPr>
          <a:xfrm>
            <a:off x="2556000" y="4767598"/>
            <a:ext cx="1620000" cy="613673"/>
            <a:chOff x="3810000" y="2381250"/>
            <a:chExt cx="1390650" cy="1230631"/>
          </a:xfrm>
        </p:grpSpPr>
        <p:sp>
          <p:nvSpPr>
            <p:cNvPr id="2313" name="Google Shape;2313;p66"/>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314" name="Google Shape;2314;p66"/>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315" name="Google Shape;2315;p66"/>
          <p:cNvGrpSpPr/>
          <p:nvPr/>
        </p:nvGrpSpPr>
        <p:grpSpPr>
          <a:xfrm>
            <a:off x="4292494" y="5448381"/>
            <a:ext cx="1620000" cy="796276"/>
            <a:chOff x="3810000" y="2015069"/>
            <a:chExt cx="1390650" cy="1596814"/>
          </a:xfrm>
        </p:grpSpPr>
        <p:sp>
          <p:nvSpPr>
            <p:cNvPr id="2316" name="Google Shape;2316;p66"/>
            <p:cNvSpPr/>
            <p:nvPr/>
          </p:nvSpPr>
          <p:spPr>
            <a:xfrm flipH="1">
              <a:off x="4505325" y="2015073"/>
              <a:ext cx="695325" cy="1596810"/>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317" name="Google Shape;2317;p66"/>
            <p:cNvSpPr/>
            <p:nvPr/>
          </p:nvSpPr>
          <p:spPr>
            <a:xfrm>
              <a:off x="3810000" y="2015069"/>
              <a:ext cx="695325" cy="1596812"/>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318" name="Google Shape;2318;p66"/>
          <p:cNvGrpSpPr/>
          <p:nvPr/>
        </p:nvGrpSpPr>
        <p:grpSpPr>
          <a:xfrm>
            <a:off x="6382456" y="5448381"/>
            <a:ext cx="1620000" cy="796276"/>
            <a:chOff x="3810000" y="2015069"/>
            <a:chExt cx="1390650" cy="1596814"/>
          </a:xfrm>
        </p:grpSpPr>
        <p:sp>
          <p:nvSpPr>
            <p:cNvPr id="2319" name="Google Shape;2319;p66"/>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320" name="Google Shape;2320;p66"/>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321" name="Google Shape;2321;p66"/>
          <p:cNvGrpSpPr/>
          <p:nvPr/>
        </p:nvGrpSpPr>
        <p:grpSpPr>
          <a:xfrm>
            <a:off x="9983452" y="3159099"/>
            <a:ext cx="1620000" cy="796276"/>
            <a:chOff x="3810000" y="2015069"/>
            <a:chExt cx="1390650" cy="1596814"/>
          </a:xfrm>
        </p:grpSpPr>
        <p:sp>
          <p:nvSpPr>
            <p:cNvPr id="2322" name="Google Shape;2322;p66"/>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323" name="Google Shape;2323;p66"/>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324" name="Google Shape;2324;p66"/>
          <p:cNvGrpSpPr/>
          <p:nvPr/>
        </p:nvGrpSpPr>
        <p:grpSpPr>
          <a:xfrm>
            <a:off x="10006085" y="1263488"/>
            <a:ext cx="1620000" cy="796276"/>
            <a:chOff x="3810000" y="2015069"/>
            <a:chExt cx="1390650" cy="1596814"/>
          </a:xfrm>
        </p:grpSpPr>
        <p:sp>
          <p:nvSpPr>
            <p:cNvPr id="2325" name="Google Shape;2325;p66"/>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326" name="Google Shape;2326;p66"/>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327" name="Google Shape;2327;p66"/>
          <p:cNvGrpSpPr/>
          <p:nvPr/>
        </p:nvGrpSpPr>
        <p:grpSpPr>
          <a:xfrm>
            <a:off x="6428511" y="1266563"/>
            <a:ext cx="1620000" cy="796276"/>
            <a:chOff x="3810000" y="2015069"/>
            <a:chExt cx="1390650" cy="1596814"/>
          </a:xfrm>
        </p:grpSpPr>
        <p:sp>
          <p:nvSpPr>
            <p:cNvPr id="2328" name="Google Shape;2328;p66"/>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329" name="Google Shape;2329;p66"/>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2330" name="Google Shape;2330;p66"/>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331" name="Google Shape;2331;p66"/>
          <p:cNvSpPr/>
          <p:nvPr/>
        </p:nvSpPr>
        <p:spPr>
          <a:xfrm>
            <a:off x="237688" y="2237771"/>
            <a:ext cx="107440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32" name="Google Shape;2332;p66"/>
          <p:cNvGrpSpPr/>
          <p:nvPr/>
        </p:nvGrpSpPr>
        <p:grpSpPr>
          <a:xfrm>
            <a:off x="460156" y="2506817"/>
            <a:ext cx="10188967" cy="756003"/>
            <a:chOff x="926134" y="1719857"/>
            <a:chExt cx="9204181" cy="750146"/>
          </a:xfrm>
        </p:grpSpPr>
        <p:sp>
          <p:nvSpPr>
            <p:cNvPr id="2333" name="Google Shape;2333;p66"/>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오늘 Ace Cleaners가 가게를 청소했으며, 14일 이내에 결제할 수 있는 청구서를 남겼습니다.</a:t>
              </a:r>
              <a:endParaRPr sz="2000">
                <a:solidFill>
                  <a:schemeClr val="dk1"/>
                </a:solidFill>
                <a:latin typeface="Avenir"/>
                <a:ea typeface="Avenir"/>
                <a:cs typeface="Avenir"/>
                <a:sym typeface="Avenir"/>
              </a:endParaRPr>
            </a:p>
          </p:txBody>
        </p:sp>
        <p:sp>
          <p:nvSpPr>
            <p:cNvPr id="2334" name="Google Shape;2334;p66"/>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Cleaning</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250</a:t>
              </a:r>
              <a:endParaRPr/>
            </a:p>
          </p:txBody>
        </p:sp>
        <p:sp>
          <p:nvSpPr>
            <p:cNvPr id="2335" name="Google Shape;2335;p66"/>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Accounts payable</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250</a:t>
              </a:r>
              <a:endParaRPr/>
            </a:p>
          </p:txBody>
        </p:sp>
        <p:sp>
          <p:nvSpPr>
            <p:cNvPr id="2336" name="Google Shape;2336;p66"/>
            <p:cNvSpPr txBox="1"/>
            <p:nvPr/>
          </p:nvSpPr>
          <p:spPr>
            <a:xfrm>
              <a:off x="926134" y="1719857"/>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9</a:t>
              </a:r>
              <a:endParaRPr/>
            </a:p>
          </p:txBody>
        </p:sp>
      </p:grpSp>
      <p:sp>
        <p:nvSpPr>
          <p:cNvPr id="2337" name="Google Shape;2337;p66"/>
          <p:cNvSpPr/>
          <p:nvPr/>
        </p:nvSpPr>
        <p:spPr>
          <a:xfrm rot="10800000">
            <a:off x="153289" y="4549188"/>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8" name="Google Shape;2338;p66"/>
          <p:cNvSpPr/>
          <p:nvPr/>
        </p:nvSpPr>
        <p:spPr>
          <a:xfrm rot="10800000">
            <a:off x="11212336" y="839631"/>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9" name="Google Shape;2339;p66"/>
          <p:cNvSpPr txBox="1"/>
          <p:nvPr/>
        </p:nvSpPr>
        <p:spPr>
          <a:xfrm>
            <a:off x="6403129" y="3421071"/>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400</a:t>
            </a:r>
            <a:endParaRPr sz="2400">
              <a:solidFill>
                <a:schemeClr val="dk1"/>
              </a:solidFill>
              <a:latin typeface="Calibri"/>
              <a:ea typeface="Calibri"/>
              <a:cs typeface="Calibri"/>
              <a:sym typeface="Calibri"/>
            </a:endParaRPr>
          </a:p>
        </p:txBody>
      </p:sp>
      <p:sp>
        <p:nvSpPr>
          <p:cNvPr id="2340" name="Google Shape;2340;p66"/>
          <p:cNvSpPr txBox="1"/>
          <p:nvPr/>
        </p:nvSpPr>
        <p:spPr>
          <a:xfrm>
            <a:off x="6403129"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650</a:t>
            </a:r>
            <a:endParaRPr sz="2400">
              <a:solidFill>
                <a:schemeClr val="dk1"/>
              </a:solidFill>
              <a:latin typeface="Calibri"/>
              <a:ea typeface="Calibri"/>
              <a:cs typeface="Calibri"/>
              <a:sym typeface="Calibri"/>
            </a:endParaRPr>
          </a:p>
        </p:txBody>
      </p:sp>
      <p:sp>
        <p:nvSpPr>
          <p:cNvPr id="2341" name="Google Shape;2341;p66"/>
          <p:cNvSpPr txBox="1"/>
          <p:nvPr/>
        </p:nvSpPr>
        <p:spPr>
          <a:xfrm>
            <a:off x="7267073" y="2508895"/>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250</a:t>
            </a:r>
            <a:endParaRPr/>
          </a:p>
        </p:txBody>
      </p:sp>
      <p:sp>
        <p:nvSpPr>
          <p:cNvPr id="2342" name="Google Shape;2342;p66"/>
          <p:cNvSpPr txBox="1"/>
          <p:nvPr/>
        </p:nvSpPr>
        <p:spPr>
          <a:xfrm>
            <a:off x="8950143" y="2513008"/>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250</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2341"/>
                                        </p:tgtEl>
                                      </p:cBhvr>
                                    </p:animEffect>
                                    <p:set>
                                      <p:cBhvr>
                                        <p:cTn dur="1" fill="hold">
                                          <p:stCondLst>
                                            <p:cond delay="1000"/>
                                          </p:stCondLst>
                                        </p:cTn>
                                        <p:tgtEl>
                                          <p:spTgt spid="234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96"/>
                                        </p:tgtEl>
                                        <p:attrNameLst>
                                          <p:attrName>style.visibility</p:attrName>
                                        </p:attrNameLst>
                                      </p:cBhvr>
                                      <p:to>
                                        <p:strVal val="visible"/>
                                      </p:to>
                                    </p:set>
                                    <p:animEffect filter="fade" transition="in">
                                      <p:cBhvr>
                                        <p:cTn dur="1000"/>
                                        <p:tgtEl>
                                          <p:spTgt spid="2296"/>
                                        </p:tgtEl>
                                      </p:cBhvr>
                                    </p:animEffect>
                                  </p:childTnLst>
                                </p:cTn>
                              </p:par>
                              <p:par>
                                <p:cTn fill="hold" nodeType="withEffect" presetClass="entr" presetID="10" presetSubtype="0">
                                  <p:stCondLst>
                                    <p:cond delay="0"/>
                                  </p:stCondLst>
                                  <p:childTnLst>
                                    <p:set>
                                      <p:cBhvr>
                                        <p:cTn dur="1" fill="hold">
                                          <p:stCondLst>
                                            <p:cond delay="0"/>
                                          </p:stCondLst>
                                        </p:cTn>
                                        <p:tgtEl>
                                          <p:spTgt spid="2236"/>
                                        </p:tgtEl>
                                        <p:attrNameLst>
                                          <p:attrName>style.visibility</p:attrName>
                                        </p:attrNameLst>
                                      </p:cBhvr>
                                      <p:to>
                                        <p:strVal val="visible"/>
                                      </p:to>
                                    </p:set>
                                    <p:animEffect filter="fade" transition="in">
                                      <p:cBhvr>
                                        <p:cTn dur="1000"/>
                                        <p:tgtEl>
                                          <p:spTgt spid="2236"/>
                                        </p:tgtEl>
                                      </p:cBhvr>
                                    </p:animEffect>
                                  </p:childTnLst>
                                </p:cTn>
                              </p:par>
                              <p:par>
                                <p:cTn fill="hold" nodeType="withEffect" presetClass="entr" presetID="10" presetSubtype="0">
                                  <p:stCondLst>
                                    <p:cond delay="0"/>
                                  </p:stCondLst>
                                  <p:childTnLst>
                                    <p:set>
                                      <p:cBhvr>
                                        <p:cTn dur="1" fill="hold">
                                          <p:stCondLst>
                                            <p:cond delay="0"/>
                                          </p:stCondLst>
                                        </p:cTn>
                                        <p:tgtEl>
                                          <p:spTgt spid="2235"/>
                                        </p:tgtEl>
                                        <p:attrNameLst>
                                          <p:attrName>style.visibility</p:attrName>
                                        </p:attrNameLst>
                                      </p:cBhvr>
                                      <p:to>
                                        <p:strVal val="visible"/>
                                      </p:to>
                                    </p:set>
                                    <p:animEffect filter="fade" transition="in">
                                      <p:cBhvr>
                                        <p:cTn dur="1000"/>
                                        <p:tgtEl>
                                          <p:spTgt spid="22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39"/>
                                        </p:tgtEl>
                                        <p:attrNameLst>
                                          <p:attrName>style.visibility</p:attrName>
                                        </p:attrNameLst>
                                      </p:cBhvr>
                                      <p:to>
                                        <p:strVal val="visible"/>
                                      </p:to>
                                    </p:set>
                                    <p:animEffect filter="fade" transition="in">
                                      <p:cBhvr>
                                        <p:cTn dur="1000"/>
                                        <p:tgtEl>
                                          <p:spTgt spid="2339"/>
                                        </p:tgtEl>
                                      </p:cBhvr>
                                    </p:animEffect>
                                  </p:childTnLst>
                                </p:cTn>
                              </p:par>
                              <p:par>
                                <p:cTn fill="hold" nodeType="withEffect" presetClass="exit" presetID="10" presetSubtype="0">
                                  <p:stCondLst>
                                    <p:cond delay="0"/>
                                  </p:stCondLst>
                                  <p:childTnLst>
                                    <p:animEffect filter="fade" transition="out">
                                      <p:cBhvr>
                                        <p:cTn dur="500"/>
                                        <p:tgtEl>
                                          <p:spTgt spid="2340"/>
                                        </p:tgtEl>
                                      </p:cBhvr>
                                    </p:animEffect>
                                    <p:set>
                                      <p:cBhvr>
                                        <p:cTn dur="1" fill="hold">
                                          <p:stCondLst>
                                            <p:cond delay="500"/>
                                          </p:stCondLst>
                                        </p:cTn>
                                        <p:tgtEl>
                                          <p:spTgt spid="2340"/>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2342"/>
                                        </p:tgtEl>
                                      </p:cBhvr>
                                    </p:animEffect>
                                    <p:set>
                                      <p:cBhvr>
                                        <p:cTn dur="1" fill="hold">
                                          <p:stCondLst>
                                            <p:cond delay="1000"/>
                                          </p:stCondLst>
                                        </p:cTn>
                                        <p:tgtEl>
                                          <p:spTgt spid="234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99"/>
                                        </p:tgtEl>
                                        <p:attrNameLst>
                                          <p:attrName>style.visibility</p:attrName>
                                        </p:attrNameLst>
                                      </p:cBhvr>
                                      <p:to>
                                        <p:strVal val="visible"/>
                                      </p:to>
                                    </p:set>
                                    <p:animEffect filter="fade" transition="in">
                                      <p:cBhvr>
                                        <p:cTn dur="1000"/>
                                        <p:tgtEl>
                                          <p:spTgt spid="2299"/>
                                        </p:tgtEl>
                                      </p:cBhvr>
                                    </p:animEffect>
                                  </p:childTnLst>
                                </p:cTn>
                              </p:par>
                              <p:par>
                                <p:cTn fill="hold" nodeType="withEffect" presetClass="entr" presetID="10" presetSubtype="0">
                                  <p:stCondLst>
                                    <p:cond delay="0"/>
                                  </p:stCondLst>
                                  <p:childTnLst>
                                    <p:set>
                                      <p:cBhvr>
                                        <p:cTn dur="1" fill="hold">
                                          <p:stCondLst>
                                            <p:cond delay="0"/>
                                          </p:stCondLst>
                                        </p:cTn>
                                        <p:tgtEl>
                                          <p:spTgt spid="2238"/>
                                        </p:tgtEl>
                                        <p:attrNameLst>
                                          <p:attrName>style.visibility</p:attrName>
                                        </p:attrNameLst>
                                      </p:cBhvr>
                                      <p:to>
                                        <p:strVal val="visible"/>
                                      </p:to>
                                    </p:set>
                                    <p:animEffect filter="fade" transition="in">
                                      <p:cBhvr>
                                        <p:cTn dur="1000"/>
                                        <p:tgtEl>
                                          <p:spTgt spid="2238"/>
                                        </p:tgtEl>
                                      </p:cBhvr>
                                    </p:animEffect>
                                  </p:childTnLst>
                                </p:cTn>
                              </p:par>
                              <p:par>
                                <p:cTn fill="hold" nodeType="withEffect" presetClass="entr" presetID="10" presetSubtype="0">
                                  <p:stCondLst>
                                    <p:cond delay="0"/>
                                  </p:stCondLst>
                                  <p:childTnLst>
                                    <p:set>
                                      <p:cBhvr>
                                        <p:cTn dur="1" fill="hold">
                                          <p:stCondLst>
                                            <p:cond delay="0"/>
                                          </p:stCondLst>
                                        </p:cTn>
                                        <p:tgtEl>
                                          <p:spTgt spid="2237"/>
                                        </p:tgtEl>
                                        <p:attrNameLst>
                                          <p:attrName>style.visibility</p:attrName>
                                        </p:attrNameLst>
                                      </p:cBhvr>
                                      <p:to>
                                        <p:strVal val="visible"/>
                                      </p:to>
                                    </p:set>
                                    <p:animEffect filter="fade" transition="in">
                                      <p:cBhvr>
                                        <p:cTn dur="1000"/>
                                        <p:tgtEl>
                                          <p:spTgt spid="2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7"/>
                                        </p:tgtEl>
                                        <p:attrNameLst>
                                          <p:attrName>style.visibility</p:attrName>
                                        </p:attrNameLst>
                                      </p:cBhvr>
                                      <p:to>
                                        <p:strVal val="visible"/>
                                      </p:to>
                                    </p:set>
                                    <p:animEffect filter="fade" transition="in">
                                      <p:cBhvr>
                                        <p:cTn dur="1000"/>
                                        <p:tgtEl>
                                          <p:spTgt spid="2337"/>
                                        </p:tgtEl>
                                      </p:cBhvr>
                                    </p:animEffect>
                                  </p:childTnLst>
                                </p:cTn>
                              </p:par>
                              <p:par>
                                <p:cTn fill="hold" nodeType="withEffect" presetClass="entr" presetID="10" presetSubtype="0">
                                  <p:stCondLst>
                                    <p:cond delay="0"/>
                                  </p:stCondLst>
                                  <p:childTnLst>
                                    <p:set>
                                      <p:cBhvr>
                                        <p:cTn dur="1" fill="hold">
                                          <p:stCondLst>
                                            <p:cond delay="0"/>
                                          </p:stCondLst>
                                        </p:cTn>
                                        <p:tgtEl>
                                          <p:spTgt spid="2338"/>
                                        </p:tgtEl>
                                        <p:attrNameLst>
                                          <p:attrName>style.visibility</p:attrName>
                                        </p:attrNameLst>
                                      </p:cBhvr>
                                      <p:to>
                                        <p:strVal val="visible"/>
                                      </p:to>
                                    </p:set>
                                    <p:animEffect filter="fade" transition="in">
                                      <p:cBhvr>
                                        <p:cTn dur="1000"/>
                                        <p:tgtEl>
                                          <p:spTgt spid="2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7" name="Shape 2347"/>
        <p:cNvGrpSpPr/>
        <p:nvPr/>
      </p:nvGrpSpPr>
      <p:grpSpPr>
        <a:xfrm>
          <a:off x="0" y="0"/>
          <a:ext cx="0" cy="0"/>
          <a:chOff x="0" y="0"/>
          <a:chExt cx="0" cy="0"/>
        </a:xfrm>
      </p:grpSpPr>
      <p:sp>
        <p:nvSpPr>
          <p:cNvPr id="2348" name="Google Shape;2348;p67"/>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grpSp>
        <p:nvGrpSpPr>
          <p:cNvPr id="2349" name="Google Shape;2349;p67"/>
          <p:cNvGrpSpPr/>
          <p:nvPr/>
        </p:nvGrpSpPr>
        <p:grpSpPr>
          <a:xfrm>
            <a:off x="1284576" y="2130924"/>
            <a:ext cx="10188969" cy="756004"/>
            <a:chOff x="926134" y="1719856"/>
            <a:chExt cx="9204181" cy="750147"/>
          </a:xfrm>
        </p:grpSpPr>
        <p:sp>
          <p:nvSpPr>
            <p:cNvPr id="2350" name="Google Shape;2350;p67"/>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C가 방문하여 선물용 상품권을 현금으로 구매함. 현금은 은행에 입금함.</a:t>
              </a:r>
              <a:endParaRPr sz="2000">
                <a:solidFill>
                  <a:schemeClr val="dk1"/>
                </a:solidFill>
                <a:latin typeface="Avenir"/>
                <a:ea typeface="Avenir"/>
                <a:cs typeface="Avenir"/>
                <a:sym typeface="Avenir"/>
              </a:endParaRPr>
            </a:p>
          </p:txBody>
        </p:sp>
        <p:sp>
          <p:nvSpPr>
            <p:cNvPr id="2351" name="Google Shape;2351;p67"/>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100</a:t>
              </a:r>
              <a:endParaRPr/>
            </a:p>
          </p:txBody>
        </p:sp>
        <p:sp>
          <p:nvSpPr>
            <p:cNvPr id="2352" name="Google Shape;2352;p67"/>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Deferred income</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100</a:t>
              </a:r>
              <a:endParaRPr/>
            </a:p>
          </p:txBody>
        </p:sp>
        <p:sp>
          <p:nvSpPr>
            <p:cNvPr id="2353" name="Google Shape;2353;p67"/>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10</a:t>
              </a:r>
              <a:endParaRPr/>
            </a:p>
          </p:txBody>
        </p:sp>
      </p:grpSp>
      <p:sp>
        <p:nvSpPr>
          <p:cNvPr id="2354" name="Google Shape;2354;p67"/>
          <p:cNvSpPr txBox="1"/>
          <p:nvPr/>
        </p:nvSpPr>
        <p:spPr>
          <a:xfrm>
            <a:off x="8111143" y="2130928"/>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100</a:t>
            </a:r>
            <a:endParaRPr/>
          </a:p>
        </p:txBody>
      </p:sp>
      <p:sp>
        <p:nvSpPr>
          <p:cNvPr id="2355" name="Google Shape;2355;p67"/>
          <p:cNvSpPr txBox="1"/>
          <p:nvPr/>
        </p:nvSpPr>
        <p:spPr>
          <a:xfrm>
            <a:off x="9794213" y="2130928"/>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100</a:t>
            </a:r>
            <a:endParaRPr/>
          </a:p>
        </p:txBody>
      </p:sp>
      <p:cxnSp>
        <p:nvCxnSpPr>
          <p:cNvPr id="2356" name="Google Shape;2356;p67"/>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sp>
        <p:nvSpPr>
          <p:cNvPr id="2357" name="Google Shape;2357;p67"/>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21 February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2" name="Shape 2362"/>
        <p:cNvGrpSpPr/>
        <p:nvPr/>
      </p:nvGrpSpPr>
      <p:grpSpPr>
        <a:xfrm>
          <a:off x="0" y="0"/>
          <a:ext cx="0" cy="0"/>
          <a:chOff x="0" y="0"/>
          <a:chExt cx="0" cy="0"/>
        </a:xfrm>
      </p:grpSpPr>
      <p:sp>
        <p:nvSpPr>
          <p:cNvPr id="2363" name="Google Shape;2363;p68"/>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2364" name="Google Shape;2364;p68"/>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2365" name="Google Shape;2365;p68"/>
          <p:cNvGrpSpPr/>
          <p:nvPr/>
        </p:nvGrpSpPr>
        <p:grpSpPr>
          <a:xfrm>
            <a:off x="492858" y="773769"/>
            <a:ext cx="11291146" cy="5895963"/>
            <a:chOff x="492858" y="773769"/>
            <a:chExt cx="11291146" cy="5895963"/>
          </a:xfrm>
        </p:grpSpPr>
        <p:sp>
          <p:nvSpPr>
            <p:cNvPr id="2366" name="Google Shape;2366;p68"/>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2367" name="Google Shape;2367;p68"/>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2368" name="Google Shape;2368;p68"/>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2369" name="Google Shape;2369;p68"/>
            <p:cNvGrpSpPr/>
            <p:nvPr/>
          </p:nvGrpSpPr>
          <p:grpSpPr>
            <a:xfrm>
              <a:off x="492858" y="3906158"/>
              <a:ext cx="11291146" cy="2763574"/>
              <a:chOff x="1354633" y="4399872"/>
              <a:chExt cx="9550931" cy="2121952"/>
            </a:xfrm>
          </p:grpSpPr>
          <p:sp>
            <p:nvSpPr>
              <p:cNvPr id="2370" name="Google Shape;2370;p68"/>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2371" name="Google Shape;2371;p68"/>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2372" name="Google Shape;2372;p68"/>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2373" name="Google Shape;2373;p68"/>
              <p:cNvCxnSpPr>
                <a:stCxn id="2367"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2374" name="Google Shape;2374;p68"/>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2375" name="Google Shape;2375;p68"/>
          <p:cNvGrpSpPr/>
          <p:nvPr/>
        </p:nvGrpSpPr>
        <p:grpSpPr>
          <a:xfrm>
            <a:off x="4248000" y="2850495"/>
            <a:ext cx="1620000" cy="1116000"/>
            <a:chOff x="3810000" y="2381250"/>
            <a:chExt cx="1390650" cy="1230631"/>
          </a:xfrm>
        </p:grpSpPr>
        <p:sp>
          <p:nvSpPr>
            <p:cNvPr id="2376" name="Google Shape;2376;p68"/>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377" name="Google Shape;2377;p68"/>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378" name="Google Shape;2378;p68"/>
          <p:cNvGrpSpPr/>
          <p:nvPr/>
        </p:nvGrpSpPr>
        <p:grpSpPr>
          <a:xfrm>
            <a:off x="2458800" y="1994708"/>
            <a:ext cx="1620000" cy="1963989"/>
            <a:chOff x="671549" y="1402787"/>
            <a:chExt cx="1620000" cy="2549293"/>
          </a:xfrm>
        </p:grpSpPr>
        <p:sp>
          <p:nvSpPr>
            <p:cNvPr id="2379" name="Google Shape;2379;p68"/>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2380" name="Google Shape;2380;p68"/>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2381" name="Google Shape;2381;p68"/>
          <p:cNvGrpSpPr/>
          <p:nvPr/>
        </p:nvGrpSpPr>
        <p:grpSpPr>
          <a:xfrm>
            <a:off x="673200" y="3340800"/>
            <a:ext cx="1620000" cy="613673"/>
            <a:chOff x="3810000" y="2381250"/>
            <a:chExt cx="1390650" cy="1230631"/>
          </a:xfrm>
        </p:grpSpPr>
        <p:sp>
          <p:nvSpPr>
            <p:cNvPr id="2382" name="Google Shape;2382;p68"/>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383" name="Google Shape;2383;p68"/>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2384" name="Google Shape;2384;p68"/>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2385" name="Google Shape;2385;p68"/>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2386" name="Google Shape;2386;p68"/>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2387" name="Google Shape;2387;p68"/>
          <p:cNvSpPr txBox="1"/>
          <p:nvPr/>
        </p:nvSpPr>
        <p:spPr>
          <a:xfrm>
            <a:off x="2596439" y="5339671"/>
            <a:ext cx="15905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Cleaning</a:t>
            </a:r>
            <a:endParaRPr/>
          </a:p>
        </p:txBody>
      </p:sp>
      <p:sp>
        <p:nvSpPr>
          <p:cNvPr id="2388" name="Google Shape;2388;p68"/>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2389" name="Google Shape;2389;p68"/>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2390" name="Google Shape;2390;p68"/>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2391" name="Google Shape;2391;p68"/>
          <p:cNvSpPr txBox="1"/>
          <p:nvPr/>
        </p:nvSpPr>
        <p:spPr>
          <a:xfrm>
            <a:off x="8114313" y="2028286"/>
            <a:ext cx="186420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income</a:t>
            </a:r>
            <a:endParaRPr/>
          </a:p>
        </p:txBody>
      </p:sp>
      <p:sp>
        <p:nvSpPr>
          <p:cNvPr id="2392" name="Google Shape;2392;p68"/>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2393" name="Google Shape;2393;p68"/>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2394" name="Google Shape;2394;p68"/>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2395" name="Google Shape;2395;p68"/>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2396" name="Google Shape;2396;p68"/>
          <p:cNvSpPr txBox="1"/>
          <p:nvPr/>
        </p:nvSpPr>
        <p:spPr>
          <a:xfrm>
            <a:off x="3583708" y="2264709"/>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a:t>
            </a:r>
            <a:endParaRPr/>
          </a:p>
        </p:txBody>
      </p:sp>
      <p:sp>
        <p:nvSpPr>
          <p:cNvPr id="2397" name="Google Shape;2397;p68"/>
          <p:cNvSpPr txBox="1"/>
          <p:nvPr/>
        </p:nvSpPr>
        <p:spPr>
          <a:xfrm>
            <a:off x="3713366" y="5031445"/>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a:t>
            </a:r>
            <a:endParaRPr/>
          </a:p>
        </p:txBody>
      </p:sp>
      <p:sp>
        <p:nvSpPr>
          <p:cNvPr id="2398" name="Google Shape;2398;p68"/>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2399" name="Google Shape;2399;p68"/>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2400" name="Google Shape;2400;p68"/>
          <p:cNvSpPr/>
          <p:nvPr/>
        </p:nvSpPr>
        <p:spPr>
          <a:xfrm>
            <a:off x="3011371" y="233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1" name="Google Shape;2401;p68"/>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2" name="Google Shape;2402;p68"/>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3" name="Google Shape;2403;p68"/>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4" name="Google Shape;2404;p68"/>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5" name="Google Shape;2405;p68"/>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6" name="Google Shape;2406;p68"/>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2407" name="Google Shape;2407;p68"/>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408" name="Google Shape;2408;p68"/>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2409" name="Google Shape;2409;p68"/>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2410" name="Google Shape;2410;p68"/>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2411" name="Google Shape;2411;p68"/>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2412" name="Google Shape;2412;p68"/>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2413" name="Google Shape;2413;p68"/>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414" name="Google Shape;2414;p68"/>
          <p:cNvSpPr/>
          <p:nvPr/>
        </p:nvSpPr>
        <p:spPr>
          <a:xfrm rot="10800000">
            <a:off x="3096000" y="5082325"/>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5" name="Google Shape;2415;p68"/>
          <p:cNvSpPr txBox="1"/>
          <p:nvPr/>
        </p:nvSpPr>
        <p:spPr>
          <a:xfrm>
            <a:off x="3469894" y="199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2416" name="Google Shape;2416;p68"/>
          <p:cNvSpPr/>
          <p:nvPr/>
        </p:nvSpPr>
        <p:spPr>
          <a:xfrm rot="10800000">
            <a:off x="3007666" y="204993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7" name="Google Shape;2417;p68"/>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2418" name="Google Shape;2418;p68"/>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419" name="Google Shape;2419;p68"/>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2420" name="Google Shape;2420;p68"/>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1" name="Google Shape;2421;p68"/>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2422" name="Google Shape;2422;p68"/>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3" name="Google Shape;2423;p68"/>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4" name="Google Shape;2424;p68"/>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2425" name="Google Shape;2425;p68"/>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6" name="Google Shape;2426;p68"/>
          <p:cNvSpPr txBox="1"/>
          <p:nvPr/>
        </p:nvSpPr>
        <p:spPr>
          <a:xfrm>
            <a:off x="7429894" y="564524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2427" name="Google Shape;2427;p68"/>
          <p:cNvSpPr/>
          <p:nvPr/>
        </p:nvSpPr>
        <p:spPr>
          <a:xfrm rot="10800000">
            <a:off x="6984000" y="56953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428" name="Google Shape;2428;p68"/>
          <p:cNvSpPr txBox="1"/>
          <p:nvPr/>
        </p:nvSpPr>
        <p:spPr>
          <a:xfrm>
            <a:off x="5269894" y="122206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2429" name="Google Shape;2429;p68"/>
          <p:cNvSpPr/>
          <p:nvPr/>
        </p:nvSpPr>
        <p:spPr>
          <a:xfrm rot="10800000">
            <a:off x="4824771" y="126334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0" name="Google Shape;2430;p68"/>
          <p:cNvSpPr txBox="1"/>
          <p:nvPr/>
        </p:nvSpPr>
        <p:spPr>
          <a:xfrm>
            <a:off x="5269894" y="311806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2431" name="Google Shape;2431;p68"/>
          <p:cNvSpPr/>
          <p:nvPr/>
        </p:nvSpPr>
        <p:spPr>
          <a:xfrm>
            <a:off x="4824000" y="318232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2" name="Google Shape;2432;p68"/>
          <p:cNvSpPr txBox="1"/>
          <p:nvPr/>
        </p:nvSpPr>
        <p:spPr>
          <a:xfrm>
            <a:off x="5305894" y="564602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2433" name="Google Shape;2433;p68"/>
          <p:cNvSpPr/>
          <p:nvPr/>
        </p:nvSpPr>
        <p:spPr>
          <a:xfrm rot="10800000">
            <a:off x="4860000" y="5696904"/>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4" name="Google Shape;2434;p68"/>
          <p:cNvSpPr txBox="1"/>
          <p:nvPr/>
        </p:nvSpPr>
        <p:spPr>
          <a:xfrm>
            <a:off x="3599552" y="4796571"/>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250</a:t>
            </a:r>
            <a:endParaRPr/>
          </a:p>
        </p:txBody>
      </p:sp>
      <p:sp>
        <p:nvSpPr>
          <p:cNvPr id="2435" name="Google Shape;2435;p68"/>
          <p:cNvSpPr/>
          <p:nvPr/>
        </p:nvSpPr>
        <p:spPr>
          <a:xfrm rot="10800000">
            <a:off x="3096000" y="484745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6" name="Google Shape;2436;p68"/>
          <p:cNvSpPr txBox="1"/>
          <p:nvPr/>
        </p:nvSpPr>
        <p:spPr>
          <a:xfrm>
            <a:off x="7487489" y="1462635"/>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250</a:t>
            </a:r>
            <a:endParaRPr/>
          </a:p>
        </p:txBody>
      </p:sp>
      <p:sp>
        <p:nvSpPr>
          <p:cNvPr id="2437" name="Google Shape;2437;p68"/>
          <p:cNvSpPr/>
          <p:nvPr/>
        </p:nvSpPr>
        <p:spPr>
          <a:xfrm rot="10800000">
            <a:off x="6984000" y="14983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438" name="Google Shape;2438;p68"/>
          <p:cNvSpPr txBox="1"/>
          <p:nvPr/>
        </p:nvSpPr>
        <p:spPr>
          <a:xfrm>
            <a:off x="9285817" y="171550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2439" name="Google Shape;2439;p68"/>
          <p:cNvSpPr/>
          <p:nvPr/>
        </p:nvSpPr>
        <p:spPr>
          <a:xfrm rot="10800000">
            <a:off x="8784000" y="1751173"/>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grpSp>
        <p:nvGrpSpPr>
          <p:cNvPr id="2440" name="Google Shape;2440;p68"/>
          <p:cNvGrpSpPr/>
          <p:nvPr/>
        </p:nvGrpSpPr>
        <p:grpSpPr>
          <a:xfrm>
            <a:off x="2528691" y="2037441"/>
            <a:ext cx="309700" cy="223916"/>
            <a:chOff x="756599" y="3715227"/>
            <a:chExt cx="321512" cy="232456"/>
          </a:xfrm>
        </p:grpSpPr>
        <p:sp>
          <p:nvSpPr>
            <p:cNvPr id="2441" name="Google Shape;2441;p68"/>
            <p:cNvSpPr/>
            <p:nvPr/>
          </p:nvSpPr>
          <p:spPr>
            <a:xfrm>
              <a:off x="810780" y="3715227"/>
              <a:ext cx="224238" cy="224238"/>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42" name="Google Shape;2442;p68"/>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2443" name="Google Shape;2443;p68"/>
          <p:cNvGrpSpPr/>
          <p:nvPr/>
        </p:nvGrpSpPr>
        <p:grpSpPr>
          <a:xfrm>
            <a:off x="2568712" y="2307277"/>
            <a:ext cx="247184" cy="223916"/>
            <a:chOff x="797287" y="3715227"/>
            <a:chExt cx="256611" cy="232456"/>
          </a:xfrm>
        </p:grpSpPr>
        <p:sp>
          <p:nvSpPr>
            <p:cNvPr id="2444" name="Google Shape;2444;p68"/>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45" name="Google Shape;2445;p68"/>
            <p:cNvSpPr/>
            <p:nvPr/>
          </p:nvSpPr>
          <p:spPr>
            <a:xfrm>
              <a:off x="797287" y="3724022"/>
              <a:ext cx="256611"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2446" name="Google Shape;2446;p68"/>
          <p:cNvGrpSpPr/>
          <p:nvPr/>
        </p:nvGrpSpPr>
        <p:grpSpPr>
          <a:xfrm>
            <a:off x="2530414" y="2567405"/>
            <a:ext cx="300083" cy="223917"/>
            <a:chOff x="761592" y="3715226"/>
            <a:chExt cx="311527" cy="232457"/>
          </a:xfrm>
        </p:grpSpPr>
        <p:sp>
          <p:nvSpPr>
            <p:cNvPr id="2447" name="Google Shape;2447;p68"/>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48" name="Google Shape;2448;p68"/>
            <p:cNvSpPr/>
            <p:nvPr/>
          </p:nvSpPr>
          <p:spPr>
            <a:xfrm>
              <a:off x="761592" y="3724022"/>
              <a:ext cx="311527"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2449" name="Google Shape;2449;p68"/>
          <p:cNvGrpSpPr/>
          <p:nvPr/>
        </p:nvGrpSpPr>
        <p:grpSpPr>
          <a:xfrm>
            <a:off x="2574025" y="2841900"/>
            <a:ext cx="245580" cy="224238"/>
            <a:chOff x="802803" y="3715228"/>
            <a:chExt cx="245580" cy="224238"/>
          </a:xfrm>
        </p:grpSpPr>
        <p:sp>
          <p:nvSpPr>
            <p:cNvPr id="2450" name="Google Shape;2450;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51" name="Google Shape;2451;p6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2452" name="Google Shape;2452;p68"/>
          <p:cNvGrpSpPr/>
          <p:nvPr/>
        </p:nvGrpSpPr>
        <p:grpSpPr>
          <a:xfrm>
            <a:off x="2574025" y="3121887"/>
            <a:ext cx="245580" cy="224238"/>
            <a:chOff x="802803" y="3715228"/>
            <a:chExt cx="245580" cy="224238"/>
          </a:xfrm>
        </p:grpSpPr>
        <p:sp>
          <p:nvSpPr>
            <p:cNvPr id="2453" name="Google Shape;2453;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54" name="Google Shape;2454;p6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2455" name="Google Shape;2455;p68"/>
          <p:cNvGrpSpPr/>
          <p:nvPr/>
        </p:nvGrpSpPr>
        <p:grpSpPr>
          <a:xfrm>
            <a:off x="2574025" y="3385828"/>
            <a:ext cx="245580" cy="224238"/>
            <a:chOff x="802803" y="3715228"/>
            <a:chExt cx="245580" cy="224238"/>
          </a:xfrm>
        </p:grpSpPr>
        <p:sp>
          <p:nvSpPr>
            <p:cNvPr id="2456" name="Google Shape;2456;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57" name="Google Shape;2457;p6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2458" name="Google Shape;2458;p68"/>
          <p:cNvGrpSpPr/>
          <p:nvPr/>
        </p:nvGrpSpPr>
        <p:grpSpPr>
          <a:xfrm>
            <a:off x="2574025" y="3649299"/>
            <a:ext cx="245580" cy="224238"/>
            <a:chOff x="802803" y="3715228"/>
            <a:chExt cx="245580" cy="224238"/>
          </a:xfrm>
        </p:grpSpPr>
        <p:sp>
          <p:nvSpPr>
            <p:cNvPr id="2459" name="Google Shape;2459;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60" name="Google Shape;2460;p6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2461" name="Google Shape;2461;p68"/>
          <p:cNvGrpSpPr/>
          <p:nvPr/>
        </p:nvGrpSpPr>
        <p:grpSpPr>
          <a:xfrm>
            <a:off x="10117559" y="1755851"/>
            <a:ext cx="245580" cy="224238"/>
            <a:chOff x="802803" y="3715228"/>
            <a:chExt cx="245580" cy="224238"/>
          </a:xfrm>
        </p:grpSpPr>
        <p:sp>
          <p:nvSpPr>
            <p:cNvPr id="2462" name="Google Shape;2462;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63" name="Google Shape;2463;p6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2464" name="Google Shape;2464;p68"/>
          <p:cNvGrpSpPr/>
          <p:nvPr/>
        </p:nvGrpSpPr>
        <p:grpSpPr>
          <a:xfrm>
            <a:off x="10116000" y="3650400"/>
            <a:ext cx="245580" cy="224238"/>
            <a:chOff x="802803" y="3715228"/>
            <a:chExt cx="245580" cy="224238"/>
          </a:xfrm>
        </p:grpSpPr>
        <p:sp>
          <p:nvSpPr>
            <p:cNvPr id="2465" name="Google Shape;2465;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66" name="Google Shape;2466;p6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2467" name="Google Shape;2467;p68"/>
          <p:cNvGrpSpPr/>
          <p:nvPr/>
        </p:nvGrpSpPr>
        <p:grpSpPr>
          <a:xfrm>
            <a:off x="10117837" y="1489299"/>
            <a:ext cx="245580" cy="224238"/>
            <a:chOff x="802803" y="3715228"/>
            <a:chExt cx="245580" cy="224238"/>
          </a:xfrm>
        </p:grpSpPr>
        <p:sp>
          <p:nvSpPr>
            <p:cNvPr id="2468" name="Google Shape;2468;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69" name="Google Shape;2469;p6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2470" name="Google Shape;2470;p68"/>
          <p:cNvGrpSpPr/>
          <p:nvPr/>
        </p:nvGrpSpPr>
        <p:grpSpPr>
          <a:xfrm>
            <a:off x="6553087" y="1741845"/>
            <a:ext cx="245580" cy="224238"/>
            <a:chOff x="802803" y="3715228"/>
            <a:chExt cx="245580" cy="224238"/>
          </a:xfrm>
        </p:grpSpPr>
        <p:sp>
          <p:nvSpPr>
            <p:cNvPr id="2471" name="Google Shape;2471;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72" name="Google Shape;2472;p6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2473" name="Google Shape;2473;p68"/>
          <p:cNvGrpSpPr/>
          <p:nvPr/>
        </p:nvGrpSpPr>
        <p:grpSpPr>
          <a:xfrm>
            <a:off x="784605" y="3629276"/>
            <a:ext cx="245580" cy="224238"/>
            <a:chOff x="802803" y="3715228"/>
            <a:chExt cx="245580" cy="224238"/>
          </a:xfrm>
        </p:grpSpPr>
        <p:sp>
          <p:nvSpPr>
            <p:cNvPr id="2474" name="Google Shape;2474;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75" name="Google Shape;2475;p6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2476" name="Google Shape;2476;p68"/>
          <p:cNvGrpSpPr/>
          <p:nvPr/>
        </p:nvGrpSpPr>
        <p:grpSpPr>
          <a:xfrm>
            <a:off x="4359077" y="3641899"/>
            <a:ext cx="245580" cy="224238"/>
            <a:chOff x="802803" y="3715228"/>
            <a:chExt cx="245580" cy="224238"/>
          </a:xfrm>
        </p:grpSpPr>
        <p:sp>
          <p:nvSpPr>
            <p:cNvPr id="2477" name="Google Shape;2477;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78" name="Google Shape;2478;p6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2479" name="Google Shape;2479;p68"/>
          <p:cNvGrpSpPr/>
          <p:nvPr/>
        </p:nvGrpSpPr>
        <p:grpSpPr>
          <a:xfrm>
            <a:off x="6484980" y="5931080"/>
            <a:ext cx="300082" cy="224238"/>
            <a:chOff x="775552" y="3715228"/>
            <a:chExt cx="300082" cy="224238"/>
          </a:xfrm>
        </p:grpSpPr>
        <p:sp>
          <p:nvSpPr>
            <p:cNvPr id="2480" name="Google Shape;2480;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81" name="Google Shape;2481;p68"/>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2482" name="Google Shape;2482;p68"/>
          <p:cNvGrpSpPr/>
          <p:nvPr/>
        </p:nvGrpSpPr>
        <p:grpSpPr>
          <a:xfrm>
            <a:off x="4325561" y="3388584"/>
            <a:ext cx="309700" cy="224238"/>
            <a:chOff x="770743" y="3715228"/>
            <a:chExt cx="309700" cy="224238"/>
          </a:xfrm>
        </p:grpSpPr>
        <p:sp>
          <p:nvSpPr>
            <p:cNvPr id="2483" name="Google Shape;2483;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84" name="Google Shape;2484;p68"/>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2485" name="Google Shape;2485;p68"/>
          <p:cNvGrpSpPr/>
          <p:nvPr/>
        </p:nvGrpSpPr>
        <p:grpSpPr>
          <a:xfrm>
            <a:off x="4372912" y="5940000"/>
            <a:ext cx="309700" cy="224238"/>
            <a:chOff x="770743" y="3715228"/>
            <a:chExt cx="309700" cy="224238"/>
          </a:xfrm>
        </p:grpSpPr>
        <p:sp>
          <p:nvSpPr>
            <p:cNvPr id="2486" name="Google Shape;2486;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87" name="Google Shape;2487;p68"/>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2488" name="Google Shape;2488;p68"/>
          <p:cNvGrpSpPr/>
          <p:nvPr/>
        </p:nvGrpSpPr>
        <p:grpSpPr>
          <a:xfrm>
            <a:off x="4330045" y="3136880"/>
            <a:ext cx="309700" cy="224238"/>
            <a:chOff x="770743" y="3715228"/>
            <a:chExt cx="309700" cy="224238"/>
          </a:xfrm>
        </p:grpSpPr>
        <p:sp>
          <p:nvSpPr>
            <p:cNvPr id="2489" name="Google Shape;2489;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90" name="Google Shape;2490;p68"/>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2491" name="Google Shape;2491;p68"/>
          <p:cNvGrpSpPr/>
          <p:nvPr/>
        </p:nvGrpSpPr>
        <p:grpSpPr>
          <a:xfrm>
            <a:off x="4377396" y="5681195"/>
            <a:ext cx="309700" cy="224238"/>
            <a:chOff x="770743" y="3715228"/>
            <a:chExt cx="309700" cy="224238"/>
          </a:xfrm>
        </p:grpSpPr>
        <p:sp>
          <p:nvSpPr>
            <p:cNvPr id="2492" name="Google Shape;2492;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93" name="Google Shape;2493;p68"/>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2494" name="Google Shape;2494;p68"/>
          <p:cNvGrpSpPr/>
          <p:nvPr/>
        </p:nvGrpSpPr>
        <p:grpSpPr>
          <a:xfrm>
            <a:off x="6484980" y="5676798"/>
            <a:ext cx="300082" cy="224238"/>
            <a:chOff x="775552" y="3715228"/>
            <a:chExt cx="300082" cy="224238"/>
          </a:xfrm>
        </p:grpSpPr>
        <p:sp>
          <p:nvSpPr>
            <p:cNvPr id="2495" name="Google Shape;2495;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96" name="Google Shape;2496;p68"/>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2497" name="Google Shape;2497;p68"/>
          <p:cNvGrpSpPr/>
          <p:nvPr/>
        </p:nvGrpSpPr>
        <p:grpSpPr>
          <a:xfrm>
            <a:off x="2681463" y="5057611"/>
            <a:ext cx="245580" cy="224238"/>
            <a:chOff x="802803" y="3715228"/>
            <a:chExt cx="245580" cy="224238"/>
          </a:xfrm>
        </p:grpSpPr>
        <p:sp>
          <p:nvSpPr>
            <p:cNvPr id="2498" name="Google Shape;2498;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499" name="Google Shape;2499;p6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2500" name="Google Shape;2500;p68"/>
          <p:cNvGrpSpPr/>
          <p:nvPr/>
        </p:nvGrpSpPr>
        <p:grpSpPr>
          <a:xfrm>
            <a:off x="2680630" y="4808856"/>
            <a:ext cx="245580" cy="224238"/>
            <a:chOff x="802803" y="3715228"/>
            <a:chExt cx="245580" cy="224238"/>
          </a:xfrm>
        </p:grpSpPr>
        <p:sp>
          <p:nvSpPr>
            <p:cNvPr id="2501" name="Google Shape;2501;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502" name="Google Shape;2502;p6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2503" name="Google Shape;2503;p68"/>
          <p:cNvGrpSpPr/>
          <p:nvPr/>
        </p:nvGrpSpPr>
        <p:grpSpPr>
          <a:xfrm>
            <a:off x="6550922" y="1481480"/>
            <a:ext cx="245580" cy="224238"/>
            <a:chOff x="802803" y="3715228"/>
            <a:chExt cx="245580" cy="224238"/>
          </a:xfrm>
        </p:grpSpPr>
        <p:sp>
          <p:nvSpPr>
            <p:cNvPr id="2504" name="Google Shape;2504;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505" name="Google Shape;2505;p6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2506" name="Google Shape;2506;p68"/>
          <p:cNvGrpSpPr/>
          <p:nvPr/>
        </p:nvGrpSpPr>
        <p:grpSpPr>
          <a:xfrm>
            <a:off x="8311967" y="1742779"/>
            <a:ext cx="309700" cy="224238"/>
            <a:chOff x="770743" y="3715228"/>
            <a:chExt cx="309700" cy="224238"/>
          </a:xfrm>
        </p:grpSpPr>
        <p:sp>
          <p:nvSpPr>
            <p:cNvPr id="2507" name="Google Shape;2507;p68"/>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508" name="Google Shape;2508;p68"/>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2509" name="Google Shape;2509;p68"/>
          <p:cNvGrpSpPr/>
          <p:nvPr/>
        </p:nvGrpSpPr>
        <p:grpSpPr>
          <a:xfrm>
            <a:off x="4322372" y="1240114"/>
            <a:ext cx="300082" cy="224238"/>
            <a:chOff x="775552" y="3715228"/>
            <a:chExt cx="300082" cy="224238"/>
          </a:xfrm>
        </p:grpSpPr>
        <p:sp>
          <p:nvSpPr>
            <p:cNvPr id="2510" name="Google Shape;2510;p6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511" name="Google Shape;2511;p68"/>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sp>
        <p:nvSpPr>
          <p:cNvPr id="2512" name="Google Shape;2512;p68"/>
          <p:cNvSpPr txBox="1"/>
          <p:nvPr/>
        </p:nvSpPr>
        <p:spPr>
          <a:xfrm>
            <a:off x="4033926" y="1538024"/>
            <a:ext cx="201557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receivable</a:t>
            </a:r>
            <a:endParaRPr/>
          </a:p>
        </p:txBody>
      </p:sp>
      <p:sp>
        <p:nvSpPr>
          <p:cNvPr id="2513" name="Google Shape;2513;p68"/>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2514" name="Google Shape;2514;p68"/>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2515" name="Google Shape;2515;p68"/>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2516" name="Google Shape;2516;p68"/>
          <p:cNvGrpSpPr/>
          <p:nvPr/>
        </p:nvGrpSpPr>
        <p:grpSpPr>
          <a:xfrm>
            <a:off x="4247500" y="957969"/>
            <a:ext cx="1620000" cy="613673"/>
            <a:chOff x="3810000" y="2381250"/>
            <a:chExt cx="1390650" cy="1230631"/>
          </a:xfrm>
        </p:grpSpPr>
        <p:sp>
          <p:nvSpPr>
            <p:cNvPr id="2517" name="Google Shape;2517;p68"/>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518" name="Google Shape;2518;p68"/>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519" name="Google Shape;2519;p68"/>
          <p:cNvGrpSpPr/>
          <p:nvPr/>
        </p:nvGrpSpPr>
        <p:grpSpPr>
          <a:xfrm>
            <a:off x="2556000" y="4767598"/>
            <a:ext cx="1620000" cy="613673"/>
            <a:chOff x="3810000" y="2381250"/>
            <a:chExt cx="1390650" cy="1230631"/>
          </a:xfrm>
        </p:grpSpPr>
        <p:sp>
          <p:nvSpPr>
            <p:cNvPr id="2520" name="Google Shape;2520;p68"/>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521" name="Google Shape;2521;p68"/>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522" name="Google Shape;2522;p68"/>
          <p:cNvGrpSpPr/>
          <p:nvPr/>
        </p:nvGrpSpPr>
        <p:grpSpPr>
          <a:xfrm>
            <a:off x="4292494" y="5448381"/>
            <a:ext cx="1620000" cy="796276"/>
            <a:chOff x="3810000" y="2015069"/>
            <a:chExt cx="1390650" cy="1596814"/>
          </a:xfrm>
        </p:grpSpPr>
        <p:sp>
          <p:nvSpPr>
            <p:cNvPr id="2523" name="Google Shape;2523;p68"/>
            <p:cNvSpPr/>
            <p:nvPr/>
          </p:nvSpPr>
          <p:spPr>
            <a:xfrm flipH="1">
              <a:off x="4505325" y="2015073"/>
              <a:ext cx="695325" cy="1596810"/>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524" name="Google Shape;2524;p68"/>
            <p:cNvSpPr/>
            <p:nvPr/>
          </p:nvSpPr>
          <p:spPr>
            <a:xfrm>
              <a:off x="3810000" y="2015069"/>
              <a:ext cx="695325" cy="1596812"/>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525" name="Google Shape;2525;p68"/>
          <p:cNvGrpSpPr/>
          <p:nvPr/>
        </p:nvGrpSpPr>
        <p:grpSpPr>
          <a:xfrm>
            <a:off x="6382456" y="5448381"/>
            <a:ext cx="1620000" cy="796276"/>
            <a:chOff x="3810000" y="2015069"/>
            <a:chExt cx="1390650" cy="1596814"/>
          </a:xfrm>
        </p:grpSpPr>
        <p:sp>
          <p:nvSpPr>
            <p:cNvPr id="2526" name="Google Shape;2526;p6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527" name="Google Shape;2527;p6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528" name="Google Shape;2528;p68"/>
          <p:cNvGrpSpPr/>
          <p:nvPr/>
        </p:nvGrpSpPr>
        <p:grpSpPr>
          <a:xfrm>
            <a:off x="9983452" y="3159099"/>
            <a:ext cx="1620000" cy="796276"/>
            <a:chOff x="3810000" y="2015069"/>
            <a:chExt cx="1390650" cy="1596814"/>
          </a:xfrm>
        </p:grpSpPr>
        <p:sp>
          <p:nvSpPr>
            <p:cNvPr id="2529" name="Google Shape;2529;p6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530" name="Google Shape;2530;p6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531" name="Google Shape;2531;p68"/>
          <p:cNvGrpSpPr/>
          <p:nvPr/>
        </p:nvGrpSpPr>
        <p:grpSpPr>
          <a:xfrm>
            <a:off x="8214558" y="1260018"/>
            <a:ext cx="1620000" cy="796276"/>
            <a:chOff x="3810000" y="2015069"/>
            <a:chExt cx="1390650" cy="1596814"/>
          </a:xfrm>
        </p:grpSpPr>
        <p:sp>
          <p:nvSpPr>
            <p:cNvPr id="2532" name="Google Shape;2532;p6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533" name="Google Shape;2533;p6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534" name="Google Shape;2534;p68"/>
          <p:cNvGrpSpPr/>
          <p:nvPr/>
        </p:nvGrpSpPr>
        <p:grpSpPr>
          <a:xfrm>
            <a:off x="10006085" y="1263488"/>
            <a:ext cx="1620000" cy="796276"/>
            <a:chOff x="3810000" y="2015069"/>
            <a:chExt cx="1390650" cy="1596814"/>
          </a:xfrm>
        </p:grpSpPr>
        <p:sp>
          <p:nvSpPr>
            <p:cNvPr id="2535" name="Google Shape;2535;p6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536" name="Google Shape;2536;p6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537" name="Google Shape;2537;p68"/>
          <p:cNvGrpSpPr/>
          <p:nvPr/>
        </p:nvGrpSpPr>
        <p:grpSpPr>
          <a:xfrm>
            <a:off x="6428511" y="1266563"/>
            <a:ext cx="1620000" cy="796276"/>
            <a:chOff x="3810000" y="2015069"/>
            <a:chExt cx="1390650" cy="1596814"/>
          </a:xfrm>
        </p:grpSpPr>
        <p:sp>
          <p:nvSpPr>
            <p:cNvPr id="2538" name="Google Shape;2538;p6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539" name="Google Shape;2539;p6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2540" name="Google Shape;2540;p68"/>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541" name="Google Shape;2541;p68"/>
          <p:cNvSpPr/>
          <p:nvPr/>
        </p:nvSpPr>
        <p:spPr>
          <a:xfrm>
            <a:off x="1146817" y="4522208"/>
            <a:ext cx="107440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42" name="Google Shape;2542;p68"/>
          <p:cNvGrpSpPr/>
          <p:nvPr/>
        </p:nvGrpSpPr>
        <p:grpSpPr>
          <a:xfrm>
            <a:off x="1353375" y="4790659"/>
            <a:ext cx="10188967" cy="756004"/>
            <a:chOff x="926134" y="1719856"/>
            <a:chExt cx="9204181" cy="750147"/>
          </a:xfrm>
        </p:grpSpPr>
        <p:sp>
          <p:nvSpPr>
            <p:cNvPr id="2543" name="Google Shape;2543;p68"/>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C가 방문하여 선물용 상품권을 현금으로 구매함. 현금은 은행에 입금함.</a:t>
              </a:r>
              <a:endParaRPr sz="2000">
                <a:solidFill>
                  <a:schemeClr val="dk1"/>
                </a:solidFill>
                <a:latin typeface="Avenir"/>
                <a:ea typeface="Avenir"/>
                <a:cs typeface="Avenir"/>
                <a:sym typeface="Avenir"/>
              </a:endParaRPr>
            </a:p>
          </p:txBody>
        </p:sp>
        <p:sp>
          <p:nvSpPr>
            <p:cNvPr id="2544" name="Google Shape;2544;p68"/>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100</a:t>
              </a:r>
              <a:endParaRPr/>
            </a:p>
          </p:txBody>
        </p:sp>
        <p:sp>
          <p:nvSpPr>
            <p:cNvPr id="2545" name="Google Shape;2545;p68"/>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Deferred income</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100</a:t>
              </a:r>
              <a:endParaRPr/>
            </a:p>
          </p:txBody>
        </p:sp>
        <p:sp>
          <p:nvSpPr>
            <p:cNvPr id="2546" name="Google Shape;2546;p68"/>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10</a:t>
              </a:r>
              <a:endParaRPr/>
            </a:p>
          </p:txBody>
        </p:sp>
      </p:grpSp>
      <p:sp>
        <p:nvSpPr>
          <p:cNvPr id="2547" name="Google Shape;2547;p68"/>
          <p:cNvSpPr txBox="1"/>
          <p:nvPr/>
        </p:nvSpPr>
        <p:spPr>
          <a:xfrm>
            <a:off x="8176202" y="4793332"/>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100</a:t>
            </a:r>
            <a:endParaRPr/>
          </a:p>
        </p:txBody>
      </p:sp>
      <p:sp>
        <p:nvSpPr>
          <p:cNvPr id="2548" name="Google Shape;2548;p68"/>
          <p:cNvSpPr txBox="1"/>
          <p:nvPr/>
        </p:nvSpPr>
        <p:spPr>
          <a:xfrm>
            <a:off x="9859272" y="4797445"/>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100</a:t>
            </a:r>
            <a:endParaRPr/>
          </a:p>
        </p:txBody>
      </p:sp>
      <p:sp>
        <p:nvSpPr>
          <p:cNvPr id="2549" name="Google Shape;2549;p68"/>
          <p:cNvSpPr/>
          <p:nvPr/>
        </p:nvSpPr>
        <p:spPr>
          <a:xfrm rot="10800000">
            <a:off x="153289" y="824059"/>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0" name="Google Shape;2550;p68"/>
          <p:cNvSpPr/>
          <p:nvPr/>
        </p:nvSpPr>
        <p:spPr>
          <a:xfrm rot="10800000">
            <a:off x="11196000" y="826738"/>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1" name="Google Shape;2551;p68"/>
          <p:cNvSpPr txBox="1"/>
          <p:nvPr/>
        </p:nvSpPr>
        <p:spPr>
          <a:xfrm>
            <a:off x="6403129" y="3421071"/>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400</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2547"/>
                                        </p:tgtEl>
                                      </p:cBhvr>
                                    </p:animEffect>
                                    <p:set>
                                      <p:cBhvr>
                                        <p:cTn dur="1" fill="hold">
                                          <p:stCondLst>
                                            <p:cond delay="1000"/>
                                          </p:stCondLst>
                                        </p:cTn>
                                        <p:tgtEl>
                                          <p:spTgt spid="254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40"/>
                                        </p:tgtEl>
                                        <p:attrNameLst>
                                          <p:attrName>style.visibility</p:attrName>
                                        </p:attrNameLst>
                                      </p:cBhvr>
                                      <p:to>
                                        <p:strVal val="visible"/>
                                      </p:to>
                                    </p:set>
                                    <p:animEffect filter="fade" transition="in">
                                      <p:cBhvr>
                                        <p:cTn dur="1000"/>
                                        <p:tgtEl>
                                          <p:spTgt spid="2440"/>
                                        </p:tgtEl>
                                      </p:cBhvr>
                                    </p:animEffect>
                                  </p:childTnLst>
                                </p:cTn>
                              </p:par>
                              <p:par>
                                <p:cTn fill="hold" nodeType="withEffect" presetClass="entr" presetID="10" presetSubtype="0">
                                  <p:stCondLst>
                                    <p:cond delay="0"/>
                                  </p:stCondLst>
                                  <p:childTnLst>
                                    <p:set>
                                      <p:cBhvr>
                                        <p:cTn dur="1" fill="hold">
                                          <p:stCondLst>
                                            <p:cond delay="0"/>
                                          </p:stCondLst>
                                        </p:cTn>
                                        <p:tgtEl>
                                          <p:spTgt spid="2416"/>
                                        </p:tgtEl>
                                        <p:attrNameLst>
                                          <p:attrName>style.visibility</p:attrName>
                                        </p:attrNameLst>
                                      </p:cBhvr>
                                      <p:to>
                                        <p:strVal val="visible"/>
                                      </p:to>
                                    </p:set>
                                    <p:animEffect filter="fade" transition="in">
                                      <p:cBhvr>
                                        <p:cTn dur="1000"/>
                                        <p:tgtEl>
                                          <p:spTgt spid="2416"/>
                                        </p:tgtEl>
                                      </p:cBhvr>
                                    </p:animEffect>
                                  </p:childTnLst>
                                </p:cTn>
                              </p:par>
                              <p:par>
                                <p:cTn fill="hold" nodeType="withEffect" presetClass="entr" presetID="10" presetSubtype="0">
                                  <p:stCondLst>
                                    <p:cond delay="0"/>
                                  </p:stCondLst>
                                  <p:childTnLst>
                                    <p:set>
                                      <p:cBhvr>
                                        <p:cTn dur="1" fill="hold">
                                          <p:stCondLst>
                                            <p:cond delay="0"/>
                                          </p:stCondLst>
                                        </p:cTn>
                                        <p:tgtEl>
                                          <p:spTgt spid="2415"/>
                                        </p:tgtEl>
                                        <p:attrNameLst>
                                          <p:attrName>style.visibility</p:attrName>
                                        </p:attrNameLst>
                                      </p:cBhvr>
                                      <p:to>
                                        <p:strVal val="visible"/>
                                      </p:to>
                                    </p:set>
                                    <p:animEffect filter="fade" transition="in">
                                      <p:cBhvr>
                                        <p:cTn dur="1000"/>
                                        <p:tgtEl>
                                          <p:spTgt spid="2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1"/>
                                        </p:tgtEl>
                                        <p:attrNameLst>
                                          <p:attrName>style.visibility</p:attrName>
                                        </p:attrNameLst>
                                      </p:cBhvr>
                                      <p:to>
                                        <p:strVal val="visible"/>
                                      </p:to>
                                    </p:set>
                                    <p:animEffect filter="fade" transition="in">
                                      <p:cBhvr>
                                        <p:cTn dur="500"/>
                                        <p:tgtEl>
                                          <p:spTgt spid="2391"/>
                                        </p:tgtEl>
                                      </p:cBhvr>
                                    </p:animEffect>
                                  </p:childTnLst>
                                </p:cTn>
                              </p:par>
                              <p:par>
                                <p:cTn fill="hold" nodeType="withEffect" presetClass="entr" presetID="10" presetSubtype="0">
                                  <p:stCondLst>
                                    <p:cond delay="0"/>
                                  </p:stCondLst>
                                  <p:childTnLst>
                                    <p:set>
                                      <p:cBhvr>
                                        <p:cTn dur="1" fill="hold">
                                          <p:stCondLst>
                                            <p:cond delay="0"/>
                                          </p:stCondLst>
                                        </p:cTn>
                                        <p:tgtEl>
                                          <p:spTgt spid="2531"/>
                                        </p:tgtEl>
                                        <p:attrNameLst>
                                          <p:attrName>style.visibility</p:attrName>
                                        </p:attrNameLst>
                                      </p:cBhvr>
                                      <p:to>
                                        <p:strVal val="visible"/>
                                      </p:to>
                                    </p:set>
                                    <p:animEffect filter="fade" transition="in">
                                      <p:cBhvr>
                                        <p:cTn dur="500"/>
                                        <p:tgtEl>
                                          <p:spTgt spid="2531"/>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1000"/>
                                        <p:tgtEl>
                                          <p:spTgt spid="2548"/>
                                        </p:tgtEl>
                                      </p:cBhvr>
                                    </p:animEffect>
                                    <p:set>
                                      <p:cBhvr>
                                        <p:cTn dur="1" fill="hold">
                                          <p:stCondLst>
                                            <p:cond delay="1000"/>
                                          </p:stCondLst>
                                        </p:cTn>
                                        <p:tgtEl>
                                          <p:spTgt spid="254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506"/>
                                        </p:tgtEl>
                                        <p:attrNameLst>
                                          <p:attrName>style.visibility</p:attrName>
                                        </p:attrNameLst>
                                      </p:cBhvr>
                                      <p:to>
                                        <p:strVal val="visible"/>
                                      </p:to>
                                    </p:set>
                                    <p:animEffect filter="fade" transition="in">
                                      <p:cBhvr>
                                        <p:cTn dur="1000"/>
                                        <p:tgtEl>
                                          <p:spTgt spid="2506"/>
                                        </p:tgtEl>
                                      </p:cBhvr>
                                    </p:animEffect>
                                  </p:childTnLst>
                                </p:cTn>
                              </p:par>
                              <p:par>
                                <p:cTn fill="hold" nodeType="withEffect" presetClass="entr" presetID="10" presetSubtype="0">
                                  <p:stCondLst>
                                    <p:cond delay="0"/>
                                  </p:stCondLst>
                                  <p:childTnLst>
                                    <p:set>
                                      <p:cBhvr>
                                        <p:cTn dur="1" fill="hold">
                                          <p:stCondLst>
                                            <p:cond delay="0"/>
                                          </p:stCondLst>
                                        </p:cTn>
                                        <p:tgtEl>
                                          <p:spTgt spid="2439"/>
                                        </p:tgtEl>
                                        <p:attrNameLst>
                                          <p:attrName>style.visibility</p:attrName>
                                        </p:attrNameLst>
                                      </p:cBhvr>
                                      <p:to>
                                        <p:strVal val="visible"/>
                                      </p:to>
                                    </p:set>
                                    <p:animEffect filter="fade" transition="in">
                                      <p:cBhvr>
                                        <p:cTn dur="1000"/>
                                        <p:tgtEl>
                                          <p:spTgt spid="2439"/>
                                        </p:tgtEl>
                                      </p:cBhvr>
                                    </p:animEffect>
                                  </p:childTnLst>
                                </p:cTn>
                              </p:par>
                              <p:par>
                                <p:cTn fill="hold" nodeType="withEffect" presetClass="entr" presetID="10" presetSubtype="0">
                                  <p:stCondLst>
                                    <p:cond delay="0"/>
                                  </p:stCondLst>
                                  <p:childTnLst>
                                    <p:set>
                                      <p:cBhvr>
                                        <p:cTn dur="1" fill="hold">
                                          <p:stCondLst>
                                            <p:cond delay="0"/>
                                          </p:stCondLst>
                                        </p:cTn>
                                        <p:tgtEl>
                                          <p:spTgt spid="2438"/>
                                        </p:tgtEl>
                                        <p:attrNameLst>
                                          <p:attrName>style.visibility</p:attrName>
                                        </p:attrNameLst>
                                      </p:cBhvr>
                                      <p:to>
                                        <p:strVal val="visible"/>
                                      </p:to>
                                    </p:set>
                                    <p:animEffect filter="fade" transition="in">
                                      <p:cBhvr>
                                        <p:cTn dur="1000"/>
                                        <p:tgtEl>
                                          <p:spTgt spid="2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9"/>
                                        </p:tgtEl>
                                        <p:attrNameLst>
                                          <p:attrName>style.visibility</p:attrName>
                                        </p:attrNameLst>
                                      </p:cBhvr>
                                      <p:to>
                                        <p:strVal val="visible"/>
                                      </p:to>
                                    </p:set>
                                    <p:animEffect filter="fade" transition="in">
                                      <p:cBhvr>
                                        <p:cTn dur="1000"/>
                                        <p:tgtEl>
                                          <p:spTgt spid="2549"/>
                                        </p:tgtEl>
                                      </p:cBhvr>
                                    </p:animEffect>
                                  </p:childTnLst>
                                </p:cTn>
                              </p:par>
                              <p:par>
                                <p:cTn fill="hold" nodeType="withEffect" presetClass="entr" presetID="10" presetSubtype="0">
                                  <p:stCondLst>
                                    <p:cond delay="0"/>
                                  </p:stCondLst>
                                  <p:childTnLst>
                                    <p:set>
                                      <p:cBhvr>
                                        <p:cTn dur="1" fill="hold">
                                          <p:stCondLst>
                                            <p:cond delay="0"/>
                                          </p:stCondLst>
                                        </p:cTn>
                                        <p:tgtEl>
                                          <p:spTgt spid="2550"/>
                                        </p:tgtEl>
                                        <p:attrNameLst>
                                          <p:attrName>style.visibility</p:attrName>
                                        </p:attrNameLst>
                                      </p:cBhvr>
                                      <p:to>
                                        <p:strVal val="visible"/>
                                      </p:to>
                                    </p:set>
                                    <p:animEffect filter="fade" transition="in">
                                      <p:cBhvr>
                                        <p:cTn dur="1000"/>
                                        <p:tgtEl>
                                          <p:spTgt spid="25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6" name="Shape 2556"/>
        <p:cNvGrpSpPr/>
        <p:nvPr/>
      </p:nvGrpSpPr>
      <p:grpSpPr>
        <a:xfrm>
          <a:off x="0" y="0"/>
          <a:ext cx="0" cy="0"/>
          <a:chOff x="0" y="0"/>
          <a:chExt cx="0" cy="0"/>
        </a:xfrm>
      </p:grpSpPr>
      <p:sp>
        <p:nvSpPr>
          <p:cNvPr id="2557" name="Google Shape;2557;p69"/>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grpSp>
        <p:nvGrpSpPr>
          <p:cNvPr id="2558" name="Google Shape;2558;p69"/>
          <p:cNvGrpSpPr/>
          <p:nvPr/>
        </p:nvGrpSpPr>
        <p:grpSpPr>
          <a:xfrm>
            <a:off x="1284576" y="2130924"/>
            <a:ext cx="10188969" cy="756004"/>
            <a:chOff x="926134" y="1719856"/>
            <a:chExt cx="9204181" cy="750147"/>
          </a:xfrm>
        </p:grpSpPr>
        <p:sp>
          <p:nvSpPr>
            <p:cNvPr id="2559" name="Google Shape;2559;p69"/>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B의 비서가 방문하여 미지급 금액 전액을 결제함. 현금은 은행에 입금함.</a:t>
              </a:r>
              <a:endParaRPr sz="2000">
                <a:solidFill>
                  <a:schemeClr val="dk1"/>
                </a:solidFill>
                <a:latin typeface="Avenir"/>
                <a:ea typeface="Avenir"/>
                <a:cs typeface="Avenir"/>
                <a:sym typeface="Avenir"/>
              </a:endParaRPr>
            </a:p>
          </p:txBody>
        </p:sp>
        <p:sp>
          <p:nvSpPr>
            <p:cNvPr id="2560" name="Google Shape;2560;p69"/>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a:t>
              </a:r>
              <a:endParaRPr/>
            </a:p>
          </p:txBody>
        </p:sp>
        <p:sp>
          <p:nvSpPr>
            <p:cNvPr id="2561" name="Google Shape;2561;p69"/>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Accounts receivable</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a:t>
              </a:r>
              <a:endParaRPr/>
            </a:p>
          </p:txBody>
        </p:sp>
        <p:sp>
          <p:nvSpPr>
            <p:cNvPr id="2562" name="Google Shape;2562;p69"/>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11</a:t>
              </a:r>
              <a:endParaRPr/>
            </a:p>
          </p:txBody>
        </p:sp>
      </p:grpSp>
      <p:sp>
        <p:nvSpPr>
          <p:cNvPr id="2563" name="Google Shape;2563;p69"/>
          <p:cNvSpPr txBox="1"/>
          <p:nvPr/>
        </p:nvSpPr>
        <p:spPr>
          <a:xfrm>
            <a:off x="8109273" y="2130928"/>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a:t>
            </a:r>
            <a:endParaRPr/>
          </a:p>
        </p:txBody>
      </p:sp>
      <p:sp>
        <p:nvSpPr>
          <p:cNvPr id="2564" name="Google Shape;2564;p69"/>
          <p:cNvSpPr txBox="1"/>
          <p:nvPr/>
        </p:nvSpPr>
        <p:spPr>
          <a:xfrm>
            <a:off x="9792343" y="2130928"/>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a:t>
            </a:r>
            <a:endParaRPr/>
          </a:p>
        </p:txBody>
      </p:sp>
      <p:cxnSp>
        <p:nvCxnSpPr>
          <p:cNvPr id="2565" name="Google Shape;2565;p69"/>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sp>
        <p:nvSpPr>
          <p:cNvPr id="2566" name="Google Shape;2566;p69"/>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21 February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1" name="Shape 2571"/>
        <p:cNvGrpSpPr/>
        <p:nvPr/>
      </p:nvGrpSpPr>
      <p:grpSpPr>
        <a:xfrm>
          <a:off x="0" y="0"/>
          <a:ext cx="0" cy="0"/>
          <a:chOff x="0" y="0"/>
          <a:chExt cx="0" cy="0"/>
        </a:xfrm>
      </p:grpSpPr>
      <p:sp>
        <p:nvSpPr>
          <p:cNvPr id="2572" name="Google Shape;2572;p70"/>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2573" name="Google Shape;2573;p70"/>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2574" name="Google Shape;2574;p70"/>
          <p:cNvGrpSpPr/>
          <p:nvPr/>
        </p:nvGrpSpPr>
        <p:grpSpPr>
          <a:xfrm>
            <a:off x="492858" y="773769"/>
            <a:ext cx="11291146" cy="5895963"/>
            <a:chOff x="492858" y="773769"/>
            <a:chExt cx="11291146" cy="5895963"/>
          </a:xfrm>
        </p:grpSpPr>
        <p:sp>
          <p:nvSpPr>
            <p:cNvPr id="2575" name="Google Shape;2575;p70"/>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2576" name="Google Shape;2576;p70"/>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2577" name="Google Shape;2577;p70"/>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2578" name="Google Shape;2578;p70"/>
            <p:cNvGrpSpPr/>
            <p:nvPr/>
          </p:nvGrpSpPr>
          <p:grpSpPr>
            <a:xfrm>
              <a:off x="492858" y="3906158"/>
              <a:ext cx="11291146" cy="2763574"/>
              <a:chOff x="1354633" y="4399872"/>
              <a:chExt cx="9550931" cy="2121952"/>
            </a:xfrm>
          </p:grpSpPr>
          <p:sp>
            <p:nvSpPr>
              <p:cNvPr id="2579" name="Google Shape;2579;p70"/>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2580" name="Google Shape;2580;p70"/>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2581" name="Google Shape;2581;p70"/>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2582" name="Google Shape;2582;p70"/>
              <p:cNvCxnSpPr>
                <a:stCxn id="2576"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2583" name="Google Shape;2583;p70"/>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2584" name="Google Shape;2584;p70"/>
          <p:cNvGrpSpPr/>
          <p:nvPr/>
        </p:nvGrpSpPr>
        <p:grpSpPr>
          <a:xfrm>
            <a:off x="4248000" y="2850495"/>
            <a:ext cx="1620000" cy="1116000"/>
            <a:chOff x="3810000" y="2381250"/>
            <a:chExt cx="1390650" cy="1230631"/>
          </a:xfrm>
        </p:grpSpPr>
        <p:sp>
          <p:nvSpPr>
            <p:cNvPr id="2585" name="Google Shape;2585;p70"/>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586" name="Google Shape;2586;p70"/>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587" name="Google Shape;2587;p70"/>
          <p:cNvGrpSpPr/>
          <p:nvPr/>
        </p:nvGrpSpPr>
        <p:grpSpPr>
          <a:xfrm>
            <a:off x="2458800" y="1713372"/>
            <a:ext cx="1620000" cy="2245325"/>
            <a:chOff x="671549" y="1402787"/>
            <a:chExt cx="1620000" cy="2549293"/>
          </a:xfrm>
        </p:grpSpPr>
        <p:sp>
          <p:nvSpPr>
            <p:cNvPr id="2588" name="Google Shape;2588;p70"/>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2589" name="Google Shape;2589;p70"/>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2590" name="Google Shape;2590;p70"/>
          <p:cNvGrpSpPr/>
          <p:nvPr/>
        </p:nvGrpSpPr>
        <p:grpSpPr>
          <a:xfrm>
            <a:off x="673200" y="3340800"/>
            <a:ext cx="1620000" cy="613673"/>
            <a:chOff x="3810000" y="2381250"/>
            <a:chExt cx="1390650" cy="1230631"/>
          </a:xfrm>
        </p:grpSpPr>
        <p:sp>
          <p:nvSpPr>
            <p:cNvPr id="2591" name="Google Shape;2591;p70"/>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592" name="Google Shape;2592;p70"/>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2593" name="Google Shape;2593;p70"/>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2594" name="Google Shape;2594;p70"/>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2595" name="Google Shape;2595;p70"/>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2596" name="Google Shape;2596;p70"/>
          <p:cNvSpPr txBox="1"/>
          <p:nvPr/>
        </p:nvSpPr>
        <p:spPr>
          <a:xfrm>
            <a:off x="2596439" y="5339671"/>
            <a:ext cx="15905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Cleaning</a:t>
            </a:r>
            <a:endParaRPr/>
          </a:p>
        </p:txBody>
      </p:sp>
      <p:sp>
        <p:nvSpPr>
          <p:cNvPr id="2597" name="Google Shape;2597;p70"/>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2598" name="Google Shape;2598;p70"/>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2599" name="Google Shape;2599;p70"/>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2600" name="Google Shape;2600;p70"/>
          <p:cNvSpPr txBox="1"/>
          <p:nvPr/>
        </p:nvSpPr>
        <p:spPr>
          <a:xfrm>
            <a:off x="8114313" y="2028286"/>
            <a:ext cx="186420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income</a:t>
            </a:r>
            <a:endParaRPr/>
          </a:p>
        </p:txBody>
      </p:sp>
      <p:sp>
        <p:nvSpPr>
          <p:cNvPr id="2601" name="Google Shape;2601;p70"/>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2602" name="Google Shape;2602;p70"/>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2603" name="Google Shape;2603;p70"/>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2604" name="Google Shape;2604;p70"/>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2605" name="Google Shape;2605;p70"/>
          <p:cNvSpPr txBox="1"/>
          <p:nvPr/>
        </p:nvSpPr>
        <p:spPr>
          <a:xfrm>
            <a:off x="3583708" y="2264709"/>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a:t>
            </a:r>
            <a:endParaRPr/>
          </a:p>
        </p:txBody>
      </p:sp>
      <p:sp>
        <p:nvSpPr>
          <p:cNvPr id="2606" name="Google Shape;2606;p70"/>
          <p:cNvSpPr txBox="1"/>
          <p:nvPr/>
        </p:nvSpPr>
        <p:spPr>
          <a:xfrm>
            <a:off x="3713366" y="5031445"/>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a:t>
            </a:r>
            <a:endParaRPr/>
          </a:p>
        </p:txBody>
      </p:sp>
      <p:sp>
        <p:nvSpPr>
          <p:cNvPr id="2607" name="Google Shape;2607;p70"/>
          <p:cNvSpPr txBox="1"/>
          <p:nvPr/>
        </p:nvSpPr>
        <p:spPr>
          <a:xfrm>
            <a:off x="3469894" y="172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2608" name="Google Shape;2608;p70"/>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2609" name="Google Shape;2609;p70"/>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2610" name="Google Shape;2610;p70"/>
          <p:cNvSpPr/>
          <p:nvPr/>
        </p:nvSpPr>
        <p:spPr>
          <a:xfrm rot="10800000">
            <a:off x="3011371" y="177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1" name="Google Shape;2611;p70"/>
          <p:cNvSpPr/>
          <p:nvPr/>
        </p:nvSpPr>
        <p:spPr>
          <a:xfrm>
            <a:off x="3011371" y="233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2" name="Google Shape;2612;p70"/>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3" name="Google Shape;2613;p70"/>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4" name="Google Shape;2614;p70"/>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5" name="Google Shape;2615;p70"/>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6" name="Google Shape;2616;p70"/>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7" name="Google Shape;2617;p70"/>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2618" name="Google Shape;2618;p70"/>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619" name="Google Shape;2619;p70"/>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2620" name="Google Shape;2620;p70"/>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2621" name="Google Shape;2621;p70"/>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2622" name="Google Shape;2622;p70"/>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2623" name="Google Shape;2623;p70"/>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2624" name="Google Shape;2624;p70"/>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625" name="Google Shape;2625;p70"/>
          <p:cNvSpPr/>
          <p:nvPr/>
        </p:nvSpPr>
        <p:spPr>
          <a:xfrm rot="10800000">
            <a:off x="3096000" y="5082325"/>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6" name="Google Shape;2626;p70"/>
          <p:cNvSpPr txBox="1"/>
          <p:nvPr/>
        </p:nvSpPr>
        <p:spPr>
          <a:xfrm>
            <a:off x="3469894" y="199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2627" name="Google Shape;2627;p70"/>
          <p:cNvSpPr/>
          <p:nvPr/>
        </p:nvSpPr>
        <p:spPr>
          <a:xfrm rot="10800000">
            <a:off x="3007666" y="204993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8" name="Google Shape;2628;p70"/>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2629" name="Google Shape;2629;p70"/>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630" name="Google Shape;2630;p70"/>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2631" name="Google Shape;2631;p70"/>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2" name="Google Shape;2632;p70"/>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2633" name="Google Shape;2633;p70"/>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4" name="Google Shape;2634;p70"/>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5" name="Google Shape;2635;p70"/>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2636" name="Google Shape;2636;p70"/>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7" name="Google Shape;2637;p70"/>
          <p:cNvSpPr txBox="1"/>
          <p:nvPr/>
        </p:nvSpPr>
        <p:spPr>
          <a:xfrm>
            <a:off x="7429894" y="564524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2638" name="Google Shape;2638;p70"/>
          <p:cNvSpPr/>
          <p:nvPr/>
        </p:nvSpPr>
        <p:spPr>
          <a:xfrm rot="10800000">
            <a:off x="6984000" y="56953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639" name="Google Shape;2639;p70"/>
          <p:cNvSpPr txBox="1"/>
          <p:nvPr/>
        </p:nvSpPr>
        <p:spPr>
          <a:xfrm>
            <a:off x="5269894" y="122206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2640" name="Google Shape;2640;p70"/>
          <p:cNvSpPr/>
          <p:nvPr/>
        </p:nvSpPr>
        <p:spPr>
          <a:xfrm rot="10800000">
            <a:off x="4824771" y="126334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1" name="Google Shape;2641;p70"/>
          <p:cNvSpPr txBox="1"/>
          <p:nvPr/>
        </p:nvSpPr>
        <p:spPr>
          <a:xfrm>
            <a:off x="5269894" y="311806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2642" name="Google Shape;2642;p70"/>
          <p:cNvSpPr/>
          <p:nvPr/>
        </p:nvSpPr>
        <p:spPr>
          <a:xfrm>
            <a:off x="4824000" y="318232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3" name="Google Shape;2643;p70"/>
          <p:cNvSpPr txBox="1"/>
          <p:nvPr/>
        </p:nvSpPr>
        <p:spPr>
          <a:xfrm>
            <a:off x="5305894" y="564602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2644" name="Google Shape;2644;p70"/>
          <p:cNvSpPr/>
          <p:nvPr/>
        </p:nvSpPr>
        <p:spPr>
          <a:xfrm rot="10800000">
            <a:off x="4860000" y="5696904"/>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5" name="Google Shape;2645;p70"/>
          <p:cNvSpPr txBox="1"/>
          <p:nvPr/>
        </p:nvSpPr>
        <p:spPr>
          <a:xfrm>
            <a:off x="3599552" y="4796571"/>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250</a:t>
            </a:r>
            <a:endParaRPr/>
          </a:p>
        </p:txBody>
      </p:sp>
      <p:sp>
        <p:nvSpPr>
          <p:cNvPr id="2646" name="Google Shape;2646;p70"/>
          <p:cNvSpPr/>
          <p:nvPr/>
        </p:nvSpPr>
        <p:spPr>
          <a:xfrm rot="10800000">
            <a:off x="3096000" y="484745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7" name="Google Shape;2647;p70"/>
          <p:cNvSpPr txBox="1"/>
          <p:nvPr/>
        </p:nvSpPr>
        <p:spPr>
          <a:xfrm>
            <a:off x="7487489" y="1462635"/>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250</a:t>
            </a:r>
            <a:endParaRPr/>
          </a:p>
        </p:txBody>
      </p:sp>
      <p:sp>
        <p:nvSpPr>
          <p:cNvPr id="2648" name="Google Shape;2648;p70"/>
          <p:cNvSpPr/>
          <p:nvPr/>
        </p:nvSpPr>
        <p:spPr>
          <a:xfrm rot="10800000">
            <a:off x="6984000" y="14983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649" name="Google Shape;2649;p70"/>
          <p:cNvSpPr txBox="1"/>
          <p:nvPr/>
        </p:nvSpPr>
        <p:spPr>
          <a:xfrm>
            <a:off x="9285817" y="171550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2650" name="Google Shape;2650;p70"/>
          <p:cNvSpPr/>
          <p:nvPr/>
        </p:nvSpPr>
        <p:spPr>
          <a:xfrm rot="10800000">
            <a:off x="8784000" y="1751173"/>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651" name="Google Shape;2651;p70"/>
          <p:cNvSpPr txBox="1"/>
          <p:nvPr/>
        </p:nvSpPr>
        <p:spPr>
          <a:xfrm>
            <a:off x="5269894" y="9658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2652" name="Google Shape;2652;p70"/>
          <p:cNvSpPr/>
          <p:nvPr/>
        </p:nvSpPr>
        <p:spPr>
          <a:xfrm>
            <a:off x="4825605" y="10220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53" name="Google Shape;2653;p70"/>
          <p:cNvGrpSpPr/>
          <p:nvPr/>
        </p:nvGrpSpPr>
        <p:grpSpPr>
          <a:xfrm>
            <a:off x="2528691" y="1763611"/>
            <a:ext cx="309700" cy="223916"/>
            <a:chOff x="756599" y="3715227"/>
            <a:chExt cx="321512" cy="232456"/>
          </a:xfrm>
        </p:grpSpPr>
        <p:sp>
          <p:nvSpPr>
            <p:cNvPr id="2654" name="Google Shape;2654;p70"/>
            <p:cNvSpPr/>
            <p:nvPr/>
          </p:nvSpPr>
          <p:spPr>
            <a:xfrm>
              <a:off x="810780" y="3715227"/>
              <a:ext cx="224238" cy="224238"/>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55" name="Google Shape;2655;p70"/>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grpSp>
      <p:grpSp>
        <p:nvGrpSpPr>
          <p:cNvPr id="2656" name="Google Shape;2656;p70"/>
          <p:cNvGrpSpPr/>
          <p:nvPr/>
        </p:nvGrpSpPr>
        <p:grpSpPr>
          <a:xfrm>
            <a:off x="2528691" y="2037441"/>
            <a:ext cx="309700" cy="223916"/>
            <a:chOff x="756599" y="3715227"/>
            <a:chExt cx="321512" cy="232456"/>
          </a:xfrm>
        </p:grpSpPr>
        <p:sp>
          <p:nvSpPr>
            <p:cNvPr id="2657" name="Google Shape;2657;p70"/>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58" name="Google Shape;2658;p70"/>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2659" name="Google Shape;2659;p70"/>
          <p:cNvGrpSpPr/>
          <p:nvPr/>
        </p:nvGrpSpPr>
        <p:grpSpPr>
          <a:xfrm>
            <a:off x="2568712" y="2307277"/>
            <a:ext cx="247184" cy="223916"/>
            <a:chOff x="797287" y="3715227"/>
            <a:chExt cx="256611" cy="232456"/>
          </a:xfrm>
        </p:grpSpPr>
        <p:sp>
          <p:nvSpPr>
            <p:cNvPr id="2660" name="Google Shape;2660;p70"/>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61" name="Google Shape;2661;p70"/>
            <p:cNvSpPr/>
            <p:nvPr/>
          </p:nvSpPr>
          <p:spPr>
            <a:xfrm>
              <a:off x="797287" y="3724022"/>
              <a:ext cx="256611"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2662" name="Google Shape;2662;p70"/>
          <p:cNvGrpSpPr/>
          <p:nvPr/>
        </p:nvGrpSpPr>
        <p:grpSpPr>
          <a:xfrm>
            <a:off x="2530414" y="2567405"/>
            <a:ext cx="300083" cy="223917"/>
            <a:chOff x="761592" y="3715226"/>
            <a:chExt cx="311527" cy="232457"/>
          </a:xfrm>
        </p:grpSpPr>
        <p:sp>
          <p:nvSpPr>
            <p:cNvPr id="2663" name="Google Shape;2663;p70"/>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64" name="Google Shape;2664;p70"/>
            <p:cNvSpPr/>
            <p:nvPr/>
          </p:nvSpPr>
          <p:spPr>
            <a:xfrm>
              <a:off x="761592" y="3724022"/>
              <a:ext cx="311527"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2665" name="Google Shape;2665;p70"/>
          <p:cNvGrpSpPr/>
          <p:nvPr/>
        </p:nvGrpSpPr>
        <p:grpSpPr>
          <a:xfrm>
            <a:off x="2574025" y="2841900"/>
            <a:ext cx="245580" cy="224238"/>
            <a:chOff x="802803" y="3715228"/>
            <a:chExt cx="245580" cy="224238"/>
          </a:xfrm>
        </p:grpSpPr>
        <p:sp>
          <p:nvSpPr>
            <p:cNvPr id="2666" name="Google Shape;2666;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67" name="Google Shape;2667;p7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2668" name="Google Shape;2668;p70"/>
          <p:cNvGrpSpPr/>
          <p:nvPr/>
        </p:nvGrpSpPr>
        <p:grpSpPr>
          <a:xfrm>
            <a:off x="2574025" y="3121887"/>
            <a:ext cx="245580" cy="224238"/>
            <a:chOff x="802803" y="3715228"/>
            <a:chExt cx="245580" cy="224238"/>
          </a:xfrm>
        </p:grpSpPr>
        <p:sp>
          <p:nvSpPr>
            <p:cNvPr id="2669" name="Google Shape;2669;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70" name="Google Shape;2670;p7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2671" name="Google Shape;2671;p70"/>
          <p:cNvGrpSpPr/>
          <p:nvPr/>
        </p:nvGrpSpPr>
        <p:grpSpPr>
          <a:xfrm>
            <a:off x="2574025" y="3385828"/>
            <a:ext cx="245580" cy="224238"/>
            <a:chOff x="802803" y="3715228"/>
            <a:chExt cx="245580" cy="224238"/>
          </a:xfrm>
        </p:grpSpPr>
        <p:sp>
          <p:nvSpPr>
            <p:cNvPr id="2672" name="Google Shape;2672;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73" name="Google Shape;2673;p7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2674" name="Google Shape;2674;p70"/>
          <p:cNvGrpSpPr/>
          <p:nvPr/>
        </p:nvGrpSpPr>
        <p:grpSpPr>
          <a:xfrm>
            <a:off x="2574025" y="3649299"/>
            <a:ext cx="245580" cy="224238"/>
            <a:chOff x="802803" y="3715228"/>
            <a:chExt cx="245580" cy="224238"/>
          </a:xfrm>
        </p:grpSpPr>
        <p:sp>
          <p:nvSpPr>
            <p:cNvPr id="2675" name="Google Shape;2675;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76" name="Google Shape;2676;p7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2677" name="Google Shape;2677;p70"/>
          <p:cNvGrpSpPr/>
          <p:nvPr/>
        </p:nvGrpSpPr>
        <p:grpSpPr>
          <a:xfrm>
            <a:off x="10117559" y="1755851"/>
            <a:ext cx="245580" cy="224238"/>
            <a:chOff x="802803" y="3715228"/>
            <a:chExt cx="245580" cy="224238"/>
          </a:xfrm>
        </p:grpSpPr>
        <p:sp>
          <p:nvSpPr>
            <p:cNvPr id="2678" name="Google Shape;2678;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79" name="Google Shape;2679;p7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2680" name="Google Shape;2680;p70"/>
          <p:cNvGrpSpPr/>
          <p:nvPr/>
        </p:nvGrpSpPr>
        <p:grpSpPr>
          <a:xfrm>
            <a:off x="10116000" y="3650400"/>
            <a:ext cx="245580" cy="224238"/>
            <a:chOff x="802803" y="3715228"/>
            <a:chExt cx="245580" cy="224238"/>
          </a:xfrm>
        </p:grpSpPr>
        <p:sp>
          <p:nvSpPr>
            <p:cNvPr id="2681" name="Google Shape;2681;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82" name="Google Shape;2682;p7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2683" name="Google Shape;2683;p70"/>
          <p:cNvGrpSpPr/>
          <p:nvPr/>
        </p:nvGrpSpPr>
        <p:grpSpPr>
          <a:xfrm>
            <a:off x="10117837" y="1489299"/>
            <a:ext cx="245580" cy="224238"/>
            <a:chOff x="802803" y="3715228"/>
            <a:chExt cx="245580" cy="224238"/>
          </a:xfrm>
        </p:grpSpPr>
        <p:sp>
          <p:nvSpPr>
            <p:cNvPr id="2684" name="Google Shape;2684;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85" name="Google Shape;2685;p7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2686" name="Google Shape;2686;p70"/>
          <p:cNvGrpSpPr/>
          <p:nvPr/>
        </p:nvGrpSpPr>
        <p:grpSpPr>
          <a:xfrm>
            <a:off x="6553087" y="1741845"/>
            <a:ext cx="245580" cy="224238"/>
            <a:chOff x="802803" y="3715228"/>
            <a:chExt cx="245580" cy="224238"/>
          </a:xfrm>
        </p:grpSpPr>
        <p:sp>
          <p:nvSpPr>
            <p:cNvPr id="2687" name="Google Shape;2687;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88" name="Google Shape;2688;p7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2689" name="Google Shape;2689;p70"/>
          <p:cNvGrpSpPr/>
          <p:nvPr/>
        </p:nvGrpSpPr>
        <p:grpSpPr>
          <a:xfrm>
            <a:off x="784605" y="3629276"/>
            <a:ext cx="245580" cy="224238"/>
            <a:chOff x="802803" y="3715228"/>
            <a:chExt cx="245580" cy="224238"/>
          </a:xfrm>
        </p:grpSpPr>
        <p:sp>
          <p:nvSpPr>
            <p:cNvPr id="2690" name="Google Shape;2690;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91" name="Google Shape;2691;p7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2692" name="Google Shape;2692;p70"/>
          <p:cNvGrpSpPr/>
          <p:nvPr/>
        </p:nvGrpSpPr>
        <p:grpSpPr>
          <a:xfrm>
            <a:off x="4359077" y="3641899"/>
            <a:ext cx="245580" cy="224238"/>
            <a:chOff x="802803" y="3715228"/>
            <a:chExt cx="245580" cy="224238"/>
          </a:xfrm>
        </p:grpSpPr>
        <p:sp>
          <p:nvSpPr>
            <p:cNvPr id="2693" name="Google Shape;2693;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94" name="Google Shape;2694;p7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2695" name="Google Shape;2695;p70"/>
          <p:cNvGrpSpPr/>
          <p:nvPr/>
        </p:nvGrpSpPr>
        <p:grpSpPr>
          <a:xfrm>
            <a:off x="6484980" y="5931080"/>
            <a:ext cx="300082" cy="224238"/>
            <a:chOff x="775552" y="3715228"/>
            <a:chExt cx="300082" cy="224238"/>
          </a:xfrm>
        </p:grpSpPr>
        <p:sp>
          <p:nvSpPr>
            <p:cNvPr id="2696" name="Google Shape;2696;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697" name="Google Shape;2697;p70"/>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2698" name="Google Shape;2698;p70"/>
          <p:cNvGrpSpPr/>
          <p:nvPr/>
        </p:nvGrpSpPr>
        <p:grpSpPr>
          <a:xfrm>
            <a:off x="4325561" y="3388584"/>
            <a:ext cx="309700" cy="224238"/>
            <a:chOff x="770743" y="3715228"/>
            <a:chExt cx="309700" cy="224238"/>
          </a:xfrm>
        </p:grpSpPr>
        <p:sp>
          <p:nvSpPr>
            <p:cNvPr id="2699" name="Google Shape;2699;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700" name="Google Shape;2700;p7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2701" name="Google Shape;2701;p70"/>
          <p:cNvGrpSpPr/>
          <p:nvPr/>
        </p:nvGrpSpPr>
        <p:grpSpPr>
          <a:xfrm>
            <a:off x="4372912" y="5940000"/>
            <a:ext cx="309700" cy="224238"/>
            <a:chOff x="770743" y="3715228"/>
            <a:chExt cx="309700" cy="224238"/>
          </a:xfrm>
        </p:grpSpPr>
        <p:sp>
          <p:nvSpPr>
            <p:cNvPr id="2702" name="Google Shape;2702;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703" name="Google Shape;2703;p7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2704" name="Google Shape;2704;p70"/>
          <p:cNvGrpSpPr/>
          <p:nvPr/>
        </p:nvGrpSpPr>
        <p:grpSpPr>
          <a:xfrm>
            <a:off x="4330045" y="3136880"/>
            <a:ext cx="309700" cy="224238"/>
            <a:chOff x="770743" y="3715228"/>
            <a:chExt cx="309700" cy="224238"/>
          </a:xfrm>
        </p:grpSpPr>
        <p:sp>
          <p:nvSpPr>
            <p:cNvPr id="2705" name="Google Shape;2705;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706" name="Google Shape;2706;p7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2707" name="Google Shape;2707;p70"/>
          <p:cNvGrpSpPr/>
          <p:nvPr/>
        </p:nvGrpSpPr>
        <p:grpSpPr>
          <a:xfrm>
            <a:off x="4377396" y="5681195"/>
            <a:ext cx="309700" cy="224238"/>
            <a:chOff x="770743" y="3715228"/>
            <a:chExt cx="309700" cy="224238"/>
          </a:xfrm>
        </p:grpSpPr>
        <p:sp>
          <p:nvSpPr>
            <p:cNvPr id="2708" name="Google Shape;2708;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709" name="Google Shape;2709;p7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2710" name="Google Shape;2710;p70"/>
          <p:cNvGrpSpPr/>
          <p:nvPr/>
        </p:nvGrpSpPr>
        <p:grpSpPr>
          <a:xfrm>
            <a:off x="6484980" y="5676798"/>
            <a:ext cx="300082" cy="224238"/>
            <a:chOff x="775552" y="3715228"/>
            <a:chExt cx="300082" cy="224238"/>
          </a:xfrm>
        </p:grpSpPr>
        <p:sp>
          <p:nvSpPr>
            <p:cNvPr id="2711" name="Google Shape;2711;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712" name="Google Shape;2712;p70"/>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2713" name="Google Shape;2713;p70"/>
          <p:cNvGrpSpPr/>
          <p:nvPr/>
        </p:nvGrpSpPr>
        <p:grpSpPr>
          <a:xfrm>
            <a:off x="2681463" y="5057611"/>
            <a:ext cx="245580" cy="224238"/>
            <a:chOff x="802803" y="3715228"/>
            <a:chExt cx="245580" cy="224238"/>
          </a:xfrm>
        </p:grpSpPr>
        <p:sp>
          <p:nvSpPr>
            <p:cNvPr id="2714" name="Google Shape;2714;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715" name="Google Shape;2715;p7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2716" name="Google Shape;2716;p70"/>
          <p:cNvGrpSpPr/>
          <p:nvPr/>
        </p:nvGrpSpPr>
        <p:grpSpPr>
          <a:xfrm>
            <a:off x="2680630" y="4808856"/>
            <a:ext cx="245580" cy="224238"/>
            <a:chOff x="802803" y="3715228"/>
            <a:chExt cx="245580" cy="224238"/>
          </a:xfrm>
        </p:grpSpPr>
        <p:sp>
          <p:nvSpPr>
            <p:cNvPr id="2717" name="Google Shape;2717;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718" name="Google Shape;2718;p7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2719" name="Google Shape;2719;p70"/>
          <p:cNvGrpSpPr/>
          <p:nvPr/>
        </p:nvGrpSpPr>
        <p:grpSpPr>
          <a:xfrm>
            <a:off x="6550922" y="1481480"/>
            <a:ext cx="245580" cy="224238"/>
            <a:chOff x="802803" y="3715228"/>
            <a:chExt cx="245580" cy="224238"/>
          </a:xfrm>
        </p:grpSpPr>
        <p:sp>
          <p:nvSpPr>
            <p:cNvPr id="2720" name="Google Shape;2720;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721" name="Google Shape;2721;p7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2722" name="Google Shape;2722;p70"/>
          <p:cNvGrpSpPr/>
          <p:nvPr/>
        </p:nvGrpSpPr>
        <p:grpSpPr>
          <a:xfrm>
            <a:off x="8311967" y="1742779"/>
            <a:ext cx="309700" cy="224238"/>
            <a:chOff x="770743" y="3715228"/>
            <a:chExt cx="309700" cy="224238"/>
          </a:xfrm>
        </p:grpSpPr>
        <p:sp>
          <p:nvSpPr>
            <p:cNvPr id="2723" name="Google Shape;2723;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724" name="Google Shape;2724;p7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2725" name="Google Shape;2725;p70"/>
          <p:cNvGrpSpPr/>
          <p:nvPr/>
        </p:nvGrpSpPr>
        <p:grpSpPr>
          <a:xfrm>
            <a:off x="4322372" y="1240114"/>
            <a:ext cx="300082" cy="224238"/>
            <a:chOff x="775552" y="3715228"/>
            <a:chExt cx="300082" cy="224238"/>
          </a:xfrm>
        </p:grpSpPr>
        <p:sp>
          <p:nvSpPr>
            <p:cNvPr id="2726" name="Google Shape;2726;p7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727" name="Google Shape;2727;p70"/>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2728" name="Google Shape;2728;p70"/>
          <p:cNvGrpSpPr/>
          <p:nvPr/>
        </p:nvGrpSpPr>
        <p:grpSpPr>
          <a:xfrm>
            <a:off x="4319927" y="983503"/>
            <a:ext cx="309700" cy="224238"/>
            <a:chOff x="770743" y="3715228"/>
            <a:chExt cx="309700" cy="224238"/>
          </a:xfrm>
        </p:grpSpPr>
        <p:sp>
          <p:nvSpPr>
            <p:cNvPr id="2729" name="Google Shape;2729;p70"/>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730" name="Google Shape;2730;p7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grpSp>
      <p:sp>
        <p:nvSpPr>
          <p:cNvPr id="2731" name="Google Shape;2731;p70"/>
          <p:cNvSpPr txBox="1"/>
          <p:nvPr/>
        </p:nvSpPr>
        <p:spPr>
          <a:xfrm>
            <a:off x="4033926" y="1538024"/>
            <a:ext cx="201557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receivable</a:t>
            </a:r>
            <a:endParaRPr/>
          </a:p>
        </p:txBody>
      </p:sp>
      <p:sp>
        <p:nvSpPr>
          <p:cNvPr id="2732" name="Google Shape;2732;p70"/>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2733" name="Google Shape;2733;p70"/>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2734" name="Google Shape;2734;p70"/>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2735" name="Google Shape;2735;p70"/>
          <p:cNvGrpSpPr/>
          <p:nvPr/>
        </p:nvGrpSpPr>
        <p:grpSpPr>
          <a:xfrm>
            <a:off x="4247500" y="957969"/>
            <a:ext cx="1620000" cy="613673"/>
            <a:chOff x="3810000" y="2381250"/>
            <a:chExt cx="1390650" cy="1230631"/>
          </a:xfrm>
        </p:grpSpPr>
        <p:sp>
          <p:nvSpPr>
            <p:cNvPr id="2736" name="Google Shape;2736;p70"/>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737" name="Google Shape;2737;p70"/>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738" name="Google Shape;2738;p70"/>
          <p:cNvGrpSpPr/>
          <p:nvPr/>
        </p:nvGrpSpPr>
        <p:grpSpPr>
          <a:xfrm>
            <a:off x="2556000" y="4767598"/>
            <a:ext cx="1620000" cy="613673"/>
            <a:chOff x="3810000" y="2381250"/>
            <a:chExt cx="1390650" cy="1230631"/>
          </a:xfrm>
        </p:grpSpPr>
        <p:sp>
          <p:nvSpPr>
            <p:cNvPr id="2739" name="Google Shape;2739;p70"/>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740" name="Google Shape;2740;p70"/>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741" name="Google Shape;2741;p70"/>
          <p:cNvGrpSpPr/>
          <p:nvPr/>
        </p:nvGrpSpPr>
        <p:grpSpPr>
          <a:xfrm>
            <a:off x="4292494" y="5448381"/>
            <a:ext cx="1620000" cy="796276"/>
            <a:chOff x="3810000" y="2015069"/>
            <a:chExt cx="1390650" cy="1596814"/>
          </a:xfrm>
        </p:grpSpPr>
        <p:sp>
          <p:nvSpPr>
            <p:cNvPr id="2742" name="Google Shape;2742;p70"/>
            <p:cNvSpPr/>
            <p:nvPr/>
          </p:nvSpPr>
          <p:spPr>
            <a:xfrm flipH="1">
              <a:off x="4505325" y="2015073"/>
              <a:ext cx="695325" cy="1596810"/>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743" name="Google Shape;2743;p70"/>
            <p:cNvSpPr/>
            <p:nvPr/>
          </p:nvSpPr>
          <p:spPr>
            <a:xfrm>
              <a:off x="3810000" y="2015069"/>
              <a:ext cx="695325" cy="1596812"/>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744" name="Google Shape;2744;p70"/>
          <p:cNvGrpSpPr/>
          <p:nvPr/>
        </p:nvGrpSpPr>
        <p:grpSpPr>
          <a:xfrm>
            <a:off x="6382456" y="5448381"/>
            <a:ext cx="1620000" cy="796276"/>
            <a:chOff x="3810000" y="2015069"/>
            <a:chExt cx="1390650" cy="1596814"/>
          </a:xfrm>
        </p:grpSpPr>
        <p:sp>
          <p:nvSpPr>
            <p:cNvPr id="2745" name="Google Shape;2745;p7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746" name="Google Shape;2746;p7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747" name="Google Shape;2747;p70"/>
          <p:cNvGrpSpPr/>
          <p:nvPr/>
        </p:nvGrpSpPr>
        <p:grpSpPr>
          <a:xfrm>
            <a:off x="9983452" y="3159099"/>
            <a:ext cx="1620000" cy="796276"/>
            <a:chOff x="3810000" y="2015069"/>
            <a:chExt cx="1390650" cy="1596814"/>
          </a:xfrm>
        </p:grpSpPr>
        <p:sp>
          <p:nvSpPr>
            <p:cNvPr id="2748" name="Google Shape;2748;p7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749" name="Google Shape;2749;p7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750" name="Google Shape;2750;p70"/>
          <p:cNvGrpSpPr/>
          <p:nvPr/>
        </p:nvGrpSpPr>
        <p:grpSpPr>
          <a:xfrm>
            <a:off x="8214558" y="1260018"/>
            <a:ext cx="1620000" cy="796276"/>
            <a:chOff x="3810000" y="2015069"/>
            <a:chExt cx="1390650" cy="1596814"/>
          </a:xfrm>
        </p:grpSpPr>
        <p:sp>
          <p:nvSpPr>
            <p:cNvPr id="2751" name="Google Shape;2751;p7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752" name="Google Shape;2752;p7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753" name="Google Shape;2753;p70"/>
          <p:cNvGrpSpPr/>
          <p:nvPr/>
        </p:nvGrpSpPr>
        <p:grpSpPr>
          <a:xfrm>
            <a:off x="10006085" y="1263488"/>
            <a:ext cx="1620000" cy="796276"/>
            <a:chOff x="3810000" y="2015069"/>
            <a:chExt cx="1390650" cy="1596814"/>
          </a:xfrm>
        </p:grpSpPr>
        <p:sp>
          <p:nvSpPr>
            <p:cNvPr id="2754" name="Google Shape;2754;p7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755" name="Google Shape;2755;p7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756" name="Google Shape;2756;p70"/>
          <p:cNvGrpSpPr/>
          <p:nvPr/>
        </p:nvGrpSpPr>
        <p:grpSpPr>
          <a:xfrm>
            <a:off x="6428511" y="1266563"/>
            <a:ext cx="1620000" cy="796276"/>
            <a:chOff x="3810000" y="2015069"/>
            <a:chExt cx="1390650" cy="1596814"/>
          </a:xfrm>
        </p:grpSpPr>
        <p:sp>
          <p:nvSpPr>
            <p:cNvPr id="2757" name="Google Shape;2757;p7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758" name="Google Shape;2758;p7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2759" name="Google Shape;2759;p70"/>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760" name="Google Shape;2760;p70"/>
          <p:cNvSpPr/>
          <p:nvPr/>
        </p:nvSpPr>
        <p:spPr>
          <a:xfrm>
            <a:off x="1146817" y="4522208"/>
            <a:ext cx="107440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61" name="Google Shape;2761;p70"/>
          <p:cNvGrpSpPr/>
          <p:nvPr/>
        </p:nvGrpSpPr>
        <p:grpSpPr>
          <a:xfrm>
            <a:off x="1366103" y="4803175"/>
            <a:ext cx="10188967" cy="756004"/>
            <a:chOff x="926134" y="1719856"/>
            <a:chExt cx="9204181" cy="750147"/>
          </a:xfrm>
        </p:grpSpPr>
        <p:sp>
          <p:nvSpPr>
            <p:cNvPr id="2762" name="Google Shape;2762;p70"/>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B의 비서가 방문하여 미지급 금액 전액을 결제함. 현금은 은행에 입금함.</a:t>
              </a:r>
              <a:endParaRPr sz="2000">
                <a:solidFill>
                  <a:schemeClr val="dk1"/>
                </a:solidFill>
                <a:latin typeface="Avenir"/>
                <a:ea typeface="Avenir"/>
                <a:cs typeface="Avenir"/>
                <a:sym typeface="Avenir"/>
              </a:endParaRPr>
            </a:p>
          </p:txBody>
        </p:sp>
        <p:sp>
          <p:nvSpPr>
            <p:cNvPr id="2763" name="Google Shape;2763;p70"/>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a:t>
              </a:r>
              <a:endParaRPr/>
            </a:p>
          </p:txBody>
        </p:sp>
        <p:sp>
          <p:nvSpPr>
            <p:cNvPr id="2764" name="Google Shape;2764;p70"/>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Accounts receivable</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a:t>
              </a:r>
              <a:endParaRPr/>
            </a:p>
          </p:txBody>
        </p:sp>
        <p:sp>
          <p:nvSpPr>
            <p:cNvPr id="2765" name="Google Shape;2765;p70"/>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11</a:t>
              </a:r>
              <a:endParaRPr/>
            </a:p>
          </p:txBody>
        </p:sp>
      </p:grpSp>
      <p:sp>
        <p:nvSpPr>
          <p:cNvPr id="2766" name="Google Shape;2766;p70"/>
          <p:cNvSpPr txBox="1"/>
          <p:nvPr/>
        </p:nvSpPr>
        <p:spPr>
          <a:xfrm>
            <a:off x="8176202" y="4793332"/>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a:t>
            </a:r>
            <a:endParaRPr/>
          </a:p>
        </p:txBody>
      </p:sp>
      <p:sp>
        <p:nvSpPr>
          <p:cNvPr id="2767" name="Google Shape;2767;p70"/>
          <p:cNvSpPr txBox="1"/>
          <p:nvPr/>
        </p:nvSpPr>
        <p:spPr>
          <a:xfrm>
            <a:off x="9859272" y="4797445"/>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a:t>
            </a:r>
            <a:endParaRPr/>
          </a:p>
        </p:txBody>
      </p:sp>
      <p:sp>
        <p:nvSpPr>
          <p:cNvPr id="2768" name="Google Shape;2768;p70"/>
          <p:cNvSpPr/>
          <p:nvPr/>
        </p:nvSpPr>
        <p:spPr>
          <a:xfrm rot="10800000">
            <a:off x="153289" y="837337"/>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9" name="Google Shape;2769;p70"/>
          <p:cNvSpPr/>
          <p:nvPr/>
        </p:nvSpPr>
        <p:spPr>
          <a:xfrm>
            <a:off x="137389" y="1922421"/>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0" name="Google Shape;2770;p70"/>
          <p:cNvSpPr txBox="1"/>
          <p:nvPr/>
        </p:nvSpPr>
        <p:spPr>
          <a:xfrm>
            <a:off x="6403129" y="3421071"/>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400</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2766"/>
                                        </p:tgtEl>
                                      </p:cBhvr>
                                    </p:animEffect>
                                    <p:set>
                                      <p:cBhvr>
                                        <p:cTn dur="1" fill="hold">
                                          <p:stCondLst>
                                            <p:cond delay="1000"/>
                                          </p:stCondLst>
                                        </p:cTn>
                                        <p:tgtEl>
                                          <p:spTgt spid="276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653"/>
                                        </p:tgtEl>
                                        <p:attrNameLst>
                                          <p:attrName>style.visibility</p:attrName>
                                        </p:attrNameLst>
                                      </p:cBhvr>
                                      <p:to>
                                        <p:strVal val="visible"/>
                                      </p:to>
                                    </p:set>
                                    <p:animEffect filter="fade" transition="in">
                                      <p:cBhvr>
                                        <p:cTn dur="1000"/>
                                        <p:tgtEl>
                                          <p:spTgt spid="2653"/>
                                        </p:tgtEl>
                                      </p:cBhvr>
                                    </p:animEffect>
                                  </p:childTnLst>
                                </p:cTn>
                              </p:par>
                              <p:par>
                                <p:cTn fill="hold" nodeType="withEffect" presetClass="entr" presetID="10" presetSubtype="0">
                                  <p:stCondLst>
                                    <p:cond delay="0"/>
                                  </p:stCondLst>
                                  <p:childTnLst>
                                    <p:set>
                                      <p:cBhvr>
                                        <p:cTn dur="1" fill="hold">
                                          <p:stCondLst>
                                            <p:cond delay="0"/>
                                          </p:stCondLst>
                                        </p:cTn>
                                        <p:tgtEl>
                                          <p:spTgt spid="2610"/>
                                        </p:tgtEl>
                                        <p:attrNameLst>
                                          <p:attrName>style.visibility</p:attrName>
                                        </p:attrNameLst>
                                      </p:cBhvr>
                                      <p:to>
                                        <p:strVal val="visible"/>
                                      </p:to>
                                    </p:set>
                                    <p:animEffect filter="fade" transition="in">
                                      <p:cBhvr>
                                        <p:cTn dur="1000"/>
                                        <p:tgtEl>
                                          <p:spTgt spid="2610"/>
                                        </p:tgtEl>
                                      </p:cBhvr>
                                    </p:animEffect>
                                  </p:childTnLst>
                                </p:cTn>
                              </p:par>
                              <p:par>
                                <p:cTn fill="hold" nodeType="withEffect" presetClass="entr" presetID="10" presetSubtype="0">
                                  <p:stCondLst>
                                    <p:cond delay="0"/>
                                  </p:stCondLst>
                                  <p:childTnLst>
                                    <p:set>
                                      <p:cBhvr>
                                        <p:cTn dur="1" fill="hold">
                                          <p:stCondLst>
                                            <p:cond delay="0"/>
                                          </p:stCondLst>
                                        </p:cTn>
                                        <p:tgtEl>
                                          <p:spTgt spid="2607"/>
                                        </p:tgtEl>
                                        <p:attrNameLst>
                                          <p:attrName>style.visibility</p:attrName>
                                        </p:attrNameLst>
                                      </p:cBhvr>
                                      <p:to>
                                        <p:strVal val="visible"/>
                                      </p:to>
                                    </p:set>
                                    <p:animEffect filter="fade" transition="in">
                                      <p:cBhvr>
                                        <p:cTn dur="1000"/>
                                        <p:tgtEl>
                                          <p:spTgt spid="2607"/>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2767"/>
                                        </p:tgtEl>
                                      </p:cBhvr>
                                    </p:animEffect>
                                    <p:set>
                                      <p:cBhvr>
                                        <p:cTn dur="1" fill="hold">
                                          <p:stCondLst>
                                            <p:cond delay="1000"/>
                                          </p:stCondLst>
                                        </p:cTn>
                                        <p:tgtEl>
                                          <p:spTgt spid="276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728"/>
                                        </p:tgtEl>
                                        <p:attrNameLst>
                                          <p:attrName>style.visibility</p:attrName>
                                        </p:attrNameLst>
                                      </p:cBhvr>
                                      <p:to>
                                        <p:strVal val="visible"/>
                                      </p:to>
                                    </p:set>
                                    <p:animEffect filter="fade" transition="in">
                                      <p:cBhvr>
                                        <p:cTn dur="1000"/>
                                        <p:tgtEl>
                                          <p:spTgt spid="2728"/>
                                        </p:tgtEl>
                                      </p:cBhvr>
                                    </p:animEffect>
                                  </p:childTnLst>
                                </p:cTn>
                              </p:par>
                              <p:par>
                                <p:cTn fill="hold" nodeType="withEffect" presetClass="entr" presetID="10" presetSubtype="0">
                                  <p:stCondLst>
                                    <p:cond delay="0"/>
                                  </p:stCondLst>
                                  <p:childTnLst>
                                    <p:set>
                                      <p:cBhvr>
                                        <p:cTn dur="1" fill="hold">
                                          <p:stCondLst>
                                            <p:cond delay="0"/>
                                          </p:stCondLst>
                                        </p:cTn>
                                        <p:tgtEl>
                                          <p:spTgt spid="2652"/>
                                        </p:tgtEl>
                                        <p:attrNameLst>
                                          <p:attrName>style.visibility</p:attrName>
                                        </p:attrNameLst>
                                      </p:cBhvr>
                                      <p:to>
                                        <p:strVal val="visible"/>
                                      </p:to>
                                    </p:set>
                                    <p:animEffect filter="fade" transition="in">
                                      <p:cBhvr>
                                        <p:cTn dur="1000"/>
                                        <p:tgtEl>
                                          <p:spTgt spid="2652"/>
                                        </p:tgtEl>
                                      </p:cBhvr>
                                    </p:animEffect>
                                  </p:childTnLst>
                                </p:cTn>
                              </p:par>
                              <p:par>
                                <p:cTn fill="hold" nodeType="withEffect" presetClass="entr" presetID="10" presetSubtype="0">
                                  <p:stCondLst>
                                    <p:cond delay="0"/>
                                  </p:stCondLst>
                                  <p:childTnLst>
                                    <p:set>
                                      <p:cBhvr>
                                        <p:cTn dur="1" fill="hold">
                                          <p:stCondLst>
                                            <p:cond delay="0"/>
                                          </p:stCondLst>
                                        </p:cTn>
                                        <p:tgtEl>
                                          <p:spTgt spid="2651"/>
                                        </p:tgtEl>
                                        <p:attrNameLst>
                                          <p:attrName>style.visibility</p:attrName>
                                        </p:attrNameLst>
                                      </p:cBhvr>
                                      <p:to>
                                        <p:strVal val="visible"/>
                                      </p:to>
                                    </p:set>
                                    <p:animEffect filter="fade" transition="in">
                                      <p:cBhvr>
                                        <p:cTn dur="1000"/>
                                        <p:tgtEl>
                                          <p:spTgt spid="26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8"/>
                                        </p:tgtEl>
                                        <p:attrNameLst>
                                          <p:attrName>style.visibility</p:attrName>
                                        </p:attrNameLst>
                                      </p:cBhvr>
                                      <p:to>
                                        <p:strVal val="visible"/>
                                      </p:to>
                                    </p:set>
                                    <p:animEffect filter="fade" transition="in">
                                      <p:cBhvr>
                                        <p:cTn dur="1000"/>
                                        <p:tgtEl>
                                          <p:spTgt spid="2768"/>
                                        </p:tgtEl>
                                      </p:cBhvr>
                                    </p:animEffect>
                                  </p:childTnLst>
                                </p:cTn>
                              </p:par>
                              <p:par>
                                <p:cTn fill="hold" nodeType="withEffect" presetClass="entr" presetID="10" presetSubtype="0">
                                  <p:stCondLst>
                                    <p:cond delay="0"/>
                                  </p:stCondLst>
                                  <p:childTnLst>
                                    <p:set>
                                      <p:cBhvr>
                                        <p:cTn dur="1" fill="hold">
                                          <p:stCondLst>
                                            <p:cond delay="0"/>
                                          </p:stCondLst>
                                        </p:cTn>
                                        <p:tgtEl>
                                          <p:spTgt spid="2769"/>
                                        </p:tgtEl>
                                        <p:attrNameLst>
                                          <p:attrName>style.visibility</p:attrName>
                                        </p:attrNameLst>
                                      </p:cBhvr>
                                      <p:to>
                                        <p:strVal val="visible"/>
                                      </p:to>
                                    </p:set>
                                    <p:animEffect filter="fade" transition="in">
                                      <p:cBhvr>
                                        <p:cTn dur="1000"/>
                                        <p:tgtEl>
                                          <p:spTgt spid="27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5" name="Shape 2775"/>
        <p:cNvGrpSpPr/>
        <p:nvPr/>
      </p:nvGrpSpPr>
      <p:grpSpPr>
        <a:xfrm>
          <a:off x="0" y="0"/>
          <a:ext cx="0" cy="0"/>
          <a:chOff x="0" y="0"/>
          <a:chExt cx="0" cy="0"/>
        </a:xfrm>
      </p:grpSpPr>
      <p:sp>
        <p:nvSpPr>
          <p:cNvPr id="2776" name="Google Shape;2776;p71"/>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grpSp>
        <p:nvGrpSpPr>
          <p:cNvPr id="2777" name="Google Shape;2777;p71"/>
          <p:cNvGrpSpPr/>
          <p:nvPr/>
        </p:nvGrpSpPr>
        <p:grpSpPr>
          <a:xfrm>
            <a:off x="1284576" y="2130924"/>
            <a:ext cx="10188969" cy="756004"/>
            <a:chOff x="926134" y="1719856"/>
            <a:chExt cx="9204181" cy="750147"/>
          </a:xfrm>
        </p:grpSpPr>
        <p:sp>
          <p:nvSpPr>
            <p:cNvPr id="2778" name="Google Shape;2778;p71"/>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D가 일부 상품을 구매하고, 결제 수단으로 상품권을 제시함.</a:t>
              </a:r>
              <a:endParaRPr sz="2000">
                <a:solidFill>
                  <a:schemeClr val="dk1"/>
                </a:solidFill>
                <a:latin typeface="Avenir"/>
                <a:ea typeface="Avenir"/>
                <a:cs typeface="Avenir"/>
                <a:sym typeface="Avenir"/>
              </a:endParaRPr>
            </a:p>
          </p:txBody>
        </p:sp>
        <p:sp>
          <p:nvSpPr>
            <p:cNvPr id="2779" name="Google Shape;2779;p71"/>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Deferred income</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90</a:t>
              </a:r>
              <a:endParaRPr/>
            </a:p>
          </p:txBody>
        </p:sp>
        <p:sp>
          <p:nvSpPr>
            <p:cNvPr id="2780" name="Google Shape;2780;p71"/>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Sales</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90</a:t>
              </a:r>
              <a:endParaRPr/>
            </a:p>
          </p:txBody>
        </p:sp>
        <p:sp>
          <p:nvSpPr>
            <p:cNvPr id="2781" name="Google Shape;2781;p71"/>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12a</a:t>
              </a:r>
              <a:endParaRPr/>
            </a:p>
          </p:txBody>
        </p:sp>
      </p:grpSp>
      <p:sp>
        <p:nvSpPr>
          <p:cNvPr id="2782" name="Google Shape;2782;p71"/>
          <p:cNvSpPr txBox="1"/>
          <p:nvPr/>
        </p:nvSpPr>
        <p:spPr>
          <a:xfrm>
            <a:off x="8107404" y="2130924"/>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90</a:t>
            </a:r>
            <a:endParaRPr/>
          </a:p>
        </p:txBody>
      </p:sp>
      <p:sp>
        <p:nvSpPr>
          <p:cNvPr id="2783" name="Google Shape;2783;p71"/>
          <p:cNvSpPr txBox="1"/>
          <p:nvPr/>
        </p:nvSpPr>
        <p:spPr>
          <a:xfrm>
            <a:off x="9790474" y="2130924"/>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90</a:t>
            </a:r>
            <a:endParaRPr/>
          </a:p>
        </p:txBody>
      </p:sp>
      <p:cxnSp>
        <p:nvCxnSpPr>
          <p:cNvPr id="2784" name="Google Shape;2784;p71"/>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sp>
        <p:nvSpPr>
          <p:cNvPr id="2785" name="Google Shape;2785;p71"/>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26 February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8"/>
          <p:cNvSpPr/>
          <p:nvPr/>
        </p:nvSpPr>
        <p:spPr>
          <a:xfrm rot="5400000">
            <a:off x="1850074" y="544177"/>
            <a:ext cx="3294999" cy="5044439"/>
          </a:xfrm>
          <a:prstGeom prst="trapezoid">
            <a:avLst>
              <a:gd fmla="val 8004" name="adj"/>
            </a:avLst>
          </a:prstGeom>
          <a:solidFill>
            <a:srgbClr val="A8D08C"/>
          </a:solidFill>
          <a:ln cap="flat" cmpd="sng" w="76200">
            <a:solidFill>
              <a:srgbClr val="5481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8"/>
          <p:cNvSpPr txBox="1"/>
          <p:nvPr/>
        </p:nvSpPr>
        <p:spPr>
          <a:xfrm>
            <a:off x="975330" y="1594716"/>
            <a:ext cx="4775268" cy="2943357"/>
          </a:xfrm>
          <a:prstGeom prst="rect">
            <a:avLst/>
          </a:prstGeom>
          <a:noFill/>
          <a:ln>
            <a:noFill/>
          </a:ln>
        </p:spPr>
        <p:txBody>
          <a:bodyPr anchorCtr="0" anchor="ctr" bIns="45700" lIns="91425" spcFirstLastPara="1" rIns="91425" wrap="square" tIns="45700">
            <a:noAutofit/>
          </a:bodyPr>
          <a:lstStyle/>
          <a:p>
            <a:pPr indent="0" lvl="0" marL="234950" marR="0" rtl="0" algn="ctr">
              <a:spcBef>
                <a:spcPts val="0"/>
              </a:spcBef>
              <a:spcAft>
                <a:spcPts val="0"/>
              </a:spcAft>
              <a:buNone/>
            </a:pPr>
            <a:r>
              <a:t/>
            </a:r>
            <a:endParaRPr sz="3600">
              <a:solidFill>
                <a:srgbClr val="385623"/>
              </a:solidFill>
              <a:latin typeface="Calibri"/>
              <a:ea typeface="Calibri"/>
              <a:cs typeface="Calibri"/>
              <a:sym typeface="Calibri"/>
            </a:endParaRPr>
          </a:p>
        </p:txBody>
      </p:sp>
      <p:sp>
        <p:nvSpPr>
          <p:cNvPr id="157" name="Google Shape;157;p18"/>
          <p:cNvSpPr/>
          <p:nvPr/>
        </p:nvSpPr>
        <p:spPr>
          <a:xfrm rot="-5400000">
            <a:off x="7153155" y="558774"/>
            <a:ext cx="3294999" cy="5044439"/>
          </a:xfrm>
          <a:prstGeom prst="trapezoid">
            <a:avLst>
              <a:gd fmla="val 8004" name="adj"/>
            </a:avLst>
          </a:prstGeom>
          <a:solidFill>
            <a:srgbClr val="FFD966"/>
          </a:solidFill>
          <a:ln cap="flat" cmpd="sng" w="762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8"/>
          <p:cNvSpPr txBox="1"/>
          <p:nvPr/>
        </p:nvSpPr>
        <p:spPr>
          <a:xfrm>
            <a:off x="1278173" y="1655611"/>
            <a:ext cx="2127177" cy="584775"/>
          </a:xfrm>
          <a:prstGeom prst="rect">
            <a:avLst/>
          </a:prstGeom>
          <a:solidFill>
            <a:schemeClr val="lt1">
              <a:alpha val="85882"/>
            </a:schemeClr>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6"/>
                </a:solidFill>
                <a:latin typeface="Arial"/>
                <a:ea typeface="Arial"/>
                <a:cs typeface="Arial"/>
                <a:sym typeface="Arial"/>
              </a:rPr>
              <a:t>Assets</a:t>
            </a:r>
            <a:endParaRPr b="1" sz="2400">
              <a:solidFill>
                <a:schemeClr val="accent6"/>
              </a:solidFill>
              <a:latin typeface="Arial"/>
              <a:ea typeface="Arial"/>
              <a:cs typeface="Arial"/>
              <a:sym typeface="Arial"/>
            </a:endParaRPr>
          </a:p>
        </p:txBody>
      </p:sp>
      <p:cxnSp>
        <p:nvCxnSpPr>
          <p:cNvPr id="159" name="Google Shape;159;p18"/>
          <p:cNvCxnSpPr/>
          <p:nvPr/>
        </p:nvCxnSpPr>
        <p:spPr>
          <a:xfrm>
            <a:off x="3695012" y="1023977"/>
            <a:ext cx="5247163" cy="0"/>
          </a:xfrm>
          <a:prstGeom prst="straightConnector1">
            <a:avLst/>
          </a:prstGeom>
          <a:noFill/>
          <a:ln cap="flat" cmpd="sng" w="28575">
            <a:solidFill>
              <a:schemeClr val="accent1"/>
            </a:solidFill>
            <a:prstDash val="dot"/>
            <a:miter lim="800000"/>
            <a:headEnd len="sm" w="sm" type="none"/>
            <a:tailEnd len="sm" w="sm" type="none"/>
          </a:ln>
        </p:spPr>
      </p:cxnSp>
      <p:sp>
        <p:nvSpPr>
          <p:cNvPr id="160" name="Google Shape;160;p18"/>
          <p:cNvSpPr txBox="1"/>
          <p:nvPr/>
        </p:nvSpPr>
        <p:spPr>
          <a:xfrm>
            <a:off x="9040015" y="1664449"/>
            <a:ext cx="2127177" cy="584775"/>
          </a:xfrm>
          <a:prstGeom prst="rect">
            <a:avLst/>
          </a:prstGeom>
          <a:solidFill>
            <a:schemeClr val="lt1">
              <a:alpha val="74901"/>
            </a:schemeClr>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Arial"/>
                <a:ea typeface="Arial"/>
                <a:cs typeface="Arial"/>
                <a:sym typeface="Arial"/>
              </a:rPr>
              <a:t>Liabilities</a:t>
            </a:r>
            <a:endParaRPr b="1" sz="2400">
              <a:solidFill>
                <a:schemeClr val="accent2"/>
              </a:solidFill>
              <a:latin typeface="Arial"/>
              <a:ea typeface="Arial"/>
              <a:cs typeface="Arial"/>
              <a:sym typeface="Arial"/>
            </a:endParaRPr>
          </a:p>
        </p:txBody>
      </p:sp>
      <p:sp>
        <p:nvSpPr>
          <p:cNvPr id="161" name="Google Shape;161;p18"/>
          <p:cNvSpPr txBox="1"/>
          <p:nvPr/>
        </p:nvSpPr>
        <p:spPr>
          <a:xfrm>
            <a:off x="8925894" y="3223299"/>
            <a:ext cx="2127177" cy="584775"/>
          </a:xfrm>
          <a:prstGeom prst="rect">
            <a:avLst/>
          </a:prstGeom>
          <a:solidFill>
            <a:schemeClr val="lt1">
              <a:alpha val="74901"/>
            </a:schemeClr>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Arial"/>
                <a:ea typeface="Arial"/>
                <a:cs typeface="Arial"/>
                <a:sym typeface="Arial"/>
              </a:rPr>
              <a:t>Equity</a:t>
            </a:r>
            <a:endParaRPr b="1" sz="2400">
              <a:solidFill>
                <a:schemeClr val="accent2"/>
              </a:solidFill>
              <a:latin typeface="Arial"/>
              <a:ea typeface="Arial"/>
              <a:cs typeface="Arial"/>
              <a:sym typeface="Arial"/>
            </a:endParaRPr>
          </a:p>
        </p:txBody>
      </p:sp>
      <p:cxnSp>
        <p:nvCxnSpPr>
          <p:cNvPr id="162" name="Google Shape;162;p18"/>
          <p:cNvCxnSpPr/>
          <p:nvPr/>
        </p:nvCxnSpPr>
        <p:spPr>
          <a:xfrm flipH="1" rot="10800000">
            <a:off x="6205001" y="3064955"/>
            <a:ext cx="5117873" cy="32078"/>
          </a:xfrm>
          <a:prstGeom prst="straightConnector1">
            <a:avLst/>
          </a:prstGeom>
          <a:noFill/>
          <a:ln cap="flat" cmpd="sng" w="73025">
            <a:solidFill>
              <a:schemeClr val="accent2"/>
            </a:solidFill>
            <a:prstDash val="solid"/>
            <a:miter lim="800000"/>
            <a:headEnd len="sm" w="sm" type="none"/>
            <a:tailEnd len="sm" w="sm" type="none"/>
          </a:ln>
        </p:spPr>
      </p:cxnSp>
      <p:sp>
        <p:nvSpPr>
          <p:cNvPr id="163" name="Google Shape;163;p18"/>
          <p:cNvSpPr txBox="1"/>
          <p:nvPr/>
        </p:nvSpPr>
        <p:spPr>
          <a:xfrm>
            <a:off x="2754417" y="2662885"/>
            <a:ext cx="2187917" cy="726551"/>
          </a:xfrm>
          <a:prstGeom prst="rect">
            <a:avLst/>
          </a:prstGeom>
          <a:solidFill>
            <a:srgbClr val="DDEAF6">
              <a:alpha val="60784"/>
            </a:srgbClr>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50,000</a:t>
            </a:r>
            <a:endParaRPr/>
          </a:p>
        </p:txBody>
      </p:sp>
      <p:sp>
        <p:nvSpPr>
          <p:cNvPr id="164" name="Google Shape;164;p18"/>
          <p:cNvSpPr txBox="1"/>
          <p:nvPr/>
        </p:nvSpPr>
        <p:spPr>
          <a:xfrm>
            <a:off x="6615853" y="2088982"/>
            <a:ext cx="2187917" cy="726551"/>
          </a:xfrm>
          <a:prstGeom prst="rect">
            <a:avLst/>
          </a:prstGeom>
          <a:solidFill>
            <a:srgbClr val="DDEAF6">
              <a:alpha val="60784"/>
            </a:srgbClr>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30,000</a:t>
            </a:r>
            <a:endParaRPr/>
          </a:p>
        </p:txBody>
      </p:sp>
      <p:sp>
        <p:nvSpPr>
          <p:cNvPr id="165" name="Google Shape;165;p18"/>
          <p:cNvSpPr txBox="1"/>
          <p:nvPr/>
        </p:nvSpPr>
        <p:spPr>
          <a:xfrm>
            <a:off x="6764756" y="3650109"/>
            <a:ext cx="2187917" cy="726551"/>
          </a:xfrm>
          <a:prstGeom prst="rect">
            <a:avLst/>
          </a:prstGeom>
          <a:solidFill>
            <a:srgbClr val="DDEAF6">
              <a:alpha val="60784"/>
            </a:srgbClr>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20,000</a:t>
            </a:r>
            <a:endParaRPr/>
          </a:p>
        </p:txBody>
      </p:sp>
      <p:sp>
        <p:nvSpPr>
          <p:cNvPr id="166" name="Google Shape;166;p18"/>
          <p:cNvSpPr txBox="1"/>
          <p:nvPr/>
        </p:nvSpPr>
        <p:spPr>
          <a:xfrm>
            <a:off x="7422931" y="2723649"/>
            <a:ext cx="1185222" cy="1002797"/>
          </a:xfrm>
          <a:prstGeom prst="rect">
            <a:avLst/>
          </a:prstGeom>
          <a:solidFill>
            <a:srgbClr val="DDEAF6">
              <a:alpha val="0"/>
            </a:srgb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800">
                <a:solidFill>
                  <a:schemeClr val="accent1"/>
                </a:solidFill>
                <a:latin typeface="Avenir"/>
                <a:ea typeface="Avenir"/>
                <a:cs typeface="Avenir"/>
                <a:sym typeface="Avenir"/>
              </a:rPr>
              <a:t>+</a:t>
            </a:r>
            <a:endParaRPr/>
          </a:p>
        </p:txBody>
      </p:sp>
      <p:sp>
        <p:nvSpPr>
          <p:cNvPr id="167" name="Google Shape;167;p18"/>
          <p:cNvSpPr txBox="1"/>
          <p:nvPr/>
        </p:nvSpPr>
        <p:spPr>
          <a:xfrm>
            <a:off x="5552494" y="2595634"/>
            <a:ext cx="1185222" cy="1002797"/>
          </a:xfrm>
          <a:prstGeom prst="rect">
            <a:avLst/>
          </a:prstGeom>
          <a:solidFill>
            <a:srgbClr val="DDEAF6">
              <a:alpha val="0"/>
            </a:srgb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500">
                <a:solidFill>
                  <a:schemeClr val="accent1"/>
                </a:solidFill>
                <a:latin typeface="Avenir"/>
                <a:ea typeface="Avenir"/>
                <a:cs typeface="Avenir"/>
                <a:sym typeface="Avenir"/>
              </a:rPr>
              <a:t>=</a:t>
            </a:r>
            <a:endParaRPr/>
          </a:p>
        </p:txBody>
      </p:sp>
      <p:sp>
        <p:nvSpPr>
          <p:cNvPr id="168" name="Google Shape;168;p18"/>
          <p:cNvSpPr txBox="1"/>
          <p:nvPr/>
        </p:nvSpPr>
        <p:spPr>
          <a:xfrm rot="164264">
            <a:off x="882382" y="1017108"/>
            <a:ext cx="22188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6"/>
                </a:solidFill>
                <a:latin typeface="Avenir"/>
                <a:ea typeface="Avenir"/>
                <a:cs typeface="Avenir"/>
                <a:sym typeface="Avenir"/>
              </a:rPr>
              <a:t>Uses of funds</a:t>
            </a:r>
            <a:endParaRPr/>
          </a:p>
        </p:txBody>
      </p:sp>
      <p:sp>
        <p:nvSpPr>
          <p:cNvPr id="169" name="Google Shape;169;p18"/>
          <p:cNvSpPr txBox="1"/>
          <p:nvPr/>
        </p:nvSpPr>
        <p:spPr>
          <a:xfrm rot="-173359">
            <a:off x="8755317" y="1056410"/>
            <a:ext cx="26965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2"/>
                </a:solidFill>
                <a:latin typeface="Avenir"/>
                <a:ea typeface="Avenir"/>
                <a:cs typeface="Avenir"/>
                <a:sym typeface="Avenir"/>
              </a:rPr>
              <a:t>Sources of funds</a:t>
            </a:r>
            <a:endParaRPr/>
          </a:p>
        </p:txBody>
      </p:sp>
      <p:grpSp>
        <p:nvGrpSpPr>
          <p:cNvPr id="170" name="Google Shape;170;p18"/>
          <p:cNvGrpSpPr/>
          <p:nvPr/>
        </p:nvGrpSpPr>
        <p:grpSpPr>
          <a:xfrm>
            <a:off x="3876477" y="5101299"/>
            <a:ext cx="7298013" cy="839289"/>
            <a:chOff x="3876477" y="5101299"/>
            <a:chExt cx="7298013" cy="839289"/>
          </a:xfrm>
        </p:grpSpPr>
        <p:sp>
          <p:nvSpPr>
            <p:cNvPr id="171" name="Google Shape;171;p18"/>
            <p:cNvSpPr/>
            <p:nvPr/>
          </p:nvSpPr>
          <p:spPr>
            <a:xfrm>
              <a:off x="3876477" y="5136221"/>
              <a:ext cx="1867819"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Assets</a:t>
              </a:r>
              <a:endParaRPr/>
            </a:p>
          </p:txBody>
        </p:sp>
        <p:sp>
          <p:nvSpPr>
            <p:cNvPr id="172" name="Google Shape;172;p18"/>
            <p:cNvSpPr txBox="1"/>
            <p:nvPr/>
          </p:nvSpPr>
          <p:spPr>
            <a:xfrm>
              <a:off x="5683400" y="5101299"/>
              <a:ext cx="5581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accent1"/>
                  </a:solidFill>
                  <a:latin typeface="Avenir"/>
                  <a:ea typeface="Avenir"/>
                  <a:cs typeface="Avenir"/>
                  <a:sym typeface="Avenir"/>
                </a:rPr>
                <a:t>=</a:t>
              </a:r>
              <a:endParaRPr/>
            </a:p>
          </p:txBody>
        </p:sp>
        <p:sp>
          <p:nvSpPr>
            <p:cNvPr id="173" name="Google Shape;173;p18"/>
            <p:cNvSpPr/>
            <p:nvPr/>
          </p:nvSpPr>
          <p:spPr>
            <a:xfrm>
              <a:off x="6286697" y="5170087"/>
              <a:ext cx="2550698"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Liabilities</a:t>
              </a:r>
              <a:endParaRPr/>
            </a:p>
          </p:txBody>
        </p:sp>
        <p:sp>
          <p:nvSpPr>
            <p:cNvPr id="174" name="Google Shape;174;p18"/>
            <p:cNvSpPr/>
            <p:nvPr/>
          </p:nvSpPr>
          <p:spPr>
            <a:xfrm>
              <a:off x="9423690" y="5197814"/>
              <a:ext cx="1750800"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Equity</a:t>
              </a:r>
              <a:endParaRPr/>
            </a:p>
          </p:txBody>
        </p:sp>
        <p:sp>
          <p:nvSpPr>
            <p:cNvPr id="175" name="Google Shape;175;p18"/>
            <p:cNvSpPr txBox="1"/>
            <p:nvPr/>
          </p:nvSpPr>
          <p:spPr>
            <a:xfrm>
              <a:off x="8803770" y="5109591"/>
              <a:ext cx="5581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accent1"/>
                  </a:solidFill>
                  <a:latin typeface="Avenir"/>
                  <a:ea typeface="Avenir"/>
                  <a:cs typeface="Avenir"/>
                  <a:sym typeface="Avenir"/>
                </a:rPr>
                <a:t>+</a:t>
              </a:r>
              <a:endParaRPr/>
            </a:p>
          </p:txBody>
        </p:sp>
      </p:grpSp>
      <p:grpSp>
        <p:nvGrpSpPr>
          <p:cNvPr id="176" name="Google Shape;176;p18"/>
          <p:cNvGrpSpPr/>
          <p:nvPr/>
        </p:nvGrpSpPr>
        <p:grpSpPr>
          <a:xfrm>
            <a:off x="3855380" y="5747730"/>
            <a:ext cx="7298013" cy="947270"/>
            <a:chOff x="3855380" y="5747730"/>
            <a:chExt cx="7298013" cy="947270"/>
          </a:xfrm>
        </p:grpSpPr>
        <p:sp>
          <p:nvSpPr>
            <p:cNvPr id="177" name="Google Shape;177;p18"/>
            <p:cNvSpPr txBox="1"/>
            <p:nvPr/>
          </p:nvSpPr>
          <p:spPr>
            <a:xfrm>
              <a:off x="5591516" y="5747730"/>
              <a:ext cx="1300550" cy="43235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18"/>
            <p:cNvSpPr/>
            <p:nvPr/>
          </p:nvSpPr>
          <p:spPr>
            <a:xfrm>
              <a:off x="3855380" y="5890633"/>
              <a:ext cx="1867819"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Assets</a:t>
              </a:r>
              <a:endParaRPr/>
            </a:p>
          </p:txBody>
        </p:sp>
        <p:sp>
          <p:nvSpPr>
            <p:cNvPr id="179" name="Google Shape;179;p18"/>
            <p:cNvSpPr txBox="1"/>
            <p:nvPr/>
          </p:nvSpPr>
          <p:spPr>
            <a:xfrm>
              <a:off x="5741880" y="5802191"/>
              <a:ext cx="54213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accent1"/>
                  </a:solidFill>
                  <a:latin typeface="Avenir"/>
                  <a:ea typeface="Avenir"/>
                  <a:cs typeface="Avenir"/>
                  <a:sym typeface="Avenir"/>
                </a:rPr>
                <a:t>–</a:t>
              </a:r>
              <a:endParaRPr/>
            </a:p>
          </p:txBody>
        </p:sp>
        <p:sp>
          <p:nvSpPr>
            <p:cNvPr id="180" name="Google Shape;180;p18"/>
            <p:cNvSpPr/>
            <p:nvPr/>
          </p:nvSpPr>
          <p:spPr>
            <a:xfrm>
              <a:off x="6265600" y="5924499"/>
              <a:ext cx="2550698"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Liabilities</a:t>
              </a:r>
              <a:endParaRPr/>
            </a:p>
          </p:txBody>
        </p:sp>
        <p:sp>
          <p:nvSpPr>
            <p:cNvPr id="181" name="Google Shape;181;p18"/>
            <p:cNvSpPr/>
            <p:nvPr/>
          </p:nvSpPr>
          <p:spPr>
            <a:xfrm>
              <a:off x="9402593" y="5952226"/>
              <a:ext cx="1750800"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Equity</a:t>
              </a:r>
              <a:endParaRPr/>
            </a:p>
          </p:txBody>
        </p:sp>
        <p:sp>
          <p:nvSpPr>
            <p:cNvPr id="182" name="Google Shape;182;p18"/>
            <p:cNvSpPr txBox="1"/>
            <p:nvPr/>
          </p:nvSpPr>
          <p:spPr>
            <a:xfrm>
              <a:off x="8782673" y="5864003"/>
              <a:ext cx="5581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accent1"/>
                  </a:solidFill>
                  <a:latin typeface="Avenir"/>
                  <a:ea typeface="Avenir"/>
                  <a:cs typeface="Avenir"/>
                  <a:sym typeface="Avenir"/>
                </a:rPr>
                <a:t>=</a:t>
              </a:r>
              <a:endParaRPr/>
            </a:p>
          </p:txBody>
        </p:sp>
      </p:grpSp>
      <p:sp>
        <p:nvSpPr>
          <p:cNvPr id="183" name="Google Shape;183;p18"/>
          <p:cNvSpPr txBox="1"/>
          <p:nvPr/>
        </p:nvSpPr>
        <p:spPr>
          <a:xfrm>
            <a:off x="3655087" y="500757"/>
            <a:ext cx="524716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Supermarket Limited</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0" name="Shape 2790"/>
        <p:cNvGrpSpPr/>
        <p:nvPr/>
      </p:nvGrpSpPr>
      <p:grpSpPr>
        <a:xfrm>
          <a:off x="0" y="0"/>
          <a:ext cx="0" cy="0"/>
          <a:chOff x="0" y="0"/>
          <a:chExt cx="0" cy="0"/>
        </a:xfrm>
      </p:grpSpPr>
      <p:sp>
        <p:nvSpPr>
          <p:cNvPr id="2791" name="Google Shape;2791;p72"/>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2792" name="Google Shape;2792;p72"/>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2793" name="Google Shape;2793;p72"/>
          <p:cNvGrpSpPr/>
          <p:nvPr/>
        </p:nvGrpSpPr>
        <p:grpSpPr>
          <a:xfrm>
            <a:off x="492858" y="773769"/>
            <a:ext cx="11291146" cy="5895963"/>
            <a:chOff x="492858" y="773769"/>
            <a:chExt cx="11291146" cy="5895963"/>
          </a:xfrm>
        </p:grpSpPr>
        <p:sp>
          <p:nvSpPr>
            <p:cNvPr id="2794" name="Google Shape;2794;p72"/>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2795" name="Google Shape;2795;p72"/>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2796" name="Google Shape;2796;p72"/>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2797" name="Google Shape;2797;p72"/>
            <p:cNvGrpSpPr/>
            <p:nvPr/>
          </p:nvGrpSpPr>
          <p:grpSpPr>
            <a:xfrm>
              <a:off x="492858" y="3906158"/>
              <a:ext cx="11291146" cy="2763574"/>
              <a:chOff x="1354633" y="4399872"/>
              <a:chExt cx="9550931" cy="2121952"/>
            </a:xfrm>
          </p:grpSpPr>
          <p:sp>
            <p:nvSpPr>
              <p:cNvPr id="2798" name="Google Shape;2798;p72"/>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2799" name="Google Shape;2799;p72"/>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2800" name="Google Shape;2800;p72"/>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2801" name="Google Shape;2801;p72"/>
              <p:cNvCxnSpPr>
                <a:stCxn id="2795"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2802" name="Google Shape;2802;p72"/>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2803" name="Google Shape;2803;p72"/>
          <p:cNvGrpSpPr/>
          <p:nvPr/>
        </p:nvGrpSpPr>
        <p:grpSpPr>
          <a:xfrm>
            <a:off x="4248000" y="2850495"/>
            <a:ext cx="1620000" cy="1116000"/>
            <a:chOff x="3810000" y="2381250"/>
            <a:chExt cx="1390650" cy="1230631"/>
          </a:xfrm>
        </p:grpSpPr>
        <p:sp>
          <p:nvSpPr>
            <p:cNvPr id="2804" name="Google Shape;2804;p72"/>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805" name="Google Shape;2805;p72"/>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806" name="Google Shape;2806;p72"/>
          <p:cNvGrpSpPr/>
          <p:nvPr/>
        </p:nvGrpSpPr>
        <p:grpSpPr>
          <a:xfrm>
            <a:off x="2458800" y="1713372"/>
            <a:ext cx="1620000" cy="2245325"/>
            <a:chOff x="671549" y="1402787"/>
            <a:chExt cx="1620000" cy="2549293"/>
          </a:xfrm>
        </p:grpSpPr>
        <p:sp>
          <p:nvSpPr>
            <p:cNvPr id="2807" name="Google Shape;2807;p72"/>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2808" name="Google Shape;2808;p72"/>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2809" name="Google Shape;2809;p72"/>
          <p:cNvGrpSpPr/>
          <p:nvPr/>
        </p:nvGrpSpPr>
        <p:grpSpPr>
          <a:xfrm>
            <a:off x="673200" y="3340800"/>
            <a:ext cx="1620000" cy="613673"/>
            <a:chOff x="3810000" y="2381250"/>
            <a:chExt cx="1390650" cy="1230631"/>
          </a:xfrm>
        </p:grpSpPr>
        <p:sp>
          <p:nvSpPr>
            <p:cNvPr id="2810" name="Google Shape;2810;p72"/>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811" name="Google Shape;2811;p72"/>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2812" name="Google Shape;2812;p72"/>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2813" name="Google Shape;2813;p72"/>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2814" name="Google Shape;2814;p72"/>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2815" name="Google Shape;2815;p72"/>
          <p:cNvSpPr txBox="1"/>
          <p:nvPr/>
        </p:nvSpPr>
        <p:spPr>
          <a:xfrm>
            <a:off x="2596439" y="5339671"/>
            <a:ext cx="15905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Cleaning</a:t>
            </a:r>
            <a:endParaRPr/>
          </a:p>
        </p:txBody>
      </p:sp>
      <p:sp>
        <p:nvSpPr>
          <p:cNvPr id="2816" name="Google Shape;2816;p72"/>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2817" name="Google Shape;2817;p72"/>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2818" name="Google Shape;2818;p72"/>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2819" name="Google Shape;2819;p72"/>
          <p:cNvSpPr txBox="1"/>
          <p:nvPr/>
        </p:nvSpPr>
        <p:spPr>
          <a:xfrm>
            <a:off x="8114313" y="2028286"/>
            <a:ext cx="186420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income</a:t>
            </a:r>
            <a:endParaRPr/>
          </a:p>
        </p:txBody>
      </p:sp>
      <p:sp>
        <p:nvSpPr>
          <p:cNvPr id="2820" name="Google Shape;2820;p72"/>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2821" name="Google Shape;2821;p72"/>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2822" name="Google Shape;2822;p72"/>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2823" name="Google Shape;2823;p72"/>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2824" name="Google Shape;2824;p72"/>
          <p:cNvSpPr txBox="1"/>
          <p:nvPr/>
        </p:nvSpPr>
        <p:spPr>
          <a:xfrm>
            <a:off x="3583708" y="2264709"/>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a:t>
            </a:r>
            <a:endParaRPr/>
          </a:p>
        </p:txBody>
      </p:sp>
      <p:sp>
        <p:nvSpPr>
          <p:cNvPr id="2825" name="Google Shape;2825;p72"/>
          <p:cNvSpPr txBox="1"/>
          <p:nvPr/>
        </p:nvSpPr>
        <p:spPr>
          <a:xfrm>
            <a:off x="3713366" y="5031445"/>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a:t>
            </a:r>
            <a:endParaRPr/>
          </a:p>
        </p:txBody>
      </p:sp>
      <p:sp>
        <p:nvSpPr>
          <p:cNvPr id="2826" name="Google Shape;2826;p72"/>
          <p:cNvSpPr txBox="1"/>
          <p:nvPr/>
        </p:nvSpPr>
        <p:spPr>
          <a:xfrm>
            <a:off x="3469894" y="172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2827" name="Google Shape;2827;p72"/>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2828" name="Google Shape;2828;p72"/>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2829" name="Google Shape;2829;p72"/>
          <p:cNvSpPr/>
          <p:nvPr/>
        </p:nvSpPr>
        <p:spPr>
          <a:xfrm rot="10800000">
            <a:off x="3011371" y="177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0" name="Google Shape;2830;p72"/>
          <p:cNvSpPr/>
          <p:nvPr/>
        </p:nvSpPr>
        <p:spPr>
          <a:xfrm>
            <a:off x="3011371" y="233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1" name="Google Shape;2831;p72"/>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2" name="Google Shape;2832;p72"/>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3" name="Google Shape;2833;p72"/>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4" name="Google Shape;2834;p72"/>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5" name="Google Shape;2835;p72"/>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6" name="Google Shape;2836;p72"/>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2837" name="Google Shape;2837;p72"/>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838" name="Google Shape;2838;p72"/>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2839" name="Google Shape;2839;p72"/>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2840" name="Google Shape;2840;p72"/>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2841" name="Google Shape;2841;p72"/>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2842" name="Google Shape;2842;p72"/>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2843" name="Google Shape;2843;p72"/>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844" name="Google Shape;2844;p72"/>
          <p:cNvSpPr/>
          <p:nvPr/>
        </p:nvSpPr>
        <p:spPr>
          <a:xfrm rot="10800000">
            <a:off x="3096000" y="5082325"/>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5" name="Google Shape;2845;p72"/>
          <p:cNvSpPr txBox="1"/>
          <p:nvPr/>
        </p:nvSpPr>
        <p:spPr>
          <a:xfrm>
            <a:off x="3469894" y="199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2846" name="Google Shape;2846;p72"/>
          <p:cNvSpPr/>
          <p:nvPr/>
        </p:nvSpPr>
        <p:spPr>
          <a:xfrm rot="10800000">
            <a:off x="3007666" y="204993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7" name="Google Shape;2847;p72"/>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2848" name="Google Shape;2848;p72"/>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849" name="Google Shape;2849;p72"/>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2850" name="Google Shape;2850;p72"/>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1" name="Google Shape;2851;p72"/>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2852" name="Google Shape;2852;p72"/>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3" name="Google Shape;2853;p72"/>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4" name="Google Shape;2854;p72"/>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2855" name="Google Shape;2855;p72"/>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6" name="Google Shape;2856;p72"/>
          <p:cNvSpPr txBox="1"/>
          <p:nvPr/>
        </p:nvSpPr>
        <p:spPr>
          <a:xfrm>
            <a:off x="7429894" y="564524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2857" name="Google Shape;2857;p72"/>
          <p:cNvSpPr/>
          <p:nvPr/>
        </p:nvSpPr>
        <p:spPr>
          <a:xfrm rot="10800000">
            <a:off x="6984000" y="56953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858" name="Google Shape;2858;p72"/>
          <p:cNvSpPr txBox="1"/>
          <p:nvPr/>
        </p:nvSpPr>
        <p:spPr>
          <a:xfrm>
            <a:off x="5269894" y="122206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2859" name="Google Shape;2859;p72"/>
          <p:cNvSpPr/>
          <p:nvPr/>
        </p:nvSpPr>
        <p:spPr>
          <a:xfrm rot="10800000">
            <a:off x="4824771" y="126334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0" name="Google Shape;2860;p72"/>
          <p:cNvSpPr txBox="1"/>
          <p:nvPr/>
        </p:nvSpPr>
        <p:spPr>
          <a:xfrm>
            <a:off x="5269894" y="311806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2861" name="Google Shape;2861;p72"/>
          <p:cNvSpPr/>
          <p:nvPr/>
        </p:nvSpPr>
        <p:spPr>
          <a:xfrm>
            <a:off x="4824000" y="318232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2" name="Google Shape;2862;p72"/>
          <p:cNvSpPr txBox="1"/>
          <p:nvPr/>
        </p:nvSpPr>
        <p:spPr>
          <a:xfrm>
            <a:off x="5305894" y="564602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2863" name="Google Shape;2863;p72"/>
          <p:cNvSpPr/>
          <p:nvPr/>
        </p:nvSpPr>
        <p:spPr>
          <a:xfrm rot="10800000">
            <a:off x="4860000" y="5696904"/>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4" name="Google Shape;2864;p72"/>
          <p:cNvSpPr txBox="1"/>
          <p:nvPr/>
        </p:nvSpPr>
        <p:spPr>
          <a:xfrm>
            <a:off x="3599552" y="4796571"/>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250</a:t>
            </a:r>
            <a:endParaRPr/>
          </a:p>
        </p:txBody>
      </p:sp>
      <p:sp>
        <p:nvSpPr>
          <p:cNvPr id="2865" name="Google Shape;2865;p72"/>
          <p:cNvSpPr/>
          <p:nvPr/>
        </p:nvSpPr>
        <p:spPr>
          <a:xfrm rot="10800000">
            <a:off x="3096000" y="484745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6" name="Google Shape;2866;p72"/>
          <p:cNvSpPr txBox="1"/>
          <p:nvPr/>
        </p:nvSpPr>
        <p:spPr>
          <a:xfrm>
            <a:off x="7487489" y="1462635"/>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250</a:t>
            </a:r>
            <a:endParaRPr/>
          </a:p>
        </p:txBody>
      </p:sp>
      <p:sp>
        <p:nvSpPr>
          <p:cNvPr id="2867" name="Google Shape;2867;p72"/>
          <p:cNvSpPr/>
          <p:nvPr/>
        </p:nvSpPr>
        <p:spPr>
          <a:xfrm rot="10800000">
            <a:off x="6984000" y="14983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868" name="Google Shape;2868;p72"/>
          <p:cNvSpPr txBox="1"/>
          <p:nvPr/>
        </p:nvSpPr>
        <p:spPr>
          <a:xfrm>
            <a:off x="9285817" y="171550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2869" name="Google Shape;2869;p72"/>
          <p:cNvSpPr/>
          <p:nvPr/>
        </p:nvSpPr>
        <p:spPr>
          <a:xfrm rot="10800000">
            <a:off x="8784000" y="1751173"/>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870" name="Google Shape;2870;p72"/>
          <p:cNvSpPr txBox="1"/>
          <p:nvPr/>
        </p:nvSpPr>
        <p:spPr>
          <a:xfrm>
            <a:off x="5269894" y="9658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2871" name="Google Shape;2871;p72"/>
          <p:cNvSpPr/>
          <p:nvPr/>
        </p:nvSpPr>
        <p:spPr>
          <a:xfrm>
            <a:off x="4825605" y="10220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2" name="Google Shape;2872;p72"/>
          <p:cNvSpPr txBox="1"/>
          <p:nvPr/>
        </p:nvSpPr>
        <p:spPr>
          <a:xfrm>
            <a:off x="7543708" y="5375143"/>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90</a:t>
            </a:r>
            <a:endParaRPr/>
          </a:p>
        </p:txBody>
      </p:sp>
      <p:sp>
        <p:nvSpPr>
          <p:cNvPr id="2873" name="Google Shape;2873;p72"/>
          <p:cNvSpPr/>
          <p:nvPr/>
        </p:nvSpPr>
        <p:spPr>
          <a:xfrm rot="10800000">
            <a:off x="6984000" y="5425275"/>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874" name="Google Shape;2874;p72"/>
          <p:cNvSpPr txBox="1"/>
          <p:nvPr/>
        </p:nvSpPr>
        <p:spPr>
          <a:xfrm>
            <a:off x="8947923" y="1452209"/>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90</a:t>
            </a:r>
            <a:endParaRPr/>
          </a:p>
        </p:txBody>
      </p:sp>
      <p:sp>
        <p:nvSpPr>
          <p:cNvPr id="2875" name="Google Shape;2875;p72"/>
          <p:cNvSpPr/>
          <p:nvPr/>
        </p:nvSpPr>
        <p:spPr>
          <a:xfrm>
            <a:off x="8784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grpSp>
        <p:nvGrpSpPr>
          <p:cNvPr id="2876" name="Google Shape;2876;p72"/>
          <p:cNvGrpSpPr/>
          <p:nvPr/>
        </p:nvGrpSpPr>
        <p:grpSpPr>
          <a:xfrm>
            <a:off x="2528691" y="1763611"/>
            <a:ext cx="309700" cy="223916"/>
            <a:chOff x="756599" y="3715227"/>
            <a:chExt cx="321512" cy="232456"/>
          </a:xfrm>
        </p:grpSpPr>
        <p:sp>
          <p:nvSpPr>
            <p:cNvPr id="2877" name="Google Shape;2877;p72"/>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878" name="Google Shape;2878;p72"/>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grpSp>
      <p:grpSp>
        <p:nvGrpSpPr>
          <p:cNvPr id="2879" name="Google Shape;2879;p72"/>
          <p:cNvGrpSpPr/>
          <p:nvPr/>
        </p:nvGrpSpPr>
        <p:grpSpPr>
          <a:xfrm>
            <a:off x="2528691" y="2037441"/>
            <a:ext cx="309700" cy="223916"/>
            <a:chOff x="756599" y="3715227"/>
            <a:chExt cx="321512" cy="232456"/>
          </a:xfrm>
        </p:grpSpPr>
        <p:sp>
          <p:nvSpPr>
            <p:cNvPr id="2880" name="Google Shape;2880;p72"/>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881" name="Google Shape;2881;p72"/>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2882" name="Google Shape;2882;p72"/>
          <p:cNvGrpSpPr/>
          <p:nvPr/>
        </p:nvGrpSpPr>
        <p:grpSpPr>
          <a:xfrm>
            <a:off x="2568712" y="2307277"/>
            <a:ext cx="247184" cy="223916"/>
            <a:chOff x="797287" y="3715227"/>
            <a:chExt cx="256611" cy="232456"/>
          </a:xfrm>
        </p:grpSpPr>
        <p:sp>
          <p:nvSpPr>
            <p:cNvPr id="2883" name="Google Shape;2883;p72"/>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884" name="Google Shape;2884;p72"/>
            <p:cNvSpPr/>
            <p:nvPr/>
          </p:nvSpPr>
          <p:spPr>
            <a:xfrm>
              <a:off x="797287" y="3724022"/>
              <a:ext cx="256611"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2885" name="Google Shape;2885;p72"/>
          <p:cNvGrpSpPr/>
          <p:nvPr/>
        </p:nvGrpSpPr>
        <p:grpSpPr>
          <a:xfrm>
            <a:off x="2530414" y="2567405"/>
            <a:ext cx="300083" cy="223917"/>
            <a:chOff x="761592" y="3715226"/>
            <a:chExt cx="311527" cy="232457"/>
          </a:xfrm>
        </p:grpSpPr>
        <p:sp>
          <p:nvSpPr>
            <p:cNvPr id="2886" name="Google Shape;2886;p72"/>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887" name="Google Shape;2887;p72"/>
            <p:cNvSpPr/>
            <p:nvPr/>
          </p:nvSpPr>
          <p:spPr>
            <a:xfrm>
              <a:off x="761592" y="3724022"/>
              <a:ext cx="311527"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2888" name="Google Shape;2888;p72"/>
          <p:cNvGrpSpPr/>
          <p:nvPr/>
        </p:nvGrpSpPr>
        <p:grpSpPr>
          <a:xfrm>
            <a:off x="2574025" y="2841900"/>
            <a:ext cx="245580" cy="224238"/>
            <a:chOff x="802803" y="3715228"/>
            <a:chExt cx="245580" cy="224238"/>
          </a:xfrm>
        </p:grpSpPr>
        <p:sp>
          <p:nvSpPr>
            <p:cNvPr id="2889" name="Google Shape;2889;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890" name="Google Shape;2890;p7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2891" name="Google Shape;2891;p72"/>
          <p:cNvGrpSpPr/>
          <p:nvPr/>
        </p:nvGrpSpPr>
        <p:grpSpPr>
          <a:xfrm>
            <a:off x="2574025" y="3121887"/>
            <a:ext cx="245580" cy="224238"/>
            <a:chOff x="802803" y="3715228"/>
            <a:chExt cx="245580" cy="224238"/>
          </a:xfrm>
        </p:grpSpPr>
        <p:sp>
          <p:nvSpPr>
            <p:cNvPr id="2892" name="Google Shape;2892;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893" name="Google Shape;2893;p7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2894" name="Google Shape;2894;p72"/>
          <p:cNvGrpSpPr/>
          <p:nvPr/>
        </p:nvGrpSpPr>
        <p:grpSpPr>
          <a:xfrm>
            <a:off x="2574025" y="3385828"/>
            <a:ext cx="245580" cy="224238"/>
            <a:chOff x="802803" y="3715228"/>
            <a:chExt cx="245580" cy="224238"/>
          </a:xfrm>
        </p:grpSpPr>
        <p:sp>
          <p:nvSpPr>
            <p:cNvPr id="2895" name="Google Shape;2895;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896" name="Google Shape;2896;p7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2897" name="Google Shape;2897;p72"/>
          <p:cNvGrpSpPr/>
          <p:nvPr/>
        </p:nvGrpSpPr>
        <p:grpSpPr>
          <a:xfrm>
            <a:off x="2574025" y="3649299"/>
            <a:ext cx="245580" cy="224238"/>
            <a:chOff x="802803" y="3715228"/>
            <a:chExt cx="245580" cy="224238"/>
          </a:xfrm>
        </p:grpSpPr>
        <p:sp>
          <p:nvSpPr>
            <p:cNvPr id="2898" name="Google Shape;2898;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899" name="Google Shape;2899;p7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2900" name="Google Shape;2900;p72"/>
          <p:cNvGrpSpPr/>
          <p:nvPr/>
        </p:nvGrpSpPr>
        <p:grpSpPr>
          <a:xfrm>
            <a:off x="10117559" y="1755851"/>
            <a:ext cx="245580" cy="224238"/>
            <a:chOff x="802803" y="3715228"/>
            <a:chExt cx="245580" cy="224238"/>
          </a:xfrm>
        </p:grpSpPr>
        <p:sp>
          <p:nvSpPr>
            <p:cNvPr id="2901" name="Google Shape;2901;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02" name="Google Shape;2902;p7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2903" name="Google Shape;2903;p72"/>
          <p:cNvGrpSpPr/>
          <p:nvPr/>
        </p:nvGrpSpPr>
        <p:grpSpPr>
          <a:xfrm>
            <a:off x="10116000" y="3650400"/>
            <a:ext cx="245580" cy="224238"/>
            <a:chOff x="802803" y="3715228"/>
            <a:chExt cx="245580" cy="224238"/>
          </a:xfrm>
        </p:grpSpPr>
        <p:sp>
          <p:nvSpPr>
            <p:cNvPr id="2904" name="Google Shape;2904;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05" name="Google Shape;2905;p7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2906" name="Google Shape;2906;p72"/>
          <p:cNvGrpSpPr/>
          <p:nvPr/>
        </p:nvGrpSpPr>
        <p:grpSpPr>
          <a:xfrm>
            <a:off x="10117837" y="1489299"/>
            <a:ext cx="245580" cy="224238"/>
            <a:chOff x="802803" y="3715228"/>
            <a:chExt cx="245580" cy="224238"/>
          </a:xfrm>
        </p:grpSpPr>
        <p:sp>
          <p:nvSpPr>
            <p:cNvPr id="2907" name="Google Shape;2907;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08" name="Google Shape;2908;p7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2909" name="Google Shape;2909;p72"/>
          <p:cNvGrpSpPr/>
          <p:nvPr/>
        </p:nvGrpSpPr>
        <p:grpSpPr>
          <a:xfrm>
            <a:off x="6553087" y="1741845"/>
            <a:ext cx="245580" cy="224238"/>
            <a:chOff x="802803" y="3715228"/>
            <a:chExt cx="245580" cy="224238"/>
          </a:xfrm>
        </p:grpSpPr>
        <p:sp>
          <p:nvSpPr>
            <p:cNvPr id="2910" name="Google Shape;2910;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11" name="Google Shape;2911;p7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2912" name="Google Shape;2912;p72"/>
          <p:cNvGrpSpPr/>
          <p:nvPr/>
        </p:nvGrpSpPr>
        <p:grpSpPr>
          <a:xfrm>
            <a:off x="784605" y="3629276"/>
            <a:ext cx="245580" cy="224238"/>
            <a:chOff x="802803" y="3715228"/>
            <a:chExt cx="245580" cy="224238"/>
          </a:xfrm>
        </p:grpSpPr>
        <p:sp>
          <p:nvSpPr>
            <p:cNvPr id="2913" name="Google Shape;2913;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14" name="Google Shape;2914;p7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2915" name="Google Shape;2915;p72"/>
          <p:cNvGrpSpPr/>
          <p:nvPr/>
        </p:nvGrpSpPr>
        <p:grpSpPr>
          <a:xfrm>
            <a:off x="4359077" y="3641899"/>
            <a:ext cx="245580" cy="224238"/>
            <a:chOff x="802803" y="3715228"/>
            <a:chExt cx="245580" cy="224238"/>
          </a:xfrm>
        </p:grpSpPr>
        <p:sp>
          <p:nvSpPr>
            <p:cNvPr id="2916" name="Google Shape;2916;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17" name="Google Shape;2917;p7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2918" name="Google Shape;2918;p72"/>
          <p:cNvGrpSpPr/>
          <p:nvPr/>
        </p:nvGrpSpPr>
        <p:grpSpPr>
          <a:xfrm>
            <a:off x="6484980" y="5931080"/>
            <a:ext cx="300082" cy="224238"/>
            <a:chOff x="775552" y="3715228"/>
            <a:chExt cx="300082" cy="224238"/>
          </a:xfrm>
        </p:grpSpPr>
        <p:sp>
          <p:nvSpPr>
            <p:cNvPr id="2919" name="Google Shape;2919;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20" name="Google Shape;2920;p72"/>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2921" name="Google Shape;2921;p72"/>
          <p:cNvGrpSpPr/>
          <p:nvPr/>
        </p:nvGrpSpPr>
        <p:grpSpPr>
          <a:xfrm>
            <a:off x="4325561" y="3388584"/>
            <a:ext cx="309700" cy="224238"/>
            <a:chOff x="770743" y="3715228"/>
            <a:chExt cx="309700" cy="224238"/>
          </a:xfrm>
        </p:grpSpPr>
        <p:sp>
          <p:nvSpPr>
            <p:cNvPr id="2922" name="Google Shape;2922;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23" name="Google Shape;2923;p7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2924" name="Google Shape;2924;p72"/>
          <p:cNvGrpSpPr/>
          <p:nvPr/>
        </p:nvGrpSpPr>
        <p:grpSpPr>
          <a:xfrm>
            <a:off x="4372912" y="5940000"/>
            <a:ext cx="309700" cy="224238"/>
            <a:chOff x="770743" y="3715228"/>
            <a:chExt cx="309700" cy="224238"/>
          </a:xfrm>
        </p:grpSpPr>
        <p:sp>
          <p:nvSpPr>
            <p:cNvPr id="2925" name="Google Shape;2925;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26" name="Google Shape;2926;p7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2927" name="Google Shape;2927;p72"/>
          <p:cNvGrpSpPr/>
          <p:nvPr/>
        </p:nvGrpSpPr>
        <p:grpSpPr>
          <a:xfrm>
            <a:off x="4330045" y="3136880"/>
            <a:ext cx="309700" cy="224238"/>
            <a:chOff x="770743" y="3715228"/>
            <a:chExt cx="309700" cy="224238"/>
          </a:xfrm>
        </p:grpSpPr>
        <p:sp>
          <p:nvSpPr>
            <p:cNvPr id="2928" name="Google Shape;2928;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29" name="Google Shape;2929;p7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2930" name="Google Shape;2930;p72"/>
          <p:cNvGrpSpPr/>
          <p:nvPr/>
        </p:nvGrpSpPr>
        <p:grpSpPr>
          <a:xfrm>
            <a:off x="4377396" y="5681195"/>
            <a:ext cx="309700" cy="224238"/>
            <a:chOff x="770743" y="3715228"/>
            <a:chExt cx="309700" cy="224238"/>
          </a:xfrm>
        </p:grpSpPr>
        <p:sp>
          <p:nvSpPr>
            <p:cNvPr id="2931" name="Google Shape;2931;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32" name="Google Shape;2932;p7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2933" name="Google Shape;2933;p72"/>
          <p:cNvGrpSpPr/>
          <p:nvPr/>
        </p:nvGrpSpPr>
        <p:grpSpPr>
          <a:xfrm>
            <a:off x="6484980" y="5676798"/>
            <a:ext cx="300082" cy="224238"/>
            <a:chOff x="775552" y="3715228"/>
            <a:chExt cx="300082" cy="224238"/>
          </a:xfrm>
        </p:grpSpPr>
        <p:sp>
          <p:nvSpPr>
            <p:cNvPr id="2934" name="Google Shape;2934;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35" name="Google Shape;2935;p72"/>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2936" name="Google Shape;2936;p72"/>
          <p:cNvGrpSpPr/>
          <p:nvPr/>
        </p:nvGrpSpPr>
        <p:grpSpPr>
          <a:xfrm>
            <a:off x="6448807" y="5416132"/>
            <a:ext cx="360996" cy="224238"/>
            <a:chOff x="736857" y="3715228"/>
            <a:chExt cx="360996" cy="224238"/>
          </a:xfrm>
        </p:grpSpPr>
        <p:sp>
          <p:nvSpPr>
            <p:cNvPr id="2937" name="Google Shape;2937;p72"/>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38" name="Google Shape;2938;p72"/>
            <p:cNvSpPr/>
            <p:nvPr/>
          </p:nvSpPr>
          <p:spPr>
            <a:xfrm>
              <a:off x="736857" y="3724022"/>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grpSp>
      <p:grpSp>
        <p:nvGrpSpPr>
          <p:cNvPr id="2939" name="Google Shape;2939;p72"/>
          <p:cNvGrpSpPr/>
          <p:nvPr/>
        </p:nvGrpSpPr>
        <p:grpSpPr>
          <a:xfrm>
            <a:off x="2681463" y="5057611"/>
            <a:ext cx="245580" cy="224238"/>
            <a:chOff x="802803" y="3715228"/>
            <a:chExt cx="245580" cy="224238"/>
          </a:xfrm>
        </p:grpSpPr>
        <p:sp>
          <p:nvSpPr>
            <p:cNvPr id="2940" name="Google Shape;2940;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41" name="Google Shape;2941;p7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2942" name="Google Shape;2942;p72"/>
          <p:cNvGrpSpPr/>
          <p:nvPr/>
        </p:nvGrpSpPr>
        <p:grpSpPr>
          <a:xfrm>
            <a:off x="2680630" y="4808856"/>
            <a:ext cx="245580" cy="224238"/>
            <a:chOff x="802803" y="3715228"/>
            <a:chExt cx="245580" cy="224238"/>
          </a:xfrm>
        </p:grpSpPr>
        <p:sp>
          <p:nvSpPr>
            <p:cNvPr id="2943" name="Google Shape;2943;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44" name="Google Shape;2944;p7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2945" name="Google Shape;2945;p72"/>
          <p:cNvGrpSpPr/>
          <p:nvPr/>
        </p:nvGrpSpPr>
        <p:grpSpPr>
          <a:xfrm>
            <a:off x="6550922" y="1481480"/>
            <a:ext cx="245580" cy="224238"/>
            <a:chOff x="802803" y="3715228"/>
            <a:chExt cx="245580" cy="224238"/>
          </a:xfrm>
        </p:grpSpPr>
        <p:sp>
          <p:nvSpPr>
            <p:cNvPr id="2946" name="Google Shape;2946;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47" name="Google Shape;2947;p7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2948" name="Google Shape;2948;p72"/>
          <p:cNvGrpSpPr/>
          <p:nvPr/>
        </p:nvGrpSpPr>
        <p:grpSpPr>
          <a:xfrm>
            <a:off x="8311967" y="1742779"/>
            <a:ext cx="309700" cy="224238"/>
            <a:chOff x="770743" y="3715228"/>
            <a:chExt cx="309700" cy="224238"/>
          </a:xfrm>
        </p:grpSpPr>
        <p:sp>
          <p:nvSpPr>
            <p:cNvPr id="2949" name="Google Shape;2949;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50" name="Google Shape;2950;p7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2951" name="Google Shape;2951;p72"/>
          <p:cNvGrpSpPr/>
          <p:nvPr/>
        </p:nvGrpSpPr>
        <p:grpSpPr>
          <a:xfrm>
            <a:off x="4322372" y="1240114"/>
            <a:ext cx="300082" cy="224238"/>
            <a:chOff x="775552" y="3715228"/>
            <a:chExt cx="300082" cy="224238"/>
          </a:xfrm>
        </p:grpSpPr>
        <p:sp>
          <p:nvSpPr>
            <p:cNvPr id="2952" name="Google Shape;2952;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53" name="Google Shape;2953;p72"/>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2954" name="Google Shape;2954;p72"/>
          <p:cNvGrpSpPr/>
          <p:nvPr/>
        </p:nvGrpSpPr>
        <p:grpSpPr>
          <a:xfrm>
            <a:off x="4319927" y="983503"/>
            <a:ext cx="309700" cy="224238"/>
            <a:chOff x="770743" y="3715228"/>
            <a:chExt cx="309700" cy="224238"/>
          </a:xfrm>
        </p:grpSpPr>
        <p:sp>
          <p:nvSpPr>
            <p:cNvPr id="2955" name="Google Shape;2955;p7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56" name="Google Shape;2956;p7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grpSp>
      <p:grpSp>
        <p:nvGrpSpPr>
          <p:cNvPr id="2957" name="Google Shape;2957;p72"/>
          <p:cNvGrpSpPr/>
          <p:nvPr/>
        </p:nvGrpSpPr>
        <p:grpSpPr>
          <a:xfrm>
            <a:off x="8280687" y="1478795"/>
            <a:ext cx="360996" cy="224238"/>
            <a:chOff x="736857" y="3715228"/>
            <a:chExt cx="360996" cy="224238"/>
          </a:xfrm>
        </p:grpSpPr>
        <p:sp>
          <p:nvSpPr>
            <p:cNvPr id="2958" name="Google Shape;2958;p72"/>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2959" name="Google Shape;2959;p72"/>
            <p:cNvSpPr/>
            <p:nvPr/>
          </p:nvSpPr>
          <p:spPr>
            <a:xfrm>
              <a:off x="736857" y="3724022"/>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grpSp>
      <p:sp>
        <p:nvSpPr>
          <p:cNvPr id="2960" name="Google Shape;2960;p72"/>
          <p:cNvSpPr txBox="1"/>
          <p:nvPr/>
        </p:nvSpPr>
        <p:spPr>
          <a:xfrm>
            <a:off x="4033926" y="1538024"/>
            <a:ext cx="201557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receivable</a:t>
            </a:r>
            <a:endParaRPr/>
          </a:p>
        </p:txBody>
      </p:sp>
      <p:sp>
        <p:nvSpPr>
          <p:cNvPr id="2961" name="Google Shape;2961;p72"/>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2962" name="Google Shape;2962;p72"/>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2963" name="Google Shape;2963;p72"/>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2964" name="Google Shape;2964;p72"/>
          <p:cNvGrpSpPr/>
          <p:nvPr/>
        </p:nvGrpSpPr>
        <p:grpSpPr>
          <a:xfrm>
            <a:off x="4247500" y="957969"/>
            <a:ext cx="1620000" cy="613673"/>
            <a:chOff x="3810000" y="2381250"/>
            <a:chExt cx="1390650" cy="1230631"/>
          </a:xfrm>
        </p:grpSpPr>
        <p:sp>
          <p:nvSpPr>
            <p:cNvPr id="2965" name="Google Shape;2965;p72"/>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966" name="Google Shape;2966;p72"/>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967" name="Google Shape;2967;p72"/>
          <p:cNvGrpSpPr/>
          <p:nvPr/>
        </p:nvGrpSpPr>
        <p:grpSpPr>
          <a:xfrm>
            <a:off x="2556000" y="4767598"/>
            <a:ext cx="1620000" cy="613673"/>
            <a:chOff x="3810000" y="2381250"/>
            <a:chExt cx="1390650" cy="1230631"/>
          </a:xfrm>
        </p:grpSpPr>
        <p:sp>
          <p:nvSpPr>
            <p:cNvPr id="2968" name="Google Shape;2968;p72"/>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969" name="Google Shape;2969;p72"/>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970" name="Google Shape;2970;p72"/>
          <p:cNvGrpSpPr/>
          <p:nvPr/>
        </p:nvGrpSpPr>
        <p:grpSpPr>
          <a:xfrm>
            <a:off x="4292494" y="5448381"/>
            <a:ext cx="1620000" cy="796276"/>
            <a:chOff x="3810000" y="2015069"/>
            <a:chExt cx="1390650" cy="1596814"/>
          </a:xfrm>
        </p:grpSpPr>
        <p:sp>
          <p:nvSpPr>
            <p:cNvPr id="2971" name="Google Shape;2971;p72"/>
            <p:cNvSpPr/>
            <p:nvPr/>
          </p:nvSpPr>
          <p:spPr>
            <a:xfrm flipH="1">
              <a:off x="4505325" y="2015073"/>
              <a:ext cx="695325" cy="1596810"/>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972" name="Google Shape;2972;p72"/>
            <p:cNvSpPr/>
            <p:nvPr/>
          </p:nvSpPr>
          <p:spPr>
            <a:xfrm>
              <a:off x="3810000" y="2015069"/>
              <a:ext cx="695325" cy="1596812"/>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973" name="Google Shape;2973;p72"/>
          <p:cNvGrpSpPr/>
          <p:nvPr/>
        </p:nvGrpSpPr>
        <p:grpSpPr>
          <a:xfrm>
            <a:off x="6382456" y="5448381"/>
            <a:ext cx="1620000" cy="796276"/>
            <a:chOff x="3810000" y="2015069"/>
            <a:chExt cx="1390650" cy="1596814"/>
          </a:xfrm>
        </p:grpSpPr>
        <p:sp>
          <p:nvSpPr>
            <p:cNvPr id="2974" name="Google Shape;2974;p7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975" name="Google Shape;2975;p7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976" name="Google Shape;2976;p72"/>
          <p:cNvGrpSpPr/>
          <p:nvPr/>
        </p:nvGrpSpPr>
        <p:grpSpPr>
          <a:xfrm>
            <a:off x="9983452" y="3159099"/>
            <a:ext cx="1620000" cy="796276"/>
            <a:chOff x="3810000" y="2015069"/>
            <a:chExt cx="1390650" cy="1596814"/>
          </a:xfrm>
        </p:grpSpPr>
        <p:sp>
          <p:nvSpPr>
            <p:cNvPr id="2977" name="Google Shape;2977;p7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978" name="Google Shape;2978;p7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979" name="Google Shape;2979;p72"/>
          <p:cNvGrpSpPr/>
          <p:nvPr/>
        </p:nvGrpSpPr>
        <p:grpSpPr>
          <a:xfrm>
            <a:off x="8214558" y="1260018"/>
            <a:ext cx="1620000" cy="796276"/>
            <a:chOff x="3810000" y="2015069"/>
            <a:chExt cx="1390650" cy="1596814"/>
          </a:xfrm>
        </p:grpSpPr>
        <p:sp>
          <p:nvSpPr>
            <p:cNvPr id="2980" name="Google Shape;2980;p7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981" name="Google Shape;2981;p7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982" name="Google Shape;2982;p72"/>
          <p:cNvGrpSpPr/>
          <p:nvPr/>
        </p:nvGrpSpPr>
        <p:grpSpPr>
          <a:xfrm>
            <a:off x="10006085" y="1263488"/>
            <a:ext cx="1620000" cy="796276"/>
            <a:chOff x="3810000" y="2015069"/>
            <a:chExt cx="1390650" cy="1596814"/>
          </a:xfrm>
        </p:grpSpPr>
        <p:sp>
          <p:nvSpPr>
            <p:cNvPr id="2983" name="Google Shape;2983;p7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984" name="Google Shape;2984;p7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2985" name="Google Shape;2985;p72"/>
          <p:cNvGrpSpPr/>
          <p:nvPr/>
        </p:nvGrpSpPr>
        <p:grpSpPr>
          <a:xfrm>
            <a:off x="6428511" y="1266563"/>
            <a:ext cx="1620000" cy="796276"/>
            <a:chOff x="3810000" y="2015069"/>
            <a:chExt cx="1390650" cy="1596814"/>
          </a:xfrm>
        </p:grpSpPr>
        <p:sp>
          <p:nvSpPr>
            <p:cNvPr id="2986" name="Google Shape;2986;p7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987" name="Google Shape;2987;p7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2988" name="Google Shape;2988;p72"/>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2989" name="Google Shape;2989;p72"/>
          <p:cNvSpPr/>
          <p:nvPr/>
        </p:nvSpPr>
        <p:spPr>
          <a:xfrm>
            <a:off x="852876" y="2301814"/>
            <a:ext cx="107440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90" name="Google Shape;2990;p72"/>
          <p:cNvGrpSpPr/>
          <p:nvPr/>
        </p:nvGrpSpPr>
        <p:grpSpPr>
          <a:xfrm>
            <a:off x="1059434" y="2575166"/>
            <a:ext cx="10188967" cy="756003"/>
            <a:chOff x="926134" y="1719856"/>
            <a:chExt cx="9204181" cy="750146"/>
          </a:xfrm>
        </p:grpSpPr>
        <p:sp>
          <p:nvSpPr>
            <p:cNvPr id="2991" name="Google Shape;2991;p72"/>
            <p:cNvSpPr txBox="1"/>
            <p:nvPr/>
          </p:nvSpPr>
          <p:spPr>
            <a:xfrm>
              <a:off x="1641585" y="1719859"/>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D가 일부 상품을 구매하고, 결제 수단으로 상품권을 제시함.</a:t>
              </a:r>
              <a:endParaRPr sz="2000">
                <a:solidFill>
                  <a:schemeClr val="dk1"/>
                </a:solidFill>
                <a:latin typeface="Avenir"/>
                <a:ea typeface="Avenir"/>
                <a:cs typeface="Avenir"/>
                <a:sym typeface="Avenir"/>
              </a:endParaRPr>
            </a:p>
          </p:txBody>
        </p:sp>
        <p:sp>
          <p:nvSpPr>
            <p:cNvPr id="2992" name="Google Shape;2992;p72"/>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Deferred income</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90</a:t>
              </a:r>
              <a:endParaRPr/>
            </a:p>
          </p:txBody>
        </p:sp>
        <p:sp>
          <p:nvSpPr>
            <p:cNvPr id="2993" name="Google Shape;2993;p72"/>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Sales</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90</a:t>
              </a:r>
              <a:endParaRPr/>
            </a:p>
          </p:txBody>
        </p:sp>
        <p:sp>
          <p:nvSpPr>
            <p:cNvPr id="2994" name="Google Shape;2994;p72"/>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venir"/>
                  <a:ea typeface="Avenir"/>
                  <a:cs typeface="Avenir"/>
                  <a:sym typeface="Avenir"/>
                </a:rPr>
                <a:t>12a</a:t>
              </a:r>
              <a:endParaRPr/>
            </a:p>
          </p:txBody>
        </p:sp>
      </p:grpSp>
      <p:sp>
        <p:nvSpPr>
          <p:cNvPr id="2995" name="Google Shape;2995;p72"/>
          <p:cNvSpPr txBox="1"/>
          <p:nvPr/>
        </p:nvSpPr>
        <p:spPr>
          <a:xfrm>
            <a:off x="7881580" y="2570977"/>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90</a:t>
            </a:r>
            <a:endParaRPr/>
          </a:p>
        </p:txBody>
      </p:sp>
      <p:sp>
        <p:nvSpPr>
          <p:cNvPr id="2996" name="Google Shape;2996;p72"/>
          <p:cNvSpPr txBox="1"/>
          <p:nvPr/>
        </p:nvSpPr>
        <p:spPr>
          <a:xfrm>
            <a:off x="9564650" y="2575090"/>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90</a:t>
            </a:r>
            <a:endParaRPr/>
          </a:p>
        </p:txBody>
      </p:sp>
      <p:sp>
        <p:nvSpPr>
          <p:cNvPr id="2997" name="Google Shape;2997;p72"/>
          <p:cNvSpPr/>
          <p:nvPr/>
        </p:nvSpPr>
        <p:spPr>
          <a:xfrm>
            <a:off x="11196000" y="839631"/>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8" name="Google Shape;2998;p72"/>
          <p:cNvSpPr/>
          <p:nvPr/>
        </p:nvSpPr>
        <p:spPr>
          <a:xfrm rot="10800000">
            <a:off x="11196000" y="4551867"/>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9" name="Google Shape;2999;p72"/>
          <p:cNvSpPr txBox="1"/>
          <p:nvPr/>
        </p:nvSpPr>
        <p:spPr>
          <a:xfrm>
            <a:off x="6403128" y="3420567"/>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490</a:t>
            </a:r>
            <a:endParaRPr sz="2400">
              <a:solidFill>
                <a:schemeClr val="dk1"/>
              </a:solidFill>
              <a:latin typeface="Calibri"/>
              <a:ea typeface="Calibri"/>
              <a:cs typeface="Calibri"/>
              <a:sym typeface="Calibri"/>
            </a:endParaRPr>
          </a:p>
        </p:txBody>
      </p:sp>
      <p:sp>
        <p:nvSpPr>
          <p:cNvPr id="3000" name="Google Shape;3000;p72"/>
          <p:cNvSpPr txBox="1"/>
          <p:nvPr/>
        </p:nvSpPr>
        <p:spPr>
          <a:xfrm>
            <a:off x="6403129"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400</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2996"/>
                                        </p:tgtEl>
                                      </p:cBhvr>
                                    </p:animEffect>
                                    <p:set>
                                      <p:cBhvr>
                                        <p:cTn dur="1" fill="hold">
                                          <p:stCondLst>
                                            <p:cond delay="1000"/>
                                          </p:stCondLst>
                                        </p:cTn>
                                        <p:tgtEl>
                                          <p:spTgt spid="299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36"/>
                                        </p:tgtEl>
                                        <p:attrNameLst>
                                          <p:attrName>style.visibility</p:attrName>
                                        </p:attrNameLst>
                                      </p:cBhvr>
                                      <p:to>
                                        <p:strVal val="visible"/>
                                      </p:to>
                                    </p:set>
                                    <p:animEffect filter="fade" transition="in">
                                      <p:cBhvr>
                                        <p:cTn dur="1000"/>
                                        <p:tgtEl>
                                          <p:spTgt spid="2936"/>
                                        </p:tgtEl>
                                      </p:cBhvr>
                                    </p:animEffect>
                                  </p:childTnLst>
                                </p:cTn>
                              </p:par>
                              <p:par>
                                <p:cTn fill="hold" nodeType="withEffect" presetClass="entr" presetID="10" presetSubtype="0">
                                  <p:stCondLst>
                                    <p:cond delay="0"/>
                                  </p:stCondLst>
                                  <p:childTnLst>
                                    <p:set>
                                      <p:cBhvr>
                                        <p:cTn dur="1" fill="hold">
                                          <p:stCondLst>
                                            <p:cond delay="0"/>
                                          </p:stCondLst>
                                        </p:cTn>
                                        <p:tgtEl>
                                          <p:spTgt spid="2873"/>
                                        </p:tgtEl>
                                        <p:attrNameLst>
                                          <p:attrName>style.visibility</p:attrName>
                                        </p:attrNameLst>
                                      </p:cBhvr>
                                      <p:to>
                                        <p:strVal val="visible"/>
                                      </p:to>
                                    </p:set>
                                    <p:animEffect filter="fade" transition="in">
                                      <p:cBhvr>
                                        <p:cTn dur="1000"/>
                                        <p:tgtEl>
                                          <p:spTgt spid="2873"/>
                                        </p:tgtEl>
                                      </p:cBhvr>
                                    </p:animEffect>
                                  </p:childTnLst>
                                </p:cTn>
                              </p:par>
                              <p:par>
                                <p:cTn fill="hold" nodeType="withEffect" presetClass="entr" presetID="10" presetSubtype="0">
                                  <p:stCondLst>
                                    <p:cond delay="0"/>
                                  </p:stCondLst>
                                  <p:childTnLst>
                                    <p:set>
                                      <p:cBhvr>
                                        <p:cTn dur="1" fill="hold">
                                          <p:stCondLst>
                                            <p:cond delay="0"/>
                                          </p:stCondLst>
                                        </p:cTn>
                                        <p:tgtEl>
                                          <p:spTgt spid="2872"/>
                                        </p:tgtEl>
                                        <p:attrNameLst>
                                          <p:attrName>style.visibility</p:attrName>
                                        </p:attrNameLst>
                                      </p:cBhvr>
                                      <p:to>
                                        <p:strVal val="visible"/>
                                      </p:to>
                                    </p:set>
                                    <p:animEffect filter="fade" transition="in">
                                      <p:cBhvr>
                                        <p:cTn dur="1000"/>
                                        <p:tgtEl>
                                          <p:spTgt spid="287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99"/>
                                        </p:tgtEl>
                                        <p:attrNameLst>
                                          <p:attrName>style.visibility</p:attrName>
                                        </p:attrNameLst>
                                      </p:cBhvr>
                                      <p:to>
                                        <p:strVal val="visible"/>
                                      </p:to>
                                    </p:set>
                                    <p:animEffect filter="fade" transition="in">
                                      <p:cBhvr>
                                        <p:cTn dur="1000"/>
                                        <p:tgtEl>
                                          <p:spTgt spid="2999"/>
                                        </p:tgtEl>
                                      </p:cBhvr>
                                    </p:animEffect>
                                  </p:childTnLst>
                                </p:cTn>
                              </p:par>
                              <p:par>
                                <p:cTn fill="hold" nodeType="withEffect" presetClass="exit" presetID="10" presetSubtype="0">
                                  <p:stCondLst>
                                    <p:cond delay="0"/>
                                  </p:stCondLst>
                                  <p:childTnLst>
                                    <p:animEffect filter="fade" transition="out">
                                      <p:cBhvr>
                                        <p:cTn dur="500"/>
                                        <p:tgtEl>
                                          <p:spTgt spid="3000"/>
                                        </p:tgtEl>
                                      </p:cBhvr>
                                    </p:animEffect>
                                    <p:set>
                                      <p:cBhvr>
                                        <p:cTn dur="1" fill="hold">
                                          <p:stCondLst>
                                            <p:cond delay="500"/>
                                          </p:stCondLst>
                                        </p:cTn>
                                        <p:tgtEl>
                                          <p:spTgt spid="3000"/>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2995"/>
                                        </p:tgtEl>
                                      </p:cBhvr>
                                    </p:animEffect>
                                    <p:set>
                                      <p:cBhvr>
                                        <p:cTn dur="1" fill="hold">
                                          <p:stCondLst>
                                            <p:cond delay="1000"/>
                                          </p:stCondLst>
                                        </p:cTn>
                                        <p:tgtEl>
                                          <p:spTgt spid="299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57"/>
                                        </p:tgtEl>
                                        <p:attrNameLst>
                                          <p:attrName>style.visibility</p:attrName>
                                        </p:attrNameLst>
                                      </p:cBhvr>
                                      <p:to>
                                        <p:strVal val="visible"/>
                                      </p:to>
                                    </p:set>
                                    <p:animEffect filter="fade" transition="in">
                                      <p:cBhvr>
                                        <p:cTn dur="1000"/>
                                        <p:tgtEl>
                                          <p:spTgt spid="2957"/>
                                        </p:tgtEl>
                                      </p:cBhvr>
                                    </p:animEffect>
                                  </p:childTnLst>
                                </p:cTn>
                              </p:par>
                              <p:par>
                                <p:cTn fill="hold" nodeType="withEffect" presetClass="entr" presetID="10" presetSubtype="0">
                                  <p:stCondLst>
                                    <p:cond delay="0"/>
                                  </p:stCondLst>
                                  <p:childTnLst>
                                    <p:set>
                                      <p:cBhvr>
                                        <p:cTn dur="1" fill="hold">
                                          <p:stCondLst>
                                            <p:cond delay="0"/>
                                          </p:stCondLst>
                                        </p:cTn>
                                        <p:tgtEl>
                                          <p:spTgt spid="2875"/>
                                        </p:tgtEl>
                                        <p:attrNameLst>
                                          <p:attrName>style.visibility</p:attrName>
                                        </p:attrNameLst>
                                      </p:cBhvr>
                                      <p:to>
                                        <p:strVal val="visible"/>
                                      </p:to>
                                    </p:set>
                                    <p:animEffect filter="fade" transition="in">
                                      <p:cBhvr>
                                        <p:cTn dur="1000"/>
                                        <p:tgtEl>
                                          <p:spTgt spid="2875"/>
                                        </p:tgtEl>
                                      </p:cBhvr>
                                    </p:animEffect>
                                  </p:childTnLst>
                                </p:cTn>
                              </p:par>
                              <p:par>
                                <p:cTn fill="hold" nodeType="withEffect" presetClass="entr" presetID="10" presetSubtype="0">
                                  <p:stCondLst>
                                    <p:cond delay="0"/>
                                  </p:stCondLst>
                                  <p:childTnLst>
                                    <p:set>
                                      <p:cBhvr>
                                        <p:cTn dur="1" fill="hold">
                                          <p:stCondLst>
                                            <p:cond delay="0"/>
                                          </p:stCondLst>
                                        </p:cTn>
                                        <p:tgtEl>
                                          <p:spTgt spid="2874"/>
                                        </p:tgtEl>
                                        <p:attrNameLst>
                                          <p:attrName>style.visibility</p:attrName>
                                        </p:attrNameLst>
                                      </p:cBhvr>
                                      <p:to>
                                        <p:strVal val="visible"/>
                                      </p:to>
                                    </p:set>
                                    <p:animEffect filter="fade" transition="in">
                                      <p:cBhvr>
                                        <p:cTn dur="1000"/>
                                        <p:tgtEl>
                                          <p:spTgt spid="28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7"/>
                                        </p:tgtEl>
                                        <p:attrNameLst>
                                          <p:attrName>style.visibility</p:attrName>
                                        </p:attrNameLst>
                                      </p:cBhvr>
                                      <p:to>
                                        <p:strVal val="visible"/>
                                      </p:to>
                                    </p:set>
                                    <p:animEffect filter="fade" transition="in">
                                      <p:cBhvr>
                                        <p:cTn dur="1000"/>
                                        <p:tgtEl>
                                          <p:spTgt spid="2997"/>
                                        </p:tgtEl>
                                      </p:cBhvr>
                                    </p:animEffect>
                                  </p:childTnLst>
                                </p:cTn>
                              </p:par>
                              <p:par>
                                <p:cTn fill="hold" nodeType="withEffect" presetClass="entr" presetID="10" presetSubtype="0">
                                  <p:stCondLst>
                                    <p:cond delay="0"/>
                                  </p:stCondLst>
                                  <p:childTnLst>
                                    <p:set>
                                      <p:cBhvr>
                                        <p:cTn dur="1" fill="hold">
                                          <p:stCondLst>
                                            <p:cond delay="0"/>
                                          </p:stCondLst>
                                        </p:cTn>
                                        <p:tgtEl>
                                          <p:spTgt spid="2998"/>
                                        </p:tgtEl>
                                        <p:attrNameLst>
                                          <p:attrName>style.visibility</p:attrName>
                                        </p:attrNameLst>
                                      </p:cBhvr>
                                      <p:to>
                                        <p:strVal val="visible"/>
                                      </p:to>
                                    </p:set>
                                    <p:animEffect filter="fade" transition="in">
                                      <p:cBhvr>
                                        <p:cTn dur="1000"/>
                                        <p:tgtEl>
                                          <p:spTgt spid="29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005" name="Shape 3005"/>
        <p:cNvGrpSpPr/>
        <p:nvPr/>
      </p:nvGrpSpPr>
      <p:grpSpPr>
        <a:xfrm>
          <a:off x="0" y="0"/>
          <a:ext cx="0" cy="0"/>
          <a:chOff x="0" y="0"/>
          <a:chExt cx="0" cy="0"/>
        </a:xfrm>
      </p:grpSpPr>
      <p:sp>
        <p:nvSpPr>
          <p:cNvPr id="3006" name="Google Shape;3006;p73"/>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grpSp>
        <p:nvGrpSpPr>
          <p:cNvPr id="3007" name="Google Shape;3007;p73"/>
          <p:cNvGrpSpPr/>
          <p:nvPr/>
        </p:nvGrpSpPr>
        <p:grpSpPr>
          <a:xfrm>
            <a:off x="1284576" y="2130924"/>
            <a:ext cx="10188969" cy="756004"/>
            <a:chOff x="926134" y="1719856"/>
            <a:chExt cx="9204181" cy="750147"/>
          </a:xfrm>
        </p:grpSpPr>
        <p:sp>
          <p:nvSpPr>
            <p:cNvPr id="3008" name="Google Shape;3008;p73"/>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D에게 판매하면서 일부 재고를 사용함.</a:t>
              </a:r>
              <a:endParaRPr sz="2000">
                <a:solidFill>
                  <a:schemeClr val="dk1"/>
                </a:solidFill>
                <a:latin typeface="Avenir"/>
                <a:ea typeface="Avenir"/>
                <a:cs typeface="Avenir"/>
                <a:sym typeface="Avenir"/>
              </a:endParaRPr>
            </a:p>
          </p:txBody>
        </p:sp>
        <p:sp>
          <p:nvSpPr>
            <p:cNvPr id="3009" name="Google Shape;3009;p73"/>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Cost of sales</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a:t>
              </a:r>
              <a:endParaRPr/>
            </a:p>
          </p:txBody>
        </p:sp>
        <p:sp>
          <p:nvSpPr>
            <p:cNvPr id="3010" name="Google Shape;3010;p73"/>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Inventory</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a:t>
              </a:r>
              <a:endParaRPr/>
            </a:p>
          </p:txBody>
        </p:sp>
        <p:sp>
          <p:nvSpPr>
            <p:cNvPr id="3011" name="Google Shape;3011;p73"/>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12b</a:t>
              </a:r>
              <a:endParaRPr/>
            </a:p>
          </p:txBody>
        </p:sp>
      </p:grpSp>
      <p:sp>
        <p:nvSpPr>
          <p:cNvPr id="3012" name="Google Shape;3012;p73"/>
          <p:cNvSpPr txBox="1"/>
          <p:nvPr/>
        </p:nvSpPr>
        <p:spPr>
          <a:xfrm>
            <a:off x="8109275" y="2132123"/>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a:t>
            </a:r>
            <a:endParaRPr/>
          </a:p>
        </p:txBody>
      </p:sp>
      <p:sp>
        <p:nvSpPr>
          <p:cNvPr id="3013" name="Google Shape;3013;p73"/>
          <p:cNvSpPr txBox="1"/>
          <p:nvPr/>
        </p:nvSpPr>
        <p:spPr>
          <a:xfrm>
            <a:off x="9792345" y="2132123"/>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a:t>
            </a:r>
            <a:endParaRPr/>
          </a:p>
        </p:txBody>
      </p:sp>
      <p:cxnSp>
        <p:nvCxnSpPr>
          <p:cNvPr id="3014" name="Google Shape;3014;p73"/>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sp>
        <p:nvSpPr>
          <p:cNvPr id="3015" name="Google Shape;3015;p73"/>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26 February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0" name="Shape 3020"/>
        <p:cNvGrpSpPr/>
        <p:nvPr/>
      </p:nvGrpSpPr>
      <p:grpSpPr>
        <a:xfrm>
          <a:off x="0" y="0"/>
          <a:ext cx="0" cy="0"/>
          <a:chOff x="0" y="0"/>
          <a:chExt cx="0" cy="0"/>
        </a:xfrm>
      </p:grpSpPr>
      <p:sp>
        <p:nvSpPr>
          <p:cNvPr id="3021" name="Google Shape;3021;p74"/>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3022" name="Google Shape;3022;p74"/>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3023" name="Google Shape;3023;p74"/>
          <p:cNvGrpSpPr/>
          <p:nvPr/>
        </p:nvGrpSpPr>
        <p:grpSpPr>
          <a:xfrm>
            <a:off x="492858" y="773769"/>
            <a:ext cx="11291146" cy="5895963"/>
            <a:chOff x="492858" y="773769"/>
            <a:chExt cx="11291146" cy="5895963"/>
          </a:xfrm>
        </p:grpSpPr>
        <p:sp>
          <p:nvSpPr>
            <p:cNvPr id="3024" name="Google Shape;3024;p74"/>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025" name="Google Shape;3025;p74"/>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3026" name="Google Shape;3026;p74"/>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3027" name="Google Shape;3027;p74"/>
            <p:cNvGrpSpPr/>
            <p:nvPr/>
          </p:nvGrpSpPr>
          <p:grpSpPr>
            <a:xfrm>
              <a:off x="492858" y="3906158"/>
              <a:ext cx="11291146" cy="2763574"/>
              <a:chOff x="1354633" y="4399872"/>
              <a:chExt cx="9550931" cy="2121952"/>
            </a:xfrm>
          </p:grpSpPr>
          <p:sp>
            <p:nvSpPr>
              <p:cNvPr id="3028" name="Google Shape;3028;p74"/>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3029" name="Google Shape;3029;p74"/>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030" name="Google Shape;3030;p74"/>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3031" name="Google Shape;3031;p74"/>
              <p:cNvCxnSpPr>
                <a:stCxn id="3025"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3032" name="Google Shape;3032;p74"/>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3033" name="Google Shape;3033;p74"/>
          <p:cNvGrpSpPr/>
          <p:nvPr/>
        </p:nvGrpSpPr>
        <p:grpSpPr>
          <a:xfrm>
            <a:off x="4248000" y="2850495"/>
            <a:ext cx="1620000" cy="1116000"/>
            <a:chOff x="3810000" y="2381250"/>
            <a:chExt cx="1390650" cy="1230631"/>
          </a:xfrm>
        </p:grpSpPr>
        <p:sp>
          <p:nvSpPr>
            <p:cNvPr id="3034" name="Google Shape;3034;p74"/>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035" name="Google Shape;3035;p74"/>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036" name="Google Shape;3036;p74"/>
          <p:cNvGrpSpPr/>
          <p:nvPr/>
        </p:nvGrpSpPr>
        <p:grpSpPr>
          <a:xfrm>
            <a:off x="2458800" y="1713372"/>
            <a:ext cx="1620000" cy="2245325"/>
            <a:chOff x="671549" y="1402787"/>
            <a:chExt cx="1620000" cy="2549293"/>
          </a:xfrm>
        </p:grpSpPr>
        <p:sp>
          <p:nvSpPr>
            <p:cNvPr id="3037" name="Google Shape;3037;p74"/>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3038" name="Google Shape;3038;p74"/>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3039" name="Google Shape;3039;p74"/>
          <p:cNvGrpSpPr/>
          <p:nvPr/>
        </p:nvGrpSpPr>
        <p:grpSpPr>
          <a:xfrm>
            <a:off x="673200" y="3340800"/>
            <a:ext cx="1620000" cy="613673"/>
            <a:chOff x="3810000" y="2381250"/>
            <a:chExt cx="1390650" cy="1230631"/>
          </a:xfrm>
        </p:grpSpPr>
        <p:sp>
          <p:nvSpPr>
            <p:cNvPr id="3040" name="Google Shape;3040;p74"/>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041" name="Google Shape;3041;p74"/>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042" name="Google Shape;3042;p74"/>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3043" name="Google Shape;3043;p74"/>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3044" name="Google Shape;3044;p74"/>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3045" name="Google Shape;3045;p74"/>
          <p:cNvSpPr txBox="1"/>
          <p:nvPr/>
        </p:nvSpPr>
        <p:spPr>
          <a:xfrm>
            <a:off x="2596439" y="5339671"/>
            <a:ext cx="15905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Cleaning</a:t>
            </a:r>
            <a:endParaRPr/>
          </a:p>
        </p:txBody>
      </p:sp>
      <p:sp>
        <p:nvSpPr>
          <p:cNvPr id="3046" name="Google Shape;3046;p74"/>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3047" name="Google Shape;3047;p74"/>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3048" name="Google Shape;3048;p74"/>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3049" name="Google Shape;3049;p74"/>
          <p:cNvSpPr txBox="1"/>
          <p:nvPr/>
        </p:nvSpPr>
        <p:spPr>
          <a:xfrm>
            <a:off x="8114313" y="2028286"/>
            <a:ext cx="186420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income</a:t>
            </a:r>
            <a:endParaRPr/>
          </a:p>
        </p:txBody>
      </p:sp>
      <p:sp>
        <p:nvSpPr>
          <p:cNvPr id="3050" name="Google Shape;3050;p74"/>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3051" name="Google Shape;3051;p74"/>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3052" name="Google Shape;3052;p74"/>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3053" name="Google Shape;3053;p74"/>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3054" name="Google Shape;3054;p74"/>
          <p:cNvSpPr txBox="1"/>
          <p:nvPr/>
        </p:nvSpPr>
        <p:spPr>
          <a:xfrm>
            <a:off x="3583708" y="2264709"/>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a:t>
            </a:r>
            <a:endParaRPr/>
          </a:p>
        </p:txBody>
      </p:sp>
      <p:sp>
        <p:nvSpPr>
          <p:cNvPr id="3055" name="Google Shape;3055;p74"/>
          <p:cNvSpPr txBox="1"/>
          <p:nvPr/>
        </p:nvSpPr>
        <p:spPr>
          <a:xfrm>
            <a:off x="3713366" y="5031445"/>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a:t>
            </a:r>
            <a:endParaRPr/>
          </a:p>
        </p:txBody>
      </p:sp>
      <p:sp>
        <p:nvSpPr>
          <p:cNvPr id="3056" name="Google Shape;3056;p74"/>
          <p:cNvSpPr txBox="1"/>
          <p:nvPr/>
        </p:nvSpPr>
        <p:spPr>
          <a:xfrm>
            <a:off x="3469894" y="172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3057" name="Google Shape;3057;p74"/>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3058" name="Google Shape;3058;p74"/>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3059" name="Google Shape;3059;p74"/>
          <p:cNvSpPr/>
          <p:nvPr/>
        </p:nvSpPr>
        <p:spPr>
          <a:xfrm rot="10800000">
            <a:off x="3011371" y="177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0" name="Google Shape;3060;p74"/>
          <p:cNvSpPr/>
          <p:nvPr/>
        </p:nvSpPr>
        <p:spPr>
          <a:xfrm>
            <a:off x="3011371" y="233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1" name="Google Shape;3061;p74"/>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2" name="Google Shape;3062;p74"/>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3" name="Google Shape;3063;p74"/>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4" name="Google Shape;3064;p74"/>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5" name="Google Shape;3065;p74"/>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6" name="Google Shape;3066;p74"/>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3067" name="Google Shape;3067;p74"/>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068" name="Google Shape;3068;p74"/>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3069" name="Google Shape;3069;p74"/>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3070" name="Google Shape;3070;p74"/>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3071" name="Google Shape;3071;p74"/>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3072" name="Google Shape;3072;p74"/>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3073" name="Google Shape;3073;p74"/>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074" name="Google Shape;3074;p74"/>
          <p:cNvSpPr/>
          <p:nvPr/>
        </p:nvSpPr>
        <p:spPr>
          <a:xfrm rot="10800000">
            <a:off x="3096000" y="5082325"/>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5" name="Google Shape;3075;p74"/>
          <p:cNvSpPr txBox="1"/>
          <p:nvPr/>
        </p:nvSpPr>
        <p:spPr>
          <a:xfrm>
            <a:off x="3469894" y="199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3076" name="Google Shape;3076;p74"/>
          <p:cNvSpPr/>
          <p:nvPr/>
        </p:nvSpPr>
        <p:spPr>
          <a:xfrm rot="10800000">
            <a:off x="3007666" y="204993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7" name="Google Shape;3077;p74"/>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3078" name="Google Shape;3078;p74"/>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079" name="Google Shape;3079;p74"/>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3080" name="Google Shape;3080;p74"/>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1" name="Google Shape;3081;p74"/>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3082" name="Google Shape;3082;p74"/>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3" name="Google Shape;3083;p74"/>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4" name="Google Shape;3084;p74"/>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3085" name="Google Shape;3085;p74"/>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6" name="Google Shape;3086;p74"/>
          <p:cNvSpPr txBox="1"/>
          <p:nvPr/>
        </p:nvSpPr>
        <p:spPr>
          <a:xfrm>
            <a:off x="7429894" y="564524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3087" name="Google Shape;3087;p74"/>
          <p:cNvSpPr/>
          <p:nvPr/>
        </p:nvSpPr>
        <p:spPr>
          <a:xfrm rot="10800000">
            <a:off x="6984000" y="56953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088" name="Google Shape;3088;p74"/>
          <p:cNvSpPr txBox="1"/>
          <p:nvPr/>
        </p:nvSpPr>
        <p:spPr>
          <a:xfrm>
            <a:off x="5269894" y="122206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3089" name="Google Shape;3089;p74"/>
          <p:cNvSpPr/>
          <p:nvPr/>
        </p:nvSpPr>
        <p:spPr>
          <a:xfrm rot="10800000">
            <a:off x="4824771" y="126334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0" name="Google Shape;3090;p74"/>
          <p:cNvSpPr txBox="1"/>
          <p:nvPr/>
        </p:nvSpPr>
        <p:spPr>
          <a:xfrm>
            <a:off x="5269894" y="311806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3091" name="Google Shape;3091;p74"/>
          <p:cNvSpPr/>
          <p:nvPr/>
        </p:nvSpPr>
        <p:spPr>
          <a:xfrm>
            <a:off x="4824000" y="318232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2" name="Google Shape;3092;p74"/>
          <p:cNvSpPr txBox="1"/>
          <p:nvPr/>
        </p:nvSpPr>
        <p:spPr>
          <a:xfrm>
            <a:off x="5305894" y="564602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3093" name="Google Shape;3093;p74"/>
          <p:cNvSpPr/>
          <p:nvPr/>
        </p:nvSpPr>
        <p:spPr>
          <a:xfrm rot="10800000">
            <a:off x="4860000" y="5696904"/>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4" name="Google Shape;3094;p74"/>
          <p:cNvSpPr txBox="1"/>
          <p:nvPr/>
        </p:nvSpPr>
        <p:spPr>
          <a:xfrm>
            <a:off x="3599552" y="4796571"/>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250</a:t>
            </a:r>
            <a:endParaRPr/>
          </a:p>
        </p:txBody>
      </p:sp>
      <p:sp>
        <p:nvSpPr>
          <p:cNvPr id="3095" name="Google Shape;3095;p74"/>
          <p:cNvSpPr/>
          <p:nvPr/>
        </p:nvSpPr>
        <p:spPr>
          <a:xfrm rot="10800000">
            <a:off x="3096000" y="484745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6" name="Google Shape;3096;p74"/>
          <p:cNvSpPr txBox="1"/>
          <p:nvPr/>
        </p:nvSpPr>
        <p:spPr>
          <a:xfrm>
            <a:off x="7487489" y="1462635"/>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250</a:t>
            </a:r>
            <a:endParaRPr/>
          </a:p>
        </p:txBody>
      </p:sp>
      <p:sp>
        <p:nvSpPr>
          <p:cNvPr id="3097" name="Google Shape;3097;p74"/>
          <p:cNvSpPr/>
          <p:nvPr/>
        </p:nvSpPr>
        <p:spPr>
          <a:xfrm rot="10800000">
            <a:off x="6984000" y="14983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098" name="Google Shape;3098;p74"/>
          <p:cNvSpPr txBox="1"/>
          <p:nvPr/>
        </p:nvSpPr>
        <p:spPr>
          <a:xfrm>
            <a:off x="9285817" y="171550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3099" name="Google Shape;3099;p74"/>
          <p:cNvSpPr/>
          <p:nvPr/>
        </p:nvSpPr>
        <p:spPr>
          <a:xfrm rot="10800000">
            <a:off x="8784000" y="1751173"/>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100" name="Google Shape;3100;p74"/>
          <p:cNvSpPr txBox="1"/>
          <p:nvPr/>
        </p:nvSpPr>
        <p:spPr>
          <a:xfrm>
            <a:off x="5269894" y="9658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3101" name="Google Shape;3101;p74"/>
          <p:cNvSpPr/>
          <p:nvPr/>
        </p:nvSpPr>
        <p:spPr>
          <a:xfrm>
            <a:off x="4825605" y="10220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2" name="Google Shape;3102;p74"/>
          <p:cNvSpPr txBox="1"/>
          <p:nvPr/>
        </p:nvSpPr>
        <p:spPr>
          <a:xfrm>
            <a:off x="7543708" y="5375143"/>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90</a:t>
            </a:r>
            <a:endParaRPr/>
          </a:p>
        </p:txBody>
      </p:sp>
      <p:sp>
        <p:nvSpPr>
          <p:cNvPr id="3103" name="Google Shape;3103;p74"/>
          <p:cNvSpPr/>
          <p:nvPr/>
        </p:nvSpPr>
        <p:spPr>
          <a:xfrm rot="10800000">
            <a:off x="6984000" y="5425275"/>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104" name="Google Shape;3104;p74"/>
          <p:cNvSpPr txBox="1"/>
          <p:nvPr/>
        </p:nvSpPr>
        <p:spPr>
          <a:xfrm>
            <a:off x="8947923" y="1452209"/>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90</a:t>
            </a:r>
            <a:endParaRPr/>
          </a:p>
        </p:txBody>
      </p:sp>
      <p:sp>
        <p:nvSpPr>
          <p:cNvPr id="3105" name="Google Shape;3105;p74"/>
          <p:cNvSpPr/>
          <p:nvPr/>
        </p:nvSpPr>
        <p:spPr>
          <a:xfrm>
            <a:off x="8784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3106" name="Google Shape;3106;p74"/>
          <p:cNvSpPr txBox="1"/>
          <p:nvPr/>
        </p:nvSpPr>
        <p:spPr>
          <a:xfrm>
            <a:off x="5383708" y="2869537"/>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a:t>
            </a:r>
            <a:endParaRPr/>
          </a:p>
        </p:txBody>
      </p:sp>
      <p:sp>
        <p:nvSpPr>
          <p:cNvPr id="3107" name="Google Shape;3107;p74"/>
          <p:cNvSpPr/>
          <p:nvPr/>
        </p:nvSpPr>
        <p:spPr>
          <a:xfrm>
            <a:off x="4824000" y="29337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8" name="Google Shape;3108;p74"/>
          <p:cNvSpPr txBox="1"/>
          <p:nvPr/>
        </p:nvSpPr>
        <p:spPr>
          <a:xfrm>
            <a:off x="5419708" y="5397501"/>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a:t>
            </a:r>
            <a:endParaRPr/>
          </a:p>
        </p:txBody>
      </p:sp>
      <p:sp>
        <p:nvSpPr>
          <p:cNvPr id="3109" name="Google Shape;3109;p74"/>
          <p:cNvSpPr/>
          <p:nvPr/>
        </p:nvSpPr>
        <p:spPr>
          <a:xfrm rot="10800000">
            <a:off x="4860000" y="544838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10" name="Google Shape;3110;p74"/>
          <p:cNvGrpSpPr/>
          <p:nvPr/>
        </p:nvGrpSpPr>
        <p:grpSpPr>
          <a:xfrm>
            <a:off x="2528691" y="1763611"/>
            <a:ext cx="309700" cy="223916"/>
            <a:chOff x="756599" y="3715227"/>
            <a:chExt cx="321512" cy="232456"/>
          </a:xfrm>
        </p:grpSpPr>
        <p:sp>
          <p:nvSpPr>
            <p:cNvPr id="3111" name="Google Shape;3111;p74"/>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12" name="Google Shape;3112;p74"/>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grpSp>
      <p:grpSp>
        <p:nvGrpSpPr>
          <p:cNvPr id="3113" name="Google Shape;3113;p74"/>
          <p:cNvGrpSpPr/>
          <p:nvPr/>
        </p:nvGrpSpPr>
        <p:grpSpPr>
          <a:xfrm>
            <a:off x="2528691" y="2037441"/>
            <a:ext cx="309700" cy="223916"/>
            <a:chOff x="756599" y="3715227"/>
            <a:chExt cx="321512" cy="232456"/>
          </a:xfrm>
        </p:grpSpPr>
        <p:sp>
          <p:nvSpPr>
            <p:cNvPr id="3114" name="Google Shape;3114;p74"/>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15" name="Google Shape;3115;p74"/>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3116" name="Google Shape;3116;p74"/>
          <p:cNvGrpSpPr/>
          <p:nvPr/>
        </p:nvGrpSpPr>
        <p:grpSpPr>
          <a:xfrm>
            <a:off x="2568712" y="2307277"/>
            <a:ext cx="247184" cy="223916"/>
            <a:chOff x="797287" y="3715227"/>
            <a:chExt cx="256611" cy="232456"/>
          </a:xfrm>
        </p:grpSpPr>
        <p:sp>
          <p:nvSpPr>
            <p:cNvPr id="3117" name="Google Shape;3117;p74"/>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18" name="Google Shape;3118;p74"/>
            <p:cNvSpPr/>
            <p:nvPr/>
          </p:nvSpPr>
          <p:spPr>
            <a:xfrm>
              <a:off x="797287" y="3724022"/>
              <a:ext cx="256611"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3119" name="Google Shape;3119;p74"/>
          <p:cNvGrpSpPr/>
          <p:nvPr/>
        </p:nvGrpSpPr>
        <p:grpSpPr>
          <a:xfrm>
            <a:off x="2530414" y="2567405"/>
            <a:ext cx="300083" cy="223917"/>
            <a:chOff x="761592" y="3715226"/>
            <a:chExt cx="311527" cy="232457"/>
          </a:xfrm>
        </p:grpSpPr>
        <p:sp>
          <p:nvSpPr>
            <p:cNvPr id="3120" name="Google Shape;3120;p74"/>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21" name="Google Shape;3121;p74"/>
            <p:cNvSpPr/>
            <p:nvPr/>
          </p:nvSpPr>
          <p:spPr>
            <a:xfrm>
              <a:off x="761592" y="3724022"/>
              <a:ext cx="311527"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3122" name="Google Shape;3122;p74"/>
          <p:cNvGrpSpPr/>
          <p:nvPr/>
        </p:nvGrpSpPr>
        <p:grpSpPr>
          <a:xfrm>
            <a:off x="2574025" y="2841900"/>
            <a:ext cx="245580" cy="224238"/>
            <a:chOff x="802803" y="3715228"/>
            <a:chExt cx="245580" cy="224238"/>
          </a:xfrm>
        </p:grpSpPr>
        <p:sp>
          <p:nvSpPr>
            <p:cNvPr id="3123" name="Google Shape;3123;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24" name="Google Shape;3124;p7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3125" name="Google Shape;3125;p74"/>
          <p:cNvGrpSpPr/>
          <p:nvPr/>
        </p:nvGrpSpPr>
        <p:grpSpPr>
          <a:xfrm>
            <a:off x="2574025" y="3121887"/>
            <a:ext cx="245580" cy="224238"/>
            <a:chOff x="802803" y="3715228"/>
            <a:chExt cx="245580" cy="224238"/>
          </a:xfrm>
        </p:grpSpPr>
        <p:sp>
          <p:nvSpPr>
            <p:cNvPr id="3126" name="Google Shape;3126;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27" name="Google Shape;3127;p7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3128" name="Google Shape;3128;p74"/>
          <p:cNvGrpSpPr/>
          <p:nvPr/>
        </p:nvGrpSpPr>
        <p:grpSpPr>
          <a:xfrm>
            <a:off x="2574025" y="3385828"/>
            <a:ext cx="245580" cy="224238"/>
            <a:chOff x="802803" y="3715228"/>
            <a:chExt cx="245580" cy="224238"/>
          </a:xfrm>
        </p:grpSpPr>
        <p:sp>
          <p:nvSpPr>
            <p:cNvPr id="3129" name="Google Shape;3129;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30" name="Google Shape;3130;p7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3131" name="Google Shape;3131;p74"/>
          <p:cNvGrpSpPr/>
          <p:nvPr/>
        </p:nvGrpSpPr>
        <p:grpSpPr>
          <a:xfrm>
            <a:off x="2574025" y="3649299"/>
            <a:ext cx="245580" cy="224238"/>
            <a:chOff x="802803" y="3715228"/>
            <a:chExt cx="245580" cy="224238"/>
          </a:xfrm>
        </p:grpSpPr>
        <p:sp>
          <p:nvSpPr>
            <p:cNvPr id="3132" name="Google Shape;3132;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33" name="Google Shape;3133;p7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3134" name="Google Shape;3134;p74"/>
          <p:cNvGrpSpPr/>
          <p:nvPr/>
        </p:nvGrpSpPr>
        <p:grpSpPr>
          <a:xfrm>
            <a:off x="10117559" y="1755851"/>
            <a:ext cx="245580" cy="224238"/>
            <a:chOff x="802803" y="3715228"/>
            <a:chExt cx="245580" cy="224238"/>
          </a:xfrm>
        </p:grpSpPr>
        <p:sp>
          <p:nvSpPr>
            <p:cNvPr id="3135" name="Google Shape;3135;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36" name="Google Shape;3136;p7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3137" name="Google Shape;3137;p74"/>
          <p:cNvGrpSpPr/>
          <p:nvPr/>
        </p:nvGrpSpPr>
        <p:grpSpPr>
          <a:xfrm>
            <a:off x="10116000" y="3650400"/>
            <a:ext cx="245580" cy="224238"/>
            <a:chOff x="802803" y="3715228"/>
            <a:chExt cx="245580" cy="224238"/>
          </a:xfrm>
        </p:grpSpPr>
        <p:sp>
          <p:nvSpPr>
            <p:cNvPr id="3138" name="Google Shape;3138;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39" name="Google Shape;3139;p7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3140" name="Google Shape;3140;p74"/>
          <p:cNvGrpSpPr/>
          <p:nvPr/>
        </p:nvGrpSpPr>
        <p:grpSpPr>
          <a:xfrm>
            <a:off x="10117837" y="1489299"/>
            <a:ext cx="245580" cy="224238"/>
            <a:chOff x="802803" y="3715228"/>
            <a:chExt cx="245580" cy="224238"/>
          </a:xfrm>
        </p:grpSpPr>
        <p:sp>
          <p:nvSpPr>
            <p:cNvPr id="3141" name="Google Shape;3141;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42" name="Google Shape;3142;p7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3143" name="Google Shape;3143;p74"/>
          <p:cNvGrpSpPr/>
          <p:nvPr/>
        </p:nvGrpSpPr>
        <p:grpSpPr>
          <a:xfrm>
            <a:off x="6553087" y="1741845"/>
            <a:ext cx="245580" cy="224238"/>
            <a:chOff x="802803" y="3715228"/>
            <a:chExt cx="245580" cy="224238"/>
          </a:xfrm>
        </p:grpSpPr>
        <p:sp>
          <p:nvSpPr>
            <p:cNvPr id="3144" name="Google Shape;3144;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45" name="Google Shape;3145;p7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3146" name="Google Shape;3146;p74"/>
          <p:cNvGrpSpPr/>
          <p:nvPr/>
        </p:nvGrpSpPr>
        <p:grpSpPr>
          <a:xfrm>
            <a:off x="784605" y="3629276"/>
            <a:ext cx="245580" cy="224238"/>
            <a:chOff x="802803" y="3715228"/>
            <a:chExt cx="245580" cy="224238"/>
          </a:xfrm>
        </p:grpSpPr>
        <p:sp>
          <p:nvSpPr>
            <p:cNvPr id="3147" name="Google Shape;3147;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48" name="Google Shape;3148;p7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3149" name="Google Shape;3149;p74"/>
          <p:cNvGrpSpPr/>
          <p:nvPr/>
        </p:nvGrpSpPr>
        <p:grpSpPr>
          <a:xfrm>
            <a:off x="4359077" y="3641899"/>
            <a:ext cx="245580" cy="224238"/>
            <a:chOff x="802803" y="3715228"/>
            <a:chExt cx="245580" cy="224238"/>
          </a:xfrm>
        </p:grpSpPr>
        <p:sp>
          <p:nvSpPr>
            <p:cNvPr id="3150" name="Google Shape;3150;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51" name="Google Shape;3151;p7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3152" name="Google Shape;3152;p74"/>
          <p:cNvGrpSpPr/>
          <p:nvPr/>
        </p:nvGrpSpPr>
        <p:grpSpPr>
          <a:xfrm>
            <a:off x="6484980" y="5931080"/>
            <a:ext cx="300082" cy="224238"/>
            <a:chOff x="775552" y="3715228"/>
            <a:chExt cx="300082" cy="224238"/>
          </a:xfrm>
        </p:grpSpPr>
        <p:sp>
          <p:nvSpPr>
            <p:cNvPr id="3153" name="Google Shape;3153;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54" name="Google Shape;3154;p74"/>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3155" name="Google Shape;3155;p74"/>
          <p:cNvGrpSpPr/>
          <p:nvPr/>
        </p:nvGrpSpPr>
        <p:grpSpPr>
          <a:xfrm>
            <a:off x="4325561" y="3388584"/>
            <a:ext cx="309700" cy="224238"/>
            <a:chOff x="770743" y="3715228"/>
            <a:chExt cx="309700" cy="224238"/>
          </a:xfrm>
        </p:grpSpPr>
        <p:sp>
          <p:nvSpPr>
            <p:cNvPr id="3156" name="Google Shape;3156;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57" name="Google Shape;3157;p74"/>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3158" name="Google Shape;3158;p74"/>
          <p:cNvGrpSpPr/>
          <p:nvPr/>
        </p:nvGrpSpPr>
        <p:grpSpPr>
          <a:xfrm>
            <a:off x="4372912" y="5940000"/>
            <a:ext cx="309700" cy="224238"/>
            <a:chOff x="770743" y="3715228"/>
            <a:chExt cx="309700" cy="224238"/>
          </a:xfrm>
        </p:grpSpPr>
        <p:sp>
          <p:nvSpPr>
            <p:cNvPr id="3159" name="Google Shape;3159;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60" name="Google Shape;3160;p74"/>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3161" name="Google Shape;3161;p74"/>
          <p:cNvGrpSpPr/>
          <p:nvPr/>
        </p:nvGrpSpPr>
        <p:grpSpPr>
          <a:xfrm>
            <a:off x="4330045" y="3136880"/>
            <a:ext cx="309700" cy="224238"/>
            <a:chOff x="770743" y="3715228"/>
            <a:chExt cx="309700" cy="224238"/>
          </a:xfrm>
        </p:grpSpPr>
        <p:sp>
          <p:nvSpPr>
            <p:cNvPr id="3162" name="Google Shape;3162;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63" name="Google Shape;3163;p74"/>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3164" name="Google Shape;3164;p74"/>
          <p:cNvGrpSpPr/>
          <p:nvPr/>
        </p:nvGrpSpPr>
        <p:grpSpPr>
          <a:xfrm>
            <a:off x="4377396" y="5681195"/>
            <a:ext cx="309700" cy="224238"/>
            <a:chOff x="770743" y="3715228"/>
            <a:chExt cx="309700" cy="224238"/>
          </a:xfrm>
        </p:grpSpPr>
        <p:sp>
          <p:nvSpPr>
            <p:cNvPr id="3165" name="Google Shape;3165;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66" name="Google Shape;3166;p74"/>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3167" name="Google Shape;3167;p74"/>
          <p:cNvGrpSpPr/>
          <p:nvPr/>
        </p:nvGrpSpPr>
        <p:grpSpPr>
          <a:xfrm>
            <a:off x="4298376" y="2880000"/>
            <a:ext cx="368899" cy="223200"/>
            <a:chOff x="740286" y="3715228"/>
            <a:chExt cx="370615" cy="224238"/>
          </a:xfrm>
        </p:grpSpPr>
        <p:sp>
          <p:nvSpPr>
            <p:cNvPr id="3168" name="Google Shape;3168;p74"/>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69" name="Google Shape;3169;p74"/>
            <p:cNvSpPr/>
            <p:nvPr/>
          </p:nvSpPr>
          <p:spPr>
            <a:xfrm>
              <a:off x="740286" y="3724022"/>
              <a:ext cx="370615"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12b</a:t>
              </a:r>
              <a:endParaRPr/>
            </a:p>
          </p:txBody>
        </p:sp>
      </p:grpSp>
      <p:grpSp>
        <p:nvGrpSpPr>
          <p:cNvPr id="3170" name="Google Shape;3170;p74"/>
          <p:cNvGrpSpPr/>
          <p:nvPr/>
        </p:nvGrpSpPr>
        <p:grpSpPr>
          <a:xfrm>
            <a:off x="4345727" y="5432633"/>
            <a:ext cx="370614" cy="347348"/>
            <a:chOff x="740286" y="3715228"/>
            <a:chExt cx="370614" cy="347348"/>
          </a:xfrm>
        </p:grpSpPr>
        <p:sp>
          <p:nvSpPr>
            <p:cNvPr id="3171" name="Google Shape;3171;p74"/>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72" name="Google Shape;3172;p74"/>
            <p:cNvSpPr/>
            <p:nvPr/>
          </p:nvSpPr>
          <p:spPr>
            <a:xfrm>
              <a:off x="740286" y="3724022"/>
              <a:ext cx="37061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12b</a:t>
              </a:r>
              <a:endParaRPr/>
            </a:p>
            <a:p>
              <a:pPr indent="0" lvl="0" marL="0" marR="0" rtl="0" algn="ctr">
                <a:spcBef>
                  <a:spcPts val="0"/>
                </a:spcBef>
                <a:spcAft>
                  <a:spcPts val="0"/>
                </a:spcAft>
                <a:buNone/>
              </a:pPr>
              <a:r>
                <a:t/>
              </a:r>
              <a:endParaRPr b="1" sz="800">
                <a:solidFill>
                  <a:srgbClr val="7F7F7F"/>
                </a:solidFill>
                <a:latin typeface="Avenir"/>
                <a:ea typeface="Avenir"/>
                <a:cs typeface="Avenir"/>
                <a:sym typeface="Avenir"/>
              </a:endParaRPr>
            </a:p>
          </p:txBody>
        </p:sp>
      </p:grpSp>
      <p:grpSp>
        <p:nvGrpSpPr>
          <p:cNvPr id="3173" name="Google Shape;3173;p74"/>
          <p:cNvGrpSpPr/>
          <p:nvPr/>
        </p:nvGrpSpPr>
        <p:grpSpPr>
          <a:xfrm>
            <a:off x="6484980" y="5676798"/>
            <a:ext cx="300082" cy="224238"/>
            <a:chOff x="775552" y="3715228"/>
            <a:chExt cx="300082" cy="224238"/>
          </a:xfrm>
        </p:grpSpPr>
        <p:sp>
          <p:nvSpPr>
            <p:cNvPr id="3174" name="Google Shape;3174;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75" name="Google Shape;3175;p74"/>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3176" name="Google Shape;3176;p74"/>
          <p:cNvGrpSpPr/>
          <p:nvPr/>
        </p:nvGrpSpPr>
        <p:grpSpPr>
          <a:xfrm>
            <a:off x="6448807" y="5416132"/>
            <a:ext cx="360996" cy="224238"/>
            <a:chOff x="736857" y="3715228"/>
            <a:chExt cx="360996" cy="224238"/>
          </a:xfrm>
        </p:grpSpPr>
        <p:sp>
          <p:nvSpPr>
            <p:cNvPr id="3177" name="Google Shape;3177;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78" name="Google Shape;3178;p74"/>
            <p:cNvSpPr/>
            <p:nvPr/>
          </p:nvSpPr>
          <p:spPr>
            <a:xfrm>
              <a:off x="736857" y="3724022"/>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grpSp>
      <p:grpSp>
        <p:nvGrpSpPr>
          <p:cNvPr id="3179" name="Google Shape;3179;p74"/>
          <p:cNvGrpSpPr/>
          <p:nvPr/>
        </p:nvGrpSpPr>
        <p:grpSpPr>
          <a:xfrm>
            <a:off x="2681463" y="5057611"/>
            <a:ext cx="245580" cy="224238"/>
            <a:chOff x="802803" y="3715228"/>
            <a:chExt cx="245580" cy="224238"/>
          </a:xfrm>
        </p:grpSpPr>
        <p:sp>
          <p:nvSpPr>
            <p:cNvPr id="3180" name="Google Shape;3180;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81" name="Google Shape;3181;p7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3182" name="Google Shape;3182;p74"/>
          <p:cNvGrpSpPr/>
          <p:nvPr/>
        </p:nvGrpSpPr>
        <p:grpSpPr>
          <a:xfrm>
            <a:off x="2680630" y="4808856"/>
            <a:ext cx="245580" cy="224238"/>
            <a:chOff x="802803" y="3715228"/>
            <a:chExt cx="245580" cy="224238"/>
          </a:xfrm>
        </p:grpSpPr>
        <p:sp>
          <p:nvSpPr>
            <p:cNvPr id="3183" name="Google Shape;3183;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84" name="Google Shape;3184;p7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3185" name="Google Shape;3185;p74"/>
          <p:cNvGrpSpPr/>
          <p:nvPr/>
        </p:nvGrpSpPr>
        <p:grpSpPr>
          <a:xfrm>
            <a:off x="6550922" y="1481480"/>
            <a:ext cx="245580" cy="224238"/>
            <a:chOff x="802803" y="3715228"/>
            <a:chExt cx="245580" cy="224238"/>
          </a:xfrm>
        </p:grpSpPr>
        <p:sp>
          <p:nvSpPr>
            <p:cNvPr id="3186" name="Google Shape;3186;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87" name="Google Shape;3187;p74"/>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3188" name="Google Shape;3188;p74"/>
          <p:cNvGrpSpPr/>
          <p:nvPr/>
        </p:nvGrpSpPr>
        <p:grpSpPr>
          <a:xfrm>
            <a:off x="8311967" y="1742779"/>
            <a:ext cx="309700" cy="224238"/>
            <a:chOff x="770743" y="3715228"/>
            <a:chExt cx="309700" cy="224238"/>
          </a:xfrm>
        </p:grpSpPr>
        <p:sp>
          <p:nvSpPr>
            <p:cNvPr id="3189" name="Google Shape;3189;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90" name="Google Shape;3190;p74"/>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3191" name="Google Shape;3191;p74"/>
          <p:cNvGrpSpPr/>
          <p:nvPr/>
        </p:nvGrpSpPr>
        <p:grpSpPr>
          <a:xfrm>
            <a:off x="4322372" y="1240114"/>
            <a:ext cx="300082" cy="224238"/>
            <a:chOff x="775552" y="3715228"/>
            <a:chExt cx="300082" cy="224238"/>
          </a:xfrm>
        </p:grpSpPr>
        <p:sp>
          <p:nvSpPr>
            <p:cNvPr id="3192" name="Google Shape;3192;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93" name="Google Shape;3193;p74"/>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3194" name="Google Shape;3194;p74"/>
          <p:cNvGrpSpPr/>
          <p:nvPr/>
        </p:nvGrpSpPr>
        <p:grpSpPr>
          <a:xfrm>
            <a:off x="4319927" y="983503"/>
            <a:ext cx="309700" cy="224238"/>
            <a:chOff x="770743" y="3715228"/>
            <a:chExt cx="309700" cy="224238"/>
          </a:xfrm>
        </p:grpSpPr>
        <p:sp>
          <p:nvSpPr>
            <p:cNvPr id="3195" name="Google Shape;3195;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96" name="Google Shape;3196;p74"/>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grpSp>
      <p:grpSp>
        <p:nvGrpSpPr>
          <p:cNvPr id="3197" name="Google Shape;3197;p74"/>
          <p:cNvGrpSpPr/>
          <p:nvPr/>
        </p:nvGrpSpPr>
        <p:grpSpPr>
          <a:xfrm>
            <a:off x="8280687" y="1478795"/>
            <a:ext cx="360996" cy="224238"/>
            <a:chOff x="736857" y="3715228"/>
            <a:chExt cx="360996" cy="224238"/>
          </a:xfrm>
        </p:grpSpPr>
        <p:sp>
          <p:nvSpPr>
            <p:cNvPr id="3198" name="Google Shape;3198;p74"/>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199" name="Google Shape;3199;p74"/>
            <p:cNvSpPr/>
            <p:nvPr/>
          </p:nvSpPr>
          <p:spPr>
            <a:xfrm>
              <a:off x="736857" y="3724022"/>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grpSp>
      <p:sp>
        <p:nvSpPr>
          <p:cNvPr id="3200" name="Google Shape;3200;p74"/>
          <p:cNvSpPr txBox="1"/>
          <p:nvPr/>
        </p:nvSpPr>
        <p:spPr>
          <a:xfrm>
            <a:off x="4033926" y="1538024"/>
            <a:ext cx="201557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receivable</a:t>
            </a:r>
            <a:endParaRPr/>
          </a:p>
        </p:txBody>
      </p:sp>
      <p:sp>
        <p:nvSpPr>
          <p:cNvPr id="3201" name="Google Shape;3201;p74"/>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3202" name="Google Shape;3202;p74"/>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3203" name="Google Shape;3203;p74"/>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3204" name="Google Shape;3204;p74"/>
          <p:cNvGrpSpPr/>
          <p:nvPr/>
        </p:nvGrpSpPr>
        <p:grpSpPr>
          <a:xfrm>
            <a:off x="4247500" y="957969"/>
            <a:ext cx="1620000" cy="613673"/>
            <a:chOff x="3810000" y="2381250"/>
            <a:chExt cx="1390650" cy="1230631"/>
          </a:xfrm>
        </p:grpSpPr>
        <p:sp>
          <p:nvSpPr>
            <p:cNvPr id="3205" name="Google Shape;3205;p74"/>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206" name="Google Shape;3206;p74"/>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207" name="Google Shape;3207;p74"/>
          <p:cNvGrpSpPr/>
          <p:nvPr/>
        </p:nvGrpSpPr>
        <p:grpSpPr>
          <a:xfrm>
            <a:off x="2556000" y="4767598"/>
            <a:ext cx="1620000" cy="613673"/>
            <a:chOff x="3810000" y="2381250"/>
            <a:chExt cx="1390650" cy="1230631"/>
          </a:xfrm>
        </p:grpSpPr>
        <p:sp>
          <p:nvSpPr>
            <p:cNvPr id="3208" name="Google Shape;3208;p74"/>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209" name="Google Shape;3209;p74"/>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210" name="Google Shape;3210;p74"/>
          <p:cNvGrpSpPr/>
          <p:nvPr/>
        </p:nvGrpSpPr>
        <p:grpSpPr>
          <a:xfrm>
            <a:off x="4292494" y="5448381"/>
            <a:ext cx="1620000" cy="796276"/>
            <a:chOff x="3810000" y="2015069"/>
            <a:chExt cx="1390650" cy="1596814"/>
          </a:xfrm>
        </p:grpSpPr>
        <p:sp>
          <p:nvSpPr>
            <p:cNvPr id="3211" name="Google Shape;3211;p74"/>
            <p:cNvSpPr/>
            <p:nvPr/>
          </p:nvSpPr>
          <p:spPr>
            <a:xfrm flipH="1">
              <a:off x="4505325" y="2015073"/>
              <a:ext cx="695325" cy="1596810"/>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212" name="Google Shape;3212;p74"/>
            <p:cNvSpPr/>
            <p:nvPr/>
          </p:nvSpPr>
          <p:spPr>
            <a:xfrm>
              <a:off x="3810000" y="2015069"/>
              <a:ext cx="695325" cy="1596812"/>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213" name="Google Shape;3213;p74"/>
          <p:cNvGrpSpPr/>
          <p:nvPr/>
        </p:nvGrpSpPr>
        <p:grpSpPr>
          <a:xfrm>
            <a:off x="6382456" y="5448381"/>
            <a:ext cx="1620000" cy="796276"/>
            <a:chOff x="3810000" y="2015069"/>
            <a:chExt cx="1390650" cy="1596814"/>
          </a:xfrm>
        </p:grpSpPr>
        <p:sp>
          <p:nvSpPr>
            <p:cNvPr id="3214" name="Google Shape;3214;p74"/>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215" name="Google Shape;3215;p74"/>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216" name="Google Shape;3216;p74"/>
          <p:cNvGrpSpPr/>
          <p:nvPr/>
        </p:nvGrpSpPr>
        <p:grpSpPr>
          <a:xfrm>
            <a:off x="9983452" y="3159099"/>
            <a:ext cx="1620000" cy="796276"/>
            <a:chOff x="3810000" y="2015069"/>
            <a:chExt cx="1390650" cy="1596814"/>
          </a:xfrm>
        </p:grpSpPr>
        <p:sp>
          <p:nvSpPr>
            <p:cNvPr id="3217" name="Google Shape;3217;p74"/>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218" name="Google Shape;3218;p74"/>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219" name="Google Shape;3219;p74"/>
          <p:cNvGrpSpPr/>
          <p:nvPr/>
        </p:nvGrpSpPr>
        <p:grpSpPr>
          <a:xfrm>
            <a:off x="8214558" y="1260018"/>
            <a:ext cx="1620000" cy="796276"/>
            <a:chOff x="3810000" y="2015069"/>
            <a:chExt cx="1390650" cy="1596814"/>
          </a:xfrm>
        </p:grpSpPr>
        <p:sp>
          <p:nvSpPr>
            <p:cNvPr id="3220" name="Google Shape;3220;p74"/>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221" name="Google Shape;3221;p74"/>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222" name="Google Shape;3222;p74"/>
          <p:cNvGrpSpPr/>
          <p:nvPr/>
        </p:nvGrpSpPr>
        <p:grpSpPr>
          <a:xfrm>
            <a:off x="10006085" y="1263488"/>
            <a:ext cx="1620000" cy="796276"/>
            <a:chOff x="3810000" y="2015069"/>
            <a:chExt cx="1390650" cy="1596814"/>
          </a:xfrm>
        </p:grpSpPr>
        <p:sp>
          <p:nvSpPr>
            <p:cNvPr id="3223" name="Google Shape;3223;p74"/>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224" name="Google Shape;3224;p74"/>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225" name="Google Shape;3225;p74"/>
          <p:cNvGrpSpPr/>
          <p:nvPr/>
        </p:nvGrpSpPr>
        <p:grpSpPr>
          <a:xfrm>
            <a:off x="6428511" y="1266563"/>
            <a:ext cx="1620000" cy="796276"/>
            <a:chOff x="3810000" y="2015069"/>
            <a:chExt cx="1390650" cy="1596814"/>
          </a:xfrm>
        </p:grpSpPr>
        <p:sp>
          <p:nvSpPr>
            <p:cNvPr id="3226" name="Google Shape;3226;p74"/>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227" name="Google Shape;3227;p74"/>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228" name="Google Shape;3228;p74"/>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229" name="Google Shape;3229;p74"/>
          <p:cNvSpPr/>
          <p:nvPr/>
        </p:nvSpPr>
        <p:spPr>
          <a:xfrm>
            <a:off x="923748" y="998647"/>
            <a:ext cx="1074401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230" name="Google Shape;3230;p74"/>
          <p:cNvGrpSpPr/>
          <p:nvPr/>
        </p:nvGrpSpPr>
        <p:grpSpPr>
          <a:xfrm>
            <a:off x="1130306" y="1271999"/>
            <a:ext cx="10188967" cy="756004"/>
            <a:chOff x="926134" y="1719856"/>
            <a:chExt cx="9204181" cy="750147"/>
          </a:xfrm>
        </p:grpSpPr>
        <p:sp>
          <p:nvSpPr>
            <p:cNvPr id="3231" name="Google Shape;3231;p74"/>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고객 D에게 판매하면서 일부 재고를 사용함</a:t>
              </a:r>
              <a:r>
                <a:rPr lang="en-US" sz="2000">
                  <a:solidFill>
                    <a:schemeClr val="dk1"/>
                  </a:solidFill>
                  <a:latin typeface="Avenir"/>
                  <a:ea typeface="Avenir"/>
                  <a:cs typeface="Avenir"/>
                  <a:sym typeface="Avenir"/>
                </a:rPr>
                <a:t>.</a:t>
              </a:r>
              <a:endParaRPr/>
            </a:p>
          </p:txBody>
        </p:sp>
        <p:sp>
          <p:nvSpPr>
            <p:cNvPr id="3232" name="Google Shape;3232;p74"/>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Cost of sales</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a:t>
              </a:r>
              <a:endParaRPr/>
            </a:p>
          </p:txBody>
        </p:sp>
        <p:sp>
          <p:nvSpPr>
            <p:cNvPr id="3233" name="Google Shape;3233;p74"/>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Inventory</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30</a:t>
              </a:r>
              <a:endParaRPr/>
            </a:p>
          </p:txBody>
        </p:sp>
        <p:sp>
          <p:nvSpPr>
            <p:cNvPr id="3234" name="Google Shape;3234;p74"/>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12b</a:t>
              </a:r>
              <a:endParaRPr/>
            </a:p>
          </p:txBody>
        </p:sp>
      </p:grpSp>
      <p:sp>
        <p:nvSpPr>
          <p:cNvPr id="3235" name="Google Shape;3235;p74"/>
          <p:cNvSpPr txBox="1"/>
          <p:nvPr/>
        </p:nvSpPr>
        <p:spPr>
          <a:xfrm>
            <a:off x="7946826" y="1283285"/>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a:t>
            </a:r>
            <a:endParaRPr/>
          </a:p>
        </p:txBody>
      </p:sp>
      <p:sp>
        <p:nvSpPr>
          <p:cNvPr id="3236" name="Google Shape;3236;p74"/>
          <p:cNvSpPr txBox="1"/>
          <p:nvPr/>
        </p:nvSpPr>
        <p:spPr>
          <a:xfrm>
            <a:off x="9629896" y="1287398"/>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30</a:t>
            </a:r>
            <a:endParaRPr/>
          </a:p>
        </p:txBody>
      </p:sp>
      <p:sp>
        <p:nvSpPr>
          <p:cNvPr id="3237" name="Google Shape;3237;p74"/>
          <p:cNvSpPr/>
          <p:nvPr/>
        </p:nvSpPr>
        <p:spPr>
          <a:xfrm rot="10800000">
            <a:off x="153289" y="4549188"/>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8" name="Google Shape;3238;p74"/>
          <p:cNvSpPr/>
          <p:nvPr/>
        </p:nvSpPr>
        <p:spPr>
          <a:xfrm>
            <a:off x="152838" y="842384"/>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9" name="Google Shape;3239;p74"/>
          <p:cNvSpPr txBox="1"/>
          <p:nvPr/>
        </p:nvSpPr>
        <p:spPr>
          <a:xfrm>
            <a:off x="6403128"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460</a:t>
            </a:r>
            <a:endParaRPr sz="2400">
              <a:solidFill>
                <a:schemeClr val="dk1"/>
              </a:solidFill>
              <a:latin typeface="Calibri"/>
              <a:ea typeface="Calibri"/>
              <a:cs typeface="Calibri"/>
              <a:sym typeface="Calibri"/>
            </a:endParaRPr>
          </a:p>
        </p:txBody>
      </p:sp>
      <p:sp>
        <p:nvSpPr>
          <p:cNvPr id="3240" name="Google Shape;3240;p74"/>
          <p:cNvSpPr txBox="1"/>
          <p:nvPr/>
        </p:nvSpPr>
        <p:spPr>
          <a:xfrm>
            <a:off x="6403129"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490</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3236"/>
                                        </p:tgtEl>
                                      </p:cBhvr>
                                    </p:animEffect>
                                    <p:set>
                                      <p:cBhvr>
                                        <p:cTn dur="1" fill="hold">
                                          <p:stCondLst>
                                            <p:cond delay="1000"/>
                                          </p:stCondLst>
                                        </p:cTn>
                                        <p:tgtEl>
                                          <p:spTgt spid="323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67"/>
                                        </p:tgtEl>
                                        <p:attrNameLst>
                                          <p:attrName>style.visibility</p:attrName>
                                        </p:attrNameLst>
                                      </p:cBhvr>
                                      <p:to>
                                        <p:strVal val="visible"/>
                                      </p:to>
                                    </p:set>
                                    <p:animEffect filter="fade" transition="in">
                                      <p:cBhvr>
                                        <p:cTn dur="1000"/>
                                        <p:tgtEl>
                                          <p:spTgt spid="3167"/>
                                        </p:tgtEl>
                                      </p:cBhvr>
                                    </p:animEffect>
                                  </p:childTnLst>
                                </p:cTn>
                              </p:par>
                              <p:par>
                                <p:cTn fill="hold" nodeType="withEffect" presetClass="entr" presetID="10" presetSubtype="0">
                                  <p:stCondLst>
                                    <p:cond delay="0"/>
                                  </p:stCondLst>
                                  <p:childTnLst>
                                    <p:set>
                                      <p:cBhvr>
                                        <p:cTn dur="1" fill="hold">
                                          <p:stCondLst>
                                            <p:cond delay="0"/>
                                          </p:stCondLst>
                                        </p:cTn>
                                        <p:tgtEl>
                                          <p:spTgt spid="3107"/>
                                        </p:tgtEl>
                                        <p:attrNameLst>
                                          <p:attrName>style.visibility</p:attrName>
                                        </p:attrNameLst>
                                      </p:cBhvr>
                                      <p:to>
                                        <p:strVal val="visible"/>
                                      </p:to>
                                    </p:set>
                                    <p:animEffect filter="fade" transition="in">
                                      <p:cBhvr>
                                        <p:cTn dur="1000"/>
                                        <p:tgtEl>
                                          <p:spTgt spid="3107"/>
                                        </p:tgtEl>
                                      </p:cBhvr>
                                    </p:animEffect>
                                  </p:childTnLst>
                                </p:cTn>
                              </p:par>
                              <p:par>
                                <p:cTn fill="hold" nodeType="withEffect" presetClass="entr" presetID="10" presetSubtype="0">
                                  <p:stCondLst>
                                    <p:cond delay="0"/>
                                  </p:stCondLst>
                                  <p:childTnLst>
                                    <p:set>
                                      <p:cBhvr>
                                        <p:cTn dur="1" fill="hold">
                                          <p:stCondLst>
                                            <p:cond delay="0"/>
                                          </p:stCondLst>
                                        </p:cTn>
                                        <p:tgtEl>
                                          <p:spTgt spid="3106"/>
                                        </p:tgtEl>
                                        <p:attrNameLst>
                                          <p:attrName>style.visibility</p:attrName>
                                        </p:attrNameLst>
                                      </p:cBhvr>
                                      <p:to>
                                        <p:strVal val="visible"/>
                                      </p:to>
                                    </p:set>
                                    <p:animEffect filter="fade" transition="in">
                                      <p:cBhvr>
                                        <p:cTn dur="1000"/>
                                        <p:tgtEl>
                                          <p:spTgt spid="3106"/>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3235"/>
                                        </p:tgtEl>
                                      </p:cBhvr>
                                    </p:animEffect>
                                    <p:set>
                                      <p:cBhvr>
                                        <p:cTn dur="1" fill="hold">
                                          <p:stCondLst>
                                            <p:cond delay="1000"/>
                                          </p:stCondLst>
                                        </p:cTn>
                                        <p:tgtEl>
                                          <p:spTgt spid="323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70"/>
                                        </p:tgtEl>
                                        <p:attrNameLst>
                                          <p:attrName>style.visibility</p:attrName>
                                        </p:attrNameLst>
                                      </p:cBhvr>
                                      <p:to>
                                        <p:strVal val="visible"/>
                                      </p:to>
                                    </p:set>
                                    <p:animEffect filter="fade" transition="in">
                                      <p:cBhvr>
                                        <p:cTn dur="1000"/>
                                        <p:tgtEl>
                                          <p:spTgt spid="3170"/>
                                        </p:tgtEl>
                                      </p:cBhvr>
                                    </p:animEffect>
                                  </p:childTnLst>
                                </p:cTn>
                              </p:par>
                              <p:par>
                                <p:cTn fill="hold" nodeType="withEffect" presetClass="entr" presetID="10" presetSubtype="0">
                                  <p:stCondLst>
                                    <p:cond delay="0"/>
                                  </p:stCondLst>
                                  <p:childTnLst>
                                    <p:set>
                                      <p:cBhvr>
                                        <p:cTn dur="1" fill="hold">
                                          <p:stCondLst>
                                            <p:cond delay="0"/>
                                          </p:stCondLst>
                                        </p:cTn>
                                        <p:tgtEl>
                                          <p:spTgt spid="3109"/>
                                        </p:tgtEl>
                                        <p:attrNameLst>
                                          <p:attrName>style.visibility</p:attrName>
                                        </p:attrNameLst>
                                      </p:cBhvr>
                                      <p:to>
                                        <p:strVal val="visible"/>
                                      </p:to>
                                    </p:set>
                                    <p:animEffect filter="fade" transition="in">
                                      <p:cBhvr>
                                        <p:cTn dur="1000"/>
                                        <p:tgtEl>
                                          <p:spTgt spid="3109"/>
                                        </p:tgtEl>
                                      </p:cBhvr>
                                    </p:animEffect>
                                  </p:childTnLst>
                                </p:cTn>
                              </p:par>
                              <p:par>
                                <p:cTn fill="hold" nodeType="withEffect" presetClass="entr" presetID="10" presetSubtype="0">
                                  <p:stCondLst>
                                    <p:cond delay="0"/>
                                  </p:stCondLst>
                                  <p:childTnLst>
                                    <p:set>
                                      <p:cBhvr>
                                        <p:cTn dur="1" fill="hold">
                                          <p:stCondLst>
                                            <p:cond delay="0"/>
                                          </p:stCondLst>
                                        </p:cTn>
                                        <p:tgtEl>
                                          <p:spTgt spid="3108"/>
                                        </p:tgtEl>
                                        <p:attrNameLst>
                                          <p:attrName>style.visibility</p:attrName>
                                        </p:attrNameLst>
                                      </p:cBhvr>
                                      <p:to>
                                        <p:strVal val="visible"/>
                                      </p:to>
                                    </p:set>
                                    <p:animEffect filter="fade" transition="in">
                                      <p:cBhvr>
                                        <p:cTn dur="1000"/>
                                        <p:tgtEl>
                                          <p:spTgt spid="310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39"/>
                                        </p:tgtEl>
                                        <p:attrNameLst>
                                          <p:attrName>style.visibility</p:attrName>
                                        </p:attrNameLst>
                                      </p:cBhvr>
                                      <p:to>
                                        <p:strVal val="visible"/>
                                      </p:to>
                                    </p:set>
                                    <p:animEffect filter="fade" transition="in">
                                      <p:cBhvr>
                                        <p:cTn dur="1000"/>
                                        <p:tgtEl>
                                          <p:spTgt spid="3239"/>
                                        </p:tgtEl>
                                      </p:cBhvr>
                                    </p:animEffect>
                                  </p:childTnLst>
                                </p:cTn>
                              </p:par>
                              <p:par>
                                <p:cTn fill="hold" nodeType="withEffect" presetClass="exit" presetID="10" presetSubtype="0">
                                  <p:stCondLst>
                                    <p:cond delay="0"/>
                                  </p:stCondLst>
                                  <p:childTnLst>
                                    <p:animEffect filter="fade" transition="out">
                                      <p:cBhvr>
                                        <p:cTn dur="500"/>
                                        <p:tgtEl>
                                          <p:spTgt spid="3240"/>
                                        </p:tgtEl>
                                      </p:cBhvr>
                                    </p:animEffect>
                                    <p:set>
                                      <p:cBhvr>
                                        <p:cTn dur="1" fill="hold">
                                          <p:stCondLst>
                                            <p:cond delay="500"/>
                                          </p:stCondLst>
                                        </p:cTn>
                                        <p:tgtEl>
                                          <p:spTgt spid="32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7"/>
                                        </p:tgtEl>
                                        <p:attrNameLst>
                                          <p:attrName>style.visibility</p:attrName>
                                        </p:attrNameLst>
                                      </p:cBhvr>
                                      <p:to>
                                        <p:strVal val="visible"/>
                                      </p:to>
                                    </p:set>
                                    <p:animEffect filter="fade" transition="in">
                                      <p:cBhvr>
                                        <p:cTn dur="1000"/>
                                        <p:tgtEl>
                                          <p:spTgt spid="3237"/>
                                        </p:tgtEl>
                                      </p:cBhvr>
                                    </p:animEffect>
                                  </p:childTnLst>
                                </p:cTn>
                              </p:par>
                              <p:par>
                                <p:cTn fill="hold" nodeType="withEffect" presetClass="entr" presetID="10" presetSubtype="0">
                                  <p:stCondLst>
                                    <p:cond delay="0"/>
                                  </p:stCondLst>
                                  <p:childTnLst>
                                    <p:set>
                                      <p:cBhvr>
                                        <p:cTn dur="1" fill="hold">
                                          <p:stCondLst>
                                            <p:cond delay="0"/>
                                          </p:stCondLst>
                                        </p:cTn>
                                        <p:tgtEl>
                                          <p:spTgt spid="3238"/>
                                        </p:tgtEl>
                                        <p:attrNameLst>
                                          <p:attrName>style.visibility</p:attrName>
                                        </p:attrNameLst>
                                      </p:cBhvr>
                                      <p:to>
                                        <p:strVal val="visible"/>
                                      </p:to>
                                    </p:set>
                                    <p:animEffect filter="fade" transition="in">
                                      <p:cBhvr>
                                        <p:cTn dur="1000"/>
                                        <p:tgtEl>
                                          <p:spTgt spid="3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45" name="Shape 3245"/>
        <p:cNvGrpSpPr/>
        <p:nvPr/>
      </p:nvGrpSpPr>
      <p:grpSpPr>
        <a:xfrm>
          <a:off x="0" y="0"/>
          <a:ext cx="0" cy="0"/>
          <a:chOff x="0" y="0"/>
          <a:chExt cx="0" cy="0"/>
        </a:xfrm>
      </p:grpSpPr>
      <p:sp>
        <p:nvSpPr>
          <p:cNvPr id="3246" name="Google Shape;3246;p75"/>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grpSp>
        <p:nvGrpSpPr>
          <p:cNvPr id="3247" name="Google Shape;3247;p75"/>
          <p:cNvGrpSpPr/>
          <p:nvPr/>
        </p:nvGrpSpPr>
        <p:grpSpPr>
          <a:xfrm>
            <a:off x="1284576" y="2130924"/>
            <a:ext cx="10188969" cy="756004"/>
            <a:chOff x="926134" y="1719856"/>
            <a:chExt cx="9204181" cy="750147"/>
          </a:xfrm>
        </p:grpSpPr>
        <p:sp>
          <p:nvSpPr>
            <p:cNvPr id="3248" name="Google Shape;3248;p75"/>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3월부터 6월까지 진행될 광고 캠페인 비용을 은행 이체로 결제함.</a:t>
              </a:r>
              <a:endParaRPr sz="2000">
                <a:solidFill>
                  <a:schemeClr val="dk1"/>
                </a:solidFill>
                <a:latin typeface="Avenir"/>
                <a:ea typeface="Avenir"/>
                <a:cs typeface="Avenir"/>
                <a:sym typeface="Avenir"/>
              </a:endParaRPr>
            </a:p>
          </p:txBody>
        </p:sp>
        <p:sp>
          <p:nvSpPr>
            <p:cNvPr id="3249" name="Google Shape;3249;p75"/>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Deferred expenses</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800</a:t>
              </a:r>
              <a:endParaRPr/>
            </a:p>
          </p:txBody>
        </p:sp>
        <p:sp>
          <p:nvSpPr>
            <p:cNvPr id="3250" name="Google Shape;3250;p75"/>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Cash</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800</a:t>
              </a:r>
              <a:endParaRPr/>
            </a:p>
          </p:txBody>
        </p:sp>
        <p:sp>
          <p:nvSpPr>
            <p:cNvPr id="3251" name="Google Shape;3251;p75"/>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13</a:t>
              </a:r>
              <a:endParaRPr/>
            </a:p>
          </p:txBody>
        </p:sp>
      </p:grpSp>
      <p:sp>
        <p:nvSpPr>
          <p:cNvPr id="3252" name="Google Shape;3252;p75"/>
          <p:cNvSpPr txBox="1"/>
          <p:nvPr/>
        </p:nvSpPr>
        <p:spPr>
          <a:xfrm>
            <a:off x="8109273" y="2130924"/>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800</a:t>
            </a:r>
            <a:endParaRPr/>
          </a:p>
        </p:txBody>
      </p:sp>
      <p:sp>
        <p:nvSpPr>
          <p:cNvPr id="3253" name="Google Shape;3253;p75"/>
          <p:cNvSpPr txBox="1"/>
          <p:nvPr/>
        </p:nvSpPr>
        <p:spPr>
          <a:xfrm>
            <a:off x="9792343" y="2130924"/>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800</a:t>
            </a:r>
            <a:endParaRPr/>
          </a:p>
        </p:txBody>
      </p:sp>
      <p:cxnSp>
        <p:nvCxnSpPr>
          <p:cNvPr id="3254" name="Google Shape;3254;p75"/>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sp>
        <p:nvSpPr>
          <p:cNvPr id="3255" name="Google Shape;3255;p75"/>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28 February</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0" name="Shape 3260"/>
        <p:cNvGrpSpPr/>
        <p:nvPr/>
      </p:nvGrpSpPr>
      <p:grpSpPr>
        <a:xfrm>
          <a:off x="0" y="0"/>
          <a:ext cx="0" cy="0"/>
          <a:chOff x="0" y="0"/>
          <a:chExt cx="0" cy="0"/>
        </a:xfrm>
      </p:grpSpPr>
      <p:sp>
        <p:nvSpPr>
          <p:cNvPr id="3261" name="Google Shape;3261;p76"/>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3262" name="Google Shape;3262;p76"/>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3263" name="Google Shape;3263;p76"/>
          <p:cNvGrpSpPr/>
          <p:nvPr/>
        </p:nvGrpSpPr>
        <p:grpSpPr>
          <a:xfrm>
            <a:off x="492858" y="773769"/>
            <a:ext cx="11291146" cy="5895963"/>
            <a:chOff x="492858" y="773769"/>
            <a:chExt cx="11291146" cy="5895963"/>
          </a:xfrm>
        </p:grpSpPr>
        <p:sp>
          <p:nvSpPr>
            <p:cNvPr id="3264" name="Google Shape;3264;p76"/>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265" name="Google Shape;3265;p76"/>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3266" name="Google Shape;3266;p76"/>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3267" name="Google Shape;3267;p76"/>
            <p:cNvGrpSpPr/>
            <p:nvPr/>
          </p:nvGrpSpPr>
          <p:grpSpPr>
            <a:xfrm>
              <a:off x="492858" y="3906158"/>
              <a:ext cx="11291146" cy="2763574"/>
              <a:chOff x="1354633" y="4399872"/>
              <a:chExt cx="9550931" cy="2121952"/>
            </a:xfrm>
          </p:grpSpPr>
          <p:sp>
            <p:nvSpPr>
              <p:cNvPr id="3268" name="Google Shape;3268;p76"/>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3269" name="Google Shape;3269;p76"/>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270" name="Google Shape;3270;p76"/>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3271" name="Google Shape;3271;p76"/>
              <p:cNvCxnSpPr>
                <a:stCxn id="3265"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3272" name="Google Shape;3272;p76"/>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3273" name="Google Shape;3273;p76"/>
          <p:cNvGrpSpPr/>
          <p:nvPr/>
        </p:nvGrpSpPr>
        <p:grpSpPr>
          <a:xfrm>
            <a:off x="4248000" y="2850495"/>
            <a:ext cx="1620000" cy="1116000"/>
            <a:chOff x="3810000" y="2381250"/>
            <a:chExt cx="1390650" cy="1230631"/>
          </a:xfrm>
        </p:grpSpPr>
        <p:sp>
          <p:nvSpPr>
            <p:cNvPr id="3274" name="Google Shape;3274;p76"/>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275" name="Google Shape;3275;p76"/>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276" name="Google Shape;3276;p76"/>
          <p:cNvGrpSpPr/>
          <p:nvPr/>
        </p:nvGrpSpPr>
        <p:grpSpPr>
          <a:xfrm>
            <a:off x="2458800" y="1443348"/>
            <a:ext cx="1620000" cy="2515350"/>
            <a:chOff x="671549" y="1402787"/>
            <a:chExt cx="1620000" cy="2549293"/>
          </a:xfrm>
        </p:grpSpPr>
        <p:sp>
          <p:nvSpPr>
            <p:cNvPr id="3277" name="Google Shape;3277;p76"/>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3278" name="Google Shape;3278;p76"/>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3279" name="Google Shape;3279;p76"/>
          <p:cNvGrpSpPr/>
          <p:nvPr/>
        </p:nvGrpSpPr>
        <p:grpSpPr>
          <a:xfrm>
            <a:off x="673200" y="3340800"/>
            <a:ext cx="1620000" cy="613673"/>
            <a:chOff x="3810000" y="2381250"/>
            <a:chExt cx="1390650" cy="1230631"/>
          </a:xfrm>
        </p:grpSpPr>
        <p:sp>
          <p:nvSpPr>
            <p:cNvPr id="3280" name="Google Shape;3280;p76"/>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281" name="Google Shape;3281;p76"/>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282" name="Google Shape;3282;p76"/>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3283" name="Google Shape;3283;p76"/>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3284" name="Google Shape;3284;p76"/>
          <p:cNvSpPr txBox="1"/>
          <p:nvPr/>
        </p:nvSpPr>
        <p:spPr>
          <a:xfrm>
            <a:off x="4101806" y="2478490"/>
            <a:ext cx="191138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expenses</a:t>
            </a:r>
            <a:endParaRPr/>
          </a:p>
        </p:txBody>
      </p:sp>
      <p:sp>
        <p:nvSpPr>
          <p:cNvPr id="3285" name="Google Shape;3285;p76"/>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3286" name="Google Shape;3286;p76"/>
          <p:cNvSpPr txBox="1"/>
          <p:nvPr/>
        </p:nvSpPr>
        <p:spPr>
          <a:xfrm>
            <a:off x="2596439" y="5339671"/>
            <a:ext cx="15905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Cleaning</a:t>
            </a:r>
            <a:endParaRPr/>
          </a:p>
        </p:txBody>
      </p:sp>
      <p:sp>
        <p:nvSpPr>
          <p:cNvPr id="3287" name="Google Shape;3287;p76"/>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3288" name="Google Shape;3288;p76"/>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3289" name="Google Shape;3289;p76"/>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3290" name="Google Shape;3290;p76"/>
          <p:cNvSpPr txBox="1"/>
          <p:nvPr/>
        </p:nvSpPr>
        <p:spPr>
          <a:xfrm>
            <a:off x="8114313" y="2028286"/>
            <a:ext cx="186420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income</a:t>
            </a:r>
            <a:endParaRPr/>
          </a:p>
        </p:txBody>
      </p:sp>
      <p:sp>
        <p:nvSpPr>
          <p:cNvPr id="3291" name="Google Shape;3291;p76"/>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3292" name="Google Shape;3292;p76"/>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3293" name="Google Shape;3293;p76"/>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3294" name="Google Shape;3294;p76"/>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3295" name="Google Shape;3295;p76"/>
          <p:cNvSpPr txBox="1"/>
          <p:nvPr/>
        </p:nvSpPr>
        <p:spPr>
          <a:xfrm>
            <a:off x="3583708" y="2264709"/>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a:t>
            </a:r>
            <a:endParaRPr/>
          </a:p>
        </p:txBody>
      </p:sp>
      <p:sp>
        <p:nvSpPr>
          <p:cNvPr id="3296" name="Google Shape;3296;p76"/>
          <p:cNvSpPr txBox="1"/>
          <p:nvPr/>
        </p:nvSpPr>
        <p:spPr>
          <a:xfrm>
            <a:off x="3713366" y="5031445"/>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a:t>
            </a:r>
            <a:endParaRPr/>
          </a:p>
        </p:txBody>
      </p:sp>
      <p:sp>
        <p:nvSpPr>
          <p:cNvPr id="3297" name="Google Shape;3297;p76"/>
          <p:cNvSpPr txBox="1"/>
          <p:nvPr/>
        </p:nvSpPr>
        <p:spPr>
          <a:xfrm>
            <a:off x="3469894" y="172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3298" name="Google Shape;3298;p76"/>
          <p:cNvSpPr txBox="1"/>
          <p:nvPr/>
        </p:nvSpPr>
        <p:spPr>
          <a:xfrm>
            <a:off x="3469894" y="145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800</a:t>
            </a:r>
            <a:endParaRPr/>
          </a:p>
        </p:txBody>
      </p:sp>
      <p:sp>
        <p:nvSpPr>
          <p:cNvPr id="3299" name="Google Shape;3299;p76"/>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3300" name="Google Shape;3300;p76"/>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3301" name="Google Shape;3301;p76"/>
          <p:cNvSpPr/>
          <p:nvPr/>
        </p:nvSpPr>
        <p:spPr>
          <a:xfrm>
            <a:off x="3011371" y="152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2" name="Google Shape;3302;p76"/>
          <p:cNvSpPr/>
          <p:nvPr/>
        </p:nvSpPr>
        <p:spPr>
          <a:xfrm rot="10800000">
            <a:off x="3011371" y="177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3" name="Google Shape;3303;p76"/>
          <p:cNvSpPr/>
          <p:nvPr/>
        </p:nvSpPr>
        <p:spPr>
          <a:xfrm>
            <a:off x="3011371" y="233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4" name="Google Shape;3304;p76"/>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5" name="Google Shape;3305;p76"/>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6" name="Google Shape;3306;p76"/>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7" name="Google Shape;3307;p76"/>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8" name="Google Shape;3308;p76"/>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9" name="Google Shape;3309;p76"/>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3310" name="Google Shape;3310;p76"/>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311" name="Google Shape;3311;p76"/>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3312" name="Google Shape;3312;p76"/>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3313" name="Google Shape;3313;p76"/>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3314" name="Google Shape;3314;p76"/>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3315" name="Google Shape;3315;p76"/>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3316" name="Google Shape;3316;p76"/>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317" name="Google Shape;3317;p76"/>
          <p:cNvSpPr/>
          <p:nvPr/>
        </p:nvSpPr>
        <p:spPr>
          <a:xfrm rot="10800000">
            <a:off x="3096000" y="5082325"/>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8" name="Google Shape;3318;p76"/>
          <p:cNvSpPr txBox="1"/>
          <p:nvPr/>
        </p:nvSpPr>
        <p:spPr>
          <a:xfrm>
            <a:off x="3469894" y="199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3319" name="Google Shape;3319;p76"/>
          <p:cNvSpPr/>
          <p:nvPr/>
        </p:nvSpPr>
        <p:spPr>
          <a:xfrm rot="10800000">
            <a:off x="3007666" y="204993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0" name="Google Shape;3320;p76"/>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3321" name="Google Shape;3321;p76"/>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322" name="Google Shape;3322;p76"/>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3323" name="Google Shape;3323;p76"/>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4" name="Google Shape;3324;p76"/>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3325" name="Google Shape;3325;p76"/>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6" name="Google Shape;3326;p76"/>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7" name="Google Shape;3327;p76"/>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3328" name="Google Shape;3328;p76"/>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9" name="Google Shape;3329;p76"/>
          <p:cNvSpPr txBox="1"/>
          <p:nvPr/>
        </p:nvSpPr>
        <p:spPr>
          <a:xfrm>
            <a:off x="7429894" y="564524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3330" name="Google Shape;3330;p76"/>
          <p:cNvSpPr/>
          <p:nvPr/>
        </p:nvSpPr>
        <p:spPr>
          <a:xfrm rot="10800000">
            <a:off x="6984000" y="56953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331" name="Google Shape;3331;p76"/>
          <p:cNvSpPr txBox="1"/>
          <p:nvPr/>
        </p:nvSpPr>
        <p:spPr>
          <a:xfrm>
            <a:off x="5269894" y="122206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3332" name="Google Shape;3332;p76"/>
          <p:cNvSpPr/>
          <p:nvPr/>
        </p:nvSpPr>
        <p:spPr>
          <a:xfrm rot="10800000">
            <a:off x="4824771" y="126334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3" name="Google Shape;3333;p76"/>
          <p:cNvSpPr txBox="1"/>
          <p:nvPr/>
        </p:nvSpPr>
        <p:spPr>
          <a:xfrm>
            <a:off x="5269894" y="311806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3334" name="Google Shape;3334;p76"/>
          <p:cNvSpPr/>
          <p:nvPr/>
        </p:nvSpPr>
        <p:spPr>
          <a:xfrm>
            <a:off x="4824000" y="318232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5" name="Google Shape;3335;p76"/>
          <p:cNvSpPr txBox="1"/>
          <p:nvPr/>
        </p:nvSpPr>
        <p:spPr>
          <a:xfrm>
            <a:off x="5305894" y="564602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3336" name="Google Shape;3336;p76"/>
          <p:cNvSpPr/>
          <p:nvPr/>
        </p:nvSpPr>
        <p:spPr>
          <a:xfrm rot="10800000">
            <a:off x="4860000" y="5696904"/>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7" name="Google Shape;3337;p76"/>
          <p:cNvSpPr txBox="1"/>
          <p:nvPr/>
        </p:nvSpPr>
        <p:spPr>
          <a:xfrm>
            <a:off x="3599552" y="4796571"/>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250</a:t>
            </a:r>
            <a:endParaRPr/>
          </a:p>
        </p:txBody>
      </p:sp>
      <p:sp>
        <p:nvSpPr>
          <p:cNvPr id="3338" name="Google Shape;3338;p76"/>
          <p:cNvSpPr/>
          <p:nvPr/>
        </p:nvSpPr>
        <p:spPr>
          <a:xfrm rot="10800000">
            <a:off x="3096000" y="484745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9" name="Google Shape;3339;p76"/>
          <p:cNvSpPr txBox="1"/>
          <p:nvPr/>
        </p:nvSpPr>
        <p:spPr>
          <a:xfrm>
            <a:off x="7487489" y="1462635"/>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250</a:t>
            </a:r>
            <a:endParaRPr/>
          </a:p>
        </p:txBody>
      </p:sp>
      <p:sp>
        <p:nvSpPr>
          <p:cNvPr id="3340" name="Google Shape;3340;p76"/>
          <p:cNvSpPr/>
          <p:nvPr/>
        </p:nvSpPr>
        <p:spPr>
          <a:xfrm rot="10800000">
            <a:off x="6984000" y="14983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341" name="Google Shape;3341;p76"/>
          <p:cNvSpPr txBox="1"/>
          <p:nvPr/>
        </p:nvSpPr>
        <p:spPr>
          <a:xfrm>
            <a:off x="9285817" y="171550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3342" name="Google Shape;3342;p76"/>
          <p:cNvSpPr/>
          <p:nvPr/>
        </p:nvSpPr>
        <p:spPr>
          <a:xfrm rot="10800000">
            <a:off x="8784000" y="1751173"/>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343" name="Google Shape;3343;p76"/>
          <p:cNvSpPr txBox="1"/>
          <p:nvPr/>
        </p:nvSpPr>
        <p:spPr>
          <a:xfrm>
            <a:off x="5269894" y="9658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3344" name="Google Shape;3344;p76"/>
          <p:cNvSpPr/>
          <p:nvPr/>
        </p:nvSpPr>
        <p:spPr>
          <a:xfrm>
            <a:off x="4825605" y="10220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5" name="Google Shape;3345;p76"/>
          <p:cNvSpPr txBox="1"/>
          <p:nvPr/>
        </p:nvSpPr>
        <p:spPr>
          <a:xfrm>
            <a:off x="7543708" y="5375143"/>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90</a:t>
            </a:r>
            <a:endParaRPr/>
          </a:p>
        </p:txBody>
      </p:sp>
      <p:sp>
        <p:nvSpPr>
          <p:cNvPr id="3346" name="Google Shape;3346;p76"/>
          <p:cNvSpPr/>
          <p:nvPr/>
        </p:nvSpPr>
        <p:spPr>
          <a:xfrm rot="10800000">
            <a:off x="6984000" y="5425275"/>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347" name="Google Shape;3347;p76"/>
          <p:cNvSpPr txBox="1"/>
          <p:nvPr/>
        </p:nvSpPr>
        <p:spPr>
          <a:xfrm>
            <a:off x="8947923" y="1452209"/>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90</a:t>
            </a:r>
            <a:endParaRPr/>
          </a:p>
        </p:txBody>
      </p:sp>
      <p:sp>
        <p:nvSpPr>
          <p:cNvPr id="3348" name="Google Shape;3348;p76"/>
          <p:cNvSpPr/>
          <p:nvPr/>
        </p:nvSpPr>
        <p:spPr>
          <a:xfrm>
            <a:off x="8784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3349" name="Google Shape;3349;p76"/>
          <p:cNvSpPr txBox="1"/>
          <p:nvPr/>
        </p:nvSpPr>
        <p:spPr>
          <a:xfrm>
            <a:off x="5383708" y="2869537"/>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a:t>
            </a:r>
            <a:endParaRPr/>
          </a:p>
        </p:txBody>
      </p:sp>
      <p:sp>
        <p:nvSpPr>
          <p:cNvPr id="3350" name="Google Shape;3350;p76"/>
          <p:cNvSpPr/>
          <p:nvPr/>
        </p:nvSpPr>
        <p:spPr>
          <a:xfrm>
            <a:off x="4824000" y="29337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1" name="Google Shape;3351;p76"/>
          <p:cNvSpPr txBox="1"/>
          <p:nvPr/>
        </p:nvSpPr>
        <p:spPr>
          <a:xfrm>
            <a:off x="5419708" y="5397501"/>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a:t>
            </a:r>
            <a:endParaRPr/>
          </a:p>
        </p:txBody>
      </p:sp>
      <p:sp>
        <p:nvSpPr>
          <p:cNvPr id="3352" name="Google Shape;3352;p76"/>
          <p:cNvSpPr/>
          <p:nvPr/>
        </p:nvSpPr>
        <p:spPr>
          <a:xfrm rot="10800000">
            <a:off x="4860000" y="544838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3" name="Google Shape;3353;p76"/>
          <p:cNvSpPr txBox="1"/>
          <p:nvPr/>
        </p:nvSpPr>
        <p:spPr>
          <a:xfrm>
            <a:off x="5269894" y="215709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800</a:t>
            </a:r>
            <a:endParaRPr/>
          </a:p>
        </p:txBody>
      </p:sp>
      <p:sp>
        <p:nvSpPr>
          <p:cNvPr id="3354" name="Google Shape;3354;p76"/>
          <p:cNvSpPr/>
          <p:nvPr/>
        </p:nvSpPr>
        <p:spPr>
          <a:xfrm rot="10800000">
            <a:off x="4824000" y="219837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55" name="Google Shape;3355;p76"/>
          <p:cNvGrpSpPr/>
          <p:nvPr/>
        </p:nvGrpSpPr>
        <p:grpSpPr>
          <a:xfrm>
            <a:off x="2528691" y="1497833"/>
            <a:ext cx="309700" cy="223917"/>
            <a:chOff x="756599" y="3715226"/>
            <a:chExt cx="321512" cy="232457"/>
          </a:xfrm>
        </p:grpSpPr>
        <p:sp>
          <p:nvSpPr>
            <p:cNvPr id="3356" name="Google Shape;3356;p76"/>
            <p:cNvSpPr/>
            <p:nvPr/>
          </p:nvSpPr>
          <p:spPr>
            <a:xfrm>
              <a:off x="810780" y="3715226"/>
              <a:ext cx="224238" cy="224238"/>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57" name="Google Shape;3357;p76"/>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13</a:t>
              </a:r>
              <a:endParaRPr/>
            </a:p>
          </p:txBody>
        </p:sp>
      </p:grpSp>
      <p:grpSp>
        <p:nvGrpSpPr>
          <p:cNvPr id="3358" name="Google Shape;3358;p76"/>
          <p:cNvGrpSpPr/>
          <p:nvPr/>
        </p:nvGrpSpPr>
        <p:grpSpPr>
          <a:xfrm>
            <a:off x="2528691" y="1763611"/>
            <a:ext cx="309700" cy="223916"/>
            <a:chOff x="756599" y="3715227"/>
            <a:chExt cx="321512" cy="232456"/>
          </a:xfrm>
        </p:grpSpPr>
        <p:sp>
          <p:nvSpPr>
            <p:cNvPr id="3359" name="Google Shape;3359;p76"/>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60" name="Google Shape;3360;p76"/>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grpSp>
      <p:grpSp>
        <p:nvGrpSpPr>
          <p:cNvPr id="3361" name="Google Shape;3361;p76"/>
          <p:cNvGrpSpPr/>
          <p:nvPr/>
        </p:nvGrpSpPr>
        <p:grpSpPr>
          <a:xfrm>
            <a:off x="2528691" y="2037441"/>
            <a:ext cx="309700" cy="223916"/>
            <a:chOff x="756599" y="3715227"/>
            <a:chExt cx="321512" cy="232456"/>
          </a:xfrm>
        </p:grpSpPr>
        <p:sp>
          <p:nvSpPr>
            <p:cNvPr id="3362" name="Google Shape;3362;p76"/>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63" name="Google Shape;3363;p76"/>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3364" name="Google Shape;3364;p76"/>
          <p:cNvGrpSpPr/>
          <p:nvPr/>
        </p:nvGrpSpPr>
        <p:grpSpPr>
          <a:xfrm>
            <a:off x="2568712" y="2307277"/>
            <a:ext cx="247184" cy="223916"/>
            <a:chOff x="797287" y="3715227"/>
            <a:chExt cx="256611" cy="232456"/>
          </a:xfrm>
        </p:grpSpPr>
        <p:sp>
          <p:nvSpPr>
            <p:cNvPr id="3365" name="Google Shape;3365;p76"/>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66" name="Google Shape;3366;p76"/>
            <p:cNvSpPr/>
            <p:nvPr/>
          </p:nvSpPr>
          <p:spPr>
            <a:xfrm>
              <a:off x="797287" y="3724022"/>
              <a:ext cx="256611"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3367" name="Google Shape;3367;p76"/>
          <p:cNvGrpSpPr/>
          <p:nvPr/>
        </p:nvGrpSpPr>
        <p:grpSpPr>
          <a:xfrm>
            <a:off x="2530414" y="2567405"/>
            <a:ext cx="300083" cy="223917"/>
            <a:chOff x="761592" y="3715226"/>
            <a:chExt cx="311527" cy="232457"/>
          </a:xfrm>
        </p:grpSpPr>
        <p:sp>
          <p:nvSpPr>
            <p:cNvPr id="3368" name="Google Shape;3368;p76"/>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69" name="Google Shape;3369;p76"/>
            <p:cNvSpPr/>
            <p:nvPr/>
          </p:nvSpPr>
          <p:spPr>
            <a:xfrm>
              <a:off x="761592" y="3724022"/>
              <a:ext cx="311527"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3370" name="Google Shape;3370;p76"/>
          <p:cNvGrpSpPr/>
          <p:nvPr/>
        </p:nvGrpSpPr>
        <p:grpSpPr>
          <a:xfrm>
            <a:off x="2574025" y="2841900"/>
            <a:ext cx="245580" cy="224238"/>
            <a:chOff x="802803" y="3715228"/>
            <a:chExt cx="245580" cy="224238"/>
          </a:xfrm>
        </p:grpSpPr>
        <p:sp>
          <p:nvSpPr>
            <p:cNvPr id="3371" name="Google Shape;3371;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72" name="Google Shape;3372;p7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3373" name="Google Shape;3373;p76"/>
          <p:cNvGrpSpPr/>
          <p:nvPr/>
        </p:nvGrpSpPr>
        <p:grpSpPr>
          <a:xfrm>
            <a:off x="2574025" y="3121887"/>
            <a:ext cx="245580" cy="224238"/>
            <a:chOff x="802803" y="3715228"/>
            <a:chExt cx="245580" cy="224238"/>
          </a:xfrm>
        </p:grpSpPr>
        <p:sp>
          <p:nvSpPr>
            <p:cNvPr id="3374" name="Google Shape;3374;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75" name="Google Shape;3375;p7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3376" name="Google Shape;3376;p76"/>
          <p:cNvGrpSpPr/>
          <p:nvPr/>
        </p:nvGrpSpPr>
        <p:grpSpPr>
          <a:xfrm>
            <a:off x="2574025" y="3385828"/>
            <a:ext cx="245580" cy="224238"/>
            <a:chOff x="802803" y="3715228"/>
            <a:chExt cx="245580" cy="224238"/>
          </a:xfrm>
        </p:grpSpPr>
        <p:sp>
          <p:nvSpPr>
            <p:cNvPr id="3377" name="Google Shape;3377;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78" name="Google Shape;3378;p7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3379" name="Google Shape;3379;p76"/>
          <p:cNvGrpSpPr/>
          <p:nvPr/>
        </p:nvGrpSpPr>
        <p:grpSpPr>
          <a:xfrm>
            <a:off x="2574025" y="3649299"/>
            <a:ext cx="245580" cy="224238"/>
            <a:chOff x="802803" y="3715228"/>
            <a:chExt cx="245580" cy="224238"/>
          </a:xfrm>
        </p:grpSpPr>
        <p:sp>
          <p:nvSpPr>
            <p:cNvPr id="3380" name="Google Shape;3380;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81" name="Google Shape;3381;p7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3382" name="Google Shape;3382;p76"/>
          <p:cNvGrpSpPr/>
          <p:nvPr/>
        </p:nvGrpSpPr>
        <p:grpSpPr>
          <a:xfrm>
            <a:off x="10117559" y="1755851"/>
            <a:ext cx="245580" cy="224238"/>
            <a:chOff x="802803" y="3715228"/>
            <a:chExt cx="245580" cy="224238"/>
          </a:xfrm>
        </p:grpSpPr>
        <p:sp>
          <p:nvSpPr>
            <p:cNvPr id="3383" name="Google Shape;3383;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84" name="Google Shape;3384;p7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3385" name="Google Shape;3385;p76"/>
          <p:cNvGrpSpPr/>
          <p:nvPr/>
        </p:nvGrpSpPr>
        <p:grpSpPr>
          <a:xfrm>
            <a:off x="10116000" y="3650400"/>
            <a:ext cx="245580" cy="224238"/>
            <a:chOff x="802803" y="3715228"/>
            <a:chExt cx="245580" cy="224238"/>
          </a:xfrm>
        </p:grpSpPr>
        <p:sp>
          <p:nvSpPr>
            <p:cNvPr id="3386" name="Google Shape;3386;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87" name="Google Shape;3387;p7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3388" name="Google Shape;3388;p76"/>
          <p:cNvGrpSpPr/>
          <p:nvPr/>
        </p:nvGrpSpPr>
        <p:grpSpPr>
          <a:xfrm>
            <a:off x="10117837" y="1489299"/>
            <a:ext cx="245580" cy="224238"/>
            <a:chOff x="802803" y="3715228"/>
            <a:chExt cx="245580" cy="224238"/>
          </a:xfrm>
        </p:grpSpPr>
        <p:sp>
          <p:nvSpPr>
            <p:cNvPr id="3389" name="Google Shape;3389;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90" name="Google Shape;3390;p7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3391" name="Google Shape;3391;p76"/>
          <p:cNvGrpSpPr/>
          <p:nvPr/>
        </p:nvGrpSpPr>
        <p:grpSpPr>
          <a:xfrm>
            <a:off x="6553087" y="1741845"/>
            <a:ext cx="245580" cy="224238"/>
            <a:chOff x="802803" y="3715228"/>
            <a:chExt cx="245580" cy="224238"/>
          </a:xfrm>
        </p:grpSpPr>
        <p:sp>
          <p:nvSpPr>
            <p:cNvPr id="3392" name="Google Shape;3392;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93" name="Google Shape;3393;p7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3394" name="Google Shape;3394;p76"/>
          <p:cNvGrpSpPr/>
          <p:nvPr/>
        </p:nvGrpSpPr>
        <p:grpSpPr>
          <a:xfrm>
            <a:off x="784605" y="3629276"/>
            <a:ext cx="245580" cy="224238"/>
            <a:chOff x="802803" y="3715228"/>
            <a:chExt cx="245580" cy="224238"/>
          </a:xfrm>
        </p:grpSpPr>
        <p:sp>
          <p:nvSpPr>
            <p:cNvPr id="3395" name="Google Shape;3395;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96" name="Google Shape;3396;p7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3397" name="Google Shape;3397;p76"/>
          <p:cNvGrpSpPr/>
          <p:nvPr/>
        </p:nvGrpSpPr>
        <p:grpSpPr>
          <a:xfrm>
            <a:off x="4359077" y="3641899"/>
            <a:ext cx="245580" cy="224238"/>
            <a:chOff x="802803" y="3715228"/>
            <a:chExt cx="245580" cy="224238"/>
          </a:xfrm>
        </p:grpSpPr>
        <p:sp>
          <p:nvSpPr>
            <p:cNvPr id="3398" name="Google Shape;3398;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399" name="Google Shape;3399;p7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3400" name="Google Shape;3400;p76"/>
          <p:cNvGrpSpPr/>
          <p:nvPr/>
        </p:nvGrpSpPr>
        <p:grpSpPr>
          <a:xfrm>
            <a:off x="6484980" y="5931080"/>
            <a:ext cx="300082" cy="224238"/>
            <a:chOff x="775552" y="3715228"/>
            <a:chExt cx="300082" cy="224238"/>
          </a:xfrm>
        </p:grpSpPr>
        <p:sp>
          <p:nvSpPr>
            <p:cNvPr id="3401" name="Google Shape;3401;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02" name="Google Shape;3402;p76"/>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3403" name="Google Shape;3403;p76"/>
          <p:cNvGrpSpPr/>
          <p:nvPr/>
        </p:nvGrpSpPr>
        <p:grpSpPr>
          <a:xfrm>
            <a:off x="4325561" y="3388584"/>
            <a:ext cx="309700" cy="224238"/>
            <a:chOff x="770743" y="3715228"/>
            <a:chExt cx="309700" cy="224238"/>
          </a:xfrm>
        </p:grpSpPr>
        <p:sp>
          <p:nvSpPr>
            <p:cNvPr id="3404" name="Google Shape;3404;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05" name="Google Shape;3405;p76"/>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3406" name="Google Shape;3406;p76"/>
          <p:cNvGrpSpPr/>
          <p:nvPr/>
        </p:nvGrpSpPr>
        <p:grpSpPr>
          <a:xfrm>
            <a:off x="4372912" y="5940000"/>
            <a:ext cx="309700" cy="224238"/>
            <a:chOff x="770743" y="3715228"/>
            <a:chExt cx="309700" cy="224238"/>
          </a:xfrm>
        </p:grpSpPr>
        <p:sp>
          <p:nvSpPr>
            <p:cNvPr id="3407" name="Google Shape;3407;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08" name="Google Shape;3408;p76"/>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3409" name="Google Shape;3409;p76"/>
          <p:cNvGrpSpPr/>
          <p:nvPr/>
        </p:nvGrpSpPr>
        <p:grpSpPr>
          <a:xfrm>
            <a:off x="4330045" y="3136880"/>
            <a:ext cx="309700" cy="224238"/>
            <a:chOff x="770743" y="3715228"/>
            <a:chExt cx="309700" cy="224238"/>
          </a:xfrm>
        </p:grpSpPr>
        <p:sp>
          <p:nvSpPr>
            <p:cNvPr id="3410" name="Google Shape;3410;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11" name="Google Shape;3411;p76"/>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3412" name="Google Shape;3412;p76"/>
          <p:cNvGrpSpPr/>
          <p:nvPr/>
        </p:nvGrpSpPr>
        <p:grpSpPr>
          <a:xfrm>
            <a:off x="4377396" y="5681195"/>
            <a:ext cx="309700" cy="224238"/>
            <a:chOff x="770743" y="3715228"/>
            <a:chExt cx="309700" cy="224238"/>
          </a:xfrm>
        </p:grpSpPr>
        <p:sp>
          <p:nvSpPr>
            <p:cNvPr id="3413" name="Google Shape;3413;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14" name="Google Shape;3414;p76"/>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3415" name="Google Shape;3415;p76"/>
          <p:cNvGrpSpPr/>
          <p:nvPr/>
        </p:nvGrpSpPr>
        <p:grpSpPr>
          <a:xfrm>
            <a:off x="4298376" y="2880000"/>
            <a:ext cx="368899" cy="223200"/>
            <a:chOff x="740286" y="3715228"/>
            <a:chExt cx="370615" cy="224238"/>
          </a:xfrm>
        </p:grpSpPr>
        <p:sp>
          <p:nvSpPr>
            <p:cNvPr id="3416" name="Google Shape;3416;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17" name="Google Shape;3417;p76"/>
            <p:cNvSpPr/>
            <p:nvPr/>
          </p:nvSpPr>
          <p:spPr>
            <a:xfrm>
              <a:off x="740286" y="3724022"/>
              <a:ext cx="370615"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12b</a:t>
              </a:r>
              <a:endParaRPr/>
            </a:p>
          </p:txBody>
        </p:sp>
      </p:grpSp>
      <p:grpSp>
        <p:nvGrpSpPr>
          <p:cNvPr id="3418" name="Google Shape;3418;p76"/>
          <p:cNvGrpSpPr/>
          <p:nvPr/>
        </p:nvGrpSpPr>
        <p:grpSpPr>
          <a:xfrm>
            <a:off x="4345727" y="5432633"/>
            <a:ext cx="370614" cy="347348"/>
            <a:chOff x="740286" y="3715228"/>
            <a:chExt cx="370614" cy="347348"/>
          </a:xfrm>
        </p:grpSpPr>
        <p:sp>
          <p:nvSpPr>
            <p:cNvPr id="3419" name="Google Shape;3419;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20" name="Google Shape;3420;p76"/>
            <p:cNvSpPr/>
            <p:nvPr/>
          </p:nvSpPr>
          <p:spPr>
            <a:xfrm>
              <a:off x="740286" y="3724022"/>
              <a:ext cx="37061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12b</a:t>
              </a:r>
              <a:endParaRPr/>
            </a:p>
            <a:p>
              <a:pPr indent="0" lvl="0" marL="0" marR="0" rtl="0" algn="ctr">
                <a:spcBef>
                  <a:spcPts val="0"/>
                </a:spcBef>
                <a:spcAft>
                  <a:spcPts val="0"/>
                </a:spcAft>
                <a:buNone/>
              </a:pPr>
              <a:r>
                <a:t/>
              </a:r>
              <a:endParaRPr b="1" sz="800">
                <a:solidFill>
                  <a:srgbClr val="7F7F7F"/>
                </a:solidFill>
                <a:latin typeface="Avenir"/>
                <a:ea typeface="Avenir"/>
                <a:cs typeface="Avenir"/>
                <a:sym typeface="Avenir"/>
              </a:endParaRPr>
            </a:p>
          </p:txBody>
        </p:sp>
      </p:grpSp>
      <p:grpSp>
        <p:nvGrpSpPr>
          <p:cNvPr id="3421" name="Google Shape;3421;p76"/>
          <p:cNvGrpSpPr/>
          <p:nvPr/>
        </p:nvGrpSpPr>
        <p:grpSpPr>
          <a:xfrm>
            <a:off x="6484980" y="5676798"/>
            <a:ext cx="300082" cy="224238"/>
            <a:chOff x="775552" y="3715228"/>
            <a:chExt cx="300082" cy="224238"/>
          </a:xfrm>
        </p:grpSpPr>
        <p:sp>
          <p:nvSpPr>
            <p:cNvPr id="3422" name="Google Shape;3422;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23" name="Google Shape;3423;p76"/>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3424" name="Google Shape;3424;p76"/>
          <p:cNvGrpSpPr/>
          <p:nvPr/>
        </p:nvGrpSpPr>
        <p:grpSpPr>
          <a:xfrm>
            <a:off x="6448807" y="5416132"/>
            <a:ext cx="360996" cy="224238"/>
            <a:chOff x="736857" y="3715228"/>
            <a:chExt cx="360996" cy="224238"/>
          </a:xfrm>
        </p:grpSpPr>
        <p:sp>
          <p:nvSpPr>
            <p:cNvPr id="3425" name="Google Shape;3425;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26" name="Google Shape;3426;p76"/>
            <p:cNvSpPr/>
            <p:nvPr/>
          </p:nvSpPr>
          <p:spPr>
            <a:xfrm>
              <a:off x="736857" y="3724022"/>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grpSp>
      <p:grpSp>
        <p:nvGrpSpPr>
          <p:cNvPr id="3427" name="Google Shape;3427;p76"/>
          <p:cNvGrpSpPr/>
          <p:nvPr/>
        </p:nvGrpSpPr>
        <p:grpSpPr>
          <a:xfrm>
            <a:off x="2681463" y="5057611"/>
            <a:ext cx="245580" cy="224238"/>
            <a:chOff x="802803" y="3715228"/>
            <a:chExt cx="245580" cy="224238"/>
          </a:xfrm>
        </p:grpSpPr>
        <p:sp>
          <p:nvSpPr>
            <p:cNvPr id="3428" name="Google Shape;3428;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29" name="Google Shape;3429;p7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3430" name="Google Shape;3430;p76"/>
          <p:cNvGrpSpPr/>
          <p:nvPr/>
        </p:nvGrpSpPr>
        <p:grpSpPr>
          <a:xfrm>
            <a:off x="2680630" y="4808856"/>
            <a:ext cx="245580" cy="224238"/>
            <a:chOff x="802803" y="3715228"/>
            <a:chExt cx="245580" cy="224238"/>
          </a:xfrm>
        </p:grpSpPr>
        <p:sp>
          <p:nvSpPr>
            <p:cNvPr id="3431" name="Google Shape;3431;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32" name="Google Shape;3432;p7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3433" name="Google Shape;3433;p76"/>
          <p:cNvGrpSpPr/>
          <p:nvPr/>
        </p:nvGrpSpPr>
        <p:grpSpPr>
          <a:xfrm>
            <a:off x="6550922" y="1481480"/>
            <a:ext cx="245580" cy="224238"/>
            <a:chOff x="802803" y="3715228"/>
            <a:chExt cx="245580" cy="224238"/>
          </a:xfrm>
        </p:grpSpPr>
        <p:sp>
          <p:nvSpPr>
            <p:cNvPr id="3434" name="Google Shape;3434;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35" name="Google Shape;3435;p76"/>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3436" name="Google Shape;3436;p76"/>
          <p:cNvGrpSpPr/>
          <p:nvPr/>
        </p:nvGrpSpPr>
        <p:grpSpPr>
          <a:xfrm>
            <a:off x="8311967" y="1742779"/>
            <a:ext cx="309700" cy="224238"/>
            <a:chOff x="770743" y="3715228"/>
            <a:chExt cx="309700" cy="224238"/>
          </a:xfrm>
        </p:grpSpPr>
        <p:sp>
          <p:nvSpPr>
            <p:cNvPr id="3437" name="Google Shape;3437;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38" name="Google Shape;3438;p76"/>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3439" name="Google Shape;3439;p76"/>
          <p:cNvGrpSpPr/>
          <p:nvPr/>
        </p:nvGrpSpPr>
        <p:grpSpPr>
          <a:xfrm>
            <a:off x="4322372" y="1240114"/>
            <a:ext cx="300082" cy="224238"/>
            <a:chOff x="775552" y="3715228"/>
            <a:chExt cx="300082" cy="224238"/>
          </a:xfrm>
        </p:grpSpPr>
        <p:sp>
          <p:nvSpPr>
            <p:cNvPr id="3440" name="Google Shape;3440;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41" name="Google Shape;3441;p76"/>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3442" name="Google Shape;3442;p76"/>
          <p:cNvGrpSpPr/>
          <p:nvPr/>
        </p:nvGrpSpPr>
        <p:grpSpPr>
          <a:xfrm>
            <a:off x="4319927" y="983503"/>
            <a:ext cx="309700" cy="224238"/>
            <a:chOff x="770743" y="3715228"/>
            <a:chExt cx="309700" cy="224238"/>
          </a:xfrm>
        </p:grpSpPr>
        <p:sp>
          <p:nvSpPr>
            <p:cNvPr id="3443" name="Google Shape;3443;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44" name="Google Shape;3444;p76"/>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grpSp>
      <p:grpSp>
        <p:nvGrpSpPr>
          <p:cNvPr id="3445" name="Google Shape;3445;p76"/>
          <p:cNvGrpSpPr/>
          <p:nvPr/>
        </p:nvGrpSpPr>
        <p:grpSpPr>
          <a:xfrm>
            <a:off x="8280687" y="1478795"/>
            <a:ext cx="360996" cy="224238"/>
            <a:chOff x="736857" y="3715228"/>
            <a:chExt cx="360996" cy="224238"/>
          </a:xfrm>
        </p:grpSpPr>
        <p:sp>
          <p:nvSpPr>
            <p:cNvPr id="3446" name="Google Shape;3446;p76"/>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447" name="Google Shape;3447;p76"/>
            <p:cNvSpPr/>
            <p:nvPr/>
          </p:nvSpPr>
          <p:spPr>
            <a:xfrm>
              <a:off x="736857" y="3724022"/>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grpSp>
      <p:grpSp>
        <p:nvGrpSpPr>
          <p:cNvPr id="3448" name="Google Shape;3448;p76"/>
          <p:cNvGrpSpPr/>
          <p:nvPr/>
        </p:nvGrpSpPr>
        <p:grpSpPr>
          <a:xfrm>
            <a:off x="4317141" y="2187210"/>
            <a:ext cx="309700" cy="224238"/>
            <a:chOff x="762505" y="3715228"/>
            <a:chExt cx="309700" cy="224238"/>
          </a:xfrm>
        </p:grpSpPr>
        <p:sp>
          <p:nvSpPr>
            <p:cNvPr id="3449" name="Google Shape;3449;p76"/>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FF0000"/>
                </a:solidFill>
                <a:highlight>
                  <a:srgbClr val="FFFF00"/>
                </a:highlight>
                <a:latin typeface="Avenir"/>
                <a:ea typeface="Avenir"/>
                <a:cs typeface="Avenir"/>
                <a:sym typeface="Avenir"/>
              </a:endParaRPr>
            </a:p>
          </p:txBody>
        </p:sp>
        <p:sp>
          <p:nvSpPr>
            <p:cNvPr id="3450" name="Google Shape;3450;p76"/>
            <p:cNvSpPr/>
            <p:nvPr/>
          </p:nvSpPr>
          <p:spPr>
            <a:xfrm>
              <a:off x="762505"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13</a:t>
              </a:r>
              <a:endParaRPr/>
            </a:p>
          </p:txBody>
        </p:sp>
      </p:grpSp>
      <p:sp>
        <p:nvSpPr>
          <p:cNvPr id="3451" name="Google Shape;3451;p76"/>
          <p:cNvSpPr txBox="1"/>
          <p:nvPr/>
        </p:nvSpPr>
        <p:spPr>
          <a:xfrm>
            <a:off x="4033926" y="1538024"/>
            <a:ext cx="201557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receivable</a:t>
            </a:r>
            <a:endParaRPr/>
          </a:p>
        </p:txBody>
      </p:sp>
      <p:sp>
        <p:nvSpPr>
          <p:cNvPr id="3452" name="Google Shape;3452;p76"/>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3453" name="Google Shape;3453;p76"/>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3454" name="Google Shape;3454;p76"/>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3455" name="Google Shape;3455;p76"/>
          <p:cNvGrpSpPr/>
          <p:nvPr/>
        </p:nvGrpSpPr>
        <p:grpSpPr>
          <a:xfrm>
            <a:off x="4247500" y="957969"/>
            <a:ext cx="1620000" cy="613673"/>
            <a:chOff x="3810000" y="2381250"/>
            <a:chExt cx="1390650" cy="1230631"/>
          </a:xfrm>
        </p:grpSpPr>
        <p:sp>
          <p:nvSpPr>
            <p:cNvPr id="3456" name="Google Shape;3456;p76"/>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457" name="Google Shape;3457;p76"/>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458" name="Google Shape;3458;p76"/>
          <p:cNvGrpSpPr/>
          <p:nvPr/>
        </p:nvGrpSpPr>
        <p:grpSpPr>
          <a:xfrm>
            <a:off x="4247500" y="1892397"/>
            <a:ext cx="1620000" cy="613673"/>
            <a:chOff x="3810000" y="2381250"/>
            <a:chExt cx="1390650" cy="1230631"/>
          </a:xfrm>
        </p:grpSpPr>
        <p:sp>
          <p:nvSpPr>
            <p:cNvPr id="3459" name="Google Shape;3459;p76"/>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460" name="Google Shape;3460;p76"/>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461" name="Google Shape;3461;p76"/>
          <p:cNvGrpSpPr/>
          <p:nvPr/>
        </p:nvGrpSpPr>
        <p:grpSpPr>
          <a:xfrm>
            <a:off x="2556000" y="4767598"/>
            <a:ext cx="1620000" cy="613673"/>
            <a:chOff x="3810000" y="2381250"/>
            <a:chExt cx="1390650" cy="1230631"/>
          </a:xfrm>
        </p:grpSpPr>
        <p:sp>
          <p:nvSpPr>
            <p:cNvPr id="3462" name="Google Shape;3462;p76"/>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463" name="Google Shape;3463;p76"/>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464" name="Google Shape;3464;p76"/>
          <p:cNvGrpSpPr/>
          <p:nvPr/>
        </p:nvGrpSpPr>
        <p:grpSpPr>
          <a:xfrm>
            <a:off x="4292494" y="5448381"/>
            <a:ext cx="1620000" cy="796276"/>
            <a:chOff x="3810000" y="2015069"/>
            <a:chExt cx="1390650" cy="1596814"/>
          </a:xfrm>
        </p:grpSpPr>
        <p:sp>
          <p:nvSpPr>
            <p:cNvPr id="3465" name="Google Shape;3465;p76"/>
            <p:cNvSpPr/>
            <p:nvPr/>
          </p:nvSpPr>
          <p:spPr>
            <a:xfrm flipH="1">
              <a:off x="4505325" y="2015073"/>
              <a:ext cx="695325" cy="1596810"/>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466" name="Google Shape;3466;p76"/>
            <p:cNvSpPr/>
            <p:nvPr/>
          </p:nvSpPr>
          <p:spPr>
            <a:xfrm>
              <a:off x="3810000" y="2015069"/>
              <a:ext cx="695325" cy="1596812"/>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467" name="Google Shape;3467;p76"/>
          <p:cNvGrpSpPr/>
          <p:nvPr/>
        </p:nvGrpSpPr>
        <p:grpSpPr>
          <a:xfrm>
            <a:off x="6382456" y="5448381"/>
            <a:ext cx="1620000" cy="796276"/>
            <a:chOff x="3810000" y="2015069"/>
            <a:chExt cx="1390650" cy="1596814"/>
          </a:xfrm>
        </p:grpSpPr>
        <p:sp>
          <p:nvSpPr>
            <p:cNvPr id="3468" name="Google Shape;3468;p76"/>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469" name="Google Shape;3469;p76"/>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470" name="Google Shape;3470;p76"/>
          <p:cNvGrpSpPr/>
          <p:nvPr/>
        </p:nvGrpSpPr>
        <p:grpSpPr>
          <a:xfrm>
            <a:off x="9983452" y="3159099"/>
            <a:ext cx="1620000" cy="796276"/>
            <a:chOff x="3810000" y="2015069"/>
            <a:chExt cx="1390650" cy="1596814"/>
          </a:xfrm>
        </p:grpSpPr>
        <p:sp>
          <p:nvSpPr>
            <p:cNvPr id="3471" name="Google Shape;3471;p76"/>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472" name="Google Shape;3472;p76"/>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473" name="Google Shape;3473;p76"/>
          <p:cNvGrpSpPr/>
          <p:nvPr/>
        </p:nvGrpSpPr>
        <p:grpSpPr>
          <a:xfrm>
            <a:off x="8214558" y="1260018"/>
            <a:ext cx="1620000" cy="796276"/>
            <a:chOff x="3810000" y="2015069"/>
            <a:chExt cx="1390650" cy="1596814"/>
          </a:xfrm>
        </p:grpSpPr>
        <p:sp>
          <p:nvSpPr>
            <p:cNvPr id="3474" name="Google Shape;3474;p76"/>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475" name="Google Shape;3475;p76"/>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476" name="Google Shape;3476;p76"/>
          <p:cNvGrpSpPr/>
          <p:nvPr/>
        </p:nvGrpSpPr>
        <p:grpSpPr>
          <a:xfrm>
            <a:off x="10006085" y="1263488"/>
            <a:ext cx="1620000" cy="796276"/>
            <a:chOff x="3810000" y="2015069"/>
            <a:chExt cx="1390650" cy="1596814"/>
          </a:xfrm>
        </p:grpSpPr>
        <p:sp>
          <p:nvSpPr>
            <p:cNvPr id="3477" name="Google Shape;3477;p76"/>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478" name="Google Shape;3478;p76"/>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479" name="Google Shape;3479;p76"/>
          <p:cNvGrpSpPr/>
          <p:nvPr/>
        </p:nvGrpSpPr>
        <p:grpSpPr>
          <a:xfrm>
            <a:off x="6428511" y="1266563"/>
            <a:ext cx="1620000" cy="796276"/>
            <a:chOff x="3810000" y="2015069"/>
            <a:chExt cx="1390650" cy="1596814"/>
          </a:xfrm>
        </p:grpSpPr>
        <p:sp>
          <p:nvSpPr>
            <p:cNvPr id="3480" name="Google Shape;3480;p76"/>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481" name="Google Shape;3481;p76"/>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482" name="Google Shape;3482;p76"/>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483" name="Google Shape;3483;p76"/>
          <p:cNvSpPr/>
          <p:nvPr/>
        </p:nvSpPr>
        <p:spPr>
          <a:xfrm>
            <a:off x="1961115" y="4272100"/>
            <a:ext cx="10045767"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484" name="Google Shape;3484;p76"/>
          <p:cNvGrpSpPr/>
          <p:nvPr/>
        </p:nvGrpSpPr>
        <p:grpSpPr>
          <a:xfrm>
            <a:off x="2170301" y="4562741"/>
            <a:ext cx="9543495" cy="756003"/>
            <a:chOff x="719091" y="1719857"/>
            <a:chExt cx="9543495" cy="756003"/>
          </a:xfrm>
        </p:grpSpPr>
        <p:sp>
          <p:nvSpPr>
            <p:cNvPr id="3485" name="Google Shape;3485;p76"/>
            <p:cNvSpPr txBox="1"/>
            <p:nvPr/>
          </p:nvSpPr>
          <p:spPr>
            <a:xfrm>
              <a:off x="1420427" y="1719860"/>
              <a:ext cx="5476017" cy="7560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3월부터 6월까지 진행될 광고 캠페인 비용을 은행 이체로 결제함.</a:t>
              </a:r>
              <a:endParaRPr sz="2000">
                <a:solidFill>
                  <a:schemeClr val="dk1"/>
                </a:solidFill>
                <a:latin typeface="Avenir"/>
                <a:ea typeface="Avenir"/>
                <a:cs typeface="Avenir"/>
                <a:sym typeface="Avenir"/>
              </a:endParaRPr>
            </a:p>
          </p:txBody>
        </p:sp>
        <p:sp>
          <p:nvSpPr>
            <p:cNvPr id="3486" name="Google Shape;3486;p76"/>
            <p:cNvSpPr txBox="1"/>
            <p:nvPr/>
          </p:nvSpPr>
          <p:spPr>
            <a:xfrm>
              <a:off x="6896444" y="1719857"/>
              <a:ext cx="1683072" cy="75600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BFBFBF"/>
                  </a:solidFill>
                  <a:latin typeface="Avenir"/>
                  <a:ea typeface="Avenir"/>
                  <a:cs typeface="Avenir"/>
                  <a:sym typeface="Avenir"/>
                </a:rPr>
                <a:t>Deferred expenses</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800</a:t>
              </a:r>
              <a:endParaRPr/>
            </a:p>
          </p:txBody>
        </p:sp>
        <p:sp>
          <p:nvSpPr>
            <p:cNvPr id="3487" name="Google Shape;3487;p76"/>
            <p:cNvSpPr txBox="1"/>
            <p:nvPr/>
          </p:nvSpPr>
          <p:spPr>
            <a:xfrm>
              <a:off x="8579514" y="1719857"/>
              <a:ext cx="1683072" cy="75600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BFBFBF"/>
                  </a:solidFill>
                  <a:latin typeface="Avenir"/>
                  <a:ea typeface="Avenir"/>
                  <a:cs typeface="Avenir"/>
                  <a:sym typeface="Avenir"/>
                </a:rPr>
                <a:t>Accounts</a:t>
              </a:r>
              <a:br>
                <a:rPr b="1" lang="en-US" sz="1400">
                  <a:solidFill>
                    <a:srgbClr val="BFBFBF"/>
                  </a:solidFill>
                  <a:latin typeface="Avenir"/>
                  <a:ea typeface="Avenir"/>
                  <a:cs typeface="Avenir"/>
                  <a:sym typeface="Avenir"/>
                </a:rPr>
              </a:br>
              <a:r>
                <a:rPr b="1" lang="en-US" sz="1400">
                  <a:solidFill>
                    <a:srgbClr val="BFBFBF"/>
                  </a:solidFill>
                  <a:latin typeface="Avenir"/>
                  <a:ea typeface="Avenir"/>
                  <a:cs typeface="Avenir"/>
                  <a:sym typeface="Avenir"/>
                </a:rPr>
                <a:t>payable</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800</a:t>
              </a:r>
              <a:endParaRPr/>
            </a:p>
          </p:txBody>
        </p:sp>
        <p:sp>
          <p:nvSpPr>
            <p:cNvPr id="3488" name="Google Shape;3488;p76"/>
            <p:cNvSpPr txBox="1"/>
            <p:nvPr/>
          </p:nvSpPr>
          <p:spPr>
            <a:xfrm>
              <a:off x="719091" y="1719857"/>
              <a:ext cx="701336" cy="7560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13</a:t>
              </a:r>
              <a:endParaRPr/>
            </a:p>
          </p:txBody>
        </p:sp>
      </p:grpSp>
      <p:sp>
        <p:nvSpPr>
          <p:cNvPr id="3489" name="Google Shape;3489;p76"/>
          <p:cNvSpPr/>
          <p:nvPr/>
        </p:nvSpPr>
        <p:spPr>
          <a:xfrm rot="10800000">
            <a:off x="88847" y="859652"/>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0" name="Google Shape;3490;p76"/>
          <p:cNvSpPr/>
          <p:nvPr/>
        </p:nvSpPr>
        <p:spPr>
          <a:xfrm>
            <a:off x="88847" y="1929152"/>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1" name="Google Shape;3491;p76"/>
          <p:cNvSpPr txBox="1"/>
          <p:nvPr/>
        </p:nvSpPr>
        <p:spPr>
          <a:xfrm>
            <a:off x="8343365" y="4556096"/>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33">
                <a:solidFill>
                  <a:schemeClr val="lt1"/>
                </a:solidFill>
                <a:latin typeface="Avenir"/>
                <a:ea typeface="Avenir"/>
                <a:cs typeface="Avenir"/>
                <a:sym typeface="Avenir"/>
              </a:rPr>
              <a:t>800</a:t>
            </a:r>
            <a:endParaRPr/>
          </a:p>
        </p:txBody>
      </p:sp>
      <p:sp>
        <p:nvSpPr>
          <p:cNvPr id="3492" name="Google Shape;3492;p76"/>
          <p:cNvSpPr txBox="1"/>
          <p:nvPr/>
        </p:nvSpPr>
        <p:spPr>
          <a:xfrm>
            <a:off x="10026435" y="4559040"/>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33">
                <a:solidFill>
                  <a:schemeClr val="lt1"/>
                </a:solidFill>
                <a:latin typeface="Avenir"/>
                <a:ea typeface="Avenir"/>
                <a:cs typeface="Avenir"/>
                <a:sym typeface="Avenir"/>
              </a:rPr>
              <a:t>800</a:t>
            </a:r>
            <a:endParaRPr/>
          </a:p>
        </p:txBody>
      </p:sp>
      <p:sp>
        <p:nvSpPr>
          <p:cNvPr id="3493" name="Google Shape;3493;p76"/>
          <p:cNvSpPr txBox="1"/>
          <p:nvPr/>
        </p:nvSpPr>
        <p:spPr>
          <a:xfrm>
            <a:off x="6403129" y="3421071"/>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460</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3492"/>
                                        </p:tgtEl>
                                      </p:cBhvr>
                                    </p:animEffect>
                                    <p:set>
                                      <p:cBhvr>
                                        <p:cTn dur="1" fill="hold">
                                          <p:stCondLst>
                                            <p:cond delay="1000"/>
                                          </p:stCondLst>
                                        </p:cTn>
                                        <p:tgtEl>
                                          <p:spTgt spid="349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55"/>
                                        </p:tgtEl>
                                        <p:attrNameLst>
                                          <p:attrName>style.visibility</p:attrName>
                                        </p:attrNameLst>
                                      </p:cBhvr>
                                      <p:to>
                                        <p:strVal val="visible"/>
                                      </p:to>
                                    </p:set>
                                    <p:animEffect filter="fade" transition="in">
                                      <p:cBhvr>
                                        <p:cTn dur="1000"/>
                                        <p:tgtEl>
                                          <p:spTgt spid="3355"/>
                                        </p:tgtEl>
                                      </p:cBhvr>
                                    </p:animEffect>
                                  </p:childTnLst>
                                </p:cTn>
                              </p:par>
                              <p:par>
                                <p:cTn fill="hold" nodeType="withEffect" presetClass="entr" presetID="10" presetSubtype="0">
                                  <p:stCondLst>
                                    <p:cond delay="0"/>
                                  </p:stCondLst>
                                  <p:childTnLst>
                                    <p:set>
                                      <p:cBhvr>
                                        <p:cTn dur="1" fill="hold">
                                          <p:stCondLst>
                                            <p:cond delay="0"/>
                                          </p:stCondLst>
                                        </p:cTn>
                                        <p:tgtEl>
                                          <p:spTgt spid="3301"/>
                                        </p:tgtEl>
                                        <p:attrNameLst>
                                          <p:attrName>style.visibility</p:attrName>
                                        </p:attrNameLst>
                                      </p:cBhvr>
                                      <p:to>
                                        <p:strVal val="visible"/>
                                      </p:to>
                                    </p:set>
                                    <p:animEffect filter="fade" transition="in">
                                      <p:cBhvr>
                                        <p:cTn dur="1000"/>
                                        <p:tgtEl>
                                          <p:spTgt spid="3301"/>
                                        </p:tgtEl>
                                      </p:cBhvr>
                                    </p:animEffect>
                                  </p:childTnLst>
                                </p:cTn>
                              </p:par>
                              <p:par>
                                <p:cTn fill="hold" nodeType="withEffect" presetClass="entr" presetID="10" presetSubtype="0">
                                  <p:stCondLst>
                                    <p:cond delay="0"/>
                                  </p:stCondLst>
                                  <p:childTnLst>
                                    <p:set>
                                      <p:cBhvr>
                                        <p:cTn dur="1" fill="hold">
                                          <p:stCondLst>
                                            <p:cond delay="0"/>
                                          </p:stCondLst>
                                        </p:cTn>
                                        <p:tgtEl>
                                          <p:spTgt spid="3298"/>
                                        </p:tgtEl>
                                        <p:attrNameLst>
                                          <p:attrName>style.visibility</p:attrName>
                                        </p:attrNameLst>
                                      </p:cBhvr>
                                      <p:to>
                                        <p:strVal val="visible"/>
                                      </p:to>
                                    </p:set>
                                    <p:animEffect filter="fade" transition="in">
                                      <p:cBhvr>
                                        <p:cTn dur="1000"/>
                                        <p:tgtEl>
                                          <p:spTgt spid="3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4"/>
                                        </p:tgtEl>
                                        <p:attrNameLst>
                                          <p:attrName>style.visibility</p:attrName>
                                        </p:attrNameLst>
                                      </p:cBhvr>
                                      <p:to>
                                        <p:strVal val="visible"/>
                                      </p:to>
                                    </p:set>
                                    <p:animEffect filter="fade" transition="in">
                                      <p:cBhvr>
                                        <p:cTn dur="500"/>
                                        <p:tgtEl>
                                          <p:spTgt spid="3284"/>
                                        </p:tgtEl>
                                      </p:cBhvr>
                                    </p:animEffect>
                                  </p:childTnLst>
                                </p:cTn>
                              </p:par>
                              <p:par>
                                <p:cTn fill="hold" nodeType="withEffect" presetClass="entr" presetID="10" presetSubtype="0">
                                  <p:stCondLst>
                                    <p:cond delay="0"/>
                                  </p:stCondLst>
                                  <p:childTnLst>
                                    <p:set>
                                      <p:cBhvr>
                                        <p:cTn dur="1" fill="hold">
                                          <p:stCondLst>
                                            <p:cond delay="0"/>
                                          </p:stCondLst>
                                        </p:cTn>
                                        <p:tgtEl>
                                          <p:spTgt spid="3458"/>
                                        </p:tgtEl>
                                        <p:attrNameLst>
                                          <p:attrName>style.visibility</p:attrName>
                                        </p:attrNameLst>
                                      </p:cBhvr>
                                      <p:to>
                                        <p:strVal val="visible"/>
                                      </p:to>
                                    </p:set>
                                    <p:animEffect filter="fade" transition="in">
                                      <p:cBhvr>
                                        <p:cTn dur="500"/>
                                        <p:tgtEl>
                                          <p:spTgt spid="3458"/>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1000"/>
                                        <p:tgtEl>
                                          <p:spTgt spid="3491"/>
                                        </p:tgtEl>
                                      </p:cBhvr>
                                    </p:animEffect>
                                    <p:set>
                                      <p:cBhvr>
                                        <p:cTn dur="1" fill="hold">
                                          <p:stCondLst>
                                            <p:cond delay="1000"/>
                                          </p:stCondLst>
                                        </p:cTn>
                                        <p:tgtEl>
                                          <p:spTgt spid="349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48"/>
                                        </p:tgtEl>
                                        <p:attrNameLst>
                                          <p:attrName>style.visibility</p:attrName>
                                        </p:attrNameLst>
                                      </p:cBhvr>
                                      <p:to>
                                        <p:strVal val="visible"/>
                                      </p:to>
                                    </p:set>
                                    <p:animEffect filter="fade" transition="in">
                                      <p:cBhvr>
                                        <p:cTn dur="1000"/>
                                        <p:tgtEl>
                                          <p:spTgt spid="3448"/>
                                        </p:tgtEl>
                                      </p:cBhvr>
                                    </p:animEffect>
                                  </p:childTnLst>
                                </p:cTn>
                              </p:par>
                              <p:par>
                                <p:cTn fill="hold" nodeType="withEffect" presetClass="entr" presetID="10" presetSubtype="0">
                                  <p:stCondLst>
                                    <p:cond delay="0"/>
                                  </p:stCondLst>
                                  <p:childTnLst>
                                    <p:set>
                                      <p:cBhvr>
                                        <p:cTn dur="1" fill="hold">
                                          <p:stCondLst>
                                            <p:cond delay="0"/>
                                          </p:stCondLst>
                                        </p:cTn>
                                        <p:tgtEl>
                                          <p:spTgt spid="3354"/>
                                        </p:tgtEl>
                                        <p:attrNameLst>
                                          <p:attrName>style.visibility</p:attrName>
                                        </p:attrNameLst>
                                      </p:cBhvr>
                                      <p:to>
                                        <p:strVal val="visible"/>
                                      </p:to>
                                    </p:set>
                                    <p:animEffect filter="fade" transition="in">
                                      <p:cBhvr>
                                        <p:cTn dur="1000"/>
                                        <p:tgtEl>
                                          <p:spTgt spid="3354"/>
                                        </p:tgtEl>
                                      </p:cBhvr>
                                    </p:animEffect>
                                  </p:childTnLst>
                                </p:cTn>
                              </p:par>
                              <p:par>
                                <p:cTn fill="hold" nodeType="withEffect" presetClass="entr" presetID="10" presetSubtype="0">
                                  <p:stCondLst>
                                    <p:cond delay="0"/>
                                  </p:stCondLst>
                                  <p:childTnLst>
                                    <p:set>
                                      <p:cBhvr>
                                        <p:cTn dur="1" fill="hold">
                                          <p:stCondLst>
                                            <p:cond delay="0"/>
                                          </p:stCondLst>
                                        </p:cTn>
                                        <p:tgtEl>
                                          <p:spTgt spid="3353"/>
                                        </p:tgtEl>
                                        <p:attrNameLst>
                                          <p:attrName>style.visibility</p:attrName>
                                        </p:attrNameLst>
                                      </p:cBhvr>
                                      <p:to>
                                        <p:strVal val="visible"/>
                                      </p:to>
                                    </p:set>
                                    <p:animEffect filter="fade" transition="in">
                                      <p:cBhvr>
                                        <p:cTn dur="1000"/>
                                        <p:tgtEl>
                                          <p:spTgt spid="3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9"/>
                                        </p:tgtEl>
                                        <p:attrNameLst>
                                          <p:attrName>style.visibility</p:attrName>
                                        </p:attrNameLst>
                                      </p:cBhvr>
                                      <p:to>
                                        <p:strVal val="visible"/>
                                      </p:to>
                                    </p:set>
                                    <p:animEffect filter="fade" transition="in">
                                      <p:cBhvr>
                                        <p:cTn dur="1000"/>
                                        <p:tgtEl>
                                          <p:spTgt spid="3489"/>
                                        </p:tgtEl>
                                      </p:cBhvr>
                                    </p:animEffect>
                                  </p:childTnLst>
                                </p:cTn>
                              </p:par>
                              <p:par>
                                <p:cTn fill="hold" nodeType="withEffect" presetClass="entr" presetID="10" presetSubtype="0">
                                  <p:stCondLst>
                                    <p:cond delay="0"/>
                                  </p:stCondLst>
                                  <p:childTnLst>
                                    <p:set>
                                      <p:cBhvr>
                                        <p:cTn dur="1" fill="hold">
                                          <p:stCondLst>
                                            <p:cond delay="0"/>
                                          </p:stCondLst>
                                        </p:cTn>
                                        <p:tgtEl>
                                          <p:spTgt spid="3490"/>
                                        </p:tgtEl>
                                        <p:attrNameLst>
                                          <p:attrName>style.visibility</p:attrName>
                                        </p:attrNameLst>
                                      </p:cBhvr>
                                      <p:to>
                                        <p:strVal val="visible"/>
                                      </p:to>
                                    </p:set>
                                    <p:animEffect filter="fade" transition="in">
                                      <p:cBhvr>
                                        <p:cTn dur="1000"/>
                                        <p:tgtEl>
                                          <p:spTgt spid="34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498" name="Shape 3498"/>
        <p:cNvGrpSpPr/>
        <p:nvPr/>
      </p:nvGrpSpPr>
      <p:grpSpPr>
        <a:xfrm>
          <a:off x="0" y="0"/>
          <a:ext cx="0" cy="0"/>
          <a:chOff x="0" y="0"/>
          <a:chExt cx="0" cy="0"/>
        </a:xfrm>
      </p:grpSpPr>
      <p:sp>
        <p:nvSpPr>
          <p:cNvPr id="3499" name="Google Shape;3499;p77"/>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grpSp>
        <p:nvGrpSpPr>
          <p:cNvPr id="3500" name="Google Shape;3500;p77"/>
          <p:cNvGrpSpPr/>
          <p:nvPr/>
        </p:nvGrpSpPr>
        <p:grpSpPr>
          <a:xfrm>
            <a:off x="1284576" y="2130924"/>
            <a:ext cx="10188969" cy="756004"/>
            <a:chOff x="926134" y="1719856"/>
            <a:chExt cx="9204181" cy="750147"/>
          </a:xfrm>
        </p:grpSpPr>
        <p:sp>
          <p:nvSpPr>
            <p:cNvPr id="3501" name="Google Shape;3501;p77"/>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해당 장비는 잔존가치 없이 5년간 사용할 예정이며, 이번 달 사용분에 대해 회계 처리함.</a:t>
              </a:r>
              <a:endParaRPr sz="2000">
                <a:solidFill>
                  <a:schemeClr val="dk1"/>
                </a:solidFill>
                <a:latin typeface="Avenir"/>
                <a:ea typeface="Avenir"/>
                <a:cs typeface="Avenir"/>
                <a:sym typeface="Avenir"/>
              </a:endParaRPr>
            </a:p>
          </p:txBody>
        </p:sp>
        <p:sp>
          <p:nvSpPr>
            <p:cNvPr id="3502" name="Google Shape;3502;p77"/>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Depreciation</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100</a:t>
              </a:r>
              <a:endParaRPr/>
            </a:p>
          </p:txBody>
        </p:sp>
        <p:sp>
          <p:nvSpPr>
            <p:cNvPr id="3503" name="Google Shape;3503;p77"/>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Accumulated depreciation</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100</a:t>
              </a:r>
              <a:endParaRPr/>
            </a:p>
          </p:txBody>
        </p:sp>
        <p:sp>
          <p:nvSpPr>
            <p:cNvPr id="3504" name="Google Shape;3504;p77"/>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14</a:t>
              </a:r>
              <a:endParaRPr/>
            </a:p>
          </p:txBody>
        </p:sp>
      </p:grpSp>
      <p:sp>
        <p:nvSpPr>
          <p:cNvPr id="3505" name="Google Shape;3505;p77"/>
          <p:cNvSpPr txBox="1"/>
          <p:nvPr/>
        </p:nvSpPr>
        <p:spPr>
          <a:xfrm>
            <a:off x="8107403" y="2136051"/>
            <a:ext cx="168120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548135"/>
                </a:solidFill>
                <a:latin typeface="Avenir"/>
                <a:ea typeface="Avenir"/>
                <a:cs typeface="Avenir"/>
                <a:sym typeface="Avenir"/>
              </a:rPr>
              <a:t>100</a:t>
            </a:r>
            <a:endParaRPr/>
          </a:p>
        </p:txBody>
      </p:sp>
      <p:sp>
        <p:nvSpPr>
          <p:cNvPr id="3506" name="Google Shape;3506;p77"/>
          <p:cNvSpPr txBox="1"/>
          <p:nvPr/>
        </p:nvSpPr>
        <p:spPr>
          <a:xfrm>
            <a:off x="9790473" y="2136051"/>
            <a:ext cx="168120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2"/>
                </a:solidFill>
                <a:latin typeface="Avenir"/>
                <a:ea typeface="Avenir"/>
                <a:cs typeface="Avenir"/>
                <a:sym typeface="Avenir"/>
              </a:rPr>
              <a:t>100</a:t>
            </a:r>
            <a:endParaRPr/>
          </a:p>
        </p:txBody>
      </p:sp>
      <p:cxnSp>
        <p:nvCxnSpPr>
          <p:cNvPr id="3507" name="Google Shape;3507;p77"/>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sp>
        <p:nvSpPr>
          <p:cNvPr id="3508" name="Google Shape;3508;p77"/>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31 March</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13" name="Shape 3513"/>
        <p:cNvGrpSpPr/>
        <p:nvPr/>
      </p:nvGrpSpPr>
      <p:grpSpPr>
        <a:xfrm>
          <a:off x="0" y="0"/>
          <a:ext cx="0" cy="0"/>
          <a:chOff x="0" y="0"/>
          <a:chExt cx="0" cy="0"/>
        </a:xfrm>
      </p:grpSpPr>
      <p:grpSp>
        <p:nvGrpSpPr>
          <p:cNvPr id="3514" name="Google Shape;3514;p78"/>
          <p:cNvGrpSpPr/>
          <p:nvPr/>
        </p:nvGrpSpPr>
        <p:grpSpPr>
          <a:xfrm>
            <a:off x="492858" y="1051509"/>
            <a:ext cx="11291146" cy="5895963"/>
            <a:chOff x="492858" y="773769"/>
            <a:chExt cx="11291146" cy="5895963"/>
          </a:xfrm>
        </p:grpSpPr>
        <p:sp>
          <p:nvSpPr>
            <p:cNvPr id="3515" name="Google Shape;3515;p78"/>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516" name="Google Shape;3516;p78"/>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3517" name="Google Shape;3517;p78"/>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3518" name="Google Shape;3518;p78"/>
            <p:cNvGrpSpPr/>
            <p:nvPr/>
          </p:nvGrpSpPr>
          <p:grpSpPr>
            <a:xfrm>
              <a:off x="492858" y="3906158"/>
              <a:ext cx="11291146" cy="2763574"/>
              <a:chOff x="1354633" y="4399872"/>
              <a:chExt cx="9550931" cy="2121952"/>
            </a:xfrm>
          </p:grpSpPr>
          <p:sp>
            <p:nvSpPr>
              <p:cNvPr id="3519" name="Google Shape;3519;p78"/>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3520" name="Google Shape;3520;p78"/>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521" name="Google Shape;3521;p78"/>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3522" name="Google Shape;3522;p78"/>
              <p:cNvCxnSpPr>
                <a:stCxn id="3516"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3523" name="Google Shape;3523;p78"/>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sp>
        <p:nvSpPr>
          <p:cNvPr id="3524" name="Google Shape;3524;p78"/>
          <p:cNvSpPr/>
          <p:nvPr/>
        </p:nvSpPr>
        <p:spPr>
          <a:xfrm>
            <a:off x="1997281" y="1554901"/>
            <a:ext cx="2565924" cy="2795888"/>
          </a:xfrm>
          <a:prstGeom prst="rect">
            <a:avLst/>
          </a:prstGeom>
          <a:solidFill>
            <a:srgbClr val="E1EFD8">
              <a:alpha val="69803"/>
            </a:srgbClr>
          </a:solidFill>
          <a:ln cap="flat" cmpd="sng" w="762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800">
                <a:solidFill>
                  <a:schemeClr val="accent1"/>
                </a:solidFill>
                <a:latin typeface="Avenir"/>
                <a:ea typeface="Avenir"/>
                <a:cs typeface="Avenir"/>
                <a:sym typeface="Avenir"/>
              </a:rPr>
              <a:t>Net book value</a:t>
            </a:r>
            <a:endParaRPr/>
          </a:p>
        </p:txBody>
      </p:sp>
      <p:grpSp>
        <p:nvGrpSpPr>
          <p:cNvPr id="3525" name="Google Shape;3525;p78"/>
          <p:cNvGrpSpPr/>
          <p:nvPr/>
        </p:nvGrpSpPr>
        <p:grpSpPr>
          <a:xfrm>
            <a:off x="2430155" y="3342861"/>
            <a:ext cx="1620000" cy="613673"/>
            <a:chOff x="3810000" y="2381250"/>
            <a:chExt cx="1390650" cy="1230631"/>
          </a:xfrm>
        </p:grpSpPr>
        <p:sp>
          <p:nvSpPr>
            <p:cNvPr id="3526" name="Google Shape;3526;p78"/>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527" name="Google Shape;3527;p78"/>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528" name="Google Shape;3528;p78"/>
          <p:cNvSpPr txBox="1"/>
          <p:nvPr/>
        </p:nvSpPr>
        <p:spPr>
          <a:xfrm>
            <a:off x="2418355" y="3926061"/>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3529" name="Google Shape;3529;p78"/>
          <p:cNvSpPr txBox="1"/>
          <p:nvPr/>
        </p:nvSpPr>
        <p:spPr>
          <a:xfrm>
            <a:off x="3258190" y="3590397"/>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3530" name="Google Shape;3530;p78"/>
          <p:cNvSpPr/>
          <p:nvPr/>
        </p:nvSpPr>
        <p:spPr>
          <a:xfrm rot="10800000">
            <a:off x="3006380" y="363972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531" name="Google Shape;3531;p78"/>
          <p:cNvGrpSpPr/>
          <p:nvPr/>
        </p:nvGrpSpPr>
        <p:grpSpPr>
          <a:xfrm>
            <a:off x="2541560" y="3631337"/>
            <a:ext cx="245580" cy="224238"/>
            <a:chOff x="802803" y="3715228"/>
            <a:chExt cx="245580" cy="224238"/>
          </a:xfrm>
        </p:grpSpPr>
        <p:sp>
          <p:nvSpPr>
            <p:cNvPr id="3532" name="Google Shape;3532;p7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533" name="Google Shape;3533;p7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sp>
        <p:nvSpPr>
          <p:cNvPr id="3534" name="Google Shape;3534;p78"/>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3535" name="Google Shape;3535;p78"/>
          <p:cNvGrpSpPr/>
          <p:nvPr/>
        </p:nvGrpSpPr>
        <p:grpSpPr>
          <a:xfrm>
            <a:off x="2431837" y="2239019"/>
            <a:ext cx="1620000" cy="613673"/>
            <a:chOff x="3810000" y="2381250"/>
            <a:chExt cx="1390650" cy="1230631"/>
          </a:xfrm>
        </p:grpSpPr>
        <p:sp>
          <p:nvSpPr>
            <p:cNvPr id="3536" name="Google Shape;3536;p78"/>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537" name="Google Shape;3537;p78"/>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538" name="Google Shape;3538;p78"/>
          <p:cNvSpPr txBox="1"/>
          <p:nvPr/>
        </p:nvSpPr>
        <p:spPr>
          <a:xfrm>
            <a:off x="2424875" y="2819506"/>
            <a:ext cx="164732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Accumulated depreciation</a:t>
            </a:r>
            <a:endParaRPr/>
          </a:p>
        </p:txBody>
      </p:sp>
      <p:sp>
        <p:nvSpPr>
          <p:cNvPr id="3539" name="Google Shape;3539;p78"/>
          <p:cNvSpPr txBox="1"/>
          <p:nvPr/>
        </p:nvSpPr>
        <p:spPr>
          <a:xfrm>
            <a:off x="3436231" y="2504827"/>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3540" name="Google Shape;3540;p78"/>
          <p:cNvSpPr/>
          <p:nvPr/>
        </p:nvSpPr>
        <p:spPr>
          <a:xfrm>
            <a:off x="3013056" y="2552833"/>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541" name="Google Shape;3541;p78"/>
          <p:cNvGrpSpPr/>
          <p:nvPr/>
        </p:nvGrpSpPr>
        <p:grpSpPr>
          <a:xfrm>
            <a:off x="2509931" y="2513811"/>
            <a:ext cx="309700" cy="224238"/>
            <a:chOff x="770743" y="3715228"/>
            <a:chExt cx="309700" cy="224238"/>
          </a:xfrm>
        </p:grpSpPr>
        <p:sp>
          <p:nvSpPr>
            <p:cNvPr id="3542" name="Google Shape;3542;p78"/>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543" name="Google Shape;3543;p78"/>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14</a:t>
              </a:r>
              <a:endParaRPr/>
            </a:p>
          </p:txBody>
        </p:sp>
      </p:grpSp>
      <p:sp>
        <p:nvSpPr>
          <p:cNvPr id="3544" name="Google Shape;3544;p78"/>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3545" name="Google Shape;3545;p78"/>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sp>
        <p:nvSpPr>
          <p:cNvPr id="3546" name="Google Shape;3546;p78"/>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grpSp>
        <p:nvGrpSpPr>
          <p:cNvPr id="3547" name="Google Shape;3547;p78"/>
          <p:cNvGrpSpPr/>
          <p:nvPr/>
        </p:nvGrpSpPr>
        <p:grpSpPr>
          <a:xfrm>
            <a:off x="2426804" y="5368526"/>
            <a:ext cx="1620000" cy="546428"/>
            <a:chOff x="3810000" y="2381250"/>
            <a:chExt cx="1390650" cy="1230631"/>
          </a:xfrm>
        </p:grpSpPr>
        <p:sp>
          <p:nvSpPr>
            <p:cNvPr id="3548" name="Google Shape;3548;p78"/>
            <p:cNvSpPr/>
            <p:nvPr/>
          </p:nvSpPr>
          <p:spPr>
            <a:xfrm flipH="1">
              <a:off x="4505325" y="2381250"/>
              <a:ext cx="695325" cy="1230631"/>
            </a:xfrm>
            <a:prstGeom prst="corner">
              <a:avLst>
                <a:gd fmla="val 9817" name="adj1"/>
                <a:gd fmla="val 8904" name="adj2"/>
              </a:avLst>
            </a:prstGeom>
            <a:solidFill>
              <a:srgbClr val="548135"/>
            </a:solidFill>
            <a:ln cap="flat" cmpd="sng" w="1905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549" name="Google Shape;3549;p78"/>
            <p:cNvSpPr/>
            <p:nvPr/>
          </p:nvSpPr>
          <p:spPr>
            <a:xfrm>
              <a:off x="3810000" y="2381250"/>
              <a:ext cx="695325" cy="1230631"/>
            </a:xfrm>
            <a:prstGeom prst="corner">
              <a:avLst>
                <a:gd fmla="val 9817" name="adj1"/>
                <a:gd fmla="val 8904" name="adj2"/>
              </a:avLst>
            </a:prstGeom>
            <a:solidFill>
              <a:srgbClr val="548135"/>
            </a:solidFill>
            <a:ln cap="flat" cmpd="sng" w="1905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550" name="Google Shape;3550;p78"/>
          <p:cNvSpPr txBox="1"/>
          <p:nvPr/>
        </p:nvSpPr>
        <p:spPr>
          <a:xfrm>
            <a:off x="2128968" y="5914954"/>
            <a:ext cx="218713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Depreciation charge</a:t>
            </a:r>
            <a:endParaRPr/>
          </a:p>
        </p:txBody>
      </p:sp>
      <p:sp>
        <p:nvSpPr>
          <p:cNvPr id="3551" name="Google Shape;3551;p78"/>
          <p:cNvSpPr txBox="1"/>
          <p:nvPr/>
        </p:nvSpPr>
        <p:spPr>
          <a:xfrm>
            <a:off x="3483796" y="5534421"/>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3552" name="Google Shape;3552;p78"/>
          <p:cNvSpPr/>
          <p:nvPr/>
        </p:nvSpPr>
        <p:spPr>
          <a:xfrm rot="10800000">
            <a:off x="3203239" y="558530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553" name="Google Shape;3553;p78"/>
          <p:cNvGrpSpPr/>
          <p:nvPr/>
        </p:nvGrpSpPr>
        <p:grpSpPr>
          <a:xfrm>
            <a:off x="2521051" y="5582253"/>
            <a:ext cx="306494" cy="224238"/>
            <a:chOff x="772346" y="3715228"/>
            <a:chExt cx="306494" cy="224238"/>
          </a:xfrm>
        </p:grpSpPr>
        <p:sp>
          <p:nvSpPr>
            <p:cNvPr id="3554" name="Google Shape;3554;p78"/>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555" name="Google Shape;3555;p78"/>
            <p:cNvSpPr/>
            <p:nvPr/>
          </p:nvSpPr>
          <p:spPr>
            <a:xfrm>
              <a:off x="772346" y="3724022"/>
              <a:ext cx="30649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14</a:t>
              </a:r>
              <a:endParaRPr/>
            </a:p>
          </p:txBody>
        </p:sp>
      </p:grpSp>
      <p:sp>
        <p:nvSpPr>
          <p:cNvPr id="3556" name="Google Shape;3556;p78"/>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3557" name="Google Shape;3557;p78"/>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grpSp>
        <p:nvGrpSpPr>
          <p:cNvPr id="3558" name="Google Shape;3558;p78"/>
          <p:cNvGrpSpPr/>
          <p:nvPr/>
        </p:nvGrpSpPr>
        <p:grpSpPr>
          <a:xfrm>
            <a:off x="10116000" y="3650400"/>
            <a:ext cx="245580" cy="224238"/>
            <a:chOff x="802803" y="3715228"/>
            <a:chExt cx="245580" cy="224238"/>
          </a:xfrm>
        </p:grpSpPr>
        <p:sp>
          <p:nvSpPr>
            <p:cNvPr id="3559" name="Google Shape;3559;p78"/>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560" name="Google Shape;3560;p78"/>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3561" name="Google Shape;3561;p78"/>
          <p:cNvGrpSpPr/>
          <p:nvPr/>
        </p:nvGrpSpPr>
        <p:grpSpPr>
          <a:xfrm>
            <a:off x="9983452" y="3159099"/>
            <a:ext cx="1620000" cy="796276"/>
            <a:chOff x="3810000" y="2015069"/>
            <a:chExt cx="1390650" cy="1596814"/>
          </a:xfrm>
        </p:grpSpPr>
        <p:sp>
          <p:nvSpPr>
            <p:cNvPr id="3562" name="Google Shape;3562;p7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563" name="Google Shape;3563;p7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564" name="Google Shape;3564;p78"/>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565" name="Google Shape;3565;p78"/>
          <p:cNvSpPr txBox="1"/>
          <p:nvPr/>
        </p:nvSpPr>
        <p:spPr>
          <a:xfrm>
            <a:off x="8209453" y="3923999"/>
            <a:ext cx="16200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Dividends</a:t>
            </a:r>
            <a:endParaRPr/>
          </a:p>
        </p:txBody>
      </p:sp>
      <p:grpSp>
        <p:nvGrpSpPr>
          <p:cNvPr id="3566" name="Google Shape;3566;p78"/>
          <p:cNvGrpSpPr/>
          <p:nvPr/>
        </p:nvGrpSpPr>
        <p:grpSpPr>
          <a:xfrm>
            <a:off x="8166470" y="3159098"/>
            <a:ext cx="1620000" cy="796276"/>
            <a:chOff x="3810000" y="2015069"/>
            <a:chExt cx="1390650" cy="1596814"/>
          </a:xfrm>
        </p:grpSpPr>
        <p:sp>
          <p:nvSpPr>
            <p:cNvPr id="3567" name="Google Shape;3567;p78"/>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568" name="Google Shape;3568;p78"/>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569" name="Google Shape;3569;p78"/>
          <p:cNvSpPr txBox="1"/>
          <p:nvPr/>
        </p:nvSpPr>
        <p:spPr>
          <a:xfrm>
            <a:off x="9203194" y="3565337"/>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3570" name="Google Shape;3570;p78"/>
          <p:cNvSpPr/>
          <p:nvPr/>
        </p:nvSpPr>
        <p:spPr>
          <a:xfrm rot="10800000">
            <a:off x="8922637" y="3616217"/>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571" name="Google Shape;3571;p78"/>
          <p:cNvGrpSpPr/>
          <p:nvPr/>
        </p:nvGrpSpPr>
        <p:grpSpPr>
          <a:xfrm>
            <a:off x="8243655" y="3613169"/>
            <a:ext cx="300083" cy="224238"/>
            <a:chOff x="775552" y="3715228"/>
            <a:chExt cx="300083" cy="224238"/>
          </a:xfrm>
        </p:grpSpPr>
        <p:sp>
          <p:nvSpPr>
            <p:cNvPr id="3572" name="Google Shape;3572;p78"/>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573" name="Google Shape;3573;p78"/>
            <p:cNvSpPr/>
            <p:nvPr/>
          </p:nvSpPr>
          <p:spPr>
            <a:xfrm>
              <a:off x="775552" y="3724022"/>
              <a:ext cx="300083"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17</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8"/>
                                        </p:tgtEl>
                                        <p:attrNameLst>
                                          <p:attrName>style.visibility</p:attrName>
                                        </p:attrNameLst>
                                      </p:cBhvr>
                                      <p:to>
                                        <p:strVal val="visible"/>
                                      </p:to>
                                    </p:set>
                                    <p:animEffect filter="fade" transition="in">
                                      <p:cBhvr>
                                        <p:cTn dur="500"/>
                                        <p:tgtEl>
                                          <p:spTgt spid="3538"/>
                                        </p:tgtEl>
                                      </p:cBhvr>
                                    </p:animEffect>
                                  </p:childTnLst>
                                </p:cTn>
                              </p:par>
                              <p:par>
                                <p:cTn fill="hold" nodeType="withEffect" presetClass="entr" presetID="10" presetSubtype="0">
                                  <p:stCondLst>
                                    <p:cond delay="0"/>
                                  </p:stCondLst>
                                  <p:childTnLst>
                                    <p:set>
                                      <p:cBhvr>
                                        <p:cTn dur="1" fill="hold">
                                          <p:stCondLst>
                                            <p:cond delay="0"/>
                                          </p:stCondLst>
                                        </p:cTn>
                                        <p:tgtEl>
                                          <p:spTgt spid="3535"/>
                                        </p:tgtEl>
                                        <p:attrNameLst>
                                          <p:attrName>style.visibility</p:attrName>
                                        </p:attrNameLst>
                                      </p:cBhvr>
                                      <p:to>
                                        <p:strVal val="visible"/>
                                      </p:to>
                                    </p:set>
                                    <p:animEffect filter="fade" transition="in">
                                      <p:cBhvr>
                                        <p:cTn dur="500"/>
                                        <p:tgtEl>
                                          <p:spTgt spid="3535"/>
                                        </p:tgtEl>
                                      </p:cBhvr>
                                    </p:animEffect>
                                  </p:childTnLst>
                                </p:cTn>
                              </p:par>
                              <p:par>
                                <p:cTn fill="hold" nodeType="withEffect" presetClass="entr" presetID="10" presetSubtype="0">
                                  <p:stCondLst>
                                    <p:cond delay="0"/>
                                  </p:stCondLst>
                                  <p:childTnLst>
                                    <p:set>
                                      <p:cBhvr>
                                        <p:cTn dur="1" fill="hold">
                                          <p:stCondLst>
                                            <p:cond delay="0"/>
                                          </p:stCondLst>
                                        </p:cTn>
                                        <p:tgtEl>
                                          <p:spTgt spid="3540"/>
                                        </p:tgtEl>
                                        <p:attrNameLst>
                                          <p:attrName>style.visibility</p:attrName>
                                        </p:attrNameLst>
                                      </p:cBhvr>
                                      <p:to>
                                        <p:strVal val="visible"/>
                                      </p:to>
                                    </p:set>
                                    <p:animEffect filter="fade" transition="in">
                                      <p:cBhvr>
                                        <p:cTn dur="1000"/>
                                        <p:tgtEl>
                                          <p:spTgt spid="3540"/>
                                        </p:tgtEl>
                                      </p:cBhvr>
                                    </p:animEffect>
                                  </p:childTnLst>
                                </p:cTn>
                              </p:par>
                              <p:par>
                                <p:cTn fill="hold" nodeType="withEffect" presetClass="entr" presetID="10" presetSubtype="0">
                                  <p:stCondLst>
                                    <p:cond delay="0"/>
                                  </p:stCondLst>
                                  <p:childTnLst>
                                    <p:set>
                                      <p:cBhvr>
                                        <p:cTn dur="1" fill="hold">
                                          <p:stCondLst>
                                            <p:cond delay="0"/>
                                          </p:stCondLst>
                                        </p:cTn>
                                        <p:tgtEl>
                                          <p:spTgt spid="3541"/>
                                        </p:tgtEl>
                                        <p:attrNameLst>
                                          <p:attrName>style.visibility</p:attrName>
                                        </p:attrNameLst>
                                      </p:cBhvr>
                                      <p:to>
                                        <p:strVal val="visible"/>
                                      </p:to>
                                    </p:set>
                                    <p:animEffect filter="fade" transition="in">
                                      <p:cBhvr>
                                        <p:cTn dur="1000"/>
                                        <p:tgtEl>
                                          <p:spTgt spid="3541"/>
                                        </p:tgtEl>
                                      </p:cBhvr>
                                    </p:animEffect>
                                  </p:childTnLst>
                                </p:cTn>
                              </p:par>
                              <p:par>
                                <p:cTn fill="hold" nodeType="withEffect" presetClass="entr" presetID="10" presetSubtype="0">
                                  <p:stCondLst>
                                    <p:cond delay="0"/>
                                  </p:stCondLst>
                                  <p:childTnLst>
                                    <p:set>
                                      <p:cBhvr>
                                        <p:cTn dur="1" fill="hold">
                                          <p:stCondLst>
                                            <p:cond delay="0"/>
                                          </p:stCondLst>
                                        </p:cTn>
                                        <p:tgtEl>
                                          <p:spTgt spid="3539"/>
                                        </p:tgtEl>
                                        <p:attrNameLst>
                                          <p:attrName>style.visibility</p:attrName>
                                        </p:attrNameLst>
                                      </p:cBhvr>
                                      <p:to>
                                        <p:strVal val="visible"/>
                                      </p:to>
                                    </p:set>
                                    <p:animEffect filter="fade" transition="in">
                                      <p:cBhvr>
                                        <p:cTn dur="1000"/>
                                        <p:tgtEl>
                                          <p:spTgt spid="3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4"/>
                                        </p:tgtEl>
                                        <p:attrNameLst>
                                          <p:attrName>style.visibility</p:attrName>
                                        </p:attrNameLst>
                                      </p:cBhvr>
                                      <p:to>
                                        <p:strVal val="visible"/>
                                      </p:to>
                                    </p:set>
                                    <p:animEffect filter="fade" transition="in">
                                      <p:cBhvr>
                                        <p:cTn dur="500"/>
                                        <p:tgtEl>
                                          <p:spTgt spid="3524"/>
                                        </p:tgtEl>
                                      </p:cBhvr>
                                    </p:animEffect>
                                  </p:childTnLst>
                                </p:cTn>
                              </p:par>
                              <p:par>
                                <p:cTn fill="hold" nodeType="withEffect" presetClass="entr" presetID="10" presetSubtype="0">
                                  <p:stCondLst>
                                    <p:cond delay="0"/>
                                  </p:stCondLst>
                                  <p:childTnLst>
                                    <p:set>
                                      <p:cBhvr>
                                        <p:cTn dur="1" fill="hold">
                                          <p:stCondLst>
                                            <p:cond delay="0"/>
                                          </p:stCondLst>
                                        </p:cTn>
                                        <p:tgtEl>
                                          <p:spTgt spid="3553"/>
                                        </p:tgtEl>
                                        <p:attrNameLst>
                                          <p:attrName>style.visibility</p:attrName>
                                        </p:attrNameLst>
                                      </p:cBhvr>
                                      <p:to>
                                        <p:strVal val="visible"/>
                                      </p:to>
                                    </p:set>
                                    <p:animEffect filter="fade" transition="in">
                                      <p:cBhvr>
                                        <p:cTn dur="1000"/>
                                        <p:tgtEl>
                                          <p:spTgt spid="3553"/>
                                        </p:tgtEl>
                                      </p:cBhvr>
                                    </p:animEffect>
                                  </p:childTnLst>
                                </p:cTn>
                              </p:par>
                              <p:par>
                                <p:cTn fill="hold" nodeType="withEffect" presetClass="entr" presetID="10" presetSubtype="0">
                                  <p:stCondLst>
                                    <p:cond delay="0"/>
                                  </p:stCondLst>
                                  <p:childTnLst>
                                    <p:set>
                                      <p:cBhvr>
                                        <p:cTn dur="1" fill="hold">
                                          <p:stCondLst>
                                            <p:cond delay="0"/>
                                          </p:stCondLst>
                                        </p:cTn>
                                        <p:tgtEl>
                                          <p:spTgt spid="3552"/>
                                        </p:tgtEl>
                                        <p:attrNameLst>
                                          <p:attrName>style.visibility</p:attrName>
                                        </p:attrNameLst>
                                      </p:cBhvr>
                                      <p:to>
                                        <p:strVal val="visible"/>
                                      </p:to>
                                    </p:set>
                                    <p:animEffect filter="fade" transition="in">
                                      <p:cBhvr>
                                        <p:cTn dur="1000"/>
                                        <p:tgtEl>
                                          <p:spTgt spid="3552"/>
                                        </p:tgtEl>
                                      </p:cBhvr>
                                    </p:animEffect>
                                  </p:childTnLst>
                                </p:cTn>
                              </p:par>
                              <p:par>
                                <p:cTn fill="hold" nodeType="withEffect" presetClass="entr" presetID="10" presetSubtype="0">
                                  <p:stCondLst>
                                    <p:cond delay="0"/>
                                  </p:stCondLst>
                                  <p:childTnLst>
                                    <p:set>
                                      <p:cBhvr>
                                        <p:cTn dur="1" fill="hold">
                                          <p:stCondLst>
                                            <p:cond delay="0"/>
                                          </p:stCondLst>
                                        </p:cTn>
                                        <p:tgtEl>
                                          <p:spTgt spid="3551"/>
                                        </p:tgtEl>
                                        <p:attrNameLst>
                                          <p:attrName>style.visibility</p:attrName>
                                        </p:attrNameLst>
                                      </p:cBhvr>
                                      <p:to>
                                        <p:strVal val="visible"/>
                                      </p:to>
                                    </p:set>
                                    <p:animEffect filter="fade" transition="in">
                                      <p:cBhvr>
                                        <p:cTn dur="1000"/>
                                        <p:tgtEl>
                                          <p:spTgt spid="3551"/>
                                        </p:tgtEl>
                                      </p:cBhvr>
                                    </p:animEffect>
                                  </p:childTnLst>
                                </p:cTn>
                              </p:par>
                              <p:par>
                                <p:cTn fill="hold" nodeType="withEffect" presetClass="entr" presetID="10" presetSubtype="0">
                                  <p:stCondLst>
                                    <p:cond delay="0"/>
                                  </p:stCondLst>
                                  <p:childTnLst>
                                    <p:set>
                                      <p:cBhvr>
                                        <p:cTn dur="1" fill="hold">
                                          <p:stCondLst>
                                            <p:cond delay="0"/>
                                          </p:stCondLst>
                                        </p:cTn>
                                        <p:tgtEl>
                                          <p:spTgt spid="3571"/>
                                        </p:tgtEl>
                                        <p:attrNameLst>
                                          <p:attrName>style.visibility</p:attrName>
                                        </p:attrNameLst>
                                      </p:cBhvr>
                                      <p:to>
                                        <p:strVal val="visible"/>
                                      </p:to>
                                    </p:set>
                                    <p:animEffect filter="fade" transition="in">
                                      <p:cBhvr>
                                        <p:cTn dur="1000"/>
                                        <p:tgtEl>
                                          <p:spTgt spid="3571"/>
                                        </p:tgtEl>
                                      </p:cBhvr>
                                    </p:animEffect>
                                  </p:childTnLst>
                                </p:cTn>
                              </p:par>
                              <p:par>
                                <p:cTn fill="hold" nodeType="withEffect" presetClass="entr" presetID="10" presetSubtype="0">
                                  <p:stCondLst>
                                    <p:cond delay="0"/>
                                  </p:stCondLst>
                                  <p:childTnLst>
                                    <p:set>
                                      <p:cBhvr>
                                        <p:cTn dur="1" fill="hold">
                                          <p:stCondLst>
                                            <p:cond delay="0"/>
                                          </p:stCondLst>
                                        </p:cTn>
                                        <p:tgtEl>
                                          <p:spTgt spid="3570"/>
                                        </p:tgtEl>
                                        <p:attrNameLst>
                                          <p:attrName>style.visibility</p:attrName>
                                        </p:attrNameLst>
                                      </p:cBhvr>
                                      <p:to>
                                        <p:strVal val="visible"/>
                                      </p:to>
                                    </p:set>
                                    <p:animEffect filter="fade" transition="in">
                                      <p:cBhvr>
                                        <p:cTn dur="1000"/>
                                        <p:tgtEl>
                                          <p:spTgt spid="3570"/>
                                        </p:tgtEl>
                                      </p:cBhvr>
                                    </p:animEffect>
                                  </p:childTnLst>
                                </p:cTn>
                              </p:par>
                              <p:par>
                                <p:cTn fill="hold" nodeType="withEffect" presetClass="entr" presetID="10" presetSubtype="0">
                                  <p:stCondLst>
                                    <p:cond delay="0"/>
                                  </p:stCondLst>
                                  <p:childTnLst>
                                    <p:set>
                                      <p:cBhvr>
                                        <p:cTn dur="1" fill="hold">
                                          <p:stCondLst>
                                            <p:cond delay="0"/>
                                          </p:stCondLst>
                                        </p:cTn>
                                        <p:tgtEl>
                                          <p:spTgt spid="3569"/>
                                        </p:tgtEl>
                                        <p:attrNameLst>
                                          <p:attrName>style.visibility</p:attrName>
                                        </p:attrNameLst>
                                      </p:cBhvr>
                                      <p:to>
                                        <p:strVal val="visible"/>
                                      </p:to>
                                    </p:set>
                                    <p:animEffect filter="fade" transition="in">
                                      <p:cBhvr>
                                        <p:cTn dur="1000"/>
                                        <p:tgtEl>
                                          <p:spTgt spid="3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78" name="Shape 3578"/>
        <p:cNvGrpSpPr/>
        <p:nvPr/>
      </p:nvGrpSpPr>
      <p:grpSpPr>
        <a:xfrm>
          <a:off x="0" y="0"/>
          <a:ext cx="0" cy="0"/>
          <a:chOff x="0" y="0"/>
          <a:chExt cx="0" cy="0"/>
        </a:xfrm>
      </p:grpSpPr>
      <p:grpSp>
        <p:nvGrpSpPr>
          <p:cNvPr id="3579" name="Google Shape;3579;p79"/>
          <p:cNvGrpSpPr/>
          <p:nvPr/>
        </p:nvGrpSpPr>
        <p:grpSpPr>
          <a:xfrm>
            <a:off x="492858" y="773769"/>
            <a:ext cx="11291146" cy="5895963"/>
            <a:chOff x="492858" y="773769"/>
            <a:chExt cx="11291146" cy="5895963"/>
          </a:xfrm>
        </p:grpSpPr>
        <p:sp>
          <p:nvSpPr>
            <p:cNvPr id="3580" name="Google Shape;3580;p79"/>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581" name="Google Shape;3581;p79"/>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3582" name="Google Shape;3582;p79"/>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3583" name="Google Shape;3583;p79"/>
            <p:cNvGrpSpPr/>
            <p:nvPr/>
          </p:nvGrpSpPr>
          <p:grpSpPr>
            <a:xfrm>
              <a:off x="492858" y="3906158"/>
              <a:ext cx="11291146" cy="2763574"/>
              <a:chOff x="1354633" y="4399872"/>
              <a:chExt cx="9550931" cy="2121952"/>
            </a:xfrm>
          </p:grpSpPr>
          <p:sp>
            <p:nvSpPr>
              <p:cNvPr id="3584" name="Google Shape;3584;p79"/>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3585" name="Google Shape;3585;p79"/>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586" name="Google Shape;3586;p79"/>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3587" name="Google Shape;3587;p79"/>
              <p:cNvCxnSpPr>
                <a:stCxn id="3581"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3588" name="Google Shape;3588;p79"/>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sp>
        <p:nvSpPr>
          <p:cNvPr id="3589" name="Google Shape;3589;p79"/>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sp>
        <p:nvSpPr>
          <p:cNvPr id="3590" name="Google Shape;3590;p79"/>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3591" name="Google Shape;3591;p79"/>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sp>
        <p:nvSpPr>
          <p:cNvPr id="3592" name="Google Shape;3592;p79"/>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3593" name="Google Shape;3593;p79"/>
          <p:cNvSpPr txBox="1"/>
          <p:nvPr/>
        </p:nvSpPr>
        <p:spPr>
          <a:xfrm>
            <a:off x="10026434" y="3924000"/>
            <a:ext cx="17575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3594" name="Google Shape;3594;p79"/>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grpSp>
        <p:nvGrpSpPr>
          <p:cNvPr id="3595" name="Google Shape;3595;p79"/>
          <p:cNvGrpSpPr/>
          <p:nvPr/>
        </p:nvGrpSpPr>
        <p:grpSpPr>
          <a:xfrm>
            <a:off x="10116000" y="3650400"/>
            <a:ext cx="245580" cy="224238"/>
            <a:chOff x="802803" y="3715228"/>
            <a:chExt cx="245580" cy="224238"/>
          </a:xfrm>
        </p:grpSpPr>
        <p:sp>
          <p:nvSpPr>
            <p:cNvPr id="3596" name="Google Shape;3596;p79"/>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597" name="Google Shape;3597;p79"/>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3598" name="Google Shape;3598;p79"/>
          <p:cNvGrpSpPr/>
          <p:nvPr/>
        </p:nvGrpSpPr>
        <p:grpSpPr>
          <a:xfrm>
            <a:off x="9983452" y="3159099"/>
            <a:ext cx="1620000" cy="796276"/>
            <a:chOff x="3810000" y="2015069"/>
            <a:chExt cx="1390650" cy="1596814"/>
          </a:xfrm>
        </p:grpSpPr>
        <p:sp>
          <p:nvSpPr>
            <p:cNvPr id="3599" name="Google Shape;3599;p79"/>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600" name="Google Shape;3600;p79"/>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601" name="Google Shape;3601;p79"/>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602" name="Google Shape;3602;p79"/>
          <p:cNvSpPr txBox="1"/>
          <p:nvPr/>
        </p:nvSpPr>
        <p:spPr>
          <a:xfrm>
            <a:off x="8209453" y="3923999"/>
            <a:ext cx="16200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Dividends</a:t>
            </a:r>
            <a:endParaRPr/>
          </a:p>
        </p:txBody>
      </p:sp>
      <p:grpSp>
        <p:nvGrpSpPr>
          <p:cNvPr id="3603" name="Google Shape;3603;p79"/>
          <p:cNvGrpSpPr/>
          <p:nvPr/>
        </p:nvGrpSpPr>
        <p:grpSpPr>
          <a:xfrm>
            <a:off x="8166470" y="3159098"/>
            <a:ext cx="1620000" cy="796276"/>
            <a:chOff x="3810000" y="2015069"/>
            <a:chExt cx="1390650" cy="1596814"/>
          </a:xfrm>
        </p:grpSpPr>
        <p:sp>
          <p:nvSpPr>
            <p:cNvPr id="3604" name="Google Shape;3604;p79"/>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605" name="Google Shape;3605;p79"/>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606" name="Google Shape;3606;p79"/>
          <p:cNvSpPr txBox="1"/>
          <p:nvPr/>
        </p:nvSpPr>
        <p:spPr>
          <a:xfrm>
            <a:off x="9031673" y="3565337"/>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a:t>
            </a:r>
            <a:endParaRPr/>
          </a:p>
        </p:txBody>
      </p:sp>
      <p:sp>
        <p:nvSpPr>
          <p:cNvPr id="3607" name="Google Shape;3607;p79"/>
          <p:cNvSpPr/>
          <p:nvPr/>
        </p:nvSpPr>
        <p:spPr>
          <a:xfrm>
            <a:off x="8753821" y="364435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608" name="Google Shape;3608;p79"/>
          <p:cNvGrpSpPr/>
          <p:nvPr/>
        </p:nvGrpSpPr>
        <p:grpSpPr>
          <a:xfrm>
            <a:off x="8243655" y="3613169"/>
            <a:ext cx="300083" cy="224238"/>
            <a:chOff x="775552" y="3715228"/>
            <a:chExt cx="300083" cy="224238"/>
          </a:xfrm>
        </p:grpSpPr>
        <p:sp>
          <p:nvSpPr>
            <p:cNvPr id="3609" name="Google Shape;3609;p79"/>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610" name="Google Shape;3610;p79"/>
            <p:cNvSpPr/>
            <p:nvPr/>
          </p:nvSpPr>
          <p:spPr>
            <a:xfrm>
              <a:off x="775552" y="3724022"/>
              <a:ext cx="300083"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17</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08"/>
                                        </p:tgtEl>
                                        <p:attrNameLst>
                                          <p:attrName>style.visibility</p:attrName>
                                        </p:attrNameLst>
                                      </p:cBhvr>
                                      <p:to>
                                        <p:strVal val="visible"/>
                                      </p:to>
                                    </p:set>
                                    <p:animEffect filter="fade" transition="in">
                                      <p:cBhvr>
                                        <p:cTn dur="1000"/>
                                        <p:tgtEl>
                                          <p:spTgt spid="3608"/>
                                        </p:tgtEl>
                                      </p:cBhvr>
                                    </p:animEffect>
                                  </p:childTnLst>
                                </p:cTn>
                              </p:par>
                              <p:par>
                                <p:cTn fill="hold" nodeType="withEffect" presetClass="entr" presetID="10" presetSubtype="0">
                                  <p:stCondLst>
                                    <p:cond delay="0"/>
                                  </p:stCondLst>
                                  <p:childTnLst>
                                    <p:set>
                                      <p:cBhvr>
                                        <p:cTn dur="1" fill="hold">
                                          <p:stCondLst>
                                            <p:cond delay="0"/>
                                          </p:stCondLst>
                                        </p:cTn>
                                        <p:tgtEl>
                                          <p:spTgt spid="3607"/>
                                        </p:tgtEl>
                                        <p:attrNameLst>
                                          <p:attrName>style.visibility</p:attrName>
                                        </p:attrNameLst>
                                      </p:cBhvr>
                                      <p:to>
                                        <p:strVal val="visible"/>
                                      </p:to>
                                    </p:set>
                                    <p:animEffect filter="fade" transition="in">
                                      <p:cBhvr>
                                        <p:cTn dur="1000"/>
                                        <p:tgtEl>
                                          <p:spTgt spid="3607"/>
                                        </p:tgtEl>
                                      </p:cBhvr>
                                    </p:animEffect>
                                  </p:childTnLst>
                                </p:cTn>
                              </p:par>
                              <p:par>
                                <p:cTn fill="hold" nodeType="withEffect" presetClass="entr" presetID="10" presetSubtype="0">
                                  <p:stCondLst>
                                    <p:cond delay="0"/>
                                  </p:stCondLst>
                                  <p:childTnLst>
                                    <p:set>
                                      <p:cBhvr>
                                        <p:cTn dur="1" fill="hold">
                                          <p:stCondLst>
                                            <p:cond delay="0"/>
                                          </p:stCondLst>
                                        </p:cTn>
                                        <p:tgtEl>
                                          <p:spTgt spid="3606"/>
                                        </p:tgtEl>
                                        <p:attrNameLst>
                                          <p:attrName>style.visibility</p:attrName>
                                        </p:attrNameLst>
                                      </p:cBhvr>
                                      <p:to>
                                        <p:strVal val="visible"/>
                                      </p:to>
                                    </p:set>
                                    <p:animEffect filter="fade" transition="in">
                                      <p:cBhvr>
                                        <p:cTn dur="1000"/>
                                        <p:tgtEl>
                                          <p:spTgt spid="36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5" name="Shape 3615"/>
        <p:cNvGrpSpPr/>
        <p:nvPr/>
      </p:nvGrpSpPr>
      <p:grpSpPr>
        <a:xfrm>
          <a:off x="0" y="0"/>
          <a:ext cx="0" cy="0"/>
          <a:chOff x="0" y="0"/>
          <a:chExt cx="0" cy="0"/>
        </a:xfrm>
      </p:grpSpPr>
      <p:sp>
        <p:nvSpPr>
          <p:cNvPr id="3616" name="Google Shape;3616;p80"/>
          <p:cNvSpPr txBox="1"/>
          <p:nvPr/>
        </p:nvSpPr>
        <p:spPr>
          <a:xfrm>
            <a:off x="4187006" y="119318"/>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3617" name="Google Shape;3617;p80"/>
          <p:cNvCxnSpPr/>
          <p:nvPr/>
        </p:nvCxnSpPr>
        <p:spPr>
          <a:xfrm>
            <a:off x="4316098" y="552792"/>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3618" name="Google Shape;3618;p80"/>
          <p:cNvGrpSpPr/>
          <p:nvPr/>
        </p:nvGrpSpPr>
        <p:grpSpPr>
          <a:xfrm>
            <a:off x="492858" y="773769"/>
            <a:ext cx="11291146" cy="5895963"/>
            <a:chOff x="492858" y="773769"/>
            <a:chExt cx="11291146" cy="5895963"/>
          </a:xfrm>
        </p:grpSpPr>
        <p:sp>
          <p:nvSpPr>
            <p:cNvPr id="3619" name="Google Shape;3619;p80"/>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620" name="Google Shape;3620;p80"/>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3621" name="Google Shape;3621;p80"/>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3622" name="Google Shape;3622;p80"/>
            <p:cNvGrpSpPr/>
            <p:nvPr/>
          </p:nvGrpSpPr>
          <p:grpSpPr>
            <a:xfrm>
              <a:off x="492858" y="3906158"/>
              <a:ext cx="11291146" cy="2763574"/>
              <a:chOff x="1354633" y="4399872"/>
              <a:chExt cx="9550931" cy="2121952"/>
            </a:xfrm>
          </p:grpSpPr>
          <p:sp>
            <p:nvSpPr>
              <p:cNvPr id="3623" name="Google Shape;3623;p80"/>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3624" name="Google Shape;3624;p80"/>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625" name="Google Shape;3625;p80"/>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3626" name="Google Shape;3626;p80"/>
              <p:cNvCxnSpPr>
                <a:stCxn id="3620"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3627" name="Google Shape;3627;p80"/>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sp>
        <p:nvSpPr>
          <p:cNvPr id="3628" name="Google Shape;3628;p80"/>
          <p:cNvSpPr/>
          <p:nvPr/>
        </p:nvSpPr>
        <p:spPr>
          <a:xfrm>
            <a:off x="512592" y="1760497"/>
            <a:ext cx="1917459" cy="2514104"/>
          </a:xfrm>
          <a:prstGeom prst="rect">
            <a:avLst/>
          </a:prstGeom>
          <a:solidFill>
            <a:srgbClr val="4BEDFF">
              <a:alpha val="34901"/>
            </a:srgbClr>
          </a:solidFill>
          <a:ln cap="flat" cmpd="sng" w="762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800">
                <a:solidFill>
                  <a:schemeClr val="accent1"/>
                </a:solidFill>
                <a:latin typeface="Avenir"/>
                <a:ea typeface="Avenir"/>
                <a:cs typeface="Avenir"/>
                <a:sym typeface="Avenir"/>
              </a:rPr>
              <a:t>Net book value</a:t>
            </a:r>
            <a:endParaRPr/>
          </a:p>
        </p:txBody>
      </p:sp>
      <p:grpSp>
        <p:nvGrpSpPr>
          <p:cNvPr id="3629" name="Google Shape;3629;p80"/>
          <p:cNvGrpSpPr/>
          <p:nvPr/>
        </p:nvGrpSpPr>
        <p:grpSpPr>
          <a:xfrm>
            <a:off x="4248000" y="2850495"/>
            <a:ext cx="1620000" cy="1116000"/>
            <a:chOff x="3810000" y="2381250"/>
            <a:chExt cx="1390650" cy="1230631"/>
          </a:xfrm>
        </p:grpSpPr>
        <p:sp>
          <p:nvSpPr>
            <p:cNvPr id="3630" name="Google Shape;3630;p80"/>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631" name="Google Shape;3631;p80"/>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632" name="Google Shape;3632;p80"/>
          <p:cNvGrpSpPr/>
          <p:nvPr/>
        </p:nvGrpSpPr>
        <p:grpSpPr>
          <a:xfrm>
            <a:off x="2458800" y="1443348"/>
            <a:ext cx="1620000" cy="2515350"/>
            <a:chOff x="671549" y="1402787"/>
            <a:chExt cx="1620000" cy="2549293"/>
          </a:xfrm>
        </p:grpSpPr>
        <p:sp>
          <p:nvSpPr>
            <p:cNvPr id="3633" name="Google Shape;3633;p80"/>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3634" name="Google Shape;3634;p80"/>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3635" name="Google Shape;3635;p80"/>
          <p:cNvGrpSpPr/>
          <p:nvPr/>
        </p:nvGrpSpPr>
        <p:grpSpPr>
          <a:xfrm>
            <a:off x="673200" y="3340800"/>
            <a:ext cx="1620000" cy="613673"/>
            <a:chOff x="3810000" y="2381250"/>
            <a:chExt cx="1390650" cy="1230631"/>
          </a:xfrm>
        </p:grpSpPr>
        <p:sp>
          <p:nvSpPr>
            <p:cNvPr id="3636" name="Google Shape;3636;p80"/>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637" name="Google Shape;3637;p80"/>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638" name="Google Shape;3638;p80"/>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3639" name="Google Shape;3639;p80"/>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3640" name="Google Shape;3640;p80"/>
          <p:cNvSpPr txBox="1"/>
          <p:nvPr/>
        </p:nvSpPr>
        <p:spPr>
          <a:xfrm>
            <a:off x="4101806" y="2478490"/>
            <a:ext cx="191138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expenses</a:t>
            </a:r>
            <a:endParaRPr/>
          </a:p>
        </p:txBody>
      </p:sp>
      <p:sp>
        <p:nvSpPr>
          <p:cNvPr id="3641" name="Google Shape;3641;p80"/>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3642" name="Google Shape;3642;p80"/>
          <p:cNvSpPr txBox="1"/>
          <p:nvPr/>
        </p:nvSpPr>
        <p:spPr>
          <a:xfrm>
            <a:off x="2596439" y="5339671"/>
            <a:ext cx="15905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Cleaning</a:t>
            </a:r>
            <a:endParaRPr/>
          </a:p>
        </p:txBody>
      </p:sp>
      <p:sp>
        <p:nvSpPr>
          <p:cNvPr id="3643" name="Google Shape;3643;p80"/>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3644" name="Google Shape;3644;p80"/>
          <p:cNvSpPr txBox="1"/>
          <p:nvPr/>
        </p:nvSpPr>
        <p:spPr>
          <a:xfrm>
            <a:off x="796515" y="6192000"/>
            <a:ext cx="160368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Depreciation</a:t>
            </a:r>
            <a:endParaRPr/>
          </a:p>
        </p:txBody>
      </p:sp>
      <p:sp>
        <p:nvSpPr>
          <p:cNvPr id="3645" name="Google Shape;3645;p80"/>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3646" name="Google Shape;3646;p80"/>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3647" name="Google Shape;3647;p80"/>
          <p:cNvSpPr txBox="1"/>
          <p:nvPr/>
        </p:nvSpPr>
        <p:spPr>
          <a:xfrm>
            <a:off x="8114313" y="2028286"/>
            <a:ext cx="186420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income</a:t>
            </a:r>
            <a:endParaRPr/>
          </a:p>
        </p:txBody>
      </p:sp>
      <p:sp>
        <p:nvSpPr>
          <p:cNvPr id="3648" name="Google Shape;3648;p80"/>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3649" name="Google Shape;3649;p80"/>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3650" name="Google Shape;3650;p80"/>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3651" name="Google Shape;3651;p80"/>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3652" name="Google Shape;3652;p80"/>
          <p:cNvSpPr txBox="1"/>
          <p:nvPr/>
        </p:nvSpPr>
        <p:spPr>
          <a:xfrm>
            <a:off x="3583708" y="2264709"/>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a:t>
            </a:r>
            <a:endParaRPr/>
          </a:p>
        </p:txBody>
      </p:sp>
      <p:sp>
        <p:nvSpPr>
          <p:cNvPr id="3653" name="Google Shape;3653;p80"/>
          <p:cNvSpPr txBox="1"/>
          <p:nvPr/>
        </p:nvSpPr>
        <p:spPr>
          <a:xfrm>
            <a:off x="3713366" y="5031445"/>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a:t>
            </a:r>
            <a:endParaRPr/>
          </a:p>
        </p:txBody>
      </p:sp>
      <p:sp>
        <p:nvSpPr>
          <p:cNvPr id="3654" name="Google Shape;3654;p80"/>
          <p:cNvSpPr txBox="1"/>
          <p:nvPr/>
        </p:nvSpPr>
        <p:spPr>
          <a:xfrm>
            <a:off x="3469894" y="172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3655" name="Google Shape;3655;p80"/>
          <p:cNvSpPr txBox="1"/>
          <p:nvPr/>
        </p:nvSpPr>
        <p:spPr>
          <a:xfrm>
            <a:off x="3469894" y="145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800</a:t>
            </a:r>
            <a:endParaRPr/>
          </a:p>
        </p:txBody>
      </p:sp>
      <p:sp>
        <p:nvSpPr>
          <p:cNvPr id="3656" name="Google Shape;3656;p80"/>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3657" name="Google Shape;3657;p80"/>
          <p:cNvSpPr txBox="1"/>
          <p:nvPr/>
        </p:nvSpPr>
        <p:spPr>
          <a:xfrm>
            <a:off x="10026434" y="3924000"/>
            <a:ext cx="177335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3658" name="Google Shape;3658;p80"/>
          <p:cNvSpPr/>
          <p:nvPr/>
        </p:nvSpPr>
        <p:spPr>
          <a:xfrm>
            <a:off x="3011371" y="152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9" name="Google Shape;3659;p80"/>
          <p:cNvSpPr/>
          <p:nvPr/>
        </p:nvSpPr>
        <p:spPr>
          <a:xfrm rot="10800000">
            <a:off x="3011371" y="177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0" name="Google Shape;3660;p80"/>
          <p:cNvSpPr/>
          <p:nvPr/>
        </p:nvSpPr>
        <p:spPr>
          <a:xfrm>
            <a:off x="3011371" y="233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1" name="Google Shape;3661;p80"/>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2" name="Google Shape;3662;p80"/>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3" name="Google Shape;3663;p80"/>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4" name="Google Shape;3664;p80"/>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5" name="Google Shape;3665;p80"/>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6" name="Google Shape;3666;p80"/>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3667" name="Google Shape;3667;p80"/>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3668" name="Google Shape;3668;p80"/>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3669" name="Google Shape;3669;p80"/>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3670" name="Google Shape;3670;p80"/>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3671" name="Google Shape;3671;p80"/>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672" name="Google Shape;3672;p80"/>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673" name="Google Shape;3673;p80"/>
          <p:cNvSpPr/>
          <p:nvPr/>
        </p:nvSpPr>
        <p:spPr>
          <a:xfrm rot="10800000">
            <a:off x="3096000" y="5082325"/>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4" name="Google Shape;3674;p80"/>
          <p:cNvSpPr txBox="1"/>
          <p:nvPr/>
        </p:nvSpPr>
        <p:spPr>
          <a:xfrm>
            <a:off x="3469894" y="199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3675" name="Google Shape;3675;p80"/>
          <p:cNvSpPr/>
          <p:nvPr/>
        </p:nvSpPr>
        <p:spPr>
          <a:xfrm rot="10800000">
            <a:off x="3007666" y="204993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6" name="Google Shape;3676;p80"/>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3677" name="Google Shape;3677;p80"/>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678" name="Google Shape;3678;p80"/>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3679" name="Google Shape;3679;p80"/>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0" name="Google Shape;3680;p80"/>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3681" name="Google Shape;3681;p80"/>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2" name="Google Shape;3682;p80"/>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3" name="Google Shape;3683;p80"/>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3684" name="Google Shape;3684;p80"/>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5" name="Google Shape;3685;p80"/>
          <p:cNvSpPr txBox="1"/>
          <p:nvPr/>
        </p:nvSpPr>
        <p:spPr>
          <a:xfrm>
            <a:off x="7429894" y="564524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3686" name="Google Shape;3686;p80"/>
          <p:cNvSpPr/>
          <p:nvPr/>
        </p:nvSpPr>
        <p:spPr>
          <a:xfrm rot="10800000">
            <a:off x="6984000" y="56953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687" name="Google Shape;3687;p80"/>
          <p:cNvSpPr txBox="1"/>
          <p:nvPr/>
        </p:nvSpPr>
        <p:spPr>
          <a:xfrm>
            <a:off x="5269894" y="122206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3688" name="Google Shape;3688;p80"/>
          <p:cNvSpPr/>
          <p:nvPr/>
        </p:nvSpPr>
        <p:spPr>
          <a:xfrm rot="10800000">
            <a:off x="4824771" y="126334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9" name="Google Shape;3689;p80"/>
          <p:cNvSpPr txBox="1"/>
          <p:nvPr/>
        </p:nvSpPr>
        <p:spPr>
          <a:xfrm>
            <a:off x="5269894" y="311806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3690" name="Google Shape;3690;p80"/>
          <p:cNvSpPr/>
          <p:nvPr/>
        </p:nvSpPr>
        <p:spPr>
          <a:xfrm>
            <a:off x="4824000" y="318232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1" name="Google Shape;3691;p80"/>
          <p:cNvSpPr txBox="1"/>
          <p:nvPr/>
        </p:nvSpPr>
        <p:spPr>
          <a:xfrm>
            <a:off x="5305894" y="564602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3692" name="Google Shape;3692;p80"/>
          <p:cNvSpPr/>
          <p:nvPr/>
        </p:nvSpPr>
        <p:spPr>
          <a:xfrm rot="10800000">
            <a:off x="4860000" y="5696904"/>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3" name="Google Shape;3693;p80"/>
          <p:cNvSpPr txBox="1"/>
          <p:nvPr/>
        </p:nvSpPr>
        <p:spPr>
          <a:xfrm>
            <a:off x="3599552" y="4796571"/>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250</a:t>
            </a:r>
            <a:endParaRPr/>
          </a:p>
        </p:txBody>
      </p:sp>
      <p:sp>
        <p:nvSpPr>
          <p:cNvPr id="3694" name="Google Shape;3694;p80"/>
          <p:cNvSpPr/>
          <p:nvPr/>
        </p:nvSpPr>
        <p:spPr>
          <a:xfrm rot="10800000">
            <a:off x="3096000" y="484745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5" name="Google Shape;3695;p80"/>
          <p:cNvSpPr txBox="1"/>
          <p:nvPr/>
        </p:nvSpPr>
        <p:spPr>
          <a:xfrm>
            <a:off x="7487489" y="1462635"/>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250</a:t>
            </a:r>
            <a:endParaRPr/>
          </a:p>
        </p:txBody>
      </p:sp>
      <p:sp>
        <p:nvSpPr>
          <p:cNvPr id="3696" name="Google Shape;3696;p80"/>
          <p:cNvSpPr/>
          <p:nvPr/>
        </p:nvSpPr>
        <p:spPr>
          <a:xfrm rot="10800000">
            <a:off x="6984000" y="14983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697" name="Google Shape;3697;p80"/>
          <p:cNvSpPr txBox="1"/>
          <p:nvPr/>
        </p:nvSpPr>
        <p:spPr>
          <a:xfrm>
            <a:off x="9285817" y="171550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3698" name="Google Shape;3698;p80"/>
          <p:cNvSpPr txBox="1"/>
          <p:nvPr/>
        </p:nvSpPr>
        <p:spPr>
          <a:xfrm>
            <a:off x="5269894" y="9658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3699" name="Google Shape;3699;p80"/>
          <p:cNvSpPr/>
          <p:nvPr/>
        </p:nvSpPr>
        <p:spPr>
          <a:xfrm>
            <a:off x="4825605" y="10220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0" name="Google Shape;3700;p80"/>
          <p:cNvSpPr txBox="1"/>
          <p:nvPr/>
        </p:nvSpPr>
        <p:spPr>
          <a:xfrm>
            <a:off x="7543708" y="5375143"/>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90</a:t>
            </a:r>
            <a:endParaRPr/>
          </a:p>
        </p:txBody>
      </p:sp>
      <p:sp>
        <p:nvSpPr>
          <p:cNvPr id="3701" name="Google Shape;3701;p80"/>
          <p:cNvSpPr/>
          <p:nvPr/>
        </p:nvSpPr>
        <p:spPr>
          <a:xfrm rot="10800000">
            <a:off x="6984000" y="5425275"/>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702" name="Google Shape;3702;p80"/>
          <p:cNvSpPr txBox="1"/>
          <p:nvPr/>
        </p:nvSpPr>
        <p:spPr>
          <a:xfrm>
            <a:off x="8947923" y="1452209"/>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90</a:t>
            </a:r>
            <a:endParaRPr/>
          </a:p>
        </p:txBody>
      </p:sp>
      <p:sp>
        <p:nvSpPr>
          <p:cNvPr id="3703" name="Google Shape;3703;p80"/>
          <p:cNvSpPr txBox="1"/>
          <p:nvPr/>
        </p:nvSpPr>
        <p:spPr>
          <a:xfrm>
            <a:off x="5383708" y="2869537"/>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a:t>
            </a:r>
            <a:endParaRPr/>
          </a:p>
        </p:txBody>
      </p:sp>
      <p:sp>
        <p:nvSpPr>
          <p:cNvPr id="3704" name="Google Shape;3704;p80"/>
          <p:cNvSpPr/>
          <p:nvPr/>
        </p:nvSpPr>
        <p:spPr>
          <a:xfrm>
            <a:off x="4824000" y="29337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5" name="Google Shape;3705;p80"/>
          <p:cNvSpPr txBox="1"/>
          <p:nvPr/>
        </p:nvSpPr>
        <p:spPr>
          <a:xfrm>
            <a:off x="5419708" y="5397501"/>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a:t>
            </a:r>
            <a:endParaRPr/>
          </a:p>
        </p:txBody>
      </p:sp>
      <p:sp>
        <p:nvSpPr>
          <p:cNvPr id="3706" name="Google Shape;3706;p80"/>
          <p:cNvSpPr/>
          <p:nvPr/>
        </p:nvSpPr>
        <p:spPr>
          <a:xfrm rot="10800000">
            <a:off x="4860000" y="544838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7" name="Google Shape;3707;p80"/>
          <p:cNvSpPr txBox="1"/>
          <p:nvPr/>
        </p:nvSpPr>
        <p:spPr>
          <a:xfrm>
            <a:off x="5269894" y="215709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800</a:t>
            </a:r>
            <a:endParaRPr/>
          </a:p>
        </p:txBody>
      </p:sp>
      <p:sp>
        <p:nvSpPr>
          <p:cNvPr id="3708" name="Google Shape;3708;p80"/>
          <p:cNvSpPr/>
          <p:nvPr/>
        </p:nvSpPr>
        <p:spPr>
          <a:xfrm rot="10800000">
            <a:off x="4824000" y="219837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9" name="Google Shape;3709;p80"/>
          <p:cNvSpPr txBox="1"/>
          <p:nvPr/>
        </p:nvSpPr>
        <p:spPr>
          <a:xfrm>
            <a:off x="1816755" y="5897226"/>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3710" name="Google Shape;3710;p80"/>
          <p:cNvSpPr/>
          <p:nvPr/>
        </p:nvSpPr>
        <p:spPr>
          <a:xfrm rot="10800000">
            <a:off x="1296000" y="594720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711" name="Google Shape;3711;p80"/>
          <p:cNvGrpSpPr/>
          <p:nvPr/>
        </p:nvGrpSpPr>
        <p:grpSpPr>
          <a:xfrm>
            <a:off x="2528691" y="1497833"/>
            <a:ext cx="309700" cy="223917"/>
            <a:chOff x="756599" y="3715226"/>
            <a:chExt cx="321512" cy="232457"/>
          </a:xfrm>
        </p:grpSpPr>
        <p:sp>
          <p:nvSpPr>
            <p:cNvPr id="3712" name="Google Shape;3712;p80"/>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13" name="Google Shape;3713;p80"/>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13</a:t>
              </a:r>
              <a:endParaRPr/>
            </a:p>
          </p:txBody>
        </p:sp>
      </p:grpSp>
      <p:grpSp>
        <p:nvGrpSpPr>
          <p:cNvPr id="3714" name="Google Shape;3714;p80"/>
          <p:cNvGrpSpPr/>
          <p:nvPr/>
        </p:nvGrpSpPr>
        <p:grpSpPr>
          <a:xfrm>
            <a:off x="2528691" y="1763611"/>
            <a:ext cx="309700" cy="223916"/>
            <a:chOff x="756599" y="3715227"/>
            <a:chExt cx="321512" cy="232456"/>
          </a:xfrm>
        </p:grpSpPr>
        <p:sp>
          <p:nvSpPr>
            <p:cNvPr id="3715" name="Google Shape;3715;p80"/>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16" name="Google Shape;3716;p80"/>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grpSp>
      <p:grpSp>
        <p:nvGrpSpPr>
          <p:cNvPr id="3717" name="Google Shape;3717;p80"/>
          <p:cNvGrpSpPr/>
          <p:nvPr/>
        </p:nvGrpSpPr>
        <p:grpSpPr>
          <a:xfrm>
            <a:off x="2528691" y="2037441"/>
            <a:ext cx="309700" cy="223916"/>
            <a:chOff x="756599" y="3715227"/>
            <a:chExt cx="321512" cy="232456"/>
          </a:xfrm>
        </p:grpSpPr>
        <p:sp>
          <p:nvSpPr>
            <p:cNvPr id="3718" name="Google Shape;3718;p80"/>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19" name="Google Shape;3719;p80"/>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3720" name="Google Shape;3720;p80"/>
          <p:cNvGrpSpPr/>
          <p:nvPr/>
        </p:nvGrpSpPr>
        <p:grpSpPr>
          <a:xfrm>
            <a:off x="2568712" y="2307277"/>
            <a:ext cx="247184" cy="223916"/>
            <a:chOff x="797287" y="3715227"/>
            <a:chExt cx="256611" cy="232456"/>
          </a:xfrm>
        </p:grpSpPr>
        <p:sp>
          <p:nvSpPr>
            <p:cNvPr id="3721" name="Google Shape;3721;p80"/>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22" name="Google Shape;3722;p80"/>
            <p:cNvSpPr/>
            <p:nvPr/>
          </p:nvSpPr>
          <p:spPr>
            <a:xfrm>
              <a:off x="797287" y="3724022"/>
              <a:ext cx="256611"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3723" name="Google Shape;3723;p80"/>
          <p:cNvGrpSpPr/>
          <p:nvPr/>
        </p:nvGrpSpPr>
        <p:grpSpPr>
          <a:xfrm>
            <a:off x="2530414" y="2567405"/>
            <a:ext cx="300083" cy="223917"/>
            <a:chOff x="761592" y="3715226"/>
            <a:chExt cx="311527" cy="232457"/>
          </a:xfrm>
        </p:grpSpPr>
        <p:sp>
          <p:nvSpPr>
            <p:cNvPr id="3724" name="Google Shape;3724;p80"/>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25" name="Google Shape;3725;p80"/>
            <p:cNvSpPr/>
            <p:nvPr/>
          </p:nvSpPr>
          <p:spPr>
            <a:xfrm>
              <a:off x="761592" y="3724022"/>
              <a:ext cx="311527"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3726" name="Google Shape;3726;p80"/>
          <p:cNvGrpSpPr/>
          <p:nvPr/>
        </p:nvGrpSpPr>
        <p:grpSpPr>
          <a:xfrm>
            <a:off x="2574025" y="2841900"/>
            <a:ext cx="245580" cy="224238"/>
            <a:chOff x="802803" y="3715228"/>
            <a:chExt cx="245580" cy="224238"/>
          </a:xfrm>
        </p:grpSpPr>
        <p:sp>
          <p:nvSpPr>
            <p:cNvPr id="3727" name="Google Shape;3727;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28" name="Google Shape;3728;p8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3729" name="Google Shape;3729;p80"/>
          <p:cNvGrpSpPr/>
          <p:nvPr/>
        </p:nvGrpSpPr>
        <p:grpSpPr>
          <a:xfrm>
            <a:off x="2574025" y="3121887"/>
            <a:ext cx="245580" cy="224238"/>
            <a:chOff x="802803" y="3715228"/>
            <a:chExt cx="245580" cy="224238"/>
          </a:xfrm>
        </p:grpSpPr>
        <p:sp>
          <p:nvSpPr>
            <p:cNvPr id="3730" name="Google Shape;3730;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31" name="Google Shape;3731;p8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3732" name="Google Shape;3732;p80"/>
          <p:cNvGrpSpPr/>
          <p:nvPr/>
        </p:nvGrpSpPr>
        <p:grpSpPr>
          <a:xfrm>
            <a:off x="2574025" y="3385828"/>
            <a:ext cx="245580" cy="224238"/>
            <a:chOff x="802803" y="3715228"/>
            <a:chExt cx="245580" cy="224238"/>
          </a:xfrm>
        </p:grpSpPr>
        <p:sp>
          <p:nvSpPr>
            <p:cNvPr id="3733" name="Google Shape;3733;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34" name="Google Shape;3734;p8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3735" name="Google Shape;3735;p80"/>
          <p:cNvGrpSpPr/>
          <p:nvPr/>
        </p:nvGrpSpPr>
        <p:grpSpPr>
          <a:xfrm>
            <a:off x="2574025" y="3649299"/>
            <a:ext cx="245580" cy="224238"/>
            <a:chOff x="802803" y="3715228"/>
            <a:chExt cx="245580" cy="224238"/>
          </a:xfrm>
        </p:grpSpPr>
        <p:sp>
          <p:nvSpPr>
            <p:cNvPr id="3736" name="Google Shape;3736;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37" name="Google Shape;3737;p8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3738" name="Google Shape;3738;p80"/>
          <p:cNvGrpSpPr/>
          <p:nvPr/>
        </p:nvGrpSpPr>
        <p:grpSpPr>
          <a:xfrm>
            <a:off x="10117559" y="1755851"/>
            <a:ext cx="245580" cy="224238"/>
            <a:chOff x="802803" y="3715228"/>
            <a:chExt cx="245580" cy="224238"/>
          </a:xfrm>
        </p:grpSpPr>
        <p:sp>
          <p:nvSpPr>
            <p:cNvPr id="3739" name="Google Shape;3739;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40" name="Google Shape;3740;p8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3741" name="Google Shape;3741;p80"/>
          <p:cNvGrpSpPr/>
          <p:nvPr/>
        </p:nvGrpSpPr>
        <p:grpSpPr>
          <a:xfrm>
            <a:off x="10116000" y="3650400"/>
            <a:ext cx="245580" cy="224238"/>
            <a:chOff x="802803" y="3715228"/>
            <a:chExt cx="245580" cy="224238"/>
          </a:xfrm>
        </p:grpSpPr>
        <p:sp>
          <p:nvSpPr>
            <p:cNvPr id="3742" name="Google Shape;3742;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43" name="Google Shape;3743;p8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3744" name="Google Shape;3744;p80"/>
          <p:cNvGrpSpPr/>
          <p:nvPr/>
        </p:nvGrpSpPr>
        <p:grpSpPr>
          <a:xfrm>
            <a:off x="10117837" y="1489299"/>
            <a:ext cx="245580" cy="224238"/>
            <a:chOff x="802803" y="3715228"/>
            <a:chExt cx="245580" cy="224238"/>
          </a:xfrm>
        </p:grpSpPr>
        <p:sp>
          <p:nvSpPr>
            <p:cNvPr id="3745" name="Google Shape;3745;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46" name="Google Shape;3746;p8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3747" name="Google Shape;3747;p80"/>
          <p:cNvGrpSpPr/>
          <p:nvPr/>
        </p:nvGrpSpPr>
        <p:grpSpPr>
          <a:xfrm>
            <a:off x="6553087" y="1741845"/>
            <a:ext cx="245580" cy="224238"/>
            <a:chOff x="802803" y="3715228"/>
            <a:chExt cx="245580" cy="224238"/>
          </a:xfrm>
        </p:grpSpPr>
        <p:sp>
          <p:nvSpPr>
            <p:cNvPr id="3748" name="Google Shape;3748;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49" name="Google Shape;3749;p8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3750" name="Google Shape;3750;p80"/>
          <p:cNvGrpSpPr/>
          <p:nvPr/>
        </p:nvGrpSpPr>
        <p:grpSpPr>
          <a:xfrm>
            <a:off x="784605" y="3629276"/>
            <a:ext cx="245580" cy="224238"/>
            <a:chOff x="802803" y="3715228"/>
            <a:chExt cx="245580" cy="224238"/>
          </a:xfrm>
        </p:grpSpPr>
        <p:sp>
          <p:nvSpPr>
            <p:cNvPr id="3751" name="Google Shape;3751;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52" name="Google Shape;3752;p8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3753" name="Google Shape;3753;p80"/>
          <p:cNvGrpSpPr/>
          <p:nvPr/>
        </p:nvGrpSpPr>
        <p:grpSpPr>
          <a:xfrm>
            <a:off x="4359077" y="3641899"/>
            <a:ext cx="245580" cy="224238"/>
            <a:chOff x="802803" y="3715228"/>
            <a:chExt cx="245580" cy="224238"/>
          </a:xfrm>
        </p:grpSpPr>
        <p:sp>
          <p:nvSpPr>
            <p:cNvPr id="3754" name="Google Shape;3754;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55" name="Google Shape;3755;p8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3756" name="Google Shape;3756;p80"/>
          <p:cNvGrpSpPr/>
          <p:nvPr/>
        </p:nvGrpSpPr>
        <p:grpSpPr>
          <a:xfrm>
            <a:off x="6484980" y="5931080"/>
            <a:ext cx="300082" cy="224238"/>
            <a:chOff x="775552" y="3715228"/>
            <a:chExt cx="300082" cy="224238"/>
          </a:xfrm>
        </p:grpSpPr>
        <p:sp>
          <p:nvSpPr>
            <p:cNvPr id="3757" name="Google Shape;3757;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58" name="Google Shape;3758;p80"/>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3759" name="Google Shape;3759;p80"/>
          <p:cNvGrpSpPr/>
          <p:nvPr/>
        </p:nvGrpSpPr>
        <p:grpSpPr>
          <a:xfrm>
            <a:off x="4325561" y="3388584"/>
            <a:ext cx="309700" cy="224238"/>
            <a:chOff x="770743" y="3715228"/>
            <a:chExt cx="309700" cy="224238"/>
          </a:xfrm>
        </p:grpSpPr>
        <p:sp>
          <p:nvSpPr>
            <p:cNvPr id="3760" name="Google Shape;3760;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61" name="Google Shape;3761;p8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3762" name="Google Shape;3762;p80"/>
          <p:cNvGrpSpPr/>
          <p:nvPr/>
        </p:nvGrpSpPr>
        <p:grpSpPr>
          <a:xfrm>
            <a:off x="4372912" y="5940000"/>
            <a:ext cx="309700" cy="224238"/>
            <a:chOff x="770743" y="3715228"/>
            <a:chExt cx="309700" cy="224238"/>
          </a:xfrm>
        </p:grpSpPr>
        <p:sp>
          <p:nvSpPr>
            <p:cNvPr id="3763" name="Google Shape;3763;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64" name="Google Shape;3764;p8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3765" name="Google Shape;3765;p80"/>
          <p:cNvGrpSpPr/>
          <p:nvPr/>
        </p:nvGrpSpPr>
        <p:grpSpPr>
          <a:xfrm>
            <a:off x="4330045" y="3136880"/>
            <a:ext cx="309700" cy="224238"/>
            <a:chOff x="770743" y="3715228"/>
            <a:chExt cx="309700" cy="224238"/>
          </a:xfrm>
        </p:grpSpPr>
        <p:sp>
          <p:nvSpPr>
            <p:cNvPr id="3766" name="Google Shape;3766;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67" name="Google Shape;3767;p8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3768" name="Google Shape;3768;p80"/>
          <p:cNvGrpSpPr/>
          <p:nvPr/>
        </p:nvGrpSpPr>
        <p:grpSpPr>
          <a:xfrm>
            <a:off x="4377396" y="5681195"/>
            <a:ext cx="309700" cy="224238"/>
            <a:chOff x="770743" y="3715228"/>
            <a:chExt cx="309700" cy="224238"/>
          </a:xfrm>
        </p:grpSpPr>
        <p:sp>
          <p:nvSpPr>
            <p:cNvPr id="3769" name="Google Shape;3769;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70" name="Google Shape;3770;p8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3771" name="Google Shape;3771;p80"/>
          <p:cNvGrpSpPr/>
          <p:nvPr/>
        </p:nvGrpSpPr>
        <p:grpSpPr>
          <a:xfrm>
            <a:off x="4298376" y="2880000"/>
            <a:ext cx="368899" cy="223200"/>
            <a:chOff x="740286" y="3715228"/>
            <a:chExt cx="370615" cy="224238"/>
          </a:xfrm>
        </p:grpSpPr>
        <p:sp>
          <p:nvSpPr>
            <p:cNvPr id="3772" name="Google Shape;3772;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73" name="Google Shape;3773;p80"/>
            <p:cNvSpPr/>
            <p:nvPr/>
          </p:nvSpPr>
          <p:spPr>
            <a:xfrm>
              <a:off x="740286" y="3724022"/>
              <a:ext cx="370615"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12b</a:t>
              </a:r>
              <a:endParaRPr/>
            </a:p>
          </p:txBody>
        </p:sp>
      </p:grpSp>
      <p:grpSp>
        <p:nvGrpSpPr>
          <p:cNvPr id="3774" name="Google Shape;3774;p80"/>
          <p:cNvGrpSpPr/>
          <p:nvPr/>
        </p:nvGrpSpPr>
        <p:grpSpPr>
          <a:xfrm>
            <a:off x="4345727" y="5432633"/>
            <a:ext cx="370614" cy="347348"/>
            <a:chOff x="740286" y="3715228"/>
            <a:chExt cx="370614" cy="347348"/>
          </a:xfrm>
        </p:grpSpPr>
        <p:sp>
          <p:nvSpPr>
            <p:cNvPr id="3775" name="Google Shape;3775;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76" name="Google Shape;3776;p80"/>
            <p:cNvSpPr/>
            <p:nvPr/>
          </p:nvSpPr>
          <p:spPr>
            <a:xfrm>
              <a:off x="740286" y="3724022"/>
              <a:ext cx="37061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12b</a:t>
              </a:r>
              <a:endParaRPr/>
            </a:p>
            <a:p>
              <a:pPr indent="0" lvl="0" marL="0" marR="0" rtl="0" algn="ctr">
                <a:spcBef>
                  <a:spcPts val="0"/>
                </a:spcBef>
                <a:spcAft>
                  <a:spcPts val="0"/>
                </a:spcAft>
                <a:buNone/>
              </a:pPr>
              <a:r>
                <a:t/>
              </a:r>
              <a:endParaRPr b="1" sz="800">
                <a:solidFill>
                  <a:srgbClr val="7F7F7F"/>
                </a:solidFill>
                <a:latin typeface="Avenir"/>
                <a:ea typeface="Avenir"/>
                <a:cs typeface="Avenir"/>
                <a:sym typeface="Avenir"/>
              </a:endParaRPr>
            </a:p>
          </p:txBody>
        </p:sp>
      </p:grpSp>
      <p:grpSp>
        <p:nvGrpSpPr>
          <p:cNvPr id="3777" name="Google Shape;3777;p80"/>
          <p:cNvGrpSpPr/>
          <p:nvPr/>
        </p:nvGrpSpPr>
        <p:grpSpPr>
          <a:xfrm>
            <a:off x="6484980" y="5676798"/>
            <a:ext cx="300082" cy="224238"/>
            <a:chOff x="775552" y="3715228"/>
            <a:chExt cx="300082" cy="224238"/>
          </a:xfrm>
        </p:grpSpPr>
        <p:sp>
          <p:nvSpPr>
            <p:cNvPr id="3778" name="Google Shape;3778;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79" name="Google Shape;3779;p80"/>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3780" name="Google Shape;3780;p80"/>
          <p:cNvGrpSpPr/>
          <p:nvPr/>
        </p:nvGrpSpPr>
        <p:grpSpPr>
          <a:xfrm>
            <a:off x="6448807" y="5416132"/>
            <a:ext cx="360996" cy="224238"/>
            <a:chOff x="736857" y="3715228"/>
            <a:chExt cx="360996" cy="224238"/>
          </a:xfrm>
        </p:grpSpPr>
        <p:sp>
          <p:nvSpPr>
            <p:cNvPr id="3781" name="Google Shape;3781;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82" name="Google Shape;3782;p80"/>
            <p:cNvSpPr/>
            <p:nvPr/>
          </p:nvSpPr>
          <p:spPr>
            <a:xfrm>
              <a:off x="736857" y="3724022"/>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grpSp>
      <p:grpSp>
        <p:nvGrpSpPr>
          <p:cNvPr id="3783" name="Google Shape;3783;p80"/>
          <p:cNvGrpSpPr/>
          <p:nvPr/>
        </p:nvGrpSpPr>
        <p:grpSpPr>
          <a:xfrm>
            <a:off x="2681463" y="5057611"/>
            <a:ext cx="245580" cy="224238"/>
            <a:chOff x="802803" y="3715228"/>
            <a:chExt cx="245580" cy="224238"/>
          </a:xfrm>
        </p:grpSpPr>
        <p:sp>
          <p:nvSpPr>
            <p:cNvPr id="3784" name="Google Shape;3784;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85" name="Google Shape;3785;p8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3786" name="Google Shape;3786;p80"/>
          <p:cNvGrpSpPr/>
          <p:nvPr/>
        </p:nvGrpSpPr>
        <p:grpSpPr>
          <a:xfrm>
            <a:off x="2680630" y="4808856"/>
            <a:ext cx="245580" cy="224238"/>
            <a:chOff x="802803" y="3715228"/>
            <a:chExt cx="245580" cy="224238"/>
          </a:xfrm>
        </p:grpSpPr>
        <p:sp>
          <p:nvSpPr>
            <p:cNvPr id="3787" name="Google Shape;3787;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88" name="Google Shape;3788;p8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3789" name="Google Shape;3789;p80"/>
          <p:cNvGrpSpPr/>
          <p:nvPr/>
        </p:nvGrpSpPr>
        <p:grpSpPr>
          <a:xfrm>
            <a:off x="6550922" y="1481480"/>
            <a:ext cx="245580" cy="224238"/>
            <a:chOff x="802803" y="3715228"/>
            <a:chExt cx="245580" cy="224238"/>
          </a:xfrm>
        </p:grpSpPr>
        <p:sp>
          <p:nvSpPr>
            <p:cNvPr id="3790" name="Google Shape;3790;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91" name="Google Shape;3791;p80"/>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3792" name="Google Shape;3792;p80"/>
          <p:cNvGrpSpPr/>
          <p:nvPr/>
        </p:nvGrpSpPr>
        <p:grpSpPr>
          <a:xfrm>
            <a:off x="8311967" y="1742779"/>
            <a:ext cx="309700" cy="224238"/>
            <a:chOff x="770743" y="3715228"/>
            <a:chExt cx="309700" cy="224238"/>
          </a:xfrm>
        </p:grpSpPr>
        <p:sp>
          <p:nvSpPr>
            <p:cNvPr id="3793" name="Google Shape;3793;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94" name="Google Shape;3794;p8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3795" name="Google Shape;3795;p80"/>
          <p:cNvGrpSpPr/>
          <p:nvPr/>
        </p:nvGrpSpPr>
        <p:grpSpPr>
          <a:xfrm>
            <a:off x="4322372" y="1240114"/>
            <a:ext cx="300082" cy="224238"/>
            <a:chOff x="775552" y="3715228"/>
            <a:chExt cx="300082" cy="224238"/>
          </a:xfrm>
        </p:grpSpPr>
        <p:sp>
          <p:nvSpPr>
            <p:cNvPr id="3796" name="Google Shape;3796;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797" name="Google Shape;3797;p80"/>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3798" name="Google Shape;3798;p80"/>
          <p:cNvGrpSpPr/>
          <p:nvPr/>
        </p:nvGrpSpPr>
        <p:grpSpPr>
          <a:xfrm>
            <a:off x="4319927" y="983503"/>
            <a:ext cx="309700" cy="224238"/>
            <a:chOff x="770743" y="3715228"/>
            <a:chExt cx="309700" cy="224238"/>
          </a:xfrm>
        </p:grpSpPr>
        <p:sp>
          <p:nvSpPr>
            <p:cNvPr id="3799" name="Google Shape;3799;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800" name="Google Shape;3800;p8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grpSp>
      <p:grpSp>
        <p:nvGrpSpPr>
          <p:cNvPr id="3801" name="Google Shape;3801;p80"/>
          <p:cNvGrpSpPr/>
          <p:nvPr/>
        </p:nvGrpSpPr>
        <p:grpSpPr>
          <a:xfrm>
            <a:off x="8280687" y="1478795"/>
            <a:ext cx="360996" cy="224238"/>
            <a:chOff x="736857" y="3715228"/>
            <a:chExt cx="360996" cy="224238"/>
          </a:xfrm>
        </p:grpSpPr>
        <p:sp>
          <p:nvSpPr>
            <p:cNvPr id="3802" name="Google Shape;3802;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803" name="Google Shape;3803;p80"/>
            <p:cNvSpPr/>
            <p:nvPr/>
          </p:nvSpPr>
          <p:spPr>
            <a:xfrm>
              <a:off x="736857" y="3724022"/>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grpSp>
      <p:grpSp>
        <p:nvGrpSpPr>
          <p:cNvPr id="3804" name="Google Shape;3804;p80"/>
          <p:cNvGrpSpPr/>
          <p:nvPr/>
        </p:nvGrpSpPr>
        <p:grpSpPr>
          <a:xfrm>
            <a:off x="4317141" y="2187210"/>
            <a:ext cx="309700" cy="224238"/>
            <a:chOff x="762505" y="3715228"/>
            <a:chExt cx="309700" cy="224238"/>
          </a:xfrm>
        </p:grpSpPr>
        <p:sp>
          <p:nvSpPr>
            <p:cNvPr id="3805" name="Google Shape;3805;p80"/>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806" name="Google Shape;3806;p80"/>
            <p:cNvSpPr/>
            <p:nvPr/>
          </p:nvSpPr>
          <p:spPr>
            <a:xfrm>
              <a:off x="762505"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13</a:t>
              </a:r>
              <a:endParaRPr/>
            </a:p>
          </p:txBody>
        </p:sp>
      </p:grpSp>
      <p:grpSp>
        <p:nvGrpSpPr>
          <p:cNvPr id="3807" name="Google Shape;3807;p80"/>
          <p:cNvGrpSpPr/>
          <p:nvPr/>
        </p:nvGrpSpPr>
        <p:grpSpPr>
          <a:xfrm>
            <a:off x="852407" y="5920266"/>
            <a:ext cx="309700" cy="224238"/>
            <a:chOff x="770743" y="3715228"/>
            <a:chExt cx="309700" cy="224238"/>
          </a:xfrm>
        </p:grpSpPr>
        <p:sp>
          <p:nvSpPr>
            <p:cNvPr id="3808" name="Google Shape;3808;p80"/>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809" name="Google Shape;3809;p8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14</a:t>
              </a:r>
              <a:endParaRPr/>
            </a:p>
          </p:txBody>
        </p:sp>
      </p:grpSp>
      <p:sp>
        <p:nvSpPr>
          <p:cNvPr id="3810" name="Google Shape;3810;p80"/>
          <p:cNvSpPr txBox="1"/>
          <p:nvPr/>
        </p:nvSpPr>
        <p:spPr>
          <a:xfrm>
            <a:off x="4033926" y="1538024"/>
            <a:ext cx="201557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receivable</a:t>
            </a:r>
            <a:endParaRPr/>
          </a:p>
        </p:txBody>
      </p:sp>
      <p:sp>
        <p:nvSpPr>
          <p:cNvPr id="3811" name="Google Shape;3811;p80"/>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3812" name="Google Shape;3812;p80"/>
          <p:cNvSpPr txBox="1"/>
          <p:nvPr/>
        </p:nvSpPr>
        <p:spPr>
          <a:xfrm>
            <a:off x="9504213" y="359591"/>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3813" name="Google Shape;3813;p80"/>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3814" name="Google Shape;3814;p80"/>
          <p:cNvGrpSpPr/>
          <p:nvPr/>
        </p:nvGrpSpPr>
        <p:grpSpPr>
          <a:xfrm>
            <a:off x="674882" y="2236958"/>
            <a:ext cx="1620000" cy="613673"/>
            <a:chOff x="3810000" y="2381250"/>
            <a:chExt cx="1390650" cy="1230631"/>
          </a:xfrm>
        </p:grpSpPr>
        <p:sp>
          <p:nvSpPr>
            <p:cNvPr id="3815" name="Google Shape;3815;p80"/>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816" name="Google Shape;3816;p80"/>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817" name="Google Shape;3817;p80"/>
          <p:cNvSpPr txBox="1"/>
          <p:nvPr/>
        </p:nvSpPr>
        <p:spPr>
          <a:xfrm>
            <a:off x="667920" y="2817445"/>
            <a:ext cx="164732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Accumulated depreciation</a:t>
            </a:r>
            <a:endParaRPr/>
          </a:p>
        </p:txBody>
      </p:sp>
      <p:sp>
        <p:nvSpPr>
          <p:cNvPr id="3818" name="Google Shape;3818;p80"/>
          <p:cNvSpPr txBox="1"/>
          <p:nvPr/>
        </p:nvSpPr>
        <p:spPr>
          <a:xfrm>
            <a:off x="1679276" y="2502766"/>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3819" name="Google Shape;3819;p80"/>
          <p:cNvSpPr/>
          <p:nvPr/>
        </p:nvSpPr>
        <p:spPr>
          <a:xfrm>
            <a:off x="1256101" y="255077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820" name="Google Shape;3820;p80"/>
          <p:cNvGrpSpPr/>
          <p:nvPr/>
        </p:nvGrpSpPr>
        <p:grpSpPr>
          <a:xfrm>
            <a:off x="752976" y="2511750"/>
            <a:ext cx="309700" cy="224238"/>
            <a:chOff x="770743" y="3715228"/>
            <a:chExt cx="309700" cy="224238"/>
          </a:xfrm>
        </p:grpSpPr>
        <p:sp>
          <p:nvSpPr>
            <p:cNvPr id="3821" name="Google Shape;3821;p80"/>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822" name="Google Shape;3822;p80"/>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14</a:t>
              </a:r>
              <a:endParaRPr/>
            </a:p>
          </p:txBody>
        </p:sp>
      </p:grpSp>
      <p:grpSp>
        <p:nvGrpSpPr>
          <p:cNvPr id="3823" name="Google Shape;3823;p80"/>
          <p:cNvGrpSpPr/>
          <p:nvPr/>
        </p:nvGrpSpPr>
        <p:grpSpPr>
          <a:xfrm>
            <a:off x="4247500" y="957969"/>
            <a:ext cx="1620000" cy="613673"/>
            <a:chOff x="3810000" y="2381250"/>
            <a:chExt cx="1390650" cy="1230631"/>
          </a:xfrm>
        </p:grpSpPr>
        <p:sp>
          <p:nvSpPr>
            <p:cNvPr id="3824" name="Google Shape;3824;p80"/>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825" name="Google Shape;3825;p80"/>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826" name="Google Shape;3826;p80"/>
          <p:cNvGrpSpPr/>
          <p:nvPr/>
        </p:nvGrpSpPr>
        <p:grpSpPr>
          <a:xfrm>
            <a:off x="4247500" y="1892397"/>
            <a:ext cx="1620000" cy="613673"/>
            <a:chOff x="3810000" y="2381250"/>
            <a:chExt cx="1390650" cy="1230631"/>
          </a:xfrm>
        </p:grpSpPr>
        <p:sp>
          <p:nvSpPr>
            <p:cNvPr id="3827" name="Google Shape;3827;p80"/>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828" name="Google Shape;3828;p80"/>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829" name="Google Shape;3829;p80"/>
          <p:cNvGrpSpPr/>
          <p:nvPr/>
        </p:nvGrpSpPr>
        <p:grpSpPr>
          <a:xfrm>
            <a:off x="2563169" y="4767598"/>
            <a:ext cx="1620000" cy="613673"/>
            <a:chOff x="3810000" y="2381250"/>
            <a:chExt cx="1390650" cy="1230631"/>
          </a:xfrm>
        </p:grpSpPr>
        <p:sp>
          <p:nvSpPr>
            <p:cNvPr id="3830" name="Google Shape;3830;p80"/>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831" name="Google Shape;3831;p80"/>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832" name="Google Shape;3832;p80"/>
          <p:cNvGrpSpPr/>
          <p:nvPr/>
        </p:nvGrpSpPr>
        <p:grpSpPr>
          <a:xfrm>
            <a:off x="788356" y="5618680"/>
            <a:ext cx="1620000" cy="613673"/>
            <a:chOff x="3810000" y="2381250"/>
            <a:chExt cx="1390650" cy="1230631"/>
          </a:xfrm>
        </p:grpSpPr>
        <p:sp>
          <p:nvSpPr>
            <p:cNvPr id="3833" name="Google Shape;3833;p80"/>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834" name="Google Shape;3834;p80"/>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835" name="Google Shape;3835;p80"/>
          <p:cNvGrpSpPr/>
          <p:nvPr/>
        </p:nvGrpSpPr>
        <p:grpSpPr>
          <a:xfrm>
            <a:off x="4292494" y="5448381"/>
            <a:ext cx="1620000" cy="796276"/>
            <a:chOff x="3810000" y="2015069"/>
            <a:chExt cx="1390650" cy="1596814"/>
          </a:xfrm>
        </p:grpSpPr>
        <p:sp>
          <p:nvSpPr>
            <p:cNvPr id="3836" name="Google Shape;3836;p80"/>
            <p:cNvSpPr/>
            <p:nvPr/>
          </p:nvSpPr>
          <p:spPr>
            <a:xfrm flipH="1">
              <a:off x="4505325" y="2015073"/>
              <a:ext cx="695325" cy="1596810"/>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837" name="Google Shape;3837;p80"/>
            <p:cNvSpPr/>
            <p:nvPr/>
          </p:nvSpPr>
          <p:spPr>
            <a:xfrm>
              <a:off x="3810000" y="2015069"/>
              <a:ext cx="695325" cy="1596812"/>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838" name="Google Shape;3838;p80"/>
          <p:cNvGrpSpPr/>
          <p:nvPr/>
        </p:nvGrpSpPr>
        <p:grpSpPr>
          <a:xfrm>
            <a:off x="6382456" y="5448381"/>
            <a:ext cx="1620000" cy="796276"/>
            <a:chOff x="3810000" y="2015069"/>
            <a:chExt cx="1390650" cy="1596814"/>
          </a:xfrm>
        </p:grpSpPr>
        <p:sp>
          <p:nvSpPr>
            <p:cNvPr id="3839" name="Google Shape;3839;p8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840" name="Google Shape;3840;p8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841" name="Google Shape;3841;p80"/>
          <p:cNvGrpSpPr/>
          <p:nvPr/>
        </p:nvGrpSpPr>
        <p:grpSpPr>
          <a:xfrm>
            <a:off x="9983452" y="3159099"/>
            <a:ext cx="1620000" cy="796276"/>
            <a:chOff x="3810000" y="2015069"/>
            <a:chExt cx="1390650" cy="1596814"/>
          </a:xfrm>
        </p:grpSpPr>
        <p:sp>
          <p:nvSpPr>
            <p:cNvPr id="3842" name="Google Shape;3842;p8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843" name="Google Shape;3843;p8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844" name="Google Shape;3844;p80"/>
          <p:cNvGrpSpPr/>
          <p:nvPr/>
        </p:nvGrpSpPr>
        <p:grpSpPr>
          <a:xfrm>
            <a:off x="8214558" y="1260018"/>
            <a:ext cx="1620000" cy="796276"/>
            <a:chOff x="3810000" y="2015069"/>
            <a:chExt cx="1390650" cy="1596814"/>
          </a:xfrm>
        </p:grpSpPr>
        <p:sp>
          <p:nvSpPr>
            <p:cNvPr id="3845" name="Google Shape;3845;p8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846" name="Google Shape;3846;p8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847" name="Google Shape;3847;p80"/>
          <p:cNvGrpSpPr/>
          <p:nvPr/>
        </p:nvGrpSpPr>
        <p:grpSpPr>
          <a:xfrm>
            <a:off x="10006085" y="1263488"/>
            <a:ext cx="1620000" cy="796276"/>
            <a:chOff x="3810000" y="2015069"/>
            <a:chExt cx="1390650" cy="1596814"/>
          </a:xfrm>
        </p:grpSpPr>
        <p:sp>
          <p:nvSpPr>
            <p:cNvPr id="3848" name="Google Shape;3848;p8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849" name="Google Shape;3849;p8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850" name="Google Shape;3850;p80"/>
          <p:cNvGrpSpPr/>
          <p:nvPr/>
        </p:nvGrpSpPr>
        <p:grpSpPr>
          <a:xfrm>
            <a:off x="6428511" y="1266563"/>
            <a:ext cx="1620000" cy="796276"/>
            <a:chOff x="3810000" y="2015069"/>
            <a:chExt cx="1390650" cy="1596814"/>
          </a:xfrm>
        </p:grpSpPr>
        <p:sp>
          <p:nvSpPr>
            <p:cNvPr id="3851" name="Google Shape;3851;p80"/>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852" name="Google Shape;3852;p80"/>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853" name="Google Shape;3853;p80"/>
          <p:cNvSpPr/>
          <p:nvPr/>
        </p:nvSpPr>
        <p:spPr>
          <a:xfrm>
            <a:off x="1541040" y="4152714"/>
            <a:ext cx="10452799"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854" name="Google Shape;3854;p80"/>
          <p:cNvGrpSpPr/>
          <p:nvPr/>
        </p:nvGrpSpPr>
        <p:grpSpPr>
          <a:xfrm>
            <a:off x="1672955" y="4447820"/>
            <a:ext cx="10188967" cy="756004"/>
            <a:chOff x="926134" y="1719856"/>
            <a:chExt cx="9204181" cy="750147"/>
          </a:xfrm>
        </p:grpSpPr>
        <p:sp>
          <p:nvSpPr>
            <p:cNvPr id="3855" name="Google Shape;3855;p80"/>
            <p:cNvSpPr txBox="1"/>
            <p:nvPr/>
          </p:nvSpPr>
          <p:spPr>
            <a:xfrm>
              <a:off x="1641585" y="1719860"/>
              <a:ext cx="5447935"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해당 장비는 잔존가치 없이 5년간 사용할 예정이며, 이번 달 사용분에 대해 회계 처리함.</a:t>
              </a:r>
              <a:endParaRPr sz="2000">
                <a:solidFill>
                  <a:schemeClr val="dk1"/>
                </a:solidFill>
                <a:latin typeface="Avenir"/>
                <a:ea typeface="Avenir"/>
                <a:cs typeface="Avenir"/>
                <a:sym typeface="Avenir"/>
              </a:endParaRPr>
            </a:p>
          </p:txBody>
        </p:sp>
        <p:sp>
          <p:nvSpPr>
            <p:cNvPr id="3856" name="Google Shape;3856;p80"/>
            <p:cNvSpPr txBox="1"/>
            <p:nvPr/>
          </p:nvSpPr>
          <p:spPr>
            <a:xfrm>
              <a:off x="7089520" y="1719858"/>
              <a:ext cx="1520398" cy="74531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Depreciation</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100</a:t>
              </a:r>
              <a:endParaRPr/>
            </a:p>
          </p:txBody>
        </p:sp>
        <p:sp>
          <p:nvSpPr>
            <p:cNvPr id="3857" name="Google Shape;3857;p80"/>
            <p:cNvSpPr txBox="1"/>
            <p:nvPr/>
          </p:nvSpPr>
          <p:spPr>
            <a:xfrm>
              <a:off x="8609917" y="1719858"/>
              <a:ext cx="1520398" cy="74531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Accumulated depreciation</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100</a:t>
              </a:r>
              <a:endParaRPr/>
            </a:p>
          </p:txBody>
        </p:sp>
        <p:sp>
          <p:nvSpPr>
            <p:cNvPr id="3858" name="Google Shape;3858;p80"/>
            <p:cNvSpPr txBox="1"/>
            <p:nvPr/>
          </p:nvSpPr>
          <p:spPr>
            <a:xfrm>
              <a:off x="926134" y="1719856"/>
              <a:ext cx="715451" cy="750143"/>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14</a:t>
              </a:r>
              <a:endParaRPr/>
            </a:p>
          </p:txBody>
        </p:sp>
      </p:grpSp>
      <p:sp>
        <p:nvSpPr>
          <p:cNvPr id="3859" name="Google Shape;3859;p80"/>
          <p:cNvSpPr txBox="1"/>
          <p:nvPr/>
        </p:nvSpPr>
        <p:spPr>
          <a:xfrm>
            <a:off x="8498460" y="4443450"/>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100</a:t>
            </a:r>
            <a:endParaRPr/>
          </a:p>
        </p:txBody>
      </p:sp>
      <p:sp>
        <p:nvSpPr>
          <p:cNvPr id="3860" name="Google Shape;3860;p80"/>
          <p:cNvSpPr txBox="1"/>
          <p:nvPr/>
        </p:nvSpPr>
        <p:spPr>
          <a:xfrm>
            <a:off x="10181530" y="4447939"/>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100</a:t>
            </a:r>
            <a:endParaRPr/>
          </a:p>
        </p:txBody>
      </p:sp>
      <p:sp>
        <p:nvSpPr>
          <p:cNvPr id="3861" name="Google Shape;3861;p80"/>
          <p:cNvSpPr/>
          <p:nvPr/>
        </p:nvSpPr>
        <p:spPr>
          <a:xfrm rot="10800000">
            <a:off x="153289" y="4549188"/>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2" name="Google Shape;3862;p80"/>
          <p:cNvSpPr/>
          <p:nvPr/>
        </p:nvSpPr>
        <p:spPr>
          <a:xfrm>
            <a:off x="152838" y="842384"/>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3" name="Google Shape;3863;p80"/>
          <p:cNvSpPr/>
          <p:nvPr/>
        </p:nvSpPr>
        <p:spPr>
          <a:xfrm rot="10800000">
            <a:off x="8784000" y="1751173"/>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864" name="Google Shape;3864;p80"/>
          <p:cNvSpPr/>
          <p:nvPr/>
        </p:nvSpPr>
        <p:spPr>
          <a:xfrm>
            <a:off x="8784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3865" name="Google Shape;3865;p80"/>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866" name="Google Shape;3866;p80"/>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3867" name="Google Shape;3867;p80"/>
          <p:cNvSpPr txBox="1"/>
          <p:nvPr/>
        </p:nvSpPr>
        <p:spPr>
          <a:xfrm>
            <a:off x="6403128"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360</a:t>
            </a:r>
            <a:endParaRPr sz="2400">
              <a:solidFill>
                <a:schemeClr val="dk1"/>
              </a:solidFill>
              <a:latin typeface="Calibri"/>
              <a:ea typeface="Calibri"/>
              <a:cs typeface="Calibri"/>
              <a:sym typeface="Calibri"/>
            </a:endParaRPr>
          </a:p>
        </p:txBody>
      </p:sp>
      <p:sp>
        <p:nvSpPr>
          <p:cNvPr id="3868" name="Google Shape;3868;p80"/>
          <p:cNvSpPr txBox="1"/>
          <p:nvPr/>
        </p:nvSpPr>
        <p:spPr>
          <a:xfrm>
            <a:off x="6403129"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460</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4"/>
                                        </p:tgtEl>
                                        <p:attrNameLst>
                                          <p:attrName>style.visibility</p:attrName>
                                        </p:attrNameLst>
                                      </p:cBhvr>
                                      <p:to>
                                        <p:strVal val="visible"/>
                                      </p:to>
                                    </p:set>
                                    <p:animEffect filter="fade" transition="in">
                                      <p:cBhvr>
                                        <p:cTn dur="500"/>
                                        <p:tgtEl>
                                          <p:spTgt spid="3644"/>
                                        </p:tgtEl>
                                      </p:cBhvr>
                                    </p:animEffect>
                                  </p:childTnLst>
                                </p:cTn>
                              </p:par>
                              <p:par>
                                <p:cTn fill="hold" nodeType="withEffect" presetClass="entr" presetID="10" presetSubtype="0">
                                  <p:stCondLst>
                                    <p:cond delay="0"/>
                                  </p:stCondLst>
                                  <p:childTnLst>
                                    <p:set>
                                      <p:cBhvr>
                                        <p:cTn dur="1" fill="hold">
                                          <p:stCondLst>
                                            <p:cond delay="0"/>
                                          </p:stCondLst>
                                        </p:cTn>
                                        <p:tgtEl>
                                          <p:spTgt spid="3832"/>
                                        </p:tgtEl>
                                        <p:attrNameLst>
                                          <p:attrName>style.visibility</p:attrName>
                                        </p:attrNameLst>
                                      </p:cBhvr>
                                      <p:to>
                                        <p:strVal val="visible"/>
                                      </p:to>
                                    </p:set>
                                    <p:animEffect filter="fade" transition="in">
                                      <p:cBhvr>
                                        <p:cTn dur="500"/>
                                        <p:tgtEl>
                                          <p:spTgt spid="3832"/>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1000"/>
                                        <p:tgtEl>
                                          <p:spTgt spid="3859"/>
                                        </p:tgtEl>
                                      </p:cBhvr>
                                    </p:animEffect>
                                    <p:set>
                                      <p:cBhvr>
                                        <p:cTn dur="1" fill="hold">
                                          <p:stCondLst>
                                            <p:cond delay="1000"/>
                                          </p:stCondLst>
                                        </p:cTn>
                                        <p:tgtEl>
                                          <p:spTgt spid="385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07"/>
                                        </p:tgtEl>
                                        <p:attrNameLst>
                                          <p:attrName>style.visibility</p:attrName>
                                        </p:attrNameLst>
                                      </p:cBhvr>
                                      <p:to>
                                        <p:strVal val="visible"/>
                                      </p:to>
                                    </p:set>
                                    <p:animEffect filter="fade" transition="in">
                                      <p:cBhvr>
                                        <p:cTn dur="1000"/>
                                        <p:tgtEl>
                                          <p:spTgt spid="3807"/>
                                        </p:tgtEl>
                                      </p:cBhvr>
                                    </p:animEffect>
                                  </p:childTnLst>
                                </p:cTn>
                              </p:par>
                              <p:par>
                                <p:cTn fill="hold" nodeType="withEffect" presetClass="entr" presetID="10" presetSubtype="0">
                                  <p:stCondLst>
                                    <p:cond delay="0"/>
                                  </p:stCondLst>
                                  <p:childTnLst>
                                    <p:set>
                                      <p:cBhvr>
                                        <p:cTn dur="1" fill="hold">
                                          <p:stCondLst>
                                            <p:cond delay="0"/>
                                          </p:stCondLst>
                                        </p:cTn>
                                        <p:tgtEl>
                                          <p:spTgt spid="3710"/>
                                        </p:tgtEl>
                                        <p:attrNameLst>
                                          <p:attrName>style.visibility</p:attrName>
                                        </p:attrNameLst>
                                      </p:cBhvr>
                                      <p:to>
                                        <p:strVal val="visible"/>
                                      </p:to>
                                    </p:set>
                                    <p:animEffect filter="fade" transition="in">
                                      <p:cBhvr>
                                        <p:cTn dur="1000"/>
                                        <p:tgtEl>
                                          <p:spTgt spid="3710"/>
                                        </p:tgtEl>
                                      </p:cBhvr>
                                    </p:animEffect>
                                  </p:childTnLst>
                                </p:cTn>
                              </p:par>
                              <p:par>
                                <p:cTn fill="hold" nodeType="withEffect" presetClass="entr" presetID="10" presetSubtype="0">
                                  <p:stCondLst>
                                    <p:cond delay="0"/>
                                  </p:stCondLst>
                                  <p:childTnLst>
                                    <p:set>
                                      <p:cBhvr>
                                        <p:cTn dur="1" fill="hold">
                                          <p:stCondLst>
                                            <p:cond delay="0"/>
                                          </p:stCondLst>
                                        </p:cTn>
                                        <p:tgtEl>
                                          <p:spTgt spid="3709"/>
                                        </p:tgtEl>
                                        <p:attrNameLst>
                                          <p:attrName>style.visibility</p:attrName>
                                        </p:attrNameLst>
                                      </p:cBhvr>
                                      <p:to>
                                        <p:strVal val="visible"/>
                                      </p:to>
                                    </p:set>
                                    <p:animEffect filter="fade" transition="in">
                                      <p:cBhvr>
                                        <p:cTn dur="1000"/>
                                        <p:tgtEl>
                                          <p:spTgt spid="370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867"/>
                                        </p:tgtEl>
                                        <p:attrNameLst>
                                          <p:attrName>style.visibility</p:attrName>
                                        </p:attrNameLst>
                                      </p:cBhvr>
                                      <p:to>
                                        <p:strVal val="visible"/>
                                      </p:to>
                                    </p:set>
                                    <p:animEffect filter="fade" transition="in">
                                      <p:cBhvr>
                                        <p:cTn dur="1000"/>
                                        <p:tgtEl>
                                          <p:spTgt spid="3867"/>
                                        </p:tgtEl>
                                      </p:cBhvr>
                                    </p:animEffect>
                                  </p:childTnLst>
                                </p:cTn>
                              </p:par>
                              <p:par>
                                <p:cTn fill="hold" nodeType="withEffect" presetClass="exit" presetID="10" presetSubtype="0">
                                  <p:stCondLst>
                                    <p:cond delay="0"/>
                                  </p:stCondLst>
                                  <p:childTnLst>
                                    <p:animEffect filter="fade" transition="out">
                                      <p:cBhvr>
                                        <p:cTn dur="500"/>
                                        <p:tgtEl>
                                          <p:spTgt spid="3868"/>
                                        </p:tgtEl>
                                      </p:cBhvr>
                                    </p:animEffect>
                                    <p:set>
                                      <p:cBhvr>
                                        <p:cTn dur="1" fill="hold">
                                          <p:stCondLst>
                                            <p:cond delay="500"/>
                                          </p:stCondLst>
                                        </p:cTn>
                                        <p:tgtEl>
                                          <p:spTgt spid="38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7"/>
                                        </p:tgtEl>
                                        <p:attrNameLst>
                                          <p:attrName>style.visibility</p:attrName>
                                        </p:attrNameLst>
                                      </p:cBhvr>
                                      <p:to>
                                        <p:strVal val="visible"/>
                                      </p:to>
                                    </p:set>
                                    <p:animEffect filter="fade" transition="in">
                                      <p:cBhvr>
                                        <p:cTn dur="500"/>
                                        <p:tgtEl>
                                          <p:spTgt spid="3817"/>
                                        </p:tgtEl>
                                      </p:cBhvr>
                                    </p:animEffect>
                                  </p:childTnLst>
                                </p:cTn>
                              </p:par>
                              <p:par>
                                <p:cTn fill="hold" nodeType="withEffect" presetClass="entr" presetID="10" presetSubtype="0">
                                  <p:stCondLst>
                                    <p:cond delay="0"/>
                                  </p:stCondLst>
                                  <p:childTnLst>
                                    <p:set>
                                      <p:cBhvr>
                                        <p:cTn dur="1" fill="hold">
                                          <p:stCondLst>
                                            <p:cond delay="0"/>
                                          </p:stCondLst>
                                        </p:cTn>
                                        <p:tgtEl>
                                          <p:spTgt spid="3814"/>
                                        </p:tgtEl>
                                        <p:attrNameLst>
                                          <p:attrName>style.visibility</p:attrName>
                                        </p:attrNameLst>
                                      </p:cBhvr>
                                      <p:to>
                                        <p:strVal val="visible"/>
                                      </p:to>
                                    </p:set>
                                    <p:animEffect filter="fade" transition="in">
                                      <p:cBhvr>
                                        <p:cTn dur="500"/>
                                        <p:tgtEl>
                                          <p:spTgt spid="3814"/>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1000"/>
                                        <p:tgtEl>
                                          <p:spTgt spid="3860"/>
                                        </p:tgtEl>
                                      </p:cBhvr>
                                    </p:animEffect>
                                    <p:set>
                                      <p:cBhvr>
                                        <p:cTn dur="1" fill="hold">
                                          <p:stCondLst>
                                            <p:cond delay="1000"/>
                                          </p:stCondLst>
                                        </p:cTn>
                                        <p:tgtEl>
                                          <p:spTgt spid="386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19"/>
                                        </p:tgtEl>
                                        <p:attrNameLst>
                                          <p:attrName>style.visibility</p:attrName>
                                        </p:attrNameLst>
                                      </p:cBhvr>
                                      <p:to>
                                        <p:strVal val="visible"/>
                                      </p:to>
                                    </p:set>
                                    <p:animEffect filter="fade" transition="in">
                                      <p:cBhvr>
                                        <p:cTn dur="1000"/>
                                        <p:tgtEl>
                                          <p:spTgt spid="3819"/>
                                        </p:tgtEl>
                                      </p:cBhvr>
                                    </p:animEffect>
                                  </p:childTnLst>
                                </p:cTn>
                              </p:par>
                              <p:par>
                                <p:cTn fill="hold" nodeType="withEffect" presetClass="entr" presetID="10" presetSubtype="0">
                                  <p:stCondLst>
                                    <p:cond delay="0"/>
                                  </p:stCondLst>
                                  <p:childTnLst>
                                    <p:set>
                                      <p:cBhvr>
                                        <p:cTn dur="1" fill="hold">
                                          <p:stCondLst>
                                            <p:cond delay="0"/>
                                          </p:stCondLst>
                                        </p:cTn>
                                        <p:tgtEl>
                                          <p:spTgt spid="3820"/>
                                        </p:tgtEl>
                                        <p:attrNameLst>
                                          <p:attrName>style.visibility</p:attrName>
                                        </p:attrNameLst>
                                      </p:cBhvr>
                                      <p:to>
                                        <p:strVal val="visible"/>
                                      </p:to>
                                    </p:set>
                                    <p:animEffect filter="fade" transition="in">
                                      <p:cBhvr>
                                        <p:cTn dur="1000"/>
                                        <p:tgtEl>
                                          <p:spTgt spid="3820"/>
                                        </p:tgtEl>
                                      </p:cBhvr>
                                    </p:animEffect>
                                  </p:childTnLst>
                                </p:cTn>
                              </p:par>
                              <p:par>
                                <p:cTn fill="hold" nodeType="withEffect" presetClass="entr" presetID="10" presetSubtype="0">
                                  <p:stCondLst>
                                    <p:cond delay="0"/>
                                  </p:stCondLst>
                                  <p:childTnLst>
                                    <p:set>
                                      <p:cBhvr>
                                        <p:cTn dur="1" fill="hold">
                                          <p:stCondLst>
                                            <p:cond delay="0"/>
                                          </p:stCondLst>
                                        </p:cTn>
                                        <p:tgtEl>
                                          <p:spTgt spid="3818"/>
                                        </p:tgtEl>
                                        <p:attrNameLst>
                                          <p:attrName>style.visibility</p:attrName>
                                        </p:attrNameLst>
                                      </p:cBhvr>
                                      <p:to>
                                        <p:strVal val="visible"/>
                                      </p:to>
                                    </p:set>
                                    <p:animEffect filter="fade" transition="in">
                                      <p:cBhvr>
                                        <p:cTn dur="1000"/>
                                        <p:tgtEl>
                                          <p:spTgt spid="38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1"/>
                                        </p:tgtEl>
                                        <p:attrNameLst>
                                          <p:attrName>style.visibility</p:attrName>
                                        </p:attrNameLst>
                                      </p:cBhvr>
                                      <p:to>
                                        <p:strVal val="visible"/>
                                      </p:to>
                                    </p:set>
                                    <p:animEffect filter="fade" transition="in">
                                      <p:cBhvr>
                                        <p:cTn dur="1000"/>
                                        <p:tgtEl>
                                          <p:spTgt spid="3861"/>
                                        </p:tgtEl>
                                      </p:cBhvr>
                                    </p:animEffect>
                                  </p:childTnLst>
                                </p:cTn>
                              </p:par>
                              <p:par>
                                <p:cTn fill="hold" nodeType="withEffect" presetClass="entr" presetID="10" presetSubtype="0">
                                  <p:stCondLst>
                                    <p:cond delay="0"/>
                                  </p:stCondLst>
                                  <p:childTnLst>
                                    <p:set>
                                      <p:cBhvr>
                                        <p:cTn dur="1" fill="hold">
                                          <p:stCondLst>
                                            <p:cond delay="0"/>
                                          </p:stCondLst>
                                        </p:cTn>
                                        <p:tgtEl>
                                          <p:spTgt spid="3862"/>
                                        </p:tgtEl>
                                        <p:attrNameLst>
                                          <p:attrName>style.visibility</p:attrName>
                                        </p:attrNameLst>
                                      </p:cBhvr>
                                      <p:to>
                                        <p:strVal val="visible"/>
                                      </p:to>
                                    </p:set>
                                    <p:animEffect filter="fade" transition="in">
                                      <p:cBhvr>
                                        <p:cTn dur="1000"/>
                                        <p:tgtEl>
                                          <p:spTgt spid="38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8"/>
                                        </p:tgtEl>
                                        <p:attrNameLst>
                                          <p:attrName>style.visibility</p:attrName>
                                        </p:attrNameLst>
                                      </p:cBhvr>
                                      <p:to>
                                        <p:strVal val="visible"/>
                                      </p:to>
                                    </p:set>
                                    <p:animEffect filter="fade" transition="in">
                                      <p:cBhvr>
                                        <p:cTn dur="500"/>
                                        <p:tgtEl>
                                          <p:spTgt spid="36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873" name="Shape 3873"/>
        <p:cNvGrpSpPr/>
        <p:nvPr/>
      </p:nvGrpSpPr>
      <p:grpSpPr>
        <a:xfrm>
          <a:off x="0" y="0"/>
          <a:ext cx="0" cy="0"/>
          <a:chOff x="0" y="0"/>
          <a:chExt cx="0" cy="0"/>
        </a:xfrm>
      </p:grpSpPr>
      <p:grpSp>
        <p:nvGrpSpPr>
          <p:cNvPr id="3874" name="Google Shape;3874;p81"/>
          <p:cNvGrpSpPr/>
          <p:nvPr/>
        </p:nvGrpSpPr>
        <p:grpSpPr>
          <a:xfrm>
            <a:off x="1284578" y="2130924"/>
            <a:ext cx="10188966" cy="756000"/>
            <a:chOff x="719091" y="1719857"/>
            <a:chExt cx="9543493" cy="785865"/>
          </a:xfrm>
        </p:grpSpPr>
        <p:sp>
          <p:nvSpPr>
            <p:cNvPr id="3875" name="Google Shape;3875;p81"/>
            <p:cNvSpPr txBox="1"/>
            <p:nvPr/>
          </p:nvSpPr>
          <p:spPr>
            <a:xfrm>
              <a:off x="1460917" y="1719860"/>
              <a:ext cx="5648774" cy="785862"/>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3월 31일까지 사용된 이연 광고비를 회계 처리함.</a:t>
              </a:r>
              <a:endParaRPr sz="2000">
                <a:solidFill>
                  <a:schemeClr val="dk1"/>
                </a:solidFill>
                <a:latin typeface="Avenir"/>
                <a:ea typeface="Avenir"/>
                <a:cs typeface="Avenir"/>
                <a:sym typeface="Avenir"/>
              </a:endParaRPr>
            </a:p>
          </p:txBody>
        </p:sp>
        <p:sp>
          <p:nvSpPr>
            <p:cNvPr id="3876" name="Google Shape;3876;p81"/>
            <p:cNvSpPr txBox="1"/>
            <p:nvPr/>
          </p:nvSpPr>
          <p:spPr>
            <a:xfrm>
              <a:off x="7109689" y="1719857"/>
              <a:ext cx="1576447" cy="785864"/>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Advertising</a:t>
              </a:r>
              <a:endParaRPr/>
            </a:p>
            <a:p>
              <a:pPr indent="0" lvl="0" marL="0" marR="0" rtl="0" algn="ctr">
                <a:lnSpc>
                  <a:spcPct val="90000"/>
                </a:lnSpc>
                <a:spcBef>
                  <a:spcPts val="0"/>
                </a:spcBef>
                <a:spcAft>
                  <a:spcPts val="0"/>
                </a:spcAft>
                <a:buNone/>
              </a:pPr>
              <a:r>
                <a:rPr b="1" lang="en-US" sz="1800">
                  <a:solidFill>
                    <a:srgbClr val="BFBFBF"/>
                  </a:solidFill>
                  <a:latin typeface="Avenir"/>
                  <a:ea typeface="Avenir"/>
                  <a:cs typeface="Avenir"/>
                  <a:sym typeface="Avenir"/>
                </a:rPr>
                <a:t>200</a:t>
              </a:r>
              <a:endParaRPr/>
            </a:p>
          </p:txBody>
        </p:sp>
        <p:sp>
          <p:nvSpPr>
            <p:cNvPr id="3877" name="Google Shape;3877;p81"/>
            <p:cNvSpPr txBox="1"/>
            <p:nvPr/>
          </p:nvSpPr>
          <p:spPr>
            <a:xfrm>
              <a:off x="8686137" y="1719857"/>
              <a:ext cx="1576447" cy="785864"/>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1400">
                  <a:solidFill>
                    <a:srgbClr val="BFBFBF"/>
                  </a:solidFill>
                  <a:latin typeface="Avenir"/>
                  <a:ea typeface="Avenir"/>
                  <a:cs typeface="Avenir"/>
                  <a:sym typeface="Avenir"/>
                </a:rPr>
                <a:t>Deferred expenses</a:t>
              </a:r>
              <a:endParaRPr b="1" sz="1600">
                <a:solidFill>
                  <a:srgbClr val="BFBFBF"/>
                </a:solidFill>
                <a:latin typeface="Avenir"/>
                <a:ea typeface="Avenir"/>
                <a:cs typeface="Avenir"/>
                <a:sym typeface="Avenir"/>
              </a:endParaRPr>
            </a:p>
            <a:p>
              <a:pPr indent="0" lvl="0" marL="0" marR="0" rtl="0" algn="ctr">
                <a:lnSpc>
                  <a:spcPct val="90000"/>
                </a:lnSpc>
                <a:spcBef>
                  <a:spcPts val="0"/>
                </a:spcBef>
                <a:spcAft>
                  <a:spcPts val="0"/>
                </a:spcAft>
                <a:buNone/>
              </a:pPr>
              <a:r>
                <a:rPr b="1" lang="en-US" sz="1800">
                  <a:solidFill>
                    <a:srgbClr val="BFBFBF"/>
                  </a:solidFill>
                  <a:latin typeface="Avenir"/>
                  <a:ea typeface="Avenir"/>
                  <a:cs typeface="Avenir"/>
                  <a:sym typeface="Avenir"/>
                </a:rPr>
                <a:t>200</a:t>
              </a:r>
              <a:endParaRPr/>
            </a:p>
          </p:txBody>
        </p:sp>
        <p:sp>
          <p:nvSpPr>
            <p:cNvPr id="3878" name="Google Shape;3878;p81"/>
            <p:cNvSpPr txBox="1"/>
            <p:nvPr/>
          </p:nvSpPr>
          <p:spPr>
            <a:xfrm>
              <a:off x="719091" y="1719857"/>
              <a:ext cx="741826" cy="785864"/>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15</a:t>
              </a:r>
              <a:endParaRPr/>
            </a:p>
          </p:txBody>
        </p:sp>
      </p:grpSp>
      <p:sp>
        <p:nvSpPr>
          <p:cNvPr id="3879" name="Google Shape;3879;p81"/>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sp>
        <p:nvSpPr>
          <p:cNvPr id="3880" name="Google Shape;3880;p81"/>
          <p:cNvSpPr txBox="1"/>
          <p:nvPr/>
        </p:nvSpPr>
        <p:spPr>
          <a:xfrm>
            <a:off x="8107403" y="2130923"/>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548135"/>
                </a:solidFill>
                <a:latin typeface="Avenir"/>
                <a:ea typeface="Avenir"/>
                <a:cs typeface="Avenir"/>
                <a:sym typeface="Avenir"/>
              </a:rPr>
              <a:t>200</a:t>
            </a:r>
            <a:endParaRPr/>
          </a:p>
        </p:txBody>
      </p:sp>
      <p:sp>
        <p:nvSpPr>
          <p:cNvPr id="3881" name="Google Shape;3881;p81"/>
          <p:cNvSpPr txBox="1"/>
          <p:nvPr/>
        </p:nvSpPr>
        <p:spPr>
          <a:xfrm>
            <a:off x="9790473" y="2130922"/>
            <a:ext cx="1683068"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2"/>
                </a:solidFill>
                <a:latin typeface="Avenir"/>
                <a:ea typeface="Avenir"/>
                <a:cs typeface="Avenir"/>
                <a:sym typeface="Avenir"/>
              </a:rPr>
              <a:t>200</a:t>
            </a:r>
            <a:endParaRPr/>
          </a:p>
        </p:txBody>
      </p:sp>
      <p:cxnSp>
        <p:nvCxnSpPr>
          <p:cNvPr id="3882" name="Google Shape;3882;p81"/>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sp>
        <p:nvSpPr>
          <p:cNvPr id="3883" name="Google Shape;3883;p81"/>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31 March</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9"/>
          <p:cNvSpPr/>
          <p:nvPr/>
        </p:nvSpPr>
        <p:spPr>
          <a:xfrm rot="5400000">
            <a:off x="1850074" y="544177"/>
            <a:ext cx="3294999" cy="5044439"/>
          </a:xfrm>
          <a:prstGeom prst="trapezoid">
            <a:avLst>
              <a:gd fmla="val 8004" name="adj"/>
            </a:avLst>
          </a:prstGeom>
          <a:solidFill>
            <a:srgbClr val="A8D08C"/>
          </a:solidFill>
          <a:ln cap="flat" cmpd="sng" w="76200">
            <a:solidFill>
              <a:srgbClr val="5481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txBox="1"/>
          <p:nvPr/>
        </p:nvSpPr>
        <p:spPr>
          <a:xfrm>
            <a:off x="975330" y="1594716"/>
            <a:ext cx="4775268" cy="2943357"/>
          </a:xfrm>
          <a:prstGeom prst="rect">
            <a:avLst/>
          </a:prstGeom>
          <a:noFill/>
          <a:ln>
            <a:noFill/>
          </a:ln>
        </p:spPr>
        <p:txBody>
          <a:bodyPr anchorCtr="0" anchor="ctr" bIns="45700" lIns="91425" spcFirstLastPara="1" rIns="91425" wrap="square" tIns="45700">
            <a:noAutofit/>
          </a:bodyPr>
          <a:lstStyle/>
          <a:p>
            <a:pPr indent="0" lvl="0" marL="234950" marR="0" rtl="0" algn="ctr">
              <a:spcBef>
                <a:spcPts val="0"/>
              </a:spcBef>
              <a:spcAft>
                <a:spcPts val="0"/>
              </a:spcAft>
              <a:buNone/>
            </a:pPr>
            <a:r>
              <a:t/>
            </a:r>
            <a:endParaRPr sz="3600">
              <a:solidFill>
                <a:srgbClr val="385623"/>
              </a:solidFill>
              <a:latin typeface="Calibri"/>
              <a:ea typeface="Calibri"/>
              <a:cs typeface="Calibri"/>
              <a:sym typeface="Calibri"/>
            </a:endParaRPr>
          </a:p>
        </p:txBody>
      </p:sp>
      <p:sp>
        <p:nvSpPr>
          <p:cNvPr id="191" name="Google Shape;191;p19"/>
          <p:cNvSpPr/>
          <p:nvPr/>
        </p:nvSpPr>
        <p:spPr>
          <a:xfrm rot="-5400000">
            <a:off x="7153155" y="558774"/>
            <a:ext cx="3294999" cy="5044439"/>
          </a:xfrm>
          <a:prstGeom prst="trapezoid">
            <a:avLst>
              <a:gd fmla="val 8004" name="adj"/>
            </a:avLst>
          </a:prstGeom>
          <a:solidFill>
            <a:srgbClr val="FFD966"/>
          </a:solidFill>
          <a:ln cap="flat" cmpd="sng" w="762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9"/>
          <p:cNvSpPr txBox="1"/>
          <p:nvPr/>
        </p:nvSpPr>
        <p:spPr>
          <a:xfrm>
            <a:off x="1278173" y="1655611"/>
            <a:ext cx="2127177" cy="584775"/>
          </a:xfrm>
          <a:prstGeom prst="rect">
            <a:avLst/>
          </a:prstGeom>
          <a:solidFill>
            <a:schemeClr val="lt1">
              <a:alpha val="85882"/>
            </a:schemeClr>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6"/>
                </a:solidFill>
                <a:latin typeface="Arial"/>
                <a:ea typeface="Arial"/>
                <a:cs typeface="Arial"/>
                <a:sym typeface="Arial"/>
              </a:rPr>
              <a:t>Assets</a:t>
            </a:r>
            <a:endParaRPr b="1" sz="2400">
              <a:solidFill>
                <a:schemeClr val="accent6"/>
              </a:solidFill>
              <a:latin typeface="Arial"/>
              <a:ea typeface="Arial"/>
              <a:cs typeface="Arial"/>
              <a:sym typeface="Arial"/>
            </a:endParaRPr>
          </a:p>
        </p:txBody>
      </p:sp>
      <p:cxnSp>
        <p:nvCxnSpPr>
          <p:cNvPr id="193" name="Google Shape;193;p19"/>
          <p:cNvCxnSpPr/>
          <p:nvPr/>
        </p:nvCxnSpPr>
        <p:spPr>
          <a:xfrm>
            <a:off x="3695012" y="1023977"/>
            <a:ext cx="5247163" cy="0"/>
          </a:xfrm>
          <a:prstGeom prst="straightConnector1">
            <a:avLst/>
          </a:prstGeom>
          <a:noFill/>
          <a:ln cap="flat" cmpd="sng" w="28575">
            <a:solidFill>
              <a:schemeClr val="accent1"/>
            </a:solidFill>
            <a:prstDash val="dot"/>
            <a:miter lim="800000"/>
            <a:headEnd len="sm" w="sm" type="none"/>
            <a:tailEnd len="sm" w="sm" type="none"/>
          </a:ln>
        </p:spPr>
      </p:cxnSp>
      <p:sp>
        <p:nvSpPr>
          <p:cNvPr id="194" name="Google Shape;194;p19"/>
          <p:cNvSpPr txBox="1"/>
          <p:nvPr/>
        </p:nvSpPr>
        <p:spPr>
          <a:xfrm>
            <a:off x="9040015" y="1664449"/>
            <a:ext cx="2127177" cy="584775"/>
          </a:xfrm>
          <a:prstGeom prst="rect">
            <a:avLst/>
          </a:prstGeom>
          <a:solidFill>
            <a:schemeClr val="lt1">
              <a:alpha val="74901"/>
            </a:schemeClr>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Arial"/>
                <a:ea typeface="Arial"/>
                <a:cs typeface="Arial"/>
                <a:sym typeface="Arial"/>
              </a:rPr>
              <a:t>Liabilities</a:t>
            </a:r>
            <a:endParaRPr b="1" sz="2400">
              <a:solidFill>
                <a:schemeClr val="accent2"/>
              </a:solidFill>
              <a:latin typeface="Arial"/>
              <a:ea typeface="Arial"/>
              <a:cs typeface="Arial"/>
              <a:sym typeface="Arial"/>
            </a:endParaRPr>
          </a:p>
        </p:txBody>
      </p:sp>
      <p:sp>
        <p:nvSpPr>
          <p:cNvPr id="195" name="Google Shape;195;p19"/>
          <p:cNvSpPr txBox="1"/>
          <p:nvPr/>
        </p:nvSpPr>
        <p:spPr>
          <a:xfrm>
            <a:off x="8925894" y="3223299"/>
            <a:ext cx="2127177" cy="584775"/>
          </a:xfrm>
          <a:prstGeom prst="rect">
            <a:avLst/>
          </a:prstGeom>
          <a:solidFill>
            <a:schemeClr val="lt1">
              <a:alpha val="74901"/>
            </a:schemeClr>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Arial"/>
                <a:ea typeface="Arial"/>
                <a:cs typeface="Arial"/>
                <a:sym typeface="Arial"/>
              </a:rPr>
              <a:t>Equity</a:t>
            </a:r>
            <a:endParaRPr b="1" sz="2400">
              <a:solidFill>
                <a:schemeClr val="accent2"/>
              </a:solidFill>
              <a:latin typeface="Arial"/>
              <a:ea typeface="Arial"/>
              <a:cs typeface="Arial"/>
              <a:sym typeface="Arial"/>
            </a:endParaRPr>
          </a:p>
        </p:txBody>
      </p:sp>
      <p:cxnSp>
        <p:nvCxnSpPr>
          <p:cNvPr id="196" name="Google Shape;196;p19"/>
          <p:cNvCxnSpPr/>
          <p:nvPr/>
        </p:nvCxnSpPr>
        <p:spPr>
          <a:xfrm flipH="1" rot="10800000">
            <a:off x="6205001" y="3064955"/>
            <a:ext cx="5117873" cy="32078"/>
          </a:xfrm>
          <a:prstGeom prst="straightConnector1">
            <a:avLst/>
          </a:prstGeom>
          <a:noFill/>
          <a:ln cap="flat" cmpd="sng" w="73025">
            <a:solidFill>
              <a:schemeClr val="accent2"/>
            </a:solidFill>
            <a:prstDash val="solid"/>
            <a:miter lim="800000"/>
            <a:headEnd len="sm" w="sm" type="none"/>
            <a:tailEnd len="sm" w="sm" type="none"/>
          </a:ln>
        </p:spPr>
      </p:cxnSp>
      <p:sp>
        <p:nvSpPr>
          <p:cNvPr id="197" name="Google Shape;197;p19"/>
          <p:cNvSpPr txBox="1"/>
          <p:nvPr/>
        </p:nvSpPr>
        <p:spPr>
          <a:xfrm>
            <a:off x="2754417" y="2662885"/>
            <a:ext cx="2187917" cy="726551"/>
          </a:xfrm>
          <a:prstGeom prst="rect">
            <a:avLst/>
          </a:prstGeom>
          <a:solidFill>
            <a:srgbClr val="DDEAF6">
              <a:alpha val="60784"/>
            </a:srgbClr>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$50,000</a:t>
            </a:r>
            <a:endParaRPr/>
          </a:p>
        </p:txBody>
      </p:sp>
      <p:sp>
        <p:nvSpPr>
          <p:cNvPr id="198" name="Google Shape;198;p19"/>
          <p:cNvSpPr txBox="1"/>
          <p:nvPr/>
        </p:nvSpPr>
        <p:spPr>
          <a:xfrm>
            <a:off x="6615853" y="2088982"/>
            <a:ext cx="2187917" cy="726551"/>
          </a:xfrm>
          <a:prstGeom prst="rect">
            <a:avLst/>
          </a:prstGeom>
          <a:solidFill>
            <a:srgbClr val="DDEAF6">
              <a:alpha val="60784"/>
            </a:srgbClr>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$30,000</a:t>
            </a:r>
            <a:endParaRPr/>
          </a:p>
        </p:txBody>
      </p:sp>
      <p:sp>
        <p:nvSpPr>
          <p:cNvPr id="199" name="Google Shape;199;p19"/>
          <p:cNvSpPr txBox="1"/>
          <p:nvPr/>
        </p:nvSpPr>
        <p:spPr>
          <a:xfrm>
            <a:off x="6764756" y="3650109"/>
            <a:ext cx="2187917" cy="726551"/>
          </a:xfrm>
          <a:prstGeom prst="rect">
            <a:avLst/>
          </a:prstGeom>
          <a:solidFill>
            <a:srgbClr val="DDEAF6">
              <a:alpha val="60784"/>
            </a:srgbClr>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$20,000</a:t>
            </a:r>
            <a:endParaRPr/>
          </a:p>
        </p:txBody>
      </p:sp>
      <p:sp>
        <p:nvSpPr>
          <p:cNvPr id="200" name="Google Shape;200;p19"/>
          <p:cNvSpPr txBox="1"/>
          <p:nvPr/>
        </p:nvSpPr>
        <p:spPr>
          <a:xfrm>
            <a:off x="7422931" y="2723649"/>
            <a:ext cx="1185222" cy="1002797"/>
          </a:xfrm>
          <a:prstGeom prst="rect">
            <a:avLst/>
          </a:prstGeom>
          <a:solidFill>
            <a:srgbClr val="DDEAF6">
              <a:alpha val="0"/>
            </a:srgb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800">
                <a:solidFill>
                  <a:schemeClr val="accent1"/>
                </a:solidFill>
                <a:latin typeface="Avenir"/>
                <a:ea typeface="Avenir"/>
                <a:cs typeface="Avenir"/>
                <a:sym typeface="Avenir"/>
              </a:rPr>
              <a:t>+</a:t>
            </a:r>
            <a:endParaRPr/>
          </a:p>
        </p:txBody>
      </p:sp>
      <p:sp>
        <p:nvSpPr>
          <p:cNvPr id="201" name="Google Shape;201;p19"/>
          <p:cNvSpPr txBox="1"/>
          <p:nvPr/>
        </p:nvSpPr>
        <p:spPr>
          <a:xfrm>
            <a:off x="5552494" y="2595634"/>
            <a:ext cx="1185222" cy="1002797"/>
          </a:xfrm>
          <a:prstGeom prst="rect">
            <a:avLst/>
          </a:prstGeom>
          <a:solidFill>
            <a:srgbClr val="DDEAF6">
              <a:alpha val="0"/>
            </a:srgb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500">
                <a:solidFill>
                  <a:schemeClr val="accent1"/>
                </a:solidFill>
                <a:latin typeface="Avenir"/>
                <a:ea typeface="Avenir"/>
                <a:cs typeface="Avenir"/>
                <a:sym typeface="Avenir"/>
              </a:rPr>
              <a:t>=</a:t>
            </a:r>
            <a:endParaRPr/>
          </a:p>
        </p:txBody>
      </p:sp>
      <p:grpSp>
        <p:nvGrpSpPr>
          <p:cNvPr id="202" name="Google Shape;202;p19"/>
          <p:cNvGrpSpPr/>
          <p:nvPr/>
        </p:nvGrpSpPr>
        <p:grpSpPr>
          <a:xfrm>
            <a:off x="3876477" y="5100066"/>
            <a:ext cx="7298013" cy="840522"/>
            <a:chOff x="3876477" y="5100066"/>
            <a:chExt cx="7298013" cy="840522"/>
          </a:xfrm>
        </p:grpSpPr>
        <p:sp>
          <p:nvSpPr>
            <p:cNvPr id="203" name="Google Shape;203;p19"/>
            <p:cNvSpPr/>
            <p:nvPr/>
          </p:nvSpPr>
          <p:spPr>
            <a:xfrm>
              <a:off x="3876477" y="5136221"/>
              <a:ext cx="1867819"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Assets</a:t>
              </a:r>
              <a:endParaRPr/>
            </a:p>
          </p:txBody>
        </p:sp>
        <p:sp>
          <p:nvSpPr>
            <p:cNvPr id="204" name="Google Shape;204;p19"/>
            <p:cNvSpPr txBox="1"/>
            <p:nvPr/>
          </p:nvSpPr>
          <p:spPr>
            <a:xfrm>
              <a:off x="5683400" y="5100066"/>
              <a:ext cx="5581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accent1"/>
                  </a:solidFill>
                  <a:latin typeface="Avenir"/>
                  <a:ea typeface="Avenir"/>
                  <a:cs typeface="Avenir"/>
                  <a:sym typeface="Avenir"/>
                </a:rPr>
                <a:t>=</a:t>
              </a:r>
              <a:endParaRPr/>
            </a:p>
          </p:txBody>
        </p:sp>
        <p:sp>
          <p:nvSpPr>
            <p:cNvPr id="205" name="Google Shape;205;p19"/>
            <p:cNvSpPr/>
            <p:nvPr/>
          </p:nvSpPr>
          <p:spPr>
            <a:xfrm>
              <a:off x="6286697" y="5170087"/>
              <a:ext cx="2550698"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Liabilities</a:t>
              </a:r>
              <a:endParaRPr/>
            </a:p>
          </p:txBody>
        </p:sp>
        <p:sp>
          <p:nvSpPr>
            <p:cNvPr id="206" name="Google Shape;206;p19"/>
            <p:cNvSpPr/>
            <p:nvPr/>
          </p:nvSpPr>
          <p:spPr>
            <a:xfrm>
              <a:off x="9423690" y="5197814"/>
              <a:ext cx="1750800"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Equity</a:t>
              </a:r>
              <a:endParaRPr/>
            </a:p>
          </p:txBody>
        </p:sp>
        <p:sp>
          <p:nvSpPr>
            <p:cNvPr id="207" name="Google Shape;207;p19"/>
            <p:cNvSpPr txBox="1"/>
            <p:nvPr/>
          </p:nvSpPr>
          <p:spPr>
            <a:xfrm>
              <a:off x="8803770" y="5109591"/>
              <a:ext cx="5581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accent1"/>
                  </a:solidFill>
                  <a:latin typeface="Avenir"/>
                  <a:ea typeface="Avenir"/>
                  <a:cs typeface="Avenir"/>
                  <a:sym typeface="Avenir"/>
                </a:rPr>
                <a:t>+</a:t>
              </a:r>
              <a:endParaRPr/>
            </a:p>
          </p:txBody>
        </p:sp>
      </p:grpSp>
      <p:grpSp>
        <p:nvGrpSpPr>
          <p:cNvPr id="208" name="Google Shape;208;p19"/>
          <p:cNvGrpSpPr/>
          <p:nvPr/>
        </p:nvGrpSpPr>
        <p:grpSpPr>
          <a:xfrm>
            <a:off x="3855380" y="5747730"/>
            <a:ext cx="7298013" cy="947270"/>
            <a:chOff x="3855380" y="5747730"/>
            <a:chExt cx="7298013" cy="947270"/>
          </a:xfrm>
        </p:grpSpPr>
        <p:sp>
          <p:nvSpPr>
            <p:cNvPr id="209" name="Google Shape;209;p19"/>
            <p:cNvSpPr txBox="1"/>
            <p:nvPr/>
          </p:nvSpPr>
          <p:spPr>
            <a:xfrm>
              <a:off x="5591516" y="5747730"/>
              <a:ext cx="1300550" cy="43235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19"/>
            <p:cNvSpPr/>
            <p:nvPr/>
          </p:nvSpPr>
          <p:spPr>
            <a:xfrm>
              <a:off x="3855380" y="5890633"/>
              <a:ext cx="1867819"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Assets</a:t>
              </a:r>
              <a:endParaRPr/>
            </a:p>
          </p:txBody>
        </p:sp>
        <p:sp>
          <p:nvSpPr>
            <p:cNvPr id="211" name="Google Shape;211;p19"/>
            <p:cNvSpPr txBox="1"/>
            <p:nvPr/>
          </p:nvSpPr>
          <p:spPr>
            <a:xfrm>
              <a:off x="5741880" y="5802191"/>
              <a:ext cx="54213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accent1"/>
                  </a:solidFill>
                  <a:latin typeface="Avenir"/>
                  <a:ea typeface="Avenir"/>
                  <a:cs typeface="Avenir"/>
                  <a:sym typeface="Avenir"/>
                </a:rPr>
                <a:t>–</a:t>
              </a:r>
              <a:endParaRPr/>
            </a:p>
          </p:txBody>
        </p:sp>
        <p:sp>
          <p:nvSpPr>
            <p:cNvPr id="212" name="Google Shape;212;p19"/>
            <p:cNvSpPr/>
            <p:nvPr/>
          </p:nvSpPr>
          <p:spPr>
            <a:xfrm>
              <a:off x="6265600" y="5924499"/>
              <a:ext cx="2550698"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Liabilities</a:t>
              </a:r>
              <a:endParaRPr/>
            </a:p>
          </p:txBody>
        </p:sp>
        <p:sp>
          <p:nvSpPr>
            <p:cNvPr id="213" name="Google Shape;213;p19"/>
            <p:cNvSpPr/>
            <p:nvPr/>
          </p:nvSpPr>
          <p:spPr>
            <a:xfrm>
              <a:off x="9402593" y="5952226"/>
              <a:ext cx="1750800"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accent1"/>
                  </a:solidFill>
                  <a:latin typeface="Avenir"/>
                  <a:ea typeface="Avenir"/>
                  <a:cs typeface="Avenir"/>
                  <a:sym typeface="Avenir"/>
                </a:rPr>
                <a:t>Equity</a:t>
              </a:r>
              <a:endParaRPr/>
            </a:p>
          </p:txBody>
        </p:sp>
        <p:sp>
          <p:nvSpPr>
            <p:cNvPr id="214" name="Google Shape;214;p19"/>
            <p:cNvSpPr txBox="1"/>
            <p:nvPr/>
          </p:nvSpPr>
          <p:spPr>
            <a:xfrm>
              <a:off x="8782673" y="5864003"/>
              <a:ext cx="5581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accent1"/>
                  </a:solidFill>
                  <a:latin typeface="Avenir"/>
                  <a:ea typeface="Avenir"/>
                  <a:cs typeface="Avenir"/>
                  <a:sym typeface="Avenir"/>
                </a:rPr>
                <a:t>=</a:t>
              </a:r>
              <a:endParaRPr/>
            </a:p>
          </p:txBody>
        </p:sp>
      </p:grpSp>
      <p:sp>
        <p:nvSpPr>
          <p:cNvPr id="215" name="Google Shape;215;p19"/>
          <p:cNvSpPr txBox="1"/>
          <p:nvPr/>
        </p:nvSpPr>
        <p:spPr>
          <a:xfrm rot="164264">
            <a:off x="882382" y="1017108"/>
            <a:ext cx="22188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6"/>
                </a:solidFill>
                <a:latin typeface="Avenir"/>
                <a:ea typeface="Avenir"/>
                <a:cs typeface="Avenir"/>
                <a:sym typeface="Avenir"/>
              </a:rPr>
              <a:t>Uses of funds</a:t>
            </a:r>
            <a:endParaRPr/>
          </a:p>
        </p:txBody>
      </p:sp>
      <p:sp>
        <p:nvSpPr>
          <p:cNvPr id="216" name="Google Shape;216;p19"/>
          <p:cNvSpPr txBox="1"/>
          <p:nvPr/>
        </p:nvSpPr>
        <p:spPr>
          <a:xfrm rot="-173359">
            <a:off x="8755317" y="1056410"/>
            <a:ext cx="26965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2"/>
                </a:solidFill>
                <a:latin typeface="Avenir"/>
                <a:ea typeface="Avenir"/>
                <a:cs typeface="Avenir"/>
                <a:sym typeface="Avenir"/>
              </a:rPr>
              <a:t>Sources of funds</a:t>
            </a:r>
            <a:endParaRPr/>
          </a:p>
        </p:txBody>
      </p:sp>
      <p:sp>
        <p:nvSpPr>
          <p:cNvPr id="217" name="Google Shape;217;p19"/>
          <p:cNvSpPr txBox="1"/>
          <p:nvPr/>
        </p:nvSpPr>
        <p:spPr>
          <a:xfrm>
            <a:off x="3655087" y="500757"/>
            <a:ext cx="524716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1"/>
                </a:solidFill>
                <a:latin typeface="Avenir"/>
                <a:ea typeface="Avenir"/>
                <a:cs typeface="Avenir"/>
                <a:sym typeface="Avenir"/>
              </a:rPr>
              <a:t>My Supermarket Limited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8" name="Shape 3888"/>
        <p:cNvGrpSpPr/>
        <p:nvPr/>
      </p:nvGrpSpPr>
      <p:grpSpPr>
        <a:xfrm>
          <a:off x="0" y="0"/>
          <a:ext cx="0" cy="0"/>
          <a:chOff x="0" y="0"/>
          <a:chExt cx="0" cy="0"/>
        </a:xfrm>
      </p:grpSpPr>
      <p:sp>
        <p:nvSpPr>
          <p:cNvPr id="3889" name="Google Shape;3889;p82"/>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3890" name="Google Shape;3890;p82"/>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grpSp>
        <p:nvGrpSpPr>
          <p:cNvPr id="3891" name="Google Shape;3891;p82"/>
          <p:cNvGrpSpPr/>
          <p:nvPr/>
        </p:nvGrpSpPr>
        <p:grpSpPr>
          <a:xfrm>
            <a:off x="492858" y="773769"/>
            <a:ext cx="11291146" cy="5895963"/>
            <a:chOff x="492858" y="773769"/>
            <a:chExt cx="11291146" cy="5895963"/>
          </a:xfrm>
        </p:grpSpPr>
        <p:sp>
          <p:nvSpPr>
            <p:cNvPr id="3892" name="Google Shape;3892;p82"/>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893" name="Google Shape;3893;p82"/>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3894" name="Google Shape;3894;p82"/>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3895" name="Google Shape;3895;p82"/>
            <p:cNvGrpSpPr/>
            <p:nvPr/>
          </p:nvGrpSpPr>
          <p:grpSpPr>
            <a:xfrm>
              <a:off x="492858" y="3906158"/>
              <a:ext cx="11291146" cy="2763574"/>
              <a:chOff x="1354633" y="4399872"/>
              <a:chExt cx="9550931" cy="2121952"/>
            </a:xfrm>
          </p:grpSpPr>
          <p:sp>
            <p:nvSpPr>
              <p:cNvPr id="3896" name="Google Shape;3896;p82"/>
              <p:cNvSpPr txBox="1"/>
              <p:nvPr/>
            </p:nvSpPr>
            <p:spPr>
              <a:xfrm>
                <a:off x="1354633" y="4813260"/>
                <a:ext cx="9550931" cy="1708564"/>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3897" name="Google Shape;3897;p82"/>
              <p:cNvSpPr txBox="1"/>
              <p:nvPr/>
            </p:nvSpPr>
            <p:spPr>
              <a:xfrm>
                <a:off x="6199863" y="4921166"/>
                <a:ext cx="4576976" cy="1495361"/>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3898" name="Google Shape;3898;p82"/>
              <p:cNvSpPr txBox="1"/>
              <p:nvPr/>
            </p:nvSpPr>
            <p:spPr>
              <a:xfrm>
                <a:off x="1481256" y="4921166"/>
                <a:ext cx="4552539" cy="1495361"/>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cxnSp>
            <p:nvCxnSpPr>
              <p:cNvPr id="3899" name="Google Shape;3899;p82"/>
              <p:cNvCxnSpPr>
                <a:stCxn id="3893" idx="2"/>
              </p:cNvCxnSpPr>
              <p:nvPr/>
            </p:nvCxnSpPr>
            <p:spPr>
              <a:xfrm>
                <a:off x="7013902" y="4399872"/>
                <a:ext cx="7500" cy="434700"/>
              </a:xfrm>
              <a:prstGeom prst="straightConnector1">
                <a:avLst/>
              </a:prstGeom>
              <a:noFill/>
              <a:ln cap="flat" cmpd="sng" w="76200">
                <a:solidFill>
                  <a:srgbClr val="942093"/>
                </a:solidFill>
                <a:prstDash val="solid"/>
                <a:miter lim="800000"/>
                <a:headEnd len="sm" w="sm" type="none"/>
                <a:tailEnd len="sm" w="sm" type="none"/>
              </a:ln>
            </p:spPr>
          </p:cxnSp>
        </p:grpSp>
        <p:sp>
          <p:nvSpPr>
            <p:cNvPr id="3900" name="Google Shape;3900;p82"/>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grpSp>
      <p:grpSp>
        <p:nvGrpSpPr>
          <p:cNvPr id="3901" name="Google Shape;3901;p82"/>
          <p:cNvGrpSpPr/>
          <p:nvPr/>
        </p:nvGrpSpPr>
        <p:grpSpPr>
          <a:xfrm>
            <a:off x="4248000" y="2850495"/>
            <a:ext cx="1620000" cy="1116000"/>
            <a:chOff x="3810000" y="2381250"/>
            <a:chExt cx="1390650" cy="1230631"/>
          </a:xfrm>
        </p:grpSpPr>
        <p:sp>
          <p:nvSpPr>
            <p:cNvPr id="3902" name="Google Shape;3902;p82"/>
            <p:cNvSpPr/>
            <p:nvPr/>
          </p:nvSpPr>
          <p:spPr>
            <a:xfrm flipH="1">
              <a:off x="4505325"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903" name="Google Shape;3903;p82"/>
            <p:cNvSpPr/>
            <p:nvPr/>
          </p:nvSpPr>
          <p:spPr>
            <a:xfrm>
              <a:off x="3810000" y="2381250"/>
              <a:ext cx="695325" cy="1230631"/>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904" name="Google Shape;3904;p82"/>
          <p:cNvGrpSpPr/>
          <p:nvPr/>
        </p:nvGrpSpPr>
        <p:grpSpPr>
          <a:xfrm>
            <a:off x="2458800" y="1443348"/>
            <a:ext cx="1620000" cy="2515350"/>
            <a:chOff x="671549" y="1402787"/>
            <a:chExt cx="1620000" cy="2549293"/>
          </a:xfrm>
        </p:grpSpPr>
        <p:sp>
          <p:nvSpPr>
            <p:cNvPr id="3905" name="Google Shape;3905;p82"/>
            <p:cNvSpPr/>
            <p:nvPr/>
          </p:nvSpPr>
          <p:spPr>
            <a:xfrm flipH="1">
              <a:off x="1481549" y="1402787"/>
              <a:ext cx="810000" cy="2549293"/>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3906" name="Google Shape;3906;p82"/>
            <p:cNvSpPr/>
            <p:nvPr/>
          </p:nvSpPr>
          <p:spPr>
            <a:xfrm>
              <a:off x="671549" y="1402787"/>
              <a:ext cx="810000" cy="2549293"/>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grpSp>
      <p:grpSp>
        <p:nvGrpSpPr>
          <p:cNvPr id="3907" name="Google Shape;3907;p82"/>
          <p:cNvGrpSpPr/>
          <p:nvPr/>
        </p:nvGrpSpPr>
        <p:grpSpPr>
          <a:xfrm>
            <a:off x="673200" y="3340800"/>
            <a:ext cx="1620000" cy="613673"/>
            <a:chOff x="3810000" y="2381250"/>
            <a:chExt cx="1390650" cy="1230631"/>
          </a:xfrm>
        </p:grpSpPr>
        <p:sp>
          <p:nvSpPr>
            <p:cNvPr id="3908" name="Google Shape;3908;p82"/>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909" name="Google Shape;3909;p82"/>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910" name="Google Shape;3910;p82"/>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3911" name="Google Shape;3911;p82"/>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3912" name="Google Shape;3912;p82"/>
          <p:cNvSpPr txBox="1"/>
          <p:nvPr/>
        </p:nvSpPr>
        <p:spPr>
          <a:xfrm>
            <a:off x="4101806" y="2478490"/>
            <a:ext cx="191138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expenses</a:t>
            </a:r>
            <a:endParaRPr/>
          </a:p>
        </p:txBody>
      </p:sp>
      <p:sp>
        <p:nvSpPr>
          <p:cNvPr id="3913" name="Google Shape;3913;p82"/>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3914" name="Google Shape;3914;p82"/>
          <p:cNvSpPr txBox="1"/>
          <p:nvPr/>
        </p:nvSpPr>
        <p:spPr>
          <a:xfrm>
            <a:off x="2570770" y="6192000"/>
            <a:ext cx="158566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Advertising</a:t>
            </a:r>
            <a:endParaRPr/>
          </a:p>
        </p:txBody>
      </p:sp>
      <p:sp>
        <p:nvSpPr>
          <p:cNvPr id="3915" name="Google Shape;3915;p82"/>
          <p:cNvSpPr txBox="1"/>
          <p:nvPr/>
        </p:nvSpPr>
        <p:spPr>
          <a:xfrm>
            <a:off x="2596439" y="5339671"/>
            <a:ext cx="15905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Cleaning</a:t>
            </a:r>
            <a:endParaRPr/>
          </a:p>
        </p:txBody>
      </p:sp>
      <p:sp>
        <p:nvSpPr>
          <p:cNvPr id="3916" name="Google Shape;3916;p82"/>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3917" name="Google Shape;3917;p82"/>
          <p:cNvSpPr txBox="1"/>
          <p:nvPr/>
        </p:nvSpPr>
        <p:spPr>
          <a:xfrm>
            <a:off x="796515" y="6192000"/>
            <a:ext cx="160368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Depreciation</a:t>
            </a:r>
            <a:endParaRPr/>
          </a:p>
        </p:txBody>
      </p:sp>
      <p:sp>
        <p:nvSpPr>
          <p:cNvPr id="3918" name="Google Shape;3918;p82"/>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3919" name="Google Shape;3919;p82"/>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3920" name="Google Shape;3920;p82"/>
          <p:cNvSpPr txBox="1"/>
          <p:nvPr/>
        </p:nvSpPr>
        <p:spPr>
          <a:xfrm>
            <a:off x="8114313" y="2028286"/>
            <a:ext cx="186420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income</a:t>
            </a:r>
            <a:endParaRPr/>
          </a:p>
        </p:txBody>
      </p:sp>
      <p:sp>
        <p:nvSpPr>
          <p:cNvPr id="3921" name="Google Shape;3921;p82"/>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3922" name="Google Shape;3922;p82"/>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3923" name="Google Shape;3923;p82"/>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3924" name="Google Shape;3924;p82"/>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3925" name="Google Shape;3925;p82"/>
          <p:cNvSpPr txBox="1"/>
          <p:nvPr/>
        </p:nvSpPr>
        <p:spPr>
          <a:xfrm>
            <a:off x="3583708" y="2264709"/>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a:t>
            </a:r>
            <a:endParaRPr/>
          </a:p>
        </p:txBody>
      </p:sp>
      <p:sp>
        <p:nvSpPr>
          <p:cNvPr id="3926" name="Google Shape;3926;p82"/>
          <p:cNvSpPr txBox="1"/>
          <p:nvPr/>
        </p:nvSpPr>
        <p:spPr>
          <a:xfrm>
            <a:off x="3713366" y="5031445"/>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a:t>
            </a:r>
            <a:endParaRPr/>
          </a:p>
        </p:txBody>
      </p:sp>
      <p:sp>
        <p:nvSpPr>
          <p:cNvPr id="3927" name="Google Shape;3927;p82"/>
          <p:cNvSpPr txBox="1"/>
          <p:nvPr/>
        </p:nvSpPr>
        <p:spPr>
          <a:xfrm>
            <a:off x="3469894" y="172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3928" name="Google Shape;3928;p82"/>
          <p:cNvSpPr txBox="1"/>
          <p:nvPr/>
        </p:nvSpPr>
        <p:spPr>
          <a:xfrm>
            <a:off x="3469894" y="145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800</a:t>
            </a:r>
            <a:endParaRPr/>
          </a:p>
        </p:txBody>
      </p:sp>
      <p:sp>
        <p:nvSpPr>
          <p:cNvPr id="3929" name="Google Shape;3929;p82"/>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3930" name="Google Shape;3930;p82"/>
          <p:cNvSpPr txBox="1"/>
          <p:nvPr/>
        </p:nvSpPr>
        <p:spPr>
          <a:xfrm>
            <a:off x="10026435" y="3924000"/>
            <a:ext cx="184731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3931" name="Google Shape;3931;p82"/>
          <p:cNvSpPr/>
          <p:nvPr/>
        </p:nvSpPr>
        <p:spPr>
          <a:xfrm>
            <a:off x="3011371" y="152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2" name="Google Shape;3932;p82"/>
          <p:cNvSpPr/>
          <p:nvPr/>
        </p:nvSpPr>
        <p:spPr>
          <a:xfrm rot="10800000">
            <a:off x="3011371" y="177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3" name="Google Shape;3933;p82"/>
          <p:cNvSpPr/>
          <p:nvPr/>
        </p:nvSpPr>
        <p:spPr>
          <a:xfrm>
            <a:off x="3011371" y="233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4" name="Google Shape;3934;p82"/>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5" name="Google Shape;3935;p82"/>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6" name="Google Shape;3936;p82"/>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7" name="Google Shape;3937;p82"/>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8" name="Google Shape;3938;p82"/>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9" name="Google Shape;3939;p82"/>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3940" name="Google Shape;3940;p82"/>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3941" name="Google Shape;3941;p82"/>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3942" name="Google Shape;3942;p82"/>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3943" name="Google Shape;3943;p82"/>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3944" name="Google Shape;3944;p82"/>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945" name="Google Shape;3945;p82"/>
          <p:cNvSpPr/>
          <p:nvPr/>
        </p:nvSpPr>
        <p:spPr>
          <a:xfrm rot="10800000">
            <a:off x="10630284" y="3659745"/>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946" name="Google Shape;3946;p82"/>
          <p:cNvSpPr/>
          <p:nvPr/>
        </p:nvSpPr>
        <p:spPr>
          <a:xfrm rot="10800000">
            <a:off x="3096000" y="5082325"/>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7" name="Google Shape;3947;p82"/>
          <p:cNvSpPr txBox="1"/>
          <p:nvPr/>
        </p:nvSpPr>
        <p:spPr>
          <a:xfrm>
            <a:off x="3469894" y="199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3948" name="Google Shape;3948;p82"/>
          <p:cNvSpPr/>
          <p:nvPr/>
        </p:nvSpPr>
        <p:spPr>
          <a:xfrm rot="10800000">
            <a:off x="3007666" y="204993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9" name="Google Shape;3949;p82"/>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3950" name="Google Shape;3950;p82"/>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951" name="Google Shape;3951;p82"/>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3952" name="Google Shape;3952;p82"/>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3" name="Google Shape;3953;p82"/>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3954" name="Google Shape;3954;p82"/>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5" name="Google Shape;3955;p82"/>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6" name="Google Shape;3956;p82"/>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3957" name="Google Shape;3957;p82"/>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8" name="Google Shape;3958;p82"/>
          <p:cNvSpPr txBox="1"/>
          <p:nvPr/>
        </p:nvSpPr>
        <p:spPr>
          <a:xfrm>
            <a:off x="7429894" y="564524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3959" name="Google Shape;3959;p82"/>
          <p:cNvSpPr/>
          <p:nvPr/>
        </p:nvSpPr>
        <p:spPr>
          <a:xfrm rot="10800000">
            <a:off x="6984000" y="56953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960" name="Google Shape;3960;p82"/>
          <p:cNvSpPr txBox="1"/>
          <p:nvPr/>
        </p:nvSpPr>
        <p:spPr>
          <a:xfrm>
            <a:off x="5269894" y="122206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3961" name="Google Shape;3961;p82"/>
          <p:cNvSpPr/>
          <p:nvPr/>
        </p:nvSpPr>
        <p:spPr>
          <a:xfrm rot="10800000">
            <a:off x="4824771" y="126334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2" name="Google Shape;3962;p82"/>
          <p:cNvSpPr txBox="1"/>
          <p:nvPr/>
        </p:nvSpPr>
        <p:spPr>
          <a:xfrm>
            <a:off x="5269894" y="311806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3963" name="Google Shape;3963;p82"/>
          <p:cNvSpPr/>
          <p:nvPr/>
        </p:nvSpPr>
        <p:spPr>
          <a:xfrm>
            <a:off x="4824000" y="318232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4" name="Google Shape;3964;p82"/>
          <p:cNvSpPr txBox="1"/>
          <p:nvPr/>
        </p:nvSpPr>
        <p:spPr>
          <a:xfrm>
            <a:off x="5305894" y="564602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3965" name="Google Shape;3965;p82"/>
          <p:cNvSpPr/>
          <p:nvPr/>
        </p:nvSpPr>
        <p:spPr>
          <a:xfrm rot="10800000">
            <a:off x="4860000" y="5696904"/>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6" name="Google Shape;3966;p82"/>
          <p:cNvSpPr txBox="1"/>
          <p:nvPr/>
        </p:nvSpPr>
        <p:spPr>
          <a:xfrm>
            <a:off x="3599552" y="4796571"/>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250</a:t>
            </a:r>
            <a:endParaRPr/>
          </a:p>
        </p:txBody>
      </p:sp>
      <p:sp>
        <p:nvSpPr>
          <p:cNvPr id="3967" name="Google Shape;3967;p82"/>
          <p:cNvSpPr/>
          <p:nvPr/>
        </p:nvSpPr>
        <p:spPr>
          <a:xfrm rot="10800000">
            <a:off x="3096000" y="484745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8" name="Google Shape;3968;p82"/>
          <p:cNvSpPr txBox="1"/>
          <p:nvPr/>
        </p:nvSpPr>
        <p:spPr>
          <a:xfrm>
            <a:off x="7487489" y="1462635"/>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250</a:t>
            </a:r>
            <a:endParaRPr/>
          </a:p>
        </p:txBody>
      </p:sp>
      <p:sp>
        <p:nvSpPr>
          <p:cNvPr id="3969" name="Google Shape;3969;p82"/>
          <p:cNvSpPr/>
          <p:nvPr/>
        </p:nvSpPr>
        <p:spPr>
          <a:xfrm rot="10800000">
            <a:off x="6984000" y="14983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970" name="Google Shape;3970;p82"/>
          <p:cNvSpPr txBox="1"/>
          <p:nvPr/>
        </p:nvSpPr>
        <p:spPr>
          <a:xfrm>
            <a:off x="9285817" y="171550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3971" name="Google Shape;3971;p82"/>
          <p:cNvSpPr/>
          <p:nvPr/>
        </p:nvSpPr>
        <p:spPr>
          <a:xfrm rot="10800000">
            <a:off x="8784000" y="1751173"/>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972" name="Google Shape;3972;p82"/>
          <p:cNvSpPr txBox="1"/>
          <p:nvPr/>
        </p:nvSpPr>
        <p:spPr>
          <a:xfrm>
            <a:off x="5269894" y="9658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3973" name="Google Shape;3973;p82"/>
          <p:cNvSpPr/>
          <p:nvPr/>
        </p:nvSpPr>
        <p:spPr>
          <a:xfrm>
            <a:off x="4825605" y="10220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4" name="Google Shape;3974;p82"/>
          <p:cNvSpPr txBox="1"/>
          <p:nvPr/>
        </p:nvSpPr>
        <p:spPr>
          <a:xfrm>
            <a:off x="7543708" y="5375143"/>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90</a:t>
            </a:r>
            <a:endParaRPr/>
          </a:p>
        </p:txBody>
      </p:sp>
      <p:sp>
        <p:nvSpPr>
          <p:cNvPr id="3975" name="Google Shape;3975;p82"/>
          <p:cNvSpPr/>
          <p:nvPr/>
        </p:nvSpPr>
        <p:spPr>
          <a:xfrm rot="10800000">
            <a:off x="6984000" y="5425275"/>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976" name="Google Shape;3976;p82"/>
          <p:cNvSpPr txBox="1"/>
          <p:nvPr/>
        </p:nvSpPr>
        <p:spPr>
          <a:xfrm>
            <a:off x="8947923" y="1452209"/>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90</a:t>
            </a:r>
            <a:endParaRPr/>
          </a:p>
        </p:txBody>
      </p:sp>
      <p:sp>
        <p:nvSpPr>
          <p:cNvPr id="3977" name="Google Shape;3977;p82"/>
          <p:cNvSpPr/>
          <p:nvPr/>
        </p:nvSpPr>
        <p:spPr>
          <a:xfrm>
            <a:off x="8784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3978" name="Google Shape;3978;p82"/>
          <p:cNvSpPr txBox="1"/>
          <p:nvPr/>
        </p:nvSpPr>
        <p:spPr>
          <a:xfrm>
            <a:off x="5383708" y="2869537"/>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a:t>
            </a:r>
            <a:endParaRPr/>
          </a:p>
        </p:txBody>
      </p:sp>
      <p:sp>
        <p:nvSpPr>
          <p:cNvPr id="3979" name="Google Shape;3979;p82"/>
          <p:cNvSpPr/>
          <p:nvPr/>
        </p:nvSpPr>
        <p:spPr>
          <a:xfrm>
            <a:off x="4824000" y="29337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0" name="Google Shape;3980;p82"/>
          <p:cNvSpPr txBox="1"/>
          <p:nvPr/>
        </p:nvSpPr>
        <p:spPr>
          <a:xfrm>
            <a:off x="5419708" y="5397501"/>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a:t>
            </a:r>
            <a:endParaRPr/>
          </a:p>
        </p:txBody>
      </p:sp>
      <p:sp>
        <p:nvSpPr>
          <p:cNvPr id="3981" name="Google Shape;3981;p82"/>
          <p:cNvSpPr/>
          <p:nvPr/>
        </p:nvSpPr>
        <p:spPr>
          <a:xfrm rot="10800000">
            <a:off x="4860000" y="544838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2" name="Google Shape;3982;p82"/>
          <p:cNvSpPr txBox="1"/>
          <p:nvPr/>
        </p:nvSpPr>
        <p:spPr>
          <a:xfrm>
            <a:off x="5269894" y="215709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800</a:t>
            </a:r>
            <a:endParaRPr/>
          </a:p>
        </p:txBody>
      </p:sp>
      <p:sp>
        <p:nvSpPr>
          <p:cNvPr id="3983" name="Google Shape;3983;p82"/>
          <p:cNvSpPr/>
          <p:nvPr/>
        </p:nvSpPr>
        <p:spPr>
          <a:xfrm rot="10800000">
            <a:off x="4824000" y="219837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4" name="Google Shape;3984;p82"/>
          <p:cNvSpPr txBox="1"/>
          <p:nvPr/>
        </p:nvSpPr>
        <p:spPr>
          <a:xfrm>
            <a:off x="1816755" y="5897226"/>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3985" name="Google Shape;3985;p82"/>
          <p:cNvSpPr/>
          <p:nvPr/>
        </p:nvSpPr>
        <p:spPr>
          <a:xfrm rot="10800000">
            <a:off x="1296000" y="594720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6" name="Google Shape;3986;p82"/>
          <p:cNvSpPr txBox="1"/>
          <p:nvPr/>
        </p:nvSpPr>
        <p:spPr>
          <a:xfrm>
            <a:off x="3577894" y="5912376"/>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a:t>
            </a:r>
            <a:endParaRPr/>
          </a:p>
        </p:txBody>
      </p:sp>
      <p:sp>
        <p:nvSpPr>
          <p:cNvPr id="3987" name="Google Shape;3987;p82"/>
          <p:cNvSpPr/>
          <p:nvPr/>
        </p:nvSpPr>
        <p:spPr>
          <a:xfrm rot="10800000">
            <a:off x="3096000" y="5963256"/>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8" name="Google Shape;3988;p82"/>
          <p:cNvSpPr txBox="1"/>
          <p:nvPr/>
        </p:nvSpPr>
        <p:spPr>
          <a:xfrm>
            <a:off x="5269894" y="1906095"/>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a:t>
            </a:r>
            <a:endParaRPr/>
          </a:p>
        </p:txBody>
      </p:sp>
      <p:sp>
        <p:nvSpPr>
          <p:cNvPr id="3989" name="Google Shape;3989;p82"/>
          <p:cNvSpPr/>
          <p:nvPr/>
        </p:nvSpPr>
        <p:spPr>
          <a:xfrm>
            <a:off x="4824000" y="195394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990" name="Google Shape;3990;p82"/>
          <p:cNvGrpSpPr/>
          <p:nvPr/>
        </p:nvGrpSpPr>
        <p:grpSpPr>
          <a:xfrm>
            <a:off x="2528691" y="1497833"/>
            <a:ext cx="309700" cy="223917"/>
            <a:chOff x="756599" y="3715226"/>
            <a:chExt cx="321512" cy="232457"/>
          </a:xfrm>
        </p:grpSpPr>
        <p:sp>
          <p:nvSpPr>
            <p:cNvPr id="3991" name="Google Shape;3991;p82"/>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992" name="Google Shape;3992;p82"/>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13</a:t>
              </a:r>
              <a:endParaRPr/>
            </a:p>
          </p:txBody>
        </p:sp>
      </p:grpSp>
      <p:grpSp>
        <p:nvGrpSpPr>
          <p:cNvPr id="3993" name="Google Shape;3993;p82"/>
          <p:cNvGrpSpPr/>
          <p:nvPr/>
        </p:nvGrpSpPr>
        <p:grpSpPr>
          <a:xfrm>
            <a:off x="2528691" y="1763611"/>
            <a:ext cx="309700" cy="223916"/>
            <a:chOff x="756599" y="3715227"/>
            <a:chExt cx="321512" cy="232456"/>
          </a:xfrm>
        </p:grpSpPr>
        <p:sp>
          <p:nvSpPr>
            <p:cNvPr id="3994" name="Google Shape;3994;p82"/>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995" name="Google Shape;3995;p82"/>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grpSp>
      <p:grpSp>
        <p:nvGrpSpPr>
          <p:cNvPr id="3996" name="Google Shape;3996;p82"/>
          <p:cNvGrpSpPr/>
          <p:nvPr/>
        </p:nvGrpSpPr>
        <p:grpSpPr>
          <a:xfrm>
            <a:off x="2528691" y="2037441"/>
            <a:ext cx="309700" cy="223916"/>
            <a:chOff x="756599" y="3715227"/>
            <a:chExt cx="321512" cy="232456"/>
          </a:xfrm>
        </p:grpSpPr>
        <p:sp>
          <p:nvSpPr>
            <p:cNvPr id="3997" name="Google Shape;3997;p82"/>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3998" name="Google Shape;3998;p82"/>
            <p:cNvSpPr/>
            <p:nvPr/>
          </p:nvSpPr>
          <p:spPr>
            <a:xfrm>
              <a:off x="756599" y="3724022"/>
              <a:ext cx="321512"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3999" name="Google Shape;3999;p82"/>
          <p:cNvGrpSpPr/>
          <p:nvPr/>
        </p:nvGrpSpPr>
        <p:grpSpPr>
          <a:xfrm>
            <a:off x="2568712" y="2307277"/>
            <a:ext cx="247184" cy="223916"/>
            <a:chOff x="797287" y="3715227"/>
            <a:chExt cx="256611" cy="232456"/>
          </a:xfrm>
        </p:grpSpPr>
        <p:sp>
          <p:nvSpPr>
            <p:cNvPr id="4000" name="Google Shape;4000;p82"/>
            <p:cNvSpPr/>
            <p:nvPr/>
          </p:nvSpPr>
          <p:spPr>
            <a:xfrm>
              <a:off x="810780" y="3715227"/>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01" name="Google Shape;4001;p82"/>
            <p:cNvSpPr/>
            <p:nvPr/>
          </p:nvSpPr>
          <p:spPr>
            <a:xfrm>
              <a:off x="797287" y="3724022"/>
              <a:ext cx="256611"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4002" name="Google Shape;4002;p82"/>
          <p:cNvGrpSpPr/>
          <p:nvPr/>
        </p:nvGrpSpPr>
        <p:grpSpPr>
          <a:xfrm>
            <a:off x="2530414" y="2567405"/>
            <a:ext cx="300083" cy="223917"/>
            <a:chOff x="761592" y="3715226"/>
            <a:chExt cx="311527" cy="232457"/>
          </a:xfrm>
        </p:grpSpPr>
        <p:sp>
          <p:nvSpPr>
            <p:cNvPr id="4003" name="Google Shape;4003;p82"/>
            <p:cNvSpPr/>
            <p:nvPr/>
          </p:nvSpPr>
          <p:spPr>
            <a:xfrm>
              <a:off x="810780" y="3715226"/>
              <a:ext cx="224238"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04" name="Google Shape;4004;p82"/>
            <p:cNvSpPr/>
            <p:nvPr/>
          </p:nvSpPr>
          <p:spPr>
            <a:xfrm>
              <a:off x="761592" y="3724022"/>
              <a:ext cx="311527"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4005" name="Google Shape;4005;p82"/>
          <p:cNvGrpSpPr/>
          <p:nvPr/>
        </p:nvGrpSpPr>
        <p:grpSpPr>
          <a:xfrm>
            <a:off x="2574025" y="2841900"/>
            <a:ext cx="245580" cy="224238"/>
            <a:chOff x="802803" y="3715228"/>
            <a:chExt cx="245580" cy="224238"/>
          </a:xfrm>
        </p:grpSpPr>
        <p:sp>
          <p:nvSpPr>
            <p:cNvPr id="4006" name="Google Shape;4006;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07" name="Google Shape;4007;p8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4008" name="Google Shape;4008;p82"/>
          <p:cNvGrpSpPr/>
          <p:nvPr/>
        </p:nvGrpSpPr>
        <p:grpSpPr>
          <a:xfrm>
            <a:off x="2574025" y="3121887"/>
            <a:ext cx="245580" cy="224238"/>
            <a:chOff x="802803" y="3715228"/>
            <a:chExt cx="245580" cy="224238"/>
          </a:xfrm>
        </p:grpSpPr>
        <p:sp>
          <p:nvSpPr>
            <p:cNvPr id="4009" name="Google Shape;4009;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10" name="Google Shape;4010;p8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4011" name="Google Shape;4011;p82"/>
          <p:cNvGrpSpPr/>
          <p:nvPr/>
        </p:nvGrpSpPr>
        <p:grpSpPr>
          <a:xfrm>
            <a:off x="2574025" y="3385828"/>
            <a:ext cx="245580" cy="224238"/>
            <a:chOff x="802803" y="3715228"/>
            <a:chExt cx="245580" cy="224238"/>
          </a:xfrm>
        </p:grpSpPr>
        <p:sp>
          <p:nvSpPr>
            <p:cNvPr id="4012" name="Google Shape;4012;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13" name="Google Shape;4013;p8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4014" name="Google Shape;4014;p82"/>
          <p:cNvGrpSpPr/>
          <p:nvPr/>
        </p:nvGrpSpPr>
        <p:grpSpPr>
          <a:xfrm>
            <a:off x="2574025" y="3649299"/>
            <a:ext cx="245580" cy="224238"/>
            <a:chOff x="802803" y="3715228"/>
            <a:chExt cx="245580" cy="224238"/>
          </a:xfrm>
        </p:grpSpPr>
        <p:sp>
          <p:nvSpPr>
            <p:cNvPr id="4015" name="Google Shape;4015;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16" name="Google Shape;4016;p8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4017" name="Google Shape;4017;p82"/>
          <p:cNvGrpSpPr/>
          <p:nvPr/>
        </p:nvGrpSpPr>
        <p:grpSpPr>
          <a:xfrm>
            <a:off x="10117559" y="1755851"/>
            <a:ext cx="245580" cy="224238"/>
            <a:chOff x="802803" y="3715228"/>
            <a:chExt cx="245580" cy="224238"/>
          </a:xfrm>
        </p:grpSpPr>
        <p:sp>
          <p:nvSpPr>
            <p:cNvPr id="4018" name="Google Shape;4018;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19" name="Google Shape;4019;p8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grpSp>
      <p:grpSp>
        <p:nvGrpSpPr>
          <p:cNvPr id="4020" name="Google Shape;4020;p82"/>
          <p:cNvGrpSpPr/>
          <p:nvPr/>
        </p:nvGrpSpPr>
        <p:grpSpPr>
          <a:xfrm>
            <a:off x="10116000" y="3650400"/>
            <a:ext cx="245580" cy="224238"/>
            <a:chOff x="802803" y="3715228"/>
            <a:chExt cx="245580" cy="224238"/>
          </a:xfrm>
        </p:grpSpPr>
        <p:sp>
          <p:nvSpPr>
            <p:cNvPr id="4021" name="Google Shape;4021;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22" name="Google Shape;4022;p8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grpSp>
      <p:grpSp>
        <p:nvGrpSpPr>
          <p:cNvPr id="4023" name="Google Shape;4023;p82"/>
          <p:cNvGrpSpPr/>
          <p:nvPr/>
        </p:nvGrpSpPr>
        <p:grpSpPr>
          <a:xfrm>
            <a:off x="10117837" y="1489299"/>
            <a:ext cx="245580" cy="224238"/>
            <a:chOff x="802803" y="3715228"/>
            <a:chExt cx="245580" cy="224238"/>
          </a:xfrm>
        </p:grpSpPr>
        <p:sp>
          <p:nvSpPr>
            <p:cNvPr id="4024" name="Google Shape;4024;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25" name="Google Shape;4025;p8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grpSp>
      <p:grpSp>
        <p:nvGrpSpPr>
          <p:cNvPr id="4026" name="Google Shape;4026;p82"/>
          <p:cNvGrpSpPr/>
          <p:nvPr/>
        </p:nvGrpSpPr>
        <p:grpSpPr>
          <a:xfrm>
            <a:off x="6553087" y="1741845"/>
            <a:ext cx="245580" cy="224238"/>
            <a:chOff x="802803" y="3715228"/>
            <a:chExt cx="245580" cy="224238"/>
          </a:xfrm>
        </p:grpSpPr>
        <p:sp>
          <p:nvSpPr>
            <p:cNvPr id="4027" name="Google Shape;4027;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28" name="Google Shape;4028;p8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4029" name="Google Shape;4029;p82"/>
          <p:cNvGrpSpPr/>
          <p:nvPr/>
        </p:nvGrpSpPr>
        <p:grpSpPr>
          <a:xfrm>
            <a:off x="784605" y="3629276"/>
            <a:ext cx="245580" cy="224238"/>
            <a:chOff x="802803" y="3715228"/>
            <a:chExt cx="245580" cy="224238"/>
          </a:xfrm>
        </p:grpSpPr>
        <p:sp>
          <p:nvSpPr>
            <p:cNvPr id="4030" name="Google Shape;4030;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31" name="Google Shape;4031;p8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grpSp>
      <p:grpSp>
        <p:nvGrpSpPr>
          <p:cNvPr id="4032" name="Google Shape;4032;p82"/>
          <p:cNvGrpSpPr/>
          <p:nvPr/>
        </p:nvGrpSpPr>
        <p:grpSpPr>
          <a:xfrm>
            <a:off x="4359077" y="3641899"/>
            <a:ext cx="245580" cy="224238"/>
            <a:chOff x="802803" y="3715228"/>
            <a:chExt cx="245580" cy="224238"/>
          </a:xfrm>
        </p:grpSpPr>
        <p:sp>
          <p:nvSpPr>
            <p:cNvPr id="4033" name="Google Shape;4033;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34" name="Google Shape;4034;p8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grpSp>
      <p:grpSp>
        <p:nvGrpSpPr>
          <p:cNvPr id="4035" name="Google Shape;4035;p82"/>
          <p:cNvGrpSpPr/>
          <p:nvPr/>
        </p:nvGrpSpPr>
        <p:grpSpPr>
          <a:xfrm>
            <a:off x="6484980" y="5931080"/>
            <a:ext cx="300082" cy="224238"/>
            <a:chOff x="775552" y="3715228"/>
            <a:chExt cx="300082" cy="224238"/>
          </a:xfrm>
        </p:grpSpPr>
        <p:sp>
          <p:nvSpPr>
            <p:cNvPr id="4036" name="Google Shape;4036;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37" name="Google Shape;4037;p82"/>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grpSp>
      <p:grpSp>
        <p:nvGrpSpPr>
          <p:cNvPr id="4038" name="Google Shape;4038;p82"/>
          <p:cNvGrpSpPr/>
          <p:nvPr/>
        </p:nvGrpSpPr>
        <p:grpSpPr>
          <a:xfrm>
            <a:off x="4325561" y="3388584"/>
            <a:ext cx="309700" cy="224238"/>
            <a:chOff x="770743" y="3715228"/>
            <a:chExt cx="309700" cy="224238"/>
          </a:xfrm>
        </p:grpSpPr>
        <p:sp>
          <p:nvSpPr>
            <p:cNvPr id="4039" name="Google Shape;4039;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40" name="Google Shape;4040;p8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4041" name="Google Shape;4041;p82"/>
          <p:cNvGrpSpPr/>
          <p:nvPr/>
        </p:nvGrpSpPr>
        <p:grpSpPr>
          <a:xfrm>
            <a:off x="4372912" y="5940000"/>
            <a:ext cx="309700" cy="224238"/>
            <a:chOff x="770743" y="3715228"/>
            <a:chExt cx="309700" cy="224238"/>
          </a:xfrm>
        </p:grpSpPr>
        <p:sp>
          <p:nvSpPr>
            <p:cNvPr id="4042" name="Google Shape;4042;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43" name="Google Shape;4043;p8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grpSp>
      <p:grpSp>
        <p:nvGrpSpPr>
          <p:cNvPr id="4044" name="Google Shape;4044;p82"/>
          <p:cNvGrpSpPr/>
          <p:nvPr/>
        </p:nvGrpSpPr>
        <p:grpSpPr>
          <a:xfrm>
            <a:off x="4330045" y="3136880"/>
            <a:ext cx="309700" cy="224238"/>
            <a:chOff x="770743" y="3715228"/>
            <a:chExt cx="309700" cy="224238"/>
          </a:xfrm>
        </p:grpSpPr>
        <p:sp>
          <p:nvSpPr>
            <p:cNvPr id="4045" name="Google Shape;4045;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46" name="Google Shape;4046;p8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4047" name="Google Shape;4047;p82"/>
          <p:cNvGrpSpPr/>
          <p:nvPr/>
        </p:nvGrpSpPr>
        <p:grpSpPr>
          <a:xfrm>
            <a:off x="4377396" y="5681195"/>
            <a:ext cx="309700" cy="224238"/>
            <a:chOff x="770743" y="3715228"/>
            <a:chExt cx="309700" cy="224238"/>
          </a:xfrm>
        </p:grpSpPr>
        <p:sp>
          <p:nvSpPr>
            <p:cNvPr id="4048" name="Google Shape;4048;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49" name="Google Shape;4049;p8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grpSp>
      <p:grpSp>
        <p:nvGrpSpPr>
          <p:cNvPr id="4050" name="Google Shape;4050;p82"/>
          <p:cNvGrpSpPr/>
          <p:nvPr/>
        </p:nvGrpSpPr>
        <p:grpSpPr>
          <a:xfrm>
            <a:off x="4298376" y="2880000"/>
            <a:ext cx="368899" cy="223200"/>
            <a:chOff x="740286" y="3715228"/>
            <a:chExt cx="370615" cy="224238"/>
          </a:xfrm>
        </p:grpSpPr>
        <p:sp>
          <p:nvSpPr>
            <p:cNvPr id="4051" name="Google Shape;4051;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52" name="Google Shape;4052;p82"/>
            <p:cNvSpPr/>
            <p:nvPr/>
          </p:nvSpPr>
          <p:spPr>
            <a:xfrm>
              <a:off x="740286" y="3724022"/>
              <a:ext cx="370615"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12b</a:t>
              </a:r>
              <a:endParaRPr/>
            </a:p>
          </p:txBody>
        </p:sp>
      </p:grpSp>
      <p:grpSp>
        <p:nvGrpSpPr>
          <p:cNvPr id="4053" name="Google Shape;4053;p82"/>
          <p:cNvGrpSpPr/>
          <p:nvPr/>
        </p:nvGrpSpPr>
        <p:grpSpPr>
          <a:xfrm>
            <a:off x="4345727" y="5432633"/>
            <a:ext cx="370614" cy="347348"/>
            <a:chOff x="740286" y="3715228"/>
            <a:chExt cx="370614" cy="347348"/>
          </a:xfrm>
        </p:grpSpPr>
        <p:sp>
          <p:nvSpPr>
            <p:cNvPr id="4054" name="Google Shape;4054;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55" name="Google Shape;4055;p82"/>
            <p:cNvSpPr/>
            <p:nvPr/>
          </p:nvSpPr>
          <p:spPr>
            <a:xfrm>
              <a:off x="740286" y="3724022"/>
              <a:ext cx="37061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12b</a:t>
              </a:r>
              <a:endParaRPr/>
            </a:p>
            <a:p>
              <a:pPr indent="0" lvl="0" marL="0" marR="0" rtl="0" algn="ctr">
                <a:spcBef>
                  <a:spcPts val="0"/>
                </a:spcBef>
                <a:spcAft>
                  <a:spcPts val="0"/>
                </a:spcAft>
                <a:buNone/>
              </a:pPr>
              <a:r>
                <a:t/>
              </a:r>
              <a:endParaRPr b="1" sz="800">
                <a:solidFill>
                  <a:srgbClr val="7F7F7F"/>
                </a:solidFill>
                <a:latin typeface="Avenir"/>
                <a:ea typeface="Avenir"/>
                <a:cs typeface="Avenir"/>
                <a:sym typeface="Avenir"/>
              </a:endParaRPr>
            </a:p>
          </p:txBody>
        </p:sp>
      </p:grpSp>
      <p:grpSp>
        <p:nvGrpSpPr>
          <p:cNvPr id="4056" name="Google Shape;4056;p82"/>
          <p:cNvGrpSpPr/>
          <p:nvPr/>
        </p:nvGrpSpPr>
        <p:grpSpPr>
          <a:xfrm>
            <a:off x="6484980" y="5676798"/>
            <a:ext cx="300082" cy="224238"/>
            <a:chOff x="775552" y="3715228"/>
            <a:chExt cx="300082" cy="224238"/>
          </a:xfrm>
        </p:grpSpPr>
        <p:sp>
          <p:nvSpPr>
            <p:cNvPr id="4057" name="Google Shape;4057;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58" name="Google Shape;4058;p82"/>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4059" name="Google Shape;4059;p82"/>
          <p:cNvGrpSpPr/>
          <p:nvPr/>
        </p:nvGrpSpPr>
        <p:grpSpPr>
          <a:xfrm>
            <a:off x="6448807" y="5416132"/>
            <a:ext cx="360996" cy="224238"/>
            <a:chOff x="736857" y="3715228"/>
            <a:chExt cx="360996" cy="224238"/>
          </a:xfrm>
        </p:grpSpPr>
        <p:sp>
          <p:nvSpPr>
            <p:cNvPr id="4060" name="Google Shape;4060;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61" name="Google Shape;4061;p82"/>
            <p:cNvSpPr/>
            <p:nvPr/>
          </p:nvSpPr>
          <p:spPr>
            <a:xfrm>
              <a:off x="736857" y="3724022"/>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grpSp>
      <p:grpSp>
        <p:nvGrpSpPr>
          <p:cNvPr id="4062" name="Google Shape;4062;p82"/>
          <p:cNvGrpSpPr/>
          <p:nvPr/>
        </p:nvGrpSpPr>
        <p:grpSpPr>
          <a:xfrm>
            <a:off x="2681463" y="5057611"/>
            <a:ext cx="245580" cy="224238"/>
            <a:chOff x="802803" y="3715228"/>
            <a:chExt cx="245580" cy="224238"/>
          </a:xfrm>
        </p:grpSpPr>
        <p:sp>
          <p:nvSpPr>
            <p:cNvPr id="4063" name="Google Shape;4063;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64" name="Google Shape;4064;p8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grpSp>
      <p:grpSp>
        <p:nvGrpSpPr>
          <p:cNvPr id="4065" name="Google Shape;4065;p82"/>
          <p:cNvGrpSpPr/>
          <p:nvPr/>
        </p:nvGrpSpPr>
        <p:grpSpPr>
          <a:xfrm>
            <a:off x="2680630" y="4808856"/>
            <a:ext cx="245580" cy="224238"/>
            <a:chOff x="802803" y="3715228"/>
            <a:chExt cx="245580" cy="224238"/>
          </a:xfrm>
        </p:grpSpPr>
        <p:sp>
          <p:nvSpPr>
            <p:cNvPr id="4066" name="Google Shape;4066;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67" name="Google Shape;4067;p8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4068" name="Google Shape;4068;p82"/>
          <p:cNvGrpSpPr/>
          <p:nvPr/>
        </p:nvGrpSpPr>
        <p:grpSpPr>
          <a:xfrm>
            <a:off x="6550922" y="1481480"/>
            <a:ext cx="245580" cy="224238"/>
            <a:chOff x="802803" y="3715228"/>
            <a:chExt cx="245580" cy="224238"/>
          </a:xfrm>
        </p:grpSpPr>
        <p:sp>
          <p:nvSpPr>
            <p:cNvPr id="4069" name="Google Shape;4069;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70" name="Google Shape;4070;p82"/>
            <p:cNvSpPr/>
            <p:nvPr/>
          </p:nvSpPr>
          <p:spPr>
            <a:xfrm>
              <a:off x="802803" y="37240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grpSp>
      <p:grpSp>
        <p:nvGrpSpPr>
          <p:cNvPr id="4071" name="Google Shape;4071;p82"/>
          <p:cNvGrpSpPr/>
          <p:nvPr/>
        </p:nvGrpSpPr>
        <p:grpSpPr>
          <a:xfrm>
            <a:off x="8311967" y="1742779"/>
            <a:ext cx="309700" cy="224238"/>
            <a:chOff x="770743" y="3715228"/>
            <a:chExt cx="309700" cy="224238"/>
          </a:xfrm>
        </p:grpSpPr>
        <p:sp>
          <p:nvSpPr>
            <p:cNvPr id="4072" name="Google Shape;4072;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73" name="Google Shape;4073;p8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grpSp>
      <p:grpSp>
        <p:nvGrpSpPr>
          <p:cNvPr id="4074" name="Google Shape;4074;p82"/>
          <p:cNvGrpSpPr/>
          <p:nvPr/>
        </p:nvGrpSpPr>
        <p:grpSpPr>
          <a:xfrm>
            <a:off x="4322372" y="1240114"/>
            <a:ext cx="300082" cy="224238"/>
            <a:chOff x="775552" y="3715228"/>
            <a:chExt cx="300082" cy="224238"/>
          </a:xfrm>
        </p:grpSpPr>
        <p:sp>
          <p:nvSpPr>
            <p:cNvPr id="4075" name="Google Shape;4075;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76" name="Google Shape;4076;p82"/>
            <p:cNvSpPr/>
            <p:nvPr/>
          </p:nvSpPr>
          <p:spPr>
            <a:xfrm>
              <a:off x="775552" y="372402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grpSp>
      <p:grpSp>
        <p:nvGrpSpPr>
          <p:cNvPr id="4077" name="Google Shape;4077;p82"/>
          <p:cNvGrpSpPr/>
          <p:nvPr/>
        </p:nvGrpSpPr>
        <p:grpSpPr>
          <a:xfrm>
            <a:off x="4319927" y="983503"/>
            <a:ext cx="309700" cy="224238"/>
            <a:chOff x="770743" y="3715228"/>
            <a:chExt cx="309700" cy="224238"/>
          </a:xfrm>
        </p:grpSpPr>
        <p:sp>
          <p:nvSpPr>
            <p:cNvPr id="4078" name="Google Shape;4078;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79" name="Google Shape;4079;p8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grpSp>
      <p:grpSp>
        <p:nvGrpSpPr>
          <p:cNvPr id="4080" name="Google Shape;4080;p82"/>
          <p:cNvGrpSpPr/>
          <p:nvPr/>
        </p:nvGrpSpPr>
        <p:grpSpPr>
          <a:xfrm>
            <a:off x="8280687" y="1478795"/>
            <a:ext cx="360996" cy="224238"/>
            <a:chOff x="736857" y="3715228"/>
            <a:chExt cx="360996" cy="224238"/>
          </a:xfrm>
        </p:grpSpPr>
        <p:sp>
          <p:nvSpPr>
            <p:cNvPr id="4081" name="Google Shape;4081;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82" name="Google Shape;4082;p82"/>
            <p:cNvSpPr/>
            <p:nvPr/>
          </p:nvSpPr>
          <p:spPr>
            <a:xfrm>
              <a:off x="736857" y="3724022"/>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grpSp>
      <p:grpSp>
        <p:nvGrpSpPr>
          <p:cNvPr id="4083" name="Google Shape;4083;p82"/>
          <p:cNvGrpSpPr/>
          <p:nvPr/>
        </p:nvGrpSpPr>
        <p:grpSpPr>
          <a:xfrm>
            <a:off x="4317141" y="2187210"/>
            <a:ext cx="309700" cy="224238"/>
            <a:chOff x="762505" y="3715228"/>
            <a:chExt cx="309700" cy="224238"/>
          </a:xfrm>
        </p:grpSpPr>
        <p:sp>
          <p:nvSpPr>
            <p:cNvPr id="4084" name="Google Shape;4084;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85" name="Google Shape;4085;p82"/>
            <p:cNvSpPr/>
            <p:nvPr/>
          </p:nvSpPr>
          <p:spPr>
            <a:xfrm>
              <a:off x="762505"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13</a:t>
              </a:r>
              <a:endParaRPr/>
            </a:p>
          </p:txBody>
        </p:sp>
      </p:grpSp>
      <p:grpSp>
        <p:nvGrpSpPr>
          <p:cNvPr id="4086" name="Google Shape;4086;p82"/>
          <p:cNvGrpSpPr/>
          <p:nvPr/>
        </p:nvGrpSpPr>
        <p:grpSpPr>
          <a:xfrm>
            <a:off x="852407" y="5920266"/>
            <a:ext cx="309700" cy="224238"/>
            <a:chOff x="770743" y="3715228"/>
            <a:chExt cx="309700" cy="224238"/>
          </a:xfrm>
        </p:grpSpPr>
        <p:sp>
          <p:nvSpPr>
            <p:cNvPr id="4087" name="Google Shape;4087;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88" name="Google Shape;4088;p8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14</a:t>
              </a:r>
              <a:endParaRPr/>
            </a:p>
          </p:txBody>
        </p:sp>
      </p:grpSp>
      <p:grpSp>
        <p:nvGrpSpPr>
          <p:cNvPr id="4089" name="Google Shape;4089;p82"/>
          <p:cNvGrpSpPr/>
          <p:nvPr/>
        </p:nvGrpSpPr>
        <p:grpSpPr>
          <a:xfrm>
            <a:off x="4325894" y="1931502"/>
            <a:ext cx="309700" cy="224238"/>
            <a:chOff x="770743" y="3715228"/>
            <a:chExt cx="309700" cy="224238"/>
          </a:xfrm>
        </p:grpSpPr>
        <p:sp>
          <p:nvSpPr>
            <p:cNvPr id="4090" name="Google Shape;4090;p82"/>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91" name="Google Shape;4091;p8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15</a:t>
              </a:r>
              <a:endParaRPr/>
            </a:p>
          </p:txBody>
        </p:sp>
      </p:grpSp>
      <p:grpSp>
        <p:nvGrpSpPr>
          <p:cNvPr id="4092" name="Google Shape;4092;p82"/>
          <p:cNvGrpSpPr/>
          <p:nvPr/>
        </p:nvGrpSpPr>
        <p:grpSpPr>
          <a:xfrm>
            <a:off x="2620396" y="5933422"/>
            <a:ext cx="309700" cy="224238"/>
            <a:chOff x="770743" y="3715228"/>
            <a:chExt cx="309700" cy="224238"/>
          </a:xfrm>
        </p:grpSpPr>
        <p:sp>
          <p:nvSpPr>
            <p:cNvPr id="4093" name="Google Shape;4093;p82"/>
            <p:cNvSpPr/>
            <p:nvPr/>
          </p:nvSpPr>
          <p:spPr>
            <a:xfrm>
              <a:off x="810781" y="371522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094" name="Google Shape;4094;p8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15</a:t>
              </a:r>
              <a:endParaRPr/>
            </a:p>
          </p:txBody>
        </p:sp>
      </p:grpSp>
      <p:sp>
        <p:nvSpPr>
          <p:cNvPr id="4095" name="Google Shape;4095;p82"/>
          <p:cNvSpPr txBox="1"/>
          <p:nvPr/>
        </p:nvSpPr>
        <p:spPr>
          <a:xfrm>
            <a:off x="4033926" y="1538024"/>
            <a:ext cx="201557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receivable</a:t>
            </a:r>
            <a:endParaRPr/>
          </a:p>
        </p:txBody>
      </p:sp>
      <p:sp>
        <p:nvSpPr>
          <p:cNvPr id="4096" name="Google Shape;4096;p82"/>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4097" name="Google Shape;4097;p82"/>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4098" name="Google Shape;4098;p82"/>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grpSp>
        <p:nvGrpSpPr>
          <p:cNvPr id="4099" name="Google Shape;4099;p82"/>
          <p:cNvGrpSpPr/>
          <p:nvPr/>
        </p:nvGrpSpPr>
        <p:grpSpPr>
          <a:xfrm>
            <a:off x="674882" y="2236958"/>
            <a:ext cx="1620000" cy="613673"/>
            <a:chOff x="3810000" y="2381250"/>
            <a:chExt cx="1390650" cy="1230631"/>
          </a:xfrm>
        </p:grpSpPr>
        <p:sp>
          <p:nvSpPr>
            <p:cNvPr id="4100" name="Google Shape;4100;p82"/>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01" name="Google Shape;4101;p82"/>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4102" name="Google Shape;4102;p82"/>
          <p:cNvSpPr txBox="1"/>
          <p:nvPr/>
        </p:nvSpPr>
        <p:spPr>
          <a:xfrm>
            <a:off x="667920" y="2817445"/>
            <a:ext cx="164732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Accumulated depreciation</a:t>
            </a:r>
            <a:endParaRPr/>
          </a:p>
        </p:txBody>
      </p:sp>
      <p:sp>
        <p:nvSpPr>
          <p:cNvPr id="4103" name="Google Shape;4103;p82"/>
          <p:cNvSpPr txBox="1"/>
          <p:nvPr/>
        </p:nvSpPr>
        <p:spPr>
          <a:xfrm>
            <a:off x="1679276" y="2502766"/>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4104" name="Google Shape;4104;p82"/>
          <p:cNvSpPr/>
          <p:nvPr/>
        </p:nvSpPr>
        <p:spPr>
          <a:xfrm>
            <a:off x="1256101" y="255077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105" name="Google Shape;4105;p82"/>
          <p:cNvGrpSpPr/>
          <p:nvPr/>
        </p:nvGrpSpPr>
        <p:grpSpPr>
          <a:xfrm>
            <a:off x="752976" y="2511750"/>
            <a:ext cx="309700" cy="224238"/>
            <a:chOff x="770743" y="3715228"/>
            <a:chExt cx="309700" cy="224238"/>
          </a:xfrm>
        </p:grpSpPr>
        <p:sp>
          <p:nvSpPr>
            <p:cNvPr id="4106" name="Google Shape;4106;p82"/>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107" name="Google Shape;4107;p82"/>
            <p:cNvSpPr/>
            <p:nvPr/>
          </p:nvSpPr>
          <p:spPr>
            <a:xfrm>
              <a:off x="770743"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14</a:t>
              </a:r>
              <a:endParaRPr/>
            </a:p>
          </p:txBody>
        </p:sp>
      </p:grpSp>
      <p:grpSp>
        <p:nvGrpSpPr>
          <p:cNvPr id="4108" name="Google Shape;4108;p82"/>
          <p:cNvGrpSpPr/>
          <p:nvPr/>
        </p:nvGrpSpPr>
        <p:grpSpPr>
          <a:xfrm>
            <a:off x="4247500" y="957969"/>
            <a:ext cx="1620000" cy="613673"/>
            <a:chOff x="3810000" y="2381250"/>
            <a:chExt cx="1390650" cy="1230631"/>
          </a:xfrm>
        </p:grpSpPr>
        <p:sp>
          <p:nvSpPr>
            <p:cNvPr id="4109" name="Google Shape;4109;p82"/>
            <p:cNvSpPr/>
            <p:nvPr/>
          </p:nvSpPr>
          <p:spPr>
            <a:xfrm flipH="1">
              <a:off x="4505325"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10" name="Google Shape;4110;p82"/>
            <p:cNvSpPr/>
            <p:nvPr/>
          </p:nvSpPr>
          <p:spPr>
            <a:xfrm>
              <a:off x="3810000" y="2381250"/>
              <a:ext cx="695325" cy="1230631"/>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4111" name="Google Shape;4111;p82"/>
          <p:cNvGrpSpPr/>
          <p:nvPr/>
        </p:nvGrpSpPr>
        <p:grpSpPr>
          <a:xfrm>
            <a:off x="4247500" y="1892397"/>
            <a:ext cx="1620000" cy="613673"/>
            <a:chOff x="3810000" y="2381250"/>
            <a:chExt cx="1390650" cy="1230631"/>
          </a:xfrm>
        </p:grpSpPr>
        <p:sp>
          <p:nvSpPr>
            <p:cNvPr id="4112" name="Google Shape;4112;p82"/>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13" name="Google Shape;4113;p82"/>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4114" name="Google Shape;4114;p82"/>
          <p:cNvGrpSpPr/>
          <p:nvPr/>
        </p:nvGrpSpPr>
        <p:grpSpPr>
          <a:xfrm>
            <a:off x="2556000" y="4767598"/>
            <a:ext cx="1620000" cy="613673"/>
            <a:chOff x="3810000" y="2381250"/>
            <a:chExt cx="1390650" cy="1230631"/>
          </a:xfrm>
        </p:grpSpPr>
        <p:sp>
          <p:nvSpPr>
            <p:cNvPr id="4115" name="Google Shape;4115;p82"/>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16" name="Google Shape;4116;p82"/>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4117" name="Google Shape;4117;p82"/>
          <p:cNvGrpSpPr/>
          <p:nvPr/>
        </p:nvGrpSpPr>
        <p:grpSpPr>
          <a:xfrm>
            <a:off x="2556000" y="5633028"/>
            <a:ext cx="1620000" cy="613673"/>
            <a:chOff x="3810000" y="2381250"/>
            <a:chExt cx="1390650" cy="1230631"/>
          </a:xfrm>
        </p:grpSpPr>
        <p:sp>
          <p:nvSpPr>
            <p:cNvPr id="4118" name="Google Shape;4118;p82"/>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19" name="Google Shape;4119;p82"/>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4120" name="Google Shape;4120;p82"/>
          <p:cNvGrpSpPr/>
          <p:nvPr/>
        </p:nvGrpSpPr>
        <p:grpSpPr>
          <a:xfrm>
            <a:off x="788356" y="5618680"/>
            <a:ext cx="1620000" cy="613673"/>
            <a:chOff x="3810000" y="2381250"/>
            <a:chExt cx="1390650" cy="1230631"/>
          </a:xfrm>
        </p:grpSpPr>
        <p:sp>
          <p:nvSpPr>
            <p:cNvPr id="4121" name="Google Shape;4121;p82"/>
            <p:cNvSpPr/>
            <p:nvPr/>
          </p:nvSpPr>
          <p:spPr>
            <a:xfrm flipH="1">
              <a:off x="4505325"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22" name="Google Shape;4122;p82"/>
            <p:cNvSpPr/>
            <p:nvPr/>
          </p:nvSpPr>
          <p:spPr>
            <a:xfrm>
              <a:off x="3810000" y="2381250"/>
              <a:ext cx="695325" cy="1230631"/>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4123" name="Google Shape;4123;p82"/>
          <p:cNvGrpSpPr/>
          <p:nvPr/>
        </p:nvGrpSpPr>
        <p:grpSpPr>
          <a:xfrm>
            <a:off x="4292494" y="5448381"/>
            <a:ext cx="1620000" cy="796276"/>
            <a:chOff x="3810000" y="2015069"/>
            <a:chExt cx="1390650" cy="1596814"/>
          </a:xfrm>
        </p:grpSpPr>
        <p:sp>
          <p:nvSpPr>
            <p:cNvPr id="4124" name="Google Shape;4124;p82"/>
            <p:cNvSpPr/>
            <p:nvPr/>
          </p:nvSpPr>
          <p:spPr>
            <a:xfrm flipH="1">
              <a:off x="4505325" y="2015073"/>
              <a:ext cx="695325" cy="1596810"/>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25" name="Google Shape;4125;p82"/>
            <p:cNvSpPr/>
            <p:nvPr/>
          </p:nvSpPr>
          <p:spPr>
            <a:xfrm>
              <a:off x="3810000" y="2015069"/>
              <a:ext cx="695325" cy="1596812"/>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4126" name="Google Shape;4126;p82"/>
          <p:cNvGrpSpPr/>
          <p:nvPr/>
        </p:nvGrpSpPr>
        <p:grpSpPr>
          <a:xfrm>
            <a:off x="6382456" y="5448381"/>
            <a:ext cx="1620000" cy="796276"/>
            <a:chOff x="3810000" y="2015069"/>
            <a:chExt cx="1390650" cy="1596814"/>
          </a:xfrm>
        </p:grpSpPr>
        <p:sp>
          <p:nvSpPr>
            <p:cNvPr id="4127" name="Google Shape;4127;p8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28" name="Google Shape;4128;p8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4129" name="Google Shape;4129;p82"/>
          <p:cNvGrpSpPr/>
          <p:nvPr/>
        </p:nvGrpSpPr>
        <p:grpSpPr>
          <a:xfrm>
            <a:off x="9983452" y="3159099"/>
            <a:ext cx="1620000" cy="796276"/>
            <a:chOff x="3810000" y="2015069"/>
            <a:chExt cx="1390650" cy="1596814"/>
          </a:xfrm>
        </p:grpSpPr>
        <p:sp>
          <p:nvSpPr>
            <p:cNvPr id="4130" name="Google Shape;4130;p8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31" name="Google Shape;4131;p8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4132" name="Google Shape;4132;p82"/>
          <p:cNvGrpSpPr/>
          <p:nvPr/>
        </p:nvGrpSpPr>
        <p:grpSpPr>
          <a:xfrm>
            <a:off x="8214558" y="1260018"/>
            <a:ext cx="1620000" cy="796276"/>
            <a:chOff x="3810000" y="2015069"/>
            <a:chExt cx="1390650" cy="1596814"/>
          </a:xfrm>
        </p:grpSpPr>
        <p:sp>
          <p:nvSpPr>
            <p:cNvPr id="4133" name="Google Shape;4133;p8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34" name="Google Shape;4134;p8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4135" name="Google Shape;4135;p82"/>
          <p:cNvGrpSpPr/>
          <p:nvPr/>
        </p:nvGrpSpPr>
        <p:grpSpPr>
          <a:xfrm>
            <a:off x="10006085" y="1263488"/>
            <a:ext cx="1620000" cy="796276"/>
            <a:chOff x="3810000" y="2015069"/>
            <a:chExt cx="1390650" cy="1596814"/>
          </a:xfrm>
        </p:grpSpPr>
        <p:sp>
          <p:nvSpPr>
            <p:cNvPr id="4136" name="Google Shape;4136;p8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37" name="Google Shape;4137;p8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4138" name="Google Shape;4138;p82"/>
          <p:cNvGrpSpPr/>
          <p:nvPr/>
        </p:nvGrpSpPr>
        <p:grpSpPr>
          <a:xfrm>
            <a:off x="6428511" y="1266563"/>
            <a:ext cx="1620000" cy="796276"/>
            <a:chOff x="3810000" y="2015069"/>
            <a:chExt cx="1390650" cy="1596814"/>
          </a:xfrm>
        </p:grpSpPr>
        <p:sp>
          <p:nvSpPr>
            <p:cNvPr id="4139" name="Google Shape;4139;p82"/>
            <p:cNvSpPr/>
            <p:nvPr/>
          </p:nvSpPr>
          <p:spPr>
            <a:xfrm flipH="1">
              <a:off x="4505325" y="2015073"/>
              <a:ext cx="695325" cy="1596810"/>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40" name="Google Shape;4140;p82"/>
            <p:cNvSpPr/>
            <p:nvPr/>
          </p:nvSpPr>
          <p:spPr>
            <a:xfrm>
              <a:off x="3810000" y="2015069"/>
              <a:ext cx="695325" cy="1596812"/>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4141" name="Google Shape;4141;p82"/>
          <p:cNvSpPr/>
          <p:nvPr/>
        </p:nvSpPr>
        <p:spPr>
          <a:xfrm>
            <a:off x="1357425" y="4452899"/>
            <a:ext cx="10586794" cy="1205854"/>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2" name="Google Shape;4142;p82"/>
          <p:cNvSpPr/>
          <p:nvPr/>
        </p:nvSpPr>
        <p:spPr>
          <a:xfrm rot="10800000">
            <a:off x="153289" y="4549188"/>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3" name="Google Shape;4143;p82"/>
          <p:cNvSpPr/>
          <p:nvPr/>
        </p:nvSpPr>
        <p:spPr>
          <a:xfrm>
            <a:off x="152838" y="842384"/>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4" name="Google Shape;4144;p82"/>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145" name="Google Shape;4145;p82"/>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grpSp>
        <p:nvGrpSpPr>
          <p:cNvPr id="4146" name="Google Shape;4146;p82"/>
          <p:cNvGrpSpPr/>
          <p:nvPr/>
        </p:nvGrpSpPr>
        <p:grpSpPr>
          <a:xfrm>
            <a:off x="1536422" y="4737785"/>
            <a:ext cx="10186175" cy="756551"/>
            <a:chOff x="719091" y="1719856"/>
            <a:chExt cx="9540882" cy="791545"/>
          </a:xfrm>
        </p:grpSpPr>
        <p:sp>
          <p:nvSpPr>
            <p:cNvPr id="4147" name="Google Shape;4147;p82"/>
            <p:cNvSpPr txBox="1"/>
            <p:nvPr/>
          </p:nvSpPr>
          <p:spPr>
            <a:xfrm>
              <a:off x="1460917" y="1719859"/>
              <a:ext cx="5648774" cy="790969"/>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3월 31일까지 사용된 이연 광고비를 회계 처리함.</a:t>
              </a:r>
              <a:endParaRPr sz="2000">
                <a:solidFill>
                  <a:schemeClr val="dk1"/>
                </a:solidFill>
                <a:latin typeface="Avenir"/>
                <a:ea typeface="Avenir"/>
                <a:cs typeface="Avenir"/>
                <a:sym typeface="Avenir"/>
              </a:endParaRPr>
            </a:p>
          </p:txBody>
        </p:sp>
        <p:sp>
          <p:nvSpPr>
            <p:cNvPr id="4148" name="Google Shape;4148;p82"/>
            <p:cNvSpPr txBox="1"/>
            <p:nvPr/>
          </p:nvSpPr>
          <p:spPr>
            <a:xfrm>
              <a:off x="7107675" y="1720432"/>
              <a:ext cx="1576448" cy="790969"/>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BFBFBF"/>
                  </a:solidFill>
                  <a:latin typeface="Avenir"/>
                  <a:ea typeface="Avenir"/>
                  <a:cs typeface="Avenir"/>
                  <a:sym typeface="Avenir"/>
                </a:rPr>
                <a:t>Advertising</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200</a:t>
              </a:r>
              <a:endParaRPr/>
            </a:p>
          </p:txBody>
        </p:sp>
        <p:sp>
          <p:nvSpPr>
            <p:cNvPr id="4149" name="Google Shape;4149;p82"/>
            <p:cNvSpPr txBox="1"/>
            <p:nvPr/>
          </p:nvSpPr>
          <p:spPr>
            <a:xfrm>
              <a:off x="8683525" y="1720431"/>
              <a:ext cx="1576448" cy="790969"/>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BFBFBF"/>
                  </a:solidFill>
                  <a:latin typeface="Avenir"/>
                  <a:ea typeface="Avenir"/>
                  <a:cs typeface="Avenir"/>
                  <a:sym typeface="Avenir"/>
                </a:rPr>
                <a:t>Deferred expenses</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200</a:t>
              </a:r>
              <a:endParaRPr/>
            </a:p>
          </p:txBody>
        </p:sp>
        <p:sp>
          <p:nvSpPr>
            <p:cNvPr id="4150" name="Google Shape;4150;p82"/>
            <p:cNvSpPr txBox="1"/>
            <p:nvPr/>
          </p:nvSpPr>
          <p:spPr>
            <a:xfrm>
              <a:off x="719091" y="1719856"/>
              <a:ext cx="741825" cy="790969"/>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15</a:t>
              </a:r>
              <a:endParaRPr/>
            </a:p>
          </p:txBody>
        </p:sp>
      </p:grpSp>
      <p:sp>
        <p:nvSpPr>
          <p:cNvPr id="4151" name="Google Shape;4151;p82"/>
          <p:cNvSpPr txBox="1"/>
          <p:nvPr/>
        </p:nvSpPr>
        <p:spPr>
          <a:xfrm>
            <a:off x="6403128"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160</a:t>
            </a:r>
            <a:endParaRPr sz="2400">
              <a:solidFill>
                <a:schemeClr val="dk1"/>
              </a:solidFill>
              <a:latin typeface="Calibri"/>
              <a:ea typeface="Calibri"/>
              <a:cs typeface="Calibri"/>
              <a:sym typeface="Calibri"/>
            </a:endParaRPr>
          </a:p>
        </p:txBody>
      </p:sp>
      <p:sp>
        <p:nvSpPr>
          <p:cNvPr id="4152" name="Google Shape;4152;p82"/>
          <p:cNvSpPr txBox="1"/>
          <p:nvPr/>
        </p:nvSpPr>
        <p:spPr>
          <a:xfrm>
            <a:off x="6403129" y="3419412"/>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360</a:t>
            </a:r>
            <a:endParaRPr sz="2400">
              <a:solidFill>
                <a:schemeClr val="dk1"/>
              </a:solidFill>
              <a:latin typeface="Calibri"/>
              <a:ea typeface="Calibri"/>
              <a:cs typeface="Calibri"/>
              <a:sym typeface="Calibri"/>
            </a:endParaRPr>
          </a:p>
        </p:txBody>
      </p:sp>
      <p:sp>
        <p:nvSpPr>
          <p:cNvPr id="4153" name="Google Shape;4153;p82"/>
          <p:cNvSpPr txBox="1"/>
          <p:nvPr/>
        </p:nvSpPr>
        <p:spPr>
          <a:xfrm>
            <a:off x="8351278" y="4724896"/>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200</a:t>
            </a:r>
            <a:endParaRPr/>
          </a:p>
        </p:txBody>
      </p:sp>
      <p:sp>
        <p:nvSpPr>
          <p:cNvPr id="4154" name="Google Shape;4154;p82"/>
          <p:cNvSpPr txBox="1"/>
          <p:nvPr/>
        </p:nvSpPr>
        <p:spPr>
          <a:xfrm>
            <a:off x="10039527" y="4704858"/>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200</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7"/>
                                        </p:tgtEl>
                                        <p:attrNameLst>
                                          <p:attrName>style.visibility</p:attrName>
                                        </p:attrNameLst>
                                      </p:cBhvr>
                                      <p:to>
                                        <p:strVal val="visible"/>
                                      </p:to>
                                    </p:set>
                                    <p:animEffect filter="fade" transition="in">
                                      <p:cBhvr>
                                        <p:cTn dur="500"/>
                                        <p:tgtEl>
                                          <p:spTgt spid="4117"/>
                                        </p:tgtEl>
                                      </p:cBhvr>
                                    </p:animEffect>
                                  </p:childTnLst>
                                </p:cTn>
                              </p:par>
                              <p:par>
                                <p:cTn fill="hold" nodeType="withEffect" presetClass="entr" presetID="10" presetSubtype="0">
                                  <p:stCondLst>
                                    <p:cond delay="0"/>
                                  </p:stCondLst>
                                  <p:childTnLst>
                                    <p:set>
                                      <p:cBhvr>
                                        <p:cTn dur="1" fill="hold">
                                          <p:stCondLst>
                                            <p:cond delay="0"/>
                                          </p:stCondLst>
                                        </p:cTn>
                                        <p:tgtEl>
                                          <p:spTgt spid="3914"/>
                                        </p:tgtEl>
                                        <p:attrNameLst>
                                          <p:attrName>style.visibility</p:attrName>
                                        </p:attrNameLst>
                                      </p:cBhvr>
                                      <p:to>
                                        <p:strVal val="visible"/>
                                      </p:to>
                                    </p:set>
                                    <p:animEffect filter="fade" transition="in">
                                      <p:cBhvr>
                                        <p:cTn dur="500"/>
                                        <p:tgtEl>
                                          <p:spTgt spid="3914"/>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2000"/>
                                        <p:tgtEl>
                                          <p:spTgt spid="4153"/>
                                        </p:tgtEl>
                                      </p:cBhvr>
                                    </p:animEffect>
                                    <p:set>
                                      <p:cBhvr>
                                        <p:cTn dur="1" fill="hold">
                                          <p:stCondLst>
                                            <p:cond delay="2000"/>
                                          </p:stCondLst>
                                        </p:cTn>
                                        <p:tgtEl>
                                          <p:spTgt spid="41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092"/>
                                        </p:tgtEl>
                                        <p:attrNameLst>
                                          <p:attrName>style.visibility</p:attrName>
                                        </p:attrNameLst>
                                      </p:cBhvr>
                                      <p:to>
                                        <p:strVal val="visible"/>
                                      </p:to>
                                    </p:set>
                                    <p:animEffect filter="fade" transition="in">
                                      <p:cBhvr>
                                        <p:cTn dur="1000"/>
                                        <p:tgtEl>
                                          <p:spTgt spid="4092"/>
                                        </p:tgtEl>
                                      </p:cBhvr>
                                    </p:animEffect>
                                  </p:childTnLst>
                                </p:cTn>
                              </p:par>
                              <p:par>
                                <p:cTn fill="hold" nodeType="withEffect" presetClass="entr" presetID="10" presetSubtype="0">
                                  <p:stCondLst>
                                    <p:cond delay="0"/>
                                  </p:stCondLst>
                                  <p:childTnLst>
                                    <p:set>
                                      <p:cBhvr>
                                        <p:cTn dur="1" fill="hold">
                                          <p:stCondLst>
                                            <p:cond delay="0"/>
                                          </p:stCondLst>
                                        </p:cTn>
                                        <p:tgtEl>
                                          <p:spTgt spid="3987"/>
                                        </p:tgtEl>
                                        <p:attrNameLst>
                                          <p:attrName>style.visibility</p:attrName>
                                        </p:attrNameLst>
                                      </p:cBhvr>
                                      <p:to>
                                        <p:strVal val="visible"/>
                                      </p:to>
                                    </p:set>
                                    <p:animEffect filter="fade" transition="in">
                                      <p:cBhvr>
                                        <p:cTn dur="1000"/>
                                        <p:tgtEl>
                                          <p:spTgt spid="3987"/>
                                        </p:tgtEl>
                                      </p:cBhvr>
                                    </p:animEffect>
                                  </p:childTnLst>
                                </p:cTn>
                              </p:par>
                              <p:par>
                                <p:cTn fill="hold" nodeType="withEffect" presetClass="entr" presetID="10" presetSubtype="0">
                                  <p:stCondLst>
                                    <p:cond delay="0"/>
                                  </p:stCondLst>
                                  <p:childTnLst>
                                    <p:set>
                                      <p:cBhvr>
                                        <p:cTn dur="1" fill="hold">
                                          <p:stCondLst>
                                            <p:cond delay="0"/>
                                          </p:stCondLst>
                                        </p:cTn>
                                        <p:tgtEl>
                                          <p:spTgt spid="3986"/>
                                        </p:tgtEl>
                                        <p:attrNameLst>
                                          <p:attrName>style.visibility</p:attrName>
                                        </p:attrNameLst>
                                      </p:cBhvr>
                                      <p:to>
                                        <p:strVal val="visible"/>
                                      </p:to>
                                    </p:set>
                                    <p:animEffect filter="fade" transition="in">
                                      <p:cBhvr>
                                        <p:cTn dur="1000"/>
                                        <p:tgtEl>
                                          <p:spTgt spid="398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151"/>
                                        </p:tgtEl>
                                        <p:attrNameLst>
                                          <p:attrName>style.visibility</p:attrName>
                                        </p:attrNameLst>
                                      </p:cBhvr>
                                      <p:to>
                                        <p:strVal val="visible"/>
                                      </p:to>
                                    </p:set>
                                    <p:animEffect filter="fade" transition="in">
                                      <p:cBhvr>
                                        <p:cTn dur="1000"/>
                                        <p:tgtEl>
                                          <p:spTgt spid="4151"/>
                                        </p:tgtEl>
                                      </p:cBhvr>
                                    </p:animEffect>
                                  </p:childTnLst>
                                </p:cTn>
                              </p:par>
                              <p:par>
                                <p:cTn fill="hold" nodeType="withEffect" presetClass="exit" presetID="10" presetSubtype="0">
                                  <p:stCondLst>
                                    <p:cond delay="0"/>
                                  </p:stCondLst>
                                  <p:childTnLst>
                                    <p:animEffect filter="fade" transition="out">
                                      <p:cBhvr>
                                        <p:cTn dur="500"/>
                                        <p:tgtEl>
                                          <p:spTgt spid="4152"/>
                                        </p:tgtEl>
                                      </p:cBhvr>
                                    </p:animEffect>
                                    <p:set>
                                      <p:cBhvr>
                                        <p:cTn dur="1" fill="hold">
                                          <p:stCondLst>
                                            <p:cond delay="500"/>
                                          </p:stCondLst>
                                        </p:cTn>
                                        <p:tgtEl>
                                          <p:spTgt spid="4152"/>
                                        </p:tgtEl>
                                        <p:attrNameLst>
                                          <p:attrName>style.visibility</p:attrName>
                                        </p:attrNameLst>
                                      </p:cBhvr>
                                      <p:to>
                                        <p:strVal val="hidden"/>
                                      </p:to>
                                    </p:set>
                                  </p:childTnLst>
                                </p:cTn>
                              </p:par>
                            </p:childTnLst>
                          </p:cTn>
                        </p:par>
                        <p:par>
                          <p:cTn fill="hold">
                            <p:stCondLst>
                              <p:cond delay="3500"/>
                            </p:stCondLst>
                            <p:childTnLst>
                              <p:par>
                                <p:cTn fill="hold" nodeType="afterEffect" presetClass="exit" presetID="10" presetSubtype="0">
                                  <p:stCondLst>
                                    <p:cond delay="0"/>
                                  </p:stCondLst>
                                  <p:childTnLst>
                                    <p:animEffect filter="fade" transition="out">
                                      <p:cBhvr>
                                        <p:cTn dur="1000"/>
                                        <p:tgtEl>
                                          <p:spTgt spid="4154"/>
                                        </p:tgtEl>
                                      </p:cBhvr>
                                    </p:animEffect>
                                    <p:set>
                                      <p:cBhvr>
                                        <p:cTn dur="1" fill="hold">
                                          <p:stCondLst>
                                            <p:cond delay="1000"/>
                                          </p:stCondLst>
                                        </p:cTn>
                                        <p:tgtEl>
                                          <p:spTgt spid="415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089"/>
                                        </p:tgtEl>
                                        <p:attrNameLst>
                                          <p:attrName>style.visibility</p:attrName>
                                        </p:attrNameLst>
                                      </p:cBhvr>
                                      <p:to>
                                        <p:strVal val="visible"/>
                                      </p:to>
                                    </p:set>
                                    <p:animEffect filter="fade" transition="in">
                                      <p:cBhvr>
                                        <p:cTn dur="1000"/>
                                        <p:tgtEl>
                                          <p:spTgt spid="4089"/>
                                        </p:tgtEl>
                                      </p:cBhvr>
                                    </p:animEffect>
                                  </p:childTnLst>
                                </p:cTn>
                              </p:par>
                              <p:par>
                                <p:cTn fill="hold" nodeType="withEffect" presetClass="entr" presetID="10" presetSubtype="0">
                                  <p:stCondLst>
                                    <p:cond delay="0"/>
                                  </p:stCondLst>
                                  <p:childTnLst>
                                    <p:set>
                                      <p:cBhvr>
                                        <p:cTn dur="1" fill="hold">
                                          <p:stCondLst>
                                            <p:cond delay="0"/>
                                          </p:stCondLst>
                                        </p:cTn>
                                        <p:tgtEl>
                                          <p:spTgt spid="3989"/>
                                        </p:tgtEl>
                                        <p:attrNameLst>
                                          <p:attrName>style.visibility</p:attrName>
                                        </p:attrNameLst>
                                      </p:cBhvr>
                                      <p:to>
                                        <p:strVal val="visible"/>
                                      </p:to>
                                    </p:set>
                                    <p:animEffect filter="fade" transition="in">
                                      <p:cBhvr>
                                        <p:cTn dur="1000"/>
                                        <p:tgtEl>
                                          <p:spTgt spid="3989"/>
                                        </p:tgtEl>
                                      </p:cBhvr>
                                    </p:animEffect>
                                  </p:childTnLst>
                                </p:cTn>
                              </p:par>
                              <p:par>
                                <p:cTn fill="hold" nodeType="withEffect" presetClass="entr" presetID="10" presetSubtype="0">
                                  <p:stCondLst>
                                    <p:cond delay="0"/>
                                  </p:stCondLst>
                                  <p:childTnLst>
                                    <p:set>
                                      <p:cBhvr>
                                        <p:cTn dur="1" fill="hold">
                                          <p:stCondLst>
                                            <p:cond delay="0"/>
                                          </p:stCondLst>
                                        </p:cTn>
                                        <p:tgtEl>
                                          <p:spTgt spid="3988"/>
                                        </p:tgtEl>
                                        <p:attrNameLst>
                                          <p:attrName>style.visibility</p:attrName>
                                        </p:attrNameLst>
                                      </p:cBhvr>
                                      <p:to>
                                        <p:strVal val="visible"/>
                                      </p:to>
                                    </p:set>
                                    <p:animEffect filter="fade" transition="in">
                                      <p:cBhvr>
                                        <p:cTn dur="1000"/>
                                        <p:tgtEl>
                                          <p:spTgt spid="39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2"/>
                                        </p:tgtEl>
                                        <p:attrNameLst>
                                          <p:attrName>style.visibility</p:attrName>
                                        </p:attrNameLst>
                                      </p:cBhvr>
                                      <p:to>
                                        <p:strVal val="visible"/>
                                      </p:to>
                                    </p:set>
                                    <p:animEffect filter="fade" transition="in">
                                      <p:cBhvr>
                                        <p:cTn dur="1000"/>
                                        <p:tgtEl>
                                          <p:spTgt spid="4142"/>
                                        </p:tgtEl>
                                      </p:cBhvr>
                                    </p:animEffect>
                                  </p:childTnLst>
                                </p:cTn>
                              </p:par>
                              <p:par>
                                <p:cTn fill="hold" nodeType="withEffect" presetClass="entr" presetID="10" presetSubtype="0">
                                  <p:stCondLst>
                                    <p:cond delay="0"/>
                                  </p:stCondLst>
                                  <p:childTnLst>
                                    <p:set>
                                      <p:cBhvr>
                                        <p:cTn dur="1" fill="hold">
                                          <p:stCondLst>
                                            <p:cond delay="0"/>
                                          </p:stCondLst>
                                        </p:cTn>
                                        <p:tgtEl>
                                          <p:spTgt spid="4143"/>
                                        </p:tgtEl>
                                        <p:attrNameLst>
                                          <p:attrName>style.visibility</p:attrName>
                                        </p:attrNameLst>
                                      </p:cBhvr>
                                      <p:to>
                                        <p:strVal val="visible"/>
                                      </p:to>
                                    </p:set>
                                    <p:animEffect filter="fade" transition="in">
                                      <p:cBhvr>
                                        <p:cTn dur="1000"/>
                                        <p:tgtEl>
                                          <p:spTgt spid="4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159" name="Shape 4159"/>
        <p:cNvGrpSpPr/>
        <p:nvPr/>
      </p:nvGrpSpPr>
      <p:grpSpPr>
        <a:xfrm>
          <a:off x="0" y="0"/>
          <a:ext cx="0" cy="0"/>
          <a:chOff x="0" y="0"/>
          <a:chExt cx="0" cy="0"/>
        </a:xfrm>
      </p:grpSpPr>
      <p:sp>
        <p:nvSpPr>
          <p:cNvPr id="4160" name="Google Shape;4160;p83"/>
          <p:cNvSpPr txBox="1"/>
          <p:nvPr/>
        </p:nvSpPr>
        <p:spPr>
          <a:xfrm>
            <a:off x="4187006" y="284371"/>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grpSp>
        <p:nvGrpSpPr>
          <p:cNvPr id="4161" name="Google Shape;4161;p83"/>
          <p:cNvGrpSpPr/>
          <p:nvPr/>
        </p:nvGrpSpPr>
        <p:grpSpPr>
          <a:xfrm>
            <a:off x="1284578" y="2130923"/>
            <a:ext cx="10187237" cy="756009"/>
            <a:chOff x="1284578" y="2130923"/>
            <a:chExt cx="10187237" cy="756009"/>
          </a:xfrm>
        </p:grpSpPr>
        <p:grpSp>
          <p:nvGrpSpPr>
            <p:cNvPr id="4162" name="Google Shape;4162;p83"/>
            <p:cNvGrpSpPr/>
            <p:nvPr/>
          </p:nvGrpSpPr>
          <p:grpSpPr>
            <a:xfrm>
              <a:off x="1284578" y="2130929"/>
              <a:ext cx="10187237" cy="756003"/>
              <a:chOff x="719091" y="1719857"/>
              <a:chExt cx="9545223" cy="756003"/>
            </a:xfrm>
          </p:grpSpPr>
          <p:sp>
            <p:nvSpPr>
              <p:cNvPr id="4163" name="Google Shape;4163;p83"/>
              <p:cNvSpPr txBox="1"/>
              <p:nvPr/>
            </p:nvSpPr>
            <p:spPr>
              <a:xfrm>
                <a:off x="1456307" y="1719860"/>
                <a:ext cx="5650757" cy="7560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ZZZ 공급업체에게 전액 지급함.</a:t>
                </a:r>
                <a:endParaRPr sz="2000">
                  <a:solidFill>
                    <a:schemeClr val="dk1"/>
                  </a:solidFill>
                  <a:latin typeface="Avenir"/>
                  <a:ea typeface="Avenir"/>
                  <a:cs typeface="Avenir"/>
                  <a:sym typeface="Avenir"/>
                </a:endParaRPr>
              </a:p>
            </p:txBody>
          </p:sp>
          <p:sp>
            <p:nvSpPr>
              <p:cNvPr id="4164" name="Google Shape;4164;p83"/>
              <p:cNvSpPr txBox="1"/>
              <p:nvPr/>
            </p:nvSpPr>
            <p:spPr>
              <a:xfrm>
                <a:off x="7107065" y="1719857"/>
                <a:ext cx="1578623" cy="756000"/>
              </a:xfrm>
              <a:prstGeom prst="rect">
                <a:avLst/>
              </a:prstGeom>
              <a:solidFill>
                <a:srgbClr val="E1EFD8"/>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BFBFBF"/>
                    </a:solidFill>
                    <a:latin typeface="Avenir"/>
                    <a:ea typeface="Avenir"/>
                    <a:cs typeface="Avenir"/>
                    <a:sym typeface="Avenir"/>
                  </a:rPr>
                  <a:t>Accounts payable</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6,000</a:t>
                </a:r>
                <a:endParaRPr/>
              </a:p>
            </p:txBody>
          </p:sp>
          <p:sp>
            <p:nvSpPr>
              <p:cNvPr id="4165" name="Google Shape;4165;p83"/>
              <p:cNvSpPr txBox="1"/>
              <p:nvPr/>
            </p:nvSpPr>
            <p:spPr>
              <a:xfrm>
                <a:off x="8685691" y="1719857"/>
                <a:ext cx="1578623" cy="756000"/>
              </a:xfrm>
              <a:prstGeom prst="rect">
                <a:avLst/>
              </a:prstGeom>
              <a:solidFill>
                <a:srgbClr val="FBE4D4"/>
              </a:solidFill>
              <a:ln cap="flat" cmpd="sng" w="9525">
                <a:solidFill>
                  <a:srgbClr val="BFBFB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BFBFBF"/>
                    </a:solidFill>
                    <a:latin typeface="Avenir"/>
                    <a:ea typeface="Avenir"/>
                    <a:cs typeface="Avenir"/>
                    <a:sym typeface="Avenir"/>
                  </a:rPr>
                  <a:t>Cash</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6,000</a:t>
                </a:r>
                <a:endParaRPr/>
              </a:p>
            </p:txBody>
          </p:sp>
          <p:sp>
            <p:nvSpPr>
              <p:cNvPr id="4166" name="Google Shape;4166;p83"/>
              <p:cNvSpPr txBox="1"/>
              <p:nvPr/>
            </p:nvSpPr>
            <p:spPr>
              <a:xfrm>
                <a:off x="719091" y="1719857"/>
                <a:ext cx="737213" cy="756000"/>
              </a:xfrm>
              <a:prstGeom prst="rect">
                <a:avLst/>
              </a:prstGeom>
              <a:solidFill>
                <a:schemeClr val="lt1"/>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16</a:t>
                </a:r>
                <a:endParaRPr/>
              </a:p>
            </p:txBody>
          </p:sp>
        </p:grpSp>
        <p:sp>
          <p:nvSpPr>
            <p:cNvPr id="4167" name="Google Shape;4167;p83"/>
            <p:cNvSpPr txBox="1"/>
            <p:nvPr/>
          </p:nvSpPr>
          <p:spPr>
            <a:xfrm>
              <a:off x="8102209" y="2130926"/>
              <a:ext cx="1684802"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6,000</a:t>
              </a:r>
              <a:endParaRPr/>
            </a:p>
          </p:txBody>
        </p:sp>
        <p:sp>
          <p:nvSpPr>
            <p:cNvPr id="4168" name="Google Shape;4168;p83"/>
            <p:cNvSpPr txBox="1"/>
            <p:nvPr/>
          </p:nvSpPr>
          <p:spPr>
            <a:xfrm>
              <a:off x="9787014" y="2130923"/>
              <a:ext cx="1684801"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6,000</a:t>
              </a:r>
              <a:endParaRPr/>
            </a:p>
          </p:txBody>
        </p:sp>
      </p:grpSp>
      <p:cxnSp>
        <p:nvCxnSpPr>
          <p:cNvPr id="4169" name="Google Shape;4169;p83"/>
          <p:cNvCxnSpPr/>
          <p:nvPr/>
        </p:nvCxnSpPr>
        <p:spPr>
          <a:xfrm>
            <a:off x="4316098" y="717845"/>
            <a:ext cx="3375212" cy="0"/>
          </a:xfrm>
          <a:prstGeom prst="straightConnector1">
            <a:avLst/>
          </a:prstGeom>
          <a:noFill/>
          <a:ln cap="flat" cmpd="sng" w="28575">
            <a:solidFill>
              <a:schemeClr val="accent1"/>
            </a:solidFill>
            <a:prstDash val="dot"/>
            <a:miter lim="800000"/>
            <a:headEnd len="sm" w="sm" type="none"/>
            <a:tailEnd len="sm" w="sm" type="none"/>
          </a:ln>
        </p:spPr>
      </p:cxnSp>
      <p:sp>
        <p:nvSpPr>
          <p:cNvPr id="4170" name="Google Shape;4170;p83"/>
          <p:cNvSpPr/>
          <p:nvPr/>
        </p:nvSpPr>
        <p:spPr>
          <a:xfrm>
            <a:off x="1284578" y="1520543"/>
            <a:ext cx="2024679" cy="4201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0">
                <a:solidFill>
                  <a:schemeClr val="dk1"/>
                </a:solidFill>
                <a:latin typeface="Avenir"/>
                <a:ea typeface="Avenir"/>
                <a:cs typeface="Avenir"/>
                <a:sym typeface="Avenir"/>
              </a:rPr>
              <a:t>31 March</a:t>
            </a:r>
            <a:endParaRPr sz="213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5" name="Shape 4175"/>
        <p:cNvGrpSpPr/>
        <p:nvPr/>
      </p:nvGrpSpPr>
      <p:grpSpPr>
        <a:xfrm>
          <a:off x="0" y="0"/>
          <a:ext cx="0" cy="0"/>
          <a:chOff x="0" y="0"/>
          <a:chExt cx="0" cy="0"/>
        </a:xfrm>
      </p:grpSpPr>
      <p:sp>
        <p:nvSpPr>
          <p:cNvPr id="4176" name="Google Shape;4176;p84"/>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4177" name="Google Shape;4177;p84"/>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sp>
        <p:nvSpPr>
          <p:cNvPr id="4178" name="Google Shape;4178;p84"/>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4179" name="Google Shape;4179;p84"/>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sp>
        <p:nvSpPr>
          <p:cNvPr id="4180" name="Google Shape;4180;p84"/>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4181" name="Google Shape;4181;p84"/>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4182" name="Google Shape;4182;p84"/>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4183" name="Google Shape;4183;p84"/>
          <p:cNvGrpSpPr/>
          <p:nvPr/>
        </p:nvGrpSpPr>
        <p:grpSpPr>
          <a:xfrm>
            <a:off x="492858" y="3906158"/>
            <a:ext cx="11291146" cy="2763574"/>
            <a:chOff x="492858" y="3906158"/>
            <a:chExt cx="11291146" cy="2763574"/>
          </a:xfrm>
        </p:grpSpPr>
        <p:sp>
          <p:nvSpPr>
            <p:cNvPr id="4184" name="Google Shape;4184;p84"/>
            <p:cNvSpPr txBox="1"/>
            <p:nvPr/>
          </p:nvSpPr>
          <p:spPr>
            <a:xfrm>
              <a:off x="492858" y="4444544"/>
              <a:ext cx="11291146" cy="2225188"/>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4185" name="Google Shape;4185;p84"/>
            <p:cNvSpPr txBox="1"/>
            <p:nvPr/>
          </p:nvSpPr>
          <p:spPr>
            <a:xfrm>
              <a:off x="6220907" y="4585078"/>
              <a:ext cx="5410918" cy="1947518"/>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4186" name="Google Shape;4186;p84"/>
            <p:cNvSpPr txBox="1"/>
            <p:nvPr/>
          </p:nvSpPr>
          <p:spPr>
            <a:xfrm>
              <a:off x="642552" y="4585078"/>
              <a:ext cx="5382028" cy="1947518"/>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sp>
          <p:nvSpPr>
            <p:cNvPr id="4187" name="Google Shape;4187;p84"/>
            <p:cNvSpPr txBox="1"/>
            <p:nvPr/>
          </p:nvSpPr>
          <p:spPr>
            <a:xfrm>
              <a:off x="2570770" y="6192000"/>
              <a:ext cx="158566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Advertising</a:t>
              </a:r>
              <a:endParaRPr/>
            </a:p>
          </p:txBody>
        </p:sp>
        <p:sp>
          <p:nvSpPr>
            <p:cNvPr id="4188" name="Google Shape;4188;p84"/>
            <p:cNvSpPr txBox="1"/>
            <p:nvPr/>
          </p:nvSpPr>
          <p:spPr>
            <a:xfrm>
              <a:off x="2596439" y="5339671"/>
              <a:ext cx="15905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Cleaning</a:t>
              </a:r>
              <a:endParaRPr/>
            </a:p>
          </p:txBody>
        </p:sp>
        <p:sp>
          <p:nvSpPr>
            <p:cNvPr id="4189" name="Google Shape;4189;p84"/>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4190" name="Google Shape;4190;p84"/>
            <p:cNvSpPr txBox="1"/>
            <p:nvPr/>
          </p:nvSpPr>
          <p:spPr>
            <a:xfrm>
              <a:off x="796515" y="6192000"/>
              <a:ext cx="160368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Depreciation</a:t>
              </a:r>
              <a:endParaRPr/>
            </a:p>
          </p:txBody>
        </p:sp>
        <p:sp>
          <p:nvSpPr>
            <p:cNvPr id="4191" name="Google Shape;4191;p84"/>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4192" name="Google Shape;4192;p84"/>
            <p:cNvSpPr txBox="1"/>
            <p:nvPr/>
          </p:nvSpPr>
          <p:spPr>
            <a:xfrm>
              <a:off x="3713366" y="5031445"/>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a:t>
              </a:r>
              <a:endParaRPr/>
            </a:p>
          </p:txBody>
        </p:sp>
        <p:sp>
          <p:nvSpPr>
            <p:cNvPr id="4193" name="Google Shape;4193;p84"/>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4194" name="Google Shape;4194;p84"/>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195" name="Google Shape;4195;p84"/>
            <p:cNvSpPr/>
            <p:nvPr/>
          </p:nvSpPr>
          <p:spPr>
            <a:xfrm rot="10800000">
              <a:off x="3096000" y="5082325"/>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6" name="Google Shape;4196;p84"/>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4197" name="Google Shape;4197;p84"/>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8" name="Google Shape;4198;p84"/>
            <p:cNvSpPr txBox="1"/>
            <p:nvPr/>
          </p:nvSpPr>
          <p:spPr>
            <a:xfrm>
              <a:off x="7429894" y="564524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4199" name="Google Shape;4199;p84"/>
            <p:cNvSpPr/>
            <p:nvPr/>
          </p:nvSpPr>
          <p:spPr>
            <a:xfrm rot="10800000">
              <a:off x="6984000" y="56953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200" name="Google Shape;4200;p84"/>
            <p:cNvSpPr txBox="1"/>
            <p:nvPr/>
          </p:nvSpPr>
          <p:spPr>
            <a:xfrm>
              <a:off x="5305894" y="564602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4201" name="Google Shape;4201;p84"/>
            <p:cNvSpPr/>
            <p:nvPr/>
          </p:nvSpPr>
          <p:spPr>
            <a:xfrm rot="10800000">
              <a:off x="4860000" y="5696904"/>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2" name="Google Shape;4202;p84"/>
            <p:cNvSpPr txBox="1"/>
            <p:nvPr/>
          </p:nvSpPr>
          <p:spPr>
            <a:xfrm>
              <a:off x="3599552" y="4796571"/>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250</a:t>
              </a:r>
              <a:endParaRPr/>
            </a:p>
          </p:txBody>
        </p:sp>
        <p:sp>
          <p:nvSpPr>
            <p:cNvPr id="4203" name="Google Shape;4203;p84"/>
            <p:cNvSpPr/>
            <p:nvPr/>
          </p:nvSpPr>
          <p:spPr>
            <a:xfrm rot="10800000">
              <a:off x="3096000" y="484745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4" name="Google Shape;4204;p84"/>
            <p:cNvSpPr txBox="1"/>
            <p:nvPr/>
          </p:nvSpPr>
          <p:spPr>
            <a:xfrm>
              <a:off x="7543708" y="5375143"/>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90</a:t>
              </a:r>
              <a:endParaRPr/>
            </a:p>
          </p:txBody>
        </p:sp>
        <p:sp>
          <p:nvSpPr>
            <p:cNvPr id="4205" name="Google Shape;4205;p84"/>
            <p:cNvSpPr/>
            <p:nvPr/>
          </p:nvSpPr>
          <p:spPr>
            <a:xfrm rot="10800000">
              <a:off x="6984000" y="5425275"/>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206" name="Google Shape;4206;p84"/>
            <p:cNvSpPr txBox="1"/>
            <p:nvPr/>
          </p:nvSpPr>
          <p:spPr>
            <a:xfrm>
              <a:off x="5419708" y="5397501"/>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a:t>
              </a:r>
              <a:endParaRPr/>
            </a:p>
          </p:txBody>
        </p:sp>
        <p:sp>
          <p:nvSpPr>
            <p:cNvPr id="4207" name="Google Shape;4207;p84"/>
            <p:cNvSpPr/>
            <p:nvPr/>
          </p:nvSpPr>
          <p:spPr>
            <a:xfrm rot="10800000">
              <a:off x="4860000" y="544838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8" name="Google Shape;4208;p84"/>
            <p:cNvSpPr txBox="1"/>
            <p:nvPr/>
          </p:nvSpPr>
          <p:spPr>
            <a:xfrm>
              <a:off x="1816755" y="5897226"/>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4209" name="Google Shape;4209;p84"/>
            <p:cNvSpPr/>
            <p:nvPr/>
          </p:nvSpPr>
          <p:spPr>
            <a:xfrm rot="10800000">
              <a:off x="1296000" y="594720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0" name="Google Shape;4210;p84"/>
            <p:cNvSpPr txBox="1"/>
            <p:nvPr/>
          </p:nvSpPr>
          <p:spPr>
            <a:xfrm>
              <a:off x="3577894" y="5912376"/>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a:t>
              </a:r>
              <a:endParaRPr/>
            </a:p>
          </p:txBody>
        </p:sp>
        <p:sp>
          <p:nvSpPr>
            <p:cNvPr id="4211" name="Google Shape;4211;p84"/>
            <p:cNvSpPr/>
            <p:nvPr/>
          </p:nvSpPr>
          <p:spPr>
            <a:xfrm rot="10800000">
              <a:off x="3096000" y="5963256"/>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2" name="Google Shape;4212;p84"/>
            <p:cNvSpPr/>
            <p:nvPr/>
          </p:nvSpPr>
          <p:spPr>
            <a:xfrm>
              <a:off x="6520209" y="593108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213" name="Google Shape;4213;p84"/>
            <p:cNvSpPr/>
            <p:nvPr/>
          </p:nvSpPr>
          <p:spPr>
            <a:xfrm>
              <a:off x="6484980" y="5939874"/>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sp>
          <p:nvSpPr>
            <p:cNvPr id="4214" name="Google Shape;4214;p84"/>
            <p:cNvSpPr/>
            <p:nvPr/>
          </p:nvSpPr>
          <p:spPr>
            <a:xfrm>
              <a:off x="4412950" y="594000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215" name="Google Shape;4215;p84"/>
            <p:cNvSpPr/>
            <p:nvPr/>
          </p:nvSpPr>
          <p:spPr>
            <a:xfrm>
              <a:off x="4372912" y="5948794"/>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sp>
          <p:nvSpPr>
            <p:cNvPr id="4216" name="Google Shape;4216;p84"/>
            <p:cNvSpPr/>
            <p:nvPr/>
          </p:nvSpPr>
          <p:spPr>
            <a:xfrm>
              <a:off x="4417434" y="5681195"/>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217" name="Google Shape;4217;p84"/>
            <p:cNvSpPr/>
            <p:nvPr/>
          </p:nvSpPr>
          <p:spPr>
            <a:xfrm>
              <a:off x="4377396" y="5689989"/>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sp>
          <p:nvSpPr>
            <p:cNvPr id="4218" name="Google Shape;4218;p84"/>
            <p:cNvSpPr/>
            <p:nvPr/>
          </p:nvSpPr>
          <p:spPr>
            <a:xfrm>
              <a:off x="4416222" y="5432633"/>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219" name="Google Shape;4219;p84"/>
            <p:cNvSpPr/>
            <p:nvPr/>
          </p:nvSpPr>
          <p:spPr>
            <a:xfrm>
              <a:off x="4345727" y="5441427"/>
              <a:ext cx="37061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12b</a:t>
              </a:r>
              <a:endParaRPr/>
            </a:p>
            <a:p>
              <a:pPr indent="0" lvl="0" marL="0" marR="0" rtl="0" algn="ctr">
                <a:spcBef>
                  <a:spcPts val="0"/>
                </a:spcBef>
                <a:spcAft>
                  <a:spcPts val="0"/>
                </a:spcAft>
                <a:buNone/>
              </a:pPr>
              <a:r>
                <a:t/>
              </a:r>
              <a:endParaRPr b="1" sz="800">
                <a:solidFill>
                  <a:srgbClr val="7F7F7F"/>
                </a:solidFill>
                <a:latin typeface="Avenir"/>
                <a:ea typeface="Avenir"/>
                <a:cs typeface="Avenir"/>
                <a:sym typeface="Avenir"/>
              </a:endParaRPr>
            </a:p>
          </p:txBody>
        </p:sp>
        <p:sp>
          <p:nvSpPr>
            <p:cNvPr id="4220" name="Google Shape;4220;p84"/>
            <p:cNvSpPr/>
            <p:nvPr/>
          </p:nvSpPr>
          <p:spPr>
            <a:xfrm>
              <a:off x="6520209" y="567679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221" name="Google Shape;4221;p84"/>
            <p:cNvSpPr/>
            <p:nvPr/>
          </p:nvSpPr>
          <p:spPr>
            <a:xfrm>
              <a:off x="6484980" y="568559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sp>
          <p:nvSpPr>
            <p:cNvPr id="4222" name="Google Shape;4222;p84"/>
            <p:cNvSpPr/>
            <p:nvPr/>
          </p:nvSpPr>
          <p:spPr>
            <a:xfrm>
              <a:off x="6522731" y="5416132"/>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223" name="Google Shape;4223;p84"/>
            <p:cNvSpPr/>
            <p:nvPr/>
          </p:nvSpPr>
          <p:spPr>
            <a:xfrm>
              <a:off x="6448807" y="5424926"/>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sp>
          <p:nvSpPr>
            <p:cNvPr id="4224" name="Google Shape;4224;p84"/>
            <p:cNvSpPr/>
            <p:nvPr/>
          </p:nvSpPr>
          <p:spPr>
            <a:xfrm>
              <a:off x="2689441" y="5057611"/>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225" name="Google Shape;4225;p84"/>
            <p:cNvSpPr/>
            <p:nvPr/>
          </p:nvSpPr>
          <p:spPr>
            <a:xfrm>
              <a:off x="2681463" y="5066405"/>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sp>
          <p:nvSpPr>
            <p:cNvPr id="4226" name="Google Shape;4226;p84"/>
            <p:cNvSpPr/>
            <p:nvPr/>
          </p:nvSpPr>
          <p:spPr>
            <a:xfrm>
              <a:off x="2688608" y="4808856"/>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227" name="Google Shape;4227;p84"/>
            <p:cNvSpPr/>
            <p:nvPr/>
          </p:nvSpPr>
          <p:spPr>
            <a:xfrm>
              <a:off x="2680630" y="4817650"/>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sp>
          <p:nvSpPr>
            <p:cNvPr id="4228" name="Google Shape;4228;p84"/>
            <p:cNvSpPr/>
            <p:nvPr/>
          </p:nvSpPr>
          <p:spPr>
            <a:xfrm>
              <a:off x="892445" y="594000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229" name="Google Shape;4229;p84"/>
            <p:cNvSpPr/>
            <p:nvPr/>
          </p:nvSpPr>
          <p:spPr>
            <a:xfrm>
              <a:off x="852407" y="5948794"/>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14</a:t>
              </a:r>
              <a:endParaRPr/>
            </a:p>
          </p:txBody>
        </p:sp>
        <p:sp>
          <p:nvSpPr>
            <p:cNvPr id="4230" name="Google Shape;4230;p84"/>
            <p:cNvSpPr/>
            <p:nvPr/>
          </p:nvSpPr>
          <p:spPr>
            <a:xfrm>
              <a:off x="2660434" y="594000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231" name="Google Shape;4231;p84"/>
            <p:cNvSpPr/>
            <p:nvPr/>
          </p:nvSpPr>
          <p:spPr>
            <a:xfrm>
              <a:off x="2620396" y="5948794"/>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15</a:t>
              </a:r>
              <a:endParaRPr/>
            </a:p>
          </p:txBody>
        </p:sp>
        <p:sp>
          <p:nvSpPr>
            <p:cNvPr id="4232" name="Google Shape;4232;p84"/>
            <p:cNvSpPr/>
            <p:nvPr/>
          </p:nvSpPr>
          <p:spPr>
            <a:xfrm flipH="1">
              <a:off x="3366000" y="4767598"/>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33" name="Google Shape;4233;p84"/>
            <p:cNvSpPr/>
            <p:nvPr/>
          </p:nvSpPr>
          <p:spPr>
            <a:xfrm>
              <a:off x="2556000" y="4767598"/>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34" name="Google Shape;4234;p84"/>
            <p:cNvSpPr/>
            <p:nvPr/>
          </p:nvSpPr>
          <p:spPr>
            <a:xfrm flipH="1">
              <a:off x="3366000" y="5633028"/>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35" name="Google Shape;4235;p84"/>
            <p:cNvSpPr/>
            <p:nvPr/>
          </p:nvSpPr>
          <p:spPr>
            <a:xfrm>
              <a:off x="2556000" y="5633028"/>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36" name="Google Shape;4236;p84"/>
            <p:cNvSpPr/>
            <p:nvPr/>
          </p:nvSpPr>
          <p:spPr>
            <a:xfrm flipH="1">
              <a:off x="1598356" y="5618680"/>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37" name="Google Shape;4237;p84"/>
            <p:cNvSpPr/>
            <p:nvPr/>
          </p:nvSpPr>
          <p:spPr>
            <a:xfrm>
              <a:off x="788356" y="5618680"/>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38" name="Google Shape;4238;p84"/>
            <p:cNvSpPr/>
            <p:nvPr/>
          </p:nvSpPr>
          <p:spPr>
            <a:xfrm flipH="1">
              <a:off x="5102494" y="5448383"/>
              <a:ext cx="810000" cy="796274"/>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39" name="Google Shape;4239;p84"/>
            <p:cNvSpPr/>
            <p:nvPr/>
          </p:nvSpPr>
          <p:spPr>
            <a:xfrm>
              <a:off x="4292494" y="5448381"/>
              <a:ext cx="810000" cy="796275"/>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40" name="Google Shape;4240;p84"/>
            <p:cNvSpPr/>
            <p:nvPr/>
          </p:nvSpPr>
          <p:spPr>
            <a:xfrm flipH="1">
              <a:off x="7192456" y="5448383"/>
              <a:ext cx="810000" cy="796274"/>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41" name="Google Shape;4241;p84"/>
            <p:cNvSpPr/>
            <p:nvPr/>
          </p:nvSpPr>
          <p:spPr>
            <a:xfrm>
              <a:off x="6382456" y="5448381"/>
              <a:ext cx="810000" cy="796275"/>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cxnSp>
          <p:nvCxnSpPr>
            <p:cNvPr id="4242" name="Google Shape;4242;p84"/>
            <p:cNvCxnSpPr>
              <a:stCxn id="4181" idx="2"/>
            </p:cNvCxnSpPr>
            <p:nvPr/>
          </p:nvCxnSpPr>
          <p:spPr>
            <a:xfrm>
              <a:off x="7183267" y="3906158"/>
              <a:ext cx="8700" cy="566100"/>
            </a:xfrm>
            <a:prstGeom prst="straightConnector1">
              <a:avLst/>
            </a:prstGeom>
            <a:noFill/>
            <a:ln cap="flat" cmpd="sng" w="76200">
              <a:solidFill>
                <a:srgbClr val="942093"/>
              </a:solidFill>
              <a:prstDash val="solid"/>
              <a:miter lim="800000"/>
              <a:headEnd len="sm" w="sm" type="none"/>
              <a:tailEnd len="sm" w="sm" type="none"/>
            </a:ln>
          </p:spPr>
        </p:cxnSp>
      </p:grpSp>
      <p:sp>
        <p:nvSpPr>
          <p:cNvPr id="4243" name="Google Shape;4243;p84"/>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sp>
        <p:nvSpPr>
          <p:cNvPr id="4244" name="Google Shape;4244;p84"/>
          <p:cNvSpPr/>
          <p:nvPr/>
        </p:nvSpPr>
        <p:spPr>
          <a:xfrm flipH="1">
            <a:off x="5058000" y="2850495"/>
            <a:ext cx="810000" cy="1116000"/>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45" name="Google Shape;4245;p84"/>
          <p:cNvSpPr/>
          <p:nvPr/>
        </p:nvSpPr>
        <p:spPr>
          <a:xfrm>
            <a:off x="4248000" y="2850495"/>
            <a:ext cx="810000" cy="1116000"/>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46" name="Google Shape;4246;p84"/>
          <p:cNvSpPr/>
          <p:nvPr/>
        </p:nvSpPr>
        <p:spPr>
          <a:xfrm flipH="1">
            <a:off x="3268800" y="957790"/>
            <a:ext cx="810000" cy="3000908"/>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4247" name="Google Shape;4247;p84"/>
          <p:cNvSpPr/>
          <p:nvPr/>
        </p:nvSpPr>
        <p:spPr>
          <a:xfrm>
            <a:off x="2458800" y="957790"/>
            <a:ext cx="810000" cy="3000908"/>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4248" name="Google Shape;4248;p84"/>
          <p:cNvSpPr/>
          <p:nvPr/>
        </p:nvSpPr>
        <p:spPr>
          <a:xfrm flipH="1">
            <a:off x="1483200" y="3340800"/>
            <a:ext cx="810000" cy="613673"/>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49" name="Google Shape;4249;p84"/>
          <p:cNvSpPr/>
          <p:nvPr/>
        </p:nvSpPr>
        <p:spPr>
          <a:xfrm>
            <a:off x="673200" y="3340800"/>
            <a:ext cx="810000" cy="613673"/>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50" name="Google Shape;4250;p84"/>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4251" name="Google Shape;4251;p84"/>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4252" name="Google Shape;4252;p84"/>
          <p:cNvSpPr txBox="1"/>
          <p:nvPr/>
        </p:nvSpPr>
        <p:spPr>
          <a:xfrm>
            <a:off x="4101806" y="2478490"/>
            <a:ext cx="191138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expenses</a:t>
            </a:r>
            <a:endParaRPr/>
          </a:p>
        </p:txBody>
      </p:sp>
      <p:sp>
        <p:nvSpPr>
          <p:cNvPr id="4253" name="Google Shape;4253;p84"/>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4254" name="Google Shape;4254;p84"/>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4255" name="Google Shape;4255;p84"/>
          <p:cNvSpPr txBox="1"/>
          <p:nvPr/>
        </p:nvSpPr>
        <p:spPr>
          <a:xfrm>
            <a:off x="8114313" y="2028286"/>
            <a:ext cx="186420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income</a:t>
            </a:r>
            <a:endParaRPr/>
          </a:p>
        </p:txBody>
      </p:sp>
      <p:sp>
        <p:nvSpPr>
          <p:cNvPr id="4256" name="Google Shape;4256;p84"/>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4257" name="Google Shape;4257;p84"/>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4258" name="Google Shape;4258;p84"/>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4259" name="Google Shape;4259;p84"/>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4260" name="Google Shape;4260;p84"/>
          <p:cNvSpPr txBox="1"/>
          <p:nvPr/>
        </p:nvSpPr>
        <p:spPr>
          <a:xfrm>
            <a:off x="3583708" y="2264709"/>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a:t>
            </a:r>
            <a:endParaRPr/>
          </a:p>
        </p:txBody>
      </p:sp>
      <p:sp>
        <p:nvSpPr>
          <p:cNvPr id="4261" name="Google Shape;4261;p84"/>
          <p:cNvSpPr txBox="1"/>
          <p:nvPr/>
        </p:nvSpPr>
        <p:spPr>
          <a:xfrm>
            <a:off x="3469894" y="172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4262" name="Google Shape;4262;p84"/>
          <p:cNvSpPr txBox="1"/>
          <p:nvPr/>
        </p:nvSpPr>
        <p:spPr>
          <a:xfrm>
            <a:off x="3469894" y="145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800</a:t>
            </a:r>
            <a:endParaRPr/>
          </a:p>
        </p:txBody>
      </p:sp>
      <p:sp>
        <p:nvSpPr>
          <p:cNvPr id="4263" name="Google Shape;4263;p84"/>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4264" name="Google Shape;4264;p84"/>
          <p:cNvSpPr txBox="1"/>
          <p:nvPr/>
        </p:nvSpPr>
        <p:spPr>
          <a:xfrm>
            <a:off x="10026435" y="3924000"/>
            <a:ext cx="182042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4265" name="Google Shape;4265;p84"/>
          <p:cNvSpPr/>
          <p:nvPr/>
        </p:nvSpPr>
        <p:spPr>
          <a:xfrm>
            <a:off x="3011371" y="152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6" name="Google Shape;4266;p84"/>
          <p:cNvSpPr/>
          <p:nvPr/>
        </p:nvSpPr>
        <p:spPr>
          <a:xfrm rot="10800000">
            <a:off x="3011371" y="177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7" name="Google Shape;4267;p84"/>
          <p:cNvSpPr/>
          <p:nvPr/>
        </p:nvSpPr>
        <p:spPr>
          <a:xfrm>
            <a:off x="3011371" y="233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8" name="Google Shape;4268;p84"/>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9" name="Google Shape;4269;p84"/>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0" name="Google Shape;4270;p84"/>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1" name="Google Shape;4271;p84"/>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2" name="Google Shape;4272;p84"/>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3" name="Google Shape;4273;p84"/>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4274" name="Google Shape;4274;p84"/>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275" name="Google Shape;4275;p84"/>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4276" name="Google Shape;4276;p84"/>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4277" name="Google Shape;4277;p84"/>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4278" name="Google Shape;4278;p84"/>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4279" name="Google Shape;4279;p84"/>
          <p:cNvSpPr txBox="1"/>
          <p:nvPr/>
        </p:nvSpPr>
        <p:spPr>
          <a:xfrm>
            <a:off x="3469894" y="199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4280" name="Google Shape;4280;p84"/>
          <p:cNvSpPr/>
          <p:nvPr/>
        </p:nvSpPr>
        <p:spPr>
          <a:xfrm rot="10800000">
            <a:off x="3007666" y="204993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1" name="Google Shape;4281;p84"/>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4282" name="Google Shape;4282;p84"/>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283" name="Google Shape;4283;p84"/>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4284" name="Google Shape;4284;p84"/>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5" name="Google Shape;4285;p84"/>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4286" name="Google Shape;4286;p84"/>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7" name="Google Shape;4287;p84"/>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8" name="Google Shape;4288;p84"/>
          <p:cNvSpPr txBox="1"/>
          <p:nvPr/>
        </p:nvSpPr>
        <p:spPr>
          <a:xfrm>
            <a:off x="5269894" y="122206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4289" name="Google Shape;4289;p84"/>
          <p:cNvSpPr/>
          <p:nvPr/>
        </p:nvSpPr>
        <p:spPr>
          <a:xfrm rot="10800000">
            <a:off x="4824771" y="126334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0" name="Google Shape;4290;p84"/>
          <p:cNvSpPr txBox="1"/>
          <p:nvPr/>
        </p:nvSpPr>
        <p:spPr>
          <a:xfrm>
            <a:off x="5269894" y="311806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4291" name="Google Shape;4291;p84"/>
          <p:cNvSpPr/>
          <p:nvPr/>
        </p:nvSpPr>
        <p:spPr>
          <a:xfrm>
            <a:off x="4824000" y="318232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2" name="Google Shape;4292;p84"/>
          <p:cNvSpPr txBox="1"/>
          <p:nvPr/>
        </p:nvSpPr>
        <p:spPr>
          <a:xfrm>
            <a:off x="7487489" y="1462635"/>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250</a:t>
            </a:r>
            <a:endParaRPr/>
          </a:p>
        </p:txBody>
      </p:sp>
      <p:sp>
        <p:nvSpPr>
          <p:cNvPr id="4293" name="Google Shape;4293;p84"/>
          <p:cNvSpPr/>
          <p:nvPr/>
        </p:nvSpPr>
        <p:spPr>
          <a:xfrm rot="10800000">
            <a:off x="6984000" y="14983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294" name="Google Shape;4294;p84"/>
          <p:cNvSpPr txBox="1"/>
          <p:nvPr/>
        </p:nvSpPr>
        <p:spPr>
          <a:xfrm>
            <a:off x="9285817" y="171550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4295" name="Google Shape;4295;p84"/>
          <p:cNvSpPr/>
          <p:nvPr/>
        </p:nvSpPr>
        <p:spPr>
          <a:xfrm rot="10800000">
            <a:off x="8784000" y="1751173"/>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296" name="Google Shape;4296;p84"/>
          <p:cNvSpPr txBox="1"/>
          <p:nvPr/>
        </p:nvSpPr>
        <p:spPr>
          <a:xfrm>
            <a:off x="5269894" y="9658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4297" name="Google Shape;4297;p84"/>
          <p:cNvSpPr/>
          <p:nvPr/>
        </p:nvSpPr>
        <p:spPr>
          <a:xfrm>
            <a:off x="4825605" y="10220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8" name="Google Shape;4298;p84"/>
          <p:cNvSpPr txBox="1"/>
          <p:nvPr/>
        </p:nvSpPr>
        <p:spPr>
          <a:xfrm>
            <a:off x="8947923" y="1452209"/>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90</a:t>
            </a:r>
            <a:endParaRPr/>
          </a:p>
        </p:txBody>
      </p:sp>
      <p:sp>
        <p:nvSpPr>
          <p:cNvPr id="4299" name="Google Shape;4299;p84"/>
          <p:cNvSpPr/>
          <p:nvPr/>
        </p:nvSpPr>
        <p:spPr>
          <a:xfrm>
            <a:off x="8784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4300" name="Google Shape;4300;p84"/>
          <p:cNvSpPr txBox="1"/>
          <p:nvPr/>
        </p:nvSpPr>
        <p:spPr>
          <a:xfrm>
            <a:off x="5383708" y="2869537"/>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a:t>
            </a:r>
            <a:endParaRPr/>
          </a:p>
        </p:txBody>
      </p:sp>
      <p:sp>
        <p:nvSpPr>
          <p:cNvPr id="4301" name="Google Shape;4301;p84"/>
          <p:cNvSpPr/>
          <p:nvPr/>
        </p:nvSpPr>
        <p:spPr>
          <a:xfrm>
            <a:off x="4824000" y="29337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2" name="Google Shape;4302;p84"/>
          <p:cNvSpPr txBox="1"/>
          <p:nvPr/>
        </p:nvSpPr>
        <p:spPr>
          <a:xfrm>
            <a:off x="5269894" y="215709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800</a:t>
            </a:r>
            <a:endParaRPr/>
          </a:p>
        </p:txBody>
      </p:sp>
      <p:sp>
        <p:nvSpPr>
          <p:cNvPr id="4303" name="Google Shape;4303;p84"/>
          <p:cNvSpPr/>
          <p:nvPr/>
        </p:nvSpPr>
        <p:spPr>
          <a:xfrm rot="10800000">
            <a:off x="4824000" y="219837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4" name="Google Shape;4304;p84"/>
          <p:cNvSpPr txBox="1"/>
          <p:nvPr/>
        </p:nvSpPr>
        <p:spPr>
          <a:xfrm>
            <a:off x="5269894" y="1906095"/>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a:t>
            </a:r>
            <a:endParaRPr/>
          </a:p>
        </p:txBody>
      </p:sp>
      <p:sp>
        <p:nvSpPr>
          <p:cNvPr id="4305" name="Google Shape;4305;p84"/>
          <p:cNvSpPr/>
          <p:nvPr/>
        </p:nvSpPr>
        <p:spPr>
          <a:xfrm>
            <a:off x="4824000" y="195394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6" name="Google Shape;4306;p84"/>
          <p:cNvSpPr txBox="1"/>
          <p:nvPr/>
        </p:nvSpPr>
        <p:spPr>
          <a:xfrm>
            <a:off x="3298373" y="1194957"/>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4307" name="Google Shape;4307;p84"/>
          <p:cNvSpPr/>
          <p:nvPr/>
        </p:nvSpPr>
        <p:spPr>
          <a:xfrm>
            <a:off x="3015226" y="126695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8" name="Google Shape;4308;p84"/>
          <p:cNvSpPr txBox="1"/>
          <p:nvPr/>
        </p:nvSpPr>
        <p:spPr>
          <a:xfrm>
            <a:off x="7149595" y="1205847"/>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4309" name="Google Shape;4309;p84"/>
          <p:cNvSpPr/>
          <p:nvPr/>
        </p:nvSpPr>
        <p:spPr>
          <a:xfrm>
            <a:off x="6984000" y="125952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4310" name="Google Shape;4310;p84"/>
          <p:cNvSpPr/>
          <p:nvPr/>
        </p:nvSpPr>
        <p:spPr>
          <a:xfrm>
            <a:off x="2580882" y="1230249"/>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11" name="Google Shape;4311;p84"/>
          <p:cNvSpPr/>
          <p:nvPr/>
        </p:nvSpPr>
        <p:spPr>
          <a:xfrm>
            <a:off x="2528693" y="12387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16</a:t>
            </a:r>
            <a:endParaRPr/>
          </a:p>
        </p:txBody>
      </p:sp>
      <p:sp>
        <p:nvSpPr>
          <p:cNvPr id="4312" name="Google Shape;4312;p84"/>
          <p:cNvSpPr/>
          <p:nvPr/>
        </p:nvSpPr>
        <p:spPr>
          <a:xfrm>
            <a:off x="2580882" y="1497835"/>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13" name="Google Shape;4313;p84"/>
          <p:cNvSpPr/>
          <p:nvPr/>
        </p:nvSpPr>
        <p:spPr>
          <a:xfrm>
            <a:off x="2528692" y="1506308"/>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13</a:t>
            </a:r>
            <a:endParaRPr/>
          </a:p>
        </p:txBody>
      </p:sp>
      <p:sp>
        <p:nvSpPr>
          <p:cNvPr id="4314" name="Google Shape;4314;p84"/>
          <p:cNvSpPr/>
          <p:nvPr/>
        </p:nvSpPr>
        <p:spPr>
          <a:xfrm>
            <a:off x="2580882" y="1763613"/>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15" name="Google Shape;4315;p84"/>
          <p:cNvSpPr/>
          <p:nvPr/>
        </p:nvSpPr>
        <p:spPr>
          <a:xfrm>
            <a:off x="2528692" y="1772085"/>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sp>
        <p:nvSpPr>
          <p:cNvPr id="4316" name="Google Shape;4316;p84"/>
          <p:cNvSpPr/>
          <p:nvPr/>
        </p:nvSpPr>
        <p:spPr>
          <a:xfrm>
            <a:off x="2580882" y="2037443"/>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17" name="Google Shape;4317;p84"/>
          <p:cNvSpPr/>
          <p:nvPr/>
        </p:nvSpPr>
        <p:spPr>
          <a:xfrm>
            <a:off x="2528692" y="2045915"/>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sp>
        <p:nvSpPr>
          <p:cNvPr id="4318" name="Google Shape;4318;p84"/>
          <p:cNvSpPr/>
          <p:nvPr/>
        </p:nvSpPr>
        <p:spPr>
          <a:xfrm>
            <a:off x="2581709" y="2307279"/>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19" name="Google Shape;4319;p84"/>
          <p:cNvSpPr/>
          <p:nvPr/>
        </p:nvSpPr>
        <p:spPr>
          <a:xfrm>
            <a:off x="2568712" y="2315751"/>
            <a:ext cx="24718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sp>
        <p:nvSpPr>
          <p:cNvPr id="4320" name="Google Shape;4320;p84"/>
          <p:cNvSpPr/>
          <p:nvPr/>
        </p:nvSpPr>
        <p:spPr>
          <a:xfrm>
            <a:off x="2577794" y="2567407"/>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21" name="Google Shape;4321;p84"/>
          <p:cNvSpPr/>
          <p:nvPr/>
        </p:nvSpPr>
        <p:spPr>
          <a:xfrm>
            <a:off x="2530413" y="2575880"/>
            <a:ext cx="300083"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sp>
        <p:nvSpPr>
          <p:cNvPr id="4322" name="Google Shape;4322;p84"/>
          <p:cNvSpPr/>
          <p:nvPr/>
        </p:nvSpPr>
        <p:spPr>
          <a:xfrm>
            <a:off x="2582003" y="284190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23" name="Google Shape;4323;p84"/>
          <p:cNvSpPr/>
          <p:nvPr/>
        </p:nvSpPr>
        <p:spPr>
          <a:xfrm>
            <a:off x="2574025" y="2850694"/>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sp>
        <p:nvSpPr>
          <p:cNvPr id="4324" name="Google Shape;4324;p84"/>
          <p:cNvSpPr/>
          <p:nvPr/>
        </p:nvSpPr>
        <p:spPr>
          <a:xfrm>
            <a:off x="2582003" y="3121887"/>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25" name="Google Shape;4325;p84"/>
          <p:cNvSpPr/>
          <p:nvPr/>
        </p:nvSpPr>
        <p:spPr>
          <a:xfrm>
            <a:off x="2574025" y="3130681"/>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sp>
        <p:nvSpPr>
          <p:cNvPr id="4326" name="Google Shape;4326;p84"/>
          <p:cNvSpPr/>
          <p:nvPr/>
        </p:nvSpPr>
        <p:spPr>
          <a:xfrm>
            <a:off x="2582003" y="33858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27" name="Google Shape;4327;p84"/>
          <p:cNvSpPr/>
          <p:nvPr/>
        </p:nvSpPr>
        <p:spPr>
          <a:xfrm>
            <a:off x="2574025" y="33946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sp>
        <p:nvSpPr>
          <p:cNvPr id="4328" name="Google Shape;4328;p84"/>
          <p:cNvSpPr/>
          <p:nvPr/>
        </p:nvSpPr>
        <p:spPr>
          <a:xfrm>
            <a:off x="2582003" y="3649299"/>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29" name="Google Shape;4329;p84"/>
          <p:cNvSpPr/>
          <p:nvPr/>
        </p:nvSpPr>
        <p:spPr>
          <a:xfrm>
            <a:off x="2574025" y="3658093"/>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sp>
        <p:nvSpPr>
          <p:cNvPr id="4330" name="Google Shape;4330;p84"/>
          <p:cNvSpPr/>
          <p:nvPr/>
        </p:nvSpPr>
        <p:spPr>
          <a:xfrm>
            <a:off x="10125537" y="1755851"/>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31" name="Google Shape;4331;p84"/>
          <p:cNvSpPr/>
          <p:nvPr/>
        </p:nvSpPr>
        <p:spPr>
          <a:xfrm>
            <a:off x="10117559" y="1764645"/>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sp>
        <p:nvSpPr>
          <p:cNvPr id="4332" name="Google Shape;4332;p84"/>
          <p:cNvSpPr/>
          <p:nvPr/>
        </p:nvSpPr>
        <p:spPr>
          <a:xfrm>
            <a:off x="10123978" y="365040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33" name="Google Shape;4333;p84"/>
          <p:cNvSpPr/>
          <p:nvPr/>
        </p:nvSpPr>
        <p:spPr>
          <a:xfrm>
            <a:off x="10116000" y="3659194"/>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sp>
        <p:nvSpPr>
          <p:cNvPr id="4334" name="Google Shape;4334;p84"/>
          <p:cNvSpPr/>
          <p:nvPr/>
        </p:nvSpPr>
        <p:spPr>
          <a:xfrm>
            <a:off x="10125815" y="1489299"/>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35" name="Google Shape;4335;p84"/>
          <p:cNvSpPr/>
          <p:nvPr/>
        </p:nvSpPr>
        <p:spPr>
          <a:xfrm>
            <a:off x="10117837" y="1498093"/>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sp>
        <p:nvSpPr>
          <p:cNvPr id="4336" name="Google Shape;4336;p84"/>
          <p:cNvSpPr/>
          <p:nvPr/>
        </p:nvSpPr>
        <p:spPr>
          <a:xfrm>
            <a:off x="6561065" y="1741845"/>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37" name="Google Shape;4337;p84"/>
          <p:cNvSpPr/>
          <p:nvPr/>
        </p:nvSpPr>
        <p:spPr>
          <a:xfrm>
            <a:off x="6553087" y="1750639"/>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sp>
        <p:nvSpPr>
          <p:cNvPr id="4338" name="Google Shape;4338;p84"/>
          <p:cNvSpPr/>
          <p:nvPr/>
        </p:nvSpPr>
        <p:spPr>
          <a:xfrm>
            <a:off x="792583" y="3629276"/>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39" name="Google Shape;4339;p84"/>
          <p:cNvSpPr/>
          <p:nvPr/>
        </p:nvSpPr>
        <p:spPr>
          <a:xfrm>
            <a:off x="784605" y="3638070"/>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sp>
        <p:nvSpPr>
          <p:cNvPr id="4340" name="Google Shape;4340;p84"/>
          <p:cNvSpPr/>
          <p:nvPr/>
        </p:nvSpPr>
        <p:spPr>
          <a:xfrm>
            <a:off x="4367055" y="3641899"/>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41" name="Google Shape;4341;p84"/>
          <p:cNvSpPr/>
          <p:nvPr/>
        </p:nvSpPr>
        <p:spPr>
          <a:xfrm>
            <a:off x="4359077" y="3650693"/>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sp>
        <p:nvSpPr>
          <p:cNvPr id="4342" name="Google Shape;4342;p84"/>
          <p:cNvSpPr/>
          <p:nvPr/>
        </p:nvSpPr>
        <p:spPr>
          <a:xfrm>
            <a:off x="4365599" y="3388584"/>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43" name="Google Shape;4343;p84"/>
          <p:cNvSpPr/>
          <p:nvPr/>
        </p:nvSpPr>
        <p:spPr>
          <a:xfrm>
            <a:off x="4325561" y="3397378"/>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sp>
        <p:nvSpPr>
          <p:cNvPr id="4344" name="Google Shape;4344;p84"/>
          <p:cNvSpPr/>
          <p:nvPr/>
        </p:nvSpPr>
        <p:spPr>
          <a:xfrm>
            <a:off x="4370083" y="313688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45" name="Google Shape;4345;p84"/>
          <p:cNvSpPr/>
          <p:nvPr/>
        </p:nvSpPr>
        <p:spPr>
          <a:xfrm>
            <a:off x="4330045" y="3145674"/>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sp>
        <p:nvSpPr>
          <p:cNvPr id="4346" name="Google Shape;4346;p84"/>
          <p:cNvSpPr/>
          <p:nvPr/>
        </p:nvSpPr>
        <p:spPr>
          <a:xfrm>
            <a:off x="4368545" y="2880000"/>
            <a:ext cx="215000" cy="215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47" name="Google Shape;4347;p84"/>
          <p:cNvSpPr/>
          <p:nvPr/>
        </p:nvSpPr>
        <p:spPr>
          <a:xfrm>
            <a:off x="4298376" y="2888753"/>
            <a:ext cx="368899" cy="21444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12b</a:t>
            </a:r>
            <a:endParaRPr/>
          </a:p>
        </p:txBody>
      </p:sp>
      <p:sp>
        <p:nvSpPr>
          <p:cNvPr id="4348" name="Google Shape;4348;p84"/>
          <p:cNvSpPr/>
          <p:nvPr/>
        </p:nvSpPr>
        <p:spPr>
          <a:xfrm>
            <a:off x="6558900" y="148148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49" name="Google Shape;4349;p84"/>
          <p:cNvSpPr/>
          <p:nvPr/>
        </p:nvSpPr>
        <p:spPr>
          <a:xfrm>
            <a:off x="6550922" y="1490274"/>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sp>
        <p:nvSpPr>
          <p:cNvPr id="4350" name="Google Shape;4350;p84"/>
          <p:cNvSpPr/>
          <p:nvPr/>
        </p:nvSpPr>
        <p:spPr>
          <a:xfrm>
            <a:off x="8352005" y="1742779"/>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51" name="Google Shape;4351;p84"/>
          <p:cNvSpPr/>
          <p:nvPr/>
        </p:nvSpPr>
        <p:spPr>
          <a:xfrm>
            <a:off x="8311967" y="1751573"/>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sp>
        <p:nvSpPr>
          <p:cNvPr id="4352" name="Google Shape;4352;p84"/>
          <p:cNvSpPr/>
          <p:nvPr/>
        </p:nvSpPr>
        <p:spPr>
          <a:xfrm>
            <a:off x="4357601" y="1240114"/>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53" name="Google Shape;4353;p84"/>
          <p:cNvSpPr/>
          <p:nvPr/>
        </p:nvSpPr>
        <p:spPr>
          <a:xfrm>
            <a:off x="4322372" y="1248908"/>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sp>
        <p:nvSpPr>
          <p:cNvPr id="4354" name="Google Shape;4354;p84"/>
          <p:cNvSpPr/>
          <p:nvPr/>
        </p:nvSpPr>
        <p:spPr>
          <a:xfrm>
            <a:off x="4359965" y="983503"/>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55" name="Google Shape;4355;p84"/>
          <p:cNvSpPr/>
          <p:nvPr/>
        </p:nvSpPr>
        <p:spPr>
          <a:xfrm>
            <a:off x="4319927" y="992297"/>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sp>
        <p:nvSpPr>
          <p:cNvPr id="4356" name="Google Shape;4356;p84"/>
          <p:cNvSpPr/>
          <p:nvPr/>
        </p:nvSpPr>
        <p:spPr>
          <a:xfrm>
            <a:off x="8354611" y="1478795"/>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57" name="Google Shape;4357;p84"/>
          <p:cNvSpPr/>
          <p:nvPr/>
        </p:nvSpPr>
        <p:spPr>
          <a:xfrm>
            <a:off x="8280687" y="1487589"/>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sp>
        <p:nvSpPr>
          <p:cNvPr id="4358" name="Google Shape;4358;p84"/>
          <p:cNvSpPr/>
          <p:nvPr/>
        </p:nvSpPr>
        <p:spPr>
          <a:xfrm>
            <a:off x="4365417" y="218721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59" name="Google Shape;4359;p84"/>
          <p:cNvSpPr/>
          <p:nvPr/>
        </p:nvSpPr>
        <p:spPr>
          <a:xfrm>
            <a:off x="4317141" y="2196004"/>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13</a:t>
            </a:r>
            <a:endParaRPr/>
          </a:p>
        </p:txBody>
      </p:sp>
      <p:sp>
        <p:nvSpPr>
          <p:cNvPr id="4360" name="Google Shape;4360;p84"/>
          <p:cNvSpPr/>
          <p:nvPr/>
        </p:nvSpPr>
        <p:spPr>
          <a:xfrm>
            <a:off x="4365932" y="1931502"/>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61" name="Google Shape;4361;p84"/>
          <p:cNvSpPr/>
          <p:nvPr/>
        </p:nvSpPr>
        <p:spPr>
          <a:xfrm>
            <a:off x="4325894" y="1940296"/>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15</a:t>
            </a:r>
            <a:endParaRPr/>
          </a:p>
        </p:txBody>
      </p:sp>
      <p:sp>
        <p:nvSpPr>
          <p:cNvPr id="4362" name="Google Shape;4362;p84"/>
          <p:cNvSpPr/>
          <p:nvPr/>
        </p:nvSpPr>
        <p:spPr>
          <a:xfrm>
            <a:off x="6560912" y="1220768"/>
            <a:ext cx="216000" cy="216000"/>
          </a:xfrm>
          <a:prstGeom prst="ellipse">
            <a:avLst/>
          </a:prstGeom>
          <a:solidFill>
            <a:srgbClr val="FFFF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63" name="Google Shape;4363;p84"/>
          <p:cNvSpPr/>
          <p:nvPr/>
        </p:nvSpPr>
        <p:spPr>
          <a:xfrm>
            <a:off x="6512636" y="122956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16</a:t>
            </a:r>
            <a:endParaRPr/>
          </a:p>
        </p:txBody>
      </p:sp>
      <p:sp>
        <p:nvSpPr>
          <p:cNvPr id="4364" name="Google Shape;4364;p84"/>
          <p:cNvSpPr txBox="1"/>
          <p:nvPr/>
        </p:nvSpPr>
        <p:spPr>
          <a:xfrm>
            <a:off x="4033926" y="1538024"/>
            <a:ext cx="201557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receivable</a:t>
            </a:r>
            <a:endParaRPr/>
          </a:p>
        </p:txBody>
      </p:sp>
      <p:sp>
        <p:nvSpPr>
          <p:cNvPr id="4365" name="Google Shape;4365;p84"/>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4366" name="Google Shape;4366;p84"/>
          <p:cNvSpPr/>
          <p:nvPr/>
        </p:nvSpPr>
        <p:spPr>
          <a:xfrm flipH="1">
            <a:off x="1484882" y="2236958"/>
            <a:ext cx="810000" cy="613673"/>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67" name="Google Shape;4367;p84"/>
          <p:cNvSpPr/>
          <p:nvPr/>
        </p:nvSpPr>
        <p:spPr>
          <a:xfrm>
            <a:off x="674882" y="2236958"/>
            <a:ext cx="810000" cy="613673"/>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68" name="Google Shape;4368;p84"/>
          <p:cNvSpPr txBox="1"/>
          <p:nvPr/>
        </p:nvSpPr>
        <p:spPr>
          <a:xfrm>
            <a:off x="667920" y="2817445"/>
            <a:ext cx="164732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Accumulated depreciation</a:t>
            </a:r>
            <a:endParaRPr/>
          </a:p>
        </p:txBody>
      </p:sp>
      <p:sp>
        <p:nvSpPr>
          <p:cNvPr id="4369" name="Google Shape;4369;p84"/>
          <p:cNvSpPr txBox="1"/>
          <p:nvPr/>
        </p:nvSpPr>
        <p:spPr>
          <a:xfrm>
            <a:off x="1679276" y="2502766"/>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4370" name="Google Shape;4370;p84"/>
          <p:cNvSpPr/>
          <p:nvPr/>
        </p:nvSpPr>
        <p:spPr>
          <a:xfrm>
            <a:off x="1256101" y="255077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1" name="Google Shape;4371;p84"/>
          <p:cNvSpPr/>
          <p:nvPr/>
        </p:nvSpPr>
        <p:spPr>
          <a:xfrm>
            <a:off x="793014" y="251175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372" name="Google Shape;4372;p84"/>
          <p:cNvSpPr/>
          <p:nvPr/>
        </p:nvSpPr>
        <p:spPr>
          <a:xfrm>
            <a:off x="752976" y="2520544"/>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14</a:t>
            </a:r>
            <a:endParaRPr/>
          </a:p>
        </p:txBody>
      </p:sp>
      <p:sp>
        <p:nvSpPr>
          <p:cNvPr id="4373" name="Google Shape;4373;p84"/>
          <p:cNvSpPr/>
          <p:nvPr/>
        </p:nvSpPr>
        <p:spPr>
          <a:xfrm flipH="1">
            <a:off x="5057500" y="957969"/>
            <a:ext cx="810000" cy="613673"/>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74" name="Google Shape;4374;p84"/>
          <p:cNvSpPr/>
          <p:nvPr/>
        </p:nvSpPr>
        <p:spPr>
          <a:xfrm>
            <a:off x="4247500" y="957969"/>
            <a:ext cx="810000" cy="613673"/>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75" name="Google Shape;4375;p84"/>
          <p:cNvSpPr/>
          <p:nvPr/>
        </p:nvSpPr>
        <p:spPr>
          <a:xfrm flipH="1">
            <a:off x="5057500" y="1892397"/>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76" name="Google Shape;4376;p84"/>
          <p:cNvSpPr/>
          <p:nvPr/>
        </p:nvSpPr>
        <p:spPr>
          <a:xfrm>
            <a:off x="4247500" y="1892397"/>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77" name="Google Shape;4377;p84"/>
          <p:cNvSpPr/>
          <p:nvPr/>
        </p:nvSpPr>
        <p:spPr>
          <a:xfrm flipH="1">
            <a:off x="10793452" y="3159101"/>
            <a:ext cx="810000" cy="796274"/>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78" name="Google Shape;4378;p84"/>
          <p:cNvSpPr/>
          <p:nvPr/>
        </p:nvSpPr>
        <p:spPr>
          <a:xfrm>
            <a:off x="9983452" y="3159099"/>
            <a:ext cx="810000" cy="796275"/>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79" name="Google Shape;4379;p84"/>
          <p:cNvSpPr/>
          <p:nvPr/>
        </p:nvSpPr>
        <p:spPr>
          <a:xfrm flipH="1">
            <a:off x="9024558" y="1260020"/>
            <a:ext cx="810000" cy="796274"/>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80" name="Google Shape;4380;p84"/>
          <p:cNvSpPr/>
          <p:nvPr/>
        </p:nvSpPr>
        <p:spPr>
          <a:xfrm>
            <a:off x="8214558" y="1260018"/>
            <a:ext cx="810000" cy="796275"/>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81" name="Google Shape;4381;p84"/>
          <p:cNvSpPr/>
          <p:nvPr/>
        </p:nvSpPr>
        <p:spPr>
          <a:xfrm flipH="1">
            <a:off x="10816085" y="1263490"/>
            <a:ext cx="810000" cy="796274"/>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82" name="Google Shape;4382;p84"/>
          <p:cNvSpPr/>
          <p:nvPr/>
        </p:nvSpPr>
        <p:spPr>
          <a:xfrm>
            <a:off x="10006085" y="1263488"/>
            <a:ext cx="810000" cy="796275"/>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83" name="Google Shape;4383;p84"/>
          <p:cNvSpPr/>
          <p:nvPr/>
        </p:nvSpPr>
        <p:spPr>
          <a:xfrm flipH="1">
            <a:off x="7238511" y="1266565"/>
            <a:ext cx="810000" cy="796274"/>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84" name="Google Shape;4384;p84"/>
          <p:cNvSpPr/>
          <p:nvPr/>
        </p:nvSpPr>
        <p:spPr>
          <a:xfrm>
            <a:off x="6428511" y="1266563"/>
            <a:ext cx="810000" cy="796275"/>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385" name="Google Shape;4385;p84"/>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386" name="Google Shape;4386;p84"/>
          <p:cNvSpPr/>
          <p:nvPr/>
        </p:nvSpPr>
        <p:spPr>
          <a:xfrm>
            <a:off x="1888200" y="4385902"/>
            <a:ext cx="10045767" cy="1312708"/>
          </a:xfrm>
          <a:prstGeom prst="rect">
            <a:avLst/>
          </a:prstGeom>
          <a:solidFill>
            <a:srgbClr val="F2F2F2">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387" name="Google Shape;4387;p84"/>
          <p:cNvGrpSpPr/>
          <p:nvPr/>
        </p:nvGrpSpPr>
        <p:grpSpPr>
          <a:xfrm>
            <a:off x="2179463" y="4641956"/>
            <a:ext cx="9543495" cy="756003"/>
            <a:chOff x="719091" y="1719857"/>
            <a:chExt cx="9543495" cy="756003"/>
          </a:xfrm>
        </p:grpSpPr>
        <p:sp>
          <p:nvSpPr>
            <p:cNvPr id="4388" name="Google Shape;4388;p84"/>
            <p:cNvSpPr txBox="1"/>
            <p:nvPr/>
          </p:nvSpPr>
          <p:spPr>
            <a:xfrm>
              <a:off x="1420427" y="1719860"/>
              <a:ext cx="5476017" cy="756000"/>
            </a:xfrm>
            <a:prstGeom prst="rect">
              <a:avLst/>
            </a:prstGeom>
            <a:solidFill>
              <a:schemeClr val="lt1"/>
            </a:solidFill>
            <a:ln cap="flat" cmpd="sng" w="9525">
              <a:solidFill>
                <a:srgbClr val="BFBFB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139700" marR="0" rtl="0" algn="l">
                <a:spcBef>
                  <a:spcPts val="0"/>
                </a:spcBef>
                <a:spcAft>
                  <a:spcPts val="0"/>
                </a:spcAft>
                <a:buNone/>
              </a:pPr>
              <a:r>
                <a:rPr lang="en-US" sz="2000">
                  <a:solidFill>
                    <a:schemeClr val="dk1"/>
                  </a:solidFill>
                  <a:latin typeface="Calibri"/>
                  <a:ea typeface="Calibri"/>
                  <a:cs typeface="Calibri"/>
                  <a:sym typeface="Calibri"/>
                </a:rPr>
                <a:t>ZZZ 공급업체에게 전액 지급함.</a:t>
              </a:r>
              <a:endParaRPr sz="2000">
                <a:solidFill>
                  <a:schemeClr val="dk1"/>
                </a:solidFill>
                <a:latin typeface="Avenir"/>
                <a:ea typeface="Avenir"/>
                <a:cs typeface="Avenir"/>
                <a:sym typeface="Avenir"/>
              </a:endParaRPr>
            </a:p>
          </p:txBody>
        </p:sp>
        <p:sp>
          <p:nvSpPr>
            <p:cNvPr id="4389" name="Google Shape;4389;p84"/>
            <p:cNvSpPr txBox="1"/>
            <p:nvPr/>
          </p:nvSpPr>
          <p:spPr>
            <a:xfrm>
              <a:off x="6896444" y="1719857"/>
              <a:ext cx="1683072" cy="756000"/>
            </a:xfrm>
            <a:prstGeom prst="rect">
              <a:avLst/>
            </a:prstGeom>
            <a:solidFill>
              <a:srgbClr val="E1EFD8"/>
            </a:solidFill>
            <a:ln cap="flat" cmpd="sng" w="9525">
              <a:solidFill>
                <a:srgbClr val="BFBFBF"/>
              </a:solidFill>
              <a:prstDash val="dot"/>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BFBFBF"/>
                  </a:solidFill>
                  <a:latin typeface="Avenir"/>
                  <a:ea typeface="Avenir"/>
                  <a:cs typeface="Avenir"/>
                  <a:sym typeface="Avenir"/>
                </a:rPr>
                <a:t>Accounts payable</a:t>
              </a: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6,000</a:t>
              </a:r>
              <a:endParaRPr/>
            </a:p>
          </p:txBody>
        </p:sp>
        <p:sp>
          <p:nvSpPr>
            <p:cNvPr id="4390" name="Google Shape;4390;p84"/>
            <p:cNvSpPr txBox="1"/>
            <p:nvPr/>
          </p:nvSpPr>
          <p:spPr>
            <a:xfrm>
              <a:off x="8579514" y="1719857"/>
              <a:ext cx="1683072" cy="756000"/>
            </a:xfrm>
            <a:prstGeom prst="rect">
              <a:avLst/>
            </a:prstGeom>
            <a:solidFill>
              <a:srgbClr val="FBE4D4"/>
            </a:solidFill>
            <a:ln cap="flat" cmpd="sng" w="9525">
              <a:solidFill>
                <a:srgbClr val="BFBFBF"/>
              </a:solidFill>
              <a:prstDash val="dot"/>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BFBFBF"/>
                  </a:solidFill>
                  <a:latin typeface="Avenir"/>
                  <a:ea typeface="Avenir"/>
                  <a:cs typeface="Avenir"/>
                  <a:sym typeface="Avenir"/>
                </a:rPr>
                <a:t>Cash</a:t>
              </a:r>
              <a:endParaRPr b="1" sz="1600">
                <a:solidFill>
                  <a:srgbClr val="BFBFBF"/>
                </a:solidFill>
                <a:latin typeface="Avenir"/>
                <a:ea typeface="Avenir"/>
                <a:cs typeface="Avenir"/>
                <a:sym typeface="Avenir"/>
              </a:endParaRPr>
            </a:p>
            <a:p>
              <a:pPr indent="0" lvl="0" marL="0" marR="0" rtl="0" algn="ctr">
                <a:spcBef>
                  <a:spcPts val="0"/>
                </a:spcBef>
                <a:spcAft>
                  <a:spcPts val="0"/>
                </a:spcAft>
                <a:buNone/>
              </a:pPr>
              <a:r>
                <a:rPr b="1" lang="en-US" sz="1800">
                  <a:solidFill>
                    <a:srgbClr val="BFBFBF"/>
                  </a:solidFill>
                  <a:latin typeface="Avenir"/>
                  <a:ea typeface="Avenir"/>
                  <a:cs typeface="Avenir"/>
                  <a:sym typeface="Avenir"/>
                </a:rPr>
                <a:t>6,000</a:t>
              </a:r>
              <a:endParaRPr/>
            </a:p>
          </p:txBody>
        </p:sp>
        <p:sp>
          <p:nvSpPr>
            <p:cNvPr id="4391" name="Google Shape;4391;p84"/>
            <p:cNvSpPr txBox="1"/>
            <p:nvPr/>
          </p:nvSpPr>
          <p:spPr>
            <a:xfrm>
              <a:off x="719091" y="1719857"/>
              <a:ext cx="701336" cy="756000"/>
            </a:xfrm>
            <a:prstGeom prst="rect">
              <a:avLst/>
            </a:prstGeom>
            <a:solidFill>
              <a:schemeClr val="lt1"/>
            </a:solidFill>
            <a:ln cap="flat" cmpd="sng" w="9525">
              <a:solidFill>
                <a:srgbClr val="BFBFB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16</a:t>
              </a:r>
              <a:endParaRPr/>
            </a:p>
          </p:txBody>
        </p:sp>
      </p:grpSp>
      <p:sp>
        <p:nvSpPr>
          <p:cNvPr id="4392" name="Google Shape;4392;p84"/>
          <p:cNvSpPr txBox="1"/>
          <p:nvPr/>
        </p:nvSpPr>
        <p:spPr>
          <a:xfrm>
            <a:off x="8352066" y="4639930"/>
            <a:ext cx="1683070" cy="756000"/>
          </a:xfrm>
          <a:prstGeom prst="rect">
            <a:avLst/>
          </a:prstGeom>
          <a:solidFill>
            <a:srgbClr val="548135"/>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6,000</a:t>
            </a:r>
            <a:endParaRPr/>
          </a:p>
        </p:txBody>
      </p:sp>
      <p:sp>
        <p:nvSpPr>
          <p:cNvPr id="4393" name="Google Shape;4393;p84"/>
          <p:cNvSpPr txBox="1"/>
          <p:nvPr/>
        </p:nvSpPr>
        <p:spPr>
          <a:xfrm>
            <a:off x="10035136" y="4638533"/>
            <a:ext cx="1683070" cy="756000"/>
          </a:xfrm>
          <a:prstGeom prst="rect">
            <a:avLst/>
          </a:prstGeom>
          <a:solidFill>
            <a:schemeClr val="accent2"/>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venir"/>
                <a:ea typeface="Avenir"/>
                <a:cs typeface="Avenir"/>
                <a:sym typeface="Avenir"/>
              </a:rPr>
              <a:t>6,000</a:t>
            </a:r>
            <a:endParaRPr/>
          </a:p>
        </p:txBody>
      </p:sp>
      <p:sp>
        <p:nvSpPr>
          <p:cNvPr id="4394" name="Google Shape;4394;p84"/>
          <p:cNvSpPr/>
          <p:nvPr/>
        </p:nvSpPr>
        <p:spPr>
          <a:xfrm>
            <a:off x="11175384" y="824059"/>
            <a:ext cx="950259" cy="1037381"/>
          </a:xfrm>
          <a:prstGeom prst="downArrow">
            <a:avLst>
              <a:gd fmla="val 50000" name="adj1"/>
              <a:gd fmla="val 50000" name="adj2"/>
            </a:avLst>
          </a:prstGeom>
          <a:solidFill>
            <a:schemeClr val="accent6">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5" name="Google Shape;4395;p84"/>
          <p:cNvSpPr/>
          <p:nvPr/>
        </p:nvSpPr>
        <p:spPr>
          <a:xfrm>
            <a:off x="117100" y="826738"/>
            <a:ext cx="950259" cy="1037381"/>
          </a:xfrm>
          <a:prstGeom prst="downArrow">
            <a:avLst>
              <a:gd fmla="val 50000" name="adj1"/>
              <a:gd fmla="val 50000" name="adj2"/>
            </a:avLst>
          </a:prstGeom>
          <a:solidFill>
            <a:schemeClr val="accent2">
              <a:alpha val="77647"/>
            </a:schemeClr>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6" name="Google Shape;4396;p84"/>
          <p:cNvSpPr txBox="1"/>
          <p:nvPr/>
        </p:nvSpPr>
        <p:spPr>
          <a:xfrm>
            <a:off x="6403129" y="3421071"/>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160</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4393"/>
                                        </p:tgtEl>
                                      </p:cBhvr>
                                    </p:animEffect>
                                    <p:set>
                                      <p:cBhvr>
                                        <p:cTn dur="1" fill="hold">
                                          <p:stCondLst>
                                            <p:cond delay="1000"/>
                                          </p:stCondLst>
                                        </p:cTn>
                                        <p:tgtEl>
                                          <p:spTgt spid="439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306"/>
                                        </p:tgtEl>
                                        <p:attrNameLst>
                                          <p:attrName>style.visibility</p:attrName>
                                        </p:attrNameLst>
                                      </p:cBhvr>
                                      <p:to>
                                        <p:strVal val="visible"/>
                                      </p:to>
                                    </p:set>
                                    <p:animEffect filter="fade" transition="in">
                                      <p:cBhvr>
                                        <p:cTn dur="1000"/>
                                        <p:tgtEl>
                                          <p:spTgt spid="4306"/>
                                        </p:tgtEl>
                                      </p:cBhvr>
                                    </p:animEffect>
                                  </p:childTnLst>
                                </p:cTn>
                              </p:par>
                              <p:par>
                                <p:cTn fill="hold" nodeType="withEffect" presetClass="entr" presetID="10" presetSubtype="0">
                                  <p:stCondLst>
                                    <p:cond delay="0"/>
                                  </p:stCondLst>
                                  <p:childTnLst>
                                    <p:set>
                                      <p:cBhvr>
                                        <p:cTn dur="1" fill="hold">
                                          <p:stCondLst>
                                            <p:cond delay="0"/>
                                          </p:stCondLst>
                                        </p:cTn>
                                        <p:tgtEl>
                                          <p:spTgt spid="4307"/>
                                        </p:tgtEl>
                                        <p:attrNameLst>
                                          <p:attrName>style.visibility</p:attrName>
                                        </p:attrNameLst>
                                      </p:cBhvr>
                                      <p:to>
                                        <p:strVal val="visible"/>
                                      </p:to>
                                    </p:set>
                                    <p:animEffect filter="fade" transition="in">
                                      <p:cBhvr>
                                        <p:cTn dur="1000"/>
                                        <p:tgtEl>
                                          <p:spTgt spid="4307"/>
                                        </p:tgtEl>
                                      </p:cBhvr>
                                    </p:animEffect>
                                  </p:childTnLst>
                                </p:cTn>
                              </p:par>
                              <p:par>
                                <p:cTn fill="hold" nodeType="withEffect" presetClass="entr" presetID="10" presetSubtype="0">
                                  <p:stCondLst>
                                    <p:cond delay="0"/>
                                  </p:stCondLst>
                                  <p:childTnLst>
                                    <p:set>
                                      <p:cBhvr>
                                        <p:cTn dur="1" fill="hold">
                                          <p:stCondLst>
                                            <p:cond delay="0"/>
                                          </p:stCondLst>
                                        </p:cTn>
                                        <p:tgtEl>
                                          <p:spTgt spid="4310"/>
                                        </p:tgtEl>
                                        <p:attrNameLst>
                                          <p:attrName>style.visibility</p:attrName>
                                        </p:attrNameLst>
                                      </p:cBhvr>
                                      <p:to>
                                        <p:strVal val="visible"/>
                                      </p:to>
                                    </p:set>
                                    <p:animEffect filter="fade" transition="in">
                                      <p:cBhvr>
                                        <p:cTn dur="1000"/>
                                        <p:tgtEl>
                                          <p:spTgt spid="4310"/>
                                        </p:tgtEl>
                                      </p:cBhvr>
                                    </p:animEffect>
                                  </p:childTnLst>
                                </p:cTn>
                              </p:par>
                              <p:par>
                                <p:cTn fill="hold" nodeType="withEffect" presetClass="entr" presetID="10" presetSubtype="0">
                                  <p:stCondLst>
                                    <p:cond delay="0"/>
                                  </p:stCondLst>
                                  <p:childTnLst>
                                    <p:set>
                                      <p:cBhvr>
                                        <p:cTn dur="1" fill="hold">
                                          <p:stCondLst>
                                            <p:cond delay="0"/>
                                          </p:stCondLst>
                                        </p:cTn>
                                        <p:tgtEl>
                                          <p:spTgt spid="4311"/>
                                        </p:tgtEl>
                                        <p:attrNameLst>
                                          <p:attrName>style.visibility</p:attrName>
                                        </p:attrNameLst>
                                      </p:cBhvr>
                                      <p:to>
                                        <p:strVal val="visible"/>
                                      </p:to>
                                    </p:set>
                                    <p:animEffect filter="fade" transition="in">
                                      <p:cBhvr>
                                        <p:cTn dur="1000"/>
                                        <p:tgtEl>
                                          <p:spTgt spid="4311"/>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4392"/>
                                        </p:tgtEl>
                                      </p:cBhvr>
                                    </p:animEffect>
                                    <p:set>
                                      <p:cBhvr>
                                        <p:cTn dur="1" fill="hold">
                                          <p:stCondLst>
                                            <p:cond delay="1000"/>
                                          </p:stCondLst>
                                        </p:cTn>
                                        <p:tgtEl>
                                          <p:spTgt spid="439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309"/>
                                        </p:tgtEl>
                                        <p:attrNameLst>
                                          <p:attrName>style.visibility</p:attrName>
                                        </p:attrNameLst>
                                      </p:cBhvr>
                                      <p:to>
                                        <p:strVal val="visible"/>
                                      </p:to>
                                    </p:set>
                                    <p:animEffect filter="fade" transition="in">
                                      <p:cBhvr>
                                        <p:cTn dur="1000"/>
                                        <p:tgtEl>
                                          <p:spTgt spid="4309"/>
                                        </p:tgtEl>
                                      </p:cBhvr>
                                    </p:animEffect>
                                  </p:childTnLst>
                                </p:cTn>
                              </p:par>
                              <p:par>
                                <p:cTn fill="hold" nodeType="withEffect" presetClass="entr" presetID="10" presetSubtype="0">
                                  <p:stCondLst>
                                    <p:cond delay="0"/>
                                  </p:stCondLst>
                                  <p:childTnLst>
                                    <p:set>
                                      <p:cBhvr>
                                        <p:cTn dur="1" fill="hold">
                                          <p:stCondLst>
                                            <p:cond delay="0"/>
                                          </p:stCondLst>
                                        </p:cTn>
                                        <p:tgtEl>
                                          <p:spTgt spid="4362"/>
                                        </p:tgtEl>
                                        <p:attrNameLst>
                                          <p:attrName>style.visibility</p:attrName>
                                        </p:attrNameLst>
                                      </p:cBhvr>
                                      <p:to>
                                        <p:strVal val="visible"/>
                                      </p:to>
                                    </p:set>
                                    <p:animEffect filter="fade" transition="in">
                                      <p:cBhvr>
                                        <p:cTn dur="1000"/>
                                        <p:tgtEl>
                                          <p:spTgt spid="4362"/>
                                        </p:tgtEl>
                                      </p:cBhvr>
                                    </p:animEffect>
                                  </p:childTnLst>
                                </p:cTn>
                              </p:par>
                              <p:par>
                                <p:cTn fill="hold" nodeType="withEffect" presetClass="entr" presetID="10" presetSubtype="0">
                                  <p:stCondLst>
                                    <p:cond delay="0"/>
                                  </p:stCondLst>
                                  <p:childTnLst>
                                    <p:set>
                                      <p:cBhvr>
                                        <p:cTn dur="1" fill="hold">
                                          <p:stCondLst>
                                            <p:cond delay="0"/>
                                          </p:stCondLst>
                                        </p:cTn>
                                        <p:tgtEl>
                                          <p:spTgt spid="4363"/>
                                        </p:tgtEl>
                                        <p:attrNameLst>
                                          <p:attrName>style.visibility</p:attrName>
                                        </p:attrNameLst>
                                      </p:cBhvr>
                                      <p:to>
                                        <p:strVal val="visible"/>
                                      </p:to>
                                    </p:set>
                                    <p:animEffect filter="fade" transition="in">
                                      <p:cBhvr>
                                        <p:cTn dur="1000"/>
                                        <p:tgtEl>
                                          <p:spTgt spid="4363"/>
                                        </p:tgtEl>
                                      </p:cBhvr>
                                    </p:animEffect>
                                  </p:childTnLst>
                                </p:cTn>
                              </p:par>
                              <p:par>
                                <p:cTn fill="hold" nodeType="withEffect" presetClass="entr" presetID="10" presetSubtype="0">
                                  <p:stCondLst>
                                    <p:cond delay="0"/>
                                  </p:stCondLst>
                                  <p:childTnLst>
                                    <p:set>
                                      <p:cBhvr>
                                        <p:cTn dur="1" fill="hold">
                                          <p:stCondLst>
                                            <p:cond delay="0"/>
                                          </p:stCondLst>
                                        </p:cTn>
                                        <p:tgtEl>
                                          <p:spTgt spid="4308"/>
                                        </p:tgtEl>
                                        <p:attrNameLst>
                                          <p:attrName>style.visibility</p:attrName>
                                        </p:attrNameLst>
                                      </p:cBhvr>
                                      <p:to>
                                        <p:strVal val="visible"/>
                                      </p:to>
                                    </p:set>
                                    <p:animEffect filter="fade" transition="in">
                                      <p:cBhvr>
                                        <p:cTn dur="1000"/>
                                        <p:tgtEl>
                                          <p:spTgt spid="4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4"/>
                                        </p:tgtEl>
                                        <p:attrNameLst>
                                          <p:attrName>style.visibility</p:attrName>
                                        </p:attrNameLst>
                                      </p:cBhvr>
                                      <p:to>
                                        <p:strVal val="visible"/>
                                      </p:to>
                                    </p:set>
                                    <p:animEffect filter="fade" transition="in">
                                      <p:cBhvr>
                                        <p:cTn dur="1000"/>
                                        <p:tgtEl>
                                          <p:spTgt spid="4394"/>
                                        </p:tgtEl>
                                      </p:cBhvr>
                                    </p:animEffect>
                                  </p:childTnLst>
                                </p:cTn>
                              </p:par>
                              <p:par>
                                <p:cTn fill="hold" nodeType="withEffect" presetClass="entr" presetID="10" presetSubtype="0">
                                  <p:stCondLst>
                                    <p:cond delay="0"/>
                                  </p:stCondLst>
                                  <p:childTnLst>
                                    <p:set>
                                      <p:cBhvr>
                                        <p:cTn dur="1" fill="hold">
                                          <p:stCondLst>
                                            <p:cond delay="0"/>
                                          </p:stCondLst>
                                        </p:cTn>
                                        <p:tgtEl>
                                          <p:spTgt spid="4395"/>
                                        </p:tgtEl>
                                        <p:attrNameLst>
                                          <p:attrName>style.visibility</p:attrName>
                                        </p:attrNameLst>
                                      </p:cBhvr>
                                      <p:to>
                                        <p:strVal val="visible"/>
                                      </p:to>
                                    </p:set>
                                    <p:animEffect filter="fade" transition="in">
                                      <p:cBhvr>
                                        <p:cTn dur="1000"/>
                                        <p:tgtEl>
                                          <p:spTgt spid="4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1" name="Shape 4401"/>
        <p:cNvGrpSpPr/>
        <p:nvPr/>
      </p:nvGrpSpPr>
      <p:grpSpPr>
        <a:xfrm>
          <a:off x="0" y="0"/>
          <a:ext cx="0" cy="0"/>
          <a:chOff x="0" y="0"/>
          <a:chExt cx="0" cy="0"/>
        </a:xfrm>
      </p:grpSpPr>
      <p:sp>
        <p:nvSpPr>
          <p:cNvPr id="4402" name="Google Shape;4402;p85"/>
          <p:cNvSpPr txBox="1"/>
          <p:nvPr/>
        </p:nvSpPr>
        <p:spPr>
          <a:xfrm>
            <a:off x="4187006" y="133386"/>
            <a:ext cx="36295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venir"/>
                <a:ea typeface="Avenir"/>
                <a:cs typeface="Avenir"/>
                <a:sym typeface="Avenir"/>
              </a:rPr>
              <a:t>Global Books Limited</a:t>
            </a:r>
            <a:endParaRPr/>
          </a:p>
        </p:txBody>
      </p:sp>
      <p:cxnSp>
        <p:nvCxnSpPr>
          <p:cNvPr id="4403" name="Google Shape;4403;p85"/>
          <p:cNvCxnSpPr/>
          <p:nvPr/>
        </p:nvCxnSpPr>
        <p:spPr>
          <a:xfrm>
            <a:off x="4316098" y="566860"/>
            <a:ext cx="3375212" cy="0"/>
          </a:xfrm>
          <a:prstGeom prst="straightConnector1">
            <a:avLst/>
          </a:prstGeom>
          <a:noFill/>
          <a:ln cap="flat" cmpd="sng" w="28575">
            <a:solidFill>
              <a:schemeClr val="accent1"/>
            </a:solidFill>
            <a:prstDash val="dot"/>
            <a:miter lim="800000"/>
            <a:headEnd len="sm" w="sm" type="none"/>
            <a:tailEnd len="sm" w="sm" type="none"/>
          </a:ln>
        </p:spPr>
      </p:cxnSp>
      <p:sp>
        <p:nvSpPr>
          <p:cNvPr id="4404" name="Google Shape;4404;p85"/>
          <p:cNvSpPr txBox="1"/>
          <p:nvPr/>
        </p:nvSpPr>
        <p:spPr>
          <a:xfrm>
            <a:off x="9504213" y="373659"/>
            <a:ext cx="227979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accent2"/>
                </a:solidFill>
                <a:latin typeface="Avenir"/>
                <a:ea typeface="Avenir"/>
                <a:cs typeface="Avenir"/>
                <a:sym typeface="Avenir"/>
              </a:rPr>
              <a:t>Sources of funds</a:t>
            </a:r>
            <a:endParaRPr/>
          </a:p>
        </p:txBody>
      </p:sp>
      <p:sp>
        <p:nvSpPr>
          <p:cNvPr id="4405" name="Google Shape;4405;p85"/>
          <p:cNvSpPr txBox="1"/>
          <p:nvPr/>
        </p:nvSpPr>
        <p:spPr>
          <a:xfrm>
            <a:off x="492858" y="373659"/>
            <a:ext cx="18806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6"/>
                </a:solidFill>
                <a:latin typeface="Avenir"/>
                <a:ea typeface="Avenir"/>
                <a:cs typeface="Avenir"/>
                <a:sym typeface="Avenir"/>
              </a:rPr>
              <a:t>Uses of funds</a:t>
            </a:r>
            <a:endParaRPr/>
          </a:p>
        </p:txBody>
      </p:sp>
      <p:sp>
        <p:nvSpPr>
          <p:cNvPr id="4406" name="Google Shape;4406;p85"/>
          <p:cNvSpPr txBox="1"/>
          <p:nvPr/>
        </p:nvSpPr>
        <p:spPr>
          <a:xfrm>
            <a:off x="6227788" y="2623662"/>
            <a:ext cx="5556216" cy="169284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Equity</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4407" name="Google Shape;4407;p85"/>
          <p:cNvSpPr txBox="1"/>
          <p:nvPr/>
        </p:nvSpPr>
        <p:spPr>
          <a:xfrm>
            <a:off x="6410845" y="3135649"/>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200">
                <a:solidFill>
                  <a:srgbClr val="942093"/>
                </a:solidFill>
                <a:latin typeface="Avenir"/>
                <a:ea typeface="Avenir"/>
                <a:cs typeface="Avenir"/>
                <a:sym typeface="Avenir"/>
              </a:rPr>
              <a:t>Profit</a:t>
            </a:r>
            <a:endParaRPr/>
          </a:p>
        </p:txBody>
      </p:sp>
      <p:sp>
        <p:nvSpPr>
          <p:cNvPr id="4408" name="Google Shape;4408;p85"/>
          <p:cNvSpPr txBox="1"/>
          <p:nvPr/>
        </p:nvSpPr>
        <p:spPr>
          <a:xfrm>
            <a:off x="6227788" y="773769"/>
            <a:ext cx="5556216" cy="1702674"/>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grpSp>
        <p:nvGrpSpPr>
          <p:cNvPr id="4409" name="Google Shape;4409;p85"/>
          <p:cNvGrpSpPr/>
          <p:nvPr/>
        </p:nvGrpSpPr>
        <p:grpSpPr>
          <a:xfrm>
            <a:off x="492858" y="3906158"/>
            <a:ext cx="11291146" cy="2763574"/>
            <a:chOff x="492858" y="3906158"/>
            <a:chExt cx="11291146" cy="2763574"/>
          </a:xfrm>
        </p:grpSpPr>
        <p:sp>
          <p:nvSpPr>
            <p:cNvPr id="4410" name="Google Shape;4410;p85"/>
            <p:cNvSpPr txBox="1"/>
            <p:nvPr/>
          </p:nvSpPr>
          <p:spPr>
            <a:xfrm>
              <a:off x="492858" y="4444544"/>
              <a:ext cx="11291146" cy="2225188"/>
            </a:xfrm>
            <a:prstGeom prst="rect">
              <a:avLst/>
            </a:prstGeom>
            <a:solidFill>
              <a:srgbClr val="FCECFB"/>
            </a:solidFill>
            <a:ln cap="flat" cmpd="sng" w="7620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chemeClr val="dk1"/>
                  </a:solidFill>
                  <a:latin typeface="Avenir"/>
                  <a:ea typeface="Avenir"/>
                  <a:cs typeface="Avenir"/>
                  <a:sym typeface="Avenir"/>
                </a:rPr>
                <a:t> </a:t>
              </a:r>
              <a:endParaRPr/>
            </a:p>
          </p:txBody>
        </p:sp>
        <p:sp>
          <p:nvSpPr>
            <p:cNvPr id="4411" name="Google Shape;4411;p85"/>
            <p:cNvSpPr txBox="1"/>
            <p:nvPr/>
          </p:nvSpPr>
          <p:spPr>
            <a:xfrm>
              <a:off x="6220907" y="4585078"/>
              <a:ext cx="5410918" cy="1947518"/>
            </a:xfrm>
            <a:prstGeom prst="rect">
              <a:avLst/>
            </a:prstGeom>
            <a:solidFill>
              <a:srgbClr val="FFF2CC"/>
            </a:solidFill>
            <a:ln cap="flat" cmpd="sng" w="76200">
              <a:solidFill>
                <a:srgbClr val="F4B08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None/>
              </a:pPr>
              <a:r>
                <a:rPr b="1" lang="en-US" sz="2000">
                  <a:solidFill>
                    <a:schemeClr val="dk1"/>
                  </a:solidFill>
                  <a:latin typeface="Avenir"/>
                  <a:ea typeface="Avenir"/>
                  <a:cs typeface="Avenir"/>
                  <a:sym typeface="Avenir"/>
                </a:rPr>
                <a:t>Income</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4412" name="Google Shape;4412;p85"/>
            <p:cNvSpPr txBox="1"/>
            <p:nvPr/>
          </p:nvSpPr>
          <p:spPr>
            <a:xfrm>
              <a:off x="642552" y="4585078"/>
              <a:ext cx="5382028" cy="1947518"/>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Expenses</a:t>
              </a:r>
              <a:endParaRPr b="1" sz="2800">
                <a:solidFill>
                  <a:schemeClr val="dk1"/>
                </a:solidFill>
                <a:latin typeface="Avenir"/>
                <a:ea typeface="Avenir"/>
                <a:cs typeface="Avenir"/>
                <a:sym typeface="Avenir"/>
              </a:endParaRPr>
            </a:p>
          </p:txBody>
        </p:sp>
        <p:sp>
          <p:nvSpPr>
            <p:cNvPr id="4413" name="Google Shape;4413;p85"/>
            <p:cNvSpPr txBox="1"/>
            <p:nvPr/>
          </p:nvSpPr>
          <p:spPr>
            <a:xfrm>
              <a:off x="2570770" y="6192000"/>
              <a:ext cx="158566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Advertising</a:t>
              </a:r>
              <a:endParaRPr/>
            </a:p>
          </p:txBody>
        </p:sp>
        <p:sp>
          <p:nvSpPr>
            <p:cNvPr id="4414" name="Google Shape;4414;p85"/>
            <p:cNvSpPr txBox="1"/>
            <p:nvPr/>
          </p:nvSpPr>
          <p:spPr>
            <a:xfrm>
              <a:off x="2596439" y="5339671"/>
              <a:ext cx="15905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Cleaning</a:t>
              </a:r>
              <a:endParaRPr/>
            </a:p>
          </p:txBody>
        </p:sp>
        <p:sp>
          <p:nvSpPr>
            <p:cNvPr id="4415" name="Google Shape;4415;p85"/>
            <p:cNvSpPr txBox="1"/>
            <p:nvPr/>
          </p:nvSpPr>
          <p:spPr>
            <a:xfrm>
              <a:off x="4306077" y="6192000"/>
              <a:ext cx="16064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Cost of sales</a:t>
              </a:r>
              <a:endParaRPr/>
            </a:p>
          </p:txBody>
        </p:sp>
        <p:sp>
          <p:nvSpPr>
            <p:cNvPr id="4416" name="Google Shape;4416;p85"/>
            <p:cNvSpPr txBox="1"/>
            <p:nvPr/>
          </p:nvSpPr>
          <p:spPr>
            <a:xfrm>
              <a:off x="796515" y="6192000"/>
              <a:ext cx="160368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Depreciation</a:t>
              </a:r>
              <a:endParaRPr/>
            </a:p>
          </p:txBody>
        </p:sp>
        <p:sp>
          <p:nvSpPr>
            <p:cNvPr id="4417" name="Google Shape;4417;p85"/>
            <p:cNvSpPr txBox="1"/>
            <p:nvPr/>
          </p:nvSpPr>
          <p:spPr>
            <a:xfrm>
              <a:off x="6295758" y="6192000"/>
              <a:ext cx="1842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Revenue (sales)</a:t>
              </a:r>
              <a:endParaRPr/>
            </a:p>
          </p:txBody>
        </p:sp>
        <p:sp>
          <p:nvSpPr>
            <p:cNvPr id="4418" name="Google Shape;4418;p85"/>
            <p:cNvSpPr txBox="1"/>
            <p:nvPr/>
          </p:nvSpPr>
          <p:spPr>
            <a:xfrm>
              <a:off x="3713366" y="5031445"/>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a:t>
              </a:r>
              <a:endParaRPr/>
            </a:p>
          </p:txBody>
        </p:sp>
        <p:sp>
          <p:nvSpPr>
            <p:cNvPr id="4419" name="Google Shape;4419;p85"/>
            <p:cNvSpPr txBox="1"/>
            <p:nvPr/>
          </p:nvSpPr>
          <p:spPr>
            <a:xfrm>
              <a:off x="7429894" y="59050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700</a:t>
              </a:r>
              <a:endParaRPr/>
            </a:p>
          </p:txBody>
        </p:sp>
        <p:sp>
          <p:nvSpPr>
            <p:cNvPr id="4420" name="Google Shape;4420;p85"/>
            <p:cNvSpPr/>
            <p:nvPr/>
          </p:nvSpPr>
          <p:spPr>
            <a:xfrm rot="10800000">
              <a:off x="6984000" y="59430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421" name="Google Shape;4421;p85"/>
            <p:cNvSpPr/>
            <p:nvPr/>
          </p:nvSpPr>
          <p:spPr>
            <a:xfrm rot="10800000">
              <a:off x="3096000" y="5082325"/>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2" name="Google Shape;4422;p85"/>
            <p:cNvSpPr txBox="1"/>
            <p:nvPr/>
          </p:nvSpPr>
          <p:spPr>
            <a:xfrm>
              <a:off x="5305894" y="589386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4423" name="Google Shape;4423;p85"/>
            <p:cNvSpPr/>
            <p:nvPr/>
          </p:nvSpPr>
          <p:spPr>
            <a:xfrm rot="10800000">
              <a:off x="4860000" y="594474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4" name="Google Shape;4424;p85"/>
            <p:cNvSpPr txBox="1"/>
            <p:nvPr/>
          </p:nvSpPr>
          <p:spPr>
            <a:xfrm>
              <a:off x="7429894" y="564524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4425" name="Google Shape;4425;p85"/>
            <p:cNvSpPr/>
            <p:nvPr/>
          </p:nvSpPr>
          <p:spPr>
            <a:xfrm rot="10800000">
              <a:off x="6984000" y="569537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426" name="Google Shape;4426;p85"/>
            <p:cNvSpPr txBox="1"/>
            <p:nvPr/>
          </p:nvSpPr>
          <p:spPr>
            <a:xfrm>
              <a:off x="5305894" y="5646024"/>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a:t>
              </a:r>
              <a:endParaRPr/>
            </a:p>
          </p:txBody>
        </p:sp>
        <p:sp>
          <p:nvSpPr>
            <p:cNvPr id="4427" name="Google Shape;4427;p85"/>
            <p:cNvSpPr/>
            <p:nvPr/>
          </p:nvSpPr>
          <p:spPr>
            <a:xfrm rot="10800000">
              <a:off x="4860000" y="5696904"/>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8" name="Google Shape;4428;p85"/>
            <p:cNvSpPr txBox="1"/>
            <p:nvPr/>
          </p:nvSpPr>
          <p:spPr>
            <a:xfrm>
              <a:off x="3599552" y="4796571"/>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250</a:t>
              </a:r>
              <a:endParaRPr/>
            </a:p>
          </p:txBody>
        </p:sp>
        <p:sp>
          <p:nvSpPr>
            <p:cNvPr id="4429" name="Google Shape;4429;p85"/>
            <p:cNvSpPr/>
            <p:nvPr/>
          </p:nvSpPr>
          <p:spPr>
            <a:xfrm rot="10800000">
              <a:off x="3096000" y="484745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0" name="Google Shape;4430;p85"/>
            <p:cNvSpPr txBox="1"/>
            <p:nvPr/>
          </p:nvSpPr>
          <p:spPr>
            <a:xfrm>
              <a:off x="7543708" y="5375143"/>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90</a:t>
              </a:r>
              <a:endParaRPr/>
            </a:p>
          </p:txBody>
        </p:sp>
        <p:sp>
          <p:nvSpPr>
            <p:cNvPr id="4431" name="Google Shape;4431;p85"/>
            <p:cNvSpPr/>
            <p:nvPr/>
          </p:nvSpPr>
          <p:spPr>
            <a:xfrm rot="10800000">
              <a:off x="6984000" y="5425275"/>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432" name="Google Shape;4432;p85"/>
            <p:cNvSpPr txBox="1"/>
            <p:nvPr/>
          </p:nvSpPr>
          <p:spPr>
            <a:xfrm>
              <a:off x="5419708" y="5397501"/>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a:t>
              </a:r>
              <a:endParaRPr/>
            </a:p>
          </p:txBody>
        </p:sp>
        <p:sp>
          <p:nvSpPr>
            <p:cNvPr id="4433" name="Google Shape;4433;p85"/>
            <p:cNvSpPr/>
            <p:nvPr/>
          </p:nvSpPr>
          <p:spPr>
            <a:xfrm rot="10800000">
              <a:off x="4860000" y="5448381"/>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4" name="Google Shape;4434;p85"/>
            <p:cNvSpPr txBox="1"/>
            <p:nvPr/>
          </p:nvSpPr>
          <p:spPr>
            <a:xfrm>
              <a:off x="1816755" y="5897226"/>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4435" name="Google Shape;4435;p85"/>
            <p:cNvSpPr/>
            <p:nvPr/>
          </p:nvSpPr>
          <p:spPr>
            <a:xfrm rot="10800000">
              <a:off x="1296000" y="594720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6" name="Google Shape;4436;p85"/>
            <p:cNvSpPr txBox="1"/>
            <p:nvPr/>
          </p:nvSpPr>
          <p:spPr>
            <a:xfrm>
              <a:off x="3577894" y="5912376"/>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a:t>
              </a:r>
              <a:endParaRPr/>
            </a:p>
          </p:txBody>
        </p:sp>
        <p:sp>
          <p:nvSpPr>
            <p:cNvPr id="4437" name="Google Shape;4437;p85"/>
            <p:cNvSpPr/>
            <p:nvPr/>
          </p:nvSpPr>
          <p:spPr>
            <a:xfrm rot="10800000">
              <a:off x="3096000" y="5963256"/>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8" name="Google Shape;4438;p85"/>
            <p:cNvSpPr/>
            <p:nvPr/>
          </p:nvSpPr>
          <p:spPr>
            <a:xfrm>
              <a:off x="6520209" y="593108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439" name="Google Shape;4439;p85"/>
            <p:cNvSpPr/>
            <p:nvPr/>
          </p:nvSpPr>
          <p:spPr>
            <a:xfrm>
              <a:off x="6484980" y="5939874"/>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sp>
          <p:nvSpPr>
            <p:cNvPr id="4440" name="Google Shape;4440;p85"/>
            <p:cNvSpPr/>
            <p:nvPr/>
          </p:nvSpPr>
          <p:spPr>
            <a:xfrm>
              <a:off x="4412950" y="594000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441" name="Google Shape;4441;p85"/>
            <p:cNvSpPr/>
            <p:nvPr/>
          </p:nvSpPr>
          <p:spPr>
            <a:xfrm>
              <a:off x="4372912" y="5948794"/>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sp>
          <p:nvSpPr>
            <p:cNvPr id="4442" name="Google Shape;4442;p85"/>
            <p:cNvSpPr/>
            <p:nvPr/>
          </p:nvSpPr>
          <p:spPr>
            <a:xfrm>
              <a:off x="4417434" y="5681195"/>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443" name="Google Shape;4443;p85"/>
            <p:cNvSpPr/>
            <p:nvPr/>
          </p:nvSpPr>
          <p:spPr>
            <a:xfrm>
              <a:off x="4377396" y="5689989"/>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sp>
          <p:nvSpPr>
            <p:cNvPr id="4444" name="Google Shape;4444;p85"/>
            <p:cNvSpPr/>
            <p:nvPr/>
          </p:nvSpPr>
          <p:spPr>
            <a:xfrm>
              <a:off x="4416222" y="5432633"/>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445" name="Google Shape;4445;p85"/>
            <p:cNvSpPr/>
            <p:nvPr/>
          </p:nvSpPr>
          <p:spPr>
            <a:xfrm>
              <a:off x="4345727" y="5441427"/>
              <a:ext cx="37061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12b</a:t>
              </a:r>
              <a:endParaRPr/>
            </a:p>
            <a:p>
              <a:pPr indent="0" lvl="0" marL="0" marR="0" rtl="0" algn="ctr">
                <a:spcBef>
                  <a:spcPts val="0"/>
                </a:spcBef>
                <a:spcAft>
                  <a:spcPts val="0"/>
                </a:spcAft>
                <a:buNone/>
              </a:pPr>
              <a:r>
                <a:t/>
              </a:r>
              <a:endParaRPr b="1" sz="800">
                <a:solidFill>
                  <a:srgbClr val="7F7F7F"/>
                </a:solidFill>
                <a:latin typeface="Avenir"/>
                <a:ea typeface="Avenir"/>
                <a:cs typeface="Avenir"/>
                <a:sym typeface="Avenir"/>
              </a:endParaRPr>
            </a:p>
          </p:txBody>
        </p:sp>
        <p:sp>
          <p:nvSpPr>
            <p:cNvPr id="4446" name="Google Shape;4446;p85"/>
            <p:cNvSpPr/>
            <p:nvPr/>
          </p:nvSpPr>
          <p:spPr>
            <a:xfrm>
              <a:off x="6520209" y="567679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447" name="Google Shape;4447;p85"/>
            <p:cNvSpPr/>
            <p:nvPr/>
          </p:nvSpPr>
          <p:spPr>
            <a:xfrm>
              <a:off x="6484980" y="5685592"/>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sp>
          <p:nvSpPr>
            <p:cNvPr id="4448" name="Google Shape;4448;p85"/>
            <p:cNvSpPr/>
            <p:nvPr/>
          </p:nvSpPr>
          <p:spPr>
            <a:xfrm>
              <a:off x="6522731" y="5416132"/>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449" name="Google Shape;4449;p85"/>
            <p:cNvSpPr/>
            <p:nvPr/>
          </p:nvSpPr>
          <p:spPr>
            <a:xfrm>
              <a:off x="6448807" y="5424926"/>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sp>
          <p:nvSpPr>
            <p:cNvPr id="4450" name="Google Shape;4450;p85"/>
            <p:cNvSpPr/>
            <p:nvPr/>
          </p:nvSpPr>
          <p:spPr>
            <a:xfrm>
              <a:off x="2689441" y="5057611"/>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451" name="Google Shape;4451;p85"/>
            <p:cNvSpPr/>
            <p:nvPr/>
          </p:nvSpPr>
          <p:spPr>
            <a:xfrm>
              <a:off x="2681463" y="5066405"/>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sp>
          <p:nvSpPr>
            <p:cNvPr id="4452" name="Google Shape;4452;p85"/>
            <p:cNvSpPr/>
            <p:nvPr/>
          </p:nvSpPr>
          <p:spPr>
            <a:xfrm>
              <a:off x="2688608" y="4808856"/>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453" name="Google Shape;4453;p85"/>
            <p:cNvSpPr/>
            <p:nvPr/>
          </p:nvSpPr>
          <p:spPr>
            <a:xfrm>
              <a:off x="2680630" y="4817650"/>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sp>
          <p:nvSpPr>
            <p:cNvPr id="4454" name="Google Shape;4454;p85"/>
            <p:cNvSpPr/>
            <p:nvPr/>
          </p:nvSpPr>
          <p:spPr>
            <a:xfrm>
              <a:off x="892445" y="594000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455" name="Google Shape;4455;p85"/>
            <p:cNvSpPr/>
            <p:nvPr/>
          </p:nvSpPr>
          <p:spPr>
            <a:xfrm>
              <a:off x="852407" y="5948794"/>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14</a:t>
              </a:r>
              <a:endParaRPr/>
            </a:p>
          </p:txBody>
        </p:sp>
        <p:sp>
          <p:nvSpPr>
            <p:cNvPr id="4456" name="Google Shape;4456;p85"/>
            <p:cNvSpPr/>
            <p:nvPr/>
          </p:nvSpPr>
          <p:spPr>
            <a:xfrm>
              <a:off x="2660434" y="594000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457" name="Google Shape;4457;p85"/>
            <p:cNvSpPr/>
            <p:nvPr/>
          </p:nvSpPr>
          <p:spPr>
            <a:xfrm>
              <a:off x="2620396" y="5948794"/>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15</a:t>
              </a:r>
              <a:endParaRPr/>
            </a:p>
          </p:txBody>
        </p:sp>
        <p:sp>
          <p:nvSpPr>
            <p:cNvPr id="4458" name="Google Shape;4458;p85"/>
            <p:cNvSpPr/>
            <p:nvPr/>
          </p:nvSpPr>
          <p:spPr>
            <a:xfrm flipH="1">
              <a:off x="3366000" y="4767598"/>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459" name="Google Shape;4459;p85"/>
            <p:cNvSpPr/>
            <p:nvPr/>
          </p:nvSpPr>
          <p:spPr>
            <a:xfrm>
              <a:off x="2556000" y="4767598"/>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460" name="Google Shape;4460;p85"/>
            <p:cNvSpPr/>
            <p:nvPr/>
          </p:nvSpPr>
          <p:spPr>
            <a:xfrm flipH="1">
              <a:off x="3366000" y="5633028"/>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461" name="Google Shape;4461;p85"/>
            <p:cNvSpPr/>
            <p:nvPr/>
          </p:nvSpPr>
          <p:spPr>
            <a:xfrm>
              <a:off x="2556000" y="5633028"/>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462" name="Google Shape;4462;p85"/>
            <p:cNvSpPr/>
            <p:nvPr/>
          </p:nvSpPr>
          <p:spPr>
            <a:xfrm flipH="1">
              <a:off x="1598356" y="5618680"/>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463" name="Google Shape;4463;p85"/>
            <p:cNvSpPr/>
            <p:nvPr/>
          </p:nvSpPr>
          <p:spPr>
            <a:xfrm>
              <a:off x="788356" y="5618680"/>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464" name="Google Shape;4464;p85"/>
            <p:cNvSpPr/>
            <p:nvPr/>
          </p:nvSpPr>
          <p:spPr>
            <a:xfrm flipH="1">
              <a:off x="5102494" y="5448383"/>
              <a:ext cx="810000" cy="796274"/>
            </a:xfrm>
            <a:prstGeom prst="corner">
              <a:avLst>
                <a:gd fmla="val 7267"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465" name="Google Shape;4465;p85"/>
            <p:cNvSpPr/>
            <p:nvPr/>
          </p:nvSpPr>
          <p:spPr>
            <a:xfrm>
              <a:off x="4292494" y="5448381"/>
              <a:ext cx="810000" cy="796275"/>
            </a:xfrm>
            <a:prstGeom prst="corner">
              <a:avLst>
                <a:gd fmla="val 7268" name="adj1"/>
                <a:gd fmla="val 7888"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466" name="Google Shape;4466;p85"/>
            <p:cNvSpPr/>
            <p:nvPr/>
          </p:nvSpPr>
          <p:spPr>
            <a:xfrm flipH="1">
              <a:off x="7192456" y="5448383"/>
              <a:ext cx="810000" cy="796274"/>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467" name="Google Shape;4467;p85"/>
            <p:cNvSpPr/>
            <p:nvPr/>
          </p:nvSpPr>
          <p:spPr>
            <a:xfrm>
              <a:off x="6382456" y="5448381"/>
              <a:ext cx="810000" cy="796275"/>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cxnSp>
          <p:nvCxnSpPr>
            <p:cNvPr id="4468" name="Google Shape;4468;p85"/>
            <p:cNvCxnSpPr>
              <a:stCxn id="4407" idx="2"/>
            </p:cNvCxnSpPr>
            <p:nvPr/>
          </p:nvCxnSpPr>
          <p:spPr>
            <a:xfrm>
              <a:off x="7183267" y="3906158"/>
              <a:ext cx="8700" cy="566100"/>
            </a:xfrm>
            <a:prstGeom prst="straightConnector1">
              <a:avLst/>
            </a:prstGeom>
            <a:noFill/>
            <a:ln cap="flat" cmpd="sng" w="76200">
              <a:solidFill>
                <a:srgbClr val="942093"/>
              </a:solidFill>
              <a:prstDash val="solid"/>
              <a:miter lim="800000"/>
              <a:headEnd len="sm" w="sm" type="none"/>
              <a:tailEnd len="sm" w="sm" type="none"/>
            </a:ln>
          </p:spPr>
        </p:cxnSp>
      </p:grpSp>
      <p:sp>
        <p:nvSpPr>
          <p:cNvPr id="4469" name="Google Shape;4469;p85"/>
          <p:cNvSpPr txBox="1"/>
          <p:nvPr/>
        </p:nvSpPr>
        <p:spPr>
          <a:xfrm>
            <a:off x="492858" y="773769"/>
            <a:ext cx="5544457" cy="3542737"/>
          </a:xfrm>
          <a:prstGeom prst="rect">
            <a:avLst/>
          </a:prstGeom>
          <a:solidFill>
            <a:srgbClr val="E1EFD8"/>
          </a:solidFill>
          <a:ln cap="flat" cmpd="sng" w="76200">
            <a:solidFill>
              <a:srgbClr val="A8D08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2800">
                <a:solidFill>
                  <a:srgbClr val="E1EFD8"/>
                </a:solidFill>
                <a:latin typeface="Avenir"/>
                <a:ea typeface="Avenir"/>
                <a:cs typeface="Avenir"/>
                <a:sym typeface="Avenir"/>
              </a:rPr>
              <a:t>_</a:t>
            </a:r>
            <a:r>
              <a:rPr b="1" lang="en-US" sz="2000">
                <a:solidFill>
                  <a:schemeClr val="dk1"/>
                </a:solidFill>
                <a:latin typeface="Avenir"/>
                <a:ea typeface="Avenir"/>
                <a:cs typeface="Avenir"/>
                <a:sym typeface="Avenir"/>
              </a:rPr>
              <a:t>Assets</a:t>
            </a:r>
            <a:endParaRPr b="1" sz="2800">
              <a:solidFill>
                <a:schemeClr val="dk1"/>
              </a:solidFill>
              <a:latin typeface="Avenir"/>
              <a:ea typeface="Avenir"/>
              <a:cs typeface="Avenir"/>
              <a:sym typeface="Avenir"/>
            </a:endParaRPr>
          </a:p>
        </p:txBody>
      </p:sp>
      <p:sp>
        <p:nvSpPr>
          <p:cNvPr id="4470" name="Google Shape;4470;p85"/>
          <p:cNvSpPr/>
          <p:nvPr/>
        </p:nvSpPr>
        <p:spPr>
          <a:xfrm flipH="1">
            <a:off x="5058000" y="2850495"/>
            <a:ext cx="810000" cy="1116000"/>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471" name="Google Shape;4471;p85"/>
          <p:cNvSpPr/>
          <p:nvPr/>
        </p:nvSpPr>
        <p:spPr>
          <a:xfrm>
            <a:off x="4248000" y="2850495"/>
            <a:ext cx="810000" cy="1116000"/>
          </a:xfrm>
          <a:prstGeom prst="corner">
            <a:avLst>
              <a:gd fmla="val 7073"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472" name="Google Shape;4472;p85"/>
          <p:cNvSpPr/>
          <p:nvPr/>
        </p:nvSpPr>
        <p:spPr>
          <a:xfrm flipH="1">
            <a:off x="3268800" y="957790"/>
            <a:ext cx="810000" cy="3000908"/>
          </a:xfrm>
          <a:prstGeom prst="corner">
            <a:avLst>
              <a:gd fmla="val 6497" name="adj1"/>
              <a:gd fmla="val 694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4473" name="Google Shape;4473;p85"/>
          <p:cNvSpPr/>
          <p:nvPr/>
        </p:nvSpPr>
        <p:spPr>
          <a:xfrm>
            <a:off x="2458800" y="957790"/>
            <a:ext cx="810000" cy="3000908"/>
          </a:xfrm>
          <a:prstGeom prst="corner">
            <a:avLst>
              <a:gd fmla="val 6497" name="adj1"/>
              <a:gd fmla="val 7336"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venir"/>
              <a:ea typeface="Avenir"/>
              <a:cs typeface="Avenir"/>
              <a:sym typeface="Avenir"/>
            </a:endParaRPr>
          </a:p>
        </p:txBody>
      </p:sp>
      <p:sp>
        <p:nvSpPr>
          <p:cNvPr id="4474" name="Google Shape;4474;p85"/>
          <p:cNvSpPr/>
          <p:nvPr/>
        </p:nvSpPr>
        <p:spPr>
          <a:xfrm flipH="1">
            <a:off x="1483200" y="3340800"/>
            <a:ext cx="810000" cy="613673"/>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475" name="Google Shape;4475;p85"/>
          <p:cNvSpPr/>
          <p:nvPr/>
        </p:nvSpPr>
        <p:spPr>
          <a:xfrm>
            <a:off x="673200" y="3340800"/>
            <a:ext cx="810000" cy="613673"/>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476" name="Google Shape;4476;p85"/>
          <p:cNvSpPr txBox="1"/>
          <p:nvPr/>
        </p:nvSpPr>
        <p:spPr>
          <a:xfrm>
            <a:off x="2551146" y="3924000"/>
            <a:ext cx="13933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Cash at bank</a:t>
            </a:r>
            <a:endParaRPr/>
          </a:p>
        </p:txBody>
      </p:sp>
      <p:sp>
        <p:nvSpPr>
          <p:cNvPr id="4477" name="Google Shape;4477;p85"/>
          <p:cNvSpPr txBox="1"/>
          <p:nvPr/>
        </p:nvSpPr>
        <p:spPr>
          <a:xfrm>
            <a:off x="4292494" y="3924000"/>
            <a:ext cx="15317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Inventory</a:t>
            </a:r>
            <a:endParaRPr/>
          </a:p>
        </p:txBody>
      </p:sp>
      <p:sp>
        <p:nvSpPr>
          <p:cNvPr id="4478" name="Google Shape;4478;p85"/>
          <p:cNvSpPr txBox="1"/>
          <p:nvPr/>
        </p:nvSpPr>
        <p:spPr>
          <a:xfrm>
            <a:off x="4101806" y="2478490"/>
            <a:ext cx="191138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expenses</a:t>
            </a:r>
            <a:endParaRPr/>
          </a:p>
        </p:txBody>
      </p:sp>
      <p:sp>
        <p:nvSpPr>
          <p:cNvPr id="4479" name="Google Shape;4479;p85"/>
          <p:cNvSpPr txBox="1"/>
          <p:nvPr/>
        </p:nvSpPr>
        <p:spPr>
          <a:xfrm>
            <a:off x="661400" y="3924000"/>
            <a:ext cx="164732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Equipment</a:t>
            </a:r>
            <a:endParaRPr/>
          </a:p>
        </p:txBody>
      </p:sp>
      <p:sp>
        <p:nvSpPr>
          <p:cNvPr id="4480" name="Google Shape;4480;p85"/>
          <p:cNvSpPr txBox="1"/>
          <p:nvPr/>
        </p:nvSpPr>
        <p:spPr>
          <a:xfrm>
            <a:off x="10028967" y="2029411"/>
            <a:ext cx="15936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Bank loan</a:t>
            </a:r>
            <a:endParaRPr/>
          </a:p>
        </p:txBody>
      </p:sp>
      <p:sp>
        <p:nvSpPr>
          <p:cNvPr id="4481" name="Google Shape;4481;p85"/>
          <p:cNvSpPr txBox="1"/>
          <p:nvPr/>
        </p:nvSpPr>
        <p:spPr>
          <a:xfrm>
            <a:off x="8114313" y="2028286"/>
            <a:ext cx="186420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Deferred income</a:t>
            </a:r>
            <a:endParaRPr/>
          </a:p>
        </p:txBody>
      </p:sp>
      <p:sp>
        <p:nvSpPr>
          <p:cNvPr id="4482" name="Google Shape;4482;p85"/>
          <p:cNvSpPr txBox="1"/>
          <p:nvPr/>
        </p:nvSpPr>
        <p:spPr>
          <a:xfrm>
            <a:off x="3184560" y="361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30,000</a:t>
            </a:r>
            <a:endParaRPr/>
          </a:p>
        </p:txBody>
      </p:sp>
      <p:sp>
        <p:nvSpPr>
          <p:cNvPr id="4483" name="Google Shape;4483;p85"/>
          <p:cNvSpPr txBox="1"/>
          <p:nvPr/>
        </p:nvSpPr>
        <p:spPr>
          <a:xfrm>
            <a:off x="3184560" y="334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20,000</a:t>
            </a:r>
            <a:endParaRPr/>
          </a:p>
        </p:txBody>
      </p:sp>
      <p:sp>
        <p:nvSpPr>
          <p:cNvPr id="4484" name="Google Shape;4484;p85"/>
          <p:cNvSpPr txBox="1"/>
          <p:nvPr/>
        </p:nvSpPr>
        <p:spPr>
          <a:xfrm>
            <a:off x="3298373" y="3074709"/>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5,000</a:t>
            </a:r>
            <a:endParaRPr/>
          </a:p>
        </p:txBody>
      </p:sp>
      <p:sp>
        <p:nvSpPr>
          <p:cNvPr id="4485" name="Google Shape;4485;p85"/>
          <p:cNvSpPr txBox="1"/>
          <p:nvPr/>
        </p:nvSpPr>
        <p:spPr>
          <a:xfrm>
            <a:off x="3469894" y="253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700</a:t>
            </a:r>
            <a:endParaRPr/>
          </a:p>
        </p:txBody>
      </p:sp>
      <p:sp>
        <p:nvSpPr>
          <p:cNvPr id="4486" name="Google Shape;4486;p85"/>
          <p:cNvSpPr txBox="1"/>
          <p:nvPr/>
        </p:nvSpPr>
        <p:spPr>
          <a:xfrm>
            <a:off x="3583708" y="2264709"/>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50</a:t>
            </a:r>
            <a:endParaRPr/>
          </a:p>
        </p:txBody>
      </p:sp>
      <p:sp>
        <p:nvSpPr>
          <p:cNvPr id="4487" name="Google Shape;4487;p85"/>
          <p:cNvSpPr txBox="1"/>
          <p:nvPr/>
        </p:nvSpPr>
        <p:spPr>
          <a:xfrm>
            <a:off x="3469894" y="172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4488" name="Google Shape;4488;p85"/>
          <p:cNvSpPr txBox="1"/>
          <p:nvPr/>
        </p:nvSpPr>
        <p:spPr>
          <a:xfrm>
            <a:off x="3469894" y="145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800</a:t>
            </a:r>
            <a:endParaRPr/>
          </a:p>
        </p:txBody>
      </p:sp>
      <p:sp>
        <p:nvSpPr>
          <p:cNvPr id="4489" name="Google Shape;4489;p85"/>
          <p:cNvSpPr txBox="1"/>
          <p:nvPr/>
        </p:nvSpPr>
        <p:spPr>
          <a:xfrm>
            <a:off x="3184560" y="2804709"/>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10,000</a:t>
            </a:r>
            <a:endParaRPr/>
          </a:p>
        </p:txBody>
      </p:sp>
      <p:sp>
        <p:nvSpPr>
          <p:cNvPr id="4490" name="Google Shape;4490;p85"/>
          <p:cNvSpPr txBox="1"/>
          <p:nvPr/>
        </p:nvSpPr>
        <p:spPr>
          <a:xfrm>
            <a:off x="10026435" y="3924000"/>
            <a:ext cx="1620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contributed capital</a:t>
            </a:r>
            <a:endParaRPr/>
          </a:p>
        </p:txBody>
      </p:sp>
      <p:sp>
        <p:nvSpPr>
          <p:cNvPr id="4491" name="Google Shape;4491;p85"/>
          <p:cNvSpPr/>
          <p:nvPr/>
        </p:nvSpPr>
        <p:spPr>
          <a:xfrm>
            <a:off x="3011371" y="152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2" name="Google Shape;4492;p85"/>
          <p:cNvSpPr/>
          <p:nvPr/>
        </p:nvSpPr>
        <p:spPr>
          <a:xfrm rot="10800000">
            <a:off x="3011371" y="177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3" name="Google Shape;4493;p85"/>
          <p:cNvSpPr/>
          <p:nvPr/>
        </p:nvSpPr>
        <p:spPr>
          <a:xfrm>
            <a:off x="3011371" y="233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4" name="Google Shape;4494;p85"/>
          <p:cNvSpPr/>
          <p:nvPr/>
        </p:nvSpPr>
        <p:spPr>
          <a:xfrm rot="10800000">
            <a:off x="3011371" y="258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5" name="Google Shape;4495;p85"/>
          <p:cNvSpPr/>
          <p:nvPr/>
        </p:nvSpPr>
        <p:spPr>
          <a:xfrm>
            <a:off x="3011371" y="287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6" name="Google Shape;4496;p85"/>
          <p:cNvSpPr/>
          <p:nvPr/>
        </p:nvSpPr>
        <p:spPr>
          <a:xfrm>
            <a:off x="3011371" y="31467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7" name="Google Shape;4497;p85"/>
          <p:cNvSpPr/>
          <p:nvPr/>
        </p:nvSpPr>
        <p:spPr>
          <a:xfrm rot="10800000">
            <a:off x="3011371" y="339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8" name="Google Shape;4498;p85"/>
          <p:cNvSpPr/>
          <p:nvPr/>
        </p:nvSpPr>
        <p:spPr>
          <a:xfrm rot="10800000">
            <a:off x="3011371" y="3664033"/>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9" name="Google Shape;4499;p85"/>
          <p:cNvSpPr txBox="1"/>
          <p:nvPr/>
        </p:nvSpPr>
        <p:spPr>
          <a:xfrm>
            <a:off x="10785455" y="1718255"/>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30,000</a:t>
            </a:r>
            <a:endParaRPr/>
          </a:p>
        </p:txBody>
      </p:sp>
      <p:sp>
        <p:nvSpPr>
          <p:cNvPr id="4500" name="Google Shape;4500;p85"/>
          <p:cNvSpPr/>
          <p:nvPr/>
        </p:nvSpPr>
        <p:spPr>
          <a:xfrm rot="10800000">
            <a:off x="10548000" y="175788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501" name="Google Shape;4501;p85"/>
          <p:cNvSpPr txBox="1"/>
          <p:nvPr/>
        </p:nvSpPr>
        <p:spPr>
          <a:xfrm>
            <a:off x="10776926" y="3605780"/>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20,000</a:t>
            </a:r>
            <a:endParaRPr/>
          </a:p>
        </p:txBody>
      </p:sp>
      <p:sp>
        <p:nvSpPr>
          <p:cNvPr id="4502" name="Google Shape;4502;p85"/>
          <p:cNvSpPr txBox="1"/>
          <p:nvPr/>
        </p:nvSpPr>
        <p:spPr>
          <a:xfrm>
            <a:off x="10732895" y="1448255"/>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5,000</a:t>
            </a:r>
            <a:endParaRPr/>
          </a:p>
        </p:txBody>
      </p:sp>
      <p:sp>
        <p:nvSpPr>
          <p:cNvPr id="4503" name="Google Shape;4503;p85"/>
          <p:cNvSpPr/>
          <p:nvPr/>
        </p:nvSpPr>
        <p:spPr>
          <a:xfrm>
            <a:off x="10548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4504" name="Google Shape;4504;p85"/>
          <p:cNvSpPr txBox="1"/>
          <p:nvPr/>
        </p:nvSpPr>
        <p:spPr>
          <a:xfrm>
            <a:off x="4984560" y="3610092"/>
            <a:ext cx="81144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10,000</a:t>
            </a:r>
            <a:endParaRPr/>
          </a:p>
        </p:txBody>
      </p:sp>
      <p:sp>
        <p:nvSpPr>
          <p:cNvPr id="4505" name="Google Shape;4505;p85"/>
          <p:cNvSpPr txBox="1"/>
          <p:nvPr/>
        </p:nvSpPr>
        <p:spPr>
          <a:xfrm>
            <a:off x="3469894" y="199470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100</a:t>
            </a:r>
            <a:endParaRPr/>
          </a:p>
        </p:txBody>
      </p:sp>
      <p:sp>
        <p:nvSpPr>
          <p:cNvPr id="4506" name="Google Shape;4506;p85"/>
          <p:cNvSpPr/>
          <p:nvPr/>
        </p:nvSpPr>
        <p:spPr>
          <a:xfrm rot="10800000">
            <a:off x="3007666" y="204993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7" name="Google Shape;4507;p85"/>
          <p:cNvSpPr txBox="1"/>
          <p:nvPr/>
        </p:nvSpPr>
        <p:spPr>
          <a:xfrm>
            <a:off x="7315968" y="1713373"/>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4508" name="Google Shape;4508;p85"/>
          <p:cNvSpPr/>
          <p:nvPr/>
        </p:nvSpPr>
        <p:spPr>
          <a:xfrm rot="10800000">
            <a:off x="6984000" y="174904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509" name="Google Shape;4509;p85"/>
          <p:cNvSpPr txBox="1"/>
          <p:nvPr/>
        </p:nvSpPr>
        <p:spPr>
          <a:xfrm>
            <a:off x="1501235" y="3588336"/>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4510" name="Google Shape;4510;p85"/>
          <p:cNvSpPr/>
          <p:nvPr/>
        </p:nvSpPr>
        <p:spPr>
          <a:xfrm rot="10800000">
            <a:off x="1249425" y="363766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1" name="Google Shape;4511;p85"/>
          <p:cNvSpPr txBox="1"/>
          <p:nvPr/>
        </p:nvSpPr>
        <p:spPr>
          <a:xfrm>
            <a:off x="5269894" y="336508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4512" name="Google Shape;4512;p85"/>
          <p:cNvSpPr/>
          <p:nvPr/>
        </p:nvSpPr>
        <p:spPr>
          <a:xfrm>
            <a:off x="4824000" y="342934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3" name="Google Shape;4513;p85"/>
          <p:cNvSpPr/>
          <p:nvPr/>
        </p:nvSpPr>
        <p:spPr>
          <a:xfrm rot="10800000">
            <a:off x="4824000" y="366250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4" name="Google Shape;4514;p85"/>
          <p:cNvSpPr txBox="1"/>
          <p:nvPr/>
        </p:nvSpPr>
        <p:spPr>
          <a:xfrm>
            <a:off x="5269894" y="122206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a:t>
            </a:r>
            <a:endParaRPr/>
          </a:p>
        </p:txBody>
      </p:sp>
      <p:sp>
        <p:nvSpPr>
          <p:cNvPr id="4515" name="Google Shape;4515;p85"/>
          <p:cNvSpPr/>
          <p:nvPr/>
        </p:nvSpPr>
        <p:spPr>
          <a:xfrm rot="10800000">
            <a:off x="4824771" y="126334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6" name="Google Shape;4516;p85"/>
          <p:cNvSpPr txBox="1"/>
          <p:nvPr/>
        </p:nvSpPr>
        <p:spPr>
          <a:xfrm>
            <a:off x="5269894" y="311806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300</a:t>
            </a:r>
            <a:endParaRPr/>
          </a:p>
        </p:txBody>
      </p:sp>
      <p:sp>
        <p:nvSpPr>
          <p:cNvPr id="4517" name="Google Shape;4517;p85"/>
          <p:cNvSpPr/>
          <p:nvPr/>
        </p:nvSpPr>
        <p:spPr>
          <a:xfrm>
            <a:off x="4824000" y="3182321"/>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8" name="Google Shape;4518;p85"/>
          <p:cNvSpPr txBox="1"/>
          <p:nvPr/>
        </p:nvSpPr>
        <p:spPr>
          <a:xfrm>
            <a:off x="7487489" y="1462635"/>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250</a:t>
            </a:r>
            <a:endParaRPr/>
          </a:p>
        </p:txBody>
      </p:sp>
      <p:sp>
        <p:nvSpPr>
          <p:cNvPr id="4519" name="Google Shape;4519;p85"/>
          <p:cNvSpPr/>
          <p:nvPr/>
        </p:nvSpPr>
        <p:spPr>
          <a:xfrm rot="10800000">
            <a:off x="6984000" y="14983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520" name="Google Shape;4520;p85"/>
          <p:cNvSpPr txBox="1"/>
          <p:nvPr/>
        </p:nvSpPr>
        <p:spPr>
          <a:xfrm>
            <a:off x="9285817" y="1715500"/>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4521" name="Google Shape;4521;p85"/>
          <p:cNvSpPr/>
          <p:nvPr/>
        </p:nvSpPr>
        <p:spPr>
          <a:xfrm rot="10800000">
            <a:off x="8784000" y="1751173"/>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522" name="Google Shape;4522;p85"/>
          <p:cNvSpPr txBox="1"/>
          <p:nvPr/>
        </p:nvSpPr>
        <p:spPr>
          <a:xfrm>
            <a:off x="5269894" y="965882"/>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a:t>
            </a:r>
            <a:endParaRPr/>
          </a:p>
        </p:txBody>
      </p:sp>
      <p:sp>
        <p:nvSpPr>
          <p:cNvPr id="4523" name="Google Shape;4523;p85"/>
          <p:cNvSpPr/>
          <p:nvPr/>
        </p:nvSpPr>
        <p:spPr>
          <a:xfrm>
            <a:off x="4825605" y="10220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4" name="Google Shape;4524;p85"/>
          <p:cNvSpPr txBox="1"/>
          <p:nvPr/>
        </p:nvSpPr>
        <p:spPr>
          <a:xfrm>
            <a:off x="8947923" y="1452209"/>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90</a:t>
            </a:r>
            <a:endParaRPr/>
          </a:p>
        </p:txBody>
      </p:sp>
      <p:sp>
        <p:nvSpPr>
          <p:cNvPr id="4525" name="Google Shape;4525;p85"/>
          <p:cNvSpPr/>
          <p:nvPr/>
        </p:nvSpPr>
        <p:spPr>
          <a:xfrm>
            <a:off x="8784000" y="1505882"/>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4526" name="Google Shape;4526;p85"/>
          <p:cNvSpPr txBox="1"/>
          <p:nvPr/>
        </p:nvSpPr>
        <p:spPr>
          <a:xfrm>
            <a:off x="5383708" y="2869537"/>
            <a:ext cx="41229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30</a:t>
            </a:r>
            <a:endParaRPr/>
          </a:p>
        </p:txBody>
      </p:sp>
      <p:sp>
        <p:nvSpPr>
          <p:cNvPr id="4527" name="Google Shape;4527;p85"/>
          <p:cNvSpPr/>
          <p:nvPr/>
        </p:nvSpPr>
        <p:spPr>
          <a:xfrm>
            <a:off x="4824000" y="293379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8" name="Google Shape;4528;p85"/>
          <p:cNvSpPr txBox="1"/>
          <p:nvPr/>
        </p:nvSpPr>
        <p:spPr>
          <a:xfrm>
            <a:off x="5269894" y="2157099"/>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800</a:t>
            </a:r>
            <a:endParaRPr/>
          </a:p>
        </p:txBody>
      </p:sp>
      <p:sp>
        <p:nvSpPr>
          <p:cNvPr id="4529" name="Google Shape;4529;p85"/>
          <p:cNvSpPr/>
          <p:nvPr/>
        </p:nvSpPr>
        <p:spPr>
          <a:xfrm rot="10800000">
            <a:off x="4824000" y="2198378"/>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0" name="Google Shape;4530;p85"/>
          <p:cNvSpPr txBox="1"/>
          <p:nvPr/>
        </p:nvSpPr>
        <p:spPr>
          <a:xfrm>
            <a:off x="5269894" y="1906095"/>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200</a:t>
            </a:r>
            <a:endParaRPr/>
          </a:p>
        </p:txBody>
      </p:sp>
      <p:sp>
        <p:nvSpPr>
          <p:cNvPr id="4531" name="Google Shape;4531;p85"/>
          <p:cNvSpPr/>
          <p:nvPr/>
        </p:nvSpPr>
        <p:spPr>
          <a:xfrm>
            <a:off x="4824000" y="195394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2" name="Google Shape;4532;p85"/>
          <p:cNvSpPr txBox="1"/>
          <p:nvPr/>
        </p:nvSpPr>
        <p:spPr>
          <a:xfrm>
            <a:off x="3298373" y="1194957"/>
            <a:ext cx="69762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6,000</a:t>
            </a:r>
            <a:endParaRPr/>
          </a:p>
        </p:txBody>
      </p:sp>
      <p:sp>
        <p:nvSpPr>
          <p:cNvPr id="4533" name="Google Shape;4533;p85"/>
          <p:cNvSpPr/>
          <p:nvPr/>
        </p:nvSpPr>
        <p:spPr>
          <a:xfrm>
            <a:off x="3015226" y="1266956"/>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4" name="Google Shape;4534;p85"/>
          <p:cNvSpPr txBox="1"/>
          <p:nvPr/>
        </p:nvSpPr>
        <p:spPr>
          <a:xfrm>
            <a:off x="7149595" y="1205847"/>
            <a:ext cx="864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548135"/>
                </a:solidFill>
                <a:latin typeface="Avenir"/>
                <a:ea typeface="Avenir"/>
                <a:cs typeface="Avenir"/>
                <a:sym typeface="Avenir"/>
              </a:rPr>
              <a:t>6,000</a:t>
            </a:r>
            <a:endParaRPr/>
          </a:p>
        </p:txBody>
      </p:sp>
      <p:sp>
        <p:nvSpPr>
          <p:cNvPr id="4535" name="Google Shape;4535;p85"/>
          <p:cNvSpPr/>
          <p:nvPr/>
        </p:nvSpPr>
        <p:spPr>
          <a:xfrm>
            <a:off x="6984000" y="1259520"/>
            <a:ext cx="108000" cy="180000"/>
          </a:xfrm>
          <a:prstGeom prst="downArrow">
            <a:avLst>
              <a:gd fmla="val 100000" name="adj1"/>
              <a:gd fmla="val 47930" name="adj2"/>
            </a:avLst>
          </a:prstGeom>
          <a:solidFill>
            <a:srgbClr val="548135"/>
          </a:solidFill>
          <a:ln cap="flat" cmpd="sng" w="9525">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48135"/>
              </a:solidFill>
              <a:latin typeface="Calibri"/>
              <a:ea typeface="Calibri"/>
              <a:cs typeface="Calibri"/>
              <a:sym typeface="Calibri"/>
            </a:endParaRPr>
          </a:p>
        </p:txBody>
      </p:sp>
      <p:sp>
        <p:nvSpPr>
          <p:cNvPr id="4536" name="Google Shape;4536;p85"/>
          <p:cNvSpPr/>
          <p:nvPr/>
        </p:nvSpPr>
        <p:spPr>
          <a:xfrm>
            <a:off x="2580882" y="1497835"/>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37" name="Google Shape;4537;p85"/>
          <p:cNvSpPr/>
          <p:nvPr/>
        </p:nvSpPr>
        <p:spPr>
          <a:xfrm>
            <a:off x="2528692" y="1506308"/>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13</a:t>
            </a:r>
            <a:endParaRPr/>
          </a:p>
        </p:txBody>
      </p:sp>
      <p:sp>
        <p:nvSpPr>
          <p:cNvPr id="4538" name="Google Shape;4538;p85"/>
          <p:cNvSpPr/>
          <p:nvPr/>
        </p:nvSpPr>
        <p:spPr>
          <a:xfrm>
            <a:off x="2580882" y="1763613"/>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39" name="Google Shape;4539;p85"/>
          <p:cNvSpPr/>
          <p:nvPr/>
        </p:nvSpPr>
        <p:spPr>
          <a:xfrm>
            <a:off x="2528692" y="1772085"/>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sp>
        <p:nvSpPr>
          <p:cNvPr id="4540" name="Google Shape;4540;p85"/>
          <p:cNvSpPr/>
          <p:nvPr/>
        </p:nvSpPr>
        <p:spPr>
          <a:xfrm>
            <a:off x="2580882" y="2037443"/>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41" name="Google Shape;4541;p85"/>
          <p:cNvSpPr/>
          <p:nvPr/>
        </p:nvSpPr>
        <p:spPr>
          <a:xfrm>
            <a:off x="2528692" y="2045915"/>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sp>
        <p:nvSpPr>
          <p:cNvPr id="4542" name="Google Shape;4542;p85"/>
          <p:cNvSpPr/>
          <p:nvPr/>
        </p:nvSpPr>
        <p:spPr>
          <a:xfrm>
            <a:off x="2581709" y="2307279"/>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43" name="Google Shape;4543;p85"/>
          <p:cNvSpPr/>
          <p:nvPr/>
        </p:nvSpPr>
        <p:spPr>
          <a:xfrm>
            <a:off x="2568712" y="2315751"/>
            <a:ext cx="24718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7</a:t>
            </a:r>
            <a:endParaRPr/>
          </a:p>
        </p:txBody>
      </p:sp>
      <p:sp>
        <p:nvSpPr>
          <p:cNvPr id="4544" name="Google Shape;4544;p85"/>
          <p:cNvSpPr/>
          <p:nvPr/>
        </p:nvSpPr>
        <p:spPr>
          <a:xfrm>
            <a:off x="2577794" y="2567407"/>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45" name="Google Shape;4545;p85"/>
          <p:cNvSpPr/>
          <p:nvPr/>
        </p:nvSpPr>
        <p:spPr>
          <a:xfrm>
            <a:off x="2530413" y="2575880"/>
            <a:ext cx="300083"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6a</a:t>
            </a:r>
            <a:endParaRPr/>
          </a:p>
        </p:txBody>
      </p:sp>
      <p:sp>
        <p:nvSpPr>
          <p:cNvPr id="4546" name="Google Shape;4546;p85"/>
          <p:cNvSpPr/>
          <p:nvPr/>
        </p:nvSpPr>
        <p:spPr>
          <a:xfrm>
            <a:off x="2582003" y="284190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47" name="Google Shape;4547;p85"/>
          <p:cNvSpPr/>
          <p:nvPr/>
        </p:nvSpPr>
        <p:spPr>
          <a:xfrm>
            <a:off x="2574025" y="2850694"/>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sp>
        <p:nvSpPr>
          <p:cNvPr id="4548" name="Google Shape;4548;p85"/>
          <p:cNvSpPr/>
          <p:nvPr/>
        </p:nvSpPr>
        <p:spPr>
          <a:xfrm>
            <a:off x="2582003" y="3121887"/>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49" name="Google Shape;4549;p85"/>
          <p:cNvSpPr/>
          <p:nvPr/>
        </p:nvSpPr>
        <p:spPr>
          <a:xfrm>
            <a:off x="2574025" y="3130681"/>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sp>
        <p:nvSpPr>
          <p:cNvPr id="4550" name="Google Shape;4550;p85"/>
          <p:cNvSpPr/>
          <p:nvPr/>
        </p:nvSpPr>
        <p:spPr>
          <a:xfrm>
            <a:off x="2582003" y="33858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51" name="Google Shape;4551;p85"/>
          <p:cNvSpPr/>
          <p:nvPr/>
        </p:nvSpPr>
        <p:spPr>
          <a:xfrm>
            <a:off x="2574025" y="3394622"/>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sp>
        <p:nvSpPr>
          <p:cNvPr id="4552" name="Google Shape;4552;p85"/>
          <p:cNvSpPr/>
          <p:nvPr/>
        </p:nvSpPr>
        <p:spPr>
          <a:xfrm>
            <a:off x="2582003" y="3649299"/>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53" name="Google Shape;4553;p85"/>
          <p:cNvSpPr/>
          <p:nvPr/>
        </p:nvSpPr>
        <p:spPr>
          <a:xfrm>
            <a:off x="2574025" y="3658093"/>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sp>
        <p:nvSpPr>
          <p:cNvPr id="4554" name="Google Shape;4554;p85"/>
          <p:cNvSpPr/>
          <p:nvPr/>
        </p:nvSpPr>
        <p:spPr>
          <a:xfrm>
            <a:off x="10125537" y="1755851"/>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55" name="Google Shape;4555;p85"/>
          <p:cNvSpPr/>
          <p:nvPr/>
        </p:nvSpPr>
        <p:spPr>
          <a:xfrm>
            <a:off x="10117559" y="1764645"/>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a:t>
            </a:r>
            <a:endParaRPr/>
          </a:p>
        </p:txBody>
      </p:sp>
      <p:sp>
        <p:nvSpPr>
          <p:cNvPr id="4556" name="Google Shape;4556;p85"/>
          <p:cNvSpPr/>
          <p:nvPr/>
        </p:nvSpPr>
        <p:spPr>
          <a:xfrm>
            <a:off x="10123978" y="365040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57" name="Google Shape;4557;p85"/>
          <p:cNvSpPr/>
          <p:nvPr/>
        </p:nvSpPr>
        <p:spPr>
          <a:xfrm>
            <a:off x="10116000" y="3659194"/>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2</a:t>
            </a:r>
            <a:endParaRPr/>
          </a:p>
        </p:txBody>
      </p:sp>
      <p:sp>
        <p:nvSpPr>
          <p:cNvPr id="4558" name="Google Shape;4558;p85"/>
          <p:cNvSpPr/>
          <p:nvPr/>
        </p:nvSpPr>
        <p:spPr>
          <a:xfrm>
            <a:off x="10125815" y="1489299"/>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59" name="Google Shape;4559;p85"/>
          <p:cNvSpPr/>
          <p:nvPr/>
        </p:nvSpPr>
        <p:spPr>
          <a:xfrm>
            <a:off x="10117837" y="1498093"/>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3</a:t>
            </a:r>
            <a:endParaRPr/>
          </a:p>
        </p:txBody>
      </p:sp>
      <p:sp>
        <p:nvSpPr>
          <p:cNvPr id="4560" name="Google Shape;4560;p85"/>
          <p:cNvSpPr/>
          <p:nvPr/>
        </p:nvSpPr>
        <p:spPr>
          <a:xfrm>
            <a:off x="6561065" y="1741845"/>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61" name="Google Shape;4561;p85"/>
          <p:cNvSpPr/>
          <p:nvPr/>
        </p:nvSpPr>
        <p:spPr>
          <a:xfrm>
            <a:off x="6553087" y="1750639"/>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sp>
        <p:nvSpPr>
          <p:cNvPr id="4562" name="Google Shape;4562;p85"/>
          <p:cNvSpPr/>
          <p:nvPr/>
        </p:nvSpPr>
        <p:spPr>
          <a:xfrm>
            <a:off x="792583" y="3629276"/>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63" name="Google Shape;4563;p85"/>
          <p:cNvSpPr/>
          <p:nvPr/>
        </p:nvSpPr>
        <p:spPr>
          <a:xfrm>
            <a:off x="784605" y="3638070"/>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4</a:t>
            </a:r>
            <a:endParaRPr/>
          </a:p>
        </p:txBody>
      </p:sp>
      <p:sp>
        <p:nvSpPr>
          <p:cNvPr id="4564" name="Google Shape;4564;p85"/>
          <p:cNvSpPr/>
          <p:nvPr/>
        </p:nvSpPr>
        <p:spPr>
          <a:xfrm>
            <a:off x="4367055" y="3641899"/>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65" name="Google Shape;4565;p85"/>
          <p:cNvSpPr/>
          <p:nvPr/>
        </p:nvSpPr>
        <p:spPr>
          <a:xfrm>
            <a:off x="4359077" y="3650693"/>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5</a:t>
            </a:r>
            <a:endParaRPr/>
          </a:p>
        </p:txBody>
      </p:sp>
      <p:sp>
        <p:nvSpPr>
          <p:cNvPr id="4566" name="Google Shape;4566;p85"/>
          <p:cNvSpPr/>
          <p:nvPr/>
        </p:nvSpPr>
        <p:spPr>
          <a:xfrm>
            <a:off x="4365599" y="3388584"/>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67" name="Google Shape;4567;p85"/>
          <p:cNvSpPr/>
          <p:nvPr/>
        </p:nvSpPr>
        <p:spPr>
          <a:xfrm>
            <a:off x="4325561" y="3397378"/>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6b</a:t>
            </a:r>
            <a:endParaRPr/>
          </a:p>
        </p:txBody>
      </p:sp>
      <p:sp>
        <p:nvSpPr>
          <p:cNvPr id="4568" name="Google Shape;4568;p85"/>
          <p:cNvSpPr/>
          <p:nvPr/>
        </p:nvSpPr>
        <p:spPr>
          <a:xfrm>
            <a:off x="4370083" y="313688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69" name="Google Shape;4569;p85"/>
          <p:cNvSpPr/>
          <p:nvPr/>
        </p:nvSpPr>
        <p:spPr>
          <a:xfrm>
            <a:off x="4330045" y="3145674"/>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8b</a:t>
            </a:r>
            <a:endParaRPr/>
          </a:p>
        </p:txBody>
      </p:sp>
      <p:sp>
        <p:nvSpPr>
          <p:cNvPr id="4570" name="Google Shape;4570;p85"/>
          <p:cNvSpPr/>
          <p:nvPr/>
        </p:nvSpPr>
        <p:spPr>
          <a:xfrm>
            <a:off x="4368545" y="2880000"/>
            <a:ext cx="215000" cy="215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71" name="Google Shape;4571;p85"/>
          <p:cNvSpPr/>
          <p:nvPr/>
        </p:nvSpPr>
        <p:spPr>
          <a:xfrm>
            <a:off x="4298376" y="2888753"/>
            <a:ext cx="368899" cy="21444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12b</a:t>
            </a:r>
            <a:endParaRPr/>
          </a:p>
        </p:txBody>
      </p:sp>
      <p:sp>
        <p:nvSpPr>
          <p:cNvPr id="4572" name="Google Shape;4572;p85"/>
          <p:cNvSpPr/>
          <p:nvPr/>
        </p:nvSpPr>
        <p:spPr>
          <a:xfrm>
            <a:off x="6558900" y="148148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73" name="Google Shape;4573;p85"/>
          <p:cNvSpPr/>
          <p:nvPr/>
        </p:nvSpPr>
        <p:spPr>
          <a:xfrm>
            <a:off x="6550922" y="1490274"/>
            <a:ext cx="2455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9</a:t>
            </a:r>
            <a:endParaRPr/>
          </a:p>
        </p:txBody>
      </p:sp>
      <p:sp>
        <p:nvSpPr>
          <p:cNvPr id="4574" name="Google Shape;4574;p85"/>
          <p:cNvSpPr/>
          <p:nvPr/>
        </p:nvSpPr>
        <p:spPr>
          <a:xfrm>
            <a:off x="8352005" y="1742779"/>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75" name="Google Shape;4575;p85"/>
          <p:cNvSpPr/>
          <p:nvPr/>
        </p:nvSpPr>
        <p:spPr>
          <a:xfrm>
            <a:off x="8311967" y="1751573"/>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10</a:t>
            </a:r>
            <a:endParaRPr/>
          </a:p>
        </p:txBody>
      </p:sp>
      <p:sp>
        <p:nvSpPr>
          <p:cNvPr id="4576" name="Google Shape;4576;p85"/>
          <p:cNvSpPr/>
          <p:nvPr/>
        </p:nvSpPr>
        <p:spPr>
          <a:xfrm>
            <a:off x="4357601" y="1240114"/>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77" name="Google Shape;4577;p85"/>
          <p:cNvSpPr/>
          <p:nvPr/>
        </p:nvSpPr>
        <p:spPr>
          <a:xfrm>
            <a:off x="4322372" y="1248908"/>
            <a:ext cx="30008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8a</a:t>
            </a:r>
            <a:endParaRPr/>
          </a:p>
        </p:txBody>
      </p:sp>
      <p:sp>
        <p:nvSpPr>
          <p:cNvPr id="4578" name="Google Shape;4578;p85"/>
          <p:cNvSpPr/>
          <p:nvPr/>
        </p:nvSpPr>
        <p:spPr>
          <a:xfrm>
            <a:off x="4359965" y="983503"/>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79" name="Google Shape;4579;p85"/>
          <p:cNvSpPr/>
          <p:nvPr/>
        </p:nvSpPr>
        <p:spPr>
          <a:xfrm>
            <a:off x="4319927" y="992297"/>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11</a:t>
            </a:r>
            <a:endParaRPr/>
          </a:p>
        </p:txBody>
      </p:sp>
      <p:sp>
        <p:nvSpPr>
          <p:cNvPr id="4580" name="Google Shape;4580;p85"/>
          <p:cNvSpPr/>
          <p:nvPr/>
        </p:nvSpPr>
        <p:spPr>
          <a:xfrm>
            <a:off x="8354611" y="1478795"/>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81" name="Google Shape;4581;p85"/>
          <p:cNvSpPr/>
          <p:nvPr/>
        </p:nvSpPr>
        <p:spPr>
          <a:xfrm>
            <a:off x="8280687" y="1487589"/>
            <a:ext cx="3609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12a</a:t>
            </a:r>
            <a:endParaRPr/>
          </a:p>
        </p:txBody>
      </p:sp>
      <p:sp>
        <p:nvSpPr>
          <p:cNvPr id="4582" name="Google Shape;4582;p85"/>
          <p:cNvSpPr/>
          <p:nvPr/>
        </p:nvSpPr>
        <p:spPr>
          <a:xfrm>
            <a:off x="4365417" y="218721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83" name="Google Shape;4583;p85"/>
          <p:cNvSpPr/>
          <p:nvPr/>
        </p:nvSpPr>
        <p:spPr>
          <a:xfrm>
            <a:off x="4317141" y="2196004"/>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13</a:t>
            </a:r>
            <a:endParaRPr/>
          </a:p>
        </p:txBody>
      </p:sp>
      <p:sp>
        <p:nvSpPr>
          <p:cNvPr id="4584" name="Google Shape;4584;p85"/>
          <p:cNvSpPr/>
          <p:nvPr/>
        </p:nvSpPr>
        <p:spPr>
          <a:xfrm>
            <a:off x="4365932" y="1931502"/>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85" name="Google Shape;4585;p85"/>
          <p:cNvSpPr/>
          <p:nvPr/>
        </p:nvSpPr>
        <p:spPr>
          <a:xfrm>
            <a:off x="4325894" y="1940296"/>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15</a:t>
            </a:r>
            <a:endParaRPr/>
          </a:p>
        </p:txBody>
      </p:sp>
      <p:sp>
        <p:nvSpPr>
          <p:cNvPr id="4586" name="Google Shape;4586;p85"/>
          <p:cNvSpPr txBox="1"/>
          <p:nvPr/>
        </p:nvSpPr>
        <p:spPr>
          <a:xfrm>
            <a:off x="4033926" y="1538024"/>
            <a:ext cx="201557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receivable</a:t>
            </a:r>
            <a:endParaRPr/>
          </a:p>
        </p:txBody>
      </p:sp>
      <p:sp>
        <p:nvSpPr>
          <p:cNvPr id="4587" name="Google Shape;4587;p85"/>
          <p:cNvSpPr txBox="1"/>
          <p:nvPr/>
        </p:nvSpPr>
        <p:spPr>
          <a:xfrm>
            <a:off x="6252890" y="2028286"/>
            <a:ext cx="198713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Accounts payable</a:t>
            </a:r>
            <a:endParaRPr/>
          </a:p>
        </p:txBody>
      </p:sp>
      <p:sp>
        <p:nvSpPr>
          <p:cNvPr id="4588" name="Google Shape;4588;p85"/>
          <p:cNvSpPr/>
          <p:nvPr/>
        </p:nvSpPr>
        <p:spPr>
          <a:xfrm flipH="1">
            <a:off x="1484882" y="2236958"/>
            <a:ext cx="810000" cy="613673"/>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589" name="Google Shape;4589;p85"/>
          <p:cNvSpPr/>
          <p:nvPr/>
        </p:nvSpPr>
        <p:spPr>
          <a:xfrm>
            <a:off x="674882" y="2236958"/>
            <a:ext cx="810000" cy="613673"/>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590" name="Google Shape;4590;p85"/>
          <p:cNvSpPr txBox="1"/>
          <p:nvPr/>
        </p:nvSpPr>
        <p:spPr>
          <a:xfrm>
            <a:off x="667920" y="2817445"/>
            <a:ext cx="164732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Accumulated depreciation</a:t>
            </a:r>
            <a:endParaRPr/>
          </a:p>
        </p:txBody>
      </p:sp>
      <p:sp>
        <p:nvSpPr>
          <p:cNvPr id="4591" name="Google Shape;4591;p85"/>
          <p:cNvSpPr txBox="1"/>
          <p:nvPr/>
        </p:nvSpPr>
        <p:spPr>
          <a:xfrm>
            <a:off x="1679276" y="2502766"/>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100</a:t>
            </a:r>
            <a:endParaRPr/>
          </a:p>
        </p:txBody>
      </p:sp>
      <p:sp>
        <p:nvSpPr>
          <p:cNvPr id="4592" name="Google Shape;4592;p85"/>
          <p:cNvSpPr/>
          <p:nvPr/>
        </p:nvSpPr>
        <p:spPr>
          <a:xfrm>
            <a:off x="1256101" y="2550772"/>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3" name="Google Shape;4593;p85"/>
          <p:cNvSpPr/>
          <p:nvPr/>
        </p:nvSpPr>
        <p:spPr>
          <a:xfrm>
            <a:off x="793014" y="2511750"/>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594" name="Google Shape;4594;p85"/>
          <p:cNvSpPr/>
          <p:nvPr/>
        </p:nvSpPr>
        <p:spPr>
          <a:xfrm>
            <a:off x="752976" y="2520544"/>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14</a:t>
            </a:r>
            <a:endParaRPr/>
          </a:p>
        </p:txBody>
      </p:sp>
      <p:sp>
        <p:nvSpPr>
          <p:cNvPr id="4595" name="Google Shape;4595;p85"/>
          <p:cNvSpPr/>
          <p:nvPr/>
        </p:nvSpPr>
        <p:spPr>
          <a:xfrm flipH="1">
            <a:off x="5057500" y="957969"/>
            <a:ext cx="810000" cy="613673"/>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596" name="Google Shape;4596;p85"/>
          <p:cNvSpPr/>
          <p:nvPr/>
        </p:nvSpPr>
        <p:spPr>
          <a:xfrm>
            <a:off x="4247500" y="957969"/>
            <a:ext cx="810000" cy="613673"/>
          </a:xfrm>
          <a:prstGeom prst="corner">
            <a:avLst>
              <a:gd fmla="val 9817"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597" name="Google Shape;4597;p85"/>
          <p:cNvSpPr/>
          <p:nvPr/>
        </p:nvSpPr>
        <p:spPr>
          <a:xfrm flipH="1">
            <a:off x="5057500" y="1892397"/>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598" name="Google Shape;4598;p85"/>
          <p:cNvSpPr/>
          <p:nvPr/>
        </p:nvSpPr>
        <p:spPr>
          <a:xfrm>
            <a:off x="4247500" y="1892397"/>
            <a:ext cx="810000" cy="613673"/>
          </a:xfrm>
          <a:prstGeom prst="corner">
            <a:avLst>
              <a:gd fmla="val 9300" name="adj1"/>
              <a:gd fmla="val 890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599" name="Google Shape;4599;p85"/>
          <p:cNvSpPr/>
          <p:nvPr/>
        </p:nvSpPr>
        <p:spPr>
          <a:xfrm flipH="1">
            <a:off x="10793452" y="3159101"/>
            <a:ext cx="810000" cy="796274"/>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600" name="Google Shape;4600;p85"/>
          <p:cNvSpPr/>
          <p:nvPr/>
        </p:nvSpPr>
        <p:spPr>
          <a:xfrm>
            <a:off x="9983452" y="3159099"/>
            <a:ext cx="810000" cy="796275"/>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601" name="Google Shape;4601;p85"/>
          <p:cNvSpPr/>
          <p:nvPr/>
        </p:nvSpPr>
        <p:spPr>
          <a:xfrm flipH="1">
            <a:off x="9024558" y="1260020"/>
            <a:ext cx="810000" cy="796274"/>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602" name="Google Shape;4602;p85"/>
          <p:cNvSpPr/>
          <p:nvPr/>
        </p:nvSpPr>
        <p:spPr>
          <a:xfrm>
            <a:off x="8214558" y="1260018"/>
            <a:ext cx="810000" cy="796275"/>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603" name="Google Shape;4603;p85"/>
          <p:cNvSpPr/>
          <p:nvPr/>
        </p:nvSpPr>
        <p:spPr>
          <a:xfrm flipH="1">
            <a:off x="10816085" y="1263490"/>
            <a:ext cx="810000" cy="796274"/>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604" name="Google Shape;4604;p85"/>
          <p:cNvSpPr/>
          <p:nvPr/>
        </p:nvSpPr>
        <p:spPr>
          <a:xfrm>
            <a:off x="10006085" y="1263488"/>
            <a:ext cx="810000" cy="796275"/>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605" name="Google Shape;4605;p85"/>
          <p:cNvSpPr/>
          <p:nvPr/>
        </p:nvSpPr>
        <p:spPr>
          <a:xfrm flipH="1">
            <a:off x="7238511" y="1266565"/>
            <a:ext cx="810000" cy="796274"/>
          </a:xfrm>
          <a:prstGeom prst="corner">
            <a:avLst>
              <a:gd fmla="val 7267"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606" name="Google Shape;4606;p85"/>
          <p:cNvSpPr/>
          <p:nvPr/>
        </p:nvSpPr>
        <p:spPr>
          <a:xfrm>
            <a:off x="6428511" y="1266563"/>
            <a:ext cx="810000" cy="796275"/>
          </a:xfrm>
          <a:prstGeom prst="corner">
            <a:avLst>
              <a:gd fmla="val 7268" name="adj1"/>
              <a:gd fmla="val 7888"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607" name="Google Shape;4607;p85"/>
          <p:cNvSpPr/>
          <p:nvPr/>
        </p:nvSpPr>
        <p:spPr>
          <a:xfrm rot="10800000">
            <a:off x="10548000" y="3653367"/>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608" name="Google Shape;4608;p85"/>
          <p:cNvSpPr txBox="1"/>
          <p:nvPr/>
        </p:nvSpPr>
        <p:spPr>
          <a:xfrm>
            <a:off x="6413550" y="3135648"/>
            <a:ext cx="1544844" cy="770509"/>
          </a:xfrm>
          <a:prstGeom prst="rect">
            <a:avLst/>
          </a:prstGeom>
          <a:noFill/>
          <a:ln cap="flat" cmpd="sng" w="57150">
            <a:solidFill>
              <a:srgbClr val="94209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1600">
                <a:solidFill>
                  <a:srgbClr val="942093"/>
                </a:solidFill>
                <a:latin typeface="Avenir"/>
                <a:ea typeface="Avenir"/>
                <a:cs typeface="Avenir"/>
                <a:sym typeface="Avenir"/>
              </a:rPr>
              <a:t>Profit</a:t>
            </a:r>
            <a:endParaRPr/>
          </a:p>
        </p:txBody>
      </p:sp>
      <p:sp>
        <p:nvSpPr>
          <p:cNvPr id="4609" name="Google Shape;4609;p85"/>
          <p:cNvSpPr txBox="1"/>
          <p:nvPr/>
        </p:nvSpPr>
        <p:spPr>
          <a:xfrm>
            <a:off x="7369027" y="3590108"/>
            <a:ext cx="526106"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chemeClr val="accent2"/>
                </a:solidFill>
                <a:latin typeface="Avenir"/>
                <a:ea typeface="Avenir"/>
                <a:cs typeface="Avenir"/>
                <a:sym typeface="Avenir"/>
              </a:rPr>
              <a:t>160</a:t>
            </a:r>
            <a:endParaRPr/>
          </a:p>
        </p:txBody>
      </p:sp>
      <p:sp>
        <p:nvSpPr>
          <p:cNvPr id="4610" name="Google Shape;4610;p85"/>
          <p:cNvSpPr/>
          <p:nvPr/>
        </p:nvSpPr>
        <p:spPr>
          <a:xfrm rot="10800000">
            <a:off x="6984000" y="3662508"/>
            <a:ext cx="108000" cy="180000"/>
          </a:xfrm>
          <a:prstGeom prst="downArrow">
            <a:avLst>
              <a:gd fmla="val 100000" name="adj1"/>
              <a:gd fmla="val 47930" name="adj2"/>
            </a:avLst>
          </a:prstGeom>
          <a:solidFill>
            <a:schemeClr val="accent2"/>
          </a:solidFill>
          <a:ln cap="flat" cmpd="sng" w="952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grpSp>
        <p:nvGrpSpPr>
          <p:cNvPr id="4611" name="Google Shape;4611;p85"/>
          <p:cNvGrpSpPr/>
          <p:nvPr/>
        </p:nvGrpSpPr>
        <p:grpSpPr>
          <a:xfrm>
            <a:off x="2528692" y="1230247"/>
            <a:ext cx="309700" cy="223917"/>
            <a:chOff x="756600" y="3715226"/>
            <a:chExt cx="321511" cy="232457"/>
          </a:xfrm>
        </p:grpSpPr>
        <p:sp>
          <p:nvSpPr>
            <p:cNvPr id="4612" name="Google Shape;4612;p85"/>
            <p:cNvSpPr/>
            <p:nvPr/>
          </p:nvSpPr>
          <p:spPr>
            <a:xfrm>
              <a:off x="810779" y="3715226"/>
              <a:ext cx="224237" cy="224238"/>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613" name="Google Shape;4613;p85"/>
            <p:cNvSpPr/>
            <p:nvPr/>
          </p:nvSpPr>
          <p:spPr>
            <a:xfrm>
              <a:off x="756600" y="3724022"/>
              <a:ext cx="321511" cy="2236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16</a:t>
              </a:r>
              <a:endParaRPr/>
            </a:p>
          </p:txBody>
        </p:sp>
      </p:grpSp>
      <p:grpSp>
        <p:nvGrpSpPr>
          <p:cNvPr id="4614" name="Google Shape;4614;p85"/>
          <p:cNvGrpSpPr/>
          <p:nvPr/>
        </p:nvGrpSpPr>
        <p:grpSpPr>
          <a:xfrm>
            <a:off x="6512636" y="1220768"/>
            <a:ext cx="309700" cy="224238"/>
            <a:chOff x="762505" y="3715228"/>
            <a:chExt cx="309700" cy="224238"/>
          </a:xfrm>
        </p:grpSpPr>
        <p:sp>
          <p:nvSpPr>
            <p:cNvPr id="4615" name="Google Shape;4615;p85"/>
            <p:cNvSpPr/>
            <p:nvPr/>
          </p:nvSpPr>
          <p:spPr>
            <a:xfrm>
              <a:off x="810781" y="3715228"/>
              <a:ext cx="216000" cy="216000"/>
            </a:xfrm>
            <a:prstGeom prst="ellipse">
              <a:avLst/>
            </a:prstGeom>
            <a:solidFill>
              <a:srgbClr val="F2F2F2"/>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500">
                <a:solidFill>
                  <a:srgbClr val="7F7F7F"/>
                </a:solidFill>
                <a:latin typeface="Avenir"/>
                <a:ea typeface="Avenir"/>
                <a:cs typeface="Avenir"/>
                <a:sym typeface="Avenir"/>
              </a:endParaRPr>
            </a:p>
          </p:txBody>
        </p:sp>
        <p:sp>
          <p:nvSpPr>
            <p:cNvPr id="4616" name="Google Shape;4616;p85"/>
            <p:cNvSpPr/>
            <p:nvPr/>
          </p:nvSpPr>
          <p:spPr>
            <a:xfrm>
              <a:off x="762505" y="3724022"/>
              <a:ext cx="30970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
                  <a:solidFill>
                    <a:srgbClr val="7F7F7F"/>
                  </a:solidFill>
                  <a:latin typeface="Avenir"/>
                  <a:ea typeface="Avenir"/>
                  <a:cs typeface="Avenir"/>
                  <a:sym typeface="Avenir"/>
                </a:rPr>
                <a:t>16</a:t>
              </a:r>
              <a:endParaRPr/>
            </a:p>
          </p:txBody>
        </p:sp>
      </p:grpSp>
      <p:sp>
        <p:nvSpPr>
          <p:cNvPr id="4617" name="Google Shape;4617;p85"/>
          <p:cNvSpPr txBox="1"/>
          <p:nvPr/>
        </p:nvSpPr>
        <p:spPr>
          <a:xfrm>
            <a:off x="6403129" y="3421071"/>
            <a:ext cx="1548343" cy="56613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Avenir"/>
                <a:ea typeface="Avenir"/>
                <a:cs typeface="Avenir"/>
                <a:sym typeface="Avenir"/>
              </a:rPr>
              <a:t>160</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407"/>
                                        </p:tgtEl>
                                      </p:cBhvr>
                                    </p:animEffect>
                                    <p:set>
                                      <p:cBhvr>
                                        <p:cTn dur="1" fill="hold">
                                          <p:stCondLst>
                                            <p:cond delay="2000"/>
                                          </p:stCondLst>
                                        </p:cTn>
                                        <p:tgtEl>
                                          <p:spTgt spid="440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4409"/>
                                        </p:tgtEl>
                                      </p:cBhvr>
                                    </p:animEffect>
                                    <p:set>
                                      <p:cBhvr>
                                        <p:cTn dur="1" fill="hold">
                                          <p:stCondLst>
                                            <p:cond delay="2000"/>
                                          </p:stCondLst>
                                        </p:cTn>
                                        <p:tgtEl>
                                          <p:spTgt spid="440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608"/>
                                        </p:tgtEl>
                                        <p:attrNameLst>
                                          <p:attrName>style.visibility</p:attrName>
                                        </p:attrNameLst>
                                      </p:cBhvr>
                                      <p:to>
                                        <p:strVal val="visible"/>
                                      </p:to>
                                    </p:set>
                                    <p:animEffect filter="fade" transition="in">
                                      <p:cBhvr>
                                        <p:cTn dur="2000"/>
                                        <p:tgtEl>
                                          <p:spTgt spid="4608"/>
                                        </p:tgtEl>
                                      </p:cBhvr>
                                    </p:animEffect>
                                  </p:childTnLst>
                                </p:cTn>
                              </p:par>
                              <p:par>
                                <p:cTn fill="hold" nodeType="withEffect" presetClass="entr" presetID="10" presetSubtype="0">
                                  <p:stCondLst>
                                    <p:cond delay="0"/>
                                  </p:stCondLst>
                                  <p:childTnLst>
                                    <p:set>
                                      <p:cBhvr>
                                        <p:cTn dur="1" fill="hold">
                                          <p:stCondLst>
                                            <p:cond delay="0"/>
                                          </p:stCondLst>
                                        </p:cTn>
                                        <p:tgtEl>
                                          <p:spTgt spid="4609"/>
                                        </p:tgtEl>
                                        <p:attrNameLst>
                                          <p:attrName>style.visibility</p:attrName>
                                        </p:attrNameLst>
                                      </p:cBhvr>
                                      <p:to>
                                        <p:strVal val="visible"/>
                                      </p:to>
                                    </p:set>
                                    <p:animEffect filter="fade" transition="in">
                                      <p:cBhvr>
                                        <p:cTn dur="2000"/>
                                        <p:tgtEl>
                                          <p:spTgt spid="4609"/>
                                        </p:tgtEl>
                                      </p:cBhvr>
                                    </p:animEffect>
                                  </p:childTnLst>
                                </p:cTn>
                              </p:par>
                              <p:par>
                                <p:cTn fill="hold" nodeType="withEffect" presetClass="exit" presetID="10" presetSubtype="0">
                                  <p:stCondLst>
                                    <p:cond delay="0"/>
                                  </p:stCondLst>
                                  <p:childTnLst>
                                    <p:animEffect filter="fade" transition="out">
                                      <p:cBhvr>
                                        <p:cTn dur="500"/>
                                        <p:tgtEl>
                                          <p:spTgt spid="4617"/>
                                        </p:tgtEl>
                                      </p:cBhvr>
                                    </p:animEffect>
                                    <p:set>
                                      <p:cBhvr>
                                        <p:cTn dur="1" fill="hold">
                                          <p:stCondLst>
                                            <p:cond delay="500"/>
                                          </p:stCondLst>
                                        </p:cTn>
                                        <p:tgtEl>
                                          <p:spTgt spid="461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610"/>
                                        </p:tgtEl>
                                        <p:attrNameLst>
                                          <p:attrName>style.visibility</p:attrName>
                                        </p:attrNameLst>
                                      </p:cBhvr>
                                      <p:to>
                                        <p:strVal val="visible"/>
                                      </p:to>
                                    </p:set>
                                    <p:animEffect filter="fade" transition="in">
                                      <p:cBhvr>
                                        <p:cTn dur="2000"/>
                                        <p:tgtEl>
                                          <p:spTgt spid="4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4622" name="Shape 4622"/>
        <p:cNvGrpSpPr/>
        <p:nvPr/>
      </p:nvGrpSpPr>
      <p:grpSpPr>
        <a:xfrm>
          <a:off x="0" y="0"/>
          <a:ext cx="0" cy="0"/>
          <a:chOff x="0" y="0"/>
          <a:chExt cx="0" cy="0"/>
        </a:xfrm>
      </p:grpSpPr>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7" name="Shape 4627"/>
        <p:cNvGrpSpPr/>
        <p:nvPr/>
      </p:nvGrpSpPr>
      <p:grpSpPr>
        <a:xfrm>
          <a:off x="0" y="0"/>
          <a:ext cx="0" cy="0"/>
          <a:chOff x="0" y="0"/>
          <a:chExt cx="0" cy="0"/>
        </a:xfrm>
      </p:grpSpPr>
      <p:pic>
        <p:nvPicPr>
          <p:cNvPr id="4628" name="Google Shape;4628;p87"/>
          <p:cNvPicPr preferRelativeResize="0"/>
          <p:nvPr/>
        </p:nvPicPr>
        <p:blipFill rotWithShape="1">
          <a:blip r:embed="rId3">
            <a:alphaModFix/>
          </a:blip>
          <a:srcRect b="0" l="0" r="0" t="0"/>
          <a:stretch/>
        </p:blipFill>
        <p:spPr>
          <a:xfrm>
            <a:off x="7206781" y="2908288"/>
            <a:ext cx="3246172" cy="885123"/>
          </a:xfrm>
          <a:prstGeom prst="rect">
            <a:avLst/>
          </a:prstGeom>
          <a:noFill/>
          <a:ln>
            <a:noFill/>
          </a:ln>
        </p:spPr>
      </p:pic>
      <p:pic>
        <p:nvPicPr>
          <p:cNvPr id="4629" name="Google Shape;4629;p87"/>
          <p:cNvPicPr preferRelativeResize="0"/>
          <p:nvPr/>
        </p:nvPicPr>
        <p:blipFill rotWithShape="1">
          <a:blip r:embed="rId4">
            <a:alphaModFix/>
          </a:blip>
          <a:srcRect b="0" l="0" r="0" t="0"/>
          <a:stretch/>
        </p:blipFill>
        <p:spPr>
          <a:xfrm>
            <a:off x="2111453" y="2642788"/>
            <a:ext cx="3909840" cy="15190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txBox="1"/>
          <p:nvPr/>
        </p:nvSpPr>
        <p:spPr>
          <a:xfrm>
            <a:off x="219456" y="280414"/>
            <a:ext cx="11655552" cy="1080000"/>
          </a:xfrm>
          <a:prstGeom prst="rect">
            <a:avLst/>
          </a:prstGeom>
          <a:noFill/>
          <a:ln>
            <a:noFill/>
          </a:ln>
        </p:spPr>
        <p:txBody>
          <a:bodyPr anchorCtr="0" anchor="ctr" bIns="45700" lIns="91425" spcFirstLastPara="1" rIns="91425" wrap="square" tIns="45700">
            <a:noAutofit/>
          </a:bodyPr>
          <a:lstStyle/>
          <a:p>
            <a:pPr indent="0" lvl="0" marL="363538" marR="0" rtl="0" algn="l">
              <a:lnSpc>
                <a:spcPct val="120000"/>
              </a:lnSpc>
              <a:spcBef>
                <a:spcPts val="0"/>
              </a:spcBef>
              <a:spcAft>
                <a:spcPts val="0"/>
              </a:spcAft>
              <a:buNone/>
            </a:pPr>
            <a:r>
              <a:rPr lang="en-US" sz="4400">
                <a:solidFill>
                  <a:srgbClr val="548135"/>
                </a:solidFill>
                <a:latin typeface="Avenir"/>
                <a:ea typeface="Avenir"/>
                <a:cs typeface="Avenir"/>
                <a:sym typeface="Avenir"/>
              </a:rPr>
              <a:t>A rabble of butterflies</a:t>
            </a:r>
            <a:endParaRPr/>
          </a:p>
        </p:txBody>
      </p:sp>
      <p:grpSp>
        <p:nvGrpSpPr>
          <p:cNvPr id="224" name="Google Shape;224;p20"/>
          <p:cNvGrpSpPr/>
          <p:nvPr/>
        </p:nvGrpSpPr>
        <p:grpSpPr>
          <a:xfrm>
            <a:off x="2652378" y="3186953"/>
            <a:ext cx="2459917" cy="969771"/>
            <a:chOff x="4724045" y="2163347"/>
            <a:chExt cx="6420881" cy="2531298"/>
          </a:xfrm>
        </p:grpSpPr>
        <p:grpSp>
          <p:nvGrpSpPr>
            <p:cNvPr id="225" name="Google Shape;225;p20"/>
            <p:cNvGrpSpPr/>
            <p:nvPr/>
          </p:nvGrpSpPr>
          <p:grpSpPr>
            <a:xfrm>
              <a:off x="7964926" y="2163354"/>
              <a:ext cx="3180000" cy="2531291"/>
              <a:chOff x="6910676" y="1592129"/>
              <a:chExt cx="3180000" cy="2531291"/>
            </a:xfrm>
          </p:grpSpPr>
          <p:sp>
            <p:nvSpPr>
              <p:cNvPr id="226" name="Google Shape;226;p20"/>
              <p:cNvSpPr/>
              <p:nvPr/>
            </p:nvSpPr>
            <p:spPr>
              <a:xfrm rot="-5400000">
                <a:off x="7235046" y="1267790"/>
                <a:ext cx="2531291" cy="3179969"/>
              </a:xfrm>
              <a:prstGeom prst="trapezoid">
                <a:avLst>
                  <a:gd fmla="val 10344" name="adj"/>
                </a:avLst>
              </a:prstGeom>
              <a:solidFill>
                <a:schemeClr val="accent4"/>
              </a:solidFill>
              <a:ln cap="flat" cmpd="sng" w="12700">
                <a:solidFill>
                  <a:srgbClr val="BF9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
              <p:cNvSpPr txBox="1"/>
              <p:nvPr/>
            </p:nvSpPr>
            <p:spPr>
              <a:xfrm>
                <a:off x="7129977" y="1766672"/>
                <a:ext cx="2960678" cy="21821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979">
                  <a:solidFill>
                    <a:schemeClr val="dk1"/>
                  </a:solidFill>
                  <a:latin typeface="Avenir"/>
                  <a:ea typeface="Avenir"/>
                  <a:cs typeface="Avenir"/>
                  <a:sym typeface="Avenir"/>
                </a:endParaRPr>
              </a:p>
            </p:txBody>
          </p:sp>
          <p:cxnSp>
            <p:nvCxnSpPr>
              <p:cNvPr id="228" name="Google Shape;228;p20"/>
              <p:cNvCxnSpPr>
                <a:endCxn id="226" idx="2"/>
              </p:cNvCxnSpPr>
              <p:nvPr/>
            </p:nvCxnSpPr>
            <p:spPr>
              <a:xfrm>
                <a:off x="6910676" y="2857775"/>
                <a:ext cx="3180000" cy="0"/>
              </a:xfrm>
              <a:prstGeom prst="straightConnector1">
                <a:avLst/>
              </a:prstGeom>
              <a:noFill/>
              <a:ln cap="flat" cmpd="sng" w="12700">
                <a:solidFill>
                  <a:srgbClr val="BF9000"/>
                </a:solidFill>
                <a:prstDash val="solid"/>
                <a:miter lim="800000"/>
                <a:headEnd len="sm" w="sm" type="none"/>
                <a:tailEnd len="sm" w="sm" type="none"/>
              </a:ln>
            </p:spPr>
          </p:cxnSp>
        </p:grpSp>
        <p:sp>
          <p:nvSpPr>
            <p:cNvPr id="229" name="Google Shape;229;p20"/>
            <p:cNvSpPr/>
            <p:nvPr/>
          </p:nvSpPr>
          <p:spPr>
            <a:xfrm rot="5400000">
              <a:off x="5048379" y="1839017"/>
              <a:ext cx="2531298" cy="3179958"/>
            </a:xfrm>
            <a:prstGeom prst="trapezoid">
              <a:avLst>
                <a:gd fmla="val 10344" name="adj"/>
              </a:avLst>
            </a:prstGeom>
            <a:solidFill>
              <a:schemeClr val="accent6"/>
            </a:solidFill>
            <a:ln cap="flat" cmpd="sng" w="12700">
              <a:solidFill>
                <a:srgbClr val="38562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0"/>
            <p:cNvSpPr txBox="1"/>
            <p:nvPr/>
          </p:nvSpPr>
          <p:spPr>
            <a:xfrm rot="10800000">
              <a:off x="4724045" y="2337888"/>
              <a:ext cx="2960668" cy="218218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979">
                <a:solidFill>
                  <a:schemeClr val="dk1"/>
                </a:solidFill>
                <a:latin typeface="Avenir"/>
                <a:ea typeface="Avenir"/>
                <a:cs typeface="Avenir"/>
                <a:sym typeface="Avenir"/>
              </a:endParaRPr>
            </a:p>
          </p:txBody>
        </p:sp>
      </p:grpSp>
      <p:sp>
        <p:nvSpPr>
          <p:cNvPr id="231" name="Google Shape;231;p20"/>
          <p:cNvSpPr txBox="1"/>
          <p:nvPr/>
        </p:nvSpPr>
        <p:spPr>
          <a:xfrm>
            <a:off x="3904769" y="3747144"/>
            <a:ext cx="121828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F6000"/>
                </a:solidFill>
                <a:latin typeface="Avenir"/>
                <a:ea typeface="Avenir"/>
                <a:cs typeface="Avenir"/>
                <a:sym typeface="Avenir"/>
              </a:rPr>
              <a:t>Equity</a:t>
            </a:r>
            <a:endParaRPr/>
          </a:p>
        </p:txBody>
      </p:sp>
      <p:cxnSp>
        <p:nvCxnSpPr>
          <p:cNvPr id="232" name="Google Shape;232;p20"/>
          <p:cNvCxnSpPr/>
          <p:nvPr/>
        </p:nvCxnSpPr>
        <p:spPr>
          <a:xfrm>
            <a:off x="3270324" y="3136710"/>
            <a:ext cx="1075765" cy="0"/>
          </a:xfrm>
          <a:prstGeom prst="straightConnector1">
            <a:avLst/>
          </a:prstGeom>
          <a:noFill/>
          <a:ln cap="flat" cmpd="sng" w="9525">
            <a:solidFill>
              <a:schemeClr val="accent1"/>
            </a:solidFill>
            <a:prstDash val="solid"/>
            <a:miter lim="800000"/>
            <a:headEnd len="sm" w="sm" type="none"/>
            <a:tailEnd len="sm" w="sm" type="none"/>
          </a:ln>
        </p:spPr>
      </p:cxnSp>
      <p:sp>
        <p:nvSpPr>
          <p:cNvPr id="233" name="Google Shape;233;p20"/>
          <p:cNvSpPr txBox="1"/>
          <p:nvPr/>
        </p:nvSpPr>
        <p:spPr>
          <a:xfrm>
            <a:off x="2450674" y="2835508"/>
            <a:ext cx="273244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accent1"/>
                </a:solidFill>
                <a:latin typeface="Avenir"/>
                <a:ea typeface="Avenir"/>
                <a:cs typeface="Avenir"/>
                <a:sym typeface="Avenir"/>
              </a:rPr>
              <a:t>Entity 1</a:t>
            </a:r>
            <a:endParaRPr/>
          </a:p>
        </p:txBody>
      </p:sp>
      <p:sp>
        <p:nvSpPr>
          <p:cNvPr id="234" name="Google Shape;234;p20"/>
          <p:cNvSpPr txBox="1"/>
          <p:nvPr/>
        </p:nvSpPr>
        <p:spPr>
          <a:xfrm>
            <a:off x="3931611" y="3337564"/>
            <a:ext cx="121828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F6000"/>
                </a:solidFill>
                <a:latin typeface="Avenir"/>
                <a:ea typeface="Avenir"/>
                <a:cs typeface="Avenir"/>
                <a:sym typeface="Avenir"/>
              </a:rPr>
              <a:t>Liabilities</a:t>
            </a:r>
            <a:endParaRPr/>
          </a:p>
        </p:txBody>
      </p:sp>
      <p:sp>
        <p:nvSpPr>
          <p:cNvPr id="235" name="Google Shape;235;p20"/>
          <p:cNvSpPr txBox="1"/>
          <p:nvPr/>
        </p:nvSpPr>
        <p:spPr>
          <a:xfrm>
            <a:off x="2641626" y="3517949"/>
            <a:ext cx="121828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Avenir"/>
                <a:ea typeface="Avenir"/>
                <a:cs typeface="Avenir"/>
                <a:sym typeface="Avenir"/>
              </a:rPr>
              <a:t>Assets</a:t>
            </a:r>
            <a:endParaRPr/>
          </a:p>
        </p:txBody>
      </p:sp>
      <p:grpSp>
        <p:nvGrpSpPr>
          <p:cNvPr id="236" name="Google Shape;236;p20"/>
          <p:cNvGrpSpPr/>
          <p:nvPr/>
        </p:nvGrpSpPr>
        <p:grpSpPr>
          <a:xfrm>
            <a:off x="6865789" y="2194582"/>
            <a:ext cx="2459917" cy="969771"/>
            <a:chOff x="4724045" y="2163347"/>
            <a:chExt cx="6420881" cy="2531298"/>
          </a:xfrm>
        </p:grpSpPr>
        <p:grpSp>
          <p:nvGrpSpPr>
            <p:cNvPr id="237" name="Google Shape;237;p20"/>
            <p:cNvGrpSpPr/>
            <p:nvPr/>
          </p:nvGrpSpPr>
          <p:grpSpPr>
            <a:xfrm>
              <a:off x="7964926" y="2163354"/>
              <a:ext cx="3180000" cy="2531291"/>
              <a:chOff x="6910676" y="1592129"/>
              <a:chExt cx="3180000" cy="2531291"/>
            </a:xfrm>
          </p:grpSpPr>
          <p:sp>
            <p:nvSpPr>
              <p:cNvPr id="238" name="Google Shape;238;p20"/>
              <p:cNvSpPr/>
              <p:nvPr/>
            </p:nvSpPr>
            <p:spPr>
              <a:xfrm rot="-5400000">
                <a:off x="7235046" y="1267790"/>
                <a:ext cx="2531291" cy="3179969"/>
              </a:xfrm>
              <a:prstGeom prst="trapezoid">
                <a:avLst>
                  <a:gd fmla="val 10344" name="adj"/>
                </a:avLst>
              </a:prstGeom>
              <a:solidFill>
                <a:schemeClr val="accent4"/>
              </a:solidFill>
              <a:ln cap="flat" cmpd="sng" w="12700">
                <a:solidFill>
                  <a:srgbClr val="BF9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
              <p:cNvSpPr txBox="1"/>
              <p:nvPr/>
            </p:nvSpPr>
            <p:spPr>
              <a:xfrm>
                <a:off x="7129977" y="1766672"/>
                <a:ext cx="2960678" cy="21821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979">
                  <a:solidFill>
                    <a:schemeClr val="dk1"/>
                  </a:solidFill>
                  <a:latin typeface="Avenir"/>
                  <a:ea typeface="Avenir"/>
                  <a:cs typeface="Avenir"/>
                  <a:sym typeface="Avenir"/>
                </a:endParaRPr>
              </a:p>
            </p:txBody>
          </p:sp>
          <p:cxnSp>
            <p:nvCxnSpPr>
              <p:cNvPr id="240" name="Google Shape;240;p20"/>
              <p:cNvCxnSpPr>
                <a:endCxn id="238" idx="2"/>
              </p:cNvCxnSpPr>
              <p:nvPr/>
            </p:nvCxnSpPr>
            <p:spPr>
              <a:xfrm>
                <a:off x="6910676" y="2857775"/>
                <a:ext cx="3180000" cy="0"/>
              </a:xfrm>
              <a:prstGeom prst="straightConnector1">
                <a:avLst/>
              </a:prstGeom>
              <a:noFill/>
              <a:ln cap="flat" cmpd="sng" w="12700">
                <a:solidFill>
                  <a:srgbClr val="BF9000"/>
                </a:solidFill>
                <a:prstDash val="solid"/>
                <a:miter lim="800000"/>
                <a:headEnd len="sm" w="sm" type="none"/>
                <a:tailEnd len="sm" w="sm" type="none"/>
              </a:ln>
            </p:spPr>
          </p:cxnSp>
        </p:grpSp>
        <p:sp>
          <p:nvSpPr>
            <p:cNvPr id="241" name="Google Shape;241;p20"/>
            <p:cNvSpPr/>
            <p:nvPr/>
          </p:nvSpPr>
          <p:spPr>
            <a:xfrm rot="5400000">
              <a:off x="5048379" y="1839017"/>
              <a:ext cx="2531298" cy="3179958"/>
            </a:xfrm>
            <a:prstGeom prst="trapezoid">
              <a:avLst>
                <a:gd fmla="val 10344" name="adj"/>
              </a:avLst>
            </a:prstGeom>
            <a:solidFill>
              <a:schemeClr val="accent6"/>
            </a:solidFill>
            <a:ln cap="flat" cmpd="sng" w="12700">
              <a:solidFill>
                <a:srgbClr val="38562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0"/>
            <p:cNvSpPr txBox="1"/>
            <p:nvPr/>
          </p:nvSpPr>
          <p:spPr>
            <a:xfrm rot="10800000">
              <a:off x="4724045" y="2337888"/>
              <a:ext cx="2960668" cy="218218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979">
                <a:solidFill>
                  <a:schemeClr val="dk1"/>
                </a:solidFill>
                <a:latin typeface="Avenir"/>
                <a:ea typeface="Avenir"/>
                <a:cs typeface="Avenir"/>
                <a:sym typeface="Avenir"/>
              </a:endParaRPr>
            </a:p>
          </p:txBody>
        </p:sp>
      </p:grpSp>
      <p:sp>
        <p:nvSpPr>
          <p:cNvPr id="243" name="Google Shape;243;p20"/>
          <p:cNvSpPr txBox="1"/>
          <p:nvPr/>
        </p:nvSpPr>
        <p:spPr>
          <a:xfrm>
            <a:off x="8118180" y="2754773"/>
            <a:ext cx="121828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F6000"/>
                </a:solidFill>
                <a:latin typeface="Avenir"/>
                <a:ea typeface="Avenir"/>
                <a:cs typeface="Avenir"/>
                <a:sym typeface="Avenir"/>
              </a:rPr>
              <a:t>Equity</a:t>
            </a:r>
            <a:endParaRPr/>
          </a:p>
        </p:txBody>
      </p:sp>
      <p:cxnSp>
        <p:nvCxnSpPr>
          <p:cNvPr id="244" name="Google Shape;244;p20"/>
          <p:cNvCxnSpPr/>
          <p:nvPr/>
        </p:nvCxnSpPr>
        <p:spPr>
          <a:xfrm>
            <a:off x="7483735" y="2144339"/>
            <a:ext cx="1075765" cy="0"/>
          </a:xfrm>
          <a:prstGeom prst="straightConnector1">
            <a:avLst/>
          </a:prstGeom>
          <a:noFill/>
          <a:ln cap="flat" cmpd="sng" w="9525">
            <a:solidFill>
              <a:schemeClr val="accent1"/>
            </a:solidFill>
            <a:prstDash val="solid"/>
            <a:miter lim="800000"/>
            <a:headEnd len="sm" w="sm" type="none"/>
            <a:tailEnd len="sm" w="sm" type="none"/>
          </a:ln>
        </p:spPr>
      </p:cxnSp>
      <p:sp>
        <p:nvSpPr>
          <p:cNvPr id="245" name="Google Shape;245;p20"/>
          <p:cNvSpPr txBox="1"/>
          <p:nvPr/>
        </p:nvSpPr>
        <p:spPr>
          <a:xfrm>
            <a:off x="6664085" y="1843137"/>
            <a:ext cx="273244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accent1"/>
                </a:solidFill>
                <a:latin typeface="Avenir"/>
                <a:ea typeface="Avenir"/>
                <a:cs typeface="Avenir"/>
                <a:sym typeface="Avenir"/>
              </a:rPr>
              <a:t>Entity 2</a:t>
            </a:r>
            <a:endParaRPr/>
          </a:p>
        </p:txBody>
      </p:sp>
      <p:sp>
        <p:nvSpPr>
          <p:cNvPr id="246" name="Google Shape;246;p20"/>
          <p:cNvSpPr txBox="1"/>
          <p:nvPr/>
        </p:nvSpPr>
        <p:spPr>
          <a:xfrm>
            <a:off x="8145022" y="2345193"/>
            <a:ext cx="121828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F6000"/>
                </a:solidFill>
                <a:latin typeface="Avenir"/>
                <a:ea typeface="Avenir"/>
                <a:cs typeface="Avenir"/>
                <a:sym typeface="Avenir"/>
              </a:rPr>
              <a:t>Liabilities</a:t>
            </a:r>
            <a:endParaRPr/>
          </a:p>
        </p:txBody>
      </p:sp>
      <p:sp>
        <p:nvSpPr>
          <p:cNvPr id="247" name="Google Shape;247;p20"/>
          <p:cNvSpPr txBox="1"/>
          <p:nvPr/>
        </p:nvSpPr>
        <p:spPr>
          <a:xfrm>
            <a:off x="6841371" y="2417857"/>
            <a:ext cx="1218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Avenir"/>
                <a:ea typeface="Avenir"/>
                <a:cs typeface="Avenir"/>
                <a:sym typeface="Avenir"/>
              </a:rPr>
              <a:t>Loan receivable</a:t>
            </a:r>
            <a:endParaRPr/>
          </a:p>
        </p:txBody>
      </p:sp>
      <p:grpSp>
        <p:nvGrpSpPr>
          <p:cNvPr id="248" name="Google Shape;248;p20"/>
          <p:cNvGrpSpPr/>
          <p:nvPr/>
        </p:nvGrpSpPr>
        <p:grpSpPr>
          <a:xfrm>
            <a:off x="6832566" y="4408859"/>
            <a:ext cx="2459917" cy="969771"/>
            <a:chOff x="4724045" y="2163347"/>
            <a:chExt cx="6420881" cy="2531298"/>
          </a:xfrm>
        </p:grpSpPr>
        <p:grpSp>
          <p:nvGrpSpPr>
            <p:cNvPr id="249" name="Google Shape;249;p20"/>
            <p:cNvGrpSpPr/>
            <p:nvPr/>
          </p:nvGrpSpPr>
          <p:grpSpPr>
            <a:xfrm>
              <a:off x="7964926" y="2163354"/>
              <a:ext cx="3180000" cy="2531291"/>
              <a:chOff x="6910676" y="1592129"/>
              <a:chExt cx="3180000" cy="2531291"/>
            </a:xfrm>
          </p:grpSpPr>
          <p:sp>
            <p:nvSpPr>
              <p:cNvPr id="250" name="Google Shape;250;p20"/>
              <p:cNvSpPr/>
              <p:nvPr/>
            </p:nvSpPr>
            <p:spPr>
              <a:xfrm rot="-5400000">
                <a:off x="7235046" y="1267790"/>
                <a:ext cx="2531291" cy="3179969"/>
              </a:xfrm>
              <a:prstGeom prst="trapezoid">
                <a:avLst>
                  <a:gd fmla="val 10344" name="adj"/>
                </a:avLst>
              </a:prstGeom>
              <a:solidFill>
                <a:schemeClr val="accent4"/>
              </a:solidFill>
              <a:ln cap="flat" cmpd="sng" w="12700">
                <a:solidFill>
                  <a:srgbClr val="BF9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0"/>
              <p:cNvSpPr txBox="1"/>
              <p:nvPr/>
            </p:nvSpPr>
            <p:spPr>
              <a:xfrm>
                <a:off x="7129977" y="1766672"/>
                <a:ext cx="2960678" cy="21821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979">
                  <a:solidFill>
                    <a:schemeClr val="dk1"/>
                  </a:solidFill>
                  <a:latin typeface="Avenir"/>
                  <a:ea typeface="Avenir"/>
                  <a:cs typeface="Avenir"/>
                  <a:sym typeface="Avenir"/>
                </a:endParaRPr>
              </a:p>
            </p:txBody>
          </p:sp>
          <p:cxnSp>
            <p:nvCxnSpPr>
              <p:cNvPr id="252" name="Google Shape;252;p20"/>
              <p:cNvCxnSpPr>
                <a:endCxn id="250" idx="2"/>
              </p:cNvCxnSpPr>
              <p:nvPr/>
            </p:nvCxnSpPr>
            <p:spPr>
              <a:xfrm>
                <a:off x="6910676" y="2857775"/>
                <a:ext cx="3180000" cy="0"/>
              </a:xfrm>
              <a:prstGeom prst="straightConnector1">
                <a:avLst/>
              </a:prstGeom>
              <a:noFill/>
              <a:ln cap="flat" cmpd="sng" w="12700">
                <a:solidFill>
                  <a:srgbClr val="BF9000"/>
                </a:solidFill>
                <a:prstDash val="solid"/>
                <a:miter lim="800000"/>
                <a:headEnd len="sm" w="sm" type="none"/>
                <a:tailEnd len="sm" w="sm" type="none"/>
              </a:ln>
            </p:spPr>
          </p:cxnSp>
        </p:grpSp>
        <p:sp>
          <p:nvSpPr>
            <p:cNvPr id="253" name="Google Shape;253;p20"/>
            <p:cNvSpPr/>
            <p:nvPr/>
          </p:nvSpPr>
          <p:spPr>
            <a:xfrm rot="5400000">
              <a:off x="5048379" y="1839017"/>
              <a:ext cx="2531298" cy="3179958"/>
            </a:xfrm>
            <a:prstGeom prst="trapezoid">
              <a:avLst>
                <a:gd fmla="val 10344" name="adj"/>
              </a:avLst>
            </a:prstGeom>
            <a:solidFill>
              <a:schemeClr val="accent6"/>
            </a:solidFill>
            <a:ln cap="flat" cmpd="sng" w="12700">
              <a:solidFill>
                <a:srgbClr val="38562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0"/>
            <p:cNvSpPr txBox="1"/>
            <p:nvPr/>
          </p:nvSpPr>
          <p:spPr>
            <a:xfrm rot="10800000">
              <a:off x="4724045" y="2337888"/>
              <a:ext cx="2960668" cy="218218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979">
                <a:solidFill>
                  <a:schemeClr val="dk1"/>
                </a:solidFill>
                <a:latin typeface="Avenir"/>
                <a:ea typeface="Avenir"/>
                <a:cs typeface="Avenir"/>
                <a:sym typeface="Avenir"/>
              </a:endParaRPr>
            </a:p>
          </p:txBody>
        </p:sp>
      </p:grpSp>
      <p:sp>
        <p:nvSpPr>
          <p:cNvPr id="255" name="Google Shape;255;p20"/>
          <p:cNvSpPr txBox="1"/>
          <p:nvPr/>
        </p:nvSpPr>
        <p:spPr>
          <a:xfrm>
            <a:off x="8084957" y="4969050"/>
            <a:ext cx="121828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F6000"/>
                </a:solidFill>
                <a:latin typeface="Avenir"/>
                <a:ea typeface="Avenir"/>
                <a:cs typeface="Avenir"/>
                <a:sym typeface="Avenir"/>
              </a:rPr>
              <a:t>Equity</a:t>
            </a:r>
            <a:endParaRPr/>
          </a:p>
        </p:txBody>
      </p:sp>
      <p:cxnSp>
        <p:nvCxnSpPr>
          <p:cNvPr id="256" name="Google Shape;256;p20"/>
          <p:cNvCxnSpPr/>
          <p:nvPr/>
        </p:nvCxnSpPr>
        <p:spPr>
          <a:xfrm>
            <a:off x="7450512" y="4358616"/>
            <a:ext cx="1075765" cy="0"/>
          </a:xfrm>
          <a:prstGeom prst="straightConnector1">
            <a:avLst/>
          </a:prstGeom>
          <a:noFill/>
          <a:ln cap="flat" cmpd="sng" w="9525">
            <a:solidFill>
              <a:schemeClr val="accent1"/>
            </a:solidFill>
            <a:prstDash val="solid"/>
            <a:miter lim="800000"/>
            <a:headEnd len="sm" w="sm" type="none"/>
            <a:tailEnd len="sm" w="sm" type="none"/>
          </a:ln>
        </p:spPr>
      </p:cxnSp>
      <p:sp>
        <p:nvSpPr>
          <p:cNvPr id="257" name="Google Shape;257;p20"/>
          <p:cNvSpPr txBox="1"/>
          <p:nvPr/>
        </p:nvSpPr>
        <p:spPr>
          <a:xfrm>
            <a:off x="6630862" y="4057414"/>
            <a:ext cx="273244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accent1"/>
                </a:solidFill>
                <a:latin typeface="Avenir"/>
                <a:ea typeface="Avenir"/>
                <a:cs typeface="Avenir"/>
                <a:sym typeface="Avenir"/>
              </a:rPr>
              <a:t>Entity 3</a:t>
            </a:r>
            <a:endParaRPr/>
          </a:p>
        </p:txBody>
      </p:sp>
      <p:sp>
        <p:nvSpPr>
          <p:cNvPr id="258" name="Google Shape;258;p20"/>
          <p:cNvSpPr txBox="1"/>
          <p:nvPr/>
        </p:nvSpPr>
        <p:spPr>
          <a:xfrm>
            <a:off x="8111799" y="4559470"/>
            <a:ext cx="121828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F6000"/>
                </a:solidFill>
                <a:latin typeface="Avenir"/>
                <a:ea typeface="Avenir"/>
                <a:cs typeface="Avenir"/>
                <a:sym typeface="Avenir"/>
              </a:rPr>
              <a:t>Liabilities</a:t>
            </a:r>
            <a:endParaRPr/>
          </a:p>
        </p:txBody>
      </p:sp>
      <p:sp>
        <p:nvSpPr>
          <p:cNvPr id="259" name="Google Shape;259;p20"/>
          <p:cNvSpPr txBox="1"/>
          <p:nvPr/>
        </p:nvSpPr>
        <p:spPr>
          <a:xfrm>
            <a:off x="6809218" y="4655059"/>
            <a:ext cx="1218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Avenir"/>
                <a:ea typeface="Avenir"/>
                <a:cs typeface="Avenir"/>
                <a:sym typeface="Avenir"/>
              </a:rPr>
              <a:t>Investment in equity</a:t>
            </a:r>
            <a:endParaRPr/>
          </a:p>
        </p:txBody>
      </p:sp>
      <p:sp>
        <p:nvSpPr>
          <p:cNvPr id="260" name="Google Shape;260;p20"/>
          <p:cNvSpPr/>
          <p:nvPr/>
        </p:nvSpPr>
        <p:spPr>
          <a:xfrm flipH="1" rot="-6873230">
            <a:off x="4939767" y="2817001"/>
            <a:ext cx="2190627" cy="2184541"/>
          </a:xfrm>
          <a:prstGeom prst="arc">
            <a:avLst>
              <a:gd fmla="val 16200000" name="adj1"/>
              <a:gd fmla="val 0" name="adj2"/>
            </a:avLst>
          </a:prstGeom>
          <a:noFill/>
          <a:ln cap="flat" cmpd="sng" w="114300">
            <a:solidFill>
              <a:srgbClr val="FF2F92"/>
            </a:solidFill>
            <a:prstDash val="solid"/>
            <a:miter lim="800000"/>
            <a:headEnd len="med" w="med" type="triangl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venir"/>
              <a:ea typeface="Avenir"/>
              <a:cs typeface="Avenir"/>
              <a:sym typeface="Avenir"/>
            </a:endParaRPr>
          </a:p>
        </p:txBody>
      </p:sp>
      <p:sp>
        <p:nvSpPr>
          <p:cNvPr id="261" name="Google Shape;261;p20"/>
          <p:cNvSpPr/>
          <p:nvPr/>
        </p:nvSpPr>
        <p:spPr>
          <a:xfrm rot="-3420519">
            <a:off x="4998137" y="2462358"/>
            <a:ext cx="2190627" cy="2184541"/>
          </a:xfrm>
          <a:prstGeom prst="arc">
            <a:avLst>
              <a:gd fmla="val 16200000" name="adj1"/>
              <a:gd fmla="val 0" name="adj2"/>
            </a:avLst>
          </a:prstGeom>
          <a:noFill/>
          <a:ln cap="flat" cmpd="sng" w="114300">
            <a:solidFill>
              <a:srgbClr val="FF2F92"/>
            </a:solidFill>
            <a:prstDash val="solid"/>
            <a:miter lim="800000"/>
            <a:headEnd len="med" w="med" type="triangl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599"/>
        </a:solidFill>
      </p:bgPr>
    </p:bg>
    <p:spTree>
      <p:nvGrpSpPr>
        <p:cNvPr id="266" name="Shape 266"/>
        <p:cNvGrpSpPr/>
        <p:nvPr/>
      </p:nvGrpSpPr>
      <p:grpSpPr>
        <a:xfrm>
          <a:off x="0" y="0"/>
          <a:ext cx="0" cy="0"/>
          <a:chOff x="0" y="0"/>
          <a:chExt cx="0" cy="0"/>
        </a:xfrm>
      </p:grpSpPr>
      <p:sp>
        <p:nvSpPr>
          <p:cNvPr id="267" name="Google Shape;267;p21"/>
          <p:cNvSpPr txBox="1"/>
          <p:nvPr/>
        </p:nvSpPr>
        <p:spPr>
          <a:xfrm>
            <a:off x="0" y="-2"/>
            <a:ext cx="12192000" cy="1080000"/>
          </a:xfrm>
          <a:prstGeom prst="rect">
            <a:avLst/>
          </a:prstGeom>
          <a:solidFill>
            <a:srgbClr val="521B93"/>
          </a:solidFill>
          <a:ln>
            <a:noFill/>
          </a:ln>
        </p:spPr>
        <p:txBody>
          <a:bodyPr anchorCtr="0" anchor="ctr" bIns="45700" lIns="91425" spcFirstLastPara="1" rIns="91425" wrap="square" tIns="45700">
            <a:noAutofit/>
          </a:bodyPr>
          <a:lstStyle/>
          <a:p>
            <a:pPr indent="0" lvl="0" marL="363538" marR="0" rtl="0" algn="l">
              <a:lnSpc>
                <a:spcPct val="120000"/>
              </a:lnSpc>
              <a:spcBef>
                <a:spcPts val="0"/>
              </a:spcBef>
              <a:spcAft>
                <a:spcPts val="0"/>
              </a:spcAft>
              <a:buNone/>
            </a:pPr>
            <a:r>
              <a:rPr b="1" lang="en-US" sz="4000">
                <a:solidFill>
                  <a:schemeClr val="accent4"/>
                </a:solidFill>
                <a:latin typeface="Avenir"/>
                <a:ea typeface="Avenir"/>
                <a:cs typeface="Avenir"/>
                <a:sym typeface="Avenir"/>
              </a:rPr>
              <a:t>3.  Deriving profit</a:t>
            </a:r>
            <a:endParaRPr/>
          </a:p>
        </p:txBody>
      </p:sp>
      <p:sp>
        <p:nvSpPr>
          <p:cNvPr id="268" name="Google Shape;268;p21"/>
          <p:cNvSpPr txBox="1"/>
          <p:nvPr/>
        </p:nvSpPr>
        <p:spPr>
          <a:xfrm>
            <a:off x="6281577" y="4413692"/>
            <a:ext cx="4107600" cy="1170000"/>
          </a:xfrm>
          <a:prstGeom prst="rect">
            <a:avLst/>
          </a:prstGeom>
          <a:solidFill>
            <a:srgbClr val="FFF2CC"/>
          </a:solidFill>
          <a:ln cap="flat" cmpd="sng" w="76200">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rgbClr val="C55A11"/>
                </a:solidFill>
                <a:latin typeface="Avenir"/>
                <a:ea typeface="Avenir"/>
                <a:cs typeface="Avenir"/>
                <a:sym typeface="Avenir"/>
              </a:rPr>
              <a:t>Equity</a:t>
            </a:r>
            <a:r>
              <a:rPr b="1" lang="en-US" sz="2800">
                <a:solidFill>
                  <a:srgbClr val="FFF2CC"/>
                </a:solidFill>
                <a:latin typeface="Avenir"/>
                <a:ea typeface="Avenir"/>
                <a:cs typeface="Avenir"/>
                <a:sym typeface="Avenir"/>
              </a:rPr>
              <a:t>_ </a:t>
            </a:r>
            <a:endParaRPr/>
          </a:p>
        </p:txBody>
      </p:sp>
      <p:sp>
        <p:nvSpPr>
          <p:cNvPr id="269" name="Google Shape;269;p21"/>
          <p:cNvSpPr txBox="1"/>
          <p:nvPr/>
        </p:nvSpPr>
        <p:spPr>
          <a:xfrm>
            <a:off x="6281577" y="3079513"/>
            <a:ext cx="4107600" cy="1170000"/>
          </a:xfrm>
          <a:prstGeom prst="rect">
            <a:avLst/>
          </a:prstGeom>
          <a:solidFill>
            <a:srgbClr val="FFF2CC"/>
          </a:solidFill>
          <a:ln cap="flat" cmpd="sng" w="76200">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b="1" lang="en-US" sz="2800">
                <a:solidFill>
                  <a:srgbClr val="C55A11"/>
                </a:solidFill>
                <a:latin typeface="Avenir"/>
                <a:ea typeface="Avenir"/>
                <a:cs typeface="Avenir"/>
                <a:sym typeface="Avenir"/>
              </a:rPr>
              <a:t>Liabilities</a:t>
            </a:r>
            <a:r>
              <a:rPr b="1" lang="en-US" sz="2800">
                <a:solidFill>
                  <a:srgbClr val="FFF2CC"/>
                </a:solidFill>
                <a:latin typeface="Avenir"/>
                <a:ea typeface="Avenir"/>
                <a:cs typeface="Avenir"/>
                <a:sym typeface="Avenir"/>
              </a:rPr>
              <a:t>_</a:t>
            </a:r>
            <a:r>
              <a:rPr b="1" lang="en-US" sz="2800">
                <a:solidFill>
                  <a:schemeClr val="dk1"/>
                </a:solidFill>
                <a:latin typeface="Avenir"/>
                <a:ea typeface="Avenir"/>
                <a:cs typeface="Avenir"/>
                <a:sym typeface="Avenir"/>
              </a:rPr>
              <a:t> </a:t>
            </a:r>
            <a:endParaRPr/>
          </a:p>
        </p:txBody>
      </p:sp>
      <p:sp>
        <p:nvSpPr>
          <p:cNvPr id="270" name="Google Shape;270;p21"/>
          <p:cNvSpPr txBox="1"/>
          <p:nvPr/>
        </p:nvSpPr>
        <p:spPr>
          <a:xfrm>
            <a:off x="1990165" y="3079513"/>
            <a:ext cx="4100938" cy="2514464"/>
          </a:xfrm>
          <a:prstGeom prst="rect">
            <a:avLst/>
          </a:prstGeom>
          <a:solidFill>
            <a:srgbClr val="C4E0B2"/>
          </a:solidFill>
          <a:ln cap="flat" cmpd="sng" w="76200">
            <a:solidFill>
              <a:srgbClr val="54813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rgbClr val="C4E0B2"/>
                </a:solidFill>
                <a:latin typeface="Avenir"/>
                <a:ea typeface="Avenir"/>
                <a:cs typeface="Avenir"/>
                <a:sym typeface="Avenir"/>
              </a:rPr>
              <a:t>_</a:t>
            </a:r>
            <a:r>
              <a:rPr b="1" lang="en-US" sz="2800">
                <a:solidFill>
                  <a:srgbClr val="385623"/>
                </a:solidFill>
                <a:latin typeface="Avenir"/>
                <a:ea typeface="Avenir"/>
                <a:cs typeface="Avenir"/>
                <a:sym typeface="Avenir"/>
              </a:rPr>
              <a:t>Assets</a:t>
            </a:r>
            <a:endParaRPr/>
          </a:p>
        </p:txBody>
      </p:sp>
      <p:sp>
        <p:nvSpPr>
          <p:cNvPr id="271" name="Google Shape;271;p21"/>
          <p:cNvSpPr txBox="1"/>
          <p:nvPr/>
        </p:nvSpPr>
        <p:spPr>
          <a:xfrm>
            <a:off x="1990165" y="2236047"/>
            <a:ext cx="4100938" cy="645458"/>
          </a:xfrm>
          <a:prstGeom prst="rect">
            <a:avLst/>
          </a:prstGeom>
          <a:solidFill>
            <a:srgbClr val="548135"/>
          </a:solidFill>
          <a:ln cap="flat" cmpd="sng" w="762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Avenir"/>
                <a:ea typeface="Avenir"/>
                <a:cs typeface="Avenir"/>
                <a:sym typeface="Avenir"/>
              </a:rPr>
              <a:t>Uses of funds</a:t>
            </a:r>
            <a:endParaRPr/>
          </a:p>
        </p:txBody>
      </p:sp>
      <p:sp>
        <p:nvSpPr>
          <p:cNvPr id="272" name="Google Shape;272;p21"/>
          <p:cNvSpPr txBox="1"/>
          <p:nvPr/>
        </p:nvSpPr>
        <p:spPr>
          <a:xfrm>
            <a:off x="6281577" y="2236047"/>
            <a:ext cx="4100938" cy="645458"/>
          </a:xfrm>
          <a:prstGeom prst="rect">
            <a:avLst/>
          </a:prstGeom>
          <a:solidFill>
            <a:schemeClr val="accent2"/>
          </a:solidFill>
          <a:ln cap="flat" cmpd="sng" w="762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Avenir"/>
                <a:ea typeface="Avenir"/>
                <a:cs typeface="Avenir"/>
                <a:sym typeface="Avenir"/>
              </a:rPr>
              <a:t>Sources of funds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