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</p:sldIdLst>
  <p:sldSz cx="12192000" cy="6858000"/>
  <p:notesSz cx="6858000" cy="9144000"/>
  <p:embeddedFontLst>
    <p:embeddedFont>
      <p:font typeface="Helvetica Neue" panose="020B0604020202020204" charset="0"/>
      <p:regular r:id="rId51"/>
      <p:bold r:id="rId52"/>
      <p:italic r:id="rId53"/>
      <p:boldItalic r:id="rId5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A0A28E7-C3DC-4CBE-A5C4-132C253DC8C1}">
  <a:tblStyle styleId="{6A0A28E7-C3DC-4CBE-A5C4-132C253DC8C1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BA319584-0B4F-4D78-BD67-E114906AF896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111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font" Target="fonts/font3.fntdata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font" Target="fonts/font1.fntdata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2"/>
          </p:nvPr>
        </p:nvSpPr>
        <p:spPr>
          <a:xfrm>
            <a:off x="4336473" y="458788"/>
            <a:ext cx="2157057" cy="121334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2081213" y="515938"/>
            <a:ext cx="6411913" cy="3608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3" name="Google Shape;83;p1:notes"/>
          <p:cNvSpPr txBox="1">
            <a:spLocks noGrp="1"/>
          </p:cNvSpPr>
          <p:nvPr>
            <p:ph type="sldNum" idx="12"/>
          </p:nvPr>
        </p:nvSpPr>
        <p:spPr>
          <a:xfrm>
            <a:off x="2163513" y="15901287"/>
            <a:ext cx="1655128" cy="516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4" name="Google Shape;84;p1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Using the new language that we have learned, the way this transaction would be described as: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	Dr   Cash at bank 	30,000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None/>
            </a:pPr>
            <a:r>
              <a:rPr lang="en-US"/>
              <a:t>		Cr   Bank loan 	30,000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Have them open a green bucket in assets and a yellow bucket in liabilities.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Walk around and check that they only have the three buckets open on their board: assets, liabilities, equity (profit).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Ask what further information can we add to the story so far?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Facilitate their responses to get ‘account names’.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Direct them to the stickers or ask for suggestions – facilitate the asset account being ‘Cash’ (they can also add Bank label if they want) and the Liability account being ‘Loan from:”.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Say: Look inside the cash account – what is its current balance? (facilitate – zero).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Say: What should its balance be? (facilitate – 30,000).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Say: So, we need to increase our cash account balance – a way to make this green account, more green.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Which colour ticket (green or yellow) will make our green account, more green? (facilitate – green).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i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i="1"/>
              <a:t>Hint: if someone responds orange (it’s rare), it may be that they weren’t following you closely. Or they may have a logic error happening which you will need to help them with.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Say: So, we have a rule. If we place a green ticket into a green bucket, that means ‘increase’.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69" name="Google Shape;269;p10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10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15" name="Google Shape;315;p11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11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16" name="Google Shape;316;p11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2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shorthand for debit is Dr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None/>
            </a:pPr>
            <a:r>
              <a:rPr lang="en-US"/>
              <a:t>The shorthand for credit is Cr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31" name="Google Shape;331;p12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12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48" name="Google Shape;348;p13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13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49" name="Google Shape;349;p13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14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None/>
            </a:pPr>
            <a:r>
              <a:rPr lang="en-US"/>
              <a:t>T-accounts are another way of organizing transactions within an account.</a:t>
            </a:r>
            <a:r>
              <a:rPr lang="en-US"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409" name="Google Shape;40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410" name="Google Shape;410;p14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14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415" name="Google Shape;415;p15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15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16" name="Google Shape;416;p15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37050" y="458788"/>
            <a:ext cx="2155825" cy="12128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2" name="Google Shape;422;p16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  <p:sp>
        <p:nvSpPr>
          <p:cNvPr id="423" name="Google Shape;423;p16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56088" y="458788"/>
            <a:ext cx="2227262" cy="12541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435" name="Google Shape;435;p17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17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36" name="Google Shape;436;p17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474" name="Google Shape;474;p18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18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75" name="Google Shape;475;p18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503" name="Google Shape;503;p19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19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04" name="Google Shape;504;p19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830388" y="842963"/>
            <a:ext cx="6415088" cy="36099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sldNum" idx="12"/>
          </p:nvPr>
        </p:nvSpPr>
        <p:spPr>
          <a:xfrm>
            <a:off x="2163513" y="15901287"/>
            <a:ext cx="1655128" cy="516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3" name="Google Shape;93;p2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" name="Google Shape;723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724" name="Google Shape;724;p20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20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25" name="Google Shape;725;p20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Google Shape;783;p21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First, we’ll look at the transactions that took place in January.</a:t>
            </a:r>
            <a:endParaRPr/>
          </a:p>
        </p:txBody>
      </p:sp>
      <p:sp>
        <p:nvSpPr>
          <p:cNvPr id="784" name="Google Shape;784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785" name="Google Shape;785;p21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21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62" name="Google Shape;862;p22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22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63" name="Google Shape;863;p22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" name="Google Shape;922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23" name="Google Shape;923;p23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23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24" name="Google Shape;924;p23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3" name="Google Shape;1023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24" name="Google Shape;1024;p24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24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25" name="Google Shape;1025;p24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" name="Google Shape;1085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2081213" y="515938"/>
            <a:ext cx="6411913" cy="3608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86" name="Google Shape;1086;p25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25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87" name="Google Shape;1087;p25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1094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95" name="Google Shape;1095;p26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26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96" name="Google Shape;1096;p26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4" name="Google Shape;1314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315" name="Google Shape;1315;p27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27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16" name="Google Shape;1316;p27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1" name="Google Shape;1401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402" name="Google Shape;1402;p28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28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03" name="Google Shape;1403;p28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0" name="Google Shape;1510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511" name="Google Shape;1511;p29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29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512" name="Google Shape;1512;p29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1" name="Google Shape;101;p3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8" name="Google Shape;1768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769" name="Google Shape;1769;p30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30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70" name="Google Shape;1770;p30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" name="Google Shape;1966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967" name="Google Shape;1967;p31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31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968" name="Google Shape;1968;p31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7" name="Google Shape;2217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218" name="Google Shape;2218;p32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32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219" name="Google Shape;2219;p32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7" name="Google Shape;2487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488" name="Google Shape;2488;p33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33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489" name="Google Shape;2489;p33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" name="Google Shape;2765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766" name="Google Shape;2766;p34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34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767" name="Google Shape;2767;p34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9" name="Google Shape;3059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060" name="Google Shape;3060;p35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35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061" name="Google Shape;3061;p35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4" name="Google Shape;3094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095" name="Google Shape;3095;p36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36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096" name="Google Shape;3096;p36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9" name="Google Shape;3129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130" name="Google Shape;3130;p37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37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131" name="Google Shape;3131;p37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9" name="Google Shape;3159;p38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Finally, to remind ourselves, that we haven’t actually changed the recorded value of cash, let’s look at the same process in the bucket again.</a:t>
            </a:r>
            <a:endParaRPr/>
          </a:p>
        </p:txBody>
      </p:sp>
      <p:sp>
        <p:nvSpPr>
          <p:cNvPr id="3160" name="Google Shape;3160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161" name="Google Shape;3161;p38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38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" name="Google Shape;3184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185" name="Google Shape;3185;p39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39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186" name="Google Shape;3186;p39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During induction we also saw that in addition to the overall accounting duality, every transaction has two impacts on the accounting framework. This is the basis of “double entry bookkeeping”.</a:t>
            </a:r>
            <a:endParaRPr/>
          </a:p>
        </p:txBody>
      </p:sp>
      <p:sp>
        <p:nvSpPr>
          <p:cNvPr id="122" name="Google Shape;12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23" name="Google Shape;123;p4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2" name="Google Shape;3192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193" name="Google Shape;3193;p40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40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194" name="Google Shape;3194;p40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8" name="Google Shape;3198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199" name="Google Shape;3199;p41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41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200" name="Google Shape;3200;p41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5" name="Google Shape;3445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446" name="Google Shape;3446;p42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42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447" name="Google Shape;3447;p42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5" name="Google Shape;3525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526" name="Google Shape;3526;p43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43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527" name="Google Shape;3527;p43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7" name="Google Shape;3607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608" name="Google Shape;3608;p44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44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609" name="Google Shape;3609;p44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" name="Google Shape;3706;p45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7" name="Google Shape;3707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708" name="Google Shape;3708;p45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45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5" name="Google Shape;3715;p46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16" name="Google Shape;3716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717" name="Google Shape;3717;p46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46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5" name="Google Shape;3725;p47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6" name="Google Shape;3726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727" name="Google Shape;3727;p47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47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0" name="Google Shape;3730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5588" y="458788"/>
            <a:ext cx="2417762" cy="13604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731" name="Google Shape;3731;p48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48</a:t>
            </a:fld>
            <a:endParaRPr/>
          </a:p>
        </p:txBody>
      </p:sp>
      <p:sp>
        <p:nvSpPr>
          <p:cNvPr id="3732" name="Google Shape;3732;p48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69" name="Google Shape;169;p5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0" name="Google Shape;170;p5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6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We’re going to put some new words to a familiar activity.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None/>
            </a:pPr>
            <a:r>
              <a:rPr lang="en-US" sz="1200">
                <a:latin typeface="Avenir"/>
                <a:ea typeface="Avenir"/>
                <a:cs typeface="Avenir"/>
                <a:sym typeface="Avenir"/>
              </a:rPr>
              <a:t>You will recognize journals from the induction activity. We didn’t describe transactions as journals, but that is what they are: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None/>
            </a:pPr>
            <a:endParaRPr sz="1200"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차변은 영어로 "Debit" (약칭: Dr.), 대변은 "Credit" (약칭: Cr.) 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분개 (分介)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分 (나눌 분) + 介 (끼일 개)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거래를 차변과 대변으로 나누어 기록한다는 의미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None/>
            </a:pPr>
            <a:endParaRPr sz="1200"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77" name="Google Shape;177;p6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91" name="Google Shape;191;p7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7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92" name="Google Shape;192;p7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8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None/>
            </a:pPr>
            <a:r>
              <a:rPr lang="en-US" b="1"/>
              <a:t>We have a rule…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Green tickets (debits) increase amounts in green (debit) accounts.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Orange tickets (credits) increase amounts in orange (credit) accounts.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Green tickets (debits) decrease amounts in orange (credit) accounts.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Orange tickets (credits) decrease amounts in green (debit) accounts.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896938" lvl="0" indent="-8969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	Important to note that green tickets (debits) and orange tickets (credits) can have decreasing or increasing impacts depending on where they are placed.</a:t>
            </a:r>
            <a:endParaRPr/>
          </a:p>
          <a:p>
            <a:pPr marL="896938" lvl="0" indent="-896938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896938" lvl="0" indent="-89693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	Point to arrows at the bottom of the box.</a:t>
            </a:r>
            <a:endParaRPr/>
          </a:p>
        </p:txBody>
      </p:sp>
      <p:sp>
        <p:nvSpPr>
          <p:cNvPr id="207" name="Google Shape;20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56088" y="458788"/>
            <a:ext cx="2227262" cy="12541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08" name="Google Shape;208;p8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8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24350" y="458788"/>
            <a:ext cx="2159000" cy="1216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48" name="Google Shape;248;p9:notes"/>
          <p:cNvSpPr txBox="1">
            <a:spLocks noGrp="1"/>
          </p:cNvSpPr>
          <p:nvPr>
            <p:ph type="sldNum" idx="12"/>
          </p:nvPr>
        </p:nvSpPr>
        <p:spPr>
          <a:xfrm>
            <a:off x="4642859" y="8683625"/>
            <a:ext cx="1841068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</a:t>
            </a:fld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49" name="Google Shape;249;p9:notes"/>
          <p:cNvSpPr txBox="1">
            <a:spLocks noGrp="1"/>
          </p:cNvSpPr>
          <p:nvPr>
            <p:ph type="body" idx="1"/>
          </p:nvPr>
        </p:nvSpPr>
        <p:spPr>
          <a:xfrm>
            <a:off x="339435" y="458788"/>
            <a:ext cx="6144492" cy="80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venir"/>
              <a:buNone/>
              <a:defRPr b="0" i="0">
                <a:latin typeface="Avenir"/>
                <a:ea typeface="Avenir"/>
                <a:cs typeface="Avenir"/>
                <a:sym typeface="Aveni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venir"/>
              <a:buNone/>
              <a:defRPr b="0" i="0">
                <a:latin typeface="Avenir"/>
                <a:ea typeface="Avenir"/>
                <a:cs typeface="Avenir"/>
                <a:sym typeface="Aveni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venir"/>
              <a:buNone/>
              <a:defRPr b="0" i="0">
                <a:latin typeface="Avenir"/>
                <a:ea typeface="Avenir"/>
                <a:cs typeface="Avenir"/>
                <a:sym typeface="Aveni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venir"/>
              <a:buNone/>
              <a:defRPr sz="6000" b="0" i="0">
                <a:latin typeface="Avenir"/>
                <a:ea typeface="Avenir"/>
                <a:cs typeface="Avenir"/>
                <a:sym typeface="Aveni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0" i="0">
                <a:latin typeface="Avenir"/>
                <a:ea typeface="Avenir"/>
                <a:cs typeface="Avenir"/>
                <a:sym typeface="Avenir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venir"/>
              <a:buNone/>
              <a:defRPr sz="6000" b="0" i="0">
                <a:latin typeface="Avenir"/>
                <a:ea typeface="Avenir"/>
                <a:cs typeface="Avenir"/>
                <a:sym typeface="Aveni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 b="0" i="0">
                <a:solidFill>
                  <a:srgbClr val="888888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venir"/>
              <a:buNone/>
              <a:defRPr b="0" i="0">
                <a:latin typeface="Avenir"/>
                <a:ea typeface="Avenir"/>
                <a:cs typeface="Avenir"/>
                <a:sym typeface="Aveni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venir"/>
              <a:buNone/>
              <a:defRPr b="0" i="0">
                <a:latin typeface="Avenir"/>
                <a:ea typeface="Avenir"/>
                <a:cs typeface="Avenir"/>
                <a:sym typeface="Aveni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0" i="0">
                <a:latin typeface="Avenir"/>
                <a:ea typeface="Avenir"/>
                <a:cs typeface="Avenir"/>
                <a:sym typeface="Avenir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0" i="0">
                <a:latin typeface="Avenir"/>
                <a:ea typeface="Avenir"/>
                <a:cs typeface="Avenir"/>
                <a:sym typeface="Avenir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venir"/>
                <a:ea typeface="Avenir"/>
                <a:cs typeface="Avenir"/>
                <a:sym typeface="Avenir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venir"/>
              <a:buNone/>
              <a:defRPr b="0" i="0">
                <a:latin typeface="Avenir"/>
                <a:ea typeface="Avenir"/>
                <a:cs typeface="Avenir"/>
                <a:sym typeface="Aveni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None/>
              <a:defRPr sz="3200" b="0" i="0">
                <a:latin typeface="Avenir"/>
                <a:ea typeface="Avenir"/>
                <a:cs typeface="Avenir"/>
                <a:sym typeface="Aveni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 b="0" i="0">
                <a:latin typeface="Avenir"/>
                <a:ea typeface="Avenir"/>
                <a:cs typeface="Avenir"/>
                <a:sym typeface="Avenir"/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 b="0" i="0">
                <a:latin typeface="Avenir"/>
                <a:ea typeface="Avenir"/>
                <a:cs typeface="Avenir"/>
                <a:sym typeface="Avenir"/>
              </a:defRPr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 b="0" i="0">
                <a:latin typeface="Avenir"/>
                <a:ea typeface="Avenir"/>
                <a:cs typeface="Avenir"/>
                <a:sym typeface="Avenir"/>
              </a:defRPr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 b="0" i="0">
                <a:latin typeface="Avenir"/>
                <a:ea typeface="Avenir"/>
                <a:cs typeface="Avenir"/>
                <a:sym typeface="Avenir"/>
              </a:defRPr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 b="0" i="0">
                <a:latin typeface="Avenir"/>
                <a:ea typeface="Avenir"/>
                <a:cs typeface="Avenir"/>
                <a:sym typeface="Avenir"/>
              </a:defRPr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0" i="0">
                <a:latin typeface="Avenir"/>
                <a:ea typeface="Avenir"/>
                <a:cs typeface="Avenir"/>
                <a:sym typeface="Avenir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None/>
              <a:defRPr sz="3200" b="0" i="0">
                <a:latin typeface="Avenir"/>
                <a:ea typeface="Avenir"/>
                <a:cs typeface="Avenir"/>
                <a:sym typeface="Aveni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0" i="0">
                <a:latin typeface="Avenir"/>
                <a:ea typeface="Avenir"/>
                <a:cs typeface="Avenir"/>
                <a:sym typeface="Avenir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venir"/>
              <a:buNone/>
              <a:defRPr sz="44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Helvetica Neue"/>
              <a:buNone/>
            </a:pPr>
            <a:r>
              <a:rPr lang="en-US">
                <a:latin typeface="Helvetica Neue"/>
                <a:ea typeface="Helvetica Neue"/>
                <a:cs typeface="Helvetica Neue"/>
                <a:sym typeface="Helvetica Neue"/>
              </a:rPr>
              <a:t>The accounting process</a:t>
            </a:r>
            <a:endParaRPr/>
          </a:p>
        </p:txBody>
      </p:sp>
      <p:pic>
        <p:nvPicPr>
          <p:cNvPr id="87" name="Google Shape;87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3946" y="1623533"/>
            <a:ext cx="10686777" cy="2836912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3"/>
          <p:cNvSpPr/>
          <p:nvPr/>
        </p:nvSpPr>
        <p:spPr>
          <a:xfrm rot="8888792">
            <a:off x="7511970" y="4460445"/>
            <a:ext cx="601883" cy="1512092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8400835" y="5718853"/>
            <a:ext cx="315988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Trial Balance – an optional step</a:t>
            </a:r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1ACD701-512C-70BC-FC50-1681609E80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8440" y="1690688"/>
            <a:ext cx="10351438" cy="276975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22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272" name="Google Shape;272;p22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grpSp>
        <p:nvGrpSpPr>
          <p:cNvPr id="273" name="Google Shape;273;p22"/>
          <p:cNvGrpSpPr/>
          <p:nvPr/>
        </p:nvGrpSpPr>
        <p:grpSpPr>
          <a:xfrm>
            <a:off x="492858" y="773769"/>
            <a:ext cx="11291146" cy="5895963"/>
            <a:chOff x="492858" y="773769"/>
            <a:chExt cx="11291146" cy="5895963"/>
          </a:xfrm>
        </p:grpSpPr>
        <p:sp>
          <p:nvSpPr>
            <p:cNvPr id="274" name="Google Shape;274;p22"/>
            <p:cNvSpPr txBox="1"/>
            <p:nvPr/>
          </p:nvSpPr>
          <p:spPr>
            <a:xfrm>
              <a:off x="6227788" y="2623662"/>
              <a:ext cx="5556216" cy="1692844"/>
            </a:xfrm>
            <a:prstGeom prst="rect">
              <a:avLst/>
            </a:prstGeom>
            <a:solidFill>
              <a:srgbClr val="FFF2CC"/>
            </a:solidFill>
            <a:ln w="76200" cap="flat" cmpd="sng">
              <a:solidFill>
                <a:srgbClr val="F4B08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Equity</a:t>
              </a:r>
              <a:r>
                <a:rPr lang="en-US" sz="2800" b="1">
                  <a:solidFill>
                    <a:srgbClr val="FFF2CC"/>
                  </a:solidFill>
                  <a:latin typeface="Avenir"/>
                  <a:ea typeface="Avenir"/>
                  <a:cs typeface="Avenir"/>
                  <a:sym typeface="Avenir"/>
                </a:rPr>
                <a:t>_</a:t>
              </a:r>
              <a:r>
                <a:rPr lang="en-US" sz="28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 </a:t>
              </a:r>
              <a:endParaRPr/>
            </a:p>
          </p:txBody>
        </p:sp>
        <p:sp>
          <p:nvSpPr>
            <p:cNvPr id="275" name="Google Shape;275;p22"/>
            <p:cNvSpPr txBox="1"/>
            <p:nvPr/>
          </p:nvSpPr>
          <p:spPr>
            <a:xfrm>
              <a:off x="6410845" y="3135649"/>
              <a:ext cx="1544844" cy="770509"/>
            </a:xfrm>
            <a:prstGeom prst="rect">
              <a:avLst/>
            </a:prstGeom>
            <a:noFill/>
            <a:ln w="57150" cap="flat" cmpd="sng">
              <a:solidFill>
                <a:srgbClr val="94209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200" b="1">
                  <a:solidFill>
                    <a:srgbClr val="942093"/>
                  </a:solidFill>
                  <a:latin typeface="Avenir"/>
                  <a:ea typeface="Avenir"/>
                  <a:cs typeface="Avenir"/>
                  <a:sym typeface="Avenir"/>
                </a:rPr>
                <a:t>Profit</a:t>
              </a:r>
              <a:endParaRPr/>
            </a:p>
          </p:txBody>
        </p:sp>
        <p:sp>
          <p:nvSpPr>
            <p:cNvPr id="276" name="Google Shape;276;p22"/>
            <p:cNvSpPr txBox="1"/>
            <p:nvPr/>
          </p:nvSpPr>
          <p:spPr>
            <a:xfrm>
              <a:off x="6227788" y="773769"/>
              <a:ext cx="5556216" cy="1702674"/>
            </a:xfrm>
            <a:prstGeom prst="rect">
              <a:avLst/>
            </a:prstGeom>
            <a:solidFill>
              <a:srgbClr val="FFF2CC"/>
            </a:solidFill>
            <a:ln w="76200" cap="flat" cmpd="sng">
              <a:solidFill>
                <a:srgbClr val="F4B08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Liabilities</a:t>
              </a:r>
              <a:r>
                <a:rPr lang="en-US" sz="2800" b="1">
                  <a:solidFill>
                    <a:srgbClr val="FFF2CC"/>
                  </a:solidFill>
                  <a:latin typeface="Avenir"/>
                  <a:ea typeface="Avenir"/>
                  <a:cs typeface="Avenir"/>
                  <a:sym typeface="Avenir"/>
                </a:rPr>
                <a:t>_</a:t>
              </a:r>
              <a:r>
                <a:rPr lang="en-US" sz="28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 </a:t>
              </a:r>
              <a:endParaRPr/>
            </a:p>
          </p:txBody>
        </p:sp>
        <p:grpSp>
          <p:nvGrpSpPr>
            <p:cNvPr id="277" name="Google Shape;277;p22"/>
            <p:cNvGrpSpPr/>
            <p:nvPr/>
          </p:nvGrpSpPr>
          <p:grpSpPr>
            <a:xfrm>
              <a:off x="492858" y="3906158"/>
              <a:ext cx="11291146" cy="2763574"/>
              <a:chOff x="1354633" y="4399872"/>
              <a:chExt cx="9550931" cy="2121952"/>
            </a:xfrm>
          </p:grpSpPr>
          <p:sp>
            <p:nvSpPr>
              <p:cNvPr id="278" name="Google Shape;278;p22"/>
              <p:cNvSpPr txBox="1"/>
              <p:nvPr/>
            </p:nvSpPr>
            <p:spPr>
              <a:xfrm>
                <a:off x="1354633" y="4813260"/>
                <a:ext cx="9550931" cy="1708564"/>
              </a:xfrm>
              <a:prstGeom prst="rect">
                <a:avLst/>
              </a:prstGeom>
              <a:solidFill>
                <a:srgbClr val="FCECFB"/>
              </a:solidFill>
              <a:ln w="76200" cap="flat" cmpd="sng">
                <a:solidFill>
                  <a:srgbClr val="942093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 b="1">
                    <a:solidFill>
                      <a:schemeClr val="dk1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/>
              </a:p>
            </p:txBody>
          </p:sp>
          <p:sp>
            <p:nvSpPr>
              <p:cNvPr id="279" name="Google Shape;279;p22"/>
              <p:cNvSpPr txBox="1"/>
              <p:nvPr/>
            </p:nvSpPr>
            <p:spPr>
              <a:xfrm>
                <a:off x="6199863" y="4921166"/>
                <a:ext cx="4576976" cy="1495361"/>
              </a:xfrm>
              <a:prstGeom prst="rect">
                <a:avLst/>
              </a:prstGeom>
              <a:solidFill>
                <a:srgbClr val="FFF2CC"/>
              </a:solidFill>
              <a:ln w="76200" cap="flat" cmpd="sng">
                <a:solidFill>
                  <a:srgbClr val="F4B08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b="1">
                    <a:solidFill>
                      <a:schemeClr val="dk1"/>
                    </a:solidFill>
                    <a:latin typeface="Avenir"/>
                    <a:ea typeface="Avenir"/>
                    <a:cs typeface="Avenir"/>
                    <a:sym typeface="Avenir"/>
                  </a:rPr>
                  <a:t>Revenue</a:t>
                </a:r>
                <a:r>
                  <a:rPr lang="en-US" sz="2800" b="1">
                    <a:solidFill>
                      <a:srgbClr val="FFF2CC"/>
                    </a:solidFill>
                    <a:latin typeface="Avenir"/>
                    <a:ea typeface="Avenir"/>
                    <a:cs typeface="Avenir"/>
                    <a:sym typeface="Avenir"/>
                  </a:rPr>
                  <a:t>_</a:t>
                </a:r>
                <a:r>
                  <a:rPr lang="en-US" sz="2800" b="1">
                    <a:solidFill>
                      <a:schemeClr val="dk1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/>
              </a:p>
            </p:txBody>
          </p:sp>
          <p:sp>
            <p:nvSpPr>
              <p:cNvPr id="280" name="Google Shape;280;p22"/>
              <p:cNvSpPr txBox="1"/>
              <p:nvPr/>
            </p:nvSpPr>
            <p:spPr>
              <a:xfrm>
                <a:off x="1481256" y="4921166"/>
                <a:ext cx="4552539" cy="1495361"/>
              </a:xfrm>
              <a:prstGeom prst="rect">
                <a:avLst/>
              </a:prstGeom>
              <a:solidFill>
                <a:srgbClr val="E1EFD8"/>
              </a:solidFill>
              <a:ln w="76200" cap="flat" cmpd="sng">
                <a:solidFill>
                  <a:srgbClr val="A8D08C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 b="1">
                    <a:solidFill>
                      <a:srgbClr val="E1EFD8"/>
                    </a:solidFill>
                    <a:latin typeface="Avenir"/>
                    <a:ea typeface="Avenir"/>
                    <a:cs typeface="Avenir"/>
                    <a:sym typeface="Avenir"/>
                  </a:rPr>
                  <a:t>_</a:t>
                </a:r>
                <a:r>
                  <a:rPr lang="en-US" sz="2000" b="1">
                    <a:solidFill>
                      <a:schemeClr val="dk1"/>
                    </a:solidFill>
                    <a:latin typeface="Avenir"/>
                    <a:ea typeface="Avenir"/>
                    <a:cs typeface="Avenir"/>
                    <a:sym typeface="Avenir"/>
                  </a:rPr>
                  <a:t>Expenses</a:t>
                </a:r>
                <a:endParaRPr sz="28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cxnSp>
            <p:nvCxnSpPr>
              <p:cNvPr id="281" name="Google Shape;281;p22"/>
              <p:cNvCxnSpPr>
                <a:stCxn id="275" idx="2"/>
              </p:cNvCxnSpPr>
              <p:nvPr/>
            </p:nvCxnSpPr>
            <p:spPr>
              <a:xfrm>
                <a:off x="7013902" y="4399872"/>
                <a:ext cx="7500" cy="434700"/>
              </a:xfrm>
              <a:prstGeom prst="straightConnector1">
                <a:avLst/>
              </a:prstGeom>
              <a:noFill/>
              <a:ln w="76200" cap="flat" cmpd="sng">
                <a:solidFill>
                  <a:srgbClr val="942093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sp>
          <p:nvSpPr>
            <p:cNvPr id="282" name="Google Shape;282;p22"/>
            <p:cNvSpPr txBox="1"/>
            <p:nvPr/>
          </p:nvSpPr>
          <p:spPr>
            <a:xfrm>
              <a:off x="492858" y="773769"/>
              <a:ext cx="5544457" cy="3542737"/>
            </a:xfrm>
            <a:prstGeom prst="rect">
              <a:avLst/>
            </a:prstGeom>
            <a:solidFill>
              <a:srgbClr val="E1EFD8"/>
            </a:solidFill>
            <a:ln w="76200" cap="flat" cmpd="sng">
              <a:solidFill>
                <a:srgbClr val="A8D08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rgbClr val="E1EFD8"/>
                  </a:solidFill>
                  <a:latin typeface="Avenir"/>
                  <a:ea typeface="Avenir"/>
                  <a:cs typeface="Avenir"/>
                  <a:sym typeface="Avenir"/>
                </a:rPr>
                <a:t>_</a:t>
              </a:r>
              <a:r>
                <a:rPr lang="en-US" sz="20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Assets</a:t>
              </a:r>
              <a:endParaRPr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grpSp>
        <p:nvGrpSpPr>
          <p:cNvPr id="283" name="Google Shape;283;p22"/>
          <p:cNvGrpSpPr/>
          <p:nvPr/>
        </p:nvGrpSpPr>
        <p:grpSpPr>
          <a:xfrm>
            <a:off x="2458800" y="3135649"/>
            <a:ext cx="1620000" cy="823049"/>
            <a:chOff x="671549" y="1402787"/>
            <a:chExt cx="1620000" cy="2549293"/>
          </a:xfrm>
        </p:grpSpPr>
        <p:sp>
          <p:nvSpPr>
            <p:cNvPr id="284" name="Google Shape;284;p22"/>
            <p:cNvSpPr/>
            <p:nvPr/>
          </p:nvSpPr>
          <p:spPr>
            <a:xfrm flipH="1">
              <a:off x="1481549" y="1402787"/>
              <a:ext cx="810000" cy="2549293"/>
            </a:xfrm>
            <a:prstGeom prst="corner">
              <a:avLst>
                <a:gd name="adj1" fmla="val 6497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85" name="Google Shape;285;p22"/>
            <p:cNvSpPr/>
            <p:nvPr/>
          </p:nvSpPr>
          <p:spPr>
            <a:xfrm>
              <a:off x="671549" y="1402787"/>
              <a:ext cx="810000" cy="2549293"/>
            </a:xfrm>
            <a:prstGeom prst="corner">
              <a:avLst>
                <a:gd name="adj1" fmla="val 6497"/>
                <a:gd name="adj2" fmla="val 7336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286" name="Google Shape;286;p22"/>
          <p:cNvSpPr txBox="1"/>
          <p:nvPr/>
        </p:nvSpPr>
        <p:spPr>
          <a:xfrm>
            <a:off x="2551146" y="3924000"/>
            <a:ext cx="139333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Cash at bank</a:t>
            </a:r>
            <a:endParaRPr/>
          </a:p>
        </p:txBody>
      </p:sp>
      <p:sp>
        <p:nvSpPr>
          <p:cNvPr id="287" name="Google Shape;287;p22"/>
          <p:cNvSpPr txBox="1"/>
          <p:nvPr/>
        </p:nvSpPr>
        <p:spPr>
          <a:xfrm>
            <a:off x="10028967" y="2029411"/>
            <a:ext cx="159368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Bank loan</a:t>
            </a:r>
            <a:endParaRPr/>
          </a:p>
        </p:txBody>
      </p:sp>
      <p:sp>
        <p:nvSpPr>
          <p:cNvPr id="288" name="Google Shape;288;p22"/>
          <p:cNvSpPr txBox="1"/>
          <p:nvPr/>
        </p:nvSpPr>
        <p:spPr>
          <a:xfrm>
            <a:off x="3184560" y="361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289" name="Google Shape;289;p22"/>
          <p:cNvSpPr/>
          <p:nvPr/>
        </p:nvSpPr>
        <p:spPr>
          <a:xfrm rot="10800000">
            <a:off x="3011371" y="366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22"/>
          <p:cNvSpPr txBox="1"/>
          <p:nvPr/>
        </p:nvSpPr>
        <p:spPr>
          <a:xfrm>
            <a:off x="10785455" y="1718255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291" name="Google Shape;291;p22"/>
          <p:cNvSpPr/>
          <p:nvPr/>
        </p:nvSpPr>
        <p:spPr>
          <a:xfrm rot="10800000">
            <a:off x="10548000" y="1757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92" name="Google Shape;292;p22"/>
          <p:cNvGrpSpPr/>
          <p:nvPr/>
        </p:nvGrpSpPr>
        <p:grpSpPr>
          <a:xfrm>
            <a:off x="2574025" y="3649299"/>
            <a:ext cx="245580" cy="224238"/>
            <a:chOff x="802803" y="3715228"/>
            <a:chExt cx="245580" cy="224238"/>
          </a:xfrm>
        </p:grpSpPr>
        <p:sp>
          <p:nvSpPr>
            <p:cNvPr id="293" name="Google Shape;293;p2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FFF00"/>
            </a:solidFill>
            <a:ln w="12700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94" name="Google Shape;294;p22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grpSp>
        <p:nvGrpSpPr>
          <p:cNvPr id="295" name="Google Shape;295;p22"/>
          <p:cNvGrpSpPr/>
          <p:nvPr/>
        </p:nvGrpSpPr>
        <p:grpSpPr>
          <a:xfrm>
            <a:off x="10117559" y="1755851"/>
            <a:ext cx="245580" cy="224238"/>
            <a:chOff x="802803" y="3715228"/>
            <a:chExt cx="245580" cy="224238"/>
          </a:xfrm>
        </p:grpSpPr>
        <p:sp>
          <p:nvSpPr>
            <p:cNvPr id="296" name="Google Shape;296;p2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FFF00"/>
            </a:solidFill>
            <a:ln w="12700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97" name="Google Shape;297;p22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sp>
        <p:nvSpPr>
          <p:cNvPr id="298" name="Google Shape;298;p22"/>
          <p:cNvSpPr txBox="1"/>
          <p:nvPr/>
        </p:nvSpPr>
        <p:spPr>
          <a:xfrm>
            <a:off x="9504213" y="373659"/>
            <a:ext cx="2279791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Sources of funds</a:t>
            </a:r>
            <a:endParaRPr/>
          </a:p>
        </p:txBody>
      </p:sp>
      <p:sp>
        <p:nvSpPr>
          <p:cNvPr id="299" name="Google Shape;299;p22"/>
          <p:cNvSpPr txBox="1"/>
          <p:nvPr/>
        </p:nvSpPr>
        <p:spPr>
          <a:xfrm>
            <a:off x="492858" y="373659"/>
            <a:ext cx="188064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6"/>
                </a:solidFill>
                <a:latin typeface="Avenir"/>
                <a:ea typeface="Avenir"/>
                <a:cs typeface="Avenir"/>
                <a:sym typeface="Avenir"/>
              </a:rPr>
              <a:t>Uses of funds</a:t>
            </a:r>
            <a:endParaRPr/>
          </a:p>
        </p:txBody>
      </p:sp>
      <p:grpSp>
        <p:nvGrpSpPr>
          <p:cNvPr id="300" name="Google Shape;300;p22"/>
          <p:cNvGrpSpPr/>
          <p:nvPr/>
        </p:nvGrpSpPr>
        <p:grpSpPr>
          <a:xfrm>
            <a:off x="10006085" y="1263488"/>
            <a:ext cx="1620000" cy="796276"/>
            <a:chOff x="3810000" y="2015069"/>
            <a:chExt cx="1390650" cy="1596814"/>
          </a:xfrm>
        </p:grpSpPr>
        <p:sp>
          <p:nvSpPr>
            <p:cNvPr id="301" name="Google Shape;301;p22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02" name="Google Shape;302;p22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303" name="Google Shape;303;p22"/>
          <p:cNvSpPr/>
          <p:nvPr/>
        </p:nvSpPr>
        <p:spPr>
          <a:xfrm>
            <a:off x="1164804" y="5085360"/>
            <a:ext cx="10538419" cy="1312708"/>
          </a:xfrm>
          <a:prstGeom prst="rect">
            <a:avLst/>
          </a:prstGeom>
          <a:solidFill>
            <a:srgbClr val="F2F2F2">
              <a:alpha val="8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04" name="Google Shape;304;p22"/>
          <p:cNvGrpSpPr/>
          <p:nvPr/>
        </p:nvGrpSpPr>
        <p:grpSpPr>
          <a:xfrm>
            <a:off x="1360481" y="5363381"/>
            <a:ext cx="10188967" cy="756004"/>
            <a:chOff x="926134" y="1719856"/>
            <a:chExt cx="9204181" cy="750147"/>
          </a:xfrm>
        </p:grpSpPr>
        <p:sp>
          <p:nvSpPr>
            <p:cNvPr id="305" name="Google Shape;305;p22"/>
            <p:cNvSpPr txBox="1"/>
            <p:nvPr/>
          </p:nvSpPr>
          <p:spPr>
            <a:xfrm>
              <a:off x="1641585" y="1719860"/>
              <a:ext cx="5447935" cy="750143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13970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대출기관에서 돈을 빌려 사업용 계좌에 입금하다.</a:t>
              </a:r>
              <a:endParaRPr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06" name="Google Shape;306;p22"/>
            <p:cNvSpPr txBox="1"/>
            <p:nvPr/>
          </p:nvSpPr>
          <p:spPr>
            <a:xfrm>
              <a:off x="7089520" y="1719858"/>
              <a:ext cx="1520398" cy="745310"/>
            </a:xfrm>
            <a:prstGeom prst="rect">
              <a:avLst/>
            </a:prstGeom>
            <a:solidFill>
              <a:srgbClr val="E1EFD8"/>
            </a:solidFill>
            <a:ln w="9525" cap="flat" cmpd="sng">
              <a:solidFill>
                <a:srgbClr val="BFBFBF"/>
              </a:solidFill>
              <a:prstDash val="dot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rgbClr val="BFBFBF"/>
                  </a:solidFill>
                  <a:latin typeface="Avenir"/>
                  <a:ea typeface="Avenir"/>
                  <a:cs typeface="Avenir"/>
                  <a:sym typeface="Avenir"/>
                </a:rPr>
                <a:t>Cash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>
                  <a:solidFill>
                    <a:srgbClr val="BFBFBF"/>
                  </a:solidFill>
                  <a:latin typeface="Avenir"/>
                  <a:ea typeface="Avenir"/>
                  <a:cs typeface="Avenir"/>
                  <a:sym typeface="Avenir"/>
                </a:rPr>
                <a:t>30,000</a:t>
              </a:r>
              <a:endParaRPr/>
            </a:p>
          </p:txBody>
        </p:sp>
        <p:sp>
          <p:nvSpPr>
            <p:cNvPr id="307" name="Google Shape;307;p22"/>
            <p:cNvSpPr txBox="1"/>
            <p:nvPr/>
          </p:nvSpPr>
          <p:spPr>
            <a:xfrm>
              <a:off x="8609917" y="1719858"/>
              <a:ext cx="1520398" cy="745310"/>
            </a:xfrm>
            <a:prstGeom prst="rect">
              <a:avLst/>
            </a:prstGeom>
            <a:solidFill>
              <a:srgbClr val="FBE4D4"/>
            </a:solidFill>
            <a:ln w="9525" cap="flat" cmpd="sng">
              <a:solidFill>
                <a:srgbClr val="BFBFBF"/>
              </a:solidFill>
              <a:prstDash val="dot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rgbClr val="BFBFBF"/>
                  </a:solidFill>
                  <a:latin typeface="Avenir"/>
                  <a:ea typeface="Avenir"/>
                  <a:cs typeface="Avenir"/>
                  <a:sym typeface="Avenir"/>
                </a:rPr>
                <a:t>Bank loan</a:t>
              </a:r>
              <a:endParaRPr sz="1600" b="1">
                <a:solidFill>
                  <a:srgbClr val="BFBFBF"/>
                </a:solidFill>
                <a:latin typeface="Avenir"/>
                <a:ea typeface="Avenir"/>
                <a:cs typeface="Avenir"/>
                <a:sym typeface="Avenir"/>
              </a:endParaRP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>
                  <a:solidFill>
                    <a:srgbClr val="BFBFBF"/>
                  </a:solidFill>
                  <a:latin typeface="Avenir"/>
                  <a:ea typeface="Avenir"/>
                  <a:cs typeface="Avenir"/>
                  <a:sym typeface="Avenir"/>
                </a:rPr>
                <a:t>30,000</a:t>
              </a:r>
              <a:endParaRPr/>
            </a:p>
          </p:txBody>
        </p:sp>
        <p:sp>
          <p:nvSpPr>
            <p:cNvPr id="308" name="Google Shape;308;p22"/>
            <p:cNvSpPr txBox="1"/>
            <p:nvPr/>
          </p:nvSpPr>
          <p:spPr>
            <a:xfrm>
              <a:off x="926134" y="1719856"/>
              <a:ext cx="715451" cy="750143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sp>
        <p:nvSpPr>
          <p:cNvPr id="309" name="Google Shape;309;p22"/>
          <p:cNvSpPr txBox="1"/>
          <p:nvPr/>
        </p:nvSpPr>
        <p:spPr>
          <a:xfrm>
            <a:off x="8183308" y="5359268"/>
            <a:ext cx="1683070" cy="756000"/>
          </a:xfrm>
          <a:prstGeom prst="rect">
            <a:avLst/>
          </a:prstGeom>
          <a:solidFill>
            <a:srgbClr val="548135"/>
          </a:solidFill>
          <a:ln w="9525" cap="flat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310" name="Google Shape;310;p22"/>
          <p:cNvSpPr txBox="1"/>
          <p:nvPr/>
        </p:nvSpPr>
        <p:spPr>
          <a:xfrm>
            <a:off x="9866378" y="5363381"/>
            <a:ext cx="1683070" cy="7560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311" name="Google Shape;311;p22"/>
          <p:cNvSpPr/>
          <p:nvPr/>
        </p:nvSpPr>
        <p:spPr>
          <a:xfrm rot="10800000">
            <a:off x="153289" y="824059"/>
            <a:ext cx="950259" cy="1037381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6">
              <a:alpha val="77647"/>
            </a:schemeClr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22"/>
          <p:cNvSpPr/>
          <p:nvPr/>
        </p:nvSpPr>
        <p:spPr>
          <a:xfrm rot="10800000">
            <a:off x="11196000" y="826738"/>
            <a:ext cx="950259" cy="1037381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>
              <a:alpha val="77647"/>
            </a:schemeClr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23"/>
          <p:cNvSpPr txBox="1"/>
          <p:nvPr/>
        </p:nvSpPr>
        <p:spPr>
          <a:xfrm>
            <a:off x="4187006" y="284371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319" name="Google Shape;319;p23"/>
          <p:cNvCxnSpPr/>
          <p:nvPr/>
        </p:nvCxnSpPr>
        <p:spPr>
          <a:xfrm>
            <a:off x="4316098" y="717845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grpSp>
        <p:nvGrpSpPr>
          <p:cNvPr id="320" name="Google Shape;320;p23"/>
          <p:cNvGrpSpPr/>
          <p:nvPr/>
        </p:nvGrpSpPr>
        <p:grpSpPr>
          <a:xfrm>
            <a:off x="1284576" y="2130924"/>
            <a:ext cx="10188969" cy="756004"/>
            <a:chOff x="926134" y="1719856"/>
            <a:chExt cx="9204181" cy="750147"/>
          </a:xfrm>
        </p:grpSpPr>
        <p:sp>
          <p:nvSpPr>
            <p:cNvPr id="321" name="Google Shape;321;p23"/>
            <p:cNvSpPr txBox="1"/>
            <p:nvPr/>
          </p:nvSpPr>
          <p:spPr>
            <a:xfrm>
              <a:off x="1641585" y="1719860"/>
              <a:ext cx="5447935" cy="750143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13970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소유주가 자금을 출자하여 사업용 계좌에 입금함. 대출이 아님.</a:t>
              </a:r>
              <a:endParaRPr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22" name="Google Shape;322;p23"/>
            <p:cNvSpPr txBox="1"/>
            <p:nvPr/>
          </p:nvSpPr>
          <p:spPr>
            <a:xfrm>
              <a:off x="7089520" y="1719858"/>
              <a:ext cx="1520398" cy="745310"/>
            </a:xfrm>
            <a:prstGeom prst="rect">
              <a:avLst/>
            </a:prstGeom>
            <a:solidFill>
              <a:srgbClr val="E1EFD8"/>
            </a:solidFill>
            <a:ln w="9525" cap="flat" cmpd="sng">
              <a:solidFill>
                <a:srgbClr val="BFBFBF"/>
              </a:solidFill>
              <a:prstDash val="dot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rgbClr val="BFBFBF"/>
                  </a:solidFill>
                  <a:latin typeface="Avenir"/>
                  <a:ea typeface="Avenir"/>
                  <a:cs typeface="Avenir"/>
                  <a:sym typeface="Avenir"/>
                </a:rPr>
                <a:t>Cash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>
                  <a:solidFill>
                    <a:srgbClr val="BFBFBF"/>
                  </a:solidFill>
                  <a:latin typeface="Avenir"/>
                  <a:ea typeface="Avenir"/>
                  <a:cs typeface="Avenir"/>
                  <a:sym typeface="Avenir"/>
                </a:rPr>
                <a:t>20,000</a:t>
              </a:r>
              <a:endParaRPr/>
            </a:p>
          </p:txBody>
        </p:sp>
        <p:sp>
          <p:nvSpPr>
            <p:cNvPr id="323" name="Google Shape;323;p23"/>
            <p:cNvSpPr txBox="1"/>
            <p:nvPr/>
          </p:nvSpPr>
          <p:spPr>
            <a:xfrm>
              <a:off x="8609917" y="1719858"/>
              <a:ext cx="1520398" cy="745310"/>
            </a:xfrm>
            <a:prstGeom prst="rect">
              <a:avLst/>
            </a:prstGeom>
            <a:solidFill>
              <a:srgbClr val="FBE4D4"/>
            </a:solidFill>
            <a:ln w="9525" cap="flat" cmpd="sng">
              <a:solidFill>
                <a:srgbClr val="BFBFBF"/>
              </a:solidFill>
              <a:prstDash val="dot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rgbClr val="BFBFBF"/>
                  </a:solidFill>
                  <a:latin typeface="Avenir"/>
                  <a:ea typeface="Avenir"/>
                  <a:cs typeface="Avenir"/>
                  <a:sym typeface="Avenir"/>
                </a:rPr>
                <a:t>contributed capital</a:t>
              </a:r>
              <a:endParaRPr sz="1600" b="1">
                <a:solidFill>
                  <a:srgbClr val="BFBFBF"/>
                </a:solidFill>
                <a:latin typeface="Avenir"/>
                <a:ea typeface="Avenir"/>
                <a:cs typeface="Avenir"/>
                <a:sym typeface="Avenir"/>
              </a:endParaRP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>
                  <a:solidFill>
                    <a:srgbClr val="BFBFBF"/>
                  </a:solidFill>
                  <a:latin typeface="Avenir"/>
                  <a:ea typeface="Avenir"/>
                  <a:cs typeface="Avenir"/>
                  <a:sym typeface="Avenir"/>
                </a:rPr>
                <a:t>20,000</a:t>
              </a:r>
              <a:endParaRPr/>
            </a:p>
          </p:txBody>
        </p:sp>
        <p:sp>
          <p:nvSpPr>
            <p:cNvPr id="324" name="Google Shape;324;p23"/>
            <p:cNvSpPr txBox="1"/>
            <p:nvPr/>
          </p:nvSpPr>
          <p:spPr>
            <a:xfrm>
              <a:off x="926134" y="1719856"/>
              <a:ext cx="715451" cy="750143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2</a:t>
              </a:r>
              <a:endParaRPr/>
            </a:p>
          </p:txBody>
        </p:sp>
      </p:grpSp>
      <p:sp>
        <p:nvSpPr>
          <p:cNvPr id="325" name="Google Shape;325;p23"/>
          <p:cNvSpPr txBox="1"/>
          <p:nvPr/>
        </p:nvSpPr>
        <p:spPr>
          <a:xfrm>
            <a:off x="8109273" y="2128492"/>
            <a:ext cx="1681200" cy="756000"/>
          </a:xfrm>
          <a:prstGeom prst="rect">
            <a:avLst/>
          </a:prstGeom>
          <a:solidFill>
            <a:srgbClr val="548135"/>
          </a:solidFill>
          <a:ln w="9525" cap="flat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326" name="Google Shape;326;p23"/>
          <p:cNvSpPr txBox="1"/>
          <p:nvPr/>
        </p:nvSpPr>
        <p:spPr>
          <a:xfrm>
            <a:off x="9792343" y="2128492"/>
            <a:ext cx="1681200" cy="7560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327" name="Google Shape;327;p23"/>
          <p:cNvSpPr/>
          <p:nvPr/>
        </p:nvSpPr>
        <p:spPr>
          <a:xfrm>
            <a:off x="1284578" y="1520543"/>
            <a:ext cx="2024679" cy="42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3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3 January</a:t>
            </a:r>
            <a:endParaRPr sz="213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24"/>
          <p:cNvSpPr txBox="1"/>
          <p:nvPr/>
        </p:nvSpPr>
        <p:spPr>
          <a:xfrm>
            <a:off x="0" y="298664"/>
            <a:ext cx="12192000" cy="2075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00" b="1">
                <a:solidFill>
                  <a:srgbClr val="942093"/>
                </a:solidFill>
                <a:latin typeface="Avenir"/>
                <a:ea typeface="Avenir"/>
                <a:cs typeface="Avenir"/>
                <a:sym typeface="Avenir"/>
              </a:rPr>
              <a:t>Journals</a:t>
            </a:r>
            <a:endParaRPr/>
          </a:p>
        </p:txBody>
      </p:sp>
      <p:sp>
        <p:nvSpPr>
          <p:cNvPr id="334" name="Google Shape;334;p24"/>
          <p:cNvSpPr txBox="1"/>
          <p:nvPr/>
        </p:nvSpPr>
        <p:spPr>
          <a:xfrm>
            <a:off x="1107025" y="1744565"/>
            <a:ext cx="791999" cy="7560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2</a:t>
            </a:r>
            <a:endParaRPr/>
          </a:p>
        </p:txBody>
      </p:sp>
      <p:sp>
        <p:nvSpPr>
          <p:cNvPr id="335" name="Google Shape;335;p24"/>
          <p:cNvSpPr txBox="1"/>
          <p:nvPr/>
        </p:nvSpPr>
        <p:spPr>
          <a:xfrm>
            <a:off x="1107024" y="5871743"/>
            <a:ext cx="11084976" cy="756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397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소유주가 자금을 출자하여 사업용 계좌에 입금함. 대출이 아님.</a:t>
            </a:r>
            <a:endParaRPr sz="2800">
              <a:solidFill>
                <a:schemeClr val="dk1"/>
              </a:solidFill>
              <a:latin typeface="Gulim"/>
              <a:ea typeface="Gulim"/>
              <a:cs typeface="Gulim"/>
              <a:sym typeface="Gulim"/>
            </a:endParaRPr>
          </a:p>
          <a:p>
            <a:pPr marL="1397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336" name="Google Shape;336;p24"/>
          <p:cNvSpPr txBox="1"/>
          <p:nvPr/>
        </p:nvSpPr>
        <p:spPr>
          <a:xfrm>
            <a:off x="1107026" y="2622448"/>
            <a:ext cx="6601708" cy="756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397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Cash at bank  [assets]</a:t>
            </a:r>
            <a:endParaRPr/>
          </a:p>
        </p:txBody>
      </p:sp>
      <p:sp>
        <p:nvSpPr>
          <p:cNvPr id="337" name="Google Shape;337;p24"/>
          <p:cNvSpPr txBox="1"/>
          <p:nvPr/>
        </p:nvSpPr>
        <p:spPr>
          <a:xfrm>
            <a:off x="2795146" y="3376013"/>
            <a:ext cx="6601708" cy="756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397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Contributed capital  [equity]</a:t>
            </a:r>
            <a:endParaRPr/>
          </a:p>
        </p:txBody>
      </p:sp>
      <p:sp>
        <p:nvSpPr>
          <p:cNvPr id="338" name="Google Shape;338;p24"/>
          <p:cNvSpPr txBox="1"/>
          <p:nvPr/>
        </p:nvSpPr>
        <p:spPr>
          <a:xfrm>
            <a:off x="7713785" y="2622448"/>
            <a:ext cx="1683070" cy="756000"/>
          </a:xfrm>
          <a:prstGeom prst="rect">
            <a:avLst/>
          </a:prstGeom>
          <a:noFill/>
          <a:ln w="28575" cap="flat" cmpd="sng">
            <a:solidFill>
              <a:srgbClr val="548135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339" name="Google Shape;339;p24"/>
          <p:cNvSpPr txBox="1"/>
          <p:nvPr/>
        </p:nvSpPr>
        <p:spPr>
          <a:xfrm>
            <a:off x="9401907" y="3373577"/>
            <a:ext cx="1683070" cy="756000"/>
          </a:xfrm>
          <a:prstGeom prst="rect">
            <a:avLst/>
          </a:prstGeom>
          <a:noFill/>
          <a:ln w="28575" cap="flat" cmpd="sng">
            <a:solidFill>
              <a:schemeClr val="accent2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340" name="Google Shape;340;p24"/>
          <p:cNvSpPr/>
          <p:nvPr/>
        </p:nvSpPr>
        <p:spPr>
          <a:xfrm rot="10800000">
            <a:off x="9179412" y="289210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" name="Google Shape;341;p24"/>
          <p:cNvSpPr/>
          <p:nvPr/>
        </p:nvSpPr>
        <p:spPr>
          <a:xfrm rot="10800000">
            <a:off x="10880508" y="3662647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Google Shape;342;p24"/>
          <p:cNvSpPr txBox="1"/>
          <p:nvPr/>
        </p:nvSpPr>
        <p:spPr>
          <a:xfrm>
            <a:off x="1259426" y="4175387"/>
            <a:ext cx="6601708" cy="7560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397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Cash at bank  [assets]</a:t>
            </a:r>
            <a:endParaRPr/>
          </a:p>
        </p:txBody>
      </p:sp>
      <p:sp>
        <p:nvSpPr>
          <p:cNvPr id="343" name="Google Shape;343;p24"/>
          <p:cNvSpPr txBox="1"/>
          <p:nvPr/>
        </p:nvSpPr>
        <p:spPr>
          <a:xfrm>
            <a:off x="2947546" y="4928952"/>
            <a:ext cx="6601708" cy="7560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397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Contributed capital  [equity]</a:t>
            </a:r>
            <a:endParaRPr/>
          </a:p>
        </p:txBody>
      </p:sp>
      <p:sp>
        <p:nvSpPr>
          <p:cNvPr id="344" name="Google Shape;344;p24"/>
          <p:cNvSpPr txBox="1"/>
          <p:nvPr/>
        </p:nvSpPr>
        <p:spPr>
          <a:xfrm>
            <a:off x="7866185" y="4175387"/>
            <a:ext cx="1683070" cy="756000"/>
          </a:xfrm>
          <a:prstGeom prst="rect">
            <a:avLst/>
          </a:prstGeom>
          <a:noFill/>
          <a:ln w="28575" cap="flat" cmpd="sng">
            <a:solidFill>
              <a:schemeClr val="lt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345" name="Google Shape;345;p24"/>
          <p:cNvSpPr txBox="1"/>
          <p:nvPr/>
        </p:nvSpPr>
        <p:spPr>
          <a:xfrm>
            <a:off x="9554307" y="4926516"/>
            <a:ext cx="1683070" cy="756000"/>
          </a:xfrm>
          <a:prstGeom prst="rect">
            <a:avLst/>
          </a:prstGeom>
          <a:noFill/>
          <a:ln w="28575" cap="flat" cmpd="sng">
            <a:solidFill>
              <a:schemeClr val="lt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25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352" name="Google Shape;352;p25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grpSp>
        <p:nvGrpSpPr>
          <p:cNvPr id="353" name="Google Shape;353;p25"/>
          <p:cNvGrpSpPr/>
          <p:nvPr/>
        </p:nvGrpSpPr>
        <p:grpSpPr>
          <a:xfrm>
            <a:off x="492858" y="773769"/>
            <a:ext cx="11291146" cy="5895963"/>
            <a:chOff x="492858" y="773769"/>
            <a:chExt cx="11291146" cy="5895963"/>
          </a:xfrm>
        </p:grpSpPr>
        <p:sp>
          <p:nvSpPr>
            <p:cNvPr id="354" name="Google Shape;354;p25"/>
            <p:cNvSpPr txBox="1"/>
            <p:nvPr/>
          </p:nvSpPr>
          <p:spPr>
            <a:xfrm>
              <a:off x="6227788" y="2623662"/>
              <a:ext cx="5556216" cy="1692844"/>
            </a:xfrm>
            <a:prstGeom prst="rect">
              <a:avLst/>
            </a:prstGeom>
            <a:solidFill>
              <a:srgbClr val="FFF2CC"/>
            </a:solidFill>
            <a:ln w="76200" cap="flat" cmpd="sng">
              <a:solidFill>
                <a:srgbClr val="F4B08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Equity</a:t>
              </a:r>
              <a:r>
                <a:rPr lang="en-US" sz="2800" b="1">
                  <a:solidFill>
                    <a:srgbClr val="FFF2CC"/>
                  </a:solidFill>
                  <a:latin typeface="Avenir"/>
                  <a:ea typeface="Avenir"/>
                  <a:cs typeface="Avenir"/>
                  <a:sym typeface="Avenir"/>
                </a:rPr>
                <a:t>_</a:t>
              </a:r>
              <a:r>
                <a:rPr lang="en-US" sz="28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 </a:t>
              </a:r>
              <a:endParaRPr/>
            </a:p>
          </p:txBody>
        </p:sp>
        <p:sp>
          <p:nvSpPr>
            <p:cNvPr id="355" name="Google Shape;355;p25"/>
            <p:cNvSpPr txBox="1"/>
            <p:nvPr/>
          </p:nvSpPr>
          <p:spPr>
            <a:xfrm>
              <a:off x="6410845" y="3135649"/>
              <a:ext cx="1544844" cy="770509"/>
            </a:xfrm>
            <a:prstGeom prst="rect">
              <a:avLst/>
            </a:prstGeom>
            <a:noFill/>
            <a:ln w="57150" cap="flat" cmpd="sng">
              <a:solidFill>
                <a:srgbClr val="94209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200" b="1">
                  <a:solidFill>
                    <a:srgbClr val="942093"/>
                  </a:solidFill>
                  <a:latin typeface="Avenir"/>
                  <a:ea typeface="Avenir"/>
                  <a:cs typeface="Avenir"/>
                  <a:sym typeface="Avenir"/>
                </a:rPr>
                <a:t>Profit</a:t>
              </a:r>
              <a:endParaRPr/>
            </a:p>
          </p:txBody>
        </p:sp>
        <p:sp>
          <p:nvSpPr>
            <p:cNvPr id="356" name="Google Shape;356;p25"/>
            <p:cNvSpPr txBox="1"/>
            <p:nvPr/>
          </p:nvSpPr>
          <p:spPr>
            <a:xfrm>
              <a:off x="6227788" y="773769"/>
              <a:ext cx="5556216" cy="1702674"/>
            </a:xfrm>
            <a:prstGeom prst="rect">
              <a:avLst/>
            </a:prstGeom>
            <a:solidFill>
              <a:srgbClr val="FFF2CC"/>
            </a:solidFill>
            <a:ln w="76200" cap="flat" cmpd="sng">
              <a:solidFill>
                <a:srgbClr val="F4B08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Liabilities</a:t>
              </a:r>
              <a:r>
                <a:rPr lang="en-US" sz="2800" b="1">
                  <a:solidFill>
                    <a:srgbClr val="FFF2CC"/>
                  </a:solidFill>
                  <a:latin typeface="Avenir"/>
                  <a:ea typeface="Avenir"/>
                  <a:cs typeface="Avenir"/>
                  <a:sym typeface="Avenir"/>
                </a:rPr>
                <a:t>_</a:t>
              </a:r>
              <a:r>
                <a:rPr lang="en-US" sz="28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 </a:t>
              </a:r>
              <a:endParaRPr/>
            </a:p>
          </p:txBody>
        </p:sp>
        <p:grpSp>
          <p:nvGrpSpPr>
            <p:cNvPr id="357" name="Google Shape;357;p25"/>
            <p:cNvGrpSpPr/>
            <p:nvPr/>
          </p:nvGrpSpPr>
          <p:grpSpPr>
            <a:xfrm>
              <a:off x="492858" y="3906158"/>
              <a:ext cx="11291146" cy="2763574"/>
              <a:chOff x="1354633" y="4399872"/>
              <a:chExt cx="9550931" cy="2121952"/>
            </a:xfrm>
          </p:grpSpPr>
          <p:sp>
            <p:nvSpPr>
              <p:cNvPr id="358" name="Google Shape;358;p25"/>
              <p:cNvSpPr txBox="1"/>
              <p:nvPr/>
            </p:nvSpPr>
            <p:spPr>
              <a:xfrm>
                <a:off x="1354633" y="4813260"/>
                <a:ext cx="9550931" cy="1708564"/>
              </a:xfrm>
              <a:prstGeom prst="rect">
                <a:avLst/>
              </a:prstGeom>
              <a:solidFill>
                <a:srgbClr val="FCECFB"/>
              </a:solidFill>
              <a:ln w="76200" cap="flat" cmpd="sng">
                <a:solidFill>
                  <a:srgbClr val="942093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 b="1">
                    <a:solidFill>
                      <a:schemeClr val="dk1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/>
              </a:p>
            </p:txBody>
          </p:sp>
          <p:sp>
            <p:nvSpPr>
              <p:cNvPr id="359" name="Google Shape;359;p25"/>
              <p:cNvSpPr txBox="1"/>
              <p:nvPr/>
            </p:nvSpPr>
            <p:spPr>
              <a:xfrm>
                <a:off x="6199863" y="4921166"/>
                <a:ext cx="4576976" cy="1495361"/>
              </a:xfrm>
              <a:prstGeom prst="rect">
                <a:avLst/>
              </a:prstGeom>
              <a:solidFill>
                <a:srgbClr val="FFF2CC"/>
              </a:solidFill>
              <a:ln w="76200" cap="flat" cmpd="sng">
                <a:solidFill>
                  <a:srgbClr val="F4B08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b="1">
                    <a:solidFill>
                      <a:schemeClr val="dk1"/>
                    </a:solidFill>
                    <a:latin typeface="Avenir"/>
                    <a:ea typeface="Avenir"/>
                    <a:cs typeface="Avenir"/>
                    <a:sym typeface="Avenir"/>
                  </a:rPr>
                  <a:t>Revenue</a:t>
                </a:r>
                <a:r>
                  <a:rPr lang="en-US" sz="2800" b="1">
                    <a:solidFill>
                      <a:srgbClr val="FFF2CC"/>
                    </a:solidFill>
                    <a:latin typeface="Avenir"/>
                    <a:ea typeface="Avenir"/>
                    <a:cs typeface="Avenir"/>
                    <a:sym typeface="Avenir"/>
                  </a:rPr>
                  <a:t>_</a:t>
                </a:r>
                <a:r>
                  <a:rPr lang="en-US" sz="2800" b="1">
                    <a:solidFill>
                      <a:schemeClr val="dk1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/>
              </a:p>
            </p:txBody>
          </p:sp>
          <p:sp>
            <p:nvSpPr>
              <p:cNvPr id="360" name="Google Shape;360;p25"/>
              <p:cNvSpPr txBox="1"/>
              <p:nvPr/>
            </p:nvSpPr>
            <p:spPr>
              <a:xfrm>
                <a:off x="1481256" y="4921166"/>
                <a:ext cx="4552539" cy="1495361"/>
              </a:xfrm>
              <a:prstGeom prst="rect">
                <a:avLst/>
              </a:prstGeom>
              <a:solidFill>
                <a:srgbClr val="E1EFD8"/>
              </a:solidFill>
              <a:ln w="76200" cap="flat" cmpd="sng">
                <a:solidFill>
                  <a:srgbClr val="A8D08C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 b="1">
                    <a:solidFill>
                      <a:srgbClr val="E1EFD8"/>
                    </a:solidFill>
                    <a:latin typeface="Avenir"/>
                    <a:ea typeface="Avenir"/>
                    <a:cs typeface="Avenir"/>
                    <a:sym typeface="Avenir"/>
                  </a:rPr>
                  <a:t>_</a:t>
                </a:r>
                <a:r>
                  <a:rPr lang="en-US" sz="2000" b="1">
                    <a:solidFill>
                      <a:schemeClr val="dk1"/>
                    </a:solidFill>
                    <a:latin typeface="Avenir"/>
                    <a:ea typeface="Avenir"/>
                    <a:cs typeface="Avenir"/>
                    <a:sym typeface="Avenir"/>
                  </a:rPr>
                  <a:t>Expenses</a:t>
                </a:r>
                <a:endParaRPr sz="28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cxnSp>
            <p:nvCxnSpPr>
              <p:cNvPr id="361" name="Google Shape;361;p25"/>
              <p:cNvCxnSpPr>
                <a:stCxn id="355" idx="2"/>
              </p:cNvCxnSpPr>
              <p:nvPr/>
            </p:nvCxnSpPr>
            <p:spPr>
              <a:xfrm>
                <a:off x="7013902" y="4399872"/>
                <a:ext cx="7500" cy="434700"/>
              </a:xfrm>
              <a:prstGeom prst="straightConnector1">
                <a:avLst/>
              </a:prstGeom>
              <a:noFill/>
              <a:ln w="76200" cap="flat" cmpd="sng">
                <a:solidFill>
                  <a:srgbClr val="942093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sp>
          <p:nvSpPr>
            <p:cNvPr id="362" name="Google Shape;362;p25"/>
            <p:cNvSpPr txBox="1"/>
            <p:nvPr/>
          </p:nvSpPr>
          <p:spPr>
            <a:xfrm>
              <a:off x="492858" y="773769"/>
              <a:ext cx="5544457" cy="3542737"/>
            </a:xfrm>
            <a:prstGeom prst="rect">
              <a:avLst/>
            </a:prstGeom>
            <a:solidFill>
              <a:srgbClr val="E1EFD8"/>
            </a:solidFill>
            <a:ln w="76200" cap="flat" cmpd="sng">
              <a:solidFill>
                <a:srgbClr val="A8D08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rgbClr val="E1EFD8"/>
                  </a:solidFill>
                  <a:latin typeface="Avenir"/>
                  <a:ea typeface="Avenir"/>
                  <a:cs typeface="Avenir"/>
                  <a:sym typeface="Avenir"/>
                </a:rPr>
                <a:t>_</a:t>
              </a:r>
              <a:r>
                <a:rPr lang="en-US" sz="20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Assets</a:t>
              </a:r>
              <a:endParaRPr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grpSp>
        <p:nvGrpSpPr>
          <p:cNvPr id="363" name="Google Shape;363;p25"/>
          <p:cNvGrpSpPr/>
          <p:nvPr/>
        </p:nvGrpSpPr>
        <p:grpSpPr>
          <a:xfrm>
            <a:off x="2458800" y="3135648"/>
            <a:ext cx="1620000" cy="823049"/>
            <a:chOff x="671549" y="1402787"/>
            <a:chExt cx="1620000" cy="2549293"/>
          </a:xfrm>
        </p:grpSpPr>
        <p:sp>
          <p:nvSpPr>
            <p:cNvPr id="364" name="Google Shape;364;p25"/>
            <p:cNvSpPr/>
            <p:nvPr/>
          </p:nvSpPr>
          <p:spPr>
            <a:xfrm flipH="1">
              <a:off x="1481549" y="1402787"/>
              <a:ext cx="810000" cy="2549293"/>
            </a:xfrm>
            <a:prstGeom prst="corner">
              <a:avLst>
                <a:gd name="adj1" fmla="val 6497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65" name="Google Shape;365;p25"/>
            <p:cNvSpPr/>
            <p:nvPr/>
          </p:nvSpPr>
          <p:spPr>
            <a:xfrm>
              <a:off x="671549" y="1402787"/>
              <a:ext cx="810000" cy="2549293"/>
            </a:xfrm>
            <a:prstGeom prst="corner">
              <a:avLst>
                <a:gd name="adj1" fmla="val 6497"/>
                <a:gd name="adj2" fmla="val 7336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366" name="Google Shape;366;p25"/>
          <p:cNvSpPr txBox="1"/>
          <p:nvPr/>
        </p:nvSpPr>
        <p:spPr>
          <a:xfrm>
            <a:off x="2551146" y="3924000"/>
            <a:ext cx="139333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Cash at bank</a:t>
            </a:r>
            <a:endParaRPr/>
          </a:p>
        </p:txBody>
      </p:sp>
      <p:sp>
        <p:nvSpPr>
          <p:cNvPr id="367" name="Google Shape;367;p25"/>
          <p:cNvSpPr txBox="1"/>
          <p:nvPr/>
        </p:nvSpPr>
        <p:spPr>
          <a:xfrm>
            <a:off x="10028967" y="2029411"/>
            <a:ext cx="159368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Bank loan</a:t>
            </a:r>
            <a:endParaRPr/>
          </a:p>
        </p:txBody>
      </p:sp>
      <p:sp>
        <p:nvSpPr>
          <p:cNvPr id="368" name="Google Shape;368;p25"/>
          <p:cNvSpPr txBox="1"/>
          <p:nvPr/>
        </p:nvSpPr>
        <p:spPr>
          <a:xfrm>
            <a:off x="3184560" y="361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369" name="Google Shape;369;p25"/>
          <p:cNvSpPr txBox="1"/>
          <p:nvPr/>
        </p:nvSpPr>
        <p:spPr>
          <a:xfrm>
            <a:off x="3184560" y="334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370" name="Google Shape;370;p25"/>
          <p:cNvSpPr/>
          <p:nvPr/>
        </p:nvSpPr>
        <p:spPr>
          <a:xfrm rot="10800000">
            <a:off x="3011371" y="339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1" name="Google Shape;371;p25"/>
          <p:cNvSpPr/>
          <p:nvPr/>
        </p:nvSpPr>
        <p:spPr>
          <a:xfrm rot="10800000">
            <a:off x="3011371" y="366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p25"/>
          <p:cNvSpPr txBox="1"/>
          <p:nvPr/>
        </p:nvSpPr>
        <p:spPr>
          <a:xfrm>
            <a:off x="10785455" y="1718255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373" name="Google Shape;373;p25"/>
          <p:cNvSpPr/>
          <p:nvPr/>
        </p:nvSpPr>
        <p:spPr>
          <a:xfrm rot="10800000">
            <a:off x="10548000" y="1757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4" name="Google Shape;374;p25"/>
          <p:cNvSpPr txBox="1"/>
          <p:nvPr/>
        </p:nvSpPr>
        <p:spPr>
          <a:xfrm>
            <a:off x="10776926" y="3605780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grpSp>
        <p:nvGrpSpPr>
          <p:cNvPr id="375" name="Google Shape;375;p25"/>
          <p:cNvGrpSpPr/>
          <p:nvPr/>
        </p:nvGrpSpPr>
        <p:grpSpPr>
          <a:xfrm>
            <a:off x="2574025" y="3385828"/>
            <a:ext cx="245580" cy="224238"/>
            <a:chOff x="802803" y="3715228"/>
            <a:chExt cx="245580" cy="224238"/>
          </a:xfrm>
        </p:grpSpPr>
        <p:sp>
          <p:nvSpPr>
            <p:cNvPr id="376" name="Google Shape;376;p2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FFF00"/>
            </a:solidFill>
            <a:ln w="12700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77" name="Google Shape;377;p25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2</a:t>
              </a:r>
              <a:endParaRPr/>
            </a:p>
          </p:txBody>
        </p:sp>
      </p:grpSp>
      <p:grpSp>
        <p:nvGrpSpPr>
          <p:cNvPr id="378" name="Google Shape;378;p25"/>
          <p:cNvGrpSpPr/>
          <p:nvPr/>
        </p:nvGrpSpPr>
        <p:grpSpPr>
          <a:xfrm>
            <a:off x="2574025" y="3649299"/>
            <a:ext cx="245580" cy="224238"/>
            <a:chOff x="802803" y="3715228"/>
            <a:chExt cx="245580" cy="224238"/>
          </a:xfrm>
        </p:grpSpPr>
        <p:sp>
          <p:nvSpPr>
            <p:cNvPr id="379" name="Google Shape;379;p2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80" name="Google Shape;380;p25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grpSp>
        <p:nvGrpSpPr>
          <p:cNvPr id="381" name="Google Shape;381;p25"/>
          <p:cNvGrpSpPr/>
          <p:nvPr/>
        </p:nvGrpSpPr>
        <p:grpSpPr>
          <a:xfrm>
            <a:off x="10117559" y="1755851"/>
            <a:ext cx="245580" cy="224238"/>
            <a:chOff x="802803" y="3715228"/>
            <a:chExt cx="245580" cy="224238"/>
          </a:xfrm>
        </p:grpSpPr>
        <p:sp>
          <p:nvSpPr>
            <p:cNvPr id="382" name="Google Shape;382;p2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83" name="Google Shape;383;p25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grpSp>
        <p:nvGrpSpPr>
          <p:cNvPr id="384" name="Google Shape;384;p25"/>
          <p:cNvGrpSpPr/>
          <p:nvPr/>
        </p:nvGrpSpPr>
        <p:grpSpPr>
          <a:xfrm>
            <a:off x="10116000" y="3650400"/>
            <a:ext cx="245580" cy="224238"/>
            <a:chOff x="802803" y="3715228"/>
            <a:chExt cx="245580" cy="224238"/>
          </a:xfrm>
        </p:grpSpPr>
        <p:sp>
          <p:nvSpPr>
            <p:cNvPr id="385" name="Google Shape;385;p2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FFF00"/>
            </a:solidFill>
            <a:ln w="12700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86" name="Google Shape;386;p25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2</a:t>
              </a:r>
              <a:endParaRPr/>
            </a:p>
          </p:txBody>
        </p:sp>
      </p:grpSp>
      <p:sp>
        <p:nvSpPr>
          <p:cNvPr id="387" name="Google Shape;387;p25"/>
          <p:cNvSpPr txBox="1"/>
          <p:nvPr/>
        </p:nvSpPr>
        <p:spPr>
          <a:xfrm>
            <a:off x="9504213" y="373659"/>
            <a:ext cx="2279791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Sources of funds</a:t>
            </a:r>
            <a:endParaRPr/>
          </a:p>
        </p:txBody>
      </p:sp>
      <p:sp>
        <p:nvSpPr>
          <p:cNvPr id="388" name="Google Shape;388;p25"/>
          <p:cNvSpPr txBox="1"/>
          <p:nvPr/>
        </p:nvSpPr>
        <p:spPr>
          <a:xfrm>
            <a:off x="492858" y="373659"/>
            <a:ext cx="188064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6"/>
                </a:solidFill>
                <a:latin typeface="Avenir"/>
                <a:ea typeface="Avenir"/>
                <a:cs typeface="Avenir"/>
                <a:sym typeface="Avenir"/>
              </a:rPr>
              <a:t>Uses of funds</a:t>
            </a:r>
            <a:endParaRPr/>
          </a:p>
        </p:txBody>
      </p:sp>
      <p:grpSp>
        <p:nvGrpSpPr>
          <p:cNvPr id="389" name="Google Shape;389;p25"/>
          <p:cNvGrpSpPr/>
          <p:nvPr/>
        </p:nvGrpSpPr>
        <p:grpSpPr>
          <a:xfrm>
            <a:off x="9983452" y="3159099"/>
            <a:ext cx="1620000" cy="796276"/>
            <a:chOff x="3810000" y="2015069"/>
            <a:chExt cx="1390650" cy="1596814"/>
          </a:xfrm>
        </p:grpSpPr>
        <p:sp>
          <p:nvSpPr>
            <p:cNvPr id="390" name="Google Shape;390;p25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91" name="Google Shape;391;p25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392" name="Google Shape;392;p25"/>
          <p:cNvGrpSpPr/>
          <p:nvPr/>
        </p:nvGrpSpPr>
        <p:grpSpPr>
          <a:xfrm>
            <a:off x="10006085" y="1263488"/>
            <a:ext cx="1620000" cy="796276"/>
            <a:chOff x="3810000" y="2015069"/>
            <a:chExt cx="1390650" cy="1596814"/>
          </a:xfrm>
        </p:grpSpPr>
        <p:sp>
          <p:nvSpPr>
            <p:cNvPr id="393" name="Google Shape;393;p25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94" name="Google Shape;394;p25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395" name="Google Shape;395;p25"/>
          <p:cNvSpPr/>
          <p:nvPr/>
        </p:nvSpPr>
        <p:spPr>
          <a:xfrm rot="10800000">
            <a:off x="10548000" y="3653367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6" name="Google Shape;396;p25"/>
          <p:cNvSpPr/>
          <p:nvPr/>
        </p:nvSpPr>
        <p:spPr>
          <a:xfrm>
            <a:off x="1322797" y="5053028"/>
            <a:ext cx="10538419" cy="1312708"/>
          </a:xfrm>
          <a:prstGeom prst="rect">
            <a:avLst/>
          </a:prstGeom>
          <a:solidFill>
            <a:srgbClr val="F2F2F2">
              <a:alpha val="8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97" name="Google Shape;397;p25"/>
          <p:cNvGrpSpPr/>
          <p:nvPr/>
        </p:nvGrpSpPr>
        <p:grpSpPr>
          <a:xfrm>
            <a:off x="1518474" y="5331049"/>
            <a:ext cx="10188967" cy="756004"/>
            <a:chOff x="926134" y="1719856"/>
            <a:chExt cx="9204181" cy="750147"/>
          </a:xfrm>
        </p:grpSpPr>
        <p:sp>
          <p:nvSpPr>
            <p:cNvPr id="398" name="Google Shape;398;p25"/>
            <p:cNvSpPr txBox="1"/>
            <p:nvPr/>
          </p:nvSpPr>
          <p:spPr>
            <a:xfrm>
              <a:off x="1641585" y="1719860"/>
              <a:ext cx="5447935" cy="750143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13970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소유주가 자금을 출자하여 사업용 계좌에 입금함. 대출이 아님.</a:t>
              </a:r>
              <a:endParaRPr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99" name="Google Shape;399;p25"/>
            <p:cNvSpPr txBox="1"/>
            <p:nvPr/>
          </p:nvSpPr>
          <p:spPr>
            <a:xfrm>
              <a:off x="7089520" y="1719858"/>
              <a:ext cx="1520398" cy="745310"/>
            </a:xfrm>
            <a:prstGeom prst="rect">
              <a:avLst/>
            </a:prstGeom>
            <a:solidFill>
              <a:srgbClr val="E1EFD8"/>
            </a:solidFill>
            <a:ln w="9525" cap="flat" cmpd="sng">
              <a:solidFill>
                <a:srgbClr val="BFBFBF"/>
              </a:solidFill>
              <a:prstDash val="dot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rgbClr val="BFBFBF"/>
                  </a:solidFill>
                  <a:latin typeface="Avenir"/>
                  <a:ea typeface="Avenir"/>
                  <a:cs typeface="Avenir"/>
                  <a:sym typeface="Avenir"/>
                </a:rPr>
                <a:t>Cash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>
                  <a:solidFill>
                    <a:srgbClr val="BFBFBF"/>
                  </a:solidFill>
                  <a:latin typeface="Avenir"/>
                  <a:ea typeface="Avenir"/>
                  <a:cs typeface="Avenir"/>
                  <a:sym typeface="Avenir"/>
                </a:rPr>
                <a:t>20,000</a:t>
              </a:r>
              <a:endParaRPr/>
            </a:p>
          </p:txBody>
        </p:sp>
        <p:sp>
          <p:nvSpPr>
            <p:cNvPr id="400" name="Google Shape;400;p25"/>
            <p:cNvSpPr txBox="1"/>
            <p:nvPr/>
          </p:nvSpPr>
          <p:spPr>
            <a:xfrm>
              <a:off x="8609917" y="1719858"/>
              <a:ext cx="1520398" cy="745310"/>
            </a:xfrm>
            <a:prstGeom prst="rect">
              <a:avLst/>
            </a:prstGeom>
            <a:solidFill>
              <a:srgbClr val="FBE4D4"/>
            </a:solidFill>
            <a:ln w="9525" cap="flat" cmpd="sng">
              <a:solidFill>
                <a:srgbClr val="BFBFBF"/>
              </a:solidFill>
              <a:prstDash val="dot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rgbClr val="BFBFBF"/>
                  </a:solidFill>
                  <a:latin typeface="Avenir"/>
                  <a:ea typeface="Avenir"/>
                  <a:cs typeface="Avenir"/>
                  <a:sym typeface="Avenir"/>
                </a:rPr>
                <a:t>contributed capital</a:t>
              </a:r>
              <a:endParaRPr sz="1600" b="1">
                <a:solidFill>
                  <a:srgbClr val="BFBFBF"/>
                </a:solidFill>
                <a:latin typeface="Avenir"/>
                <a:ea typeface="Avenir"/>
                <a:cs typeface="Avenir"/>
                <a:sym typeface="Avenir"/>
              </a:endParaRP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>
                  <a:solidFill>
                    <a:srgbClr val="BFBFBF"/>
                  </a:solidFill>
                  <a:latin typeface="Avenir"/>
                  <a:ea typeface="Avenir"/>
                  <a:cs typeface="Avenir"/>
                  <a:sym typeface="Avenir"/>
                </a:rPr>
                <a:t>20,000</a:t>
              </a:r>
              <a:endParaRPr/>
            </a:p>
          </p:txBody>
        </p:sp>
        <p:sp>
          <p:nvSpPr>
            <p:cNvPr id="401" name="Google Shape;401;p25"/>
            <p:cNvSpPr txBox="1"/>
            <p:nvPr/>
          </p:nvSpPr>
          <p:spPr>
            <a:xfrm>
              <a:off x="926134" y="1719856"/>
              <a:ext cx="715451" cy="750143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2</a:t>
              </a:r>
              <a:endParaRPr/>
            </a:p>
          </p:txBody>
        </p:sp>
      </p:grpSp>
      <p:sp>
        <p:nvSpPr>
          <p:cNvPr id="402" name="Google Shape;402;p25"/>
          <p:cNvSpPr txBox="1"/>
          <p:nvPr/>
        </p:nvSpPr>
        <p:spPr>
          <a:xfrm>
            <a:off x="8341301" y="5326936"/>
            <a:ext cx="1683070" cy="756000"/>
          </a:xfrm>
          <a:prstGeom prst="rect">
            <a:avLst/>
          </a:prstGeom>
          <a:solidFill>
            <a:srgbClr val="548135"/>
          </a:solidFill>
          <a:ln w="9525" cap="flat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403" name="Google Shape;403;p25"/>
          <p:cNvSpPr txBox="1"/>
          <p:nvPr/>
        </p:nvSpPr>
        <p:spPr>
          <a:xfrm>
            <a:off x="10024371" y="5331049"/>
            <a:ext cx="1683070" cy="7560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404" name="Google Shape;404;p25"/>
          <p:cNvSpPr/>
          <p:nvPr/>
        </p:nvSpPr>
        <p:spPr>
          <a:xfrm rot="10800000">
            <a:off x="153289" y="824059"/>
            <a:ext cx="950259" cy="1037381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6">
              <a:alpha val="77647"/>
            </a:schemeClr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5" name="Google Shape;405;p25"/>
          <p:cNvSpPr/>
          <p:nvPr/>
        </p:nvSpPr>
        <p:spPr>
          <a:xfrm rot="10800000">
            <a:off x="11156864" y="2680447"/>
            <a:ext cx="950259" cy="1037381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>
              <a:alpha val="77647"/>
            </a:schemeClr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6" name="Google Shape;406;p25"/>
          <p:cNvSpPr txBox="1"/>
          <p:nvPr/>
        </p:nvSpPr>
        <p:spPr>
          <a:xfrm>
            <a:off x="9904008" y="3979181"/>
            <a:ext cx="181187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Contributed capital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26"/>
          <p:cNvSpPr txBox="1"/>
          <p:nvPr/>
        </p:nvSpPr>
        <p:spPr>
          <a:xfrm>
            <a:off x="0" y="298664"/>
            <a:ext cx="12192000" cy="2075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00" b="1">
                <a:solidFill>
                  <a:srgbClr val="942093"/>
                </a:solidFill>
                <a:latin typeface="Avenir"/>
                <a:ea typeface="Avenir"/>
                <a:cs typeface="Avenir"/>
                <a:sym typeface="Avenir"/>
              </a:rPr>
              <a:t>General Ledgers/</a:t>
            </a:r>
            <a:endParaRPr/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00" b="1">
                <a:solidFill>
                  <a:srgbClr val="942093"/>
                </a:solidFill>
                <a:latin typeface="Avenir"/>
                <a:ea typeface="Avenir"/>
                <a:cs typeface="Avenir"/>
                <a:sym typeface="Avenir"/>
              </a:rPr>
              <a:t>T-accounts</a:t>
            </a:r>
            <a:endParaRPr sz="9600" b="1">
              <a:solidFill>
                <a:srgbClr val="942093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800" b="1">
              <a:solidFill>
                <a:srgbClr val="94209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27"/>
          <p:cNvSpPr txBox="1"/>
          <p:nvPr/>
        </p:nvSpPr>
        <p:spPr>
          <a:xfrm>
            <a:off x="0" y="298664"/>
            <a:ext cx="12192000" cy="2075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00" b="1">
                <a:solidFill>
                  <a:srgbClr val="942093"/>
                </a:solidFill>
                <a:latin typeface="Avenir"/>
                <a:ea typeface="Avenir"/>
                <a:cs typeface="Avenir"/>
                <a:sym typeface="Avenir"/>
              </a:rPr>
              <a:t>General Ledger/</a:t>
            </a:r>
            <a:endParaRPr/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00" b="1">
                <a:solidFill>
                  <a:srgbClr val="942093"/>
                </a:solidFill>
                <a:latin typeface="Avenir"/>
                <a:ea typeface="Avenir"/>
                <a:cs typeface="Avenir"/>
                <a:sym typeface="Avenir"/>
              </a:rPr>
              <a:t>T-accounts</a:t>
            </a:r>
            <a:endParaRPr sz="9600" b="1">
              <a:solidFill>
                <a:srgbClr val="942093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800" b="1">
              <a:solidFill>
                <a:srgbClr val="94209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419" name="Google Shape;419;p27"/>
          <p:cNvSpPr txBox="1"/>
          <p:nvPr/>
        </p:nvSpPr>
        <p:spPr>
          <a:xfrm>
            <a:off x="1379913" y="3931793"/>
            <a:ext cx="10041774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Char char="▪"/>
            </a:pPr>
            <a:r>
              <a:rPr lang="en-US" sz="3600" b="1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T-</a:t>
            </a:r>
            <a:r>
              <a:rPr lang="en-US" sz="3600" b="1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계정은</a:t>
            </a:r>
            <a:r>
              <a:rPr lang="en-US" sz="3600" b="1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한 </a:t>
            </a:r>
            <a:r>
              <a:rPr lang="en-US" sz="3600" b="1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계정</a:t>
            </a:r>
            <a:r>
              <a:rPr lang="en-US" sz="3600" b="1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600" b="1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내에서</a:t>
            </a:r>
            <a:r>
              <a:rPr lang="en-US" sz="3600" b="1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600" b="1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거래를</a:t>
            </a:r>
            <a:r>
              <a:rPr lang="en-US" sz="3600" b="1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600" b="1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정리하는</a:t>
            </a:r>
            <a:r>
              <a:rPr lang="en-US" sz="3600" b="1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또 </a:t>
            </a:r>
            <a:r>
              <a:rPr lang="en-US" sz="3600" b="1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다른</a:t>
            </a:r>
            <a:r>
              <a:rPr lang="en-US" sz="3600" b="1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600" b="1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방식입니다</a:t>
            </a:r>
            <a:r>
              <a:rPr lang="en-US" sz="3600" b="1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.</a:t>
            </a:r>
            <a:endParaRPr sz="3600" dirty="0">
              <a:solidFill>
                <a:schemeClr val="dk1"/>
              </a:solidFill>
              <a:latin typeface="Gulim"/>
              <a:ea typeface="Gulim"/>
              <a:cs typeface="Gulim"/>
              <a:sym typeface="Gulim"/>
            </a:endParaRPr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Char char="▪"/>
            </a:pPr>
            <a:r>
              <a:rPr lang="en-US" sz="3600" b="1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General Ledger(</a:t>
            </a:r>
            <a:r>
              <a:rPr lang="en-US" sz="3600" b="1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총계정원장</a:t>
            </a:r>
            <a:r>
              <a:rPr lang="en-US" sz="3600" b="1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)은 </a:t>
            </a:r>
            <a:r>
              <a:rPr lang="en-US" sz="3600" b="1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이러한</a:t>
            </a:r>
            <a:r>
              <a:rPr lang="en-US" sz="3600" b="1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T-</a:t>
            </a:r>
            <a:r>
              <a:rPr lang="en-US" sz="3600" b="1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계정들의</a:t>
            </a:r>
            <a:r>
              <a:rPr lang="en-US" sz="3600" b="1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600" b="1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모음입니다</a:t>
            </a:r>
            <a:r>
              <a:rPr lang="en-US" sz="3600" b="1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.</a:t>
            </a:r>
            <a:endParaRPr sz="3600" b="1" dirty="0">
              <a:solidFill>
                <a:srgbClr val="942093"/>
              </a:solidFill>
              <a:latin typeface="Gulim"/>
              <a:ea typeface="Gulim"/>
              <a:cs typeface="Gulim"/>
              <a:sym typeface="Gulim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28"/>
          <p:cNvSpPr txBox="1"/>
          <p:nvPr/>
        </p:nvSpPr>
        <p:spPr>
          <a:xfrm>
            <a:off x="0" y="1138864"/>
            <a:ext cx="3678743" cy="666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733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T-Accounts</a:t>
            </a:r>
            <a:endParaRPr/>
          </a:p>
        </p:txBody>
      </p:sp>
      <p:grpSp>
        <p:nvGrpSpPr>
          <p:cNvPr id="426" name="Google Shape;426;p28"/>
          <p:cNvGrpSpPr/>
          <p:nvPr/>
        </p:nvGrpSpPr>
        <p:grpSpPr>
          <a:xfrm>
            <a:off x="1632857" y="2139044"/>
            <a:ext cx="3698421" cy="2743200"/>
            <a:chOff x="1632857" y="2139044"/>
            <a:chExt cx="3698421" cy="2743200"/>
          </a:xfrm>
        </p:grpSpPr>
        <p:cxnSp>
          <p:nvCxnSpPr>
            <p:cNvPr id="427" name="Google Shape;427;p28"/>
            <p:cNvCxnSpPr/>
            <p:nvPr/>
          </p:nvCxnSpPr>
          <p:spPr>
            <a:xfrm>
              <a:off x="1632857" y="2139044"/>
              <a:ext cx="3698421" cy="0"/>
            </a:xfrm>
            <a:prstGeom prst="straightConnector1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28" name="Google Shape;428;p28"/>
            <p:cNvCxnSpPr/>
            <p:nvPr/>
          </p:nvCxnSpPr>
          <p:spPr>
            <a:xfrm rot="-5400000">
              <a:off x="2110468" y="3510644"/>
              <a:ext cx="2743200" cy="0"/>
            </a:xfrm>
            <a:prstGeom prst="straightConnector1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429" name="Google Shape;429;p28"/>
          <p:cNvGrpSpPr/>
          <p:nvPr/>
        </p:nvGrpSpPr>
        <p:grpSpPr>
          <a:xfrm>
            <a:off x="6798129" y="2139044"/>
            <a:ext cx="3698421" cy="2743200"/>
            <a:chOff x="1632857" y="2139044"/>
            <a:chExt cx="3698421" cy="2743200"/>
          </a:xfrm>
        </p:grpSpPr>
        <p:cxnSp>
          <p:nvCxnSpPr>
            <p:cNvPr id="430" name="Google Shape;430;p28"/>
            <p:cNvCxnSpPr/>
            <p:nvPr/>
          </p:nvCxnSpPr>
          <p:spPr>
            <a:xfrm>
              <a:off x="1632857" y="2139044"/>
              <a:ext cx="3698421" cy="0"/>
            </a:xfrm>
            <a:prstGeom prst="straightConnector1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31" name="Google Shape;431;p28"/>
            <p:cNvCxnSpPr/>
            <p:nvPr/>
          </p:nvCxnSpPr>
          <p:spPr>
            <a:xfrm rot="-5400000">
              <a:off x="2110468" y="3510644"/>
              <a:ext cx="2743200" cy="0"/>
            </a:xfrm>
            <a:prstGeom prst="straightConnector1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432" name="Google Shape;432;p28"/>
          <p:cNvSpPr txBox="1"/>
          <p:nvPr/>
        </p:nvSpPr>
        <p:spPr>
          <a:xfrm>
            <a:off x="1100668" y="137099"/>
            <a:ext cx="10227733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Color Accounting &amp; T-Accounts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29"/>
          <p:cNvSpPr txBox="1"/>
          <p:nvPr/>
        </p:nvSpPr>
        <p:spPr>
          <a:xfrm>
            <a:off x="6112111" y="0"/>
            <a:ext cx="6071834" cy="6858000"/>
          </a:xfrm>
          <a:prstGeom prst="rect">
            <a:avLst/>
          </a:prstGeom>
          <a:solidFill>
            <a:srgbClr val="FEE5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439" name="Google Shape;439;p29"/>
          <p:cNvSpPr txBox="1"/>
          <p:nvPr/>
        </p:nvSpPr>
        <p:spPr>
          <a:xfrm>
            <a:off x="8055" y="0"/>
            <a:ext cx="6096000" cy="6858000"/>
          </a:xfrm>
          <a:prstGeom prst="rect">
            <a:avLst/>
          </a:prstGeom>
          <a:solidFill>
            <a:srgbClr val="C4E0B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grpSp>
        <p:nvGrpSpPr>
          <p:cNvPr id="440" name="Google Shape;440;p29"/>
          <p:cNvGrpSpPr/>
          <p:nvPr/>
        </p:nvGrpSpPr>
        <p:grpSpPr>
          <a:xfrm>
            <a:off x="1080824" y="2000379"/>
            <a:ext cx="3910036" cy="2937753"/>
            <a:chOff x="671549" y="1402787"/>
            <a:chExt cx="1636079" cy="2549293"/>
          </a:xfrm>
        </p:grpSpPr>
        <p:sp>
          <p:nvSpPr>
            <p:cNvPr id="441" name="Google Shape;441;p29"/>
            <p:cNvSpPr/>
            <p:nvPr/>
          </p:nvSpPr>
          <p:spPr>
            <a:xfrm rot="10800000" flipH="1">
              <a:off x="1497628" y="1402787"/>
              <a:ext cx="810000" cy="2549293"/>
            </a:xfrm>
            <a:prstGeom prst="corner">
              <a:avLst>
                <a:gd name="adj1" fmla="val 6497"/>
                <a:gd name="adj2" fmla="val 6944"/>
              </a:avLst>
            </a:prstGeom>
            <a:solidFill>
              <a:srgbClr val="548135"/>
            </a:solidFill>
            <a:ln w="76200" cap="flat" cmpd="sng">
              <a:solidFill>
                <a:srgbClr val="54813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42" name="Google Shape;442;p29"/>
            <p:cNvSpPr/>
            <p:nvPr/>
          </p:nvSpPr>
          <p:spPr>
            <a:xfrm rot="10800000">
              <a:off x="671549" y="1402787"/>
              <a:ext cx="810000" cy="2549293"/>
            </a:xfrm>
            <a:prstGeom prst="corner">
              <a:avLst>
                <a:gd name="adj1" fmla="val 6497"/>
                <a:gd name="adj2" fmla="val 7336"/>
              </a:avLst>
            </a:prstGeom>
            <a:solidFill>
              <a:srgbClr val="548135"/>
            </a:solidFill>
            <a:ln w="76200" cap="flat" cmpd="sng">
              <a:solidFill>
                <a:srgbClr val="54813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grpSp>
        <p:nvGrpSpPr>
          <p:cNvPr id="443" name="Google Shape;443;p29"/>
          <p:cNvGrpSpPr/>
          <p:nvPr/>
        </p:nvGrpSpPr>
        <p:grpSpPr>
          <a:xfrm>
            <a:off x="7239567" y="2000379"/>
            <a:ext cx="3871609" cy="2937753"/>
            <a:chOff x="671549" y="1402787"/>
            <a:chExt cx="1620000" cy="2549293"/>
          </a:xfrm>
        </p:grpSpPr>
        <p:sp>
          <p:nvSpPr>
            <p:cNvPr id="444" name="Google Shape;444;p29"/>
            <p:cNvSpPr/>
            <p:nvPr/>
          </p:nvSpPr>
          <p:spPr>
            <a:xfrm rot="10800000" flipH="1">
              <a:off x="1481549" y="1402787"/>
              <a:ext cx="810000" cy="2549293"/>
            </a:xfrm>
            <a:prstGeom prst="corner">
              <a:avLst>
                <a:gd name="adj1" fmla="val 6497"/>
                <a:gd name="adj2" fmla="val 6944"/>
              </a:avLst>
            </a:prstGeom>
            <a:solidFill>
              <a:schemeClr val="accent2"/>
            </a:solidFill>
            <a:ln w="76200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45" name="Google Shape;445;p29"/>
            <p:cNvSpPr/>
            <p:nvPr/>
          </p:nvSpPr>
          <p:spPr>
            <a:xfrm rot="10800000">
              <a:off x="671549" y="1402787"/>
              <a:ext cx="810000" cy="2549293"/>
            </a:xfrm>
            <a:prstGeom prst="corner">
              <a:avLst>
                <a:gd name="adj1" fmla="val 6497"/>
                <a:gd name="adj2" fmla="val 7336"/>
              </a:avLst>
            </a:prstGeom>
            <a:solidFill>
              <a:schemeClr val="accent2"/>
            </a:solidFill>
            <a:ln w="76200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grpSp>
        <p:nvGrpSpPr>
          <p:cNvPr id="446" name="Google Shape;446;p29"/>
          <p:cNvGrpSpPr/>
          <p:nvPr/>
        </p:nvGrpSpPr>
        <p:grpSpPr>
          <a:xfrm rot="10800000">
            <a:off x="1465082" y="2261299"/>
            <a:ext cx="1303506" cy="2315183"/>
            <a:chOff x="2086583" y="2684832"/>
            <a:chExt cx="1303506" cy="2315183"/>
          </a:xfrm>
        </p:grpSpPr>
        <p:sp>
          <p:nvSpPr>
            <p:cNvPr id="447" name="Google Shape;447;p29"/>
            <p:cNvSpPr txBox="1"/>
            <p:nvPr/>
          </p:nvSpPr>
          <p:spPr>
            <a:xfrm>
              <a:off x="2086583" y="2684832"/>
              <a:ext cx="1303506" cy="2315183"/>
            </a:xfrm>
            <a:prstGeom prst="rect">
              <a:avLst/>
            </a:prstGeom>
            <a:solidFill>
              <a:srgbClr val="548135"/>
            </a:solidFill>
            <a:ln w="50800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8" name="Google Shape;448;p29"/>
            <p:cNvSpPr/>
            <p:nvPr/>
          </p:nvSpPr>
          <p:spPr>
            <a:xfrm>
              <a:off x="2340915" y="2968601"/>
              <a:ext cx="794842" cy="1747643"/>
            </a:xfrm>
            <a:prstGeom prst="downArrow">
              <a:avLst>
                <a:gd name="adj1" fmla="val 47044"/>
                <a:gd name="adj2" fmla="val 66767"/>
              </a:avLst>
            </a:prstGeom>
            <a:solidFill>
              <a:schemeClr val="lt1"/>
            </a:solidFill>
            <a:ln w="50800" cap="flat" cmpd="sng">
              <a:solidFill>
                <a:srgbClr val="BFBFB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49" name="Google Shape;449;p29"/>
          <p:cNvGrpSpPr/>
          <p:nvPr/>
        </p:nvGrpSpPr>
        <p:grpSpPr>
          <a:xfrm>
            <a:off x="7616588" y="2261297"/>
            <a:ext cx="1303506" cy="2315183"/>
            <a:chOff x="2086583" y="2684832"/>
            <a:chExt cx="1303506" cy="2315183"/>
          </a:xfrm>
        </p:grpSpPr>
        <p:sp>
          <p:nvSpPr>
            <p:cNvPr id="450" name="Google Shape;450;p29"/>
            <p:cNvSpPr txBox="1"/>
            <p:nvPr/>
          </p:nvSpPr>
          <p:spPr>
            <a:xfrm>
              <a:off x="2086583" y="2684832"/>
              <a:ext cx="1303506" cy="2315183"/>
            </a:xfrm>
            <a:prstGeom prst="rect">
              <a:avLst/>
            </a:prstGeom>
            <a:solidFill>
              <a:srgbClr val="548135"/>
            </a:solidFill>
            <a:ln w="50800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1" name="Google Shape;451;p29"/>
            <p:cNvSpPr/>
            <p:nvPr/>
          </p:nvSpPr>
          <p:spPr>
            <a:xfrm>
              <a:off x="2340915" y="2968601"/>
              <a:ext cx="794842" cy="1747643"/>
            </a:xfrm>
            <a:prstGeom prst="downArrow">
              <a:avLst>
                <a:gd name="adj1" fmla="val 47044"/>
                <a:gd name="adj2" fmla="val 66767"/>
              </a:avLst>
            </a:prstGeom>
            <a:solidFill>
              <a:schemeClr val="lt1"/>
            </a:solidFill>
            <a:ln w="50800" cap="flat" cmpd="sng">
              <a:solidFill>
                <a:srgbClr val="BFBFB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52" name="Google Shape;452;p29"/>
          <p:cNvGrpSpPr/>
          <p:nvPr/>
        </p:nvGrpSpPr>
        <p:grpSpPr>
          <a:xfrm>
            <a:off x="3318601" y="2270350"/>
            <a:ext cx="1303506" cy="2315183"/>
            <a:chOff x="2086583" y="2684832"/>
            <a:chExt cx="1303506" cy="2315183"/>
          </a:xfrm>
        </p:grpSpPr>
        <p:sp>
          <p:nvSpPr>
            <p:cNvPr id="453" name="Google Shape;453;p29"/>
            <p:cNvSpPr txBox="1"/>
            <p:nvPr/>
          </p:nvSpPr>
          <p:spPr>
            <a:xfrm>
              <a:off x="2086583" y="2684832"/>
              <a:ext cx="1303506" cy="2315183"/>
            </a:xfrm>
            <a:prstGeom prst="rect">
              <a:avLst/>
            </a:prstGeom>
            <a:solidFill>
              <a:schemeClr val="accent2"/>
            </a:solidFill>
            <a:ln w="50800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4" name="Google Shape;454;p29"/>
            <p:cNvSpPr/>
            <p:nvPr/>
          </p:nvSpPr>
          <p:spPr>
            <a:xfrm>
              <a:off x="2340915" y="2968601"/>
              <a:ext cx="794842" cy="1747643"/>
            </a:xfrm>
            <a:prstGeom prst="downArrow">
              <a:avLst>
                <a:gd name="adj1" fmla="val 47044"/>
                <a:gd name="adj2" fmla="val 66767"/>
              </a:avLst>
            </a:prstGeom>
            <a:solidFill>
              <a:schemeClr val="lt1"/>
            </a:solidFill>
            <a:ln w="50800" cap="flat" cmpd="sng">
              <a:solidFill>
                <a:srgbClr val="BFBFB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55" name="Google Shape;455;p29"/>
          <p:cNvGrpSpPr/>
          <p:nvPr/>
        </p:nvGrpSpPr>
        <p:grpSpPr>
          <a:xfrm rot="10800000">
            <a:off x="9415789" y="2261295"/>
            <a:ext cx="1303506" cy="2315183"/>
            <a:chOff x="2086583" y="2684832"/>
            <a:chExt cx="1303506" cy="2315183"/>
          </a:xfrm>
        </p:grpSpPr>
        <p:sp>
          <p:nvSpPr>
            <p:cNvPr id="456" name="Google Shape;456;p29"/>
            <p:cNvSpPr txBox="1"/>
            <p:nvPr/>
          </p:nvSpPr>
          <p:spPr>
            <a:xfrm>
              <a:off x="2086583" y="2684832"/>
              <a:ext cx="1303506" cy="2315183"/>
            </a:xfrm>
            <a:prstGeom prst="rect">
              <a:avLst/>
            </a:prstGeom>
            <a:solidFill>
              <a:schemeClr val="accent2"/>
            </a:solidFill>
            <a:ln w="50800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7" name="Google Shape;457;p29"/>
            <p:cNvSpPr/>
            <p:nvPr/>
          </p:nvSpPr>
          <p:spPr>
            <a:xfrm>
              <a:off x="2340915" y="2968601"/>
              <a:ext cx="794842" cy="1747643"/>
            </a:xfrm>
            <a:prstGeom prst="downArrow">
              <a:avLst>
                <a:gd name="adj1" fmla="val 47044"/>
                <a:gd name="adj2" fmla="val 66767"/>
              </a:avLst>
            </a:prstGeom>
            <a:solidFill>
              <a:schemeClr val="lt1"/>
            </a:solidFill>
            <a:ln w="50800" cap="flat" cmpd="sng">
              <a:solidFill>
                <a:srgbClr val="BFBFB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58" name="Google Shape;458;p29"/>
          <p:cNvGrpSpPr/>
          <p:nvPr/>
        </p:nvGrpSpPr>
        <p:grpSpPr>
          <a:xfrm rot="10800000">
            <a:off x="1456028" y="2279404"/>
            <a:ext cx="1303506" cy="2315183"/>
            <a:chOff x="2177113" y="2684832"/>
            <a:chExt cx="1303506" cy="2315183"/>
          </a:xfrm>
        </p:grpSpPr>
        <p:sp>
          <p:nvSpPr>
            <p:cNvPr id="459" name="Google Shape;459;p29"/>
            <p:cNvSpPr txBox="1"/>
            <p:nvPr/>
          </p:nvSpPr>
          <p:spPr>
            <a:xfrm>
              <a:off x="2177113" y="2684832"/>
              <a:ext cx="1303506" cy="2315183"/>
            </a:xfrm>
            <a:prstGeom prst="rect">
              <a:avLst/>
            </a:prstGeom>
            <a:solidFill>
              <a:schemeClr val="lt1"/>
            </a:solidFill>
            <a:ln w="50800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0" name="Google Shape;460;p29"/>
            <p:cNvSpPr/>
            <p:nvPr/>
          </p:nvSpPr>
          <p:spPr>
            <a:xfrm>
              <a:off x="2340915" y="2968601"/>
              <a:ext cx="794842" cy="1747643"/>
            </a:xfrm>
            <a:prstGeom prst="downArrow">
              <a:avLst>
                <a:gd name="adj1" fmla="val 47044"/>
                <a:gd name="adj2" fmla="val 66767"/>
              </a:avLst>
            </a:prstGeom>
            <a:solidFill>
              <a:schemeClr val="lt1"/>
            </a:solidFill>
            <a:ln w="50800" cap="flat" cmpd="sng">
              <a:solidFill>
                <a:srgbClr val="BFBFB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61" name="Google Shape;461;p29"/>
          <p:cNvGrpSpPr/>
          <p:nvPr/>
        </p:nvGrpSpPr>
        <p:grpSpPr>
          <a:xfrm>
            <a:off x="7616587" y="2270349"/>
            <a:ext cx="1303506" cy="2315183"/>
            <a:chOff x="2086583" y="2684832"/>
            <a:chExt cx="1303506" cy="2315183"/>
          </a:xfrm>
        </p:grpSpPr>
        <p:sp>
          <p:nvSpPr>
            <p:cNvPr id="462" name="Google Shape;462;p29"/>
            <p:cNvSpPr txBox="1"/>
            <p:nvPr/>
          </p:nvSpPr>
          <p:spPr>
            <a:xfrm>
              <a:off x="2086583" y="2684832"/>
              <a:ext cx="1303506" cy="2315183"/>
            </a:xfrm>
            <a:prstGeom prst="rect">
              <a:avLst/>
            </a:prstGeom>
            <a:solidFill>
              <a:schemeClr val="lt1"/>
            </a:solidFill>
            <a:ln w="50800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3" name="Google Shape;463;p29"/>
            <p:cNvSpPr/>
            <p:nvPr/>
          </p:nvSpPr>
          <p:spPr>
            <a:xfrm>
              <a:off x="2340915" y="2968601"/>
              <a:ext cx="794842" cy="1747643"/>
            </a:xfrm>
            <a:prstGeom prst="downArrow">
              <a:avLst>
                <a:gd name="adj1" fmla="val 47044"/>
                <a:gd name="adj2" fmla="val 66767"/>
              </a:avLst>
            </a:prstGeom>
            <a:solidFill>
              <a:schemeClr val="lt1"/>
            </a:solidFill>
            <a:ln w="50800" cap="flat" cmpd="sng">
              <a:solidFill>
                <a:srgbClr val="BFBFB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64" name="Google Shape;464;p29"/>
          <p:cNvGrpSpPr/>
          <p:nvPr/>
        </p:nvGrpSpPr>
        <p:grpSpPr>
          <a:xfrm>
            <a:off x="3327653" y="2261296"/>
            <a:ext cx="1303506" cy="2315183"/>
            <a:chOff x="2086583" y="2684832"/>
            <a:chExt cx="1303506" cy="2315183"/>
          </a:xfrm>
        </p:grpSpPr>
        <p:sp>
          <p:nvSpPr>
            <p:cNvPr id="465" name="Google Shape;465;p29"/>
            <p:cNvSpPr txBox="1"/>
            <p:nvPr/>
          </p:nvSpPr>
          <p:spPr>
            <a:xfrm>
              <a:off x="2086583" y="2684832"/>
              <a:ext cx="1303506" cy="2315183"/>
            </a:xfrm>
            <a:prstGeom prst="rect">
              <a:avLst/>
            </a:prstGeom>
            <a:solidFill>
              <a:schemeClr val="lt1"/>
            </a:solidFill>
            <a:ln w="50800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6" name="Google Shape;466;p29"/>
            <p:cNvSpPr/>
            <p:nvPr/>
          </p:nvSpPr>
          <p:spPr>
            <a:xfrm>
              <a:off x="2340915" y="2968601"/>
              <a:ext cx="794842" cy="1747643"/>
            </a:xfrm>
            <a:prstGeom prst="downArrow">
              <a:avLst>
                <a:gd name="adj1" fmla="val 47044"/>
                <a:gd name="adj2" fmla="val 66767"/>
              </a:avLst>
            </a:prstGeom>
            <a:solidFill>
              <a:schemeClr val="lt1"/>
            </a:solidFill>
            <a:ln w="50800" cap="flat" cmpd="sng">
              <a:solidFill>
                <a:srgbClr val="BFBFB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67" name="Google Shape;467;p29"/>
          <p:cNvGrpSpPr/>
          <p:nvPr/>
        </p:nvGrpSpPr>
        <p:grpSpPr>
          <a:xfrm rot="10800000">
            <a:off x="9433894" y="2270347"/>
            <a:ext cx="1303506" cy="2315183"/>
            <a:chOff x="2086583" y="2684832"/>
            <a:chExt cx="1303506" cy="2315183"/>
          </a:xfrm>
        </p:grpSpPr>
        <p:sp>
          <p:nvSpPr>
            <p:cNvPr id="468" name="Google Shape;468;p29"/>
            <p:cNvSpPr txBox="1"/>
            <p:nvPr/>
          </p:nvSpPr>
          <p:spPr>
            <a:xfrm>
              <a:off x="2086583" y="2684832"/>
              <a:ext cx="1303506" cy="2315183"/>
            </a:xfrm>
            <a:prstGeom prst="rect">
              <a:avLst/>
            </a:prstGeom>
            <a:solidFill>
              <a:schemeClr val="lt1"/>
            </a:solidFill>
            <a:ln w="50800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9" name="Google Shape;469;p29"/>
            <p:cNvSpPr/>
            <p:nvPr/>
          </p:nvSpPr>
          <p:spPr>
            <a:xfrm>
              <a:off x="2340915" y="2968601"/>
              <a:ext cx="794842" cy="1747643"/>
            </a:xfrm>
            <a:prstGeom prst="downArrow">
              <a:avLst>
                <a:gd name="adj1" fmla="val 47044"/>
                <a:gd name="adj2" fmla="val 66767"/>
              </a:avLst>
            </a:prstGeom>
            <a:solidFill>
              <a:schemeClr val="lt1"/>
            </a:solidFill>
            <a:ln w="50800" cap="flat" cmpd="sng">
              <a:solidFill>
                <a:srgbClr val="BFBFB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70" name="Google Shape;470;p29"/>
          <p:cNvSpPr txBox="1"/>
          <p:nvPr/>
        </p:nvSpPr>
        <p:spPr>
          <a:xfrm>
            <a:off x="351186" y="191264"/>
            <a:ext cx="553356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Assets &amp; Expenses</a:t>
            </a:r>
            <a:endParaRPr/>
          </a:p>
        </p:txBody>
      </p:sp>
      <p:sp>
        <p:nvSpPr>
          <p:cNvPr id="471" name="Google Shape;471;p29"/>
          <p:cNvSpPr txBox="1"/>
          <p:nvPr/>
        </p:nvSpPr>
        <p:spPr>
          <a:xfrm>
            <a:off x="6112111" y="191264"/>
            <a:ext cx="607183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Liabilities, Equity &amp; Revenue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300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30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30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30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5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30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478" name="Google Shape;478;p30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sp>
        <p:nvSpPr>
          <p:cNvPr id="479" name="Google Shape;479;p30"/>
          <p:cNvSpPr txBox="1"/>
          <p:nvPr/>
        </p:nvSpPr>
        <p:spPr>
          <a:xfrm>
            <a:off x="9504213" y="373659"/>
            <a:ext cx="2279791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Sources of funds</a:t>
            </a:r>
            <a:endParaRPr/>
          </a:p>
        </p:txBody>
      </p:sp>
      <p:sp>
        <p:nvSpPr>
          <p:cNvPr id="480" name="Google Shape;480;p30"/>
          <p:cNvSpPr txBox="1"/>
          <p:nvPr/>
        </p:nvSpPr>
        <p:spPr>
          <a:xfrm>
            <a:off x="492858" y="373659"/>
            <a:ext cx="188064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6"/>
                </a:solidFill>
                <a:latin typeface="Avenir"/>
                <a:ea typeface="Avenir"/>
                <a:cs typeface="Avenir"/>
                <a:sym typeface="Avenir"/>
              </a:rPr>
              <a:t>Uses of funds</a:t>
            </a:r>
            <a:endParaRPr/>
          </a:p>
        </p:txBody>
      </p:sp>
      <p:grpSp>
        <p:nvGrpSpPr>
          <p:cNvPr id="481" name="Google Shape;481;p30"/>
          <p:cNvGrpSpPr/>
          <p:nvPr/>
        </p:nvGrpSpPr>
        <p:grpSpPr>
          <a:xfrm>
            <a:off x="492858" y="773769"/>
            <a:ext cx="11291146" cy="5895963"/>
            <a:chOff x="492858" y="773769"/>
            <a:chExt cx="11291146" cy="5895963"/>
          </a:xfrm>
        </p:grpSpPr>
        <p:sp>
          <p:nvSpPr>
            <p:cNvPr id="482" name="Google Shape;482;p30"/>
            <p:cNvSpPr txBox="1"/>
            <p:nvPr/>
          </p:nvSpPr>
          <p:spPr>
            <a:xfrm>
              <a:off x="6227788" y="2623662"/>
              <a:ext cx="5556216" cy="1692844"/>
            </a:xfrm>
            <a:prstGeom prst="rect">
              <a:avLst/>
            </a:prstGeom>
            <a:solidFill>
              <a:srgbClr val="FFF2CC"/>
            </a:solidFill>
            <a:ln w="76200" cap="flat" cmpd="sng">
              <a:solidFill>
                <a:srgbClr val="F4B08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Equity</a:t>
              </a:r>
              <a:r>
                <a:rPr lang="en-US" sz="2800" b="1">
                  <a:solidFill>
                    <a:srgbClr val="FFF2CC"/>
                  </a:solidFill>
                  <a:latin typeface="Avenir"/>
                  <a:ea typeface="Avenir"/>
                  <a:cs typeface="Avenir"/>
                  <a:sym typeface="Avenir"/>
                </a:rPr>
                <a:t>_</a:t>
              </a:r>
              <a:r>
                <a:rPr lang="en-US" sz="28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 </a:t>
              </a:r>
              <a:endParaRPr/>
            </a:p>
          </p:txBody>
        </p:sp>
        <p:sp>
          <p:nvSpPr>
            <p:cNvPr id="483" name="Google Shape;483;p30"/>
            <p:cNvSpPr txBox="1"/>
            <p:nvPr/>
          </p:nvSpPr>
          <p:spPr>
            <a:xfrm>
              <a:off x="6410845" y="3135649"/>
              <a:ext cx="1544844" cy="770509"/>
            </a:xfrm>
            <a:prstGeom prst="rect">
              <a:avLst/>
            </a:prstGeom>
            <a:noFill/>
            <a:ln w="57150" cap="flat" cmpd="sng">
              <a:solidFill>
                <a:srgbClr val="94209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200" b="1">
                  <a:solidFill>
                    <a:srgbClr val="942093"/>
                  </a:solidFill>
                  <a:latin typeface="Avenir"/>
                  <a:ea typeface="Avenir"/>
                  <a:cs typeface="Avenir"/>
                  <a:sym typeface="Avenir"/>
                </a:rPr>
                <a:t>Profit</a:t>
              </a:r>
              <a:endParaRPr/>
            </a:p>
          </p:txBody>
        </p:sp>
        <p:sp>
          <p:nvSpPr>
            <p:cNvPr id="484" name="Google Shape;484;p30"/>
            <p:cNvSpPr txBox="1"/>
            <p:nvPr/>
          </p:nvSpPr>
          <p:spPr>
            <a:xfrm>
              <a:off x="6227788" y="773769"/>
              <a:ext cx="5556216" cy="1702674"/>
            </a:xfrm>
            <a:prstGeom prst="rect">
              <a:avLst/>
            </a:prstGeom>
            <a:solidFill>
              <a:srgbClr val="FFF2CC"/>
            </a:solidFill>
            <a:ln w="76200" cap="flat" cmpd="sng">
              <a:solidFill>
                <a:srgbClr val="F4B08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Liabilities</a:t>
              </a:r>
              <a:r>
                <a:rPr lang="en-US" sz="2800" b="1">
                  <a:solidFill>
                    <a:srgbClr val="FFF2CC"/>
                  </a:solidFill>
                  <a:latin typeface="Avenir"/>
                  <a:ea typeface="Avenir"/>
                  <a:cs typeface="Avenir"/>
                  <a:sym typeface="Avenir"/>
                </a:rPr>
                <a:t>_</a:t>
              </a:r>
              <a:r>
                <a:rPr lang="en-US" sz="28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 </a:t>
              </a:r>
              <a:endParaRPr/>
            </a:p>
          </p:txBody>
        </p:sp>
        <p:grpSp>
          <p:nvGrpSpPr>
            <p:cNvPr id="485" name="Google Shape;485;p30"/>
            <p:cNvGrpSpPr/>
            <p:nvPr/>
          </p:nvGrpSpPr>
          <p:grpSpPr>
            <a:xfrm>
              <a:off x="492858" y="3906158"/>
              <a:ext cx="11291146" cy="2763574"/>
              <a:chOff x="1354633" y="4399872"/>
              <a:chExt cx="9550931" cy="2121952"/>
            </a:xfrm>
          </p:grpSpPr>
          <p:sp>
            <p:nvSpPr>
              <p:cNvPr id="486" name="Google Shape;486;p30"/>
              <p:cNvSpPr txBox="1"/>
              <p:nvPr/>
            </p:nvSpPr>
            <p:spPr>
              <a:xfrm>
                <a:off x="1354633" y="4813260"/>
                <a:ext cx="9550931" cy="1708564"/>
              </a:xfrm>
              <a:prstGeom prst="rect">
                <a:avLst/>
              </a:prstGeom>
              <a:solidFill>
                <a:srgbClr val="FCECFB"/>
              </a:solidFill>
              <a:ln w="76200" cap="flat" cmpd="sng">
                <a:solidFill>
                  <a:srgbClr val="942093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 b="1">
                    <a:solidFill>
                      <a:schemeClr val="dk1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/>
              </a:p>
            </p:txBody>
          </p:sp>
          <p:sp>
            <p:nvSpPr>
              <p:cNvPr id="487" name="Google Shape;487;p30"/>
              <p:cNvSpPr txBox="1"/>
              <p:nvPr/>
            </p:nvSpPr>
            <p:spPr>
              <a:xfrm>
                <a:off x="6199863" y="4921166"/>
                <a:ext cx="4576976" cy="1495361"/>
              </a:xfrm>
              <a:prstGeom prst="rect">
                <a:avLst/>
              </a:prstGeom>
              <a:solidFill>
                <a:srgbClr val="FFF2CC"/>
              </a:solidFill>
              <a:ln w="76200" cap="flat" cmpd="sng">
                <a:solidFill>
                  <a:srgbClr val="F4B08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b="1">
                    <a:solidFill>
                      <a:schemeClr val="dk1"/>
                    </a:solidFill>
                    <a:latin typeface="Avenir"/>
                    <a:ea typeface="Avenir"/>
                    <a:cs typeface="Avenir"/>
                    <a:sym typeface="Avenir"/>
                  </a:rPr>
                  <a:t>Income</a:t>
                </a:r>
                <a:r>
                  <a:rPr lang="en-US" sz="2800" b="1">
                    <a:solidFill>
                      <a:srgbClr val="FFF2CC"/>
                    </a:solidFill>
                    <a:latin typeface="Avenir"/>
                    <a:ea typeface="Avenir"/>
                    <a:cs typeface="Avenir"/>
                    <a:sym typeface="Avenir"/>
                  </a:rPr>
                  <a:t>_</a:t>
                </a:r>
                <a:r>
                  <a:rPr lang="en-US" sz="2800" b="1">
                    <a:solidFill>
                      <a:schemeClr val="dk1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/>
              </a:p>
            </p:txBody>
          </p:sp>
          <p:sp>
            <p:nvSpPr>
              <p:cNvPr id="488" name="Google Shape;488;p30"/>
              <p:cNvSpPr txBox="1"/>
              <p:nvPr/>
            </p:nvSpPr>
            <p:spPr>
              <a:xfrm>
                <a:off x="1481256" y="4921166"/>
                <a:ext cx="4552539" cy="1495361"/>
              </a:xfrm>
              <a:prstGeom prst="rect">
                <a:avLst/>
              </a:prstGeom>
              <a:solidFill>
                <a:srgbClr val="E1EFD8"/>
              </a:solidFill>
              <a:ln w="76200" cap="flat" cmpd="sng">
                <a:solidFill>
                  <a:srgbClr val="A8D08C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 b="1">
                    <a:solidFill>
                      <a:srgbClr val="E1EFD8"/>
                    </a:solidFill>
                    <a:latin typeface="Avenir"/>
                    <a:ea typeface="Avenir"/>
                    <a:cs typeface="Avenir"/>
                    <a:sym typeface="Avenir"/>
                  </a:rPr>
                  <a:t>_</a:t>
                </a:r>
                <a:r>
                  <a:rPr lang="en-US" sz="2000" b="1">
                    <a:solidFill>
                      <a:schemeClr val="dk1"/>
                    </a:solidFill>
                    <a:latin typeface="Avenir"/>
                    <a:ea typeface="Avenir"/>
                    <a:cs typeface="Avenir"/>
                    <a:sym typeface="Avenir"/>
                  </a:rPr>
                  <a:t>Expenses</a:t>
                </a:r>
                <a:endParaRPr sz="28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cxnSp>
            <p:nvCxnSpPr>
              <p:cNvPr id="489" name="Google Shape;489;p30"/>
              <p:cNvCxnSpPr>
                <a:stCxn id="483" idx="2"/>
              </p:cNvCxnSpPr>
              <p:nvPr/>
            </p:nvCxnSpPr>
            <p:spPr>
              <a:xfrm>
                <a:off x="7013902" y="4399872"/>
                <a:ext cx="7500" cy="434700"/>
              </a:xfrm>
              <a:prstGeom prst="straightConnector1">
                <a:avLst/>
              </a:prstGeom>
              <a:noFill/>
              <a:ln w="76200" cap="flat" cmpd="sng">
                <a:solidFill>
                  <a:srgbClr val="942093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sp>
          <p:nvSpPr>
            <p:cNvPr id="490" name="Google Shape;490;p30"/>
            <p:cNvSpPr txBox="1"/>
            <p:nvPr/>
          </p:nvSpPr>
          <p:spPr>
            <a:xfrm>
              <a:off x="492858" y="773769"/>
              <a:ext cx="5544457" cy="3542737"/>
            </a:xfrm>
            <a:prstGeom prst="rect">
              <a:avLst/>
            </a:prstGeom>
            <a:solidFill>
              <a:srgbClr val="E1EFD8"/>
            </a:solidFill>
            <a:ln w="76200" cap="flat" cmpd="sng">
              <a:solidFill>
                <a:srgbClr val="A8D08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rgbClr val="E1EFD8"/>
                  </a:solidFill>
                  <a:latin typeface="Avenir"/>
                  <a:ea typeface="Avenir"/>
                  <a:cs typeface="Avenir"/>
                  <a:sym typeface="Avenir"/>
                </a:rPr>
                <a:t>_</a:t>
              </a:r>
              <a:r>
                <a:rPr lang="en-US" sz="20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Assets</a:t>
              </a:r>
              <a:endParaRPr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graphicFrame>
        <p:nvGraphicFramePr>
          <p:cNvPr id="491" name="Google Shape;491;p30"/>
          <p:cNvGraphicFramePr/>
          <p:nvPr/>
        </p:nvGraphicFramePr>
        <p:xfrm>
          <a:off x="2118791" y="1625106"/>
          <a:ext cx="2292600" cy="1455465"/>
        </p:xfrm>
        <a:graphic>
          <a:graphicData uri="http://schemas.openxmlformats.org/drawingml/2006/table">
            <a:tbl>
              <a:tblPr firstRow="1" bandRow="1">
                <a:noFill/>
                <a:tableStyleId>{6A0A28E7-C3DC-4CBE-A5C4-132C253DC8C1}</a:tableStyleId>
              </a:tblPr>
              <a:tblGrid>
                <a:gridCol w="114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6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9725"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Cash at bank</a:t>
                      </a:r>
                      <a:endParaRPr sz="1400" b="1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06850" marR="106850" marT="53425" marB="53425" anchor="ctr">
                    <a:lnL w="9525" cap="flat" cmpd="sng">
                      <a:solidFill>
                        <a:srgbClr val="38562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8562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8562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rgbClr val="54813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4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800" b="1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Dr</a:t>
                      </a:r>
                      <a:endParaRPr sz="4800" b="1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400" marR="34400" marT="17200" marB="17200" anchor="ctr">
                    <a:lnL w="9525" cap="flat" cmpd="sng">
                      <a:solidFill>
                        <a:srgbClr val="38562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54813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rgbClr val="54813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8562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4800"/>
                        <a:buFont typeface="Helvetica Neue"/>
                        <a:buNone/>
                      </a:pPr>
                      <a:r>
                        <a:rPr lang="en-US" sz="4800" b="1" u="none" strike="noStrike" cap="none">
                          <a:solidFill>
                            <a:schemeClr val="accent2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Cr</a:t>
                      </a:r>
                      <a:endParaRPr sz="4800" b="1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400" marR="34400" marT="17200" marB="17200" anchor="ctr">
                    <a:lnL w="76200" cap="flat" cmpd="sng">
                      <a:solidFill>
                        <a:srgbClr val="54813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8562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rgbClr val="54813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8562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92" name="Google Shape;492;p30"/>
          <p:cNvGraphicFramePr/>
          <p:nvPr/>
        </p:nvGraphicFramePr>
        <p:xfrm>
          <a:off x="7663248" y="890137"/>
          <a:ext cx="2292600" cy="1455465"/>
        </p:xfrm>
        <a:graphic>
          <a:graphicData uri="http://schemas.openxmlformats.org/drawingml/2006/table">
            <a:tbl>
              <a:tblPr firstRow="1" bandRow="1">
                <a:noFill/>
                <a:tableStyleId>{6A0A28E7-C3DC-4CBE-A5C4-132C253DC8C1}</a:tableStyleId>
              </a:tblPr>
              <a:tblGrid>
                <a:gridCol w="114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6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9725"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Bank loan</a:t>
                      </a:r>
                      <a:endParaRPr sz="1400" b="1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06850" marR="106850" marT="53425" marB="53425" anchor="ctr">
                    <a:lnL w="9525" cap="flat" cmpd="sng">
                      <a:solidFill>
                        <a:srgbClr val="7F6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6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6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4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800" b="1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Dr</a:t>
                      </a:r>
                      <a:endParaRPr sz="4800" b="1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400" marR="34400" marT="17200" marB="17200" anchor="ctr">
                    <a:lnL w="9525" cap="flat" cmpd="sng">
                      <a:solidFill>
                        <a:srgbClr val="7F6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6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4800"/>
                        <a:buFont typeface="Helvetica Neue"/>
                        <a:buNone/>
                      </a:pPr>
                      <a:r>
                        <a:rPr lang="en-US" sz="4800" b="1" u="none" strike="noStrike" cap="none">
                          <a:solidFill>
                            <a:schemeClr val="accent2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Cr</a:t>
                      </a:r>
                      <a:endParaRPr sz="4800" b="1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400" marR="34400" marT="17200" marB="17200" anchor="ctr">
                    <a:lnL w="76200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6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6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93" name="Google Shape;493;p30"/>
          <p:cNvSpPr/>
          <p:nvPr/>
        </p:nvSpPr>
        <p:spPr>
          <a:xfrm rot="10800000">
            <a:off x="1264808" y="2023504"/>
            <a:ext cx="1030204" cy="157438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548135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4" name="Google Shape;494;p30"/>
          <p:cNvSpPr txBox="1"/>
          <p:nvPr/>
        </p:nvSpPr>
        <p:spPr>
          <a:xfrm rot="-5400000">
            <a:off x="1121488" y="2681915"/>
            <a:ext cx="1316829" cy="515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Increase</a:t>
            </a:r>
            <a:endParaRPr/>
          </a:p>
        </p:txBody>
      </p:sp>
      <p:sp>
        <p:nvSpPr>
          <p:cNvPr id="495" name="Google Shape;495;p30"/>
          <p:cNvSpPr/>
          <p:nvPr/>
        </p:nvSpPr>
        <p:spPr>
          <a:xfrm>
            <a:off x="4295260" y="2021187"/>
            <a:ext cx="1030204" cy="1574379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6" name="Google Shape;496;p30"/>
          <p:cNvSpPr txBox="1"/>
          <p:nvPr/>
        </p:nvSpPr>
        <p:spPr>
          <a:xfrm rot="5400000">
            <a:off x="4151938" y="2422038"/>
            <a:ext cx="1316828" cy="515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Decrease</a:t>
            </a:r>
            <a:endParaRPr/>
          </a:p>
        </p:txBody>
      </p:sp>
      <p:sp>
        <p:nvSpPr>
          <p:cNvPr id="497" name="Google Shape;497;p30"/>
          <p:cNvSpPr/>
          <p:nvPr/>
        </p:nvSpPr>
        <p:spPr>
          <a:xfrm rot="10800000">
            <a:off x="9802560" y="1233996"/>
            <a:ext cx="1030204" cy="157438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8" name="Google Shape;498;p30"/>
          <p:cNvSpPr txBox="1"/>
          <p:nvPr/>
        </p:nvSpPr>
        <p:spPr>
          <a:xfrm rot="-5400000">
            <a:off x="9659237" y="1892389"/>
            <a:ext cx="1316829" cy="515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Increase</a:t>
            </a:r>
            <a:endParaRPr/>
          </a:p>
        </p:txBody>
      </p:sp>
      <p:sp>
        <p:nvSpPr>
          <p:cNvPr id="499" name="Google Shape;499;p30"/>
          <p:cNvSpPr/>
          <p:nvPr/>
        </p:nvSpPr>
        <p:spPr>
          <a:xfrm>
            <a:off x="6786322" y="1261375"/>
            <a:ext cx="1030204" cy="1574379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548135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0" name="Google Shape;500;p30"/>
          <p:cNvSpPr txBox="1"/>
          <p:nvPr/>
        </p:nvSpPr>
        <p:spPr>
          <a:xfrm rot="5400000">
            <a:off x="6642988" y="1662238"/>
            <a:ext cx="1316828" cy="515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Decrease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31"/>
          <p:cNvSpPr txBox="1"/>
          <p:nvPr/>
        </p:nvSpPr>
        <p:spPr>
          <a:xfrm>
            <a:off x="4187006" y="133386"/>
            <a:ext cx="590270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General Ledger - Global Books Limited</a:t>
            </a:r>
            <a:endParaRPr/>
          </a:p>
        </p:txBody>
      </p:sp>
      <p:cxnSp>
        <p:nvCxnSpPr>
          <p:cNvPr id="507" name="Google Shape;507;p31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sp>
        <p:nvSpPr>
          <p:cNvPr id="508" name="Google Shape;508;p31"/>
          <p:cNvSpPr txBox="1"/>
          <p:nvPr/>
        </p:nvSpPr>
        <p:spPr>
          <a:xfrm>
            <a:off x="9504213" y="373659"/>
            <a:ext cx="2279791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Sources of funds</a:t>
            </a:r>
            <a:endParaRPr/>
          </a:p>
        </p:txBody>
      </p:sp>
      <p:sp>
        <p:nvSpPr>
          <p:cNvPr id="509" name="Google Shape;509;p31"/>
          <p:cNvSpPr txBox="1"/>
          <p:nvPr/>
        </p:nvSpPr>
        <p:spPr>
          <a:xfrm>
            <a:off x="492858" y="373659"/>
            <a:ext cx="188064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6"/>
                </a:solidFill>
                <a:latin typeface="Avenir"/>
                <a:ea typeface="Avenir"/>
                <a:cs typeface="Avenir"/>
                <a:sym typeface="Avenir"/>
              </a:rPr>
              <a:t>Uses of funds</a:t>
            </a:r>
            <a:endParaRPr/>
          </a:p>
        </p:txBody>
      </p:sp>
      <p:sp>
        <p:nvSpPr>
          <p:cNvPr id="510" name="Google Shape;510;p31"/>
          <p:cNvSpPr txBox="1"/>
          <p:nvPr/>
        </p:nvSpPr>
        <p:spPr>
          <a:xfrm>
            <a:off x="6227788" y="2623662"/>
            <a:ext cx="5556216" cy="169284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Equity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511" name="Google Shape;511;p31"/>
          <p:cNvSpPr txBox="1"/>
          <p:nvPr/>
        </p:nvSpPr>
        <p:spPr>
          <a:xfrm>
            <a:off x="6410845" y="3135649"/>
            <a:ext cx="1544844" cy="770509"/>
          </a:xfrm>
          <a:prstGeom prst="rect">
            <a:avLst/>
          </a:prstGeom>
          <a:noFill/>
          <a:ln w="5715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>
                <a:solidFill>
                  <a:srgbClr val="942093"/>
                </a:solidFill>
                <a:latin typeface="Avenir"/>
                <a:ea typeface="Avenir"/>
                <a:cs typeface="Avenir"/>
                <a:sym typeface="Avenir"/>
              </a:rPr>
              <a:t>Profit</a:t>
            </a:r>
            <a:endParaRPr/>
          </a:p>
        </p:txBody>
      </p:sp>
      <p:sp>
        <p:nvSpPr>
          <p:cNvPr id="512" name="Google Shape;512;p31"/>
          <p:cNvSpPr txBox="1"/>
          <p:nvPr/>
        </p:nvSpPr>
        <p:spPr>
          <a:xfrm>
            <a:off x="6227788" y="773769"/>
            <a:ext cx="5556216" cy="170267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Liabilities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grpSp>
        <p:nvGrpSpPr>
          <p:cNvPr id="513" name="Google Shape;513;p31"/>
          <p:cNvGrpSpPr/>
          <p:nvPr/>
        </p:nvGrpSpPr>
        <p:grpSpPr>
          <a:xfrm>
            <a:off x="492858" y="3906158"/>
            <a:ext cx="11291146" cy="2763574"/>
            <a:chOff x="492858" y="3906158"/>
            <a:chExt cx="11291146" cy="2763574"/>
          </a:xfrm>
        </p:grpSpPr>
        <p:sp>
          <p:nvSpPr>
            <p:cNvPr id="514" name="Google Shape;514;p31"/>
            <p:cNvSpPr txBox="1"/>
            <p:nvPr/>
          </p:nvSpPr>
          <p:spPr>
            <a:xfrm>
              <a:off x="492858" y="4444544"/>
              <a:ext cx="11291146" cy="2225188"/>
            </a:xfrm>
            <a:prstGeom prst="rect">
              <a:avLst/>
            </a:prstGeom>
            <a:solidFill>
              <a:srgbClr val="FCECFB"/>
            </a:solidFill>
            <a:ln w="76200" cap="flat" cmpd="sng">
              <a:solidFill>
                <a:srgbClr val="94209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 </a:t>
              </a:r>
              <a:endParaRPr/>
            </a:p>
          </p:txBody>
        </p:sp>
        <p:sp>
          <p:nvSpPr>
            <p:cNvPr id="515" name="Google Shape;515;p31"/>
            <p:cNvSpPr txBox="1"/>
            <p:nvPr/>
          </p:nvSpPr>
          <p:spPr>
            <a:xfrm>
              <a:off x="6220907" y="4585078"/>
              <a:ext cx="5410918" cy="1947518"/>
            </a:xfrm>
            <a:prstGeom prst="rect">
              <a:avLst/>
            </a:prstGeom>
            <a:solidFill>
              <a:srgbClr val="FFF2CC"/>
            </a:solidFill>
            <a:ln w="76200" cap="flat" cmpd="sng">
              <a:solidFill>
                <a:srgbClr val="F4B08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Revenue</a:t>
              </a:r>
              <a:r>
                <a:rPr lang="en-US" sz="2800" b="1">
                  <a:solidFill>
                    <a:srgbClr val="FFF2CC"/>
                  </a:solidFill>
                  <a:latin typeface="Avenir"/>
                  <a:ea typeface="Avenir"/>
                  <a:cs typeface="Avenir"/>
                  <a:sym typeface="Avenir"/>
                </a:rPr>
                <a:t>_</a:t>
              </a:r>
              <a:r>
                <a:rPr lang="en-US" sz="28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 </a:t>
              </a:r>
              <a:endParaRPr/>
            </a:p>
          </p:txBody>
        </p:sp>
        <p:sp>
          <p:nvSpPr>
            <p:cNvPr id="516" name="Google Shape;516;p31"/>
            <p:cNvSpPr txBox="1"/>
            <p:nvPr/>
          </p:nvSpPr>
          <p:spPr>
            <a:xfrm>
              <a:off x="642552" y="4585078"/>
              <a:ext cx="5382028" cy="1947518"/>
            </a:xfrm>
            <a:prstGeom prst="rect">
              <a:avLst/>
            </a:prstGeom>
            <a:solidFill>
              <a:srgbClr val="E1EFD8"/>
            </a:solidFill>
            <a:ln w="76200" cap="flat" cmpd="sng">
              <a:solidFill>
                <a:srgbClr val="A8D08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rgbClr val="E1EFD8"/>
                  </a:solidFill>
                  <a:latin typeface="Avenir"/>
                  <a:ea typeface="Avenir"/>
                  <a:cs typeface="Avenir"/>
                  <a:sym typeface="Avenir"/>
                </a:rPr>
                <a:t>_</a:t>
              </a:r>
              <a:r>
                <a:rPr lang="en-US" sz="20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Expenses</a:t>
              </a:r>
              <a:endParaRPr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17" name="Google Shape;517;p31"/>
            <p:cNvSpPr txBox="1"/>
            <p:nvPr/>
          </p:nvSpPr>
          <p:spPr>
            <a:xfrm>
              <a:off x="2570770" y="6192000"/>
              <a:ext cx="1585661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Advertising</a:t>
              </a:r>
              <a:endParaRPr/>
            </a:p>
          </p:txBody>
        </p:sp>
        <p:sp>
          <p:nvSpPr>
            <p:cNvPr id="518" name="Google Shape;518;p31"/>
            <p:cNvSpPr txBox="1"/>
            <p:nvPr/>
          </p:nvSpPr>
          <p:spPr>
            <a:xfrm>
              <a:off x="2596439" y="5339671"/>
              <a:ext cx="159056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Cleaning</a:t>
              </a:r>
              <a:endParaRPr/>
            </a:p>
          </p:txBody>
        </p:sp>
        <p:sp>
          <p:nvSpPr>
            <p:cNvPr id="519" name="Google Shape;519;p31"/>
            <p:cNvSpPr txBox="1"/>
            <p:nvPr/>
          </p:nvSpPr>
          <p:spPr>
            <a:xfrm>
              <a:off x="4306077" y="6192000"/>
              <a:ext cx="160641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Cost of sales</a:t>
              </a:r>
              <a:endParaRPr/>
            </a:p>
          </p:txBody>
        </p:sp>
        <p:sp>
          <p:nvSpPr>
            <p:cNvPr id="520" name="Google Shape;520;p31"/>
            <p:cNvSpPr txBox="1"/>
            <p:nvPr/>
          </p:nvSpPr>
          <p:spPr>
            <a:xfrm>
              <a:off x="796515" y="6192000"/>
              <a:ext cx="1603683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Depreciation</a:t>
              </a:r>
              <a:endParaRPr/>
            </a:p>
          </p:txBody>
        </p:sp>
        <p:sp>
          <p:nvSpPr>
            <p:cNvPr id="521" name="Google Shape;521;p31"/>
            <p:cNvSpPr txBox="1"/>
            <p:nvPr/>
          </p:nvSpPr>
          <p:spPr>
            <a:xfrm>
              <a:off x="6295758" y="6192000"/>
              <a:ext cx="1842786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Revenue (sales)</a:t>
              </a:r>
              <a:endParaRPr/>
            </a:p>
          </p:txBody>
        </p:sp>
        <p:sp>
          <p:nvSpPr>
            <p:cNvPr id="522" name="Google Shape;522;p31"/>
            <p:cNvSpPr txBox="1"/>
            <p:nvPr/>
          </p:nvSpPr>
          <p:spPr>
            <a:xfrm>
              <a:off x="3713366" y="5031445"/>
              <a:ext cx="412292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rgbClr val="548135"/>
                  </a:solidFill>
                  <a:latin typeface="Avenir"/>
                  <a:ea typeface="Avenir"/>
                  <a:cs typeface="Avenir"/>
                  <a:sym typeface="Avenir"/>
                </a:rPr>
                <a:t>50</a:t>
              </a:r>
              <a:endParaRPr/>
            </a:p>
          </p:txBody>
        </p:sp>
        <p:sp>
          <p:nvSpPr>
            <p:cNvPr id="523" name="Google Shape;523;p31"/>
            <p:cNvSpPr txBox="1"/>
            <p:nvPr/>
          </p:nvSpPr>
          <p:spPr>
            <a:xfrm>
              <a:off x="7429894" y="5905082"/>
              <a:ext cx="526106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chemeClr val="accent2"/>
                  </a:solidFill>
                  <a:latin typeface="Avenir"/>
                  <a:ea typeface="Avenir"/>
                  <a:cs typeface="Avenir"/>
                  <a:sym typeface="Avenir"/>
                </a:rPr>
                <a:t>700</a:t>
              </a:r>
              <a:endParaRPr/>
            </a:p>
          </p:txBody>
        </p:sp>
        <p:sp>
          <p:nvSpPr>
            <p:cNvPr id="524" name="Google Shape;524;p31"/>
            <p:cNvSpPr/>
            <p:nvPr/>
          </p:nvSpPr>
          <p:spPr>
            <a:xfrm rot="10800000">
              <a:off x="6984000" y="5943076"/>
              <a:ext cx="108000" cy="180000"/>
            </a:xfrm>
            <a:prstGeom prst="downArrow">
              <a:avLst>
                <a:gd name="adj1" fmla="val 100000"/>
                <a:gd name="adj2" fmla="val 47930"/>
              </a:avLst>
            </a:prstGeom>
            <a:solidFill>
              <a:schemeClr val="accent2"/>
            </a:solidFill>
            <a:ln w="9525" cap="flat" cmpd="sng">
              <a:solidFill>
                <a:srgbClr val="C55A1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5" name="Google Shape;525;p31"/>
            <p:cNvSpPr/>
            <p:nvPr/>
          </p:nvSpPr>
          <p:spPr>
            <a:xfrm rot="10800000">
              <a:off x="3096000" y="5082325"/>
              <a:ext cx="108000" cy="180000"/>
            </a:xfrm>
            <a:prstGeom prst="downArrow">
              <a:avLst>
                <a:gd name="adj1" fmla="val 100000"/>
                <a:gd name="adj2" fmla="val 47930"/>
              </a:avLst>
            </a:prstGeom>
            <a:solidFill>
              <a:srgbClr val="548135"/>
            </a:solidFill>
            <a:ln w="9525" cap="flat" cmpd="sng">
              <a:solidFill>
                <a:srgbClr val="38562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6" name="Google Shape;526;p31"/>
            <p:cNvSpPr txBox="1"/>
            <p:nvPr/>
          </p:nvSpPr>
          <p:spPr>
            <a:xfrm>
              <a:off x="5305894" y="5893862"/>
              <a:ext cx="526106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rgbClr val="548135"/>
                  </a:solidFill>
                  <a:latin typeface="Avenir"/>
                  <a:ea typeface="Avenir"/>
                  <a:cs typeface="Avenir"/>
                  <a:sym typeface="Avenir"/>
                </a:rPr>
                <a:t>300</a:t>
              </a:r>
              <a:endParaRPr/>
            </a:p>
          </p:txBody>
        </p:sp>
        <p:sp>
          <p:nvSpPr>
            <p:cNvPr id="527" name="Google Shape;527;p31"/>
            <p:cNvSpPr/>
            <p:nvPr/>
          </p:nvSpPr>
          <p:spPr>
            <a:xfrm rot="10800000">
              <a:off x="4860000" y="5944742"/>
              <a:ext cx="108000" cy="180000"/>
            </a:xfrm>
            <a:prstGeom prst="downArrow">
              <a:avLst>
                <a:gd name="adj1" fmla="val 100000"/>
                <a:gd name="adj2" fmla="val 47930"/>
              </a:avLst>
            </a:prstGeom>
            <a:solidFill>
              <a:srgbClr val="548135"/>
            </a:solidFill>
            <a:ln w="9525" cap="flat" cmpd="sng">
              <a:solidFill>
                <a:srgbClr val="38562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8" name="Google Shape;528;p31"/>
            <p:cNvSpPr txBox="1"/>
            <p:nvPr/>
          </p:nvSpPr>
          <p:spPr>
            <a:xfrm>
              <a:off x="7429894" y="5645244"/>
              <a:ext cx="526106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chemeClr val="accent2"/>
                  </a:solidFill>
                  <a:latin typeface="Avenir"/>
                  <a:ea typeface="Avenir"/>
                  <a:cs typeface="Avenir"/>
                  <a:sym typeface="Avenir"/>
                </a:rPr>
                <a:t>600</a:t>
              </a:r>
              <a:endParaRPr/>
            </a:p>
          </p:txBody>
        </p:sp>
        <p:sp>
          <p:nvSpPr>
            <p:cNvPr id="529" name="Google Shape;529;p31"/>
            <p:cNvSpPr/>
            <p:nvPr/>
          </p:nvSpPr>
          <p:spPr>
            <a:xfrm rot="10800000">
              <a:off x="6984000" y="5695376"/>
              <a:ext cx="108000" cy="180000"/>
            </a:xfrm>
            <a:prstGeom prst="downArrow">
              <a:avLst>
                <a:gd name="adj1" fmla="val 100000"/>
                <a:gd name="adj2" fmla="val 47930"/>
              </a:avLst>
            </a:prstGeom>
            <a:solidFill>
              <a:schemeClr val="accent2"/>
            </a:solidFill>
            <a:ln w="9525" cap="flat" cmpd="sng">
              <a:solidFill>
                <a:srgbClr val="C55A1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0" name="Google Shape;530;p31"/>
            <p:cNvSpPr txBox="1"/>
            <p:nvPr/>
          </p:nvSpPr>
          <p:spPr>
            <a:xfrm>
              <a:off x="5305894" y="5646024"/>
              <a:ext cx="526106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rgbClr val="548135"/>
                  </a:solidFill>
                  <a:latin typeface="Avenir"/>
                  <a:ea typeface="Avenir"/>
                  <a:cs typeface="Avenir"/>
                  <a:sym typeface="Avenir"/>
                </a:rPr>
                <a:t>300</a:t>
              </a:r>
              <a:endParaRPr/>
            </a:p>
          </p:txBody>
        </p:sp>
        <p:sp>
          <p:nvSpPr>
            <p:cNvPr id="531" name="Google Shape;531;p31"/>
            <p:cNvSpPr/>
            <p:nvPr/>
          </p:nvSpPr>
          <p:spPr>
            <a:xfrm rot="10800000">
              <a:off x="4860000" y="5696904"/>
              <a:ext cx="108000" cy="180000"/>
            </a:xfrm>
            <a:prstGeom prst="downArrow">
              <a:avLst>
                <a:gd name="adj1" fmla="val 100000"/>
                <a:gd name="adj2" fmla="val 47930"/>
              </a:avLst>
            </a:prstGeom>
            <a:solidFill>
              <a:srgbClr val="548135"/>
            </a:solidFill>
            <a:ln w="9525" cap="flat" cmpd="sng">
              <a:solidFill>
                <a:srgbClr val="38562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2" name="Google Shape;532;p31"/>
            <p:cNvSpPr txBox="1"/>
            <p:nvPr/>
          </p:nvSpPr>
          <p:spPr>
            <a:xfrm>
              <a:off x="3599552" y="4796571"/>
              <a:ext cx="526106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rgbClr val="548135"/>
                  </a:solidFill>
                  <a:latin typeface="Avenir"/>
                  <a:ea typeface="Avenir"/>
                  <a:cs typeface="Avenir"/>
                  <a:sym typeface="Avenir"/>
                </a:rPr>
                <a:t>250</a:t>
              </a:r>
              <a:endParaRPr/>
            </a:p>
          </p:txBody>
        </p:sp>
        <p:sp>
          <p:nvSpPr>
            <p:cNvPr id="533" name="Google Shape;533;p31"/>
            <p:cNvSpPr/>
            <p:nvPr/>
          </p:nvSpPr>
          <p:spPr>
            <a:xfrm rot="10800000">
              <a:off x="3096000" y="4847451"/>
              <a:ext cx="108000" cy="180000"/>
            </a:xfrm>
            <a:prstGeom prst="downArrow">
              <a:avLst>
                <a:gd name="adj1" fmla="val 100000"/>
                <a:gd name="adj2" fmla="val 47930"/>
              </a:avLst>
            </a:prstGeom>
            <a:solidFill>
              <a:srgbClr val="548135"/>
            </a:solidFill>
            <a:ln w="9525" cap="flat" cmpd="sng">
              <a:solidFill>
                <a:srgbClr val="38562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4" name="Google Shape;534;p31"/>
            <p:cNvSpPr txBox="1"/>
            <p:nvPr/>
          </p:nvSpPr>
          <p:spPr>
            <a:xfrm>
              <a:off x="7543708" y="5375143"/>
              <a:ext cx="412292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chemeClr val="accent2"/>
                  </a:solidFill>
                  <a:latin typeface="Avenir"/>
                  <a:ea typeface="Avenir"/>
                  <a:cs typeface="Avenir"/>
                  <a:sym typeface="Avenir"/>
                </a:rPr>
                <a:t>90</a:t>
              </a:r>
              <a:endParaRPr/>
            </a:p>
          </p:txBody>
        </p:sp>
        <p:sp>
          <p:nvSpPr>
            <p:cNvPr id="535" name="Google Shape;535;p31"/>
            <p:cNvSpPr/>
            <p:nvPr/>
          </p:nvSpPr>
          <p:spPr>
            <a:xfrm rot="10800000">
              <a:off x="6984000" y="5425275"/>
              <a:ext cx="108000" cy="180000"/>
            </a:xfrm>
            <a:prstGeom prst="downArrow">
              <a:avLst>
                <a:gd name="adj1" fmla="val 100000"/>
                <a:gd name="adj2" fmla="val 47930"/>
              </a:avLst>
            </a:prstGeom>
            <a:solidFill>
              <a:schemeClr val="accent2"/>
            </a:solidFill>
            <a:ln w="9525" cap="flat" cmpd="sng">
              <a:solidFill>
                <a:srgbClr val="C55A1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6" name="Google Shape;536;p31"/>
            <p:cNvSpPr txBox="1"/>
            <p:nvPr/>
          </p:nvSpPr>
          <p:spPr>
            <a:xfrm>
              <a:off x="5419708" y="5397501"/>
              <a:ext cx="412292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rgbClr val="548135"/>
                  </a:solidFill>
                  <a:latin typeface="Avenir"/>
                  <a:ea typeface="Avenir"/>
                  <a:cs typeface="Avenir"/>
                  <a:sym typeface="Avenir"/>
                </a:rPr>
                <a:t>30</a:t>
              </a:r>
              <a:endParaRPr/>
            </a:p>
          </p:txBody>
        </p:sp>
        <p:sp>
          <p:nvSpPr>
            <p:cNvPr id="537" name="Google Shape;537;p31"/>
            <p:cNvSpPr/>
            <p:nvPr/>
          </p:nvSpPr>
          <p:spPr>
            <a:xfrm rot="10800000">
              <a:off x="4860000" y="5448381"/>
              <a:ext cx="108000" cy="180000"/>
            </a:xfrm>
            <a:prstGeom prst="downArrow">
              <a:avLst>
                <a:gd name="adj1" fmla="val 100000"/>
                <a:gd name="adj2" fmla="val 47930"/>
              </a:avLst>
            </a:prstGeom>
            <a:solidFill>
              <a:srgbClr val="548135"/>
            </a:solidFill>
            <a:ln w="9525" cap="flat" cmpd="sng">
              <a:solidFill>
                <a:srgbClr val="38562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8" name="Google Shape;538;p31"/>
            <p:cNvSpPr txBox="1"/>
            <p:nvPr/>
          </p:nvSpPr>
          <p:spPr>
            <a:xfrm>
              <a:off x="1816755" y="5897226"/>
              <a:ext cx="526106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rgbClr val="548135"/>
                  </a:solidFill>
                  <a:latin typeface="Avenir"/>
                  <a:ea typeface="Avenir"/>
                  <a:cs typeface="Avenir"/>
                  <a:sym typeface="Avenir"/>
                </a:rPr>
                <a:t>100</a:t>
              </a:r>
              <a:endParaRPr/>
            </a:p>
          </p:txBody>
        </p:sp>
        <p:sp>
          <p:nvSpPr>
            <p:cNvPr id="539" name="Google Shape;539;p31"/>
            <p:cNvSpPr/>
            <p:nvPr/>
          </p:nvSpPr>
          <p:spPr>
            <a:xfrm rot="10800000">
              <a:off x="1296000" y="5947200"/>
              <a:ext cx="108000" cy="180000"/>
            </a:xfrm>
            <a:prstGeom prst="downArrow">
              <a:avLst>
                <a:gd name="adj1" fmla="val 100000"/>
                <a:gd name="adj2" fmla="val 47930"/>
              </a:avLst>
            </a:prstGeom>
            <a:solidFill>
              <a:srgbClr val="548135"/>
            </a:solidFill>
            <a:ln w="9525" cap="flat" cmpd="sng">
              <a:solidFill>
                <a:srgbClr val="38562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0" name="Google Shape;540;p31"/>
            <p:cNvSpPr txBox="1"/>
            <p:nvPr/>
          </p:nvSpPr>
          <p:spPr>
            <a:xfrm>
              <a:off x="3577894" y="5912376"/>
              <a:ext cx="526106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rgbClr val="548135"/>
                  </a:solidFill>
                  <a:latin typeface="Avenir"/>
                  <a:ea typeface="Avenir"/>
                  <a:cs typeface="Avenir"/>
                  <a:sym typeface="Avenir"/>
                </a:rPr>
                <a:t>200</a:t>
              </a:r>
              <a:endParaRPr/>
            </a:p>
          </p:txBody>
        </p:sp>
        <p:sp>
          <p:nvSpPr>
            <p:cNvPr id="541" name="Google Shape;541;p31"/>
            <p:cNvSpPr/>
            <p:nvPr/>
          </p:nvSpPr>
          <p:spPr>
            <a:xfrm rot="10800000">
              <a:off x="3096000" y="5963256"/>
              <a:ext cx="108000" cy="180000"/>
            </a:xfrm>
            <a:prstGeom prst="downArrow">
              <a:avLst>
                <a:gd name="adj1" fmla="val 100000"/>
                <a:gd name="adj2" fmla="val 47930"/>
              </a:avLst>
            </a:prstGeom>
            <a:solidFill>
              <a:srgbClr val="548135"/>
            </a:solidFill>
            <a:ln w="9525" cap="flat" cmpd="sng">
              <a:solidFill>
                <a:srgbClr val="38562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2" name="Google Shape;542;p31"/>
            <p:cNvSpPr/>
            <p:nvPr/>
          </p:nvSpPr>
          <p:spPr>
            <a:xfrm>
              <a:off x="6520209" y="5931080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43" name="Google Shape;543;p31"/>
            <p:cNvSpPr/>
            <p:nvPr/>
          </p:nvSpPr>
          <p:spPr>
            <a:xfrm>
              <a:off x="6484980" y="5939874"/>
              <a:ext cx="300082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6a</a:t>
              </a:r>
              <a:endParaRPr/>
            </a:p>
          </p:txBody>
        </p:sp>
        <p:sp>
          <p:nvSpPr>
            <p:cNvPr id="544" name="Google Shape;544;p31"/>
            <p:cNvSpPr/>
            <p:nvPr/>
          </p:nvSpPr>
          <p:spPr>
            <a:xfrm>
              <a:off x="4412950" y="5940000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45" name="Google Shape;545;p31"/>
            <p:cNvSpPr/>
            <p:nvPr/>
          </p:nvSpPr>
          <p:spPr>
            <a:xfrm>
              <a:off x="4372912" y="5948794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6b</a:t>
              </a:r>
              <a:endParaRPr/>
            </a:p>
          </p:txBody>
        </p:sp>
        <p:sp>
          <p:nvSpPr>
            <p:cNvPr id="546" name="Google Shape;546;p31"/>
            <p:cNvSpPr/>
            <p:nvPr/>
          </p:nvSpPr>
          <p:spPr>
            <a:xfrm>
              <a:off x="4417434" y="5681195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47" name="Google Shape;547;p31"/>
            <p:cNvSpPr/>
            <p:nvPr/>
          </p:nvSpPr>
          <p:spPr>
            <a:xfrm>
              <a:off x="4377396" y="5689989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8b</a:t>
              </a:r>
              <a:endParaRPr/>
            </a:p>
          </p:txBody>
        </p:sp>
        <p:sp>
          <p:nvSpPr>
            <p:cNvPr id="548" name="Google Shape;548;p31"/>
            <p:cNvSpPr/>
            <p:nvPr/>
          </p:nvSpPr>
          <p:spPr>
            <a:xfrm>
              <a:off x="4416222" y="5432633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49" name="Google Shape;549;p31"/>
            <p:cNvSpPr/>
            <p:nvPr/>
          </p:nvSpPr>
          <p:spPr>
            <a:xfrm>
              <a:off x="4345727" y="5441427"/>
              <a:ext cx="370614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12b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50" name="Google Shape;550;p31"/>
            <p:cNvSpPr/>
            <p:nvPr/>
          </p:nvSpPr>
          <p:spPr>
            <a:xfrm>
              <a:off x="6520209" y="567679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51" name="Google Shape;551;p31"/>
            <p:cNvSpPr/>
            <p:nvPr/>
          </p:nvSpPr>
          <p:spPr>
            <a:xfrm>
              <a:off x="6484980" y="5685592"/>
              <a:ext cx="300082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8a</a:t>
              </a:r>
              <a:endParaRPr/>
            </a:p>
          </p:txBody>
        </p:sp>
        <p:sp>
          <p:nvSpPr>
            <p:cNvPr id="552" name="Google Shape;552;p31"/>
            <p:cNvSpPr/>
            <p:nvPr/>
          </p:nvSpPr>
          <p:spPr>
            <a:xfrm>
              <a:off x="6522731" y="5416132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53" name="Google Shape;553;p31"/>
            <p:cNvSpPr/>
            <p:nvPr/>
          </p:nvSpPr>
          <p:spPr>
            <a:xfrm>
              <a:off x="6448807" y="5424926"/>
              <a:ext cx="360996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12a</a:t>
              </a:r>
              <a:endParaRPr/>
            </a:p>
          </p:txBody>
        </p:sp>
        <p:sp>
          <p:nvSpPr>
            <p:cNvPr id="554" name="Google Shape;554;p31"/>
            <p:cNvSpPr/>
            <p:nvPr/>
          </p:nvSpPr>
          <p:spPr>
            <a:xfrm>
              <a:off x="2689441" y="5057611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55" name="Google Shape;555;p31"/>
            <p:cNvSpPr/>
            <p:nvPr/>
          </p:nvSpPr>
          <p:spPr>
            <a:xfrm>
              <a:off x="2681463" y="5066405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7</a:t>
              </a:r>
              <a:endParaRPr/>
            </a:p>
          </p:txBody>
        </p:sp>
        <p:sp>
          <p:nvSpPr>
            <p:cNvPr id="556" name="Google Shape;556;p31"/>
            <p:cNvSpPr/>
            <p:nvPr/>
          </p:nvSpPr>
          <p:spPr>
            <a:xfrm>
              <a:off x="2688608" y="4808856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57" name="Google Shape;557;p31"/>
            <p:cNvSpPr/>
            <p:nvPr/>
          </p:nvSpPr>
          <p:spPr>
            <a:xfrm>
              <a:off x="2680630" y="4817650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9</a:t>
              </a:r>
              <a:endParaRPr/>
            </a:p>
          </p:txBody>
        </p:sp>
        <p:sp>
          <p:nvSpPr>
            <p:cNvPr id="558" name="Google Shape;558;p31"/>
            <p:cNvSpPr/>
            <p:nvPr/>
          </p:nvSpPr>
          <p:spPr>
            <a:xfrm>
              <a:off x="892445" y="5940000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59" name="Google Shape;559;p31"/>
            <p:cNvSpPr/>
            <p:nvPr/>
          </p:nvSpPr>
          <p:spPr>
            <a:xfrm>
              <a:off x="852407" y="5948794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14</a:t>
              </a:r>
              <a:endParaRPr/>
            </a:p>
          </p:txBody>
        </p:sp>
        <p:sp>
          <p:nvSpPr>
            <p:cNvPr id="560" name="Google Shape;560;p31"/>
            <p:cNvSpPr/>
            <p:nvPr/>
          </p:nvSpPr>
          <p:spPr>
            <a:xfrm>
              <a:off x="2660434" y="5940000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61" name="Google Shape;561;p31"/>
            <p:cNvSpPr/>
            <p:nvPr/>
          </p:nvSpPr>
          <p:spPr>
            <a:xfrm>
              <a:off x="2620396" y="5948794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15</a:t>
              </a:r>
              <a:endParaRPr/>
            </a:p>
          </p:txBody>
        </p:sp>
        <p:sp>
          <p:nvSpPr>
            <p:cNvPr id="562" name="Google Shape;562;p31"/>
            <p:cNvSpPr/>
            <p:nvPr/>
          </p:nvSpPr>
          <p:spPr>
            <a:xfrm flipH="1">
              <a:off x="3366000" y="4767598"/>
              <a:ext cx="810000" cy="613673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63" name="Google Shape;563;p31"/>
            <p:cNvSpPr/>
            <p:nvPr/>
          </p:nvSpPr>
          <p:spPr>
            <a:xfrm>
              <a:off x="2556000" y="4767598"/>
              <a:ext cx="810000" cy="613673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64" name="Google Shape;564;p31"/>
            <p:cNvSpPr/>
            <p:nvPr/>
          </p:nvSpPr>
          <p:spPr>
            <a:xfrm flipH="1">
              <a:off x="3366000" y="5633028"/>
              <a:ext cx="810000" cy="613673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65" name="Google Shape;565;p31"/>
            <p:cNvSpPr/>
            <p:nvPr/>
          </p:nvSpPr>
          <p:spPr>
            <a:xfrm>
              <a:off x="2556000" y="5633028"/>
              <a:ext cx="810000" cy="613673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66" name="Google Shape;566;p31"/>
            <p:cNvSpPr/>
            <p:nvPr/>
          </p:nvSpPr>
          <p:spPr>
            <a:xfrm flipH="1">
              <a:off x="1598356" y="5618680"/>
              <a:ext cx="810000" cy="613673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67" name="Google Shape;567;p31"/>
            <p:cNvSpPr/>
            <p:nvPr/>
          </p:nvSpPr>
          <p:spPr>
            <a:xfrm>
              <a:off x="788356" y="5618680"/>
              <a:ext cx="810000" cy="613673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68" name="Google Shape;568;p31"/>
            <p:cNvSpPr/>
            <p:nvPr/>
          </p:nvSpPr>
          <p:spPr>
            <a:xfrm flipH="1">
              <a:off x="5102494" y="5448383"/>
              <a:ext cx="810000" cy="796274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69" name="Google Shape;569;p31"/>
            <p:cNvSpPr/>
            <p:nvPr/>
          </p:nvSpPr>
          <p:spPr>
            <a:xfrm>
              <a:off x="4292494" y="5448381"/>
              <a:ext cx="810000" cy="796275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70" name="Google Shape;570;p31"/>
            <p:cNvSpPr/>
            <p:nvPr/>
          </p:nvSpPr>
          <p:spPr>
            <a:xfrm flipH="1">
              <a:off x="7192456" y="5448383"/>
              <a:ext cx="810000" cy="796274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71" name="Google Shape;571;p31"/>
            <p:cNvSpPr/>
            <p:nvPr/>
          </p:nvSpPr>
          <p:spPr>
            <a:xfrm>
              <a:off x="6382456" y="5448381"/>
              <a:ext cx="810000" cy="796275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cxnSp>
          <p:nvCxnSpPr>
            <p:cNvPr id="572" name="Google Shape;572;p31"/>
            <p:cNvCxnSpPr>
              <a:stCxn id="511" idx="2"/>
            </p:cNvCxnSpPr>
            <p:nvPr/>
          </p:nvCxnSpPr>
          <p:spPr>
            <a:xfrm>
              <a:off x="7183267" y="3906158"/>
              <a:ext cx="8700" cy="566100"/>
            </a:xfrm>
            <a:prstGeom prst="straightConnector1">
              <a:avLst/>
            </a:prstGeom>
            <a:noFill/>
            <a:ln w="76200" cap="flat" cmpd="sng">
              <a:solidFill>
                <a:srgbClr val="942093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573" name="Google Shape;573;p31"/>
          <p:cNvSpPr txBox="1"/>
          <p:nvPr/>
        </p:nvSpPr>
        <p:spPr>
          <a:xfrm>
            <a:off x="492858" y="773769"/>
            <a:ext cx="5544457" cy="3542737"/>
          </a:xfrm>
          <a:prstGeom prst="rect">
            <a:avLst/>
          </a:prstGeom>
          <a:solidFill>
            <a:srgbClr val="E1EFD8"/>
          </a:solidFill>
          <a:ln w="76200" cap="flat" cmpd="sng">
            <a:solidFill>
              <a:srgbClr val="A8D08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E1EFD8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Assets</a:t>
            </a:r>
            <a:endParaRPr sz="2800" b="1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574" name="Google Shape;574;p31"/>
          <p:cNvSpPr/>
          <p:nvPr/>
        </p:nvSpPr>
        <p:spPr>
          <a:xfrm flipH="1">
            <a:off x="5058000" y="2850495"/>
            <a:ext cx="810000" cy="1116000"/>
          </a:xfrm>
          <a:prstGeom prst="corner">
            <a:avLst>
              <a:gd name="adj1" fmla="val 7073"/>
              <a:gd name="adj2" fmla="val 6944"/>
            </a:avLst>
          </a:prstGeom>
          <a:solidFill>
            <a:srgbClr val="5481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75" name="Google Shape;575;p31"/>
          <p:cNvSpPr/>
          <p:nvPr/>
        </p:nvSpPr>
        <p:spPr>
          <a:xfrm>
            <a:off x="4248000" y="2850495"/>
            <a:ext cx="810000" cy="1116000"/>
          </a:xfrm>
          <a:prstGeom prst="corner">
            <a:avLst>
              <a:gd name="adj1" fmla="val 7073"/>
              <a:gd name="adj2" fmla="val 6944"/>
            </a:avLst>
          </a:prstGeom>
          <a:solidFill>
            <a:srgbClr val="5481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76" name="Google Shape;576;p31"/>
          <p:cNvSpPr/>
          <p:nvPr/>
        </p:nvSpPr>
        <p:spPr>
          <a:xfrm flipH="1">
            <a:off x="3268800" y="957790"/>
            <a:ext cx="810000" cy="3000908"/>
          </a:xfrm>
          <a:prstGeom prst="corner">
            <a:avLst>
              <a:gd name="adj1" fmla="val 6497"/>
              <a:gd name="adj2" fmla="val 6944"/>
            </a:avLst>
          </a:prstGeom>
          <a:solidFill>
            <a:srgbClr val="5481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577" name="Google Shape;577;p31"/>
          <p:cNvSpPr/>
          <p:nvPr/>
        </p:nvSpPr>
        <p:spPr>
          <a:xfrm>
            <a:off x="2458800" y="957790"/>
            <a:ext cx="810000" cy="3000908"/>
          </a:xfrm>
          <a:prstGeom prst="corner">
            <a:avLst>
              <a:gd name="adj1" fmla="val 6497"/>
              <a:gd name="adj2" fmla="val 7336"/>
            </a:avLst>
          </a:prstGeom>
          <a:solidFill>
            <a:srgbClr val="5481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578" name="Google Shape;578;p31"/>
          <p:cNvSpPr/>
          <p:nvPr/>
        </p:nvSpPr>
        <p:spPr>
          <a:xfrm flipH="1">
            <a:off x="1483200" y="3340800"/>
            <a:ext cx="810000" cy="613673"/>
          </a:xfrm>
          <a:prstGeom prst="corner">
            <a:avLst>
              <a:gd name="adj1" fmla="val 9817"/>
              <a:gd name="adj2" fmla="val 8904"/>
            </a:avLst>
          </a:prstGeom>
          <a:solidFill>
            <a:srgbClr val="5481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79" name="Google Shape;579;p31"/>
          <p:cNvSpPr/>
          <p:nvPr/>
        </p:nvSpPr>
        <p:spPr>
          <a:xfrm>
            <a:off x="673200" y="3340800"/>
            <a:ext cx="810000" cy="613673"/>
          </a:xfrm>
          <a:prstGeom prst="corner">
            <a:avLst>
              <a:gd name="adj1" fmla="val 9817"/>
              <a:gd name="adj2" fmla="val 8904"/>
            </a:avLst>
          </a:prstGeom>
          <a:solidFill>
            <a:srgbClr val="5481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0" name="Google Shape;580;p31"/>
          <p:cNvSpPr txBox="1"/>
          <p:nvPr/>
        </p:nvSpPr>
        <p:spPr>
          <a:xfrm>
            <a:off x="2551146" y="3924000"/>
            <a:ext cx="139333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Cash at bank</a:t>
            </a:r>
            <a:endParaRPr/>
          </a:p>
        </p:txBody>
      </p:sp>
      <p:sp>
        <p:nvSpPr>
          <p:cNvPr id="581" name="Google Shape;581;p31"/>
          <p:cNvSpPr txBox="1"/>
          <p:nvPr/>
        </p:nvSpPr>
        <p:spPr>
          <a:xfrm>
            <a:off x="4292494" y="3924000"/>
            <a:ext cx="153177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Inventory</a:t>
            </a:r>
            <a:endParaRPr/>
          </a:p>
        </p:txBody>
      </p:sp>
      <p:sp>
        <p:nvSpPr>
          <p:cNvPr id="582" name="Google Shape;582;p31"/>
          <p:cNvSpPr txBox="1"/>
          <p:nvPr/>
        </p:nvSpPr>
        <p:spPr>
          <a:xfrm>
            <a:off x="4101806" y="2478490"/>
            <a:ext cx="191138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expenses</a:t>
            </a:r>
            <a:endParaRPr/>
          </a:p>
        </p:txBody>
      </p:sp>
      <p:sp>
        <p:nvSpPr>
          <p:cNvPr id="583" name="Google Shape;583;p31"/>
          <p:cNvSpPr txBox="1"/>
          <p:nvPr/>
        </p:nvSpPr>
        <p:spPr>
          <a:xfrm>
            <a:off x="661400" y="3924000"/>
            <a:ext cx="16473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Equipment</a:t>
            </a:r>
            <a:endParaRPr/>
          </a:p>
        </p:txBody>
      </p:sp>
      <p:sp>
        <p:nvSpPr>
          <p:cNvPr id="584" name="Google Shape;584;p31"/>
          <p:cNvSpPr txBox="1"/>
          <p:nvPr/>
        </p:nvSpPr>
        <p:spPr>
          <a:xfrm>
            <a:off x="10028967" y="2029411"/>
            <a:ext cx="159368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Bank loan</a:t>
            </a:r>
            <a:endParaRPr/>
          </a:p>
        </p:txBody>
      </p:sp>
      <p:sp>
        <p:nvSpPr>
          <p:cNvPr id="585" name="Google Shape;585;p31"/>
          <p:cNvSpPr txBox="1"/>
          <p:nvPr/>
        </p:nvSpPr>
        <p:spPr>
          <a:xfrm>
            <a:off x="8114313" y="2028286"/>
            <a:ext cx="186420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revenue</a:t>
            </a:r>
            <a:endParaRPr/>
          </a:p>
        </p:txBody>
      </p:sp>
      <p:sp>
        <p:nvSpPr>
          <p:cNvPr id="586" name="Google Shape;586;p31"/>
          <p:cNvSpPr txBox="1"/>
          <p:nvPr/>
        </p:nvSpPr>
        <p:spPr>
          <a:xfrm>
            <a:off x="3184560" y="361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587" name="Google Shape;587;p31"/>
          <p:cNvSpPr txBox="1"/>
          <p:nvPr/>
        </p:nvSpPr>
        <p:spPr>
          <a:xfrm>
            <a:off x="3184560" y="334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588" name="Google Shape;588;p31"/>
          <p:cNvSpPr txBox="1"/>
          <p:nvPr/>
        </p:nvSpPr>
        <p:spPr>
          <a:xfrm>
            <a:off x="3298373" y="3074709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5,000</a:t>
            </a:r>
            <a:endParaRPr/>
          </a:p>
        </p:txBody>
      </p:sp>
      <p:sp>
        <p:nvSpPr>
          <p:cNvPr id="589" name="Google Shape;589;p31"/>
          <p:cNvSpPr txBox="1"/>
          <p:nvPr/>
        </p:nvSpPr>
        <p:spPr>
          <a:xfrm>
            <a:off x="3469894" y="253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700</a:t>
            </a:r>
            <a:endParaRPr/>
          </a:p>
        </p:txBody>
      </p:sp>
      <p:sp>
        <p:nvSpPr>
          <p:cNvPr id="590" name="Google Shape;590;p31"/>
          <p:cNvSpPr txBox="1"/>
          <p:nvPr/>
        </p:nvSpPr>
        <p:spPr>
          <a:xfrm>
            <a:off x="3583708" y="2264709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50</a:t>
            </a:r>
            <a:endParaRPr/>
          </a:p>
        </p:txBody>
      </p:sp>
      <p:sp>
        <p:nvSpPr>
          <p:cNvPr id="591" name="Google Shape;591;p31"/>
          <p:cNvSpPr txBox="1"/>
          <p:nvPr/>
        </p:nvSpPr>
        <p:spPr>
          <a:xfrm>
            <a:off x="3469894" y="172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592" name="Google Shape;592;p31"/>
          <p:cNvSpPr txBox="1"/>
          <p:nvPr/>
        </p:nvSpPr>
        <p:spPr>
          <a:xfrm>
            <a:off x="3469894" y="145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800</a:t>
            </a:r>
            <a:endParaRPr/>
          </a:p>
        </p:txBody>
      </p:sp>
      <p:sp>
        <p:nvSpPr>
          <p:cNvPr id="593" name="Google Shape;593;p31"/>
          <p:cNvSpPr txBox="1"/>
          <p:nvPr/>
        </p:nvSpPr>
        <p:spPr>
          <a:xfrm>
            <a:off x="3184560" y="280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10,000</a:t>
            </a:r>
            <a:endParaRPr/>
          </a:p>
        </p:txBody>
      </p:sp>
      <p:sp>
        <p:nvSpPr>
          <p:cNvPr id="594" name="Google Shape;594;p31"/>
          <p:cNvSpPr txBox="1"/>
          <p:nvPr/>
        </p:nvSpPr>
        <p:spPr>
          <a:xfrm>
            <a:off x="9732929" y="3924000"/>
            <a:ext cx="213343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Contributed capital</a:t>
            </a:r>
            <a:endParaRPr/>
          </a:p>
        </p:txBody>
      </p:sp>
      <p:sp>
        <p:nvSpPr>
          <p:cNvPr id="595" name="Google Shape;595;p31"/>
          <p:cNvSpPr/>
          <p:nvPr/>
        </p:nvSpPr>
        <p:spPr>
          <a:xfrm>
            <a:off x="3011371" y="152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6" name="Google Shape;596;p31"/>
          <p:cNvSpPr/>
          <p:nvPr/>
        </p:nvSpPr>
        <p:spPr>
          <a:xfrm rot="10800000">
            <a:off x="3011371" y="177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7" name="Google Shape;597;p31"/>
          <p:cNvSpPr/>
          <p:nvPr/>
        </p:nvSpPr>
        <p:spPr>
          <a:xfrm>
            <a:off x="3011371" y="233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8" name="Google Shape;598;p31"/>
          <p:cNvSpPr/>
          <p:nvPr/>
        </p:nvSpPr>
        <p:spPr>
          <a:xfrm rot="10800000">
            <a:off x="3011371" y="258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9" name="Google Shape;599;p31"/>
          <p:cNvSpPr/>
          <p:nvPr/>
        </p:nvSpPr>
        <p:spPr>
          <a:xfrm>
            <a:off x="3011371" y="287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0" name="Google Shape;600;p31"/>
          <p:cNvSpPr/>
          <p:nvPr/>
        </p:nvSpPr>
        <p:spPr>
          <a:xfrm>
            <a:off x="3011371" y="314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1" name="Google Shape;601;p31"/>
          <p:cNvSpPr/>
          <p:nvPr/>
        </p:nvSpPr>
        <p:spPr>
          <a:xfrm rot="10800000">
            <a:off x="3011371" y="339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2" name="Google Shape;602;p31"/>
          <p:cNvSpPr/>
          <p:nvPr/>
        </p:nvSpPr>
        <p:spPr>
          <a:xfrm rot="10800000">
            <a:off x="3011371" y="366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3" name="Google Shape;603;p31"/>
          <p:cNvSpPr txBox="1"/>
          <p:nvPr/>
        </p:nvSpPr>
        <p:spPr>
          <a:xfrm>
            <a:off x="10785455" y="1718255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604" name="Google Shape;604;p31"/>
          <p:cNvSpPr/>
          <p:nvPr/>
        </p:nvSpPr>
        <p:spPr>
          <a:xfrm rot="10800000">
            <a:off x="10548000" y="1757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5" name="Google Shape;605;p31"/>
          <p:cNvSpPr txBox="1"/>
          <p:nvPr/>
        </p:nvSpPr>
        <p:spPr>
          <a:xfrm>
            <a:off x="10776926" y="3605780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606" name="Google Shape;606;p31"/>
          <p:cNvSpPr txBox="1"/>
          <p:nvPr/>
        </p:nvSpPr>
        <p:spPr>
          <a:xfrm>
            <a:off x="10732895" y="1448255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5,000</a:t>
            </a:r>
            <a:endParaRPr/>
          </a:p>
        </p:txBody>
      </p:sp>
      <p:sp>
        <p:nvSpPr>
          <p:cNvPr id="607" name="Google Shape;607;p31"/>
          <p:cNvSpPr/>
          <p:nvPr/>
        </p:nvSpPr>
        <p:spPr>
          <a:xfrm>
            <a:off x="10548000" y="1505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8" name="Google Shape;608;p31"/>
          <p:cNvSpPr txBox="1"/>
          <p:nvPr/>
        </p:nvSpPr>
        <p:spPr>
          <a:xfrm>
            <a:off x="4984560" y="3610092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10,000</a:t>
            </a:r>
            <a:endParaRPr/>
          </a:p>
        </p:txBody>
      </p:sp>
      <p:sp>
        <p:nvSpPr>
          <p:cNvPr id="609" name="Google Shape;609;p31"/>
          <p:cNvSpPr txBox="1"/>
          <p:nvPr/>
        </p:nvSpPr>
        <p:spPr>
          <a:xfrm>
            <a:off x="3469894" y="199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610" name="Google Shape;610;p31"/>
          <p:cNvSpPr/>
          <p:nvPr/>
        </p:nvSpPr>
        <p:spPr>
          <a:xfrm rot="10800000">
            <a:off x="3007666" y="204993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1" name="Google Shape;611;p31"/>
          <p:cNvSpPr txBox="1"/>
          <p:nvPr/>
        </p:nvSpPr>
        <p:spPr>
          <a:xfrm>
            <a:off x="7315968" y="1713373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612" name="Google Shape;612;p31"/>
          <p:cNvSpPr/>
          <p:nvPr/>
        </p:nvSpPr>
        <p:spPr>
          <a:xfrm rot="10800000">
            <a:off x="6984000" y="174904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3" name="Google Shape;613;p31"/>
          <p:cNvSpPr txBox="1"/>
          <p:nvPr/>
        </p:nvSpPr>
        <p:spPr>
          <a:xfrm>
            <a:off x="1501235" y="3588336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614" name="Google Shape;614;p31"/>
          <p:cNvSpPr/>
          <p:nvPr/>
        </p:nvSpPr>
        <p:spPr>
          <a:xfrm rot="10800000">
            <a:off x="1249425" y="363766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5" name="Google Shape;615;p31"/>
          <p:cNvSpPr txBox="1"/>
          <p:nvPr/>
        </p:nvSpPr>
        <p:spPr>
          <a:xfrm>
            <a:off x="5269894" y="336508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616" name="Google Shape;616;p31"/>
          <p:cNvSpPr/>
          <p:nvPr/>
        </p:nvSpPr>
        <p:spPr>
          <a:xfrm>
            <a:off x="4824000" y="342934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7" name="Google Shape;617;p31"/>
          <p:cNvSpPr/>
          <p:nvPr/>
        </p:nvSpPr>
        <p:spPr>
          <a:xfrm rot="10800000">
            <a:off x="4824000" y="36625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8" name="Google Shape;618;p31"/>
          <p:cNvSpPr txBox="1"/>
          <p:nvPr/>
        </p:nvSpPr>
        <p:spPr>
          <a:xfrm>
            <a:off x="5269894" y="122206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619" name="Google Shape;619;p31"/>
          <p:cNvSpPr/>
          <p:nvPr/>
        </p:nvSpPr>
        <p:spPr>
          <a:xfrm rot="10800000">
            <a:off x="4824771" y="126334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0" name="Google Shape;620;p31"/>
          <p:cNvSpPr txBox="1"/>
          <p:nvPr/>
        </p:nvSpPr>
        <p:spPr>
          <a:xfrm>
            <a:off x="5269894" y="311806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621" name="Google Shape;621;p31"/>
          <p:cNvSpPr/>
          <p:nvPr/>
        </p:nvSpPr>
        <p:spPr>
          <a:xfrm>
            <a:off x="4824000" y="318232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2" name="Google Shape;622;p31"/>
          <p:cNvSpPr txBox="1"/>
          <p:nvPr/>
        </p:nvSpPr>
        <p:spPr>
          <a:xfrm>
            <a:off x="7487489" y="146263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250</a:t>
            </a:r>
            <a:endParaRPr/>
          </a:p>
        </p:txBody>
      </p:sp>
      <p:sp>
        <p:nvSpPr>
          <p:cNvPr id="623" name="Google Shape;623;p31"/>
          <p:cNvSpPr/>
          <p:nvPr/>
        </p:nvSpPr>
        <p:spPr>
          <a:xfrm rot="10800000">
            <a:off x="6984000" y="14983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4" name="Google Shape;624;p31"/>
          <p:cNvSpPr txBox="1"/>
          <p:nvPr/>
        </p:nvSpPr>
        <p:spPr>
          <a:xfrm>
            <a:off x="9285817" y="171550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625" name="Google Shape;625;p31"/>
          <p:cNvSpPr/>
          <p:nvPr/>
        </p:nvSpPr>
        <p:spPr>
          <a:xfrm rot="10800000">
            <a:off x="8784000" y="175117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6" name="Google Shape;626;p31"/>
          <p:cNvSpPr txBox="1"/>
          <p:nvPr/>
        </p:nvSpPr>
        <p:spPr>
          <a:xfrm>
            <a:off x="5269894" y="965882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627" name="Google Shape;627;p31"/>
          <p:cNvSpPr/>
          <p:nvPr/>
        </p:nvSpPr>
        <p:spPr>
          <a:xfrm>
            <a:off x="4825605" y="102209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8" name="Google Shape;628;p31"/>
          <p:cNvSpPr txBox="1"/>
          <p:nvPr/>
        </p:nvSpPr>
        <p:spPr>
          <a:xfrm>
            <a:off x="8947923" y="1452209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90</a:t>
            </a:r>
            <a:endParaRPr/>
          </a:p>
        </p:txBody>
      </p:sp>
      <p:sp>
        <p:nvSpPr>
          <p:cNvPr id="629" name="Google Shape;629;p31"/>
          <p:cNvSpPr/>
          <p:nvPr/>
        </p:nvSpPr>
        <p:spPr>
          <a:xfrm>
            <a:off x="8784000" y="1505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0" name="Google Shape;630;p31"/>
          <p:cNvSpPr txBox="1"/>
          <p:nvPr/>
        </p:nvSpPr>
        <p:spPr>
          <a:xfrm>
            <a:off x="5383708" y="2869537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</a:t>
            </a:r>
            <a:endParaRPr/>
          </a:p>
        </p:txBody>
      </p:sp>
      <p:sp>
        <p:nvSpPr>
          <p:cNvPr id="631" name="Google Shape;631;p31"/>
          <p:cNvSpPr/>
          <p:nvPr/>
        </p:nvSpPr>
        <p:spPr>
          <a:xfrm>
            <a:off x="4824000" y="293379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2" name="Google Shape;632;p31"/>
          <p:cNvSpPr txBox="1"/>
          <p:nvPr/>
        </p:nvSpPr>
        <p:spPr>
          <a:xfrm>
            <a:off x="5269894" y="215709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800</a:t>
            </a:r>
            <a:endParaRPr/>
          </a:p>
        </p:txBody>
      </p:sp>
      <p:sp>
        <p:nvSpPr>
          <p:cNvPr id="633" name="Google Shape;633;p31"/>
          <p:cNvSpPr/>
          <p:nvPr/>
        </p:nvSpPr>
        <p:spPr>
          <a:xfrm rot="10800000">
            <a:off x="4824000" y="219837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4" name="Google Shape;634;p31"/>
          <p:cNvSpPr txBox="1"/>
          <p:nvPr/>
        </p:nvSpPr>
        <p:spPr>
          <a:xfrm>
            <a:off x="5269894" y="190609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200</a:t>
            </a:r>
            <a:endParaRPr/>
          </a:p>
        </p:txBody>
      </p:sp>
      <p:sp>
        <p:nvSpPr>
          <p:cNvPr id="635" name="Google Shape;635;p31"/>
          <p:cNvSpPr/>
          <p:nvPr/>
        </p:nvSpPr>
        <p:spPr>
          <a:xfrm>
            <a:off x="4824000" y="195394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6" name="Google Shape;636;p31"/>
          <p:cNvSpPr txBox="1"/>
          <p:nvPr/>
        </p:nvSpPr>
        <p:spPr>
          <a:xfrm>
            <a:off x="3298373" y="1194957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637" name="Google Shape;637;p31"/>
          <p:cNvSpPr/>
          <p:nvPr/>
        </p:nvSpPr>
        <p:spPr>
          <a:xfrm>
            <a:off x="3015226" y="126695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8" name="Google Shape;638;p31"/>
          <p:cNvSpPr txBox="1"/>
          <p:nvPr/>
        </p:nvSpPr>
        <p:spPr>
          <a:xfrm>
            <a:off x="7149595" y="1205847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639" name="Google Shape;639;p31"/>
          <p:cNvSpPr/>
          <p:nvPr/>
        </p:nvSpPr>
        <p:spPr>
          <a:xfrm>
            <a:off x="6984000" y="125952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0" name="Google Shape;640;p31"/>
          <p:cNvSpPr/>
          <p:nvPr/>
        </p:nvSpPr>
        <p:spPr>
          <a:xfrm>
            <a:off x="2580882" y="1497835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41" name="Google Shape;641;p31"/>
          <p:cNvSpPr/>
          <p:nvPr/>
        </p:nvSpPr>
        <p:spPr>
          <a:xfrm>
            <a:off x="2528692" y="1506308"/>
            <a:ext cx="3097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13</a:t>
            </a:r>
            <a:endParaRPr/>
          </a:p>
        </p:txBody>
      </p:sp>
      <p:sp>
        <p:nvSpPr>
          <p:cNvPr id="642" name="Google Shape;642;p31"/>
          <p:cNvSpPr/>
          <p:nvPr/>
        </p:nvSpPr>
        <p:spPr>
          <a:xfrm>
            <a:off x="2580882" y="1763613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43" name="Google Shape;643;p31"/>
          <p:cNvSpPr/>
          <p:nvPr/>
        </p:nvSpPr>
        <p:spPr>
          <a:xfrm>
            <a:off x="2528692" y="1772085"/>
            <a:ext cx="3097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11</a:t>
            </a:r>
            <a:endParaRPr/>
          </a:p>
        </p:txBody>
      </p:sp>
      <p:sp>
        <p:nvSpPr>
          <p:cNvPr id="644" name="Google Shape;644;p31"/>
          <p:cNvSpPr/>
          <p:nvPr/>
        </p:nvSpPr>
        <p:spPr>
          <a:xfrm>
            <a:off x="2580882" y="2037443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45" name="Google Shape;645;p31"/>
          <p:cNvSpPr/>
          <p:nvPr/>
        </p:nvSpPr>
        <p:spPr>
          <a:xfrm>
            <a:off x="2528692" y="2045915"/>
            <a:ext cx="3097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10</a:t>
            </a:r>
            <a:endParaRPr/>
          </a:p>
        </p:txBody>
      </p:sp>
      <p:sp>
        <p:nvSpPr>
          <p:cNvPr id="646" name="Google Shape;646;p31"/>
          <p:cNvSpPr/>
          <p:nvPr/>
        </p:nvSpPr>
        <p:spPr>
          <a:xfrm>
            <a:off x="2581709" y="2307279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47" name="Google Shape;647;p31"/>
          <p:cNvSpPr/>
          <p:nvPr/>
        </p:nvSpPr>
        <p:spPr>
          <a:xfrm>
            <a:off x="2568712" y="2315751"/>
            <a:ext cx="247184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7</a:t>
            </a:r>
            <a:endParaRPr/>
          </a:p>
        </p:txBody>
      </p:sp>
      <p:sp>
        <p:nvSpPr>
          <p:cNvPr id="648" name="Google Shape;648;p31"/>
          <p:cNvSpPr/>
          <p:nvPr/>
        </p:nvSpPr>
        <p:spPr>
          <a:xfrm>
            <a:off x="2577794" y="2567407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49" name="Google Shape;649;p31"/>
          <p:cNvSpPr/>
          <p:nvPr/>
        </p:nvSpPr>
        <p:spPr>
          <a:xfrm>
            <a:off x="2530413" y="2575880"/>
            <a:ext cx="30008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6a</a:t>
            </a:r>
            <a:endParaRPr/>
          </a:p>
        </p:txBody>
      </p:sp>
      <p:sp>
        <p:nvSpPr>
          <p:cNvPr id="650" name="Google Shape;650;p31"/>
          <p:cNvSpPr/>
          <p:nvPr/>
        </p:nvSpPr>
        <p:spPr>
          <a:xfrm>
            <a:off x="2582003" y="2841900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51" name="Google Shape;651;p31"/>
          <p:cNvSpPr/>
          <p:nvPr/>
        </p:nvSpPr>
        <p:spPr>
          <a:xfrm>
            <a:off x="2574025" y="2850694"/>
            <a:ext cx="24558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5</a:t>
            </a:r>
            <a:endParaRPr/>
          </a:p>
        </p:txBody>
      </p:sp>
      <p:sp>
        <p:nvSpPr>
          <p:cNvPr id="652" name="Google Shape;652;p31"/>
          <p:cNvSpPr/>
          <p:nvPr/>
        </p:nvSpPr>
        <p:spPr>
          <a:xfrm>
            <a:off x="2582003" y="3121887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53" name="Google Shape;653;p31"/>
          <p:cNvSpPr/>
          <p:nvPr/>
        </p:nvSpPr>
        <p:spPr>
          <a:xfrm>
            <a:off x="2574025" y="3130681"/>
            <a:ext cx="24558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3</a:t>
            </a:r>
            <a:endParaRPr/>
          </a:p>
        </p:txBody>
      </p:sp>
      <p:sp>
        <p:nvSpPr>
          <p:cNvPr id="654" name="Google Shape;654;p31"/>
          <p:cNvSpPr/>
          <p:nvPr/>
        </p:nvSpPr>
        <p:spPr>
          <a:xfrm>
            <a:off x="2582003" y="3385828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55" name="Google Shape;655;p31"/>
          <p:cNvSpPr/>
          <p:nvPr/>
        </p:nvSpPr>
        <p:spPr>
          <a:xfrm>
            <a:off x="2574025" y="3394622"/>
            <a:ext cx="24558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2</a:t>
            </a:r>
            <a:endParaRPr/>
          </a:p>
        </p:txBody>
      </p:sp>
      <p:sp>
        <p:nvSpPr>
          <p:cNvPr id="656" name="Google Shape;656;p31"/>
          <p:cNvSpPr/>
          <p:nvPr/>
        </p:nvSpPr>
        <p:spPr>
          <a:xfrm>
            <a:off x="2582003" y="3649299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57" name="Google Shape;657;p31"/>
          <p:cNvSpPr/>
          <p:nvPr/>
        </p:nvSpPr>
        <p:spPr>
          <a:xfrm>
            <a:off x="2574025" y="3658093"/>
            <a:ext cx="24558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</a:t>
            </a:r>
            <a:endParaRPr/>
          </a:p>
        </p:txBody>
      </p:sp>
      <p:sp>
        <p:nvSpPr>
          <p:cNvPr id="658" name="Google Shape;658;p31"/>
          <p:cNvSpPr/>
          <p:nvPr/>
        </p:nvSpPr>
        <p:spPr>
          <a:xfrm>
            <a:off x="10125537" y="1755851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59" name="Google Shape;659;p31"/>
          <p:cNvSpPr/>
          <p:nvPr/>
        </p:nvSpPr>
        <p:spPr>
          <a:xfrm>
            <a:off x="10117559" y="1764645"/>
            <a:ext cx="24558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</a:t>
            </a:r>
            <a:endParaRPr/>
          </a:p>
        </p:txBody>
      </p:sp>
      <p:sp>
        <p:nvSpPr>
          <p:cNvPr id="660" name="Google Shape;660;p31"/>
          <p:cNvSpPr/>
          <p:nvPr/>
        </p:nvSpPr>
        <p:spPr>
          <a:xfrm>
            <a:off x="10123978" y="3650400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61" name="Google Shape;661;p31"/>
          <p:cNvSpPr/>
          <p:nvPr/>
        </p:nvSpPr>
        <p:spPr>
          <a:xfrm>
            <a:off x="10116000" y="3659194"/>
            <a:ext cx="24558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2</a:t>
            </a:r>
            <a:endParaRPr/>
          </a:p>
        </p:txBody>
      </p:sp>
      <p:sp>
        <p:nvSpPr>
          <p:cNvPr id="662" name="Google Shape;662;p31"/>
          <p:cNvSpPr/>
          <p:nvPr/>
        </p:nvSpPr>
        <p:spPr>
          <a:xfrm>
            <a:off x="10125815" y="1489299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63" name="Google Shape;663;p31"/>
          <p:cNvSpPr/>
          <p:nvPr/>
        </p:nvSpPr>
        <p:spPr>
          <a:xfrm>
            <a:off x="10117837" y="1498093"/>
            <a:ext cx="24558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3</a:t>
            </a:r>
            <a:endParaRPr/>
          </a:p>
        </p:txBody>
      </p:sp>
      <p:sp>
        <p:nvSpPr>
          <p:cNvPr id="664" name="Google Shape;664;p31"/>
          <p:cNvSpPr/>
          <p:nvPr/>
        </p:nvSpPr>
        <p:spPr>
          <a:xfrm>
            <a:off x="6561065" y="1741845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65" name="Google Shape;665;p31"/>
          <p:cNvSpPr/>
          <p:nvPr/>
        </p:nvSpPr>
        <p:spPr>
          <a:xfrm>
            <a:off x="6553087" y="1750639"/>
            <a:ext cx="24558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4</a:t>
            </a:r>
            <a:endParaRPr/>
          </a:p>
        </p:txBody>
      </p:sp>
      <p:sp>
        <p:nvSpPr>
          <p:cNvPr id="666" name="Google Shape;666;p31"/>
          <p:cNvSpPr/>
          <p:nvPr/>
        </p:nvSpPr>
        <p:spPr>
          <a:xfrm>
            <a:off x="792583" y="3629276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67" name="Google Shape;667;p31"/>
          <p:cNvSpPr/>
          <p:nvPr/>
        </p:nvSpPr>
        <p:spPr>
          <a:xfrm>
            <a:off x="784605" y="3638070"/>
            <a:ext cx="24558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4</a:t>
            </a:r>
            <a:endParaRPr/>
          </a:p>
        </p:txBody>
      </p:sp>
      <p:sp>
        <p:nvSpPr>
          <p:cNvPr id="668" name="Google Shape;668;p31"/>
          <p:cNvSpPr/>
          <p:nvPr/>
        </p:nvSpPr>
        <p:spPr>
          <a:xfrm>
            <a:off x="4367055" y="3641899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69" name="Google Shape;669;p31"/>
          <p:cNvSpPr/>
          <p:nvPr/>
        </p:nvSpPr>
        <p:spPr>
          <a:xfrm>
            <a:off x="4359077" y="3650693"/>
            <a:ext cx="24558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5</a:t>
            </a:r>
            <a:endParaRPr/>
          </a:p>
        </p:txBody>
      </p:sp>
      <p:sp>
        <p:nvSpPr>
          <p:cNvPr id="670" name="Google Shape;670;p31"/>
          <p:cNvSpPr/>
          <p:nvPr/>
        </p:nvSpPr>
        <p:spPr>
          <a:xfrm>
            <a:off x="4365599" y="3388584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71" name="Google Shape;671;p31"/>
          <p:cNvSpPr/>
          <p:nvPr/>
        </p:nvSpPr>
        <p:spPr>
          <a:xfrm>
            <a:off x="4325561" y="3397378"/>
            <a:ext cx="3097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6b</a:t>
            </a:r>
            <a:endParaRPr/>
          </a:p>
        </p:txBody>
      </p:sp>
      <p:sp>
        <p:nvSpPr>
          <p:cNvPr id="672" name="Google Shape;672;p31"/>
          <p:cNvSpPr/>
          <p:nvPr/>
        </p:nvSpPr>
        <p:spPr>
          <a:xfrm>
            <a:off x="4370083" y="3136880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73" name="Google Shape;673;p31"/>
          <p:cNvSpPr/>
          <p:nvPr/>
        </p:nvSpPr>
        <p:spPr>
          <a:xfrm>
            <a:off x="4330045" y="3145674"/>
            <a:ext cx="3097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8b</a:t>
            </a:r>
            <a:endParaRPr/>
          </a:p>
        </p:txBody>
      </p:sp>
      <p:sp>
        <p:nvSpPr>
          <p:cNvPr id="674" name="Google Shape;674;p31"/>
          <p:cNvSpPr/>
          <p:nvPr/>
        </p:nvSpPr>
        <p:spPr>
          <a:xfrm>
            <a:off x="4368545" y="2880000"/>
            <a:ext cx="215000" cy="215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75" name="Google Shape;675;p31"/>
          <p:cNvSpPr/>
          <p:nvPr/>
        </p:nvSpPr>
        <p:spPr>
          <a:xfrm>
            <a:off x="4298376" y="2888753"/>
            <a:ext cx="368899" cy="214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12b</a:t>
            </a:r>
            <a:endParaRPr/>
          </a:p>
        </p:txBody>
      </p:sp>
      <p:sp>
        <p:nvSpPr>
          <p:cNvPr id="676" name="Google Shape;676;p31"/>
          <p:cNvSpPr/>
          <p:nvPr/>
        </p:nvSpPr>
        <p:spPr>
          <a:xfrm>
            <a:off x="6558900" y="1481480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77" name="Google Shape;677;p31"/>
          <p:cNvSpPr/>
          <p:nvPr/>
        </p:nvSpPr>
        <p:spPr>
          <a:xfrm>
            <a:off x="6550922" y="1490274"/>
            <a:ext cx="24558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9</a:t>
            </a:r>
            <a:endParaRPr/>
          </a:p>
        </p:txBody>
      </p:sp>
      <p:sp>
        <p:nvSpPr>
          <p:cNvPr id="678" name="Google Shape;678;p31"/>
          <p:cNvSpPr/>
          <p:nvPr/>
        </p:nvSpPr>
        <p:spPr>
          <a:xfrm>
            <a:off x="8352005" y="1742779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79" name="Google Shape;679;p31"/>
          <p:cNvSpPr/>
          <p:nvPr/>
        </p:nvSpPr>
        <p:spPr>
          <a:xfrm>
            <a:off x="8311967" y="1751573"/>
            <a:ext cx="3097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10</a:t>
            </a:r>
            <a:endParaRPr/>
          </a:p>
        </p:txBody>
      </p:sp>
      <p:sp>
        <p:nvSpPr>
          <p:cNvPr id="680" name="Google Shape;680;p31"/>
          <p:cNvSpPr/>
          <p:nvPr/>
        </p:nvSpPr>
        <p:spPr>
          <a:xfrm>
            <a:off x="4357601" y="1240114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81" name="Google Shape;681;p31"/>
          <p:cNvSpPr/>
          <p:nvPr/>
        </p:nvSpPr>
        <p:spPr>
          <a:xfrm>
            <a:off x="4322372" y="1248908"/>
            <a:ext cx="300082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8a</a:t>
            </a:r>
            <a:endParaRPr/>
          </a:p>
        </p:txBody>
      </p:sp>
      <p:sp>
        <p:nvSpPr>
          <p:cNvPr id="682" name="Google Shape;682;p31"/>
          <p:cNvSpPr/>
          <p:nvPr/>
        </p:nvSpPr>
        <p:spPr>
          <a:xfrm>
            <a:off x="4359965" y="983503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83" name="Google Shape;683;p31"/>
          <p:cNvSpPr/>
          <p:nvPr/>
        </p:nvSpPr>
        <p:spPr>
          <a:xfrm>
            <a:off x="4319927" y="992297"/>
            <a:ext cx="3097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11</a:t>
            </a:r>
            <a:endParaRPr/>
          </a:p>
        </p:txBody>
      </p:sp>
      <p:sp>
        <p:nvSpPr>
          <p:cNvPr id="684" name="Google Shape;684;p31"/>
          <p:cNvSpPr/>
          <p:nvPr/>
        </p:nvSpPr>
        <p:spPr>
          <a:xfrm>
            <a:off x="8354611" y="1478795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85" name="Google Shape;685;p31"/>
          <p:cNvSpPr/>
          <p:nvPr/>
        </p:nvSpPr>
        <p:spPr>
          <a:xfrm>
            <a:off x="8280687" y="1487589"/>
            <a:ext cx="36099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12a</a:t>
            </a:r>
            <a:endParaRPr/>
          </a:p>
        </p:txBody>
      </p:sp>
      <p:sp>
        <p:nvSpPr>
          <p:cNvPr id="686" name="Google Shape;686;p31"/>
          <p:cNvSpPr/>
          <p:nvPr/>
        </p:nvSpPr>
        <p:spPr>
          <a:xfrm>
            <a:off x="4365417" y="2187210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87" name="Google Shape;687;p31"/>
          <p:cNvSpPr/>
          <p:nvPr/>
        </p:nvSpPr>
        <p:spPr>
          <a:xfrm>
            <a:off x="4317141" y="2196004"/>
            <a:ext cx="3097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13</a:t>
            </a:r>
            <a:endParaRPr/>
          </a:p>
        </p:txBody>
      </p:sp>
      <p:sp>
        <p:nvSpPr>
          <p:cNvPr id="688" name="Google Shape;688;p31"/>
          <p:cNvSpPr/>
          <p:nvPr/>
        </p:nvSpPr>
        <p:spPr>
          <a:xfrm>
            <a:off x="4365932" y="1931502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89" name="Google Shape;689;p31"/>
          <p:cNvSpPr/>
          <p:nvPr/>
        </p:nvSpPr>
        <p:spPr>
          <a:xfrm>
            <a:off x="4325894" y="1940296"/>
            <a:ext cx="3097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15</a:t>
            </a:r>
            <a:endParaRPr/>
          </a:p>
        </p:txBody>
      </p:sp>
      <p:sp>
        <p:nvSpPr>
          <p:cNvPr id="690" name="Google Shape;690;p31"/>
          <p:cNvSpPr txBox="1"/>
          <p:nvPr/>
        </p:nvSpPr>
        <p:spPr>
          <a:xfrm>
            <a:off x="4033926" y="1538024"/>
            <a:ext cx="201557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receivable</a:t>
            </a:r>
            <a:endParaRPr/>
          </a:p>
        </p:txBody>
      </p:sp>
      <p:sp>
        <p:nvSpPr>
          <p:cNvPr id="691" name="Google Shape;691;p31"/>
          <p:cNvSpPr txBox="1"/>
          <p:nvPr/>
        </p:nvSpPr>
        <p:spPr>
          <a:xfrm>
            <a:off x="6252890" y="2028286"/>
            <a:ext cx="198713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payable</a:t>
            </a:r>
            <a:endParaRPr/>
          </a:p>
        </p:txBody>
      </p:sp>
      <p:sp>
        <p:nvSpPr>
          <p:cNvPr id="692" name="Google Shape;692;p31"/>
          <p:cNvSpPr/>
          <p:nvPr/>
        </p:nvSpPr>
        <p:spPr>
          <a:xfrm flipH="1">
            <a:off x="1484882" y="2236958"/>
            <a:ext cx="810000" cy="613673"/>
          </a:xfrm>
          <a:prstGeom prst="corner">
            <a:avLst>
              <a:gd name="adj1" fmla="val 9817"/>
              <a:gd name="adj2" fmla="val 8904"/>
            </a:avLst>
          </a:prstGeom>
          <a:solidFill>
            <a:srgbClr val="5481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93" name="Google Shape;693;p31"/>
          <p:cNvSpPr/>
          <p:nvPr/>
        </p:nvSpPr>
        <p:spPr>
          <a:xfrm>
            <a:off x="674882" y="2236958"/>
            <a:ext cx="810000" cy="613673"/>
          </a:xfrm>
          <a:prstGeom prst="corner">
            <a:avLst>
              <a:gd name="adj1" fmla="val 9817"/>
              <a:gd name="adj2" fmla="val 8904"/>
            </a:avLst>
          </a:prstGeom>
          <a:solidFill>
            <a:srgbClr val="5481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94" name="Google Shape;694;p31"/>
          <p:cNvSpPr txBox="1"/>
          <p:nvPr/>
        </p:nvSpPr>
        <p:spPr>
          <a:xfrm>
            <a:off x="667920" y="2817445"/>
            <a:ext cx="164732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Accumulated depreciation</a:t>
            </a:r>
            <a:endParaRPr/>
          </a:p>
        </p:txBody>
      </p:sp>
      <p:sp>
        <p:nvSpPr>
          <p:cNvPr id="695" name="Google Shape;695;p31"/>
          <p:cNvSpPr txBox="1"/>
          <p:nvPr/>
        </p:nvSpPr>
        <p:spPr>
          <a:xfrm>
            <a:off x="1679276" y="2502766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696" name="Google Shape;696;p31"/>
          <p:cNvSpPr/>
          <p:nvPr/>
        </p:nvSpPr>
        <p:spPr>
          <a:xfrm>
            <a:off x="1256101" y="255077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7" name="Google Shape;697;p31"/>
          <p:cNvSpPr/>
          <p:nvPr/>
        </p:nvSpPr>
        <p:spPr>
          <a:xfrm>
            <a:off x="793014" y="2511750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98" name="Google Shape;698;p31"/>
          <p:cNvSpPr/>
          <p:nvPr/>
        </p:nvSpPr>
        <p:spPr>
          <a:xfrm>
            <a:off x="752976" y="2520544"/>
            <a:ext cx="3097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14</a:t>
            </a:r>
            <a:endParaRPr/>
          </a:p>
        </p:txBody>
      </p:sp>
      <p:sp>
        <p:nvSpPr>
          <p:cNvPr id="699" name="Google Shape;699;p31"/>
          <p:cNvSpPr/>
          <p:nvPr/>
        </p:nvSpPr>
        <p:spPr>
          <a:xfrm flipH="1">
            <a:off x="5057500" y="957969"/>
            <a:ext cx="810000" cy="613673"/>
          </a:xfrm>
          <a:prstGeom prst="corner">
            <a:avLst>
              <a:gd name="adj1" fmla="val 9817"/>
              <a:gd name="adj2" fmla="val 8904"/>
            </a:avLst>
          </a:prstGeom>
          <a:solidFill>
            <a:srgbClr val="5481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00" name="Google Shape;700;p31"/>
          <p:cNvSpPr/>
          <p:nvPr/>
        </p:nvSpPr>
        <p:spPr>
          <a:xfrm>
            <a:off x="4247500" y="957969"/>
            <a:ext cx="810000" cy="613673"/>
          </a:xfrm>
          <a:prstGeom prst="corner">
            <a:avLst>
              <a:gd name="adj1" fmla="val 9817"/>
              <a:gd name="adj2" fmla="val 8904"/>
            </a:avLst>
          </a:prstGeom>
          <a:solidFill>
            <a:srgbClr val="5481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01" name="Google Shape;701;p31"/>
          <p:cNvSpPr/>
          <p:nvPr/>
        </p:nvSpPr>
        <p:spPr>
          <a:xfrm flipH="1">
            <a:off x="5057500" y="1892397"/>
            <a:ext cx="810000" cy="613673"/>
          </a:xfrm>
          <a:prstGeom prst="corner">
            <a:avLst>
              <a:gd name="adj1" fmla="val 9300"/>
              <a:gd name="adj2" fmla="val 8904"/>
            </a:avLst>
          </a:prstGeom>
          <a:solidFill>
            <a:srgbClr val="5481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02" name="Google Shape;702;p31"/>
          <p:cNvSpPr/>
          <p:nvPr/>
        </p:nvSpPr>
        <p:spPr>
          <a:xfrm>
            <a:off x="4247500" y="1892397"/>
            <a:ext cx="810000" cy="613673"/>
          </a:xfrm>
          <a:prstGeom prst="corner">
            <a:avLst>
              <a:gd name="adj1" fmla="val 9300"/>
              <a:gd name="adj2" fmla="val 8904"/>
            </a:avLst>
          </a:prstGeom>
          <a:solidFill>
            <a:srgbClr val="5481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03" name="Google Shape;703;p31"/>
          <p:cNvSpPr/>
          <p:nvPr/>
        </p:nvSpPr>
        <p:spPr>
          <a:xfrm flipH="1">
            <a:off x="10793452" y="3159101"/>
            <a:ext cx="810000" cy="796274"/>
          </a:xfrm>
          <a:prstGeom prst="corner">
            <a:avLst>
              <a:gd name="adj1" fmla="val 7267"/>
              <a:gd name="adj2" fmla="val 7888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04" name="Google Shape;704;p31"/>
          <p:cNvSpPr/>
          <p:nvPr/>
        </p:nvSpPr>
        <p:spPr>
          <a:xfrm>
            <a:off x="9983452" y="3159099"/>
            <a:ext cx="810000" cy="796275"/>
          </a:xfrm>
          <a:prstGeom prst="corner">
            <a:avLst>
              <a:gd name="adj1" fmla="val 7268"/>
              <a:gd name="adj2" fmla="val 7888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05" name="Google Shape;705;p31"/>
          <p:cNvSpPr/>
          <p:nvPr/>
        </p:nvSpPr>
        <p:spPr>
          <a:xfrm flipH="1">
            <a:off x="9024558" y="1260020"/>
            <a:ext cx="810000" cy="796274"/>
          </a:xfrm>
          <a:prstGeom prst="corner">
            <a:avLst>
              <a:gd name="adj1" fmla="val 7267"/>
              <a:gd name="adj2" fmla="val 7888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06" name="Google Shape;706;p31"/>
          <p:cNvSpPr/>
          <p:nvPr/>
        </p:nvSpPr>
        <p:spPr>
          <a:xfrm>
            <a:off x="8214558" y="1260018"/>
            <a:ext cx="810000" cy="796275"/>
          </a:xfrm>
          <a:prstGeom prst="corner">
            <a:avLst>
              <a:gd name="adj1" fmla="val 7268"/>
              <a:gd name="adj2" fmla="val 7888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07" name="Google Shape;707;p31"/>
          <p:cNvSpPr/>
          <p:nvPr/>
        </p:nvSpPr>
        <p:spPr>
          <a:xfrm flipH="1">
            <a:off x="10816085" y="1263490"/>
            <a:ext cx="810000" cy="796274"/>
          </a:xfrm>
          <a:prstGeom prst="corner">
            <a:avLst>
              <a:gd name="adj1" fmla="val 7267"/>
              <a:gd name="adj2" fmla="val 7888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08" name="Google Shape;708;p31"/>
          <p:cNvSpPr/>
          <p:nvPr/>
        </p:nvSpPr>
        <p:spPr>
          <a:xfrm>
            <a:off x="10006085" y="1263488"/>
            <a:ext cx="810000" cy="796275"/>
          </a:xfrm>
          <a:prstGeom prst="corner">
            <a:avLst>
              <a:gd name="adj1" fmla="val 7268"/>
              <a:gd name="adj2" fmla="val 7888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09" name="Google Shape;709;p31"/>
          <p:cNvSpPr/>
          <p:nvPr/>
        </p:nvSpPr>
        <p:spPr>
          <a:xfrm flipH="1">
            <a:off x="7238511" y="1266565"/>
            <a:ext cx="810000" cy="796274"/>
          </a:xfrm>
          <a:prstGeom prst="corner">
            <a:avLst>
              <a:gd name="adj1" fmla="val 7267"/>
              <a:gd name="adj2" fmla="val 7888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10" name="Google Shape;710;p31"/>
          <p:cNvSpPr/>
          <p:nvPr/>
        </p:nvSpPr>
        <p:spPr>
          <a:xfrm>
            <a:off x="6428511" y="1266563"/>
            <a:ext cx="810000" cy="796275"/>
          </a:xfrm>
          <a:prstGeom prst="corner">
            <a:avLst>
              <a:gd name="adj1" fmla="val 7268"/>
              <a:gd name="adj2" fmla="val 7888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11" name="Google Shape;711;p31"/>
          <p:cNvSpPr/>
          <p:nvPr/>
        </p:nvSpPr>
        <p:spPr>
          <a:xfrm rot="10800000">
            <a:off x="10548000" y="3653367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2" name="Google Shape;712;p31"/>
          <p:cNvSpPr txBox="1"/>
          <p:nvPr/>
        </p:nvSpPr>
        <p:spPr>
          <a:xfrm>
            <a:off x="6413550" y="3135648"/>
            <a:ext cx="1544844" cy="770509"/>
          </a:xfrm>
          <a:prstGeom prst="rect">
            <a:avLst/>
          </a:prstGeom>
          <a:noFill/>
          <a:ln w="5715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94209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713" name="Google Shape;713;p31"/>
          <p:cNvSpPr txBox="1"/>
          <p:nvPr/>
        </p:nvSpPr>
        <p:spPr>
          <a:xfrm>
            <a:off x="7369027" y="3590108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160</a:t>
            </a:r>
            <a:endParaRPr/>
          </a:p>
        </p:txBody>
      </p:sp>
      <p:sp>
        <p:nvSpPr>
          <p:cNvPr id="714" name="Google Shape;714;p31"/>
          <p:cNvSpPr/>
          <p:nvPr/>
        </p:nvSpPr>
        <p:spPr>
          <a:xfrm rot="10800000">
            <a:off x="6984000" y="36625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15" name="Google Shape;715;p31"/>
          <p:cNvGrpSpPr/>
          <p:nvPr/>
        </p:nvGrpSpPr>
        <p:grpSpPr>
          <a:xfrm>
            <a:off x="2528692" y="1230247"/>
            <a:ext cx="309700" cy="223917"/>
            <a:chOff x="756600" y="3715226"/>
            <a:chExt cx="321511" cy="232457"/>
          </a:xfrm>
        </p:grpSpPr>
        <p:sp>
          <p:nvSpPr>
            <p:cNvPr id="716" name="Google Shape;716;p31"/>
            <p:cNvSpPr/>
            <p:nvPr/>
          </p:nvSpPr>
          <p:spPr>
            <a:xfrm>
              <a:off x="810779" y="3715226"/>
              <a:ext cx="224237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717" name="Google Shape;717;p31"/>
            <p:cNvSpPr/>
            <p:nvPr/>
          </p:nvSpPr>
          <p:spPr>
            <a:xfrm>
              <a:off x="756600" y="3724022"/>
              <a:ext cx="321511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16</a:t>
              </a:r>
              <a:endParaRPr/>
            </a:p>
          </p:txBody>
        </p:sp>
      </p:grpSp>
      <p:grpSp>
        <p:nvGrpSpPr>
          <p:cNvPr id="718" name="Google Shape;718;p31"/>
          <p:cNvGrpSpPr/>
          <p:nvPr/>
        </p:nvGrpSpPr>
        <p:grpSpPr>
          <a:xfrm>
            <a:off x="6512636" y="1220768"/>
            <a:ext cx="309700" cy="224238"/>
            <a:chOff x="762505" y="3715228"/>
            <a:chExt cx="309700" cy="224238"/>
          </a:xfrm>
        </p:grpSpPr>
        <p:sp>
          <p:nvSpPr>
            <p:cNvPr id="719" name="Google Shape;719;p3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720" name="Google Shape;720;p31"/>
            <p:cNvSpPr/>
            <p:nvPr/>
          </p:nvSpPr>
          <p:spPr>
            <a:xfrm>
              <a:off x="762505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16</a:t>
              </a:r>
              <a:endParaRPr/>
            </a:p>
          </p:txBody>
        </p:sp>
      </p:grpSp>
      <p:sp>
        <p:nvSpPr>
          <p:cNvPr id="721" name="Google Shape;721;p31"/>
          <p:cNvSpPr/>
          <p:nvPr/>
        </p:nvSpPr>
        <p:spPr>
          <a:xfrm>
            <a:off x="2366999" y="666879"/>
            <a:ext cx="1810090" cy="3548033"/>
          </a:xfrm>
          <a:prstGeom prst="ellipse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/>
          <p:nvPr/>
        </p:nvSpPr>
        <p:spPr>
          <a:xfrm>
            <a:off x="0" y="-4208"/>
            <a:ext cx="12192000" cy="686220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Helvetica Neue"/>
              <a:buNone/>
            </a:pPr>
            <a:r>
              <a:rPr lang="en-US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06: Journals and T-Accounts</a:t>
            </a:r>
            <a:endParaRPr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7" name="Google Shape;97;p14"/>
          <p:cNvSpPr txBox="1">
            <a:spLocks noGrp="1"/>
          </p:cNvSpPr>
          <p:nvPr>
            <p:ph type="body" idx="1"/>
          </p:nvPr>
        </p:nvSpPr>
        <p:spPr>
          <a:xfrm>
            <a:off x="924449" y="1628775"/>
            <a:ext cx="10924651" cy="4857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이 강의가 끝날 때쯤 여러분은 다음을 이해하게 될 것입니다</a:t>
            </a:r>
            <a:endParaRPr sz="32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228600" lvl="0" indent="-237045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733"/>
              <a:buChar char="•"/>
            </a:pPr>
            <a:r>
              <a:rPr lang="en-US" sz="3733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Journals and Journal entries (분개장과 분개)</a:t>
            </a:r>
            <a:endParaRPr sz="3733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09564" lvl="0" indent="-409564" algn="l" rtl="0">
              <a:lnSpc>
                <a:spcPct val="14286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733"/>
              <a:buChar char="•"/>
            </a:pPr>
            <a:r>
              <a:rPr lang="en-US" sz="3733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General Ledger (총계정원장)</a:t>
            </a:r>
            <a:endParaRPr sz="3733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09564" lvl="0" indent="-409564" algn="l" rtl="0">
              <a:lnSpc>
                <a:spcPct val="14286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733"/>
              <a:buChar char="•"/>
            </a:pPr>
            <a:r>
              <a:rPr lang="en-US" sz="3733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T-Accounts (T계정)</a:t>
            </a:r>
            <a:endParaRPr sz="3733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8" name="Google Shape;98;p14"/>
          <p:cNvSpPr txBox="1"/>
          <p:nvPr/>
        </p:nvSpPr>
        <p:spPr>
          <a:xfrm>
            <a:off x="2133600" y="4270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" name="Google Shape;727;p32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728" name="Google Shape;728;p32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grpSp>
        <p:nvGrpSpPr>
          <p:cNvPr id="729" name="Google Shape;729;p32"/>
          <p:cNvGrpSpPr/>
          <p:nvPr/>
        </p:nvGrpSpPr>
        <p:grpSpPr>
          <a:xfrm>
            <a:off x="753501" y="2564906"/>
            <a:ext cx="1620000" cy="3000908"/>
            <a:chOff x="671549" y="1402787"/>
            <a:chExt cx="1620000" cy="2549293"/>
          </a:xfrm>
        </p:grpSpPr>
        <p:sp>
          <p:nvSpPr>
            <p:cNvPr id="730" name="Google Shape;730;p32"/>
            <p:cNvSpPr/>
            <p:nvPr/>
          </p:nvSpPr>
          <p:spPr>
            <a:xfrm flipH="1">
              <a:off x="1481549" y="1402787"/>
              <a:ext cx="810000" cy="2549293"/>
            </a:xfrm>
            <a:prstGeom prst="corner">
              <a:avLst>
                <a:gd name="adj1" fmla="val 6497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731" name="Google Shape;731;p32"/>
            <p:cNvSpPr/>
            <p:nvPr/>
          </p:nvSpPr>
          <p:spPr>
            <a:xfrm>
              <a:off x="671549" y="1402787"/>
              <a:ext cx="810000" cy="2549293"/>
            </a:xfrm>
            <a:prstGeom prst="corner">
              <a:avLst>
                <a:gd name="adj1" fmla="val 6497"/>
                <a:gd name="adj2" fmla="val 7336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732" name="Google Shape;732;p32"/>
          <p:cNvSpPr txBox="1"/>
          <p:nvPr/>
        </p:nvSpPr>
        <p:spPr>
          <a:xfrm>
            <a:off x="845847" y="5531116"/>
            <a:ext cx="139333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Cash at bank</a:t>
            </a:r>
            <a:endParaRPr/>
          </a:p>
        </p:txBody>
      </p:sp>
      <p:sp>
        <p:nvSpPr>
          <p:cNvPr id="733" name="Google Shape;733;p32"/>
          <p:cNvSpPr txBox="1"/>
          <p:nvPr/>
        </p:nvSpPr>
        <p:spPr>
          <a:xfrm>
            <a:off x="1479261" y="5221825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734" name="Google Shape;734;p32"/>
          <p:cNvSpPr txBox="1"/>
          <p:nvPr/>
        </p:nvSpPr>
        <p:spPr>
          <a:xfrm>
            <a:off x="1479261" y="4951825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735" name="Google Shape;735;p32"/>
          <p:cNvSpPr txBox="1"/>
          <p:nvPr/>
        </p:nvSpPr>
        <p:spPr>
          <a:xfrm>
            <a:off x="1593074" y="4681825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5,000</a:t>
            </a:r>
            <a:endParaRPr/>
          </a:p>
        </p:txBody>
      </p:sp>
      <p:sp>
        <p:nvSpPr>
          <p:cNvPr id="736" name="Google Shape;736;p32"/>
          <p:cNvSpPr txBox="1"/>
          <p:nvPr/>
        </p:nvSpPr>
        <p:spPr>
          <a:xfrm>
            <a:off x="1764595" y="414182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700</a:t>
            </a:r>
            <a:endParaRPr/>
          </a:p>
        </p:txBody>
      </p:sp>
      <p:sp>
        <p:nvSpPr>
          <p:cNvPr id="737" name="Google Shape;737;p32"/>
          <p:cNvSpPr txBox="1"/>
          <p:nvPr/>
        </p:nvSpPr>
        <p:spPr>
          <a:xfrm>
            <a:off x="1878409" y="3871825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50</a:t>
            </a:r>
            <a:endParaRPr/>
          </a:p>
        </p:txBody>
      </p:sp>
      <p:sp>
        <p:nvSpPr>
          <p:cNvPr id="738" name="Google Shape;738;p32"/>
          <p:cNvSpPr txBox="1"/>
          <p:nvPr/>
        </p:nvSpPr>
        <p:spPr>
          <a:xfrm>
            <a:off x="1764595" y="333182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739" name="Google Shape;739;p32"/>
          <p:cNvSpPr txBox="1"/>
          <p:nvPr/>
        </p:nvSpPr>
        <p:spPr>
          <a:xfrm>
            <a:off x="1764595" y="306182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800</a:t>
            </a:r>
            <a:endParaRPr/>
          </a:p>
        </p:txBody>
      </p:sp>
      <p:sp>
        <p:nvSpPr>
          <p:cNvPr id="740" name="Google Shape;740;p32"/>
          <p:cNvSpPr txBox="1"/>
          <p:nvPr/>
        </p:nvSpPr>
        <p:spPr>
          <a:xfrm>
            <a:off x="1479261" y="4411825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10,000</a:t>
            </a:r>
            <a:endParaRPr/>
          </a:p>
        </p:txBody>
      </p:sp>
      <p:sp>
        <p:nvSpPr>
          <p:cNvPr id="741" name="Google Shape;741;p32"/>
          <p:cNvSpPr/>
          <p:nvPr/>
        </p:nvSpPr>
        <p:spPr>
          <a:xfrm>
            <a:off x="1306072" y="3133824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2" name="Google Shape;742;p32"/>
          <p:cNvSpPr/>
          <p:nvPr/>
        </p:nvSpPr>
        <p:spPr>
          <a:xfrm rot="10800000">
            <a:off x="1306072" y="3381149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3" name="Google Shape;743;p32"/>
          <p:cNvSpPr/>
          <p:nvPr/>
        </p:nvSpPr>
        <p:spPr>
          <a:xfrm>
            <a:off x="1306072" y="3943824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4" name="Google Shape;744;p32"/>
          <p:cNvSpPr/>
          <p:nvPr/>
        </p:nvSpPr>
        <p:spPr>
          <a:xfrm rot="10800000">
            <a:off x="1306072" y="4191149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5" name="Google Shape;745;p32"/>
          <p:cNvSpPr/>
          <p:nvPr/>
        </p:nvSpPr>
        <p:spPr>
          <a:xfrm>
            <a:off x="1306072" y="4483824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6" name="Google Shape;746;p32"/>
          <p:cNvSpPr/>
          <p:nvPr/>
        </p:nvSpPr>
        <p:spPr>
          <a:xfrm rot="10800000">
            <a:off x="1306072" y="5001149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7" name="Google Shape;747;p32"/>
          <p:cNvSpPr/>
          <p:nvPr/>
        </p:nvSpPr>
        <p:spPr>
          <a:xfrm rot="10800000">
            <a:off x="1306072" y="5271149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8" name="Google Shape;748;p32"/>
          <p:cNvSpPr txBox="1"/>
          <p:nvPr/>
        </p:nvSpPr>
        <p:spPr>
          <a:xfrm>
            <a:off x="1764595" y="360182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749" name="Google Shape;749;p32"/>
          <p:cNvSpPr/>
          <p:nvPr/>
        </p:nvSpPr>
        <p:spPr>
          <a:xfrm rot="10800000">
            <a:off x="1302367" y="365704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0" name="Google Shape;750;p32"/>
          <p:cNvSpPr txBox="1"/>
          <p:nvPr/>
        </p:nvSpPr>
        <p:spPr>
          <a:xfrm>
            <a:off x="1593074" y="2802073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751" name="Google Shape;751;p32"/>
          <p:cNvSpPr/>
          <p:nvPr/>
        </p:nvSpPr>
        <p:spPr>
          <a:xfrm>
            <a:off x="1309927" y="287407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52" name="Google Shape;752;p32"/>
          <p:cNvGrpSpPr/>
          <p:nvPr/>
        </p:nvGrpSpPr>
        <p:grpSpPr>
          <a:xfrm>
            <a:off x="823393" y="2837363"/>
            <a:ext cx="309700" cy="223917"/>
            <a:chOff x="756600" y="3715226"/>
            <a:chExt cx="321511" cy="232457"/>
          </a:xfrm>
        </p:grpSpPr>
        <p:sp>
          <p:nvSpPr>
            <p:cNvPr id="753" name="Google Shape;753;p32"/>
            <p:cNvSpPr/>
            <p:nvPr/>
          </p:nvSpPr>
          <p:spPr>
            <a:xfrm>
              <a:off x="810779" y="3715226"/>
              <a:ext cx="224237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754" name="Google Shape;754;p32"/>
            <p:cNvSpPr/>
            <p:nvPr/>
          </p:nvSpPr>
          <p:spPr>
            <a:xfrm>
              <a:off x="756600" y="3724022"/>
              <a:ext cx="321511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16</a:t>
              </a:r>
              <a:endParaRPr/>
            </a:p>
          </p:txBody>
        </p:sp>
      </p:grpSp>
      <p:grpSp>
        <p:nvGrpSpPr>
          <p:cNvPr id="755" name="Google Shape;755;p32"/>
          <p:cNvGrpSpPr/>
          <p:nvPr/>
        </p:nvGrpSpPr>
        <p:grpSpPr>
          <a:xfrm>
            <a:off x="823392" y="3104949"/>
            <a:ext cx="309700" cy="223917"/>
            <a:chOff x="756599" y="3715226"/>
            <a:chExt cx="321512" cy="232457"/>
          </a:xfrm>
        </p:grpSpPr>
        <p:sp>
          <p:nvSpPr>
            <p:cNvPr id="756" name="Google Shape;756;p32"/>
            <p:cNvSpPr/>
            <p:nvPr/>
          </p:nvSpPr>
          <p:spPr>
            <a:xfrm>
              <a:off x="810780" y="3715226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757" name="Google Shape;757;p32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13</a:t>
              </a:r>
              <a:endParaRPr/>
            </a:p>
          </p:txBody>
        </p:sp>
      </p:grpSp>
      <p:grpSp>
        <p:nvGrpSpPr>
          <p:cNvPr id="758" name="Google Shape;758;p32"/>
          <p:cNvGrpSpPr/>
          <p:nvPr/>
        </p:nvGrpSpPr>
        <p:grpSpPr>
          <a:xfrm>
            <a:off x="823392" y="3370727"/>
            <a:ext cx="309700" cy="223916"/>
            <a:chOff x="756599" y="3715227"/>
            <a:chExt cx="321512" cy="232456"/>
          </a:xfrm>
        </p:grpSpPr>
        <p:sp>
          <p:nvSpPr>
            <p:cNvPr id="759" name="Google Shape;759;p32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760" name="Google Shape;760;p32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11</a:t>
              </a:r>
              <a:endParaRPr/>
            </a:p>
          </p:txBody>
        </p:sp>
      </p:grpSp>
      <p:grpSp>
        <p:nvGrpSpPr>
          <p:cNvPr id="761" name="Google Shape;761;p32"/>
          <p:cNvGrpSpPr/>
          <p:nvPr/>
        </p:nvGrpSpPr>
        <p:grpSpPr>
          <a:xfrm>
            <a:off x="823392" y="3644557"/>
            <a:ext cx="309700" cy="223916"/>
            <a:chOff x="756599" y="3715227"/>
            <a:chExt cx="321512" cy="232456"/>
          </a:xfrm>
        </p:grpSpPr>
        <p:sp>
          <p:nvSpPr>
            <p:cNvPr id="762" name="Google Shape;762;p32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763" name="Google Shape;763;p32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10</a:t>
              </a:r>
              <a:endParaRPr/>
            </a:p>
          </p:txBody>
        </p:sp>
      </p:grpSp>
      <p:grpSp>
        <p:nvGrpSpPr>
          <p:cNvPr id="764" name="Google Shape;764;p32"/>
          <p:cNvGrpSpPr/>
          <p:nvPr/>
        </p:nvGrpSpPr>
        <p:grpSpPr>
          <a:xfrm>
            <a:off x="863413" y="3914393"/>
            <a:ext cx="247184" cy="223916"/>
            <a:chOff x="797287" y="3715227"/>
            <a:chExt cx="256611" cy="232456"/>
          </a:xfrm>
        </p:grpSpPr>
        <p:sp>
          <p:nvSpPr>
            <p:cNvPr id="765" name="Google Shape;765;p32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766" name="Google Shape;766;p32"/>
            <p:cNvSpPr/>
            <p:nvPr/>
          </p:nvSpPr>
          <p:spPr>
            <a:xfrm>
              <a:off x="797287" y="3724022"/>
              <a:ext cx="256611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7</a:t>
              </a:r>
              <a:endParaRPr/>
            </a:p>
          </p:txBody>
        </p:sp>
      </p:grpSp>
      <p:grpSp>
        <p:nvGrpSpPr>
          <p:cNvPr id="767" name="Google Shape;767;p32"/>
          <p:cNvGrpSpPr/>
          <p:nvPr/>
        </p:nvGrpSpPr>
        <p:grpSpPr>
          <a:xfrm>
            <a:off x="825115" y="4174521"/>
            <a:ext cx="300083" cy="223917"/>
            <a:chOff x="761592" y="3715226"/>
            <a:chExt cx="311527" cy="232457"/>
          </a:xfrm>
        </p:grpSpPr>
        <p:sp>
          <p:nvSpPr>
            <p:cNvPr id="768" name="Google Shape;768;p32"/>
            <p:cNvSpPr/>
            <p:nvPr/>
          </p:nvSpPr>
          <p:spPr>
            <a:xfrm>
              <a:off x="810780" y="3715226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769" name="Google Shape;769;p32"/>
            <p:cNvSpPr/>
            <p:nvPr/>
          </p:nvSpPr>
          <p:spPr>
            <a:xfrm>
              <a:off x="761592" y="3724022"/>
              <a:ext cx="311527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6a</a:t>
              </a:r>
              <a:endParaRPr/>
            </a:p>
          </p:txBody>
        </p:sp>
      </p:grpSp>
      <p:grpSp>
        <p:nvGrpSpPr>
          <p:cNvPr id="770" name="Google Shape;770;p32"/>
          <p:cNvGrpSpPr/>
          <p:nvPr/>
        </p:nvGrpSpPr>
        <p:grpSpPr>
          <a:xfrm>
            <a:off x="868726" y="4449016"/>
            <a:ext cx="245580" cy="224238"/>
            <a:chOff x="802803" y="3715228"/>
            <a:chExt cx="245580" cy="224238"/>
          </a:xfrm>
        </p:grpSpPr>
        <p:sp>
          <p:nvSpPr>
            <p:cNvPr id="771" name="Google Shape;771;p3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772" name="Google Shape;772;p32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5</a:t>
              </a:r>
              <a:endParaRPr/>
            </a:p>
          </p:txBody>
        </p:sp>
      </p:grpSp>
      <p:grpSp>
        <p:nvGrpSpPr>
          <p:cNvPr id="773" name="Google Shape;773;p32"/>
          <p:cNvGrpSpPr/>
          <p:nvPr/>
        </p:nvGrpSpPr>
        <p:grpSpPr>
          <a:xfrm>
            <a:off x="868726" y="4729003"/>
            <a:ext cx="245580" cy="224238"/>
            <a:chOff x="802803" y="3715228"/>
            <a:chExt cx="245580" cy="224238"/>
          </a:xfrm>
        </p:grpSpPr>
        <p:sp>
          <p:nvSpPr>
            <p:cNvPr id="774" name="Google Shape;774;p3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775" name="Google Shape;775;p32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3</a:t>
              </a:r>
              <a:endParaRPr/>
            </a:p>
          </p:txBody>
        </p:sp>
      </p:grpSp>
      <p:grpSp>
        <p:nvGrpSpPr>
          <p:cNvPr id="776" name="Google Shape;776;p32"/>
          <p:cNvGrpSpPr/>
          <p:nvPr/>
        </p:nvGrpSpPr>
        <p:grpSpPr>
          <a:xfrm>
            <a:off x="868726" y="4992944"/>
            <a:ext cx="245580" cy="224238"/>
            <a:chOff x="802803" y="3715228"/>
            <a:chExt cx="245580" cy="224238"/>
          </a:xfrm>
        </p:grpSpPr>
        <p:sp>
          <p:nvSpPr>
            <p:cNvPr id="777" name="Google Shape;777;p3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778" name="Google Shape;778;p32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2</a:t>
              </a:r>
              <a:endParaRPr/>
            </a:p>
          </p:txBody>
        </p:sp>
      </p:grpSp>
      <p:grpSp>
        <p:nvGrpSpPr>
          <p:cNvPr id="779" name="Google Shape;779;p32"/>
          <p:cNvGrpSpPr/>
          <p:nvPr/>
        </p:nvGrpSpPr>
        <p:grpSpPr>
          <a:xfrm>
            <a:off x="868726" y="5256415"/>
            <a:ext cx="245580" cy="224238"/>
            <a:chOff x="802803" y="3715228"/>
            <a:chExt cx="245580" cy="224238"/>
          </a:xfrm>
        </p:grpSpPr>
        <p:sp>
          <p:nvSpPr>
            <p:cNvPr id="780" name="Google Shape;780;p3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781" name="Google Shape;781;p32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p33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788" name="Google Shape;788;p33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grpSp>
        <p:nvGrpSpPr>
          <p:cNvPr id="789" name="Google Shape;789;p33"/>
          <p:cNvGrpSpPr/>
          <p:nvPr/>
        </p:nvGrpSpPr>
        <p:grpSpPr>
          <a:xfrm>
            <a:off x="753501" y="2564906"/>
            <a:ext cx="1620000" cy="3000908"/>
            <a:chOff x="671549" y="1402787"/>
            <a:chExt cx="1620000" cy="2549293"/>
          </a:xfrm>
        </p:grpSpPr>
        <p:sp>
          <p:nvSpPr>
            <p:cNvPr id="790" name="Google Shape;790;p33"/>
            <p:cNvSpPr/>
            <p:nvPr/>
          </p:nvSpPr>
          <p:spPr>
            <a:xfrm flipH="1">
              <a:off x="1481549" y="1402787"/>
              <a:ext cx="810000" cy="2549293"/>
            </a:xfrm>
            <a:prstGeom prst="corner">
              <a:avLst>
                <a:gd name="adj1" fmla="val 6497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791" name="Google Shape;791;p33"/>
            <p:cNvSpPr/>
            <p:nvPr/>
          </p:nvSpPr>
          <p:spPr>
            <a:xfrm>
              <a:off x="671549" y="1402787"/>
              <a:ext cx="810000" cy="2549293"/>
            </a:xfrm>
            <a:prstGeom prst="corner">
              <a:avLst>
                <a:gd name="adj1" fmla="val 6497"/>
                <a:gd name="adj2" fmla="val 7336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792" name="Google Shape;792;p33"/>
          <p:cNvSpPr txBox="1"/>
          <p:nvPr/>
        </p:nvSpPr>
        <p:spPr>
          <a:xfrm>
            <a:off x="845847" y="5531116"/>
            <a:ext cx="139333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Cash at bank</a:t>
            </a:r>
            <a:endParaRPr/>
          </a:p>
        </p:txBody>
      </p:sp>
      <p:sp>
        <p:nvSpPr>
          <p:cNvPr id="793" name="Google Shape;793;p33"/>
          <p:cNvSpPr txBox="1"/>
          <p:nvPr/>
        </p:nvSpPr>
        <p:spPr>
          <a:xfrm>
            <a:off x="1479261" y="5221825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794" name="Google Shape;794;p33"/>
          <p:cNvSpPr txBox="1"/>
          <p:nvPr/>
        </p:nvSpPr>
        <p:spPr>
          <a:xfrm>
            <a:off x="1479261" y="4951825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795" name="Google Shape;795;p33"/>
          <p:cNvSpPr txBox="1"/>
          <p:nvPr/>
        </p:nvSpPr>
        <p:spPr>
          <a:xfrm>
            <a:off x="1593074" y="4681825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5,000</a:t>
            </a:r>
            <a:endParaRPr/>
          </a:p>
        </p:txBody>
      </p:sp>
      <p:sp>
        <p:nvSpPr>
          <p:cNvPr id="796" name="Google Shape;796;p33"/>
          <p:cNvSpPr txBox="1"/>
          <p:nvPr/>
        </p:nvSpPr>
        <p:spPr>
          <a:xfrm>
            <a:off x="1764595" y="414182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D8D8D8"/>
                </a:solidFill>
                <a:latin typeface="Avenir"/>
                <a:ea typeface="Avenir"/>
                <a:cs typeface="Avenir"/>
                <a:sym typeface="Avenir"/>
              </a:rPr>
              <a:t>700</a:t>
            </a:r>
            <a:endParaRPr/>
          </a:p>
        </p:txBody>
      </p:sp>
      <p:sp>
        <p:nvSpPr>
          <p:cNvPr id="797" name="Google Shape;797;p33"/>
          <p:cNvSpPr txBox="1"/>
          <p:nvPr/>
        </p:nvSpPr>
        <p:spPr>
          <a:xfrm>
            <a:off x="1878409" y="3871825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D8D8D8"/>
                </a:solidFill>
                <a:latin typeface="Avenir"/>
                <a:ea typeface="Avenir"/>
                <a:cs typeface="Avenir"/>
                <a:sym typeface="Avenir"/>
              </a:rPr>
              <a:t>50</a:t>
            </a:r>
            <a:endParaRPr/>
          </a:p>
        </p:txBody>
      </p:sp>
      <p:sp>
        <p:nvSpPr>
          <p:cNvPr id="798" name="Google Shape;798;p33"/>
          <p:cNvSpPr txBox="1"/>
          <p:nvPr/>
        </p:nvSpPr>
        <p:spPr>
          <a:xfrm>
            <a:off x="1764595" y="333182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D8D8D8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799" name="Google Shape;799;p33"/>
          <p:cNvSpPr txBox="1"/>
          <p:nvPr/>
        </p:nvSpPr>
        <p:spPr>
          <a:xfrm>
            <a:off x="1764595" y="306182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D8D8D8"/>
                </a:solidFill>
                <a:latin typeface="Avenir"/>
                <a:ea typeface="Avenir"/>
                <a:cs typeface="Avenir"/>
                <a:sym typeface="Avenir"/>
              </a:rPr>
              <a:t>800</a:t>
            </a:r>
            <a:endParaRPr/>
          </a:p>
        </p:txBody>
      </p:sp>
      <p:sp>
        <p:nvSpPr>
          <p:cNvPr id="800" name="Google Shape;800;p33"/>
          <p:cNvSpPr txBox="1"/>
          <p:nvPr/>
        </p:nvSpPr>
        <p:spPr>
          <a:xfrm>
            <a:off x="1479261" y="4411825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D8D8D8"/>
                </a:solidFill>
                <a:latin typeface="Avenir"/>
                <a:ea typeface="Avenir"/>
                <a:cs typeface="Avenir"/>
                <a:sym typeface="Avenir"/>
              </a:rPr>
              <a:t>10,000</a:t>
            </a:r>
            <a:endParaRPr/>
          </a:p>
        </p:txBody>
      </p:sp>
      <p:sp>
        <p:nvSpPr>
          <p:cNvPr id="801" name="Google Shape;801;p33"/>
          <p:cNvSpPr/>
          <p:nvPr/>
        </p:nvSpPr>
        <p:spPr>
          <a:xfrm>
            <a:off x="1306072" y="3133824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2" name="Google Shape;802;p33"/>
          <p:cNvSpPr/>
          <p:nvPr/>
        </p:nvSpPr>
        <p:spPr>
          <a:xfrm rot="10800000">
            <a:off x="1306072" y="3381149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3" name="Google Shape;803;p33"/>
          <p:cNvSpPr/>
          <p:nvPr/>
        </p:nvSpPr>
        <p:spPr>
          <a:xfrm>
            <a:off x="1306072" y="3943824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4" name="Google Shape;804;p33"/>
          <p:cNvSpPr/>
          <p:nvPr/>
        </p:nvSpPr>
        <p:spPr>
          <a:xfrm rot="10800000">
            <a:off x="1306072" y="4191149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5" name="Google Shape;805;p33"/>
          <p:cNvSpPr/>
          <p:nvPr/>
        </p:nvSpPr>
        <p:spPr>
          <a:xfrm>
            <a:off x="1306072" y="4483824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6" name="Google Shape;806;p33"/>
          <p:cNvSpPr/>
          <p:nvPr/>
        </p:nvSpPr>
        <p:spPr>
          <a:xfrm>
            <a:off x="1306072" y="4753824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7" name="Google Shape;807;p33"/>
          <p:cNvSpPr/>
          <p:nvPr/>
        </p:nvSpPr>
        <p:spPr>
          <a:xfrm rot="10800000">
            <a:off x="1306072" y="5001149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8" name="Google Shape;808;p33"/>
          <p:cNvSpPr/>
          <p:nvPr/>
        </p:nvSpPr>
        <p:spPr>
          <a:xfrm rot="10800000">
            <a:off x="1306072" y="5271149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9" name="Google Shape;809;p33"/>
          <p:cNvSpPr txBox="1"/>
          <p:nvPr/>
        </p:nvSpPr>
        <p:spPr>
          <a:xfrm>
            <a:off x="1764595" y="360182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D8D8D8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810" name="Google Shape;810;p33"/>
          <p:cNvSpPr/>
          <p:nvPr/>
        </p:nvSpPr>
        <p:spPr>
          <a:xfrm rot="10800000">
            <a:off x="1302367" y="365704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1" name="Google Shape;811;p33"/>
          <p:cNvSpPr txBox="1"/>
          <p:nvPr/>
        </p:nvSpPr>
        <p:spPr>
          <a:xfrm>
            <a:off x="1593074" y="2802073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D8D8D8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812" name="Google Shape;812;p33"/>
          <p:cNvSpPr/>
          <p:nvPr/>
        </p:nvSpPr>
        <p:spPr>
          <a:xfrm>
            <a:off x="1309927" y="287407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13" name="Google Shape;813;p33"/>
          <p:cNvGrpSpPr/>
          <p:nvPr/>
        </p:nvGrpSpPr>
        <p:grpSpPr>
          <a:xfrm>
            <a:off x="823393" y="2837363"/>
            <a:ext cx="309700" cy="223917"/>
            <a:chOff x="756600" y="3715226"/>
            <a:chExt cx="321511" cy="232457"/>
          </a:xfrm>
        </p:grpSpPr>
        <p:sp>
          <p:nvSpPr>
            <p:cNvPr id="814" name="Google Shape;814;p33"/>
            <p:cNvSpPr/>
            <p:nvPr/>
          </p:nvSpPr>
          <p:spPr>
            <a:xfrm>
              <a:off x="810779" y="3715226"/>
              <a:ext cx="224237" cy="224238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D8D8D8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815" name="Google Shape;815;p33"/>
            <p:cNvSpPr/>
            <p:nvPr/>
          </p:nvSpPr>
          <p:spPr>
            <a:xfrm>
              <a:off x="756600" y="3724022"/>
              <a:ext cx="321511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D8D8D8"/>
                  </a:solidFill>
                  <a:latin typeface="Avenir"/>
                  <a:ea typeface="Avenir"/>
                  <a:cs typeface="Avenir"/>
                  <a:sym typeface="Avenir"/>
                </a:rPr>
                <a:t>16</a:t>
              </a:r>
              <a:endParaRPr/>
            </a:p>
          </p:txBody>
        </p:sp>
      </p:grpSp>
      <p:grpSp>
        <p:nvGrpSpPr>
          <p:cNvPr id="816" name="Google Shape;816;p33"/>
          <p:cNvGrpSpPr/>
          <p:nvPr/>
        </p:nvGrpSpPr>
        <p:grpSpPr>
          <a:xfrm>
            <a:off x="823392" y="3104949"/>
            <a:ext cx="309700" cy="223917"/>
            <a:chOff x="756599" y="3715226"/>
            <a:chExt cx="321512" cy="232457"/>
          </a:xfrm>
        </p:grpSpPr>
        <p:sp>
          <p:nvSpPr>
            <p:cNvPr id="817" name="Google Shape;817;p33"/>
            <p:cNvSpPr/>
            <p:nvPr/>
          </p:nvSpPr>
          <p:spPr>
            <a:xfrm>
              <a:off x="810780" y="3715226"/>
              <a:ext cx="224238" cy="224238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D8D8D8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818" name="Google Shape;818;p33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D8D8D8"/>
                  </a:solidFill>
                  <a:latin typeface="Avenir"/>
                  <a:ea typeface="Avenir"/>
                  <a:cs typeface="Avenir"/>
                  <a:sym typeface="Avenir"/>
                </a:rPr>
                <a:t>13</a:t>
              </a:r>
              <a:endParaRPr/>
            </a:p>
          </p:txBody>
        </p:sp>
      </p:grpSp>
      <p:grpSp>
        <p:nvGrpSpPr>
          <p:cNvPr id="819" name="Google Shape;819;p33"/>
          <p:cNvGrpSpPr/>
          <p:nvPr/>
        </p:nvGrpSpPr>
        <p:grpSpPr>
          <a:xfrm>
            <a:off x="823392" y="3370727"/>
            <a:ext cx="309700" cy="223916"/>
            <a:chOff x="756599" y="3715227"/>
            <a:chExt cx="321512" cy="232456"/>
          </a:xfrm>
        </p:grpSpPr>
        <p:sp>
          <p:nvSpPr>
            <p:cNvPr id="820" name="Google Shape;820;p33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D8D8D8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821" name="Google Shape;821;p33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D8D8D8"/>
                  </a:solidFill>
                  <a:latin typeface="Avenir"/>
                  <a:ea typeface="Avenir"/>
                  <a:cs typeface="Avenir"/>
                  <a:sym typeface="Avenir"/>
                </a:rPr>
                <a:t>11</a:t>
              </a:r>
              <a:endParaRPr/>
            </a:p>
          </p:txBody>
        </p:sp>
      </p:grpSp>
      <p:grpSp>
        <p:nvGrpSpPr>
          <p:cNvPr id="822" name="Google Shape;822;p33"/>
          <p:cNvGrpSpPr/>
          <p:nvPr/>
        </p:nvGrpSpPr>
        <p:grpSpPr>
          <a:xfrm>
            <a:off x="823392" y="3644557"/>
            <a:ext cx="309700" cy="223916"/>
            <a:chOff x="756599" y="3715227"/>
            <a:chExt cx="321512" cy="232456"/>
          </a:xfrm>
        </p:grpSpPr>
        <p:sp>
          <p:nvSpPr>
            <p:cNvPr id="823" name="Google Shape;823;p33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D8D8D8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824" name="Google Shape;824;p33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D8D8D8"/>
                  </a:solidFill>
                  <a:latin typeface="Avenir"/>
                  <a:ea typeface="Avenir"/>
                  <a:cs typeface="Avenir"/>
                  <a:sym typeface="Avenir"/>
                </a:rPr>
                <a:t>10</a:t>
              </a:r>
              <a:endParaRPr/>
            </a:p>
          </p:txBody>
        </p:sp>
      </p:grpSp>
      <p:grpSp>
        <p:nvGrpSpPr>
          <p:cNvPr id="825" name="Google Shape;825;p33"/>
          <p:cNvGrpSpPr/>
          <p:nvPr/>
        </p:nvGrpSpPr>
        <p:grpSpPr>
          <a:xfrm>
            <a:off x="863413" y="3914393"/>
            <a:ext cx="247184" cy="223916"/>
            <a:chOff x="797287" y="3715227"/>
            <a:chExt cx="256611" cy="232456"/>
          </a:xfrm>
        </p:grpSpPr>
        <p:sp>
          <p:nvSpPr>
            <p:cNvPr id="826" name="Google Shape;826;p33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D8D8D8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827" name="Google Shape;827;p33"/>
            <p:cNvSpPr/>
            <p:nvPr/>
          </p:nvSpPr>
          <p:spPr>
            <a:xfrm>
              <a:off x="797287" y="3724022"/>
              <a:ext cx="256611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D8D8D8"/>
                  </a:solidFill>
                  <a:latin typeface="Avenir"/>
                  <a:ea typeface="Avenir"/>
                  <a:cs typeface="Avenir"/>
                  <a:sym typeface="Avenir"/>
                </a:rPr>
                <a:t>7</a:t>
              </a:r>
              <a:endParaRPr/>
            </a:p>
          </p:txBody>
        </p:sp>
      </p:grpSp>
      <p:grpSp>
        <p:nvGrpSpPr>
          <p:cNvPr id="828" name="Google Shape;828;p33"/>
          <p:cNvGrpSpPr/>
          <p:nvPr/>
        </p:nvGrpSpPr>
        <p:grpSpPr>
          <a:xfrm>
            <a:off x="825115" y="4174521"/>
            <a:ext cx="300083" cy="223917"/>
            <a:chOff x="761592" y="3715226"/>
            <a:chExt cx="311527" cy="232457"/>
          </a:xfrm>
        </p:grpSpPr>
        <p:sp>
          <p:nvSpPr>
            <p:cNvPr id="829" name="Google Shape;829;p33"/>
            <p:cNvSpPr/>
            <p:nvPr/>
          </p:nvSpPr>
          <p:spPr>
            <a:xfrm>
              <a:off x="810780" y="3715226"/>
              <a:ext cx="224238" cy="224238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D8D8D8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830" name="Google Shape;830;p33"/>
            <p:cNvSpPr/>
            <p:nvPr/>
          </p:nvSpPr>
          <p:spPr>
            <a:xfrm>
              <a:off x="761592" y="3724022"/>
              <a:ext cx="311527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D8D8D8"/>
                  </a:solidFill>
                  <a:latin typeface="Avenir"/>
                  <a:ea typeface="Avenir"/>
                  <a:cs typeface="Avenir"/>
                  <a:sym typeface="Avenir"/>
                </a:rPr>
                <a:t>6a</a:t>
              </a:r>
              <a:endParaRPr/>
            </a:p>
          </p:txBody>
        </p:sp>
      </p:grpSp>
      <p:grpSp>
        <p:nvGrpSpPr>
          <p:cNvPr id="831" name="Google Shape;831;p33"/>
          <p:cNvGrpSpPr/>
          <p:nvPr/>
        </p:nvGrpSpPr>
        <p:grpSpPr>
          <a:xfrm>
            <a:off x="868726" y="4449016"/>
            <a:ext cx="245580" cy="224238"/>
            <a:chOff x="802803" y="3715228"/>
            <a:chExt cx="245580" cy="224238"/>
          </a:xfrm>
        </p:grpSpPr>
        <p:sp>
          <p:nvSpPr>
            <p:cNvPr id="832" name="Google Shape;832;p3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D8D8D8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833" name="Google Shape;833;p3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D8D8D8"/>
                  </a:solidFill>
                  <a:latin typeface="Avenir"/>
                  <a:ea typeface="Avenir"/>
                  <a:cs typeface="Avenir"/>
                  <a:sym typeface="Avenir"/>
                </a:rPr>
                <a:t>5</a:t>
              </a:r>
              <a:endParaRPr/>
            </a:p>
          </p:txBody>
        </p:sp>
      </p:grpSp>
      <p:grpSp>
        <p:nvGrpSpPr>
          <p:cNvPr id="834" name="Google Shape;834;p33"/>
          <p:cNvGrpSpPr/>
          <p:nvPr/>
        </p:nvGrpSpPr>
        <p:grpSpPr>
          <a:xfrm>
            <a:off x="868726" y="4729003"/>
            <a:ext cx="245580" cy="224238"/>
            <a:chOff x="802803" y="3715228"/>
            <a:chExt cx="245580" cy="224238"/>
          </a:xfrm>
        </p:grpSpPr>
        <p:sp>
          <p:nvSpPr>
            <p:cNvPr id="835" name="Google Shape;835;p3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836" name="Google Shape;836;p3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3</a:t>
              </a:r>
              <a:endParaRPr/>
            </a:p>
          </p:txBody>
        </p:sp>
      </p:grpSp>
      <p:grpSp>
        <p:nvGrpSpPr>
          <p:cNvPr id="837" name="Google Shape;837;p33"/>
          <p:cNvGrpSpPr/>
          <p:nvPr/>
        </p:nvGrpSpPr>
        <p:grpSpPr>
          <a:xfrm>
            <a:off x="868726" y="4992944"/>
            <a:ext cx="245580" cy="224238"/>
            <a:chOff x="802803" y="3715228"/>
            <a:chExt cx="245580" cy="224238"/>
          </a:xfrm>
        </p:grpSpPr>
        <p:sp>
          <p:nvSpPr>
            <p:cNvPr id="838" name="Google Shape;838;p3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839" name="Google Shape;839;p3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2</a:t>
              </a:r>
              <a:endParaRPr/>
            </a:p>
          </p:txBody>
        </p:sp>
      </p:grpSp>
      <p:grpSp>
        <p:nvGrpSpPr>
          <p:cNvPr id="840" name="Google Shape;840;p33"/>
          <p:cNvGrpSpPr/>
          <p:nvPr/>
        </p:nvGrpSpPr>
        <p:grpSpPr>
          <a:xfrm>
            <a:off x="868726" y="5256415"/>
            <a:ext cx="245580" cy="224238"/>
            <a:chOff x="802803" y="3715228"/>
            <a:chExt cx="245580" cy="224238"/>
          </a:xfrm>
        </p:grpSpPr>
        <p:sp>
          <p:nvSpPr>
            <p:cNvPr id="841" name="Google Shape;841;p3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842" name="Google Shape;842;p3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graphicFrame>
        <p:nvGraphicFramePr>
          <p:cNvPr id="843" name="Google Shape;843;p33"/>
          <p:cNvGraphicFramePr/>
          <p:nvPr/>
        </p:nvGraphicFramePr>
        <p:xfrm>
          <a:off x="3630167" y="1702188"/>
          <a:ext cx="8037575" cy="4542275"/>
        </p:xfrm>
        <a:graphic>
          <a:graphicData uri="http://schemas.openxmlformats.org/drawingml/2006/table">
            <a:tbl>
              <a:tblPr firstRow="1" bandRow="1">
                <a:noFill/>
                <a:tableStyleId>{6A0A28E7-C3DC-4CBE-A5C4-132C253DC8C1}</a:tableStyleId>
              </a:tblPr>
              <a:tblGrid>
                <a:gridCol w="923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9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7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1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4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0100">
                <a:tc gridSpan="6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u="none" strike="noStrike" cap="none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Cash at bank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5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7F7F7F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Date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7F7F7F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Description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7F7F7F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$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7F7F7F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Date</a:t>
                      </a:r>
                      <a:endParaRPr/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7F7F7F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Description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7F7F7F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$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rgbClr val="BF9000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rgbClr val="BF9000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rgbClr val="BF9000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rgbClr val="BF9000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rgbClr val="BF9000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rgbClr val="BF9000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44" name="Google Shape;844;p33"/>
          <p:cNvSpPr txBox="1"/>
          <p:nvPr/>
        </p:nvSpPr>
        <p:spPr>
          <a:xfrm>
            <a:off x="1476213" y="5218777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845" name="Google Shape;845;p33"/>
          <p:cNvSpPr txBox="1"/>
          <p:nvPr/>
        </p:nvSpPr>
        <p:spPr>
          <a:xfrm>
            <a:off x="1476213" y="4948777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846" name="Google Shape;846;p33"/>
          <p:cNvSpPr txBox="1"/>
          <p:nvPr/>
        </p:nvSpPr>
        <p:spPr>
          <a:xfrm>
            <a:off x="1590026" y="4678777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5,000</a:t>
            </a:r>
            <a:endParaRPr/>
          </a:p>
        </p:txBody>
      </p:sp>
      <p:sp>
        <p:nvSpPr>
          <p:cNvPr id="847" name="Google Shape;847;p33"/>
          <p:cNvSpPr/>
          <p:nvPr/>
        </p:nvSpPr>
        <p:spPr>
          <a:xfrm>
            <a:off x="1303024" y="448077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8" name="Google Shape;848;p33"/>
          <p:cNvSpPr/>
          <p:nvPr/>
        </p:nvSpPr>
        <p:spPr>
          <a:xfrm>
            <a:off x="1303024" y="475077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9" name="Google Shape;849;p33"/>
          <p:cNvSpPr/>
          <p:nvPr/>
        </p:nvSpPr>
        <p:spPr>
          <a:xfrm rot="10800000">
            <a:off x="1303024" y="499810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0" name="Google Shape;850;p33"/>
          <p:cNvSpPr/>
          <p:nvPr/>
        </p:nvSpPr>
        <p:spPr>
          <a:xfrm rot="10800000">
            <a:off x="1303024" y="526810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51" name="Google Shape;851;p33"/>
          <p:cNvGrpSpPr/>
          <p:nvPr/>
        </p:nvGrpSpPr>
        <p:grpSpPr>
          <a:xfrm>
            <a:off x="865678" y="4725955"/>
            <a:ext cx="245580" cy="224238"/>
            <a:chOff x="802803" y="3715228"/>
            <a:chExt cx="245580" cy="224238"/>
          </a:xfrm>
        </p:grpSpPr>
        <p:sp>
          <p:nvSpPr>
            <p:cNvPr id="852" name="Google Shape;852;p3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853" name="Google Shape;853;p3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3</a:t>
              </a:r>
              <a:endParaRPr/>
            </a:p>
          </p:txBody>
        </p:sp>
      </p:grpSp>
      <p:grpSp>
        <p:nvGrpSpPr>
          <p:cNvPr id="854" name="Google Shape;854;p33"/>
          <p:cNvGrpSpPr/>
          <p:nvPr/>
        </p:nvGrpSpPr>
        <p:grpSpPr>
          <a:xfrm>
            <a:off x="865678" y="4989896"/>
            <a:ext cx="245580" cy="224238"/>
            <a:chOff x="802803" y="3715228"/>
            <a:chExt cx="245580" cy="224238"/>
          </a:xfrm>
        </p:grpSpPr>
        <p:sp>
          <p:nvSpPr>
            <p:cNvPr id="855" name="Google Shape;855;p3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856" name="Google Shape;856;p3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2</a:t>
              </a:r>
              <a:endParaRPr/>
            </a:p>
          </p:txBody>
        </p:sp>
      </p:grpSp>
      <p:grpSp>
        <p:nvGrpSpPr>
          <p:cNvPr id="857" name="Google Shape;857;p33"/>
          <p:cNvGrpSpPr/>
          <p:nvPr/>
        </p:nvGrpSpPr>
        <p:grpSpPr>
          <a:xfrm>
            <a:off x="865678" y="5253367"/>
            <a:ext cx="245580" cy="224238"/>
            <a:chOff x="802803" y="3715228"/>
            <a:chExt cx="245580" cy="224238"/>
          </a:xfrm>
        </p:grpSpPr>
        <p:sp>
          <p:nvSpPr>
            <p:cNvPr id="858" name="Google Shape;858;p3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859" name="Google Shape;859;p3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" name="Google Shape;865;p34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866" name="Google Shape;866;p34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grpSp>
        <p:nvGrpSpPr>
          <p:cNvPr id="867" name="Google Shape;867;p34"/>
          <p:cNvGrpSpPr/>
          <p:nvPr/>
        </p:nvGrpSpPr>
        <p:grpSpPr>
          <a:xfrm>
            <a:off x="753501" y="2564906"/>
            <a:ext cx="1620000" cy="3000908"/>
            <a:chOff x="671549" y="1402787"/>
            <a:chExt cx="1620000" cy="2549293"/>
          </a:xfrm>
        </p:grpSpPr>
        <p:sp>
          <p:nvSpPr>
            <p:cNvPr id="868" name="Google Shape;868;p34"/>
            <p:cNvSpPr/>
            <p:nvPr/>
          </p:nvSpPr>
          <p:spPr>
            <a:xfrm flipH="1">
              <a:off x="1481549" y="1402787"/>
              <a:ext cx="810000" cy="2549293"/>
            </a:xfrm>
            <a:prstGeom prst="corner">
              <a:avLst>
                <a:gd name="adj1" fmla="val 6497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869" name="Google Shape;869;p34"/>
            <p:cNvSpPr/>
            <p:nvPr/>
          </p:nvSpPr>
          <p:spPr>
            <a:xfrm>
              <a:off x="671549" y="1402787"/>
              <a:ext cx="810000" cy="2549293"/>
            </a:xfrm>
            <a:prstGeom prst="corner">
              <a:avLst>
                <a:gd name="adj1" fmla="val 6497"/>
                <a:gd name="adj2" fmla="val 7336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870" name="Google Shape;870;p34"/>
          <p:cNvSpPr txBox="1"/>
          <p:nvPr/>
        </p:nvSpPr>
        <p:spPr>
          <a:xfrm>
            <a:off x="845847" y="5531116"/>
            <a:ext cx="139333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Cash at bank</a:t>
            </a:r>
            <a:endParaRPr/>
          </a:p>
        </p:txBody>
      </p:sp>
      <p:sp>
        <p:nvSpPr>
          <p:cNvPr id="871" name="Google Shape;871;p34"/>
          <p:cNvSpPr txBox="1"/>
          <p:nvPr/>
        </p:nvSpPr>
        <p:spPr>
          <a:xfrm>
            <a:off x="1479261" y="5221825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872" name="Google Shape;872;p34"/>
          <p:cNvSpPr txBox="1"/>
          <p:nvPr/>
        </p:nvSpPr>
        <p:spPr>
          <a:xfrm>
            <a:off x="1479261" y="4951825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873" name="Google Shape;873;p34"/>
          <p:cNvSpPr txBox="1"/>
          <p:nvPr/>
        </p:nvSpPr>
        <p:spPr>
          <a:xfrm>
            <a:off x="1593074" y="4681825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5,000</a:t>
            </a:r>
            <a:endParaRPr/>
          </a:p>
        </p:txBody>
      </p:sp>
      <p:sp>
        <p:nvSpPr>
          <p:cNvPr id="874" name="Google Shape;874;p34"/>
          <p:cNvSpPr txBox="1"/>
          <p:nvPr/>
        </p:nvSpPr>
        <p:spPr>
          <a:xfrm>
            <a:off x="1764595" y="414182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700</a:t>
            </a:r>
            <a:endParaRPr/>
          </a:p>
        </p:txBody>
      </p:sp>
      <p:sp>
        <p:nvSpPr>
          <p:cNvPr id="875" name="Google Shape;875;p34"/>
          <p:cNvSpPr txBox="1"/>
          <p:nvPr/>
        </p:nvSpPr>
        <p:spPr>
          <a:xfrm>
            <a:off x="1878409" y="3871825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50</a:t>
            </a:r>
            <a:endParaRPr/>
          </a:p>
        </p:txBody>
      </p:sp>
      <p:sp>
        <p:nvSpPr>
          <p:cNvPr id="876" name="Google Shape;876;p34"/>
          <p:cNvSpPr txBox="1"/>
          <p:nvPr/>
        </p:nvSpPr>
        <p:spPr>
          <a:xfrm>
            <a:off x="1764595" y="333182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877" name="Google Shape;877;p34"/>
          <p:cNvSpPr txBox="1"/>
          <p:nvPr/>
        </p:nvSpPr>
        <p:spPr>
          <a:xfrm>
            <a:off x="1764595" y="306182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800</a:t>
            </a:r>
            <a:endParaRPr/>
          </a:p>
        </p:txBody>
      </p:sp>
      <p:sp>
        <p:nvSpPr>
          <p:cNvPr id="878" name="Google Shape;878;p34"/>
          <p:cNvSpPr txBox="1"/>
          <p:nvPr/>
        </p:nvSpPr>
        <p:spPr>
          <a:xfrm>
            <a:off x="1479261" y="4411825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10,000</a:t>
            </a:r>
            <a:endParaRPr/>
          </a:p>
        </p:txBody>
      </p:sp>
      <p:sp>
        <p:nvSpPr>
          <p:cNvPr id="879" name="Google Shape;879;p34"/>
          <p:cNvSpPr/>
          <p:nvPr/>
        </p:nvSpPr>
        <p:spPr>
          <a:xfrm>
            <a:off x="1306072" y="3133824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0" name="Google Shape;880;p34"/>
          <p:cNvSpPr/>
          <p:nvPr/>
        </p:nvSpPr>
        <p:spPr>
          <a:xfrm rot="10800000">
            <a:off x="1306072" y="3381149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1" name="Google Shape;881;p34"/>
          <p:cNvSpPr/>
          <p:nvPr/>
        </p:nvSpPr>
        <p:spPr>
          <a:xfrm>
            <a:off x="1306072" y="3943824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2" name="Google Shape;882;p34"/>
          <p:cNvSpPr/>
          <p:nvPr/>
        </p:nvSpPr>
        <p:spPr>
          <a:xfrm rot="10800000">
            <a:off x="1306072" y="4191149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3" name="Google Shape;883;p34"/>
          <p:cNvSpPr/>
          <p:nvPr/>
        </p:nvSpPr>
        <p:spPr>
          <a:xfrm>
            <a:off x="1306072" y="4483824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4" name="Google Shape;884;p34"/>
          <p:cNvSpPr/>
          <p:nvPr/>
        </p:nvSpPr>
        <p:spPr>
          <a:xfrm rot="10800000">
            <a:off x="1306072" y="5001149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5" name="Google Shape;885;p34"/>
          <p:cNvSpPr/>
          <p:nvPr/>
        </p:nvSpPr>
        <p:spPr>
          <a:xfrm rot="10800000">
            <a:off x="1306072" y="5271149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6" name="Google Shape;886;p34"/>
          <p:cNvSpPr txBox="1"/>
          <p:nvPr/>
        </p:nvSpPr>
        <p:spPr>
          <a:xfrm>
            <a:off x="1764595" y="360182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887" name="Google Shape;887;p34"/>
          <p:cNvSpPr/>
          <p:nvPr/>
        </p:nvSpPr>
        <p:spPr>
          <a:xfrm rot="10800000">
            <a:off x="1302367" y="365704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8" name="Google Shape;888;p34"/>
          <p:cNvSpPr txBox="1"/>
          <p:nvPr/>
        </p:nvSpPr>
        <p:spPr>
          <a:xfrm>
            <a:off x="1593074" y="2802073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889" name="Google Shape;889;p34"/>
          <p:cNvSpPr/>
          <p:nvPr/>
        </p:nvSpPr>
        <p:spPr>
          <a:xfrm>
            <a:off x="1309927" y="287407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90" name="Google Shape;890;p34"/>
          <p:cNvGrpSpPr/>
          <p:nvPr/>
        </p:nvGrpSpPr>
        <p:grpSpPr>
          <a:xfrm>
            <a:off x="823393" y="2837363"/>
            <a:ext cx="309700" cy="223917"/>
            <a:chOff x="756600" y="3715226"/>
            <a:chExt cx="321511" cy="232457"/>
          </a:xfrm>
        </p:grpSpPr>
        <p:sp>
          <p:nvSpPr>
            <p:cNvPr id="891" name="Google Shape;891;p34"/>
            <p:cNvSpPr/>
            <p:nvPr/>
          </p:nvSpPr>
          <p:spPr>
            <a:xfrm>
              <a:off x="810779" y="3715226"/>
              <a:ext cx="224237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892" name="Google Shape;892;p34"/>
            <p:cNvSpPr/>
            <p:nvPr/>
          </p:nvSpPr>
          <p:spPr>
            <a:xfrm>
              <a:off x="756600" y="3724022"/>
              <a:ext cx="321511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16</a:t>
              </a:r>
              <a:endParaRPr/>
            </a:p>
          </p:txBody>
        </p:sp>
      </p:grpSp>
      <p:grpSp>
        <p:nvGrpSpPr>
          <p:cNvPr id="893" name="Google Shape;893;p34"/>
          <p:cNvGrpSpPr/>
          <p:nvPr/>
        </p:nvGrpSpPr>
        <p:grpSpPr>
          <a:xfrm>
            <a:off x="823392" y="3104949"/>
            <a:ext cx="309700" cy="223917"/>
            <a:chOff x="756599" y="3715226"/>
            <a:chExt cx="321512" cy="232457"/>
          </a:xfrm>
        </p:grpSpPr>
        <p:sp>
          <p:nvSpPr>
            <p:cNvPr id="894" name="Google Shape;894;p34"/>
            <p:cNvSpPr/>
            <p:nvPr/>
          </p:nvSpPr>
          <p:spPr>
            <a:xfrm>
              <a:off x="810780" y="3715226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895" name="Google Shape;895;p34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13</a:t>
              </a:r>
              <a:endParaRPr/>
            </a:p>
          </p:txBody>
        </p:sp>
      </p:grpSp>
      <p:grpSp>
        <p:nvGrpSpPr>
          <p:cNvPr id="896" name="Google Shape;896;p34"/>
          <p:cNvGrpSpPr/>
          <p:nvPr/>
        </p:nvGrpSpPr>
        <p:grpSpPr>
          <a:xfrm>
            <a:off x="823392" y="3370727"/>
            <a:ext cx="309700" cy="223916"/>
            <a:chOff x="756599" y="3715227"/>
            <a:chExt cx="321512" cy="232456"/>
          </a:xfrm>
        </p:grpSpPr>
        <p:sp>
          <p:nvSpPr>
            <p:cNvPr id="897" name="Google Shape;897;p34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898" name="Google Shape;898;p34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11</a:t>
              </a:r>
              <a:endParaRPr/>
            </a:p>
          </p:txBody>
        </p:sp>
      </p:grpSp>
      <p:grpSp>
        <p:nvGrpSpPr>
          <p:cNvPr id="899" name="Google Shape;899;p34"/>
          <p:cNvGrpSpPr/>
          <p:nvPr/>
        </p:nvGrpSpPr>
        <p:grpSpPr>
          <a:xfrm>
            <a:off x="823392" y="3644557"/>
            <a:ext cx="309700" cy="223916"/>
            <a:chOff x="756599" y="3715227"/>
            <a:chExt cx="321512" cy="232456"/>
          </a:xfrm>
        </p:grpSpPr>
        <p:sp>
          <p:nvSpPr>
            <p:cNvPr id="900" name="Google Shape;900;p34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901" name="Google Shape;901;p34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10</a:t>
              </a:r>
              <a:endParaRPr/>
            </a:p>
          </p:txBody>
        </p:sp>
      </p:grpSp>
      <p:grpSp>
        <p:nvGrpSpPr>
          <p:cNvPr id="902" name="Google Shape;902;p34"/>
          <p:cNvGrpSpPr/>
          <p:nvPr/>
        </p:nvGrpSpPr>
        <p:grpSpPr>
          <a:xfrm>
            <a:off x="863413" y="3914393"/>
            <a:ext cx="247184" cy="223916"/>
            <a:chOff x="797287" y="3715227"/>
            <a:chExt cx="256611" cy="232456"/>
          </a:xfrm>
        </p:grpSpPr>
        <p:sp>
          <p:nvSpPr>
            <p:cNvPr id="903" name="Google Shape;903;p34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904" name="Google Shape;904;p34"/>
            <p:cNvSpPr/>
            <p:nvPr/>
          </p:nvSpPr>
          <p:spPr>
            <a:xfrm>
              <a:off x="797287" y="3724022"/>
              <a:ext cx="256611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7</a:t>
              </a:r>
              <a:endParaRPr/>
            </a:p>
          </p:txBody>
        </p:sp>
      </p:grpSp>
      <p:grpSp>
        <p:nvGrpSpPr>
          <p:cNvPr id="905" name="Google Shape;905;p34"/>
          <p:cNvGrpSpPr/>
          <p:nvPr/>
        </p:nvGrpSpPr>
        <p:grpSpPr>
          <a:xfrm>
            <a:off x="825115" y="4174521"/>
            <a:ext cx="300083" cy="223917"/>
            <a:chOff x="761592" y="3715226"/>
            <a:chExt cx="311527" cy="232457"/>
          </a:xfrm>
        </p:grpSpPr>
        <p:sp>
          <p:nvSpPr>
            <p:cNvPr id="906" name="Google Shape;906;p34"/>
            <p:cNvSpPr/>
            <p:nvPr/>
          </p:nvSpPr>
          <p:spPr>
            <a:xfrm>
              <a:off x="810780" y="3715226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907" name="Google Shape;907;p34"/>
            <p:cNvSpPr/>
            <p:nvPr/>
          </p:nvSpPr>
          <p:spPr>
            <a:xfrm>
              <a:off x="761592" y="3724022"/>
              <a:ext cx="311527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6a</a:t>
              </a:r>
              <a:endParaRPr/>
            </a:p>
          </p:txBody>
        </p:sp>
      </p:grpSp>
      <p:grpSp>
        <p:nvGrpSpPr>
          <p:cNvPr id="908" name="Google Shape;908;p34"/>
          <p:cNvGrpSpPr/>
          <p:nvPr/>
        </p:nvGrpSpPr>
        <p:grpSpPr>
          <a:xfrm>
            <a:off x="868726" y="4449016"/>
            <a:ext cx="245580" cy="224238"/>
            <a:chOff x="802803" y="3715228"/>
            <a:chExt cx="245580" cy="224238"/>
          </a:xfrm>
        </p:grpSpPr>
        <p:sp>
          <p:nvSpPr>
            <p:cNvPr id="909" name="Google Shape;909;p3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910" name="Google Shape;910;p34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5</a:t>
              </a:r>
              <a:endParaRPr/>
            </a:p>
          </p:txBody>
        </p:sp>
      </p:grpSp>
      <p:grpSp>
        <p:nvGrpSpPr>
          <p:cNvPr id="911" name="Google Shape;911;p34"/>
          <p:cNvGrpSpPr/>
          <p:nvPr/>
        </p:nvGrpSpPr>
        <p:grpSpPr>
          <a:xfrm>
            <a:off x="868726" y="4729003"/>
            <a:ext cx="245580" cy="224238"/>
            <a:chOff x="802803" y="3715228"/>
            <a:chExt cx="245580" cy="224238"/>
          </a:xfrm>
        </p:grpSpPr>
        <p:sp>
          <p:nvSpPr>
            <p:cNvPr id="912" name="Google Shape;912;p3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913" name="Google Shape;913;p34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3</a:t>
              </a:r>
              <a:endParaRPr/>
            </a:p>
          </p:txBody>
        </p:sp>
      </p:grpSp>
      <p:grpSp>
        <p:nvGrpSpPr>
          <p:cNvPr id="914" name="Google Shape;914;p34"/>
          <p:cNvGrpSpPr/>
          <p:nvPr/>
        </p:nvGrpSpPr>
        <p:grpSpPr>
          <a:xfrm>
            <a:off x="868726" y="4992944"/>
            <a:ext cx="245580" cy="224238"/>
            <a:chOff x="802803" y="3715228"/>
            <a:chExt cx="245580" cy="224238"/>
          </a:xfrm>
        </p:grpSpPr>
        <p:sp>
          <p:nvSpPr>
            <p:cNvPr id="915" name="Google Shape;915;p3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916" name="Google Shape;916;p34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2</a:t>
              </a:r>
              <a:endParaRPr/>
            </a:p>
          </p:txBody>
        </p:sp>
      </p:grpSp>
      <p:grpSp>
        <p:nvGrpSpPr>
          <p:cNvPr id="917" name="Google Shape;917;p34"/>
          <p:cNvGrpSpPr/>
          <p:nvPr/>
        </p:nvGrpSpPr>
        <p:grpSpPr>
          <a:xfrm>
            <a:off x="868726" y="5256415"/>
            <a:ext cx="245580" cy="224238"/>
            <a:chOff x="802803" y="3715228"/>
            <a:chExt cx="245580" cy="224238"/>
          </a:xfrm>
        </p:grpSpPr>
        <p:sp>
          <p:nvSpPr>
            <p:cNvPr id="918" name="Google Shape;918;p3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919" name="Google Shape;919;p34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graphicFrame>
        <p:nvGraphicFramePr>
          <p:cNvPr id="920" name="Google Shape;920;p34"/>
          <p:cNvGraphicFramePr/>
          <p:nvPr/>
        </p:nvGraphicFramePr>
        <p:xfrm>
          <a:off x="3308577" y="1132422"/>
          <a:ext cx="8037550" cy="5563875"/>
        </p:xfrm>
        <a:graphic>
          <a:graphicData uri="http://schemas.openxmlformats.org/drawingml/2006/table">
            <a:tbl>
              <a:tblPr firstRow="1" bandRow="1">
                <a:noFill/>
                <a:tableStyleId>{6A0A28E7-C3DC-4CBE-A5C4-132C253DC8C1}</a:tableStyleId>
              </a:tblPr>
              <a:tblGrid>
                <a:gridCol w="923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3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7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17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414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0100">
                <a:tc gridSpan="6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u="none" strike="noStrike" cap="none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Cash at bank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5481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5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i="1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i="1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$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i="1" u="none" strike="noStrike" cap="none">
                        <a:solidFill>
                          <a:srgbClr val="C55A1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i="1" u="none" strike="noStrike" cap="none">
                        <a:solidFill>
                          <a:srgbClr val="C55A1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C55A1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$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accent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Balance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AEABAB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AEABAB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rgbClr val="BF9000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" name="Google Shape;926;p35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927" name="Google Shape;927;p35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grpSp>
        <p:nvGrpSpPr>
          <p:cNvPr id="928" name="Google Shape;928;p35"/>
          <p:cNvGrpSpPr/>
          <p:nvPr/>
        </p:nvGrpSpPr>
        <p:grpSpPr>
          <a:xfrm>
            <a:off x="753501" y="2564906"/>
            <a:ext cx="1620000" cy="3000908"/>
            <a:chOff x="671549" y="1402787"/>
            <a:chExt cx="1620000" cy="2549293"/>
          </a:xfrm>
        </p:grpSpPr>
        <p:sp>
          <p:nvSpPr>
            <p:cNvPr id="929" name="Google Shape;929;p35"/>
            <p:cNvSpPr/>
            <p:nvPr/>
          </p:nvSpPr>
          <p:spPr>
            <a:xfrm flipH="1">
              <a:off x="1481549" y="1402787"/>
              <a:ext cx="810000" cy="2549293"/>
            </a:xfrm>
            <a:prstGeom prst="corner">
              <a:avLst>
                <a:gd name="adj1" fmla="val 6497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930" name="Google Shape;930;p35"/>
            <p:cNvSpPr/>
            <p:nvPr/>
          </p:nvSpPr>
          <p:spPr>
            <a:xfrm>
              <a:off x="671549" y="1402787"/>
              <a:ext cx="810000" cy="2549293"/>
            </a:xfrm>
            <a:prstGeom prst="corner">
              <a:avLst>
                <a:gd name="adj1" fmla="val 6497"/>
                <a:gd name="adj2" fmla="val 7336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931" name="Google Shape;931;p35"/>
          <p:cNvSpPr txBox="1"/>
          <p:nvPr/>
        </p:nvSpPr>
        <p:spPr>
          <a:xfrm>
            <a:off x="845847" y="5531116"/>
            <a:ext cx="139333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Cash at bank</a:t>
            </a:r>
            <a:endParaRPr/>
          </a:p>
        </p:txBody>
      </p:sp>
      <p:sp>
        <p:nvSpPr>
          <p:cNvPr id="932" name="Google Shape;932;p35"/>
          <p:cNvSpPr txBox="1"/>
          <p:nvPr/>
        </p:nvSpPr>
        <p:spPr>
          <a:xfrm>
            <a:off x="1479261" y="5221825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933" name="Google Shape;933;p35"/>
          <p:cNvSpPr txBox="1"/>
          <p:nvPr/>
        </p:nvSpPr>
        <p:spPr>
          <a:xfrm>
            <a:off x="1479261" y="4951825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934" name="Google Shape;934;p35"/>
          <p:cNvSpPr txBox="1"/>
          <p:nvPr/>
        </p:nvSpPr>
        <p:spPr>
          <a:xfrm>
            <a:off x="1593074" y="4681825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5,000</a:t>
            </a:r>
            <a:endParaRPr/>
          </a:p>
        </p:txBody>
      </p:sp>
      <p:sp>
        <p:nvSpPr>
          <p:cNvPr id="935" name="Google Shape;935;p35"/>
          <p:cNvSpPr txBox="1"/>
          <p:nvPr/>
        </p:nvSpPr>
        <p:spPr>
          <a:xfrm>
            <a:off x="1764595" y="414182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700</a:t>
            </a:r>
            <a:endParaRPr/>
          </a:p>
        </p:txBody>
      </p:sp>
      <p:sp>
        <p:nvSpPr>
          <p:cNvPr id="936" name="Google Shape;936;p35"/>
          <p:cNvSpPr txBox="1"/>
          <p:nvPr/>
        </p:nvSpPr>
        <p:spPr>
          <a:xfrm>
            <a:off x="1878409" y="3871825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50</a:t>
            </a:r>
            <a:endParaRPr/>
          </a:p>
        </p:txBody>
      </p:sp>
      <p:sp>
        <p:nvSpPr>
          <p:cNvPr id="937" name="Google Shape;937;p35"/>
          <p:cNvSpPr txBox="1"/>
          <p:nvPr/>
        </p:nvSpPr>
        <p:spPr>
          <a:xfrm>
            <a:off x="1764595" y="333182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938" name="Google Shape;938;p35"/>
          <p:cNvSpPr txBox="1"/>
          <p:nvPr/>
        </p:nvSpPr>
        <p:spPr>
          <a:xfrm>
            <a:off x="1764595" y="306182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800</a:t>
            </a:r>
            <a:endParaRPr/>
          </a:p>
        </p:txBody>
      </p:sp>
      <p:sp>
        <p:nvSpPr>
          <p:cNvPr id="939" name="Google Shape;939;p35"/>
          <p:cNvSpPr txBox="1"/>
          <p:nvPr/>
        </p:nvSpPr>
        <p:spPr>
          <a:xfrm>
            <a:off x="1479261" y="4411825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10,000</a:t>
            </a:r>
            <a:endParaRPr/>
          </a:p>
        </p:txBody>
      </p:sp>
      <p:sp>
        <p:nvSpPr>
          <p:cNvPr id="940" name="Google Shape;940;p35"/>
          <p:cNvSpPr/>
          <p:nvPr/>
        </p:nvSpPr>
        <p:spPr>
          <a:xfrm>
            <a:off x="1306072" y="3133824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1" name="Google Shape;941;p35"/>
          <p:cNvSpPr/>
          <p:nvPr/>
        </p:nvSpPr>
        <p:spPr>
          <a:xfrm rot="10800000">
            <a:off x="1306072" y="3381149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2" name="Google Shape;942;p35"/>
          <p:cNvSpPr/>
          <p:nvPr/>
        </p:nvSpPr>
        <p:spPr>
          <a:xfrm>
            <a:off x="1306072" y="3943824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3" name="Google Shape;943;p35"/>
          <p:cNvSpPr/>
          <p:nvPr/>
        </p:nvSpPr>
        <p:spPr>
          <a:xfrm rot="10800000">
            <a:off x="1306072" y="4191149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4" name="Google Shape;944;p35"/>
          <p:cNvSpPr/>
          <p:nvPr/>
        </p:nvSpPr>
        <p:spPr>
          <a:xfrm>
            <a:off x="1306072" y="4483824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5" name="Google Shape;945;p35"/>
          <p:cNvSpPr/>
          <p:nvPr/>
        </p:nvSpPr>
        <p:spPr>
          <a:xfrm>
            <a:off x="10527074" y="203318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6" name="Google Shape;946;p35"/>
          <p:cNvSpPr/>
          <p:nvPr/>
        </p:nvSpPr>
        <p:spPr>
          <a:xfrm rot="10800000">
            <a:off x="1306072" y="5001149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7" name="Google Shape;947;p35"/>
          <p:cNvSpPr/>
          <p:nvPr/>
        </p:nvSpPr>
        <p:spPr>
          <a:xfrm rot="10800000">
            <a:off x="1306072" y="5271149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8" name="Google Shape;948;p35"/>
          <p:cNvSpPr txBox="1"/>
          <p:nvPr/>
        </p:nvSpPr>
        <p:spPr>
          <a:xfrm>
            <a:off x="1764595" y="360182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949" name="Google Shape;949;p35"/>
          <p:cNvSpPr/>
          <p:nvPr/>
        </p:nvSpPr>
        <p:spPr>
          <a:xfrm rot="10800000">
            <a:off x="1302367" y="365704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0" name="Google Shape;950;p35"/>
          <p:cNvSpPr txBox="1"/>
          <p:nvPr/>
        </p:nvSpPr>
        <p:spPr>
          <a:xfrm>
            <a:off x="1593074" y="2802073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951" name="Google Shape;951;p35"/>
          <p:cNvSpPr/>
          <p:nvPr/>
        </p:nvSpPr>
        <p:spPr>
          <a:xfrm>
            <a:off x="1309927" y="287407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52" name="Google Shape;952;p35"/>
          <p:cNvGrpSpPr/>
          <p:nvPr/>
        </p:nvGrpSpPr>
        <p:grpSpPr>
          <a:xfrm>
            <a:off x="823393" y="2837363"/>
            <a:ext cx="309700" cy="223917"/>
            <a:chOff x="756600" y="3715226"/>
            <a:chExt cx="321511" cy="232457"/>
          </a:xfrm>
        </p:grpSpPr>
        <p:sp>
          <p:nvSpPr>
            <p:cNvPr id="953" name="Google Shape;953;p35"/>
            <p:cNvSpPr/>
            <p:nvPr/>
          </p:nvSpPr>
          <p:spPr>
            <a:xfrm>
              <a:off x="810779" y="3715226"/>
              <a:ext cx="224237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954" name="Google Shape;954;p35"/>
            <p:cNvSpPr/>
            <p:nvPr/>
          </p:nvSpPr>
          <p:spPr>
            <a:xfrm>
              <a:off x="756600" y="3724022"/>
              <a:ext cx="321511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16</a:t>
              </a:r>
              <a:endParaRPr/>
            </a:p>
          </p:txBody>
        </p:sp>
      </p:grpSp>
      <p:grpSp>
        <p:nvGrpSpPr>
          <p:cNvPr id="955" name="Google Shape;955;p35"/>
          <p:cNvGrpSpPr/>
          <p:nvPr/>
        </p:nvGrpSpPr>
        <p:grpSpPr>
          <a:xfrm>
            <a:off x="823392" y="3104949"/>
            <a:ext cx="309700" cy="223917"/>
            <a:chOff x="756599" y="3715226"/>
            <a:chExt cx="321512" cy="232457"/>
          </a:xfrm>
        </p:grpSpPr>
        <p:sp>
          <p:nvSpPr>
            <p:cNvPr id="956" name="Google Shape;956;p35"/>
            <p:cNvSpPr/>
            <p:nvPr/>
          </p:nvSpPr>
          <p:spPr>
            <a:xfrm>
              <a:off x="810780" y="3715226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957" name="Google Shape;957;p35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13</a:t>
              </a:r>
              <a:endParaRPr/>
            </a:p>
          </p:txBody>
        </p:sp>
      </p:grpSp>
      <p:grpSp>
        <p:nvGrpSpPr>
          <p:cNvPr id="958" name="Google Shape;958;p35"/>
          <p:cNvGrpSpPr/>
          <p:nvPr/>
        </p:nvGrpSpPr>
        <p:grpSpPr>
          <a:xfrm>
            <a:off x="823392" y="3370727"/>
            <a:ext cx="309700" cy="223916"/>
            <a:chOff x="756599" y="3715227"/>
            <a:chExt cx="321512" cy="232456"/>
          </a:xfrm>
        </p:grpSpPr>
        <p:sp>
          <p:nvSpPr>
            <p:cNvPr id="959" name="Google Shape;959;p35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960" name="Google Shape;960;p35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11</a:t>
              </a:r>
              <a:endParaRPr/>
            </a:p>
          </p:txBody>
        </p:sp>
      </p:grpSp>
      <p:grpSp>
        <p:nvGrpSpPr>
          <p:cNvPr id="961" name="Google Shape;961;p35"/>
          <p:cNvGrpSpPr/>
          <p:nvPr/>
        </p:nvGrpSpPr>
        <p:grpSpPr>
          <a:xfrm>
            <a:off x="823392" y="3644557"/>
            <a:ext cx="309700" cy="223916"/>
            <a:chOff x="756599" y="3715227"/>
            <a:chExt cx="321512" cy="232456"/>
          </a:xfrm>
        </p:grpSpPr>
        <p:sp>
          <p:nvSpPr>
            <p:cNvPr id="962" name="Google Shape;962;p35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963" name="Google Shape;963;p35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10</a:t>
              </a:r>
              <a:endParaRPr/>
            </a:p>
          </p:txBody>
        </p:sp>
      </p:grpSp>
      <p:grpSp>
        <p:nvGrpSpPr>
          <p:cNvPr id="964" name="Google Shape;964;p35"/>
          <p:cNvGrpSpPr/>
          <p:nvPr/>
        </p:nvGrpSpPr>
        <p:grpSpPr>
          <a:xfrm>
            <a:off x="863413" y="3914393"/>
            <a:ext cx="247184" cy="223916"/>
            <a:chOff x="797287" y="3715227"/>
            <a:chExt cx="256611" cy="232456"/>
          </a:xfrm>
        </p:grpSpPr>
        <p:sp>
          <p:nvSpPr>
            <p:cNvPr id="965" name="Google Shape;965;p35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966" name="Google Shape;966;p35"/>
            <p:cNvSpPr/>
            <p:nvPr/>
          </p:nvSpPr>
          <p:spPr>
            <a:xfrm>
              <a:off x="797287" y="3724022"/>
              <a:ext cx="256611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7</a:t>
              </a:r>
              <a:endParaRPr/>
            </a:p>
          </p:txBody>
        </p:sp>
      </p:grpSp>
      <p:grpSp>
        <p:nvGrpSpPr>
          <p:cNvPr id="967" name="Google Shape;967;p35"/>
          <p:cNvGrpSpPr/>
          <p:nvPr/>
        </p:nvGrpSpPr>
        <p:grpSpPr>
          <a:xfrm>
            <a:off x="825115" y="4174521"/>
            <a:ext cx="300083" cy="223917"/>
            <a:chOff x="761592" y="3715226"/>
            <a:chExt cx="311527" cy="232457"/>
          </a:xfrm>
        </p:grpSpPr>
        <p:sp>
          <p:nvSpPr>
            <p:cNvPr id="968" name="Google Shape;968;p35"/>
            <p:cNvSpPr/>
            <p:nvPr/>
          </p:nvSpPr>
          <p:spPr>
            <a:xfrm>
              <a:off x="810780" y="3715226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969" name="Google Shape;969;p35"/>
            <p:cNvSpPr/>
            <p:nvPr/>
          </p:nvSpPr>
          <p:spPr>
            <a:xfrm>
              <a:off x="761592" y="3724022"/>
              <a:ext cx="311527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6a</a:t>
              </a:r>
              <a:endParaRPr/>
            </a:p>
          </p:txBody>
        </p:sp>
      </p:grpSp>
      <p:grpSp>
        <p:nvGrpSpPr>
          <p:cNvPr id="970" name="Google Shape;970;p35"/>
          <p:cNvGrpSpPr/>
          <p:nvPr/>
        </p:nvGrpSpPr>
        <p:grpSpPr>
          <a:xfrm>
            <a:off x="868726" y="4449016"/>
            <a:ext cx="245580" cy="224238"/>
            <a:chOff x="802803" y="3715228"/>
            <a:chExt cx="245580" cy="224238"/>
          </a:xfrm>
        </p:grpSpPr>
        <p:sp>
          <p:nvSpPr>
            <p:cNvPr id="971" name="Google Shape;971;p3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972" name="Google Shape;972;p35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5</a:t>
              </a:r>
              <a:endParaRPr/>
            </a:p>
          </p:txBody>
        </p:sp>
      </p:grpSp>
      <p:grpSp>
        <p:nvGrpSpPr>
          <p:cNvPr id="973" name="Google Shape;973;p35"/>
          <p:cNvGrpSpPr/>
          <p:nvPr/>
        </p:nvGrpSpPr>
        <p:grpSpPr>
          <a:xfrm>
            <a:off x="868726" y="4729003"/>
            <a:ext cx="245580" cy="224238"/>
            <a:chOff x="802803" y="3715228"/>
            <a:chExt cx="245580" cy="224238"/>
          </a:xfrm>
        </p:grpSpPr>
        <p:sp>
          <p:nvSpPr>
            <p:cNvPr id="974" name="Google Shape;974;p3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975" name="Google Shape;975;p35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3</a:t>
              </a:r>
              <a:endParaRPr/>
            </a:p>
          </p:txBody>
        </p:sp>
      </p:grpSp>
      <p:grpSp>
        <p:nvGrpSpPr>
          <p:cNvPr id="976" name="Google Shape;976;p35"/>
          <p:cNvGrpSpPr/>
          <p:nvPr/>
        </p:nvGrpSpPr>
        <p:grpSpPr>
          <a:xfrm>
            <a:off x="868726" y="4992944"/>
            <a:ext cx="245580" cy="224238"/>
            <a:chOff x="802803" y="3715228"/>
            <a:chExt cx="245580" cy="224238"/>
          </a:xfrm>
        </p:grpSpPr>
        <p:sp>
          <p:nvSpPr>
            <p:cNvPr id="977" name="Google Shape;977;p3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978" name="Google Shape;978;p35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2</a:t>
              </a:r>
              <a:endParaRPr/>
            </a:p>
          </p:txBody>
        </p:sp>
      </p:grpSp>
      <p:grpSp>
        <p:nvGrpSpPr>
          <p:cNvPr id="979" name="Google Shape;979;p35"/>
          <p:cNvGrpSpPr/>
          <p:nvPr/>
        </p:nvGrpSpPr>
        <p:grpSpPr>
          <a:xfrm>
            <a:off x="868726" y="5256415"/>
            <a:ext cx="245580" cy="224238"/>
            <a:chOff x="802803" y="3715228"/>
            <a:chExt cx="245580" cy="224238"/>
          </a:xfrm>
        </p:grpSpPr>
        <p:sp>
          <p:nvSpPr>
            <p:cNvPr id="980" name="Google Shape;980;p3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981" name="Google Shape;981;p35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graphicFrame>
        <p:nvGraphicFramePr>
          <p:cNvPr id="982" name="Google Shape;982;p35"/>
          <p:cNvGraphicFramePr/>
          <p:nvPr/>
        </p:nvGraphicFramePr>
        <p:xfrm>
          <a:off x="3609066" y="874614"/>
          <a:ext cx="8037550" cy="5563875"/>
        </p:xfrm>
        <a:graphic>
          <a:graphicData uri="http://schemas.openxmlformats.org/drawingml/2006/table">
            <a:tbl>
              <a:tblPr firstRow="1" bandRow="1">
                <a:noFill/>
                <a:tableStyleId>{6A0A28E7-C3DC-4CBE-A5C4-132C253DC8C1}</a:tableStyleId>
              </a:tblPr>
              <a:tblGrid>
                <a:gridCol w="923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3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7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17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414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0100">
                <a:tc gridSpan="6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u="none" strike="noStrike" cap="none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Cash at bank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5481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5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Date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Description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$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C55A1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Date</a:t>
                      </a:r>
                      <a:endParaRPr/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C55A1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Description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C55A1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$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30,000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accent2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5,000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20,000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accent2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10,000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700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accent2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50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100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accent2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800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600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1600"/>
                        <a:buFont typeface="Helvetica Neue"/>
                        <a:buNone/>
                      </a:pPr>
                      <a:r>
                        <a:rPr lang="en-US" sz="1600" u="none" strike="noStrike" cap="none">
                          <a:solidFill>
                            <a:schemeClr val="accent2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6,000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accent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Balance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29,550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AEABAB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AEABAB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rgbClr val="BF9000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83" name="Google Shape;983;p35"/>
          <p:cNvSpPr/>
          <p:nvPr/>
        </p:nvSpPr>
        <p:spPr>
          <a:xfrm rot="10800000">
            <a:off x="6251866" y="2040551"/>
            <a:ext cx="62320" cy="165275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4" name="Google Shape;984;p35"/>
          <p:cNvSpPr/>
          <p:nvPr/>
        </p:nvSpPr>
        <p:spPr>
          <a:xfrm rot="10800000">
            <a:off x="6259890" y="2529839"/>
            <a:ext cx="62320" cy="165275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5" name="Google Shape;985;p35"/>
          <p:cNvSpPr/>
          <p:nvPr/>
        </p:nvSpPr>
        <p:spPr>
          <a:xfrm rot="10800000">
            <a:off x="6267911" y="2990248"/>
            <a:ext cx="62320" cy="165275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6" name="Google Shape;986;p35"/>
          <p:cNvSpPr/>
          <p:nvPr/>
        </p:nvSpPr>
        <p:spPr>
          <a:xfrm rot="10800000">
            <a:off x="6275932" y="3527657"/>
            <a:ext cx="62320" cy="165275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7" name="Google Shape;987;p35"/>
          <p:cNvSpPr/>
          <p:nvPr/>
        </p:nvSpPr>
        <p:spPr>
          <a:xfrm rot="10800000">
            <a:off x="6283953" y="4007316"/>
            <a:ext cx="62320" cy="165275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8" name="Google Shape;988;p35"/>
          <p:cNvSpPr/>
          <p:nvPr/>
        </p:nvSpPr>
        <p:spPr>
          <a:xfrm>
            <a:off x="10527074" y="2529839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9" name="Google Shape;989;p35"/>
          <p:cNvSpPr/>
          <p:nvPr/>
        </p:nvSpPr>
        <p:spPr>
          <a:xfrm>
            <a:off x="10527074" y="302649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0" name="Google Shape;990;p35"/>
          <p:cNvSpPr/>
          <p:nvPr/>
        </p:nvSpPr>
        <p:spPr>
          <a:xfrm>
            <a:off x="10527074" y="352314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1" name="Google Shape;991;p35"/>
          <p:cNvSpPr/>
          <p:nvPr/>
        </p:nvSpPr>
        <p:spPr>
          <a:xfrm>
            <a:off x="10527074" y="401979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92" name="Google Shape;992;p35"/>
          <p:cNvGrpSpPr/>
          <p:nvPr/>
        </p:nvGrpSpPr>
        <p:grpSpPr>
          <a:xfrm>
            <a:off x="5694555" y="1981588"/>
            <a:ext cx="245580" cy="224238"/>
            <a:chOff x="802803" y="3715228"/>
            <a:chExt cx="245580" cy="224238"/>
          </a:xfrm>
        </p:grpSpPr>
        <p:sp>
          <p:nvSpPr>
            <p:cNvPr id="993" name="Google Shape;993;p3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994" name="Google Shape;994;p35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grpSp>
        <p:nvGrpSpPr>
          <p:cNvPr id="995" name="Google Shape;995;p35"/>
          <p:cNvGrpSpPr/>
          <p:nvPr/>
        </p:nvGrpSpPr>
        <p:grpSpPr>
          <a:xfrm>
            <a:off x="5686227" y="2507720"/>
            <a:ext cx="245580" cy="224238"/>
            <a:chOff x="802803" y="3715228"/>
            <a:chExt cx="245580" cy="224238"/>
          </a:xfrm>
        </p:grpSpPr>
        <p:sp>
          <p:nvSpPr>
            <p:cNvPr id="996" name="Google Shape;996;p3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997" name="Google Shape;997;p35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2</a:t>
              </a:r>
              <a:endParaRPr/>
            </a:p>
          </p:txBody>
        </p:sp>
      </p:grpSp>
      <p:grpSp>
        <p:nvGrpSpPr>
          <p:cNvPr id="998" name="Google Shape;998;p35"/>
          <p:cNvGrpSpPr/>
          <p:nvPr/>
        </p:nvGrpSpPr>
        <p:grpSpPr>
          <a:xfrm>
            <a:off x="5681694" y="2987661"/>
            <a:ext cx="287259" cy="224238"/>
            <a:chOff x="781964" y="3715228"/>
            <a:chExt cx="287259" cy="224238"/>
          </a:xfrm>
        </p:grpSpPr>
        <p:sp>
          <p:nvSpPr>
            <p:cNvPr id="999" name="Google Shape;999;p3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000" name="Google Shape;1000;p35"/>
            <p:cNvSpPr/>
            <p:nvPr/>
          </p:nvSpPr>
          <p:spPr>
            <a:xfrm>
              <a:off x="781964" y="3724022"/>
              <a:ext cx="287259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6a</a:t>
              </a:r>
              <a:endParaRPr/>
            </a:p>
          </p:txBody>
        </p:sp>
      </p:grpSp>
      <p:grpSp>
        <p:nvGrpSpPr>
          <p:cNvPr id="1001" name="Google Shape;1001;p35"/>
          <p:cNvGrpSpPr/>
          <p:nvPr/>
        </p:nvGrpSpPr>
        <p:grpSpPr>
          <a:xfrm>
            <a:off x="5698886" y="3526406"/>
            <a:ext cx="287259" cy="224238"/>
            <a:chOff x="781964" y="3715228"/>
            <a:chExt cx="287259" cy="224238"/>
          </a:xfrm>
        </p:grpSpPr>
        <p:sp>
          <p:nvSpPr>
            <p:cNvPr id="1002" name="Google Shape;1002;p3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003" name="Google Shape;1003;p35"/>
            <p:cNvSpPr/>
            <p:nvPr/>
          </p:nvSpPr>
          <p:spPr>
            <a:xfrm>
              <a:off x="781964" y="3724022"/>
              <a:ext cx="287259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10</a:t>
              </a:r>
              <a:endParaRPr/>
            </a:p>
          </p:txBody>
        </p:sp>
      </p:grpSp>
      <p:grpSp>
        <p:nvGrpSpPr>
          <p:cNvPr id="1004" name="Google Shape;1004;p35"/>
          <p:cNvGrpSpPr/>
          <p:nvPr/>
        </p:nvGrpSpPr>
        <p:grpSpPr>
          <a:xfrm>
            <a:off x="5706864" y="3998914"/>
            <a:ext cx="287259" cy="224238"/>
            <a:chOff x="781964" y="3715228"/>
            <a:chExt cx="287259" cy="224238"/>
          </a:xfrm>
        </p:grpSpPr>
        <p:sp>
          <p:nvSpPr>
            <p:cNvPr id="1005" name="Google Shape;1005;p3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006" name="Google Shape;1006;p35"/>
            <p:cNvSpPr/>
            <p:nvPr/>
          </p:nvSpPr>
          <p:spPr>
            <a:xfrm>
              <a:off x="781964" y="3724022"/>
              <a:ext cx="287259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11</a:t>
              </a:r>
              <a:endParaRPr/>
            </a:p>
          </p:txBody>
        </p:sp>
      </p:grpSp>
      <p:grpSp>
        <p:nvGrpSpPr>
          <p:cNvPr id="1007" name="Google Shape;1007;p35"/>
          <p:cNvGrpSpPr/>
          <p:nvPr/>
        </p:nvGrpSpPr>
        <p:grpSpPr>
          <a:xfrm>
            <a:off x="9823395" y="2011069"/>
            <a:ext cx="235963" cy="224238"/>
            <a:chOff x="807612" y="3715228"/>
            <a:chExt cx="235963" cy="224238"/>
          </a:xfrm>
        </p:grpSpPr>
        <p:sp>
          <p:nvSpPr>
            <p:cNvPr id="1008" name="Google Shape;1008;p3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009" name="Google Shape;1009;p35"/>
            <p:cNvSpPr/>
            <p:nvPr/>
          </p:nvSpPr>
          <p:spPr>
            <a:xfrm>
              <a:off x="807612" y="3724022"/>
              <a:ext cx="235963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3</a:t>
              </a:r>
              <a:endParaRPr/>
            </a:p>
          </p:txBody>
        </p:sp>
      </p:grpSp>
      <p:grpSp>
        <p:nvGrpSpPr>
          <p:cNvPr id="1010" name="Google Shape;1010;p35"/>
          <p:cNvGrpSpPr/>
          <p:nvPr/>
        </p:nvGrpSpPr>
        <p:grpSpPr>
          <a:xfrm>
            <a:off x="9831373" y="2519542"/>
            <a:ext cx="235963" cy="224238"/>
            <a:chOff x="807612" y="3715228"/>
            <a:chExt cx="235963" cy="224238"/>
          </a:xfrm>
        </p:grpSpPr>
        <p:sp>
          <p:nvSpPr>
            <p:cNvPr id="1011" name="Google Shape;1011;p3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012" name="Google Shape;1012;p35"/>
            <p:cNvSpPr/>
            <p:nvPr/>
          </p:nvSpPr>
          <p:spPr>
            <a:xfrm>
              <a:off x="807612" y="3724022"/>
              <a:ext cx="235963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5</a:t>
              </a:r>
              <a:endParaRPr/>
            </a:p>
          </p:txBody>
        </p:sp>
      </p:grpSp>
      <p:grpSp>
        <p:nvGrpSpPr>
          <p:cNvPr id="1013" name="Google Shape;1013;p35"/>
          <p:cNvGrpSpPr/>
          <p:nvPr/>
        </p:nvGrpSpPr>
        <p:grpSpPr>
          <a:xfrm>
            <a:off x="9841092" y="2979423"/>
            <a:ext cx="235963" cy="224238"/>
            <a:chOff x="807612" y="3715228"/>
            <a:chExt cx="235963" cy="224238"/>
          </a:xfrm>
        </p:grpSpPr>
        <p:sp>
          <p:nvSpPr>
            <p:cNvPr id="1014" name="Google Shape;1014;p3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015" name="Google Shape;1015;p35"/>
            <p:cNvSpPr/>
            <p:nvPr/>
          </p:nvSpPr>
          <p:spPr>
            <a:xfrm>
              <a:off x="807612" y="3724022"/>
              <a:ext cx="235963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7</a:t>
              </a:r>
              <a:endParaRPr/>
            </a:p>
          </p:txBody>
        </p:sp>
      </p:grpSp>
      <p:grpSp>
        <p:nvGrpSpPr>
          <p:cNvPr id="1016" name="Google Shape;1016;p35"/>
          <p:cNvGrpSpPr/>
          <p:nvPr/>
        </p:nvGrpSpPr>
        <p:grpSpPr>
          <a:xfrm>
            <a:off x="9812568" y="3507231"/>
            <a:ext cx="287259" cy="224238"/>
            <a:chOff x="781964" y="3715228"/>
            <a:chExt cx="287259" cy="224238"/>
          </a:xfrm>
        </p:grpSpPr>
        <p:sp>
          <p:nvSpPr>
            <p:cNvPr id="1017" name="Google Shape;1017;p3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018" name="Google Shape;1018;p35"/>
            <p:cNvSpPr/>
            <p:nvPr/>
          </p:nvSpPr>
          <p:spPr>
            <a:xfrm>
              <a:off x="781964" y="3724022"/>
              <a:ext cx="287259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13</a:t>
              </a:r>
              <a:endParaRPr/>
            </a:p>
          </p:txBody>
        </p:sp>
      </p:grpSp>
      <p:grpSp>
        <p:nvGrpSpPr>
          <p:cNvPr id="1019" name="Google Shape;1019;p35"/>
          <p:cNvGrpSpPr/>
          <p:nvPr/>
        </p:nvGrpSpPr>
        <p:grpSpPr>
          <a:xfrm>
            <a:off x="9819317" y="3977289"/>
            <a:ext cx="287258" cy="224238"/>
            <a:chOff x="781964" y="3715228"/>
            <a:chExt cx="287258" cy="224238"/>
          </a:xfrm>
        </p:grpSpPr>
        <p:sp>
          <p:nvSpPr>
            <p:cNvPr id="1020" name="Google Shape;1020;p3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021" name="Google Shape;1021;p35"/>
            <p:cNvSpPr/>
            <p:nvPr/>
          </p:nvSpPr>
          <p:spPr>
            <a:xfrm>
              <a:off x="781964" y="3724022"/>
              <a:ext cx="287258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16</a:t>
              </a: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Google Shape;1027;p36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1028" name="Google Shape;1028;p36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grpSp>
        <p:nvGrpSpPr>
          <p:cNvPr id="1029" name="Google Shape;1029;p36"/>
          <p:cNvGrpSpPr/>
          <p:nvPr/>
        </p:nvGrpSpPr>
        <p:grpSpPr>
          <a:xfrm>
            <a:off x="753501" y="2564906"/>
            <a:ext cx="1620000" cy="3000908"/>
            <a:chOff x="671549" y="1402787"/>
            <a:chExt cx="1620000" cy="2549293"/>
          </a:xfrm>
        </p:grpSpPr>
        <p:sp>
          <p:nvSpPr>
            <p:cNvPr id="1030" name="Google Shape;1030;p36"/>
            <p:cNvSpPr/>
            <p:nvPr/>
          </p:nvSpPr>
          <p:spPr>
            <a:xfrm flipH="1">
              <a:off x="1481549" y="1402787"/>
              <a:ext cx="810000" cy="2549293"/>
            </a:xfrm>
            <a:prstGeom prst="corner">
              <a:avLst>
                <a:gd name="adj1" fmla="val 6497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031" name="Google Shape;1031;p36"/>
            <p:cNvSpPr/>
            <p:nvPr/>
          </p:nvSpPr>
          <p:spPr>
            <a:xfrm>
              <a:off x="671549" y="1402787"/>
              <a:ext cx="810000" cy="2549293"/>
            </a:xfrm>
            <a:prstGeom prst="corner">
              <a:avLst>
                <a:gd name="adj1" fmla="val 6497"/>
                <a:gd name="adj2" fmla="val 7336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1032" name="Google Shape;1032;p36"/>
          <p:cNvSpPr txBox="1"/>
          <p:nvPr/>
        </p:nvSpPr>
        <p:spPr>
          <a:xfrm>
            <a:off x="845847" y="5531116"/>
            <a:ext cx="139333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Cash at bank</a:t>
            </a:r>
            <a:endParaRPr/>
          </a:p>
        </p:txBody>
      </p:sp>
      <p:sp>
        <p:nvSpPr>
          <p:cNvPr id="1033" name="Google Shape;1033;p36"/>
          <p:cNvSpPr txBox="1"/>
          <p:nvPr/>
        </p:nvSpPr>
        <p:spPr>
          <a:xfrm>
            <a:off x="1479261" y="5221825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1034" name="Google Shape;1034;p36"/>
          <p:cNvSpPr txBox="1"/>
          <p:nvPr/>
        </p:nvSpPr>
        <p:spPr>
          <a:xfrm>
            <a:off x="1479261" y="4951825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1035" name="Google Shape;1035;p36"/>
          <p:cNvSpPr txBox="1"/>
          <p:nvPr/>
        </p:nvSpPr>
        <p:spPr>
          <a:xfrm>
            <a:off x="1593074" y="4681825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5,000</a:t>
            </a:r>
            <a:endParaRPr/>
          </a:p>
        </p:txBody>
      </p:sp>
      <p:sp>
        <p:nvSpPr>
          <p:cNvPr id="1036" name="Google Shape;1036;p36"/>
          <p:cNvSpPr txBox="1"/>
          <p:nvPr/>
        </p:nvSpPr>
        <p:spPr>
          <a:xfrm>
            <a:off x="1764595" y="414182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700</a:t>
            </a:r>
            <a:endParaRPr/>
          </a:p>
        </p:txBody>
      </p:sp>
      <p:sp>
        <p:nvSpPr>
          <p:cNvPr id="1037" name="Google Shape;1037;p36"/>
          <p:cNvSpPr txBox="1"/>
          <p:nvPr/>
        </p:nvSpPr>
        <p:spPr>
          <a:xfrm>
            <a:off x="1878409" y="3871825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50</a:t>
            </a:r>
            <a:endParaRPr/>
          </a:p>
        </p:txBody>
      </p:sp>
      <p:sp>
        <p:nvSpPr>
          <p:cNvPr id="1038" name="Google Shape;1038;p36"/>
          <p:cNvSpPr txBox="1"/>
          <p:nvPr/>
        </p:nvSpPr>
        <p:spPr>
          <a:xfrm>
            <a:off x="1764595" y="333182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1039" name="Google Shape;1039;p36"/>
          <p:cNvSpPr txBox="1"/>
          <p:nvPr/>
        </p:nvSpPr>
        <p:spPr>
          <a:xfrm>
            <a:off x="1764595" y="306182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800</a:t>
            </a:r>
            <a:endParaRPr/>
          </a:p>
        </p:txBody>
      </p:sp>
      <p:sp>
        <p:nvSpPr>
          <p:cNvPr id="1040" name="Google Shape;1040;p36"/>
          <p:cNvSpPr txBox="1"/>
          <p:nvPr/>
        </p:nvSpPr>
        <p:spPr>
          <a:xfrm>
            <a:off x="1479261" y="4411825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10,000</a:t>
            </a:r>
            <a:endParaRPr/>
          </a:p>
        </p:txBody>
      </p:sp>
      <p:sp>
        <p:nvSpPr>
          <p:cNvPr id="1041" name="Google Shape;1041;p36"/>
          <p:cNvSpPr/>
          <p:nvPr/>
        </p:nvSpPr>
        <p:spPr>
          <a:xfrm>
            <a:off x="1306072" y="3133824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2" name="Google Shape;1042;p36"/>
          <p:cNvSpPr/>
          <p:nvPr/>
        </p:nvSpPr>
        <p:spPr>
          <a:xfrm rot="10800000">
            <a:off x="1306072" y="3381149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3" name="Google Shape;1043;p36"/>
          <p:cNvSpPr/>
          <p:nvPr/>
        </p:nvSpPr>
        <p:spPr>
          <a:xfrm>
            <a:off x="1306072" y="3943824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4" name="Google Shape;1044;p36"/>
          <p:cNvSpPr/>
          <p:nvPr/>
        </p:nvSpPr>
        <p:spPr>
          <a:xfrm rot="10800000">
            <a:off x="1306072" y="4191149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5" name="Google Shape;1045;p36"/>
          <p:cNvSpPr/>
          <p:nvPr/>
        </p:nvSpPr>
        <p:spPr>
          <a:xfrm>
            <a:off x="1306072" y="4483824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6" name="Google Shape;1046;p36"/>
          <p:cNvSpPr/>
          <p:nvPr/>
        </p:nvSpPr>
        <p:spPr>
          <a:xfrm>
            <a:off x="1306072" y="4753824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7" name="Google Shape;1047;p36"/>
          <p:cNvSpPr/>
          <p:nvPr/>
        </p:nvSpPr>
        <p:spPr>
          <a:xfrm rot="10800000">
            <a:off x="1306072" y="5001149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8" name="Google Shape;1048;p36"/>
          <p:cNvSpPr/>
          <p:nvPr/>
        </p:nvSpPr>
        <p:spPr>
          <a:xfrm rot="10800000">
            <a:off x="1306072" y="5271149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9" name="Google Shape;1049;p36"/>
          <p:cNvSpPr txBox="1"/>
          <p:nvPr/>
        </p:nvSpPr>
        <p:spPr>
          <a:xfrm>
            <a:off x="1764595" y="360182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1050" name="Google Shape;1050;p36"/>
          <p:cNvSpPr/>
          <p:nvPr/>
        </p:nvSpPr>
        <p:spPr>
          <a:xfrm rot="10800000">
            <a:off x="1302367" y="365704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1" name="Google Shape;1051;p36"/>
          <p:cNvSpPr txBox="1"/>
          <p:nvPr/>
        </p:nvSpPr>
        <p:spPr>
          <a:xfrm>
            <a:off x="1593074" y="2802073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1052" name="Google Shape;1052;p36"/>
          <p:cNvSpPr/>
          <p:nvPr/>
        </p:nvSpPr>
        <p:spPr>
          <a:xfrm>
            <a:off x="1309927" y="287407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53" name="Google Shape;1053;p36"/>
          <p:cNvGrpSpPr/>
          <p:nvPr/>
        </p:nvGrpSpPr>
        <p:grpSpPr>
          <a:xfrm>
            <a:off x="823393" y="2837363"/>
            <a:ext cx="309700" cy="223917"/>
            <a:chOff x="756600" y="3715226"/>
            <a:chExt cx="321511" cy="232457"/>
          </a:xfrm>
        </p:grpSpPr>
        <p:sp>
          <p:nvSpPr>
            <p:cNvPr id="1054" name="Google Shape;1054;p36"/>
            <p:cNvSpPr/>
            <p:nvPr/>
          </p:nvSpPr>
          <p:spPr>
            <a:xfrm>
              <a:off x="810779" y="3715226"/>
              <a:ext cx="224237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055" name="Google Shape;1055;p36"/>
            <p:cNvSpPr/>
            <p:nvPr/>
          </p:nvSpPr>
          <p:spPr>
            <a:xfrm>
              <a:off x="756600" y="3724022"/>
              <a:ext cx="321511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16</a:t>
              </a:r>
              <a:endParaRPr/>
            </a:p>
          </p:txBody>
        </p:sp>
      </p:grpSp>
      <p:grpSp>
        <p:nvGrpSpPr>
          <p:cNvPr id="1056" name="Google Shape;1056;p36"/>
          <p:cNvGrpSpPr/>
          <p:nvPr/>
        </p:nvGrpSpPr>
        <p:grpSpPr>
          <a:xfrm>
            <a:off x="823392" y="3104949"/>
            <a:ext cx="309700" cy="223917"/>
            <a:chOff x="756599" y="3715226"/>
            <a:chExt cx="321512" cy="232457"/>
          </a:xfrm>
        </p:grpSpPr>
        <p:sp>
          <p:nvSpPr>
            <p:cNvPr id="1057" name="Google Shape;1057;p36"/>
            <p:cNvSpPr/>
            <p:nvPr/>
          </p:nvSpPr>
          <p:spPr>
            <a:xfrm>
              <a:off x="810780" y="3715226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058" name="Google Shape;1058;p36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13</a:t>
              </a:r>
              <a:endParaRPr/>
            </a:p>
          </p:txBody>
        </p:sp>
      </p:grpSp>
      <p:grpSp>
        <p:nvGrpSpPr>
          <p:cNvPr id="1059" name="Google Shape;1059;p36"/>
          <p:cNvGrpSpPr/>
          <p:nvPr/>
        </p:nvGrpSpPr>
        <p:grpSpPr>
          <a:xfrm>
            <a:off x="823392" y="3370727"/>
            <a:ext cx="309700" cy="223916"/>
            <a:chOff x="756599" y="3715227"/>
            <a:chExt cx="321512" cy="232456"/>
          </a:xfrm>
        </p:grpSpPr>
        <p:sp>
          <p:nvSpPr>
            <p:cNvPr id="1060" name="Google Shape;1060;p36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061" name="Google Shape;1061;p36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11</a:t>
              </a:r>
              <a:endParaRPr/>
            </a:p>
          </p:txBody>
        </p:sp>
      </p:grpSp>
      <p:grpSp>
        <p:nvGrpSpPr>
          <p:cNvPr id="1062" name="Google Shape;1062;p36"/>
          <p:cNvGrpSpPr/>
          <p:nvPr/>
        </p:nvGrpSpPr>
        <p:grpSpPr>
          <a:xfrm>
            <a:off x="823392" y="3644557"/>
            <a:ext cx="309700" cy="223916"/>
            <a:chOff x="756599" y="3715227"/>
            <a:chExt cx="321512" cy="232456"/>
          </a:xfrm>
        </p:grpSpPr>
        <p:sp>
          <p:nvSpPr>
            <p:cNvPr id="1063" name="Google Shape;1063;p36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064" name="Google Shape;1064;p36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10</a:t>
              </a:r>
              <a:endParaRPr/>
            </a:p>
          </p:txBody>
        </p:sp>
      </p:grpSp>
      <p:grpSp>
        <p:nvGrpSpPr>
          <p:cNvPr id="1065" name="Google Shape;1065;p36"/>
          <p:cNvGrpSpPr/>
          <p:nvPr/>
        </p:nvGrpSpPr>
        <p:grpSpPr>
          <a:xfrm>
            <a:off x="863413" y="3914393"/>
            <a:ext cx="247184" cy="223916"/>
            <a:chOff x="797287" y="3715227"/>
            <a:chExt cx="256611" cy="232456"/>
          </a:xfrm>
        </p:grpSpPr>
        <p:sp>
          <p:nvSpPr>
            <p:cNvPr id="1066" name="Google Shape;1066;p36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067" name="Google Shape;1067;p36"/>
            <p:cNvSpPr/>
            <p:nvPr/>
          </p:nvSpPr>
          <p:spPr>
            <a:xfrm>
              <a:off x="797287" y="3724022"/>
              <a:ext cx="256611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7</a:t>
              </a:r>
              <a:endParaRPr/>
            </a:p>
          </p:txBody>
        </p:sp>
      </p:grpSp>
      <p:grpSp>
        <p:nvGrpSpPr>
          <p:cNvPr id="1068" name="Google Shape;1068;p36"/>
          <p:cNvGrpSpPr/>
          <p:nvPr/>
        </p:nvGrpSpPr>
        <p:grpSpPr>
          <a:xfrm>
            <a:off x="825115" y="4174521"/>
            <a:ext cx="300083" cy="223917"/>
            <a:chOff x="761592" y="3715226"/>
            <a:chExt cx="311527" cy="232457"/>
          </a:xfrm>
        </p:grpSpPr>
        <p:sp>
          <p:nvSpPr>
            <p:cNvPr id="1069" name="Google Shape;1069;p36"/>
            <p:cNvSpPr/>
            <p:nvPr/>
          </p:nvSpPr>
          <p:spPr>
            <a:xfrm>
              <a:off x="810780" y="3715226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070" name="Google Shape;1070;p36"/>
            <p:cNvSpPr/>
            <p:nvPr/>
          </p:nvSpPr>
          <p:spPr>
            <a:xfrm>
              <a:off x="761592" y="3724022"/>
              <a:ext cx="311527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6a</a:t>
              </a:r>
              <a:endParaRPr/>
            </a:p>
          </p:txBody>
        </p:sp>
      </p:grpSp>
      <p:grpSp>
        <p:nvGrpSpPr>
          <p:cNvPr id="1071" name="Google Shape;1071;p36"/>
          <p:cNvGrpSpPr/>
          <p:nvPr/>
        </p:nvGrpSpPr>
        <p:grpSpPr>
          <a:xfrm>
            <a:off x="868726" y="4449016"/>
            <a:ext cx="245580" cy="224238"/>
            <a:chOff x="802803" y="3715228"/>
            <a:chExt cx="245580" cy="224238"/>
          </a:xfrm>
        </p:grpSpPr>
        <p:sp>
          <p:nvSpPr>
            <p:cNvPr id="1072" name="Google Shape;1072;p3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073" name="Google Shape;1073;p36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5</a:t>
              </a:r>
              <a:endParaRPr/>
            </a:p>
          </p:txBody>
        </p:sp>
      </p:grpSp>
      <p:grpSp>
        <p:nvGrpSpPr>
          <p:cNvPr id="1074" name="Google Shape;1074;p36"/>
          <p:cNvGrpSpPr/>
          <p:nvPr/>
        </p:nvGrpSpPr>
        <p:grpSpPr>
          <a:xfrm>
            <a:off x="868726" y="4729003"/>
            <a:ext cx="245580" cy="224238"/>
            <a:chOff x="802803" y="3715228"/>
            <a:chExt cx="245580" cy="224238"/>
          </a:xfrm>
        </p:grpSpPr>
        <p:sp>
          <p:nvSpPr>
            <p:cNvPr id="1075" name="Google Shape;1075;p3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076" name="Google Shape;1076;p36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3</a:t>
              </a:r>
              <a:endParaRPr/>
            </a:p>
          </p:txBody>
        </p:sp>
      </p:grpSp>
      <p:grpSp>
        <p:nvGrpSpPr>
          <p:cNvPr id="1077" name="Google Shape;1077;p36"/>
          <p:cNvGrpSpPr/>
          <p:nvPr/>
        </p:nvGrpSpPr>
        <p:grpSpPr>
          <a:xfrm>
            <a:off x="868726" y="4992944"/>
            <a:ext cx="245580" cy="224238"/>
            <a:chOff x="802803" y="3715228"/>
            <a:chExt cx="245580" cy="224238"/>
          </a:xfrm>
        </p:grpSpPr>
        <p:sp>
          <p:nvSpPr>
            <p:cNvPr id="1078" name="Google Shape;1078;p3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079" name="Google Shape;1079;p36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2</a:t>
              </a:r>
              <a:endParaRPr/>
            </a:p>
          </p:txBody>
        </p:sp>
      </p:grpSp>
      <p:grpSp>
        <p:nvGrpSpPr>
          <p:cNvPr id="1080" name="Google Shape;1080;p36"/>
          <p:cNvGrpSpPr/>
          <p:nvPr/>
        </p:nvGrpSpPr>
        <p:grpSpPr>
          <a:xfrm>
            <a:off x="868726" y="5256415"/>
            <a:ext cx="245580" cy="224238"/>
            <a:chOff x="802803" y="3715228"/>
            <a:chExt cx="245580" cy="224238"/>
          </a:xfrm>
        </p:grpSpPr>
        <p:sp>
          <p:nvSpPr>
            <p:cNvPr id="1081" name="Google Shape;1081;p3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082" name="Google Shape;1082;p36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graphicFrame>
        <p:nvGraphicFramePr>
          <p:cNvPr id="1083" name="Google Shape;1083;p36"/>
          <p:cNvGraphicFramePr/>
          <p:nvPr/>
        </p:nvGraphicFramePr>
        <p:xfrm>
          <a:off x="3484345" y="874614"/>
          <a:ext cx="8162275" cy="5662655"/>
        </p:xfrm>
        <a:graphic>
          <a:graphicData uri="http://schemas.openxmlformats.org/drawingml/2006/table">
            <a:tbl>
              <a:tblPr firstRow="1" bandRow="1">
                <a:noFill/>
                <a:tableStyleId>{6A0A28E7-C3DC-4CBE-A5C4-132C253DC8C1}</a:tableStyleId>
              </a:tblPr>
              <a:tblGrid>
                <a:gridCol w="733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0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2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50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7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0100">
                <a:tc gridSpan="6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u="none" strike="noStrike" cap="none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Cash at bank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5481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5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Date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Description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$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C55A1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Date</a:t>
                      </a:r>
                      <a:endParaRPr/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C55A1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Description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C55A1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$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1/1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Bank loan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30,000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1/31</a:t>
                      </a:r>
                      <a:endParaRPr/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Bank Loan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accent2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5,000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1/2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Contributed</a:t>
                      </a:r>
                      <a:r>
                        <a:rPr lang="en-US" sz="1800" u="none" strike="noStrike" cap="none">
                          <a:latin typeface="Avenir"/>
                          <a:ea typeface="Avenir"/>
                          <a:cs typeface="Avenir"/>
                          <a:sym typeface="Avenir"/>
                        </a:rPr>
                        <a:t> </a:t>
                      </a: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 capital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20,000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2/5</a:t>
                      </a:r>
                      <a:endParaRPr/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Inventory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accent2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10,000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2/4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Sales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700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2/5</a:t>
                      </a:r>
                      <a:endParaRPr/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Cleaning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accent2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50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2/21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Deferred Revenue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100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2/25</a:t>
                      </a:r>
                      <a:endParaRPr/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Deferred expenses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accent2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800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2/21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Accounts Receivable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600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3/31</a:t>
                      </a:r>
                      <a:endParaRPr/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Accounts Payable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1600"/>
                        <a:buFont typeface="Helvetica Neue"/>
                        <a:buNone/>
                      </a:pPr>
                      <a:r>
                        <a:rPr lang="en-US" sz="1600" u="none" strike="noStrike" cap="none">
                          <a:solidFill>
                            <a:schemeClr val="accent2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6,000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accent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3/31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accent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Balance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29,550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AEABAB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AEABAB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rgbClr val="BF9000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9" name="Google Shape;1089;p37"/>
          <p:cNvGraphicFramePr/>
          <p:nvPr/>
        </p:nvGraphicFramePr>
        <p:xfrm>
          <a:off x="1782783" y="1594468"/>
          <a:ext cx="7555825" cy="4899680"/>
        </p:xfrm>
        <a:graphic>
          <a:graphicData uri="http://schemas.openxmlformats.org/drawingml/2006/table">
            <a:tbl>
              <a:tblPr firstRow="1" bandRow="1">
                <a:noFill/>
                <a:tableStyleId>{6A0A28E7-C3DC-4CBE-A5C4-132C253DC8C1}</a:tableStyleId>
              </a:tblPr>
              <a:tblGrid>
                <a:gridCol w="1191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1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1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1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1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8325">
                <a:tc gridSpan="5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700" b="1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Cash at bank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4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i="1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Date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i="1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Description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i="1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$Green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i="1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Side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4E0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i="1" u="none" strike="noStrike" cap="none">
                          <a:solidFill>
                            <a:schemeClr val="accent2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$Orange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i="1" u="none" strike="noStrike" cap="none">
                          <a:solidFill>
                            <a:schemeClr val="accent2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Side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i="1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$ Bal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1 Jan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Bank loan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30,000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4E0B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BF9000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u="none" strike="noStrike" cap="none">
                          <a:solidFill>
                            <a:srgbClr val="7F7F7F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30,000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2 Jan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Contributed</a:t>
                      </a:r>
                      <a:r>
                        <a:rPr lang="en-US" sz="1800" u="none" strike="noStrike" cap="none">
                          <a:latin typeface="Avenir"/>
                          <a:ea typeface="Avenir"/>
                          <a:cs typeface="Avenir"/>
                          <a:sym typeface="Avenir"/>
                        </a:rPr>
                        <a:t> </a:t>
                      </a: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 capital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20,000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4E0B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4E0B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BF9000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u="none" strike="noStrike" cap="none">
                          <a:solidFill>
                            <a:srgbClr val="7F7F7F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50,000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31 Jan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Bank loan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4E0B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4E0B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F9000"/>
                        </a:buClr>
                        <a:buSzPts val="1700"/>
                        <a:buFont typeface="Helvetica Neue"/>
                        <a:buNone/>
                      </a:pPr>
                      <a:r>
                        <a:rPr lang="en-US" sz="1700" u="none" strike="noStrike" cap="none">
                          <a:solidFill>
                            <a:srgbClr val="BF9000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5,000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u="none" strike="noStrike" cap="none">
                          <a:solidFill>
                            <a:srgbClr val="7F7F7F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45,000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7F7F7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7F7F7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4E0B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4E0B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BF9000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7F7F7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7F7F7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7F7F7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4E0B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4E0B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BF9000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7F7F7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7F7F7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7F7F7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4E0B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4E0B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BF9000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7F7F7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7F7F7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7F7F7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4E0B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4E0B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BF9000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7F7F7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7F7F7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7F7F7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4E0B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4E0B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BF9000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7F7F7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7F7F7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7F7F7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4E0B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BF9000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solidFill>
                          <a:srgbClr val="7F7F7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090" name="Google Shape;1090;p37"/>
          <p:cNvSpPr txBox="1">
            <a:spLocks noGrp="1"/>
          </p:cNvSpPr>
          <p:nvPr>
            <p:ph type="title"/>
          </p:nvPr>
        </p:nvSpPr>
        <p:spPr>
          <a:xfrm>
            <a:off x="783774" y="-138"/>
            <a:ext cx="1128751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Helvetica Neue"/>
              <a:buNone/>
            </a:pPr>
            <a:r>
              <a:rPr lang="en-US">
                <a:latin typeface="Helvetica Neue"/>
                <a:ea typeface="Helvetica Neue"/>
                <a:cs typeface="Helvetica Neue"/>
                <a:sym typeface="Helvetica Neue"/>
              </a:rPr>
              <a:t>A word about 3-column ledger accounts</a:t>
            </a:r>
            <a:endParaRPr baseline="30000">
              <a:solidFill>
                <a:srgbClr val="BFBFB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91" name="Google Shape;1091;p37"/>
          <p:cNvSpPr/>
          <p:nvPr/>
        </p:nvSpPr>
        <p:spPr>
          <a:xfrm>
            <a:off x="1817508" y="2178450"/>
            <a:ext cx="1153131" cy="449943"/>
          </a:xfrm>
          <a:prstGeom prst="roundRect">
            <a:avLst>
              <a:gd name="adj" fmla="val 16667"/>
            </a:avLst>
          </a:prstGeom>
          <a:noFill/>
          <a:ln w="57150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2" name="Google Shape;1092;p37"/>
          <p:cNvSpPr/>
          <p:nvPr/>
        </p:nvSpPr>
        <p:spPr>
          <a:xfrm>
            <a:off x="3043209" y="2178450"/>
            <a:ext cx="2656115" cy="449943"/>
          </a:xfrm>
          <a:prstGeom prst="roundRect">
            <a:avLst>
              <a:gd name="adj" fmla="val 16667"/>
            </a:avLst>
          </a:prstGeom>
          <a:noFill/>
          <a:ln w="57150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" name="Google Shape;1098;p38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1099" name="Google Shape;1099;p38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sp>
        <p:nvSpPr>
          <p:cNvPr id="1100" name="Google Shape;1100;p38"/>
          <p:cNvSpPr txBox="1"/>
          <p:nvPr/>
        </p:nvSpPr>
        <p:spPr>
          <a:xfrm>
            <a:off x="9504213" y="373659"/>
            <a:ext cx="2279791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Sources of funds</a:t>
            </a:r>
            <a:endParaRPr/>
          </a:p>
        </p:txBody>
      </p:sp>
      <p:sp>
        <p:nvSpPr>
          <p:cNvPr id="1101" name="Google Shape;1101;p38"/>
          <p:cNvSpPr txBox="1"/>
          <p:nvPr/>
        </p:nvSpPr>
        <p:spPr>
          <a:xfrm>
            <a:off x="492858" y="373659"/>
            <a:ext cx="188064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6"/>
                </a:solidFill>
                <a:latin typeface="Avenir"/>
                <a:ea typeface="Avenir"/>
                <a:cs typeface="Avenir"/>
                <a:sym typeface="Avenir"/>
              </a:rPr>
              <a:t>Uses of funds</a:t>
            </a:r>
            <a:endParaRPr/>
          </a:p>
        </p:txBody>
      </p:sp>
      <p:sp>
        <p:nvSpPr>
          <p:cNvPr id="1102" name="Google Shape;1102;p38"/>
          <p:cNvSpPr txBox="1"/>
          <p:nvPr/>
        </p:nvSpPr>
        <p:spPr>
          <a:xfrm>
            <a:off x="6227788" y="2623662"/>
            <a:ext cx="5556216" cy="169284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Equity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1103" name="Google Shape;1103;p38"/>
          <p:cNvSpPr txBox="1"/>
          <p:nvPr/>
        </p:nvSpPr>
        <p:spPr>
          <a:xfrm>
            <a:off x="6410845" y="3135649"/>
            <a:ext cx="1544844" cy="770509"/>
          </a:xfrm>
          <a:prstGeom prst="rect">
            <a:avLst/>
          </a:prstGeom>
          <a:noFill/>
          <a:ln w="5715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>
                <a:solidFill>
                  <a:srgbClr val="942093"/>
                </a:solidFill>
                <a:latin typeface="Avenir"/>
                <a:ea typeface="Avenir"/>
                <a:cs typeface="Avenir"/>
                <a:sym typeface="Avenir"/>
              </a:rPr>
              <a:t>Profit</a:t>
            </a:r>
            <a:endParaRPr/>
          </a:p>
        </p:txBody>
      </p:sp>
      <p:sp>
        <p:nvSpPr>
          <p:cNvPr id="1104" name="Google Shape;1104;p38"/>
          <p:cNvSpPr txBox="1"/>
          <p:nvPr/>
        </p:nvSpPr>
        <p:spPr>
          <a:xfrm>
            <a:off x="6227788" y="773769"/>
            <a:ext cx="5556216" cy="170267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Liabilities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grpSp>
        <p:nvGrpSpPr>
          <p:cNvPr id="1105" name="Google Shape;1105;p38"/>
          <p:cNvGrpSpPr/>
          <p:nvPr/>
        </p:nvGrpSpPr>
        <p:grpSpPr>
          <a:xfrm>
            <a:off x="492858" y="3906158"/>
            <a:ext cx="11291146" cy="2763574"/>
            <a:chOff x="492858" y="3906158"/>
            <a:chExt cx="11291146" cy="2763574"/>
          </a:xfrm>
        </p:grpSpPr>
        <p:sp>
          <p:nvSpPr>
            <p:cNvPr id="1106" name="Google Shape;1106;p38"/>
            <p:cNvSpPr txBox="1"/>
            <p:nvPr/>
          </p:nvSpPr>
          <p:spPr>
            <a:xfrm>
              <a:off x="492858" y="4444544"/>
              <a:ext cx="11291146" cy="2225188"/>
            </a:xfrm>
            <a:prstGeom prst="rect">
              <a:avLst/>
            </a:prstGeom>
            <a:solidFill>
              <a:srgbClr val="FCECFB"/>
            </a:solidFill>
            <a:ln w="76200" cap="flat" cmpd="sng">
              <a:solidFill>
                <a:srgbClr val="94209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 </a:t>
              </a:r>
              <a:endParaRPr/>
            </a:p>
          </p:txBody>
        </p:sp>
        <p:sp>
          <p:nvSpPr>
            <p:cNvPr id="1107" name="Google Shape;1107;p38"/>
            <p:cNvSpPr txBox="1"/>
            <p:nvPr/>
          </p:nvSpPr>
          <p:spPr>
            <a:xfrm>
              <a:off x="6220907" y="4585078"/>
              <a:ext cx="5410918" cy="1947518"/>
            </a:xfrm>
            <a:prstGeom prst="rect">
              <a:avLst/>
            </a:prstGeom>
            <a:solidFill>
              <a:srgbClr val="FFF2CC"/>
            </a:solidFill>
            <a:ln w="76200" cap="flat" cmpd="sng">
              <a:solidFill>
                <a:srgbClr val="F4B08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Revenue</a:t>
              </a:r>
              <a:r>
                <a:rPr lang="en-US" sz="2800" b="1">
                  <a:solidFill>
                    <a:srgbClr val="FFF2CC"/>
                  </a:solidFill>
                  <a:latin typeface="Avenir"/>
                  <a:ea typeface="Avenir"/>
                  <a:cs typeface="Avenir"/>
                  <a:sym typeface="Avenir"/>
                </a:rPr>
                <a:t>_</a:t>
              </a:r>
              <a:r>
                <a:rPr lang="en-US" sz="28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 </a:t>
              </a:r>
              <a:endParaRPr/>
            </a:p>
          </p:txBody>
        </p:sp>
        <p:sp>
          <p:nvSpPr>
            <p:cNvPr id="1108" name="Google Shape;1108;p38"/>
            <p:cNvSpPr txBox="1"/>
            <p:nvPr/>
          </p:nvSpPr>
          <p:spPr>
            <a:xfrm>
              <a:off x="642552" y="4585078"/>
              <a:ext cx="5382028" cy="1947518"/>
            </a:xfrm>
            <a:prstGeom prst="rect">
              <a:avLst/>
            </a:prstGeom>
            <a:solidFill>
              <a:srgbClr val="E1EFD8"/>
            </a:solidFill>
            <a:ln w="76200" cap="flat" cmpd="sng">
              <a:solidFill>
                <a:srgbClr val="A8D08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rgbClr val="E1EFD8"/>
                  </a:solidFill>
                  <a:latin typeface="Avenir"/>
                  <a:ea typeface="Avenir"/>
                  <a:cs typeface="Avenir"/>
                  <a:sym typeface="Avenir"/>
                </a:rPr>
                <a:t>_</a:t>
              </a:r>
              <a:r>
                <a:rPr lang="en-US" sz="20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Expenses</a:t>
              </a:r>
              <a:endParaRPr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109" name="Google Shape;1109;p38"/>
            <p:cNvSpPr txBox="1"/>
            <p:nvPr/>
          </p:nvSpPr>
          <p:spPr>
            <a:xfrm>
              <a:off x="2570770" y="6192000"/>
              <a:ext cx="1585661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Advertising</a:t>
              </a:r>
              <a:endParaRPr/>
            </a:p>
          </p:txBody>
        </p:sp>
        <p:sp>
          <p:nvSpPr>
            <p:cNvPr id="1110" name="Google Shape;1110;p38"/>
            <p:cNvSpPr txBox="1"/>
            <p:nvPr/>
          </p:nvSpPr>
          <p:spPr>
            <a:xfrm>
              <a:off x="2596439" y="5339671"/>
              <a:ext cx="159056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Cleaning</a:t>
              </a:r>
              <a:endParaRPr/>
            </a:p>
          </p:txBody>
        </p:sp>
        <p:sp>
          <p:nvSpPr>
            <p:cNvPr id="1111" name="Google Shape;1111;p38"/>
            <p:cNvSpPr txBox="1"/>
            <p:nvPr/>
          </p:nvSpPr>
          <p:spPr>
            <a:xfrm>
              <a:off x="4306077" y="6192000"/>
              <a:ext cx="160641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Cost of sales</a:t>
              </a:r>
              <a:endParaRPr/>
            </a:p>
          </p:txBody>
        </p:sp>
        <p:sp>
          <p:nvSpPr>
            <p:cNvPr id="1112" name="Google Shape;1112;p38"/>
            <p:cNvSpPr txBox="1"/>
            <p:nvPr/>
          </p:nvSpPr>
          <p:spPr>
            <a:xfrm>
              <a:off x="796515" y="6192000"/>
              <a:ext cx="1603683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Depreciation</a:t>
              </a:r>
              <a:endParaRPr/>
            </a:p>
          </p:txBody>
        </p:sp>
        <p:sp>
          <p:nvSpPr>
            <p:cNvPr id="1113" name="Google Shape;1113;p38"/>
            <p:cNvSpPr txBox="1"/>
            <p:nvPr/>
          </p:nvSpPr>
          <p:spPr>
            <a:xfrm>
              <a:off x="6295758" y="6192000"/>
              <a:ext cx="1842786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Revenue (sales)</a:t>
              </a:r>
              <a:endParaRPr/>
            </a:p>
          </p:txBody>
        </p:sp>
        <p:sp>
          <p:nvSpPr>
            <p:cNvPr id="1114" name="Google Shape;1114;p38"/>
            <p:cNvSpPr txBox="1"/>
            <p:nvPr/>
          </p:nvSpPr>
          <p:spPr>
            <a:xfrm>
              <a:off x="3713366" y="5031445"/>
              <a:ext cx="412292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rgbClr val="548135"/>
                  </a:solidFill>
                  <a:latin typeface="Avenir"/>
                  <a:ea typeface="Avenir"/>
                  <a:cs typeface="Avenir"/>
                  <a:sym typeface="Avenir"/>
                </a:rPr>
                <a:t>50</a:t>
              </a:r>
              <a:endParaRPr/>
            </a:p>
          </p:txBody>
        </p:sp>
        <p:sp>
          <p:nvSpPr>
            <p:cNvPr id="1115" name="Google Shape;1115;p38"/>
            <p:cNvSpPr txBox="1"/>
            <p:nvPr/>
          </p:nvSpPr>
          <p:spPr>
            <a:xfrm>
              <a:off x="7429894" y="5905082"/>
              <a:ext cx="526106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chemeClr val="accent2"/>
                  </a:solidFill>
                  <a:latin typeface="Avenir"/>
                  <a:ea typeface="Avenir"/>
                  <a:cs typeface="Avenir"/>
                  <a:sym typeface="Avenir"/>
                </a:rPr>
                <a:t>700</a:t>
              </a:r>
              <a:endParaRPr/>
            </a:p>
          </p:txBody>
        </p:sp>
        <p:sp>
          <p:nvSpPr>
            <p:cNvPr id="1116" name="Google Shape;1116;p38"/>
            <p:cNvSpPr/>
            <p:nvPr/>
          </p:nvSpPr>
          <p:spPr>
            <a:xfrm rot="10800000">
              <a:off x="6984000" y="5943076"/>
              <a:ext cx="108000" cy="180000"/>
            </a:xfrm>
            <a:prstGeom prst="downArrow">
              <a:avLst>
                <a:gd name="adj1" fmla="val 100000"/>
                <a:gd name="adj2" fmla="val 47930"/>
              </a:avLst>
            </a:prstGeom>
            <a:solidFill>
              <a:schemeClr val="accent2"/>
            </a:solidFill>
            <a:ln w="9525" cap="flat" cmpd="sng">
              <a:solidFill>
                <a:srgbClr val="C55A1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7" name="Google Shape;1117;p38"/>
            <p:cNvSpPr/>
            <p:nvPr/>
          </p:nvSpPr>
          <p:spPr>
            <a:xfrm rot="10800000">
              <a:off x="3096000" y="5082325"/>
              <a:ext cx="108000" cy="180000"/>
            </a:xfrm>
            <a:prstGeom prst="downArrow">
              <a:avLst>
                <a:gd name="adj1" fmla="val 100000"/>
                <a:gd name="adj2" fmla="val 47930"/>
              </a:avLst>
            </a:prstGeom>
            <a:solidFill>
              <a:srgbClr val="548135"/>
            </a:solidFill>
            <a:ln w="9525" cap="flat" cmpd="sng">
              <a:solidFill>
                <a:srgbClr val="38562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8" name="Google Shape;1118;p38"/>
            <p:cNvSpPr txBox="1"/>
            <p:nvPr/>
          </p:nvSpPr>
          <p:spPr>
            <a:xfrm>
              <a:off x="5305894" y="5893862"/>
              <a:ext cx="526106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rgbClr val="548135"/>
                  </a:solidFill>
                  <a:latin typeface="Avenir"/>
                  <a:ea typeface="Avenir"/>
                  <a:cs typeface="Avenir"/>
                  <a:sym typeface="Avenir"/>
                </a:rPr>
                <a:t>300</a:t>
              </a:r>
              <a:endParaRPr/>
            </a:p>
          </p:txBody>
        </p:sp>
        <p:sp>
          <p:nvSpPr>
            <p:cNvPr id="1119" name="Google Shape;1119;p38"/>
            <p:cNvSpPr/>
            <p:nvPr/>
          </p:nvSpPr>
          <p:spPr>
            <a:xfrm rot="10800000">
              <a:off x="4860000" y="5944742"/>
              <a:ext cx="108000" cy="180000"/>
            </a:xfrm>
            <a:prstGeom prst="downArrow">
              <a:avLst>
                <a:gd name="adj1" fmla="val 100000"/>
                <a:gd name="adj2" fmla="val 47930"/>
              </a:avLst>
            </a:prstGeom>
            <a:solidFill>
              <a:srgbClr val="548135"/>
            </a:solidFill>
            <a:ln w="9525" cap="flat" cmpd="sng">
              <a:solidFill>
                <a:srgbClr val="38562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0" name="Google Shape;1120;p38"/>
            <p:cNvSpPr txBox="1"/>
            <p:nvPr/>
          </p:nvSpPr>
          <p:spPr>
            <a:xfrm>
              <a:off x="7429894" y="5645244"/>
              <a:ext cx="526106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chemeClr val="accent2"/>
                  </a:solidFill>
                  <a:latin typeface="Avenir"/>
                  <a:ea typeface="Avenir"/>
                  <a:cs typeface="Avenir"/>
                  <a:sym typeface="Avenir"/>
                </a:rPr>
                <a:t>600</a:t>
              </a:r>
              <a:endParaRPr/>
            </a:p>
          </p:txBody>
        </p:sp>
        <p:sp>
          <p:nvSpPr>
            <p:cNvPr id="1121" name="Google Shape;1121;p38"/>
            <p:cNvSpPr/>
            <p:nvPr/>
          </p:nvSpPr>
          <p:spPr>
            <a:xfrm rot="10800000">
              <a:off x="6984000" y="5695376"/>
              <a:ext cx="108000" cy="180000"/>
            </a:xfrm>
            <a:prstGeom prst="downArrow">
              <a:avLst>
                <a:gd name="adj1" fmla="val 100000"/>
                <a:gd name="adj2" fmla="val 47930"/>
              </a:avLst>
            </a:prstGeom>
            <a:solidFill>
              <a:schemeClr val="accent2"/>
            </a:solidFill>
            <a:ln w="9525" cap="flat" cmpd="sng">
              <a:solidFill>
                <a:srgbClr val="C55A1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2" name="Google Shape;1122;p38"/>
            <p:cNvSpPr txBox="1"/>
            <p:nvPr/>
          </p:nvSpPr>
          <p:spPr>
            <a:xfrm>
              <a:off x="5305894" y="5646024"/>
              <a:ext cx="526106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rgbClr val="548135"/>
                  </a:solidFill>
                  <a:latin typeface="Avenir"/>
                  <a:ea typeface="Avenir"/>
                  <a:cs typeface="Avenir"/>
                  <a:sym typeface="Avenir"/>
                </a:rPr>
                <a:t>300</a:t>
              </a:r>
              <a:endParaRPr/>
            </a:p>
          </p:txBody>
        </p:sp>
        <p:sp>
          <p:nvSpPr>
            <p:cNvPr id="1123" name="Google Shape;1123;p38"/>
            <p:cNvSpPr/>
            <p:nvPr/>
          </p:nvSpPr>
          <p:spPr>
            <a:xfrm rot="10800000">
              <a:off x="4860000" y="5696904"/>
              <a:ext cx="108000" cy="180000"/>
            </a:xfrm>
            <a:prstGeom prst="downArrow">
              <a:avLst>
                <a:gd name="adj1" fmla="val 100000"/>
                <a:gd name="adj2" fmla="val 47930"/>
              </a:avLst>
            </a:prstGeom>
            <a:solidFill>
              <a:srgbClr val="548135"/>
            </a:solidFill>
            <a:ln w="9525" cap="flat" cmpd="sng">
              <a:solidFill>
                <a:srgbClr val="38562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4" name="Google Shape;1124;p38"/>
            <p:cNvSpPr txBox="1"/>
            <p:nvPr/>
          </p:nvSpPr>
          <p:spPr>
            <a:xfrm>
              <a:off x="3599552" y="4796571"/>
              <a:ext cx="526106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rgbClr val="548135"/>
                  </a:solidFill>
                  <a:latin typeface="Avenir"/>
                  <a:ea typeface="Avenir"/>
                  <a:cs typeface="Avenir"/>
                  <a:sym typeface="Avenir"/>
                </a:rPr>
                <a:t>250</a:t>
              </a:r>
              <a:endParaRPr/>
            </a:p>
          </p:txBody>
        </p:sp>
        <p:sp>
          <p:nvSpPr>
            <p:cNvPr id="1125" name="Google Shape;1125;p38"/>
            <p:cNvSpPr/>
            <p:nvPr/>
          </p:nvSpPr>
          <p:spPr>
            <a:xfrm rot="10800000">
              <a:off x="3096000" y="4847451"/>
              <a:ext cx="108000" cy="180000"/>
            </a:xfrm>
            <a:prstGeom prst="downArrow">
              <a:avLst>
                <a:gd name="adj1" fmla="val 100000"/>
                <a:gd name="adj2" fmla="val 47930"/>
              </a:avLst>
            </a:prstGeom>
            <a:solidFill>
              <a:srgbClr val="548135"/>
            </a:solidFill>
            <a:ln w="9525" cap="flat" cmpd="sng">
              <a:solidFill>
                <a:srgbClr val="38562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6" name="Google Shape;1126;p38"/>
            <p:cNvSpPr txBox="1"/>
            <p:nvPr/>
          </p:nvSpPr>
          <p:spPr>
            <a:xfrm>
              <a:off x="7543708" y="5375143"/>
              <a:ext cx="412292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chemeClr val="accent2"/>
                  </a:solidFill>
                  <a:latin typeface="Avenir"/>
                  <a:ea typeface="Avenir"/>
                  <a:cs typeface="Avenir"/>
                  <a:sym typeface="Avenir"/>
                </a:rPr>
                <a:t>90</a:t>
              </a:r>
              <a:endParaRPr/>
            </a:p>
          </p:txBody>
        </p:sp>
        <p:sp>
          <p:nvSpPr>
            <p:cNvPr id="1127" name="Google Shape;1127;p38"/>
            <p:cNvSpPr/>
            <p:nvPr/>
          </p:nvSpPr>
          <p:spPr>
            <a:xfrm rot="10800000">
              <a:off x="6984000" y="5425275"/>
              <a:ext cx="108000" cy="180000"/>
            </a:xfrm>
            <a:prstGeom prst="downArrow">
              <a:avLst>
                <a:gd name="adj1" fmla="val 100000"/>
                <a:gd name="adj2" fmla="val 47930"/>
              </a:avLst>
            </a:prstGeom>
            <a:solidFill>
              <a:schemeClr val="accent2"/>
            </a:solidFill>
            <a:ln w="9525" cap="flat" cmpd="sng">
              <a:solidFill>
                <a:srgbClr val="C55A1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8" name="Google Shape;1128;p38"/>
            <p:cNvSpPr txBox="1"/>
            <p:nvPr/>
          </p:nvSpPr>
          <p:spPr>
            <a:xfrm>
              <a:off x="5419708" y="5397501"/>
              <a:ext cx="412292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rgbClr val="548135"/>
                  </a:solidFill>
                  <a:latin typeface="Avenir"/>
                  <a:ea typeface="Avenir"/>
                  <a:cs typeface="Avenir"/>
                  <a:sym typeface="Avenir"/>
                </a:rPr>
                <a:t>30</a:t>
              </a:r>
              <a:endParaRPr/>
            </a:p>
          </p:txBody>
        </p:sp>
        <p:sp>
          <p:nvSpPr>
            <p:cNvPr id="1129" name="Google Shape;1129;p38"/>
            <p:cNvSpPr/>
            <p:nvPr/>
          </p:nvSpPr>
          <p:spPr>
            <a:xfrm rot="10800000">
              <a:off x="4860000" y="5448381"/>
              <a:ext cx="108000" cy="180000"/>
            </a:xfrm>
            <a:prstGeom prst="downArrow">
              <a:avLst>
                <a:gd name="adj1" fmla="val 100000"/>
                <a:gd name="adj2" fmla="val 47930"/>
              </a:avLst>
            </a:prstGeom>
            <a:solidFill>
              <a:srgbClr val="548135"/>
            </a:solidFill>
            <a:ln w="9525" cap="flat" cmpd="sng">
              <a:solidFill>
                <a:srgbClr val="38562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0" name="Google Shape;1130;p38"/>
            <p:cNvSpPr txBox="1"/>
            <p:nvPr/>
          </p:nvSpPr>
          <p:spPr>
            <a:xfrm>
              <a:off x="1816755" y="5897226"/>
              <a:ext cx="526106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rgbClr val="548135"/>
                  </a:solidFill>
                  <a:latin typeface="Avenir"/>
                  <a:ea typeface="Avenir"/>
                  <a:cs typeface="Avenir"/>
                  <a:sym typeface="Avenir"/>
                </a:rPr>
                <a:t>100</a:t>
              </a:r>
              <a:endParaRPr/>
            </a:p>
          </p:txBody>
        </p:sp>
        <p:sp>
          <p:nvSpPr>
            <p:cNvPr id="1131" name="Google Shape;1131;p38"/>
            <p:cNvSpPr/>
            <p:nvPr/>
          </p:nvSpPr>
          <p:spPr>
            <a:xfrm rot="10800000">
              <a:off x="1296000" y="5947200"/>
              <a:ext cx="108000" cy="180000"/>
            </a:xfrm>
            <a:prstGeom prst="downArrow">
              <a:avLst>
                <a:gd name="adj1" fmla="val 100000"/>
                <a:gd name="adj2" fmla="val 47930"/>
              </a:avLst>
            </a:prstGeom>
            <a:solidFill>
              <a:srgbClr val="548135"/>
            </a:solidFill>
            <a:ln w="9525" cap="flat" cmpd="sng">
              <a:solidFill>
                <a:srgbClr val="38562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2" name="Google Shape;1132;p38"/>
            <p:cNvSpPr txBox="1"/>
            <p:nvPr/>
          </p:nvSpPr>
          <p:spPr>
            <a:xfrm>
              <a:off x="3577894" y="5912376"/>
              <a:ext cx="526106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rgbClr val="548135"/>
                  </a:solidFill>
                  <a:latin typeface="Avenir"/>
                  <a:ea typeface="Avenir"/>
                  <a:cs typeface="Avenir"/>
                  <a:sym typeface="Avenir"/>
                </a:rPr>
                <a:t>200</a:t>
              </a:r>
              <a:endParaRPr/>
            </a:p>
          </p:txBody>
        </p:sp>
        <p:sp>
          <p:nvSpPr>
            <p:cNvPr id="1133" name="Google Shape;1133;p38"/>
            <p:cNvSpPr/>
            <p:nvPr/>
          </p:nvSpPr>
          <p:spPr>
            <a:xfrm rot="10800000">
              <a:off x="3096000" y="5963256"/>
              <a:ext cx="108000" cy="180000"/>
            </a:xfrm>
            <a:prstGeom prst="downArrow">
              <a:avLst>
                <a:gd name="adj1" fmla="val 100000"/>
                <a:gd name="adj2" fmla="val 47930"/>
              </a:avLst>
            </a:prstGeom>
            <a:solidFill>
              <a:srgbClr val="548135"/>
            </a:solidFill>
            <a:ln w="9525" cap="flat" cmpd="sng">
              <a:solidFill>
                <a:srgbClr val="38562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4" name="Google Shape;1134;p38"/>
            <p:cNvSpPr/>
            <p:nvPr/>
          </p:nvSpPr>
          <p:spPr>
            <a:xfrm>
              <a:off x="6520209" y="5931080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135" name="Google Shape;1135;p38"/>
            <p:cNvSpPr/>
            <p:nvPr/>
          </p:nvSpPr>
          <p:spPr>
            <a:xfrm>
              <a:off x="6484980" y="5939874"/>
              <a:ext cx="300082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6a</a:t>
              </a:r>
              <a:endParaRPr/>
            </a:p>
          </p:txBody>
        </p:sp>
        <p:sp>
          <p:nvSpPr>
            <p:cNvPr id="1136" name="Google Shape;1136;p38"/>
            <p:cNvSpPr/>
            <p:nvPr/>
          </p:nvSpPr>
          <p:spPr>
            <a:xfrm>
              <a:off x="4412950" y="5940000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137" name="Google Shape;1137;p38"/>
            <p:cNvSpPr/>
            <p:nvPr/>
          </p:nvSpPr>
          <p:spPr>
            <a:xfrm>
              <a:off x="4372912" y="5948794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6b</a:t>
              </a:r>
              <a:endParaRPr/>
            </a:p>
          </p:txBody>
        </p:sp>
        <p:sp>
          <p:nvSpPr>
            <p:cNvPr id="1138" name="Google Shape;1138;p38"/>
            <p:cNvSpPr/>
            <p:nvPr/>
          </p:nvSpPr>
          <p:spPr>
            <a:xfrm>
              <a:off x="4417434" y="5681195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139" name="Google Shape;1139;p38"/>
            <p:cNvSpPr/>
            <p:nvPr/>
          </p:nvSpPr>
          <p:spPr>
            <a:xfrm>
              <a:off x="4377396" y="5689989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8b</a:t>
              </a:r>
              <a:endParaRPr/>
            </a:p>
          </p:txBody>
        </p:sp>
        <p:sp>
          <p:nvSpPr>
            <p:cNvPr id="1140" name="Google Shape;1140;p38"/>
            <p:cNvSpPr/>
            <p:nvPr/>
          </p:nvSpPr>
          <p:spPr>
            <a:xfrm>
              <a:off x="4416222" y="5432633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141" name="Google Shape;1141;p38"/>
            <p:cNvSpPr/>
            <p:nvPr/>
          </p:nvSpPr>
          <p:spPr>
            <a:xfrm>
              <a:off x="4345727" y="5441427"/>
              <a:ext cx="370614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12b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142" name="Google Shape;1142;p38"/>
            <p:cNvSpPr/>
            <p:nvPr/>
          </p:nvSpPr>
          <p:spPr>
            <a:xfrm>
              <a:off x="6520209" y="567679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143" name="Google Shape;1143;p38"/>
            <p:cNvSpPr/>
            <p:nvPr/>
          </p:nvSpPr>
          <p:spPr>
            <a:xfrm>
              <a:off x="6484980" y="5685592"/>
              <a:ext cx="300082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8a</a:t>
              </a:r>
              <a:endParaRPr/>
            </a:p>
          </p:txBody>
        </p:sp>
        <p:sp>
          <p:nvSpPr>
            <p:cNvPr id="1144" name="Google Shape;1144;p38"/>
            <p:cNvSpPr/>
            <p:nvPr/>
          </p:nvSpPr>
          <p:spPr>
            <a:xfrm>
              <a:off x="6522731" y="5416132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145" name="Google Shape;1145;p38"/>
            <p:cNvSpPr/>
            <p:nvPr/>
          </p:nvSpPr>
          <p:spPr>
            <a:xfrm>
              <a:off x="6448807" y="5424926"/>
              <a:ext cx="360996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12a</a:t>
              </a:r>
              <a:endParaRPr/>
            </a:p>
          </p:txBody>
        </p:sp>
        <p:sp>
          <p:nvSpPr>
            <p:cNvPr id="1146" name="Google Shape;1146;p38"/>
            <p:cNvSpPr/>
            <p:nvPr/>
          </p:nvSpPr>
          <p:spPr>
            <a:xfrm>
              <a:off x="2689441" y="5057611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147" name="Google Shape;1147;p38"/>
            <p:cNvSpPr/>
            <p:nvPr/>
          </p:nvSpPr>
          <p:spPr>
            <a:xfrm>
              <a:off x="2681463" y="5066405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7</a:t>
              </a:r>
              <a:endParaRPr/>
            </a:p>
          </p:txBody>
        </p:sp>
        <p:sp>
          <p:nvSpPr>
            <p:cNvPr id="1148" name="Google Shape;1148;p38"/>
            <p:cNvSpPr/>
            <p:nvPr/>
          </p:nvSpPr>
          <p:spPr>
            <a:xfrm>
              <a:off x="2688608" y="4808856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149" name="Google Shape;1149;p38"/>
            <p:cNvSpPr/>
            <p:nvPr/>
          </p:nvSpPr>
          <p:spPr>
            <a:xfrm>
              <a:off x="2680630" y="4817650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9</a:t>
              </a:r>
              <a:endParaRPr/>
            </a:p>
          </p:txBody>
        </p:sp>
        <p:sp>
          <p:nvSpPr>
            <p:cNvPr id="1150" name="Google Shape;1150;p38"/>
            <p:cNvSpPr/>
            <p:nvPr/>
          </p:nvSpPr>
          <p:spPr>
            <a:xfrm>
              <a:off x="892445" y="5940000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151" name="Google Shape;1151;p38"/>
            <p:cNvSpPr/>
            <p:nvPr/>
          </p:nvSpPr>
          <p:spPr>
            <a:xfrm>
              <a:off x="852407" y="5948794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14</a:t>
              </a:r>
              <a:endParaRPr/>
            </a:p>
          </p:txBody>
        </p:sp>
        <p:sp>
          <p:nvSpPr>
            <p:cNvPr id="1152" name="Google Shape;1152;p38"/>
            <p:cNvSpPr/>
            <p:nvPr/>
          </p:nvSpPr>
          <p:spPr>
            <a:xfrm>
              <a:off x="2660434" y="5940000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153" name="Google Shape;1153;p38"/>
            <p:cNvSpPr/>
            <p:nvPr/>
          </p:nvSpPr>
          <p:spPr>
            <a:xfrm>
              <a:off x="2620396" y="5948794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15</a:t>
              </a:r>
              <a:endParaRPr/>
            </a:p>
          </p:txBody>
        </p:sp>
        <p:sp>
          <p:nvSpPr>
            <p:cNvPr id="1154" name="Google Shape;1154;p38"/>
            <p:cNvSpPr/>
            <p:nvPr/>
          </p:nvSpPr>
          <p:spPr>
            <a:xfrm flipH="1">
              <a:off x="3366000" y="4767598"/>
              <a:ext cx="810000" cy="613673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55" name="Google Shape;1155;p38"/>
            <p:cNvSpPr/>
            <p:nvPr/>
          </p:nvSpPr>
          <p:spPr>
            <a:xfrm>
              <a:off x="2556000" y="4767598"/>
              <a:ext cx="810000" cy="613673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56" name="Google Shape;1156;p38"/>
            <p:cNvSpPr/>
            <p:nvPr/>
          </p:nvSpPr>
          <p:spPr>
            <a:xfrm flipH="1">
              <a:off x="3366000" y="5633028"/>
              <a:ext cx="810000" cy="613673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57" name="Google Shape;1157;p38"/>
            <p:cNvSpPr/>
            <p:nvPr/>
          </p:nvSpPr>
          <p:spPr>
            <a:xfrm>
              <a:off x="2556000" y="5633028"/>
              <a:ext cx="810000" cy="613673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58" name="Google Shape;1158;p38"/>
            <p:cNvSpPr/>
            <p:nvPr/>
          </p:nvSpPr>
          <p:spPr>
            <a:xfrm flipH="1">
              <a:off x="1598356" y="5618680"/>
              <a:ext cx="810000" cy="613673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59" name="Google Shape;1159;p38"/>
            <p:cNvSpPr/>
            <p:nvPr/>
          </p:nvSpPr>
          <p:spPr>
            <a:xfrm>
              <a:off x="788356" y="5618680"/>
              <a:ext cx="810000" cy="613673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60" name="Google Shape;1160;p38"/>
            <p:cNvSpPr/>
            <p:nvPr/>
          </p:nvSpPr>
          <p:spPr>
            <a:xfrm flipH="1">
              <a:off x="5102494" y="5448383"/>
              <a:ext cx="810000" cy="796274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61" name="Google Shape;1161;p38"/>
            <p:cNvSpPr/>
            <p:nvPr/>
          </p:nvSpPr>
          <p:spPr>
            <a:xfrm>
              <a:off x="4292494" y="5448381"/>
              <a:ext cx="810000" cy="796275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62" name="Google Shape;1162;p38"/>
            <p:cNvSpPr/>
            <p:nvPr/>
          </p:nvSpPr>
          <p:spPr>
            <a:xfrm flipH="1">
              <a:off x="7192456" y="5448383"/>
              <a:ext cx="810000" cy="796274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63" name="Google Shape;1163;p38"/>
            <p:cNvSpPr/>
            <p:nvPr/>
          </p:nvSpPr>
          <p:spPr>
            <a:xfrm>
              <a:off x="6382456" y="5448381"/>
              <a:ext cx="810000" cy="796275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cxnSp>
          <p:nvCxnSpPr>
            <p:cNvPr id="1164" name="Google Shape;1164;p38"/>
            <p:cNvCxnSpPr>
              <a:stCxn id="1103" idx="2"/>
            </p:cNvCxnSpPr>
            <p:nvPr/>
          </p:nvCxnSpPr>
          <p:spPr>
            <a:xfrm>
              <a:off x="7183267" y="3906158"/>
              <a:ext cx="8700" cy="566100"/>
            </a:xfrm>
            <a:prstGeom prst="straightConnector1">
              <a:avLst/>
            </a:prstGeom>
            <a:noFill/>
            <a:ln w="76200" cap="flat" cmpd="sng">
              <a:solidFill>
                <a:srgbClr val="942093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65" name="Google Shape;1165;p38"/>
          <p:cNvSpPr txBox="1"/>
          <p:nvPr/>
        </p:nvSpPr>
        <p:spPr>
          <a:xfrm>
            <a:off x="492858" y="773769"/>
            <a:ext cx="5544457" cy="3542737"/>
          </a:xfrm>
          <a:prstGeom prst="rect">
            <a:avLst/>
          </a:prstGeom>
          <a:solidFill>
            <a:srgbClr val="E1EFD8"/>
          </a:solidFill>
          <a:ln w="76200" cap="flat" cmpd="sng">
            <a:solidFill>
              <a:srgbClr val="A8D08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E1EFD8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Assets</a:t>
            </a:r>
            <a:endParaRPr sz="2800" b="1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166" name="Google Shape;1166;p38"/>
          <p:cNvSpPr/>
          <p:nvPr/>
        </p:nvSpPr>
        <p:spPr>
          <a:xfrm flipH="1">
            <a:off x="5058000" y="2850495"/>
            <a:ext cx="810000" cy="1116000"/>
          </a:xfrm>
          <a:prstGeom prst="corner">
            <a:avLst>
              <a:gd name="adj1" fmla="val 7073"/>
              <a:gd name="adj2" fmla="val 6944"/>
            </a:avLst>
          </a:prstGeom>
          <a:solidFill>
            <a:srgbClr val="5481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67" name="Google Shape;1167;p38"/>
          <p:cNvSpPr/>
          <p:nvPr/>
        </p:nvSpPr>
        <p:spPr>
          <a:xfrm>
            <a:off x="4248000" y="2850495"/>
            <a:ext cx="810000" cy="1116000"/>
          </a:xfrm>
          <a:prstGeom prst="corner">
            <a:avLst>
              <a:gd name="adj1" fmla="val 7073"/>
              <a:gd name="adj2" fmla="val 6944"/>
            </a:avLst>
          </a:prstGeom>
          <a:solidFill>
            <a:srgbClr val="5481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68" name="Google Shape;1168;p38"/>
          <p:cNvSpPr/>
          <p:nvPr/>
        </p:nvSpPr>
        <p:spPr>
          <a:xfrm flipH="1">
            <a:off x="3268800" y="957790"/>
            <a:ext cx="810000" cy="3000908"/>
          </a:xfrm>
          <a:prstGeom prst="corner">
            <a:avLst>
              <a:gd name="adj1" fmla="val 6497"/>
              <a:gd name="adj2" fmla="val 6944"/>
            </a:avLst>
          </a:prstGeom>
          <a:solidFill>
            <a:srgbClr val="5481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169" name="Google Shape;1169;p38"/>
          <p:cNvSpPr/>
          <p:nvPr/>
        </p:nvSpPr>
        <p:spPr>
          <a:xfrm>
            <a:off x="2458800" y="957790"/>
            <a:ext cx="810000" cy="3000908"/>
          </a:xfrm>
          <a:prstGeom prst="corner">
            <a:avLst>
              <a:gd name="adj1" fmla="val 6497"/>
              <a:gd name="adj2" fmla="val 7336"/>
            </a:avLst>
          </a:prstGeom>
          <a:solidFill>
            <a:srgbClr val="5481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170" name="Google Shape;1170;p38"/>
          <p:cNvSpPr/>
          <p:nvPr/>
        </p:nvSpPr>
        <p:spPr>
          <a:xfrm flipH="1">
            <a:off x="1483200" y="3340800"/>
            <a:ext cx="810000" cy="613673"/>
          </a:xfrm>
          <a:prstGeom prst="corner">
            <a:avLst>
              <a:gd name="adj1" fmla="val 9817"/>
              <a:gd name="adj2" fmla="val 8904"/>
            </a:avLst>
          </a:prstGeom>
          <a:solidFill>
            <a:srgbClr val="5481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71" name="Google Shape;1171;p38"/>
          <p:cNvSpPr/>
          <p:nvPr/>
        </p:nvSpPr>
        <p:spPr>
          <a:xfrm>
            <a:off x="673200" y="3340800"/>
            <a:ext cx="810000" cy="613673"/>
          </a:xfrm>
          <a:prstGeom prst="corner">
            <a:avLst>
              <a:gd name="adj1" fmla="val 9817"/>
              <a:gd name="adj2" fmla="val 8904"/>
            </a:avLst>
          </a:prstGeom>
          <a:solidFill>
            <a:srgbClr val="5481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72" name="Google Shape;1172;p38"/>
          <p:cNvSpPr txBox="1"/>
          <p:nvPr/>
        </p:nvSpPr>
        <p:spPr>
          <a:xfrm>
            <a:off x="2551146" y="3924000"/>
            <a:ext cx="139333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Cash at bank</a:t>
            </a:r>
            <a:endParaRPr/>
          </a:p>
        </p:txBody>
      </p:sp>
      <p:sp>
        <p:nvSpPr>
          <p:cNvPr id="1173" name="Google Shape;1173;p38"/>
          <p:cNvSpPr txBox="1"/>
          <p:nvPr/>
        </p:nvSpPr>
        <p:spPr>
          <a:xfrm>
            <a:off x="4292494" y="3924000"/>
            <a:ext cx="153177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Inventory</a:t>
            </a:r>
            <a:endParaRPr/>
          </a:p>
        </p:txBody>
      </p:sp>
      <p:sp>
        <p:nvSpPr>
          <p:cNvPr id="1174" name="Google Shape;1174;p38"/>
          <p:cNvSpPr txBox="1"/>
          <p:nvPr/>
        </p:nvSpPr>
        <p:spPr>
          <a:xfrm>
            <a:off x="4101806" y="2478490"/>
            <a:ext cx="191138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expenses</a:t>
            </a:r>
            <a:endParaRPr/>
          </a:p>
        </p:txBody>
      </p:sp>
      <p:sp>
        <p:nvSpPr>
          <p:cNvPr id="1175" name="Google Shape;1175;p38"/>
          <p:cNvSpPr txBox="1"/>
          <p:nvPr/>
        </p:nvSpPr>
        <p:spPr>
          <a:xfrm>
            <a:off x="661400" y="3924000"/>
            <a:ext cx="16473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Equipment</a:t>
            </a:r>
            <a:endParaRPr/>
          </a:p>
        </p:txBody>
      </p:sp>
      <p:sp>
        <p:nvSpPr>
          <p:cNvPr id="1176" name="Google Shape;1176;p38"/>
          <p:cNvSpPr txBox="1"/>
          <p:nvPr/>
        </p:nvSpPr>
        <p:spPr>
          <a:xfrm>
            <a:off x="10028967" y="2029411"/>
            <a:ext cx="159368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Bank loan</a:t>
            </a:r>
            <a:endParaRPr/>
          </a:p>
        </p:txBody>
      </p:sp>
      <p:sp>
        <p:nvSpPr>
          <p:cNvPr id="1177" name="Google Shape;1177;p38"/>
          <p:cNvSpPr txBox="1"/>
          <p:nvPr/>
        </p:nvSpPr>
        <p:spPr>
          <a:xfrm>
            <a:off x="8114313" y="2028286"/>
            <a:ext cx="186420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revenue</a:t>
            </a:r>
            <a:endParaRPr/>
          </a:p>
        </p:txBody>
      </p:sp>
      <p:sp>
        <p:nvSpPr>
          <p:cNvPr id="1178" name="Google Shape;1178;p38"/>
          <p:cNvSpPr txBox="1"/>
          <p:nvPr/>
        </p:nvSpPr>
        <p:spPr>
          <a:xfrm>
            <a:off x="3184560" y="361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1179" name="Google Shape;1179;p38"/>
          <p:cNvSpPr txBox="1"/>
          <p:nvPr/>
        </p:nvSpPr>
        <p:spPr>
          <a:xfrm>
            <a:off x="3184560" y="334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1180" name="Google Shape;1180;p38"/>
          <p:cNvSpPr txBox="1"/>
          <p:nvPr/>
        </p:nvSpPr>
        <p:spPr>
          <a:xfrm>
            <a:off x="3298373" y="3074709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5,000</a:t>
            </a:r>
            <a:endParaRPr/>
          </a:p>
        </p:txBody>
      </p:sp>
      <p:sp>
        <p:nvSpPr>
          <p:cNvPr id="1181" name="Google Shape;1181;p38"/>
          <p:cNvSpPr txBox="1"/>
          <p:nvPr/>
        </p:nvSpPr>
        <p:spPr>
          <a:xfrm>
            <a:off x="3469894" y="253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700</a:t>
            </a:r>
            <a:endParaRPr/>
          </a:p>
        </p:txBody>
      </p:sp>
      <p:sp>
        <p:nvSpPr>
          <p:cNvPr id="1182" name="Google Shape;1182;p38"/>
          <p:cNvSpPr txBox="1"/>
          <p:nvPr/>
        </p:nvSpPr>
        <p:spPr>
          <a:xfrm>
            <a:off x="3583708" y="2264709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50</a:t>
            </a:r>
            <a:endParaRPr/>
          </a:p>
        </p:txBody>
      </p:sp>
      <p:sp>
        <p:nvSpPr>
          <p:cNvPr id="1183" name="Google Shape;1183;p38"/>
          <p:cNvSpPr txBox="1"/>
          <p:nvPr/>
        </p:nvSpPr>
        <p:spPr>
          <a:xfrm>
            <a:off x="3469894" y="172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1184" name="Google Shape;1184;p38"/>
          <p:cNvSpPr txBox="1"/>
          <p:nvPr/>
        </p:nvSpPr>
        <p:spPr>
          <a:xfrm>
            <a:off x="3469894" y="145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800</a:t>
            </a:r>
            <a:endParaRPr/>
          </a:p>
        </p:txBody>
      </p:sp>
      <p:sp>
        <p:nvSpPr>
          <p:cNvPr id="1185" name="Google Shape;1185;p38"/>
          <p:cNvSpPr txBox="1"/>
          <p:nvPr/>
        </p:nvSpPr>
        <p:spPr>
          <a:xfrm>
            <a:off x="3184560" y="280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10,000</a:t>
            </a:r>
            <a:endParaRPr/>
          </a:p>
        </p:txBody>
      </p:sp>
      <p:sp>
        <p:nvSpPr>
          <p:cNvPr id="1186" name="Google Shape;1186;p38"/>
          <p:cNvSpPr txBox="1"/>
          <p:nvPr/>
        </p:nvSpPr>
        <p:spPr>
          <a:xfrm>
            <a:off x="9864385" y="3924000"/>
            <a:ext cx="199999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Contributed</a:t>
            </a: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lang="en-US" sz="16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capital</a:t>
            </a:r>
            <a:endParaRPr/>
          </a:p>
        </p:txBody>
      </p:sp>
      <p:sp>
        <p:nvSpPr>
          <p:cNvPr id="1187" name="Google Shape;1187;p38"/>
          <p:cNvSpPr/>
          <p:nvPr/>
        </p:nvSpPr>
        <p:spPr>
          <a:xfrm>
            <a:off x="3011371" y="152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8" name="Google Shape;1188;p38"/>
          <p:cNvSpPr/>
          <p:nvPr/>
        </p:nvSpPr>
        <p:spPr>
          <a:xfrm rot="10800000">
            <a:off x="3011371" y="177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9" name="Google Shape;1189;p38"/>
          <p:cNvSpPr/>
          <p:nvPr/>
        </p:nvSpPr>
        <p:spPr>
          <a:xfrm>
            <a:off x="3011371" y="233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0" name="Google Shape;1190;p38"/>
          <p:cNvSpPr/>
          <p:nvPr/>
        </p:nvSpPr>
        <p:spPr>
          <a:xfrm rot="10800000">
            <a:off x="3011371" y="258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1" name="Google Shape;1191;p38"/>
          <p:cNvSpPr/>
          <p:nvPr/>
        </p:nvSpPr>
        <p:spPr>
          <a:xfrm>
            <a:off x="3011371" y="287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2" name="Google Shape;1192;p38"/>
          <p:cNvSpPr/>
          <p:nvPr/>
        </p:nvSpPr>
        <p:spPr>
          <a:xfrm>
            <a:off x="3011371" y="314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3" name="Google Shape;1193;p38"/>
          <p:cNvSpPr/>
          <p:nvPr/>
        </p:nvSpPr>
        <p:spPr>
          <a:xfrm rot="10800000">
            <a:off x="3011371" y="339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4" name="Google Shape;1194;p38"/>
          <p:cNvSpPr/>
          <p:nvPr/>
        </p:nvSpPr>
        <p:spPr>
          <a:xfrm rot="10800000">
            <a:off x="3011371" y="366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5" name="Google Shape;1195;p38"/>
          <p:cNvSpPr txBox="1"/>
          <p:nvPr/>
        </p:nvSpPr>
        <p:spPr>
          <a:xfrm>
            <a:off x="10785455" y="1718255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1196" name="Google Shape;1196;p38"/>
          <p:cNvSpPr/>
          <p:nvPr/>
        </p:nvSpPr>
        <p:spPr>
          <a:xfrm rot="10800000">
            <a:off x="10548000" y="1757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7" name="Google Shape;1197;p38"/>
          <p:cNvSpPr txBox="1"/>
          <p:nvPr/>
        </p:nvSpPr>
        <p:spPr>
          <a:xfrm>
            <a:off x="10776926" y="3605780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1198" name="Google Shape;1198;p38"/>
          <p:cNvSpPr txBox="1"/>
          <p:nvPr/>
        </p:nvSpPr>
        <p:spPr>
          <a:xfrm>
            <a:off x="10732895" y="1448255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5,000</a:t>
            </a:r>
            <a:endParaRPr/>
          </a:p>
        </p:txBody>
      </p:sp>
      <p:sp>
        <p:nvSpPr>
          <p:cNvPr id="1199" name="Google Shape;1199;p38"/>
          <p:cNvSpPr/>
          <p:nvPr/>
        </p:nvSpPr>
        <p:spPr>
          <a:xfrm>
            <a:off x="10548000" y="1505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0" name="Google Shape;1200;p38"/>
          <p:cNvSpPr txBox="1"/>
          <p:nvPr/>
        </p:nvSpPr>
        <p:spPr>
          <a:xfrm>
            <a:off x="4984560" y="3610092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10,000</a:t>
            </a:r>
            <a:endParaRPr/>
          </a:p>
        </p:txBody>
      </p:sp>
      <p:sp>
        <p:nvSpPr>
          <p:cNvPr id="1201" name="Google Shape;1201;p38"/>
          <p:cNvSpPr txBox="1"/>
          <p:nvPr/>
        </p:nvSpPr>
        <p:spPr>
          <a:xfrm>
            <a:off x="3469894" y="199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1202" name="Google Shape;1202;p38"/>
          <p:cNvSpPr/>
          <p:nvPr/>
        </p:nvSpPr>
        <p:spPr>
          <a:xfrm rot="10800000">
            <a:off x="3007666" y="204993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3" name="Google Shape;1203;p38"/>
          <p:cNvSpPr txBox="1"/>
          <p:nvPr/>
        </p:nvSpPr>
        <p:spPr>
          <a:xfrm>
            <a:off x="7315968" y="1713373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1204" name="Google Shape;1204;p38"/>
          <p:cNvSpPr/>
          <p:nvPr/>
        </p:nvSpPr>
        <p:spPr>
          <a:xfrm rot="10800000">
            <a:off x="6984000" y="174904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5" name="Google Shape;1205;p38"/>
          <p:cNvSpPr txBox="1"/>
          <p:nvPr/>
        </p:nvSpPr>
        <p:spPr>
          <a:xfrm>
            <a:off x="1501235" y="3588336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1206" name="Google Shape;1206;p38"/>
          <p:cNvSpPr/>
          <p:nvPr/>
        </p:nvSpPr>
        <p:spPr>
          <a:xfrm rot="10800000">
            <a:off x="1249425" y="363766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7" name="Google Shape;1207;p38"/>
          <p:cNvSpPr txBox="1"/>
          <p:nvPr/>
        </p:nvSpPr>
        <p:spPr>
          <a:xfrm>
            <a:off x="5269894" y="336508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1208" name="Google Shape;1208;p38"/>
          <p:cNvSpPr/>
          <p:nvPr/>
        </p:nvSpPr>
        <p:spPr>
          <a:xfrm>
            <a:off x="4824000" y="342934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9" name="Google Shape;1209;p38"/>
          <p:cNvSpPr/>
          <p:nvPr/>
        </p:nvSpPr>
        <p:spPr>
          <a:xfrm rot="10800000">
            <a:off x="4824000" y="36625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0" name="Google Shape;1210;p38"/>
          <p:cNvSpPr txBox="1"/>
          <p:nvPr/>
        </p:nvSpPr>
        <p:spPr>
          <a:xfrm>
            <a:off x="5269894" y="122206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1211" name="Google Shape;1211;p38"/>
          <p:cNvSpPr/>
          <p:nvPr/>
        </p:nvSpPr>
        <p:spPr>
          <a:xfrm rot="10800000">
            <a:off x="4824771" y="126334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2" name="Google Shape;1212;p38"/>
          <p:cNvSpPr txBox="1"/>
          <p:nvPr/>
        </p:nvSpPr>
        <p:spPr>
          <a:xfrm>
            <a:off x="5269894" y="311806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1213" name="Google Shape;1213;p38"/>
          <p:cNvSpPr/>
          <p:nvPr/>
        </p:nvSpPr>
        <p:spPr>
          <a:xfrm>
            <a:off x="4824000" y="318232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4" name="Google Shape;1214;p38"/>
          <p:cNvSpPr txBox="1"/>
          <p:nvPr/>
        </p:nvSpPr>
        <p:spPr>
          <a:xfrm>
            <a:off x="7487489" y="146263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250</a:t>
            </a:r>
            <a:endParaRPr/>
          </a:p>
        </p:txBody>
      </p:sp>
      <p:sp>
        <p:nvSpPr>
          <p:cNvPr id="1215" name="Google Shape;1215;p38"/>
          <p:cNvSpPr/>
          <p:nvPr/>
        </p:nvSpPr>
        <p:spPr>
          <a:xfrm rot="10800000">
            <a:off x="6984000" y="14983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6" name="Google Shape;1216;p38"/>
          <p:cNvSpPr txBox="1"/>
          <p:nvPr/>
        </p:nvSpPr>
        <p:spPr>
          <a:xfrm>
            <a:off x="9285817" y="171550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1217" name="Google Shape;1217;p38"/>
          <p:cNvSpPr/>
          <p:nvPr/>
        </p:nvSpPr>
        <p:spPr>
          <a:xfrm rot="10800000">
            <a:off x="8784000" y="175117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8" name="Google Shape;1218;p38"/>
          <p:cNvSpPr txBox="1"/>
          <p:nvPr/>
        </p:nvSpPr>
        <p:spPr>
          <a:xfrm>
            <a:off x="5269894" y="965882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1219" name="Google Shape;1219;p38"/>
          <p:cNvSpPr/>
          <p:nvPr/>
        </p:nvSpPr>
        <p:spPr>
          <a:xfrm>
            <a:off x="4825605" y="102209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0" name="Google Shape;1220;p38"/>
          <p:cNvSpPr txBox="1"/>
          <p:nvPr/>
        </p:nvSpPr>
        <p:spPr>
          <a:xfrm>
            <a:off x="8947923" y="1452209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90</a:t>
            </a:r>
            <a:endParaRPr/>
          </a:p>
        </p:txBody>
      </p:sp>
      <p:sp>
        <p:nvSpPr>
          <p:cNvPr id="1221" name="Google Shape;1221;p38"/>
          <p:cNvSpPr/>
          <p:nvPr/>
        </p:nvSpPr>
        <p:spPr>
          <a:xfrm>
            <a:off x="8784000" y="1505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2" name="Google Shape;1222;p38"/>
          <p:cNvSpPr txBox="1"/>
          <p:nvPr/>
        </p:nvSpPr>
        <p:spPr>
          <a:xfrm>
            <a:off x="5383708" y="2869537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</a:t>
            </a:r>
            <a:endParaRPr/>
          </a:p>
        </p:txBody>
      </p:sp>
      <p:sp>
        <p:nvSpPr>
          <p:cNvPr id="1223" name="Google Shape;1223;p38"/>
          <p:cNvSpPr/>
          <p:nvPr/>
        </p:nvSpPr>
        <p:spPr>
          <a:xfrm>
            <a:off x="4824000" y="293379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4" name="Google Shape;1224;p38"/>
          <p:cNvSpPr txBox="1"/>
          <p:nvPr/>
        </p:nvSpPr>
        <p:spPr>
          <a:xfrm>
            <a:off x="5269894" y="215709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800</a:t>
            </a:r>
            <a:endParaRPr/>
          </a:p>
        </p:txBody>
      </p:sp>
      <p:sp>
        <p:nvSpPr>
          <p:cNvPr id="1225" name="Google Shape;1225;p38"/>
          <p:cNvSpPr/>
          <p:nvPr/>
        </p:nvSpPr>
        <p:spPr>
          <a:xfrm rot="10800000">
            <a:off x="4824000" y="219837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6" name="Google Shape;1226;p38"/>
          <p:cNvSpPr txBox="1"/>
          <p:nvPr/>
        </p:nvSpPr>
        <p:spPr>
          <a:xfrm>
            <a:off x="5269894" y="190609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200</a:t>
            </a:r>
            <a:endParaRPr/>
          </a:p>
        </p:txBody>
      </p:sp>
      <p:sp>
        <p:nvSpPr>
          <p:cNvPr id="1227" name="Google Shape;1227;p38"/>
          <p:cNvSpPr/>
          <p:nvPr/>
        </p:nvSpPr>
        <p:spPr>
          <a:xfrm>
            <a:off x="4824000" y="195394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8" name="Google Shape;1228;p38"/>
          <p:cNvSpPr txBox="1"/>
          <p:nvPr/>
        </p:nvSpPr>
        <p:spPr>
          <a:xfrm>
            <a:off x="3298373" y="1194957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1229" name="Google Shape;1229;p38"/>
          <p:cNvSpPr/>
          <p:nvPr/>
        </p:nvSpPr>
        <p:spPr>
          <a:xfrm>
            <a:off x="3015226" y="126695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0" name="Google Shape;1230;p38"/>
          <p:cNvSpPr txBox="1"/>
          <p:nvPr/>
        </p:nvSpPr>
        <p:spPr>
          <a:xfrm>
            <a:off x="7149595" y="1205847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1231" name="Google Shape;1231;p38"/>
          <p:cNvSpPr/>
          <p:nvPr/>
        </p:nvSpPr>
        <p:spPr>
          <a:xfrm>
            <a:off x="6984000" y="125952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2" name="Google Shape;1232;p38"/>
          <p:cNvSpPr/>
          <p:nvPr/>
        </p:nvSpPr>
        <p:spPr>
          <a:xfrm>
            <a:off x="2580882" y="1497835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33" name="Google Shape;1233;p38"/>
          <p:cNvSpPr/>
          <p:nvPr/>
        </p:nvSpPr>
        <p:spPr>
          <a:xfrm>
            <a:off x="2528692" y="1506308"/>
            <a:ext cx="3097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13</a:t>
            </a:r>
            <a:endParaRPr/>
          </a:p>
        </p:txBody>
      </p:sp>
      <p:sp>
        <p:nvSpPr>
          <p:cNvPr id="1234" name="Google Shape;1234;p38"/>
          <p:cNvSpPr/>
          <p:nvPr/>
        </p:nvSpPr>
        <p:spPr>
          <a:xfrm>
            <a:off x="2580882" y="1763613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35" name="Google Shape;1235;p38"/>
          <p:cNvSpPr/>
          <p:nvPr/>
        </p:nvSpPr>
        <p:spPr>
          <a:xfrm>
            <a:off x="2528692" y="1772085"/>
            <a:ext cx="3097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11</a:t>
            </a:r>
            <a:endParaRPr/>
          </a:p>
        </p:txBody>
      </p:sp>
      <p:sp>
        <p:nvSpPr>
          <p:cNvPr id="1236" name="Google Shape;1236;p38"/>
          <p:cNvSpPr/>
          <p:nvPr/>
        </p:nvSpPr>
        <p:spPr>
          <a:xfrm>
            <a:off x="2580882" y="2037443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37" name="Google Shape;1237;p38"/>
          <p:cNvSpPr/>
          <p:nvPr/>
        </p:nvSpPr>
        <p:spPr>
          <a:xfrm>
            <a:off x="2528692" y="2045915"/>
            <a:ext cx="3097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10</a:t>
            </a:r>
            <a:endParaRPr/>
          </a:p>
        </p:txBody>
      </p:sp>
      <p:sp>
        <p:nvSpPr>
          <p:cNvPr id="1238" name="Google Shape;1238;p38"/>
          <p:cNvSpPr/>
          <p:nvPr/>
        </p:nvSpPr>
        <p:spPr>
          <a:xfrm>
            <a:off x="2581709" y="2307279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39" name="Google Shape;1239;p38"/>
          <p:cNvSpPr/>
          <p:nvPr/>
        </p:nvSpPr>
        <p:spPr>
          <a:xfrm>
            <a:off x="2568712" y="2315751"/>
            <a:ext cx="247184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7</a:t>
            </a:r>
            <a:endParaRPr/>
          </a:p>
        </p:txBody>
      </p:sp>
      <p:sp>
        <p:nvSpPr>
          <p:cNvPr id="1240" name="Google Shape;1240;p38"/>
          <p:cNvSpPr/>
          <p:nvPr/>
        </p:nvSpPr>
        <p:spPr>
          <a:xfrm>
            <a:off x="2577794" y="2567407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41" name="Google Shape;1241;p38"/>
          <p:cNvSpPr/>
          <p:nvPr/>
        </p:nvSpPr>
        <p:spPr>
          <a:xfrm>
            <a:off x="2530413" y="2575880"/>
            <a:ext cx="30008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6a</a:t>
            </a:r>
            <a:endParaRPr/>
          </a:p>
        </p:txBody>
      </p:sp>
      <p:sp>
        <p:nvSpPr>
          <p:cNvPr id="1242" name="Google Shape;1242;p38"/>
          <p:cNvSpPr/>
          <p:nvPr/>
        </p:nvSpPr>
        <p:spPr>
          <a:xfrm>
            <a:off x="2582003" y="2841900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43" name="Google Shape;1243;p38"/>
          <p:cNvSpPr/>
          <p:nvPr/>
        </p:nvSpPr>
        <p:spPr>
          <a:xfrm>
            <a:off x="2574025" y="2850694"/>
            <a:ext cx="24558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5</a:t>
            </a:r>
            <a:endParaRPr/>
          </a:p>
        </p:txBody>
      </p:sp>
      <p:sp>
        <p:nvSpPr>
          <p:cNvPr id="1244" name="Google Shape;1244;p38"/>
          <p:cNvSpPr/>
          <p:nvPr/>
        </p:nvSpPr>
        <p:spPr>
          <a:xfrm>
            <a:off x="2582003" y="3121887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45" name="Google Shape;1245;p38"/>
          <p:cNvSpPr/>
          <p:nvPr/>
        </p:nvSpPr>
        <p:spPr>
          <a:xfrm>
            <a:off x="2574025" y="3130681"/>
            <a:ext cx="24558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3</a:t>
            </a:r>
            <a:endParaRPr/>
          </a:p>
        </p:txBody>
      </p:sp>
      <p:sp>
        <p:nvSpPr>
          <p:cNvPr id="1246" name="Google Shape;1246;p38"/>
          <p:cNvSpPr/>
          <p:nvPr/>
        </p:nvSpPr>
        <p:spPr>
          <a:xfrm>
            <a:off x="2582003" y="3385828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47" name="Google Shape;1247;p38"/>
          <p:cNvSpPr/>
          <p:nvPr/>
        </p:nvSpPr>
        <p:spPr>
          <a:xfrm>
            <a:off x="2574025" y="3394622"/>
            <a:ext cx="24558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2</a:t>
            </a:r>
            <a:endParaRPr/>
          </a:p>
        </p:txBody>
      </p:sp>
      <p:sp>
        <p:nvSpPr>
          <p:cNvPr id="1248" name="Google Shape;1248;p38"/>
          <p:cNvSpPr/>
          <p:nvPr/>
        </p:nvSpPr>
        <p:spPr>
          <a:xfrm>
            <a:off x="2582003" y="3649299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49" name="Google Shape;1249;p38"/>
          <p:cNvSpPr/>
          <p:nvPr/>
        </p:nvSpPr>
        <p:spPr>
          <a:xfrm>
            <a:off x="2574025" y="3658093"/>
            <a:ext cx="24558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</a:t>
            </a:r>
            <a:endParaRPr/>
          </a:p>
        </p:txBody>
      </p:sp>
      <p:sp>
        <p:nvSpPr>
          <p:cNvPr id="1250" name="Google Shape;1250;p38"/>
          <p:cNvSpPr/>
          <p:nvPr/>
        </p:nvSpPr>
        <p:spPr>
          <a:xfrm>
            <a:off x="10125537" y="1755851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51" name="Google Shape;1251;p38"/>
          <p:cNvSpPr/>
          <p:nvPr/>
        </p:nvSpPr>
        <p:spPr>
          <a:xfrm>
            <a:off x="10117559" y="1764645"/>
            <a:ext cx="24558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</a:t>
            </a:r>
            <a:endParaRPr/>
          </a:p>
        </p:txBody>
      </p:sp>
      <p:sp>
        <p:nvSpPr>
          <p:cNvPr id="1252" name="Google Shape;1252;p38"/>
          <p:cNvSpPr/>
          <p:nvPr/>
        </p:nvSpPr>
        <p:spPr>
          <a:xfrm>
            <a:off x="10123978" y="3650400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53" name="Google Shape;1253;p38"/>
          <p:cNvSpPr/>
          <p:nvPr/>
        </p:nvSpPr>
        <p:spPr>
          <a:xfrm>
            <a:off x="10116000" y="3659194"/>
            <a:ext cx="24558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2</a:t>
            </a:r>
            <a:endParaRPr/>
          </a:p>
        </p:txBody>
      </p:sp>
      <p:sp>
        <p:nvSpPr>
          <p:cNvPr id="1254" name="Google Shape;1254;p38"/>
          <p:cNvSpPr/>
          <p:nvPr/>
        </p:nvSpPr>
        <p:spPr>
          <a:xfrm>
            <a:off x="10125815" y="1489299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55" name="Google Shape;1255;p38"/>
          <p:cNvSpPr/>
          <p:nvPr/>
        </p:nvSpPr>
        <p:spPr>
          <a:xfrm>
            <a:off x="10117837" y="1498093"/>
            <a:ext cx="24558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3</a:t>
            </a:r>
            <a:endParaRPr/>
          </a:p>
        </p:txBody>
      </p:sp>
      <p:sp>
        <p:nvSpPr>
          <p:cNvPr id="1256" name="Google Shape;1256;p38"/>
          <p:cNvSpPr/>
          <p:nvPr/>
        </p:nvSpPr>
        <p:spPr>
          <a:xfrm>
            <a:off x="6561065" y="1741845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57" name="Google Shape;1257;p38"/>
          <p:cNvSpPr/>
          <p:nvPr/>
        </p:nvSpPr>
        <p:spPr>
          <a:xfrm>
            <a:off x="6553087" y="1750639"/>
            <a:ext cx="24558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4</a:t>
            </a:r>
            <a:endParaRPr/>
          </a:p>
        </p:txBody>
      </p:sp>
      <p:sp>
        <p:nvSpPr>
          <p:cNvPr id="1258" name="Google Shape;1258;p38"/>
          <p:cNvSpPr/>
          <p:nvPr/>
        </p:nvSpPr>
        <p:spPr>
          <a:xfrm>
            <a:off x="792583" y="3629276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59" name="Google Shape;1259;p38"/>
          <p:cNvSpPr/>
          <p:nvPr/>
        </p:nvSpPr>
        <p:spPr>
          <a:xfrm>
            <a:off x="784605" y="3638070"/>
            <a:ext cx="24558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4</a:t>
            </a:r>
            <a:endParaRPr/>
          </a:p>
        </p:txBody>
      </p:sp>
      <p:sp>
        <p:nvSpPr>
          <p:cNvPr id="1260" name="Google Shape;1260;p38"/>
          <p:cNvSpPr/>
          <p:nvPr/>
        </p:nvSpPr>
        <p:spPr>
          <a:xfrm>
            <a:off x="4367055" y="3641899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61" name="Google Shape;1261;p38"/>
          <p:cNvSpPr/>
          <p:nvPr/>
        </p:nvSpPr>
        <p:spPr>
          <a:xfrm>
            <a:off x="4359077" y="3650693"/>
            <a:ext cx="24558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5</a:t>
            </a:r>
            <a:endParaRPr/>
          </a:p>
        </p:txBody>
      </p:sp>
      <p:sp>
        <p:nvSpPr>
          <p:cNvPr id="1262" name="Google Shape;1262;p38"/>
          <p:cNvSpPr/>
          <p:nvPr/>
        </p:nvSpPr>
        <p:spPr>
          <a:xfrm>
            <a:off x="4365599" y="3388584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63" name="Google Shape;1263;p38"/>
          <p:cNvSpPr/>
          <p:nvPr/>
        </p:nvSpPr>
        <p:spPr>
          <a:xfrm>
            <a:off x="4325561" y="3397378"/>
            <a:ext cx="3097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6b</a:t>
            </a:r>
            <a:endParaRPr/>
          </a:p>
        </p:txBody>
      </p:sp>
      <p:sp>
        <p:nvSpPr>
          <p:cNvPr id="1264" name="Google Shape;1264;p38"/>
          <p:cNvSpPr/>
          <p:nvPr/>
        </p:nvSpPr>
        <p:spPr>
          <a:xfrm>
            <a:off x="4370083" y="3136880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65" name="Google Shape;1265;p38"/>
          <p:cNvSpPr/>
          <p:nvPr/>
        </p:nvSpPr>
        <p:spPr>
          <a:xfrm>
            <a:off x="4330045" y="3145674"/>
            <a:ext cx="3097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8b</a:t>
            </a:r>
            <a:endParaRPr/>
          </a:p>
        </p:txBody>
      </p:sp>
      <p:sp>
        <p:nvSpPr>
          <p:cNvPr id="1266" name="Google Shape;1266;p38"/>
          <p:cNvSpPr/>
          <p:nvPr/>
        </p:nvSpPr>
        <p:spPr>
          <a:xfrm>
            <a:off x="4368545" y="2880000"/>
            <a:ext cx="215000" cy="215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67" name="Google Shape;1267;p38"/>
          <p:cNvSpPr/>
          <p:nvPr/>
        </p:nvSpPr>
        <p:spPr>
          <a:xfrm>
            <a:off x="4298376" y="2888753"/>
            <a:ext cx="368899" cy="214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12b</a:t>
            </a:r>
            <a:endParaRPr/>
          </a:p>
        </p:txBody>
      </p:sp>
      <p:sp>
        <p:nvSpPr>
          <p:cNvPr id="1268" name="Google Shape;1268;p38"/>
          <p:cNvSpPr/>
          <p:nvPr/>
        </p:nvSpPr>
        <p:spPr>
          <a:xfrm>
            <a:off x="6558900" y="1481480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69" name="Google Shape;1269;p38"/>
          <p:cNvSpPr/>
          <p:nvPr/>
        </p:nvSpPr>
        <p:spPr>
          <a:xfrm>
            <a:off x="6550922" y="1490274"/>
            <a:ext cx="24558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9</a:t>
            </a:r>
            <a:endParaRPr/>
          </a:p>
        </p:txBody>
      </p:sp>
      <p:sp>
        <p:nvSpPr>
          <p:cNvPr id="1270" name="Google Shape;1270;p38"/>
          <p:cNvSpPr/>
          <p:nvPr/>
        </p:nvSpPr>
        <p:spPr>
          <a:xfrm>
            <a:off x="8352005" y="1742779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71" name="Google Shape;1271;p38"/>
          <p:cNvSpPr/>
          <p:nvPr/>
        </p:nvSpPr>
        <p:spPr>
          <a:xfrm>
            <a:off x="8311967" y="1751573"/>
            <a:ext cx="3097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10</a:t>
            </a:r>
            <a:endParaRPr/>
          </a:p>
        </p:txBody>
      </p:sp>
      <p:sp>
        <p:nvSpPr>
          <p:cNvPr id="1272" name="Google Shape;1272;p38"/>
          <p:cNvSpPr/>
          <p:nvPr/>
        </p:nvSpPr>
        <p:spPr>
          <a:xfrm>
            <a:off x="4357601" y="1240114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73" name="Google Shape;1273;p38"/>
          <p:cNvSpPr/>
          <p:nvPr/>
        </p:nvSpPr>
        <p:spPr>
          <a:xfrm>
            <a:off x="4322372" y="1248908"/>
            <a:ext cx="300082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8a</a:t>
            </a:r>
            <a:endParaRPr/>
          </a:p>
        </p:txBody>
      </p:sp>
      <p:sp>
        <p:nvSpPr>
          <p:cNvPr id="1274" name="Google Shape;1274;p38"/>
          <p:cNvSpPr/>
          <p:nvPr/>
        </p:nvSpPr>
        <p:spPr>
          <a:xfrm>
            <a:off x="4359965" y="983503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75" name="Google Shape;1275;p38"/>
          <p:cNvSpPr/>
          <p:nvPr/>
        </p:nvSpPr>
        <p:spPr>
          <a:xfrm>
            <a:off x="4319927" y="992297"/>
            <a:ext cx="3097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11</a:t>
            </a:r>
            <a:endParaRPr/>
          </a:p>
        </p:txBody>
      </p:sp>
      <p:sp>
        <p:nvSpPr>
          <p:cNvPr id="1276" name="Google Shape;1276;p38"/>
          <p:cNvSpPr/>
          <p:nvPr/>
        </p:nvSpPr>
        <p:spPr>
          <a:xfrm>
            <a:off x="8354611" y="1478795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77" name="Google Shape;1277;p38"/>
          <p:cNvSpPr/>
          <p:nvPr/>
        </p:nvSpPr>
        <p:spPr>
          <a:xfrm>
            <a:off x="8280687" y="1487589"/>
            <a:ext cx="36099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12a</a:t>
            </a:r>
            <a:endParaRPr/>
          </a:p>
        </p:txBody>
      </p:sp>
      <p:sp>
        <p:nvSpPr>
          <p:cNvPr id="1278" name="Google Shape;1278;p38"/>
          <p:cNvSpPr/>
          <p:nvPr/>
        </p:nvSpPr>
        <p:spPr>
          <a:xfrm>
            <a:off x="4365417" y="2187210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79" name="Google Shape;1279;p38"/>
          <p:cNvSpPr/>
          <p:nvPr/>
        </p:nvSpPr>
        <p:spPr>
          <a:xfrm>
            <a:off x="4317141" y="2196004"/>
            <a:ext cx="3097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13</a:t>
            </a:r>
            <a:endParaRPr/>
          </a:p>
        </p:txBody>
      </p:sp>
      <p:sp>
        <p:nvSpPr>
          <p:cNvPr id="1280" name="Google Shape;1280;p38"/>
          <p:cNvSpPr/>
          <p:nvPr/>
        </p:nvSpPr>
        <p:spPr>
          <a:xfrm>
            <a:off x="4365932" y="1931502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81" name="Google Shape;1281;p38"/>
          <p:cNvSpPr/>
          <p:nvPr/>
        </p:nvSpPr>
        <p:spPr>
          <a:xfrm>
            <a:off x="4325894" y="1940296"/>
            <a:ext cx="3097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15</a:t>
            </a:r>
            <a:endParaRPr/>
          </a:p>
        </p:txBody>
      </p:sp>
      <p:sp>
        <p:nvSpPr>
          <p:cNvPr id="1282" name="Google Shape;1282;p38"/>
          <p:cNvSpPr txBox="1"/>
          <p:nvPr/>
        </p:nvSpPr>
        <p:spPr>
          <a:xfrm>
            <a:off x="4033926" y="1538024"/>
            <a:ext cx="201557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receivable</a:t>
            </a:r>
            <a:endParaRPr/>
          </a:p>
        </p:txBody>
      </p:sp>
      <p:sp>
        <p:nvSpPr>
          <p:cNvPr id="1283" name="Google Shape;1283;p38"/>
          <p:cNvSpPr txBox="1"/>
          <p:nvPr/>
        </p:nvSpPr>
        <p:spPr>
          <a:xfrm>
            <a:off x="6252890" y="2028286"/>
            <a:ext cx="198713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payable</a:t>
            </a:r>
            <a:endParaRPr/>
          </a:p>
        </p:txBody>
      </p:sp>
      <p:sp>
        <p:nvSpPr>
          <p:cNvPr id="1284" name="Google Shape;1284;p38"/>
          <p:cNvSpPr/>
          <p:nvPr/>
        </p:nvSpPr>
        <p:spPr>
          <a:xfrm flipH="1">
            <a:off x="1484882" y="2236958"/>
            <a:ext cx="810000" cy="613673"/>
          </a:xfrm>
          <a:prstGeom prst="corner">
            <a:avLst>
              <a:gd name="adj1" fmla="val 9817"/>
              <a:gd name="adj2" fmla="val 8904"/>
            </a:avLst>
          </a:prstGeom>
          <a:solidFill>
            <a:srgbClr val="5481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85" name="Google Shape;1285;p38"/>
          <p:cNvSpPr/>
          <p:nvPr/>
        </p:nvSpPr>
        <p:spPr>
          <a:xfrm>
            <a:off x="674882" y="2236958"/>
            <a:ext cx="810000" cy="613673"/>
          </a:xfrm>
          <a:prstGeom prst="corner">
            <a:avLst>
              <a:gd name="adj1" fmla="val 9817"/>
              <a:gd name="adj2" fmla="val 8904"/>
            </a:avLst>
          </a:prstGeom>
          <a:solidFill>
            <a:srgbClr val="5481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86" name="Google Shape;1286;p38"/>
          <p:cNvSpPr txBox="1"/>
          <p:nvPr/>
        </p:nvSpPr>
        <p:spPr>
          <a:xfrm>
            <a:off x="667920" y="2817445"/>
            <a:ext cx="164732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Accumulated depreciation</a:t>
            </a:r>
            <a:endParaRPr/>
          </a:p>
        </p:txBody>
      </p:sp>
      <p:sp>
        <p:nvSpPr>
          <p:cNvPr id="1287" name="Google Shape;1287;p38"/>
          <p:cNvSpPr txBox="1"/>
          <p:nvPr/>
        </p:nvSpPr>
        <p:spPr>
          <a:xfrm>
            <a:off x="1679276" y="2502766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1288" name="Google Shape;1288;p38"/>
          <p:cNvSpPr/>
          <p:nvPr/>
        </p:nvSpPr>
        <p:spPr>
          <a:xfrm>
            <a:off x="1256101" y="255077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9" name="Google Shape;1289;p38"/>
          <p:cNvSpPr/>
          <p:nvPr/>
        </p:nvSpPr>
        <p:spPr>
          <a:xfrm>
            <a:off x="793014" y="2511750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90" name="Google Shape;1290;p38"/>
          <p:cNvSpPr/>
          <p:nvPr/>
        </p:nvSpPr>
        <p:spPr>
          <a:xfrm>
            <a:off x="752976" y="2520544"/>
            <a:ext cx="3097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14</a:t>
            </a:r>
            <a:endParaRPr/>
          </a:p>
        </p:txBody>
      </p:sp>
      <p:sp>
        <p:nvSpPr>
          <p:cNvPr id="1291" name="Google Shape;1291;p38"/>
          <p:cNvSpPr/>
          <p:nvPr/>
        </p:nvSpPr>
        <p:spPr>
          <a:xfrm flipH="1">
            <a:off x="5057500" y="957969"/>
            <a:ext cx="810000" cy="613673"/>
          </a:xfrm>
          <a:prstGeom prst="corner">
            <a:avLst>
              <a:gd name="adj1" fmla="val 9817"/>
              <a:gd name="adj2" fmla="val 8904"/>
            </a:avLst>
          </a:prstGeom>
          <a:solidFill>
            <a:srgbClr val="5481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92" name="Google Shape;1292;p38"/>
          <p:cNvSpPr/>
          <p:nvPr/>
        </p:nvSpPr>
        <p:spPr>
          <a:xfrm>
            <a:off x="4247500" y="957969"/>
            <a:ext cx="810000" cy="613673"/>
          </a:xfrm>
          <a:prstGeom prst="corner">
            <a:avLst>
              <a:gd name="adj1" fmla="val 9817"/>
              <a:gd name="adj2" fmla="val 8904"/>
            </a:avLst>
          </a:prstGeom>
          <a:solidFill>
            <a:srgbClr val="5481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93" name="Google Shape;1293;p38"/>
          <p:cNvSpPr/>
          <p:nvPr/>
        </p:nvSpPr>
        <p:spPr>
          <a:xfrm flipH="1">
            <a:off x="5057500" y="1892397"/>
            <a:ext cx="810000" cy="613673"/>
          </a:xfrm>
          <a:prstGeom prst="corner">
            <a:avLst>
              <a:gd name="adj1" fmla="val 9300"/>
              <a:gd name="adj2" fmla="val 8904"/>
            </a:avLst>
          </a:prstGeom>
          <a:solidFill>
            <a:srgbClr val="5481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94" name="Google Shape;1294;p38"/>
          <p:cNvSpPr/>
          <p:nvPr/>
        </p:nvSpPr>
        <p:spPr>
          <a:xfrm>
            <a:off x="4247500" y="1892397"/>
            <a:ext cx="810000" cy="613673"/>
          </a:xfrm>
          <a:prstGeom prst="corner">
            <a:avLst>
              <a:gd name="adj1" fmla="val 9300"/>
              <a:gd name="adj2" fmla="val 8904"/>
            </a:avLst>
          </a:prstGeom>
          <a:solidFill>
            <a:srgbClr val="5481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95" name="Google Shape;1295;p38"/>
          <p:cNvSpPr/>
          <p:nvPr/>
        </p:nvSpPr>
        <p:spPr>
          <a:xfrm flipH="1">
            <a:off x="10793452" y="3159101"/>
            <a:ext cx="810000" cy="796274"/>
          </a:xfrm>
          <a:prstGeom prst="corner">
            <a:avLst>
              <a:gd name="adj1" fmla="val 7267"/>
              <a:gd name="adj2" fmla="val 7888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96" name="Google Shape;1296;p38"/>
          <p:cNvSpPr/>
          <p:nvPr/>
        </p:nvSpPr>
        <p:spPr>
          <a:xfrm>
            <a:off x="9983452" y="3159099"/>
            <a:ext cx="810000" cy="796275"/>
          </a:xfrm>
          <a:prstGeom prst="corner">
            <a:avLst>
              <a:gd name="adj1" fmla="val 7268"/>
              <a:gd name="adj2" fmla="val 7888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97" name="Google Shape;1297;p38"/>
          <p:cNvSpPr/>
          <p:nvPr/>
        </p:nvSpPr>
        <p:spPr>
          <a:xfrm flipH="1">
            <a:off x="9024558" y="1260020"/>
            <a:ext cx="810000" cy="796274"/>
          </a:xfrm>
          <a:prstGeom prst="corner">
            <a:avLst>
              <a:gd name="adj1" fmla="val 7267"/>
              <a:gd name="adj2" fmla="val 7888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98" name="Google Shape;1298;p38"/>
          <p:cNvSpPr/>
          <p:nvPr/>
        </p:nvSpPr>
        <p:spPr>
          <a:xfrm>
            <a:off x="8214558" y="1260018"/>
            <a:ext cx="810000" cy="796275"/>
          </a:xfrm>
          <a:prstGeom prst="corner">
            <a:avLst>
              <a:gd name="adj1" fmla="val 7268"/>
              <a:gd name="adj2" fmla="val 7888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99" name="Google Shape;1299;p38"/>
          <p:cNvSpPr/>
          <p:nvPr/>
        </p:nvSpPr>
        <p:spPr>
          <a:xfrm flipH="1">
            <a:off x="10816085" y="1263490"/>
            <a:ext cx="810000" cy="796274"/>
          </a:xfrm>
          <a:prstGeom prst="corner">
            <a:avLst>
              <a:gd name="adj1" fmla="val 7267"/>
              <a:gd name="adj2" fmla="val 7888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00" name="Google Shape;1300;p38"/>
          <p:cNvSpPr/>
          <p:nvPr/>
        </p:nvSpPr>
        <p:spPr>
          <a:xfrm>
            <a:off x="10006085" y="1263488"/>
            <a:ext cx="810000" cy="796275"/>
          </a:xfrm>
          <a:prstGeom prst="corner">
            <a:avLst>
              <a:gd name="adj1" fmla="val 7268"/>
              <a:gd name="adj2" fmla="val 7888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01" name="Google Shape;1301;p38"/>
          <p:cNvSpPr/>
          <p:nvPr/>
        </p:nvSpPr>
        <p:spPr>
          <a:xfrm flipH="1">
            <a:off x="7238511" y="1266565"/>
            <a:ext cx="810000" cy="796274"/>
          </a:xfrm>
          <a:prstGeom prst="corner">
            <a:avLst>
              <a:gd name="adj1" fmla="val 7267"/>
              <a:gd name="adj2" fmla="val 7888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02" name="Google Shape;1302;p38"/>
          <p:cNvSpPr/>
          <p:nvPr/>
        </p:nvSpPr>
        <p:spPr>
          <a:xfrm>
            <a:off x="6428511" y="1266563"/>
            <a:ext cx="810000" cy="796275"/>
          </a:xfrm>
          <a:prstGeom prst="corner">
            <a:avLst>
              <a:gd name="adj1" fmla="val 7268"/>
              <a:gd name="adj2" fmla="val 7888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03" name="Google Shape;1303;p38"/>
          <p:cNvSpPr/>
          <p:nvPr/>
        </p:nvSpPr>
        <p:spPr>
          <a:xfrm rot="10800000">
            <a:off x="10548000" y="3653367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4" name="Google Shape;1304;p38"/>
          <p:cNvSpPr txBox="1"/>
          <p:nvPr/>
        </p:nvSpPr>
        <p:spPr>
          <a:xfrm>
            <a:off x="6413550" y="3135648"/>
            <a:ext cx="1544844" cy="770509"/>
          </a:xfrm>
          <a:prstGeom prst="rect">
            <a:avLst/>
          </a:prstGeom>
          <a:noFill/>
          <a:ln w="5715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94209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305" name="Google Shape;1305;p38"/>
          <p:cNvSpPr txBox="1"/>
          <p:nvPr/>
        </p:nvSpPr>
        <p:spPr>
          <a:xfrm>
            <a:off x="7369027" y="3590108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160</a:t>
            </a:r>
            <a:endParaRPr/>
          </a:p>
        </p:txBody>
      </p:sp>
      <p:sp>
        <p:nvSpPr>
          <p:cNvPr id="1306" name="Google Shape;1306;p38"/>
          <p:cNvSpPr/>
          <p:nvPr/>
        </p:nvSpPr>
        <p:spPr>
          <a:xfrm rot="10800000">
            <a:off x="6984000" y="36625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07" name="Google Shape;1307;p38"/>
          <p:cNvGrpSpPr/>
          <p:nvPr/>
        </p:nvGrpSpPr>
        <p:grpSpPr>
          <a:xfrm>
            <a:off x="2528692" y="1230247"/>
            <a:ext cx="309700" cy="223917"/>
            <a:chOff x="756600" y="3715226"/>
            <a:chExt cx="321511" cy="232457"/>
          </a:xfrm>
        </p:grpSpPr>
        <p:sp>
          <p:nvSpPr>
            <p:cNvPr id="1308" name="Google Shape;1308;p38"/>
            <p:cNvSpPr/>
            <p:nvPr/>
          </p:nvSpPr>
          <p:spPr>
            <a:xfrm>
              <a:off x="810779" y="3715226"/>
              <a:ext cx="224237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309" name="Google Shape;1309;p38"/>
            <p:cNvSpPr/>
            <p:nvPr/>
          </p:nvSpPr>
          <p:spPr>
            <a:xfrm>
              <a:off x="756600" y="3724022"/>
              <a:ext cx="321511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16</a:t>
              </a:r>
              <a:endParaRPr/>
            </a:p>
          </p:txBody>
        </p:sp>
      </p:grpSp>
      <p:grpSp>
        <p:nvGrpSpPr>
          <p:cNvPr id="1310" name="Google Shape;1310;p38"/>
          <p:cNvGrpSpPr/>
          <p:nvPr/>
        </p:nvGrpSpPr>
        <p:grpSpPr>
          <a:xfrm>
            <a:off x="6512636" y="1220768"/>
            <a:ext cx="309700" cy="224238"/>
            <a:chOff x="762505" y="3715228"/>
            <a:chExt cx="309700" cy="224238"/>
          </a:xfrm>
        </p:grpSpPr>
        <p:sp>
          <p:nvSpPr>
            <p:cNvPr id="1311" name="Google Shape;1311;p38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312" name="Google Shape;1312;p38"/>
            <p:cNvSpPr/>
            <p:nvPr/>
          </p:nvSpPr>
          <p:spPr>
            <a:xfrm>
              <a:off x="762505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16</a:t>
              </a: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8" name="Google Shape;1318;p39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1319" name="Google Shape;1319;p39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sp>
        <p:nvSpPr>
          <p:cNvPr id="1320" name="Google Shape;1320;p39"/>
          <p:cNvSpPr txBox="1"/>
          <p:nvPr/>
        </p:nvSpPr>
        <p:spPr>
          <a:xfrm>
            <a:off x="9504213" y="373659"/>
            <a:ext cx="2279791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Sources of funds</a:t>
            </a:r>
            <a:endParaRPr/>
          </a:p>
        </p:txBody>
      </p:sp>
      <p:sp>
        <p:nvSpPr>
          <p:cNvPr id="1321" name="Google Shape;1321;p39"/>
          <p:cNvSpPr txBox="1"/>
          <p:nvPr/>
        </p:nvSpPr>
        <p:spPr>
          <a:xfrm>
            <a:off x="492858" y="373659"/>
            <a:ext cx="188064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6"/>
                </a:solidFill>
                <a:latin typeface="Avenir"/>
                <a:ea typeface="Avenir"/>
                <a:cs typeface="Avenir"/>
                <a:sym typeface="Avenir"/>
              </a:rPr>
              <a:t>Uses of funds</a:t>
            </a:r>
            <a:endParaRPr/>
          </a:p>
        </p:txBody>
      </p:sp>
      <p:sp>
        <p:nvSpPr>
          <p:cNvPr id="1322" name="Google Shape;1322;p39"/>
          <p:cNvSpPr txBox="1"/>
          <p:nvPr/>
        </p:nvSpPr>
        <p:spPr>
          <a:xfrm>
            <a:off x="6232774" y="2654058"/>
            <a:ext cx="5556216" cy="169284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Equity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1323" name="Google Shape;1323;p39"/>
          <p:cNvSpPr txBox="1"/>
          <p:nvPr/>
        </p:nvSpPr>
        <p:spPr>
          <a:xfrm>
            <a:off x="6249054" y="808481"/>
            <a:ext cx="5556216" cy="170267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Liabilities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grpSp>
        <p:nvGrpSpPr>
          <p:cNvPr id="1324" name="Google Shape;1324;p39"/>
          <p:cNvGrpSpPr/>
          <p:nvPr/>
        </p:nvGrpSpPr>
        <p:grpSpPr>
          <a:xfrm>
            <a:off x="514124" y="3861978"/>
            <a:ext cx="11291146" cy="4819945"/>
            <a:chOff x="298006" y="1710609"/>
            <a:chExt cx="11291146" cy="4819945"/>
          </a:xfrm>
        </p:grpSpPr>
        <p:sp>
          <p:nvSpPr>
            <p:cNvPr id="1325" name="Google Shape;1325;p39"/>
            <p:cNvSpPr txBox="1"/>
            <p:nvPr/>
          </p:nvSpPr>
          <p:spPr>
            <a:xfrm>
              <a:off x="298006" y="2389765"/>
              <a:ext cx="11291146" cy="2225188"/>
            </a:xfrm>
            <a:prstGeom prst="rect">
              <a:avLst/>
            </a:prstGeom>
            <a:solidFill>
              <a:srgbClr val="FCECFB"/>
            </a:solidFill>
            <a:ln w="76200" cap="flat" cmpd="sng">
              <a:solidFill>
                <a:srgbClr val="94209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 </a:t>
              </a:r>
              <a:endParaRPr/>
            </a:p>
          </p:txBody>
        </p:sp>
        <p:sp>
          <p:nvSpPr>
            <p:cNvPr id="1326" name="Google Shape;1326;p39"/>
            <p:cNvSpPr txBox="1"/>
            <p:nvPr/>
          </p:nvSpPr>
          <p:spPr>
            <a:xfrm>
              <a:off x="6030032" y="2535388"/>
              <a:ext cx="5410918" cy="1947518"/>
            </a:xfrm>
            <a:prstGeom prst="rect">
              <a:avLst/>
            </a:prstGeom>
            <a:solidFill>
              <a:srgbClr val="FFF2CC"/>
            </a:solidFill>
            <a:ln w="76200" cap="flat" cmpd="sng">
              <a:solidFill>
                <a:srgbClr val="F4B08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Revenue</a:t>
              </a:r>
              <a:r>
                <a:rPr lang="en-US" sz="2800" b="1">
                  <a:solidFill>
                    <a:srgbClr val="FFF2CC"/>
                  </a:solidFill>
                  <a:latin typeface="Avenir"/>
                  <a:ea typeface="Avenir"/>
                  <a:cs typeface="Avenir"/>
                  <a:sym typeface="Avenir"/>
                </a:rPr>
                <a:t>_</a:t>
              </a:r>
              <a:r>
                <a:rPr lang="en-US" sz="28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 </a:t>
              </a:r>
              <a:endParaRPr/>
            </a:p>
          </p:txBody>
        </p:sp>
        <p:sp>
          <p:nvSpPr>
            <p:cNvPr id="1327" name="Google Shape;1327;p39"/>
            <p:cNvSpPr txBox="1"/>
            <p:nvPr/>
          </p:nvSpPr>
          <p:spPr>
            <a:xfrm>
              <a:off x="421374" y="2535388"/>
              <a:ext cx="5382028" cy="1947518"/>
            </a:xfrm>
            <a:prstGeom prst="rect">
              <a:avLst/>
            </a:prstGeom>
            <a:solidFill>
              <a:srgbClr val="E1EFD8"/>
            </a:solidFill>
            <a:ln w="76200" cap="flat" cmpd="sng">
              <a:solidFill>
                <a:srgbClr val="A8D08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rgbClr val="E1EFD8"/>
                  </a:solidFill>
                  <a:latin typeface="Avenir"/>
                  <a:ea typeface="Avenir"/>
                  <a:cs typeface="Avenir"/>
                  <a:sym typeface="Avenir"/>
                </a:rPr>
                <a:t>_</a:t>
              </a:r>
              <a:r>
                <a:rPr lang="en-US" sz="20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Expenses</a:t>
              </a:r>
              <a:endParaRPr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328" name="Google Shape;1328;p39"/>
            <p:cNvSpPr txBox="1"/>
            <p:nvPr/>
          </p:nvSpPr>
          <p:spPr>
            <a:xfrm>
              <a:off x="2570770" y="6192000"/>
              <a:ext cx="1585661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Advertising</a:t>
              </a:r>
              <a:endParaRPr/>
            </a:p>
          </p:txBody>
        </p:sp>
        <p:sp>
          <p:nvSpPr>
            <p:cNvPr id="1329" name="Google Shape;1329;p39"/>
            <p:cNvSpPr txBox="1"/>
            <p:nvPr/>
          </p:nvSpPr>
          <p:spPr>
            <a:xfrm>
              <a:off x="4306077" y="6192000"/>
              <a:ext cx="160641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Cost of sales</a:t>
              </a:r>
              <a:endParaRPr/>
            </a:p>
          </p:txBody>
        </p:sp>
        <p:sp>
          <p:nvSpPr>
            <p:cNvPr id="1330" name="Google Shape;1330;p39"/>
            <p:cNvSpPr txBox="1"/>
            <p:nvPr/>
          </p:nvSpPr>
          <p:spPr>
            <a:xfrm>
              <a:off x="796515" y="6192000"/>
              <a:ext cx="1603683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Depreciation</a:t>
              </a:r>
              <a:endParaRPr/>
            </a:p>
          </p:txBody>
        </p:sp>
        <p:sp>
          <p:nvSpPr>
            <p:cNvPr id="1331" name="Google Shape;1331;p39"/>
            <p:cNvSpPr txBox="1"/>
            <p:nvPr/>
          </p:nvSpPr>
          <p:spPr>
            <a:xfrm>
              <a:off x="6295758" y="6192000"/>
              <a:ext cx="1842786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Revenue (sales)</a:t>
              </a:r>
              <a:endParaRPr/>
            </a:p>
          </p:txBody>
        </p:sp>
        <p:cxnSp>
          <p:nvCxnSpPr>
            <p:cNvPr id="1332" name="Google Shape;1332;p39"/>
            <p:cNvCxnSpPr/>
            <p:nvPr/>
          </p:nvCxnSpPr>
          <p:spPr>
            <a:xfrm>
              <a:off x="7112149" y="1710609"/>
              <a:ext cx="8791" cy="685022"/>
            </a:xfrm>
            <a:prstGeom prst="straightConnector1">
              <a:avLst/>
            </a:prstGeom>
            <a:noFill/>
            <a:ln w="76200" cap="flat" cmpd="sng">
              <a:solidFill>
                <a:srgbClr val="942093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333" name="Google Shape;1333;p39"/>
          <p:cNvSpPr txBox="1"/>
          <p:nvPr/>
        </p:nvSpPr>
        <p:spPr>
          <a:xfrm>
            <a:off x="525179" y="803194"/>
            <a:ext cx="5544457" cy="3542737"/>
          </a:xfrm>
          <a:prstGeom prst="rect">
            <a:avLst/>
          </a:prstGeom>
          <a:solidFill>
            <a:srgbClr val="E1EFD8"/>
          </a:solidFill>
          <a:ln w="76200" cap="flat" cmpd="sng">
            <a:solidFill>
              <a:srgbClr val="A8D08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E1EFD8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Assets</a:t>
            </a:r>
            <a:endParaRPr sz="2800" b="1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334" name="Google Shape;1334;p39"/>
          <p:cNvSpPr txBox="1"/>
          <p:nvPr/>
        </p:nvSpPr>
        <p:spPr>
          <a:xfrm>
            <a:off x="9167346" y="3094660"/>
            <a:ext cx="199064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Contributed  capital</a:t>
            </a:r>
            <a:endParaRPr/>
          </a:p>
        </p:txBody>
      </p:sp>
      <p:sp>
        <p:nvSpPr>
          <p:cNvPr id="1335" name="Google Shape;1335;p39"/>
          <p:cNvSpPr txBox="1"/>
          <p:nvPr/>
        </p:nvSpPr>
        <p:spPr>
          <a:xfrm>
            <a:off x="760674" y="1879243"/>
            <a:ext cx="164732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Accumulated depreciation</a:t>
            </a:r>
            <a:endParaRPr/>
          </a:p>
        </p:txBody>
      </p:sp>
      <p:grpSp>
        <p:nvGrpSpPr>
          <p:cNvPr id="1336" name="Google Shape;1336;p39"/>
          <p:cNvGrpSpPr/>
          <p:nvPr/>
        </p:nvGrpSpPr>
        <p:grpSpPr>
          <a:xfrm>
            <a:off x="661760" y="2490594"/>
            <a:ext cx="1705948" cy="368260"/>
            <a:chOff x="2547236" y="1229802"/>
            <a:chExt cx="1705948" cy="1687321"/>
          </a:xfrm>
        </p:grpSpPr>
        <p:cxnSp>
          <p:nvCxnSpPr>
            <p:cNvPr id="1337" name="Google Shape;1337;p39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338" name="Google Shape;1338;p39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339" name="Google Shape;1339;p39"/>
          <p:cNvSpPr txBox="1"/>
          <p:nvPr/>
        </p:nvSpPr>
        <p:spPr>
          <a:xfrm>
            <a:off x="979550" y="1125678"/>
            <a:ext cx="109183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Equipment</a:t>
            </a:r>
            <a:endParaRPr/>
          </a:p>
        </p:txBody>
      </p:sp>
      <p:grpSp>
        <p:nvGrpSpPr>
          <p:cNvPr id="1340" name="Google Shape;1340;p39"/>
          <p:cNvGrpSpPr/>
          <p:nvPr/>
        </p:nvGrpSpPr>
        <p:grpSpPr>
          <a:xfrm>
            <a:off x="672492" y="1457405"/>
            <a:ext cx="1705948" cy="368260"/>
            <a:chOff x="2547236" y="1229802"/>
            <a:chExt cx="1705948" cy="1687321"/>
          </a:xfrm>
        </p:grpSpPr>
        <p:cxnSp>
          <p:nvCxnSpPr>
            <p:cNvPr id="1341" name="Google Shape;1341;p39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342" name="Google Shape;1342;p39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343" name="Google Shape;1343;p39"/>
          <p:cNvSpPr txBox="1"/>
          <p:nvPr/>
        </p:nvSpPr>
        <p:spPr>
          <a:xfrm>
            <a:off x="2754608" y="1158898"/>
            <a:ext cx="124713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Cash at Bank</a:t>
            </a:r>
            <a:endParaRPr/>
          </a:p>
        </p:txBody>
      </p:sp>
      <p:grpSp>
        <p:nvGrpSpPr>
          <p:cNvPr id="1344" name="Google Shape;1344;p39"/>
          <p:cNvGrpSpPr/>
          <p:nvPr/>
        </p:nvGrpSpPr>
        <p:grpSpPr>
          <a:xfrm>
            <a:off x="2525199" y="1456839"/>
            <a:ext cx="1705948" cy="1495607"/>
            <a:chOff x="2547236" y="1229802"/>
            <a:chExt cx="1705948" cy="1687321"/>
          </a:xfrm>
        </p:grpSpPr>
        <p:cxnSp>
          <p:nvCxnSpPr>
            <p:cNvPr id="1345" name="Google Shape;1345;p39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346" name="Google Shape;1346;p39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347" name="Google Shape;1347;p39"/>
          <p:cNvSpPr txBox="1"/>
          <p:nvPr/>
        </p:nvSpPr>
        <p:spPr>
          <a:xfrm>
            <a:off x="4203363" y="1120745"/>
            <a:ext cx="188320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Receivable</a:t>
            </a:r>
            <a:endParaRPr/>
          </a:p>
        </p:txBody>
      </p:sp>
      <p:grpSp>
        <p:nvGrpSpPr>
          <p:cNvPr id="1348" name="Google Shape;1348;p39"/>
          <p:cNvGrpSpPr/>
          <p:nvPr/>
        </p:nvGrpSpPr>
        <p:grpSpPr>
          <a:xfrm>
            <a:off x="4291992" y="1452472"/>
            <a:ext cx="1705948" cy="368260"/>
            <a:chOff x="2547236" y="1229802"/>
            <a:chExt cx="1705948" cy="1687321"/>
          </a:xfrm>
        </p:grpSpPr>
        <p:cxnSp>
          <p:nvCxnSpPr>
            <p:cNvPr id="1349" name="Google Shape;1349;p39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350" name="Google Shape;1350;p39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351" name="Google Shape;1351;p39"/>
          <p:cNvSpPr txBox="1"/>
          <p:nvPr/>
        </p:nvSpPr>
        <p:spPr>
          <a:xfrm>
            <a:off x="4322566" y="1978502"/>
            <a:ext cx="165943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Expense</a:t>
            </a:r>
            <a:endParaRPr/>
          </a:p>
        </p:txBody>
      </p:sp>
      <p:grpSp>
        <p:nvGrpSpPr>
          <p:cNvPr id="1352" name="Google Shape;1352;p39"/>
          <p:cNvGrpSpPr/>
          <p:nvPr/>
        </p:nvGrpSpPr>
        <p:grpSpPr>
          <a:xfrm>
            <a:off x="4299301" y="2310229"/>
            <a:ext cx="1705948" cy="368260"/>
            <a:chOff x="2547236" y="1229802"/>
            <a:chExt cx="1705948" cy="1687321"/>
          </a:xfrm>
        </p:grpSpPr>
        <p:cxnSp>
          <p:nvCxnSpPr>
            <p:cNvPr id="1353" name="Google Shape;1353;p39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354" name="Google Shape;1354;p39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355" name="Google Shape;1355;p39"/>
          <p:cNvSpPr txBox="1"/>
          <p:nvPr/>
        </p:nvSpPr>
        <p:spPr>
          <a:xfrm>
            <a:off x="4684322" y="2625931"/>
            <a:ext cx="98110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Inventory</a:t>
            </a:r>
            <a:endParaRPr/>
          </a:p>
        </p:txBody>
      </p:sp>
      <p:grpSp>
        <p:nvGrpSpPr>
          <p:cNvPr id="1356" name="Google Shape;1356;p39"/>
          <p:cNvGrpSpPr/>
          <p:nvPr/>
        </p:nvGrpSpPr>
        <p:grpSpPr>
          <a:xfrm>
            <a:off x="4308412" y="2952118"/>
            <a:ext cx="1705948" cy="833880"/>
            <a:chOff x="2547236" y="1229802"/>
            <a:chExt cx="1705948" cy="1687321"/>
          </a:xfrm>
        </p:grpSpPr>
        <p:cxnSp>
          <p:nvCxnSpPr>
            <p:cNvPr id="1357" name="Google Shape;1357;p39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358" name="Google Shape;1358;p39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359" name="Google Shape;1359;p39"/>
          <p:cNvSpPr txBox="1"/>
          <p:nvPr/>
        </p:nvSpPr>
        <p:spPr>
          <a:xfrm>
            <a:off x="10348019" y="1123773"/>
            <a:ext cx="100219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Bank loan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grpSp>
        <p:nvGrpSpPr>
          <p:cNvPr id="1360" name="Google Shape;1360;p39"/>
          <p:cNvGrpSpPr/>
          <p:nvPr/>
        </p:nvGrpSpPr>
        <p:grpSpPr>
          <a:xfrm>
            <a:off x="9996142" y="1455500"/>
            <a:ext cx="1705948" cy="368260"/>
            <a:chOff x="2547236" y="1229802"/>
            <a:chExt cx="1705948" cy="1687321"/>
          </a:xfrm>
        </p:grpSpPr>
        <p:cxnSp>
          <p:nvCxnSpPr>
            <p:cNvPr id="1361" name="Google Shape;1361;p39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362" name="Google Shape;1362;p39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363" name="Google Shape;1363;p39"/>
          <p:cNvSpPr txBox="1"/>
          <p:nvPr/>
        </p:nvSpPr>
        <p:spPr>
          <a:xfrm>
            <a:off x="6318853" y="1117605"/>
            <a:ext cx="16376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payable</a:t>
            </a:r>
            <a:endParaRPr/>
          </a:p>
        </p:txBody>
      </p:sp>
      <p:grpSp>
        <p:nvGrpSpPr>
          <p:cNvPr id="1364" name="Google Shape;1364;p39"/>
          <p:cNvGrpSpPr/>
          <p:nvPr/>
        </p:nvGrpSpPr>
        <p:grpSpPr>
          <a:xfrm>
            <a:off x="6284721" y="1449331"/>
            <a:ext cx="1705948" cy="617621"/>
            <a:chOff x="2547236" y="1229802"/>
            <a:chExt cx="1705948" cy="1687321"/>
          </a:xfrm>
        </p:grpSpPr>
        <p:cxnSp>
          <p:nvCxnSpPr>
            <p:cNvPr id="1365" name="Google Shape;1365;p39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366" name="Google Shape;1366;p39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367" name="Google Shape;1367;p39"/>
          <p:cNvSpPr txBox="1"/>
          <p:nvPr/>
        </p:nvSpPr>
        <p:spPr>
          <a:xfrm>
            <a:off x="8149085" y="1125191"/>
            <a:ext cx="165212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revenue</a:t>
            </a:r>
            <a:endParaRPr/>
          </a:p>
        </p:txBody>
      </p:sp>
      <p:grpSp>
        <p:nvGrpSpPr>
          <p:cNvPr id="1368" name="Google Shape;1368;p39"/>
          <p:cNvGrpSpPr/>
          <p:nvPr/>
        </p:nvGrpSpPr>
        <p:grpSpPr>
          <a:xfrm>
            <a:off x="8122166" y="1456918"/>
            <a:ext cx="1705948" cy="368260"/>
            <a:chOff x="2547236" y="1229802"/>
            <a:chExt cx="1705948" cy="1687321"/>
          </a:xfrm>
        </p:grpSpPr>
        <p:cxnSp>
          <p:nvCxnSpPr>
            <p:cNvPr id="1369" name="Google Shape;1369;p39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370" name="Google Shape;1370;p39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371" name="Google Shape;1371;p39"/>
          <p:cNvSpPr txBox="1"/>
          <p:nvPr/>
        </p:nvSpPr>
        <p:spPr>
          <a:xfrm>
            <a:off x="6814454" y="3019219"/>
            <a:ext cx="10737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Profit</a:t>
            </a:r>
            <a:endParaRPr/>
          </a:p>
        </p:txBody>
      </p:sp>
      <p:grpSp>
        <p:nvGrpSpPr>
          <p:cNvPr id="1372" name="Google Shape;1372;p39"/>
          <p:cNvGrpSpPr/>
          <p:nvPr/>
        </p:nvGrpSpPr>
        <p:grpSpPr>
          <a:xfrm>
            <a:off x="6506161" y="3384130"/>
            <a:ext cx="1705948" cy="368260"/>
            <a:chOff x="2547236" y="1229802"/>
            <a:chExt cx="1705948" cy="1687321"/>
          </a:xfrm>
        </p:grpSpPr>
        <p:cxnSp>
          <p:nvCxnSpPr>
            <p:cNvPr id="1373" name="Google Shape;1373;p39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374" name="Google Shape;1374;p39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375" name="Google Shape;1375;p39"/>
          <p:cNvSpPr txBox="1"/>
          <p:nvPr/>
        </p:nvSpPr>
        <p:spPr>
          <a:xfrm>
            <a:off x="7411706" y="3369029"/>
            <a:ext cx="49725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160</a:t>
            </a:r>
            <a:endParaRPr/>
          </a:p>
        </p:txBody>
      </p:sp>
      <p:grpSp>
        <p:nvGrpSpPr>
          <p:cNvPr id="1376" name="Google Shape;1376;p39"/>
          <p:cNvGrpSpPr/>
          <p:nvPr/>
        </p:nvGrpSpPr>
        <p:grpSpPr>
          <a:xfrm>
            <a:off x="9227842" y="3404645"/>
            <a:ext cx="1705948" cy="368260"/>
            <a:chOff x="2547236" y="1229802"/>
            <a:chExt cx="1705948" cy="1687321"/>
          </a:xfrm>
        </p:grpSpPr>
        <p:cxnSp>
          <p:nvCxnSpPr>
            <p:cNvPr id="1377" name="Google Shape;1377;p39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378" name="Google Shape;1378;p39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379" name="Google Shape;1379;p39"/>
          <p:cNvSpPr txBox="1"/>
          <p:nvPr/>
        </p:nvSpPr>
        <p:spPr>
          <a:xfrm>
            <a:off x="6453697" y="2993365"/>
            <a:ext cx="1804303" cy="844102"/>
          </a:xfrm>
          <a:prstGeom prst="rect">
            <a:avLst/>
          </a:prstGeom>
          <a:noFill/>
          <a:ln w="5715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94209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380" name="Google Shape;1380;p39"/>
          <p:cNvSpPr txBox="1"/>
          <p:nvPr/>
        </p:nvSpPr>
        <p:spPr>
          <a:xfrm>
            <a:off x="7074132" y="4935797"/>
            <a:ext cx="60625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Sales</a:t>
            </a:r>
            <a:endParaRPr/>
          </a:p>
        </p:txBody>
      </p:sp>
      <p:grpSp>
        <p:nvGrpSpPr>
          <p:cNvPr id="1381" name="Google Shape;1381;p39"/>
          <p:cNvGrpSpPr/>
          <p:nvPr/>
        </p:nvGrpSpPr>
        <p:grpSpPr>
          <a:xfrm>
            <a:off x="6524284" y="5267523"/>
            <a:ext cx="1705948" cy="891553"/>
            <a:chOff x="2547236" y="1229802"/>
            <a:chExt cx="1705948" cy="1687321"/>
          </a:xfrm>
        </p:grpSpPr>
        <p:cxnSp>
          <p:nvCxnSpPr>
            <p:cNvPr id="1382" name="Google Shape;1382;p39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383" name="Google Shape;1383;p39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384" name="Google Shape;1384;p39"/>
          <p:cNvSpPr txBox="1"/>
          <p:nvPr/>
        </p:nvSpPr>
        <p:spPr>
          <a:xfrm>
            <a:off x="3984488" y="5505636"/>
            <a:ext cx="123553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Cost of Sales</a:t>
            </a:r>
            <a:endParaRPr/>
          </a:p>
        </p:txBody>
      </p:sp>
      <p:grpSp>
        <p:nvGrpSpPr>
          <p:cNvPr id="1385" name="Google Shape;1385;p39"/>
          <p:cNvGrpSpPr/>
          <p:nvPr/>
        </p:nvGrpSpPr>
        <p:grpSpPr>
          <a:xfrm>
            <a:off x="3749273" y="5816092"/>
            <a:ext cx="1705948" cy="841021"/>
            <a:chOff x="2547236" y="1229802"/>
            <a:chExt cx="1705948" cy="1687321"/>
          </a:xfrm>
        </p:grpSpPr>
        <p:cxnSp>
          <p:nvCxnSpPr>
            <p:cNvPr id="1386" name="Google Shape;1386;p39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387" name="Google Shape;1387;p39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388" name="Google Shape;1388;p39"/>
          <p:cNvSpPr txBox="1"/>
          <p:nvPr/>
        </p:nvSpPr>
        <p:spPr>
          <a:xfrm>
            <a:off x="2558804" y="4600492"/>
            <a:ext cx="89800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Cleaning</a:t>
            </a:r>
            <a:endParaRPr/>
          </a:p>
        </p:txBody>
      </p:sp>
      <p:grpSp>
        <p:nvGrpSpPr>
          <p:cNvPr id="1389" name="Google Shape;1389;p39"/>
          <p:cNvGrpSpPr/>
          <p:nvPr/>
        </p:nvGrpSpPr>
        <p:grpSpPr>
          <a:xfrm>
            <a:off x="2500181" y="4889686"/>
            <a:ext cx="1048134" cy="620597"/>
            <a:chOff x="2547236" y="1229802"/>
            <a:chExt cx="1705948" cy="1687321"/>
          </a:xfrm>
        </p:grpSpPr>
        <p:cxnSp>
          <p:nvCxnSpPr>
            <p:cNvPr id="1390" name="Google Shape;1390;p39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391" name="Google Shape;1391;p39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392" name="Google Shape;1392;p39"/>
          <p:cNvSpPr txBox="1"/>
          <p:nvPr/>
        </p:nvSpPr>
        <p:spPr>
          <a:xfrm>
            <a:off x="1146779" y="5508167"/>
            <a:ext cx="125406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Depreciation</a:t>
            </a:r>
            <a:endParaRPr/>
          </a:p>
        </p:txBody>
      </p:sp>
      <p:grpSp>
        <p:nvGrpSpPr>
          <p:cNvPr id="1393" name="Google Shape;1393;p39"/>
          <p:cNvGrpSpPr/>
          <p:nvPr/>
        </p:nvGrpSpPr>
        <p:grpSpPr>
          <a:xfrm>
            <a:off x="1171248" y="5818627"/>
            <a:ext cx="1152947" cy="297343"/>
            <a:chOff x="2461940" y="1229802"/>
            <a:chExt cx="1876542" cy="1687321"/>
          </a:xfrm>
        </p:grpSpPr>
        <p:cxnSp>
          <p:nvCxnSpPr>
            <p:cNvPr id="1394" name="Google Shape;1394;p39"/>
            <p:cNvCxnSpPr/>
            <p:nvPr/>
          </p:nvCxnSpPr>
          <p:spPr>
            <a:xfrm>
              <a:off x="2461940" y="1229802"/>
              <a:ext cx="1876542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395" name="Google Shape;1395;p39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396" name="Google Shape;1396;p39"/>
          <p:cNvSpPr txBox="1"/>
          <p:nvPr/>
        </p:nvSpPr>
        <p:spPr>
          <a:xfrm>
            <a:off x="2470029" y="5508533"/>
            <a:ext cx="112203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Advertising</a:t>
            </a:r>
            <a:endParaRPr/>
          </a:p>
        </p:txBody>
      </p:sp>
      <p:grpSp>
        <p:nvGrpSpPr>
          <p:cNvPr id="1397" name="Google Shape;1397;p39"/>
          <p:cNvGrpSpPr/>
          <p:nvPr/>
        </p:nvGrpSpPr>
        <p:grpSpPr>
          <a:xfrm>
            <a:off x="2428613" y="5812766"/>
            <a:ext cx="1162550" cy="395248"/>
            <a:chOff x="2151370" y="1194467"/>
            <a:chExt cx="2497679" cy="2242898"/>
          </a:xfrm>
        </p:grpSpPr>
        <p:cxnSp>
          <p:nvCxnSpPr>
            <p:cNvPr id="1398" name="Google Shape;1398;p39"/>
            <p:cNvCxnSpPr/>
            <p:nvPr/>
          </p:nvCxnSpPr>
          <p:spPr>
            <a:xfrm>
              <a:off x="2151370" y="1229802"/>
              <a:ext cx="2497679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399" name="Google Shape;1399;p39"/>
            <p:cNvCxnSpPr/>
            <p:nvPr/>
          </p:nvCxnSpPr>
          <p:spPr>
            <a:xfrm rot="10800000">
              <a:off x="3400308" y="1194467"/>
              <a:ext cx="0" cy="224289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5" name="Google Shape;1405;p40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1406" name="Google Shape;1406;p40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sp>
        <p:nvSpPr>
          <p:cNvPr id="1407" name="Google Shape;1407;p40"/>
          <p:cNvSpPr txBox="1"/>
          <p:nvPr/>
        </p:nvSpPr>
        <p:spPr>
          <a:xfrm>
            <a:off x="9504213" y="373659"/>
            <a:ext cx="2279791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Sources of funds</a:t>
            </a:r>
            <a:endParaRPr/>
          </a:p>
        </p:txBody>
      </p:sp>
      <p:sp>
        <p:nvSpPr>
          <p:cNvPr id="1408" name="Google Shape;1408;p40"/>
          <p:cNvSpPr txBox="1"/>
          <p:nvPr/>
        </p:nvSpPr>
        <p:spPr>
          <a:xfrm>
            <a:off x="492858" y="373659"/>
            <a:ext cx="188064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6"/>
                </a:solidFill>
                <a:latin typeface="Avenir"/>
                <a:ea typeface="Avenir"/>
                <a:cs typeface="Avenir"/>
                <a:sym typeface="Avenir"/>
              </a:rPr>
              <a:t>Uses of funds</a:t>
            </a:r>
            <a:endParaRPr/>
          </a:p>
        </p:txBody>
      </p:sp>
      <p:sp>
        <p:nvSpPr>
          <p:cNvPr id="1409" name="Google Shape;1409;p40"/>
          <p:cNvSpPr txBox="1"/>
          <p:nvPr/>
        </p:nvSpPr>
        <p:spPr>
          <a:xfrm>
            <a:off x="6232774" y="2654058"/>
            <a:ext cx="5556216" cy="169284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Equity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1410" name="Google Shape;1410;p40"/>
          <p:cNvSpPr txBox="1"/>
          <p:nvPr/>
        </p:nvSpPr>
        <p:spPr>
          <a:xfrm>
            <a:off x="6249054" y="808481"/>
            <a:ext cx="5556216" cy="170267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Liabilities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grpSp>
        <p:nvGrpSpPr>
          <p:cNvPr id="1411" name="Google Shape;1411;p40"/>
          <p:cNvGrpSpPr/>
          <p:nvPr/>
        </p:nvGrpSpPr>
        <p:grpSpPr>
          <a:xfrm>
            <a:off x="514124" y="3861978"/>
            <a:ext cx="11291146" cy="4819945"/>
            <a:chOff x="298006" y="1710609"/>
            <a:chExt cx="11291146" cy="4819945"/>
          </a:xfrm>
        </p:grpSpPr>
        <p:sp>
          <p:nvSpPr>
            <p:cNvPr id="1412" name="Google Shape;1412;p40"/>
            <p:cNvSpPr txBox="1"/>
            <p:nvPr/>
          </p:nvSpPr>
          <p:spPr>
            <a:xfrm>
              <a:off x="298006" y="2389765"/>
              <a:ext cx="11291146" cy="2225188"/>
            </a:xfrm>
            <a:prstGeom prst="rect">
              <a:avLst/>
            </a:prstGeom>
            <a:solidFill>
              <a:srgbClr val="FCECFB"/>
            </a:solidFill>
            <a:ln w="76200" cap="flat" cmpd="sng">
              <a:solidFill>
                <a:srgbClr val="94209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 </a:t>
              </a:r>
              <a:endParaRPr/>
            </a:p>
          </p:txBody>
        </p:sp>
        <p:sp>
          <p:nvSpPr>
            <p:cNvPr id="1413" name="Google Shape;1413;p40"/>
            <p:cNvSpPr txBox="1"/>
            <p:nvPr/>
          </p:nvSpPr>
          <p:spPr>
            <a:xfrm>
              <a:off x="6030032" y="2535388"/>
              <a:ext cx="5410918" cy="1947518"/>
            </a:xfrm>
            <a:prstGeom prst="rect">
              <a:avLst/>
            </a:prstGeom>
            <a:solidFill>
              <a:srgbClr val="FFF2CC"/>
            </a:solidFill>
            <a:ln w="76200" cap="flat" cmpd="sng">
              <a:solidFill>
                <a:srgbClr val="F4B08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Revenue</a:t>
              </a:r>
              <a:r>
                <a:rPr lang="en-US" sz="2800" b="1">
                  <a:solidFill>
                    <a:srgbClr val="FFF2CC"/>
                  </a:solidFill>
                  <a:latin typeface="Avenir"/>
                  <a:ea typeface="Avenir"/>
                  <a:cs typeface="Avenir"/>
                  <a:sym typeface="Avenir"/>
                </a:rPr>
                <a:t>_</a:t>
              </a:r>
              <a:r>
                <a:rPr lang="en-US" sz="28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 </a:t>
              </a:r>
              <a:endParaRPr/>
            </a:p>
          </p:txBody>
        </p:sp>
        <p:sp>
          <p:nvSpPr>
            <p:cNvPr id="1414" name="Google Shape;1414;p40"/>
            <p:cNvSpPr txBox="1"/>
            <p:nvPr/>
          </p:nvSpPr>
          <p:spPr>
            <a:xfrm>
              <a:off x="421374" y="2535388"/>
              <a:ext cx="5382028" cy="1947518"/>
            </a:xfrm>
            <a:prstGeom prst="rect">
              <a:avLst/>
            </a:prstGeom>
            <a:solidFill>
              <a:srgbClr val="E1EFD8"/>
            </a:solidFill>
            <a:ln w="76200" cap="flat" cmpd="sng">
              <a:solidFill>
                <a:srgbClr val="A8D08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rgbClr val="E1EFD8"/>
                  </a:solidFill>
                  <a:latin typeface="Avenir"/>
                  <a:ea typeface="Avenir"/>
                  <a:cs typeface="Avenir"/>
                  <a:sym typeface="Avenir"/>
                </a:rPr>
                <a:t>_</a:t>
              </a:r>
              <a:r>
                <a:rPr lang="en-US" sz="20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Expenses</a:t>
              </a:r>
              <a:endParaRPr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415" name="Google Shape;1415;p40"/>
            <p:cNvSpPr txBox="1"/>
            <p:nvPr/>
          </p:nvSpPr>
          <p:spPr>
            <a:xfrm>
              <a:off x="2570770" y="6192000"/>
              <a:ext cx="1585661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Advertising</a:t>
              </a:r>
              <a:endParaRPr/>
            </a:p>
          </p:txBody>
        </p:sp>
        <p:sp>
          <p:nvSpPr>
            <p:cNvPr id="1416" name="Google Shape;1416;p40"/>
            <p:cNvSpPr txBox="1"/>
            <p:nvPr/>
          </p:nvSpPr>
          <p:spPr>
            <a:xfrm>
              <a:off x="4306077" y="6192000"/>
              <a:ext cx="160641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Cost of sales</a:t>
              </a:r>
              <a:endParaRPr/>
            </a:p>
          </p:txBody>
        </p:sp>
        <p:sp>
          <p:nvSpPr>
            <p:cNvPr id="1417" name="Google Shape;1417;p40"/>
            <p:cNvSpPr txBox="1"/>
            <p:nvPr/>
          </p:nvSpPr>
          <p:spPr>
            <a:xfrm>
              <a:off x="796515" y="6192000"/>
              <a:ext cx="1603683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Depreciation</a:t>
              </a:r>
              <a:endParaRPr/>
            </a:p>
          </p:txBody>
        </p:sp>
        <p:sp>
          <p:nvSpPr>
            <p:cNvPr id="1418" name="Google Shape;1418;p40"/>
            <p:cNvSpPr txBox="1"/>
            <p:nvPr/>
          </p:nvSpPr>
          <p:spPr>
            <a:xfrm>
              <a:off x="6295758" y="6192000"/>
              <a:ext cx="1842786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Revenue (sales)</a:t>
              </a:r>
              <a:endParaRPr/>
            </a:p>
          </p:txBody>
        </p:sp>
        <p:cxnSp>
          <p:nvCxnSpPr>
            <p:cNvPr id="1419" name="Google Shape;1419;p40"/>
            <p:cNvCxnSpPr/>
            <p:nvPr/>
          </p:nvCxnSpPr>
          <p:spPr>
            <a:xfrm>
              <a:off x="7112149" y="1710609"/>
              <a:ext cx="8791" cy="685022"/>
            </a:xfrm>
            <a:prstGeom prst="straightConnector1">
              <a:avLst/>
            </a:prstGeom>
            <a:noFill/>
            <a:ln w="76200" cap="flat" cmpd="sng">
              <a:solidFill>
                <a:srgbClr val="942093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420" name="Google Shape;1420;p40"/>
          <p:cNvSpPr txBox="1"/>
          <p:nvPr/>
        </p:nvSpPr>
        <p:spPr>
          <a:xfrm>
            <a:off x="525179" y="803194"/>
            <a:ext cx="5544457" cy="3542737"/>
          </a:xfrm>
          <a:prstGeom prst="rect">
            <a:avLst/>
          </a:prstGeom>
          <a:solidFill>
            <a:srgbClr val="E1EFD8"/>
          </a:solidFill>
          <a:ln w="76200" cap="flat" cmpd="sng">
            <a:solidFill>
              <a:srgbClr val="A8D08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E1EFD8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Assets</a:t>
            </a:r>
            <a:endParaRPr sz="2800" b="1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421" name="Google Shape;1421;p40"/>
          <p:cNvSpPr txBox="1"/>
          <p:nvPr/>
        </p:nvSpPr>
        <p:spPr>
          <a:xfrm>
            <a:off x="9216009" y="3094660"/>
            <a:ext cx="180430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Contributed capital</a:t>
            </a:r>
            <a:endParaRPr/>
          </a:p>
        </p:txBody>
      </p:sp>
      <p:sp>
        <p:nvSpPr>
          <p:cNvPr id="1422" name="Google Shape;1422;p40"/>
          <p:cNvSpPr txBox="1"/>
          <p:nvPr/>
        </p:nvSpPr>
        <p:spPr>
          <a:xfrm>
            <a:off x="10053903" y="344628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1423" name="Google Shape;1423;p40"/>
          <p:cNvSpPr txBox="1"/>
          <p:nvPr/>
        </p:nvSpPr>
        <p:spPr>
          <a:xfrm>
            <a:off x="760674" y="1477639"/>
            <a:ext cx="65434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1424" name="Google Shape;1424;p40"/>
          <p:cNvSpPr txBox="1"/>
          <p:nvPr/>
        </p:nvSpPr>
        <p:spPr>
          <a:xfrm>
            <a:off x="1596340" y="2513404"/>
            <a:ext cx="49725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1425" name="Google Shape;1425;p40"/>
          <p:cNvSpPr txBox="1"/>
          <p:nvPr/>
        </p:nvSpPr>
        <p:spPr>
          <a:xfrm>
            <a:off x="760674" y="1879243"/>
            <a:ext cx="164732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Accumulated depreciation</a:t>
            </a:r>
            <a:endParaRPr/>
          </a:p>
        </p:txBody>
      </p:sp>
      <p:grpSp>
        <p:nvGrpSpPr>
          <p:cNvPr id="1426" name="Google Shape;1426;p40"/>
          <p:cNvGrpSpPr/>
          <p:nvPr/>
        </p:nvGrpSpPr>
        <p:grpSpPr>
          <a:xfrm>
            <a:off x="661760" y="2490594"/>
            <a:ext cx="1705948" cy="368260"/>
            <a:chOff x="2547236" y="1229802"/>
            <a:chExt cx="1705948" cy="1687321"/>
          </a:xfrm>
        </p:grpSpPr>
        <p:cxnSp>
          <p:nvCxnSpPr>
            <p:cNvPr id="1427" name="Google Shape;1427;p40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428" name="Google Shape;1428;p40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429" name="Google Shape;1429;p40"/>
          <p:cNvSpPr txBox="1"/>
          <p:nvPr/>
        </p:nvSpPr>
        <p:spPr>
          <a:xfrm>
            <a:off x="979550" y="1125678"/>
            <a:ext cx="109183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Equipment</a:t>
            </a:r>
            <a:endParaRPr/>
          </a:p>
        </p:txBody>
      </p:sp>
      <p:grpSp>
        <p:nvGrpSpPr>
          <p:cNvPr id="1430" name="Google Shape;1430;p40"/>
          <p:cNvGrpSpPr/>
          <p:nvPr/>
        </p:nvGrpSpPr>
        <p:grpSpPr>
          <a:xfrm>
            <a:off x="672492" y="1457405"/>
            <a:ext cx="1705948" cy="368260"/>
            <a:chOff x="2547236" y="1229802"/>
            <a:chExt cx="1705948" cy="1687321"/>
          </a:xfrm>
        </p:grpSpPr>
        <p:cxnSp>
          <p:nvCxnSpPr>
            <p:cNvPr id="1431" name="Google Shape;1431;p40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432" name="Google Shape;1432;p40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433" name="Google Shape;1433;p40"/>
          <p:cNvSpPr txBox="1"/>
          <p:nvPr/>
        </p:nvSpPr>
        <p:spPr>
          <a:xfrm>
            <a:off x="2754608" y="1158898"/>
            <a:ext cx="124713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Cash at Bank</a:t>
            </a:r>
            <a:endParaRPr/>
          </a:p>
        </p:txBody>
      </p:sp>
      <p:sp>
        <p:nvSpPr>
          <p:cNvPr id="1434" name="Google Shape;1434;p40"/>
          <p:cNvSpPr txBox="1"/>
          <p:nvPr/>
        </p:nvSpPr>
        <p:spPr>
          <a:xfrm>
            <a:off x="3510019" y="1416901"/>
            <a:ext cx="758606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5,000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10,000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50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800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grpSp>
        <p:nvGrpSpPr>
          <p:cNvPr id="1435" name="Google Shape;1435;p40"/>
          <p:cNvGrpSpPr/>
          <p:nvPr/>
        </p:nvGrpSpPr>
        <p:grpSpPr>
          <a:xfrm>
            <a:off x="2525199" y="1456839"/>
            <a:ext cx="1705948" cy="1495607"/>
            <a:chOff x="2547236" y="1229802"/>
            <a:chExt cx="1705948" cy="1687321"/>
          </a:xfrm>
        </p:grpSpPr>
        <p:cxnSp>
          <p:nvCxnSpPr>
            <p:cNvPr id="1436" name="Google Shape;1436;p40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437" name="Google Shape;1437;p40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438" name="Google Shape;1438;p40"/>
          <p:cNvSpPr txBox="1"/>
          <p:nvPr/>
        </p:nvSpPr>
        <p:spPr>
          <a:xfrm>
            <a:off x="2672211" y="1416901"/>
            <a:ext cx="758541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700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1439" name="Google Shape;1439;p40"/>
          <p:cNvSpPr txBox="1"/>
          <p:nvPr/>
        </p:nvSpPr>
        <p:spPr>
          <a:xfrm>
            <a:off x="4203363" y="1120745"/>
            <a:ext cx="188320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Receivable</a:t>
            </a:r>
            <a:endParaRPr/>
          </a:p>
        </p:txBody>
      </p:sp>
      <p:grpSp>
        <p:nvGrpSpPr>
          <p:cNvPr id="1440" name="Google Shape;1440;p40"/>
          <p:cNvGrpSpPr/>
          <p:nvPr/>
        </p:nvGrpSpPr>
        <p:grpSpPr>
          <a:xfrm>
            <a:off x="4291992" y="1452472"/>
            <a:ext cx="1705948" cy="368260"/>
            <a:chOff x="2547236" y="1229802"/>
            <a:chExt cx="1705948" cy="1687321"/>
          </a:xfrm>
        </p:grpSpPr>
        <p:cxnSp>
          <p:nvCxnSpPr>
            <p:cNvPr id="1441" name="Google Shape;1441;p40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442" name="Google Shape;1442;p40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443" name="Google Shape;1443;p40"/>
          <p:cNvSpPr txBox="1"/>
          <p:nvPr/>
        </p:nvSpPr>
        <p:spPr>
          <a:xfrm>
            <a:off x="5504828" y="1426738"/>
            <a:ext cx="49725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1444" name="Google Shape;1444;p40"/>
          <p:cNvSpPr txBox="1"/>
          <p:nvPr/>
        </p:nvSpPr>
        <p:spPr>
          <a:xfrm>
            <a:off x="4666955" y="1426738"/>
            <a:ext cx="49725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1445" name="Google Shape;1445;p40"/>
          <p:cNvSpPr txBox="1"/>
          <p:nvPr/>
        </p:nvSpPr>
        <p:spPr>
          <a:xfrm>
            <a:off x="4322566" y="1978502"/>
            <a:ext cx="165943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Expense</a:t>
            </a:r>
            <a:endParaRPr/>
          </a:p>
        </p:txBody>
      </p:sp>
      <p:grpSp>
        <p:nvGrpSpPr>
          <p:cNvPr id="1446" name="Google Shape;1446;p40"/>
          <p:cNvGrpSpPr/>
          <p:nvPr/>
        </p:nvGrpSpPr>
        <p:grpSpPr>
          <a:xfrm>
            <a:off x="4299301" y="2310229"/>
            <a:ext cx="1705948" cy="368260"/>
            <a:chOff x="2547236" y="1229802"/>
            <a:chExt cx="1705948" cy="1687321"/>
          </a:xfrm>
        </p:grpSpPr>
        <p:cxnSp>
          <p:nvCxnSpPr>
            <p:cNvPr id="1447" name="Google Shape;1447;p40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448" name="Google Shape;1448;p40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449" name="Google Shape;1449;p40"/>
          <p:cNvSpPr txBox="1"/>
          <p:nvPr/>
        </p:nvSpPr>
        <p:spPr>
          <a:xfrm>
            <a:off x="5504769" y="2309032"/>
            <a:ext cx="49725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200</a:t>
            </a:r>
            <a:endParaRPr/>
          </a:p>
        </p:txBody>
      </p:sp>
      <p:sp>
        <p:nvSpPr>
          <p:cNvPr id="1450" name="Google Shape;1450;p40"/>
          <p:cNvSpPr txBox="1"/>
          <p:nvPr/>
        </p:nvSpPr>
        <p:spPr>
          <a:xfrm>
            <a:off x="4666896" y="2309032"/>
            <a:ext cx="49725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800</a:t>
            </a:r>
            <a:endParaRPr/>
          </a:p>
        </p:txBody>
      </p:sp>
      <p:sp>
        <p:nvSpPr>
          <p:cNvPr id="1451" name="Google Shape;1451;p40"/>
          <p:cNvSpPr txBox="1"/>
          <p:nvPr/>
        </p:nvSpPr>
        <p:spPr>
          <a:xfrm>
            <a:off x="4684322" y="2625931"/>
            <a:ext cx="98110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Inventory</a:t>
            </a:r>
            <a:endParaRPr/>
          </a:p>
        </p:txBody>
      </p:sp>
      <p:grpSp>
        <p:nvGrpSpPr>
          <p:cNvPr id="1452" name="Google Shape;1452;p40"/>
          <p:cNvGrpSpPr/>
          <p:nvPr/>
        </p:nvGrpSpPr>
        <p:grpSpPr>
          <a:xfrm>
            <a:off x="4308412" y="2952118"/>
            <a:ext cx="1705948" cy="833880"/>
            <a:chOff x="2547236" y="1229802"/>
            <a:chExt cx="1705948" cy="1687321"/>
          </a:xfrm>
        </p:grpSpPr>
        <p:cxnSp>
          <p:nvCxnSpPr>
            <p:cNvPr id="1453" name="Google Shape;1453;p40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454" name="Google Shape;1454;p40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455" name="Google Shape;1455;p40"/>
          <p:cNvSpPr txBox="1"/>
          <p:nvPr/>
        </p:nvSpPr>
        <p:spPr>
          <a:xfrm>
            <a:off x="4416322" y="2950921"/>
            <a:ext cx="75693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10,000</a:t>
            </a:r>
            <a:endParaRPr/>
          </a:p>
        </p:txBody>
      </p:sp>
      <p:sp>
        <p:nvSpPr>
          <p:cNvPr id="1456" name="Google Shape;1456;p40"/>
          <p:cNvSpPr txBox="1"/>
          <p:nvPr/>
        </p:nvSpPr>
        <p:spPr>
          <a:xfrm>
            <a:off x="10348019" y="1123773"/>
            <a:ext cx="100219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Bank loan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grpSp>
        <p:nvGrpSpPr>
          <p:cNvPr id="1457" name="Google Shape;1457;p40"/>
          <p:cNvGrpSpPr/>
          <p:nvPr/>
        </p:nvGrpSpPr>
        <p:grpSpPr>
          <a:xfrm>
            <a:off x="9996142" y="1455500"/>
            <a:ext cx="1705948" cy="368260"/>
            <a:chOff x="2547236" y="1229802"/>
            <a:chExt cx="1705948" cy="1687321"/>
          </a:xfrm>
        </p:grpSpPr>
        <p:cxnSp>
          <p:nvCxnSpPr>
            <p:cNvPr id="1458" name="Google Shape;1458;p40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459" name="Google Shape;1459;p40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460" name="Google Shape;1460;p40"/>
          <p:cNvSpPr txBox="1"/>
          <p:nvPr/>
        </p:nvSpPr>
        <p:spPr>
          <a:xfrm>
            <a:off x="10949291" y="1429766"/>
            <a:ext cx="75693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1461" name="Google Shape;1461;p40"/>
          <p:cNvSpPr txBox="1"/>
          <p:nvPr/>
        </p:nvSpPr>
        <p:spPr>
          <a:xfrm>
            <a:off x="10215613" y="1429766"/>
            <a:ext cx="65274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5,000</a:t>
            </a:r>
            <a:endParaRPr/>
          </a:p>
        </p:txBody>
      </p:sp>
      <p:sp>
        <p:nvSpPr>
          <p:cNvPr id="1462" name="Google Shape;1462;p40"/>
          <p:cNvSpPr txBox="1"/>
          <p:nvPr/>
        </p:nvSpPr>
        <p:spPr>
          <a:xfrm>
            <a:off x="6318853" y="1117605"/>
            <a:ext cx="16376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payable</a:t>
            </a:r>
            <a:endParaRPr/>
          </a:p>
        </p:txBody>
      </p:sp>
      <p:grpSp>
        <p:nvGrpSpPr>
          <p:cNvPr id="1463" name="Google Shape;1463;p40"/>
          <p:cNvGrpSpPr/>
          <p:nvPr/>
        </p:nvGrpSpPr>
        <p:grpSpPr>
          <a:xfrm>
            <a:off x="6284721" y="1449331"/>
            <a:ext cx="1705948" cy="617621"/>
            <a:chOff x="2547236" y="1229802"/>
            <a:chExt cx="1705948" cy="1687321"/>
          </a:xfrm>
        </p:grpSpPr>
        <p:cxnSp>
          <p:nvCxnSpPr>
            <p:cNvPr id="1464" name="Google Shape;1464;p40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465" name="Google Shape;1465;p40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466" name="Google Shape;1466;p40"/>
          <p:cNvSpPr txBox="1"/>
          <p:nvPr/>
        </p:nvSpPr>
        <p:spPr>
          <a:xfrm>
            <a:off x="7342065" y="1423598"/>
            <a:ext cx="65274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250</a:t>
            </a:r>
            <a:endParaRPr/>
          </a:p>
        </p:txBody>
      </p:sp>
      <p:sp>
        <p:nvSpPr>
          <p:cNvPr id="1467" name="Google Shape;1467;p40"/>
          <p:cNvSpPr txBox="1"/>
          <p:nvPr/>
        </p:nvSpPr>
        <p:spPr>
          <a:xfrm>
            <a:off x="8149085" y="1125191"/>
            <a:ext cx="165212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revenue</a:t>
            </a:r>
            <a:endParaRPr/>
          </a:p>
        </p:txBody>
      </p:sp>
      <p:grpSp>
        <p:nvGrpSpPr>
          <p:cNvPr id="1468" name="Google Shape;1468;p40"/>
          <p:cNvGrpSpPr/>
          <p:nvPr/>
        </p:nvGrpSpPr>
        <p:grpSpPr>
          <a:xfrm>
            <a:off x="8122166" y="1456918"/>
            <a:ext cx="1705948" cy="368260"/>
            <a:chOff x="2547236" y="1229802"/>
            <a:chExt cx="1705948" cy="1687321"/>
          </a:xfrm>
        </p:grpSpPr>
        <p:cxnSp>
          <p:nvCxnSpPr>
            <p:cNvPr id="1469" name="Google Shape;1469;p40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470" name="Google Shape;1470;p40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471" name="Google Shape;1471;p40"/>
          <p:cNvSpPr txBox="1"/>
          <p:nvPr/>
        </p:nvSpPr>
        <p:spPr>
          <a:xfrm>
            <a:off x="9335002" y="1431184"/>
            <a:ext cx="49725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1472" name="Google Shape;1472;p40"/>
          <p:cNvSpPr txBox="1"/>
          <p:nvPr/>
        </p:nvSpPr>
        <p:spPr>
          <a:xfrm>
            <a:off x="8601324" y="1431184"/>
            <a:ext cx="39305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90</a:t>
            </a:r>
            <a:endParaRPr/>
          </a:p>
        </p:txBody>
      </p:sp>
      <p:sp>
        <p:nvSpPr>
          <p:cNvPr id="1473" name="Google Shape;1473;p40"/>
          <p:cNvSpPr txBox="1"/>
          <p:nvPr/>
        </p:nvSpPr>
        <p:spPr>
          <a:xfrm>
            <a:off x="6814454" y="3019219"/>
            <a:ext cx="10737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Profit</a:t>
            </a:r>
            <a:endParaRPr/>
          </a:p>
        </p:txBody>
      </p:sp>
      <p:grpSp>
        <p:nvGrpSpPr>
          <p:cNvPr id="1474" name="Google Shape;1474;p40"/>
          <p:cNvGrpSpPr/>
          <p:nvPr/>
        </p:nvGrpSpPr>
        <p:grpSpPr>
          <a:xfrm>
            <a:off x="6506161" y="3384130"/>
            <a:ext cx="1705948" cy="368260"/>
            <a:chOff x="2547236" y="1229802"/>
            <a:chExt cx="1705948" cy="1687321"/>
          </a:xfrm>
        </p:grpSpPr>
        <p:cxnSp>
          <p:nvCxnSpPr>
            <p:cNvPr id="1475" name="Google Shape;1475;p40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476" name="Google Shape;1476;p40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477" name="Google Shape;1477;p40"/>
          <p:cNvSpPr txBox="1"/>
          <p:nvPr/>
        </p:nvSpPr>
        <p:spPr>
          <a:xfrm>
            <a:off x="7411706" y="3369029"/>
            <a:ext cx="49725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160</a:t>
            </a:r>
            <a:endParaRPr/>
          </a:p>
        </p:txBody>
      </p:sp>
      <p:grpSp>
        <p:nvGrpSpPr>
          <p:cNvPr id="1478" name="Google Shape;1478;p40"/>
          <p:cNvGrpSpPr/>
          <p:nvPr/>
        </p:nvGrpSpPr>
        <p:grpSpPr>
          <a:xfrm>
            <a:off x="9227842" y="3404645"/>
            <a:ext cx="1705948" cy="368260"/>
            <a:chOff x="2547236" y="1229802"/>
            <a:chExt cx="1705948" cy="1687321"/>
          </a:xfrm>
        </p:grpSpPr>
        <p:cxnSp>
          <p:nvCxnSpPr>
            <p:cNvPr id="1479" name="Google Shape;1479;p40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480" name="Google Shape;1480;p40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481" name="Google Shape;1481;p40"/>
          <p:cNvSpPr txBox="1"/>
          <p:nvPr/>
        </p:nvSpPr>
        <p:spPr>
          <a:xfrm>
            <a:off x="6453697" y="2993365"/>
            <a:ext cx="1804303" cy="844102"/>
          </a:xfrm>
          <a:prstGeom prst="rect">
            <a:avLst/>
          </a:prstGeom>
          <a:noFill/>
          <a:ln w="5715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94209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482" name="Google Shape;1482;p40"/>
          <p:cNvSpPr txBox="1"/>
          <p:nvPr/>
        </p:nvSpPr>
        <p:spPr>
          <a:xfrm>
            <a:off x="7074132" y="4935797"/>
            <a:ext cx="60625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Sales</a:t>
            </a:r>
            <a:endParaRPr/>
          </a:p>
        </p:txBody>
      </p:sp>
      <p:grpSp>
        <p:nvGrpSpPr>
          <p:cNvPr id="1483" name="Google Shape;1483;p40"/>
          <p:cNvGrpSpPr/>
          <p:nvPr/>
        </p:nvGrpSpPr>
        <p:grpSpPr>
          <a:xfrm>
            <a:off x="6524284" y="5267523"/>
            <a:ext cx="1705948" cy="891553"/>
            <a:chOff x="2547236" y="1229802"/>
            <a:chExt cx="1705948" cy="1687321"/>
          </a:xfrm>
        </p:grpSpPr>
        <p:cxnSp>
          <p:nvCxnSpPr>
            <p:cNvPr id="1484" name="Google Shape;1484;p40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485" name="Google Shape;1485;p40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486" name="Google Shape;1486;p40"/>
          <p:cNvSpPr txBox="1"/>
          <p:nvPr/>
        </p:nvSpPr>
        <p:spPr>
          <a:xfrm>
            <a:off x="7598891" y="5263056"/>
            <a:ext cx="497251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700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90</a:t>
            </a:r>
            <a:endParaRPr/>
          </a:p>
        </p:txBody>
      </p:sp>
      <p:sp>
        <p:nvSpPr>
          <p:cNvPr id="1487" name="Google Shape;1487;p40"/>
          <p:cNvSpPr txBox="1"/>
          <p:nvPr/>
        </p:nvSpPr>
        <p:spPr>
          <a:xfrm>
            <a:off x="3984488" y="5505636"/>
            <a:ext cx="123553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Cost of Sales</a:t>
            </a:r>
            <a:endParaRPr/>
          </a:p>
        </p:txBody>
      </p:sp>
      <p:grpSp>
        <p:nvGrpSpPr>
          <p:cNvPr id="1488" name="Google Shape;1488;p40"/>
          <p:cNvGrpSpPr/>
          <p:nvPr/>
        </p:nvGrpSpPr>
        <p:grpSpPr>
          <a:xfrm>
            <a:off x="3749273" y="5816092"/>
            <a:ext cx="1705948" cy="841021"/>
            <a:chOff x="2547236" y="1229802"/>
            <a:chExt cx="1705948" cy="1687321"/>
          </a:xfrm>
        </p:grpSpPr>
        <p:cxnSp>
          <p:nvCxnSpPr>
            <p:cNvPr id="1489" name="Google Shape;1489;p40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490" name="Google Shape;1490;p40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491" name="Google Shape;1491;p40"/>
          <p:cNvSpPr txBox="1"/>
          <p:nvPr/>
        </p:nvSpPr>
        <p:spPr>
          <a:xfrm>
            <a:off x="4102970" y="5832891"/>
            <a:ext cx="497251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</a:t>
            </a:r>
            <a:endParaRPr/>
          </a:p>
        </p:txBody>
      </p:sp>
      <p:sp>
        <p:nvSpPr>
          <p:cNvPr id="1492" name="Google Shape;1492;p40"/>
          <p:cNvSpPr txBox="1"/>
          <p:nvPr/>
        </p:nvSpPr>
        <p:spPr>
          <a:xfrm>
            <a:off x="2558804" y="4600492"/>
            <a:ext cx="89800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Cleaning</a:t>
            </a:r>
            <a:endParaRPr/>
          </a:p>
        </p:txBody>
      </p:sp>
      <p:grpSp>
        <p:nvGrpSpPr>
          <p:cNvPr id="1493" name="Google Shape;1493;p40"/>
          <p:cNvGrpSpPr/>
          <p:nvPr/>
        </p:nvGrpSpPr>
        <p:grpSpPr>
          <a:xfrm>
            <a:off x="2500181" y="4889686"/>
            <a:ext cx="1048134" cy="620597"/>
            <a:chOff x="2547236" y="1229802"/>
            <a:chExt cx="1705948" cy="1687321"/>
          </a:xfrm>
        </p:grpSpPr>
        <p:cxnSp>
          <p:nvCxnSpPr>
            <p:cNvPr id="1494" name="Google Shape;1494;p40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495" name="Google Shape;1495;p40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496" name="Google Shape;1496;p40"/>
          <p:cNvSpPr txBox="1"/>
          <p:nvPr/>
        </p:nvSpPr>
        <p:spPr>
          <a:xfrm>
            <a:off x="2508524" y="4885219"/>
            <a:ext cx="49725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50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250</a:t>
            </a:r>
            <a:endParaRPr/>
          </a:p>
        </p:txBody>
      </p:sp>
      <p:sp>
        <p:nvSpPr>
          <p:cNvPr id="1497" name="Google Shape;1497;p40"/>
          <p:cNvSpPr txBox="1"/>
          <p:nvPr/>
        </p:nvSpPr>
        <p:spPr>
          <a:xfrm>
            <a:off x="1146779" y="5508167"/>
            <a:ext cx="125406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Depreciation</a:t>
            </a:r>
            <a:endParaRPr/>
          </a:p>
        </p:txBody>
      </p:sp>
      <p:grpSp>
        <p:nvGrpSpPr>
          <p:cNvPr id="1498" name="Google Shape;1498;p40"/>
          <p:cNvGrpSpPr/>
          <p:nvPr/>
        </p:nvGrpSpPr>
        <p:grpSpPr>
          <a:xfrm>
            <a:off x="1171248" y="5818627"/>
            <a:ext cx="1152947" cy="297343"/>
            <a:chOff x="2461940" y="1229802"/>
            <a:chExt cx="1876542" cy="1687321"/>
          </a:xfrm>
        </p:grpSpPr>
        <p:cxnSp>
          <p:nvCxnSpPr>
            <p:cNvPr id="1499" name="Google Shape;1499;p40"/>
            <p:cNvCxnSpPr/>
            <p:nvPr/>
          </p:nvCxnSpPr>
          <p:spPr>
            <a:xfrm>
              <a:off x="2461940" y="1229802"/>
              <a:ext cx="1876542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500" name="Google Shape;1500;p40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501" name="Google Shape;1501;p40"/>
          <p:cNvSpPr txBox="1"/>
          <p:nvPr/>
        </p:nvSpPr>
        <p:spPr>
          <a:xfrm>
            <a:off x="1221359" y="5814160"/>
            <a:ext cx="49725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1502" name="Google Shape;1502;p40"/>
          <p:cNvSpPr txBox="1"/>
          <p:nvPr/>
        </p:nvSpPr>
        <p:spPr>
          <a:xfrm>
            <a:off x="2470029" y="5508533"/>
            <a:ext cx="112203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Advertising</a:t>
            </a:r>
            <a:endParaRPr/>
          </a:p>
        </p:txBody>
      </p:sp>
      <p:grpSp>
        <p:nvGrpSpPr>
          <p:cNvPr id="1503" name="Google Shape;1503;p40"/>
          <p:cNvGrpSpPr/>
          <p:nvPr/>
        </p:nvGrpSpPr>
        <p:grpSpPr>
          <a:xfrm>
            <a:off x="2428613" y="5812766"/>
            <a:ext cx="1162550" cy="395248"/>
            <a:chOff x="2151370" y="1194467"/>
            <a:chExt cx="2497679" cy="2242898"/>
          </a:xfrm>
        </p:grpSpPr>
        <p:cxnSp>
          <p:nvCxnSpPr>
            <p:cNvPr id="1504" name="Google Shape;1504;p40"/>
            <p:cNvCxnSpPr/>
            <p:nvPr/>
          </p:nvCxnSpPr>
          <p:spPr>
            <a:xfrm>
              <a:off x="2151370" y="1229802"/>
              <a:ext cx="2497679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505" name="Google Shape;1505;p40"/>
            <p:cNvCxnSpPr/>
            <p:nvPr/>
          </p:nvCxnSpPr>
          <p:spPr>
            <a:xfrm rot="10800000">
              <a:off x="3400308" y="1194467"/>
              <a:ext cx="0" cy="224289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506" name="Google Shape;1506;p40"/>
          <p:cNvSpPr txBox="1"/>
          <p:nvPr/>
        </p:nvSpPr>
        <p:spPr>
          <a:xfrm>
            <a:off x="2531172" y="5803896"/>
            <a:ext cx="49725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200</a:t>
            </a:r>
            <a:endParaRPr/>
          </a:p>
        </p:txBody>
      </p:sp>
      <p:sp>
        <p:nvSpPr>
          <p:cNvPr id="1507" name="Google Shape;1507;p40"/>
          <p:cNvSpPr txBox="1"/>
          <p:nvPr/>
        </p:nvSpPr>
        <p:spPr>
          <a:xfrm>
            <a:off x="5403698" y="2976275"/>
            <a:ext cx="497251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25</a:t>
            </a:r>
            <a:endParaRPr/>
          </a:p>
        </p:txBody>
      </p:sp>
      <p:sp>
        <p:nvSpPr>
          <p:cNvPr id="1508" name="Google Shape;1508;p40"/>
          <p:cNvSpPr txBox="1"/>
          <p:nvPr/>
        </p:nvSpPr>
        <p:spPr>
          <a:xfrm>
            <a:off x="6452400" y="1403911"/>
            <a:ext cx="65434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4" name="Google Shape;1514;p41"/>
          <p:cNvSpPr txBox="1"/>
          <p:nvPr/>
        </p:nvSpPr>
        <p:spPr>
          <a:xfrm>
            <a:off x="6227788" y="2623662"/>
            <a:ext cx="5556216" cy="169284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Equity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1515" name="Google Shape;1515;p41"/>
          <p:cNvSpPr txBox="1"/>
          <p:nvPr/>
        </p:nvSpPr>
        <p:spPr>
          <a:xfrm>
            <a:off x="6410845" y="3135649"/>
            <a:ext cx="1544844" cy="770509"/>
          </a:xfrm>
          <a:prstGeom prst="rect">
            <a:avLst/>
          </a:prstGeom>
          <a:noFill/>
          <a:ln w="5715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>
                <a:solidFill>
                  <a:srgbClr val="942093"/>
                </a:solidFill>
                <a:latin typeface="Avenir"/>
                <a:ea typeface="Avenir"/>
                <a:cs typeface="Avenir"/>
                <a:sym typeface="Avenir"/>
              </a:rPr>
              <a:t>Profit</a:t>
            </a:r>
            <a:endParaRPr/>
          </a:p>
        </p:txBody>
      </p:sp>
      <p:sp>
        <p:nvSpPr>
          <p:cNvPr id="1516" name="Google Shape;1516;p41"/>
          <p:cNvSpPr txBox="1"/>
          <p:nvPr/>
        </p:nvSpPr>
        <p:spPr>
          <a:xfrm>
            <a:off x="6227788" y="773769"/>
            <a:ext cx="5556216" cy="170267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Liabilities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1517" name="Google Shape;1517;p41"/>
          <p:cNvSpPr txBox="1"/>
          <p:nvPr/>
        </p:nvSpPr>
        <p:spPr>
          <a:xfrm>
            <a:off x="492858" y="4444544"/>
            <a:ext cx="11291146" cy="2225188"/>
          </a:xfrm>
          <a:prstGeom prst="rect">
            <a:avLst/>
          </a:prstGeom>
          <a:solidFill>
            <a:srgbClr val="FCECFB"/>
          </a:solidFill>
          <a:ln w="7620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1518" name="Google Shape;1518;p41"/>
          <p:cNvSpPr txBox="1"/>
          <p:nvPr/>
        </p:nvSpPr>
        <p:spPr>
          <a:xfrm>
            <a:off x="6220907" y="4585078"/>
            <a:ext cx="5410918" cy="1947518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Revenue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1519" name="Google Shape;1519;p41"/>
          <p:cNvSpPr txBox="1"/>
          <p:nvPr/>
        </p:nvSpPr>
        <p:spPr>
          <a:xfrm>
            <a:off x="642552" y="4585078"/>
            <a:ext cx="5382028" cy="1947518"/>
          </a:xfrm>
          <a:prstGeom prst="rect">
            <a:avLst/>
          </a:prstGeom>
          <a:solidFill>
            <a:srgbClr val="E1EFD8"/>
          </a:solidFill>
          <a:ln w="76200" cap="flat" cmpd="sng">
            <a:solidFill>
              <a:srgbClr val="A8D08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E1EFD8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Expenses</a:t>
            </a:r>
            <a:endParaRPr sz="2800" b="1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cxnSp>
        <p:nvCxnSpPr>
          <p:cNvPr id="1520" name="Google Shape;1520;p41"/>
          <p:cNvCxnSpPr>
            <a:stCxn id="1515" idx="2"/>
          </p:cNvCxnSpPr>
          <p:nvPr/>
        </p:nvCxnSpPr>
        <p:spPr>
          <a:xfrm>
            <a:off x="7183267" y="3906158"/>
            <a:ext cx="8700" cy="566100"/>
          </a:xfrm>
          <a:prstGeom prst="straightConnector1">
            <a:avLst/>
          </a:prstGeom>
          <a:noFill/>
          <a:ln w="7620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521" name="Google Shape;1521;p41"/>
          <p:cNvSpPr txBox="1"/>
          <p:nvPr/>
        </p:nvSpPr>
        <p:spPr>
          <a:xfrm>
            <a:off x="492858" y="773769"/>
            <a:ext cx="5544457" cy="3542737"/>
          </a:xfrm>
          <a:prstGeom prst="rect">
            <a:avLst/>
          </a:prstGeom>
          <a:solidFill>
            <a:srgbClr val="E1EFD8"/>
          </a:solidFill>
          <a:ln w="76200" cap="flat" cmpd="sng">
            <a:solidFill>
              <a:srgbClr val="A8D08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E1EFD8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Assets</a:t>
            </a:r>
            <a:endParaRPr sz="2800" b="1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522" name="Google Shape;1522;p41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1523" name="Google Shape;1523;p41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grpSp>
        <p:nvGrpSpPr>
          <p:cNvPr id="1524" name="Google Shape;1524;p41"/>
          <p:cNvGrpSpPr/>
          <p:nvPr/>
        </p:nvGrpSpPr>
        <p:grpSpPr>
          <a:xfrm>
            <a:off x="4248000" y="2850495"/>
            <a:ext cx="1620000" cy="1116000"/>
            <a:chOff x="3810000" y="2381250"/>
            <a:chExt cx="1390650" cy="1230631"/>
          </a:xfrm>
        </p:grpSpPr>
        <p:sp>
          <p:nvSpPr>
            <p:cNvPr id="1525" name="Google Shape;1525;p41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7073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526" name="Google Shape;1526;p41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7073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527" name="Google Shape;1527;p41"/>
          <p:cNvGrpSpPr/>
          <p:nvPr/>
        </p:nvGrpSpPr>
        <p:grpSpPr>
          <a:xfrm>
            <a:off x="673200" y="3340800"/>
            <a:ext cx="1620000" cy="613673"/>
            <a:chOff x="3810000" y="2381250"/>
            <a:chExt cx="1390650" cy="1230631"/>
          </a:xfrm>
        </p:grpSpPr>
        <p:sp>
          <p:nvSpPr>
            <p:cNvPr id="1528" name="Google Shape;1528;p41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529" name="Google Shape;1529;p41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530" name="Google Shape;1530;p41"/>
          <p:cNvSpPr txBox="1"/>
          <p:nvPr/>
        </p:nvSpPr>
        <p:spPr>
          <a:xfrm>
            <a:off x="4292494" y="3924000"/>
            <a:ext cx="153177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Inventory</a:t>
            </a:r>
            <a:endParaRPr/>
          </a:p>
        </p:txBody>
      </p:sp>
      <p:sp>
        <p:nvSpPr>
          <p:cNvPr id="1531" name="Google Shape;1531;p41"/>
          <p:cNvSpPr txBox="1"/>
          <p:nvPr/>
        </p:nvSpPr>
        <p:spPr>
          <a:xfrm>
            <a:off x="4101806" y="2478490"/>
            <a:ext cx="191138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expenses</a:t>
            </a:r>
            <a:endParaRPr/>
          </a:p>
        </p:txBody>
      </p:sp>
      <p:sp>
        <p:nvSpPr>
          <p:cNvPr id="1532" name="Google Shape;1532;p41"/>
          <p:cNvSpPr txBox="1"/>
          <p:nvPr/>
        </p:nvSpPr>
        <p:spPr>
          <a:xfrm>
            <a:off x="661400" y="3924000"/>
            <a:ext cx="16473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Equipment</a:t>
            </a:r>
            <a:endParaRPr/>
          </a:p>
        </p:txBody>
      </p:sp>
      <p:sp>
        <p:nvSpPr>
          <p:cNvPr id="1533" name="Google Shape;1533;p41"/>
          <p:cNvSpPr txBox="1"/>
          <p:nvPr/>
        </p:nvSpPr>
        <p:spPr>
          <a:xfrm>
            <a:off x="2596439" y="5339671"/>
            <a:ext cx="159056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Cleaning</a:t>
            </a:r>
            <a:endParaRPr/>
          </a:p>
        </p:txBody>
      </p:sp>
      <p:sp>
        <p:nvSpPr>
          <p:cNvPr id="1534" name="Google Shape;1534;p41"/>
          <p:cNvSpPr txBox="1"/>
          <p:nvPr/>
        </p:nvSpPr>
        <p:spPr>
          <a:xfrm>
            <a:off x="4306077" y="6192000"/>
            <a:ext cx="160641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Cost of sales</a:t>
            </a:r>
            <a:endParaRPr/>
          </a:p>
        </p:txBody>
      </p:sp>
      <p:sp>
        <p:nvSpPr>
          <p:cNvPr id="1535" name="Google Shape;1535;p41"/>
          <p:cNvSpPr txBox="1"/>
          <p:nvPr/>
        </p:nvSpPr>
        <p:spPr>
          <a:xfrm>
            <a:off x="796515" y="6192000"/>
            <a:ext cx="160368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Depreciation</a:t>
            </a:r>
            <a:endParaRPr/>
          </a:p>
        </p:txBody>
      </p:sp>
      <p:sp>
        <p:nvSpPr>
          <p:cNvPr id="1536" name="Google Shape;1536;p41"/>
          <p:cNvSpPr txBox="1"/>
          <p:nvPr/>
        </p:nvSpPr>
        <p:spPr>
          <a:xfrm>
            <a:off x="6295758" y="6192000"/>
            <a:ext cx="184278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Revenue (sales)</a:t>
            </a:r>
            <a:endParaRPr/>
          </a:p>
        </p:txBody>
      </p:sp>
      <p:sp>
        <p:nvSpPr>
          <p:cNvPr id="1537" name="Google Shape;1537;p41"/>
          <p:cNvSpPr txBox="1"/>
          <p:nvPr/>
        </p:nvSpPr>
        <p:spPr>
          <a:xfrm>
            <a:off x="10028967" y="2029411"/>
            <a:ext cx="159368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Bank loan</a:t>
            </a:r>
            <a:endParaRPr/>
          </a:p>
        </p:txBody>
      </p:sp>
      <p:sp>
        <p:nvSpPr>
          <p:cNvPr id="1538" name="Google Shape;1538;p41"/>
          <p:cNvSpPr txBox="1"/>
          <p:nvPr/>
        </p:nvSpPr>
        <p:spPr>
          <a:xfrm>
            <a:off x="8114313" y="2028286"/>
            <a:ext cx="186420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income</a:t>
            </a:r>
            <a:endParaRPr/>
          </a:p>
        </p:txBody>
      </p:sp>
      <p:sp>
        <p:nvSpPr>
          <p:cNvPr id="1539" name="Google Shape;1539;p41"/>
          <p:cNvSpPr txBox="1"/>
          <p:nvPr/>
        </p:nvSpPr>
        <p:spPr>
          <a:xfrm>
            <a:off x="3713366" y="5031445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50</a:t>
            </a:r>
            <a:endParaRPr/>
          </a:p>
        </p:txBody>
      </p:sp>
      <p:sp>
        <p:nvSpPr>
          <p:cNvPr id="1540" name="Google Shape;1540;p41"/>
          <p:cNvSpPr txBox="1"/>
          <p:nvPr/>
        </p:nvSpPr>
        <p:spPr>
          <a:xfrm>
            <a:off x="9846648" y="3982992"/>
            <a:ext cx="183451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Contributed capital</a:t>
            </a:r>
            <a:endParaRPr/>
          </a:p>
        </p:txBody>
      </p:sp>
      <p:sp>
        <p:nvSpPr>
          <p:cNvPr id="1541" name="Google Shape;1541;p41"/>
          <p:cNvSpPr txBox="1"/>
          <p:nvPr/>
        </p:nvSpPr>
        <p:spPr>
          <a:xfrm>
            <a:off x="10785455" y="1718255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1542" name="Google Shape;1542;p41"/>
          <p:cNvSpPr/>
          <p:nvPr/>
        </p:nvSpPr>
        <p:spPr>
          <a:xfrm rot="10800000">
            <a:off x="10548000" y="1757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3" name="Google Shape;1543;p41"/>
          <p:cNvSpPr txBox="1"/>
          <p:nvPr/>
        </p:nvSpPr>
        <p:spPr>
          <a:xfrm>
            <a:off x="10776926" y="3664772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1544" name="Google Shape;1544;p41"/>
          <p:cNvSpPr txBox="1"/>
          <p:nvPr/>
        </p:nvSpPr>
        <p:spPr>
          <a:xfrm>
            <a:off x="10732895" y="1448255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5,000</a:t>
            </a:r>
            <a:endParaRPr/>
          </a:p>
        </p:txBody>
      </p:sp>
      <p:sp>
        <p:nvSpPr>
          <p:cNvPr id="1545" name="Google Shape;1545;p41"/>
          <p:cNvSpPr/>
          <p:nvPr/>
        </p:nvSpPr>
        <p:spPr>
          <a:xfrm>
            <a:off x="10548000" y="1505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6" name="Google Shape;1546;p41"/>
          <p:cNvSpPr txBox="1"/>
          <p:nvPr/>
        </p:nvSpPr>
        <p:spPr>
          <a:xfrm>
            <a:off x="4984560" y="3610092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10,000</a:t>
            </a:r>
            <a:endParaRPr/>
          </a:p>
        </p:txBody>
      </p:sp>
      <p:sp>
        <p:nvSpPr>
          <p:cNvPr id="1547" name="Google Shape;1547;p41"/>
          <p:cNvSpPr txBox="1"/>
          <p:nvPr/>
        </p:nvSpPr>
        <p:spPr>
          <a:xfrm>
            <a:off x="7429894" y="5905082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700</a:t>
            </a:r>
            <a:endParaRPr/>
          </a:p>
        </p:txBody>
      </p:sp>
      <p:sp>
        <p:nvSpPr>
          <p:cNvPr id="1548" name="Google Shape;1548;p41"/>
          <p:cNvSpPr/>
          <p:nvPr/>
        </p:nvSpPr>
        <p:spPr>
          <a:xfrm rot="10800000">
            <a:off x="6984000" y="594307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9" name="Google Shape;1549;p41"/>
          <p:cNvSpPr/>
          <p:nvPr/>
        </p:nvSpPr>
        <p:spPr>
          <a:xfrm rot="10800000">
            <a:off x="3096000" y="5082325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0" name="Google Shape;1550;p41"/>
          <p:cNvSpPr txBox="1"/>
          <p:nvPr/>
        </p:nvSpPr>
        <p:spPr>
          <a:xfrm>
            <a:off x="7315968" y="1713373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1551" name="Google Shape;1551;p41"/>
          <p:cNvSpPr/>
          <p:nvPr/>
        </p:nvSpPr>
        <p:spPr>
          <a:xfrm rot="10800000">
            <a:off x="6984000" y="174904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2" name="Google Shape;1552;p41"/>
          <p:cNvSpPr txBox="1"/>
          <p:nvPr/>
        </p:nvSpPr>
        <p:spPr>
          <a:xfrm>
            <a:off x="1501235" y="3588336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1553" name="Google Shape;1553;p41"/>
          <p:cNvSpPr/>
          <p:nvPr/>
        </p:nvSpPr>
        <p:spPr>
          <a:xfrm rot="10800000">
            <a:off x="1249425" y="363766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4" name="Google Shape;1554;p41"/>
          <p:cNvSpPr txBox="1"/>
          <p:nvPr/>
        </p:nvSpPr>
        <p:spPr>
          <a:xfrm>
            <a:off x="5269894" y="336508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1555" name="Google Shape;1555;p41"/>
          <p:cNvSpPr/>
          <p:nvPr/>
        </p:nvSpPr>
        <p:spPr>
          <a:xfrm>
            <a:off x="4824000" y="342934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6" name="Google Shape;1556;p41"/>
          <p:cNvSpPr/>
          <p:nvPr/>
        </p:nvSpPr>
        <p:spPr>
          <a:xfrm rot="10800000">
            <a:off x="4824000" y="36625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7" name="Google Shape;1557;p41"/>
          <p:cNvSpPr txBox="1"/>
          <p:nvPr/>
        </p:nvSpPr>
        <p:spPr>
          <a:xfrm>
            <a:off x="5305894" y="5893862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1558" name="Google Shape;1558;p41"/>
          <p:cNvSpPr/>
          <p:nvPr/>
        </p:nvSpPr>
        <p:spPr>
          <a:xfrm rot="10800000">
            <a:off x="4860000" y="594474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9" name="Google Shape;1559;p41"/>
          <p:cNvSpPr txBox="1"/>
          <p:nvPr/>
        </p:nvSpPr>
        <p:spPr>
          <a:xfrm>
            <a:off x="7429894" y="5645244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1560" name="Google Shape;1560;p41"/>
          <p:cNvSpPr/>
          <p:nvPr/>
        </p:nvSpPr>
        <p:spPr>
          <a:xfrm rot="10800000">
            <a:off x="6984000" y="569537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1" name="Google Shape;1561;p41"/>
          <p:cNvSpPr txBox="1"/>
          <p:nvPr/>
        </p:nvSpPr>
        <p:spPr>
          <a:xfrm>
            <a:off x="5269894" y="122206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1562" name="Google Shape;1562;p41"/>
          <p:cNvSpPr/>
          <p:nvPr/>
        </p:nvSpPr>
        <p:spPr>
          <a:xfrm rot="10800000">
            <a:off x="4824771" y="126334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3" name="Google Shape;1563;p41"/>
          <p:cNvSpPr txBox="1"/>
          <p:nvPr/>
        </p:nvSpPr>
        <p:spPr>
          <a:xfrm>
            <a:off x="5269894" y="311806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1564" name="Google Shape;1564;p41"/>
          <p:cNvSpPr/>
          <p:nvPr/>
        </p:nvSpPr>
        <p:spPr>
          <a:xfrm>
            <a:off x="4824000" y="318232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5" name="Google Shape;1565;p41"/>
          <p:cNvSpPr txBox="1"/>
          <p:nvPr/>
        </p:nvSpPr>
        <p:spPr>
          <a:xfrm>
            <a:off x="5305894" y="5646024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1566" name="Google Shape;1566;p41"/>
          <p:cNvSpPr/>
          <p:nvPr/>
        </p:nvSpPr>
        <p:spPr>
          <a:xfrm rot="10800000">
            <a:off x="4860000" y="5696904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7" name="Google Shape;1567;p41"/>
          <p:cNvSpPr txBox="1"/>
          <p:nvPr/>
        </p:nvSpPr>
        <p:spPr>
          <a:xfrm>
            <a:off x="3599552" y="4796571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250</a:t>
            </a:r>
            <a:endParaRPr/>
          </a:p>
        </p:txBody>
      </p:sp>
      <p:sp>
        <p:nvSpPr>
          <p:cNvPr id="1568" name="Google Shape;1568;p41"/>
          <p:cNvSpPr/>
          <p:nvPr/>
        </p:nvSpPr>
        <p:spPr>
          <a:xfrm rot="10800000">
            <a:off x="3096000" y="484745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9" name="Google Shape;1569;p41"/>
          <p:cNvSpPr txBox="1"/>
          <p:nvPr/>
        </p:nvSpPr>
        <p:spPr>
          <a:xfrm>
            <a:off x="7487489" y="146263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250</a:t>
            </a:r>
            <a:endParaRPr/>
          </a:p>
        </p:txBody>
      </p:sp>
      <p:sp>
        <p:nvSpPr>
          <p:cNvPr id="1570" name="Google Shape;1570;p41"/>
          <p:cNvSpPr/>
          <p:nvPr/>
        </p:nvSpPr>
        <p:spPr>
          <a:xfrm rot="10800000">
            <a:off x="6984000" y="14983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1" name="Google Shape;1571;p41"/>
          <p:cNvSpPr txBox="1"/>
          <p:nvPr/>
        </p:nvSpPr>
        <p:spPr>
          <a:xfrm>
            <a:off x="9285817" y="171550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1572" name="Google Shape;1572;p41"/>
          <p:cNvSpPr/>
          <p:nvPr/>
        </p:nvSpPr>
        <p:spPr>
          <a:xfrm rot="10800000">
            <a:off x="8784000" y="175117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3" name="Google Shape;1573;p41"/>
          <p:cNvSpPr txBox="1"/>
          <p:nvPr/>
        </p:nvSpPr>
        <p:spPr>
          <a:xfrm>
            <a:off x="5269894" y="965882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1574" name="Google Shape;1574;p41"/>
          <p:cNvSpPr/>
          <p:nvPr/>
        </p:nvSpPr>
        <p:spPr>
          <a:xfrm>
            <a:off x="4825605" y="102209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5" name="Google Shape;1575;p41"/>
          <p:cNvSpPr txBox="1"/>
          <p:nvPr/>
        </p:nvSpPr>
        <p:spPr>
          <a:xfrm>
            <a:off x="7543708" y="5375143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90</a:t>
            </a:r>
            <a:endParaRPr/>
          </a:p>
        </p:txBody>
      </p:sp>
      <p:sp>
        <p:nvSpPr>
          <p:cNvPr id="1576" name="Google Shape;1576;p41"/>
          <p:cNvSpPr/>
          <p:nvPr/>
        </p:nvSpPr>
        <p:spPr>
          <a:xfrm rot="10800000">
            <a:off x="6984000" y="5425275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7" name="Google Shape;1577;p41"/>
          <p:cNvSpPr txBox="1"/>
          <p:nvPr/>
        </p:nvSpPr>
        <p:spPr>
          <a:xfrm>
            <a:off x="8947923" y="1452209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90</a:t>
            </a:r>
            <a:endParaRPr/>
          </a:p>
        </p:txBody>
      </p:sp>
      <p:sp>
        <p:nvSpPr>
          <p:cNvPr id="1578" name="Google Shape;1578;p41"/>
          <p:cNvSpPr/>
          <p:nvPr/>
        </p:nvSpPr>
        <p:spPr>
          <a:xfrm>
            <a:off x="8784000" y="1505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9" name="Google Shape;1579;p41"/>
          <p:cNvSpPr txBox="1"/>
          <p:nvPr/>
        </p:nvSpPr>
        <p:spPr>
          <a:xfrm>
            <a:off x="5383708" y="2869537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</a:t>
            </a:r>
            <a:endParaRPr/>
          </a:p>
        </p:txBody>
      </p:sp>
      <p:sp>
        <p:nvSpPr>
          <p:cNvPr id="1580" name="Google Shape;1580;p41"/>
          <p:cNvSpPr/>
          <p:nvPr/>
        </p:nvSpPr>
        <p:spPr>
          <a:xfrm>
            <a:off x="4824000" y="293379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1" name="Google Shape;1581;p41"/>
          <p:cNvSpPr txBox="1"/>
          <p:nvPr/>
        </p:nvSpPr>
        <p:spPr>
          <a:xfrm>
            <a:off x="5419708" y="5397501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</a:t>
            </a:r>
            <a:endParaRPr/>
          </a:p>
        </p:txBody>
      </p:sp>
      <p:sp>
        <p:nvSpPr>
          <p:cNvPr id="1582" name="Google Shape;1582;p41"/>
          <p:cNvSpPr/>
          <p:nvPr/>
        </p:nvSpPr>
        <p:spPr>
          <a:xfrm rot="10800000">
            <a:off x="4860000" y="544838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3" name="Google Shape;1583;p41"/>
          <p:cNvSpPr txBox="1"/>
          <p:nvPr/>
        </p:nvSpPr>
        <p:spPr>
          <a:xfrm>
            <a:off x="5269894" y="215709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800</a:t>
            </a:r>
            <a:endParaRPr/>
          </a:p>
        </p:txBody>
      </p:sp>
      <p:sp>
        <p:nvSpPr>
          <p:cNvPr id="1584" name="Google Shape;1584;p41"/>
          <p:cNvSpPr/>
          <p:nvPr/>
        </p:nvSpPr>
        <p:spPr>
          <a:xfrm rot="10800000">
            <a:off x="4824000" y="219837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5" name="Google Shape;1585;p41"/>
          <p:cNvSpPr txBox="1"/>
          <p:nvPr/>
        </p:nvSpPr>
        <p:spPr>
          <a:xfrm>
            <a:off x="1816755" y="5897226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1586" name="Google Shape;1586;p41"/>
          <p:cNvSpPr/>
          <p:nvPr/>
        </p:nvSpPr>
        <p:spPr>
          <a:xfrm rot="10800000">
            <a:off x="1296000" y="594720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7" name="Google Shape;1587;p41"/>
          <p:cNvSpPr txBox="1"/>
          <p:nvPr/>
        </p:nvSpPr>
        <p:spPr>
          <a:xfrm>
            <a:off x="5269894" y="190609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200</a:t>
            </a:r>
            <a:endParaRPr/>
          </a:p>
        </p:txBody>
      </p:sp>
      <p:sp>
        <p:nvSpPr>
          <p:cNvPr id="1588" name="Google Shape;1588;p41"/>
          <p:cNvSpPr/>
          <p:nvPr/>
        </p:nvSpPr>
        <p:spPr>
          <a:xfrm>
            <a:off x="4824000" y="195394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9" name="Google Shape;1589;p41"/>
          <p:cNvSpPr txBox="1"/>
          <p:nvPr/>
        </p:nvSpPr>
        <p:spPr>
          <a:xfrm>
            <a:off x="7149595" y="1205847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1590" name="Google Shape;1590;p41"/>
          <p:cNvSpPr/>
          <p:nvPr/>
        </p:nvSpPr>
        <p:spPr>
          <a:xfrm>
            <a:off x="6984000" y="125952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591" name="Google Shape;1591;p41"/>
          <p:cNvGrpSpPr/>
          <p:nvPr/>
        </p:nvGrpSpPr>
        <p:grpSpPr>
          <a:xfrm>
            <a:off x="10117559" y="1755851"/>
            <a:ext cx="245580" cy="224238"/>
            <a:chOff x="802803" y="3715228"/>
            <a:chExt cx="245580" cy="224238"/>
          </a:xfrm>
        </p:grpSpPr>
        <p:sp>
          <p:nvSpPr>
            <p:cNvPr id="1592" name="Google Shape;1592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593" name="Google Shape;1593;p41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grpSp>
        <p:nvGrpSpPr>
          <p:cNvPr id="1594" name="Google Shape;1594;p41"/>
          <p:cNvGrpSpPr/>
          <p:nvPr/>
        </p:nvGrpSpPr>
        <p:grpSpPr>
          <a:xfrm>
            <a:off x="10116000" y="3709392"/>
            <a:ext cx="245580" cy="224238"/>
            <a:chOff x="802803" y="3715228"/>
            <a:chExt cx="245580" cy="224238"/>
          </a:xfrm>
        </p:grpSpPr>
        <p:sp>
          <p:nvSpPr>
            <p:cNvPr id="1595" name="Google Shape;1595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596" name="Google Shape;1596;p41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2</a:t>
              </a:r>
              <a:endParaRPr/>
            </a:p>
          </p:txBody>
        </p:sp>
      </p:grpSp>
      <p:grpSp>
        <p:nvGrpSpPr>
          <p:cNvPr id="1597" name="Google Shape;1597;p41"/>
          <p:cNvGrpSpPr/>
          <p:nvPr/>
        </p:nvGrpSpPr>
        <p:grpSpPr>
          <a:xfrm>
            <a:off x="10117837" y="1489299"/>
            <a:ext cx="245580" cy="224238"/>
            <a:chOff x="802803" y="3715228"/>
            <a:chExt cx="245580" cy="224238"/>
          </a:xfrm>
        </p:grpSpPr>
        <p:sp>
          <p:nvSpPr>
            <p:cNvPr id="1598" name="Google Shape;1598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599" name="Google Shape;1599;p41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3</a:t>
              </a:r>
              <a:endParaRPr/>
            </a:p>
          </p:txBody>
        </p:sp>
      </p:grpSp>
      <p:grpSp>
        <p:nvGrpSpPr>
          <p:cNvPr id="1600" name="Google Shape;1600;p41"/>
          <p:cNvGrpSpPr/>
          <p:nvPr/>
        </p:nvGrpSpPr>
        <p:grpSpPr>
          <a:xfrm>
            <a:off x="6553087" y="1741845"/>
            <a:ext cx="245580" cy="224238"/>
            <a:chOff x="802803" y="3715228"/>
            <a:chExt cx="245580" cy="224238"/>
          </a:xfrm>
        </p:grpSpPr>
        <p:sp>
          <p:nvSpPr>
            <p:cNvPr id="1601" name="Google Shape;1601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02" name="Google Shape;1602;p41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4</a:t>
              </a:r>
              <a:endParaRPr/>
            </a:p>
          </p:txBody>
        </p:sp>
      </p:grpSp>
      <p:grpSp>
        <p:nvGrpSpPr>
          <p:cNvPr id="1603" name="Google Shape;1603;p41"/>
          <p:cNvGrpSpPr/>
          <p:nvPr/>
        </p:nvGrpSpPr>
        <p:grpSpPr>
          <a:xfrm>
            <a:off x="784605" y="3629276"/>
            <a:ext cx="245580" cy="224238"/>
            <a:chOff x="802803" y="3715228"/>
            <a:chExt cx="245580" cy="224238"/>
          </a:xfrm>
        </p:grpSpPr>
        <p:sp>
          <p:nvSpPr>
            <p:cNvPr id="1604" name="Google Shape;1604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05" name="Google Shape;1605;p41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4</a:t>
              </a:r>
              <a:endParaRPr/>
            </a:p>
          </p:txBody>
        </p:sp>
      </p:grpSp>
      <p:grpSp>
        <p:nvGrpSpPr>
          <p:cNvPr id="1606" name="Google Shape;1606;p41"/>
          <p:cNvGrpSpPr/>
          <p:nvPr/>
        </p:nvGrpSpPr>
        <p:grpSpPr>
          <a:xfrm>
            <a:off x="4359077" y="3641899"/>
            <a:ext cx="245580" cy="224238"/>
            <a:chOff x="802803" y="3715228"/>
            <a:chExt cx="245580" cy="224238"/>
          </a:xfrm>
        </p:grpSpPr>
        <p:sp>
          <p:nvSpPr>
            <p:cNvPr id="1607" name="Google Shape;1607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08" name="Google Shape;1608;p41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5</a:t>
              </a:r>
              <a:endParaRPr/>
            </a:p>
          </p:txBody>
        </p:sp>
      </p:grpSp>
      <p:grpSp>
        <p:nvGrpSpPr>
          <p:cNvPr id="1609" name="Google Shape;1609;p41"/>
          <p:cNvGrpSpPr/>
          <p:nvPr/>
        </p:nvGrpSpPr>
        <p:grpSpPr>
          <a:xfrm>
            <a:off x="6484980" y="5931080"/>
            <a:ext cx="300082" cy="224238"/>
            <a:chOff x="775552" y="3715228"/>
            <a:chExt cx="300082" cy="224238"/>
          </a:xfrm>
        </p:grpSpPr>
        <p:sp>
          <p:nvSpPr>
            <p:cNvPr id="1610" name="Google Shape;1610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11" name="Google Shape;1611;p41"/>
            <p:cNvSpPr/>
            <p:nvPr/>
          </p:nvSpPr>
          <p:spPr>
            <a:xfrm>
              <a:off x="775552" y="3724022"/>
              <a:ext cx="300082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6a</a:t>
              </a:r>
              <a:endParaRPr/>
            </a:p>
          </p:txBody>
        </p:sp>
      </p:grpSp>
      <p:grpSp>
        <p:nvGrpSpPr>
          <p:cNvPr id="1612" name="Google Shape;1612;p41"/>
          <p:cNvGrpSpPr/>
          <p:nvPr/>
        </p:nvGrpSpPr>
        <p:grpSpPr>
          <a:xfrm>
            <a:off x="4325561" y="3388584"/>
            <a:ext cx="309700" cy="224238"/>
            <a:chOff x="770743" y="3715228"/>
            <a:chExt cx="309700" cy="224238"/>
          </a:xfrm>
        </p:grpSpPr>
        <p:sp>
          <p:nvSpPr>
            <p:cNvPr id="1613" name="Google Shape;1613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14" name="Google Shape;1614;p41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6b</a:t>
              </a:r>
              <a:endParaRPr/>
            </a:p>
          </p:txBody>
        </p:sp>
      </p:grpSp>
      <p:grpSp>
        <p:nvGrpSpPr>
          <p:cNvPr id="1615" name="Google Shape;1615;p41"/>
          <p:cNvGrpSpPr/>
          <p:nvPr/>
        </p:nvGrpSpPr>
        <p:grpSpPr>
          <a:xfrm>
            <a:off x="4372912" y="5940000"/>
            <a:ext cx="309700" cy="224238"/>
            <a:chOff x="770743" y="3715228"/>
            <a:chExt cx="309700" cy="224238"/>
          </a:xfrm>
        </p:grpSpPr>
        <p:sp>
          <p:nvSpPr>
            <p:cNvPr id="1616" name="Google Shape;1616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17" name="Google Shape;1617;p41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6b</a:t>
              </a:r>
              <a:endParaRPr/>
            </a:p>
          </p:txBody>
        </p:sp>
      </p:grpSp>
      <p:grpSp>
        <p:nvGrpSpPr>
          <p:cNvPr id="1618" name="Google Shape;1618;p41"/>
          <p:cNvGrpSpPr/>
          <p:nvPr/>
        </p:nvGrpSpPr>
        <p:grpSpPr>
          <a:xfrm>
            <a:off x="4330045" y="3136880"/>
            <a:ext cx="309700" cy="224238"/>
            <a:chOff x="770743" y="3715228"/>
            <a:chExt cx="309700" cy="224238"/>
          </a:xfrm>
        </p:grpSpPr>
        <p:sp>
          <p:nvSpPr>
            <p:cNvPr id="1619" name="Google Shape;1619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20" name="Google Shape;1620;p41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8b</a:t>
              </a:r>
              <a:endParaRPr/>
            </a:p>
          </p:txBody>
        </p:sp>
      </p:grpSp>
      <p:grpSp>
        <p:nvGrpSpPr>
          <p:cNvPr id="1621" name="Google Shape;1621;p41"/>
          <p:cNvGrpSpPr/>
          <p:nvPr/>
        </p:nvGrpSpPr>
        <p:grpSpPr>
          <a:xfrm>
            <a:off x="4377396" y="5681195"/>
            <a:ext cx="309700" cy="224238"/>
            <a:chOff x="770743" y="3715228"/>
            <a:chExt cx="309700" cy="224238"/>
          </a:xfrm>
        </p:grpSpPr>
        <p:sp>
          <p:nvSpPr>
            <p:cNvPr id="1622" name="Google Shape;1622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23" name="Google Shape;1623;p41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8b</a:t>
              </a:r>
              <a:endParaRPr/>
            </a:p>
          </p:txBody>
        </p:sp>
      </p:grpSp>
      <p:grpSp>
        <p:nvGrpSpPr>
          <p:cNvPr id="1624" name="Google Shape;1624;p41"/>
          <p:cNvGrpSpPr/>
          <p:nvPr/>
        </p:nvGrpSpPr>
        <p:grpSpPr>
          <a:xfrm>
            <a:off x="4298376" y="2880000"/>
            <a:ext cx="368899" cy="223200"/>
            <a:chOff x="740286" y="3715228"/>
            <a:chExt cx="370615" cy="224238"/>
          </a:xfrm>
        </p:grpSpPr>
        <p:sp>
          <p:nvSpPr>
            <p:cNvPr id="1625" name="Google Shape;1625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26" name="Google Shape;1626;p41"/>
            <p:cNvSpPr/>
            <p:nvPr/>
          </p:nvSpPr>
          <p:spPr>
            <a:xfrm>
              <a:off x="740286" y="3724022"/>
              <a:ext cx="370615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12b</a:t>
              </a:r>
              <a:endParaRPr/>
            </a:p>
          </p:txBody>
        </p:sp>
      </p:grpSp>
      <p:grpSp>
        <p:nvGrpSpPr>
          <p:cNvPr id="1627" name="Google Shape;1627;p41"/>
          <p:cNvGrpSpPr/>
          <p:nvPr/>
        </p:nvGrpSpPr>
        <p:grpSpPr>
          <a:xfrm>
            <a:off x="4345727" y="5432633"/>
            <a:ext cx="370614" cy="347348"/>
            <a:chOff x="740286" y="3715228"/>
            <a:chExt cx="370614" cy="347348"/>
          </a:xfrm>
        </p:grpSpPr>
        <p:sp>
          <p:nvSpPr>
            <p:cNvPr id="1628" name="Google Shape;1628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29" name="Google Shape;1629;p41"/>
            <p:cNvSpPr/>
            <p:nvPr/>
          </p:nvSpPr>
          <p:spPr>
            <a:xfrm>
              <a:off x="740286" y="3724022"/>
              <a:ext cx="370614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12b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grpSp>
        <p:nvGrpSpPr>
          <p:cNvPr id="1630" name="Google Shape;1630;p41"/>
          <p:cNvGrpSpPr/>
          <p:nvPr/>
        </p:nvGrpSpPr>
        <p:grpSpPr>
          <a:xfrm>
            <a:off x="6484980" y="5676798"/>
            <a:ext cx="300082" cy="224238"/>
            <a:chOff x="775552" y="3715228"/>
            <a:chExt cx="300082" cy="224238"/>
          </a:xfrm>
        </p:grpSpPr>
        <p:sp>
          <p:nvSpPr>
            <p:cNvPr id="1631" name="Google Shape;1631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32" name="Google Shape;1632;p41"/>
            <p:cNvSpPr/>
            <p:nvPr/>
          </p:nvSpPr>
          <p:spPr>
            <a:xfrm>
              <a:off x="775552" y="3724022"/>
              <a:ext cx="300082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8a</a:t>
              </a:r>
              <a:endParaRPr/>
            </a:p>
          </p:txBody>
        </p:sp>
      </p:grpSp>
      <p:grpSp>
        <p:nvGrpSpPr>
          <p:cNvPr id="1633" name="Google Shape;1633;p41"/>
          <p:cNvGrpSpPr/>
          <p:nvPr/>
        </p:nvGrpSpPr>
        <p:grpSpPr>
          <a:xfrm>
            <a:off x="6448807" y="5416132"/>
            <a:ext cx="360996" cy="224238"/>
            <a:chOff x="736857" y="3715228"/>
            <a:chExt cx="360996" cy="224238"/>
          </a:xfrm>
        </p:grpSpPr>
        <p:sp>
          <p:nvSpPr>
            <p:cNvPr id="1634" name="Google Shape;1634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35" name="Google Shape;1635;p41"/>
            <p:cNvSpPr/>
            <p:nvPr/>
          </p:nvSpPr>
          <p:spPr>
            <a:xfrm>
              <a:off x="736857" y="3724022"/>
              <a:ext cx="360996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12a</a:t>
              </a:r>
              <a:endParaRPr/>
            </a:p>
          </p:txBody>
        </p:sp>
      </p:grpSp>
      <p:grpSp>
        <p:nvGrpSpPr>
          <p:cNvPr id="1636" name="Google Shape;1636;p41"/>
          <p:cNvGrpSpPr/>
          <p:nvPr/>
        </p:nvGrpSpPr>
        <p:grpSpPr>
          <a:xfrm>
            <a:off x="2681463" y="5057611"/>
            <a:ext cx="245580" cy="224238"/>
            <a:chOff x="802803" y="3715228"/>
            <a:chExt cx="245580" cy="224238"/>
          </a:xfrm>
        </p:grpSpPr>
        <p:sp>
          <p:nvSpPr>
            <p:cNvPr id="1637" name="Google Shape;1637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38" name="Google Shape;1638;p41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7</a:t>
              </a:r>
              <a:endParaRPr/>
            </a:p>
          </p:txBody>
        </p:sp>
      </p:grpSp>
      <p:grpSp>
        <p:nvGrpSpPr>
          <p:cNvPr id="1639" name="Google Shape;1639;p41"/>
          <p:cNvGrpSpPr/>
          <p:nvPr/>
        </p:nvGrpSpPr>
        <p:grpSpPr>
          <a:xfrm>
            <a:off x="2680630" y="4808856"/>
            <a:ext cx="245580" cy="224238"/>
            <a:chOff x="802803" y="3715228"/>
            <a:chExt cx="245580" cy="224238"/>
          </a:xfrm>
        </p:grpSpPr>
        <p:sp>
          <p:nvSpPr>
            <p:cNvPr id="1640" name="Google Shape;1640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41" name="Google Shape;1641;p41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9</a:t>
              </a:r>
              <a:endParaRPr/>
            </a:p>
          </p:txBody>
        </p:sp>
      </p:grpSp>
      <p:grpSp>
        <p:nvGrpSpPr>
          <p:cNvPr id="1642" name="Google Shape;1642;p41"/>
          <p:cNvGrpSpPr/>
          <p:nvPr/>
        </p:nvGrpSpPr>
        <p:grpSpPr>
          <a:xfrm>
            <a:off x="6550922" y="1481480"/>
            <a:ext cx="245580" cy="224238"/>
            <a:chOff x="802803" y="3715228"/>
            <a:chExt cx="245580" cy="224238"/>
          </a:xfrm>
        </p:grpSpPr>
        <p:sp>
          <p:nvSpPr>
            <p:cNvPr id="1643" name="Google Shape;1643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44" name="Google Shape;1644;p41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9</a:t>
              </a:r>
              <a:endParaRPr/>
            </a:p>
          </p:txBody>
        </p:sp>
      </p:grpSp>
      <p:grpSp>
        <p:nvGrpSpPr>
          <p:cNvPr id="1645" name="Google Shape;1645;p41"/>
          <p:cNvGrpSpPr/>
          <p:nvPr/>
        </p:nvGrpSpPr>
        <p:grpSpPr>
          <a:xfrm>
            <a:off x="8311967" y="1742779"/>
            <a:ext cx="309700" cy="224238"/>
            <a:chOff x="770743" y="3715228"/>
            <a:chExt cx="309700" cy="224238"/>
          </a:xfrm>
        </p:grpSpPr>
        <p:sp>
          <p:nvSpPr>
            <p:cNvPr id="1646" name="Google Shape;1646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47" name="Google Shape;1647;p41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10</a:t>
              </a:r>
              <a:endParaRPr/>
            </a:p>
          </p:txBody>
        </p:sp>
      </p:grpSp>
      <p:grpSp>
        <p:nvGrpSpPr>
          <p:cNvPr id="1648" name="Google Shape;1648;p41"/>
          <p:cNvGrpSpPr/>
          <p:nvPr/>
        </p:nvGrpSpPr>
        <p:grpSpPr>
          <a:xfrm>
            <a:off x="4322372" y="1240114"/>
            <a:ext cx="300082" cy="224238"/>
            <a:chOff x="775552" y="3715228"/>
            <a:chExt cx="300082" cy="224238"/>
          </a:xfrm>
        </p:grpSpPr>
        <p:sp>
          <p:nvSpPr>
            <p:cNvPr id="1649" name="Google Shape;1649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50" name="Google Shape;1650;p41"/>
            <p:cNvSpPr/>
            <p:nvPr/>
          </p:nvSpPr>
          <p:spPr>
            <a:xfrm>
              <a:off x="775552" y="3724022"/>
              <a:ext cx="300082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8a</a:t>
              </a:r>
              <a:endParaRPr/>
            </a:p>
          </p:txBody>
        </p:sp>
      </p:grpSp>
      <p:grpSp>
        <p:nvGrpSpPr>
          <p:cNvPr id="1651" name="Google Shape;1651;p41"/>
          <p:cNvGrpSpPr/>
          <p:nvPr/>
        </p:nvGrpSpPr>
        <p:grpSpPr>
          <a:xfrm>
            <a:off x="4319927" y="983503"/>
            <a:ext cx="309700" cy="224238"/>
            <a:chOff x="770743" y="3715228"/>
            <a:chExt cx="309700" cy="224238"/>
          </a:xfrm>
        </p:grpSpPr>
        <p:sp>
          <p:nvSpPr>
            <p:cNvPr id="1652" name="Google Shape;1652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53" name="Google Shape;1653;p41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11</a:t>
              </a:r>
              <a:endParaRPr/>
            </a:p>
          </p:txBody>
        </p:sp>
      </p:grpSp>
      <p:grpSp>
        <p:nvGrpSpPr>
          <p:cNvPr id="1654" name="Google Shape;1654;p41"/>
          <p:cNvGrpSpPr/>
          <p:nvPr/>
        </p:nvGrpSpPr>
        <p:grpSpPr>
          <a:xfrm>
            <a:off x="8280687" y="1478795"/>
            <a:ext cx="360996" cy="224238"/>
            <a:chOff x="736857" y="3715228"/>
            <a:chExt cx="360996" cy="224238"/>
          </a:xfrm>
        </p:grpSpPr>
        <p:sp>
          <p:nvSpPr>
            <p:cNvPr id="1655" name="Google Shape;1655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56" name="Google Shape;1656;p41"/>
            <p:cNvSpPr/>
            <p:nvPr/>
          </p:nvSpPr>
          <p:spPr>
            <a:xfrm>
              <a:off x="736857" y="3724022"/>
              <a:ext cx="360996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12a</a:t>
              </a:r>
              <a:endParaRPr/>
            </a:p>
          </p:txBody>
        </p:sp>
      </p:grpSp>
      <p:grpSp>
        <p:nvGrpSpPr>
          <p:cNvPr id="1657" name="Google Shape;1657;p41"/>
          <p:cNvGrpSpPr/>
          <p:nvPr/>
        </p:nvGrpSpPr>
        <p:grpSpPr>
          <a:xfrm>
            <a:off x="4317141" y="2187210"/>
            <a:ext cx="309700" cy="224238"/>
            <a:chOff x="762505" y="3715228"/>
            <a:chExt cx="309700" cy="224238"/>
          </a:xfrm>
        </p:grpSpPr>
        <p:sp>
          <p:nvSpPr>
            <p:cNvPr id="1658" name="Google Shape;1658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59" name="Google Shape;1659;p41"/>
            <p:cNvSpPr/>
            <p:nvPr/>
          </p:nvSpPr>
          <p:spPr>
            <a:xfrm>
              <a:off x="762505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13</a:t>
              </a:r>
              <a:endParaRPr/>
            </a:p>
          </p:txBody>
        </p:sp>
      </p:grpSp>
      <p:grpSp>
        <p:nvGrpSpPr>
          <p:cNvPr id="1660" name="Google Shape;1660;p41"/>
          <p:cNvGrpSpPr/>
          <p:nvPr/>
        </p:nvGrpSpPr>
        <p:grpSpPr>
          <a:xfrm>
            <a:off x="852407" y="5940000"/>
            <a:ext cx="309700" cy="224238"/>
            <a:chOff x="770743" y="3715228"/>
            <a:chExt cx="309700" cy="224238"/>
          </a:xfrm>
        </p:grpSpPr>
        <p:sp>
          <p:nvSpPr>
            <p:cNvPr id="1661" name="Google Shape;1661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62" name="Google Shape;1662;p41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14</a:t>
              </a:r>
              <a:endParaRPr/>
            </a:p>
          </p:txBody>
        </p:sp>
      </p:grpSp>
      <p:grpSp>
        <p:nvGrpSpPr>
          <p:cNvPr id="1663" name="Google Shape;1663;p41"/>
          <p:cNvGrpSpPr/>
          <p:nvPr/>
        </p:nvGrpSpPr>
        <p:grpSpPr>
          <a:xfrm>
            <a:off x="4325894" y="1931502"/>
            <a:ext cx="309700" cy="224238"/>
            <a:chOff x="770743" y="3715228"/>
            <a:chExt cx="309700" cy="224238"/>
          </a:xfrm>
        </p:grpSpPr>
        <p:sp>
          <p:nvSpPr>
            <p:cNvPr id="1664" name="Google Shape;1664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65" name="Google Shape;1665;p41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15</a:t>
              </a:r>
              <a:endParaRPr/>
            </a:p>
          </p:txBody>
        </p:sp>
      </p:grpSp>
      <p:grpSp>
        <p:nvGrpSpPr>
          <p:cNvPr id="1666" name="Google Shape;1666;p41"/>
          <p:cNvGrpSpPr/>
          <p:nvPr/>
        </p:nvGrpSpPr>
        <p:grpSpPr>
          <a:xfrm>
            <a:off x="6512636" y="1220768"/>
            <a:ext cx="309700" cy="224238"/>
            <a:chOff x="762505" y="3715228"/>
            <a:chExt cx="309700" cy="224238"/>
          </a:xfrm>
        </p:grpSpPr>
        <p:sp>
          <p:nvSpPr>
            <p:cNvPr id="1667" name="Google Shape;1667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68" name="Google Shape;1668;p41"/>
            <p:cNvSpPr/>
            <p:nvPr/>
          </p:nvSpPr>
          <p:spPr>
            <a:xfrm>
              <a:off x="762505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16</a:t>
              </a:r>
              <a:endParaRPr/>
            </a:p>
          </p:txBody>
        </p:sp>
      </p:grpSp>
      <p:sp>
        <p:nvSpPr>
          <p:cNvPr id="1669" name="Google Shape;1669;p41"/>
          <p:cNvSpPr txBox="1"/>
          <p:nvPr/>
        </p:nvSpPr>
        <p:spPr>
          <a:xfrm>
            <a:off x="4033926" y="1538024"/>
            <a:ext cx="201557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receivable</a:t>
            </a:r>
            <a:endParaRPr/>
          </a:p>
        </p:txBody>
      </p:sp>
      <p:sp>
        <p:nvSpPr>
          <p:cNvPr id="1670" name="Google Shape;1670;p41"/>
          <p:cNvSpPr txBox="1"/>
          <p:nvPr/>
        </p:nvSpPr>
        <p:spPr>
          <a:xfrm>
            <a:off x="6252890" y="2028286"/>
            <a:ext cx="198713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payable</a:t>
            </a:r>
            <a:endParaRPr/>
          </a:p>
        </p:txBody>
      </p:sp>
      <p:sp>
        <p:nvSpPr>
          <p:cNvPr id="1671" name="Google Shape;1671;p41"/>
          <p:cNvSpPr txBox="1"/>
          <p:nvPr/>
        </p:nvSpPr>
        <p:spPr>
          <a:xfrm>
            <a:off x="9504213" y="373659"/>
            <a:ext cx="2279791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Sources of funds</a:t>
            </a:r>
            <a:endParaRPr/>
          </a:p>
        </p:txBody>
      </p:sp>
      <p:sp>
        <p:nvSpPr>
          <p:cNvPr id="1672" name="Google Shape;1672;p41"/>
          <p:cNvSpPr txBox="1"/>
          <p:nvPr/>
        </p:nvSpPr>
        <p:spPr>
          <a:xfrm>
            <a:off x="492858" y="373659"/>
            <a:ext cx="188064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6"/>
                </a:solidFill>
                <a:latin typeface="Avenir"/>
                <a:ea typeface="Avenir"/>
                <a:cs typeface="Avenir"/>
                <a:sym typeface="Avenir"/>
              </a:rPr>
              <a:t>Uses of funds</a:t>
            </a:r>
            <a:endParaRPr/>
          </a:p>
        </p:txBody>
      </p:sp>
      <p:grpSp>
        <p:nvGrpSpPr>
          <p:cNvPr id="1673" name="Google Shape;1673;p41"/>
          <p:cNvGrpSpPr/>
          <p:nvPr/>
        </p:nvGrpSpPr>
        <p:grpSpPr>
          <a:xfrm>
            <a:off x="674882" y="2236958"/>
            <a:ext cx="1620000" cy="613673"/>
            <a:chOff x="3810000" y="2381250"/>
            <a:chExt cx="1390650" cy="1230631"/>
          </a:xfrm>
        </p:grpSpPr>
        <p:sp>
          <p:nvSpPr>
            <p:cNvPr id="1674" name="Google Shape;1674;p41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675" name="Google Shape;1675;p41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676" name="Google Shape;1676;p41"/>
          <p:cNvSpPr txBox="1"/>
          <p:nvPr/>
        </p:nvSpPr>
        <p:spPr>
          <a:xfrm>
            <a:off x="667920" y="2817445"/>
            <a:ext cx="164732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Accumulated depreciation</a:t>
            </a:r>
            <a:endParaRPr/>
          </a:p>
        </p:txBody>
      </p:sp>
      <p:sp>
        <p:nvSpPr>
          <p:cNvPr id="1677" name="Google Shape;1677;p41"/>
          <p:cNvSpPr txBox="1"/>
          <p:nvPr/>
        </p:nvSpPr>
        <p:spPr>
          <a:xfrm>
            <a:off x="1679276" y="2502766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1678" name="Google Shape;1678;p41"/>
          <p:cNvSpPr/>
          <p:nvPr/>
        </p:nvSpPr>
        <p:spPr>
          <a:xfrm>
            <a:off x="1256101" y="255077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79" name="Google Shape;1679;p41"/>
          <p:cNvGrpSpPr/>
          <p:nvPr/>
        </p:nvGrpSpPr>
        <p:grpSpPr>
          <a:xfrm>
            <a:off x="752976" y="2511750"/>
            <a:ext cx="309700" cy="224238"/>
            <a:chOff x="770743" y="3715228"/>
            <a:chExt cx="309700" cy="224238"/>
          </a:xfrm>
        </p:grpSpPr>
        <p:sp>
          <p:nvSpPr>
            <p:cNvPr id="1680" name="Google Shape;1680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81" name="Google Shape;1681;p41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14</a:t>
              </a:r>
              <a:endParaRPr/>
            </a:p>
          </p:txBody>
        </p:sp>
      </p:grpSp>
      <p:grpSp>
        <p:nvGrpSpPr>
          <p:cNvPr id="1682" name="Google Shape;1682;p41"/>
          <p:cNvGrpSpPr/>
          <p:nvPr/>
        </p:nvGrpSpPr>
        <p:grpSpPr>
          <a:xfrm>
            <a:off x="4247500" y="957969"/>
            <a:ext cx="1620000" cy="613673"/>
            <a:chOff x="3810000" y="2381250"/>
            <a:chExt cx="1390650" cy="1230631"/>
          </a:xfrm>
        </p:grpSpPr>
        <p:sp>
          <p:nvSpPr>
            <p:cNvPr id="1683" name="Google Shape;1683;p41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684" name="Google Shape;1684;p41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685" name="Google Shape;1685;p41"/>
          <p:cNvGrpSpPr/>
          <p:nvPr/>
        </p:nvGrpSpPr>
        <p:grpSpPr>
          <a:xfrm>
            <a:off x="4247500" y="1892397"/>
            <a:ext cx="1620000" cy="613673"/>
            <a:chOff x="3810000" y="2381250"/>
            <a:chExt cx="1390650" cy="1230631"/>
          </a:xfrm>
        </p:grpSpPr>
        <p:sp>
          <p:nvSpPr>
            <p:cNvPr id="1686" name="Google Shape;1686;p41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687" name="Google Shape;1687;p41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688" name="Google Shape;1688;p41"/>
          <p:cNvGrpSpPr/>
          <p:nvPr/>
        </p:nvGrpSpPr>
        <p:grpSpPr>
          <a:xfrm>
            <a:off x="2556000" y="4767598"/>
            <a:ext cx="1620000" cy="613673"/>
            <a:chOff x="3810000" y="2381250"/>
            <a:chExt cx="1390650" cy="1230631"/>
          </a:xfrm>
        </p:grpSpPr>
        <p:sp>
          <p:nvSpPr>
            <p:cNvPr id="1689" name="Google Shape;1689;p41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690" name="Google Shape;1690;p41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691" name="Google Shape;1691;p41"/>
          <p:cNvGrpSpPr/>
          <p:nvPr/>
        </p:nvGrpSpPr>
        <p:grpSpPr>
          <a:xfrm>
            <a:off x="788356" y="5618680"/>
            <a:ext cx="1620000" cy="613673"/>
            <a:chOff x="3810000" y="2381250"/>
            <a:chExt cx="1390650" cy="1230631"/>
          </a:xfrm>
        </p:grpSpPr>
        <p:sp>
          <p:nvSpPr>
            <p:cNvPr id="1692" name="Google Shape;1692;p41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693" name="Google Shape;1693;p41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694" name="Google Shape;1694;p41"/>
          <p:cNvGrpSpPr/>
          <p:nvPr/>
        </p:nvGrpSpPr>
        <p:grpSpPr>
          <a:xfrm>
            <a:off x="4292494" y="5448381"/>
            <a:ext cx="1620000" cy="796276"/>
            <a:chOff x="3810000" y="2015069"/>
            <a:chExt cx="1390650" cy="1596814"/>
          </a:xfrm>
        </p:grpSpPr>
        <p:sp>
          <p:nvSpPr>
            <p:cNvPr id="1695" name="Google Shape;1695;p41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696" name="Google Shape;1696;p41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697" name="Google Shape;1697;p41"/>
          <p:cNvGrpSpPr/>
          <p:nvPr/>
        </p:nvGrpSpPr>
        <p:grpSpPr>
          <a:xfrm>
            <a:off x="6382456" y="5448381"/>
            <a:ext cx="1620000" cy="796276"/>
            <a:chOff x="3810000" y="2015069"/>
            <a:chExt cx="1390650" cy="1596814"/>
          </a:xfrm>
        </p:grpSpPr>
        <p:sp>
          <p:nvSpPr>
            <p:cNvPr id="1698" name="Google Shape;1698;p41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699" name="Google Shape;1699;p41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700" name="Google Shape;1700;p41"/>
          <p:cNvGrpSpPr/>
          <p:nvPr/>
        </p:nvGrpSpPr>
        <p:grpSpPr>
          <a:xfrm>
            <a:off x="9983452" y="3218091"/>
            <a:ext cx="1620000" cy="796276"/>
            <a:chOff x="3810000" y="2015069"/>
            <a:chExt cx="1390650" cy="1596814"/>
          </a:xfrm>
        </p:grpSpPr>
        <p:sp>
          <p:nvSpPr>
            <p:cNvPr id="1701" name="Google Shape;1701;p41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702" name="Google Shape;1702;p41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703" name="Google Shape;1703;p41"/>
          <p:cNvGrpSpPr/>
          <p:nvPr/>
        </p:nvGrpSpPr>
        <p:grpSpPr>
          <a:xfrm>
            <a:off x="8214558" y="1260018"/>
            <a:ext cx="1620000" cy="796276"/>
            <a:chOff x="3810000" y="2015069"/>
            <a:chExt cx="1390650" cy="1596814"/>
          </a:xfrm>
        </p:grpSpPr>
        <p:sp>
          <p:nvSpPr>
            <p:cNvPr id="1704" name="Google Shape;1704;p41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705" name="Google Shape;1705;p41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706" name="Google Shape;1706;p41"/>
          <p:cNvGrpSpPr/>
          <p:nvPr/>
        </p:nvGrpSpPr>
        <p:grpSpPr>
          <a:xfrm>
            <a:off x="10006085" y="1263488"/>
            <a:ext cx="1620000" cy="796276"/>
            <a:chOff x="3810000" y="2015069"/>
            <a:chExt cx="1390650" cy="1596814"/>
          </a:xfrm>
        </p:grpSpPr>
        <p:sp>
          <p:nvSpPr>
            <p:cNvPr id="1707" name="Google Shape;1707;p41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708" name="Google Shape;1708;p41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709" name="Google Shape;1709;p41"/>
          <p:cNvGrpSpPr/>
          <p:nvPr/>
        </p:nvGrpSpPr>
        <p:grpSpPr>
          <a:xfrm>
            <a:off x="6428511" y="1266563"/>
            <a:ext cx="1620000" cy="796276"/>
            <a:chOff x="3810000" y="2015069"/>
            <a:chExt cx="1390650" cy="1596814"/>
          </a:xfrm>
        </p:grpSpPr>
        <p:sp>
          <p:nvSpPr>
            <p:cNvPr id="1710" name="Google Shape;1710;p41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711" name="Google Shape;1711;p41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712" name="Google Shape;1712;p41"/>
          <p:cNvSpPr/>
          <p:nvPr/>
        </p:nvSpPr>
        <p:spPr>
          <a:xfrm rot="10800000">
            <a:off x="10548000" y="3712359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13" name="Google Shape;1713;p41"/>
          <p:cNvGrpSpPr/>
          <p:nvPr/>
        </p:nvGrpSpPr>
        <p:grpSpPr>
          <a:xfrm>
            <a:off x="2458800" y="957790"/>
            <a:ext cx="1620000" cy="3000908"/>
            <a:chOff x="671549" y="1402787"/>
            <a:chExt cx="1620000" cy="2549293"/>
          </a:xfrm>
        </p:grpSpPr>
        <p:sp>
          <p:nvSpPr>
            <p:cNvPr id="1714" name="Google Shape;1714;p41"/>
            <p:cNvSpPr/>
            <p:nvPr/>
          </p:nvSpPr>
          <p:spPr>
            <a:xfrm flipH="1">
              <a:off x="1481549" y="1402787"/>
              <a:ext cx="810000" cy="2549293"/>
            </a:xfrm>
            <a:prstGeom prst="corner">
              <a:avLst>
                <a:gd name="adj1" fmla="val 6497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715" name="Google Shape;1715;p41"/>
            <p:cNvSpPr/>
            <p:nvPr/>
          </p:nvSpPr>
          <p:spPr>
            <a:xfrm>
              <a:off x="671549" y="1402787"/>
              <a:ext cx="810000" cy="2549293"/>
            </a:xfrm>
            <a:prstGeom prst="corner">
              <a:avLst>
                <a:gd name="adj1" fmla="val 6497"/>
                <a:gd name="adj2" fmla="val 7336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1716" name="Google Shape;1716;p41"/>
          <p:cNvSpPr txBox="1"/>
          <p:nvPr/>
        </p:nvSpPr>
        <p:spPr>
          <a:xfrm>
            <a:off x="2551146" y="3924000"/>
            <a:ext cx="139333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Cash at bank</a:t>
            </a:r>
            <a:endParaRPr/>
          </a:p>
        </p:txBody>
      </p:sp>
      <p:sp>
        <p:nvSpPr>
          <p:cNvPr id="1717" name="Google Shape;1717;p41"/>
          <p:cNvSpPr txBox="1"/>
          <p:nvPr/>
        </p:nvSpPr>
        <p:spPr>
          <a:xfrm>
            <a:off x="3184560" y="361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1718" name="Google Shape;1718;p41"/>
          <p:cNvSpPr txBox="1"/>
          <p:nvPr/>
        </p:nvSpPr>
        <p:spPr>
          <a:xfrm>
            <a:off x="3184560" y="334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1719" name="Google Shape;1719;p41"/>
          <p:cNvSpPr txBox="1"/>
          <p:nvPr/>
        </p:nvSpPr>
        <p:spPr>
          <a:xfrm>
            <a:off x="3298373" y="3074709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5,000</a:t>
            </a:r>
            <a:endParaRPr/>
          </a:p>
        </p:txBody>
      </p:sp>
      <p:sp>
        <p:nvSpPr>
          <p:cNvPr id="1720" name="Google Shape;1720;p41"/>
          <p:cNvSpPr txBox="1"/>
          <p:nvPr/>
        </p:nvSpPr>
        <p:spPr>
          <a:xfrm>
            <a:off x="3469894" y="253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700</a:t>
            </a:r>
            <a:endParaRPr/>
          </a:p>
        </p:txBody>
      </p:sp>
      <p:sp>
        <p:nvSpPr>
          <p:cNvPr id="1721" name="Google Shape;1721;p41"/>
          <p:cNvSpPr txBox="1"/>
          <p:nvPr/>
        </p:nvSpPr>
        <p:spPr>
          <a:xfrm>
            <a:off x="3583708" y="2264709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50</a:t>
            </a:r>
            <a:endParaRPr/>
          </a:p>
        </p:txBody>
      </p:sp>
      <p:sp>
        <p:nvSpPr>
          <p:cNvPr id="1722" name="Google Shape;1722;p41"/>
          <p:cNvSpPr txBox="1"/>
          <p:nvPr/>
        </p:nvSpPr>
        <p:spPr>
          <a:xfrm>
            <a:off x="3469894" y="172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1723" name="Google Shape;1723;p41"/>
          <p:cNvSpPr txBox="1"/>
          <p:nvPr/>
        </p:nvSpPr>
        <p:spPr>
          <a:xfrm>
            <a:off x="3469894" y="145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800</a:t>
            </a:r>
            <a:endParaRPr/>
          </a:p>
        </p:txBody>
      </p:sp>
      <p:sp>
        <p:nvSpPr>
          <p:cNvPr id="1724" name="Google Shape;1724;p41"/>
          <p:cNvSpPr txBox="1"/>
          <p:nvPr/>
        </p:nvSpPr>
        <p:spPr>
          <a:xfrm>
            <a:off x="3184560" y="280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10,000</a:t>
            </a:r>
            <a:endParaRPr/>
          </a:p>
        </p:txBody>
      </p:sp>
      <p:sp>
        <p:nvSpPr>
          <p:cNvPr id="1725" name="Google Shape;1725;p41"/>
          <p:cNvSpPr/>
          <p:nvPr/>
        </p:nvSpPr>
        <p:spPr>
          <a:xfrm>
            <a:off x="3011371" y="152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6" name="Google Shape;1726;p41"/>
          <p:cNvSpPr/>
          <p:nvPr/>
        </p:nvSpPr>
        <p:spPr>
          <a:xfrm rot="10800000">
            <a:off x="3011371" y="177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7" name="Google Shape;1727;p41"/>
          <p:cNvSpPr/>
          <p:nvPr/>
        </p:nvSpPr>
        <p:spPr>
          <a:xfrm>
            <a:off x="3011371" y="233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8" name="Google Shape;1728;p41"/>
          <p:cNvSpPr/>
          <p:nvPr/>
        </p:nvSpPr>
        <p:spPr>
          <a:xfrm rot="10800000">
            <a:off x="3011371" y="258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9" name="Google Shape;1729;p41"/>
          <p:cNvSpPr/>
          <p:nvPr/>
        </p:nvSpPr>
        <p:spPr>
          <a:xfrm>
            <a:off x="3011371" y="287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0" name="Google Shape;1730;p41"/>
          <p:cNvSpPr/>
          <p:nvPr/>
        </p:nvSpPr>
        <p:spPr>
          <a:xfrm>
            <a:off x="3011371" y="314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1" name="Google Shape;1731;p41"/>
          <p:cNvSpPr/>
          <p:nvPr/>
        </p:nvSpPr>
        <p:spPr>
          <a:xfrm rot="10800000">
            <a:off x="3011371" y="339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2" name="Google Shape;1732;p41"/>
          <p:cNvSpPr/>
          <p:nvPr/>
        </p:nvSpPr>
        <p:spPr>
          <a:xfrm rot="10800000">
            <a:off x="3011371" y="366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3" name="Google Shape;1733;p41"/>
          <p:cNvSpPr txBox="1"/>
          <p:nvPr/>
        </p:nvSpPr>
        <p:spPr>
          <a:xfrm>
            <a:off x="3469894" y="199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1734" name="Google Shape;1734;p41"/>
          <p:cNvSpPr/>
          <p:nvPr/>
        </p:nvSpPr>
        <p:spPr>
          <a:xfrm rot="10800000">
            <a:off x="3007666" y="204993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5" name="Google Shape;1735;p41"/>
          <p:cNvSpPr txBox="1"/>
          <p:nvPr/>
        </p:nvSpPr>
        <p:spPr>
          <a:xfrm>
            <a:off x="3298373" y="1194957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1736" name="Google Shape;1736;p41"/>
          <p:cNvSpPr/>
          <p:nvPr/>
        </p:nvSpPr>
        <p:spPr>
          <a:xfrm>
            <a:off x="3015226" y="126695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37" name="Google Shape;1737;p41"/>
          <p:cNvGrpSpPr/>
          <p:nvPr/>
        </p:nvGrpSpPr>
        <p:grpSpPr>
          <a:xfrm>
            <a:off x="2528692" y="1230247"/>
            <a:ext cx="309700" cy="223917"/>
            <a:chOff x="756600" y="3715226"/>
            <a:chExt cx="321511" cy="232457"/>
          </a:xfrm>
        </p:grpSpPr>
        <p:sp>
          <p:nvSpPr>
            <p:cNvPr id="1738" name="Google Shape;1738;p41"/>
            <p:cNvSpPr/>
            <p:nvPr/>
          </p:nvSpPr>
          <p:spPr>
            <a:xfrm>
              <a:off x="810779" y="3715226"/>
              <a:ext cx="224237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739" name="Google Shape;1739;p41"/>
            <p:cNvSpPr/>
            <p:nvPr/>
          </p:nvSpPr>
          <p:spPr>
            <a:xfrm>
              <a:off x="756600" y="3724022"/>
              <a:ext cx="321511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16</a:t>
              </a:r>
              <a:endParaRPr/>
            </a:p>
          </p:txBody>
        </p:sp>
      </p:grpSp>
      <p:grpSp>
        <p:nvGrpSpPr>
          <p:cNvPr id="1740" name="Google Shape;1740;p41"/>
          <p:cNvGrpSpPr/>
          <p:nvPr/>
        </p:nvGrpSpPr>
        <p:grpSpPr>
          <a:xfrm>
            <a:off x="2528691" y="1497833"/>
            <a:ext cx="309700" cy="223917"/>
            <a:chOff x="756599" y="3715226"/>
            <a:chExt cx="321512" cy="232457"/>
          </a:xfrm>
        </p:grpSpPr>
        <p:sp>
          <p:nvSpPr>
            <p:cNvPr id="1741" name="Google Shape;1741;p41"/>
            <p:cNvSpPr/>
            <p:nvPr/>
          </p:nvSpPr>
          <p:spPr>
            <a:xfrm>
              <a:off x="810780" y="3715226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742" name="Google Shape;1742;p41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13</a:t>
              </a:r>
              <a:endParaRPr/>
            </a:p>
          </p:txBody>
        </p:sp>
      </p:grpSp>
      <p:grpSp>
        <p:nvGrpSpPr>
          <p:cNvPr id="1743" name="Google Shape;1743;p41"/>
          <p:cNvGrpSpPr/>
          <p:nvPr/>
        </p:nvGrpSpPr>
        <p:grpSpPr>
          <a:xfrm>
            <a:off x="2528691" y="1763611"/>
            <a:ext cx="309700" cy="223916"/>
            <a:chOff x="756599" y="3715227"/>
            <a:chExt cx="321512" cy="232456"/>
          </a:xfrm>
        </p:grpSpPr>
        <p:sp>
          <p:nvSpPr>
            <p:cNvPr id="1744" name="Google Shape;1744;p41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745" name="Google Shape;1745;p41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11</a:t>
              </a:r>
              <a:endParaRPr/>
            </a:p>
          </p:txBody>
        </p:sp>
      </p:grpSp>
      <p:grpSp>
        <p:nvGrpSpPr>
          <p:cNvPr id="1746" name="Google Shape;1746;p41"/>
          <p:cNvGrpSpPr/>
          <p:nvPr/>
        </p:nvGrpSpPr>
        <p:grpSpPr>
          <a:xfrm>
            <a:off x="2528691" y="2037441"/>
            <a:ext cx="309700" cy="223916"/>
            <a:chOff x="756599" y="3715227"/>
            <a:chExt cx="321512" cy="232456"/>
          </a:xfrm>
        </p:grpSpPr>
        <p:sp>
          <p:nvSpPr>
            <p:cNvPr id="1747" name="Google Shape;1747;p41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748" name="Google Shape;1748;p41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10</a:t>
              </a:r>
              <a:endParaRPr/>
            </a:p>
          </p:txBody>
        </p:sp>
      </p:grpSp>
      <p:grpSp>
        <p:nvGrpSpPr>
          <p:cNvPr id="1749" name="Google Shape;1749;p41"/>
          <p:cNvGrpSpPr/>
          <p:nvPr/>
        </p:nvGrpSpPr>
        <p:grpSpPr>
          <a:xfrm>
            <a:off x="2568712" y="2307277"/>
            <a:ext cx="247184" cy="223916"/>
            <a:chOff x="797287" y="3715227"/>
            <a:chExt cx="256611" cy="232456"/>
          </a:xfrm>
        </p:grpSpPr>
        <p:sp>
          <p:nvSpPr>
            <p:cNvPr id="1750" name="Google Shape;1750;p41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751" name="Google Shape;1751;p41"/>
            <p:cNvSpPr/>
            <p:nvPr/>
          </p:nvSpPr>
          <p:spPr>
            <a:xfrm>
              <a:off x="797287" y="3724022"/>
              <a:ext cx="256611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7</a:t>
              </a:r>
              <a:endParaRPr/>
            </a:p>
          </p:txBody>
        </p:sp>
      </p:grpSp>
      <p:grpSp>
        <p:nvGrpSpPr>
          <p:cNvPr id="1752" name="Google Shape;1752;p41"/>
          <p:cNvGrpSpPr/>
          <p:nvPr/>
        </p:nvGrpSpPr>
        <p:grpSpPr>
          <a:xfrm>
            <a:off x="2530414" y="2567405"/>
            <a:ext cx="300083" cy="223917"/>
            <a:chOff x="761592" y="3715226"/>
            <a:chExt cx="311527" cy="232457"/>
          </a:xfrm>
        </p:grpSpPr>
        <p:sp>
          <p:nvSpPr>
            <p:cNvPr id="1753" name="Google Shape;1753;p41"/>
            <p:cNvSpPr/>
            <p:nvPr/>
          </p:nvSpPr>
          <p:spPr>
            <a:xfrm>
              <a:off x="810780" y="3715226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754" name="Google Shape;1754;p41"/>
            <p:cNvSpPr/>
            <p:nvPr/>
          </p:nvSpPr>
          <p:spPr>
            <a:xfrm>
              <a:off x="761592" y="3724022"/>
              <a:ext cx="311527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6a</a:t>
              </a:r>
              <a:endParaRPr/>
            </a:p>
          </p:txBody>
        </p:sp>
      </p:grpSp>
      <p:grpSp>
        <p:nvGrpSpPr>
          <p:cNvPr id="1755" name="Google Shape;1755;p41"/>
          <p:cNvGrpSpPr/>
          <p:nvPr/>
        </p:nvGrpSpPr>
        <p:grpSpPr>
          <a:xfrm>
            <a:off x="2574025" y="2841900"/>
            <a:ext cx="245580" cy="224238"/>
            <a:chOff x="802803" y="3715228"/>
            <a:chExt cx="245580" cy="224238"/>
          </a:xfrm>
        </p:grpSpPr>
        <p:sp>
          <p:nvSpPr>
            <p:cNvPr id="1756" name="Google Shape;1756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757" name="Google Shape;1757;p41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5</a:t>
              </a:r>
              <a:endParaRPr/>
            </a:p>
          </p:txBody>
        </p:sp>
      </p:grpSp>
      <p:grpSp>
        <p:nvGrpSpPr>
          <p:cNvPr id="1758" name="Google Shape;1758;p41"/>
          <p:cNvGrpSpPr/>
          <p:nvPr/>
        </p:nvGrpSpPr>
        <p:grpSpPr>
          <a:xfrm>
            <a:off x="2574025" y="3121887"/>
            <a:ext cx="245580" cy="224238"/>
            <a:chOff x="802803" y="3715228"/>
            <a:chExt cx="245580" cy="224238"/>
          </a:xfrm>
        </p:grpSpPr>
        <p:sp>
          <p:nvSpPr>
            <p:cNvPr id="1759" name="Google Shape;1759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760" name="Google Shape;1760;p41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3</a:t>
              </a:r>
              <a:endParaRPr/>
            </a:p>
          </p:txBody>
        </p:sp>
      </p:grpSp>
      <p:grpSp>
        <p:nvGrpSpPr>
          <p:cNvPr id="1761" name="Google Shape;1761;p41"/>
          <p:cNvGrpSpPr/>
          <p:nvPr/>
        </p:nvGrpSpPr>
        <p:grpSpPr>
          <a:xfrm>
            <a:off x="2574025" y="3385828"/>
            <a:ext cx="245580" cy="224238"/>
            <a:chOff x="802803" y="3715228"/>
            <a:chExt cx="245580" cy="224238"/>
          </a:xfrm>
        </p:grpSpPr>
        <p:sp>
          <p:nvSpPr>
            <p:cNvPr id="1762" name="Google Shape;1762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763" name="Google Shape;1763;p41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2</a:t>
              </a:r>
              <a:endParaRPr/>
            </a:p>
          </p:txBody>
        </p:sp>
      </p:grpSp>
      <p:grpSp>
        <p:nvGrpSpPr>
          <p:cNvPr id="1764" name="Google Shape;1764;p41"/>
          <p:cNvGrpSpPr/>
          <p:nvPr/>
        </p:nvGrpSpPr>
        <p:grpSpPr>
          <a:xfrm>
            <a:off x="2574025" y="3649299"/>
            <a:ext cx="245580" cy="224238"/>
            <a:chOff x="802803" y="3715228"/>
            <a:chExt cx="245580" cy="224238"/>
          </a:xfrm>
        </p:grpSpPr>
        <p:sp>
          <p:nvSpPr>
            <p:cNvPr id="1765" name="Google Shape;1765;p41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766" name="Google Shape;1766;p41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105" name="Google Shape;105;p15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grpSp>
        <p:nvGrpSpPr>
          <p:cNvPr id="106" name="Google Shape;106;p15"/>
          <p:cNvGrpSpPr/>
          <p:nvPr/>
        </p:nvGrpSpPr>
        <p:grpSpPr>
          <a:xfrm>
            <a:off x="492858" y="773769"/>
            <a:ext cx="11291146" cy="5895963"/>
            <a:chOff x="492858" y="773769"/>
            <a:chExt cx="11291146" cy="5895963"/>
          </a:xfrm>
        </p:grpSpPr>
        <p:sp>
          <p:nvSpPr>
            <p:cNvPr id="107" name="Google Shape;107;p15"/>
            <p:cNvSpPr txBox="1"/>
            <p:nvPr/>
          </p:nvSpPr>
          <p:spPr>
            <a:xfrm>
              <a:off x="6227788" y="2623662"/>
              <a:ext cx="5556216" cy="1692844"/>
            </a:xfrm>
            <a:prstGeom prst="rect">
              <a:avLst/>
            </a:prstGeom>
            <a:solidFill>
              <a:srgbClr val="FFF2CC"/>
            </a:solidFill>
            <a:ln w="76200" cap="flat" cmpd="sng">
              <a:solidFill>
                <a:srgbClr val="F4B08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Equity</a:t>
              </a:r>
              <a:r>
                <a:rPr lang="en-US" sz="2800" b="1">
                  <a:solidFill>
                    <a:srgbClr val="FFF2CC"/>
                  </a:solidFill>
                  <a:latin typeface="Avenir"/>
                  <a:ea typeface="Avenir"/>
                  <a:cs typeface="Avenir"/>
                  <a:sym typeface="Avenir"/>
                </a:rPr>
                <a:t>_</a:t>
              </a:r>
              <a:r>
                <a:rPr lang="en-US" sz="28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 </a:t>
              </a:r>
              <a:endParaRPr/>
            </a:p>
          </p:txBody>
        </p:sp>
        <p:sp>
          <p:nvSpPr>
            <p:cNvPr id="108" name="Google Shape;108;p15"/>
            <p:cNvSpPr txBox="1"/>
            <p:nvPr/>
          </p:nvSpPr>
          <p:spPr>
            <a:xfrm>
              <a:off x="6410845" y="3135649"/>
              <a:ext cx="1544844" cy="770509"/>
            </a:xfrm>
            <a:prstGeom prst="rect">
              <a:avLst/>
            </a:prstGeom>
            <a:noFill/>
            <a:ln w="57150" cap="flat" cmpd="sng">
              <a:solidFill>
                <a:srgbClr val="94209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200" b="1">
                  <a:solidFill>
                    <a:srgbClr val="942093"/>
                  </a:solidFill>
                  <a:latin typeface="Avenir"/>
                  <a:ea typeface="Avenir"/>
                  <a:cs typeface="Avenir"/>
                  <a:sym typeface="Avenir"/>
                </a:rPr>
                <a:t>Profit</a:t>
              </a:r>
              <a:endParaRPr/>
            </a:p>
          </p:txBody>
        </p:sp>
        <p:sp>
          <p:nvSpPr>
            <p:cNvPr id="109" name="Google Shape;109;p15"/>
            <p:cNvSpPr txBox="1"/>
            <p:nvPr/>
          </p:nvSpPr>
          <p:spPr>
            <a:xfrm>
              <a:off x="6227788" y="773769"/>
              <a:ext cx="5556216" cy="1702674"/>
            </a:xfrm>
            <a:prstGeom prst="rect">
              <a:avLst/>
            </a:prstGeom>
            <a:solidFill>
              <a:srgbClr val="FFF2CC"/>
            </a:solidFill>
            <a:ln w="76200" cap="flat" cmpd="sng">
              <a:solidFill>
                <a:srgbClr val="F4B08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Liabilities</a:t>
              </a:r>
              <a:r>
                <a:rPr lang="en-US" sz="2800" b="1">
                  <a:solidFill>
                    <a:srgbClr val="FFF2CC"/>
                  </a:solidFill>
                  <a:latin typeface="Avenir"/>
                  <a:ea typeface="Avenir"/>
                  <a:cs typeface="Avenir"/>
                  <a:sym typeface="Avenir"/>
                </a:rPr>
                <a:t>_</a:t>
              </a:r>
              <a:r>
                <a:rPr lang="en-US" sz="28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 </a:t>
              </a:r>
              <a:endParaRPr/>
            </a:p>
          </p:txBody>
        </p:sp>
        <p:grpSp>
          <p:nvGrpSpPr>
            <p:cNvPr id="110" name="Google Shape;110;p15"/>
            <p:cNvGrpSpPr/>
            <p:nvPr/>
          </p:nvGrpSpPr>
          <p:grpSpPr>
            <a:xfrm>
              <a:off x="492858" y="3906158"/>
              <a:ext cx="11291146" cy="2763574"/>
              <a:chOff x="1354633" y="4399872"/>
              <a:chExt cx="9550931" cy="2121952"/>
            </a:xfrm>
          </p:grpSpPr>
          <p:sp>
            <p:nvSpPr>
              <p:cNvPr id="111" name="Google Shape;111;p15"/>
              <p:cNvSpPr txBox="1"/>
              <p:nvPr/>
            </p:nvSpPr>
            <p:spPr>
              <a:xfrm>
                <a:off x="1354633" y="4813260"/>
                <a:ext cx="9550931" cy="1708564"/>
              </a:xfrm>
              <a:prstGeom prst="rect">
                <a:avLst/>
              </a:prstGeom>
              <a:solidFill>
                <a:srgbClr val="FCECFB"/>
              </a:solidFill>
              <a:ln w="76200" cap="flat" cmpd="sng">
                <a:solidFill>
                  <a:srgbClr val="942093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 b="1">
                    <a:solidFill>
                      <a:schemeClr val="dk1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/>
              </a:p>
            </p:txBody>
          </p:sp>
          <p:sp>
            <p:nvSpPr>
              <p:cNvPr id="112" name="Google Shape;112;p15"/>
              <p:cNvSpPr txBox="1"/>
              <p:nvPr/>
            </p:nvSpPr>
            <p:spPr>
              <a:xfrm>
                <a:off x="6199863" y="4921166"/>
                <a:ext cx="4576976" cy="1495361"/>
              </a:xfrm>
              <a:prstGeom prst="rect">
                <a:avLst/>
              </a:prstGeom>
              <a:solidFill>
                <a:srgbClr val="FFF2CC"/>
              </a:solidFill>
              <a:ln w="76200" cap="flat" cmpd="sng">
                <a:solidFill>
                  <a:srgbClr val="F4B08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b="1">
                    <a:solidFill>
                      <a:schemeClr val="dk1"/>
                    </a:solidFill>
                    <a:latin typeface="Avenir"/>
                    <a:ea typeface="Avenir"/>
                    <a:cs typeface="Avenir"/>
                    <a:sym typeface="Avenir"/>
                  </a:rPr>
                  <a:t>Revenue</a:t>
                </a:r>
                <a:r>
                  <a:rPr lang="en-US" sz="2800" b="1">
                    <a:solidFill>
                      <a:srgbClr val="FFF2CC"/>
                    </a:solidFill>
                    <a:latin typeface="Avenir"/>
                    <a:ea typeface="Avenir"/>
                    <a:cs typeface="Avenir"/>
                    <a:sym typeface="Avenir"/>
                  </a:rPr>
                  <a:t>_</a:t>
                </a:r>
                <a:r>
                  <a:rPr lang="en-US" sz="2800" b="1">
                    <a:solidFill>
                      <a:schemeClr val="dk1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/>
              </a:p>
            </p:txBody>
          </p:sp>
          <p:sp>
            <p:nvSpPr>
              <p:cNvPr id="113" name="Google Shape;113;p15"/>
              <p:cNvSpPr txBox="1"/>
              <p:nvPr/>
            </p:nvSpPr>
            <p:spPr>
              <a:xfrm>
                <a:off x="1481256" y="4921166"/>
                <a:ext cx="4552539" cy="1495361"/>
              </a:xfrm>
              <a:prstGeom prst="rect">
                <a:avLst/>
              </a:prstGeom>
              <a:solidFill>
                <a:srgbClr val="E1EFD8"/>
              </a:solidFill>
              <a:ln w="76200" cap="flat" cmpd="sng">
                <a:solidFill>
                  <a:srgbClr val="A8D08C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 b="1">
                    <a:solidFill>
                      <a:srgbClr val="E1EFD8"/>
                    </a:solidFill>
                    <a:latin typeface="Avenir"/>
                    <a:ea typeface="Avenir"/>
                    <a:cs typeface="Avenir"/>
                    <a:sym typeface="Avenir"/>
                  </a:rPr>
                  <a:t>_</a:t>
                </a:r>
                <a:r>
                  <a:rPr lang="en-US" sz="2000" b="1">
                    <a:solidFill>
                      <a:schemeClr val="dk1"/>
                    </a:solidFill>
                    <a:latin typeface="Avenir"/>
                    <a:ea typeface="Avenir"/>
                    <a:cs typeface="Avenir"/>
                    <a:sym typeface="Avenir"/>
                  </a:rPr>
                  <a:t>Expenses</a:t>
                </a:r>
                <a:endParaRPr sz="28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cxnSp>
            <p:nvCxnSpPr>
              <p:cNvPr id="114" name="Google Shape;114;p15"/>
              <p:cNvCxnSpPr>
                <a:stCxn id="108" idx="2"/>
              </p:cNvCxnSpPr>
              <p:nvPr/>
            </p:nvCxnSpPr>
            <p:spPr>
              <a:xfrm>
                <a:off x="7013902" y="4399872"/>
                <a:ext cx="7500" cy="434700"/>
              </a:xfrm>
              <a:prstGeom prst="straightConnector1">
                <a:avLst/>
              </a:prstGeom>
              <a:noFill/>
              <a:ln w="76200" cap="flat" cmpd="sng">
                <a:solidFill>
                  <a:srgbClr val="942093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sp>
          <p:nvSpPr>
            <p:cNvPr id="115" name="Google Shape;115;p15"/>
            <p:cNvSpPr txBox="1"/>
            <p:nvPr/>
          </p:nvSpPr>
          <p:spPr>
            <a:xfrm>
              <a:off x="492858" y="773769"/>
              <a:ext cx="5544457" cy="3542737"/>
            </a:xfrm>
            <a:prstGeom prst="rect">
              <a:avLst/>
            </a:prstGeom>
            <a:solidFill>
              <a:srgbClr val="E1EFD8"/>
            </a:solidFill>
            <a:ln w="76200" cap="flat" cmpd="sng">
              <a:solidFill>
                <a:srgbClr val="A8D08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rgbClr val="E1EFD8"/>
                  </a:solidFill>
                  <a:latin typeface="Avenir"/>
                  <a:ea typeface="Avenir"/>
                  <a:cs typeface="Avenir"/>
                  <a:sym typeface="Avenir"/>
                </a:rPr>
                <a:t>_</a:t>
              </a:r>
              <a:r>
                <a:rPr lang="en-US" sz="20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Assets</a:t>
              </a:r>
              <a:endParaRPr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116" name="Google Shape;116;p15"/>
          <p:cNvSpPr/>
          <p:nvPr/>
        </p:nvSpPr>
        <p:spPr>
          <a:xfrm rot="10800000">
            <a:off x="3011371" y="366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5"/>
          <p:cNvSpPr/>
          <p:nvPr/>
        </p:nvSpPr>
        <p:spPr>
          <a:xfrm rot="10800000">
            <a:off x="10548000" y="1757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5"/>
          <p:cNvSpPr txBox="1"/>
          <p:nvPr/>
        </p:nvSpPr>
        <p:spPr>
          <a:xfrm>
            <a:off x="9504213" y="373659"/>
            <a:ext cx="2279791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Sources of funds</a:t>
            </a:r>
            <a:endParaRPr/>
          </a:p>
        </p:txBody>
      </p:sp>
      <p:sp>
        <p:nvSpPr>
          <p:cNvPr id="119" name="Google Shape;119;p15"/>
          <p:cNvSpPr txBox="1"/>
          <p:nvPr/>
        </p:nvSpPr>
        <p:spPr>
          <a:xfrm>
            <a:off x="492858" y="373659"/>
            <a:ext cx="188064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6"/>
                </a:solidFill>
                <a:latin typeface="Avenir"/>
                <a:ea typeface="Avenir"/>
                <a:cs typeface="Avenir"/>
                <a:sym typeface="Avenir"/>
              </a:rPr>
              <a:t>Uses of funds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2" name="Google Shape;1772;p42"/>
          <p:cNvSpPr txBox="1"/>
          <p:nvPr/>
        </p:nvSpPr>
        <p:spPr>
          <a:xfrm>
            <a:off x="6227788" y="2623662"/>
            <a:ext cx="5556216" cy="169284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Equity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1773" name="Google Shape;1773;p42"/>
          <p:cNvSpPr txBox="1"/>
          <p:nvPr/>
        </p:nvSpPr>
        <p:spPr>
          <a:xfrm>
            <a:off x="6227788" y="773769"/>
            <a:ext cx="5556216" cy="170267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Liabilities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1774" name="Google Shape;1774;p42"/>
          <p:cNvSpPr txBox="1"/>
          <p:nvPr/>
        </p:nvSpPr>
        <p:spPr>
          <a:xfrm>
            <a:off x="492858" y="773769"/>
            <a:ext cx="5544457" cy="3542737"/>
          </a:xfrm>
          <a:prstGeom prst="rect">
            <a:avLst/>
          </a:prstGeom>
          <a:solidFill>
            <a:srgbClr val="E1EFD8"/>
          </a:solidFill>
          <a:ln w="76200" cap="flat" cmpd="sng">
            <a:solidFill>
              <a:srgbClr val="A8D08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E1EFD8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Assets</a:t>
            </a:r>
            <a:endParaRPr sz="2800" b="1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775" name="Google Shape;1775;p42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1776" name="Google Shape;1776;p42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grpSp>
        <p:nvGrpSpPr>
          <p:cNvPr id="1777" name="Google Shape;1777;p42"/>
          <p:cNvGrpSpPr/>
          <p:nvPr/>
        </p:nvGrpSpPr>
        <p:grpSpPr>
          <a:xfrm>
            <a:off x="4248000" y="2850495"/>
            <a:ext cx="1620000" cy="1116000"/>
            <a:chOff x="3810000" y="2381250"/>
            <a:chExt cx="1390650" cy="1230631"/>
          </a:xfrm>
        </p:grpSpPr>
        <p:sp>
          <p:nvSpPr>
            <p:cNvPr id="1778" name="Google Shape;1778;p42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7073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779" name="Google Shape;1779;p42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7073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780" name="Google Shape;1780;p42"/>
          <p:cNvGrpSpPr/>
          <p:nvPr/>
        </p:nvGrpSpPr>
        <p:grpSpPr>
          <a:xfrm>
            <a:off x="673200" y="3340800"/>
            <a:ext cx="1620000" cy="613673"/>
            <a:chOff x="3810000" y="2381250"/>
            <a:chExt cx="1390650" cy="1230631"/>
          </a:xfrm>
        </p:grpSpPr>
        <p:sp>
          <p:nvSpPr>
            <p:cNvPr id="1781" name="Google Shape;1781;p42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782" name="Google Shape;1782;p42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783" name="Google Shape;1783;p42"/>
          <p:cNvSpPr txBox="1"/>
          <p:nvPr/>
        </p:nvSpPr>
        <p:spPr>
          <a:xfrm>
            <a:off x="4292494" y="3924000"/>
            <a:ext cx="153177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Inventory</a:t>
            </a:r>
            <a:endParaRPr/>
          </a:p>
        </p:txBody>
      </p:sp>
      <p:sp>
        <p:nvSpPr>
          <p:cNvPr id="1784" name="Google Shape;1784;p42"/>
          <p:cNvSpPr txBox="1"/>
          <p:nvPr/>
        </p:nvSpPr>
        <p:spPr>
          <a:xfrm>
            <a:off x="4101806" y="2478490"/>
            <a:ext cx="191138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expenses</a:t>
            </a:r>
            <a:endParaRPr/>
          </a:p>
        </p:txBody>
      </p:sp>
      <p:sp>
        <p:nvSpPr>
          <p:cNvPr id="1785" name="Google Shape;1785;p42"/>
          <p:cNvSpPr txBox="1"/>
          <p:nvPr/>
        </p:nvSpPr>
        <p:spPr>
          <a:xfrm>
            <a:off x="661400" y="3924000"/>
            <a:ext cx="16473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Equipment</a:t>
            </a:r>
            <a:endParaRPr/>
          </a:p>
        </p:txBody>
      </p:sp>
      <p:sp>
        <p:nvSpPr>
          <p:cNvPr id="1786" name="Google Shape;1786;p42"/>
          <p:cNvSpPr txBox="1"/>
          <p:nvPr/>
        </p:nvSpPr>
        <p:spPr>
          <a:xfrm>
            <a:off x="10028967" y="2029411"/>
            <a:ext cx="159368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Bank loan</a:t>
            </a:r>
            <a:endParaRPr/>
          </a:p>
        </p:txBody>
      </p:sp>
      <p:sp>
        <p:nvSpPr>
          <p:cNvPr id="1787" name="Google Shape;1787;p42"/>
          <p:cNvSpPr txBox="1"/>
          <p:nvPr/>
        </p:nvSpPr>
        <p:spPr>
          <a:xfrm>
            <a:off x="8114313" y="2028286"/>
            <a:ext cx="186420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income</a:t>
            </a:r>
            <a:endParaRPr/>
          </a:p>
        </p:txBody>
      </p:sp>
      <p:sp>
        <p:nvSpPr>
          <p:cNvPr id="1788" name="Google Shape;1788;p42"/>
          <p:cNvSpPr txBox="1"/>
          <p:nvPr/>
        </p:nvSpPr>
        <p:spPr>
          <a:xfrm>
            <a:off x="10785455" y="1718255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1789" name="Google Shape;1789;p42"/>
          <p:cNvSpPr/>
          <p:nvPr/>
        </p:nvSpPr>
        <p:spPr>
          <a:xfrm rot="10800000">
            <a:off x="10548000" y="1757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0" name="Google Shape;1790;p42"/>
          <p:cNvSpPr txBox="1"/>
          <p:nvPr/>
        </p:nvSpPr>
        <p:spPr>
          <a:xfrm>
            <a:off x="10732895" y="1448255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5,000</a:t>
            </a:r>
            <a:endParaRPr/>
          </a:p>
        </p:txBody>
      </p:sp>
      <p:sp>
        <p:nvSpPr>
          <p:cNvPr id="1791" name="Google Shape;1791;p42"/>
          <p:cNvSpPr/>
          <p:nvPr/>
        </p:nvSpPr>
        <p:spPr>
          <a:xfrm>
            <a:off x="10548000" y="1505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2" name="Google Shape;1792;p42"/>
          <p:cNvSpPr txBox="1"/>
          <p:nvPr/>
        </p:nvSpPr>
        <p:spPr>
          <a:xfrm>
            <a:off x="4984560" y="3610092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10,000</a:t>
            </a:r>
            <a:endParaRPr/>
          </a:p>
        </p:txBody>
      </p:sp>
      <p:sp>
        <p:nvSpPr>
          <p:cNvPr id="1793" name="Google Shape;1793;p42"/>
          <p:cNvSpPr txBox="1"/>
          <p:nvPr/>
        </p:nvSpPr>
        <p:spPr>
          <a:xfrm>
            <a:off x="7315968" y="1713373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1794" name="Google Shape;1794;p42"/>
          <p:cNvSpPr/>
          <p:nvPr/>
        </p:nvSpPr>
        <p:spPr>
          <a:xfrm rot="10800000">
            <a:off x="6984000" y="174904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5" name="Google Shape;1795;p42"/>
          <p:cNvSpPr txBox="1"/>
          <p:nvPr/>
        </p:nvSpPr>
        <p:spPr>
          <a:xfrm>
            <a:off x="1501235" y="3588336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1796" name="Google Shape;1796;p42"/>
          <p:cNvSpPr/>
          <p:nvPr/>
        </p:nvSpPr>
        <p:spPr>
          <a:xfrm rot="10800000">
            <a:off x="1249425" y="363766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7" name="Google Shape;1797;p42"/>
          <p:cNvSpPr txBox="1"/>
          <p:nvPr/>
        </p:nvSpPr>
        <p:spPr>
          <a:xfrm>
            <a:off x="5269894" y="336508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1798" name="Google Shape;1798;p42"/>
          <p:cNvSpPr/>
          <p:nvPr/>
        </p:nvSpPr>
        <p:spPr>
          <a:xfrm>
            <a:off x="4824000" y="342934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9" name="Google Shape;1799;p42"/>
          <p:cNvSpPr/>
          <p:nvPr/>
        </p:nvSpPr>
        <p:spPr>
          <a:xfrm rot="10800000">
            <a:off x="4824000" y="36625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0" name="Google Shape;1800;p42"/>
          <p:cNvSpPr txBox="1"/>
          <p:nvPr/>
        </p:nvSpPr>
        <p:spPr>
          <a:xfrm>
            <a:off x="5269894" y="122206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1801" name="Google Shape;1801;p42"/>
          <p:cNvSpPr/>
          <p:nvPr/>
        </p:nvSpPr>
        <p:spPr>
          <a:xfrm rot="10800000">
            <a:off x="4824771" y="126334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2" name="Google Shape;1802;p42"/>
          <p:cNvSpPr txBox="1"/>
          <p:nvPr/>
        </p:nvSpPr>
        <p:spPr>
          <a:xfrm>
            <a:off x="5269894" y="311806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1803" name="Google Shape;1803;p42"/>
          <p:cNvSpPr/>
          <p:nvPr/>
        </p:nvSpPr>
        <p:spPr>
          <a:xfrm>
            <a:off x="4824000" y="318232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4" name="Google Shape;1804;p42"/>
          <p:cNvSpPr txBox="1"/>
          <p:nvPr/>
        </p:nvSpPr>
        <p:spPr>
          <a:xfrm>
            <a:off x="7487489" y="146263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250</a:t>
            </a:r>
            <a:endParaRPr/>
          </a:p>
        </p:txBody>
      </p:sp>
      <p:sp>
        <p:nvSpPr>
          <p:cNvPr id="1805" name="Google Shape;1805;p42"/>
          <p:cNvSpPr/>
          <p:nvPr/>
        </p:nvSpPr>
        <p:spPr>
          <a:xfrm rot="10800000">
            <a:off x="6984000" y="14983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6" name="Google Shape;1806;p42"/>
          <p:cNvSpPr txBox="1"/>
          <p:nvPr/>
        </p:nvSpPr>
        <p:spPr>
          <a:xfrm>
            <a:off x="9285817" y="171550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1807" name="Google Shape;1807;p42"/>
          <p:cNvSpPr/>
          <p:nvPr/>
        </p:nvSpPr>
        <p:spPr>
          <a:xfrm rot="10800000">
            <a:off x="8784000" y="175117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8" name="Google Shape;1808;p42"/>
          <p:cNvSpPr txBox="1"/>
          <p:nvPr/>
        </p:nvSpPr>
        <p:spPr>
          <a:xfrm>
            <a:off x="5269894" y="965882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1809" name="Google Shape;1809;p42"/>
          <p:cNvSpPr/>
          <p:nvPr/>
        </p:nvSpPr>
        <p:spPr>
          <a:xfrm>
            <a:off x="4825605" y="102209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0" name="Google Shape;1810;p42"/>
          <p:cNvSpPr txBox="1"/>
          <p:nvPr/>
        </p:nvSpPr>
        <p:spPr>
          <a:xfrm>
            <a:off x="8947923" y="1452209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90</a:t>
            </a:r>
            <a:endParaRPr/>
          </a:p>
        </p:txBody>
      </p:sp>
      <p:sp>
        <p:nvSpPr>
          <p:cNvPr id="1811" name="Google Shape;1811;p42"/>
          <p:cNvSpPr/>
          <p:nvPr/>
        </p:nvSpPr>
        <p:spPr>
          <a:xfrm>
            <a:off x="8784000" y="1505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2" name="Google Shape;1812;p42"/>
          <p:cNvSpPr txBox="1"/>
          <p:nvPr/>
        </p:nvSpPr>
        <p:spPr>
          <a:xfrm>
            <a:off x="5383708" y="2869537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</a:t>
            </a:r>
            <a:endParaRPr/>
          </a:p>
        </p:txBody>
      </p:sp>
      <p:sp>
        <p:nvSpPr>
          <p:cNvPr id="1813" name="Google Shape;1813;p42"/>
          <p:cNvSpPr/>
          <p:nvPr/>
        </p:nvSpPr>
        <p:spPr>
          <a:xfrm>
            <a:off x="4824000" y="293379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4" name="Google Shape;1814;p42"/>
          <p:cNvSpPr txBox="1"/>
          <p:nvPr/>
        </p:nvSpPr>
        <p:spPr>
          <a:xfrm>
            <a:off x="5269894" y="215709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800</a:t>
            </a:r>
            <a:endParaRPr/>
          </a:p>
        </p:txBody>
      </p:sp>
      <p:sp>
        <p:nvSpPr>
          <p:cNvPr id="1815" name="Google Shape;1815;p42"/>
          <p:cNvSpPr/>
          <p:nvPr/>
        </p:nvSpPr>
        <p:spPr>
          <a:xfrm rot="10800000">
            <a:off x="4824000" y="219837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6" name="Google Shape;1816;p42"/>
          <p:cNvSpPr txBox="1"/>
          <p:nvPr/>
        </p:nvSpPr>
        <p:spPr>
          <a:xfrm>
            <a:off x="5269894" y="190609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200</a:t>
            </a:r>
            <a:endParaRPr/>
          </a:p>
        </p:txBody>
      </p:sp>
      <p:sp>
        <p:nvSpPr>
          <p:cNvPr id="1817" name="Google Shape;1817;p42"/>
          <p:cNvSpPr/>
          <p:nvPr/>
        </p:nvSpPr>
        <p:spPr>
          <a:xfrm>
            <a:off x="4824000" y="195394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8" name="Google Shape;1818;p42"/>
          <p:cNvSpPr txBox="1"/>
          <p:nvPr/>
        </p:nvSpPr>
        <p:spPr>
          <a:xfrm>
            <a:off x="7149595" y="1205847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1819" name="Google Shape;1819;p42"/>
          <p:cNvSpPr/>
          <p:nvPr/>
        </p:nvSpPr>
        <p:spPr>
          <a:xfrm>
            <a:off x="6984000" y="125952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20" name="Google Shape;1820;p42"/>
          <p:cNvGrpSpPr/>
          <p:nvPr/>
        </p:nvGrpSpPr>
        <p:grpSpPr>
          <a:xfrm>
            <a:off x="10117559" y="1755851"/>
            <a:ext cx="245580" cy="224238"/>
            <a:chOff x="802803" y="3715228"/>
            <a:chExt cx="245580" cy="224238"/>
          </a:xfrm>
        </p:grpSpPr>
        <p:sp>
          <p:nvSpPr>
            <p:cNvPr id="1821" name="Google Shape;1821;p4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822" name="Google Shape;1822;p42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grpSp>
        <p:nvGrpSpPr>
          <p:cNvPr id="1823" name="Google Shape;1823;p42"/>
          <p:cNvGrpSpPr/>
          <p:nvPr/>
        </p:nvGrpSpPr>
        <p:grpSpPr>
          <a:xfrm>
            <a:off x="10117837" y="1489299"/>
            <a:ext cx="245580" cy="224238"/>
            <a:chOff x="802803" y="3715228"/>
            <a:chExt cx="245580" cy="224238"/>
          </a:xfrm>
        </p:grpSpPr>
        <p:sp>
          <p:nvSpPr>
            <p:cNvPr id="1824" name="Google Shape;1824;p4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825" name="Google Shape;1825;p42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3</a:t>
              </a:r>
              <a:endParaRPr/>
            </a:p>
          </p:txBody>
        </p:sp>
      </p:grpSp>
      <p:grpSp>
        <p:nvGrpSpPr>
          <p:cNvPr id="1826" name="Google Shape;1826;p42"/>
          <p:cNvGrpSpPr/>
          <p:nvPr/>
        </p:nvGrpSpPr>
        <p:grpSpPr>
          <a:xfrm>
            <a:off x="6553087" y="1741845"/>
            <a:ext cx="245580" cy="224238"/>
            <a:chOff x="802803" y="3715228"/>
            <a:chExt cx="245580" cy="224238"/>
          </a:xfrm>
        </p:grpSpPr>
        <p:sp>
          <p:nvSpPr>
            <p:cNvPr id="1827" name="Google Shape;1827;p4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828" name="Google Shape;1828;p42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4</a:t>
              </a:r>
              <a:endParaRPr/>
            </a:p>
          </p:txBody>
        </p:sp>
      </p:grpSp>
      <p:grpSp>
        <p:nvGrpSpPr>
          <p:cNvPr id="1829" name="Google Shape;1829;p42"/>
          <p:cNvGrpSpPr/>
          <p:nvPr/>
        </p:nvGrpSpPr>
        <p:grpSpPr>
          <a:xfrm>
            <a:off x="784605" y="3629276"/>
            <a:ext cx="245580" cy="224238"/>
            <a:chOff x="802803" y="3715228"/>
            <a:chExt cx="245580" cy="224238"/>
          </a:xfrm>
        </p:grpSpPr>
        <p:sp>
          <p:nvSpPr>
            <p:cNvPr id="1830" name="Google Shape;1830;p4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831" name="Google Shape;1831;p42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4</a:t>
              </a:r>
              <a:endParaRPr/>
            </a:p>
          </p:txBody>
        </p:sp>
      </p:grpSp>
      <p:grpSp>
        <p:nvGrpSpPr>
          <p:cNvPr id="1832" name="Google Shape;1832;p42"/>
          <p:cNvGrpSpPr/>
          <p:nvPr/>
        </p:nvGrpSpPr>
        <p:grpSpPr>
          <a:xfrm>
            <a:off x="4359077" y="3641899"/>
            <a:ext cx="245580" cy="224238"/>
            <a:chOff x="802803" y="3715228"/>
            <a:chExt cx="245580" cy="224238"/>
          </a:xfrm>
        </p:grpSpPr>
        <p:sp>
          <p:nvSpPr>
            <p:cNvPr id="1833" name="Google Shape;1833;p4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834" name="Google Shape;1834;p42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5</a:t>
              </a:r>
              <a:endParaRPr/>
            </a:p>
          </p:txBody>
        </p:sp>
      </p:grpSp>
      <p:grpSp>
        <p:nvGrpSpPr>
          <p:cNvPr id="1835" name="Google Shape;1835;p42"/>
          <p:cNvGrpSpPr/>
          <p:nvPr/>
        </p:nvGrpSpPr>
        <p:grpSpPr>
          <a:xfrm>
            <a:off x="4325561" y="3388584"/>
            <a:ext cx="309700" cy="224238"/>
            <a:chOff x="770743" y="3715228"/>
            <a:chExt cx="309700" cy="224238"/>
          </a:xfrm>
        </p:grpSpPr>
        <p:sp>
          <p:nvSpPr>
            <p:cNvPr id="1836" name="Google Shape;1836;p4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837" name="Google Shape;1837;p42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6b</a:t>
              </a:r>
              <a:endParaRPr/>
            </a:p>
          </p:txBody>
        </p:sp>
      </p:grpSp>
      <p:grpSp>
        <p:nvGrpSpPr>
          <p:cNvPr id="1838" name="Google Shape;1838;p42"/>
          <p:cNvGrpSpPr/>
          <p:nvPr/>
        </p:nvGrpSpPr>
        <p:grpSpPr>
          <a:xfrm>
            <a:off x="4330045" y="3136880"/>
            <a:ext cx="309700" cy="224238"/>
            <a:chOff x="770743" y="3715228"/>
            <a:chExt cx="309700" cy="224238"/>
          </a:xfrm>
        </p:grpSpPr>
        <p:sp>
          <p:nvSpPr>
            <p:cNvPr id="1839" name="Google Shape;1839;p4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840" name="Google Shape;1840;p42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8b</a:t>
              </a:r>
              <a:endParaRPr/>
            </a:p>
          </p:txBody>
        </p:sp>
      </p:grpSp>
      <p:grpSp>
        <p:nvGrpSpPr>
          <p:cNvPr id="1841" name="Google Shape;1841;p42"/>
          <p:cNvGrpSpPr/>
          <p:nvPr/>
        </p:nvGrpSpPr>
        <p:grpSpPr>
          <a:xfrm>
            <a:off x="4298376" y="2880000"/>
            <a:ext cx="368899" cy="223200"/>
            <a:chOff x="740286" y="3715228"/>
            <a:chExt cx="370615" cy="224238"/>
          </a:xfrm>
        </p:grpSpPr>
        <p:sp>
          <p:nvSpPr>
            <p:cNvPr id="1842" name="Google Shape;1842;p4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843" name="Google Shape;1843;p42"/>
            <p:cNvSpPr/>
            <p:nvPr/>
          </p:nvSpPr>
          <p:spPr>
            <a:xfrm>
              <a:off x="740286" y="3724022"/>
              <a:ext cx="370615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12b</a:t>
              </a:r>
              <a:endParaRPr/>
            </a:p>
          </p:txBody>
        </p:sp>
      </p:grpSp>
      <p:grpSp>
        <p:nvGrpSpPr>
          <p:cNvPr id="1844" name="Google Shape;1844;p42"/>
          <p:cNvGrpSpPr/>
          <p:nvPr/>
        </p:nvGrpSpPr>
        <p:grpSpPr>
          <a:xfrm>
            <a:off x="6550922" y="1481480"/>
            <a:ext cx="245580" cy="224238"/>
            <a:chOff x="802803" y="3715228"/>
            <a:chExt cx="245580" cy="224238"/>
          </a:xfrm>
        </p:grpSpPr>
        <p:sp>
          <p:nvSpPr>
            <p:cNvPr id="1845" name="Google Shape;1845;p4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846" name="Google Shape;1846;p42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9</a:t>
              </a:r>
              <a:endParaRPr/>
            </a:p>
          </p:txBody>
        </p:sp>
      </p:grpSp>
      <p:grpSp>
        <p:nvGrpSpPr>
          <p:cNvPr id="1847" name="Google Shape;1847;p42"/>
          <p:cNvGrpSpPr/>
          <p:nvPr/>
        </p:nvGrpSpPr>
        <p:grpSpPr>
          <a:xfrm>
            <a:off x="8311967" y="1742779"/>
            <a:ext cx="309700" cy="224238"/>
            <a:chOff x="770743" y="3715228"/>
            <a:chExt cx="309700" cy="224238"/>
          </a:xfrm>
        </p:grpSpPr>
        <p:sp>
          <p:nvSpPr>
            <p:cNvPr id="1848" name="Google Shape;1848;p4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849" name="Google Shape;1849;p42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10</a:t>
              </a:r>
              <a:endParaRPr/>
            </a:p>
          </p:txBody>
        </p:sp>
      </p:grpSp>
      <p:grpSp>
        <p:nvGrpSpPr>
          <p:cNvPr id="1850" name="Google Shape;1850;p42"/>
          <p:cNvGrpSpPr/>
          <p:nvPr/>
        </p:nvGrpSpPr>
        <p:grpSpPr>
          <a:xfrm>
            <a:off x="4322372" y="1240114"/>
            <a:ext cx="300082" cy="224238"/>
            <a:chOff x="775552" y="3715228"/>
            <a:chExt cx="300082" cy="224238"/>
          </a:xfrm>
        </p:grpSpPr>
        <p:sp>
          <p:nvSpPr>
            <p:cNvPr id="1851" name="Google Shape;1851;p4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852" name="Google Shape;1852;p42"/>
            <p:cNvSpPr/>
            <p:nvPr/>
          </p:nvSpPr>
          <p:spPr>
            <a:xfrm>
              <a:off x="775552" y="3724022"/>
              <a:ext cx="300082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8a</a:t>
              </a:r>
              <a:endParaRPr/>
            </a:p>
          </p:txBody>
        </p:sp>
      </p:grpSp>
      <p:grpSp>
        <p:nvGrpSpPr>
          <p:cNvPr id="1853" name="Google Shape;1853;p42"/>
          <p:cNvGrpSpPr/>
          <p:nvPr/>
        </p:nvGrpSpPr>
        <p:grpSpPr>
          <a:xfrm>
            <a:off x="4319927" y="983503"/>
            <a:ext cx="309700" cy="224238"/>
            <a:chOff x="770743" y="3715228"/>
            <a:chExt cx="309700" cy="224238"/>
          </a:xfrm>
        </p:grpSpPr>
        <p:sp>
          <p:nvSpPr>
            <p:cNvPr id="1854" name="Google Shape;1854;p4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855" name="Google Shape;1855;p42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11</a:t>
              </a:r>
              <a:endParaRPr/>
            </a:p>
          </p:txBody>
        </p:sp>
      </p:grpSp>
      <p:grpSp>
        <p:nvGrpSpPr>
          <p:cNvPr id="1856" name="Google Shape;1856;p42"/>
          <p:cNvGrpSpPr/>
          <p:nvPr/>
        </p:nvGrpSpPr>
        <p:grpSpPr>
          <a:xfrm>
            <a:off x="8280687" y="1478795"/>
            <a:ext cx="360996" cy="224238"/>
            <a:chOff x="736857" y="3715228"/>
            <a:chExt cx="360996" cy="224238"/>
          </a:xfrm>
        </p:grpSpPr>
        <p:sp>
          <p:nvSpPr>
            <p:cNvPr id="1857" name="Google Shape;1857;p4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858" name="Google Shape;1858;p42"/>
            <p:cNvSpPr/>
            <p:nvPr/>
          </p:nvSpPr>
          <p:spPr>
            <a:xfrm>
              <a:off x="736857" y="3724022"/>
              <a:ext cx="360996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12a</a:t>
              </a:r>
              <a:endParaRPr/>
            </a:p>
          </p:txBody>
        </p:sp>
      </p:grpSp>
      <p:grpSp>
        <p:nvGrpSpPr>
          <p:cNvPr id="1859" name="Google Shape;1859;p42"/>
          <p:cNvGrpSpPr/>
          <p:nvPr/>
        </p:nvGrpSpPr>
        <p:grpSpPr>
          <a:xfrm>
            <a:off x="4317141" y="2187210"/>
            <a:ext cx="309700" cy="224238"/>
            <a:chOff x="762505" y="3715228"/>
            <a:chExt cx="309700" cy="224238"/>
          </a:xfrm>
        </p:grpSpPr>
        <p:sp>
          <p:nvSpPr>
            <p:cNvPr id="1860" name="Google Shape;1860;p4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861" name="Google Shape;1861;p42"/>
            <p:cNvSpPr/>
            <p:nvPr/>
          </p:nvSpPr>
          <p:spPr>
            <a:xfrm>
              <a:off x="762505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13</a:t>
              </a:r>
              <a:endParaRPr/>
            </a:p>
          </p:txBody>
        </p:sp>
      </p:grpSp>
      <p:grpSp>
        <p:nvGrpSpPr>
          <p:cNvPr id="1862" name="Google Shape;1862;p42"/>
          <p:cNvGrpSpPr/>
          <p:nvPr/>
        </p:nvGrpSpPr>
        <p:grpSpPr>
          <a:xfrm>
            <a:off x="4325894" y="1931502"/>
            <a:ext cx="309700" cy="224238"/>
            <a:chOff x="770743" y="3715228"/>
            <a:chExt cx="309700" cy="224238"/>
          </a:xfrm>
        </p:grpSpPr>
        <p:sp>
          <p:nvSpPr>
            <p:cNvPr id="1863" name="Google Shape;1863;p4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864" name="Google Shape;1864;p42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15</a:t>
              </a:r>
              <a:endParaRPr/>
            </a:p>
          </p:txBody>
        </p:sp>
      </p:grpSp>
      <p:grpSp>
        <p:nvGrpSpPr>
          <p:cNvPr id="1865" name="Google Shape;1865;p42"/>
          <p:cNvGrpSpPr/>
          <p:nvPr/>
        </p:nvGrpSpPr>
        <p:grpSpPr>
          <a:xfrm>
            <a:off x="6512636" y="1220768"/>
            <a:ext cx="309700" cy="224238"/>
            <a:chOff x="762505" y="3715228"/>
            <a:chExt cx="309700" cy="224238"/>
          </a:xfrm>
        </p:grpSpPr>
        <p:sp>
          <p:nvSpPr>
            <p:cNvPr id="1866" name="Google Shape;1866;p4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867" name="Google Shape;1867;p42"/>
            <p:cNvSpPr/>
            <p:nvPr/>
          </p:nvSpPr>
          <p:spPr>
            <a:xfrm>
              <a:off x="762505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16</a:t>
              </a:r>
              <a:endParaRPr/>
            </a:p>
          </p:txBody>
        </p:sp>
      </p:grpSp>
      <p:sp>
        <p:nvSpPr>
          <p:cNvPr id="1868" name="Google Shape;1868;p42"/>
          <p:cNvSpPr txBox="1"/>
          <p:nvPr/>
        </p:nvSpPr>
        <p:spPr>
          <a:xfrm>
            <a:off x="4033926" y="1538024"/>
            <a:ext cx="201557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receivable</a:t>
            </a:r>
            <a:endParaRPr/>
          </a:p>
        </p:txBody>
      </p:sp>
      <p:sp>
        <p:nvSpPr>
          <p:cNvPr id="1869" name="Google Shape;1869;p42"/>
          <p:cNvSpPr txBox="1"/>
          <p:nvPr/>
        </p:nvSpPr>
        <p:spPr>
          <a:xfrm>
            <a:off x="6252890" y="2028286"/>
            <a:ext cx="198713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payable</a:t>
            </a:r>
            <a:endParaRPr/>
          </a:p>
        </p:txBody>
      </p:sp>
      <p:sp>
        <p:nvSpPr>
          <p:cNvPr id="1870" name="Google Shape;1870;p42"/>
          <p:cNvSpPr txBox="1"/>
          <p:nvPr/>
        </p:nvSpPr>
        <p:spPr>
          <a:xfrm>
            <a:off x="9504213" y="373659"/>
            <a:ext cx="2279791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Sources of funds</a:t>
            </a:r>
            <a:endParaRPr/>
          </a:p>
        </p:txBody>
      </p:sp>
      <p:sp>
        <p:nvSpPr>
          <p:cNvPr id="1871" name="Google Shape;1871;p42"/>
          <p:cNvSpPr txBox="1"/>
          <p:nvPr/>
        </p:nvSpPr>
        <p:spPr>
          <a:xfrm>
            <a:off x="492858" y="373659"/>
            <a:ext cx="188064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6"/>
                </a:solidFill>
                <a:latin typeface="Avenir"/>
                <a:ea typeface="Avenir"/>
                <a:cs typeface="Avenir"/>
                <a:sym typeface="Avenir"/>
              </a:rPr>
              <a:t>Uses of funds</a:t>
            </a:r>
            <a:endParaRPr/>
          </a:p>
        </p:txBody>
      </p:sp>
      <p:grpSp>
        <p:nvGrpSpPr>
          <p:cNvPr id="1872" name="Google Shape;1872;p42"/>
          <p:cNvGrpSpPr/>
          <p:nvPr/>
        </p:nvGrpSpPr>
        <p:grpSpPr>
          <a:xfrm>
            <a:off x="674882" y="2236958"/>
            <a:ext cx="1620000" cy="613673"/>
            <a:chOff x="3810000" y="2381250"/>
            <a:chExt cx="1390650" cy="1230631"/>
          </a:xfrm>
        </p:grpSpPr>
        <p:sp>
          <p:nvSpPr>
            <p:cNvPr id="1873" name="Google Shape;1873;p42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874" name="Google Shape;1874;p42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875" name="Google Shape;1875;p42"/>
          <p:cNvSpPr txBox="1"/>
          <p:nvPr/>
        </p:nvSpPr>
        <p:spPr>
          <a:xfrm>
            <a:off x="667920" y="2817445"/>
            <a:ext cx="164732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Accumulated depreciation</a:t>
            </a:r>
            <a:endParaRPr/>
          </a:p>
        </p:txBody>
      </p:sp>
      <p:sp>
        <p:nvSpPr>
          <p:cNvPr id="1876" name="Google Shape;1876;p42"/>
          <p:cNvSpPr txBox="1"/>
          <p:nvPr/>
        </p:nvSpPr>
        <p:spPr>
          <a:xfrm>
            <a:off x="1679276" y="2502766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1877" name="Google Shape;1877;p42"/>
          <p:cNvSpPr/>
          <p:nvPr/>
        </p:nvSpPr>
        <p:spPr>
          <a:xfrm>
            <a:off x="1256101" y="255077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78" name="Google Shape;1878;p42"/>
          <p:cNvGrpSpPr/>
          <p:nvPr/>
        </p:nvGrpSpPr>
        <p:grpSpPr>
          <a:xfrm>
            <a:off x="752976" y="2511750"/>
            <a:ext cx="309700" cy="224238"/>
            <a:chOff x="770743" y="3715228"/>
            <a:chExt cx="309700" cy="224238"/>
          </a:xfrm>
        </p:grpSpPr>
        <p:sp>
          <p:nvSpPr>
            <p:cNvPr id="1879" name="Google Shape;1879;p4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880" name="Google Shape;1880;p42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14</a:t>
              </a:r>
              <a:endParaRPr/>
            </a:p>
          </p:txBody>
        </p:sp>
      </p:grpSp>
      <p:grpSp>
        <p:nvGrpSpPr>
          <p:cNvPr id="1881" name="Google Shape;1881;p42"/>
          <p:cNvGrpSpPr/>
          <p:nvPr/>
        </p:nvGrpSpPr>
        <p:grpSpPr>
          <a:xfrm>
            <a:off x="4247500" y="957969"/>
            <a:ext cx="1620000" cy="613673"/>
            <a:chOff x="3810000" y="2381250"/>
            <a:chExt cx="1390650" cy="1230631"/>
          </a:xfrm>
        </p:grpSpPr>
        <p:sp>
          <p:nvSpPr>
            <p:cNvPr id="1882" name="Google Shape;1882;p42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883" name="Google Shape;1883;p42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884" name="Google Shape;1884;p42"/>
          <p:cNvGrpSpPr/>
          <p:nvPr/>
        </p:nvGrpSpPr>
        <p:grpSpPr>
          <a:xfrm>
            <a:off x="4247500" y="1892397"/>
            <a:ext cx="1620000" cy="613673"/>
            <a:chOff x="3810000" y="2381250"/>
            <a:chExt cx="1390650" cy="1230631"/>
          </a:xfrm>
        </p:grpSpPr>
        <p:sp>
          <p:nvSpPr>
            <p:cNvPr id="1885" name="Google Shape;1885;p42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886" name="Google Shape;1886;p42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887" name="Google Shape;1887;p42"/>
          <p:cNvGrpSpPr/>
          <p:nvPr/>
        </p:nvGrpSpPr>
        <p:grpSpPr>
          <a:xfrm>
            <a:off x="8214558" y="1260018"/>
            <a:ext cx="1620000" cy="796276"/>
            <a:chOff x="3810000" y="2015069"/>
            <a:chExt cx="1390650" cy="1596814"/>
          </a:xfrm>
        </p:grpSpPr>
        <p:sp>
          <p:nvSpPr>
            <p:cNvPr id="1888" name="Google Shape;1888;p42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889" name="Google Shape;1889;p42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890" name="Google Shape;1890;p42"/>
          <p:cNvGrpSpPr/>
          <p:nvPr/>
        </p:nvGrpSpPr>
        <p:grpSpPr>
          <a:xfrm>
            <a:off x="10006085" y="1263488"/>
            <a:ext cx="1620000" cy="796276"/>
            <a:chOff x="3810000" y="2015069"/>
            <a:chExt cx="1390650" cy="1596814"/>
          </a:xfrm>
        </p:grpSpPr>
        <p:sp>
          <p:nvSpPr>
            <p:cNvPr id="1891" name="Google Shape;1891;p42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892" name="Google Shape;1892;p42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893" name="Google Shape;1893;p42"/>
          <p:cNvGrpSpPr/>
          <p:nvPr/>
        </p:nvGrpSpPr>
        <p:grpSpPr>
          <a:xfrm>
            <a:off x="6428511" y="1266563"/>
            <a:ext cx="1620000" cy="796276"/>
            <a:chOff x="3810000" y="2015069"/>
            <a:chExt cx="1390650" cy="1596814"/>
          </a:xfrm>
        </p:grpSpPr>
        <p:sp>
          <p:nvSpPr>
            <p:cNvPr id="1894" name="Google Shape;1894;p42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895" name="Google Shape;1895;p42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896" name="Google Shape;1896;p42"/>
          <p:cNvGrpSpPr/>
          <p:nvPr/>
        </p:nvGrpSpPr>
        <p:grpSpPr>
          <a:xfrm>
            <a:off x="2458800" y="957790"/>
            <a:ext cx="1620000" cy="3000908"/>
            <a:chOff x="671549" y="1402787"/>
            <a:chExt cx="1620000" cy="2549293"/>
          </a:xfrm>
        </p:grpSpPr>
        <p:sp>
          <p:nvSpPr>
            <p:cNvPr id="1897" name="Google Shape;1897;p42"/>
            <p:cNvSpPr/>
            <p:nvPr/>
          </p:nvSpPr>
          <p:spPr>
            <a:xfrm flipH="1">
              <a:off x="1481549" y="1402787"/>
              <a:ext cx="810000" cy="2549293"/>
            </a:xfrm>
            <a:prstGeom prst="corner">
              <a:avLst>
                <a:gd name="adj1" fmla="val 6497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898" name="Google Shape;1898;p42"/>
            <p:cNvSpPr/>
            <p:nvPr/>
          </p:nvSpPr>
          <p:spPr>
            <a:xfrm>
              <a:off x="671549" y="1402787"/>
              <a:ext cx="810000" cy="2549293"/>
            </a:xfrm>
            <a:prstGeom prst="corner">
              <a:avLst>
                <a:gd name="adj1" fmla="val 6497"/>
                <a:gd name="adj2" fmla="val 7336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1899" name="Google Shape;1899;p42"/>
          <p:cNvSpPr txBox="1"/>
          <p:nvPr/>
        </p:nvSpPr>
        <p:spPr>
          <a:xfrm>
            <a:off x="2551146" y="3924000"/>
            <a:ext cx="139333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Cash at bank</a:t>
            </a:r>
            <a:endParaRPr/>
          </a:p>
        </p:txBody>
      </p:sp>
      <p:sp>
        <p:nvSpPr>
          <p:cNvPr id="1900" name="Google Shape;1900;p42"/>
          <p:cNvSpPr txBox="1"/>
          <p:nvPr/>
        </p:nvSpPr>
        <p:spPr>
          <a:xfrm>
            <a:off x="3184560" y="361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1901" name="Google Shape;1901;p42"/>
          <p:cNvSpPr txBox="1"/>
          <p:nvPr/>
        </p:nvSpPr>
        <p:spPr>
          <a:xfrm>
            <a:off x="3184560" y="334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1902" name="Google Shape;1902;p42"/>
          <p:cNvSpPr txBox="1"/>
          <p:nvPr/>
        </p:nvSpPr>
        <p:spPr>
          <a:xfrm>
            <a:off x="3298373" y="3074709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5,000</a:t>
            </a:r>
            <a:endParaRPr/>
          </a:p>
        </p:txBody>
      </p:sp>
      <p:sp>
        <p:nvSpPr>
          <p:cNvPr id="1903" name="Google Shape;1903;p42"/>
          <p:cNvSpPr txBox="1"/>
          <p:nvPr/>
        </p:nvSpPr>
        <p:spPr>
          <a:xfrm>
            <a:off x="3469894" y="253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700</a:t>
            </a:r>
            <a:endParaRPr/>
          </a:p>
        </p:txBody>
      </p:sp>
      <p:sp>
        <p:nvSpPr>
          <p:cNvPr id="1904" name="Google Shape;1904;p42"/>
          <p:cNvSpPr txBox="1"/>
          <p:nvPr/>
        </p:nvSpPr>
        <p:spPr>
          <a:xfrm>
            <a:off x="3583708" y="2264709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50</a:t>
            </a:r>
            <a:endParaRPr/>
          </a:p>
        </p:txBody>
      </p:sp>
      <p:sp>
        <p:nvSpPr>
          <p:cNvPr id="1905" name="Google Shape;1905;p42"/>
          <p:cNvSpPr txBox="1"/>
          <p:nvPr/>
        </p:nvSpPr>
        <p:spPr>
          <a:xfrm>
            <a:off x="3469894" y="172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1906" name="Google Shape;1906;p42"/>
          <p:cNvSpPr txBox="1"/>
          <p:nvPr/>
        </p:nvSpPr>
        <p:spPr>
          <a:xfrm>
            <a:off x="3469894" y="145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800</a:t>
            </a:r>
            <a:endParaRPr/>
          </a:p>
        </p:txBody>
      </p:sp>
      <p:sp>
        <p:nvSpPr>
          <p:cNvPr id="1907" name="Google Shape;1907;p42"/>
          <p:cNvSpPr txBox="1"/>
          <p:nvPr/>
        </p:nvSpPr>
        <p:spPr>
          <a:xfrm>
            <a:off x="3184560" y="280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10,000</a:t>
            </a:r>
            <a:endParaRPr/>
          </a:p>
        </p:txBody>
      </p:sp>
      <p:sp>
        <p:nvSpPr>
          <p:cNvPr id="1908" name="Google Shape;1908;p42"/>
          <p:cNvSpPr/>
          <p:nvPr/>
        </p:nvSpPr>
        <p:spPr>
          <a:xfrm>
            <a:off x="3011371" y="152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9" name="Google Shape;1909;p42"/>
          <p:cNvSpPr/>
          <p:nvPr/>
        </p:nvSpPr>
        <p:spPr>
          <a:xfrm rot="10800000">
            <a:off x="3011371" y="177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0" name="Google Shape;1910;p42"/>
          <p:cNvSpPr/>
          <p:nvPr/>
        </p:nvSpPr>
        <p:spPr>
          <a:xfrm>
            <a:off x="3011371" y="233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1" name="Google Shape;1911;p42"/>
          <p:cNvSpPr/>
          <p:nvPr/>
        </p:nvSpPr>
        <p:spPr>
          <a:xfrm rot="10800000">
            <a:off x="3011371" y="258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2" name="Google Shape;1912;p42"/>
          <p:cNvSpPr/>
          <p:nvPr/>
        </p:nvSpPr>
        <p:spPr>
          <a:xfrm>
            <a:off x="3011371" y="287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3" name="Google Shape;1913;p42"/>
          <p:cNvSpPr/>
          <p:nvPr/>
        </p:nvSpPr>
        <p:spPr>
          <a:xfrm>
            <a:off x="3011371" y="314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4" name="Google Shape;1914;p42"/>
          <p:cNvSpPr/>
          <p:nvPr/>
        </p:nvSpPr>
        <p:spPr>
          <a:xfrm rot="10800000">
            <a:off x="3011371" y="339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5" name="Google Shape;1915;p42"/>
          <p:cNvSpPr/>
          <p:nvPr/>
        </p:nvSpPr>
        <p:spPr>
          <a:xfrm rot="10800000">
            <a:off x="3011371" y="366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6" name="Google Shape;1916;p42"/>
          <p:cNvSpPr txBox="1"/>
          <p:nvPr/>
        </p:nvSpPr>
        <p:spPr>
          <a:xfrm>
            <a:off x="3469894" y="199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1917" name="Google Shape;1917;p42"/>
          <p:cNvSpPr/>
          <p:nvPr/>
        </p:nvSpPr>
        <p:spPr>
          <a:xfrm rot="10800000">
            <a:off x="3007666" y="204993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8" name="Google Shape;1918;p42"/>
          <p:cNvSpPr txBox="1"/>
          <p:nvPr/>
        </p:nvSpPr>
        <p:spPr>
          <a:xfrm>
            <a:off x="3298373" y="1194957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1919" name="Google Shape;1919;p42"/>
          <p:cNvSpPr/>
          <p:nvPr/>
        </p:nvSpPr>
        <p:spPr>
          <a:xfrm>
            <a:off x="3015226" y="126695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20" name="Google Shape;1920;p42"/>
          <p:cNvGrpSpPr/>
          <p:nvPr/>
        </p:nvGrpSpPr>
        <p:grpSpPr>
          <a:xfrm>
            <a:off x="2528692" y="1230247"/>
            <a:ext cx="309700" cy="223917"/>
            <a:chOff x="756600" y="3715226"/>
            <a:chExt cx="321511" cy="232457"/>
          </a:xfrm>
        </p:grpSpPr>
        <p:sp>
          <p:nvSpPr>
            <p:cNvPr id="1921" name="Google Shape;1921;p42"/>
            <p:cNvSpPr/>
            <p:nvPr/>
          </p:nvSpPr>
          <p:spPr>
            <a:xfrm>
              <a:off x="810779" y="3715226"/>
              <a:ext cx="224237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922" name="Google Shape;1922;p42"/>
            <p:cNvSpPr/>
            <p:nvPr/>
          </p:nvSpPr>
          <p:spPr>
            <a:xfrm>
              <a:off x="756600" y="3724022"/>
              <a:ext cx="321511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16</a:t>
              </a:r>
              <a:endParaRPr/>
            </a:p>
          </p:txBody>
        </p:sp>
      </p:grpSp>
      <p:grpSp>
        <p:nvGrpSpPr>
          <p:cNvPr id="1923" name="Google Shape;1923;p42"/>
          <p:cNvGrpSpPr/>
          <p:nvPr/>
        </p:nvGrpSpPr>
        <p:grpSpPr>
          <a:xfrm>
            <a:off x="2528691" y="1497833"/>
            <a:ext cx="309700" cy="223917"/>
            <a:chOff x="756599" y="3715226"/>
            <a:chExt cx="321512" cy="232457"/>
          </a:xfrm>
        </p:grpSpPr>
        <p:sp>
          <p:nvSpPr>
            <p:cNvPr id="1924" name="Google Shape;1924;p42"/>
            <p:cNvSpPr/>
            <p:nvPr/>
          </p:nvSpPr>
          <p:spPr>
            <a:xfrm>
              <a:off x="810780" y="3715226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925" name="Google Shape;1925;p42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13</a:t>
              </a:r>
              <a:endParaRPr/>
            </a:p>
          </p:txBody>
        </p:sp>
      </p:grpSp>
      <p:grpSp>
        <p:nvGrpSpPr>
          <p:cNvPr id="1926" name="Google Shape;1926;p42"/>
          <p:cNvGrpSpPr/>
          <p:nvPr/>
        </p:nvGrpSpPr>
        <p:grpSpPr>
          <a:xfrm>
            <a:off x="2528691" y="1763611"/>
            <a:ext cx="309700" cy="223916"/>
            <a:chOff x="756599" y="3715227"/>
            <a:chExt cx="321512" cy="232456"/>
          </a:xfrm>
        </p:grpSpPr>
        <p:sp>
          <p:nvSpPr>
            <p:cNvPr id="1927" name="Google Shape;1927;p42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928" name="Google Shape;1928;p42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11</a:t>
              </a:r>
              <a:endParaRPr/>
            </a:p>
          </p:txBody>
        </p:sp>
      </p:grpSp>
      <p:grpSp>
        <p:nvGrpSpPr>
          <p:cNvPr id="1929" name="Google Shape;1929;p42"/>
          <p:cNvGrpSpPr/>
          <p:nvPr/>
        </p:nvGrpSpPr>
        <p:grpSpPr>
          <a:xfrm>
            <a:off x="2528691" y="2037441"/>
            <a:ext cx="309700" cy="223916"/>
            <a:chOff x="756599" y="3715227"/>
            <a:chExt cx="321512" cy="232456"/>
          </a:xfrm>
        </p:grpSpPr>
        <p:sp>
          <p:nvSpPr>
            <p:cNvPr id="1930" name="Google Shape;1930;p42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931" name="Google Shape;1931;p42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10</a:t>
              </a:r>
              <a:endParaRPr/>
            </a:p>
          </p:txBody>
        </p:sp>
      </p:grpSp>
      <p:grpSp>
        <p:nvGrpSpPr>
          <p:cNvPr id="1932" name="Google Shape;1932;p42"/>
          <p:cNvGrpSpPr/>
          <p:nvPr/>
        </p:nvGrpSpPr>
        <p:grpSpPr>
          <a:xfrm>
            <a:off x="2568712" y="2307277"/>
            <a:ext cx="247184" cy="223916"/>
            <a:chOff x="797287" y="3715227"/>
            <a:chExt cx="256611" cy="232456"/>
          </a:xfrm>
        </p:grpSpPr>
        <p:sp>
          <p:nvSpPr>
            <p:cNvPr id="1933" name="Google Shape;1933;p42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934" name="Google Shape;1934;p42"/>
            <p:cNvSpPr/>
            <p:nvPr/>
          </p:nvSpPr>
          <p:spPr>
            <a:xfrm>
              <a:off x="797287" y="3724022"/>
              <a:ext cx="256611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7</a:t>
              </a:r>
              <a:endParaRPr/>
            </a:p>
          </p:txBody>
        </p:sp>
      </p:grpSp>
      <p:grpSp>
        <p:nvGrpSpPr>
          <p:cNvPr id="1935" name="Google Shape;1935;p42"/>
          <p:cNvGrpSpPr/>
          <p:nvPr/>
        </p:nvGrpSpPr>
        <p:grpSpPr>
          <a:xfrm>
            <a:off x="2530414" y="2567405"/>
            <a:ext cx="300083" cy="223917"/>
            <a:chOff x="761592" y="3715226"/>
            <a:chExt cx="311527" cy="232457"/>
          </a:xfrm>
        </p:grpSpPr>
        <p:sp>
          <p:nvSpPr>
            <p:cNvPr id="1936" name="Google Shape;1936;p42"/>
            <p:cNvSpPr/>
            <p:nvPr/>
          </p:nvSpPr>
          <p:spPr>
            <a:xfrm>
              <a:off x="810780" y="3715226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937" name="Google Shape;1937;p42"/>
            <p:cNvSpPr/>
            <p:nvPr/>
          </p:nvSpPr>
          <p:spPr>
            <a:xfrm>
              <a:off x="761592" y="3724022"/>
              <a:ext cx="311527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6a</a:t>
              </a:r>
              <a:endParaRPr/>
            </a:p>
          </p:txBody>
        </p:sp>
      </p:grpSp>
      <p:grpSp>
        <p:nvGrpSpPr>
          <p:cNvPr id="1938" name="Google Shape;1938;p42"/>
          <p:cNvGrpSpPr/>
          <p:nvPr/>
        </p:nvGrpSpPr>
        <p:grpSpPr>
          <a:xfrm>
            <a:off x="2574025" y="2841900"/>
            <a:ext cx="245580" cy="224238"/>
            <a:chOff x="802803" y="3715228"/>
            <a:chExt cx="245580" cy="224238"/>
          </a:xfrm>
        </p:grpSpPr>
        <p:sp>
          <p:nvSpPr>
            <p:cNvPr id="1939" name="Google Shape;1939;p4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940" name="Google Shape;1940;p42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5</a:t>
              </a:r>
              <a:endParaRPr/>
            </a:p>
          </p:txBody>
        </p:sp>
      </p:grpSp>
      <p:grpSp>
        <p:nvGrpSpPr>
          <p:cNvPr id="1941" name="Google Shape;1941;p42"/>
          <p:cNvGrpSpPr/>
          <p:nvPr/>
        </p:nvGrpSpPr>
        <p:grpSpPr>
          <a:xfrm>
            <a:off x="2574025" y="3121887"/>
            <a:ext cx="245580" cy="224238"/>
            <a:chOff x="802803" y="3715228"/>
            <a:chExt cx="245580" cy="224238"/>
          </a:xfrm>
        </p:grpSpPr>
        <p:sp>
          <p:nvSpPr>
            <p:cNvPr id="1942" name="Google Shape;1942;p4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943" name="Google Shape;1943;p42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3</a:t>
              </a:r>
              <a:endParaRPr/>
            </a:p>
          </p:txBody>
        </p:sp>
      </p:grpSp>
      <p:grpSp>
        <p:nvGrpSpPr>
          <p:cNvPr id="1944" name="Google Shape;1944;p42"/>
          <p:cNvGrpSpPr/>
          <p:nvPr/>
        </p:nvGrpSpPr>
        <p:grpSpPr>
          <a:xfrm>
            <a:off x="2574025" y="3385828"/>
            <a:ext cx="245580" cy="224238"/>
            <a:chOff x="802803" y="3715228"/>
            <a:chExt cx="245580" cy="224238"/>
          </a:xfrm>
        </p:grpSpPr>
        <p:sp>
          <p:nvSpPr>
            <p:cNvPr id="1945" name="Google Shape;1945;p4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946" name="Google Shape;1946;p42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2</a:t>
              </a:r>
              <a:endParaRPr/>
            </a:p>
          </p:txBody>
        </p:sp>
      </p:grpSp>
      <p:grpSp>
        <p:nvGrpSpPr>
          <p:cNvPr id="1947" name="Google Shape;1947;p42"/>
          <p:cNvGrpSpPr/>
          <p:nvPr/>
        </p:nvGrpSpPr>
        <p:grpSpPr>
          <a:xfrm>
            <a:off x="2574025" y="3649299"/>
            <a:ext cx="245580" cy="224238"/>
            <a:chOff x="802803" y="3715228"/>
            <a:chExt cx="245580" cy="224238"/>
          </a:xfrm>
        </p:grpSpPr>
        <p:sp>
          <p:nvSpPr>
            <p:cNvPr id="1948" name="Google Shape;1948;p4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949" name="Google Shape;1949;p42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sp>
        <p:nvSpPr>
          <p:cNvPr id="1950" name="Google Shape;1950;p42"/>
          <p:cNvSpPr txBox="1"/>
          <p:nvPr/>
        </p:nvSpPr>
        <p:spPr>
          <a:xfrm>
            <a:off x="7177027" y="3154645"/>
            <a:ext cx="774000" cy="741600"/>
          </a:xfrm>
          <a:prstGeom prst="rect">
            <a:avLst/>
          </a:prstGeom>
          <a:solidFill>
            <a:srgbClr val="FEE5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1" name="Google Shape;1951;p42"/>
          <p:cNvSpPr txBox="1"/>
          <p:nvPr/>
        </p:nvSpPr>
        <p:spPr>
          <a:xfrm>
            <a:off x="6403027" y="3150103"/>
            <a:ext cx="774000" cy="741600"/>
          </a:xfrm>
          <a:prstGeom prst="rect">
            <a:avLst/>
          </a:prstGeom>
          <a:solidFill>
            <a:srgbClr val="C4E0B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2" name="Google Shape;1952;p42"/>
          <p:cNvSpPr txBox="1"/>
          <p:nvPr/>
        </p:nvSpPr>
        <p:spPr>
          <a:xfrm>
            <a:off x="6410845" y="3135649"/>
            <a:ext cx="1544435" cy="770509"/>
          </a:xfrm>
          <a:prstGeom prst="rect">
            <a:avLst/>
          </a:prstGeom>
          <a:noFill/>
          <a:ln w="5715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b="1">
              <a:solidFill>
                <a:srgbClr val="94209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53" name="Google Shape;1953;p42"/>
          <p:cNvSpPr/>
          <p:nvPr/>
        </p:nvSpPr>
        <p:spPr>
          <a:xfrm>
            <a:off x="6514791" y="326176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4" name="Google Shape;1954;p42"/>
          <p:cNvSpPr/>
          <p:nvPr/>
        </p:nvSpPr>
        <p:spPr>
          <a:xfrm rot="10800000">
            <a:off x="7742079" y="323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5" name="Google Shape;1955;p42"/>
          <p:cNvSpPr/>
          <p:nvPr/>
        </p:nvSpPr>
        <p:spPr>
          <a:xfrm>
            <a:off x="6754865" y="3331826"/>
            <a:ext cx="872098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>
                <a:solidFill>
                  <a:srgbClr val="942093"/>
                </a:solidFill>
                <a:latin typeface="Avenir"/>
                <a:ea typeface="Avenir"/>
                <a:cs typeface="Avenir"/>
                <a:sym typeface="Avenir"/>
              </a:rPr>
              <a:t>Profit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6" name="Google Shape;1956;p42"/>
          <p:cNvSpPr txBox="1"/>
          <p:nvPr/>
        </p:nvSpPr>
        <p:spPr>
          <a:xfrm>
            <a:off x="9857708" y="3979181"/>
            <a:ext cx="1864584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Contributed capital</a:t>
            </a:r>
            <a:endParaRPr/>
          </a:p>
        </p:txBody>
      </p:sp>
      <p:sp>
        <p:nvSpPr>
          <p:cNvPr id="1957" name="Google Shape;1957;p42"/>
          <p:cNvSpPr txBox="1"/>
          <p:nvPr/>
        </p:nvSpPr>
        <p:spPr>
          <a:xfrm>
            <a:off x="10776926" y="3660961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grpSp>
        <p:nvGrpSpPr>
          <p:cNvPr id="1958" name="Google Shape;1958;p42"/>
          <p:cNvGrpSpPr/>
          <p:nvPr/>
        </p:nvGrpSpPr>
        <p:grpSpPr>
          <a:xfrm>
            <a:off x="10116000" y="3705581"/>
            <a:ext cx="245580" cy="224238"/>
            <a:chOff x="802803" y="3715228"/>
            <a:chExt cx="245580" cy="224238"/>
          </a:xfrm>
        </p:grpSpPr>
        <p:sp>
          <p:nvSpPr>
            <p:cNvPr id="1959" name="Google Shape;1959;p42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960" name="Google Shape;1960;p42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2</a:t>
              </a:r>
              <a:endParaRPr/>
            </a:p>
          </p:txBody>
        </p:sp>
      </p:grpSp>
      <p:grpSp>
        <p:nvGrpSpPr>
          <p:cNvPr id="1961" name="Google Shape;1961;p42"/>
          <p:cNvGrpSpPr/>
          <p:nvPr/>
        </p:nvGrpSpPr>
        <p:grpSpPr>
          <a:xfrm>
            <a:off x="9983452" y="3214280"/>
            <a:ext cx="1620000" cy="796276"/>
            <a:chOff x="3810000" y="2015069"/>
            <a:chExt cx="1390650" cy="1596814"/>
          </a:xfrm>
        </p:grpSpPr>
        <p:sp>
          <p:nvSpPr>
            <p:cNvPr id="1962" name="Google Shape;1962;p42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963" name="Google Shape;1963;p42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964" name="Google Shape;1964;p42"/>
          <p:cNvSpPr/>
          <p:nvPr/>
        </p:nvSpPr>
        <p:spPr>
          <a:xfrm rot="10800000">
            <a:off x="10548000" y="370854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0" name="Google Shape;1970;p43"/>
          <p:cNvSpPr txBox="1"/>
          <p:nvPr/>
        </p:nvSpPr>
        <p:spPr>
          <a:xfrm>
            <a:off x="6227788" y="2623662"/>
            <a:ext cx="5556216" cy="169284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Equity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1971" name="Google Shape;1971;p43"/>
          <p:cNvSpPr txBox="1"/>
          <p:nvPr/>
        </p:nvSpPr>
        <p:spPr>
          <a:xfrm>
            <a:off x="6410845" y="3135649"/>
            <a:ext cx="1544844" cy="770509"/>
          </a:xfrm>
          <a:prstGeom prst="rect">
            <a:avLst/>
          </a:prstGeom>
          <a:noFill/>
          <a:ln w="5715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>
                <a:solidFill>
                  <a:srgbClr val="942093"/>
                </a:solidFill>
                <a:latin typeface="Avenir"/>
                <a:ea typeface="Avenir"/>
                <a:cs typeface="Avenir"/>
                <a:sym typeface="Avenir"/>
              </a:rPr>
              <a:t>Profit</a:t>
            </a:r>
            <a:endParaRPr/>
          </a:p>
        </p:txBody>
      </p:sp>
      <p:sp>
        <p:nvSpPr>
          <p:cNvPr id="1972" name="Google Shape;1972;p43"/>
          <p:cNvSpPr txBox="1"/>
          <p:nvPr/>
        </p:nvSpPr>
        <p:spPr>
          <a:xfrm>
            <a:off x="6227788" y="773769"/>
            <a:ext cx="5556216" cy="170267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Liabilities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1973" name="Google Shape;1973;p43"/>
          <p:cNvSpPr txBox="1"/>
          <p:nvPr/>
        </p:nvSpPr>
        <p:spPr>
          <a:xfrm>
            <a:off x="492858" y="4444544"/>
            <a:ext cx="11291146" cy="2225188"/>
          </a:xfrm>
          <a:prstGeom prst="rect">
            <a:avLst/>
          </a:prstGeom>
          <a:solidFill>
            <a:srgbClr val="FCECFB"/>
          </a:solidFill>
          <a:ln w="7620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1974" name="Google Shape;1974;p43"/>
          <p:cNvSpPr txBox="1"/>
          <p:nvPr/>
        </p:nvSpPr>
        <p:spPr>
          <a:xfrm>
            <a:off x="6220907" y="4585078"/>
            <a:ext cx="5410918" cy="1947518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Revenue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1975" name="Google Shape;1975;p43"/>
          <p:cNvSpPr txBox="1"/>
          <p:nvPr/>
        </p:nvSpPr>
        <p:spPr>
          <a:xfrm>
            <a:off x="642552" y="4585078"/>
            <a:ext cx="5382028" cy="1947518"/>
          </a:xfrm>
          <a:prstGeom prst="rect">
            <a:avLst/>
          </a:prstGeom>
          <a:solidFill>
            <a:srgbClr val="E1EFD8"/>
          </a:solidFill>
          <a:ln w="76200" cap="flat" cmpd="sng">
            <a:solidFill>
              <a:srgbClr val="A8D08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E1EFD8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Expenses</a:t>
            </a:r>
            <a:endParaRPr sz="2800" b="1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cxnSp>
        <p:nvCxnSpPr>
          <p:cNvPr id="1976" name="Google Shape;1976;p43"/>
          <p:cNvCxnSpPr>
            <a:stCxn id="1971" idx="2"/>
          </p:cNvCxnSpPr>
          <p:nvPr/>
        </p:nvCxnSpPr>
        <p:spPr>
          <a:xfrm>
            <a:off x="7183267" y="3906158"/>
            <a:ext cx="8700" cy="566100"/>
          </a:xfrm>
          <a:prstGeom prst="straightConnector1">
            <a:avLst/>
          </a:prstGeom>
          <a:noFill/>
          <a:ln w="7620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77" name="Google Shape;1977;p43"/>
          <p:cNvSpPr txBox="1"/>
          <p:nvPr/>
        </p:nvSpPr>
        <p:spPr>
          <a:xfrm>
            <a:off x="492858" y="773769"/>
            <a:ext cx="5544457" cy="3542737"/>
          </a:xfrm>
          <a:prstGeom prst="rect">
            <a:avLst/>
          </a:prstGeom>
          <a:solidFill>
            <a:srgbClr val="E1EFD8"/>
          </a:solidFill>
          <a:ln w="76200" cap="flat" cmpd="sng">
            <a:solidFill>
              <a:srgbClr val="A8D08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E1EFD8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Assets</a:t>
            </a:r>
            <a:endParaRPr sz="2800" b="1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78" name="Google Shape;1978;p43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1979" name="Google Shape;1979;p43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grpSp>
        <p:nvGrpSpPr>
          <p:cNvPr id="1980" name="Google Shape;1980;p43"/>
          <p:cNvGrpSpPr/>
          <p:nvPr/>
        </p:nvGrpSpPr>
        <p:grpSpPr>
          <a:xfrm>
            <a:off x="4248000" y="2850495"/>
            <a:ext cx="1620000" cy="1116000"/>
            <a:chOff x="3810000" y="2381250"/>
            <a:chExt cx="1390650" cy="1230631"/>
          </a:xfrm>
        </p:grpSpPr>
        <p:sp>
          <p:nvSpPr>
            <p:cNvPr id="1981" name="Google Shape;1981;p43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7073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982" name="Google Shape;1982;p43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7073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983" name="Google Shape;1983;p43"/>
          <p:cNvGrpSpPr/>
          <p:nvPr/>
        </p:nvGrpSpPr>
        <p:grpSpPr>
          <a:xfrm>
            <a:off x="673200" y="3340800"/>
            <a:ext cx="1620000" cy="613673"/>
            <a:chOff x="3810000" y="2381250"/>
            <a:chExt cx="1390650" cy="1230631"/>
          </a:xfrm>
        </p:grpSpPr>
        <p:sp>
          <p:nvSpPr>
            <p:cNvPr id="1984" name="Google Shape;1984;p43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985" name="Google Shape;1985;p43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986" name="Google Shape;1986;p43"/>
          <p:cNvSpPr txBox="1"/>
          <p:nvPr/>
        </p:nvSpPr>
        <p:spPr>
          <a:xfrm>
            <a:off x="4292494" y="3924000"/>
            <a:ext cx="153177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Inventory</a:t>
            </a:r>
            <a:endParaRPr/>
          </a:p>
        </p:txBody>
      </p:sp>
      <p:sp>
        <p:nvSpPr>
          <p:cNvPr id="1987" name="Google Shape;1987;p43"/>
          <p:cNvSpPr txBox="1"/>
          <p:nvPr/>
        </p:nvSpPr>
        <p:spPr>
          <a:xfrm>
            <a:off x="4101806" y="2478490"/>
            <a:ext cx="191138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expenses</a:t>
            </a:r>
            <a:endParaRPr/>
          </a:p>
        </p:txBody>
      </p:sp>
      <p:sp>
        <p:nvSpPr>
          <p:cNvPr id="1988" name="Google Shape;1988;p43"/>
          <p:cNvSpPr txBox="1"/>
          <p:nvPr/>
        </p:nvSpPr>
        <p:spPr>
          <a:xfrm>
            <a:off x="661400" y="3924000"/>
            <a:ext cx="16473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Equipment</a:t>
            </a:r>
            <a:endParaRPr/>
          </a:p>
        </p:txBody>
      </p:sp>
      <p:sp>
        <p:nvSpPr>
          <p:cNvPr id="1989" name="Google Shape;1989;p43"/>
          <p:cNvSpPr txBox="1"/>
          <p:nvPr/>
        </p:nvSpPr>
        <p:spPr>
          <a:xfrm>
            <a:off x="4306077" y="6192000"/>
            <a:ext cx="160641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Cost of sales</a:t>
            </a:r>
            <a:endParaRPr/>
          </a:p>
        </p:txBody>
      </p:sp>
      <p:sp>
        <p:nvSpPr>
          <p:cNvPr id="1990" name="Google Shape;1990;p43"/>
          <p:cNvSpPr txBox="1"/>
          <p:nvPr/>
        </p:nvSpPr>
        <p:spPr>
          <a:xfrm>
            <a:off x="796515" y="6192000"/>
            <a:ext cx="160368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Depreciation</a:t>
            </a:r>
            <a:endParaRPr/>
          </a:p>
        </p:txBody>
      </p:sp>
      <p:sp>
        <p:nvSpPr>
          <p:cNvPr id="1991" name="Google Shape;1991;p43"/>
          <p:cNvSpPr txBox="1"/>
          <p:nvPr/>
        </p:nvSpPr>
        <p:spPr>
          <a:xfrm>
            <a:off x="6295758" y="6192000"/>
            <a:ext cx="184278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Revenue (sales)</a:t>
            </a:r>
            <a:endParaRPr/>
          </a:p>
        </p:txBody>
      </p:sp>
      <p:sp>
        <p:nvSpPr>
          <p:cNvPr id="1992" name="Google Shape;1992;p43"/>
          <p:cNvSpPr txBox="1"/>
          <p:nvPr/>
        </p:nvSpPr>
        <p:spPr>
          <a:xfrm>
            <a:off x="10028967" y="2029411"/>
            <a:ext cx="159368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Bank loan</a:t>
            </a:r>
            <a:endParaRPr/>
          </a:p>
        </p:txBody>
      </p:sp>
      <p:sp>
        <p:nvSpPr>
          <p:cNvPr id="1993" name="Google Shape;1993;p43"/>
          <p:cNvSpPr txBox="1"/>
          <p:nvPr/>
        </p:nvSpPr>
        <p:spPr>
          <a:xfrm>
            <a:off x="8114313" y="2028286"/>
            <a:ext cx="186420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income</a:t>
            </a:r>
            <a:endParaRPr/>
          </a:p>
        </p:txBody>
      </p:sp>
      <p:sp>
        <p:nvSpPr>
          <p:cNvPr id="1994" name="Google Shape;1994;p43"/>
          <p:cNvSpPr txBox="1"/>
          <p:nvPr/>
        </p:nvSpPr>
        <p:spPr>
          <a:xfrm>
            <a:off x="3713366" y="5031445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50</a:t>
            </a:r>
            <a:endParaRPr/>
          </a:p>
        </p:txBody>
      </p:sp>
      <p:sp>
        <p:nvSpPr>
          <p:cNvPr id="1995" name="Google Shape;1995;p43"/>
          <p:cNvSpPr txBox="1"/>
          <p:nvPr/>
        </p:nvSpPr>
        <p:spPr>
          <a:xfrm>
            <a:off x="10785455" y="1718255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1996" name="Google Shape;1996;p43"/>
          <p:cNvSpPr/>
          <p:nvPr/>
        </p:nvSpPr>
        <p:spPr>
          <a:xfrm rot="10800000">
            <a:off x="10548000" y="1757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7" name="Google Shape;1997;p43"/>
          <p:cNvSpPr txBox="1"/>
          <p:nvPr/>
        </p:nvSpPr>
        <p:spPr>
          <a:xfrm>
            <a:off x="10732895" y="1448255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5,000</a:t>
            </a:r>
            <a:endParaRPr/>
          </a:p>
        </p:txBody>
      </p:sp>
      <p:sp>
        <p:nvSpPr>
          <p:cNvPr id="1998" name="Google Shape;1998;p43"/>
          <p:cNvSpPr/>
          <p:nvPr/>
        </p:nvSpPr>
        <p:spPr>
          <a:xfrm>
            <a:off x="10548000" y="1505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9" name="Google Shape;1999;p43"/>
          <p:cNvSpPr txBox="1"/>
          <p:nvPr/>
        </p:nvSpPr>
        <p:spPr>
          <a:xfrm>
            <a:off x="4984560" y="3610092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10,000</a:t>
            </a:r>
            <a:endParaRPr/>
          </a:p>
        </p:txBody>
      </p:sp>
      <p:sp>
        <p:nvSpPr>
          <p:cNvPr id="2000" name="Google Shape;2000;p43"/>
          <p:cNvSpPr txBox="1"/>
          <p:nvPr/>
        </p:nvSpPr>
        <p:spPr>
          <a:xfrm>
            <a:off x="7429894" y="5905082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700</a:t>
            </a:r>
            <a:endParaRPr/>
          </a:p>
        </p:txBody>
      </p:sp>
      <p:sp>
        <p:nvSpPr>
          <p:cNvPr id="2001" name="Google Shape;2001;p43"/>
          <p:cNvSpPr/>
          <p:nvPr/>
        </p:nvSpPr>
        <p:spPr>
          <a:xfrm rot="10800000">
            <a:off x="6984000" y="594307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2" name="Google Shape;2002;p43"/>
          <p:cNvSpPr/>
          <p:nvPr/>
        </p:nvSpPr>
        <p:spPr>
          <a:xfrm rot="10800000">
            <a:off x="3096000" y="5082325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3" name="Google Shape;2003;p43"/>
          <p:cNvSpPr txBox="1"/>
          <p:nvPr/>
        </p:nvSpPr>
        <p:spPr>
          <a:xfrm>
            <a:off x="7315968" y="1713373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2004" name="Google Shape;2004;p43"/>
          <p:cNvSpPr/>
          <p:nvPr/>
        </p:nvSpPr>
        <p:spPr>
          <a:xfrm rot="10800000">
            <a:off x="6984000" y="174904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5" name="Google Shape;2005;p43"/>
          <p:cNvSpPr txBox="1"/>
          <p:nvPr/>
        </p:nvSpPr>
        <p:spPr>
          <a:xfrm>
            <a:off x="1501235" y="3588336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2006" name="Google Shape;2006;p43"/>
          <p:cNvSpPr/>
          <p:nvPr/>
        </p:nvSpPr>
        <p:spPr>
          <a:xfrm rot="10800000">
            <a:off x="1249425" y="363766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7" name="Google Shape;2007;p43"/>
          <p:cNvSpPr txBox="1"/>
          <p:nvPr/>
        </p:nvSpPr>
        <p:spPr>
          <a:xfrm>
            <a:off x="5269894" y="336508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2008" name="Google Shape;2008;p43"/>
          <p:cNvSpPr/>
          <p:nvPr/>
        </p:nvSpPr>
        <p:spPr>
          <a:xfrm>
            <a:off x="4824000" y="342934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9" name="Google Shape;2009;p43"/>
          <p:cNvSpPr/>
          <p:nvPr/>
        </p:nvSpPr>
        <p:spPr>
          <a:xfrm rot="10800000">
            <a:off x="4824000" y="36625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0" name="Google Shape;2010;p43"/>
          <p:cNvSpPr txBox="1"/>
          <p:nvPr/>
        </p:nvSpPr>
        <p:spPr>
          <a:xfrm>
            <a:off x="5305894" y="5893862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2011" name="Google Shape;2011;p43"/>
          <p:cNvSpPr/>
          <p:nvPr/>
        </p:nvSpPr>
        <p:spPr>
          <a:xfrm rot="10800000">
            <a:off x="4860000" y="594474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2" name="Google Shape;2012;p43"/>
          <p:cNvSpPr txBox="1"/>
          <p:nvPr/>
        </p:nvSpPr>
        <p:spPr>
          <a:xfrm>
            <a:off x="7429894" y="5645244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2013" name="Google Shape;2013;p43"/>
          <p:cNvSpPr/>
          <p:nvPr/>
        </p:nvSpPr>
        <p:spPr>
          <a:xfrm rot="10800000">
            <a:off x="6984000" y="569537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4" name="Google Shape;2014;p43"/>
          <p:cNvSpPr txBox="1"/>
          <p:nvPr/>
        </p:nvSpPr>
        <p:spPr>
          <a:xfrm>
            <a:off x="5269894" y="122206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2015" name="Google Shape;2015;p43"/>
          <p:cNvSpPr/>
          <p:nvPr/>
        </p:nvSpPr>
        <p:spPr>
          <a:xfrm rot="10800000">
            <a:off x="4824771" y="126334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6" name="Google Shape;2016;p43"/>
          <p:cNvSpPr txBox="1"/>
          <p:nvPr/>
        </p:nvSpPr>
        <p:spPr>
          <a:xfrm>
            <a:off x="5269894" y="311806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2017" name="Google Shape;2017;p43"/>
          <p:cNvSpPr/>
          <p:nvPr/>
        </p:nvSpPr>
        <p:spPr>
          <a:xfrm>
            <a:off x="4824000" y="318232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8" name="Google Shape;2018;p43"/>
          <p:cNvSpPr txBox="1"/>
          <p:nvPr/>
        </p:nvSpPr>
        <p:spPr>
          <a:xfrm>
            <a:off x="5305894" y="5646024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2019" name="Google Shape;2019;p43"/>
          <p:cNvSpPr/>
          <p:nvPr/>
        </p:nvSpPr>
        <p:spPr>
          <a:xfrm rot="10800000">
            <a:off x="4860000" y="5696904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0" name="Google Shape;2020;p43"/>
          <p:cNvSpPr txBox="1"/>
          <p:nvPr/>
        </p:nvSpPr>
        <p:spPr>
          <a:xfrm>
            <a:off x="3599552" y="4796571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250</a:t>
            </a:r>
            <a:endParaRPr/>
          </a:p>
        </p:txBody>
      </p:sp>
      <p:sp>
        <p:nvSpPr>
          <p:cNvPr id="2021" name="Google Shape;2021;p43"/>
          <p:cNvSpPr/>
          <p:nvPr/>
        </p:nvSpPr>
        <p:spPr>
          <a:xfrm rot="10800000">
            <a:off x="3096000" y="484745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2" name="Google Shape;2022;p43"/>
          <p:cNvSpPr txBox="1"/>
          <p:nvPr/>
        </p:nvSpPr>
        <p:spPr>
          <a:xfrm>
            <a:off x="7487489" y="146263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250</a:t>
            </a:r>
            <a:endParaRPr/>
          </a:p>
        </p:txBody>
      </p:sp>
      <p:sp>
        <p:nvSpPr>
          <p:cNvPr id="2023" name="Google Shape;2023;p43"/>
          <p:cNvSpPr/>
          <p:nvPr/>
        </p:nvSpPr>
        <p:spPr>
          <a:xfrm rot="10800000">
            <a:off x="6984000" y="14983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4" name="Google Shape;2024;p43"/>
          <p:cNvSpPr txBox="1"/>
          <p:nvPr/>
        </p:nvSpPr>
        <p:spPr>
          <a:xfrm>
            <a:off x="9285817" y="171550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2025" name="Google Shape;2025;p43"/>
          <p:cNvSpPr/>
          <p:nvPr/>
        </p:nvSpPr>
        <p:spPr>
          <a:xfrm rot="10800000">
            <a:off x="8784000" y="175117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6" name="Google Shape;2026;p43"/>
          <p:cNvSpPr txBox="1"/>
          <p:nvPr/>
        </p:nvSpPr>
        <p:spPr>
          <a:xfrm>
            <a:off x="5269894" y="965882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2027" name="Google Shape;2027;p43"/>
          <p:cNvSpPr/>
          <p:nvPr/>
        </p:nvSpPr>
        <p:spPr>
          <a:xfrm>
            <a:off x="4825605" y="102209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8" name="Google Shape;2028;p43"/>
          <p:cNvSpPr txBox="1"/>
          <p:nvPr/>
        </p:nvSpPr>
        <p:spPr>
          <a:xfrm>
            <a:off x="7543708" y="5375143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90</a:t>
            </a:r>
            <a:endParaRPr/>
          </a:p>
        </p:txBody>
      </p:sp>
      <p:sp>
        <p:nvSpPr>
          <p:cNvPr id="2029" name="Google Shape;2029;p43"/>
          <p:cNvSpPr/>
          <p:nvPr/>
        </p:nvSpPr>
        <p:spPr>
          <a:xfrm rot="10800000">
            <a:off x="6984000" y="5425275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0" name="Google Shape;2030;p43"/>
          <p:cNvSpPr txBox="1"/>
          <p:nvPr/>
        </p:nvSpPr>
        <p:spPr>
          <a:xfrm>
            <a:off x="8947923" y="1452209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90</a:t>
            </a:r>
            <a:endParaRPr/>
          </a:p>
        </p:txBody>
      </p:sp>
      <p:sp>
        <p:nvSpPr>
          <p:cNvPr id="2031" name="Google Shape;2031;p43"/>
          <p:cNvSpPr/>
          <p:nvPr/>
        </p:nvSpPr>
        <p:spPr>
          <a:xfrm>
            <a:off x="8784000" y="1505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2" name="Google Shape;2032;p43"/>
          <p:cNvSpPr txBox="1"/>
          <p:nvPr/>
        </p:nvSpPr>
        <p:spPr>
          <a:xfrm>
            <a:off x="5383708" y="2869537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</a:t>
            </a:r>
            <a:endParaRPr/>
          </a:p>
        </p:txBody>
      </p:sp>
      <p:sp>
        <p:nvSpPr>
          <p:cNvPr id="2033" name="Google Shape;2033;p43"/>
          <p:cNvSpPr/>
          <p:nvPr/>
        </p:nvSpPr>
        <p:spPr>
          <a:xfrm>
            <a:off x="4824000" y="293379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4" name="Google Shape;2034;p43"/>
          <p:cNvSpPr txBox="1"/>
          <p:nvPr/>
        </p:nvSpPr>
        <p:spPr>
          <a:xfrm>
            <a:off x="5419708" y="5397501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</a:t>
            </a:r>
            <a:endParaRPr/>
          </a:p>
        </p:txBody>
      </p:sp>
      <p:sp>
        <p:nvSpPr>
          <p:cNvPr id="2035" name="Google Shape;2035;p43"/>
          <p:cNvSpPr/>
          <p:nvPr/>
        </p:nvSpPr>
        <p:spPr>
          <a:xfrm rot="10800000">
            <a:off x="4860000" y="544838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6" name="Google Shape;2036;p43"/>
          <p:cNvSpPr txBox="1"/>
          <p:nvPr/>
        </p:nvSpPr>
        <p:spPr>
          <a:xfrm>
            <a:off x="5269894" y="215709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800</a:t>
            </a:r>
            <a:endParaRPr/>
          </a:p>
        </p:txBody>
      </p:sp>
      <p:sp>
        <p:nvSpPr>
          <p:cNvPr id="2037" name="Google Shape;2037;p43"/>
          <p:cNvSpPr/>
          <p:nvPr/>
        </p:nvSpPr>
        <p:spPr>
          <a:xfrm rot="10800000">
            <a:off x="4824000" y="219837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8" name="Google Shape;2038;p43"/>
          <p:cNvSpPr txBox="1"/>
          <p:nvPr/>
        </p:nvSpPr>
        <p:spPr>
          <a:xfrm>
            <a:off x="1816755" y="5897226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2039" name="Google Shape;2039;p43"/>
          <p:cNvSpPr/>
          <p:nvPr/>
        </p:nvSpPr>
        <p:spPr>
          <a:xfrm rot="10800000">
            <a:off x="1296000" y="594720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0" name="Google Shape;2040;p43"/>
          <p:cNvSpPr txBox="1"/>
          <p:nvPr/>
        </p:nvSpPr>
        <p:spPr>
          <a:xfrm>
            <a:off x="5269894" y="190609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200</a:t>
            </a:r>
            <a:endParaRPr/>
          </a:p>
        </p:txBody>
      </p:sp>
      <p:sp>
        <p:nvSpPr>
          <p:cNvPr id="2041" name="Google Shape;2041;p43"/>
          <p:cNvSpPr/>
          <p:nvPr/>
        </p:nvSpPr>
        <p:spPr>
          <a:xfrm>
            <a:off x="4824000" y="195394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042" name="Google Shape;2042;p43"/>
          <p:cNvGrpSpPr/>
          <p:nvPr/>
        </p:nvGrpSpPr>
        <p:grpSpPr>
          <a:xfrm>
            <a:off x="10117559" y="1755851"/>
            <a:ext cx="245580" cy="224238"/>
            <a:chOff x="802803" y="3715228"/>
            <a:chExt cx="245580" cy="224238"/>
          </a:xfrm>
        </p:grpSpPr>
        <p:sp>
          <p:nvSpPr>
            <p:cNvPr id="2043" name="Google Shape;2043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44" name="Google Shape;2044;p4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grpSp>
        <p:nvGrpSpPr>
          <p:cNvPr id="2045" name="Google Shape;2045;p43"/>
          <p:cNvGrpSpPr/>
          <p:nvPr/>
        </p:nvGrpSpPr>
        <p:grpSpPr>
          <a:xfrm>
            <a:off x="10117837" y="1489299"/>
            <a:ext cx="245580" cy="224238"/>
            <a:chOff x="802803" y="3715228"/>
            <a:chExt cx="245580" cy="224238"/>
          </a:xfrm>
        </p:grpSpPr>
        <p:sp>
          <p:nvSpPr>
            <p:cNvPr id="2046" name="Google Shape;2046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47" name="Google Shape;2047;p4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3</a:t>
              </a:r>
              <a:endParaRPr/>
            </a:p>
          </p:txBody>
        </p:sp>
      </p:grpSp>
      <p:grpSp>
        <p:nvGrpSpPr>
          <p:cNvPr id="2048" name="Google Shape;2048;p43"/>
          <p:cNvGrpSpPr/>
          <p:nvPr/>
        </p:nvGrpSpPr>
        <p:grpSpPr>
          <a:xfrm>
            <a:off x="6553087" y="1741845"/>
            <a:ext cx="245580" cy="224238"/>
            <a:chOff x="802803" y="3715228"/>
            <a:chExt cx="245580" cy="224238"/>
          </a:xfrm>
        </p:grpSpPr>
        <p:sp>
          <p:nvSpPr>
            <p:cNvPr id="2049" name="Google Shape;2049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50" name="Google Shape;2050;p4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4</a:t>
              </a:r>
              <a:endParaRPr/>
            </a:p>
          </p:txBody>
        </p:sp>
      </p:grpSp>
      <p:grpSp>
        <p:nvGrpSpPr>
          <p:cNvPr id="2051" name="Google Shape;2051;p43"/>
          <p:cNvGrpSpPr/>
          <p:nvPr/>
        </p:nvGrpSpPr>
        <p:grpSpPr>
          <a:xfrm>
            <a:off x="784605" y="3629276"/>
            <a:ext cx="245580" cy="224238"/>
            <a:chOff x="802803" y="3715228"/>
            <a:chExt cx="245580" cy="224238"/>
          </a:xfrm>
        </p:grpSpPr>
        <p:sp>
          <p:nvSpPr>
            <p:cNvPr id="2052" name="Google Shape;2052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53" name="Google Shape;2053;p4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4</a:t>
              </a:r>
              <a:endParaRPr/>
            </a:p>
          </p:txBody>
        </p:sp>
      </p:grpSp>
      <p:grpSp>
        <p:nvGrpSpPr>
          <p:cNvPr id="2054" name="Google Shape;2054;p43"/>
          <p:cNvGrpSpPr/>
          <p:nvPr/>
        </p:nvGrpSpPr>
        <p:grpSpPr>
          <a:xfrm>
            <a:off x="4359077" y="3641899"/>
            <a:ext cx="245580" cy="224238"/>
            <a:chOff x="802803" y="3715228"/>
            <a:chExt cx="245580" cy="224238"/>
          </a:xfrm>
        </p:grpSpPr>
        <p:sp>
          <p:nvSpPr>
            <p:cNvPr id="2055" name="Google Shape;2055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56" name="Google Shape;2056;p4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5</a:t>
              </a:r>
              <a:endParaRPr/>
            </a:p>
          </p:txBody>
        </p:sp>
      </p:grpSp>
      <p:grpSp>
        <p:nvGrpSpPr>
          <p:cNvPr id="2057" name="Google Shape;2057;p43"/>
          <p:cNvGrpSpPr/>
          <p:nvPr/>
        </p:nvGrpSpPr>
        <p:grpSpPr>
          <a:xfrm>
            <a:off x="6484980" y="5931080"/>
            <a:ext cx="300082" cy="224238"/>
            <a:chOff x="775552" y="3715228"/>
            <a:chExt cx="300082" cy="224238"/>
          </a:xfrm>
        </p:grpSpPr>
        <p:sp>
          <p:nvSpPr>
            <p:cNvPr id="2058" name="Google Shape;2058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59" name="Google Shape;2059;p43"/>
            <p:cNvSpPr/>
            <p:nvPr/>
          </p:nvSpPr>
          <p:spPr>
            <a:xfrm>
              <a:off x="775552" y="3724022"/>
              <a:ext cx="300082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6a</a:t>
              </a:r>
              <a:endParaRPr/>
            </a:p>
          </p:txBody>
        </p:sp>
      </p:grpSp>
      <p:grpSp>
        <p:nvGrpSpPr>
          <p:cNvPr id="2060" name="Google Shape;2060;p43"/>
          <p:cNvGrpSpPr/>
          <p:nvPr/>
        </p:nvGrpSpPr>
        <p:grpSpPr>
          <a:xfrm>
            <a:off x="4325561" y="3388584"/>
            <a:ext cx="309700" cy="224238"/>
            <a:chOff x="770743" y="3715228"/>
            <a:chExt cx="309700" cy="224238"/>
          </a:xfrm>
        </p:grpSpPr>
        <p:sp>
          <p:nvSpPr>
            <p:cNvPr id="2061" name="Google Shape;2061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62" name="Google Shape;2062;p43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6b</a:t>
              </a:r>
              <a:endParaRPr/>
            </a:p>
          </p:txBody>
        </p:sp>
      </p:grpSp>
      <p:grpSp>
        <p:nvGrpSpPr>
          <p:cNvPr id="2063" name="Google Shape;2063;p43"/>
          <p:cNvGrpSpPr/>
          <p:nvPr/>
        </p:nvGrpSpPr>
        <p:grpSpPr>
          <a:xfrm>
            <a:off x="4372912" y="5940000"/>
            <a:ext cx="309700" cy="224238"/>
            <a:chOff x="770743" y="3715228"/>
            <a:chExt cx="309700" cy="224238"/>
          </a:xfrm>
        </p:grpSpPr>
        <p:sp>
          <p:nvSpPr>
            <p:cNvPr id="2064" name="Google Shape;2064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65" name="Google Shape;2065;p43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6b</a:t>
              </a:r>
              <a:endParaRPr/>
            </a:p>
          </p:txBody>
        </p:sp>
      </p:grpSp>
      <p:grpSp>
        <p:nvGrpSpPr>
          <p:cNvPr id="2066" name="Google Shape;2066;p43"/>
          <p:cNvGrpSpPr/>
          <p:nvPr/>
        </p:nvGrpSpPr>
        <p:grpSpPr>
          <a:xfrm>
            <a:off x="4330045" y="3136880"/>
            <a:ext cx="309700" cy="224238"/>
            <a:chOff x="770743" y="3715228"/>
            <a:chExt cx="309700" cy="224238"/>
          </a:xfrm>
        </p:grpSpPr>
        <p:sp>
          <p:nvSpPr>
            <p:cNvPr id="2067" name="Google Shape;2067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68" name="Google Shape;2068;p43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8b</a:t>
              </a:r>
              <a:endParaRPr/>
            </a:p>
          </p:txBody>
        </p:sp>
      </p:grpSp>
      <p:grpSp>
        <p:nvGrpSpPr>
          <p:cNvPr id="2069" name="Google Shape;2069;p43"/>
          <p:cNvGrpSpPr/>
          <p:nvPr/>
        </p:nvGrpSpPr>
        <p:grpSpPr>
          <a:xfrm>
            <a:off x="4377396" y="5681195"/>
            <a:ext cx="309700" cy="224238"/>
            <a:chOff x="770743" y="3715228"/>
            <a:chExt cx="309700" cy="224238"/>
          </a:xfrm>
        </p:grpSpPr>
        <p:sp>
          <p:nvSpPr>
            <p:cNvPr id="2070" name="Google Shape;2070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71" name="Google Shape;2071;p43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8b</a:t>
              </a:r>
              <a:endParaRPr/>
            </a:p>
          </p:txBody>
        </p:sp>
      </p:grpSp>
      <p:grpSp>
        <p:nvGrpSpPr>
          <p:cNvPr id="2072" name="Google Shape;2072;p43"/>
          <p:cNvGrpSpPr/>
          <p:nvPr/>
        </p:nvGrpSpPr>
        <p:grpSpPr>
          <a:xfrm>
            <a:off x="4298376" y="2880000"/>
            <a:ext cx="368899" cy="223200"/>
            <a:chOff x="740286" y="3715228"/>
            <a:chExt cx="370615" cy="224238"/>
          </a:xfrm>
        </p:grpSpPr>
        <p:sp>
          <p:nvSpPr>
            <p:cNvPr id="2073" name="Google Shape;2073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74" name="Google Shape;2074;p43"/>
            <p:cNvSpPr/>
            <p:nvPr/>
          </p:nvSpPr>
          <p:spPr>
            <a:xfrm>
              <a:off x="740286" y="3724022"/>
              <a:ext cx="370615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12b</a:t>
              </a:r>
              <a:endParaRPr/>
            </a:p>
          </p:txBody>
        </p:sp>
      </p:grpSp>
      <p:grpSp>
        <p:nvGrpSpPr>
          <p:cNvPr id="2075" name="Google Shape;2075;p43"/>
          <p:cNvGrpSpPr/>
          <p:nvPr/>
        </p:nvGrpSpPr>
        <p:grpSpPr>
          <a:xfrm>
            <a:off x="4345727" y="5432633"/>
            <a:ext cx="370614" cy="347348"/>
            <a:chOff x="740286" y="3715228"/>
            <a:chExt cx="370614" cy="347348"/>
          </a:xfrm>
        </p:grpSpPr>
        <p:sp>
          <p:nvSpPr>
            <p:cNvPr id="2076" name="Google Shape;2076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77" name="Google Shape;2077;p43"/>
            <p:cNvSpPr/>
            <p:nvPr/>
          </p:nvSpPr>
          <p:spPr>
            <a:xfrm>
              <a:off x="740286" y="3724022"/>
              <a:ext cx="370614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12b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grpSp>
        <p:nvGrpSpPr>
          <p:cNvPr id="2078" name="Google Shape;2078;p43"/>
          <p:cNvGrpSpPr/>
          <p:nvPr/>
        </p:nvGrpSpPr>
        <p:grpSpPr>
          <a:xfrm>
            <a:off x="6484980" y="5676798"/>
            <a:ext cx="300082" cy="224238"/>
            <a:chOff x="775552" y="3715228"/>
            <a:chExt cx="300082" cy="224238"/>
          </a:xfrm>
        </p:grpSpPr>
        <p:sp>
          <p:nvSpPr>
            <p:cNvPr id="2079" name="Google Shape;2079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80" name="Google Shape;2080;p43"/>
            <p:cNvSpPr/>
            <p:nvPr/>
          </p:nvSpPr>
          <p:spPr>
            <a:xfrm>
              <a:off x="775552" y="3724022"/>
              <a:ext cx="300082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8a</a:t>
              </a:r>
              <a:endParaRPr/>
            </a:p>
          </p:txBody>
        </p:sp>
      </p:grpSp>
      <p:grpSp>
        <p:nvGrpSpPr>
          <p:cNvPr id="2081" name="Google Shape;2081;p43"/>
          <p:cNvGrpSpPr/>
          <p:nvPr/>
        </p:nvGrpSpPr>
        <p:grpSpPr>
          <a:xfrm>
            <a:off x="6448807" y="5416132"/>
            <a:ext cx="360996" cy="224238"/>
            <a:chOff x="736857" y="3715228"/>
            <a:chExt cx="360996" cy="224238"/>
          </a:xfrm>
        </p:grpSpPr>
        <p:sp>
          <p:nvSpPr>
            <p:cNvPr id="2082" name="Google Shape;2082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83" name="Google Shape;2083;p43"/>
            <p:cNvSpPr/>
            <p:nvPr/>
          </p:nvSpPr>
          <p:spPr>
            <a:xfrm>
              <a:off x="736857" y="3724022"/>
              <a:ext cx="360996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12a</a:t>
              </a:r>
              <a:endParaRPr/>
            </a:p>
          </p:txBody>
        </p:sp>
      </p:grpSp>
      <p:grpSp>
        <p:nvGrpSpPr>
          <p:cNvPr id="2084" name="Google Shape;2084;p43"/>
          <p:cNvGrpSpPr/>
          <p:nvPr/>
        </p:nvGrpSpPr>
        <p:grpSpPr>
          <a:xfrm>
            <a:off x="2681463" y="5057611"/>
            <a:ext cx="245580" cy="224238"/>
            <a:chOff x="802803" y="3715228"/>
            <a:chExt cx="245580" cy="224238"/>
          </a:xfrm>
        </p:grpSpPr>
        <p:sp>
          <p:nvSpPr>
            <p:cNvPr id="2085" name="Google Shape;2085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86" name="Google Shape;2086;p4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7</a:t>
              </a:r>
              <a:endParaRPr/>
            </a:p>
          </p:txBody>
        </p:sp>
      </p:grpSp>
      <p:grpSp>
        <p:nvGrpSpPr>
          <p:cNvPr id="2087" name="Google Shape;2087;p43"/>
          <p:cNvGrpSpPr/>
          <p:nvPr/>
        </p:nvGrpSpPr>
        <p:grpSpPr>
          <a:xfrm>
            <a:off x="2680630" y="4808856"/>
            <a:ext cx="245580" cy="224238"/>
            <a:chOff x="802803" y="3715228"/>
            <a:chExt cx="245580" cy="224238"/>
          </a:xfrm>
        </p:grpSpPr>
        <p:sp>
          <p:nvSpPr>
            <p:cNvPr id="2088" name="Google Shape;2088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89" name="Google Shape;2089;p4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9</a:t>
              </a:r>
              <a:endParaRPr/>
            </a:p>
          </p:txBody>
        </p:sp>
      </p:grpSp>
      <p:grpSp>
        <p:nvGrpSpPr>
          <p:cNvPr id="2090" name="Google Shape;2090;p43"/>
          <p:cNvGrpSpPr/>
          <p:nvPr/>
        </p:nvGrpSpPr>
        <p:grpSpPr>
          <a:xfrm>
            <a:off x="6550922" y="1481480"/>
            <a:ext cx="245580" cy="224238"/>
            <a:chOff x="802803" y="3715228"/>
            <a:chExt cx="245580" cy="224238"/>
          </a:xfrm>
        </p:grpSpPr>
        <p:sp>
          <p:nvSpPr>
            <p:cNvPr id="2091" name="Google Shape;2091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92" name="Google Shape;2092;p4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9</a:t>
              </a:r>
              <a:endParaRPr/>
            </a:p>
          </p:txBody>
        </p:sp>
      </p:grpSp>
      <p:grpSp>
        <p:nvGrpSpPr>
          <p:cNvPr id="2093" name="Google Shape;2093;p43"/>
          <p:cNvGrpSpPr/>
          <p:nvPr/>
        </p:nvGrpSpPr>
        <p:grpSpPr>
          <a:xfrm>
            <a:off x="8311967" y="1742779"/>
            <a:ext cx="309700" cy="224238"/>
            <a:chOff x="770743" y="3715228"/>
            <a:chExt cx="309700" cy="224238"/>
          </a:xfrm>
        </p:grpSpPr>
        <p:sp>
          <p:nvSpPr>
            <p:cNvPr id="2094" name="Google Shape;2094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95" name="Google Shape;2095;p43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10</a:t>
              </a:r>
              <a:endParaRPr/>
            </a:p>
          </p:txBody>
        </p:sp>
      </p:grpSp>
      <p:grpSp>
        <p:nvGrpSpPr>
          <p:cNvPr id="2096" name="Google Shape;2096;p43"/>
          <p:cNvGrpSpPr/>
          <p:nvPr/>
        </p:nvGrpSpPr>
        <p:grpSpPr>
          <a:xfrm>
            <a:off x="4322372" y="1240114"/>
            <a:ext cx="300082" cy="224238"/>
            <a:chOff x="775552" y="3715228"/>
            <a:chExt cx="300082" cy="224238"/>
          </a:xfrm>
        </p:grpSpPr>
        <p:sp>
          <p:nvSpPr>
            <p:cNvPr id="2097" name="Google Shape;2097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98" name="Google Shape;2098;p43"/>
            <p:cNvSpPr/>
            <p:nvPr/>
          </p:nvSpPr>
          <p:spPr>
            <a:xfrm>
              <a:off x="775552" y="3724022"/>
              <a:ext cx="300082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8a</a:t>
              </a:r>
              <a:endParaRPr/>
            </a:p>
          </p:txBody>
        </p:sp>
      </p:grpSp>
      <p:grpSp>
        <p:nvGrpSpPr>
          <p:cNvPr id="2099" name="Google Shape;2099;p43"/>
          <p:cNvGrpSpPr/>
          <p:nvPr/>
        </p:nvGrpSpPr>
        <p:grpSpPr>
          <a:xfrm>
            <a:off x="4319927" y="983503"/>
            <a:ext cx="309700" cy="224238"/>
            <a:chOff x="770743" y="3715228"/>
            <a:chExt cx="309700" cy="224238"/>
          </a:xfrm>
        </p:grpSpPr>
        <p:sp>
          <p:nvSpPr>
            <p:cNvPr id="2100" name="Google Shape;2100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101" name="Google Shape;2101;p43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11</a:t>
              </a:r>
              <a:endParaRPr/>
            </a:p>
          </p:txBody>
        </p:sp>
      </p:grpSp>
      <p:grpSp>
        <p:nvGrpSpPr>
          <p:cNvPr id="2102" name="Google Shape;2102;p43"/>
          <p:cNvGrpSpPr/>
          <p:nvPr/>
        </p:nvGrpSpPr>
        <p:grpSpPr>
          <a:xfrm>
            <a:off x="8280687" y="1478795"/>
            <a:ext cx="360996" cy="224238"/>
            <a:chOff x="736857" y="3715228"/>
            <a:chExt cx="360996" cy="224238"/>
          </a:xfrm>
        </p:grpSpPr>
        <p:sp>
          <p:nvSpPr>
            <p:cNvPr id="2103" name="Google Shape;2103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104" name="Google Shape;2104;p43"/>
            <p:cNvSpPr/>
            <p:nvPr/>
          </p:nvSpPr>
          <p:spPr>
            <a:xfrm>
              <a:off x="736857" y="3724022"/>
              <a:ext cx="360996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12a</a:t>
              </a:r>
              <a:endParaRPr/>
            </a:p>
          </p:txBody>
        </p:sp>
      </p:grpSp>
      <p:grpSp>
        <p:nvGrpSpPr>
          <p:cNvPr id="2105" name="Google Shape;2105;p43"/>
          <p:cNvGrpSpPr/>
          <p:nvPr/>
        </p:nvGrpSpPr>
        <p:grpSpPr>
          <a:xfrm>
            <a:off x="4317141" y="2187210"/>
            <a:ext cx="309700" cy="224238"/>
            <a:chOff x="762505" y="3715228"/>
            <a:chExt cx="309700" cy="224238"/>
          </a:xfrm>
        </p:grpSpPr>
        <p:sp>
          <p:nvSpPr>
            <p:cNvPr id="2106" name="Google Shape;2106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107" name="Google Shape;2107;p43"/>
            <p:cNvSpPr/>
            <p:nvPr/>
          </p:nvSpPr>
          <p:spPr>
            <a:xfrm>
              <a:off x="762505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13</a:t>
              </a:r>
              <a:endParaRPr/>
            </a:p>
          </p:txBody>
        </p:sp>
      </p:grpSp>
      <p:grpSp>
        <p:nvGrpSpPr>
          <p:cNvPr id="2108" name="Google Shape;2108;p43"/>
          <p:cNvGrpSpPr/>
          <p:nvPr/>
        </p:nvGrpSpPr>
        <p:grpSpPr>
          <a:xfrm>
            <a:off x="852407" y="5940000"/>
            <a:ext cx="309700" cy="224238"/>
            <a:chOff x="770743" y="3715228"/>
            <a:chExt cx="309700" cy="224238"/>
          </a:xfrm>
        </p:grpSpPr>
        <p:sp>
          <p:nvSpPr>
            <p:cNvPr id="2109" name="Google Shape;2109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110" name="Google Shape;2110;p43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14</a:t>
              </a:r>
              <a:endParaRPr/>
            </a:p>
          </p:txBody>
        </p:sp>
      </p:grpSp>
      <p:grpSp>
        <p:nvGrpSpPr>
          <p:cNvPr id="2111" name="Google Shape;2111;p43"/>
          <p:cNvGrpSpPr/>
          <p:nvPr/>
        </p:nvGrpSpPr>
        <p:grpSpPr>
          <a:xfrm>
            <a:off x="4325894" y="1931502"/>
            <a:ext cx="309700" cy="224238"/>
            <a:chOff x="770743" y="3715228"/>
            <a:chExt cx="309700" cy="224238"/>
          </a:xfrm>
        </p:grpSpPr>
        <p:sp>
          <p:nvSpPr>
            <p:cNvPr id="2112" name="Google Shape;2112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113" name="Google Shape;2113;p43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15</a:t>
              </a:r>
              <a:endParaRPr/>
            </a:p>
          </p:txBody>
        </p:sp>
      </p:grpSp>
      <p:sp>
        <p:nvSpPr>
          <p:cNvPr id="2114" name="Google Shape;2114;p43"/>
          <p:cNvSpPr txBox="1"/>
          <p:nvPr/>
        </p:nvSpPr>
        <p:spPr>
          <a:xfrm>
            <a:off x="4033926" y="1538024"/>
            <a:ext cx="201557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receivable</a:t>
            </a:r>
            <a:endParaRPr/>
          </a:p>
        </p:txBody>
      </p:sp>
      <p:sp>
        <p:nvSpPr>
          <p:cNvPr id="2115" name="Google Shape;2115;p43"/>
          <p:cNvSpPr txBox="1"/>
          <p:nvPr/>
        </p:nvSpPr>
        <p:spPr>
          <a:xfrm>
            <a:off x="6252890" y="2028286"/>
            <a:ext cx="198713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payable</a:t>
            </a:r>
            <a:endParaRPr/>
          </a:p>
        </p:txBody>
      </p:sp>
      <p:sp>
        <p:nvSpPr>
          <p:cNvPr id="2116" name="Google Shape;2116;p43"/>
          <p:cNvSpPr txBox="1"/>
          <p:nvPr/>
        </p:nvSpPr>
        <p:spPr>
          <a:xfrm>
            <a:off x="9504213" y="373659"/>
            <a:ext cx="2279791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Sources of funds</a:t>
            </a:r>
            <a:endParaRPr/>
          </a:p>
        </p:txBody>
      </p:sp>
      <p:sp>
        <p:nvSpPr>
          <p:cNvPr id="2117" name="Google Shape;2117;p43"/>
          <p:cNvSpPr txBox="1"/>
          <p:nvPr/>
        </p:nvSpPr>
        <p:spPr>
          <a:xfrm>
            <a:off x="492858" y="373659"/>
            <a:ext cx="188064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6"/>
                </a:solidFill>
                <a:latin typeface="Avenir"/>
                <a:ea typeface="Avenir"/>
                <a:cs typeface="Avenir"/>
                <a:sym typeface="Avenir"/>
              </a:rPr>
              <a:t>Uses of funds</a:t>
            </a:r>
            <a:endParaRPr/>
          </a:p>
        </p:txBody>
      </p:sp>
      <p:grpSp>
        <p:nvGrpSpPr>
          <p:cNvPr id="2118" name="Google Shape;2118;p43"/>
          <p:cNvGrpSpPr/>
          <p:nvPr/>
        </p:nvGrpSpPr>
        <p:grpSpPr>
          <a:xfrm>
            <a:off x="674882" y="2236958"/>
            <a:ext cx="1620000" cy="613673"/>
            <a:chOff x="3810000" y="2381250"/>
            <a:chExt cx="1390650" cy="1230631"/>
          </a:xfrm>
        </p:grpSpPr>
        <p:sp>
          <p:nvSpPr>
            <p:cNvPr id="2119" name="Google Shape;2119;p43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120" name="Google Shape;2120;p43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121" name="Google Shape;2121;p43"/>
          <p:cNvSpPr txBox="1"/>
          <p:nvPr/>
        </p:nvSpPr>
        <p:spPr>
          <a:xfrm>
            <a:off x="667920" y="2817445"/>
            <a:ext cx="164732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Accumulated depreciation</a:t>
            </a:r>
            <a:endParaRPr/>
          </a:p>
        </p:txBody>
      </p:sp>
      <p:sp>
        <p:nvSpPr>
          <p:cNvPr id="2122" name="Google Shape;2122;p43"/>
          <p:cNvSpPr txBox="1"/>
          <p:nvPr/>
        </p:nvSpPr>
        <p:spPr>
          <a:xfrm>
            <a:off x="1679276" y="2502766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2123" name="Google Shape;2123;p43"/>
          <p:cNvSpPr/>
          <p:nvPr/>
        </p:nvSpPr>
        <p:spPr>
          <a:xfrm>
            <a:off x="1256101" y="255077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124" name="Google Shape;2124;p43"/>
          <p:cNvGrpSpPr/>
          <p:nvPr/>
        </p:nvGrpSpPr>
        <p:grpSpPr>
          <a:xfrm>
            <a:off x="752976" y="2511750"/>
            <a:ext cx="309700" cy="224238"/>
            <a:chOff x="770743" y="3715228"/>
            <a:chExt cx="309700" cy="224238"/>
          </a:xfrm>
        </p:grpSpPr>
        <p:sp>
          <p:nvSpPr>
            <p:cNvPr id="2125" name="Google Shape;2125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126" name="Google Shape;2126;p43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14</a:t>
              </a:r>
              <a:endParaRPr/>
            </a:p>
          </p:txBody>
        </p:sp>
      </p:grpSp>
      <p:grpSp>
        <p:nvGrpSpPr>
          <p:cNvPr id="2127" name="Google Shape;2127;p43"/>
          <p:cNvGrpSpPr/>
          <p:nvPr/>
        </p:nvGrpSpPr>
        <p:grpSpPr>
          <a:xfrm>
            <a:off x="4247500" y="957969"/>
            <a:ext cx="1620000" cy="613673"/>
            <a:chOff x="3810000" y="2381250"/>
            <a:chExt cx="1390650" cy="1230631"/>
          </a:xfrm>
        </p:grpSpPr>
        <p:sp>
          <p:nvSpPr>
            <p:cNvPr id="2128" name="Google Shape;2128;p43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129" name="Google Shape;2129;p43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130" name="Google Shape;2130;p43"/>
          <p:cNvGrpSpPr/>
          <p:nvPr/>
        </p:nvGrpSpPr>
        <p:grpSpPr>
          <a:xfrm>
            <a:off x="4247500" y="1892397"/>
            <a:ext cx="1620000" cy="613673"/>
            <a:chOff x="3810000" y="2381250"/>
            <a:chExt cx="1390650" cy="1230631"/>
          </a:xfrm>
        </p:grpSpPr>
        <p:sp>
          <p:nvSpPr>
            <p:cNvPr id="2131" name="Google Shape;2131;p43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132" name="Google Shape;2132;p43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133" name="Google Shape;2133;p43"/>
          <p:cNvGrpSpPr/>
          <p:nvPr/>
        </p:nvGrpSpPr>
        <p:grpSpPr>
          <a:xfrm>
            <a:off x="2556000" y="4767598"/>
            <a:ext cx="1620000" cy="613673"/>
            <a:chOff x="3810000" y="2381250"/>
            <a:chExt cx="1390650" cy="1230631"/>
          </a:xfrm>
        </p:grpSpPr>
        <p:sp>
          <p:nvSpPr>
            <p:cNvPr id="2134" name="Google Shape;2134;p43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135" name="Google Shape;2135;p43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136" name="Google Shape;2136;p43"/>
          <p:cNvGrpSpPr/>
          <p:nvPr/>
        </p:nvGrpSpPr>
        <p:grpSpPr>
          <a:xfrm>
            <a:off x="788356" y="5618680"/>
            <a:ext cx="1620000" cy="613673"/>
            <a:chOff x="3810000" y="2381250"/>
            <a:chExt cx="1390650" cy="1230631"/>
          </a:xfrm>
        </p:grpSpPr>
        <p:sp>
          <p:nvSpPr>
            <p:cNvPr id="2137" name="Google Shape;2137;p43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138" name="Google Shape;2138;p43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139" name="Google Shape;2139;p43"/>
          <p:cNvGrpSpPr/>
          <p:nvPr/>
        </p:nvGrpSpPr>
        <p:grpSpPr>
          <a:xfrm>
            <a:off x="4292494" y="5448381"/>
            <a:ext cx="1620000" cy="796276"/>
            <a:chOff x="3810000" y="2015069"/>
            <a:chExt cx="1390650" cy="1596814"/>
          </a:xfrm>
        </p:grpSpPr>
        <p:sp>
          <p:nvSpPr>
            <p:cNvPr id="2140" name="Google Shape;2140;p43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141" name="Google Shape;2141;p43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142" name="Google Shape;2142;p43"/>
          <p:cNvGrpSpPr/>
          <p:nvPr/>
        </p:nvGrpSpPr>
        <p:grpSpPr>
          <a:xfrm>
            <a:off x="6382456" y="5448381"/>
            <a:ext cx="1620000" cy="796276"/>
            <a:chOff x="3810000" y="2015069"/>
            <a:chExt cx="1390650" cy="1596814"/>
          </a:xfrm>
        </p:grpSpPr>
        <p:sp>
          <p:nvSpPr>
            <p:cNvPr id="2143" name="Google Shape;2143;p43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144" name="Google Shape;2144;p43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145" name="Google Shape;2145;p43"/>
          <p:cNvGrpSpPr/>
          <p:nvPr/>
        </p:nvGrpSpPr>
        <p:grpSpPr>
          <a:xfrm>
            <a:off x="8214558" y="1260018"/>
            <a:ext cx="1620000" cy="796276"/>
            <a:chOff x="3810000" y="2015069"/>
            <a:chExt cx="1390650" cy="1596814"/>
          </a:xfrm>
        </p:grpSpPr>
        <p:sp>
          <p:nvSpPr>
            <p:cNvPr id="2146" name="Google Shape;2146;p43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147" name="Google Shape;2147;p43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148" name="Google Shape;2148;p43"/>
          <p:cNvGrpSpPr/>
          <p:nvPr/>
        </p:nvGrpSpPr>
        <p:grpSpPr>
          <a:xfrm>
            <a:off x="10006085" y="1263488"/>
            <a:ext cx="1620000" cy="796276"/>
            <a:chOff x="3810000" y="2015069"/>
            <a:chExt cx="1390650" cy="1596814"/>
          </a:xfrm>
        </p:grpSpPr>
        <p:sp>
          <p:nvSpPr>
            <p:cNvPr id="2149" name="Google Shape;2149;p43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150" name="Google Shape;2150;p43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151" name="Google Shape;2151;p43"/>
          <p:cNvGrpSpPr/>
          <p:nvPr/>
        </p:nvGrpSpPr>
        <p:grpSpPr>
          <a:xfrm>
            <a:off x="6428511" y="1266563"/>
            <a:ext cx="1620000" cy="796276"/>
            <a:chOff x="3810000" y="2015069"/>
            <a:chExt cx="1390650" cy="1596814"/>
          </a:xfrm>
        </p:grpSpPr>
        <p:sp>
          <p:nvSpPr>
            <p:cNvPr id="2152" name="Google Shape;2152;p43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153" name="Google Shape;2153;p43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154" name="Google Shape;2154;p43"/>
          <p:cNvGrpSpPr/>
          <p:nvPr/>
        </p:nvGrpSpPr>
        <p:grpSpPr>
          <a:xfrm>
            <a:off x="2458800" y="957790"/>
            <a:ext cx="1620000" cy="3000908"/>
            <a:chOff x="671549" y="1402787"/>
            <a:chExt cx="1620000" cy="2549293"/>
          </a:xfrm>
        </p:grpSpPr>
        <p:sp>
          <p:nvSpPr>
            <p:cNvPr id="2155" name="Google Shape;2155;p43"/>
            <p:cNvSpPr/>
            <p:nvPr/>
          </p:nvSpPr>
          <p:spPr>
            <a:xfrm flipH="1">
              <a:off x="1481549" y="1402787"/>
              <a:ext cx="810000" cy="2549293"/>
            </a:xfrm>
            <a:prstGeom prst="corner">
              <a:avLst>
                <a:gd name="adj1" fmla="val 6497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156" name="Google Shape;2156;p43"/>
            <p:cNvSpPr/>
            <p:nvPr/>
          </p:nvSpPr>
          <p:spPr>
            <a:xfrm>
              <a:off x="671549" y="1402787"/>
              <a:ext cx="810000" cy="2549293"/>
            </a:xfrm>
            <a:prstGeom prst="corner">
              <a:avLst>
                <a:gd name="adj1" fmla="val 6497"/>
                <a:gd name="adj2" fmla="val 7336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2157" name="Google Shape;2157;p43"/>
          <p:cNvSpPr txBox="1"/>
          <p:nvPr/>
        </p:nvSpPr>
        <p:spPr>
          <a:xfrm>
            <a:off x="2551146" y="3924000"/>
            <a:ext cx="139333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Cash at bank</a:t>
            </a:r>
            <a:endParaRPr/>
          </a:p>
        </p:txBody>
      </p:sp>
      <p:sp>
        <p:nvSpPr>
          <p:cNvPr id="2158" name="Google Shape;2158;p43"/>
          <p:cNvSpPr txBox="1"/>
          <p:nvPr/>
        </p:nvSpPr>
        <p:spPr>
          <a:xfrm>
            <a:off x="3184560" y="361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2159" name="Google Shape;2159;p43"/>
          <p:cNvSpPr txBox="1"/>
          <p:nvPr/>
        </p:nvSpPr>
        <p:spPr>
          <a:xfrm>
            <a:off x="3184560" y="334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2160" name="Google Shape;2160;p43"/>
          <p:cNvSpPr txBox="1"/>
          <p:nvPr/>
        </p:nvSpPr>
        <p:spPr>
          <a:xfrm>
            <a:off x="3298373" y="3074709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5,000</a:t>
            </a:r>
            <a:endParaRPr/>
          </a:p>
        </p:txBody>
      </p:sp>
      <p:sp>
        <p:nvSpPr>
          <p:cNvPr id="2161" name="Google Shape;2161;p43"/>
          <p:cNvSpPr txBox="1"/>
          <p:nvPr/>
        </p:nvSpPr>
        <p:spPr>
          <a:xfrm>
            <a:off x="3469894" y="253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700</a:t>
            </a:r>
            <a:endParaRPr/>
          </a:p>
        </p:txBody>
      </p:sp>
      <p:sp>
        <p:nvSpPr>
          <p:cNvPr id="2162" name="Google Shape;2162;p43"/>
          <p:cNvSpPr txBox="1"/>
          <p:nvPr/>
        </p:nvSpPr>
        <p:spPr>
          <a:xfrm>
            <a:off x="3583708" y="2264709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50</a:t>
            </a:r>
            <a:endParaRPr/>
          </a:p>
        </p:txBody>
      </p:sp>
      <p:sp>
        <p:nvSpPr>
          <p:cNvPr id="2163" name="Google Shape;2163;p43"/>
          <p:cNvSpPr txBox="1"/>
          <p:nvPr/>
        </p:nvSpPr>
        <p:spPr>
          <a:xfrm>
            <a:off x="3469894" y="172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2164" name="Google Shape;2164;p43"/>
          <p:cNvSpPr txBox="1"/>
          <p:nvPr/>
        </p:nvSpPr>
        <p:spPr>
          <a:xfrm>
            <a:off x="3469894" y="145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800</a:t>
            </a:r>
            <a:endParaRPr/>
          </a:p>
        </p:txBody>
      </p:sp>
      <p:sp>
        <p:nvSpPr>
          <p:cNvPr id="2165" name="Google Shape;2165;p43"/>
          <p:cNvSpPr txBox="1"/>
          <p:nvPr/>
        </p:nvSpPr>
        <p:spPr>
          <a:xfrm>
            <a:off x="3184560" y="280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10,000</a:t>
            </a:r>
            <a:endParaRPr/>
          </a:p>
        </p:txBody>
      </p:sp>
      <p:sp>
        <p:nvSpPr>
          <p:cNvPr id="2166" name="Google Shape;2166;p43"/>
          <p:cNvSpPr/>
          <p:nvPr/>
        </p:nvSpPr>
        <p:spPr>
          <a:xfrm>
            <a:off x="3011371" y="152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7" name="Google Shape;2167;p43"/>
          <p:cNvSpPr/>
          <p:nvPr/>
        </p:nvSpPr>
        <p:spPr>
          <a:xfrm rot="10800000">
            <a:off x="3011371" y="177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8" name="Google Shape;2168;p43"/>
          <p:cNvSpPr/>
          <p:nvPr/>
        </p:nvSpPr>
        <p:spPr>
          <a:xfrm>
            <a:off x="3011371" y="233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9" name="Google Shape;2169;p43"/>
          <p:cNvSpPr/>
          <p:nvPr/>
        </p:nvSpPr>
        <p:spPr>
          <a:xfrm rot="10800000">
            <a:off x="3011371" y="258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0" name="Google Shape;2170;p43"/>
          <p:cNvSpPr/>
          <p:nvPr/>
        </p:nvSpPr>
        <p:spPr>
          <a:xfrm>
            <a:off x="3011371" y="287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1" name="Google Shape;2171;p43"/>
          <p:cNvSpPr/>
          <p:nvPr/>
        </p:nvSpPr>
        <p:spPr>
          <a:xfrm>
            <a:off x="3011371" y="314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2" name="Google Shape;2172;p43"/>
          <p:cNvSpPr/>
          <p:nvPr/>
        </p:nvSpPr>
        <p:spPr>
          <a:xfrm rot="10800000">
            <a:off x="3011371" y="339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3" name="Google Shape;2173;p43"/>
          <p:cNvSpPr/>
          <p:nvPr/>
        </p:nvSpPr>
        <p:spPr>
          <a:xfrm rot="10800000">
            <a:off x="3011371" y="366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4" name="Google Shape;2174;p43"/>
          <p:cNvSpPr txBox="1"/>
          <p:nvPr/>
        </p:nvSpPr>
        <p:spPr>
          <a:xfrm>
            <a:off x="3469894" y="199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2175" name="Google Shape;2175;p43"/>
          <p:cNvSpPr/>
          <p:nvPr/>
        </p:nvSpPr>
        <p:spPr>
          <a:xfrm rot="10800000">
            <a:off x="3007666" y="204993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176" name="Google Shape;2176;p43"/>
          <p:cNvGrpSpPr/>
          <p:nvPr/>
        </p:nvGrpSpPr>
        <p:grpSpPr>
          <a:xfrm>
            <a:off x="2528691" y="1497833"/>
            <a:ext cx="309700" cy="223917"/>
            <a:chOff x="756599" y="3715226"/>
            <a:chExt cx="321512" cy="232457"/>
          </a:xfrm>
        </p:grpSpPr>
        <p:sp>
          <p:nvSpPr>
            <p:cNvPr id="2177" name="Google Shape;2177;p43"/>
            <p:cNvSpPr/>
            <p:nvPr/>
          </p:nvSpPr>
          <p:spPr>
            <a:xfrm>
              <a:off x="810780" y="3715226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178" name="Google Shape;2178;p43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13</a:t>
              </a:r>
              <a:endParaRPr/>
            </a:p>
          </p:txBody>
        </p:sp>
      </p:grpSp>
      <p:grpSp>
        <p:nvGrpSpPr>
          <p:cNvPr id="2179" name="Google Shape;2179;p43"/>
          <p:cNvGrpSpPr/>
          <p:nvPr/>
        </p:nvGrpSpPr>
        <p:grpSpPr>
          <a:xfrm>
            <a:off x="2528691" y="1763611"/>
            <a:ext cx="309700" cy="223916"/>
            <a:chOff x="756599" y="3715227"/>
            <a:chExt cx="321512" cy="232456"/>
          </a:xfrm>
        </p:grpSpPr>
        <p:sp>
          <p:nvSpPr>
            <p:cNvPr id="2180" name="Google Shape;2180;p43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181" name="Google Shape;2181;p43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11</a:t>
              </a:r>
              <a:endParaRPr/>
            </a:p>
          </p:txBody>
        </p:sp>
      </p:grpSp>
      <p:grpSp>
        <p:nvGrpSpPr>
          <p:cNvPr id="2182" name="Google Shape;2182;p43"/>
          <p:cNvGrpSpPr/>
          <p:nvPr/>
        </p:nvGrpSpPr>
        <p:grpSpPr>
          <a:xfrm>
            <a:off x="2528691" y="2037441"/>
            <a:ext cx="309700" cy="223916"/>
            <a:chOff x="756599" y="3715227"/>
            <a:chExt cx="321512" cy="232456"/>
          </a:xfrm>
        </p:grpSpPr>
        <p:sp>
          <p:nvSpPr>
            <p:cNvPr id="2183" name="Google Shape;2183;p43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184" name="Google Shape;2184;p43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10</a:t>
              </a:r>
              <a:endParaRPr/>
            </a:p>
          </p:txBody>
        </p:sp>
      </p:grpSp>
      <p:grpSp>
        <p:nvGrpSpPr>
          <p:cNvPr id="2185" name="Google Shape;2185;p43"/>
          <p:cNvGrpSpPr/>
          <p:nvPr/>
        </p:nvGrpSpPr>
        <p:grpSpPr>
          <a:xfrm>
            <a:off x="2568712" y="2307277"/>
            <a:ext cx="247184" cy="223916"/>
            <a:chOff x="797287" y="3715227"/>
            <a:chExt cx="256611" cy="232456"/>
          </a:xfrm>
        </p:grpSpPr>
        <p:sp>
          <p:nvSpPr>
            <p:cNvPr id="2186" name="Google Shape;2186;p43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187" name="Google Shape;2187;p43"/>
            <p:cNvSpPr/>
            <p:nvPr/>
          </p:nvSpPr>
          <p:spPr>
            <a:xfrm>
              <a:off x="797287" y="3724022"/>
              <a:ext cx="256611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7</a:t>
              </a:r>
              <a:endParaRPr/>
            </a:p>
          </p:txBody>
        </p:sp>
      </p:grpSp>
      <p:grpSp>
        <p:nvGrpSpPr>
          <p:cNvPr id="2188" name="Google Shape;2188;p43"/>
          <p:cNvGrpSpPr/>
          <p:nvPr/>
        </p:nvGrpSpPr>
        <p:grpSpPr>
          <a:xfrm>
            <a:off x="2530414" y="2567405"/>
            <a:ext cx="300083" cy="223917"/>
            <a:chOff x="761592" y="3715226"/>
            <a:chExt cx="311527" cy="232457"/>
          </a:xfrm>
        </p:grpSpPr>
        <p:sp>
          <p:nvSpPr>
            <p:cNvPr id="2189" name="Google Shape;2189;p43"/>
            <p:cNvSpPr/>
            <p:nvPr/>
          </p:nvSpPr>
          <p:spPr>
            <a:xfrm>
              <a:off x="810780" y="3715226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190" name="Google Shape;2190;p43"/>
            <p:cNvSpPr/>
            <p:nvPr/>
          </p:nvSpPr>
          <p:spPr>
            <a:xfrm>
              <a:off x="761592" y="3724022"/>
              <a:ext cx="311527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6a</a:t>
              </a:r>
              <a:endParaRPr/>
            </a:p>
          </p:txBody>
        </p:sp>
      </p:grpSp>
      <p:grpSp>
        <p:nvGrpSpPr>
          <p:cNvPr id="2191" name="Google Shape;2191;p43"/>
          <p:cNvGrpSpPr/>
          <p:nvPr/>
        </p:nvGrpSpPr>
        <p:grpSpPr>
          <a:xfrm>
            <a:off x="2574025" y="2841900"/>
            <a:ext cx="245580" cy="224238"/>
            <a:chOff x="802803" y="3715228"/>
            <a:chExt cx="245580" cy="224238"/>
          </a:xfrm>
        </p:grpSpPr>
        <p:sp>
          <p:nvSpPr>
            <p:cNvPr id="2192" name="Google Shape;2192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193" name="Google Shape;2193;p4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5</a:t>
              </a:r>
              <a:endParaRPr/>
            </a:p>
          </p:txBody>
        </p:sp>
      </p:grpSp>
      <p:grpSp>
        <p:nvGrpSpPr>
          <p:cNvPr id="2194" name="Google Shape;2194;p43"/>
          <p:cNvGrpSpPr/>
          <p:nvPr/>
        </p:nvGrpSpPr>
        <p:grpSpPr>
          <a:xfrm>
            <a:off x="2574025" y="3121887"/>
            <a:ext cx="245580" cy="224238"/>
            <a:chOff x="802803" y="3715228"/>
            <a:chExt cx="245580" cy="224238"/>
          </a:xfrm>
        </p:grpSpPr>
        <p:sp>
          <p:nvSpPr>
            <p:cNvPr id="2195" name="Google Shape;2195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196" name="Google Shape;2196;p4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3</a:t>
              </a:r>
              <a:endParaRPr/>
            </a:p>
          </p:txBody>
        </p:sp>
      </p:grpSp>
      <p:grpSp>
        <p:nvGrpSpPr>
          <p:cNvPr id="2197" name="Google Shape;2197;p43"/>
          <p:cNvGrpSpPr/>
          <p:nvPr/>
        </p:nvGrpSpPr>
        <p:grpSpPr>
          <a:xfrm>
            <a:off x="2574025" y="3385828"/>
            <a:ext cx="245580" cy="224238"/>
            <a:chOff x="802803" y="3715228"/>
            <a:chExt cx="245580" cy="224238"/>
          </a:xfrm>
        </p:grpSpPr>
        <p:sp>
          <p:nvSpPr>
            <p:cNvPr id="2198" name="Google Shape;2198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199" name="Google Shape;2199;p4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2</a:t>
              </a:r>
              <a:endParaRPr/>
            </a:p>
          </p:txBody>
        </p:sp>
      </p:grpSp>
      <p:grpSp>
        <p:nvGrpSpPr>
          <p:cNvPr id="2200" name="Google Shape;2200;p43"/>
          <p:cNvGrpSpPr/>
          <p:nvPr/>
        </p:nvGrpSpPr>
        <p:grpSpPr>
          <a:xfrm>
            <a:off x="2574025" y="3649299"/>
            <a:ext cx="245580" cy="224238"/>
            <a:chOff x="802803" y="3715228"/>
            <a:chExt cx="245580" cy="224238"/>
          </a:xfrm>
        </p:grpSpPr>
        <p:sp>
          <p:nvSpPr>
            <p:cNvPr id="2201" name="Google Shape;2201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202" name="Google Shape;2202;p4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sp>
        <p:nvSpPr>
          <p:cNvPr id="2203" name="Google Shape;2203;p43"/>
          <p:cNvSpPr txBox="1"/>
          <p:nvPr/>
        </p:nvSpPr>
        <p:spPr>
          <a:xfrm>
            <a:off x="8068260" y="3968854"/>
            <a:ext cx="187527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Retained earnings</a:t>
            </a:r>
            <a:endParaRPr/>
          </a:p>
        </p:txBody>
      </p:sp>
      <p:grpSp>
        <p:nvGrpSpPr>
          <p:cNvPr id="2204" name="Google Shape;2204;p43"/>
          <p:cNvGrpSpPr/>
          <p:nvPr/>
        </p:nvGrpSpPr>
        <p:grpSpPr>
          <a:xfrm>
            <a:off x="8189131" y="3204274"/>
            <a:ext cx="1620000" cy="796276"/>
            <a:chOff x="3810000" y="2015069"/>
            <a:chExt cx="1390650" cy="1596814"/>
          </a:xfrm>
        </p:grpSpPr>
        <p:sp>
          <p:nvSpPr>
            <p:cNvPr id="2205" name="Google Shape;2205;p43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206" name="Google Shape;2206;p43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207" name="Google Shape;2207;p43"/>
          <p:cNvSpPr txBox="1"/>
          <p:nvPr/>
        </p:nvSpPr>
        <p:spPr>
          <a:xfrm>
            <a:off x="9908805" y="3979181"/>
            <a:ext cx="184047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Contributed capital</a:t>
            </a:r>
            <a:endParaRPr/>
          </a:p>
        </p:txBody>
      </p:sp>
      <p:sp>
        <p:nvSpPr>
          <p:cNvPr id="2208" name="Google Shape;2208;p43"/>
          <p:cNvSpPr txBox="1"/>
          <p:nvPr/>
        </p:nvSpPr>
        <p:spPr>
          <a:xfrm>
            <a:off x="10776926" y="3660961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grpSp>
        <p:nvGrpSpPr>
          <p:cNvPr id="2209" name="Google Shape;2209;p43"/>
          <p:cNvGrpSpPr/>
          <p:nvPr/>
        </p:nvGrpSpPr>
        <p:grpSpPr>
          <a:xfrm>
            <a:off x="10116000" y="3705581"/>
            <a:ext cx="245580" cy="224238"/>
            <a:chOff x="802803" y="3715228"/>
            <a:chExt cx="245580" cy="224238"/>
          </a:xfrm>
        </p:grpSpPr>
        <p:sp>
          <p:nvSpPr>
            <p:cNvPr id="2210" name="Google Shape;2210;p4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211" name="Google Shape;2211;p4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2</a:t>
              </a:r>
              <a:endParaRPr/>
            </a:p>
          </p:txBody>
        </p:sp>
      </p:grpSp>
      <p:grpSp>
        <p:nvGrpSpPr>
          <p:cNvPr id="2212" name="Google Shape;2212;p43"/>
          <p:cNvGrpSpPr/>
          <p:nvPr/>
        </p:nvGrpSpPr>
        <p:grpSpPr>
          <a:xfrm>
            <a:off x="9983452" y="3214280"/>
            <a:ext cx="1620000" cy="796276"/>
            <a:chOff x="3810000" y="2015069"/>
            <a:chExt cx="1390650" cy="1596814"/>
          </a:xfrm>
        </p:grpSpPr>
        <p:sp>
          <p:nvSpPr>
            <p:cNvPr id="2213" name="Google Shape;2213;p43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214" name="Google Shape;2214;p43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215" name="Google Shape;2215;p43"/>
          <p:cNvSpPr/>
          <p:nvPr/>
        </p:nvSpPr>
        <p:spPr>
          <a:xfrm rot="10800000">
            <a:off x="10548000" y="370854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1" name="Google Shape;2221;p44"/>
          <p:cNvSpPr txBox="1"/>
          <p:nvPr/>
        </p:nvSpPr>
        <p:spPr>
          <a:xfrm>
            <a:off x="6227788" y="2623662"/>
            <a:ext cx="5556216" cy="169284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Equity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2222" name="Google Shape;2222;p44"/>
          <p:cNvSpPr txBox="1"/>
          <p:nvPr/>
        </p:nvSpPr>
        <p:spPr>
          <a:xfrm>
            <a:off x="6410845" y="3135649"/>
            <a:ext cx="1544844" cy="770509"/>
          </a:xfrm>
          <a:prstGeom prst="rect">
            <a:avLst/>
          </a:prstGeom>
          <a:noFill/>
          <a:ln w="5715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>
                <a:solidFill>
                  <a:srgbClr val="942093"/>
                </a:solidFill>
                <a:latin typeface="Avenir"/>
                <a:ea typeface="Avenir"/>
                <a:cs typeface="Avenir"/>
                <a:sym typeface="Avenir"/>
              </a:rPr>
              <a:t>Profit</a:t>
            </a:r>
            <a:endParaRPr/>
          </a:p>
        </p:txBody>
      </p:sp>
      <p:sp>
        <p:nvSpPr>
          <p:cNvPr id="2223" name="Google Shape;2223;p44"/>
          <p:cNvSpPr txBox="1"/>
          <p:nvPr/>
        </p:nvSpPr>
        <p:spPr>
          <a:xfrm>
            <a:off x="6227788" y="773769"/>
            <a:ext cx="5556216" cy="170267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Liabilities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2224" name="Google Shape;2224;p44"/>
          <p:cNvSpPr txBox="1"/>
          <p:nvPr/>
        </p:nvSpPr>
        <p:spPr>
          <a:xfrm>
            <a:off x="492858" y="4444544"/>
            <a:ext cx="11291146" cy="2225188"/>
          </a:xfrm>
          <a:prstGeom prst="rect">
            <a:avLst/>
          </a:prstGeom>
          <a:solidFill>
            <a:srgbClr val="FCECFB"/>
          </a:solidFill>
          <a:ln w="7620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2225" name="Google Shape;2225;p44"/>
          <p:cNvSpPr txBox="1"/>
          <p:nvPr/>
        </p:nvSpPr>
        <p:spPr>
          <a:xfrm>
            <a:off x="6220907" y="4585078"/>
            <a:ext cx="5410918" cy="1947518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Revenue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2226" name="Google Shape;2226;p44"/>
          <p:cNvSpPr txBox="1"/>
          <p:nvPr/>
        </p:nvSpPr>
        <p:spPr>
          <a:xfrm>
            <a:off x="642552" y="4585078"/>
            <a:ext cx="5382028" cy="1947518"/>
          </a:xfrm>
          <a:prstGeom prst="rect">
            <a:avLst/>
          </a:prstGeom>
          <a:solidFill>
            <a:srgbClr val="E1EFD8"/>
          </a:solidFill>
          <a:ln w="76200" cap="flat" cmpd="sng">
            <a:solidFill>
              <a:srgbClr val="A8D08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E1EFD8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Expenses</a:t>
            </a:r>
            <a:endParaRPr sz="2800" b="1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cxnSp>
        <p:nvCxnSpPr>
          <p:cNvPr id="2227" name="Google Shape;2227;p44"/>
          <p:cNvCxnSpPr>
            <a:stCxn id="2222" idx="2"/>
          </p:cNvCxnSpPr>
          <p:nvPr/>
        </p:nvCxnSpPr>
        <p:spPr>
          <a:xfrm>
            <a:off x="7183267" y="3906158"/>
            <a:ext cx="8700" cy="566100"/>
          </a:xfrm>
          <a:prstGeom prst="straightConnector1">
            <a:avLst/>
          </a:prstGeom>
          <a:noFill/>
          <a:ln w="7620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228" name="Google Shape;2228;p44"/>
          <p:cNvSpPr txBox="1"/>
          <p:nvPr/>
        </p:nvSpPr>
        <p:spPr>
          <a:xfrm>
            <a:off x="492858" y="773769"/>
            <a:ext cx="5544457" cy="3542737"/>
          </a:xfrm>
          <a:prstGeom prst="rect">
            <a:avLst/>
          </a:prstGeom>
          <a:solidFill>
            <a:srgbClr val="E1EFD8"/>
          </a:solidFill>
          <a:ln w="76200" cap="flat" cmpd="sng">
            <a:solidFill>
              <a:srgbClr val="A8D08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E1EFD8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Assets</a:t>
            </a:r>
            <a:endParaRPr sz="2800" b="1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229" name="Google Shape;2229;p44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2230" name="Google Shape;2230;p44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grpSp>
        <p:nvGrpSpPr>
          <p:cNvPr id="2231" name="Google Shape;2231;p44"/>
          <p:cNvGrpSpPr/>
          <p:nvPr/>
        </p:nvGrpSpPr>
        <p:grpSpPr>
          <a:xfrm>
            <a:off x="4248000" y="2850495"/>
            <a:ext cx="1620000" cy="1116000"/>
            <a:chOff x="3810000" y="2381250"/>
            <a:chExt cx="1390650" cy="1230631"/>
          </a:xfrm>
        </p:grpSpPr>
        <p:sp>
          <p:nvSpPr>
            <p:cNvPr id="2232" name="Google Shape;2232;p44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7073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233" name="Google Shape;2233;p44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7073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234" name="Google Shape;2234;p44"/>
          <p:cNvGrpSpPr/>
          <p:nvPr/>
        </p:nvGrpSpPr>
        <p:grpSpPr>
          <a:xfrm>
            <a:off x="673200" y="3340800"/>
            <a:ext cx="1620000" cy="613673"/>
            <a:chOff x="3810000" y="2381250"/>
            <a:chExt cx="1390650" cy="1230631"/>
          </a:xfrm>
        </p:grpSpPr>
        <p:sp>
          <p:nvSpPr>
            <p:cNvPr id="2235" name="Google Shape;2235;p44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236" name="Google Shape;2236;p44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237" name="Google Shape;2237;p44"/>
          <p:cNvSpPr txBox="1"/>
          <p:nvPr/>
        </p:nvSpPr>
        <p:spPr>
          <a:xfrm>
            <a:off x="4292494" y="3924000"/>
            <a:ext cx="153177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Inventory</a:t>
            </a:r>
            <a:endParaRPr/>
          </a:p>
        </p:txBody>
      </p:sp>
      <p:sp>
        <p:nvSpPr>
          <p:cNvPr id="2238" name="Google Shape;2238;p44"/>
          <p:cNvSpPr txBox="1"/>
          <p:nvPr/>
        </p:nvSpPr>
        <p:spPr>
          <a:xfrm>
            <a:off x="4101806" y="2478490"/>
            <a:ext cx="191138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expenses</a:t>
            </a:r>
            <a:endParaRPr/>
          </a:p>
        </p:txBody>
      </p:sp>
      <p:sp>
        <p:nvSpPr>
          <p:cNvPr id="2239" name="Google Shape;2239;p44"/>
          <p:cNvSpPr txBox="1"/>
          <p:nvPr/>
        </p:nvSpPr>
        <p:spPr>
          <a:xfrm>
            <a:off x="661400" y="3924000"/>
            <a:ext cx="16473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Equipment</a:t>
            </a:r>
            <a:endParaRPr/>
          </a:p>
        </p:txBody>
      </p:sp>
      <p:sp>
        <p:nvSpPr>
          <p:cNvPr id="2240" name="Google Shape;2240;p44"/>
          <p:cNvSpPr txBox="1"/>
          <p:nvPr/>
        </p:nvSpPr>
        <p:spPr>
          <a:xfrm>
            <a:off x="2596439" y="5339671"/>
            <a:ext cx="159056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Cleaning</a:t>
            </a:r>
            <a:endParaRPr/>
          </a:p>
        </p:txBody>
      </p:sp>
      <p:sp>
        <p:nvSpPr>
          <p:cNvPr id="2241" name="Google Shape;2241;p44"/>
          <p:cNvSpPr txBox="1"/>
          <p:nvPr/>
        </p:nvSpPr>
        <p:spPr>
          <a:xfrm>
            <a:off x="4306077" y="6192000"/>
            <a:ext cx="160641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Cost of sales</a:t>
            </a:r>
            <a:endParaRPr/>
          </a:p>
        </p:txBody>
      </p:sp>
      <p:sp>
        <p:nvSpPr>
          <p:cNvPr id="2242" name="Google Shape;2242;p44"/>
          <p:cNvSpPr txBox="1"/>
          <p:nvPr/>
        </p:nvSpPr>
        <p:spPr>
          <a:xfrm>
            <a:off x="796515" y="6192000"/>
            <a:ext cx="160368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Depreciation</a:t>
            </a:r>
            <a:endParaRPr/>
          </a:p>
        </p:txBody>
      </p:sp>
      <p:sp>
        <p:nvSpPr>
          <p:cNvPr id="2243" name="Google Shape;2243;p44"/>
          <p:cNvSpPr txBox="1"/>
          <p:nvPr/>
        </p:nvSpPr>
        <p:spPr>
          <a:xfrm>
            <a:off x="6295758" y="6192000"/>
            <a:ext cx="184278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Revenue (sales)</a:t>
            </a:r>
            <a:endParaRPr/>
          </a:p>
        </p:txBody>
      </p:sp>
      <p:sp>
        <p:nvSpPr>
          <p:cNvPr id="2244" name="Google Shape;2244;p44"/>
          <p:cNvSpPr txBox="1"/>
          <p:nvPr/>
        </p:nvSpPr>
        <p:spPr>
          <a:xfrm>
            <a:off x="10028967" y="2029411"/>
            <a:ext cx="159368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Bank loan</a:t>
            </a:r>
            <a:endParaRPr/>
          </a:p>
        </p:txBody>
      </p:sp>
      <p:sp>
        <p:nvSpPr>
          <p:cNvPr id="2245" name="Google Shape;2245;p44"/>
          <p:cNvSpPr txBox="1"/>
          <p:nvPr/>
        </p:nvSpPr>
        <p:spPr>
          <a:xfrm>
            <a:off x="8114313" y="2028286"/>
            <a:ext cx="186420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income</a:t>
            </a:r>
            <a:endParaRPr/>
          </a:p>
        </p:txBody>
      </p:sp>
      <p:sp>
        <p:nvSpPr>
          <p:cNvPr id="2246" name="Google Shape;2246;p44"/>
          <p:cNvSpPr txBox="1"/>
          <p:nvPr/>
        </p:nvSpPr>
        <p:spPr>
          <a:xfrm>
            <a:off x="3713366" y="5031445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50</a:t>
            </a:r>
            <a:endParaRPr/>
          </a:p>
        </p:txBody>
      </p:sp>
      <p:sp>
        <p:nvSpPr>
          <p:cNvPr id="2247" name="Google Shape;2247;p44"/>
          <p:cNvSpPr txBox="1"/>
          <p:nvPr/>
        </p:nvSpPr>
        <p:spPr>
          <a:xfrm>
            <a:off x="10785455" y="1718255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2248" name="Google Shape;2248;p44"/>
          <p:cNvSpPr/>
          <p:nvPr/>
        </p:nvSpPr>
        <p:spPr>
          <a:xfrm rot="10800000">
            <a:off x="10548000" y="1757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9" name="Google Shape;2249;p44"/>
          <p:cNvSpPr txBox="1"/>
          <p:nvPr/>
        </p:nvSpPr>
        <p:spPr>
          <a:xfrm>
            <a:off x="10732895" y="1448255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5,000</a:t>
            </a:r>
            <a:endParaRPr/>
          </a:p>
        </p:txBody>
      </p:sp>
      <p:sp>
        <p:nvSpPr>
          <p:cNvPr id="2250" name="Google Shape;2250;p44"/>
          <p:cNvSpPr/>
          <p:nvPr/>
        </p:nvSpPr>
        <p:spPr>
          <a:xfrm>
            <a:off x="10548000" y="1505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1" name="Google Shape;2251;p44"/>
          <p:cNvSpPr txBox="1"/>
          <p:nvPr/>
        </p:nvSpPr>
        <p:spPr>
          <a:xfrm>
            <a:off x="4984560" y="3610092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10,000</a:t>
            </a:r>
            <a:endParaRPr/>
          </a:p>
        </p:txBody>
      </p:sp>
      <p:sp>
        <p:nvSpPr>
          <p:cNvPr id="2252" name="Google Shape;2252;p44"/>
          <p:cNvSpPr txBox="1"/>
          <p:nvPr/>
        </p:nvSpPr>
        <p:spPr>
          <a:xfrm>
            <a:off x="7429894" y="5905082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700</a:t>
            </a:r>
            <a:endParaRPr/>
          </a:p>
        </p:txBody>
      </p:sp>
      <p:sp>
        <p:nvSpPr>
          <p:cNvPr id="2253" name="Google Shape;2253;p44"/>
          <p:cNvSpPr/>
          <p:nvPr/>
        </p:nvSpPr>
        <p:spPr>
          <a:xfrm rot="10800000">
            <a:off x="6984000" y="594307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4" name="Google Shape;2254;p44"/>
          <p:cNvSpPr/>
          <p:nvPr/>
        </p:nvSpPr>
        <p:spPr>
          <a:xfrm rot="10800000">
            <a:off x="3096000" y="5082325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5" name="Google Shape;2255;p44"/>
          <p:cNvSpPr txBox="1"/>
          <p:nvPr/>
        </p:nvSpPr>
        <p:spPr>
          <a:xfrm>
            <a:off x="7315968" y="1713373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2256" name="Google Shape;2256;p44"/>
          <p:cNvSpPr/>
          <p:nvPr/>
        </p:nvSpPr>
        <p:spPr>
          <a:xfrm rot="10800000">
            <a:off x="6984000" y="174904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7" name="Google Shape;2257;p44"/>
          <p:cNvSpPr txBox="1"/>
          <p:nvPr/>
        </p:nvSpPr>
        <p:spPr>
          <a:xfrm>
            <a:off x="1501235" y="3588336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2258" name="Google Shape;2258;p44"/>
          <p:cNvSpPr/>
          <p:nvPr/>
        </p:nvSpPr>
        <p:spPr>
          <a:xfrm rot="10800000">
            <a:off x="1249425" y="363766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9" name="Google Shape;2259;p44"/>
          <p:cNvSpPr txBox="1"/>
          <p:nvPr/>
        </p:nvSpPr>
        <p:spPr>
          <a:xfrm>
            <a:off x="5269894" y="336508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2260" name="Google Shape;2260;p44"/>
          <p:cNvSpPr/>
          <p:nvPr/>
        </p:nvSpPr>
        <p:spPr>
          <a:xfrm>
            <a:off x="4824000" y="342934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1" name="Google Shape;2261;p44"/>
          <p:cNvSpPr/>
          <p:nvPr/>
        </p:nvSpPr>
        <p:spPr>
          <a:xfrm rot="10800000">
            <a:off x="4824000" y="36625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2" name="Google Shape;2262;p44"/>
          <p:cNvSpPr txBox="1"/>
          <p:nvPr/>
        </p:nvSpPr>
        <p:spPr>
          <a:xfrm>
            <a:off x="5305894" y="5893862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2263" name="Google Shape;2263;p44"/>
          <p:cNvSpPr/>
          <p:nvPr/>
        </p:nvSpPr>
        <p:spPr>
          <a:xfrm rot="10800000">
            <a:off x="4860000" y="594474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4" name="Google Shape;2264;p44"/>
          <p:cNvSpPr txBox="1"/>
          <p:nvPr/>
        </p:nvSpPr>
        <p:spPr>
          <a:xfrm>
            <a:off x="7429894" y="5645244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2265" name="Google Shape;2265;p44"/>
          <p:cNvSpPr/>
          <p:nvPr/>
        </p:nvSpPr>
        <p:spPr>
          <a:xfrm rot="10800000">
            <a:off x="6984000" y="569537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6" name="Google Shape;2266;p44"/>
          <p:cNvSpPr txBox="1"/>
          <p:nvPr/>
        </p:nvSpPr>
        <p:spPr>
          <a:xfrm>
            <a:off x="5269894" y="122206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2267" name="Google Shape;2267;p44"/>
          <p:cNvSpPr/>
          <p:nvPr/>
        </p:nvSpPr>
        <p:spPr>
          <a:xfrm rot="10800000">
            <a:off x="4824771" y="126334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8" name="Google Shape;2268;p44"/>
          <p:cNvSpPr txBox="1"/>
          <p:nvPr/>
        </p:nvSpPr>
        <p:spPr>
          <a:xfrm>
            <a:off x="5269894" y="311806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2269" name="Google Shape;2269;p44"/>
          <p:cNvSpPr/>
          <p:nvPr/>
        </p:nvSpPr>
        <p:spPr>
          <a:xfrm>
            <a:off x="4824000" y="318232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0" name="Google Shape;2270;p44"/>
          <p:cNvSpPr txBox="1"/>
          <p:nvPr/>
        </p:nvSpPr>
        <p:spPr>
          <a:xfrm>
            <a:off x="5305894" y="5646024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2271" name="Google Shape;2271;p44"/>
          <p:cNvSpPr/>
          <p:nvPr/>
        </p:nvSpPr>
        <p:spPr>
          <a:xfrm rot="10800000">
            <a:off x="4860000" y="5696904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2" name="Google Shape;2272;p44"/>
          <p:cNvSpPr txBox="1"/>
          <p:nvPr/>
        </p:nvSpPr>
        <p:spPr>
          <a:xfrm>
            <a:off x="3599552" y="4796571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250</a:t>
            </a:r>
            <a:endParaRPr/>
          </a:p>
        </p:txBody>
      </p:sp>
      <p:sp>
        <p:nvSpPr>
          <p:cNvPr id="2273" name="Google Shape;2273;p44"/>
          <p:cNvSpPr/>
          <p:nvPr/>
        </p:nvSpPr>
        <p:spPr>
          <a:xfrm rot="10800000">
            <a:off x="3096000" y="484745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4" name="Google Shape;2274;p44"/>
          <p:cNvSpPr txBox="1"/>
          <p:nvPr/>
        </p:nvSpPr>
        <p:spPr>
          <a:xfrm>
            <a:off x="7487489" y="146263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250</a:t>
            </a:r>
            <a:endParaRPr/>
          </a:p>
        </p:txBody>
      </p:sp>
      <p:sp>
        <p:nvSpPr>
          <p:cNvPr id="2275" name="Google Shape;2275;p44"/>
          <p:cNvSpPr/>
          <p:nvPr/>
        </p:nvSpPr>
        <p:spPr>
          <a:xfrm rot="10800000">
            <a:off x="6984000" y="14983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6" name="Google Shape;2276;p44"/>
          <p:cNvSpPr txBox="1"/>
          <p:nvPr/>
        </p:nvSpPr>
        <p:spPr>
          <a:xfrm>
            <a:off x="9285817" y="171550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2277" name="Google Shape;2277;p44"/>
          <p:cNvSpPr/>
          <p:nvPr/>
        </p:nvSpPr>
        <p:spPr>
          <a:xfrm rot="10800000">
            <a:off x="8784000" y="175117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8" name="Google Shape;2278;p44"/>
          <p:cNvSpPr txBox="1"/>
          <p:nvPr/>
        </p:nvSpPr>
        <p:spPr>
          <a:xfrm>
            <a:off x="5269894" y="965882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2279" name="Google Shape;2279;p44"/>
          <p:cNvSpPr/>
          <p:nvPr/>
        </p:nvSpPr>
        <p:spPr>
          <a:xfrm>
            <a:off x="4825605" y="102209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0" name="Google Shape;2280;p44"/>
          <p:cNvSpPr txBox="1"/>
          <p:nvPr/>
        </p:nvSpPr>
        <p:spPr>
          <a:xfrm>
            <a:off x="7543708" y="5375143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90</a:t>
            </a:r>
            <a:endParaRPr/>
          </a:p>
        </p:txBody>
      </p:sp>
      <p:sp>
        <p:nvSpPr>
          <p:cNvPr id="2281" name="Google Shape;2281;p44"/>
          <p:cNvSpPr/>
          <p:nvPr/>
        </p:nvSpPr>
        <p:spPr>
          <a:xfrm rot="10800000">
            <a:off x="6984000" y="5425275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2" name="Google Shape;2282;p44"/>
          <p:cNvSpPr txBox="1"/>
          <p:nvPr/>
        </p:nvSpPr>
        <p:spPr>
          <a:xfrm>
            <a:off x="8947923" y="1452209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90</a:t>
            </a:r>
            <a:endParaRPr/>
          </a:p>
        </p:txBody>
      </p:sp>
      <p:sp>
        <p:nvSpPr>
          <p:cNvPr id="2283" name="Google Shape;2283;p44"/>
          <p:cNvSpPr/>
          <p:nvPr/>
        </p:nvSpPr>
        <p:spPr>
          <a:xfrm>
            <a:off x="8784000" y="1505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4" name="Google Shape;2284;p44"/>
          <p:cNvSpPr txBox="1"/>
          <p:nvPr/>
        </p:nvSpPr>
        <p:spPr>
          <a:xfrm>
            <a:off x="5383708" y="2869537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</a:t>
            </a:r>
            <a:endParaRPr/>
          </a:p>
        </p:txBody>
      </p:sp>
      <p:sp>
        <p:nvSpPr>
          <p:cNvPr id="2285" name="Google Shape;2285;p44"/>
          <p:cNvSpPr/>
          <p:nvPr/>
        </p:nvSpPr>
        <p:spPr>
          <a:xfrm>
            <a:off x="4824000" y="293379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6" name="Google Shape;2286;p44"/>
          <p:cNvSpPr txBox="1"/>
          <p:nvPr/>
        </p:nvSpPr>
        <p:spPr>
          <a:xfrm>
            <a:off x="5419708" y="5397501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</a:t>
            </a:r>
            <a:endParaRPr/>
          </a:p>
        </p:txBody>
      </p:sp>
      <p:sp>
        <p:nvSpPr>
          <p:cNvPr id="2287" name="Google Shape;2287;p44"/>
          <p:cNvSpPr/>
          <p:nvPr/>
        </p:nvSpPr>
        <p:spPr>
          <a:xfrm rot="10800000">
            <a:off x="4860000" y="544838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8" name="Google Shape;2288;p44"/>
          <p:cNvSpPr txBox="1"/>
          <p:nvPr/>
        </p:nvSpPr>
        <p:spPr>
          <a:xfrm>
            <a:off x="5269894" y="215709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800</a:t>
            </a:r>
            <a:endParaRPr/>
          </a:p>
        </p:txBody>
      </p:sp>
      <p:sp>
        <p:nvSpPr>
          <p:cNvPr id="2289" name="Google Shape;2289;p44"/>
          <p:cNvSpPr/>
          <p:nvPr/>
        </p:nvSpPr>
        <p:spPr>
          <a:xfrm rot="10800000">
            <a:off x="4824000" y="219837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0" name="Google Shape;2290;p44"/>
          <p:cNvSpPr txBox="1"/>
          <p:nvPr/>
        </p:nvSpPr>
        <p:spPr>
          <a:xfrm>
            <a:off x="1816755" y="5897226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2291" name="Google Shape;2291;p44"/>
          <p:cNvSpPr/>
          <p:nvPr/>
        </p:nvSpPr>
        <p:spPr>
          <a:xfrm rot="10800000">
            <a:off x="1296000" y="594720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2" name="Google Shape;2292;p44"/>
          <p:cNvSpPr txBox="1"/>
          <p:nvPr/>
        </p:nvSpPr>
        <p:spPr>
          <a:xfrm>
            <a:off x="5269894" y="190609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200</a:t>
            </a:r>
            <a:endParaRPr/>
          </a:p>
        </p:txBody>
      </p:sp>
      <p:sp>
        <p:nvSpPr>
          <p:cNvPr id="2293" name="Google Shape;2293;p44"/>
          <p:cNvSpPr/>
          <p:nvPr/>
        </p:nvSpPr>
        <p:spPr>
          <a:xfrm>
            <a:off x="4824000" y="195394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4" name="Google Shape;2294;p44"/>
          <p:cNvSpPr txBox="1"/>
          <p:nvPr/>
        </p:nvSpPr>
        <p:spPr>
          <a:xfrm>
            <a:off x="7149595" y="1205847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2295" name="Google Shape;2295;p44"/>
          <p:cNvSpPr/>
          <p:nvPr/>
        </p:nvSpPr>
        <p:spPr>
          <a:xfrm>
            <a:off x="6984000" y="125952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96" name="Google Shape;2296;p44"/>
          <p:cNvGrpSpPr/>
          <p:nvPr/>
        </p:nvGrpSpPr>
        <p:grpSpPr>
          <a:xfrm>
            <a:off x="10117559" y="1755851"/>
            <a:ext cx="245580" cy="224238"/>
            <a:chOff x="802803" y="3715228"/>
            <a:chExt cx="245580" cy="224238"/>
          </a:xfrm>
        </p:grpSpPr>
        <p:sp>
          <p:nvSpPr>
            <p:cNvPr id="2297" name="Google Shape;2297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298" name="Google Shape;2298;p44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grpSp>
        <p:nvGrpSpPr>
          <p:cNvPr id="2299" name="Google Shape;2299;p44"/>
          <p:cNvGrpSpPr/>
          <p:nvPr/>
        </p:nvGrpSpPr>
        <p:grpSpPr>
          <a:xfrm>
            <a:off x="10117837" y="1489299"/>
            <a:ext cx="245580" cy="224238"/>
            <a:chOff x="802803" y="3715228"/>
            <a:chExt cx="245580" cy="224238"/>
          </a:xfrm>
        </p:grpSpPr>
        <p:sp>
          <p:nvSpPr>
            <p:cNvPr id="2300" name="Google Shape;2300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01" name="Google Shape;2301;p44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3</a:t>
              </a:r>
              <a:endParaRPr/>
            </a:p>
          </p:txBody>
        </p:sp>
      </p:grpSp>
      <p:grpSp>
        <p:nvGrpSpPr>
          <p:cNvPr id="2302" name="Google Shape;2302;p44"/>
          <p:cNvGrpSpPr/>
          <p:nvPr/>
        </p:nvGrpSpPr>
        <p:grpSpPr>
          <a:xfrm>
            <a:off x="6553087" y="1741845"/>
            <a:ext cx="245580" cy="224238"/>
            <a:chOff x="802803" y="3715228"/>
            <a:chExt cx="245580" cy="224238"/>
          </a:xfrm>
        </p:grpSpPr>
        <p:sp>
          <p:nvSpPr>
            <p:cNvPr id="2303" name="Google Shape;2303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04" name="Google Shape;2304;p44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4</a:t>
              </a:r>
              <a:endParaRPr/>
            </a:p>
          </p:txBody>
        </p:sp>
      </p:grpSp>
      <p:grpSp>
        <p:nvGrpSpPr>
          <p:cNvPr id="2305" name="Google Shape;2305;p44"/>
          <p:cNvGrpSpPr/>
          <p:nvPr/>
        </p:nvGrpSpPr>
        <p:grpSpPr>
          <a:xfrm>
            <a:off x="784605" y="3629276"/>
            <a:ext cx="245580" cy="224238"/>
            <a:chOff x="802803" y="3715228"/>
            <a:chExt cx="245580" cy="224238"/>
          </a:xfrm>
        </p:grpSpPr>
        <p:sp>
          <p:nvSpPr>
            <p:cNvPr id="2306" name="Google Shape;2306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07" name="Google Shape;2307;p44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4</a:t>
              </a:r>
              <a:endParaRPr/>
            </a:p>
          </p:txBody>
        </p:sp>
      </p:grpSp>
      <p:grpSp>
        <p:nvGrpSpPr>
          <p:cNvPr id="2308" name="Google Shape;2308;p44"/>
          <p:cNvGrpSpPr/>
          <p:nvPr/>
        </p:nvGrpSpPr>
        <p:grpSpPr>
          <a:xfrm>
            <a:off x="4359077" y="3641899"/>
            <a:ext cx="245580" cy="224238"/>
            <a:chOff x="802803" y="3715228"/>
            <a:chExt cx="245580" cy="224238"/>
          </a:xfrm>
        </p:grpSpPr>
        <p:sp>
          <p:nvSpPr>
            <p:cNvPr id="2309" name="Google Shape;2309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10" name="Google Shape;2310;p44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5</a:t>
              </a:r>
              <a:endParaRPr/>
            </a:p>
          </p:txBody>
        </p:sp>
      </p:grpSp>
      <p:grpSp>
        <p:nvGrpSpPr>
          <p:cNvPr id="2311" name="Google Shape;2311;p44"/>
          <p:cNvGrpSpPr/>
          <p:nvPr/>
        </p:nvGrpSpPr>
        <p:grpSpPr>
          <a:xfrm>
            <a:off x="6484980" y="5931080"/>
            <a:ext cx="300082" cy="224238"/>
            <a:chOff x="775552" y="3715228"/>
            <a:chExt cx="300082" cy="224238"/>
          </a:xfrm>
        </p:grpSpPr>
        <p:sp>
          <p:nvSpPr>
            <p:cNvPr id="2312" name="Google Shape;2312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13" name="Google Shape;2313;p44"/>
            <p:cNvSpPr/>
            <p:nvPr/>
          </p:nvSpPr>
          <p:spPr>
            <a:xfrm>
              <a:off x="775552" y="3724022"/>
              <a:ext cx="300082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6a</a:t>
              </a:r>
              <a:endParaRPr/>
            </a:p>
          </p:txBody>
        </p:sp>
      </p:grpSp>
      <p:grpSp>
        <p:nvGrpSpPr>
          <p:cNvPr id="2314" name="Google Shape;2314;p44"/>
          <p:cNvGrpSpPr/>
          <p:nvPr/>
        </p:nvGrpSpPr>
        <p:grpSpPr>
          <a:xfrm>
            <a:off x="4325561" y="3388584"/>
            <a:ext cx="309700" cy="224238"/>
            <a:chOff x="770743" y="3715228"/>
            <a:chExt cx="309700" cy="224238"/>
          </a:xfrm>
        </p:grpSpPr>
        <p:sp>
          <p:nvSpPr>
            <p:cNvPr id="2315" name="Google Shape;2315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16" name="Google Shape;2316;p44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6b</a:t>
              </a:r>
              <a:endParaRPr/>
            </a:p>
          </p:txBody>
        </p:sp>
      </p:grpSp>
      <p:grpSp>
        <p:nvGrpSpPr>
          <p:cNvPr id="2317" name="Google Shape;2317;p44"/>
          <p:cNvGrpSpPr/>
          <p:nvPr/>
        </p:nvGrpSpPr>
        <p:grpSpPr>
          <a:xfrm>
            <a:off x="4372912" y="5940000"/>
            <a:ext cx="309700" cy="224238"/>
            <a:chOff x="770743" y="3715228"/>
            <a:chExt cx="309700" cy="224238"/>
          </a:xfrm>
        </p:grpSpPr>
        <p:sp>
          <p:nvSpPr>
            <p:cNvPr id="2318" name="Google Shape;2318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19" name="Google Shape;2319;p44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6b</a:t>
              </a:r>
              <a:endParaRPr/>
            </a:p>
          </p:txBody>
        </p:sp>
      </p:grpSp>
      <p:grpSp>
        <p:nvGrpSpPr>
          <p:cNvPr id="2320" name="Google Shape;2320;p44"/>
          <p:cNvGrpSpPr/>
          <p:nvPr/>
        </p:nvGrpSpPr>
        <p:grpSpPr>
          <a:xfrm>
            <a:off x="4330045" y="3136880"/>
            <a:ext cx="309700" cy="224238"/>
            <a:chOff x="770743" y="3715228"/>
            <a:chExt cx="309700" cy="224238"/>
          </a:xfrm>
        </p:grpSpPr>
        <p:sp>
          <p:nvSpPr>
            <p:cNvPr id="2321" name="Google Shape;2321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22" name="Google Shape;2322;p44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8b</a:t>
              </a:r>
              <a:endParaRPr/>
            </a:p>
          </p:txBody>
        </p:sp>
      </p:grpSp>
      <p:grpSp>
        <p:nvGrpSpPr>
          <p:cNvPr id="2323" name="Google Shape;2323;p44"/>
          <p:cNvGrpSpPr/>
          <p:nvPr/>
        </p:nvGrpSpPr>
        <p:grpSpPr>
          <a:xfrm>
            <a:off x="4377396" y="5681195"/>
            <a:ext cx="309700" cy="224238"/>
            <a:chOff x="770743" y="3715228"/>
            <a:chExt cx="309700" cy="224238"/>
          </a:xfrm>
        </p:grpSpPr>
        <p:sp>
          <p:nvSpPr>
            <p:cNvPr id="2324" name="Google Shape;2324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25" name="Google Shape;2325;p44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8b</a:t>
              </a:r>
              <a:endParaRPr/>
            </a:p>
          </p:txBody>
        </p:sp>
      </p:grpSp>
      <p:grpSp>
        <p:nvGrpSpPr>
          <p:cNvPr id="2326" name="Google Shape;2326;p44"/>
          <p:cNvGrpSpPr/>
          <p:nvPr/>
        </p:nvGrpSpPr>
        <p:grpSpPr>
          <a:xfrm>
            <a:off x="4298376" y="2880000"/>
            <a:ext cx="368899" cy="223200"/>
            <a:chOff x="740286" y="3715228"/>
            <a:chExt cx="370615" cy="224238"/>
          </a:xfrm>
        </p:grpSpPr>
        <p:sp>
          <p:nvSpPr>
            <p:cNvPr id="2327" name="Google Shape;2327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28" name="Google Shape;2328;p44"/>
            <p:cNvSpPr/>
            <p:nvPr/>
          </p:nvSpPr>
          <p:spPr>
            <a:xfrm>
              <a:off x="740286" y="3724022"/>
              <a:ext cx="370615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12b</a:t>
              </a:r>
              <a:endParaRPr/>
            </a:p>
          </p:txBody>
        </p:sp>
      </p:grpSp>
      <p:grpSp>
        <p:nvGrpSpPr>
          <p:cNvPr id="2329" name="Google Shape;2329;p44"/>
          <p:cNvGrpSpPr/>
          <p:nvPr/>
        </p:nvGrpSpPr>
        <p:grpSpPr>
          <a:xfrm>
            <a:off x="4345727" y="5432633"/>
            <a:ext cx="370614" cy="347348"/>
            <a:chOff x="740286" y="3715228"/>
            <a:chExt cx="370614" cy="347348"/>
          </a:xfrm>
        </p:grpSpPr>
        <p:sp>
          <p:nvSpPr>
            <p:cNvPr id="2330" name="Google Shape;2330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31" name="Google Shape;2331;p44"/>
            <p:cNvSpPr/>
            <p:nvPr/>
          </p:nvSpPr>
          <p:spPr>
            <a:xfrm>
              <a:off x="740286" y="3724022"/>
              <a:ext cx="370614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12b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grpSp>
        <p:nvGrpSpPr>
          <p:cNvPr id="2332" name="Google Shape;2332;p44"/>
          <p:cNvGrpSpPr/>
          <p:nvPr/>
        </p:nvGrpSpPr>
        <p:grpSpPr>
          <a:xfrm>
            <a:off x="6484980" y="5676798"/>
            <a:ext cx="300082" cy="224238"/>
            <a:chOff x="775552" y="3715228"/>
            <a:chExt cx="300082" cy="224238"/>
          </a:xfrm>
        </p:grpSpPr>
        <p:sp>
          <p:nvSpPr>
            <p:cNvPr id="2333" name="Google Shape;2333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34" name="Google Shape;2334;p44"/>
            <p:cNvSpPr/>
            <p:nvPr/>
          </p:nvSpPr>
          <p:spPr>
            <a:xfrm>
              <a:off x="775552" y="3724022"/>
              <a:ext cx="300082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8a</a:t>
              </a:r>
              <a:endParaRPr/>
            </a:p>
          </p:txBody>
        </p:sp>
      </p:grpSp>
      <p:grpSp>
        <p:nvGrpSpPr>
          <p:cNvPr id="2335" name="Google Shape;2335;p44"/>
          <p:cNvGrpSpPr/>
          <p:nvPr/>
        </p:nvGrpSpPr>
        <p:grpSpPr>
          <a:xfrm>
            <a:off x="6448807" y="5416132"/>
            <a:ext cx="360996" cy="224238"/>
            <a:chOff x="736857" y="3715228"/>
            <a:chExt cx="360996" cy="224238"/>
          </a:xfrm>
        </p:grpSpPr>
        <p:sp>
          <p:nvSpPr>
            <p:cNvPr id="2336" name="Google Shape;2336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37" name="Google Shape;2337;p44"/>
            <p:cNvSpPr/>
            <p:nvPr/>
          </p:nvSpPr>
          <p:spPr>
            <a:xfrm>
              <a:off x="736857" y="3724022"/>
              <a:ext cx="360996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12a</a:t>
              </a:r>
              <a:endParaRPr/>
            </a:p>
          </p:txBody>
        </p:sp>
      </p:grpSp>
      <p:grpSp>
        <p:nvGrpSpPr>
          <p:cNvPr id="2338" name="Google Shape;2338;p44"/>
          <p:cNvGrpSpPr/>
          <p:nvPr/>
        </p:nvGrpSpPr>
        <p:grpSpPr>
          <a:xfrm>
            <a:off x="2681463" y="5057611"/>
            <a:ext cx="245580" cy="224238"/>
            <a:chOff x="802803" y="3715228"/>
            <a:chExt cx="245580" cy="224238"/>
          </a:xfrm>
        </p:grpSpPr>
        <p:sp>
          <p:nvSpPr>
            <p:cNvPr id="2339" name="Google Shape;2339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40" name="Google Shape;2340;p44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7</a:t>
              </a:r>
              <a:endParaRPr/>
            </a:p>
          </p:txBody>
        </p:sp>
      </p:grpSp>
      <p:grpSp>
        <p:nvGrpSpPr>
          <p:cNvPr id="2341" name="Google Shape;2341;p44"/>
          <p:cNvGrpSpPr/>
          <p:nvPr/>
        </p:nvGrpSpPr>
        <p:grpSpPr>
          <a:xfrm>
            <a:off x="2680630" y="4808856"/>
            <a:ext cx="245580" cy="224238"/>
            <a:chOff x="802803" y="3715228"/>
            <a:chExt cx="245580" cy="224238"/>
          </a:xfrm>
        </p:grpSpPr>
        <p:sp>
          <p:nvSpPr>
            <p:cNvPr id="2342" name="Google Shape;2342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43" name="Google Shape;2343;p44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9</a:t>
              </a:r>
              <a:endParaRPr/>
            </a:p>
          </p:txBody>
        </p:sp>
      </p:grpSp>
      <p:grpSp>
        <p:nvGrpSpPr>
          <p:cNvPr id="2344" name="Google Shape;2344;p44"/>
          <p:cNvGrpSpPr/>
          <p:nvPr/>
        </p:nvGrpSpPr>
        <p:grpSpPr>
          <a:xfrm>
            <a:off x="6550922" y="1481480"/>
            <a:ext cx="245580" cy="224238"/>
            <a:chOff x="802803" y="3715228"/>
            <a:chExt cx="245580" cy="224238"/>
          </a:xfrm>
        </p:grpSpPr>
        <p:sp>
          <p:nvSpPr>
            <p:cNvPr id="2345" name="Google Shape;2345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46" name="Google Shape;2346;p44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9</a:t>
              </a:r>
              <a:endParaRPr/>
            </a:p>
          </p:txBody>
        </p:sp>
      </p:grpSp>
      <p:grpSp>
        <p:nvGrpSpPr>
          <p:cNvPr id="2347" name="Google Shape;2347;p44"/>
          <p:cNvGrpSpPr/>
          <p:nvPr/>
        </p:nvGrpSpPr>
        <p:grpSpPr>
          <a:xfrm>
            <a:off x="8311967" y="1742779"/>
            <a:ext cx="309700" cy="224238"/>
            <a:chOff x="770743" y="3715228"/>
            <a:chExt cx="309700" cy="224238"/>
          </a:xfrm>
        </p:grpSpPr>
        <p:sp>
          <p:nvSpPr>
            <p:cNvPr id="2348" name="Google Shape;2348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49" name="Google Shape;2349;p44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10</a:t>
              </a:r>
              <a:endParaRPr/>
            </a:p>
          </p:txBody>
        </p:sp>
      </p:grpSp>
      <p:grpSp>
        <p:nvGrpSpPr>
          <p:cNvPr id="2350" name="Google Shape;2350;p44"/>
          <p:cNvGrpSpPr/>
          <p:nvPr/>
        </p:nvGrpSpPr>
        <p:grpSpPr>
          <a:xfrm>
            <a:off x="4322372" y="1240114"/>
            <a:ext cx="300082" cy="224238"/>
            <a:chOff x="775552" y="3715228"/>
            <a:chExt cx="300082" cy="224238"/>
          </a:xfrm>
        </p:grpSpPr>
        <p:sp>
          <p:nvSpPr>
            <p:cNvPr id="2351" name="Google Shape;2351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52" name="Google Shape;2352;p44"/>
            <p:cNvSpPr/>
            <p:nvPr/>
          </p:nvSpPr>
          <p:spPr>
            <a:xfrm>
              <a:off x="775552" y="3724022"/>
              <a:ext cx="300082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8a</a:t>
              </a:r>
              <a:endParaRPr/>
            </a:p>
          </p:txBody>
        </p:sp>
      </p:grpSp>
      <p:grpSp>
        <p:nvGrpSpPr>
          <p:cNvPr id="2353" name="Google Shape;2353;p44"/>
          <p:cNvGrpSpPr/>
          <p:nvPr/>
        </p:nvGrpSpPr>
        <p:grpSpPr>
          <a:xfrm>
            <a:off x="4319927" y="983503"/>
            <a:ext cx="309700" cy="224238"/>
            <a:chOff x="770743" y="3715228"/>
            <a:chExt cx="309700" cy="224238"/>
          </a:xfrm>
        </p:grpSpPr>
        <p:sp>
          <p:nvSpPr>
            <p:cNvPr id="2354" name="Google Shape;2354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55" name="Google Shape;2355;p44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11</a:t>
              </a:r>
              <a:endParaRPr/>
            </a:p>
          </p:txBody>
        </p:sp>
      </p:grpSp>
      <p:grpSp>
        <p:nvGrpSpPr>
          <p:cNvPr id="2356" name="Google Shape;2356;p44"/>
          <p:cNvGrpSpPr/>
          <p:nvPr/>
        </p:nvGrpSpPr>
        <p:grpSpPr>
          <a:xfrm>
            <a:off x="8280687" y="1478795"/>
            <a:ext cx="360996" cy="224238"/>
            <a:chOff x="736857" y="3715228"/>
            <a:chExt cx="360996" cy="224238"/>
          </a:xfrm>
        </p:grpSpPr>
        <p:sp>
          <p:nvSpPr>
            <p:cNvPr id="2357" name="Google Shape;2357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58" name="Google Shape;2358;p44"/>
            <p:cNvSpPr/>
            <p:nvPr/>
          </p:nvSpPr>
          <p:spPr>
            <a:xfrm>
              <a:off x="736857" y="3724022"/>
              <a:ext cx="360996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12a</a:t>
              </a:r>
              <a:endParaRPr/>
            </a:p>
          </p:txBody>
        </p:sp>
      </p:grpSp>
      <p:grpSp>
        <p:nvGrpSpPr>
          <p:cNvPr id="2359" name="Google Shape;2359;p44"/>
          <p:cNvGrpSpPr/>
          <p:nvPr/>
        </p:nvGrpSpPr>
        <p:grpSpPr>
          <a:xfrm>
            <a:off x="4317141" y="2187210"/>
            <a:ext cx="309700" cy="224238"/>
            <a:chOff x="762505" y="3715228"/>
            <a:chExt cx="309700" cy="224238"/>
          </a:xfrm>
        </p:grpSpPr>
        <p:sp>
          <p:nvSpPr>
            <p:cNvPr id="2360" name="Google Shape;2360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61" name="Google Shape;2361;p44"/>
            <p:cNvSpPr/>
            <p:nvPr/>
          </p:nvSpPr>
          <p:spPr>
            <a:xfrm>
              <a:off x="762505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13</a:t>
              </a:r>
              <a:endParaRPr/>
            </a:p>
          </p:txBody>
        </p:sp>
      </p:grpSp>
      <p:grpSp>
        <p:nvGrpSpPr>
          <p:cNvPr id="2362" name="Google Shape;2362;p44"/>
          <p:cNvGrpSpPr/>
          <p:nvPr/>
        </p:nvGrpSpPr>
        <p:grpSpPr>
          <a:xfrm>
            <a:off x="852407" y="5940000"/>
            <a:ext cx="309700" cy="224238"/>
            <a:chOff x="770743" y="3715228"/>
            <a:chExt cx="309700" cy="224238"/>
          </a:xfrm>
        </p:grpSpPr>
        <p:sp>
          <p:nvSpPr>
            <p:cNvPr id="2363" name="Google Shape;2363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64" name="Google Shape;2364;p44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14</a:t>
              </a:r>
              <a:endParaRPr/>
            </a:p>
          </p:txBody>
        </p:sp>
      </p:grpSp>
      <p:grpSp>
        <p:nvGrpSpPr>
          <p:cNvPr id="2365" name="Google Shape;2365;p44"/>
          <p:cNvGrpSpPr/>
          <p:nvPr/>
        </p:nvGrpSpPr>
        <p:grpSpPr>
          <a:xfrm>
            <a:off x="4325894" y="1931502"/>
            <a:ext cx="309700" cy="224238"/>
            <a:chOff x="770743" y="3715228"/>
            <a:chExt cx="309700" cy="224238"/>
          </a:xfrm>
        </p:grpSpPr>
        <p:sp>
          <p:nvSpPr>
            <p:cNvPr id="2366" name="Google Shape;2366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67" name="Google Shape;2367;p44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15</a:t>
              </a:r>
              <a:endParaRPr/>
            </a:p>
          </p:txBody>
        </p:sp>
      </p:grpSp>
      <p:grpSp>
        <p:nvGrpSpPr>
          <p:cNvPr id="2368" name="Google Shape;2368;p44"/>
          <p:cNvGrpSpPr/>
          <p:nvPr/>
        </p:nvGrpSpPr>
        <p:grpSpPr>
          <a:xfrm>
            <a:off x="6512636" y="1220768"/>
            <a:ext cx="309700" cy="224238"/>
            <a:chOff x="762505" y="3715228"/>
            <a:chExt cx="309700" cy="224238"/>
          </a:xfrm>
        </p:grpSpPr>
        <p:sp>
          <p:nvSpPr>
            <p:cNvPr id="2369" name="Google Shape;2369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70" name="Google Shape;2370;p44"/>
            <p:cNvSpPr/>
            <p:nvPr/>
          </p:nvSpPr>
          <p:spPr>
            <a:xfrm>
              <a:off x="762505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16</a:t>
              </a:r>
              <a:endParaRPr/>
            </a:p>
          </p:txBody>
        </p:sp>
      </p:grpSp>
      <p:sp>
        <p:nvSpPr>
          <p:cNvPr id="2371" name="Google Shape;2371;p44"/>
          <p:cNvSpPr txBox="1"/>
          <p:nvPr/>
        </p:nvSpPr>
        <p:spPr>
          <a:xfrm>
            <a:off x="4033926" y="1538024"/>
            <a:ext cx="201557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receivable</a:t>
            </a:r>
            <a:endParaRPr/>
          </a:p>
        </p:txBody>
      </p:sp>
      <p:sp>
        <p:nvSpPr>
          <p:cNvPr id="2372" name="Google Shape;2372;p44"/>
          <p:cNvSpPr txBox="1"/>
          <p:nvPr/>
        </p:nvSpPr>
        <p:spPr>
          <a:xfrm>
            <a:off x="6252890" y="2028286"/>
            <a:ext cx="198713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payable</a:t>
            </a:r>
            <a:endParaRPr/>
          </a:p>
        </p:txBody>
      </p:sp>
      <p:sp>
        <p:nvSpPr>
          <p:cNvPr id="2373" name="Google Shape;2373;p44"/>
          <p:cNvSpPr txBox="1"/>
          <p:nvPr/>
        </p:nvSpPr>
        <p:spPr>
          <a:xfrm>
            <a:off x="9504213" y="373659"/>
            <a:ext cx="2279791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Sources of funds</a:t>
            </a:r>
            <a:endParaRPr/>
          </a:p>
        </p:txBody>
      </p:sp>
      <p:sp>
        <p:nvSpPr>
          <p:cNvPr id="2374" name="Google Shape;2374;p44"/>
          <p:cNvSpPr txBox="1"/>
          <p:nvPr/>
        </p:nvSpPr>
        <p:spPr>
          <a:xfrm>
            <a:off x="492858" y="373659"/>
            <a:ext cx="188064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6"/>
                </a:solidFill>
                <a:latin typeface="Avenir"/>
                <a:ea typeface="Avenir"/>
                <a:cs typeface="Avenir"/>
                <a:sym typeface="Avenir"/>
              </a:rPr>
              <a:t>Uses of funds</a:t>
            </a:r>
            <a:endParaRPr/>
          </a:p>
        </p:txBody>
      </p:sp>
      <p:grpSp>
        <p:nvGrpSpPr>
          <p:cNvPr id="2375" name="Google Shape;2375;p44"/>
          <p:cNvGrpSpPr/>
          <p:nvPr/>
        </p:nvGrpSpPr>
        <p:grpSpPr>
          <a:xfrm>
            <a:off x="674882" y="2236958"/>
            <a:ext cx="1620000" cy="613673"/>
            <a:chOff x="3810000" y="2381250"/>
            <a:chExt cx="1390650" cy="1230631"/>
          </a:xfrm>
        </p:grpSpPr>
        <p:sp>
          <p:nvSpPr>
            <p:cNvPr id="2376" name="Google Shape;2376;p44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377" name="Google Shape;2377;p44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378" name="Google Shape;2378;p44"/>
          <p:cNvSpPr txBox="1"/>
          <p:nvPr/>
        </p:nvSpPr>
        <p:spPr>
          <a:xfrm>
            <a:off x="667920" y="2817445"/>
            <a:ext cx="164732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Accumulated depreciation</a:t>
            </a:r>
            <a:endParaRPr/>
          </a:p>
        </p:txBody>
      </p:sp>
      <p:sp>
        <p:nvSpPr>
          <p:cNvPr id="2379" name="Google Shape;2379;p44"/>
          <p:cNvSpPr txBox="1"/>
          <p:nvPr/>
        </p:nvSpPr>
        <p:spPr>
          <a:xfrm>
            <a:off x="1679276" y="2502766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2380" name="Google Shape;2380;p44"/>
          <p:cNvSpPr/>
          <p:nvPr/>
        </p:nvSpPr>
        <p:spPr>
          <a:xfrm>
            <a:off x="1256101" y="255077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381" name="Google Shape;2381;p44"/>
          <p:cNvGrpSpPr/>
          <p:nvPr/>
        </p:nvGrpSpPr>
        <p:grpSpPr>
          <a:xfrm>
            <a:off x="752976" y="2511750"/>
            <a:ext cx="309700" cy="224238"/>
            <a:chOff x="770743" y="3715228"/>
            <a:chExt cx="309700" cy="224238"/>
          </a:xfrm>
        </p:grpSpPr>
        <p:sp>
          <p:nvSpPr>
            <p:cNvPr id="2382" name="Google Shape;2382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83" name="Google Shape;2383;p44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14</a:t>
              </a:r>
              <a:endParaRPr/>
            </a:p>
          </p:txBody>
        </p:sp>
      </p:grpSp>
      <p:grpSp>
        <p:nvGrpSpPr>
          <p:cNvPr id="2384" name="Google Shape;2384;p44"/>
          <p:cNvGrpSpPr/>
          <p:nvPr/>
        </p:nvGrpSpPr>
        <p:grpSpPr>
          <a:xfrm>
            <a:off x="4247500" y="957969"/>
            <a:ext cx="1620000" cy="613673"/>
            <a:chOff x="3810000" y="2381250"/>
            <a:chExt cx="1390650" cy="1230631"/>
          </a:xfrm>
        </p:grpSpPr>
        <p:sp>
          <p:nvSpPr>
            <p:cNvPr id="2385" name="Google Shape;2385;p44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386" name="Google Shape;2386;p44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387" name="Google Shape;2387;p44"/>
          <p:cNvGrpSpPr/>
          <p:nvPr/>
        </p:nvGrpSpPr>
        <p:grpSpPr>
          <a:xfrm>
            <a:off x="4247500" y="1892397"/>
            <a:ext cx="1620000" cy="613673"/>
            <a:chOff x="3810000" y="2381250"/>
            <a:chExt cx="1390650" cy="1230631"/>
          </a:xfrm>
        </p:grpSpPr>
        <p:sp>
          <p:nvSpPr>
            <p:cNvPr id="2388" name="Google Shape;2388;p44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389" name="Google Shape;2389;p44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390" name="Google Shape;2390;p44"/>
          <p:cNvGrpSpPr/>
          <p:nvPr/>
        </p:nvGrpSpPr>
        <p:grpSpPr>
          <a:xfrm>
            <a:off x="2556000" y="4767598"/>
            <a:ext cx="1620000" cy="613673"/>
            <a:chOff x="3810000" y="2381250"/>
            <a:chExt cx="1390650" cy="1230631"/>
          </a:xfrm>
        </p:grpSpPr>
        <p:sp>
          <p:nvSpPr>
            <p:cNvPr id="2391" name="Google Shape;2391;p44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392" name="Google Shape;2392;p44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393" name="Google Shape;2393;p44"/>
          <p:cNvGrpSpPr/>
          <p:nvPr/>
        </p:nvGrpSpPr>
        <p:grpSpPr>
          <a:xfrm>
            <a:off x="788356" y="5618680"/>
            <a:ext cx="1620000" cy="613673"/>
            <a:chOff x="3810000" y="2381250"/>
            <a:chExt cx="1390650" cy="1230631"/>
          </a:xfrm>
        </p:grpSpPr>
        <p:sp>
          <p:nvSpPr>
            <p:cNvPr id="2394" name="Google Shape;2394;p44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395" name="Google Shape;2395;p44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396" name="Google Shape;2396;p44"/>
          <p:cNvGrpSpPr/>
          <p:nvPr/>
        </p:nvGrpSpPr>
        <p:grpSpPr>
          <a:xfrm>
            <a:off x="4292494" y="5448381"/>
            <a:ext cx="1620000" cy="796276"/>
            <a:chOff x="3810000" y="2015069"/>
            <a:chExt cx="1390650" cy="1596814"/>
          </a:xfrm>
        </p:grpSpPr>
        <p:sp>
          <p:nvSpPr>
            <p:cNvPr id="2397" name="Google Shape;2397;p44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398" name="Google Shape;2398;p44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399" name="Google Shape;2399;p44"/>
          <p:cNvGrpSpPr/>
          <p:nvPr/>
        </p:nvGrpSpPr>
        <p:grpSpPr>
          <a:xfrm>
            <a:off x="8214558" y="1260018"/>
            <a:ext cx="1620000" cy="796276"/>
            <a:chOff x="3810000" y="2015069"/>
            <a:chExt cx="1390650" cy="1596814"/>
          </a:xfrm>
        </p:grpSpPr>
        <p:sp>
          <p:nvSpPr>
            <p:cNvPr id="2400" name="Google Shape;2400;p44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401" name="Google Shape;2401;p44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402" name="Google Shape;2402;p44"/>
          <p:cNvGrpSpPr/>
          <p:nvPr/>
        </p:nvGrpSpPr>
        <p:grpSpPr>
          <a:xfrm>
            <a:off x="10006085" y="1263488"/>
            <a:ext cx="1620000" cy="796276"/>
            <a:chOff x="3810000" y="2015069"/>
            <a:chExt cx="1390650" cy="1596814"/>
          </a:xfrm>
        </p:grpSpPr>
        <p:sp>
          <p:nvSpPr>
            <p:cNvPr id="2403" name="Google Shape;2403;p44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404" name="Google Shape;2404;p44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405" name="Google Shape;2405;p44"/>
          <p:cNvGrpSpPr/>
          <p:nvPr/>
        </p:nvGrpSpPr>
        <p:grpSpPr>
          <a:xfrm>
            <a:off x="6428511" y="1266563"/>
            <a:ext cx="1620000" cy="796276"/>
            <a:chOff x="3810000" y="2015069"/>
            <a:chExt cx="1390650" cy="1596814"/>
          </a:xfrm>
        </p:grpSpPr>
        <p:sp>
          <p:nvSpPr>
            <p:cNvPr id="2406" name="Google Shape;2406;p44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407" name="Google Shape;2407;p44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408" name="Google Shape;2408;p44"/>
          <p:cNvGrpSpPr/>
          <p:nvPr/>
        </p:nvGrpSpPr>
        <p:grpSpPr>
          <a:xfrm>
            <a:off x="2458800" y="957790"/>
            <a:ext cx="1620000" cy="3000908"/>
            <a:chOff x="671549" y="1402787"/>
            <a:chExt cx="1620000" cy="2549293"/>
          </a:xfrm>
        </p:grpSpPr>
        <p:sp>
          <p:nvSpPr>
            <p:cNvPr id="2409" name="Google Shape;2409;p44"/>
            <p:cNvSpPr/>
            <p:nvPr/>
          </p:nvSpPr>
          <p:spPr>
            <a:xfrm flipH="1">
              <a:off x="1481549" y="1402787"/>
              <a:ext cx="810000" cy="2549293"/>
            </a:xfrm>
            <a:prstGeom prst="corner">
              <a:avLst>
                <a:gd name="adj1" fmla="val 6497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410" name="Google Shape;2410;p44"/>
            <p:cNvSpPr/>
            <p:nvPr/>
          </p:nvSpPr>
          <p:spPr>
            <a:xfrm>
              <a:off x="671549" y="1402787"/>
              <a:ext cx="810000" cy="2549293"/>
            </a:xfrm>
            <a:prstGeom prst="corner">
              <a:avLst>
                <a:gd name="adj1" fmla="val 6497"/>
                <a:gd name="adj2" fmla="val 7336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2411" name="Google Shape;2411;p44"/>
          <p:cNvSpPr txBox="1"/>
          <p:nvPr/>
        </p:nvSpPr>
        <p:spPr>
          <a:xfrm>
            <a:off x="2551146" y="3924000"/>
            <a:ext cx="139333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Cash at bank</a:t>
            </a:r>
            <a:endParaRPr/>
          </a:p>
        </p:txBody>
      </p:sp>
      <p:sp>
        <p:nvSpPr>
          <p:cNvPr id="2412" name="Google Shape;2412;p44"/>
          <p:cNvSpPr txBox="1"/>
          <p:nvPr/>
        </p:nvSpPr>
        <p:spPr>
          <a:xfrm>
            <a:off x="3184560" y="361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2413" name="Google Shape;2413;p44"/>
          <p:cNvSpPr txBox="1"/>
          <p:nvPr/>
        </p:nvSpPr>
        <p:spPr>
          <a:xfrm>
            <a:off x="3184560" y="334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2414" name="Google Shape;2414;p44"/>
          <p:cNvSpPr txBox="1"/>
          <p:nvPr/>
        </p:nvSpPr>
        <p:spPr>
          <a:xfrm>
            <a:off x="3298373" y="3074709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5,000</a:t>
            </a:r>
            <a:endParaRPr/>
          </a:p>
        </p:txBody>
      </p:sp>
      <p:sp>
        <p:nvSpPr>
          <p:cNvPr id="2415" name="Google Shape;2415;p44"/>
          <p:cNvSpPr txBox="1"/>
          <p:nvPr/>
        </p:nvSpPr>
        <p:spPr>
          <a:xfrm>
            <a:off x="3469894" y="253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700</a:t>
            </a:r>
            <a:endParaRPr/>
          </a:p>
        </p:txBody>
      </p:sp>
      <p:sp>
        <p:nvSpPr>
          <p:cNvPr id="2416" name="Google Shape;2416;p44"/>
          <p:cNvSpPr txBox="1"/>
          <p:nvPr/>
        </p:nvSpPr>
        <p:spPr>
          <a:xfrm>
            <a:off x="3583708" y="2264709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50</a:t>
            </a:r>
            <a:endParaRPr/>
          </a:p>
        </p:txBody>
      </p:sp>
      <p:sp>
        <p:nvSpPr>
          <p:cNvPr id="2417" name="Google Shape;2417;p44"/>
          <p:cNvSpPr txBox="1"/>
          <p:nvPr/>
        </p:nvSpPr>
        <p:spPr>
          <a:xfrm>
            <a:off x="3469894" y="172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2418" name="Google Shape;2418;p44"/>
          <p:cNvSpPr txBox="1"/>
          <p:nvPr/>
        </p:nvSpPr>
        <p:spPr>
          <a:xfrm>
            <a:off x="3469894" y="145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800</a:t>
            </a:r>
            <a:endParaRPr/>
          </a:p>
        </p:txBody>
      </p:sp>
      <p:sp>
        <p:nvSpPr>
          <p:cNvPr id="2419" name="Google Shape;2419;p44"/>
          <p:cNvSpPr txBox="1"/>
          <p:nvPr/>
        </p:nvSpPr>
        <p:spPr>
          <a:xfrm>
            <a:off x="3184560" y="280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10,000</a:t>
            </a:r>
            <a:endParaRPr/>
          </a:p>
        </p:txBody>
      </p:sp>
      <p:sp>
        <p:nvSpPr>
          <p:cNvPr id="2420" name="Google Shape;2420;p44"/>
          <p:cNvSpPr/>
          <p:nvPr/>
        </p:nvSpPr>
        <p:spPr>
          <a:xfrm>
            <a:off x="3011371" y="152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1" name="Google Shape;2421;p44"/>
          <p:cNvSpPr/>
          <p:nvPr/>
        </p:nvSpPr>
        <p:spPr>
          <a:xfrm rot="10800000">
            <a:off x="3011371" y="177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2" name="Google Shape;2422;p44"/>
          <p:cNvSpPr/>
          <p:nvPr/>
        </p:nvSpPr>
        <p:spPr>
          <a:xfrm>
            <a:off x="3011371" y="233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3" name="Google Shape;2423;p44"/>
          <p:cNvSpPr/>
          <p:nvPr/>
        </p:nvSpPr>
        <p:spPr>
          <a:xfrm rot="10800000">
            <a:off x="3011371" y="258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4" name="Google Shape;2424;p44"/>
          <p:cNvSpPr/>
          <p:nvPr/>
        </p:nvSpPr>
        <p:spPr>
          <a:xfrm>
            <a:off x="3011371" y="287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5" name="Google Shape;2425;p44"/>
          <p:cNvSpPr/>
          <p:nvPr/>
        </p:nvSpPr>
        <p:spPr>
          <a:xfrm>
            <a:off x="3011371" y="314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6" name="Google Shape;2426;p44"/>
          <p:cNvSpPr/>
          <p:nvPr/>
        </p:nvSpPr>
        <p:spPr>
          <a:xfrm rot="10800000">
            <a:off x="3011371" y="339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7" name="Google Shape;2427;p44"/>
          <p:cNvSpPr/>
          <p:nvPr/>
        </p:nvSpPr>
        <p:spPr>
          <a:xfrm rot="10800000">
            <a:off x="3011371" y="366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8" name="Google Shape;2428;p44"/>
          <p:cNvSpPr txBox="1"/>
          <p:nvPr/>
        </p:nvSpPr>
        <p:spPr>
          <a:xfrm>
            <a:off x="3469894" y="199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2429" name="Google Shape;2429;p44"/>
          <p:cNvSpPr/>
          <p:nvPr/>
        </p:nvSpPr>
        <p:spPr>
          <a:xfrm rot="10800000">
            <a:off x="3007666" y="204993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0" name="Google Shape;2430;p44"/>
          <p:cNvSpPr txBox="1"/>
          <p:nvPr/>
        </p:nvSpPr>
        <p:spPr>
          <a:xfrm>
            <a:off x="3298373" y="1194957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2431" name="Google Shape;2431;p44"/>
          <p:cNvSpPr/>
          <p:nvPr/>
        </p:nvSpPr>
        <p:spPr>
          <a:xfrm>
            <a:off x="3015226" y="126695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32" name="Google Shape;2432;p44"/>
          <p:cNvGrpSpPr/>
          <p:nvPr/>
        </p:nvGrpSpPr>
        <p:grpSpPr>
          <a:xfrm>
            <a:off x="2528692" y="1230247"/>
            <a:ext cx="309700" cy="223917"/>
            <a:chOff x="756600" y="3715226"/>
            <a:chExt cx="321511" cy="232457"/>
          </a:xfrm>
        </p:grpSpPr>
        <p:sp>
          <p:nvSpPr>
            <p:cNvPr id="2433" name="Google Shape;2433;p44"/>
            <p:cNvSpPr/>
            <p:nvPr/>
          </p:nvSpPr>
          <p:spPr>
            <a:xfrm>
              <a:off x="810779" y="3715226"/>
              <a:ext cx="224237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434" name="Google Shape;2434;p44"/>
            <p:cNvSpPr/>
            <p:nvPr/>
          </p:nvSpPr>
          <p:spPr>
            <a:xfrm>
              <a:off x="756600" y="3724022"/>
              <a:ext cx="321511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16</a:t>
              </a:r>
              <a:endParaRPr/>
            </a:p>
          </p:txBody>
        </p:sp>
      </p:grpSp>
      <p:grpSp>
        <p:nvGrpSpPr>
          <p:cNvPr id="2435" name="Google Shape;2435;p44"/>
          <p:cNvGrpSpPr/>
          <p:nvPr/>
        </p:nvGrpSpPr>
        <p:grpSpPr>
          <a:xfrm>
            <a:off x="2528691" y="1497833"/>
            <a:ext cx="309700" cy="223917"/>
            <a:chOff x="756599" y="3715226"/>
            <a:chExt cx="321512" cy="232457"/>
          </a:xfrm>
        </p:grpSpPr>
        <p:sp>
          <p:nvSpPr>
            <p:cNvPr id="2436" name="Google Shape;2436;p44"/>
            <p:cNvSpPr/>
            <p:nvPr/>
          </p:nvSpPr>
          <p:spPr>
            <a:xfrm>
              <a:off x="810780" y="3715226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437" name="Google Shape;2437;p44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13</a:t>
              </a:r>
              <a:endParaRPr/>
            </a:p>
          </p:txBody>
        </p:sp>
      </p:grpSp>
      <p:grpSp>
        <p:nvGrpSpPr>
          <p:cNvPr id="2438" name="Google Shape;2438;p44"/>
          <p:cNvGrpSpPr/>
          <p:nvPr/>
        </p:nvGrpSpPr>
        <p:grpSpPr>
          <a:xfrm>
            <a:off x="2528691" y="1763611"/>
            <a:ext cx="309700" cy="223916"/>
            <a:chOff x="756599" y="3715227"/>
            <a:chExt cx="321512" cy="232456"/>
          </a:xfrm>
        </p:grpSpPr>
        <p:sp>
          <p:nvSpPr>
            <p:cNvPr id="2439" name="Google Shape;2439;p44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440" name="Google Shape;2440;p44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11</a:t>
              </a:r>
              <a:endParaRPr/>
            </a:p>
          </p:txBody>
        </p:sp>
      </p:grpSp>
      <p:grpSp>
        <p:nvGrpSpPr>
          <p:cNvPr id="2441" name="Google Shape;2441;p44"/>
          <p:cNvGrpSpPr/>
          <p:nvPr/>
        </p:nvGrpSpPr>
        <p:grpSpPr>
          <a:xfrm>
            <a:off x="2528691" y="2037441"/>
            <a:ext cx="309700" cy="223916"/>
            <a:chOff x="756599" y="3715227"/>
            <a:chExt cx="321512" cy="232456"/>
          </a:xfrm>
        </p:grpSpPr>
        <p:sp>
          <p:nvSpPr>
            <p:cNvPr id="2442" name="Google Shape;2442;p44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443" name="Google Shape;2443;p44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10</a:t>
              </a:r>
              <a:endParaRPr/>
            </a:p>
          </p:txBody>
        </p:sp>
      </p:grpSp>
      <p:grpSp>
        <p:nvGrpSpPr>
          <p:cNvPr id="2444" name="Google Shape;2444;p44"/>
          <p:cNvGrpSpPr/>
          <p:nvPr/>
        </p:nvGrpSpPr>
        <p:grpSpPr>
          <a:xfrm>
            <a:off x="2568712" y="2307277"/>
            <a:ext cx="247184" cy="223916"/>
            <a:chOff x="797287" y="3715227"/>
            <a:chExt cx="256611" cy="232456"/>
          </a:xfrm>
        </p:grpSpPr>
        <p:sp>
          <p:nvSpPr>
            <p:cNvPr id="2445" name="Google Shape;2445;p44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446" name="Google Shape;2446;p44"/>
            <p:cNvSpPr/>
            <p:nvPr/>
          </p:nvSpPr>
          <p:spPr>
            <a:xfrm>
              <a:off x="797287" y="3724022"/>
              <a:ext cx="256611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7</a:t>
              </a:r>
              <a:endParaRPr/>
            </a:p>
          </p:txBody>
        </p:sp>
      </p:grpSp>
      <p:grpSp>
        <p:nvGrpSpPr>
          <p:cNvPr id="2447" name="Google Shape;2447;p44"/>
          <p:cNvGrpSpPr/>
          <p:nvPr/>
        </p:nvGrpSpPr>
        <p:grpSpPr>
          <a:xfrm>
            <a:off x="2530414" y="2567405"/>
            <a:ext cx="300083" cy="223917"/>
            <a:chOff x="761592" y="3715226"/>
            <a:chExt cx="311527" cy="232457"/>
          </a:xfrm>
        </p:grpSpPr>
        <p:sp>
          <p:nvSpPr>
            <p:cNvPr id="2448" name="Google Shape;2448;p44"/>
            <p:cNvSpPr/>
            <p:nvPr/>
          </p:nvSpPr>
          <p:spPr>
            <a:xfrm>
              <a:off x="810780" y="3715226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449" name="Google Shape;2449;p44"/>
            <p:cNvSpPr/>
            <p:nvPr/>
          </p:nvSpPr>
          <p:spPr>
            <a:xfrm>
              <a:off x="761592" y="3724022"/>
              <a:ext cx="311527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6a</a:t>
              </a:r>
              <a:endParaRPr/>
            </a:p>
          </p:txBody>
        </p:sp>
      </p:grpSp>
      <p:grpSp>
        <p:nvGrpSpPr>
          <p:cNvPr id="2450" name="Google Shape;2450;p44"/>
          <p:cNvGrpSpPr/>
          <p:nvPr/>
        </p:nvGrpSpPr>
        <p:grpSpPr>
          <a:xfrm>
            <a:off x="2574025" y="2841900"/>
            <a:ext cx="245580" cy="224238"/>
            <a:chOff x="802803" y="3715228"/>
            <a:chExt cx="245580" cy="224238"/>
          </a:xfrm>
        </p:grpSpPr>
        <p:sp>
          <p:nvSpPr>
            <p:cNvPr id="2451" name="Google Shape;2451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452" name="Google Shape;2452;p44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5</a:t>
              </a:r>
              <a:endParaRPr/>
            </a:p>
          </p:txBody>
        </p:sp>
      </p:grpSp>
      <p:grpSp>
        <p:nvGrpSpPr>
          <p:cNvPr id="2453" name="Google Shape;2453;p44"/>
          <p:cNvGrpSpPr/>
          <p:nvPr/>
        </p:nvGrpSpPr>
        <p:grpSpPr>
          <a:xfrm>
            <a:off x="2574025" y="3121887"/>
            <a:ext cx="245580" cy="224238"/>
            <a:chOff x="802803" y="3715228"/>
            <a:chExt cx="245580" cy="224238"/>
          </a:xfrm>
        </p:grpSpPr>
        <p:sp>
          <p:nvSpPr>
            <p:cNvPr id="2454" name="Google Shape;2454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455" name="Google Shape;2455;p44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3</a:t>
              </a:r>
              <a:endParaRPr/>
            </a:p>
          </p:txBody>
        </p:sp>
      </p:grpSp>
      <p:grpSp>
        <p:nvGrpSpPr>
          <p:cNvPr id="2456" name="Google Shape;2456;p44"/>
          <p:cNvGrpSpPr/>
          <p:nvPr/>
        </p:nvGrpSpPr>
        <p:grpSpPr>
          <a:xfrm>
            <a:off x="2574025" y="3385828"/>
            <a:ext cx="245580" cy="224238"/>
            <a:chOff x="802803" y="3715228"/>
            <a:chExt cx="245580" cy="224238"/>
          </a:xfrm>
        </p:grpSpPr>
        <p:sp>
          <p:nvSpPr>
            <p:cNvPr id="2457" name="Google Shape;2457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458" name="Google Shape;2458;p44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2</a:t>
              </a:r>
              <a:endParaRPr/>
            </a:p>
          </p:txBody>
        </p:sp>
      </p:grpSp>
      <p:grpSp>
        <p:nvGrpSpPr>
          <p:cNvPr id="2459" name="Google Shape;2459;p44"/>
          <p:cNvGrpSpPr/>
          <p:nvPr/>
        </p:nvGrpSpPr>
        <p:grpSpPr>
          <a:xfrm>
            <a:off x="2574025" y="3649299"/>
            <a:ext cx="245580" cy="224238"/>
            <a:chOff x="802803" y="3715228"/>
            <a:chExt cx="245580" cy="224238"/>
          </a:xfrm>
        </p:grpSpPr>
        <p:sp>
          <p:nvSpPr>
            <p:cNvPr id="2460" name="Google Shape;2460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461" name="Google Shape;2461;p44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sp>
        <p:nvSpPr>
          <p:cNvPr id="2462" name="Google Shape;2462;p44"/>
          <p:cNvSpPr txBox="1"/>
          <p:nvPr/>
        </p:nvSpPr>
        <p:spPr>
          <a:xfrm>
            <a:off x="8065313" y="3985077"/>
            <a:ext cx="187364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Retained earnings</a:t>
            </a:r>
            <a:endParaRPr/>
          </a:p>
        </p:txBody>
      </p:sp>
      <p:grpSp>
        <p:nvGrpSpPr>
          <p:cNvPr id="2463" name="Google Shape;2463;p44"/>
          <p:cNvGrpSpPr/>
          <p:nvPr/>
        </p:nvGrpSpPr>
        <p:grpSpPr>
          <a:xfrm>
            <a:off x="8189131" y="3206223"/>
            <a:ext cx="1620000" cy="796276"/>
            <a:chOff x="3810000" y="2015069"/>
            <a:chExt cx="1390650" cy="1596814"/>
          </a:xfrm>
        </p:grpSpPr>
        <p:sp>
          <p:nvSpPr>
            <p:cNvPr id="2464" name="Google Shape;2464;p44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465" name="Google Shape;2465;p44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466" name="Google Shape;2466;p44"/>
          <p:cNvSpPr txBox="1"/>
          <p:nvPr/>
        </p:nvSpPr>
        <p:spPr>
          <a:xfrm>
            <a:off x="7114467" y="5116022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1,390</a:t>
            </a:r>
            <a:endParaRPr/>
          </a:p>
        </p:txBody>
      </p:sp>
      <p:sp>
        <p:nvSpPr>
          <p:cNvPr id="2467" name="Google Shape;2467;p44"/>
          <p:cNvSpPr/>
          <p:nvPr/>
        </p:nvSpPr>
        <p:spPr>
          <a:xfrm>
            <a:off x="6948872" y="5169695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8" name="Google Shape;2468;p44"/>
          <p:cNvSpPr/>
          <p:nvPr/>
        </p:nvSpPr>
        <p:spPr>
          <a:xfrm>
            <a:off x="6525784" y="5130943"/>
            <a:ext cx="216000" cy="216000"/>
          </a:xfrm>
          <a:prstGeom prst="ellipse">
            <a:avLst/>
          </a:prstGeom>
          <a:solidFill>
            <a:srgbClr val="FFFF00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469" name="Google Shape;2469;p44"/>
          <p:cNvSpPr/>
          <p:nvPr/>
        </p:nvSpPr>
        <p:spPr>
          <a:xfrm>
            <a:off x="6482317" y="5139737"/>
            <a:ext cx="30008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17</a:t>
            </a:r>
            <a:endParaRPr/>
          </a:p>
        </p:txBody>
      </p:sp>
      <p:sp>
        <p:nvSpPr>
          <p:cNvPr id="2470" name="Google Shape;2470;p44"/>
          <p:cNvSpPr txBox="1"/>
          <p:nvPr/>
        </p:nvSpPr>
        <p:spPr>
          <a:xfrm>
            <a:off x="9032054" y="3624861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1,390</a:t>
            </a:r>
            <a:endParaRPr/>
          </a:p>
        </p:txBody>
      </p:sp>
      <p:sp>
        <p:nvSpPr>
          <p:cNvPr id="2471" name="Google Shape;2471;p44"/>
          <p:cNvSpPr/>
          <p:nvPr/>
        </p:nvSpPr>
        <p:spPr>
          <a:xfrm rot="10800000">
            <a:off x="8748907" y="366532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2" name="Google Shape;2472;p44"/>
          <p:cNvSpPr/>
          <p:nvPr/>
        </p:nvSpPr>
        <p:spPr>
          <a:xfrm>
            <a:off x="8314563" y="3660153"/>
            <a:ext cx="216000" cy="216000"/>
          </a:xfrm>
          <a:prstGeom prst="ellipse">
            <a:avLst/>
          </a:prstGeom>
          <a:solidFill>
            <a:srgbClr val="FFFF00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473" name="Google Shape;2473;p44"/>
          <p:cNvSpPr/>
          <p:nvPr/>
        </p:nvSpPr>
        <p:spPr>
          <a:xfrm>
            <a:off x="8267183" y="3668626"/>
            <a:ext cx="30008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17</a:t>
            </a:r>
            <a:endParaRPr/>
          </a:p>
        </p:txBody>
      </p:sp>
      <p:grpSp>
        <p:nvGrpSpPr>
          <p:cNvPr id="2474" name="Google Shape;2474;p44"/>
          <p:cNvGrpSpPr/>
          <p:nvPr/>
        </p:nvGrpSpPr>
        <p:grpSpPr>
          <a:xfrm>
            <a:off x="6382456" y="5125053"/>
            <a:ext cx="1620000" cy="1119603"/>
            <a:chOff x="3810000" y="2015069"/>
            <a:chExt cx="1390650" cy="1596814"/>
          </a:xfrm>
        </p:grpSpPr>
        <p:sp>
          <p:nvSpPr>
            <p:cNvPr id="2475" name="Google Shape;2475;p44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476" name="Google Shape;2476;p44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477" name="Google Shape;2477;p44"/>
          <p:cNvSpPr txBox="1"/>
          <p:nvPr/>
        </p:nvSpPr>
        <p:spPr>
          <a:xfrm>
            <a:off x="9904008" y="3979181"/>
            <a:ext cx="181187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Contributed capital</a:t>
            </a:r>
            <a:endParaRPr/>
          </a:p>
        </p:txBody>
      </p:sp>
      <p:sp>
        <p:nvSpPr>
          <p:cNvPr id="2478" name="Google Shape;2478;p44"/>
          <p:cNvSpPr txBox="1"/>
          <p:nvPr/>
        </p:nvSpPr>
        <p:spPr>
          <a:xfrm>
            <a:off x="10776926" y="3660961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grpSp>
        <p:nvGrpSpPr>
          <p:cNvPr id="2479" name="Google Shape;2479;p44"/>
          <p:cNvGrpSpPr/>
          <p:nvPr/>
        </p:nvGrpSpPr>
        <p:grpSpPr>
          <a:xfrm>
            <a:off x="10116000" y="3705581"/>
            <a:ext cx="245580" cy="224238"/>
            <a:chOff x="802803" y="3715228"/>
            <a:chExt cx="245580" cy="224238"/>
          </a:xfrm>
        </p:grpSpPr>
        <p:sp>
          <p:nvSpPr>
            <p:cNvPr id="2480" name="Google Shape;2480;p44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481" name="Google Shape;2481;p44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2</a:t>
              </a:r>
              <a:endParaRPr/>
            </a:p>
          </p:txBody>
        </p:sp>
      </p:grpSp>
      <p:grpSp>
        <p:nvGrpSpPr>
          <p:cNvPr id="2482" name="Google Shape;2482;p44"/>
          <p:cNvGrpSpPr/>
          <p:nvPr/>
        </p:nvGrpSpPr>
        <p:grpSpPr>
          <a:xfrm>
            <a:off x="9983452" y="3214280"/>
            <a:ext cx="1620000" cy="796276"/>
            <a:chOff x="3810000" y="2015069"/>
            <a:chExt cx="1390650" cy="1596814"/>
          </a:xfrm>
        </p:grpSpPr>
        <p:sp>
          <p:nvSpPr>
            <p:cNvPr id="2483" name="Google Shape;2483;p44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484" name="Google Shape;2484;p44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485" name="Google Shape;2485;p44"/>
          <p:cNvSpPr/>
          <p:nvPr/>
        </p:nvSpPr>
        <p:spPr>
          <a:xfrm rot="10800000">
            <a:off x="10548000" y="370854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1" name="Google Shape;2491;p45"/>
          <p:cNvSpPr txBox="1"/>
          <p:nvPr/>
        </p:nvSpPr>
        <p:spPr>
          <a:xfrm>
            <a:off x="6227788" y="2623662"/>
            <a:ext cx="5556216" cy="169284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Equity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2492" name="Google Shape;2492;p45"/>
          <p:cNvSpPr txBox="1"/>
          <p:nvPr/>
        </p:nvSpPr>
        <p:spPr>
          <a:xfrm>
            <a:off x="6410845" y="3135649"/>
            <a:ext cx="1544844" cy="770509"/>
          </a:xfrm>
          <a:prstGeom prst="rect">
            <a:avLst/>
          </a:prstGeom>
          <a:noFill/>
          <a:ln w="5715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>
                <a:solidFill>
                  <a:srgbClr val="942093"/>
                </a:solidFill>
                <a:latin typeface="Avenir"/>
                <a:ea typeface="Avenir"/>
                <a:cs typeface="Avenir"/>
                <a:sym typeface="Avenir"/>
              </a:rPr>
              <a:t>Profit</a:t>
            </a:r>
            <a:endParaRPr/>
          </a:p>
        </p:txBody>
      </p:sp>
      <p:sp>
        <p:nvSpPr>
          <p:cNvPr id="2493" name="Google Shape;2493;p45"/>
          <p:cNvSpPr txBox="1"/>
          <p:nvPr/>
        </p:nvSpPr>
        <p:spPr>
          <a:xfrm>
            <a:off x="6227788" y="773769"/>
            <a:ext cx="5556216" cy="170267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Liabilities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2494" name="Google Shape;2494;p45"/>
          <p:cNvSpPr txBox="1"/>
          <p:nvPr/>
        </p:nvSpPr>
        <p:spPr>
          <a:xfrm>
            <a:off x="492858" y="4444544"/>
            <a:ext cx="11291146" cy="2225188"/>
          </a:xfrm>
          <a:prstGeom prst="rect">
            <a:avLst/>
          </a:prstGeom>
          <a:solidFill>
            <a:srgbClr val="FCECFB"/>
          </a:solidFill>
          <a:ln w="7620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2495" name="Google Shape;2495;p45"/>
          <p:cNvSpPr txBox="1"/>
          <p:nvPr/>
        </p:nvSpPr>
        <p:spPr>
          <a:xfrm>
            <a:off x="6220907" y="4585078"/>
            <a:ext cx="5410918" cy="1947518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Revenue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2496" name="Google Shape;2496;p45"/>
          <p:cNvSpPr txBox="1"/>
          <p:nvPr/>
        </p:nvSpPr>
        <p:spPr>
          <a:xfrm>
            <a:off x="642552" y="4585078"/>
            <a:ext cx="5382028" cy="1947518"/>
          </a:xfrm>
          <a:prstGeom prst="rect">
            <a:avLst/>
          </a:prstGeom>
          <a:solidFill>
            <a:srgbClr val="E1EFD8"/>
          </a:solidFill>
          <a:ln w="76200" cap="flat" cmpd="sng">
            <a:solidFill>
              <a:srgbClr val="A8D08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E1EFD8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Expenses</a:t>
            </a:r>
            <a:endParaRPr sz="2800" b="1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cxnSp>
        <p:nvCxnSpPr>
          <p:cNvPr id="2497" name="Google Shape;2497;p45"/>
          <p:cNvCxnSpPr>
            <a:stCxn id="2492" idx="2"/>
          </p:cNvCxnSpPr>
          <p:nvPr/>
        </p:nvCxnSpPr>
        <p:spPr>
          <a:xfrm>
            <a:off x="7183267" y="3906158"/>
            <a:ext cx="8700" cy="566100"/>
          </a:xfrm>
          <a:prstGeom prst="straightConnector1">
            <a:avLst/>
          </a:prstGeom>
          <a:noFill/>
          <a:ln w="7620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498" name="Google Shape;2498;p45"/>
          <p:cNvSpPr txBox="1"/>
          <p:nvPr/>
        </p:nvSpPr>
        <p:spPr>
          <a:xfrm>
            <a:off x="492858" y="773769"/>
            <a:ext cx="5544457" cy="3542737"/>
          </a:xfrm>
          <a:prstGeom prst="rect">
            <a:avLst/>
          </a:prstGeom>
          <a:solidFill>
            <a:srgbClr val="E1EFD8"/>
          </a:solidFill>
          <a:ln w="76200" cap="flat" cmpd="sng">
            <a:solidFill>
              <a:srgbClr val="A8D08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E1EFD8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Assets</a:t>
            </a:r>
            <a:endParaRPr sz="2800" b="1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499" name="Google Shape;2499;p45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2500" name="Google Shape;2500;p45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grpSp>
        <p:nvGrpSpPr>
          <p:cNvPr id="2501" name="Google Shape;2501;p45"/>
          <p:cNvGrpSpPr/>
          <p:nvPr/>
        </p:nvGrpSpPr>
        <p:grpSpPr>
          <a:xfrm>
            <a:off x="4248000" y="2850495"/>
            <a:ext cx="1620000" cy="1116000"/>
            <a:chOff x="3810000" y="2381250"/>
            <a:chExt cx="1390650" cy="1230631"/>
          </a:xfrm>
        </p:grpSpPr>
        <p:sp>
          <p:nvSpPr>
            <p:cNvPr id="2502" name="Google Shape;2502;p45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7073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503" name="Google Shape;2503;p45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7073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504" name="Google Shape;2504;p45"/>
          <p:cNvGrpSpPr/>
          <p:nvPr/>
        </p:nvGrpSpPr>
        <p:grpSpPr>
          <a:xfrm>
            <a:off x="673200" y="3340800"/>
            <a:ext cx="1620000" cy="613673"/>
            <a:chOff x="3810000" y="2381250"/>
            <a:chExt cx="1390650" cy="1230631"/>
          </a:xfrm>
        </p:grpSpPr>
        <p:sp>
          <p:nvSpPr>
            <p:cNvPr id="2505" name="Google Shape;2505;p45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506" name="Google Shape;2506;p45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507" name="Google Shape;2507;p45"/>
          <p:cNvSpPr txBox="1"/>
          <p:nvPr/>
        </p:nvSpPr>
        <p:spPr>
          <a:xfrm>
            <a:off x="4292494" y="3924000"/>
            <a:ext cx="153177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Inventory</a:t>
            </a:r>
            <a:endParaRPr/>
          </a:p>
        </p:txBody>
      </p:sp>
      <p:sp>
        <p:nvSpPr>
          <p:cNvPr id="2508" name="Google Shape;2508;p45"/>
          <p:cNvSpPr txBox="1"/>
          <p:nvPr/>
        </p:nvSpPr>
        <p:spPr>
          <a:xfrm>
            <a:off x="4101806" y="2478490"/>
            <a:ext cx="191138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expenses</a:t>
            </a:r>
            <a:endParaRPr/>
          </a:p>
        </p:txBody>
      </p:sp>
      <p:sp>
        <p:nvSpPr>
          <p:cNvPr id="2509" name="Google Shape;2509;p45"/>
          <p:cNvSpPr txBox="1"/>
          <p:nvPr/>
        </p:nvSpPr>
        <p:spPr>
          <a:xfrm>
            <a:off x="661400" y="3924000"/>
            <a:ext cx="16473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Equipment</a:t>
            </a:r>
            <a:endParaRPr/>
          </a:p>
        </p:txBody>
      </p:sp>
      <p:sp>
        <p:nvSpPr>
          <p:cNvPr id="2510" name="Google Shape;2510;p45"/>
          <p:cNvSpPr txBox="1"/>
          <p:nvPr/>
        </p:nvSpPr>
        <p:spPr>
          <a:xfrm>
            <a:off x="2596439" y="5339671"/>
            <a:ext cx="159056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Cleaning</a:t>
            </a:r>
            <a:endParaRPr/>
          </a:p>
        </p:txBody>
      </p:sp>
      <p:sp>
        <p:nvSpPr>
          <p:cNvPr id="2511" name="Google Shape;2511;p45"/>
          <p:cNvSpPr txBox="1"/>
          <p:nvPr/>
        </p:nvSpPr>
        <p:spPr>
          <a:xfrm>
            <a:off x="4306077" y="6192000"/>
            <a:ext cx="160641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Cost of sales</a:t>
            </a:r>
            <a:endParaRPr/>
          </a:p>
        </p:txBody>
      </p:sp>
      <p:sp>
        <p:nvSpPr>
          <p:cNvPr id="2512" name="Google Shape;2512;p45"/>
          <p:cNvSpPr txBox="1"/>
          <p:nvPr/>
        </p:nvSpPr>
        <p:spPr>
          <a:xfrm>
            <a:off x="796515" y="6192000"/>
            <a:ext cx="160368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Depreciation</a:t>
            </a:r>
            <a:endParaRPr/>
          </a:p>
        </p:txBody>
      </p:sp>
      <p:sp>
        <p:nvSpPr>
          <p:cNvPr id="2513" name="Google Shape;2513;p45"/>
          <p:cNvSpPr txBox="1"/>
          <p:nvPr/>
        </p:nvSpPr>
        <p:spPr>
          <a:xfrm>
            <a:off x="6295758" y="6192000"/>
            <a:ext cx="184278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Revenue (sales)</a:t>
            </a:r>
            <a:endParaRPr/>
          </a:p>
        </p:txBody>
      </p:sp>
      <p:sp>
        <p:nvSpPr>
          <p:cNvPr id="2514" name="Google Shape;2514;p45"/>
          <p:cNvSpPr txBox="1"/>
          <p:nvPr/>
        </p:nvSpPr>
        <p:spPr>
          <a:xfrm>
            <a:off x="10028967" y="2029411"/>
            <a:ext cx="159368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Bank loan</a:t>
            </a:r>
            <a:endParaRPr/>
          </a:p>
        </p:txBody>
      </p:sp>
      <p:sp>
        <p:nvSpPr>
          <p:cNvPr id="2515" name="Google Shape;2515;p45"/>
          <p:cNvSpPr txBox="1"/>
          <p:nvPr/>
        </p:nvSpPr>
        <p:spPr>
          <a:xfrm>
            <a:off x="8114313" y="2028286"/>
            <a:ext cx="186420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income</a:t>
            </a:r>
            <a:endParaRPr/>
          </a:p>
        </p:txBody>
      </p:sp>
      <p:sp>
        <p:nvSpPr>
          <p:cNvPr id="2516" name="Google Shape;2516;p45"/>
          <p:cNvSpPr txBox="1"/>
          <p:nvPr/>
        </p:nvSpPr>
        <p:spPr>
          <a:xfrm>
            <a:off x="3713366" y="5031445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50</a:t>
            </a:r>
            <a:endParaRPr/>
          </a:p>
        </p:txBody>
      </p:sp>
      <p:sp>
        <p:nvSpPr>
          <p:cNvPr id="2517" name="Google Shape;2517;p45"/>
          <p:cNvSpPr txBox="1"/>
          <p:nvPr/>
        </p:nvSpPr>
        <p:spPr>
          <a:xfrm>
            <a:off x="10785455" y="1718255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2518" name="Google Shape;2518;p45"/>
          <p:cNvSpPr/>
          <p:nvPr/>
        </p:nvSpPr>
        <p:spPr>
          <a:xfrm rot="10800000">
            <a:off x="10548000" y="1757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9" name="Google Shape;2519;p45"/>
          <p:cNvSpPr txBox="1"/>
          <p:nvPr/>
        </p:nvSpPr>
        <p:spPr>
          <a:xfrm>
            <a:off x="10732895" y="1448255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5,000</a:t>
            </a:r>
            <a:endParaRPr/>
          </a:p>
        </p:txBody>
      </p:sp>
      <p:sp>
        <p:nvSpPr>
          <p:cNvPr id="2520" name="Google Shape;2520;p45"/>
          <p:cNvSpPr/>
          <p:nvPr/>
        </p:nvSpPr>
        <p:spPr>
          <a:xfrm>
            <a:off x="10548000" y="1505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1" name="Google Shape;2521;p45"/>
          <p:cNvSpPr txBox="1"/>
          <p:nvPr/>
        </p:nvSpPr>
        <p:spPr>
          <a:xfrm>
            <a:off x="4984560" y="3610092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10,000</a:t>
            </a:r>
            <a:endParaRPr/>
          </a:p>
        </p:txBody>
      </p:sp>
      <p:sp>
        <p:nvSpPr>
          <p:cNvPr id="2522" name="Google Shape;2522;p45"/>
          <p:cNvSpPr txBox="1"/>
          <p:nvPr/>
        </p:nvSpPr>
        <p:spPr>
          <a:xfrm>
            <a:off x="7429894" y="5905082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700</a:t>
            </a:r>
            <a:endParaRPr/>
          </a:p>
        </p:txBody>
      </p:sp>
      <p:sp>
        <p:nvSpPr>
          <p:cNvPr id="2523" name="Google Shape;2523;p45"/>
          <p:cNvSpPr/>
          <p:nvPr/>
        </p:nvSpPr>
        <p:spPr>
          <a:xfrm rot="10800000">
            <a:off x="6984000" y="594307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4" name="Google Shape;2524;p45"/>
          <p:cNvSpPr/>
          <p:nvPr/>
        </p:nvSpPr>
        <p:spPr>
          <a:xfrm rot="10800000">
            <a:off x="3096000" y="5082325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5" name="Google Shape;2525;p45"/>
          <p:cNvSpPr txBox="1"/>
          <p:nvPr/>
        </p:nvSpPr>
        <p:spPr>
          <a:xfrm>
            <a:off x="7315968" y="1713373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2526" name="Google Shape;2526;p45"/>
          <p:cNvSpPr/>
          <p:nvPr/>
        </p:nvSpPr>
        <p:spPr>
          <a:xfrm rot="10800000">
            <a:off x="6984000" y="174904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7" name="Google Shape;2527;p45"/>
          <p:cNvSpPr txBox="1"/>
          <p:nvPr/>
        </p:nvSpPr>
        <p:spPr>
          <a:xfrm>
            <a:off x="1501235" y="3588336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2528" name="Google Shape;2528;p45"/>
          <p:cNvSpPr/>
          <p:nvPr/>
        </p:nvSpPr>
        <p:spPr>
          <a:xfrm rot="10800000">
            <a:off x="1249425" y="363766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9" name="Google Shape;2529;p45"/>
          <p:cNvSpPr txBox="1"/>
          <p:nvPr/>
        </p:nvSpPr>
        <p:spPr>
          <a:xfrm>
            <a:off x="5269894" y="336508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2530" name="Google Shape;2530;p45"/>
          <p:cNvSpPr/>
          <p:nvPr/>
        </p:nvSpPr>
        <p:spPr>
          <a:xfrm>
            <a:off x="4824000" y="342934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1" name="Google Shape;2531;p45"/>
          <p:cNvSpPr/>
          <p:nvPr/>
        </p:nvSpPr>
        <p:spPr>
          <a:xfrm rot="10800000">
            <a:off x="4824000" y="36625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2" name="Google Shape;2532;p45"/>
          <p:cNvSpPr txBox="1"/>
          <p:nvPr/>
        </p:nvSpPr>
        <p:spPr>
          <a:xfrm>
            <a:off x="5305894" y="5893862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2533" name="Google Shape;2533;p45"/>
          <p:cNvSpPr/>
          <p:nvPr/>
        </p:nvSpPr>
        <p:spPr>
          <a:xfrm rot="10800000">
            <a:off x="4860000" y="594474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4" name="Google Shape;2534;p45"/>
          <p:cNvSpPr txBox="1"/>
          <p:nvPr/>
        </p:nvSpPr>
        <p:spPr>
          <a:xfrm>
            <a:off x="7429894" y="5645244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2535" name="Google Shape;2535;p45"/>
          <p:cNvSpPr/>
          <p:nvPr/>
        </p:nvSpPr>
        <p:spPr>
          <a:xfrm rot="10800000">
            <a:off x="6984000" y="569537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6" name="Google Shape;2536;p45"/>
          <p:cNvSpPr txBox="1"/>
          <p:nvPr/>
        </p:nvSpPr>
        <p:spPr>
          <a:xfrm>
            <a:off x="5269894" y="122206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2537" name="Google Shape;2537;p45"/>
          <p:cNvSpPr/>
          <p:nvPr/>
        </p:nvSpPr>
        <p:spPr>
          <a:xfrm rot="10800000">
            <a:off x="4824771" y="126334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8" name="Google Shape;2538;p45"/>
          <p:cNvSpPr txBox="1"/>
          <p:nvPr/>
        </p:nvSpPr>
        <p:spPr>
          <a:xfrm>
            <a:off x="5269894" y="311806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2539" name="Google Shape;2539;p45"/>
          <p:cNvSpPr/>
          <p:nvPr/>
        </p:nvSpPr>
        <p:spPr>
          <a:xfrm>
            <a:off x="4824000" y="318232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0" name="Google Shape;2540;p45"/>
          <p:cNvSpPr txBox="1"/>
          <p:nvPr/>
        </p:nvSpPr>
        <p:spPr>
          <a:xfrm>
            <a:off x="5305894" y="5646024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2541" name="Google Shape;2541;p45"/>
          <p:cNvSpPr/>
          <p:nvPr/>
        </p:nvSpPr>
        <p:spPr>
          <a:xfrm rot="10800000">
            <a:off x="4860000" y="5696904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2" name="Google Shape;2542;p45"/>
          <p:cNvSpPr txBox="1"/>
          <p:nvPr/>
        </p:nvSpPr>
        <p:spPr>
          <a:xfrm>
            <a:off x="3599552" y="4796571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250</a:t>
            </a:r>
            <a:endParaRPr/>
          </a:p>
        </p:txBody>
      </p:sp>
      <p:sp>
        <p:nvSpPr>
          <p:cNvPr id="2543" name="Google Shape;2543;p45"/>
          <p:cNvSpPr/>
          <p:nvPr/>
        </p:nvSpPr>
        <p:spPr>
          <a:xfrm rot="10800000">
            <a:off x="3096000" y="484745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4" name="Google Shape;2544;p45"/>
          <p:cNvSpPr txBox="1"/>
          <p:nvPr/>
        </p:nvSpPr>
        <p:spPr>
          <a:xfrm>
            <a:off x="7487489" y="146263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250</a:t>
            </a:r>
            <a:endParaRPr/>
          </a:p>
        </p:txBody>
      </p:sp>
      <p:sp>
        <p:nvSpPr>
          <p:cNvPr id="2545" name="Google Shape;2545;p45"/>
          <p:cNvSpPr/>
          <p:nvPr/>
        </p:nvSpPr>
        <p:spPr>
          <a:xfrm rot="10800000">
            <a:off x="6984000" y="14983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6" name="Google Shape;2546;p45"/>
          <p:cNvSpPr txBox="1"/>
          <p:nvPr/>
        </p:nvSpPr>
        <p:spPr>
          <a:xfrm>
            <a:off x="9285817" y="171550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2547" name="Google Shape;2547;p45"/>
          <p:cNvSpPr/>
          <p:nvPr/>
        </p:nvSpPr>
        <p:spPr>
          <a:xfrm rot="10800000">
            <a:off x="8784000" y="175117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8" name="Google Shape;2548;p45"/>
          <p:cNvSpPr txBox="1"/>
          <p:nvPr/>
        </p:nvSpPr>
        <p:spPr>
          <a:xfrm>
            <a:off x="5269894" y="965882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2549" name="Google Shape;2549;p45"/>
          <p:cNvSpPr/>
          <p:nvPr/>
        </p:nvSpPr>
        <p:spPr>
          <a:xfrm>
            <a:off x="4825605" y="102209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0" name="Google Shape;2550;p45"/>
          <p:cNvSpPr txBox="1"/>
          <p:nvPr/>
        </p:nvSpPr>
        <p:spPr>
          <a:xfrm>
            <a:off x="7543708" y="5375143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90</a:t>
            </a:r>
            <a:endParaRPr/>
          </a:p>
        </p:txBody>
      </p:sp>
      <p:sp>
        <p:nvSpPr>
          <p:cNvPr id="2551" name="Google Shape;2551;p45"/>
          <p:cNvSpPr/>
          <p:nvPr/>
        </p:nvSpPr>
        <p:spPr>
          <a:xfrm rot="10800000">
            <a:off x="6984000" y="5425275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2" name="Google Shape;2552;p45"/>
          <p:cNvSpPr txBox="1"/>
          <p:nvPr/>
        </p:nvSpPr>
        <p:spPr>
          <a:xfrm>
            <a:off x="8947923" y="1452209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90</a:t>
            </a:r>
            <a:endParaRPr/>
          </a:p>
        </p:txBody>
      </p:sp>
      <p:sp>
        <p:nvSpPr>
          <p:cNvPr id="2553" name="Google Shape;2553;p45"/>
          <p:cNvSpPr/>
          <p:nvPr/>
        </p:nvSpPr>
        <p:spPr>
          <a:xfrm>
            <a:off x="8784000" y="1505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4" name="Google Shape;2554;p45"/>
          <p:cNvSpPr txBox="1"/>
          <p:nvPr/>
        </p:nvSpPr>
        <p:spPr>
          <a:xfrm>
            <a:off x="5383708" y="2869537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</a:t>
            </a:r>
            <a:endParaRPr/>
          </a:p>
        </p:txBody>
      </p:sp>
      <p:sp>
        <p:nvSpPr>
          <p:cNvPr id="2555" name="Google Shape;2555;p45"/>
          <p:cNvSpPr/>
          <p:nvPr/>
        </p:nvSpPr>
        <p:spPr>
          <a:xfrm>
            <a:off x="4824000" y="293379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6" name="Google Shape;2556;p45"/>
          <p:cNvSpPr txBox="1"/>
          <p:nvPr/>
        </p:nvSpPr>
        <p:spPr>
          <a:xfrm>
            <a:off x="5419708" y="5397501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</a:t>
            </a:r>
            <a:endParaRPr/>
          </a:p>
        </p:txBody>
      </p:sp>
      <p:sp>
        <p:nvSpPr>
          <p:cNvPr id="2557" name="Google Shape;2557;p45"/>
          <p:cNvSpPr/>
          <p:nvPr/>
        </p:nvSpPr>
        <p:spPr>
          <a:xfrm rot="10800000">
            <a:off x="4860000" y="544838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8" name="Google Shape;2558;p45"/>
          <p:cNvSpPr txBox="1"/>
          <p:nvPr/>
        </p:nvSpPr>
        <p:spPr>
          <a:xfrm>
            <a:off x="5269894" y="215709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800</a:t>
            </a:r>
            <a:endParaRPr/>
          </a:p>
        </p:txBody>
      </p:sp>
      <p:sp>
        <p:nvSpPr>
          <p:cNvPr id="2559" name="Google Shape;2559;p45"/>
          <p:cNvSpPr/>
          <p:nvPr/>
        </p:nvSpPr>
        <p:spPr>
          <a:xfrm rot="10800000">
            <a:off x="4824000" y="219837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0" name="Google Shape;2560;p45"/>
          <p:cNvSpPr txBox="1"/>
          <p:nvPr/>
        </p:nvSpPr>
        <p:spPr>
          <a:xfrm>
            <a:off x="1816755" y="5897226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2561" name="Google Shape;2561;p45"/>
          <p:cNvSpPr/>
          <p:nvPr/>
        </p:nvSpPr>
        <p:spPr>
          <a:xfrm rot="10800000">
            <a:off x="1296000" y="594720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2" name="Google Shape;2562;p45"/>
          <p:cNvSpPr txBox="1"/>
          <p:nvPr/>
        </p:nvSpPr>
        <p:spPr>
          <a:xfrm>
            <a:off x="5269894" y="190609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200</a:t>
            </a:r>
            <a:endParaRPr/>
          </a:p>
        </p:txBody>
      </p:sp>
      <p:sp>
        <p:nvSpPr>
          <p:cNvPr id="2563" name="Google Shape;2563;p45"/>
          <p:cNvSpPr/>
          <p:nvPr/>
        </p:nvSpPr>
        <p:spPr>
          <a:xfrm>
            <a:off x="4824000" y="195394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4" name="Google Shape;2564;p45"/>
          <p:cNvSpPr txBox="1"/>
          <p:nvPr/>
        </p:nvSpPr>
        <p:spPr>
          <a:xfrm>
            <a:off x="7149595" y="1205847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2565" name="Google Shape;2565;p45"/>
          <p:cNvSpPr/>
          <p:nvPr/>
        </p:nvSpPr>
        <p:spPr>
          <a:xfrm>
            <a:off x="6984000" y="125952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566" name="Google Shape;2566;p45"/>
          <p:cNvGrpSpPr/>
          <p:nvPr/>
        </p:nvGrpSpPr>
        <p:grpSpPr>
          <a:xfrm>
            <a:off x="10117559" y="1755851"/>
            <a:ext cx="245580" cy="224238"/>
            <a:chOff x="802803" y="3715228"/>
            <a:chExt cx="245580" cy="224238"/>
          </a:xfrm>
        </p:grpSpPr>
        <p:sp>
          <p:nvSpPr>
            <p:cNvPr id="2567" name="Google Shape;2567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568" name="Google Shape;2568;p45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grpSp>
        <p:nvGrpSpPr>
          <p:cNvPr id="2569" name="Google Shape;2569;p45"/>
          <p:cNvGrpSpPr/>
          <p:nvPr/>
        </p:nvGrpSpPr>
        <p:grpSpPr>
          <a:xfrm>
            <a:off x="10117837" y="1489299"/>
            <a:ext cx="245580" cy="224238"/>
            <a:chOff x="802803" y="3715228"/>
            <a:chExt cx="245580" cy="224238"/>
          </a:xfrm>
        </p:grpSpPr>
        <p:sp>
          <p:nvSpPr>
            <p:cNvPr id="2570" name="Google Shape;2570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571" name="Google Shape;2571;p45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3</a:t>
              </a:r>
              <a:endParaRPr/>
            </a:p>
          </p:txBody>
        </p:sp>
      </p:grpSp>
      <p:grpSp>
        <p:nvGrpSpPr>
          <p:cNvPr id="2572" name="Google Shape;2572;p45"/>
          <p:cNvGrpSpPr/>
          <p:nvPr/>
        </p:nvGrpSpPr>
        <p:grpSpPr>
          <a:xfrm>
            <a:off x="6553087" y="1741845"/>
            <a:ext cx="245580" cy="224238"/>
            <a:chOff x="802803" y="3715228"/>
            <a:chExt cx="245580" cy="224238"/>
          </a:xfrm>
        </p:grpSpPr>
        <p:sp>
          <p:nvSpPr>
            <p:cNvPr id="2573" name="Google Shape;2573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574" name="Google Shape;2574;p45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4</a:t>
              </a:r>
              <a:endParaRPr/>
            </a:p>
          </p:txBody>
        </p:sp>
      </p:grpSp>
      <p:grpSp>
        <p:nvGrpSpPr>
          <p:cNvPr id="2575" name="Google Shape;2575;p45"/>
          <p:cNvGrpSpPr/>
          <p:nvPr/>
        </p:nvGrpSpPr>
        <p:grpSpPr>
          <a:xfrm>
            <a:off x="784605" y="3629276"/>
            <a:ext cx="245580" cy="224238"/>
            <a:chOff x="802803" y="3715228"/>
            <a:chExt cx="245580" cy="224238"/>
          </a:xfrm>
        </p:grpSpPr>
        <p:sp>
          <p:nvSpPr>
            <p:cNvPr id="2576" name="Google Shape;2576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577" name="Google Shape;2577;p45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4</a:t>
              </a:r>
              <a:endParaRPr/>
            </a:p>
          </p:txBody>
        </p:sp>
      </p:grpSp>
      <p:grpSp>
        <p:nvGrpSpPr>
          <p:cNvPr id="2578" name="Google Shape;2578;p45"/>
          <p:cNvGrpSpPr/>
          <p:nvPr/>
        </p:nvGrpSpPr>
        <p:grpSpPr>
          <a:xfrm>
            <a:off x="4359077" y="3641899"/>
            <a:ext cx="245580" cy="224238"/>
            <a:chOff x="802803" y="3715228"/>
            <a:chExt cx="245580" cy="224238"/>
          </a:xfrm>
        </p:grpSpPr>
        <p:sp>
          <p:nvSpPr>
            <p:cNvPr id="2579" name="Google Shape;2579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580" name="Google Shape;2580;p45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5</a:t>
              </a:r>
              <a:endParaRPr/>
            </a:p>
          </p:txBody>
        </p:sp>
      </p:grpSp>
      <p:grpSp>
        <p:nvGrpSpPr>
          <p:cNvPr id="2581" name="Google Shape;2581;p45"/>
          <p:cNvGrpSpPr/>
          <p:nvPr/>
        </p:nvGrpSpPr>
        <p:grpSpPr>
          <a:xfrm>
            <a:off x="6484980" y="5931080"/>
            <a:ext cx="300082" cy="224238"/>
            <a:chOff x="775552" y="3715228"/>
            <a:chExt cx="300082" cy="224238"/>
          </a:xfrm>
        </p:grpSpPr>
        <p:sp>
          <p:nvSpPr>
            <p:cNvPr id="2582" name="Google Shape;2582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583" name="Google Shape;2583;p45"/>
            <p:cNvSpPr/>
            <p:nvPr/>
          </p:nvSpPr>
          <p:spPr>
            <a:xfrm>
              <a:off x="775552" y="3724022"/>
              <a:ext cx="300082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6a</a:t>
              </a:r>
              <a:endParaRPr/>
            </a:p>
          </p:txBody>
        </p:sp>
      </p:grpSp>
      <p:grpSp>
        <p:nvGrpSpPr>
          <p:cNvPr id="2584" name="Google Shape;2584;p45"/>
          <p:cNvGrpSpPr/>
          <p:nvPr/>
        </p:nvGrpSpPr>
        <p:grpSpPr>
          <a:xfrm>
            <a:off x="4325561" y="3388584"/>
            <a:ext cx="309700" cy="224238"/>
            <a:chOff x="770743" y="3715228"/>
            <a:chExt cx="309700" cy="224238"/>
          </a:xfrm>
        </p:grpSpPr>
        <p:sp>
          <p:nvSpPr>
            <p:cNvPr id="2585" name="Google Shape;2585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586" name="Google Shape;2586;p45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6b</a:t>
              </a:r>
              <a:endParaRPr/>
            </a:p>
          </p:txBody>
        </p:sp>
      </p:grpSp>
      <p:grpSp>
        <p:nvGrpSpPr>
          <p:cNvPr id="2587" name="Google Shape;2587;p45"/>
          <p:cNvGrpSpPr/>
          <p:nvPr/>
        </p:nvGrpSpPr>
        <p:grpSpPr>
          <a:xfrm>
            <a:off x="4372912" y="5940000"/>
            <a:ext cx="309700" cy="224238"/>
            <a:chOff x="770743" y="3715228"/>
            <a:chExt cx="309700" cy="224238"/>
          </a:xfrm>
        </p:grpSpPr>
        <p:sp>
          <p:nvSpPr>
            <p:cNvPr id="2588" name="Google Shape;2588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589" name="Google Shape;2589;p45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6b</a:t>
              </a:r>
              <a:endParaRPr/>
            </a:p>
          </p:txBody>
        </p:sp>
      </p:grpSp>
      <p:grpSp>
        <p:nvGrpSpPr>
          <p:cNvPr id="2590" name="Google Shape;2590;p45"/>
          <p:cNvGrpSpPr/>
          <p:nvPr/>
        </p:nvGrpSpPr>
        <p:grpSpPr>
          <a:xfrm>
            <a:off x="4330045" y="3136880"/>
            <a:ext cx="309700" cy="224238"/>
            <a:chOff x="770743" y="3715228"/>
            <a:chExt cx="309700" cy="224238"/>
          </a:xfrm>
        </p:grpSpPr>
        <p:sp>
          <p:nvSpPr>
            <p:cNvPr id="2591" name="Google Shape;2591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592" name="Google Shape;2592;p45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8b</a:t>
              </a:r>
              <a:endParaRPr/>
            </a:p>
          </p:txBody>
        </p:sp>
      </p:grpSp>
      <p:grpSp>
        <p:nvGrpSpPr>
          <p:cNvPr id="2593" name="Google Shape;2593;p45"/>
          <p:cNvGrpSpPr/>
          <p:nvPr/>
        </p:nvGrpSpPr>
        <p:grpSpPr>
          <a:xfrm>
            <a:off x="4377396" y="5681195"/>
            <a:ext cx="309700" cy="224238"/>
            <a:chOff x="770743" y="3715228"/>
            <a:chExt cx="309700" cy="224238"/>
          </a:xfrm>
        </p:grpSpPr>
        <p:sp>
          <p:nvSpPr>
            <p:cNvPr id="2594" name="Google Shape;2594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595" name="Google Shape;2595;p45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8b</a:t>
              </a:r>
              <a:endParaRPr/>
            </a:p>
          </p:txBody>
        </p:sp>
      </p:grpSp>
      <p:grpSp>
        <p:nvGrpSpPr>
          <p:cNvPr id="2596" name="Google Shape;2596;p45"/>
          <p:cNvGrpSpPr/>
          <p:nvPr/>
        </p:nvGrpSpPr>
        <p:grpSpPr>
          <a:xfrm>
            <a:off x="4298376" y="2880000"/>
            <a:ext cx="368899" cy="223200"/>
            <a:chOff x="740286" y="3715228"/>
            <a:chExt cx="370615" cy="224238"/>
          </a:xfrm>
        </p:grpSpPr>
        <p:sp>
          <p:nvSpPr>
            <p:cNvPr id="2597" name="Google Shape;2597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598" name="Google Shape;2598;p45"/>
            <p:cNvSpPr/>
            <p:nvPr/>
          </p:nvSpPr>
          <p:spPr>
            <a:xfrm>
              <a:off x="740286" y="3724022"/>
              <a:ext cx="370615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12b</a:t>
              </a:r>
              <a:endParaRPr/>
            </a:p>
          </p:txBody>
        </p:sp>
      </p:grpSp>
      <p:grpSp>
        <p:nvGrpSpPr>
          <p:cNvPr id="2599" name="Google Shape;2599;p45"/>
          <p:cNvGrpSpPr/>
          <p:nvPr/>
        </p:nvGrpSpPr>
        <p:grpSpPr>
          <a:xfrm>
            <a:off x="4345727" y="5432633"/>
            <a:ext cx="370614" cy="347348"/>
            <a:chOff x="740286" y="3715228"/>
            <a:chExt cx="370614" cy="347348"/>
          </a:xfrm>
        </p:grpSpPr>
        <p:sp>
          <p:nvSpPr>
            <p:cNvPr id="2600" name="Google Shape;2600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601" name="Google Shape;2601;p45"/>
            <p:cNvSpPr/>
            <p:nvPr/>
          </p:nvSpPr>
          <p:spPr>
            <a:xfrm>
              <a:off x="740286" y="3724022"/>
              <a:ext cx="370614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12b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grpSp>
        <p:nvGrpSpPr>
          <p:cNvPr id="2602" name="Google Shape;2602;p45"/>
          <p:cNvGrpSpPr/>
          <p:nvPr/>
        </p:nvGrpSpPr>
        <p:grpSpPr>
          <a:xfrm>
            <a:off x="6484980" y="5676798"/>
            <a:ext cx="300082" cy="224238"/>
            <a:chOff x="775552" y="3715228"/>
            <a:chExt cx="300082" cy="224238"/>
          </a:xfrm>
        </p:grpSpPr>
        <p:sp>
          <p:nvSpPr>
            <p:cNvPr id="2603" name="Google Shape;2603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604" name="Google Shape;2604;p45"/>
            <p:cNvSpPr/>
            <p:nvPr/>
          </p:nvSpPr>
          <p:spPr>
            <a:xfrm>
              <a:off x="775552" y="3724022"/>
              <a:ext cx="300082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8a</a:t>
              </a:r>
              <a:endParaRPr/>
            </a:p>
          </p:txBody>
        </p:sp>
      </p:grpSp>
      <p:grpSp>
        <p:nvGrpSpPr>
          <p:cNvPr id="2605" name="Google Shape;2605;p45"/>
          <p:cNvGrpSpPr/>
          <p:nvPr/>
        </p:nvGrpSpPr>
        <p:grpSpPr>
          <a:xfrm>
            <a:off x="6448807" y="5416132"/>
            <a:ext cx="360996" cy="224238"/>
            <a:chOff x="736857" y="3715228"/>
            <a:chExt cx="360996" cy="224238"/>
          </a:xfrm>
        </p:grpSpPr>
        <p:sp>
          <p:nvSpPr>
            <p:cNvPr id="2606" name="Google Shape;2606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607" name="Google Shape;2607;p45"/>
            <p:cNvSpPr/>
            <p:nvPr/>
          </p:nvSpPr>
          <p:spPr>
            <a:xfrm>
              <a:off x="736857" y="3724022"/>
              <a:ext cx="360996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12a</a:t>
              </a:r>
              <a:endParaRPr/>
            </a:p>
          </p:txBody>
        </p:sp>
      </p:grpSp>
      <p:grpSp>
        <p:nvGrpSpPr>
          <p:cNvPr id="2608" name="Google Shape;2608;p45"/>
          <p:cNvGrpSpPr/>
          <p:nvPr/>
        </p:nvGrpSpPr>
        <p:grpSpPr>
          <a:xfrm>
            <a:off x="2681463" y="5057611"/>
            <a:ext cx="245580" cy="224238"/>
            <a:chOff x="802803" y="3715228"/>
            <a:chExt cx="245580" cy="224238"/>
          </a:xfrm>
        </p:grpSpPr>
        <p:sp>
          <p:nvSpPr>
            <p:cNvPr id="2609" name="Google Shape;2609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610" name="Google Shape;2610;p45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7</a:t>
              </a:r>
              <a:endParaRPr/>
            </a:p>
          </p:txBody>
        </p:sp>
      </p:grpSp>
      <p:grpSp>
        <p:nvGrpSpPr>
          <p:cNvPr id="2611" name="Google Shape;2611;p45"/>
          <p:cNvGrpSpPr/>
          <p:nvPr/>
        </p:nvGrpSpPr>
        <p:grpSpPr>
          <a:xfrm>
            <a:off x="2680630" y="4808856"/>
            <a:ext cx="245580" cy="224238"/>
            <a:chOff x="802803" y="3715228"/>
            <a:chExt cx="245580" cy="224238"/>
          </a:xfrm>
        </p:grpSpPr>
        <p:sp>
          <p:nvSpPr>
            <p:cNvPr id="2612" name="Google Shape;2612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613" name="Google Shape;2613;p45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9</a:t>
              </a:r>
              <a:endParaRPr/>
            </a:p>
          </p:txBody>
        </p:sp>
      </p:grpSp>
      <p:grpSp>
        <p:nvGrpSpPr>
          <p:cNvPr id="2614" name="Google Shape;2614;p45"/>
          <p:cNvGrpSpPr/>
          <p:nvPr/>
        </p:nvGrpSpPr>
        <p:grpSpPr>
          <a:xfrm>
            <a:off x="6550922" y="1481480"/>
            <a:ext cx="245580" cy="224238"/>
            <a:chOff x="802803" y="3715228"/>
            <a:chExt cx="245580" cy="224238"/>
          </a:xfrm>
        </p:grpSpPr>
        <p:sp>
          <p:nvSpPr>
            <p:cNvPr id="2615" name="Google Shape;2615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616" name="Google Shape;2616;p45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9</a:t>
              </a:r>
              <a:endParaRPr/>
            </a:p>
          </p:txBody>
        </p:sp>
      </p:grpSp>
      <p:grpSp>
        <p:nvGrpSpPr>
          <p:cNvPr id="2617" name="Google Shape;2617;p45"/>
          <p:cNvGrpSpPr/>
          <p:nvPr/>
        </p:nvGrpSpPr>
        <p:grpSpPr>
          <a:xfrm>
            <a:off x="8311967" y="1742779"/>
            <a:ext cx="309700" cy="224238"/>
            <a:chOff x="770743" y="3715228"/>
            <a:chExt cx="309700" cy="224238"/>
          </a:xfrm>
        </p:grpSpPr>
        <p:sp>
          <p:nvSpPr>
            <p:cNvPr id="2618" name="Google Shape;2618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619" name="Google Shape;2619;p45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10</a:t>
              </a:r>
              <a:endParaRPr/>
            </a:p>
          </p:txBody>
        </p:sp>
      </p:grpSp>
      <p:grpSp>
        <p:nvGrpSpPr>
          <p:cNvPr id="2620" name="Google Shape;2620;p45"/>
          <p:cNvGrpSpPr/>
          <p:nvPr/>
        </p:nvGrpSpPr>
        <p:grpSpPr>
          <a:xfrm>
            <a:off x="4322372" y="1240114"/>
            <a:ext cx="300082" cy="224238"/>
            <a:chOff x="775552" y="3715228"/>
            <a:chExt cx="300082" cy="224238"/>
          </a:xfrm>
        </p:grpSpPr>
        <p:sp>
          <p:nvSpPr>
            <p:cNvPr id="2621" name="Google Shape;2621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622" name="Google Shape;2622;p45"/>
            <p:cNvSpPr/>
            <p:nvPr/>
          </p:nvSpPr>
          <p:spPr>
            <a:xfrm>
              <a:off x="775552" y="3724022"/>
              <a:ext cx="300082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8a</a:t>
              </a:r>
              <a:endParaRPr/>
            </a:p>
          </p:txBody>
        </p:sp>
      </p:grpSp>
      <p:grpSp>
        <p:nvGrpSpPr>
          <p:cNvPr id="2623" name="Google Shape;2623;p45"/>
          <p:cNvGrpSpPr/>
          <p:nvPr/>
        </p:nvGrpSpPr>
        <p:grpSpPr>
          <a:xfrm>
            <a:off x="4319927" y="983503"/>
            <a:ext cx="309700" cy="224238"/>
            <a:chOff x="770743" y="3715228"/>
            <a:chExt cx="309700" cy="224238"/>
          </a:xfrm>
        </p:grpSpPr>
        <p:sp>
          <p:nvSpPr>
            <p:cNvPr id="2624" name="Google Shape;2624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625" name="Google Shape;2625;p45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11</a:t>
              </a:r>
              <a:endParaRPr/>
            </a:p>
          </p:txBody>
        </p:sp>
      </p:grpSp>
      <p:grpSp>
        <p:nvGrpSpPr>
          <p:cNvPr id="2626" name="Google Shape;2626;p45"/>
          <p:cNvGrpSpPr/>
          <p:nvPr/>
        </p:nvGrpSpPr>
        <p:grpSpPr>
          <a:xfrm>
            <a:off x="8280687" y="1478795"/>
            <a:ext cx="360996" cy="224238"/>
            <a:chOff x="736857" y="3715228"/>
            <a:chExt cx="360996" cy="224238"/>
          </a:xfrm>
        </p:grpSpPr>
        <p:sp>
          <p:nvSpPr>
            <p:cNvPr id="2627" name="Google Shape;2627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628" name="Google Shape;2628;p45"/>
            <p:cNvSpPr/>
            <p:nvPr/>
          </p:nvSpPr>
          <p:spPr>
            <a:xfrm>
              <a:off x="736857" y="3724022"/>
              <a:ext cx="360996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12a</a:t>
              </a:r>
              <a:endParaRPr/>
            </a:p>
          </p:txBody>
        </p:sp>
      </p:grpSp>
      <p:grpSp>
        <p:nvGrpSpPr>
          <p:cNvPr id="2629" name="Google Shape;2629;p45"/>
          <p:cNvGrpSpPr/>
          <p:nvPr/>
        </p:nvGrpSpPr>
        <p:grpSpPr>
          <a:xfrm>
            <a:off x="4317141" y="2187210"/>
            <a:ext cx="309700" cy="224238"/>
            <a:chOff x="762505" y="3715228"/>
            <a:chExt cx="309700" cy="224238"/>
          </a:xfrm>
        </p:grpSpPr>
        <p:sp>
          <p:nvSpPr>
            <p:cNvPr id="2630" name="Google Shape;2630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631" name="Google Shape;2631;p45"/>
            <p:cNvSpPr/>
            <p:nvPr/>
          </p:nvSpPr>
          <p:spPr>
            <a:xfrm>
              <a:off x="762505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13</a:t>
              </a:r>
              <a:endParaRPr/>
            </a:p>
          </p:txBody>
        </p:sp>
      </p:grpSp>
      <p:grpSp>
        <p:nvGrpSpPr>
          <p:cNvPr id="2632" name="Google Shape;2632;p45"/>
          <p:cNvGrpSpPr/>
          <p:nvPr/>
        </p:nvGrpSpPr>
        <p:grpSpPr>
          <a:xfrm>
            <a:off x="852407" y="5940000"/>
            <a:ext cx="309700" cy="224238"/>
            <a:chOff x="770743" y="3715228"/>
            <a:chExt cx="309700" cy="224238"/>
          </a:xfrm>
        </p:grpSpPr>
        <p:sp>
          <p:nvSpPr>
            <p:cNvPr id="2633" name="Google Shape;2633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634" name="Google Shape;2634;p45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14</a:t>
              </a:r>
              <a:endParaRPr/>
            </a:p>
          </p:txBody>
        </p:sp>
      </p:grpSp>
      <p:grpSp>
        <p:nvGrpSpPr>
          <p:cNvPr id="2635" name="Google Shape;2635;p45"/>
          <p:cNvGrpSpPr/>
          <p:nvPr/>
        </p:nvGrpSpPr>
        <p:grpSpPr>
          <a:xfrm>
            <a:off x="4325894" y="1931502"/>
            <a:ext cx="309700" cy="224238"/>
            <a:chOff x="770743" y="3715228"/>
            <a:chExt cx="309700" cy="224238"/>
          </a:xfrm>
        </p:grpSpPr>
        <p:sp>
          <p:nvSpPr>
            <p:cNvPr id="2636" name="Google Shape;2636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637" name="Google Shape;2637;p45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15</a:t>
              </a:r>
              <a:endParaRPr/>
            </a:p>
          </p:txBody>
        </p:sp>
      </p:grpSp>
      <p:grpSp>
        <p:nvGrpSpPr>
          <p:cNvPr id="2638" name="Google Shape;2638;p45"/>
          <p:cNvGrpSpPr/>
          <p:nvPr/>
        </p:nvGrpSpPr>
        <p:grpSpPr>
          <a:xfrm>
            <a:off x="6512636" y="1220768"/>
            <a:ext cx="309700" cy="224238"/>
            <a:chOff x="762505" y="3715228"/>
            <a:chExt cx="309700" cy="224238"/>
          </a:xfrm>
        </p:grpSpPr>
        <p:sp>
          <p:nvSpPr>
            <p:cNvPr id="2639" name="Google Shape;2639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640" name="Google Shape;2640;p45"/>
            <p:cNvSpPr/>
            <p:nvPr/>
          </p:nvSpPr>
          <p:spPr>
            <a:xfrm>
              <a:off x="762505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16</a:t>
              </a:r>
              <a:endParaRPr/>
            </a:p>
          </p:txBody>
        </p:sp>
      </p:grpSp>
      <p:sp>
        <p:nvSpPr>
          <p:cNvPr id="2641" name="Google Shape;2641;p45"/>
          <p:cNvSpPr txBox="1"/>
          <p:nvPr/>
        </p:nvSpPr>
        <p:spPr>
          <a:xfrm>
            <a:off x="4033926" y="1538024"/>
            <a:ext cx="201557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receivable</a:t>
            </a:r>
            <a:endParaRPr/>
          </a:p>
        </p:txBody>
      </p:sp>
      <p:sp>
        <p:nvSpPr>
          <p:cNvPr id="2642" name="Google Shape;2642;p45"/>
          <p:cNvSpPr txBox="1"/>
          <p:nvPr/>
        </p:nvSpPr>
        <p:spPr>
          <a:xfrm>
            <a:off x="6252890" y="2028286"/>
            <a:ext cx="198713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payable</a:t>
            </a:r>
            <a:endParaRPr/>
          </a:p>
        </p:txBody>
      </p:sp>
      <p:sp>
        <p:nvSpPr>
          <p:cNvPr id="2643" name="Google Shape;2643;p45"/>
          <p:cNvSpPr txBox="1"/>
          <p:nvPr/>
        </p:nvSpPr>
        <p:spPr>
          <a:xfrm>
            <a:off x="9504213" y="373659"/>
            <a:ext cx="2279791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Sources of funds</a:t>
            </a:r>
            <a:endParaRPr/>
          </a:p>
        </p:txBody>
      </p:sp>
      <p:sp>
        <p:nvSpPr>
          <p:cNvPr id="2644" name="Google Shape;2644;p45"/>
          <p:cNvSpPr txBox="1"/>
          <p:nvPr/>
        </p:nvSpPr>
        <p:spPr>
          <a:xfrm>
            <a:off x="492858" y="373659"/>
            <a:ext cx="188064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6"/>
                </a:solidFill>
                <a:latin typeface="Avenir"/>
                <a:ea typeface="Avenir"/>
                <a:cs typeface="Avenir"/>
                <a:sym typeface="Avenir"/>
              </a:rPr>
              <a:t>Uses of funds</a:t>
            </a:r>
            <a:endParaRPr/>
          </a:p>
        </p:txBody>
      </p:sp>
      <p:grpSp>
        <p:nvGrpSpPr>
          <p:cNvPr id="2645" name="Google Shape;2645;p45"/>
          <p:cNvGrpSpPr/>
          <p:nvPr/>
        </p:nvGrpSpPr>
        <p:grpSpPr>
          <a:xfrm>
            <a:off x="674882" y="2236958"/>
            <a:ext cx="1620000" cy="613673"/>
            <a:chOff x="3810000" y="2381250"/>
            <a:chExt cx="1390650" cy="1230631"/>
          </a:xfrm>
        </p:grpSpPr>
        <p:sp>
          <p:nvSpPr>
            <p:cNvPr id="2646" name="Google Shape;2646;p45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647" name="Google Shape;2647;p45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648" name="Google Shape;2648;p45"/>
          <p:cNvSpPr txBox="1"/>
          <p:nvPr/>
        </p:nvSpPr>
        <p:spPr>
          <a:xfrm>
            <a:off x="667920" y="2817445"/>
            <a:ext cx="164732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Accumulated depreciation</a:t>
            </a:r>
            <a:endParaRPr/>
          </a:p>
        </p:txBody>
      </p:sp>
      <p:sp>
        <p:nvSpPr>
          <p:cNvPr id="2649" name="Google Shape;2649;p45"/>
          <p:cNvSpPr txBox="1"/>
          <p:nvPr/>
        </p:nvSpPr>
        <p:spPr>
          <a:xfrm>
            <a:off x="1679276" y="2502766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2650" name="Google Shape;2650;p45"/>
          <p:cNvSpPr/>
          <p:nvPr/>
        </p:nvSpPr>
        <p:spPr>
          <a:xfrm>
            <a:off x="1256101" y="255077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651" name="Google Shape;2651;p45"/>
          <p:cNvGrpSpPr/>
          <p:nvPr/>
        </p:nvGrpSpPr>
        <p:grpSpPr>
          <a:xfrm>
            <a:off x="752976" y="2511750"/>
            <a:ext cx="309700" cy="224238"/>
            <a:chOff x="770743" y="3715228"/>
            <a:chExt cx="309700" cy="224238"/>
          </a:xfrm>
        </p:grpSpPr>
        <p:sp>
          <p:nvSpPr>
            <p:cNvPr id="2652" name="Google Shape;2652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653" name="Google Shape;2653;p45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14</a:t>
              </a:r>
              <a:endParaRPr/>
            </a:p>
          </p:txBody>
        </p:sp>
      </p:grpSp>
      <p:grpSp>
        <p:nvGrpSpPr>
          <p:cNvPr id="2654" name="Google Shape;2654;p45"/>
          <p:cNvGrpSpPr/>
          <p:nvPr/>
        </p:nvGrpSpPr>
        <p:grpSpPr>
          <a:xfrm>
            <a:off x="4247500" y="957969"/>
            <a:ext cx="1620000" cy="613673"/>
            <a:chOff x="3810000" y="2381250"/>
            <a:chExt cx="1390650" cy="1230631"/>
          </a:xfrm>
        </p:grpSpPr>
        <p:sp>
          <p:nvSpPr>
            <p:cNvPr id="2655" name="Google Shape;2655;p45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656" name="Google Shape;2656;p45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657" name="Google Shape;2657;p45"/>
          <p:cNvGrpSpPr/>
          <p:nvPr/>
        </p:nvGrpSpPr>
        <p:grpSpPr>
          <a:xfrm>
            <a:off x="4247500" y="1892397"/>
            <a:ext cx="1620000" cy="613673"/>
            <a:chOff x="3810000" y="2381250"/>
            <a:chExt cx="1390650" cy="1230631"/>
          </a:xfrm>
        </p:grpSpPr>
        <p:sp>
          <p:nvSpPr>
            <p:cNvPr id="2658" name="Google Shape;2658;p45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659" name="Google Shape;2659;p45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660" name="Google Shape;2660;p45"/>
          <p:cNvGrpSpPr/>
          <p:nvPr/>
        </p:nvGrpSpPr>
        <p:grpSpPr>
          <a:xfrm>
            <a:off x="2556000" y="4767598"/>
            <a:ext cx="1620000" cy="613673"/>
            <a:chOff x="3810000" y="2381250"/>
            <a:chExt cx="1390650" cy="1230631"/>
          </a:xfrm>
        </p:grpSpPr>
        <p:sp>
          <p:nvSpPr>
            <p:cNvPr id="2661" name="Google Shape;2661;p45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662" name="Google Shape;2662;p45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663" name="Google Shape;2663;p45"/>
          <p:cNvGrpSpPr/>
          <p:nvPr/>
        </p:nvGrpSpPr>
        <p:grpSpPr>
          <a:xfrm>
            <a:off x="788356" y="5618680"/>
            <a:ext cx="1620000" cy="613673"/>
            <a:chOff x="3810000" y="2381250"/>
            <a:chExt cx="1390650" cy="1230631"/>
          </a:xfrm>
        </p:grpSpPr>
        <p:sp>
          <p:nvSpPr>
            <p:cNvPr id="2664" name="Google Shape;2664;p45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665" name="Google Shape;2665;p45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666" name="Google Shape;2666;p45"/>
          <p:cNvGrpSpPr/>
          <p:nvPr/>
        </p:nvGrpSpPr>
        <p:grpSpPr>
          <a:xfrm>
            <a:off x="4292494" y="5124243"/>
            <a:ext cx="1620000" cy="1120414"/>
            <a:chOff x="3810000" y="2015069"/>
            <a:chExt cx="1390650" cy="1596814"/>
          </a:xfrm>
        </p:grpSpPr>
        <p:sp>
          <p:nvSpPr>
            <p:cNvPr id="2667" name="Google Shape;2667;p45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668" name="Google Shape;2668;p45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669" name="Google Shape;2669;p45"/>
          <p:cNvGrpSpPr/>
          <p:nvPr/>
        </p:nvGrpSpPr>
        <p:grpSpPr>
          <a:xfrm>
            <a:off x="6382456" y="5125053"/>
            <a:ext cx="1620000" cy="1119603"/>
            <a:chOff x="3810000" y="2015069"/>
            <a:chExt cx="1390650" cy="1596814"/>
          </a:xfrm>
        </p:grpSpPr>
        <p:sp>
          <p:nvSpPr>
            <p:cNvPr id="2670" name="Google Shape;2670;p45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671" name="Google Shape;2671;p45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672" name="Google Shape;2672;p45"/>
          <p:cNvGrpSpPr/>
          <p:nvPr/>
        </p:nvGrpSpPr>
        <p:grpSpPr>
          <a:xfrm>
            <a:off x="8214558" y="1260018"/>
            <a:ext cx="1620000" cy="796276"/>
            <a:chOff x="3810000" y="2015069"/>
            <a:chExt cx="1390650" cy="1596814"/>
          </a:xfrm>
        </p:grpSpPr>
        <p:sp>
          <p:nvSpPr>
            <p:cNvPr id="2673" name="Google Shape;2673;p45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674" name="Google Shape;2674;p45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675" name="Google Shape;2675;p45"/>
          <p:cNvGrpSpPr/>
          <p:nvPr/>
        </p:nvGrpSpPr>
        <p:grpSpPr>
          <a:xfrm>
            <a:off x="10006085" y="1263488"/>
            <a:ext cx="1620000" cy="796276"/>
            <a:chOff x="3810000" y="2015069"/>
            <a:chExt cx="1390650" cy="1596814"/>
          </a:xfrm>
        </p:grpSpPr>
        <p:sp>
          <p:nvSpPr>
            <p:cNvPr id="2676" name="Google Shape;2676;p45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677" name="Google Shape;2677;p45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678" name="Google Shape;2678;p45"/>
          <p:cNvGrpSpPr/>
          <p:nvPr/>
        </p:nvGrpSpPr>
        <p:grpSpPr>
          <a:xfrm>
            <a:off x="6428511" y="1266563"/>
            <a:ext cx="1620000" cy="796276"/>
            <a:chOff x="3810000" y="2015069"/>
            <a:chExt cx="1390650" cy="1596814"/>
          </a:xfrm>
        </p:grpSpPr>
        <p:sp>
          <p:nvSpPr>
            <p:cNvPr id="2679" name="Google Shape;2679;p45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680" name="Google Shape;2680;p45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681" name="Google Shape;2681;p45"/>
          <p:cNvGrpSpPr/>
          <p:nvPr/>
        </p:nvGrpSpPr>
        <p:grpSpPr>
          <a:xfrm>
            <a:off x="2458800" y="957790"/>
            <a:ext cx="1620000" cy="3000908"/>
            <a:chOff x="671549" y="1402787"/>
            <a:chExt cx="1620000" cy="2549293"/>
          </a:xfrm>
        </p:grpSpPr>
        <p:sp>
          <p:nvSpPr>
            <p:cNvPr id="2682" name="Google Shape;2682;p45"/>
            <p:cNvSpPr/>
            <p:nvPr/>
          </p:nvSpPr>
          <p:spPr>
            <a:xfrm flipH="1">
              <a:off x="1481549" y="1402787"/>
              <a:ext cx="810000" cy="2549293"/>
            </a:xfrm>
            <a:prstGeom prst="corner">
              <a:avLst>
                <a:gd name="adj1" fmla="val 6497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683" name="Google Shape;2683;p45"/>
            <p:cNvSpPr/>
            <p:nvPr/>
          </p:nvSpPr>
          <p:spPr>
            <a:xfrm>
              <a:off x="671549" y="1402787"/>
              <a:ext cx="810000" cy="2549293"/>
            </a:xfrm>
            <a:prstGeom prst="corner">
              <a:avLst>
                <a:gd name="adj1" fmla="val 6497"/>
                <a:gd name="adj2" fmla="val 7336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2684" name="Google Shape;2684;p45"/>
          <p:cNvSpPr txBox="1"/>
          <p:nvPr/>
        </p:nvSpPr>
        <p:spPr>
          <a:xfrm>
            <a:off x="2551146" y="3924000"/>
            <a:ext cx="139333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Cash at bank</a:t>
            </a:r>
            <a:endParaRPr/>
          </a:p>
        </p:txBody>
      </p:sp>
      <p:sp>
        <p:nvSpPr>
          <p:cNvPr id="2685" name="Google Shape;2685;p45"/>
          <p:cNvSpPr txBox="1"/>
          <p:nvPr/>
        </p:nvSpPr>
        <p:spPr>
          <a:xfrm>
            <a:off x="3184560" y="361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2686" name="Google Shape;2686;p45"/>
          <p:cNvSpPr txBox="1"/>
          <p:nvPr/>
        </p:nvSpPr>
        <p:spPr>
          <a:xfrm>
            <a:off x="3184560" y="334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2687" name="Google Shape;2687;p45"/>
          <p:cNvSpPr txBox="1"/>
          <p:nvPr/>
        </p:nvSpPr>
        <p:spPr>
          <a:xfrm>
            <a:off x="3298373" y="3074709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5,000</a:t>
            </a:r>
            <a:endParaRPr/>
          </a:p>
        </p:txBody>
      </p:sp>
      <p:sp>
        <p:nvSpPr>
          <p:cNvPr id="2688" name="Google Shape;2688;p45"/>
          <p:cNvSpPr txBox="1"/>
          <p:nvPr/>
        </p:nvSpPr>
        <p:spPr>
          <a:xfrm>
            <a:off x="3469894" y="253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700</a:t>
            </a:r>
            <a:endParaRPr/>
          </a:p>
        </p:txBody>
      </p:sp>
      <p:sp>
        <p:nvSpPr>
          <p:cNvPr id="2689" name="Google Shape;2689;p45"/>
          <p:cNvSpPr txBox="1"/>
          <p:nvPr/>
        </p:nvSpPr>
        <p:spPr>
          <a:xfrm>
            <a:off x="3583708" y="2264709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50</a:t>
            </a:r>
            <a:endParaRPr/>
          </a:p>
        </p:txBody>
      </p:sp>
      <p:sp>
        <p:nvSpPr>
          <p:cNvPr id="2690" name="Google Shape;2690;p45"/>
          <p:cNvSpPr txBox="1"/>
          <p:nvPr/>
        </p:nvSpPr>
        <p:spPr>
          <a:xfrm>
            <a:off x="3469894" y="172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2691" name="Google Shape;2691;p45"/>
          <p:cNvSpPr txBox="1"/>
          <p:nvPr/>
        </p:nvSpPr>
        <p:spPr>
          <a:xfrm>
            <a:off x="3469894" y="145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800</a:t>
            </a:r>
            <a:endParaRPr/>
          </a:p>
        </p:txBody>
      </p:sp>
      <p:sp>
        <p:nvSpPr>
          <p:cNvPr id="2692" name="Google Shape;2692;p45"/>
          <p:cNvSpPr txBox="1"/>
          <p:nvPr/>
        </p:nvSpPr>
        <p:spPr>
          <a:xfrm>
            <a:off x="3184560" y="280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10,000</a:t>
            </a:r>
            <a:endParaRPr/>
          </a:p>
        </p:txBody>
      </p:sp>
      <p:sp>
        <p:nvSpPr>
          <p:cNvPr id="2693" name="Google Shape;2693;p45"/>
          <p:cNvSpPr/>
          <p:nvPr/>
        </p:nvSpPr>
        <p:spPr>
          <a:xfrm>
            <a:off x="3011371" y="152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4" name="Google Shape;2694;p45"/>
          <p:cNvSpPr/>
          <p:nvPr/>
        </p:nvSpPr>
        <p:spPr>
          <a:xfrm rot="10800000">
            <a:off x="3011371" y="177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5" name="Google Shape;2695;p45"/>
          <p:cNvSpPr/>
          <p:nvPr/>
        </p:nvSpPr>
        <p:spPr>
          <a:xfrm>
            <a:off x="3011371" y="233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6" name="Google Shape;2696;p45"/>
          <p:cNvSpPr/>
          <p:nvPr/>
        </p:nvSpPr>
        <p:spPr>
          <a:xfrm rot="10800000">
            <a:off x="3011371" y="258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7" name="Google Shape;2697;p45"/>
          <p:cNvSpPr/>
          <p:nvPr/>
        </p:nvSpPr>
        <p:spPr>
          <a:xfrm>
            <a:off x="3011371" y="287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8" name="Google Shape;2698;p45"/>
          <p:cNvSpPr/>
          <p:nvPr/>
        </p:nvSpPr>
        <p:spPr>
          <a:xfrm>
            <a:off x="3011371" y="314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9" name="Google Shape;2699;p45"/>
          <p:cNvSpPr/>
          <p:nvPr/>
        </p:nvSpPr>
        <p:spPr>
          <a:xfrm rot="10800000">
            <a:off x="3011371" y="339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0" name="Google Shape;2700;p45"/>
          <p:cNvSpPr/>
          <p:nvPr/>
        </p:nvSpPr>
        <p:spPr>
          <a:xfrm rot="10800000">
            <a:off x="3011371" y="366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1" name="Google Shape;2701;p45"/>
          <p:cNvSpPr txBox="1"/>
          <p:nvPr/>
        </p:nvSpPr>
        <p:spPr>
          <a:xfrm>
            <a:off x="3469894" y="199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2702" name="Google Shape;2702;p45"/>
          <p:cNvSpPr/>
          <p:nvPr/>
        </p:nvSpPr>
        <p:spPr>
          <a:xfrm rot="10800000">
            <a:off x="3007666" y="204993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3" name="Google Shape;2703;p45"/>
          <p:cNvSpPr txBox="1"/>
          <p:nvPr/>
        </p:nvSpPr>
        <p:spPr>
          <a:xfrm>
            <a:off x="3298373" y="1194957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2704" name="Google Shape;2704;p45"/>
          <p:cNvSpPr/>
          <p:nvPr/>
        </p:nvSpPr>
        <p:spPr>
          <a:xfrm>
            <a:off x="3015226" y="126695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705" name="Google Shape;2705;p45"/>
          <p:cNvGrpSpPr/>
          <p:nvPr/>
        </p:nvGrpSpPr>
        <p:grpSpPr>
          <a:xfrm>
            <a:off x="2528692" y="1230247"/>
            <a:ext cx="309700" cy="223917"/>
            <a:chOff x="756600" y="3715226"/>
            <a:chExt cx="321511" cy="232457"/>
          </a:xfrm>
        </p:grpSpPr>
        <p:sp>
          <p:nvSpPr>
            <p:cNvPr id="2706" name="Google Shape;2706;p45"/>
            <p:cNvSpPr/>
            <p:nvPr/>
          </p:nvSpPr>
          <p:spPr>
            <a:xfrm>
              <a:off x="810779" y="3715226"/>
              <a:ext cx="224237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707" name="Google Shape;2707;p45"/>
            <p:cNvSpPr/>
            <p:nvPr/>
          </p:nvSpPr>
          <p:spPr>
            <a:xfrm>
              <a:off x="756600" y="3724022"/>
              <a:ext cx="321511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16</a:t>
              </a:r>
              <a:endParaRPr/>
            </a:p>
          </p:txBody>
        </p:sp>
      </p:grpSp>
      <p:grpSp>
        <p:nvGrpSpPr>
          <p:cNvPr id="2708" name="Google Shape;2708;p45"/>
          <p:cNvGrpSpPr/>
          <p:nvPr/>
        </p:nvGrpSpPr>
        <p:grpSpPr>
          <a:xfrm>
            <a:off x="2528691" y="1497833"/>
            <a:ext cx="309700" cy="223917"/>
            <a:chOff x="756599" y="3715226"/>
            <a:chExt cx="321512" cy="232457"/>
          </a:xfrm>
        </p:grpSpPr>
        <p:sp>
          <p:nvSpPr>
            <p:cNvPr id="2709" name="Google Shape;2709;p45"/>
            <p:cNvSpPr/>
            <p:nvPr/>
          </p:nvSpPr>
          <p:spPr>
            <a:xfrm>
              <a:off x="810780" y="3715226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710" name="Google Shape;2710;p45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13</a:t>
              </a:r>
              <a:endParaRPr/>
            </a:p>
          </p:txBody>
        </p:sp>
      </p:grpSp>
      <p:grpSp>
        <p:nvGrpSpPr>
          <p:cNvPr id="2711" name="Google Shape;2711;p45"/>
          <p:cNvGrpSpPr/>
          <p:nvPr/>
        </p:nvGrpSpPr>
        <p:grpSpPr>
          <a:xfrm>
            <a:off x="2528691" y="1763611"/>
            <a:ext cx="309700" cy="223916"/>
            <a:chOff x="756599" y="3715227"/>
            <a:chExt cx="321512" cy="232456"/>
          </a:xfrm>
        </p:grpSpPr>
        <p:sp>
          <p:nvSpPr>
            <p:cNvPr id="2712" name="Google Shape;2712;p45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713" name="Google Shape;2713;p45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11</a:t>
              </a:r>
              <a:endParaRPr/>
            </a:p>
          </p:txBody>
        </p:sp>
      </p:grpSp>
      <p:grpSp>
        <p:nvGrpSpPr>
          <p:cNvPr id="2714" name="Google Shape;2714;p45"/>
          <p:cNvGrpSpPr/>
          <p:nvPr/>
        </p:nvGrpSpPr>
        <p:grpSpPr>
          <a:xfrm>
            <a:off x="2528691" y="2037441"/>
            <a:ext cx="309700" cy="223916"/>
            <a:chOff x="756599" y="3715227"/>
            <a:chExt cx="321512" cy="232456"/>
          </a:xfrm>
        </p:grpSpPr>
        <p:sp>
          <p:nvSpPr>
            <p:cNvPr id="2715" name="Google Shape;2715;p45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716" name="Google Shape;2716;p45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10</a:t>
              </a:r>
              <a:endParaRPr/>
            </a:p>
          </p:txBody>
        </p:sp>
      </p:grpSp>
      <p:grpSp>
        <p:nvGrpSpPr>
          <p:cNvPr id="2717" name="Google Shape;2717;p45"/>
          <p:cNvGrpSpPr/>
          <p:nvPr/>
        </p:nvGrpSpPr>
        <p:grpSpPr>
          <a:xfrm>
            <a:off x="2568712" y="2307277"/>
            <a:ext cx="247184" cy="223916"/>
            <a:chOff x="797287" y="3715227"/>
            <a:chExt cx="256611" cy="232456"/>
          </a:xfrm>
        </p:grpSpPr>
        <p:sp>
          <p:nvSpPr>
            <p:cNvPr id="2718" name="Google Shape;2718;p45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719" name="Google Shape;2719;p45"/>
            <p:cNvSpPr/>
            <p:nvPr/>
          </p:nvSpPr>
          <p:spPr>
            <a:xfrm>
              <a:off x="797287" y="3724022"/>
              <a:ext cx="256611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7</a:t>
              </a:r>
              <a:endParaRPr/>
            </a:p>
          </p:txBody>
        </p:sp>
      </p:grpSp>
      <p:grpSp>
        <p:nvGrpSpPr>
          <p:cNvPr id="2720" name="Google Shape;2720;p45"/>
          <p:cNvGrpSpPr/>
          <p:nvPr/>
        </p:nvGrpSpPr>
        <p:grpSpPr>
          <a:xfrm>
            <a:off x="2530414" y="2567405"/>
            <a:ext cx="300083" cy="223917"/>
            <a:chOff x="761592" y="3715226"/>
            <a:chExt cx="311527" cy="232457"/>
          </a:xfrm>
        </p:grpSpPr>
        <p:sp>
          <p:nvSpPr>
            <p:cNvPr id="2721" name="Google Shape;2721;p45"/>
            <p:cNvSpPr/>
            <p:nvPr/>
          </p:nvSpPr>
          <p:spPr>
            <a:xfrm>
              <a:off x="810780" y="3715226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722" name="Google Shape;2722;p45"/>
            <p:cNvSpPr/>
            <p:nvPr/>
          </p:nvSpPr>
          <p:spPr>
            <a:xfrm>
              <a:off x="761592" y="3724022"/>
              <a:ext cx="311527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6a</a:t>
              </a:r>
              <a:endParaRPr/>
            </a:p>
          </p:txBody>
        </p:sp>
      </p:grpSp>
      <p:grpSp>
        <p:nvGrpSpPr>
          <p:cNvPr id="2723" name="Google Shape;2723;p45"/>
          <p:cNvGrpSpPr/>
          <p:nvPr/>
        </p:nvGrpSpPr>
        <p:grpSpPr>
          <a:xfrm>
            <a:off x="2574025" y="2841900"/>
            <a:ext cx="245580" cy="224238"/>
            <a:chOff x="802803" y="3715228"/>
            <a:chExt cx="245580" cy="224238"/>
          </a:xfrm>
        </p:grpSpPr>
        <p:sp>
          <p:nvSpPr>
            <p:cNvPr id="2724" name="Google Shape;2724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725" name="Google Shape;2725;p45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5</a:t>
              </a:r>
              <a:endParaRPr/>
            </a:p>
          </p:txBody>
        </p:sp>
      </p:grpSp>
      <p:grpSp>
        <p:nvGrpSpPr>
          <p:cNvPr id="2726" name="Google Shape;2726;p45"/>
          <p:cNvGrpSpPr/>
          <p:nvPr/>
        </p:nvGrpSpPr>
        <p:grpSpPr>
          <a:xfrm>
            <a:off x="2574025" y="3121887"/>
            <a:ext cx="245580" cy="224238"/>
            <a:chOff x="802803" y="3715228"/>
            <a:chExt cx="245580" cy="224238"/>
          </a:xfrm>
        </p:grpSpPr>
        <p:sp>
          <p:nvSpPr>
            <p:cNvPr id="2727" name="Google Shape;2727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728" name="Google Shape;2728;p45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3</a:t>
              </a:r>
              <a:endParaRPr/>
            </a:p>
          </p:txBody>
        </p:sp>
      </p:grpSp>
      <p:grpSp>
        <p:nvGrpSpPr>
          <p:cNvPr id="2729" name="Google Shape;2729;p45"/>
          <p:cNvGrpSpPr/>
          <p:nvPr/>
        </p:nvGrpSpPr>
        <p:grpSpPr>
          <a:xfrm>
            <a:off x="2574025" y="3385828"/>
            <a:ext cx="245580" cy="224238"/>
            <a:chOff x="802803" y="3715228"/>
            <a:chExt cx="245580" cy="224238"/>
          </a:xfrm>
        </p:grpSpPr>
        <p:sp>
          <p:nvSpPr>
            <p:cNvPr id="2730" name="Google Shape;2730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731" name="Google Shape;2731;p45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2</a:t>
              </a:r>
              <a:endParaRPr/>
            </a:p>
          </p:txBody>
        </p:sp>
      </p:grpSp>
      <p:grpSp>
        <p:nvGrpSpPr>
          <p:cNvPr id="2732" name="Google Shape;2732;p45"/>
          <p:cNvGrpSpPr/>
          <p:nvPr/>
        </p:nvGrpSpPr>
        <p:grpSpPr>
          <a:xfrm>
            <a:off x="2574025" y="3649299"/>
            <a:ext cx="245580" cy="224238"/>
            <a:chOff x="802803" y="3715228"/>
            <a:chExt cx="245580" cy="224238"/>
          </a:xfrm>
        </p:grpSpPr>
        <p:sp>
          <p:nvSpPr>
            <p:cNvPr id="2733" name="Google Shape;2733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734" name="Google Shape;2734;p45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grpSp>
        <p:nvGrpSpPr>
          <p:cNvPr id="2735" name="Google Shape;2735;p45"/>
          <p:cNvGrpSpPr/>
          <p:nvPr/>
        </p:nvGrpSpPr>
        <p:grpSpPr>
          <a:xfrm>
            <a:off x="8189131" y="3206223"/>
            <a:ext cx="1620000" cy="796276"/>
            <a:chOff x="3810000" y="2015069"/>
            <a:chExt cx="1390650" cy="1596814"/>
          </a:xfrm>
        </p:grpSpPr>
        <p:sp>
          <p:nvSpPr>
            <p:cNvPr id="2736" name="Google Shape;2736;p45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737" name="Google Shape;2737;p45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738" name="Google Shape;2738;p45"/>
          <p:cNvSpPr txBox="1"/>
          <p:nvPr/>
        </p:nvSpPr>
        <p:spPr>
          <a:xfrm>
            <a:off x="7114467" y="5116022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1,390</a:t>
            </a:r>
            <a:endParaRPr/>
          </a:p>
        </p:txBody>
      </p:sp>
      <p:sp>
        <p:nvSpPr>
          <p:cNvPr id="2739" name="Google Shape;2739;p45"/>
          <p:cNvSpPr/>
          <p:nvPr/>
        </p:nvSpPr>
        <p:spPr>
          <a:xfrm>
            <a:off x="6948872" y="5169695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0" name="Google Shape;2740;p45"/>
          <p:cNvSpPr/>
          <p:nvPr/>
        </p:nvSpPr>
        <p:spPr>
          <a:xfrm>
            <a:off x="6525784" y="5130943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741" name="Google Shape;2741;p45"/>
          <p:cNvSpPr/>
          <p:nvPr/>
        </p:nvSpPr>
        <p:spPr>
          <a:xfrm>
            <a:off x="6482317" y="5139737"/>
            <a:ext cx="30008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17</a:t>
            </a:r>
            <a:endParaRPr/>
          </a:p>
        </p:txBody>
      </p:sp>
      <p:sp>
        <p:nvSpPr>
          <p:cNvPr id="2742" name="Google Shape;2742;p45"/>
          <p:cNvSpPr txBox="1"/>
          <p:nvPr/>
        </p:nvSpPr>
        <p:spPr>
          <a:xfrm>
            <a:off x="9032054" y="3624861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1,390</a:t>
            </a:r>
            <a:endParaRPr/>
          </a:p>
        </p:txBody>
      </p:sp>
      <p:sp>
        <p:nvSpPr>
          <p:cNvPr id="2743" name="Google Shape;2743;p45"/>
          <p:cNvSpPr/>
          <p:nvPr/>
        </p:nvSpPr>
        <p:spPr>
          <a:xfrm rot="10800000">
            <a:off x="8748907" y="366532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4" name="Google Shape;2744;p45"/>
          <p:cNvSpPr/>
          <p:nvPr/>
        </p:nvSpPr>
        <p:spPr>
          <a:xfrm>
            <a:off x="8314563" y="3660153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745" name="Google Shape;2745;p45"/>
          <p:cNvSpPr/>
          <p:nvPr/>
        </p:nvSpPr>
        <p:spPr>
          <a:xfrm>
            <a:off x="8267183" y="3668626"/>
            <a:ext cx="30008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17</a:t>
            </a:r>
            <a:endParaRPr/>
          </a:p>
        </p:txBody>
      </p:sp>
      <p:sp>
        <p:nvSpPr>
          <p:cNvPr id="2746" name="Google Shape;2746;p45"/>
          <p:cNvSpPr txBox="1"/>
          <p:nvPr/>
        </p:nvSpPr>
        <p:spPr>
          <a:xfrm>
            <a:off x="8892000" y="3352130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630</a:t>
            </a:r>
            <a:endParaRPr/>
          </a:p>
        </p:txBody>
      </p:sp>
      <p:sp>
        <p:nvSpPr>
          <p:cNvPr id="2747" name="Google Shape;2747;p45"/>
          <p:cNvSpPr/>
          <p:nvPr/>
        </p:nvSpPr>
        <p:spPr>
          <a:xfrm>
            <a:off x="8726405" y="340580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8" name="Google Shape;2748;p45"/>
          <p:cNvSpPr/>
          <p:nvPr/>
        </p:nvSpPr>
        <p:spPr>
          <a:xfrm>
            <a:off x="8303317" y="3367051"/>
            <a:ext cx="216000" cy="216000"/>
          </a:xfrm>
          <a:prstGeom prst="ellipse">
            <a:avLst/>
          </a:prstGeom>
          <a:solidFill>
            <a:srgbClr val="FFFF00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749" name="Google Shape;2749;p45"/>
          <p:cNvSpPr/>
          <p:nvPr/>
        </p:nvSpPr>
        <p:spPr>
          <a:xfrm>
            <a:off x="8259850" y="3375845"/>
            <a:ext cx="30008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18</a:t>
            </a:r>
            <a:endParaRPr/>
          </a:p>
        </p:txBody>
      </p:sp>
      <p:sp>
        <p:nvSpPr>
          <p:cNvPr id="2750" name="Google Shape;2750;p45"/>
          <p:cNvSpPr txBox="1"/>
          <p:nvPr/>
        </p:nvSpPr>
        <p:spPr>
          <a:xfrm>
            <a:off x="5322118" y="5125054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630</a:t>
            </a:r>
            <a:endParaRPr/>
          </a:p>
        </p:txBody>
      </p:sp>
      <p:sp>
        <p:nvSpPr>
          <p:cNvPr id="2751" name="Google Shape;2751;p45"/>
          <p:cNvSpPr/>
          <p:nvPr/>
        </p:nvSpPr>
        <p:spPr>
          <a:xfrm>
            <a:off x="4867450" y="5181287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2" name="Google Shape;2752;p45"/>
          <p:cNvSpPr/>
          <p:nvPr/>
        </p:nvSpPr>
        <p:spPr>
          <a:xfrm>
            <a:off x="4433106" y="5160346"/>
            <a:ext cx="216000" cy="216000"/>
          </a:xfrm>
          <a:prstGeom prst="ellipse">
            <a:avLst/>
          </a:prstGeom>
          <a:solidFill>
            <a:srgbClr val="FFFF00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753" name="Google Shape;2753;p45"/>
          <p:cNvSpPr/>
          <p:nvPr/>
        </p:nvSpPr>
        <p:spPr>
          <a:xfrm>
            <a:off x="4385726" y="5168819"/>
            <a:ext cx="30008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18</a:t>
            </a:r>
            <a:endParaRPr/>
          </a:p>
        </p:txBody>
      </p:sp>
      <p:sp>
        <p:nvSpPr>
          <p:cNvPr id="2754" name="Google Shape;2754;p45"/>
          <p:cNvSpPr txBox="1"/>
          <p:nvPr/>
        </p:nvSpPr>
        <p:spPr>
          <a:xfrm>
            <a:off x="10776926" y="3660961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grpSp>
        <p:nvGrpSpPr>
          <p:cNvPr id="2755" name="Google Shape;2755;p45"/>
          <p:cNvGrpSpPr/>
          <p:nvPr/>
        </p:nvGrpSpPr>
        <p:grpSpPr>
          <a:xfrm>
            <a:off x="10116000" y="3705581"/>
            <a:ext cx="245580" cy="224238"/>
            <a:chOff x="802803" y="3715228"/>
            <a:chExt cx="245580" cy="224238"/>
          </a:xfrm>
        </p:grpSpPr>
        <p:sp>
          <p:nvSpPr>
            <p:cNvPr id="2756" name="Google Shape;2756;p45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757" name="Google Shape;2757;p45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2</a:t>
              </a:r>
              <a:endParaRPr/>
            </a:p>
          </p:txBody>
        </p:sp>
      </p:grpSp>
      <p:grpSp>
        <p:nvGrpSpPr>
          <p:cNvPr id="2758" name="Google Shape;2758;p45"/>
          <p:cNvGrpSpPr/>
          <p:nvPr/>
        </p:nvGrpSpPr>
        <p:grpSpPr>
          <a:xfrm>
            <a:off x="9983452" y="3214280"/>
            <a:ext cx="1620000" cy="796276"/>
            <a:chOff x="3810000" y="2015069"/>
            <a:chExt cx="1390650" cy="1596814"/>
          </a:xfrm>
        </p:grpSpPr>
        <p:sp>
          <p:nvSpPr>
            <p:cNvPr id="2759" name="Google Shape;2759;p45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760" name="Google Shape;2760;p45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761" name="Google Shape;2761;p45"/>
          <p:cNvSpPr/>
          <p:nvPr/>
        </p:nvSpPr>
        <p:spPr>
          <a:xfrm rot="10800000">
            <a:off x="10548000" y="370854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2" name="Google Shape;2762;p45"/>
          <p:cNvSpPr txBox="1"/>
          <p:nvPr/>
        </p:nvSpPr>
        <p:spPr>
          <a:xfrm>
            <a:off x="8065313" y="3985077"/>
            <a:ext cx="187364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Retained earnings</a:t>
            </a:r>
            <a:endParaRPr/>
          </a:p>
        </p:txBody>
      </p:sp>
      <p:sp>
        <p:nvSpPr>
          <p:cNvPr id="2763" name="Google Shape;2763;p45"/>
          <p:cNvSpPr txBox="1"/>
          <p:nvPr/>
        </p:nvSpPr>
        <p:spPr>
          <a:xfrm>
            <a:off x="9904008" y="3979181"/>
            <a:ext cx="181187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Contributed capital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9" name="Google Shape;2769;p46"/>
          <p:cNvSpPr txBox="1"/>
          <p:nvPr/>
        </p:nvSpPr>
        <p:spPr>
          <a:xfrm>
            <a:off x="6227788" y="2623662"/>
            <a:ext cx="5556216" cy="169284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Equity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2770" name="Google Shape;2770;p46"/>
          <p:cNvSpPr txBox="1"/>
          <p:nvPr/>
        </p:nvSpPr>
        <p:spPr>
          <a:xfrm>
            <a:off x="6410845" y="3135649"/>
            <a:ext cx="1544844" cy="770509"/>
          </a:xfrm>
          <a:prstGeom prst="rect">
            <a:avLst/>
          </a:prstGeom>
          <a:noFill/>
          <a:ln w="5715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>
                <a:solidFill>
                  <a:srgbClr val="942093"/>
                </a:solidFill>
                <a:latin typeface="Avenir"/>
                <a:ea typeface="Avenir"/>
                <a:cs typeface="Avenir"/>
                <a:sym typeface="Avenir"/>
              </a:rPr>
              <a:t>Profit</a:t>
            </a:r>
            <a:endParaRPr/>
          </a:p>
        </p:txBody>
      </p:sp>
      <p:sp>
        <p:nvSpPr>
          <p:cNvPr id="2771" name="Google Shape;2771;p46"/>
          <p:cNvSpPr txBox="1"/>
          <p:nvPr/>
        </p:nvSpPr>
        <p:spPr>
          <a:xfrm>
            <a:off x="6227788" y="773769"/>
            <a:ext cx="5556216" cy="170267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Liabilities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2772" name="Google Shape;2772;p46"/>
          <p:cNvSpPr txBox="1"/>
          <p:nvPr/>
        </p:nvSpPr>
        <p:spPr>
          <a:xfrm>
            <a:off x="492858" y="4444544"/>
            <a:ext cx="11291146" cy="2225188"/>
          </a:xfrm>
          <a:prstGeom prst="rect">
            <a:avLst/>
          </a:prstGeom>
          <a:solidFill>
            <a:srgbClr val="FCECFB"/>
          </a:solidFill>
          <a:ln w="7620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2773" name="Google Shape;2773;p46"/>
          <p:cNvSpPr txBox="1"/>
          <p:nvPr/>
        </p:nvSpPr>
        <p:spPr>
          <a:xfrm>
            <a:off x="6220907" y="4585078"/>
            <a:ext cx="5410918" cy="1947518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Revenue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2774" name="Google Shape;2774;p46"/>
          <p:cNvSpPr txBox="1"/>
          <p:nvPr/>
        </p:nvSpPr>
        <p:spPr>
          <a:xfrm>
            <a:off x="642552" y="4585078"/>
            <a:ext cx="5382028" cy="1947518"/>
          </a:xfrm>
          <a:prstGeom prst="rect">
            <a:avLst/>
          </a:prstGeom>
          <a:solidFill>
            <a:srgbClr val="E1EFD8"/>
          </a:solidFill>
          <a:ln w="76200" cap="flat" cmpd="sng">
            <a:solidFill>
              <a:srgbClr val="A8D08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E1EFD8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Expenses</a:t>
            </a:r>
            <a:endParaRPr sz="2800" b="1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cxnSp>
        <p:nvCxnSpPr>
          <p:cNvPr id="2775" name="Google Shape;2775;p46"/>
          <p:cNvCxnSpPr>
            <a:stCxn id="2770" idx="2"/>
          </p:cNvCxnSpPr>
          <p:nvPr/>
        </p:nvCxnSpPr>
        <p:spPr>
          <a:xfrm>
            <a:off x="7183267" y="3906158"/>
            <a:ext cx="8700" cy="566100"/>
          </a:xfrm>
          <a:prstGeom prst="straightConnector1">
            <a:avLst/>
          </a:prstGeom>
          <a:noFill/>
          <a:ln w="7620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776" name="Google Shape;2776;p46"/>
          <p:cNvSpPr txBox="1"/>
          <p:nvPr/>
        </p:nvSpPr>
        <p:spPr>
          <a:xfrm>
            <a:off x="492858" y="773769"/>
            <a:ext cx="5544457" cy="3542737"/>
          </a:xfrm>
          <a:prstGeom prst="rect">
            <a:avLst/>
          </a:prstGeom>
          <a:solidFill>
            <a:srgbClr val="E1EFD8"/>
          </a:solidFill>
          <a:ln w="76200" cap="flat" cmpd="sng">
            <a:solidFill>
              <a:srgbClr val="A8D08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E1EFD8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Assets</a:t>
            </a:r>
            <a:endParaRPr sz="2800" b="1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777" name="Google Shape;2777;p46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2778" name="Google Shape;2778;p46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sp>
        <p:nvSpPr>
          <p:cNvPr id="2779" name="Google Shape;2779;p46"/>
          <p:cNvSpPr txBox="1"/>
          <p:nvPr/>
        </p:nvSpPr>
        <p:spPr>
          <a:xfrm>
            <a:off x="2596439" y="5457916"/>
            <a:ext cx="159056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Cleaning</a:t>
            </a:r>
            <a:endParaRPr/>
          </a:p>
        </p:txBody>
      </p:sp>
      <p:sp>
        <p:nvSpPr>
          <p:cNvPr id="2780" name="Google Shape;2780;p46"/>
          <p:cNvSpPr txBox="1"/>
          <p:nvPr/>
        </p:nvSpPr>
        <p:spPr>
          <a:xfrm>
            <a:off x="4306077" y="6215649"/>
            <a:ext cx="160641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Cost of sales</a:t>
            </a:r>
            <a:endParaRPr/>
          </a:p>
        </p:txBody>
      </p:sp>
      <p:sp>
        <p:nvSpPr>
          <p:cNvPr id="2781" name="Google Shape;2781;p46"/>
          <p:cNvSpPr txBox="1"/>
          <p:nvPr/>
        </p:nvSpPr>
        <p:spPr>
          <a:xfrm>
            <a:off x="796515" y="6215649"/>
            <a:ext cx="160368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Depreciation</a:t>
            </a:r>
            <a:endParaRPr/>
          </a:p>
        </p:txBody>
      </p:sp>
      <p:sp>
        <p:nvSpPr>
          <p:cNvPr id="2782" name="Google Shape;2782;p46"/>
          <p:cNvSpPr txBox="1"/>
          <p:nvPr/>
        </p:nvSpPr>
        <p:spPr>
          <a:xfrm>
            <a:off x="6295758" y="6192000"/>
            <a:ext cx="184278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Revenue (sales)</a:t>
            </a:r>
            <a:endParaRPr/>
          </a:p>
        </p:txBody>
      </p:sp>
      <p:sp>
        <p:nvSpPr>
          <p:cNvPr id="2783" name="Google Shape;2783;p46"/>
          <p:cNvSpPr txBox="1"/>
          <p:nvPr/>
        </p:nvSpPr>
        <p:spPr>
          <a:xfrm>
            <a:off x="10028967" y="2029411"/>
            <a:ext cx="159368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Bank loan</a:t>
            </a:r>
            <a:endParaRPr/>
          </a:p>
        </p:txBody>
      </p:sp>
      <p:sp>
        <p:nvSpPr>
          <p:cNvPr id="2784" name="Google Shape;2784;p46"/>
          <p:cNvSpPr txBox="1"/>
          <p:nvPr/>
        </p:nvSpPr>
        <p:spPr>
          <a:xfrm>
            <a:off x="8114313" y="2028286"/>
            <a:ext cx="186420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income</a:t>
            </a:r>
            <a:endParaRPr/>
          </a:p>
        </p:txBody>
      </p:sp>
      <p:sp>
        <p:nvSpPr>
          <p:cNvPr id="2785" name="Google Shape;2785;p46"/>
          <p:cNvSpPr txBox="1"/>
          <p:nvPr/>
        </p:nvSpPr>
        <p:spPr>
          <a:xfrm>
            <a:off x="3713366" y="5157573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50</a:t>
            </a:r>
            <a:endParaRPr/>
          </a:p>
        </p:txBody>
      </p:sp>
      <p:sp>
        <p:nvSpPr>
          <p:cNvPr id="2786" name="Google Shape;2786;p46"/>
          <p:cNvSpPr txBox="1"/>
          <p:nvPr/>
        </p:nvSpPr>
        <p:spPr>
          <a:xfrm>
            <a:off x="10785455" y="1718255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2787" name="Google Shape;2787;p46"/>
          <p:cNvSpPr/>
          <p:nvPr/>
        </p:nvSpPr>
        <p:spPr>
          <a:xfrm rot="10800000">
            <a:off x="10548000" y="1757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8" name="Google Shape;2788;p46"/>
          <p:cNvSpPr txBox="1"/>
          <p:nvPr/>
        </p:nvSpPr>
        <p:spPr>
          <a:xfrm>
            <a:off x="10776926" y="3660961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2789" name="Google Shape;2789;p46"/>
          <p:cNvSpPr txBox="1"/>
          <p:nvPr/>
        </p:nvSpPr>
        <p:spPr>
          <a:xfrm>
            <a:off x="10732895" y="1448255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5,000</a:t>
            </a:r>
            <a:endParaRPr/>
          </a:p>
        </p:txBody>
      </p:sp>
      <p:sp>
        <p:nvSpPr>
          <p:cNvPr id="2790" name="Google Shape;2790;p46"/>
          <p:cNvSpPr/>
          <p:nvPr/>
        </p:nvSpPr>
        <p:spPr>
          <a:xfrm>
            <a:off x="10548000" y="1505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1" name="Google Shape;2791;p46"/>
          <p:cNvSpPr txBox="1"/>
          <p:nvPr/>
        </p:nvSpPr>
        <p:spPr>
          <a:xfrm>
            <a:off x="7429894" y="5905082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700</a:t>
            </a:r>
            <a:endParaRPr/>
          </a:p>
        </p:txBody>
      </p:sp>
      <p:sp>
        <p:nvSpPr>
          <p:cNvPr id="2792" name="Google Shape;2792;p46"/>
          <p:cNvSpPr/>
          <p:nvPr/>
        </p:nvSpPr>
        <p:spPr>
          <a:xfrm rot="10800000">
            <a:off x="6984000" y="594307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3" name="Google Shape;2793;p46"/>
          <p:cNvSpPr/>
          <p:nvPr/>
        </p:nvSpPr>
        <p:spPr>
          <a:xfrm rot="10800000">
            <a:off x="3096000" y="520845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4" name="Google Shape;2794;p46"/>
          <p:cNvSpPr txBox="1"/>
          <p:nvPr/>
        </p:nvSpPr>
        <p:spPr>
          <a:xfrm>
            <a:off x="7315968" y="1713373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2795" name="Google Shape;2795;p46"/>
          <p:cNvSpPr/>
          <p:nvPr/>
        </p:nvSpPr>
        <p:spPr>
          <a:xfrm rot="10800000">
            <a:off x="6984000" y="174904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6" name="Google Shape;2796;p46"/>
          <p:cNvSpPr txBox="1"/>
          <p:nvPr/>
        </p:nvSpPr>
        <p:spPr>
          <a:xfrm>
            <a:off x="5305894" y="5917511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2797" name="Google Shape;2797;p46"/>
          <p:cNvSpPr/>
          <p:nvPr/>
        </p:nvSpPr>
        <p:spPr>
          <a:xfrm rot="10800000">
            <a:off x="4860000" y="596839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8" name="Google Shape;2798;p46"/>
          <p:cNvSpPr txBox="1"/>
          <p:nvPr/>
        </p:nvSpPr>
        <p:spPr>
          <a:xfrm>
            <a:off x="7429894" y="5645244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2799" name="Google Shape;2799;p46"/>
          <p:cNvSpPr/>
          <p:nvPr/>
        </p:nvSpPr>
        <p:spPr>
          <a:xfrm rot="10800000">
            <a:off x="6984000" y="569537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0" name="Google Shape;2800;p46"/>
          <p:cNvSpPr txBox="1"/>
          <p:nvPr/>
        </p:nvSpPr>
        <p:spPr>
          <a:xfrm>
            <a:off x="5305894" y="5669673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2801" name="Google Shape;2801;p46"/>
          <p:cNvSpPr/>
          <p:nvPr/>
        </p:nvSpPr>
        <p:spPr>
          <a:xfrm rot="10800000">
            <a:off x="4860000" y="572055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2" name="Google Shape;2802;p46"/>
          <p:cNvSpPr txBox="1"/>
          <p:nvPr/>
        </p:nvSpPr>
        <p:spPr>
          <a:xfrm>
            <a:off x="3599552" y="492269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250</a:t>
            </a:r>
            <a:endParaRPr/>
          </a:p>
        </p:txBody>
      </p:sp>
      <p:sp>
        <p:nvSpPr>
          <p:cNvPr id="2803" name="Google Shape;2803;p46"/>
          <p:cNvSpPr/>
          <p:nvPr/>
        </p:nvSpPr>
        <p:spPr>
          <a:xfrm rot="10800000">
            <a:off x="3096000" y="4973579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4" name="Google Shape;2804;p46"/>
          <p:cNvSpPr txBox="1"/>
          <p:nvPr/>
        </p:nvSpPr>
        <p:spPr>
          <a:xfrm>
            <a:off x="7487489" y="146263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250</a:t>
            </a:r>
            <a:endParaRPr/>
          </a:p>
        </p:txBody>
      </p:sp>
      <p:sp>
        <p:nvSpPr>
          <p:cNvPr id="2805" name="Google Shape;2805;p46"/>
          <p:cNvSpPr/>
          <p:nvPr/>
        </p:nvSpPr>
        <p:spPr>
          <a:xfrm rot="10800000">
            <a:off x="6984000" y="14983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6" name="Google Shape;2806;p46"/>
          <p:cNvSpPr txBox="1"/>
          <p:nvPr/>
        </p:nvSpPr>
        <p:spPr>
          <a:xfrm>
            <a:off x="9285817" y="171550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2807" name="Google Shape;2807;p46"/>
          <p:cNvSpPr/>
          <p:nvPr/>
        </p:nvSpPr>
        <p:spPr>
          <a:xfrm rot="10800000">
            <a:off x="8784000" y="175117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8" name="Google Shape;2808;p46"/>
          <p:cNvSpPr txBox="1"/>
          <p:nvPr/>
        </p:nvSpPr>
        <p:spPr>
          <a:xfrm>
            <a:off x="7543708" y="5375143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90</a:t>
            </a:r>
            <a:endParaRPr/>
          </a:p>
        </p:txBody>
      </p:sp>
      <p:sp>
        <p:nvSpPr>
          <p:cNvPr id="2809" name="Google Shape;2809;p46"/>
          <p:cNvSpPr/>
          <p:nvPr/>
        </p:nvSpPr>
        <p:spPr>
          <a:xfrm rot="10800000">
            <a:off x="6984000" y="5425275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0" name="Google Shape;2810;p46"/>
          <p:cNvSpPr txBox="1"/>
          <p:nvPr/>
        </p:nvSpPr>
        <p:spPr>
          <a:xfrm>
            <a:off x="8947923" y="1452209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90</a:t>
            </a:r>
            <a:endParaRPr/>
          </a:p>
        </p:txBody>
      </p:sp>
      <p:sp>
        <p:nvSpPr>
          <p:cNvPr id="2811" name="Google Shape;2811;p46"/>
          <p:cNvSpPr/>
          <p:nvPr/>
        </p:nvSpPr>
        <p:spPr>
          <a:xfrm>
            <a:off x="8784000" y="1505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2" name="Google Shape;2812;p46"/>
          <p:cNvSpPr txBox="1"/>
          <p:nvPr/>
        </p:nvSpPr>
        <p:spPr>
          <a:xfrm>
            <a:off x="5419708" y="5421150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</a:t>
            </a:r>
            <a:endParaRPr/>
          </a:p>
        </p:txBody>
      </p:sp>
      <p:sp>
        <p:nvSpPr>
          <p:cNvPr id="2813" name="Google Shape;2813;p46"/>
          <p:cNvSpPr/>
          <p:nvPr/>
        </p:nvSpPr>
        <p:spPr>
          <a:xfrm rot="10800000">
            <a:off x="4860000" y="547203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4" name="Google Shape;2814;p46"/>
          <p:cNvSpPr txBox="1"/>
          <p:nvPr/>
        </p:nvSpPr>
        <p:spPr>
          <a:xfrm>
            <a:off x="1816755" y="592087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2815" name="Google Shape;2815;p46"/>
          <p:cNvSpPr/>
          <p:nvPr/>
        </p:nvSpPr>
        <p:spPr>
          <a:xfrm rot="10800000">
            <a:off x="1296000" y="5970849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6" name="Google Shape;2816;p46"/>
          <p:cNvSpPr txBox="1"/>
          <p:nvPr/>
        </p:nvSpPr>
        <p:spPr>
          <a:xfrm>
            <a:off x="7149595" y="1205847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2817" name="Google Shape;2817;p46"/>
          <p:cNvSpPr/>
          <p:nvPr/>
        </p:nvSpPr>
        <p:spPr>
          <a:xfrm>
            <a:off x="6984000" y="125952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818" name="Google Shape;2818;p46"/>
          <p:cNvGrpSpPr/>
          <p:nvPr/>
        </p:nvGrpSpPr>
        <p:grpSpPr>
          <a:xfrm>
            <a:off x="10117559" y="1755851"/>
            <a:ext cx="245580" cy="224238"/>
            <a:chOff x="802803" y="3715228"/>
            <a:chExt cx="245580" cy="224238"/>
          </a:xfrm>
        </p:grpSpPr>
        <p:sp>
          <p:nvSpPr>
            <p:cNvPr id="2819" name="Google Shape;2819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820" name="Google Shape;2820;p46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grpSp>
        <p:nvGrpSpPr>
          <p:cNvPr id="2821" name="Google Shape;2821;p46"/>
          <p:cNvGrpSpPr/>
          <p:nvPr/>
        </p:nvGrpSpPr>
        <p:grpSpPr>
          <a:xfrm>
            <a:off x="10116000" y="3705581"/>
            <a:ext cx="245580" cy="224238"/>
            <a:chOff x="802803" y="3715228"/>
            <a:chExt cx="245580" cy="224238"/>
          </a:xfrm>
        </p:grpSpPr>
        <p:sp>
          <p:nvSpPr>
            <p:cNvPr id="2822" name="Google Shape;2822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823" name="Google Shape;2823;p46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2</a:t>
              </a:r>
              <a:endParaRPr/>
            </a:p>
          </p:txBody>
        </p:sp>
      </p:grpSp>
      <p:grpSp>
        <p:nvGrpSpPr>
          <p:cNvPr id="2824" name="Google Shape;2824;p46"/>
          <p:cNvGrpSpPr/>
          <p:nvPr/>
        </p:nvGrpSpPr>
        <p:grpSpPr>
          <a:xfrm>
            <a:off x="10117837" y="1489299"/>
            <a:ext cx="245580" cy="224238"/>
            <a:chOff x="802803" y="3715228"/>
            <a:chExt cx="245580" cy="224238"/>
          </a:xfrm>
        </p:grpSpPr>
        <p:sp>
          <p:nvSpPr>
            <p:cNvPr id="2825" name="Google Shape;2825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826" name="Google Shape;2826;p46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3</a:t>
              </a:r>
              <a:endParaRPr/>
            </a:p>
          </p:txBody>
        </p:sp>
      </p:grpSp>
      <p:grpSp>
        <p:nvGrpSpPr>
          <p:cNvPr id="2827" name="Google Shape;2827;p46"/>
          <p:cNvGrpSpPr/>
          <p:nvPr/>
        </p:nvGrpSpPr>
        <p:grpSpPr>
          <a:xfrm>
            <a:off x="6553087" y="1741845"/>
            <a:ext cx="245580" cy="224238"/>
            <a:chOff x="802803" y="3715228"/>
            <a:chExt cx="245580" cy="224238"/>
          </a:xfrm>
        </p:grpSpPr>
        <p:sp>
          <p:nvSpPr>
            <p:cNvPr id="2828" name="Google Shape;2828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829" name="Google Shape;2829;p46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4</a:t>
              </a:r>
              <a:endParaRPr/>
            </a:p>
          </p:txBody>
        </p:sp>
      </p:grpSp>
      <p:grpSp>
        <p:nvGrpSpPr>
          <p:cNvPr id="2830" name="Google Shape;2830;p46"/>
          <p:cNvGrpSpPr/>
          <p:nvPr/>
        </p:nvGrpSpPr>
        <p:grpSpPr>
          <a:xfrm>
            <a:off x="6484980" y="5931080"/>
            <a:ext cx="300082" cy="224238"/>
            <a:chOff x="775552" y="3715228"/>
            <a:chExt cx="300082" cy="224238"/>
          </a:xfrm>
        </p:grpSpPr>
        <p:sp>
          <p:nvSpPr>
            <p:cNvPr id="2831" name="Google Shape;2831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832" name="Google Shape;2832;p46"/>
            <p:cNvSpPr/>
            <p:nvPr/>
          </p:nvSpPr>
          <p:spPr>
            <a:xfrm>
              <a:off x="775552" y="3724022"/>
              <a:ext cx="300082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6a</a:t>
              </a:r>
              <a:endParaRPr/>
            </a:p>
          </p:txBody>
        </p:sp>
      </p:grpSp>
      <p:grpSp>
        <p:nvGrpSpPr>
          <p:cNvPr id="2833" name="Google Shape;2833;p46"/>
          <p:cNvGrpSpPr/>
          <p:nvPr/>
        </p:nvGrpSpPr>
        <p:grpSpPr>
          <a:xfrm>
            <a:off x="4372912" y="5963649"/>
            <a:ext cx="309700" cy="224238"/>
            <a:chOff x="770743" y="3715228"/>
            <a:chExt cx="309700" cy="224238"/>
          </a:xfrm>
        </p:grpSpPr>
        <p:sp>
          <p:nvSpPr>
            <p:cNvPr id="2834" name="Google Shape;2834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835" name="Google Shape;2835;p46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6b</a:t>
              </a:r>
              <a:endParaRPr/>
            </a:p>
          </p:txBody>
        </p:sp>
      </p:grpSp>
      <p:grpSp>
        <p:nvGrpSpPr>
          <p:cNvPr id="2836" name="Google Shape;2836;p46"/>
          <p:cNvGrpSpPr/>
          <p:nvPr/>
        </p:nvGrpSpPr>
        <p:grpSpPr>
          <a:xfrm>
            <a:off x="4377396" y="5704844"/>
            <a:ext cx="309700" cy="224238"/>
            <a:chOff x="770743" y="3715228"/>
            <a:chExt cx="309700" cy="224238"/>
          </a:xfrm>
        </p:grpSpPr>
        <p:sp>
          <p:nvSpPr>
            <p:cNvPr id="2837" name="Google Shape;2837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838" name="Google Shape;2838;p46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8b</a:t>
              </a:r>
              <a:endParaRPr/>
            </a:p>
          </p:txBody>
        </p:sp>
      </p:grpSp>
      <p:grpSp>
        <p:nvGrpSpPr>
          <p:cNvPr id="2839" name="Google Shape;2839;p46"/>
          <p:cNvGrpSpPr/>
          <p:nvPr/>
        </p:nvGrpSpPr>
        <p:grpSpPr>
          <a:xfrm>
            <a:off x="4345727" y="5456282"/>
            <a:ext cx="370614" cy="347348"/>
            <a:chOff x="740286" y="3715228"/>
            <a:chExt cx="370614" cy="347348"/>
          </a:xfrm>
        </p:grpSpPr>
        <p:sp>
          <p:nvSpPr>
            <p:cNvPr id="2840" name="Google Shape;2840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841" name="Google Shape;2841;p46"/>
            <p:cNvSpPr/>
            <p:nvPr/>
          </p:nvSpPr>
          <p:spPr>
            <a:xfrm>
              <a:off x="740286" y="3724022"/>
              <a:ext cx="370614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12b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grpSp>
        <p:nvGrpSpPr>
          <p:cNvPr id="2842" name="Google Shape;2842;p46"/>
          <p:cNvGrpSpPr/>
          <p:nvPr/>
        </p:nvGrpSpPr>
        <p:grpSpPr>
          <a:xfrm>
            <a:off x="6484980" y="5676798"/>
            <a:ext cx="300082" cy="224238"/>
            <a:chOff x="775552" y="3715228"/>
            <a:chExt cx="300082" cy="224238"/>
          </a:xfrm>
        </p:grpSpPr>
        <p:sp>
          <p:nvSpPr>
            <p:cNvPr id="2843" name="Google Shape;2843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844" name="Google Shape;2844;p46"/>
            <p:cNvSpPr/>
            <p:nvPr/>
          </p:nvSpPr>
          <p:spPr>
            <a:xfrm>
              <a:off x="775552" y="3724022"/>
              <a:ext cx="300082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8a</a:t>
              </a:r>
              <a:endParaRPr/>
            </a:p>
          </p:txBody>
        </p:sp>
      </p:grpSp>
      <p:grpSp>
        <p:nvGrpSpPr>
          <p:cNvPr id="2845" name="Google Shape;2845;p46"/>
          <p:cNvGrpSpPr/>
          <p:nvPr/>
        </p:nvGrpSpPr>
        <p:grpSpPr>
          <a:xfrm>
            <a:off x="6448807" y="5416132"/>
            <a:ext cx="360996" cy="224238"/>
            <a:chOff x="736857" y="3715228"/>
            <a:chExt cx="360996" cy="224238"/>
          </a:xfrm>
        </p:grpSpPr>
        <p:sp>
          <p:nvSpPr>
            <p:cNvPr id="2846" name="Google Shape;2846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847" name="Google Shape;2847;p46"/>
            <p:cNvSpPr/>
            <p:nvPr/>
          </p:nvSpPr>
          <p:spPr>
            <a:xfrm>
              <a:off x="736857" y="3724022"/>
              <a:ext cx="360996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12a</a:t>
              </a:r>
              <a:endParaRPr/>
            </a:p>
          </p:txBody>
        </p:sp>
      </p:grpSp>
      <p:grpSp>
        <p:nvGrpSpPr>
          <p:cNvPr id="2848" name="Google Shape;2848;p46"/>
          <p:cNvGrpSpPr/>
          <p:nvPr/>
        </p:nvGrpSpPr>
        <p:grpSpPr>
          <a:xfrm>
            <a:off x="2681463" y="5183739"/>
            <a:ext cx="245580" cy="224238"/>
            <a:chOff x="802803" y="3715228"/>
            <a:chExt cx="245580" cy="224238"/>
          </a:xfrm>
        </p:grpSpPr>
        <p:sp>
          <p:nvSpPr>
            <p:cNvPr id="2849" name="Google Shape;2849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850" name="Google Shape;2850;p46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7</a:t>
              </a:r>
              <a:endParaRPr/>
            </a:p>
          </p:txBody>
        </p:sp>
      </p:grpSp>
      <p:grpSp>
        <p:nvGrpSpPr>
          <p:cNvPr id="2851" name="Google Shape;2851;p46"/>
          <p:cNvGrpSpPr/>
          <p:nvPr/>
        </p:nvGrpSpPr>
        <p:grpSpPr>
          <a:xfrm>
            <a:off x="2680630" y="4942867"/>
            <a:ext cx="245580" cy="224238"/>
            <a:chOff x="802803" y="3715228"/>
            <a:chExt cx="245580" cy="224238"/>
          </a:xfrm>
        </p:grpSpPr>
        <p:sp>
          <p:nvSpPr>
            <p:cNvPr id="2852" name="Google Shape;2852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853" name="Google Shape;2853;p46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9</a:t>
              </a:r>
              <a:endParaRPr/>
            </a:p>
          </p:txBody>
        </p:sp>
      </p:grpSp>
      <p:grpSp>
        <p:nvGrpSpPr>
          <p:cNvPr id="2854" name="Google Shape;2854;p46"/>
          <p:cNvGrpSpPr/>
          <p:nvPr/>
        </p:nvGrpSpPr>
        <p:grpSpPr>
          <a:xfrm>
            <a:off x="6550922" y="1481480"/>
            <a:ext cx="245580" cy="224238"/>
            <a:chOff x="802803" y="3715228"/>
            <a:chExt cx="245580" cy="224238"/>
          </a:xfrm>
        </p:grpSpPr>
        <p:sp>
          <p:nvSpPr>
            <p:cNvPr id="2855" name="Google Shape;2855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856" name="Google Shape;2856;p46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9</a:t>
              </a:r>
              <a:endParaRPr/>
            </a:p>
          </p:txBody>
        </p:sp>
      </p:grpSp>
      <p:grpSp>
        <p:nvGrpSpPr>
          <p:cNvPr id="2857" name="Google Shape;2857;p46"/>
          <p:cNvGrpSpPr/>
          <p:nvPr/>
        </p:nvGrpSpPr>
        <p:grpSpPr>
          <a:xfrm>
            <a:off x="8311967" y="1742779"/>
            <a:ext cx="309700" cy="224238"/>
            <a:chOff x="770743" y="3715228"/>
            <a:chExt cx="309700" cy="224238"/>
          </a:xfrm>
        </p:grpSpPr>
        <p:sp>
          <p:nvSpPr>
            <p:cNvPr id="2858" name="Google Shape;2858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859" name="Google Shape;2859;p46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10</a:t>
              </a:r>
              <a:endParaRPr/>
            </a:p>
          </p:txBody>
        </p:sp>
      </p:grpSp>
      <p:grpSp>
        <p:nvGrpSpPr>
          <p:cNvPr id="2860" name="Google Shape;2860;p46"/>
          <p:cNvGrpSpPr/>
          <p:nvPr/>
        </p:nvGrpSpPr>
        <p:grpSpPr>
          <a:xfrm>
            <a:off x="8280687" y="1478795"/>
            <a:ext cx="360996" cy="224238"/>
            <a:chOff x="736857" y="3715228"/>
            <a:chExt cx="360996" cy="224238"/>
          </a:xfrm>
        </p:grpSpPr>
        <p:sp>
          <p:nvSpPr>
            <p:cNvPr id="2861" name="Google Shape;2861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862" name="Google Shape;2862;p46"/>
            <p:cNvSpPr/>
            <p:nvPr/>
          </p:nvSpPr>
          <p:spPr>
            <a:xfrm>
              <a:off x="736857" y="3724022"/>
              <a:ext cx="360996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12a</a:t>
              </a:r>
              <a:endParaRPr/>
            </a:p>
          </p:txBody>
        </p:sp>
      </p:grpSp>
      <p:grpSp>
        <p:nvGrpSpPr>
          <p:cNvPr id="2863" name="Google Shape;2863;p46"/>
          <p:cNvGrpSpPr/>
          <p:nvPr/>
        </p:nvGrpSpPr>
        <p:grpSpPr>
          <a:xfrm>
            <a:off x="852407" y="5963649"/>
            <a:ext cx="309700" cy="224238"/>
            <a:chOff x="770743" y="3715228"/>
            <a:chExt cx="309700" cy="224238"/>
          </a:xfrm>
        </p:grpSpPr>
        <p:sp>
          <p:nvSpPr>
            <p:cNvPr id="2864" name="Google Shape;2864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865" name="Google Shape;2865;p46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14</a:t>
              </a:r>
              <a:endParaRPr/>
            </a:p>
          </p:txBody>
        </p:sp>
      </p:grpSp>
      <p:grpSp>
        <p:nvGrpSpPr>
          <p:cNvPr id="2866" name="Google Shape;2866;p46"/>
          <p:cNvGrpSpPr/>
          <p:nvPr/>
        </p:nvGrpSpPr>
        <p:grpSpPr>
          <a:xfrm>
            <a:off x="6512636" y="1220768"/>
            <a:ext cx="309700" cy="224238"/>
            <a:chOff x="762505" y="3715228"/>
            <a:chExt cx="309700" cy="224238"/>
          </a:xfrm>
        </p:grpSpPr>
        <p:sp>
          <p:nvSpPr>
            <p:cNvPr id="2867" name="Google Shape;2867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868" name="Google Shape;2868;p46"/>
            <p:cNvSpPr/>
            <p:nvPr/>
          </p:nvSpPr>
          <p:spPr>
            <a:xfrm>
              <a:off x="762505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16</a:t>
              </a:r>
              <a:endParaRPr/>
            </a:p>
          </p:txBody>
        </p:sp>
      </p:grpSp>
      <p:sp>
        <p:nvSpPr>
          <p:cNvPr id="2869" name="Google Shape;2869;p46"/>
          <p:cNvSpPr txBox="1"/>
          <p:nvPr/>
        </p:nvSpPr>
        <p:spPr>
          <a:xfrm>
            <a:off x="6252890" y="2028286"/>
            <a:ext cx="198713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payable</a:t>
            </a:r>
            <a:endParaRPr/>
          </a:p>
        </p:txBody>
      </p:sp>
      <p:sp>
        <p:nvSpPr>
          <p:cNvPr id="2870" name="Google Shape;2870;p46"/>
          <p:cNvSpPr txBox="1"/>
          <p:nvPr/>
        </p:nvSpPr>
        <p:spPr>
          <a:xfrm>
            <a:off x="9504213" y="373659"/>
            <a:ext cx="2279791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Sources of funds</a:t>
            </a:r>
            <a:endParaRPr/>
          </a:p>
        </p:txBody>
      </p:sp>
      <p:sp>
        <p:nvSpPr>
          <p:cNvPr id="2871" name="Google Shape;2871;p46"/>
          <p:cNvSpPr txBox="1"/>
          <p:nvPr/>
        </p:nvSpPr>
        <p:spPr>
          <a:xfrm>
            <a:off x="492858" y="373659"/>
            <a:ext cx="188064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6"/>
                </a:solidFill>
                <a:latin typeface="Avenir"/>
                <a:ea typeface="Avenir"/>
                <a:cs typeface="Avenir"/>
                <a:sym typeface="Avenir"/>
              </a:rPr>
              <a:t>Uses of funds</a:t>
            </a:r>
            <a:endParaRPr/>
          </a:p>
        </p:txBody>
      </p:sp>
      <p:grpSp>
        <p:nvGrpSpPr>
          <p:cNvPr id="2872" name="Google Shape;2872;p46"/>
          <p:cNvGrpSpPr/>
          <p:nvPr/>
        </p:nvGrpSpPr>
        <p:grpSpPr>
          <a:xfrm>
            <a:off x="2556000" y="4699250"/>
            <a:ext cx="1620000" cy="808150"/>
            <a:chOff x="3810000" y="2381250"/>
            <a:chExt cx="1390650" cy="1230631"/>
          </a:xfrm>
        </p:grpSpPr>
        <p:sp>
          <p:nvSpPr>
            <p:cNvPr id="2873" name="Google Shape;2873;p46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874" name="Google Shape;2874;p46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875" name="Google Shape;2875;p46"/>
          <p:cNvGrpSpPr/>
          <p:nvPr/>
        </p:nvGrpSpPr>
        <p:grpSpPr>
          <a:xfrm>
            <a:off x="788356" y="5642329"/>
            <a:ext cx="1620000" cy="613673"/>
            <a:chOff x="3810000" y="2381250"/>
            <a:chExt cx="1390650" cy="1230631"/>
          </a:xfrm>
        </p:grpSpPr>
        <p:sp>
          <p:nvSpPr>
            <p:cNvPr id="2876" name="Google Shape;2876;p46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877" name="Google Shape;2877;p46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878" name="Google Shape;2878;p46"/>
          <p:cNvGrpSpPr/>
          <p:nvPr/>
        </p:nvGrpSpPr>
        <p:grpSpPr>
          <a:xfrm>
            <a:off x="4292494" y="5147892"/>
            <a:ext cx="1620000" cy="1120414"/>
            <a:chOff x="3810000" y="2015069"/>
            <a:chExt cx="1390650" cy="1596814"/>
          </a:xfrm>
        </p:grpSpPr>
        <p:sp>
          <p:nvSpPr>
            <p:cNvPr id="2879" name="Google Shape;2879;p46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880" name="Google Shape;2880;p46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881" name="Google Shape;2881;p46"/>
          <p:cNvGrpSpPr/>
          <p:nvPr/>
        </p:nvGrpSpPr>
        <p:grpSpPr>
          <a:xfrm>
            <a:off x="6382456" y="5125053"/>
            <a:ext cx="1620000" cy="1119603"/>
            <a:chOff x="3810000" y="2015069"/>
            <a:chExt cx="1390650" cy="1596814"/>
          </a:xfrm>
        </p:grpSpPr>
        <p:sp>
          <p:nvSpPr>
            <p:cNvPr id="2882" name="Google Shape;2882;p46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883" name="Google Shape;2883;p46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884" name="Google Shape;2884;p46"/>
          <p:cNvGrpSpPr/>
          <p:nvPr/>
        </p:nvGrpSpPr>
        <p:grpSpPr>
          <a:xfrm>
            <a:off x="9983452" y="3214280"/>
            <a:ext cx="1620000" cy="796276"/>
            <a:chOff x="3810000" y="2015069"/>
            <a:chExt cx="1390650" cy="1596814"/>
          </a:xfrm>
        </p:grpSpPr>
        <p:sp>
          <p:nvSpPr>
            <p:cNvPr id="2885" name="Google Shape;2885;p46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886" name="Google Shape;2886;p46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887" name="Google Shape;2887;p46"/>
          <p:cNvGrpSpPr/>
          <p:nvPr/>
        </p:nvGrpSpPr>
        <p:grpSpPr>
          <a:xfrm>
            <a:off x="8214558" y="1260018"/>
            <a:ext cx="1620000" cy="796276"/>
            <a:chOff x="3810000" y="2015069"/>
            <a:chExt cx="1390650" cy="1596814"/>
          </a:xfrm>
        </p:grpSpPr>
        <p:sp>
          <p:nvSpPr>
            <p:cNvPr id="2888" name="Google Shape;2888;p46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889" name="Google Shape;2889;p46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890" name="Google Shape;2890;p46"/>
          <p:cNvGrpSpPr/>
          <p:nvPr/>
        </p:nvGrpSpPr>
        <p:grpSpPr>
          <a:xfrm>
            <a:off x="10006085" y="1263488"/>
            <a:ext cx="1620000" cy="796276"/>
            <a:chOff x="3810000" y="2015069"/>
            <a:chExt cx="1390650" cy="1596814"/>
          </a:xfrm>
        </p:grpSpPr>
        <p:sp>
          <p:nvSpPr>
            <p:cNvPr id="2891" name="Google Shape;2891;p46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892" name="Google Shape;2892;p46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893" name="Google Shape;2893;p46"/>
          <p:cNvGrpSpPr/>
          <p:nvPr/>
        </p:nvGrpSpPr>
        <p:grpSpPr>
          <a:xfrm>
            <a:off x="6428511" y="1266563"/>
            <a:ext cx="1620000" cy="796276"/>
            <a:chOff x="3810000" y="2015069"/>
            <a:chExt cx="1390650" cy="1596814"/>
          </a:xfrm>
        </p:grpSpPr>
        <p:sp>
          <p:nvSpPr>
            <p:cNvPr id="2894" name="Google Shape;2894;p46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895" name="Google Shape;2895;p46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896" name="Google Shape;2896;p46"/>
          <p:cNvSpPr/>
          <p:nvPr/>
        </p:nvSpPr>
        <p:spPr>
          <a:xfrm rot="10800000">
            <a:off x="10548000" y="370854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897" name="Google Shape;2897;p46"/>
          <p:cNvGrpSpPr/>
          <p:nvPr/>
        </p:nvGrpSpPr>
        <p:grpSpPr>
          <a:xfrm>
            <a:off x="8189131" y="2819215"/>
            <a:ext cx="1620000" cy="1199050"/>
            <a:chOff x="3810000" y="2015069"/>
            <a:chExt cx="1390650" cy="1596814"/>
          </a:xfrm>
        </p:grpSpPr>
        <p:sp>
          <p:nvSpPr>
            <p:cNvPr id="2898" name="Google Shape;2898;p46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899" name="Google Shape;2899;p46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900" name="Google Shape;2900;p46"/>
          <p:cNvSpPr txBox="1"/>
          <p:nvPr/>
        </p:nvSpPr>
        <p:spPr>
          <a:xfrm>
            <a:off x="7114467" y="5116022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1,390</a:t>
            </a:r>
            <a:endParaRPr/>
          </a:p>
        </p:txBody>
      </p:sp>
      <p:sp>
        <p:nvSpPr>
          <p:cNvPr id="2901" name="Google Shape;2901;p46"/>
          <p:cNvSpPr/>
          <p:nvPr/>
        </p:nvSpPr>
        <p:spPr>
          <a:xfrm>
            <a:off x="6948872" y="5169695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2" name="Google Shape;2902;p46"/>
          <p:cNvSpPr/>
          <p:nvPr/>
        </p:nvSpPr>
        <p:spPr>
          <a:xfrm>
            <a:off x="6525784" y="5130943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903" name="Google Shape;2903;p46"/>
          <p:cNvSpPr/>
          <p:nvPr/>
        </p:nvSpPr>
        <p:spPr>
          <a:xfrm>
            <a:off x="6482317" y="5139737"/>
            <a:ext cx="30008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17</a:t>
            </a:r>
            <a:endParaRPr/>
          </a:p>
        </p:txBody>
      </p:sp>
      <p:sp>
        <p:nvSpPr>
          <p:cNvPr id="2904" name="Google Shape;2904;p46"/>
          <p:cNvSpPr txBox="1"/>
          <p:nvPr/>
        </p:nvSpPr>
        <p:spPr>
          <a:xfrm>
            <a:off x="9071469" y="3695808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1,390</a:t>
            </a:r>
            <a:endParaRPr/>
          </a:p>
        </p:txBody>
      </p:sp>
      <p:sp>
        <p:nvSpPr>
          <p:cNvPr id="2905" name="Google Shape;2905;p46"/>
          <p:cNvSpPr/>
          <p:nvPr/>
        </p:nvSpPr>
        <p:spPr>
          <a:xfrm rot="10800000">
            <a:off x="8717375" y="3736275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6" name="Google Shape;2906;p46"/>
          <p:cNvSpPr/>
          <p:nvPr/>
        </p:nvSpPr>
        <p:spPr>
          <a:xfrm>
            <a:off x="8306680" y="3715334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907" name="Google Shape;2907;p46"/>
          <p:cNvSpPr/>
          <p:nvPr/>
        </p:nvSpPr>
        <p:spPr>
          <a:xfrm>
            <a:off x="8259300" y="3723807"/>
            <a:ext cx="30008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17</a:t>
            </a:r>
            <a:endParaRPr/>
          </a:p>
        </p:txBody>
      </p:sp>
      <p:sp>
        <p:nvSpPr>
          <p:cNvPr id="2908" name="Google Shape;2908;p46"/>
          <p:cNvSpPr txBox="1"/>
          <p:nvPr/>
        </p:nvSpPr>
        <p:spPr>
          <a:xfrm>
            <a:off x="8907766" y="3454609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630</a:t>
            </a:r>
            <a:endParaRPr/>
          </a:p>
        </p:txBody>
      </p:sp>
      <p:sp>
        <p:nvSpPr>
          <p:cNvPr id="2909" name="Google Shape;2909;p46"/>
          <p:cNvSpPr/>
          <p:nvPr/>
        </p:nvSpPr>
        <p:spPr>
          <a:xfrm>
            <a:off x="8726405" y="35082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0" name="Google Shape;2910;p46"/>
          <p:cNvSpPr/>
          <p:nvPr/>
        </p:nvSpPr>
        <p:spPr>
          <a:xfrm>
            <a:off x="8303317" y="3469530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911" name="Google Shape;2911;p46"/>
          <p:cNvSpPr/>
          <p:nvPr/>
        </p:nvSpPr>
        <p:spPr>
          <a:xfrm>
            <a:off x="8259850" y="3478324"/>
            <a:ext cx="30008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18</a:t>
            </a:r>
            <a:endParaRPr/>
          </a:p>
        </p:txBody>
      </p:sp>
      <p:sp>
        <p:nvSpPr>
          <p:cNvPr id="2912" name="Google Shape;2912;p46"/>
          <p:cNvSpPr txBox="1"/>
          <p:nvPr/>
        </p:nvSpPr>
        <p:spPr>
          <a:xfrm>
            <a:off x="5322118" y="5148703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630</a:t>
            </a:r>
            <a:endParaRPr/>
          </a:p>
        </p:txBody>
      </p:sp>
      <p:sp>
        <p:nvSpPr>
          <p:cNvPr id="2913" name="Google Shape;2913;p46"/>
          <p:cNvSpPr/>
          <p:nvPr/>
        </p:nvSpPr>
        <p:spPr>
          <a:xfrm>
            <a:off x="4867450" y="520493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4" name="Google Shape;2914;p46"/>
          <p:cNvSpPr/>
          <p:nvPr/>
        </p:nvSpPr>
        <p:spPr>
          <a:xfrm>
            <a:off x="4433106" y="5191878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915" name="Google Shape;2915;p46"/>
          <p:cNvSpPr/>
          <p:nvPr/>
        </p:nvSpPr>
        <p:spPr>
          <a:xfrm>
            <a:off x="4385726" y="5192468"/>
            <a:ext cx="30008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18</a:t>
            </a:r>
            <a:endParaRPr/>
          </a:p>
        </p:txBody>
      </p:sp>
      <p:sp>
        <p:nvSpPr>
          <p:cNvPr id="2916" name="Google Shape;2916;p46"/>
          <p:cNvSpPr txBox="1"/>
          <p:nvPr/>
        </p:nvSpPr>
        <p:spPr>
          <a:xfrm>
            <a:off x="3606731" y="4679723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2917" name="Google Shape;2917;p46"/>
          <p:cNvSpPr/>
          <p:nvPr/>
        </p:nvSpPr>
        <p:spPr>
          <a:xfrm>
            <a:off x="3088999" y="4712307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8" name="Google Shape;2918;p46"/>
          <p:cNvSpPr/>
          <p:nvPr/>
        </p:nvSpPr>
        <p:spPr>
          <a:xfrm>
            <a:off x="2686187" y="4699249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919" name="Google Shape;2919;p46"/>
          <p:cNvSpPr/>
          <p:nvPr/>
        </p:nvSpPr>
        <p:spPr>
          <a:xfrm>
            <a:off x="2638807" y="4699839"/>
            <a:ext cx="30008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19</a:t>
            </a:r>
            <a:endParaRPr/>
          </a:p>
        </p:txBody>
      </p:sp>
      <p:sp>
        <p:nvSpPr>
          <p:cNvPr id="2920" name="Google Shape;2920;p46"/>
          <p:cNvSpPr txBox="1"/>
          <p:nvPr/>
        </p:nvSpPr>
        <p:spPr>
          <a:xfrm>
            <a:off x="1818613" y="567194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2921" name="Google Shape;2921;p46"/>
          <p:cNvSpPr/>
          <p:nvPr/>
        </p:nvSpPr>
        <p:spPr>
          <a:xfrm>
            <a:off x="1292998" y="572817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2" name="Google Shape;2922;p46"/>
          <p:cNvSpPr/>
          <p:nvPr/>
        </p:nvSpPr>
        <p:spPr>
          <a:xfrm>
            <a:off x="898069" y="5683588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923" name="Google Shape;2923;p46"/>
          <p:cNvSpPr/>
          <p:nvPr/>
        </p:nvSpPr>
        <p:spPr>
          <a:xfrm>
            <a:off x="850689" y="5684178"/>
            <a:ext cx="30008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20</a:t>
            </a:r>
            <a:endParaRPr/>
          </a:p>
        </p:txBody>
      </p:sp>
      <p:sp>
        <p:nvSpPr>
          <p:cNvPr id="2924" name="Google Shape;2924;p46"/>
          <p:cNvSpPr txBox="1"/>
          <p:nvPr/>
        </p:nvSpPr>
        <p:spPr>
          <a:xfrm>
            <a:off x="8907766" y="3212739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2925" name="Google Shape;2925;p46"/>
          <p:cNvSpPr/>
          <p:nvPr/>
        </p:nvSpPr>
        <p:spPr>
          <a:xfrm>
            <a:off x="8726405" y="326641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6" name="Google Shape;2926;p46"/>
          <p:cNvSpPr/>
          <p:nvPr/>
        </p:nvSpPr>
        <p:spPr>
          <a:xfrm>
            <a:off x="8303317" y="3227660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927" name="Google Shape;2927;p46"/>
          <p:cNvSpPr/>
          <p:nvPr/>
        </p:nvSpPr>
        <p:spPr>
          <a:xfrm>
            <a:off x="8259850" y="3236454"/>
            <a:ext cx="30008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19</a:t>
            </a:r>
            <a:endParaRPr/>
          </a:p>
        </p:txBody>
      </p:sp>
      <p:sp>
        <p:nvSpPr>
          <p:cNvPr id="2928" name="Google Shape;2928;p46"/>
          <p:cNvSpPr txBox="1"/>
          <p:nvPr/>
        </p:nvSpPr>
        <p:spPr>
          <a:xfrm>
            <a:off x="8907766" y="2966096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2929" name="Google Shape;2929;p46"/>
          <p:cNvSpPr/>
          <p:nvPr/>
        </p:nvSpPr>
        <p:spPr>
          <a:xfrm>
            <a:off x="8726405" y="3019769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0" name="Google Shape;2930;p46"/>
          <p:cNvSpPr/>
          <p:nvPr/>
        </p:nvSpPr>
        <p:spPr>
          <a:xfrm>
            <a:off x="8303317" y="2981017"/>
            <a:ext cx="216000" cy="216000"/>
          </a:xfrm>
          <a:prstGeom prst="ellipse">
            <a:avLst/>
          </a:prstGeom>
          <a:solidFill>
            <a:srgbClr val="F2F2F2"/>
          </a:solidFill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931" name="Google Shape;2931;p46"/>
          <p:cNvSpPr/>
          <p:nvPr/>
        </p:nvSpPr>
        <p:spPr>
          <a:xfrm>
            <a:off x="8259850" y="2989811"/>
            <a:ext cx="30008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20</a:t>
            </a:r>
            <a:endParaRPr/>
          </a:p>
        </p:txBody>
      </p:sp>
      <p:grpSp>
        <p:nvGrpSpPr>
          <p:cNvPr id="2932" name="Google Shape;2932;p46"/>
          <p:cNvGrpSpPr/>
          <p:nvPr/>
        </p:nvGrpSpPr>
        <p:grpSpPr>
          <a:xfrm>
            <a:off x="4248000" y="2850495"/>
            <a:ext cx="1620000" cy="1116000"/>
            <a:chOff x="3810000" y="2381250"/>
            <a:chExt cx="1390650" cy="1230631"/>
          </a:xfrm>
        </p:grpSpPr>
        <p:sp>
          <p:nvSpPr>
            <p:cNvPr id="2933" name="Google Shape;2933;p46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7073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934" name="Google Shape;2934;p46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7073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935" name="Google Shape;2935;p46"/>
          <p:cNvGrpSpPr/>
          <p:nvPr/>
        </p:nvGrpSpPr>
        <p:grpSpPr>
          <a:xfrm>
            <a:off x="673200" y="3340800"/>
            <a:ext cx="1620000" cy="613673"/>
            <a:chOff x="3810000" y="2381250"/>
            <a:chExt cx="1390650" cy="1230631"/>
          </a:xfrm>
        </p:grpSpPr>
        <p:sp>
          <p:nvSpPr>
            <p:cNvPr id="2936" name="Google Shape;2936;p46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937" name="Google Shape;2937;p46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938" name="Google Shape;2938;p46"/>
          <p:cNvSpPr txBox="1"/>
          <p:nvPr/>
        </p:nvSpPr>
        <p:spPr>
          <a:xfrm>
            <a:off x="4292494" y="3924000"/>
            <a:ext cx="153177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Inventory</a:t>
            </a:r>
            <a:endParaRPr/>
          </a:p>
        </p:txBody>
      </p:sp>
      <p:sp>
        <p:nvSpPr>
          <p:cNvPr id="2939" name="Google Shape;2939;p46"/>
          <p:cNvSpPr txBox="1"/>
          <p:nvPr/>
        </p:nvSpPr>
        <p:spPr>
          <a:xfrm>
            <a:off x="4101806" y="2478490"/>
            <a:ext cx="191138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expenses</a:t>
            </a:r>
            <a:endParaRPr/>
          </a:p>
        </p:txBody>
      </p:sp>
      <p:sp>
        <p:nvSpPr>
          <p:cNvPr id="2940" name="Google Shape;2940;p46"/>
          <p:cNvSpPr txBox="1"/>
          <p:nvPr/>
        </p:nvSpPr>
        <p:spPr>
          <a:xfrm>
            <a:off x="661400" y="3924000"/>
            <a:ext cx="16473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Equipment</a:t>
            </a:r>
            <a:endParaRPr/>
          </a:p>
        </p:txBody>
      </p:sp>
      <p:sp>
        <p:nvSpPr>
          <p:cNvPr id="2941" name="Google Shape;2941;p46"/>
          <p:cNvSpPr txBox="1"/>
          <p:nvPr/>
        </p:nvSpPr>
        <p:spPr>
          <a:xfrm>
            <a:off x="4984560" y="3610092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10,000</a:t>
            </a:r>
            <a:endParaRPr/>
          </a:p>
        </p:txBody>
      </p:sp>
      <p:sp>
        <p:nvSpPr>
          <p:cNvPr id="2942" name="Google Shape;2942;p46"/>
          <p:cNvSpPr txBox="1"/>
          <p:nvPr/>
        </p:nvSpPr>
        <p:spPr>
          <a:xfrm>
            <a:off x="1501235" y="3588336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2943" name="Google Shape;2943;p46"/>
          <p:cNvSpPr/>
          <p:nvPr/>
        </p:nvSpPr>
        <p:spPr>
          <a:xfrm rot="10800000">
            <a:off x="1249425" y="363766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4" name="Google Shape;2944;p46"/>
          <p:cNvSpPr txBox="1"/>
          <p:nvPr/>
        </p:nvSpPr>
        <p:spPr>
          <a:xfrm>
            <a:off x="5269894" y="336508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2945" name="Google Shape;2945;p46"/>
          <p:cNvSpPr/>
          <p:nvPr/>
        </p:nvSpPr>
        <p:spPr>
          <a:xfrm>
            <a:off x="4824000" y="342934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6" name="Google Shape;2946;p46"/>
          <p:cNvSpPr/>
          <p:nvPr/>
        </p:nvSpPr>
        <p:spPr>
          <a:xfrm rot="10800000">
            <a:off x="4824000" y="36625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7" name="Google Shape;2947;p46"/>
          <p:cNvSpPr txBox="1"/>
          <p:nvPr/>
        </p:nvSpPr>
        <p:spPr>
          <a:xfrm>
            <a:off x="5269894" y="122206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2948" name="Google Shape;2948;p46"/>
          <p:cNvSpPr/>
          <p:nvPr/>
        </p:nvSpPr>
        <p:spPr>
          <a:xfrm rot="10800000">
            <a:off x="4824771" y="126334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9" name="Google Shape;2949;p46"/>
          <p:cNvSpPr txBox="1"/>
          <p:nvPr/>
        </p:nvSpPr>
        <p:spPr>
          <a:xfrm>
            <a:off x="5269894" y="311806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2950" name="Google Shape;2950;p46"/>
          <p:cNvSpPr/>
          <p:nvPr/>
        </p:nvSpPr>
        <p:spPr>
          <a:xfrm>
            <a:off x="4824000" y="318232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1" name="Google Shape;2951;p46"/>
          <p:cNvSpPr txBox="1"/>
          <p:nvPr/>
        </p:nvSpPr>
        <p:spPr>
          <a:xfrm>
            <a:off x="5269894" y="965882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2952" name="Google Shape;2952;p46"/>
          <p:cNvSpPr/>
          <p:nvPr/>
        </p:nvSpPr>
        <p:spPr>
          <a:xfrm>
            <a:off x="4825605" y="102209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3" name="Google Shape;2953;p46"/>
          <p:cNvSpPr txBox="1"/>
          <p:nvPr/>
        </p:nvSpPr>
        <p:spPr>
          <a:xfrm>
            <a:off x="5383708" y="2869537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</a:t>
            </a:r>
            <a:endParaRPr/>
          </a:p>
        </p:txBody>
      </p:sp>
      <p:sp>
        <p:nvSpPr>
          <p:cNvPr id="2954" name="Google Shape;2954;p46"/>
          <p:cNvSpPr/>
          <p:nvPr/>
        </p:nvSpPr>
        <p:spPr>
          <a:xfrm>
            <a:off x="4824000" y="293379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5" name="Google Shape;2955;p46"/>
          <p:cNvSpPr txBox="1"/>
          <p:nvPr/>
        </p:nvSpPr>
        <p:spPr>
          <a:xfrm>
            <a:off x="5269894" y="215709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800</a:t>
            </a:r>
            <a:endParaRPr/>
          </a:p>
        </p:txBody>
      </p:sp>
      <p:sp>
        <p:nvSpPr>
          <p:cNvPr id="2956" name="Google Shape;2956;p46"/>
          <p:cNvSpPr/>
          <p:nvPr/>
        </p:nvSpPr>
        <p:spPr>
          <a:xfrm rot="10800000">
            <a:off x="4824000" y="219837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7" name="Google Shape;2957;p46"/>
          <p:cNvSpPr txBox="1"/>
          <p:nvPr/>
        </p:nvSpPr>
        <p:spPr>
          <a:xfrm>
            <a:off x="5269894" y="190609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200</a:t>
            </a:r>
            <a:endParaRPr/>
          </a:p>
        </p:txBody>
      </p:sp>
      <p:sp>
        <p:nvSpPr>
          <p:cNvPr id="2958" name="Google Shape;2958;p46"/>
          <p:cNvSpPr/>
          <p:nvPr/>
        </p:nvSpPr>
        <p:spPr>
          <a:xfrm>
            <a:off x="4824000" y="195394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959" name="Google Shape;2959;p46"/>
          <p:cNvGrpSpPr/>
          <p:nvPr/>
        </p:nvGrpSpPr>
        <p:grpSpPr>
          <a:xfrm>
            <a:off x="784605" y="3629276"/>
            <a:ext cx="245580" cy="224238"/>
            <a:chOff x="802803" y="3715228"/>
            <a:chExt cx="245580" cy="224238"/>
          </a:xfrm>
        </p:grpSpPr>
        <p:sp>
          <p:nvSpPr>
            <p:cNvPr id="2960" name="Google Shape;2960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961" name="Google Shape;2961;p46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4</a:t>
              </a:r>
              <a:endParaRPr/>
            </a:p>
          </p:txBody>
        </p:sp>
      </p:grpSp>
      <p:grpSp>
        <p:nvGrpSpPr>
          <p:cNvPr id="2962" name="Google Shape;2962;p46"/>
          <p:cNvGrpSpPr/>
          <p:nvPr/>
        </p:nvGrpSpPr>
        <p:grpSpPr>
          <a:xfrm>
            <a:off x="4359077" y="3641899"/>
            <a:ext cx="245580" cy="224238"/>
            <a:chOff x="802803" y="3715228"/>
            <a:chExt cx="245580" cy="224238"/>
          </a:xfrm>
        </p:grpSpPr>
        <p:sp>
          <p:nvSpPr>
            <p:cNvPr id="2963" name="Google Shape;2963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964" name="Google Shape;2964;p46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5</a:t>
              </a:r>
              <a:endParaRPr/>
            </a:p>
          </p:txBody>
        </p:sp>
      </p:grpSp>
      <p:grpSp>
        <p:nvGrpSpPr>
          <p:cNvPr id="2965" name="Google Shape;2965;p46"/>
          <p:cNvGrpSpPr/>
          <p:nvPr/>
        </p:nvGrpSpPr>
        <p:grpSpPr>
          <a:xfrm>
            <a:off x="4325561" y="3388584"/>
            <a:ext cx="309700" cy="224238"/>
            <a:chOff x="770743" y="3715228"/>
            <a:chExt cx="309700" cy="224238"/>
          </a:xfrm>
        </p:grpSpPr>
        <p:sp>
          <p:nvSpPr>
            <p:cNvPr id="2966" name="Google Shape;2966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967" name="Google Shape;2967;p46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6b</a:t>
              </a:r>
              <a:endParaRPr/>
            </a:p>
          </p:txBody>
        </p:sp>
      </p:grpSp>
      <p:grpSp>
        <p:nvGrpSpPr>
          <p:cNvPr id="2968" name="Google Shape;2968;p46"/>
          <p:cNvGrpSpPr/>
          <p:nvPr/>
        </p:nvGrpSpPr>
        <p:grpSpPr>
          <a:xfrm>
            <a:off x="4330045" y="3136880"/>
            <a:ext cx="309700" cy="224238"/>
            <a:chOff x="770743" y="3715228"/>
            <a:chExt cx="309700" cy="224238"/>
          </a:xfrm>
        </p:grpSpPr>
        <p:sp>
          <p:nvSpPr>
            <p:cNvPr id="2969" name="Google Shape;2969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970" name="Google Shape;2970;p46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8b</a:t>
              </a:r>
              <a:endParaRPr/>
            </a:p>
          </p:txBody>
        </p:sp>
      </p:grpSp>
      <p:grpSp>
        <p:nvGrpSpPr>
          <p:cNvPr id="2971" name="Google Shape;2971;p46"/>
          <p:cNvGrpSpPr/>
          <p:nvPr/>
        </p:nvGrpSpPr>
        <p:grpSpPr>
          <a:xfrm>
            <a:off x="4298376" y="2880000"/>
            <a:ext cx="368899" cy="223200"/>
            <a:chOff x="740286" y="3715228"/>
            <a:chExt cx="370615" cy="224238"/>
          </a:xfrm>
        </p:grpSpPr>
        <p:sp>
          <p:nvSpPr>
            <p:cNvPr id="2972" name="Google Shape;2972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973" name="Google Shape;2973;p46"/>
            <p:cNvSpPr/>
            <p:nvPr/>
          </p:nvSpPr>
          <p:spPr>
            <a:xfrm>
              <a:off x="740286" y="3724022"/>
              <a:ext cx="370615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12b</a:t>
              </a:r>
              <a:endParaRPr/>
            </a:p>
          </p:txBody>
        </p:sp>
      </p:grpSp>
      <p:grpSp>
        <p:nvGrpSpPr>
          <p:cNvPr id="2974" name="Google Shape;2974;p46"/>
          <p:cNvGrpSpPr/>
          <p:nvPr/>
        </p:nvGrpSpPr>
        <p:grpSpPr>
          <a:xfrm>
            <a:off x="4322372" y="1240114"/>
            <a:ext cx="300082" cy="224238"/>
            <a:chOff x="775552" y="3715228"/>
            <a:chExt cx="300082" cy="224238"/>
          </a:xfrm>
        </p:grpSpPr>
        <p:sp>
          <p:nvSpPr>
            <p:cNvPr id="2975" name="Google Shape;2975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976" name="Google Shape;2976;p46"/>
            <p:cNvSpPr/>
            <p:nvPr/>
          </p:nvSpPr>
          <p:spPr>
            <a:xfrm>
              <a:off x="775552" y="3724022"/>
              <a:ext cx="300082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8a</a:t>
              </a:r>
              <a:endParaRPr/>
            </a:p>
          </p:txBody>
        </p:sp>
      </p:grpSp>
      <p:grpSp>
        <p:nvGrpSpPr>
          <p:cNvPr id="2977" name="Google Shape;2977;p46"/>
          <p:cNvGrpSpPr/>
          <p:nvPr/>
        </p:nvGrpSpPr>
        <p:grpSpPr>
          <a:xfrm>
            <a:off x="4319927" y="983503"/>
            <a:ext cx="309700" cy="224238"/>
            <a:chOff x="770743" y="3715228"/>
            <a:chExt cx="309700" cy="224238"/>
          </a:xfrm>
        </p:grpSpPr>
        <p:sp>
          <p:nvSpPr>
            <p:cNvPr id="2978" name="Google Shape;2978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979" name="Google Shape;2979;p46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11</a:t>
              </a:r>
              <a:endParaRPr/>
            </a:p>
          </p:txBody>
        </p:sp>
      </p:grpSp>
      <p:grpSp>
        <p:nvGrpSpPr>
          <p:cNvPr id="2980" name="Google Shape;2980;p46"/>
          <p:cNvGrpSpPr/>
          <p:nvPr/>
        </p:nvGrpSpPr>
        <p:grpSpPr>
          <a:xfrm>
            <a:off x="4317141" y="2187210"/>
            <a:ext cx="309700" cy="224238"/>
            <a:chOff x="762505" y="3715228"/>
            <a:chExt cx="309700" cy="224238"/>
          </a:xfrm>
        </p:grpSpPr>
        <p:sp>
          <p:nvSpPr>
            <p:cNvPr id="2981" name="Google Shape;2981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982" name="Google Shape;2982;p46"/>
            <p:cNvSpPr/>
            <p:nvPr/>
          </p:nvSpPr>
          <p:spPr>
            <a:xfrm>
              <a:off x="762505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13</a:t>
              </a:r>
              <a:endParaRPr/>
            </a:p>
          </p:txBody>
        </p:sp>
      </p:grpSp>
      <p:grpSp>
        <p:nvGrpSpPr>
          <p:cNvPr id="2983" name="Google Shape;2983;p46"/>
          <p:cNvGrpSpPr/>
          <p:nvPr/>
        </p:nvGrpSpPr>
        <p:grpSpPr>
          <a:xfrm>
            <a:off x="4325894" y="1931502"/>
            <a:ext cx="309700" cy="224238"/>
            <a:chOff x="770743" y="3715228"/>
            <a:chExt cx="309700" cy="224238"/>
          </a:xfrm>
        </p:grpSpPr>
        <p:sp>
          <p:nvSpPr>
            <p:cNvPr id="2984" name="Google Shape;2984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985" name="Google Shape;2985;p46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15</a:t>
              </a:r>
              <a:endParaRPr/>
            </a:p>
          </p:txBody>
        </p:sp>
      </p:grpSp>
      <p:sp>
        <p:nvSpPr>
          <p:cNvPr id="2986" name="Google Shape;2986;p46"/>
          <p:cNvSpPr txBox="1"/>
          <p:nvPr/>
        </p:nvSpPr>
        <p:spPr>
          <a:xfrm>
            <a:off x="4033926" y="1538024"/>
            <a:ext cx="201557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receivable</a:t>
            </a:r>
            <a:endParaRPr/>
          </a:p>
        </p:txBody>
      </p:sp>
      <p:grpSp>
        <p:nvGrpSpPr>
          <p:cNvPr id="2987" name="Google Shape;2987;p46"/>
          <p:cNvGrpSpPr/>
          <p:nvPr/>
        </p:nvGrpSpPr>
        <p:grpSpPr>
          <a:xfrm>
            <a:off x="674882" y="2236958"/>
            <a:ext cx="1620000" cy="613673"/>
            <a:chOff x="3810000" y="2381250"/>
            <a:chExt cx="1390650" cy="1230631"/>
          </a:xfrm>
        </p:grpSpPr>
        <p:sp>
          <p:nvSpPr>
            <p:cNvPr id="2988" name="Google Shape;2988;p46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989" name="Google Shape;2989;p46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990" name="Google Shape;2990;p46"/>
          <p:cNvSpPr txBox="1"/>
          <p:nvPr/>
        </p:nvSpPr>
        <p:spPr>
          <a:xfrm>
            <a:off x="667920" y="2817445"/>
            <a:ext cx="164732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Accumulated depreciation</a:t>
            </a:r>
            <a:endParaRPr/>
          </a:p>
        </p:txBody>
      </p:sp>
      <p:sp>
        <p:nvSpPr>
          <p:cNvPr id="2991" name="Google Shape;2991;p46"/>
          <p:cNvSpPr txBox="1"/>
          <p:nvPr/>
        </p:nvSpPr>
        <p:spPr>
          <a:xfrm>
            <a:off x="1679276" y="2502766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2992" name="Google Shape;2992;p46"/>
          <p:cNvSpPr/>
          <p:nvPr/>
        </p:nvSpPr>
        <p:spPr>
          <a:xfrm>
            <a:off x="1256101" y="255077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993" name="Google Shape;2993;p46"/>
          <p:cNvGrpSpPr/>
          <p:nvPr/>
        </p:nvGrpSpPr>
        <p:grpSpPr>
          <a:xfrm>
            <a:off x="752976" y="2511750"/>
            <a:ext cx="309700" cy="224238"/>
            <a:chOff x="770743" y="3715228"/>
            <a:chExt cx="309700" cy="224238"/>
          </a:xfrm>
        </p:grpSpPr>
        <p:sp>
          <p:nvSpPr>
            <p:cNvPr id="2994" name="Google Shape;2994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995" name="Google Shape;2995;p46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14</a:t>
              </a:r>
              <a:endParaRPr/>
            </a:p>
          </p:txBody>
        </p:sp>
      </p:grpSp>
      <p:grpSp>
        <p:nvGrpSpPr>
          <p:cNvPr id="2996" name="Google Shape;2996;p46"/>
          <p:cNvGrpSpPr/>
          <p:nvPr/>
        </p:nvGrpSpPr>
        <p:grpSpPr>
          <a:xfrm>
            <a:off x="4247500" y="957969"/>
            <a:ext cx="1620000" cy="613673"/>
            <a:chOff x="3810000" y="2381250"/>
            <a:chExt cx="1390650" cy="1230631"/>
          </a:xfrm>
        </p:grpSpPr>
        <p:sp>
          <p:nvSpPr>
            <p:cNvPr id="2997" name="Google Shape;2997;p46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998" name="Google Shape;2998;p46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999" name="Google Shape;2999;p46"/>
          <p:cNvGrpSpPr/>
          <p:nvPr/>
        </p:nvGrpSpPr>
        <p:grpSpPr>
          <a:xfrm>
            <a:off x="4247500" y="1892397"/>
            <a:ext cx="1620000" cy="613673"/>
            <a:chOff x="3810000" y="2381250"/>
            <a:chExt cx="1390650" cy="1230631"/>
          </a:xfrm>
        </p:grpSpPr>
        <p:sp>
          <p:nvSpPr>
            <p:cNvPr id="3000" name="Google Shape;3000;p46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001" name="Google Shape;3001;p46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3002" name="Google Shape;3002;p46"/>
          <p:cNvGrpSpPr/>
          <p:nvPr/>
        </p:nvGrpSpPr>
        <p:grpSpPr>
          <a:xfrm>
            <a:off x="2458800" y="957790"/>
            <a:ext cx="1620000" cy="3000908"/>
            <a:chOff x="671549" y="1402787"/>
            <a:chExt cx="1620000" cy="2549293"/>
          </a:xfrm>
        </p:grpSpPr>
        <p:sp>
          <p:nvSpPr>
            <p:cNvPr id="3003" name="Google Shape;3003;p46"/>
            <p:cNvSpPr/>
            <p:nvPr/>
          </p:nvSpPr>
          <p:spPr>
            <a:xfrm flipH="1">
              <a:off x="1481549" y="1402787"/>
              <a:ext cx="810000" cy="2549293"/>
            </a:xfrm>
            <a:prstGeom prst="corner">
              <a:avLst>
                <a:gd name="adj1" fmla="val 6497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004" name="Google Shape;3004;p46"/>
            <p:cNvSpPr/>
            <p:nvPr/>
          </p:nvSpPr>
          <p:spPr>
            <a:xfrm>
              <a:off x="671549" y="1402787"/>
              <a:ext cx="810000" cy="2549293"/>
            </a:xfrm>
            <a:prstGeom prst="corner">
              <a:avLst>
                <a:gd name="adj1" fmla="val 6497"/>
                <a:gd name="adj2" fmla="val 7336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3005" name="Google Shape;3005;p46"/>
          <p:cNvSpPr txBox="1"/>
          <p:nvPr/>
        </p:nvSpPr>
        <p:spPr>
          <a:xfrm>
            <a:off x="2551146" y="3924000"/>
            <a:ext cx="139333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Cash at bank</a:t>
            </a:r>
            <a:endParaRPr/>
          </a:p>
        </p:txBody>
      </p:sp>
      <p:sp>
        <p:nvSpPr>
          <p:cNvPr id="3006" name="Google Shape;3006;p46"/>
          <p:cNvSpPr txBox="1"/>
          <p:nvPr/>
        </p:nvSpPr>
        <p:spPr>
          <a:xfrm>
            <a:off x="3184560" y="361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3007" name="Google Shape;3007;p46"/>
          <p:cNvSpPr txBox="1"/>
          <p:nvPr/>
        </p:nvSpPr>
        <p:spPr>
          <a:xfrm>
            <a:off x="3184560" y="334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3008" name="Google Shape;3008;p46"/>
          <p:cNvSpPr txBox="1"/>
          <p:nvPr/>
        </p:nvSpPr>
        <p:spPr>
          <a:xfrm>
            <a:off x="3298373" y="3074709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5,000</a:t>
            </a:r>
            <a:endParaRPr/>
          </a:p>
        </p:txBody>
      </p:sp>
      <p:sp>
        <p:nvSpPr>
          <p:cNvPr id="3009" name="Google Shape;3009;p46"/>
          <p:cNvSpPr txBox="1"/>
          <p:nvPr/>
        </p:nvSpPr>
        <p:spPr>
          <a:xfrm>
            <a:off x="3469894" y="253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700</a:t>
            </a:r>
            <a:endParaRPr/>
          </a:p>
        </p:txBody>
      </p:sp>
      <p:sp>
        <p:nvSpPr>
          <p:cNvPr id="3010" name="Google Shape;3010;p46"/>
          <p:cNvSpPr txBox="1"/>
          <p:nvPr/>
        </p:nvSpPr>
        <p:spPr>
          <a:xfrm>
            <a:off x="3583708" y="2264709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50</a:t>
            </a:r>
            <a:endParaRPr/>
          </a:p>
        </p:txBody>
      </p:sp>
      <p:sp>
        <p:nvSpPr>
          <p:cNvPr id="3011" name="Google Shape;3011;p46"/>
          <p:cNvSpPr txBox="1"/>
          <p:nvPr/>
        </p:nvSpPr>
        <p:spPr>
          <a:xfrm>
            <a:off x="3469894" y="172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3012" name="Google Shape;3012;p46"/>
          <p:cNvSpPr txBox="1"/>
          <p:nvPr/>
        </p:nvSpPr>
        <p:spPr>
          <a:xfrm>
            <a:off x="3469894" y="145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800</a:t>
            </a:r>
            <a:endParaRPr/>
          </a:p>
        </p:txBody>
      </p:sp>
      <p:sp>
        <p:nvSpPr>
          <p:cNvPr id="3013" name="Google Shape;3013;p46"/>
          <p:cNvSpPr txBox="1"/>
          <p:nvPr/>
        </p:nvSpPr>
        <p:spPr>
          <a:xfrm>
            <a:off x="3184560" y="280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10,000</a:t>
            </a:r>
            <a:endParaRPr/>
          </a:p>
        </p:txBody>
      </p:sp>
      <p:sp>
        <p:nvSpPr>
          <p:cNvPr id="3014" name="Google Shape;3014;p46"/>
          <p:cNvSpPr/>
          <p:nvPr/>
        </p:nvSpPr>
        <p:spPr>
          <a:xfrm>
            <a:off x="3011371" y="152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5" name="Google Shape;3015;p46"/>
          <p:cNvSpPr/>
          <p:nvPr/>
        </p:nvSpPr>
        <p:spPr>
          <a:xfrm rot="10800000">
            <a:off x="3011371" y="177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6" name="Google Shape;3016;p46"/>
          <p:cNvSpPr/>
          <p:nvPr/>
        </p:nvSpPr>
        <p:spPr>
          <a:xfrm>
            <a:off x="3011371" y="233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7" name="Google Shape;3017;p46"/>
          <p:cNvSpPr/>
          <p:nvPr/>
        </p:nvSpPr>
        <p:spPr>
          <a:xfrm rot="10800000">
            <a:off x="3011371" y="258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8" name="Google Shape;3018;p46"/>
          <p:cNvSpPr/>
          <p:nvPr/>
        </p:nvSpPr>
        <p:spPr>
          <a:xfrm>
            <a:off x="3011371" y="287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9" name="Google Shape;3019;p46"/>
          <p:cNvSpPr/>
          <p:nvPr/>
        </p:nvSpPr>
        <p:spPr>
          <a:xfrm>
            <a:off x="3011371" y="314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0" name="Google Shape;3020;p46"/>
          <p:cNvSpPr/>
          <p:nvPr/>
        </p:nvSpPr>
        <p:spPr>
          <a:xfrm rot="10800000">
            <a:off x="3011371" y="339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1" name="Google Shape;3021;p46"/>
          <p:cNvSpPr/>
          <p:nvPr/>
        </p:nvSpPr>
        <p:spPr>
          <a:xfrm rot="10800000">
            <a:off x="3011371" y="366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2" name="Google Shape;3022;p46"/>
          <p:cNvSpPr txBox="1"/>
          <p:nvPr/>
        </p:nvSpPr>
        <p:spPr>
          <a:xfrm>
            <a:off x="3469894" y="199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3023" name="Google Shape;3023;p46"/>
          <p:cNvSpPr/>
          <p:nvPr/>
        </p:nvSpPr>
        <p:spPr>
          <a:xfrm rot="10800000">
            <a:off x="3007666" y="204993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4" name="Google Shape;3024;p46"/>
          <p:cNvSpPr txBox="1"/>
          <p:nvPr/>
        </p:nvSpPr>
        <p:spPr>
          <a:xfrm>
            <a:off x="3298373" y="1194957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3025" name="Google Shape;3025;p46"/>
          <p:cNvSpPr/>
          <p:nvPr/>
        </p:nvSpPr>
        <p:spPr>
          <a:xfrm>
            <a:off x="3015226" y="126695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026" name="Google Shape;3026;p46"/>
          <p:cNvGrpSpPr/>
          <p:nvPr/>
        </p:nvGrpSpPr>
        <p:grpSpPr>
          <a:xfrm>
            <a:off x="2528692" y="1230247"/>
            <a:ext cx="309700" cy="223917"/>
            <a:chOff x="756600" y="3715226"/>
            <a:chExt cx="321511" cy="232457"/>
          </a:xfrm>
        </p:grpSpPr>
        <p:sp>
          <p:nvSpPr>
            <p:cNvPr id="3027" name="Google Shape;3027;p46"/>
            <p:cNvSpPr/>
            <p:nvPr/>
          </p:nvSpPr>
          <p:spPr>
            <a:xfrm>
              <a:off x="810779" y="3715226"/>
              <a:ext cx="224237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028" name="Google Shape;3028;p46"/>
            <p:cNvSpPr/>
            <p:nvPr/>
          </p:nvSpPr>
          <p:spPr>
            <a:xfrm>
              <a:off x="756600" y="3724022"/>
              <a:ext cx="321511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16</a:t>
              </a:r>
              <a:endParaRPr/>
            </a:p>
          </p:txBody>
        </p:sp>
      </p:grpSp>
      <p:grpSp>
        <p:nvGrpSpPr>
          <p:cNvPr id="3029" name="Google Shape;3029;p46"/>
          <p:cNvGrpSpPr/>
          <p:nvPr/>
        </p:nvGrpSpPr>
        <p:grpSpPr>
          <a:xfrm>
            <a:off x="2528691" y="1497833"/>
            <a:ext cx="309700" cy="223917"/>
            <a:chOff x="756599" y="3715226"/>
            <a:chExt cx="321512" cy="232457"/>
          </a:xfrm>
        </p:grpSpPr>
        <p:sp>
          <p:nvSpPr>
            <p:cNvPr id="3030" name="Google Shape;3030;p46"/>
            <p:cNvSpPr/>
            <p:nvPr/>
          </p:nvSpPr>
          <p:spPr>
            <a:xfrm>
              <a:off x="810780" y="3715226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031" name="Google Shape;3031;p46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13</a:t>
              </a:r>
              <a:endParaRPr/>
            </a:p>
          </p:txBody>
        </p:sp>
      </p:grpSp>
      <p:grpSp>
        <p:nvGrpSpPr>
          <p:cNvPr id="3032" name="Google Shape;3032;p46"/>
          <p:cNvGrpSpPr/>
          <p:nvPr/>
        </p:nvGrpSpPr>
        <p:grpSpPr>
          <a:xfrm>
            <a:off x="2528691" y="1763611"/>
            <a:ext cx="309700" cy="223916"/>
            <a:chOff x="756599" y="3715227"/>
            <a:chExt cx="321512" cy="232456"/>
          </a:xfrm>
        </p:grpSpPr>
        <p:sp>
          <p:nvSpPr>
            <p:cNvPr id="3033" name="Google Shape;3033;p46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034" name="Google Shape;3034;p46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11</a:t>
              </a:r>
              <a:endParaRPr/>
            </a:p>
          </p:txBody>
        </p:sp>
      </p:grpSp>
      <p:grpSp>
        <p:nvGrpSpPr>
          <p:cNvPr id="3035" name="Google Shape;3035;p46"/>
          <p:cNvGrpSpPr/>
          <p:nvPr/>
        </p:nvGrpSpPr>
        <p:grpSpPr>
          <a:xfrm>
            <a:off x="2528691" y="2037441"/>
            <a:ext cx="309700" cy="223916"/>
            <a:chOff x="756599" y="3715227"/>
            <a:chExt cx="321512" cy="232456"/>
          </a:xfrm>
        </p:grpSpPr>
        <p:sp>
          <p:nvSpPr>
            <p:cNvPr id="3036" name="Google Shape;3036;p46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037" name="Google Shape;3037;p46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10</a:t>
              </a:r>
              <a:endParaRPr/>
            </a:p>
          </p:txBody>
        </p:sp>
      </p:grpSp>
      <p:grpSp>
        <p:nvGrpSpPr>
          <p:cNvPr id="3038" name="Google Shape;3038;p46"/>
          <p:cNvGrpSpPr/>
          <p:nvPr/>
        </p:nvGrpSpPr>
        <p:grpSpPr>
          <a:xfrm>
            <a:off x="2568712" y="2307277"/>
            <a:ext cx="247184" cy="223916"/>
            <a:chOff x="797287" y="3715227"/>
            <a:chExt cx="256611" cy="232456"/>
          </a:xfrm>
        </p:grpSpPr>
        <p:sp>
          <p:nvSpPr>
            <p:cNvPr id="3039" name="Google Shape;3039;p46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040" name="Google Shape;3040;p46"/>
            <p:cNvSpPr/>
            <p:nvPr/>
          </p:nvSpPr>
          <p:spPr>
            <a:xfrm>
              <a:off x="797287" y="3724022"/>
              <a:ext cx="256611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7</a:t>
              </a:r>
              <a:endParaRPr/>
            </a:p>
          </p:txBody>
        </p:sp>
      </p:grpSp>
      <p:grpSp>
        <p:nvGrpSpPr>
          <p:cNvPr id="3041" name="Google Shape;3041;p46"/>
          <p:cNvGrpSpPr/>
          <p:nvPr/>
        </p:nvGrpSpPr>
        <p:grpSpPr>
          <a:xfrm>
            <a:off x="2530414" y="2567405"/>
            <a:ext cx="300083" cy="223917"/>
            <a:chOff x="761592" y="3715226"/>
            <a:chExt cx="311527" cy="232457"/>
          </a:xfrm>
        </p:grpSpPr>
        <p:sp>
          <p:nvSpPr>
            <p:cNvPr id="3042" name="Google Shape;3042;p46"/>
            <p:cNvSpPr/>
            <p:nvPr/>
          </p:nvSpPr>
          <p:spPr>
            <a:xfrm>
              <a:off x="810780" y="3715226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043" name="Google Shape;3043;p46"/>
            <p:cNvSpPr/>
            <p:nvPr/>
          </p:nvSpPr>
          <p:spPr>
            <a:xfrm>
              <a:off x="761592" y="3724022"/>
              <a:ext cx="311527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6a</a:t>
              </a:r>
              <a:endParaRPr/>
            </a:p>
          </p:txBody>
        </p:sp>
      </p:grpSp>
      <p:grpSp>
        <p:nvGrpSpPr>
          <p:cNvPr id="3044" name="Google Shape;3044;p46"/>
          <p:cNvGrpSpPr/>
          <p:nvPr/>
        </p:nvGrpSpPr>
        <p:grpSpPr>
          <a:xfrm>
            <a:off x="2574025" y="2841900"/>
            <a:ext cx="245580" cy="224238"/>
            <a:chOff x="802803" y="3715228"/>
            <a:chExt cx="245580" cy="224238"/>
          </a:xfrm>
        </p:grpSpPr>
        <p:sp>
          <p:nvSpPr>
            <p:cNvPr id="3045" name="Google Shape;3045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046" name="Google Shape;3046;p46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5</a:t>
              </a:r>
              <a:endParaRPr/>
            </a:p>
          </p:txBody>
        </p:sp>
      </p:grpSp>
      <p:grpSp>
        <p:nvGrpSpPr>
          <p:cNvPr id="3047" name="Google Shape;3047;p46"/>
          <p:cNvGrpSpPr/>
          <p:nvPr/>
        </p:nvGrpSpPr>
        <p:grpSpPr>
          <a:xfrm>
            <a:off x="2574025" y="3121887"/>
            <a:ext cx="245580" cy="224238"/>
            <a:chOff x="802803" y="3715228"/>
            <a:chExt cx="245580" cy="224238"/>
          </a:xfrm>
        </p:grpSpPr>
        <p:sp>
          <p:nvSpPr>
            <p:cNvPr id="3048" name="Google Shape;3048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049" name="Google Shape;3049;p46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3</a:t>
              </a:r>
              <a:endParaRPr/>
            </a:p>
          </p:txBody>
        </p:sp>
      </p:grpSp>
      <p:grpSp>
        <p:nvGrpSpPr>
          <p:cNvPr id="3050" name="Google Shape;3050;p46"/>
          <p:cNvGrpSpPr/>
          <p:nvPr/>
        </p:nvGrpSpPr>
        <p:grpSpPr>
          <a:xfrm>
            <a:off x="2574025" y="3385828"/>
            <a:ext cx="245580" cy="224238"/>
            <a:chOff x="802803" y="3715228"/>
            <a:chExt cx="245580" cy="224238"/>
          </a:xfrm>
        </p:grpSpPr>
        <p:sp>
          <p:nvSpPr>
            <p:cNvPr id="3051" name="Google Shape;3051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052" name="Google Shape;3052;p46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2</a:t>
              </a:r>
              <a:endParaRPr/>
            </a:p>
          </p:txBody>
        </p:sp>
      </p:grpSp>
      <p:grpSp>
        <p:nvGrpSpPr>
          <p:cNvPr id="3053" name="Google Shape;3053;p46"/>
          <p:cNvGrpSpPr/>
          <p:nvPr/>
        </p:nvGrpSpPr>
        <p:grpSpPr>
          <a:xfrm>
            <a:off x="2574025" y="3649299"/>
            <a:ext cx="245580" cy="224238"/>
            <a:chOff x="802803" y="3715228"/>
            <a:chExt cx="245580" cy="224238"/>
          </a:xfrm>
        </p:grpSpPr>
        <p:sp>
          <p:nvSpPr>
            <p:cNvPr id="3054" name="Google Shape;3054;p4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055" name="Google Shape;3055;p46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sp>
        <p:nvSpPr>
          <p:cNvPr id="3056" name="Google Shape;3056;p46"/>
          <p:cNvSpPr txBox="1"/>
          <p:nvPr/>
        </p:nvSpPr>
        <p:spPr>
          <a:xfrm>
            <a:off x="8065313" y="3985077"/>
            <a:ext cx="187364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Retained earnings</a:t>
            </a:r>
            <a:endParaRPr/>
          </a:p>
        </p:txBody>
      </p:sp>
      <p:sp>
        <p:nvSpPr>
          <p:cNvPr id="3057" name="Google Shape;3057;p46"/>
          <p:cNvSpPr txBox="1"/>
          <p:nvPr/>
        </p:nvSpPr>
        <p:spPr>
          <a:xfrm>
            <a:off x="9904008" y="3979181"/>
            <a:ext cx="181187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Contributed capital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3" name="Google Shape;3063;p47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3064" name="Google Shape;3064;p47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graphicFrame>
        <p:nvGraphicFramePr>
          <p:cNvPr id="3065" name="Google Shape;3065;p47"/>
          <p:cNvGraphicFramePr/>
          <p:nvPr/>
        </p:nvGraphicFramePr>
        <p:xfrm>
          <a:off x="3630167" y="1702188"/>
          <a:ext cx="8037550" cy="4542275"/>
        </p:xfrm>
        <a:graphic>
          <a:graphicData uri="http://schemas.openxmlformats.org/drawingml/2006/table">
            <a:tbl>
              <a:tblPr firstRow="1" bandRow="1">
                <a:noFill/>
                <a:tableStyleId>{6A0A28E7-C3DC-4CBE-A5C4-132C253DC8C1}</a:tableStyleId>
              </a:tblPr>
              <a:tblGrid>
                <a:gridCol w="923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3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7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17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414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0100">
                <a:tc gridSpan="6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u="none" strike="noStrike" cap="none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Retained earnings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5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Date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Description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£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C55A1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Date</a:t>
                      </a:r>
                      <a:endParaRPr/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C55A1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Description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C55A1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£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28 Feb</a:t>
                      </a:r>
                      <a:endParaRPr/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Sales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accent2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1,390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AEABAB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u="none" strike="noStrike" cap="none">
                        <a:solidFill>
                          <a:srgbClr val="AEABAB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rgbClr val="BF9000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066" name="Google Shape;3066;p47"/>
          <p:cNvSpPr txBox="1"/>
          <p:nvPr/>
        </p:nvSpPr>
        <p:spPr>
          <a:xfrm>
            <a:off x="524257" y="4323871"/>
            <a:ext cx="184278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Revenue (sales)</a:t>
            </a:r>
            <a:endParaRPr/>
          </a:p>
        </p:txBody>
      </p:sp>
      <p:sp>
        <p:nvSpPr>
          <p:cNvPr id="3067" name="Google Shape;3067;p47"/>
          <p:cNvSpPr txBox="1"/>
          <p:nvPr/>
        </p:nvSpPr>
        <p:spPr>
          <a:xfrm>
            <a:off x="1658393" y="4036953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700</a:t>
            </a:r>
            <a:endParaRPr/>
          </a:p>
        </p:txBody>
      </p:sp>
      <p:sp>
        <p:nvSpPr>
          <p:cNvPr id="3068" name="Google Shape;3068;p47"/>
          <p:cNvSpPr/>
          <p:nvPr/>
        </p:nvSpPr>
        <p:spPr>
          <a:xfrm rot="10800000">
            <a:off x="1212499" y="4074947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9" name="Google Shape;3069;p47"/>
          <p:cNvSpPr txBox="1"/>
          <p:nvPr/>
        </p:nvSpPr>
        <p:spPr>
          <a:xfrm>
            <a:off x="1658393" y="377711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3070" name="Google Shape;3070;p47"/>
          <p:cNvSpPr/>
          <p:nvPr/>
        </p:nvSpPr>
        <p:spPr>
          <a:xfrm rot="10800000">
            <a:off x="1212499" y="3827247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1" name="Google Shape;3071;p47"/>
          <p:cNvSpPr txBox="1"/>
          <p:nvPr/>
        </p:nvSpPr>
        <p:spPr>
          <a:xfrm>
            <a:off x="1772207" y="3507014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90</a:t>
            </a:r>
            <a:endParaRPr/>
          </a:p>
        </p:txBody>
      </p:sp>
      <p:sp>
        <p:nvSpPr>
          <p:cNvPr id="3072" name="Google Shape;3072;p47"/>
          <p:cNvSpPr/>
          <p:nvPr/>
        </p:nvSpPr>
        <p:spPr>
          <a:xfrm rot="10800000">
            <a:off x="1212499" y="355714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073" name="Google Shape;3073;p47"/>
          <p:cNvGrpSpPr/>
          <p:nvPr/>
        </p:nvGrpSpPr>
        <p:grpSpPr>
          <a:xfrm>
            <a:off x="713479" y="4062951"/>
            <a:ext cx="300082" cy="224238"/>
            <a:chOff x="775552" y="3715228"/>
            <a:chExt cx="300082" cy="224238"/>
          </a:xfrm>
        </p:grpSpPr>
        <p:sp>
          <p:nvSpPr>
            <p:cNvPr id="3074" name="Google Shape;3074;p47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075" name="Google Shape;3075;p47"/>
            <p:cNvSpPr/>
            <p:nvPr/>
          </p:nvSpPr>
          <p:spPr>
            <a:xfrm>
              <a:off x="775552" y="3724022"/>
              <a:ext cx="300082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6a</a:t>
              </a:r>
              <a:endParaRPr/>
            </a:p>
          </p:txBody>
        </p:sp>
      </p:grpSp>
      <p:grpSp>
        <p:nvGrpSpPr>
          <p:cNvPr id="3076" name="Google Shape;3076;p47"/>
          <p:cNvGrpSpPr/>
          <p:nvPr/>
        </p:nvGrpSpPr>
        <p:grpSpPr>
          <a:xfrm>
            <a:off x="713479" y="3808669"/>
            <a:ext cx="300082" cy="224238"/>
            <a:chOff x="775552" y="3715228"/>
            <a:chExt cx="300082" cy="224238"/>
          </a:xfrm>
        </p:grpSpPr>
        <p:sp>
          <p:nvSpPr>
            <p:cNvPr id="3077" name="Google Shape;3077;p47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078" name="Google Shape;3078;p47"/>
            <p:cNvSpPr/>
            <p:nvPr/>
          </p:nvSpPr>
          <p:spPr>
            <a:xfrm>
              <a:off x="775552" y="3724022"/>
              <a:ext cx="300082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8a</a:t>
              </a:r>
              <a:endParaRPr/>
            </a:p>
          </p:txBody>
        </p:sp>
      </p:grpSp>
      <p:grpSp>
        <p:nvGrpSpPr>
          <p:cNvPr id="3079" name="Google Shape;3079;p47"/>
          <p:cNvGrpSpPr/>
          <p:nvPr/>
        </p:nvGrpSpPr>
        <p:grpSpPr>
          <a:xfrm>
            <a:off x="677306" y="3548003"/>
            <a:ext cx="360996" cy="224238"/>
            <a:chOff x="736857" y="3715228"/>
            <a:chExt cx="360996" cy="224238"/>
          </a:xfrm>
        </p:grpSpPr>
        <p:sp>
          <p:nvSpPr>
            <p:cNvPr id="3080" name="Google Shape;3080;p47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081" name="Google Shape;3081;p47"/>
            <p:cNvSpPr/>
            <p:nvPr/>
          </p:nvSpPr>
          <p:spPr>
            <a:xfrm>
              <a:off x="736857" y="3724022"/>
              <a:ext cx="360996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12a</a:t>
              </a:r>
              <a:endParaRPr/>
            </a:p>
          </p:txBody>
        </p:sp>
      </p:grpSp>
      <p:sp>
        <p:nvSpPr>
          <p:cNvPr id="3082" name="Google Shape;3082;p47"/>
          <p:cNvSpPr txBox="1"/>
          <p:nvPr/>
        </p:nvSpPr>
        <p:spPr>
          <a:xfrm>
            <a:off x="1342966" y="3247893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1,390</a:t>
            </a:r>
            <a:endParaRPr/>
          </a:p>
        </p:txBody>
      </p:sp>
      <p:sp>
        <p:nvSpPr>
          <p:cNvPr id="3083" name="Google Shape;3083;p47"/>
          <p:cNvSpPr/>
          <p:nvPr/>
        </p:nvSpPr>
        <p:spPr>
          <a:xfrm>
            <a:off x="1177371" y="330156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4" name="Google Shape;3084;p47"/>
          <p:cNvSpPr/>
          <p:nvPr/>
        </p:nvSpPr>
        <p:spPr>
          <a:xfrm>
            <a:off x="754283" y="3262814"/>
            <a:ext cx="216000" cy="216000"/>
          </a:xfrm>
          <a:prstGeom prst="ellipse">
            <a:avLst/>
          </a:prstGeom>
          <a:solidFill>
            <a:srgbClr val="FFFF00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3085" name="Google Shape;3085;p47"/>
          <p:cNvSpPr/>
          <p:nvPr/>
        </p:nvSpPr>
        <p:spPr>
          <a:xfrm>
            <a:off x="710816" y="3271608"/>
            <a:ext cx="30008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17</a:t>
            </a:r>
            <a:endParaRPr/>
          </a:p>
        </p:txBody>
      </p:sp>
      <p:grpSp>
        <p:nvGrpSpPr>
          <p:cNvPr id="3086" name="Google Shape;3086;p47"/>
          <p:cNvGrpSpPr/>
          <p:nvPr/>
        </p:nvGrpSpPr>
        <p:grpSpPr>
          <a:xfrm>
            <a:off x="610955" y="3256924"/>
            <a:ext cx="1620000" cy="1119603"/>
            <a:chOff x="3810000" y="2015069"/>
            <a:chExt cx="1390650" cy="1596814"/>
          </a:xfrm>
        </p:grpSpPr>
        <p:sp>
          <p:nvSpPr>
            <p:cNvPr id="3087" name="Google Shape;3087;p47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088" name="Google Shape;3088;p47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3089" name="Google Shape;3089;p47"/>
          <p:cNvGrpSpPr/>
          <p:nvPr/>
        </p:nvGrpSpPr>
        <p:grpSpPr>
          <a:xfrm>
            <a:off x="7632552" y="2727063"/>
            <a:ext cx="3976742" cy="392654"/>
            <a:chOff x="7632552" y="2727063"/>
            <a:chExt cx="3976742" cy="392654"/>
          </a:xfrm>
        </p:grpSpPr>
        <p:sp>
          <p:nvSpPr>
            <p:cNvPr id="3090" name="Google Shape;3090;p47"/>
            <p:cNvSpPr/>
            <p:nvPr/>
          </p:nvSpPr>
          <p:spPr>
            <a:xfrm>
              <a:off x="7632552" y="2727064"/>
              <a:ext cx="844474" cy="392653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91" name="Google Shape;3091;p47"/>
            <p:cNvSpPr/>
            <p:nvPr/>
          </p:nvSpPr>
          <p:spPr>
            <a:xfrm>
              <a:off x="8548745" y="2727063"/>
              <a:ext cx="1999128" cy="392653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92" name="Google Shape;3092;p47"/>
            <p:cNvSpPr/>
            <p:nvPr/>
          </p:nvSpPr>
          <p:spPr>
            <a:xfrm>
              <a:off x="10676965" y="2727063"/>
              <a:ext cx="932329" cy="392653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8" name="Google Shape;3098;p48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3099" name="Google Shape;3099;p48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graphicFrame>
        <p:nvGraphicFramePr>
          <p:cNvPr id="3100" name="Google Shape;3100;p48"/>
          <p:cNvGraphicFramePr/>
          <p:nvPr/>
        </p:nvGraphicFramePr>
        <p:xfrm>
          <a:off x="3630167" y="1702188"/>
          <a:ext cx="8037550" cy="4542275"/>
        </p:xfrm>
        <a:graphic>
          <a:graphicData uri="http://schemas.openxmlformats.org/drawingml/2006/table">
            <a:tbl>
              <a:tblPr firstRow="1" bandRow="1">
                <a:noFill/>
                <a:tableStyleId>{6A0A28E7-C3DC-4CBE-A5C4-132C253DC8C1}</a:tableStyleId>
              </a:tblPr>
              <a:tblGrid>
                <a:gridCol w="923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3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7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17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414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0100">
                <a:tc gridSpan="6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u="none" strike="noStrike" cap="none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Retained earnings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5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Date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Description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£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C55A1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Date</a:t>
                      </a:r>
                      <a:endParaRPr/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C55A1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Description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C55A1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£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28 Feb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Cost of sales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630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28 Feb</a:t>
                      </a:r>
                      <a:endParaRPr/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Sales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accent2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1,390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AEABAB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u="none" strike="noStrike" cap="none">
                        <a:solidFill>
                          <a:srgbClr val="AEABAB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rgbClr val="BF9000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pSp>
        <p:nvGrpSpPr>
          <p:cNvPr id="3101" name="Google Shape;3101;p48"/>
          <p:cNvGrpSpPr/>
          <p:nvPr/>
        </p:nvGrpSpPr>
        <p:grpSpPr>
          <a:xfrm>
            <a:off x="3651269" y="2740302"/>
            <a:ext cx="3810412" cy="392655"/>
            <a:chOff x="7653654" y="2727062"/>
            <a:chExt cx="3810412" cy="392655"/>
          </a:xfrm>
        </p:grpSpPr>
        <p:sp>
          <p:nvSpPr>
            <p:cNvPr id="3102" name="Google Shape;3102;p48"/>
            <p:cNvSpPr/>
            <p:nvPr/>
          </p:nvSpPr>
          <p:spPr>
            <a:xfrm>
              <a:off x="7653654" y="2727064"/>
              <a:ext cx="844474" cy="392653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03" name="Google Shape;3103;p48"/>
            <p:cNvSpPr/>
            <p:nvPr/>
          </p:nvSpPr>
          <p:spPr>
            <a:xfrm>
              <a:off x="8609553" y="2727063"/>
              <a:ext cx="1807699" cy="392653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04" name="Google Shape;3104;p48"/>
            <p:cNvSpPr/>
            <p:nvPr/>
          </p:nvSpPr>
          <p:spPr>
            <a:xfrm>
              <a:off x="10531737" y="2727062"/>
              <a:ext cx="932329" cy="392653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105" name="Google Shape;3105;p48"/>
          <p:cNvSpPr txBox="1"/>
          <p:nvPr/>
        </p:nvSpPr>
        <p:spPr>
          <a:xfrm>
            <a:off x="610955" y="4324681"/>
            <a:ext cx="160641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Cost of sales</a:t>
            </a:r>
            <a:endParaRPr/>
          </a:p>
        </p:txBody>
      </p:sp>
      <p:sp>
        <p:nvSpPr>
          <p:cNvPr id="3106" name="Google Shape;3106;p48"/>
          <p:cNvSpPr txBox="1"/>
          <p:nvPr/>
        </p:nvSpPr>
        <p:spPr>
          <a:xfrm>
            <a:off x="1610772" y="4026543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3107" name="Google Shape;3107;p48"/>
          <p:cNvSpPr/>
          <p:nvPr/>
        </p:nvSpPr>
        <p:spPr>
          <a:xfrm rot="10800000">
            <a:off x="1164878" y="407742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8" name="Google Shape;3108;p48"/>
          <p:cNvSpPr txBox="1"/>
          <p:nvPr/>
        </p:nvSpPr>
        <p:spPr>
          <a:xfrm>
            <a:off x="1610772" y="377870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3109" name="Google Shape;3109;p48"/>
          <p:cNvSpPr/>
          <p:nvPr/>
        </p:nvSpPr>
        <p:spPr>
          <a:xfrm rot="10800000">
            <a:off x="1164878" y="3829585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0" name="Google Shape;3110;p48"/>
          <p:cNvSpPr txBox="1"/>
          <p:nvPr/>
        </p:nvSpPr>
        <p:spPr>
          <a:xfrm>
            <a:off x="1724586" y="3530182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</a:t>
            </a:r>
            <a:endParaRPr/>
          </a:p>
        </p:txBody>
      </p:sp>
      <p:sp>
        <p:nvSpPr>
          <p:cNvPr id="3111" name="Google Shape;3111;p48"/>
          <p:cNvSpPr/>
          <p:nvPr/>
        </p:nvSpPr>
        <p:spPr>
          <a:xfrm rot="10800000">
            <a:off x="1164878" y="358106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112" name="Google Shape;3112;p48"/>
          <p:cNvGrpSpPr/>
          <p:nvPr/>
        </p:nvGrpSpPr>
        <p:grpSpPr>
          <a:xfrm>
            <a:off x="677790" y="4072681"/>
            <a:ext cx="309700" cy="224238"/>
            <a:chOff x="770743" y="3715228"/>
            <a:chExt cx="309700" cy="224238"/>
          </a:xfrm>
        </p:grpSpPr>
        <p:sp>
          <p:nvSpPr>
            <p:cNvPr id="3113" name="Google Shape;3113;p48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114" name="Google Shape;3114;p48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6b</a:t>
              </a:r>
              <a:endParaRPr/>
            </a:p>
          </p:txBody>
        </p:sp>
      </p:grpSp>
      <p:grpSp>
        <p:nvGrpSpPr>
          <p:cNvPr id="3115" name="Google Shape;3115;p48"/>
          <p:cNvGrpSpPr/>
          <p:nvPr/>
        </p:nvGrpSpPr>
        <p:grpSpPr>
          <a:xfrm>
            <a:off x="682274" y="3813876"/>
            <a:ext cx="309700" cy="224238"/>
            <a:chOff x="770743" y="3715228"/>
            <a:chExt cx="309700" cy="224238"/>
          </a:xfrm>
        </p:grpSpPr>
        <p:sp>
          <p:nvSpPr>
            <p:cNvPr id="3116" name="Google Shape;3116;p48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117" name="Google Shape;3117;p48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8b</a:t>
              </a:r>
              <a:endParaRPr/>
            </a:p>
          </p:txBody>
        </p:sp>
      </p:grpSp>
      <p:grpSp>
        <p:nvGrpSpPr>
          <p:cNvPr id="3118" name="Google Shape;3118;p48"/>
          <p:cNvGrpSpPr/>
          <p:nvPr/>
        </p:nvGrpSpPr>
        <p:grpSpPr>
          <a:xfrm>
            <a:off x="650605" y="3565314"/>
            <a:ext cx="370614" cy="347348"/>
            <a:chOff x="740286" y="3715228"/>
            <a:chExt cx="370614" cy="347348"/>
          </a:xfrm>
        </p:grpSpPr>
        <p:sp>
          <p:nvSpPr>
            <p:cNvPr id="3119" name="Google Shape;3119;p48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120" name="Google Shape;3120;p48"/>
            <p:cNvSpPr/>
            <p:nvPr/>
          </p:nvSpPr>
          <p:spPr>
            <a:xfrm>
              <a:off x="740286" y="3724022"/>
              <a:ext cx="370614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12b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grpSp>
        <p:nvGrpSpPr>
          <p:cNvPr id="3121" name="Google Shape;3121;p48"/>
          <p:cNvGrpSpPr/>
          <p:nvPr/>
        </p:nvGrpSpPr>
        <p:grpSpPr>
          <a:xfrm>
            <a:off x="597372" y="3256924"/>
            <a:ext cx="1620000" cy="1120414"/>
            <a:chOff x="3810000" y="2015069"/>
            <a:chExt cx="1390650" cy="1596814"/>
          </a:xfrm>
        </p:grpSpPr>
        <p:sp>
          <p:nvSpPr>
            <p:cNvPr id="3122" name="Google Shape;3122;p48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123" name="Google Shape;3123;p48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3124" name="Google Shape;3124;p48"/>
          <p:cNvSpPr txBox="1"/>
          <p:nvPr/>
        </p:nvSpPr>
        <p:spPr>
          <a:xfrm>
            <a:off x="1626996" y="325773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630</a:t>
            </a:r>
            <a:endParaRPr/>
          </a:p>
        </p:txBody>
      </p:sp>
      <p:sp>
        <p:nvSpPr>
          <p:cNvPr id="3125" name="Google Shape;3125;p48"/>
          <p:cNvSpPr/>
          <p:nvPr/>
        </p:nvSpPr>
        <p:spPr>
          <a:xfrm>
            <a:off x="1172328" y="331396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6" name="Google Shape;3126;p48"/>
          <p:cNvSpPr/>
          <p:nvPr/>
        </p:nvSpPr>
        <p:spPr>
          <a:xfrm>
            <a:off x="737984" y="3293027"/>
            <a:ext cx="216000" cy="216000"/>
          </a:xfrm>
          <a:prstGeom prst="ellipse">
            <a:avLst/>
          </a:prstGeom>
          <a:solidFill>
            <a:srgbClr val="FFFF00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3127" name="Google Shape;3127;p48"/>
          <p:cNvSpPr/>
          <p:nvPr/>
        </p:nvSpPr>
        <p:spPr>
          <a:xfrm>
            <a:off x="690604" y="3301500"/>
            <a:ext cx="30008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18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" name="Google Shape;3133;p49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3134" name="Google Shape;3134;p49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graphicFrame>
        <p:nvGraphicFramePr>
          <p:cNvPr id="3135" name="Google Shape;3135;p49"/>
          <p:cNvGraphicFramePr/>
          <p:nvPr/>
        </p:nvGraphicFramePr>
        <p:xfrm>
          <a:off x="3630167" y="1702188"/>
          <a:ext cx="8037550" cy="4542275"/>
        </p:xfrm>
        <a:graphic>
          <a:graphicData uri="http://schemas.openxmlformats.org/drawingml/2006/table">
            <a:tbl>
              <a:tblPr firstRow="1" bandRow="1">
                <a:noFill/>
                <a:tableStyleId>{6A0A28E7-C3DC-4CBE-A5C4-132C253DC8C1}</a:tableStyleId>
              </a:tblPr>
              <a:tblGrid>
                <a:gridCol w="923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3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7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17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414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0100">
                <a:tc gridSpan="6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u="none" strike="noStrike" cap="none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Retained earnings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5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Date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Description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£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C55A1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Date</a:t>
                      </a:r>
                      <a:endParaRPr/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C55A1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Description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C55A1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£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28 Feb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Cost of sales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630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28 Feb</a:t>
                      </a:r>
                      <a:endParaRPr/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Sales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accent2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1,390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28 Feb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Cleaning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300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rgbClr val="AEABAB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u="none" strike="noStrike" cap="none">
                        <a:solidFill>
                          <a:srgbClr val="AEABAB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rgbClr val="BF9000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pSp>
        <p:nvGrpSpPr>
          <p:cNvPr id="3136" name="Google Shape;3136;p49"/>
          <p:cNvGrpSpPr/>
          <p:nvPr/>
        </p:nvGrpSpPr>
        <p:grpSpPr>
          <a:xfrm>
            <a:off x="3665337" y="3232672"/>
            <a:ext cx="3810412" cy="392655"/>
            <a:chOff x="7653654" y="2727062"/>
            <a:chExt cx="3810412" cy="392655"/>
          </a:xfrm>
        </p:grpSpPr>
        <p:sp>
          <p:nvSpPr>
            <p:cNvPr id="3137" name="Google Shape;3137;p49"/>
            <p:cNvSpPr/>
            <p:nvPr/>
          </p:nvSpPr>
          <p:spPr>
            <a:xfrm>
              <a:off x="7653654" y="2727064"/>
              <a:ext cx="844474" cy="392653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38" name="Google Shape;3138;p49"/>
            <p:cNvSpPr/>
            <p:nvPr/>
          </p:nvSpPr>
          <p:spPr>
            <a:xfrm>
              <a:off x="8609553" y="2727063"/>
              <a:ext cx="1807699" cy="392653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39" name="Google Shape;3139;p49"/>
            <p:cNvSpPr/>
            <p:nvPr/>
          </p:nvSpPr>
          <p:spPr>
            <a:xfrm>
              <a:off x="10531737" y="2727062"/>
              <a:ext cx="932329" cy="392653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140" name="Google Shape;3140;p49"/>
          <p:cNvSpPr txBox="1"/>
          <p:nvPr/>
        </p:nvSpPr>
        <p:spPr>
          <a:xfrm>
            <a:off x="610955" y="4324681"/>
            <a:ext cx="160641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Cleaning</a:t>
            </a:r>
            <a:endParaRPr/>
          </a:p>
        </p:txBody>
      </p:sp>
      <p:grpSp>
        <p:nvGrpSpPr>
          <p:cNvPr id="3141" name="Google Shape;3141;p49"/>
          <p:cNvGrpSpPr/>
          <p:nvPr/>
        </p:nvGrpSpPr>
        <p:grpSpPr>
          <a:xfrm>
            <a:off x="597372" y="3256924"/>
            <a:ext cx="1620000" cy="1120414"/>
            <a:chOff x="3810000" y="2015069"/>
            <a:chExt cx="1390650" cy="1596814"/>
          </a:xfrm>
        </p:grpSpPr>
        <p:sp>
          <p:nvSpPr>
            <p:cNvPr id="3142" name="Google Shape;3142;p49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143" name="Google Shape;3143;p49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3144" name="Google Shape;3144;p49"/>
          <p:cNvSpPr txBox="1"/>
          <p:nvPr/>
        </p:nvSpPr>
        <p:spPr>
          <a:xfrm>
            <a:off x="1618476" y="3524752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3145" name="Google Shape;3145;p49"/>
          <p:cNvSpPr/>
          <p:nvPr/>
        </p:nvSpPr>
        <p:spPr>
          <a:xfrm>
            <a:off x="1163808" y="3580985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6" name="Google Shape;3146;p49"/>
          <p:cNvSpPr/>
          <p:nvPr/>
        </p:nvSpPr>
        <p:spPr>
          <a:xfrm>
            <a:off x="729464" y="3560044"/>
            <a:ext cx="216000" cy="216000"/>
          </a:xfrm>
          <a:prstGeom prst="ellipse">
            <a:avLst/>
          </a:prstGeom>
          <a:solidFill>
            <a:srgbClr val="FFFF00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3147" name="Google Shape;3147;p49"/>
          <p:cNvSpPr/>
          <p:nvPr/>
        </p:nvSpPr>
        <p:spPr>
          <a:xfrm>
            <a:off x="682084" y="3568517"/>
            <a:ext cx="30008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19</a:t>
            </a:r>
            <a:endParaRPr/>
          </a:p>
        </p:txBody>
      </p:sp>
      <p:sp>
        <p:nvSpPr>
          <p:cNvPr id="3148" name="Google Shape;3148;p49"/>
          <p:cNvSpPr txBox="1"/>
          <p:nvPr/>
        </p:nvSpPr>
        <p:spPr>
          <a:xfrm>
            <a:off x="1741140" y="4032584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50</a:t>
            </a:r>
            <a:endParaRPr/>
          </a:p>
        </p:txBody>
      </p:sp>
      <p:sp>
        <p:nvSpPr>
          <p:cNvPr id="3149" name="Google Shape;3149;p49"/>
          <p:cNvSpPr/>
          <p:nvPr/>
        </p:nvSpPr>
        <p:spPr>
          <a:xfrm rot="10800000">
            <a:off x="1158944" y="4083464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0" name="Google Shape;3150;p49"/>
          <p:cNvSpPr txBox="1"/>
          <p:nvPr/>
        </p:nvSpPr>
        <p:spPr>
          <a:xfrm>
            <a:off x="1627326" y="379771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250</a:t>
            </a:r>
            <a:endParaRPr/>
          </a:p>
        </p:txBody>
      </p:sp>
      <p:sp>
        <p:nvSpPr>
          <p:cNvPr id="3151" name="Google Shape;3151;p49"/>
          <p:cNvSpPr/>
          <p:nvPr/>
        </p:nvSpPr>
        <p:spPr>
          <a:xfrm rot="10800000">
            <a:off x="1158944" y="384859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152" name="Google Shape;3152;p49"/>
          <p:cNvGrpSpPr/>
          <p:nvPr/>
        </p:nvGrpSpPr>
        <p:grpSpPr>
          <a:xfrm>
            <a:off x="709237" y="4058750"/>
            <a:ext cx="245580" cy="224238"/>
            <a:chOff x="802803" y="3715228"/>
            <a:chExt cx="245580" cy="224238"/>
          </a:xfrm>
        </p:grpSpPr>
        <p:sp>
          <p:nvSpPr>
            <p:cNvPr id="3153" name="Google Shape;3153;p49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154" name="Google Shape;3154;p49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7</a:t>
              </a:r>
              <a:endParaRPr/>
            </a:p>
          </p:txBody>
        </p:sp>
      </p:grpSp>
      <p:grpSp>
        <p:nvGrpSpPr>
          <p:cNvPr id="3155" name="Google Shape;3155;p49"/>
          <p:cNvGrpSpPr/>
          <p:nvPr/>
        </p:nvGrpSpPr>
        <p:grpSpPr>
          <a:xfrm>
            <a:off x="708404" y="3809995"/>
            <a:ext cx="245580" cy="224238"/>
            <a:chOff x="802803" y="3715228"/>
            <a:chExt cx="245580" cy="224238"/>
          </a:xfrm>
        </p:grpSpPr>
        <p:sp>
          <p:nvSpPr>
            <p:cNvPr id="3156" name="Google Shape;3156;p49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157" name="Google Shape;3157;p49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9</a:t>
              </a: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3" name="Google Shape;3163;p50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3164" name="Google Shape;3164;p50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graphicFrame>
        <p:nvGraphicFramePr>
          <p:cNvPr id="3165" name="Google Shape;3165;p50"/>
          <p:cNvGraphicFramePr/>
          <p:nvPr/>
        </p:nvGraphicFramePr>
        <p:xfrm>
          <a:off x="3630167" y="1702188"/>
          <a:ext cx="8037550" cy="4542275"/>
        </p:xfrm>
        <a:graphic>
          <a:graphicData uri="http://schemas.openxmlformats.org/drawingml/2006/table">
            <a:tbl>
              <a:tblPr firstRow="1" bandRow="1">
                <a:noFill/>
                <a:tableStyleId>{6A0A28E7-C3DC-4CBE-A5C4-132C253DC8C1}</a:tableStyleId>
              </a:tblPr>
              <a:tblGrid>
                <a:gridCol w="923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3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7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17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414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0100">
                <a:tc gridSpan="6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u="none" strike="noStrike" cap="none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Retained earnings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5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Date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Description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£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C55A1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Date</a:t>
                      </a:r>
                      <a:endParaRPr/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C55A1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Description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 u="none" strike="noStrike" cap="none">
                          <a:solidFill>
                            <a:srgbClr val="C55A1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£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28 Feb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Cost of sales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630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28 Feb</a:t>
                      </a:r>
                      <a:endParaRPr/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Sales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accent2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1,390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28 Feb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Cleaning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300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28 Feb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Depreciation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100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rgbClr val="AEABAB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>
                        <a:solidFill>
                          <a:srgbClr val="AEABAB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BF9000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pSp>
        <p:nvGrpSpPr>
          <p:cNvPr id="3166" name="Google Shape;3166;p50"/>
          <p:cNvGrpSpPr/>
          <p:nvPr/>
        </p:nvGrpSpPr>
        <p:grpSpPr>
          <a:xfrm>
            <a:off x="3630167" y="3723203"/>
            <a:ext cx="3810412" cy="392655"/>
            <a:chOff x="7653654" y="2727062"/>
            <a:chExt cx="3810412" cy="392655"/>
          </a:xfrm>
        </p:grpSpPr>
        <p:sp>
          <p:nvSpPr>
            <p:cNvPr id="3167" name="Google Shape;3167;p50"/>
            <p:cNvSpPr/>
            <p:nvPr/>
          </p:nvSpPr>
          <p:spPr>
            <a:xfrm>
              <a:off x="7653654" y="2727064"/>
              <a:ext cx="844474" cy="392653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8" name="Google Shape;3168;p50"/>
            <p:cNvSpPr/>
            <p:nvPr/>
          </p:nvSpPr>
          <p:spPr>
            <a:xfrm>
              <a:off x="8609553" y="2727063"/>
              <a:ext cx="1807699" cy="392653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9" name="Google Shape;3169;p50"/>
            <p:cNvSpPr/>
            <p:nvPr/>
          </p:nvSpPr>
          <p:spPr>
            <a:xfrm>
              <a:off x="10531737" y="2727062"/>
              <a:ext cx="932329" cy="392653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170" name="Google Shape;3170;p50"/>
          <p:cNvSpPr txBox="1"/>
          <p:nvPr/>
        </p:nvSpPr>
        <p:spPr>
          <a:xfrm>
            <a:off x="610955" y="4324681"/>
            <a:ext cx="160641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Depreciation</a:t>
            </a:r>
            <a:endParaRPr/>
          </a:p>
        </p:txBody>
      </p:sp>
      <p:grpSp>
        <p:nvGrpSpPr>
          <p:cNvPr id="3171" name="Google Shape;3171;p50"/>
          <p:cNvGrpSpPr/>
          <p:nvPr/>
        </p:nvGrpSpPr>
        <p:grpSpPr>
          <a:xfrm>
            <a:off x="597372" y="3530990"/>
            <a:ext cx="1620000" cy="846347"/>
            <a:chOff x="3810000" y="2015069"/>
            <a:chExt cx="1390650" cy="1596814"/>
          </a:xfrm>
        </p:grpSpPr>
        <p:sp>
          <p:nvSpPr>
            <p:cNvPr id="3172" name="Google Shape;3172;p50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173" name="Google Shape;3173;p50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3174" name="Google Shape;3174;p50"/>
          <p:cNvSpPr txBox="1"/>
          <p:nvPr/>
        </p:nvSpPr>
        <p:spPr>
          <a:xfrm>
            <a:off x="1660680" y="3728563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3175" name="Google Shape;3175;p50"/>
          <p:cNvSpPr/>
          <p:nvPr/>
        </p:nvSpPr>
        <p:spPr>
          <a:xfrm>
            <a:off x="1163808" y="377776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6" name="Google Shape;3176;p50"/>
          <p:cNvSpPr/>
          <p:nvPr/>
        </p:nvSpPr>
        <p:spPr>
          <a:xfrm>
            <a:off x="729464" y="3756821"/>
            <a:ext cx="216000" cy="216000"/>
          </a:xfrm>
          <a:prstGeom prst="ellipse">
            <a:avLst/>
          </a:prstGeom>
          <a:solidFill>
            <a:srgbClr val="FFFF00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3177" name="Google Shape;3177;p50"/>
          <p:cNvSpPr/>
          <p:nvPr/>
        </p:nvSpPr>
        <p:spPr>
          <a:xfrm>
            <a:off x="682084" y="3765294"/>
            <a:ext cx="30008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21</a:t>
            </a:r>
            <a:endParaRPr/>
          </a:p>
        </p:txBody>
      </p:sp>
      <p:sp>
        <p:nvSpPr>
          <p:cNvPr id="3178" name="Google Shape;3178;p50"/>
          <p:cNvSpPr/>
          <p:nvPr/>
        </p:nvSpPr>
        <p:spPr>
          <a:xfrm rot="10800000">
            <a:off x="1158944" y="4083464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9" name="Google Shape;3179;p50"/>
          <p:cNvSpPr txBox="1"/>
          <p:nvPr/>
        </p:nvSpPr>
        <p:spPr>
          <a:xfrm>
            <a:off x="1641786" y="401897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grpSp>
        <p:nvGrpSpPr>
          <p:cNvPr id="3180" name="Google Shape;3180;p50"/>
          <p:cNvGrpSpPr/>
          <p:nvPr/>
        </p:nvGrpSpPr>
        <p:grpSpPr>
          <a:xfrm>
            <a:off x="677438" y="4061753"/>
            <a:ext cx="309700" cy="224238"/>
            <a:chOff x="770743" y="3715228"/>
            <a:chExt cx="309700" cy="224238"/>
          </a:xfrm>
        </p:grpSpPr>
        <p:sp>
          <p:nvSpPr>
            <p:cNvPr id="3181" name="Google Shape;3181;p50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182" name="Google Shape;3182;p50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14</a:t>
              </a: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8" name="Google Shape;3188;p51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3189" name="Google Shape;3189;p51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graphicFrame>
        <p:nvGraphicFramePr>
          <p:cNvPr id="3190" name="Google Shape;3190;p51"/>
          <p:cNvGraphicFramePr/>
          <p:nvPr/>
        </p:nvGraphicFramePr>
        <p:xfrm>
          <a:off x="3630167" y="1702188"/>
          <a:ext cx="8037550" cy="4031475"/>
        </p:xfrm>
        <a:graphic>
          <a:graphicData uri="http://schemas.openxmlformats.org/drawingml/2006/table">
            <a:tbl>
              <a:tblPr firstRow="1" bandRow="1">
                <a:noFill/>
                <a:tableStyleId>{6A0A28E7-C3DC-4CBE-A5C4-132C253DC8C1}</a:tableStyleId>
              </a:tblPr>
              <a:tblGrid>
                <a:gridCol w="923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3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7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17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414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0100">
                <a:tc gridSpan="6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Retained earnings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5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Date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Description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$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>
                          <a:solidFill>
                            <a:srgbClr val="C55A1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Date</a:t>
                      </a:r>
                      <a:endParaRPr/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>
                          <a:solidFill>
                            <a:srgbClr val="C55A1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Description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i="1">
                          <a:solidFill>
                            <a:srgbClr val="C55A1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$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EE5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28 Feb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Cost of sales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630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28 Feb</a:t>
                      </a:r>
                      <a:endParaRPr/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Sales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accent2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1,390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28 Feb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Cleaning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300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28 Feb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Depreciation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rgbClr val="548135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100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rgbClr val="548135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1600"/>
                        <a:buFont typeface="Helvetica Neue"/>
                        <a:buNone/>
                      </a:pPr>
                      <a:r>
                        <a:rPr lang="en-US" sz="1600">
                          <a:solidFill>
                            <a:schemeClr val="accent2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360</a:t>
                      </a:r>
                      <a:endParaRPr/>
                    </a:p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accent2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accent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1 Mar</a:t>
                      </a:r>
                      <a:endParaRPr/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accent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Balance</a:t>
                      </a:r>
                      <a:endParaRPr/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0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1EF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762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accen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121925" marR="121925" marT="60950" marB="60950" anchor="ctr">
                    <a:lnL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2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6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126" name="Google Shape;126;p16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grpSp>
        <p:nvGrpSpPr>
          <p:cNvPr id="127" name="Google Shape;127;p16"/>
          <p:cNvGrpSpPr/>
          <p:nvPr/>
        </p:nvGrpSpPr>
        <p:grpSpPr>
          <a:xfrm>
            <a:off x="492858" y="773769"/>
            <a:ext cx="11291146" cy="5895963"/>
            <a:chOff x="492858" y="773769"/>
            <a:chExt cx="11291146" cy="5895963"/>
          </a:xfrm>
        </p:grpSpPr>
        <p:sp>
          <p:nvSpPr>
            <p:cNvPr id="128" name="Google Shape;128;p16"/>
            <p:cNvSpPr txBox="1"/>
            <p:nvPr/>
          </p:nvSpPr>
          <p:spPr>
            <a:xfrm>
              <a:off x="6227788" y="2623662"/>
              <a:ext cx="5556216" cy="1692844"/>
            </a:xfrm>
            <a:prstGeom prst="rect">
              <a:avLst/>
            </a:prstGeom>
            <a:solidFill>
              <a:srgbClr val="FFF2CC"/>
            </a:solidFill>
            <a:ln w="76200" cap="flat" cmpd="sng">
              <a:solidFill>
                <a:srgbClr val="F4B08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Equity</a:t>
              </a:r>
              <a:r>
                <a:rPr lang="en-US" sz="2800" b="1">
                  <a:solidFill>
                    <a:srgbClr val="FFF2CC"/>
                  </a:solidFill>
                  <a:latin typeface="Avenir"/>
                  <a:ea typeface="Avenir"/>
                  <a:cs typeface="Avenir"/>
                  <a:sym typeface="Avenir"/>
                </a:rPr>
                <a:t>_</a:t>
              </a:r>
              <a:r>
                <a:rPr lang="en-US" sz="28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 </a:t>
              </a:r>
              <a:endParaRPr/>
            </a:p>
          </p:txBody>
        </p:sp>
        <p:sp>
          <p:nvSpPr>
            <p:cNvPr id="129" name="Google Shape;129;p16"/>
            <p:cNvSpPr txBox="1"/>
            <p:nvPr/>
          </p:nvSpPr>
          <p:spPr>
            <a:xfrm>
              <a:off x="6410845" y="3135649"/>
              <a:ext cx="1544844" cy="770509"/>
            </a:xfrm>
            <a:prstGeom prst="rect">
              <a:avLst/>
            </a:prstGeom>
            <a:noFill/>
            <a:ln w="57150" cap="flat" cmpd="sng">
              <a:solidFill>
                <a:srgbClr val="94209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200" b="1">
                  <a:solidFill>
                    <a:srgbClr val="942093"/>
                  </a:solidFill>
                  <a:latin typeface="Avenir"/>
                  <a:ea typeface="Avenir"/>
                  <a:cs typeface="Avenir"/>
                  <a:sym typeface="Avenir"/>
                </a:rPr>
                <a:t>Profit</a:t>
              </a:r>
              <a:endParaRPr/>
            </a:p>
          </p:txBody>
        </p:sp>
        <p:sp>
          <p:nvSpPr>
            <p:cNvPr id="130" name="Google Shape;130;p16"/>
            <p:cNvSpPr txBox="1"/>
            <p:nvPr/>
          </p:nvSpPr>
          <p:spPr>
            <a:xfrm>
              <a:off x="6227788" y="773769"/>
              <a:ext cx="5556216" cy="1702674"/>
            </a:xfrm>
            <a:prstGeom prst="rect">
              <a:avLst/>
            </a:prstGeom>
            <a:solidFill>
              <a:srgbClr val="FFF2CC"/>
            </a:solidFill>
            <a:ln w="76200" cap="flat" cmpd="sng">
              <a:solidFill>
                <a:srgbClr val="F4B08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Liabilities</a:t>
              </a:r>
              <a:r>
                <a:rPr lang="en-US" sz="2800" b="1">
                  <a:solidFill>
                    <a:srgbClr val="FFF2CC"/>
                  </a:solidFill>
                  <a:latin typeface="Avenir"/>
                  <a:ea typeface="Avenir"/>
                  <a:cs typeface="Avenir"/>
                  <a:sym typeface="Avenir"/>
                </a:rPr>
                <a:t>_</a:t>
              </a:r>
              <a:r>
                <a:rPr lang="en-US" sz="28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 </a:t>
              </a:r>
              <a:endParaRPr/>
            </a:p>
          </p:txBody>
        </p:sp>
        <p:grpSp>
          <p:nvGrpSpPr>
            <p:cNvPr id="131" name="Google Shape;131;p16"/>
            <p:cNvGrpSpPr/>
            <p:nvPr/>
          </p:nvGrpSpPr>
          <p:grpSpPr>
            <a:xfrm>
              <a:off x="492858" y="3906158"/>
              <a:ext cx="11291146" cy="2763574"/>
              <a:chOff x="1354633" y="4399872"/>
              <a:chExt cx="9550931" cy="2121952"/>
            </a:xfrm>
          </p:grpSpPr>
          <p:sp>
            <p:nvSpPr>
              <p:cNvPr id="132" name="Google Shape;132;p16"/>
              <p:cNvSpPr txBox="1"/>
              <p:nvPr/>
            </p:nvSpPr>
            <p:spPr>
              <a:xfrm>
                <a:off x="1354633" y="4813260"/>
                <a:ext cx="9550931" cy="1708564"/>
              </a:xfrm>
              <a:prstGeom prst="rect">
                <a:avLst/>
              </a:prstGeom>
              <a:solidFill>
                <a:srgbClr val="FCECFB"/>
              </a:solidFill>
              <a:ln w="76200" cap="flat" cmpd="sng">
                <a:solidFill>
                  <a:srgbClr val="942093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 b="1">
                    <a:solidFill>
                      <a:schemeClr val="dk1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/>
              </a:p>
            </p:txBody>
          </p:sp>
          <p:sp>
            <p:nvSpPr>
              <p:cNvPr id="133" name="Google Shape;133;p16"/>
              <p:cNvSpPr txBox="1"/>
              <p:nvPr/>
            </p:nvSpPr>
            <p:spPr>
              <a:xfrm>
                <a:off x="6199863" y="4921166"/>
                <a:ext cx="4576976" cy="1495361"/>
              </a:xfrm>
              <a:prstGeom prst="rect">
                <a:avLst/>
              </a:prstGeom>
              <a:solidFill>
                <a:srgbClr val="FFF2CC"/>
              </a:solidFill>
              <a:ln w="76200" cap="flat" cmpd="sng">
                <a:solidFill>
                  <a:srgbClr val="F4B08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b="1">
                    <a:solidFill>
                      <a:schemeClr val="dk1"/>
                    </a:solidFill>
                    <a:latin typeface="Avenir"/>
                    <a:ea typeface="Avenir"/>
                    <a:cs typeface="Avenir"/>
                    <a:sym typeface="Avenir"/>
                  </a:rPr>
                  <a:t>Revenue</a:t>
                </a:r>
                <a:r>
                  <a:rPr lang="en-US" sz="2800" b="1">
                    <a:solidFill>
                      <a:srgbClr val="FFF2CC"/>
                    </a:solidFill>
                    <a:latin typeface="Avenir"/>
                    <a:ea typeface="Avenir"/>
                    <a:cs typeface="Avenir"/>
                    <a:sym typeface="Avenir"/>
                  </a:rPr>
                  <a:t>_</a:t>
                </a:r>
                <a:r>
                  <a:rPr lang="en-US" sz="2800" b="1">
                    <a:solidFill>
                      <a:schemeClr val="dk1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/>
              </a:p>
            </p:txBody>
          </p:sp>
          <p:sp>
            <p:nvSpPr>
              <p:cNvPr id="134" name="Google Shape;134;p16"/>
              <p:cNvSpPr txBox="1"/>
              <p:nvPr/>
            </p:nvSpPr>
            <p:spPr>
              <a:xfrm>
                <a:off x="1481256" y="4921166"/>
                <a:ext cx="4552539" cy="1495361"/>
              </a:xfrm>
              <a:prstGeom prst="rect">
                <a:avLst/>
              </a:prstGeom>
              <a:solidFill>
                <a:srgbClr val="E1EFD8"/>
              </a:solidFill>
              <a:ln w="76200" cap="flat" cmpd="sng">
                <a:solidFill>
                  <a:srgbClr val="A8D08C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 b="1">
                    <a:solidFill>
                      <a:srgbClr val="E1EFD8"/>
                    </a:solidFill>
                    <a:latin typeface="Avenir"/>
                    <a:ea typeface="Avenir"/>
                    <a:cs typeface="Avenir"/>
                    <a:sym typeface="Avenir"/>
                  </a:rPr>
                  <a:t>_</a:t>
                </a:r>
                <a:r>
                  <a:rPr lang="en-US" sz="2000" b="1">
                    <a:solidFill>
                      <a:schemeClr val="dk1"/>
                    </a:solidFill>
                    <a:latin typeface="Avenir"/>
                    <a:ea typeface="Avenir"/>
                    <a:cs typeface="Avenir"/>
                    <a:sym typeface="Avenir"/>
                  </a:rPr>
                  <a:t>Expenses</a:t>
                </a:r>
                <a:endParaRPr sz="28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cxnSp>
            <p:nvCxnSpPr>
              <p:cNvPr id="135" name="Google Shape;135;p16"/>
              <p:cNvCxnSpPr>
                <a:stCxn id="129" idx="2"/>
              </p:cNvCxnSpPr>
              <p:nvPr/>
            </p:nvCxnSpPr>
            <p:spPr>
              <a:xfrm>
                <a:off x="7013902" y="4399872"/>
                <a:ext cx="7500" cy="434700"/>
              </a:xfrm>
              <a:prstGeom prst="straightConnector1">
                <a:avLst/>
              </a:prstGeom>
              <a:noFill/>
              <a:ln w="76200" cap="flat" cmpd="sng">
                <a:solidFill>
                  <a:srgbClr val="942093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sp>
          <p:nvSpPr>
            <p:cNvPr id="136" name="Google Shape;136;p16"/>
            <p:cNvSpPr txBox="1"/>
            <p:nvPr/>
          </p:nvSpPr>
          <p:spPr>
            <a:xfrm>
              <a:off x="492858" y="773769"/>
              <a:ext cx="5544457" cy="3542737"/>
            </a:xfrm>
            <a:prstGeom prst="rect">
              <a:avLst/>
            </a:prstGeom>
            <a:solidFill>
              <a:srgbClr val="E1EFD8"/>
            </a:solidFill>
            <a:ln w="76200" cap="flat" cmpd="sng">
              <a:solidFill>
                <a:srgbClr val="A8D08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rgbClr val="E1EFD8"/>
                  </a:solidFill>
                  <a:latin typeface="Avenir"/>
                  <a:ea typeface="Avenir"/>
                  <a:cs typeface="Avenir"/>
                  <a:sym typeface="Avenir"/>
                </a:rPr>
                <a:t>_</a:t>
              </a:r>
              <a:r>
                <a:rPr lang="en-US" sz="20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Assets</a:t>
              </a:r>
              <a:endParaRPr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grpSp>
        <p:nvGrpSpPr>
          <p:cNvPr id="137" name="Google Shape;137;p16"/>
          <p:cNvGrpSpPr/>
          <p:nvPr/>
        </p:nvGrpSpPr>
        <p:grpSpPr>
          <a:xfrm>
            <a:off x="2458800" y="3135649"/>
            <a:ext cx="1620000" cy="823049"/>
            <a:chOff x="671549" y="1402787"/>
            <a:chExt cx="1620000" cy="2549293"/>
          </a:xfrm>
        </p:grpSpPr>
        <p:sp>
          <p:nvSpPr>
            <p:cNvPr id="138" name="Google Shape;138;p16"/>
            <p:cNvSpPr/>
            <p:nvPr/>
          </p:nvSpPr>
          <p:spPr>
            <a:xfrm flipH="1">
              <a:off x="1481549" y="1402787"/>
              <a:ext cx="810000" cy="2549293"/>
            </a:xfrm>
            <a:prstGeom prst="corner">
              <a:avLst>
                <a:gd name="adj1" fmla="val 6497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39" name="Google Shape;139;p16"/>
            <p:cNvSpPr/>
            <p:nvPr/>
          </p:nvSpPr>
          <p:spPr>
            <a:xfrm>
              <a:off x="671549" y="1402787"/>
              <a:ext cx="810000" cy="2549293"/>
            </a:xfrm>
            <a:prstGeom prst="corner">
              <a:avLst>
                <a:gd name="adj1" fmla="val 6497"/>
                <a:gd name="adj2" fmla="val 7336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140" name="Google Shape;140;p16"/>
          <p:cNvSpPr txBox="1"/>
          <p:nvPr/>
        </p:nvSpPr>
        <p:spPr>
          <a:xfrm>
            <a:off x="2551146" y="3924000"/>
            <a:ext cx="139333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Cash at bank</a:t>
            </a:r>
            <a:endParaRPr/>
          </a:p>
        </p:txBody>
      </p:sp>
      <p:sp>
        <p:nvSpPr>
          <p:cNvPr id="141" name="Google Shape;141;p16"/>
          <p:cNvSpPr txBox="1"/>
          <p:nvPr/>
        </p:nvSpPr>
        <p:spPr>
          <a:xfrm>
            <a:off x="10028967" y="2029411"/>
            <a:ext cx="159368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Bank loan</a:t>
            </a:r>
            <a:endParaRPr/>
          </a:p>
        </p:txBody>
      </p:sp>
      <p:sp>
        <p:nvSpPr>
          <p:cNvPr id="142" name="Google Shape;142;p16"/>
          <p:cNvSpPr txBox="1"/>
          <p:nvPr/>
        </p:nvSpPr>
        <p:spPr>
          <a:xfrm>
            <a:off x="3184560" y="361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143" name="Google Shape;143;p16"/>
          <p:cNvSpPr/>
          <p:nvPr/>
        </p:nvSpPr>
        <p:spPr>
          <a:xfrm rot="10800000">
            <a:off x="3011371" y="366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6"/>
          <p:cNvSpPr txBox="1"/>
          <p:nvPr/>
        </p:nvSpPr>
        <p:spPr>
          <a:xfrm>
            <a:off x="10785455" y="1718255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145" name="Google Shape;145;p16"/>
          <p:cNvSpPr/>
          <p:nvPr/>
        </p:nvSpPr>
        <p:spPr>
          <a:xfrm rot="10800000">
            <a:off x="10548000" y="1757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6" name="Google Shape;146;p16"/>
          <p:cNvGrpSpPr/>
          <p:nvPr/>
        </p:nvGrpSpPr>
        <p:grpSpPr>
          <a:xfrm>
            <a:off x="2574025" y="3649299"/>
            <a:ext cx="245580" cy="224238"/>
            <a:chOff x="802803" y="3715228"/>
            <a:chExt cx="245580" cy="224238"/>
          </a:xfrm>
        </p:grpSpPr>
        <p:sp>
          <p:nvSpPr>
            <p:cNvPr id="147" name="Google Shape;147;p1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FFF00"/>
            </a:solidFill>
            <a:ln w="12700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48" name="Google Shape;148;p16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grpSp>
        <p:nvGrpSpPr>
          <p:cNvPr id="149" name="Google Shape;149;p16"/>
          <p:cNvGrpSpPr/>
          <p:nvPr/>
        </p:nvGrpSpPr>
        <p:grpSpPr>
          <a:xfrm>
            <a:off x="10117559" y="1755851"/>
            <a:ext cx="245580" cy="224238"/>
            <a:chOff x="802803" y="3715228"/>
            <a:chExt cx="245580" cy="224238"/>
          </a:xfrm>
        </p:grpSpPr>
        <p:sp>
          <p:nvSpPr>
            <p:cNvPr id="150" name="Google Shape;150;p16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FFF00"/>
            </a:solidFill>
            <a:ln w="12700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51" name="Google Shape;151;p16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sp>
        <p:nvSpPr>
          <p:cNvPr id="152" name="Google Shape;152;p16"/>
          <p:cNvSpPr txBox="1"/>
          <p:nvPr/>
        </p:nvSpPr>
        <p:spPr>
          <a:xfrm>
            <a:off x="9504213" y="373659"/>
            <a:ext cx="2279791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Sources of funds</a:t>
            </a:r>
            <a:endParaRPr/>
          </a:p>
        </p:txBody>
      </p:sp>
      <p:sp>
        <p:nvSpPr>
          <p:cNvPr id="153" name="Google Shape;153;p16"/>
          <p:cNvSpPr txBox="1"/>
          <p:nvPr/>
        </p:nvSpPr>
        <p:spPr>
          <a:xfrm>
            <a:off x="492858" y="373659"/>
            <a:ext cx="188064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6"/>
                </a:solidFill>
                <a:latin typeface="Avenir"/>
                <a:ea typeface="Avenir"/>
                <a:cs typeface="Avenir"/>
                <a:sym typeface="Avenir"/>
              </a:rPr>
              <a:t>Uses of funds</a:t>
            </a:r>
            <a:endParaRPr/>
          </a:p>
        </p:txBody>
      </p:sp>
      <p:grpSp>
        <p:nvGrpSpPr>
          <p:cNvPr id="154" name="Google Shape;154;p16"/>
          <p:cNvGrpSpPr/>
          <p:nvPr/>
        </p:nvGrpSpPr>
        <p:grpSpPr>
          <a:xfrm>
            <a:off x="10006085" y="1263488"/>
            <a:ext cx="1620000" cy="796276"/>
            <a:chOff x="3810000" y="2015069"/>
            <a:chExt cx="1390650" cy="1596814"/>
          </a:xfrm>
        </p:grpSpPr>
        <p:sp>
          <p:nvSpPr>
            <p:cNvPr id="155" name="Google Shape;155;p16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56" name="Google Shape;156;p16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57" name="Google Shape;157;p16"/>
          <p:cNvSpPr/>
          <p:nvPr/>
        </p:nvSpPr>
        <p:spPr>
          <a:xfrm>
            <a:off x="1164804" y="5085360"/>
            <a:ext cx="10538419" cy="1312708"/>
          </a:xfrm>
          <a:prstGeom prst="rect">
            <a:avLst/>
          </a:prstGeom>
          <a:solidFill>
            <a:srgbClr val="F2F2F2">
              <a:alpha val="8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58" name="Google Shape;158;p16"/>
          <p:cNvGrpSpPr/>
          <p:nvPr/>
        </p:nvGrpSpPr>
        <p:grpSpPr>
          <a:xfrm>
            <a:off x="1360481" y="5363381"/>
            <a:ext cx="10188967" cy="756004"/>
            <a:chOff x="926134" y="1719856"/>
            <a:chExt cx="9204181" cy="750147"/>
          </a:xfrm>
        </p:grpSpPr>
        <p:sp>
          <p:nvSpPr>
            <p:cNvPr id="159" name="Google Shape;159;p16"/>
            <p:cNvSpPr txBox="1"/>
            <p:nvPr/>
          </p:nvSpPr>
          <p:spPr>
            <a:xfrm>
              <a:off x="1641585" y="1719860"/>
              <a:ext cx="5447935" cy="750143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13970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대출기관에서 돈을 빌려 사업용 계좌에 입금하다</a:t>
              </a:r>
              <a:endParaRPr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0" name="Google Shape;160;p16"/>
            <p:cNvSpPr txBox="1"/>
            <p:nvPr/>
          </p:nvSpPr>
          <p:spPr>
            <a:xfrm>
              <a:off x="7089520" y="1719858"/>
              <a:ext cx="1520398" cy="745310"/>
            </a:xfrm>
            <a:prstGeom prst="rect">
              <a:avLst/>
            </a:prstGeom>
            <a:solidFill>
              <a:srgbClr val="E1EFD8"/>
            </a:solidFill>
            <a:ln w="9525" cap="flat" cmpd="sng">
              <a:solidFill>
                <a:srgbClr val="BFBFBF"/>
              </a:solidFill>
              <a:prstDash val="dot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rgbClr val="BFBFBF"/>
                  </a:solidFill>
                  <a:latin typeface="Avenir"/>
                  <a:ea typeface="Avenir"/>
                  <a:cs typeface="Avenir"/>
                  <a:sym typeface="Avenir"/>
                </a:rPr>
                <a:t>Cash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>
                  <a:solidFill>
                    <a:srgbClr val="BFBFBF"/>
                  </a:solidFill>
                  <a:latin typeface="Avenir"/>
                  <a:ea typeface="Avenir"/>
                  <a:cs typeface="Avenir"/>
                  <a:sym typeface="Avenir"/>
                </a:rPr>
                <a:t>30,000</a:t>
              </a:r>
              <a:endParaRPr/>
            </a:p>
          </p:txBody>
        </p:sp>
        <p:sp>
          <p:nvSpPr>
            <p:cNvPr id="161" name="Google Shape;161;p16"/>
            <p:cNvSpPr txBox="1"/>
            <p:nvPr/>
          </p:nvSpPr>
          <p:spPr>
            <a:xfrm>
              <a:off x="8609917" y="1719858"/>
              <a:ext cx="1520398" cy="745310"/>
            </a:xfrm>
            <a:prstGeom prst="rect">
              <a:avLst/>
            </a:prstGeom>
            <a:solidFill>
              <a:srgbClr val="FBE4D4"/>
            </a:solidFill>
            <a:ln w="9525" cap="flat" cmpd="sng">
              <a:solidFill>
                <a:srgbClr val="BFBFBF"/>
              </a:solidFill>
              <a:prstDash val="dot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rgbClr val="BFBFBF"/>
                  </a:solidFill>
                  <a:latin typeface="Avenir"/>
                  <a:ea typeface="Avenir"/>
                  <a:cs typeface="Avenir"/>
                  <a:sym typeface="Avenir"/>
                </a:rPr>
                <a:t>Bank loan</a:t>
              </a:r>
              <a:endParaRPr sz="1600" b="1">
                <a:solidFill>
                  <a:srgbClr val="BFBFBF"/>
                </a:solidFill>
                <a:latin typeface="Avenir"/>
                <a:ea typeface="Avenir"/>
                <a:cs typeface="Avenir"/>
                <a:sym typeface="Avenir"/>
              </a:endParaRP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>
                  <a:solidFill>
                    <a:srgbClr val="BFBFBF"/>
                  </a:solidFill>
                  <a:latin typeface="Avenir"/>
                  <a:ea typeface="Avenir"/>
                  <a:cs typeface="Avenir"/>
                  <a:sym typeface="Avenir"/>
                </a:rPr>
                <a:t>30,000</a:t>
              </a:r>
              <a:endParaRPr/>
            </a:p>
          </p:txBody>
        </p:sp>
        <p:sp>
          <p:nvSpPr>
            <p:cNvPr id="162" name="Google Shape;162;p16"/>
            <p:cNvSpPr txBox="1"/>
            <p:nvPr/>
          </p:nvSpPr>
          <p:spPr>
            <a:xfrm>
              <a:off x="926134" y="1719856"/>
              <a:ext cx="715451" cy="750143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sp>
        <p:nvSpPr>
          <p:cNvPr id="163" name="Google Shape;163;p16"/>
          <p:cNvSpPr txBox="1"/>
          <p:nvPr/>
        </p:nvSpPr>
        <p:spPr>
          <a:xfrm>
            <a:off x="8183308" y="5359268"/>
            <a:ext cx="1683070" cy="756000"/>
          </a:xfrm>
          <a:prstGeom prst="rect">
            <a:avLst/>
          </a:prstGeom>
          <a:solidFill>
            <a:srgbClr val="548135"/>
          </a:solidFill>
          <a:ln w="9525" cap="flat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164" name="Google Shape;164;p16"/>
          <p:cNvSpPr txBox="1"/>
          <p:nvPr/>
        </p:nvSpPr>
        <p:spPr>
          <a:xfrm>
            <a:off x="9866378" y="5363381"/>
            <a:ext cx="1683070" cy="7560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165" name="Google Shape;165;p16"/>
          <p:cNvSpPr/>
          <p:nvPr/>
        </p:nvSpPr>
        <p:spPr>
          <a:xfrm rot="10800000">
            <a:off x="153289" y="824059"/>
            <a:ext cx="950259" cy="1037381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6">
              <a:alpha val="77647"/>
            </a:schemeClr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6"/>
          <p:cNvSpPr/>
          <p:nvPr/>
        </p:nvSpPr>
        <p:spPr>
          <a:xfrm rot="10800000">
            <a:off x="11196000" y="826738"/>
            <a:ext cx="950259" cy="1037381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>
              <a:alpha val="77647"/>
            </a:schemeClr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3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6" name="Google Shape;3196;p52"/>
          <p:cNvSpPr txBox="1"/>
          <p:nvPr/>
        </p:nvSpPr>
        <p:spPr>
          <a:xfrm>
            <a:off x="0" y="1171501"/>
            <a:ext cx="12192000" cy="2075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>
                <a:solidFill>
                  <a:srgbClr val="942093"/>
                </a:solidFill>
                <a:latin typeface="Avenir"/>
                <a:ea typeface="Avenir"/>
                <a:cs typeface="Avenir"/>
                <a:sym typeface="Avenir"/>
              </a:rPr>
              <a:t>General Ledger to </a:t>
            </a: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>
                <a:solidFill>
                  <a:srgbClr val="942093"/>
                </a:solidFill>
                <a:latin typeface="Avenir"/>
                <a:ea typeface="Avenir"/>
                <a:cs typeface="Avenir"/>
                <a:sym typeface="Avenir"/>
              </a:rPr>
              <a:t>Trial Balance (</a:t>
            </a:r>
            <a:r>
              <a:rPr lang="ko-KR" altLang="en-US" sz="7200" b="1" dirty="0" err="1">
                <a:solidFill>
                  <a:srgbClr val="942093"/>
                </a:solidFill>
                <a:latin typeface="Avenir"/>
                <a:ea typeface="Avenir"/>
                <a:cs typeface="Avenir"/>
                <a:sym typeface="Avenir"/>
              </a:rPr>
              <a:t>시산표</a:t>
            </a:r>
            <a:r>
              <a:rPr lang="en-US" altLang="ko-KR" sz="7200" b="1" dirty="0">
                <a:solidFill>
                  <a:srgbClr val="942093"/>
                </a:solidFill>
                <a:latin typeface="Avenir"/>
                <a:ea typeface="Avenir"/>
                <a:cs typeface="Avenir"/>
                <a:sym typeface="Avenir"/>
              </a:rPr>
              <a:t>) &amp;</a:t>
            </a:r>
            <a:endParaRPr dirty="0"/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>
                <a:solidFill>
                  <a:srgbClr val="942093"/>
                </a:solidFill>
                <a:latin typeface="Avenir"/>
                <a:ea typeface="Avenir"/>
                <a:cs typeface="Avenir"/>
                <a:sym typeface="Avenir"/>
              </a:rPr>
              <a:t>Financial Statements </a:t>
            </a:r>
            <a:endParaRPr dirty="0"/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>
                <a:solidFill>
                  <a:srgbClr val="942093"/>
                </a:solidFill>
                <a:latin typeface="Avenir"/>
                <a:ea typeface="Avenir"/>
                <a:cs typeface="Avenir"/>
                <a:sym typeface="Avenir"/>
              </a:rPr>
              <a:t>As of Feb 28, 20xx</a:t>
            </a:r>
            <a:endParaRPr sz="7200" b="1" dirty="0">
              <a:solidFill>
                <a:srgbClr val="94209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2" name="Google Shape;3202;p53"/>
          <p:cNvSpPr txBox="1"/>
          <p:nvPr/>
        </p:nvSpPr>
        <p:spPr>
          <a:xfrm>
            <a:off x="6227788" y="2623662"/>
            <a:ext cx="5556216" cy="169284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Equity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3203" name="Google Shape;3203;p53"/>
          <p:cNvSpPr txBox="1"/>
          <p:nvPr/>
        </p:nvSpPr>
        <p:spPr>
          <a:xfrm>
            <a:off x="6410845" y="3135649"/>
            <a:ext cx="1544844" cy="770509"/>
          </a:xfrm>
          <a:prstGeom prst="rect">
            <a:avLst/>
          </a:prstGeom>
          <a:noFill/>
          <a:ln w="5715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>
                <a:solidFill>
                  <a:srgbClr val="942093"/>
                </a:solidFill>
                <a:latin typeface="Avenir"/>
                <a:ea typeface="Avenir"/>
                <a:cs typeface="Avenir"/>
                <a:sym typeface="Avenir"/>
              </a:rPr>
              <a:t>Profit</a:t>
            </a:r>
            <a:endParaRPr/>
          </a:p>
        </p:txBody>
      </p:sp>
      <p:sp>
        <p:nvSpPr>
          <p:cNvPr id="3204" name="Google Shape;3204;p53"/>
          <p:cNvSpPr txBox="1"/>
          <p:nvPr/>
        </p:nvSpPr>
        <p:spPr>
          <a:xfrm>
            <a:off x="6227788" y="773769"/>
            <a:ext cx="5556216" cy="170267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Liabilities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3205" name="Google Shape;3205;p53"/>
          <p:cNvSpPr txBox="1"/>
          <p:nvPr/>
        </p:nvSpPr>
        <p:spPr>
          <a:xfrm>
            <a:off x="492858" y="4444544"/>
            <a:ext cx="11291146" cy="2225188"/>
          </a:xfrm>
          <a:prstGeom prst="rect">
            <a:avLst/>
          </a:prstGeom>
          <a:solidFill>
            <a:srgbClr val="FCECFB"/>
          </a:solidFill>
          <a:ln w="7620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3206" name="Google Shape;3206;p53"/>
          <p:cNvSpPr txBox="1"/>
          <p:nvPr/>
        </p:nvSpPr>
        <p:spPr>
          <a:xfrm>
            <a:off x="6220907" y="4585078"/>
            <a:ext cx="5410918" cy="1947518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Revenue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3207" name="Google Shape;3207;p53"/>
          <p:cNvSpPr txBox="1"/>
          <p:nvPr/>
        </p:nvSpPr>
        <p:spPr>
          <a:xfrm>
            <a:off x="642552" y="4585078"/>
            <a:ext cx="5382028" cy="1947518"/>
          </a:xfrm>
          <a:prstGeom prst="rect">
            <a:avLst/>
          </a:prstGeom>
          <a:solidFill>
            <a:srgbClr val="E1EFD8"/>
          </a:solidFill>
          <a:ln w="76200" cap="flat" cmpd="sng">
            <a:solidFill>
              <a:srgbClr val="A8D08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E1EFD8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Expenses</a:t>
            </a:r>
            <a:endParaRPr sz="2800" b="1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cxnSp>
        <p:nvCxnSpPr>
          <p:cNvPr id="3208" name="Google Shape;3208;p53"/>
          <p:cNvCxnSpPr>
            <a:stCxn id="3203" idx="2"/>
          </p:cNvCxnSpPr>
          <p:nvPr/>
        </p:nvCxnSpPr>
        <p:spPr>
          <a:xfrm>
            <a:off x="7183267" y="3906158"/>
            <a:ext cx="8700" cy="566100"/>
          </a:xfrm>
          <a:prstGeom prst="straightConnector1">
            <a:avLst/>
          </a:prstGeom>
          <a:noFill/>
          <a:ln w="7620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209" name="Google Shape;3209;p53"/>
          <p:cNvSpPr txBox="1"/>
          <p:nvPr/>
        </p:nvSpPr>
        <p:spPr>
          <a:xfrm>
            <a:off x="492858" y="773769"/>
            <a:ext cx="5544457" cy="3542737"/>
          </a:xfrm>
          <a:prstGeom prst="rect">
            <a:avLst/>
          </a:prstGeom>
          <a:solidFill>
            <a:srgbClr val="E1EFD8"/>
          </a:solidFill>
          <a:ln w="76200" cap="flat" cmpd="sng">
            <a:solidFill>
              <a:srgbClr val="A8D08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E1EFD8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Assets</a:t>
            </a:r>
            <a:endParaRPr sz="2800" b="1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3210" name="Google Shape;3210;p53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3211" name="Google Shape;3211;p53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sp>
        <p:nvSpPr>
          <p:cNvPr id="3212" name="Google Shape;3212;p53"/>
          <p:cNvSpPr txBox="1"/>
          <p:nvPr/>
        </p:nvSpPr>
        <p:spPr>
          <a:xfrm>
            <a:off x="2596439" y="5457916"/>
            <a:ext cx="159056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Cleaning</a:t>
            </a:r>
            <a:endParaRPr/>
          </a:p>
        </p:txBody>
      </p:sp>
      <p:sp>
        <p:nvSpPr>
          <p:cNvPr id="3213" name="Google Shape;3213;p53"/>
          <p:cNvSpPr txBox="1"/>
          <p:nvPr/>
        </p:nvSpPr>
        <p:spPr>
          <a:xfrm>
            <a:off x="4306077" y="6215649"/>
            <a:ext cx="160641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Cost of sales</a:t>
            </a:r>
            <a:endParaRPr/>
          </a:p>
        </p:txBody>
      </p:sp>
      <p:sp>
        <p:nvSpPr>
          <p:cNvPr id="3214" name="Google Shape;3214;p53"/>
          <p:cNvSpPr txBox="1"/>
          <p:nvPr/>
        </p:nvSpPr>
        <p:spPr>
          <a:xfrm>
            <a:off x="796515" y="6215649"/>
            <a:ext cx="160368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Depreciation</a:t>
            </a:r>
            <a:endParaRPr/>
          </a:p>
        </p:txBody>
      </p:sp>
      <p:sp>
        <p:nvSpPr>
          <p:cNvPr id="3215" name="Google Shape;3215;p53"/>
          <p:cNvSpPr txBox="1"/>
          <p:nvPr/>
        </p:nvSpPr>
        <p:spPr>
          <a:xfrm>
            <a:off x="6295758" y="6192000"/>
            <a:ext cx="184278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Revenue (sales)</a:t>
            </a:r>
            <a:endParaRPr/>
          </a:p>
        </p:txBody>
      </p:sp>
      <p:sp>
        <p:nvSpPr>
          <p:cNvPr id="3216" name="Google Shape;3216;p53"/>
          <p:cNvSpPr txBox="1"/>
          <p:nvPr/>
        </p:nvSpPr>
        <p:spPr>
          <a:xfrm>
            <a:off x="10028967" y="2029411"/>
            <a:ext cx="159368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Bank loan</a:t>
            </a:r>
            <a:endParaRPr/>
          </a:p>
        </p:txBody>
      </p:sp>
      <p:sp>
        <p:nvSpPr>
          <p:cNvPr id="3217" name="Google Shape;3217;p53"/>
          <p:cNvSpPr txBox="1"/>
          <p:nvPr/>
        </p:nvSpPr>
        <p:spPr>
          <a:xfrm>
            <a:off x="8114313" y="2028286"/>
            <a:ext cx="186420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income</a:t>
            </a:r>
            <a:endParaRPr/>
          </a:p>
        </p:txBody>
      </p:sp>
      <p:sp>
        <p:nvSpPr>
          <p:cNvPr id="3218" name="Google Shape;3218;p53"/>
          <p:cNvSpPr txBox="1"/>
          <p:nvPr/>
        </p:nvSpPr>
        <p:spPr>
          <a:xfrm>
            <a:off x="3713366" y="5157573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50</a:t>
            </a:r>
            <a:endParaRPr/>
          </a:p>
        </p:txBody>
      </p:sp>
      <p:sp>
        <p:nvSpPr>
          <p:cNvPr id="3219" name="Google Shape;3219;p53"/>
          <p:cNvSpPr txBox="1"/>
          <p:nvPr/>
        </p:nvSpPr>
        <p:spPr>
          <a:xfrm>
            <a:off x="10785455" y="1718255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3220" name="Google Shape;3220;p53"/>
          <p:cNvSpPr/>
          <p:nvPr/>
        </p:nvSpPr>
        <p:spPr>
          <a:xfrm rot="10800000">
            <a:off x="10548000" y="1757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1" name="Google Shape;3221;p53"/>
          <p:cNvSpPr txBox="1"/>
          <p:nvPr/>
        </p:nvSpPr>
        <p:spPr>
          <a:xfrm>
            <a:off x="10776926" y="3660961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3222" name="Google Shape;3222;p53"/>
          <p:cNvSpPr txBox="1"/>
          <p:nvPr/>
        </p:nvSpPr>
        <p:spPr>
          <a:xfrm>
            <a:off x="10732895" y="1448255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5,000</a:t>
            </a:r>
            <a:endParaRPr/>
          </a:p>
        </p:txBody>
      </p:sp>
      <p:sp>
        <p:nvSpPr>
          <p:cNvPr id="3223" name="Google Shape;3223;p53"/>
          <p:cNvSpPr/>
          <p:nvPr/>
        </p:nvSpPr>
        <p:spPr>
          <a:xfrm>
            <a:off x="10548000" y="1505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4" name="Google Shape;3224;p53"/>
          <p:cNvSpPr txBox="1"/>
          <p:nvPr/>
        </p:nvSpPr>
        <p:spPr>
          <a:xfrm>
            <a:off x="7429894" y="5905082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700</a:t>
            </a:r>
            <a:endParaRPr/>
          </a:p>
        </p:txBody>
      </p:sp>
      <p:sp>
        <p:nvSpPr>
          <p:cNvPr id="3225" name="Google Shape;3225;p53"/>
          <p:cNvSpPr/>
          <p:nvPr/>
        </p:nvSpPr>
        <p:spPr>
          <a:xfrm rot="10800000">
            <a:off x="6984000" y="594307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6" name="Google Shape;3226;p53"/>
          <p:cNvSpPr/>
          <p:nvPr/>
        </p:nvSpPr>
        <p:spPr>
          <a:xfrm rot="10800000">
            <a:off x="3096000" y="520845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7" name="Google Shape;3227;p53"/>
          <p:cNvSpPr txBox="1"/>
          <p:nvPr/>
        </p:nvSpPr>
        <p:spPr>
          <a:xfrm>
            <a:off x="7315968" y="1713373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3228" name="Google Shape;3228;p53"/>
          <p:cNvSpPr/>
          <p:nvPr/>
        </p:nvSpPr>
        <p:spPr>
          <a:xfrm rot="10800000">
            <a:off x="6984000" y="174904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9" name="Google Shape;3229;p53"/>
          <p:cNvSpPr txBox="1"/>
          <p:nvPr/>
        </p:nvSpPr>
        <p:spPr>
          <a:xfrm>
            <a:off x="5305894" y="5917511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3230" name="Google Shape;3230;p53"/>
          <p:cNvSpPr/>
          <p:nvPr/>
        </p:nvSpPr>
        <p:spPr>
          <a:xfrm rot="10800000">
            <a:off x="4860000" y="596839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1" name="Google Shape;3231;p53"/>
          <p:cNvSpPr txBox="1"/>
          <p:nvPr/>
        </p:nvSpPr>
        <p:spPr>
          <a:xfrm>
            <a:off x="7429894" y="5645244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3232" name="Google Shape;3232;p53"/>
          <p:cNvSpPr/>
          <p:nvPr/>
        </p:nvSpPr>
        <p:spPr>
          <a:xfrm rot="10800000">
            <a:off x="6984000" y="569537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3" name="Google Shape;3233;p53"/>
          <p:cNvSpPr txBox="1"/>
          <p:nvPr/>
        </p:nvSpPr>
        <p:spPr>
          <a:xfrm>
            <a:off x="5305894" y="5669673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3234" name="Google Shape;3234;p53"/>
          <p:cNvSpPr/>
          <p:nvPr/>
        </p:nvSpPr>
        <p:spPr>
          <a:xfrm rot="10800000">
            <a:off x="4860000" y="572055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5" name="Google Shape;3235;p53"/>
          <p:cNvSpPr txBox="1"/>
          <p:nvPr/>
        </p:nvSpPr>
        <p:spPr>
          <a:xfrm>
            <a:off x="3599552" y="492269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250</a:t>
            </a:r>
            <a:endParaRPr/>
          </a:p>
        </p:txBody>
      </p:sp>
      <p:sp>
        <p:nvSpPr>
          <p:cNvPr id="3236" name="Google Shape;3236;p53"/>
          <p:cNvSpPr/>
          <p:nvPr/>
        </p:nvSpPr>
        <p:spPr>
          <a:xfrm rot="10800000">
            <a:off x="3096000" y="4973579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7" name="Google Shape;3237;p53"/>
          <p:cNvSpPr txBox="1"/>
          <p:nvPr/>
        </p:nvSpPr>
        <p:spPr>
          <a:xfrm>
            <a:off x="7487489" y="146263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250</a:t>
            </a:r>
            <a:endParaRPr/>
          </a:p>
        </p:txBody>
      </p:sp>
      <p:sp>
        <p:nvSpPr>
          <p:cNvPr id="3238" name="Google Shape;3238;p53"/>
          <p:cNvSpPr/>
          <p:nvPr/>
        </p:nvSpPr>
        <p:spPr>
          <a:xfrm rot="10800000">
            <a:off x="6984000" y="14983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9" name="Google Shape;3239;p53"/>
          <p:cNvSpPr txBox="1"/>
          <p:nvPr/>
        </p:nvSpPr>
        <p:spPr>
          <a:xfrm>
            <a:off x="9285817" y="171550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3240" name="Google Shape;3240;p53"/>
          <p:cNvSpPr/>
          <p:nvPr/>
        </p:nvSpPr>
        <p:spPr>
          <a:xfrm rot="10800000">
            <a:off x="8784000" y="175117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1" name="Google Shape;3241;p53"/>
          <p:cNvSpPr txBox="1"/>
          <p:nvPr/>
        </p:nvSpPr>
        <p:spPr>
          <a:xfrm>
            <a:off x="7543708" y="5375143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90</a:t>
            </a:r>
            <a:endParaRPr/>
          </a:p>
        </p:txBody>
      </p:sp>
      <p:sp>
        <p:nvSpPr>
          <p:cNvPr id="3242" name="Google Shape;3242;p53"/>
          <p:cNvSpPr/>
          <p:nvPr/>
        </p:nvSpPr>
        <p:spPr>
          <a:xfrm rot="10800000">
            <a:off x="6984000" y="5425275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3" name="Google Shape;3243;p53"/>
          <p:cNvSpPr txBox="1"/>
          <p:nvPr/>
        </p:nvSpPr>
        <p:spPr>
          <a:xfrm>
            <a:off x="8947923" y="1452209"/>
            <a:ext cx="864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90</a:t>
            </a:r>
            <a:endParaRPr/>
          </a:p>
        </p:txBody>
      </p:sp>
      <p:sp>
        <p:nvSpPr>
          <p:cNvPr id="3244" name="Google Shape;3244;p53"/>
          <p:cNvSpPr/>
          <p:nvPr/>
        </p:nvSpPr>
        <p:spPr>
          <a:xfrm>
            <a:off x="8784000" y="1505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5" name="Google Shape;3245;p53"/>
          <p:cNvSpPr txBox="1"/>
          <p:nvPr/>
        </p:nvSpPr>
        <p:spPr>
          <a:xfrm>
            <a:off x="5419708" y="5421150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</a:t>
            </a:r>
            <a:endParaRPr/>
          </a:p>
        </p:txBody>
      </p:sp>
      <p:sp>
        <p:nvSpPr>
          <p:cNvPr id="3246" name="Google Shape;3246;p53"/>
          <p:cNvSpPr/>
          <p:nvPr/>
        </p:nvSpPr>
        <p:spPr>
          <a:xfrm rot="10800000">
            <a:off x="4860000" y="547203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7" name="Google Shape;3247;p53"/>
          <p:cNvSpPr txBox="1"/>
          <p:nvPr/>
        </p:nvSpPr>
        <p:spPr>
          <a:xfrm>
            <a:off x="1816755" y="5920875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3248" name="Google Shape;3248;p53"/>
          <p:cNvSpPr/>
          <p:nvPr/>
        </p:nvSpPr>
        <p:spPr>
          <a:xfrm rot="10800000">
            <a:off x="1296000" y="5970849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249" name="Google Shape;3249;p53"/>
          <p:cNvGrpSpPr/>
          <p:nvPr/>
        </p:nvGrpSpPr>
        <p:grpSpPr>
          <a:xfrm>
            <a:off x="10117559" y="1755851"/>
            <a:ext cx="245580" cy="224238"/>
            <a:chOff x="802803" y="3715228"/>
            <a:chExt cx="245580" cy="224238"/>
          </a:xfrm>
        </p:grpSpPr>
        <p:sp>
          <p:nvSpPr>
            <p:cNvPr id="3250" name="Google Shape;3250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251" name="Google Shape;3251;p5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grpSp>
        <p:nvGrpSpPr>
          <p:cNvPr id="3252" name="Google Shape;3252;p53"/>
          <p:cNvGrpSpPr/>
          <p:nvPr/>
        </p:nvGrpSpPr>
        <p:grpSpPr>
          <a:xfrm>
            <a:off x="10116000" y="3705581"/>
            <a:ext cx="245580" cy="224238"/>
            <a:chOff x="802803" y="3715228"/>
            <a:chExt cx="245580" cy="224238"/>
          </a:xfrm>
        </p:grpSpPr>
        <p:sp>
          <p:nvSpPr>
            <p:cNvPr id="3253" name="Google Shape;3253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254" name="Google Shape;3254;p5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2</a:t>
              </a:r>
              <a:endParaRPr/>
            </a:p>
          </p:txBody>
        </p:sp>
      </p:grpSp>
      <p:grpSp>
        <p:nvGrpSpPr>
          <p:cNvPr id="3255" name="Google Shape;3255;p53"/>
          <p:cNvGrpSpPr/>
          <p:nvPr/>
        </p:nvGrpSpPr>
        <p:grpSpPr>
          <a:xfrm>
            <a:off x="10117837" y="1489299"/>
            <a:ext cx="245580" cy="224238"/>
            <a:chOff x="802803" y="3715228"/>
            <a:chExt cx="245580" cy="224238"/>
          </a:xfrm>
        </p:grpSpPr>
        <p:sp>
          <p:nvSpPr>
            <p:cNvPr id="3256" name="Google Shape;3256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257" name="Google Shape;3257;p5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3</a:t>
              </a:r>
              <a:endParaRPr/>
            </a:p>
          </p:txBody>
        </p:sp>
      </p:grpSp>
      <p:grpSp>
        <p:nvGrpSpPr>
          <p:cNvPr id="3258" name="Google Shape;3258;p53"/>
          <p:cNvGrpSpPr/>
          <p:nvPr/>
        </p:nvGrpSpPr>
        <p:grpSpPr>
          <a:xfrm>
            <a:off x="6553087" y="1741845"/>
            <a:ext cx="245580" cy="224238"/>
            <a:chOff x="802803" y="3715228"/>
            <a:chExt cx="245580" cy="224238"/>
          </a:xfrm>
        </p:grpSpPr>
        <p:sp>
          <p:nvSpPr>
            <p:cNvPr id="3259" name="Google Shape;3259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260" name="Google Shape;3260;p5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4</a:t>
              </a:r>
              <a:endParaRPr/>
            </a:p>
          </p:txBody>
        </p:sp>
      </p:grpSp>
      <p:grpSp>
        <p:nvGrpSpPr>
          <p:cNvPr id="3261" name="Google Shape;3261;p53"/>
          <p:cNvGrpSpPr/>
          <p:nvPr/>
        </p:nvGrpSpPr>
        <p:grpSpPr>
          <a:xfrm>
            <a:off x="6484980" y="5931080"/>
            <a:ext cx="300082" cy="224238"/>
            <a:chOff x="775552" y="3715228"/>
            <a:chExt cx="300082" cy="224238"/>
          </a:xfrm>
        </p:grpSpPr>
        <p:sp>
          <p:nvSpPr>
            <p:cNvPr id="3262" name="Google Shape;3262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263" name="Google Shape;3263;p53"/>
            <p:cNvSpPr/>
            <p:nvPr/>
          </p:nvSpPr>
          <p:spPr>
            <a:xfrm>
              <a:off x="775552" y="3724022"/>
              <a:ext cx="300082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6a</a:t>
              </a:r>
              <a:endParaRPr/>
            </a:p>
          </p:txBody>
        </p:sp>
      </p:grpSp>
      <p:grpSp>
        <p:nvGrpSpPr>
          <p:cNvPr id="3264" name="Google Shape;3264;p53"/>
          <p:cNvGrpSpPr/>
          <p:nvPr/>
        </p:nvGrpSpPr>
        <p:grpSpPr>
          <a:xfrm>
            <a:off x="4372912" y="5963649"/>
            <a:ext cx="309700" cy="224238"/>
            <a:chOff x="770743" y="3715228"/>
            <a:chExt cx="309700" cy="224238"/>
          </a:xfrm>
        </p:grpSpPr>
        <p:sp>
          <p:nvSpPr>
            <p:cNvPr id="3265" name="Google Shape;3265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266" name="Google Shape;3266;p53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6b</a:t>
              </a:r>
              <a:endParaRPr/>
            </a:p>
          </p:txBody>
        </p:sp>
      </p:grpSp>
      <p:grpSp>
        <p:nvGrpSpPr>
          <p:cNvPr id="3267" name="Google Shape;3267;p53"/>
          <p:cNvGrpSpPr/>
          <p:nvPr/>
        </p:nvGrpSpPr>
        <p:grpSpPr>
          <a:xfrm>
            <a:off x="4377396" y="5704844"/>
            <a:ext cx="309700" cy="224238"/>
            <a:chOff x="770743" y="3715228"/>
            <a:chExt cx="309700" cy="224238"/>
          </a:xfrm>
        </p:grpSpPr>
        <p:sp>
          <p:nvSpPr>
            <p:cNvPr id="3268" name="Google Shape;3268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269" name="Google Shape;3269;p53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8b</a:t>
              </a:r>
              <a:endParaRPr/>
            </a:p>
          </p:txBody>
        </p:sp>
      </p:grpSp>
      <p:grpSp>
        <p:nvGrpSpPr>
          <p:cNvPr id="3270" name="Google Shape;3270;p53"/>
          <p:cNvGrpSpPr/>
          <p:nvPr/>
        </p:nvGrpSpPr>
        <p:grpSpPr>
          <a:xfrm>
            <a:off x="4345727" y="5456282"/>
            <a:ext cx="370614" cy="347348"/>
            <a:chOff x="740286" y="3715228"/>
            <a:chExt cx="370614" cy="347348"/>
          </a:xfrm>
        </p:grpSpPr>
        <p:sp>
          <p:nvSpPr>
            <p:cNvPr id="3271" name="Google Shape;3271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272" name="Google Shape;3272;p53"/>
            <p:cNvSpPr/>
            <p:nvPr/>
          </p:nvSpPr>
          <p:spPr>
            <a:xfrm>
              <a:off x="740286" y="3724022"/>
              <a:ext cx="370614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12b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grpSp>
        <p:nvGrpSpPr>
          <p:cNvPr id="3273" name="Google Shape;3273;p53"/>
          <p:cNvGrpSpPr/>
          <p:nvPr/>
        </p:nvGrpSpPr>
        <p:grpSpPr>
          <a:xfrm>
            <a:off x="6484980" y="5676798"/>
            <a:ext cx="300082" cy="224238"/>
            <a:chOff x="775552" y="3715228"/>
            <a:chExt cx="300082" cy="224238"/>
          </a:xfrm>
        </p:grpSpPr>
        <p:sp>
          <p:nvSpPr>
            <p:cNvPr id="3274" name="Google Shape;3274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275" name="Google Shape;3275;p53"/>
            <p:cNvSpPr/>
            <p:nvPr/>
          </p:nvSpPr>
          <p:spPr>
            <a:xfrm>
              <a:off x="775552" y="3724022"/>
              <a:ext cx="300082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8a</a:t>
              </a:r>
              <a:endParaRPr/>
            </a:p>
          </p:txBody>
        </p:sp>
      </p:grpSp>
      <p:grpSp>
        <p:nvGrpSpPr>
          <p:cNvPr id="3276" name="Google Shape;3276;p53"/>
          <p:cNvGrpSpPr/>
          <p:nvPr/>
        </p:nvGrpSpPr>
        <p:grpSpPr>
          <a:xfrm>
            <a:off x="6448807" y="5416132"/>
            <a:ext cx="360996" cy="224238"/>
            <a:chOff x="736857" y="3715228"/>
            <a:chExt cx="360996" cy="224238"/>
          </a:xfrm>
        </p:grpSpPr>
        <p:sp>
          <p:nvSpPr>
            <p:cNvPr id="3277" name="Google Shape;3277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278" name="Google Shape;3278;p53"/>
            <p:cNvSpPr/>
            <p:nvPr/>
          </p:nvSpPr>
          <p:spPr>
            <a:xfrm>
              <a:off x="736857" y="3724022"/>
              <a:ext cx="360996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12a</a:t>
              </a:r>
              <a:endParaRPr/>
            </a:p>
          </p:txBody>
        </p:sp>
      </p:grpSp>
      <p:grpSp>
        <p:nvGrpSpPr>
          <p:cNvPr id="3279" name="Google Shape;3279;p53"/>
          <p:cNvGrpSpPr/>
          <p:nvPr/>
        </p:nvGrpSpPr>
        <p:grpSpPr>
          <a:xfrm>
            <a:off x="2681463" y="5183739"/>
            <a:ext cx="245580" cy="224238"/>
            <a:chOff x="802803" y="3715228"/>
            <a:chExt cx="245580" cy="224238"/>
          </a:xfrm>
        </p:grpSpPr>
        <p:sp>
          <p:nvSpPr>
            <p:cNvPr id="3280" name="Google Shape;3280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281" name="Google Shape;3281;p5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7</a:t>
              </a:r>
              <a:endParaRPr/>
            </a:p>
          </p:txBody>
        </p:sp>
      </p:grpSp>
      <p:grpSp>
        <p:nvGrpSpPr>
          <p:cNvPr id="3282" name="Google Shape;3282;p53"/>
          <p:cNvGrpSpPr/>
          <p:nvPr/>
        </p:nvGrpSpPr>
        <p:grpSpPr>
          <a:xfrm>
            <a:off x="2680630" y="4942867"/>
            <a:ext cx="245580" cy="224238"/>
            <a:chOff x="802803" y="3715228"/>
            <a:chExt cx="245580" cy="224238"/>
          </a:xfrm>
        </p:grpSpPr>
        <p:sp>
          <p:nvSpPr>
            <p:cNvPr id="3283" name="Google Shape;3283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284" name="Google Shape;3284;p5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9</a:t>
              </a:r>
              <a:endParaRPr/>
            </a:p>
          </p:txBody>
        </p:sp>
      </p:grpSp>
      <p:grpSp>
        <p:nvGrpSpPr>
          <p:cNvPr id="3285" name="Google Shape;3285;p53"/>
          <p:cNvGrpSpPr/>
          <p:nvPr/>
        </p:nvGrpSpPr>
        <p:grpSpPr>
          <a:xfrm>
            <a:off x="6550922" y="1481480"/>
            <a:ext cx="245580" cy="224238"/>
            <a:chOff x="802803" y="3715228"/>
            <a:chExt cx="245580" cy="224238"/>
          </a:xfrm>
        </p:grpSpPr>
        <p:sp>
          <p:nvSpPr>
            <p:cNvPr id="3286" name="Google Shape;3286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287" name="Google Shape;3287;p5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9</a:t>
              </a:r>
              <a:endParaRPr/>
            </a:p>
          </p:txBody>
        </p:sp>
      </p:grpSp>
      <p:grpSp>
        <p:nvGrpSpPr>
          <p:cNvPr id="3288" name="Google Shape;3288;p53"/>
          <p:cNvGrpSpPr/>
          <p:nvPr/>
        </p:nvGrpSpPr>
        <p:grpSpPr>
          <a:xfrm>
            <a:off x="8311967" y="1742779"/>
            <a:ext cx="309700" cy="224238"/>
            <a:chOff x="770743" y="3715228"/>
            <a:chExt cx="309700" cy="224238"/>
          </a:xfrm>
        </p:grpSpPr>
        <p:sp>
          <p:nvSpPr>
            <p:cNvPr id="3289" name="Google Shape;3289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290" name="Google Shape;3290;p53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10</a:t>
              </a:r>
              <a:endParaRPr/>
            </a:p>
          </p:txBody>
        </p:sp>
      </p:grpSp>
      <p:grpSp>
        <p:nvGrpSpPr>
          <p:cNvPr id="3291" name="Google Shape;3291;p53"/>
          <p:cNvGrpSpPr/>
          <p:nvPr/>
        </p:nvGrpSpPr>
        <p:grpSpPr>
          <a:xfrm>
            <a:off x="8280687" y="1478795"/>
            <a:ext cx="360996" cy="224238"/>
            <a:chOff x="736857" y="3715228"/>
            <a:chExt cx="360996" cy="224238"/>
          </a:xfrm>
        </p:grpSpPr>
        <p:sp>
          <p:nvSpPr>
            <p:cNvPr id="3292" name="Google Shape;3292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293" name="Google Shape;3293;p53"/>
            <p:cNvSpPr/>
            <p:nvPr/>
          </p:nvSpPr>
          <p:spPr>
            <a:xfrm>
              <a:off x="736857" y="3724022"/>
              <a:ext cx="360996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12a</a:t>
              </a:r>
              <a:endParaRPr/>
            </a:p>
          </p:txBody>
        </p:sp>
      </p:grpSp>
      <p:grpSp>
        <p:nvGrpSpPr>
          <p:cNvPr id="3294" name="Google Shape;3294;p53"/>
          <p:cNvGrpSpPr/>
          <p:nvPr/>
        </p:nvGrpSpPr>
        <p:grpSpPr>
          <a:xfrm>
            <a:off x="852407" y="5963649"/>
            <a:ext cx="309700" cy="224238"/>
            <a:chOff x="770743" y="3715228"/>
            <a:chExt cx="309700" cy="224238"/>
          </a:xfrm>
        </p:grpSpPr>
        <p:sp>
          <p:nvSpPr>
            <p:cNvPr id="3295" name="Google Shape;3295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296" name="Google Shape;3296;p53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14</a:t>
              </a:r>
              <a:endParaRPr/>
            </a:p>
          </p:txBody>
        </p:sp>
      </p:grpSp>
      <p:sp>
        <p:nvSpPr>
          <p:cNvPr id="3297" name="Google Shape;3297;p53"/>
          <p:cNvSpPr txBox="1"/>
          <p:nvPr/>
        </p:nvSpPr>
        <p:spPr>
          <a:xfrm>
            <a:off x="6252890" y="2028286"/>
            <a:ext cx="198713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payable</a:t>
            </a:r>
            <a:endParaRPr/>
          </a:p>
        </p:txBody>
      </p:sp>
      <p:sp>
        <p:nvSpPr>
          <p:cNvPr id="3298" name="Google Shape;3298;p53"/>
          <p:cNvSpPr txBox="1"/>
          <p:nvPr/>
        </p:nvSpPr>
        <p:spPr>
          <a:xfrm>
            <a:off x="9504213" y="373659"/>
            <a:ext cx="2279791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Sources of funds</a:t>
            </a:r>
            <a:endParaRPr/>
          </a:p>
        </p:txBody>
      </p:sp>
      <p:sp>
        <p:nvSpPr>
          <p:cNvPr id="3299" name="Google Shape;3299;p53"/>
          <p:cNvSpPr txBox="1"/>
          <p:nvPr/>
        </p:nvSpPr>
        <p:spPr>
          <a:xfrm>
            <a:off x="492858" y="373659"/>
            <a:ext cx="188064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6"/>
                </a:solidFill>
                <a:latin typeface="Avenir"/>
                <a:ea typeface="Avenir"/>
                <a:cs typeface="Avenir"/>
                <a:sym typeface="Avenir"/>
              </a:rPr>
              <a:t>Uses of funds</a:t>
            </a:r>
            <a:endParaRPr/>
          </a:p>
        </p:txBody>
      </p:sp>
      <p:grpSp>
        <p:nvGrpSpPr>
          <p:cNvPr id="3300" name="Google Shape;3300;p53"/>
          <p:cNvGrpSpPr/>
          <p:nvPr/>
        </p:nvGrpSpPr>
        <p:grpSpPr>
          <a:xfrm>
            <a:off x="2556000" y="4699250"/>
            <a:ext cx="1620000" cy="808150"/>
            <a:chOff x="3810000" y="2381250"/>
            <a:chExt cx="1390650" cy="1230631"/>
          </a:xfrm>
        </p:grpSpPr>
        <p:sp>
          <p:nvSpPr>
            <p:cNvPr id="3301" name="Google Shape;3301;p53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302" name="Google Shape;3302;p53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3303" name="Google Shape;3303;p53"/>
          <p:cNvGrpSpPr/>
          <p:nvPr/>
        </p:nvGrpSpPr>
        <p:grpSpPr>
          <a:xfrm>
            <a:off x="788356" y="5642329"/>
            <a:ext cx="1620000" cy="613673"/>
            <a:chOff x="3810000" y="2381250"/>
            <a:chExt cx="1390650" cy="1230631"/>
          </a:xfrm>
        </p:grpSpPr>
        <p:sp>
          <p:nvSpPr>
            <p:cNvPr id="3304" name="Google Shape;3304;p53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305" name="Google Shape;3305;p53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3306" name="Google Shape;3306;p53"/>
          <p:cNvGrpSpPr/>
          <p:nvPr/>
        </p:nvGrpSpPr>
        <p:grpSpPr>
          <a:xfrm>
            <a:off x="4292494" y="5147892"/>
            <a:ext cx="1620000" cy="1120414"/>
            <a:chOff x="3810000" y="2015069"/>
            <a:chExt cx="1390650" cy="1596814"/>
          </a:xfrm>
        </p:grpSpPr>
        <p:sp>
          <p:nvSpPr>
            <p:cNvPr id="3307" name="Google Shape;3307;p53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308" name="Google Shape;3308;p53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3309" name="Google Shape;3309;p53"/>
          <p:cNvGrpSpPr/>
          <p:nvPr/>
        </p:nvGrpSpPr>
        <p:grpSpPr>
          <a:xfrm>
            <a:off x="6382456" y="5125053"/>
            <a:ext cx="1620000" cy="1119603"/>
            <a:chOff x="3810000" y="2015069"/>
            <a:chExt cx="1390650" cy="1596814"/>
          </a:xfrm>
        </p:grpSpPr>
        <p:sp>
          <p:nvSpPr>
            <p:cNvPr id="3310" name="Google Shape;3310;p53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311" name="Google Shape;3311;p53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3312" name="Google Shape;3312;p53"/>
          <p:cNvGrpSpPr/>
          <p:nvPr/>
        </p:nvGrpSpPr>
        <p:grpSpPr>
          <a:xfrm>
            <a:off x="9983452" y="3214280"/>
            <a:ext cx="1620000" cy="796276"/>
            <a:chOff x="3810000" y="2015069"/>
            <a:chExt cx="1390650" cy="1596814"/>
          </a:xfrm>
        </p:grpSpPr>
        <p:sp>
          <p:nvSpPr>
            <p:cNvPr id="3313" name="Google Shape;3313;p53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314" name="Google Shape;3314;p53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3315" name="Google Shape;3315;p53"/>
          <p:cNvGrpSpPr/>
          <p:nvPr/>
        </p:nvGrpSpPr>
        <p:grpSpPr>
          <a:xfrm>
            <a:off x="8214558" y="1260018"/>
            <a:ext cx="1620000" cy="796276"/>
            <a:chOff x="3810000" y="2015069"/>
            <a:chExt cx="1390650" cy="1596814"/>
          </a:xfrm>
        </p:grpSpPr>
        <p:sp>
          <p:nvSpPr>
            <p:cNvPr id="3316" name="Google Shape;3316;p53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317" name="Google Shape;3317;p53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3318" name="Google Shape;3318;p53"/>
          <p:cNvGrpSpPr/>
          <p:nvPr/>
        </p:nvGrpSpPr>
        <p:grpSpPr>
          <a:xfrm>
            <a:off x="10006085" y="1263488"/>
            <a:ext cx="1620000" cy="796276"/>
            <a:chOff x="3810000" y="2015069"/>
            <a:chExt cx="1390650" cy="1596814"/>
          </a:xfrm>
        </p:grpSpPr>
        <p:sp>
          <p:nvSpPr>
            <p:cNvPr id="3319" name="Google Shape;3319;p53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320" name="Google Shape;3320;p53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3321" name="Google Shape;3321;p53"/>
          <p:cNvGrpSpPr/>
          <p:nvPr/>
        </p:nvGrpSpPr>
        <p:grpSpPr>
          <a:xfrm>
            <a:off x="6428511" y="1266563"/>
            <a:ext cx="1620000" cy="796276"/>
            <a:chOff x="3810000" y="2015069"/>
            <a:chExt cx="1390650" cy="1596814"/>
          </a:xfrm>
        </p:grpSpPr>
        <p:sp>
          <p:nvSpPr>
            <p:cNvPr id="3322" name="Google Shape;3322;p53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323" name="Google Shape;3323;p53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3324" name="Google Shape;3324;p53"/>
          <p:cNvSpPr/>
          <p:nvPr/>
        </p:nvSpPr>
        <p:spPr>
          <a:xfrm rot="10800000">
            <a:off x="10548000" y="370854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5" name="Google Shape;3325;p53"/>
          <p:cNvSpPr txBox="1"/>
          <p:nvPr/>
        </p:nvSpPr>
        <p:spPr>
          <a:xfrm>
            <a:off x="8232114" y="3986890"/>
            <a:ext cx="1620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Profit &amp; loss</a:t>
            </a:r>
            <a:endParaRPr/>
          </a:p>
        </p:txBody>
      </p:sp>
      <p:grpSp>
        <p:nvGrpSpPr>
          <p:cNvPr id="3326" name="Google Shape;3326;p53"/>
          <p:cNvGrpSpPr/>
          <p:nvPr/>
        </p:nvGrpSpPr>
        <p:grpSpPr>
          <a:xfrm>
            <a:off x="8189131" y="2819215"/>
            <a:ext cx="1620000" cy="1199050"/>
            <a:chOff x="3810000" y="2015069"/>
            <a:chExt cx="1390650" cy="1596814"/>
          </a:xfrm>
        </p:grpSpPr>
        <p:sp>
          <p:nvSpPr>
            <p:cNvPr id="3327" name="Google Shape;3327;p53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328" name="Google Shape;3328;p53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3329" name="Google Shape;3329;p53"/>
          <p:cNvGrpSpPr/>
          <p:nvPr/>
        </p:nvGrpSpPr>
        <p:grpSpPr>
          <a:xfrm>
            <a:off x="4248000" y="2850495"/>
            <a:ext cx="1620000" cy="1116000"/>
            <a:chOff x="3810000" y="2381250"/>
            <a:chExt cx="1390650" cy="1230631"/>
          </a:xfrm>
        </p:grpSpPr>
        <p:sp>
          <p:nvSpPr>
            <p:cNvPr id="3330" name="Google Shape;3330;p53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7073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331" name="Google Shape;3331;p53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7073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3332" name="Google Shape;3332;p53"/>
          <p:cNvGrpSpPr/>
          <p:nvPr/>
        </p:nvGrpSpPr>
        <p:grpSpPr>
          <a:xfrm>
            <a:off x="673200" y="3340800"/>
            <a:ext cx="1620000" cy="613673"/>
            <a:chOff x="3810000" y="2381250"/>
            <a:chExt cx="1390650" cy="1230631"/>
          </a:xfrm>
        </p:grpSpPr>
        <p:sp>
          <p:nvSpPr>
            <p:cNvPr id="3333" name="Google Shape;3333;p53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334" name="Google Shape;3334;p53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3335" name="Google Shape;3335;p53"/>
          <p:cNvSpPr txBox="1"/>
          <p:nvPr/>
        </p:nvSpPr>
        <p:spPr>
          <a:xfrm>
            <a:off x="4292494" y="3924000"/>
            <a:ext cx="153177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Inventory</a:t>
            </a:r>
            <a:endParaRPr/>
          </a:p>
        </p:txBody>
      </p:sp>
      <p:sp>
        <p:nvSpPr>
          <p:cNvPr id="3336" name="Google Shape;3336;p53"/>
          <p:cNvSpPr txBox="1"/>
          <p:nvPr/>
        </p:nvSpPr>
        <p:spPr>
          <a:xfrm>
            <a:off x="4101806" y="2478490"/>
            <a:ext cx="191138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expenses</a:t>
            </a:r>
            <a:endParaRPr/>
          </a:p>
        </p:txBody>
      </p:sp>
      <p:sp>
        <p:nvSpPr>
          <p:cNvPr id="3337" name="Google Shape;3337;p53"/>
          <p:cNvSpPr txBox="1"/>
          <p:nvPr/>
        </p:nvSpPr>
        <p:spPr>
          <a:xfrm>
            <a:off x="661400" y="3924000"/>
            <a:ext cx="16473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Equipment</a:t>
            </a:r>
            <a:endParaRPr/>
          </a:p>
        </p:txBody>
      </p:sp>
      <p:sp>
        <p:nvSpPr>
          <p:cNvPr id="3338" name="Google Shape;3338;p53"/>
          <p:cNvSpPr txBox="1"/>
          <p:nvPr/>
        </p:nvSpPr>
        <p:spPr>
          <a:xfrm>
            <a:off x="4984560" y="3610092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10,000</a:t>
            </a:r>
            <a:endParaRPr/>
          </a:p>
        </p:txBody>
      </p:sp>
      <p:sp>
        <p:nvSpPr>
          <p:cNvPr id="3339" name="Google Shape;3339;p53"/>
          <p:cNvSpPr txBox="1"/>
          <p:nvPr/>
        </p:nvSpPr>
        <p:spPr>
          <a:xfrm>
            <a:off x="1501235" y="3588336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3340" name="Google Shape;3340;p53"/>
          <p:cNvSpPr/>
          <p:nvPr/>
        </p:nvSpPr>
        <p:spPr>
          <a:xfrm rot="10800000">
            <a:off x="1249425" y="363766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1" name="Google Shape;3341;p53"/>
          <p:cNvSpPr txBox="1"/>
          <p:nvPr/>
        </p:nvSpPr>
        <p:spPr>
          <a:xfrm>
            <a:off x="5269894" y="336508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3342" name="Google Shape;3342;p53"/>
          <p:cNvSpPr/>
          <p:nvPr/>
        </p:nvSpPr>
        <p:spPr>
          <a:xfrm>
            <a:off x="4824000" y="342934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3" name="Google Shape;3343;p53"/>
          <p:cNvSpPr/>
          <p:nvPr/>
        </p:nvSpPr>
        <p:spPr>
          <a:xfrm rot="10800000">
            <a:off x="4824000" y="36625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4" name="Google Shape;3344;p53"/>
          <p:cNvSpPr txBox="1"/>
          <p:nvPr/>
        </p:nvSpPr>
        <p:spPr>
          <a:xfrm>
            <a:off x="5269894" y="122206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3345" name="Google Shape;3345;p53"/>
          <p:cNvSpPr/>
          <p:nvPr/>
        </p:nvSpPr>
        <p:spPr>
          <a:xfrm rot="10800000">
            <a:off x="4824771" y="126334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6" name="Google Shape;3346;p53"/>
          <p:cNvSpPr txBox="1"/>
          <p:nvPr/>
        </p:nvSpPr>
        <p:spPr>
          <a:xfrm>
            <a:off x="5269894" y="311806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</p:txBody>
      </p:sp>
      <p:sp>
        <p:nvSpPr>
          <p:cNvPr id="3347" name="Google Shape;3347;p53"/>
          <p:cNvSpPr/>
          <p:nvPr/>
        </p:nvSpPr>
        <p:spPr>
          <a:xfrm>
            <a:off x="4824000" y="318232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8" name="Google Shape;3348;p53"/>
          <p:cNvSpPr txBox="1"/>
          <p:nvPr/>
        </p:nvSpPr>
        <p:spPr>
          <a:xfrm>
            <a:off x="5269894" y="965882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3349" name="Google Shape;3349;p53"/>
          <p:cNvSpPr/>
          <p:nvPr/>
        </p:nvSpPr>
        <p:spPr>
          <a:xfrm>
            <a:off x="4825605" y="102209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0" name="Google Shape;3350;p53"/>
          <p:cNvSpPr txBox="1"/>
          <p:nvPr/>
        </p:nvSpPr>
        <p:spPr>
          <a:xfrm>
            <a:off x="5383708" y="2869537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</a:t>
            </a:r>
            <a:endParaRPr/>
          </a:p>
        </p:txBody>
      </p:sp>
      <p:sp>
        <p:nvSpPr>
          <p:cNvPr id="3351" name="Google Shape;3351;p53"/>
          <p:cNvSpPr/>
          <p:nvPr/>
        </p:nvSpPr>
        <p:spPr>
          <a:xfrm>
            <a:off x="4824000" y="293379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2" name="Google Shape;3352;p53"/>
          <p:cNvSpPr txBox="1"/>
          <p:nvPr/>
        </p:nvSpPr>
        <p:spPr>
          <a:xfrm>
            <a:off x="5269894" y="215709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800</a:t>
            </a:r>
            <a:endParaRPr/>
          </a:p>
        </p:txBody>
      </p:sp>
      <p:sp>
        <p:nvSpPr>
          <p:cNvPr id="3353" name="Google Shape;3353;p53"/>
          <p:cNvSpPr/>
          <p:nvPr/>
        </p:nvSpPr>
        <p:spPr>
          <a:xfrm rot="10800000">
            <a:off x="4824000" y="219837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354" name="Google Shape;3354;p53"/>
          <p:cNvGrpSpPr/>
          <p:nvPr/>
        </p:nvGrpSpPr>
        <p:grpSpPr>
          <a:xfrm>
            <a:off x="784605" y="3629276"/>
            <a:ext cx="245580" cy="224238"/>
            <a:chOff x="802803" y="3715228"/>
            <a:chExt cx="245580" cy="224238"/>
          </a:xfrm>
        </p:grpSpPr>
        <p:sp>
          <p:nvSpPr>
            <p:cNvPr id="3355" name="Google Shape;3355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356" name="Google Shape;3356;p5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4</a:t>
              </a:r>
              <a:endParaRPr/>
            </a:p>
          </p:txBody>
        </p:sp>
      </p:grpSp>
      <p:grpSp>
        <p:nvGrpSpPr>
          <p:cNvPr id="3357" name="Google Shape;3357;p53"/>
          <p:cNvGrpSpPr/>
          <p:nvPr/>
        </p:nvGrpSpPr>
        <p:grpSpPr>
          <a:xfrm>
            <a:off x="4359077" y="3641899"/>
            <a:ext cx="245580" cy="224238"/>
            <a:chOff x="802803" y="3715228"/>
            <a:chExt cx="245580" cy="224238"/>
          </a:xfrm>
        </p:grpSpPr>
        <p:sp>
          <p:nvSpPr>
            <p:cNvPr id="3358" name="Google Shape;3358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359" name="Google Shape;3359;p5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5</a:t>
              </a:r>
              <a:endParaRPr/>
            </a:p>
          </p:txBody>
        </p:sp>
      </p:grpSp>
      <p:grpSp>
        <p:nvGrpSpPr>
          <p:cNvPr id="3360" name="Google Shape;3360;p53"/>
          <p:cNvGrpSpPr/>
          <p:nvPr/>
        </p:nvGrpSpPr>
        <p:grpSpPr>
          <a:xfrm>
            <a:off x="4325561" y="3388584"/>
            <a:ext cx="309700" cy="224238"/>
            <a:chOff x="770743" y="3715228"/>
            <a:chExt cx="309700" cy="224238"/>
          </a:xfrm>
        </p:grpSpPr>
        <p:sp>
          <p:nvSpPr>
            <p:cNvPr id="3361" name="Google Shape;3361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362" name="Google Shape;3362;p53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6b</a:t>
              </a:r>
              <a:endParaRPr/>
            </a:p>
          </p:txBody>
        </p:sp>
      </p:grpSp>
      <p:grpSp>
        <p:nvGrpSpPr>
          <p:cNvPr id="3363" name="Google Shape;3363;p53"/>
          <p:cNvGrpSpPr/>
          <p:nvPr/>
        </p:nvGrpSpPr>
        <p:grpSpPr>
          <a:xfrm>
            <a:off x="4330045" y="3136880"/>
            <a:ext cx="309700" cy="224238"/>
            <a:chOff x="770743" y="3715228"/>
            <a:chExt cx="309700" cy="224238"/>
          </a:xfrm>
        </p:grpSpPr>
        <p:sp>
          <p:nvSpPr>
            <p:cNvPr id="3364" name="Google Shape;3364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365" name="Google Shape;3365;p53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8b</a:t>
              </a:r>
              <a:endParaRPr/>
            </a:p>
          </p:txBody>
        </p:sp>
      </p:grpSp>
      <p:grpSp>
        <p:nvGrpSpPr>
          <p:cNvPr id="3366" name="Google Shape;3366;p53"/>
          <p:cNvGrpSpPr/>
          <p:nvPr/>
        </p:nvGrpSpPr>
        <p:grpSpPr>
          <a:xfrm>
            <a:off x="4298376" y="2880000"/>
            <a:ext cx="368899" cy="223200"/>
            <a:chOff x="740286" y="3715228"/>
            <a:chExt cx="370615" cy="224238"/>
          </a:xfrm>
        </p:grpSpPr>
        <p:sp>
          <p:nvSpPr>
            <p:cNvPr id="3367" name="Google Shape;3367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368" name="Google Shape;3368;p53"/>
            <p:cNvSpPr/>
            <p:nvPr/>
          </p:nvSpPr>
          <p:spPr>
            <a:xfrm>
              <a:off x="740286" y="3724022"/>
              <a:ext cx="370615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12b</a:t>
              </a:r>
              <a:endParaRPr/>
            </a:p>
          </p:txBody>
        </p:sp>
      </p:grpSp>
      <p:grpSp>
        <p:nvGrpSpPr>
          <p:cNvPr id="3369" name="Google Shape;3369;p53"/>
          <p:cNvGrpSpPr/>
          <p:nvPr/>
        </p:nvGrpSpPr>
        <p:grpSpPr>
          <a:xfrm>
            <a:off x="4322372" y="1240114"/>
            <a:ext cx="300082" cy="224238"/>
            <a:chOff x="775552" y="3715228"/>
            <a:chExt cx="300082" cy="224238"/>
          </a:xfrm>
        </p:grpSpPr>
        <p:sp>
          <p:nvSpPr>
            <p:cNvPr id="3370" name="Google Shape;3370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371" name="Google Shape;3371;p53"/>
            <p:cNvSpPr/>
            <p:nvPr/>
          </p:nvSpPr>
          <p:spPr>
            <a:xfrm>
              <a:off x="775552" y="3724022"/>
              <a:ext cx="300082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8a</a:t>
              </a:r>
              <a:endParaRPr/>
            </a:p>
          </p:txBody>
        </p:sp>
      </p:grpSp>
      <p:grpSp>
        <p:nvGrpSpPr>
          <p:cNvPr id="3372" name="Google Shape;3372;p53"/>
          <p:cNvGrpSpPr/>
          <p:nvPr/>
        </p:nvGrpSpPr>
        <p:grpSpPr>
          <a:xfrm>
            <a:off x="4319927" y="983503"/>
            <a:ext cx="309700" cy="224238"/>
            <a:chOff x="770743" y="3715228"/>
            <a:chExt cx="309700" cy="224238"/>
          </a:xfrm>
        </p:grpSpPr>
        <p:sp>
          <p:nvSpPr>
            <p:cNvPr id="3373" name="Google Shape;3373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374" name="Google Shape;3374;p53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11</a:t>
              </a:r>
              <a:endParaRPr/>
            </a:p>
          </p:txBody>
        </p:sp>
      </p:grpSp>
      <p:grpSp>
        <p:nvGrpSpPr>
          <p:cNvPr id="3375" name="Google Shape;3375;p53"/>
          <p:cNvGrpSpPr/>
          <p:nvPr/>
        </p:nvGrpSpPr>
        <p:grpSpPr>
          <a:xfrm>
            <a:off x="4317141" y="2187210"/>
            <a:ext cx="309700" cy="224238"/>
            <a:chOff x="762505" y="3715228"/>
            <a:chExt cx="309700" cy="224238"/>
          </a:xfrm>
        </p:grpSpPr>
        <p:sp>
          <p:nvSpPr>
            <p:cNvPr id="3376" name="Google Shape;3376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377" name="Google Shape;3377;p53"/>
            <p:cNvSpPr/>
            <p:nvPr/>
          </p:nvSpPr>
          <p:spPr>
            <a:xfrm>
              <a:off x="762505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13</a:t>
              </a:r>
              <a:endParaRPr/>
            </a:p>
          </p:txBody>
        </p:sp>
      </p:grpSp>
      <p:sp>
        <p:nvSpPr>
          <p:cNvPr id="3378" name="Google Shape;3378;p53"/>
          <p:cNvSpPr txBox="1"/>
          <p:nvPr/>
        </p:nvSpPr>
        <p:spPr>
          <a:xfrm>
            <a:off x="4033926" y="1538024"/>
            <a:ext cx="201557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receivable</a:t>
            </a:r>
            <a:endParaRPr/>
          </a:p>
        </p:txBody>
      </p:sp>
      <p:grpSp>
        <p:nvGrpSpPr>
          <p:cNvPr id="3379" name="Google Shape;3379;p53"/>
          <p:cNvGrpSpPr/>
          <p:nvPr/>
        </p:nvGrpSpPr>
        <p:grpSpPr>
          <a:xfrm>
            <a:off x="674882" y="2236958"/>
            <a:ext cx="1620000" cy="613673"/>
            <a:chOff x="3810000" y="2381250"/>
            <a:chExt cx="1390650" cy="1230631"/>
          </a:xfrm>
        </p:grpSpPr>
        <p:sp>
          <p:nvSpPr>
            <p:cNvPr id="3380" name="Google Shape;3380;p53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381" name="Google Shape;3381;p53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3382" name="Google Shape;3382;p53"/>
          <p:cNvSpPr txBox="1"/>
          <p:nvPr/>
        </p:nvSpPr>
        <p:spPr>
          <a:xfrm>
            <a:off x="667920" y="2817445"/>
            <a:ext cx="164732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Accumulated depreciation</a:t>
            </a:r>
            <a:endParaRPr/>
          </a:p>
        </p:txBody>
      </p:sp>
      <p:sp>
        <p:nvSpPr>
          <p:cNvPr id="3383" name="Google Shape;3383;p53"/>
          <p:cNvSpPr txBox="1"/>
          <p:nvPr/>
        </p:nvSpPr>
        <p:spPr>
          <a:xfrm>
            <a:off x="1679276" y="2502766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3384" name="Google Shape;3384;p53"/>
          <p:cNvSpPr/>
          <p:nvPr/>
        </p:nvSpPr>
        <p:spPr>
          <a:xfrm>
            <a:off x="1256101" y="255077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385" name="Google Shape;3385;p53"/>
          <p:cNvGrpSpPr/>
          <p:nvPr/>
        </p:nvGrpSpPr>
        <p:grpSpPr>
          <a:xfrm>
            <a:off x="752976" y="2511750"/>
            <a:ext cx="309700" cy="224238"/>
            <a:chOff x="770743" y="3715228"/>
            <a:chExt cx="309700" cy="224238"/>
          </a:xfrm>
        </p:grpSpPr>
        <p:sp>
          <p:nvSpPr>
            <p:cNvPr id="3386" name="Google Shape;3386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387" name="Google Shape;3387;p53"/>
            <p:cNvSpPr/>
            <p:nvPr/>
          </p:nvSpPr>
          <p:spPr>
            <a:xfrm>
              <a:off x="770743" y="3724022"/>
              <a:ext cx="3097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14</a:t>
              </a:r>
              <a:endParaRPr/>
            </a:p>
          </p:txBody>
        </p:sp>
      </p:grpSp>
      <p:grpSp>
        <p:nvGrpSpPr>
          <p:cNvPr id="3388" name="Google Shape;3388;p53"/>
          <p:cNvGrpSpPr/>
          <p:nvPr/>
        </p:nvGrpSpPr>
        <p:grpSpPr>
          <a:xfrm>
            <a:off x="4247500" y="957969"/>
            <a:ext cx="1620000" cy="613673"/>
            <a:chOff x="3810000" y="2381250"/>
            <a:chExt cx="1390650" cy="1230631"/>
          </a:xfrm>
        </p:grpSpPr>
        <p:sp>
          <p:nvSpPr>
            <p:cNvPr id="3389" name="Google Shape;3389;p53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390" name="Google Shape;3390;p53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3391" name="Google Shape;3391;p53"/>
          <p:cNvGrpSpPr/>
          <p:nvPr/>
        </p:nvGrpSpPr>
        <p:grpSpPr>
          <a:xfrm>
            <a:off x="4247500" y="1892397"/>
            <a:ext cx="1620000" cy="613673"/>
            <a:chOff x="3810000" y="2381250"/>
            <a:chExt cx="1390650" cy="1230631"/>
          </a:xfrm>
        </p:grpSpPr>
        <p:sp>
          <p:nvSpPr>
            <p:cNvPr id="3392" name="Google Shape;3392;p53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393" name="Google Shape;3393;p53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3394" name="Google Shape;3394;p53"/>
          <p:cNvGrpSpPr/>
          <p:nvPr/>
        </p:nvGrpSpPr>
        <p:grpSpPr>
          <a:xfrm>
            <a:off x="2458800" y="957790"/>
            <a:ext cx="1620000" cy="3000908"/>
            <a:chOff x="671549" y="1402787"/>
            <a:chExt cx="1620000" cy="2549293"/>
          </a:xfrm>
        </p:grpSpPr>
        <p:sp>
          <p:nvSpPr>
            <p:cNvPr id="3395" name="Google Shape;3395;p53"/>
            <p:cNvSpPr/>
            <p:nvPr/>
          </p:nvSpPr>
          <p:spPr>
            <a:xfrm flipH="1">
              <a:off x="1481549" y="1402787"/>
              <a:ext cx="810000" cy="2549293"/>
            </a:xfrm>
            <a:prstGeom prst="corner">
              <a:avLst>
                <a:gd name="adj1" fmla="val 6497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396" name="Google Shape;3396;p53"/>
            <p:cNvSpPr/>
            <p:nvPr/>
          </p:nvSpPr>
          <p:spPr>
            <a:xfrm>
              <a:off x="671549" y="1402787"/>
              <a:ext cx="810000" cy="2549293"/>
            </a:xfrm>
            <a:prstGeom prst="corner">
              <a:avLst>
                <a:gd name="adj1" fmla="val 6497"/>
                <a:gd name="adj2" fmla="val 7336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3397" name="Google Shape;3397;p53"/>
          <p:cNvSpPr txBox="1"/>
          <p:nvPr/>
        </p:nvSpPr>
        <p:spPr>
          <a:xfrm>
            <a:off x="2551146" y="3924000"/>
            <a:ext cx="139333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Cash at bank</a:t>
            </a:r>
            <a:endParaRPr/>
          </a:p>
        </p:txBody>
      </p:sp>
      <p:sp>
        <p:nvSpPr>
          <p:cNvPr id="3398" name="Google Shape;3398;p53"/>
          <p:cNvSpPr txBox="1"/>
          <p:nvPr/>
        </p:nvSpPr>
        <p:spPr>
          <a:xfrm>
            <a:off x="3184560" y="361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3399" name="Google Shape;3399;p53"/>
          <p:cNvSpPr txBox="1"/>
          <p:nvPr/>
        </p:nvSpPr>
        <p:spPr>
          <a:xfrm>
            <a:off x="3184560" y="334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3400" name="Google Shape;3400;p53"/>
          <p:cNvSpPr txBox="1"/>
          <p:nvPr/>
        </p:nvSpPr>
        <p:spPr>
          <a:xfrm>
            <a:off x="3298373" y="3074709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5,000</a:t>
            </a:r>
            <a:endParaRPr/>
          </a:p>
        </p:txBody>
      </p:sp>
      <p:sp>
        <p:nvSpPr>
          <p:cNvPr id="3401" name="Google Shape;3401;p53"/>
          <p:cNvSpPr txBox="1"/>
          <p:nvPr/>
        </p:nvSpPr>
        <p:spPr>
          <a:xfrm>
            <a:off x="3469894" y="253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700</a:t>
            </a:r>
            <a:endParaRPr/>
          </a:p>
        </p:txBody>
      </p:sp>
      <p:sp>
        <p:nvSpPr>
          <p:cNvPr id="3402" name="Google Shape;3402;p53"/>
          <p:cNvSpPr txBox="1"/>
          <p:nvPr/>
        </p:nvSpPr>
        <p:spPr>
          <a:xfrm>
            <a:off x="3583708" y="2264709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50</a:t>
            </a:r>
            <a:endParaRPr/>
          </a:p>
        </p:txBody>
      </p:sp>
      <p:sp>
        <p:nvSpPr>
          <p:cNvPr id="3403" name="Google Shape;3403;p53"/>
          <p:cNvSpPr txBox="1"/>
          <p:nvPr/>
        </p:nvSpPr>
        <p:spPr>
          <a:xfrm>
            <a:off x="3469894" y="172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</p:txBody>
      </p:sp>
      <p:sp>
        <p:nvSpPr>
          <p:cNvPr id="3404" name="Google Shape;3404;p53"/>
          <p:cNvSpPr txBox="1"/>
          <p:nvPr/>
        </p:nvSpPr>
        <p:spPr>
          <a:xfrm>
            <a:off x="3469894" y="145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800</a:t>
            </a:r>
            <a:endParaRPr/>
          </a:p>
        </p:txBody>
      </p:sp>
      <p:sp>
        <p:nvSpPr>
          <p:cNvPr id="3405" name="Google Shape;3405;p53"/>
          <p:cNvSpPr txBox="1"/>
          <p:nvPr/>
        </p:nvSpPr>
        <p:spPr>
          <a:xfrm>
            <a:off x="3184560" y="280470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10,000</a:t>
            </a:r>
            <a:endParaRPr/>
          </a:p>
        </p:txBody>
      </p:sp>
      <p:sp>
        <p:nvSpPr>
          <p:cNvPr id="3406" name="Google Shape;3406;p53"/>
          <p:cNvSpPr/>
          <p:nvPr/>
        </p:nvSpPr>
        <p:spPr>
          <a:xfrm>
            <a:off x="3011371" y="152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7" name="Google Shape;3407;p53"/>
          <p:cNvSpPr/>
          <p:nvPr/>
        </p:nvSpPr>
        <p:spPr>
          <a:xfrm rot="10800000">
            <a:off x="3011371" y="177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8" name="Google Shape;3408;p53"/>
          <p:cNvSpPr/>
          <p:nvPr/>
        </p:nvSpPr>
        <p:spPr>
          <a:xfrm>
            <a:off x="3011371" y="233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9" name="Google Shape;3409;p53"/>
          <p:cNvSpPr/>
          <p:nvPr/>
        </p:nvSpPr>
        <p:spPr>
          <a:xfrm rot="10800000">
            <a:off x="3011371" y="258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0" name="Google Shape;3410;p53"/>
          <p:cNvSpPr/>
          <p:nvPr/>
        </p:nvSpPr>
        <p:spPr>
          <a:xfrm>
            <a:off x="3011371" y="287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1" name="Google Shape;3411;p53"/>
          <p:cNvSpPr/>
          <p:nvPr/>
        </p:nvSpPr>
        <p:spPr>
          <a:xfrm>
            <a:off x="3011371" y="31467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2" name="Google Shape;3412;p53"/>
          <p:cNvSpPr/>
          <p:nvPr/>
        </p:nvSpPr>
        <p:spPr>
          <a:xfrm rot="10800000">
            <a:off x="3011371" y="339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3" name="Google Shape;3413;p53"/>
          <p:cNvSpPr/>
          <p:nvPr/>
        </p:nvSpPr>
        <p:spPr>
          <a:xfrm rot="10800000">
            <a:off x="3011371" y="366403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4" name="Google Shape;3414;p53"/>
          <p:cNvSpPr txBox="1"/>
          <p:nvPr/>
        </p:nvSpPr>
        <p:spPr>
          <a:xfrm>
            <a:off x="3469894" y="199470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3415" name="Google Shape;3415;p53"/>
          <p:cNvSpPr/>
          <p:nvPr/>
        </p:nvSpPr>
        <p:spPr>
          <a:xfrm rot="10800000">
            <a:off x="3007666" y="204993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416" name="Google Shape;3416;p53"/>
          <p:cNvGrpSpPr/>
          <p:nvPr/>
        </p:nvGrpSpPr>
        <p:grpSpPr>
          <a:xfrm>
            <a:off x="2528691" y="1497833"/>
            <a:ext cx="309700" cy="223917"/>
            <a:chOff x="756599" y="3715226"/>
            <a:chExt cx="321512" cy="232457"/>
          </a:xfrm>
        </p:grpSpPr>
        <p:sp>
          <p:nvSpPr>
            <p:cNvPr id="3417" name="Google Shape;3417;p53"/>
            <p:cNvSpPr/>
            <p:nvPr/>
          </p:nvSpPr>
          <p:spPr>
            <a:xfrm>
              <a:off x="810780" y="3715226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418" name="Google Shape;3418;p53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13</a:t>
              </a:r>
              <a:endParaRPr/>
            </a:p>
          </p:txBody>
        </p:sp>
      </p:grpSp>
      <p:grpSp>
        <p:nvGrpSpPr>
          <p:cNvPr id="3419" name="Google Shape;3419;p53"/>
          <p:cNvGrpSpPr/>
          <p:nvPr/>
        </p:nvGrpSpPr>
        <p:grpSpPr>
          <a:xfrm>
            <a:off x="2528691" y="1763611"/>
            <a:ext cx="309700" cy="223916"/>
            <a:chOff x="756599" y="3715227"/>
            <a:chExt cx="321512" cy="232456"/>
          </a:xfrm>
        </p:grpSpPr>
        <p:sp>
          <p:nvSpPr>
            <p:cNvPr id="3420" name="Google Shape;3420;p53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421" name="Google Shape;3421;p53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11</a:t>
              </a:r>
              <a:endParaRPr/>
            </a:p>
          </p:txBody>
        </p:sp>
      </p:grpSp>
      <p:grpSp>
        <p:nvGrpSpPr>
          <p:cNvPr id="3422" name="Google Shape;3422;p53"/>
          <p:cNvGrpSpPr/>
          <p:nvPr/>
        </p:nvGrpSpPr>
        <p:grpSpPr>
          <a:xfrm>
            <a:off x="2528691" y="2037441"/>
            <a:ext cx="309700" cy="223916"/>
            <a:chOff x="756599" y="3715227"/>
            <a:chExt cx="321512" cy="232456"/>
          </a:xfrm>
        </p:grpSpPr>
        <p:sp>
          <p:nvSpPr>
            <p:cNvPr id="3423" name="Google Shape;3423;p53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424" name="Google Shape;3424;p53"/>
            <p:cNvSpPr/>
            <p:nvPr/>
          </p:nvSpPr>
          <p:spPr>
            <a:xfrm>
              <a:off x="756599" y="3724022"/>
              <a:ext cx="321512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10</a:t>
              </a:r>
              <a:endParaRPr/>
            </a:p>
          </p:txBody>
        </p:sp>
      </p:grpSp>
      <p:grpSp>
        <p:nvGrpSpPr>
          <p:cNvPr id="3425" name="Google Shape;3425;p53"/>
          <p:cNvGrpSpPr/>
          <p:nvPr/>
        </p:nvGrpSpPr>
        <p:grpSpPr>
          <a:xfrm>
            <a:off x="2568712" y="2307277"/>
            <a:ext cx="247184" cy="223916"/>
            <a:chOff x="797287" y="3715227"/>
            <a:chExt cx="256611" cy="232456"/>
          </a:xfrm>
        </p:grpSpPr>
        <p:sp>
          <p:nvSpPr>
            <p:cNvPr id="3426" name="Google Shape;3426;p53"/>
            <p:cNvSpPr/>
            <p:nvPr/>
          </p:nvSpPr>
          <p:spPr>
            <a:xfrm>
              <a:off x="810780" y="3715227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427" name="Google Shape;3427;p53"/>
            <p:cNvSpPr/>
            <p:nvPr/>
          </p:nvSpPr>
          <p:spPr>
            <a:xfrm>
              <a:off x="797287" y="3724022"/>
              <a:ext cx="256611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7</a:t>
              </a:r>
              <a:endParaRPr/>
            </a:p>
          </p:txBody>
        </p:sp>
      </p:grpSp>
      <p:grpSp>
        <p:nvGrpSpPr>
          <p:cNvPr id="3428" name="Google Shape;3428;p53"/>
          <p:cNvGrpSpPr/>
          <p:nvPr/>
        </p:nvGrpSpPr>
        <p:grpSpPr>
          <a:xfrm>
            <a:off x="2530414" y="2567405"/>
            <a:ext cx="300083" cy="223917"/>
            <a:chOff x="761592" y="3715226"/>
            <a:chExt cx="311527" cy="232457"/>
          </a:xfrm>
        </p:grpSpPr>
        <p:sp>
          <p:nvSpPr>
            <p:cNvPr id="3429" name="Google Shape;3429;p53"/>
            <p:cNvSpPr/>
            <p:nvPr/>
          </p:nvSpPr>
          <p:spPr>
            <a:xfrm>
              <a:off x="810780" y="3715226"/>
              <a:ext cx="224238" cy="224238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430" name="Google Shape;3430;p53"/>
            <p:cNvSpPr/>
            <p:nvPr/>
          </p:nvSpPr>
          <p:spPr>
            <a:xfrm>
              <a:off x="761592" y="3724022"/>
              <a:ext cx="311527" cy="223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6a</a:t>
              </a:r>
              <a:endParaRPr/>
            </a:p>
          </p:txBody>
        </p:sp>
      </p:grpSp>
      <p:grpSp>
        <p:nvGrpSpPr>
          <p:cNvPr id="3431" name="Google Shape;3431;p53"/>
          <p:cNvGrpSpPr/>
          <p:nvPr/>
        </p:nvGrpSpPr>
        <p:grpSpPr>
          <a:xfrm>
            <a:off x="2574025" y="2841900"/>
            <a:ext cx="245580" cy="224238"/>
            <a:chOff x="802803" y="3715228"/>
            <a:chExt cx="245580" cy="224238"/>
          </a:xfrm>
        </p:grpSpPr>
        <p:sp>
          <p:nvSpPr>
            <p:cNvPr id="3432" name="Google Shape;3432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433" name="Google Shape;3433;p5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5</a:t>
              </a:r>
              <a:endParaRPr/>
            </a:p>
          </p:txBody>
        </p:sp>
      </p:grpSp>
      <p:grpSp>
        <p:nvGrpSpPr>
          <p:cNvPr id="3434" name="Google Shape;3434;p53"/>
          <p:cNvGrpSpPr/>
          <p:nvPr/>
        </p:nvGrpSpPr>
        <p:grpSpPr>
          <a:xfrm>
            <a:off x="2574025" y="3121887"/>
            <a:ext cx="245580" cy="224238"/>
            <a:chOff x="802803" y="3715228"/>
            <a:chExt cx="245580" cy="224238"/>
          </a:xfrm>
        </p:grpSpPr>
        <p:sp>
          <p:nvSpPr>
            <p:cNvPr id="3435" name="Google Shape;3435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436" name="Google Shape;3436;p5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3</a:t>
              </a:r>
              <a:endParaRPr/>
            </a:p>
          </p:txBody>
        </p:sp>
      </p:grpSp>
      <p:grpSp>
        <p:nvGrpSpPr>
          <p:cNvPr id="3437" name="Google Shape;3437;p53"/>
          <p:cNvGrpSpPr/>
          <p:nvPr/>
        </p:nvGrpSpPr>
        <p:grpSpPr>
          <a:xfrm>
            <a:off x="2574025" y="3385828"/>
            <a:ext cx="245580" cy="224238"/>
            <a:chOff x="802803" y="3715228"/>
            <a:chExt cx="245580" cy="224238"/>
          </a:xfrm>
        </p:grpSpPr>
        <p:sp>
          <p:nvSpPr>
            <p:cNvPr id="3438" name="Google Shape;3438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439" name="Google Shape;3439;p5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2</a:t>
              </a:r>
              <a:endParaRPr/>
            </a:p>
          </p:txBody>
        </p:sp>
      </p:grpSp>
      <p:grpSp>
        <p:nvGrpSpPr>
          <p:cNvPr id="3440" name="Google Shape;3440;p53"/>
          <p:cNvGrpSpPr/>
          <p:nvPr/>
        </p:nvGrpSpPr>
        <p:grpSpPr>
          <a:xfrm>
            <a:off x="2574025" y="3649299"/>
            <a:ext cx="245580" cy="224238"/>
            <a:chOff x="802803" y="3715228"/>
            <a:chExt cx="245580" cy="224238"/>
          </a:xfrm>
        </p:grpSpPr>
        <p:sp>
          <p:nvSpPr>
            <p:cNvPr id="3441" name="Google Shape;3441;p53"/>
            <p:cNvSpPr/>
            <p:nvPr/>
          </p:nvSpPr>
          <p:spPr>
            <a:xfrm>
              <a:off x="810781" y="3715228"/>
              <a:ext cx="216000" cy="216000"/>
            </a:xfrm>
            <a:prstGeom prst="ellipse">
              <a:avLst/>
            </a:prstGeom>
            <a:solidFill>
              <a:srgbClr val="F2F2F2"/>
            </a:solidFill>
            <a:ln w="95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442" name="Google Shape;3442;p53"/>
            <p:cNvSpPr/>
            <p:nvPr/>
          </p:nvSpPr>
          <p:spPr>
            <a:xfrm>
              <a:off x="802803" y="3724022"/>
              <a:ext cx="2455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rgbClr val="7F7F7F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sp>
        <p:nvSpPr>
          <p:cNvPr id="3443" name="Google Shape;3443;p53"/>
          <p:cNvSpPr txBox="1"/>
          <p:nvPr/>
        </p:nvSpPr>
        <p:spPr>
          <a:xfrm>
            <a:off x="9904008" y="3979181"/>
            <a:ext cx="181187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Contributed capital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9" name="Google Shape;3449;p54"/>
          <p:cNvSpPr txBox="1"/>
          <p:nvPr/>
        </p:nvSpPr>
        <p:spPr>
          <a:xfrm>
            <a:off x="6227788" y="2623662"/>
            <a:ext cx="5556216" cy="169284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Equity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3450" name="Google Shape;3450;p54"/>
          <p:cNvSpPr txBox="1"/>
          <p:nvPr/>
        </p:nvSpPr>
        <p:spPr>
          <a:xfrm>
            <a:off x="6410845" y="3135649"/>
            <a:ext cx="1544844" cy="770509"/>
          </a:xfrm>
          <a:prstGeom prst="rect">
            <a:avLst/>
          </a:prstGeom>
          <a:noFill/>
          <a:ln w="5715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>
                <a:solidFill>
                  <a:srgbClr val="942093"/>
                </a:solidFill>
                <a:latin typeface="Avenir"/>
                <a:ea typeface="Avenir"/>
                <a:cs typeface="Avenir"/>
                <a:sym typeface="Avenir"/>
              </a:rPr>
              <a:t>Profit</a:t>
            </a:r>
            <a:endParaRPr/>
          </a:p>
        </p:txBody>
      </p:sp>
      <p:sp>
        <p:nvSpPr>
          <p:cNvPr id="3451" name="Google Shape;3451;p54"/>
          <p:cNvSpPr txBox="1"/>
          <p:nvPr/>
        </p:nvSpPr>
        <p:spPr>
          <a:xfrm>
            <a:off x="6227788" y="773769"/>
            <a:ext cx="5556216" cy="170267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Liabilities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3452" name="Google Shape;3452;p54"/>
          <p:cNvSpPr txBox="1"/>
          <p:nvPr/>
        </p:nvSpPr>
        <p:spPr>
          <a:xfrm>
            <a:off x="492858" y="4444544"/>
            <a:ext cx="11291146" cy="2225188"/>
          </a:xfrm>
          <a:prstGeom prst="rect">
            <a:avLst/>
          </a:prstGeom>
          <a:solidFill>
            <a:srgbClr val="FCECFB"/>
          </a:solidFill>
          <a:ln w="7620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3453" name="Google Shape;3453;p54"/>
          <p:cNvSpPr txBox="1"/>
          <p:nvPr/>
        </p:nvSpPr>
        <p:spPr>
          <a:xfrm>
            <a:off x="6220907" y="4585078"/>
            <a:ext cx="5410918" cy="1947518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Revenue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3454" name="Google Shape;3454;p54"/>
          <p:cNvSpPr txBox="1"/>
          <p:nvPr/>
        </p:nvSpPr>
        <p:spPr>
          <a:xfrm>
            <a:off x="642552" y="4585078"/>
            <a:ext cx="5382028" cy="1947518"/>
          </a:xfrm>
          <a:prstGeom prst="rect">
            <a:avLst/>
          </a:prstGeom>
          <a:solidFill>
            <a:srgbClr val="E1EFD8"/>
          </a:solidFill>
          <a:ln w="76200" cap="flat" cmpd="sng">
            <a:solidFill>
              <a:srgbClr val="A8D08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E1EFD8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Expenses</a:t>
            </a:r>
            <a:endParaRPr sz="2800" b="1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cxnSp>
        <p:nvCxnSpPr>
          <p:cNvPr id="3455" name="Google Shape;3455;p54"/>
          <p:cNvCxnSpPr>
            <a:stCxn id="3450" idx="2"/>
          </p:cNvCxnSpPr>
          <p:nvPr/>
        </p:nvCxnSpPr>
        <p:spPr>
          <a:xfrm>
            <a:off x="7183267" y="3906158"/>
            <a:ext cx="8700" cy="566100"/>
          </a:xfrm>
          <a:prstGeom prst="straightConnector1">
            <a:avLst/>
          </a:prstGeom>
          <a:noFill/>
          <a:ln w="7620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456" name="Google Shape;3456;p54"/>
          <p:cNvSpPr txBox="1"/>
          <p:nvPr/>
        </p:nvSpPr>
        <p:spPr>
          <a:xfrm>
            <a:off x="492858" y="773769"/>
            <a:ext cx="5544457" cy="3542737"/>
          </a:xfrm>
          <a:prstGeom prst="rect">
            <a:avLst/>
          </a:prstGeom>
          <a:solidFill>
            <a:srgbClr val="E1EFD8"/>
          </a:solidFill>
          <a:ln w="76200" cap="flat" cmpd="sng">
            <a:solidFill>
              <a:srgbClr val="A8D08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E1EFD8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Assets</a:t>
            </a:r>
            <a:endParaRPr sz="2800" b="1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3457" name="Google Shape;3457;p54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3458" name="Google Shape;3458;p54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sp>
        <p:nvSpPr>
          <p:cNvPr id="3459" name="Google Shape;3459;p54"/>
          <p:cNvSpPr txBox="1"/>
          <p:nvPr/>
        </p:nvSpPr>
        <p:spPr>
          <a:xfrm>
            <a:off x="10028967" y="2029411"/>
            <a:ext cx="159368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Bank loan</a:t>
            </a:r>
            <a:endParaRPr/>
          </a:p>
        </p:txBody>
      </p:sp>
      <p:sp>
        <p:nvSpPr>
          <p:cNvPr id="3460" name="Google Shape;3460;p54"/>
          <p:cNvSpPr txBox="1"/>
          <p:nvPr/>
        </p:nvSpPr>
        <p:spPr>
          <a:xfrm>
            <a:off x="8114313" y="2028286"/>
            <a:ext cx="186420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income</a:t>
            </a:r>
            <a:endParaRPr/>
          </a:p>
        </p:txBody>
      </p:sp>
      <p:sp>
        <p:nvSpPr>
          <p:cNvPr id="3461" name="Google Shape;3461;p54"/>
          <p:cNvSpPr txBox="1"/>
          <p:nvPr/>
        </p:nvSpPr>
        <p:spPr>
          <a:xfrm>
            <a:off x="10785454" y="1718255"/>
            <a:ext cx="81144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25,000</a:t>
            </a:r>
            <a:endParaRPr/>
          </a:p>
        </p:txBody>
      </p:sp>
      <p:sp>
        <p:nvSpPr>
          <p:cNvPr id="3462" name="Google Shape;3462;p54"/>
          <p:cNvSpPr/>
          <p:nvPr/>
        </p:nvSpPr>
        <p:spPr>
          <a:xfrm rot="10800000">
            <a:off x="10548000" y="175788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3" name="Google Shape;3463;p54"/>
          <p:cNvSpPr txBox="1"/>
          <p:nvPr/>
        </p:nvSpPr>
        <p:spPr>
          <a:xfrm>
            <a:off x="10776926" y="3660961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3464" name="Google Shape;3464;p54"/>
          <p:cNvSpPr txBox="1"/>
          <p:nvPr/>
        </p:nvSpPr>
        <p:spPr>
          <a:xfrm>
            <a:off x="7315967" y="1713373"/>
            <a:ext cx="69762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6,250</a:t>
            </a:r>
            <a:endParaRPr/>
          </a:p>
        </p:txBody>
      </p:sp>
      <p:sp>
        <p:nvSpPr>
          <p:cNvPr id="3465" name="Google Shape;3465;p54"/>
          <p:cNvSpPr/>
          <p:nvPr/>
        </p:nvSpPr>
        <p:spPr>
          <a:xfrm rot="10800000">
            <a:off x="6984000" y="1749046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6" name="Google Shape;3466;p54"/>
          <p:cNvSpPr txBox="1"/>
          <p:nvPr/>
        </p:nvSpPr>
        <p:spPr>
          <a:xfrm>
            <a:off x="9399631" y="1715500"/>
            <a:ext cx="412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</a:t>
            </a:r>
            <a:endParaRPr/>
          </a:p>
        </p:txBody>
      </p:sp>
      <p:sp>
        <p:nvSpPr>
          <p:cNvPr id="3467" name="Google Shape;3467;p54"/>
          <p:cNvSpPr/>
          <p:nvPr/>
        </p:nvSpPr>
        <p:spPr>
          <a:xfrm rot="10800000">
            <a:off x="8784000" y="175117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8" name="Google Shape;3468;p54"/>
          <p:cNvSpPr txBox="1"/>
          <p:nvPr/>
        </p:nvSpPr>
        <p:spPr>
          <a:xfrm>
            <a:off x="6252890" y="2028286"/>
            <a:ext cx="198713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payable</a:t>
            </a:r>
            <a:endParaRPr/>
          </a:p>
        </p:txBody>
      </p:sp>
      <p:sp>
        <p:nvSpPr>
          <p:cNvPr id="3469" name="Google Shape;3469;p54"/>
          <p:cNvSpPr txBox="1"/>
          <p:nvPr/>
        </p:nvSpPr>
        <p:spPr>
          <a:xfrm>
            <a:off x="9504213" y="373659"/>
            <a:ext cx="2279791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Sources of funds</a:t>
            </a:r>
            <a:endParaRPr/>
          </a:p>
        </p:txBody>
      </p:sp>
      <p:sp>
        <p:nvSpPr>
          <p:cNvPr id="3470" name="Google Shape;3470;p54"/>
          <p:cNvSpPr txBox="1"/>
          <p:nvPr/>
        </p:nvSpPr>
        <p:spPr>
          <a:xfrm>
            <a:off x="492858" y="373659"/>
            <a:ext cx="188064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6"/>
                </a:solidFill>
                <a:latin typeface="Avenir"/>
                <a:ea typeface="Avenir"/>
                <a:cs typeface="Avenir"/>
                <a:sym typeface="Avenir"/>
              </a:rPr>
              <a:t>Uses of funds</a:t>
            </a:r>
            <a:endParaRPr/>
          </a:p>
        </p:txBody>
      </p:sp>
      <p:grpSp>
        <p:nvGrpSpPr>
          <p:cNvPr id="3471" name="Google Shape;3471;p54"/>
          <p:cNvGrpSpPr/>
          <p:nvPr/>
        </p:nvGrpSpPr>
        <p:grpSpPr>
          <a:xfrm>
            <a:off x="9983452" y="3214280"/>
            <a:ext cx="1620000" cy="796276"/>
            <a:chOff x="3810000" y="2015069"/>
            <a:chExt cx="1390650" cy="1596814"/>
          </a:xfrm>
        </p:grpSpPr>
        <p:sp>
          <p:nvSpPr>
            <p:cNvPr id="3472" name="Google Shape;3472;p54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473" name="Google Shape;3473;p54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3474" name="Google Shape;3474;p54"/>
          <p:cNvGrpSpPr/>
          <p:nvPr/>
        </p:nvGrpSpPr>
        <p:grpSpPr>
          <a:xfrm>
            <a:off x="8214558" y="1260018"/>
            <a:ext cx="1620000" cy="796276"/>
            <a:chOff x="3810000" y="2015069"/>
            <a:chExt cx="1390650" cy="1596814"/>
          </a:xfrm>
        </p:grpSpPr>
        <p:sp>
          <p:nvSpPr>
            <p:cNvPr id="3475" name="Google Shape;3475;p54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476" name="Google Shape;3476;p54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3477" name="Google Shape;3477;p54"/>
          <p:cNvGrpSpPr/>
          <p:nvPr/>
        </p:nvGrpSpPr>
        <p:grpSpPr>
          <a:xfrm>
            <a:off x="10006085" y="1263488"/>
            <a:ext cx="1620000" cy="796276"/>
            <a:chOff x="3810000" y="2015069"/>
            <a:chExt cx="1390650" cy="1596814"/>
          </a:xfrm>
        </p:grpSpPr>
        <p:sp>
          <p:nvSpPr>
            <p:cNvPr id="3478" name="Google Shape;3478;p54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479" name="Google Shape;3479;p54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3480" name="Google Shape;3480;p54"/>
          <p:cNvGrpSpPr/>
          <p:nvPr/>
        </p:nvGrpSpPr>
        <p:grpSpPr>
          <a:xfrm>
            <a:off x="6428511" y="1266563"/>
            <a:ext cx="1620000" cy="796276"/>
            <a:chOff x="3810000" y="2015069"/>
            <a:chExt cx="1390650" cy="1596814"/>
          </a:xfrm>
        </p:grpSpPr>
        <p:sp>
          <p:nvSpPr>
            <p:cNvPr id="3481" name="Google Shape;3481;p54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482" name="Google Shape;3482;p54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3483" name="Google Shape;3483;p54"/>
          <p:cNvSpPr/>
          <p:nvPr/>
        </p:nvSpPr>
        <p:spPr>
          <a:xfrm rot="10800000">
            <a:off x="10548000" y="370854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4" name="Google Shape;3484;p54"/>
          <p:cNvSpPr txBox="1"/>
          <p:nvPr/>
        </p:nvSpPr>
        <p:spPr>
          <a:xfrm>
            <a:off x="8232114" y="3986890"/>
            <a:ext cx="1620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Profit &amp; loss</a:t>
            </a:r>
            <a:endParaRPr/>
          </a:p>
        </p:txBody>
      </p:sp>
      <p:grpSp>
        <p:nvGrpSpPr>
          <p:cNvPr id="3485" name="Google Shape;3485;p54"/>
          <p:cNvGrpSpPr/>
          <p:nvPr/>
        </p:nvGrpSpPr>
        <p:grpSpPr>
          <a:xfrm>
            <a:off x="8189131" y="2819215"/>
            <a:ext cx="1620000" cy="1199050"/>
            <a:chOff x="3810000" y="2015069"/>
            <a:chExt cx="1390650" cy="1596814"/>
          </a:xfrm>
        </p:grpSpPr>
        <p:sp>
          <p:nvSpPr>
            <p:cNvPr id="3486" name="Google Shape;3486;p54"/>
            <p:cNvSpPr/>
            <p:nvPr/>
          </p:nvSpPr>
          <p:spPr>
            <a:xfrm flipH="1">
              <a:off x="4505325" y="2015073"/>
              <a:ext cx="695325" cy="1596810"/>
            </a:xfrm>
            <a:prstGeom prst="corner">
              <a:avLst>
                <a:gd name="adj1" fmla="val 7267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487" name="Google Shape;3487;p54"/>
            <p:cNvSpPr/>
            <p:nvPr/>
          </p:nvSpPr>
          <p:spPr>
            <a:xfrm>
              <a:off x="3810000" y="2015069"/>
              <a:ext cx="695325" cy="1596812"/>
            </a:xfrm>
            <a:prstGeom prst="corner">
              <a:avLst>
                <a:gd name="adj1" fmla="val 7268"/>
                <a:gd name="adj2" fmla="val 788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3488" name="Google Shape;3488;p54"/>
          <p:cNvGrpSpPr/>
          <p:nvPr/>
        </p:nvGrpSpPr>
        <p:grpSpPr>
          <a:xfrm>
            <a:off x="4248000" y="2850495"/>
            <a:ext cx="1620000" cy="1116000"/>
            <a:chOff x="3810000" y="2381250"/>
            <a:chExt cx="1390650" cy="1230631"/>
          </a:xfrm>
        </p:grpSpPr>
        <p:sp>
          <p:nvSpPr>
            <p:cNvPr id="3489" name="Google Shape;3489;p54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7073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490" name="Google Shape;3490;p54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7073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3491" name="Google Shape;3491;p54"/>
          <p:cNvGrpSpPr/>
          <p:nvPr/>
        </p:nvGrpSpPr>
        <p:grpSpPr>
          <a:xfrm>
            <a:off x="673200" y="3340800"/>
            <a:ext cx="1620000" cy="613673"/>
            <a:chOff x="3810000" y="2381250"/>
            <a:chExt cx="1390650" cy="1230631"/>
          </a:xfrm>
        </p:grpSpPr>
        <p:sp>
          <p:nvSpPr>
            <p:cNvPr id="3492" name="Google Shape;3492;p54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493" name="Google Shape;3493;p54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3494" name="Google Shape;3494;p54"/>
          <p:cNvSpPr txBox="1"/>
          <p:nvPr/>
        </p:nvSpPr>
        <p:spPr>
          <a:xfrm>
            <a:off x="4292494" y="3924000"/>
            <a:ext cx="153177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Inventory</a:t>
            </a:r>
            <a:endParaRPr/>
          </a:p>
        </p:txBody>
      </p:sp>
      <p:sp>
        <p:nvSpPr>
          <p:cNvPr id="3495" name="Google Shape;3495;p54"/>
          <p:cNvSpPr txBox="1"/>
          <p:nvPr/>
        </p:nvSpPr>
        <p:spPr>
          <a:xfrm>
            <a:off x="4101806" y="2478490"/>
            <a:ext cx="191138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expenses</a:t>
            </a:r>
            <a:endParaRPr/>
          </a:p>
        </p:txBody>
      </p:sp>
      <p:sp>
        <p:nvSpPr>
          <p:cNvPr id="3496" name="Google Shape;3496;p54"/>
          <p:cNvSpPr txBox="1"/>
          <p:nvPr/>
        </p:nvSpPr>
        <p:spPr>
          <a:xfrm>
            <a:off x="661400" y="3924000"/>
            <a:ext cx="16473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Equipment</a:t>
            </a:r>
            <a:endParaRPr/>
          </a:p>
        </p:txBody>
      </p:sp>
      <p:sp>
        <p:nvSpPr>
          <p:cNvPr id="3497" name="Google Shape;3497;p54"/>
          <p:cNvSpPr txBox="1"/>
          <p:nvPr/>
        </p:nvSpPr>
        <p:spPr>
          <a:xfrm>
            <a:off x="5098373" y="3610092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9,370</a:t>
            </a:r>
            <a:endParaRPr/>
          </a:p>
        </p:txBody>
      </p:sp>
      <p:sp>
        <p:nvSpPr>
          <p:cNvPr id="3498" name="Google Shape;3498;p54"/>
          <p:cNvSpPr txBox="1"/>
          <p:nvPr/>
        </p:nvSpPr>
        <p:spPr>
          <a:xfrm>
            <a:off x="1501235" y="3588336"/>
            <a:ext cx="69762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3499" name="Google Shape;3499;p54"/>
          <p:cNvSpPr/>
          <p:nvPr/>
        </p:nvSpPr>
        <p:spPr>
          <a:xfrm rot="10800000">
            <a:off x="1249425" y="3637660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0" name="Google Shape;3500;p54"/>
          <p:cNvSpPr/>
          <p:nvPr/>
        </p:nvSpPr>
        <p:spPr>
          <a:xfrm rot="10800000">
            <a:off x="4824000" y="366250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1" name="Google Shape;3501;p54"/>
          <p:cNvSpPr txBox="1"/>
          <p:nvPr/>
        </p:nvSpPr>
        <p:spPr>
          <a:xfrm>
            <a:off x="5269894" y="2157099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800</a:t>
            </a:r>
            <a:endParaRPr/>
          </a:p>
        </p:txBody>
      </p:sp>
      <p:sp>
        <p:nvSpPr>
          <p:cNvPr id="3502" name="Google Shape;3502;p54"/>
          <p:cNvSpPr/>
          <p:nvPr/>
        </p:nvSpPr>
        <p:spPr>
          <a:xfrm rot="10800000">
            <a:off x="4824000" y="2198378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3" name="Google Shape;3503;p54"/>
          <p:cNvSpPr txBox="1"/>
          <p:nvPr/>
        </p:nvSpPr>
        <p:spPr>
          <a:xfrm>
            <a:off x="4033926" y="1538024"/>
            <a:ext cx="201557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receivable</a:t>
            </a:r>
            <a:endParaRPr/>
          </a:p>
        </p:txBody>
      </p:sp>
      <p:grpSp>
        <p:nvGrpSpPr>
          <p:cNvPr id="3504" name="Google Shape;3504;p54"/>
          <p:cNvGrpSpPr/>
          <p:nvPr/>
        </p:nvGrpSpPr>
        <p:grpSpPr>
          <a:xfrm>
            <a:off x="674882" y="2236958"/>
            <a:ext cx="1620000" cy="613673"/>
            <a:chOff x="3810000" y="2381250"/>
            <a:chExt cx="1390650" cy="1230631"/>
          </a:xfrm>
        </p:grpSpPr>
        <p:sp>
          <p:nvSpPr>
            <p:cNvPr id="3505" name="Google Shape;3505;p54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506" name="Google Shape;3506;p54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3507" name="Google Shape;3507;p54"/>
          <p:cNvSpPr txBox="1"/>
          <p:nvPr/>
        </p:nvSpPr>
        <p:spPr>
          <a:xfrm>
            <a:off x="667920" y="2817445"/>
            <a:ext cx="164732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Accumulated depreciation</a:t>
            </a:r>
            <a:endParaRPr/>
          </a:p>
        </p:txBody>
      </p:sp>
      <p:sp>
        <p:nvSpPr>
          <p:cNvPr id="3508" name="Google Shape;3508;p54"/>
          <p:cNvSpPr txBox="1"/>
          <p:nvPr/>
        </p:nvSpPr>
        <p:spPr>
          <a:xfrm>
            <a:off x="1679276" y="2502766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3509" name="Google Shape;3509;p54"/>
          <p:cNvSpPr/>
          <p:nvPr/>
        </p:nvSpPr>
        <p:spPr>
          <a:xfrm>
            <a:off x="1256101" y="255077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510" name="Google Shape;3510;p54"/>
          <p:cNvGrpSpPr/>
          <p:nvPr/>
        </p:nvGrpSpPr>
        <p:grpSpPr>
          <a:xfrm>
            <a:off x="4247500" y="957969"/>
            <a:ext cx="1620000" cy="613673"/>
            <a:chOff x="3810000" y="2381250"/>
            <a:chExt cx="1390650" cy="1230631"/>
          </a:xfrm>
        </p:grpSpPr>
        <p:sp>
          <p:nvSpPr>
            <p:cNvPr id="3511" name="Google Shape;3511;p54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512" name="Google Shape;3512;p54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817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3513" name="Google Shape;3513;p54"/>
          <p:cNvGrpSpPr/>
          <p:nvPr/>
        </p:nvGrpSpPr>
        <p:grpSpPr>
          <a:xfrm>
            <a:off x="4247500" y="1892397"/>
            <a:ext cx="1620000" cy="613673"/>
            <a:chOff x="3810000" y="2381250"/>
            <a:chExt cx="1390650" cy="1230631"/>
          </a:xfrm>
        </p:grpSpPr>
        <p:sp>
          <p:nvSpPr>
            <p:cNvPr id="3514" name="Google Shape;3514;p54"/>
            <p:cNvSpPr/>
            <p:nvPr/>
          </p:nvSpPr>
          <p:spPr>
            <a:xfrm flipH="1">
              <a:off x="4505325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515" name="Google Shape;3515;p54"/>
            <p:cNvSpPr/>
            <p:nvPr/>
          </p:nvSpPr>
          <p:spPr>
            <a:xfrm>
              <a:off x="3810000" y="2381250"/>
              <a:ext cx="695325" cy="1230631"/>
            </a:xfrm>
            <a:prstGeom prst="corner">
              <a:avLst>
                <a:gd name="adj1" fmla="val 9300"/>
                <a:gd name="adj2" fmla="val 890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3516" name="Google Shape;3516;p54"/>
          <p:cNvGrpSpPr/>
          <p:nvPr/>
        </p:nvGrpSpPr>
        <p:grpSpPr>
          <a:xfrm>
            <a:off x="2458800" y="957790"/>
            <a:ext cx="1620000" cy="3000908"/>
            <a:chOff x="671549" y="1402787"/>
            <a:chExt cx="1620000" cy="2549293"/>
          </a:xfrm>
        </p:grpSpPr>
        <p:sp>
          <p:nvSpPr>
            <p:cNvPr id="3517" name="Google Shape;3517;p54"/>
            <p:cNvSpPr/>
            <p:nvPr/>
          </p:nvSpPr>
          <p:spPr>
            <a:xfrm flipH="1">
              <a:off x="1481549" y="1402787"/>
              <a:ext cx="810000" cy="2549293"/>
            </a:xfrm>
            <a:prstGeom prst="corner">
              <a:avLst>
                <a:gd name="adj1" fmla="val 6497"/>
                <a:gd name="adj2" fmla="val 6944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518" name="Google Shape;3518;p54"/>
            <p:cNvSpPr/>
            <p:nvPr/>
          </p:nvSpPr>
          <p:spPr>
            <a:xfrm>
              <a:off x="671549" y="1402787"/>
              <a:ext cx="810000" cy="2549293"/>
            </a:xfrm>
            <a:prstGeom prst="corner">
              <a:avLst>
                <a:gd name="adj1" fmla="val 6497"/>
                <a:gd name="adj2" fmla="val 7336"/>
              </a:avLst>
            </a:prstGeom>
            <a:solidFill>
              <a:srgbClr val="54813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3519" name="Google Shape;3519;p54"/>
          <p:cNvSpPr txBox="1"/>
          <p:nvPr/>
        </p:nvSpPr>
        <p:spPr>
          <a:xfrm>
            <a:off x="2551146" y="3924000"/>
            <a:ext cx="139333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Cash at bank</a:t>
            </a:r>
            <a:endParaRPr/>
          </a:p>
        </p:txBody>
      </p:sp>
      <p:sp>
        <p:nvSpPr>
          <p:cNvPr id="3520" name="Google Shape;3520;p54"/>
          <p:cNvSpPr txBox="1"/>
          <p:nvPr/>
        </p:nvSpPr>
        <p:spPr>
          <a:xfrm>
            <a:off x="3184559" y="3614709"/>
            <a:ext cx="81144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35,550</a:t>
            </a:r>
            <a:endParaRPr/>
          </a:p>
        </p:txBody>
      </p:sp>
      <p:sp>
        <p:nvSpPr>
          <p:cNvPr id="3521" name="Google Shape;3521;p54"/>
          <p:cNvSpPr txBox="1"/>
          <p:nvPr/>
        </p:nvSpPr>
        <p:spPr>
          <a:xfrm>
            <a:off x="9252544" y="3662000"/>
            <a:ext cx="5261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360</a:t>
            </a:r>
            <a:endParaRPr/>
          </a:p>
        </p:txBody>
      </p:sp>
      <p:sp>
        <p:nvSpPr>
          <p:cNvPr id="3522" name="Google Shape;3522;p54"/>
          <p:cNvSpPr/>
          <p:nvPr/>
        </p:nvSpPr>
        <p:spPr>
          <a:xfrm rot="10800000">
            <a:off x="8750727" y="3697673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3" name="Google Shape;3523;p54"/>
          <p:cNvSpPr txBox="1"/>
          <p:nvPr/>
        </p:nvSpPr>
        <p:spPr>
          <a:xfrm>
            <a:off x="9904008" y="3979181"/>
            <a:ext cx="181187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Contributed capital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9" name="Google Shape;3529;p55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3530" name="Google Shape;3530;p55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sp>
        <p:nvSpPr>
          <p:cNvPr id="3531" name="Google Shape;3531;p55"/>
          <p:cNvSpPr txBox="1"/>
          <p:nvPr/>
        </p:nvSpPr>
        <p:spPr>
          <a:xfrm>
            <a:off x="9504213" y="373659"/>
            <a:ext cx="2279791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Sources of funds</a:t>
            </a:r>
            <a:endParaRPr/>
          </a:p>
        </p:txBody>
      </p:sp>
      <p:sp>
        <p:nvSpPr>
          <p:cNvPr id="3532" name="Google Shape;3532;p55"/>
          <p:cNvSpPr txBox="1"/>
          <p:nvPr/>
        </p:nvSpPr>
        <p:spPr>
          <a:xfrm>
            <a:off x="492858" y="373659"/>
            <a:ext cx="188064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6"/>
                </a:solidFill>
                <a:latin typeface="Avenir"/>
                <a:ea typeface="Avenir"/>
                <a:cs typeface="Avenir"/>
                <a:sym typeface="Avenir"/>
              </a:rPr>
              <a:t>Uses of funds</a:t>
            </a:r>
            <a:endParaRPr/>
          </a:p>
        </p:txBody>
      </p:sp>
      <p:sp>
        <p:nvSpPr>
          <p:cNvPr id="3533" name="Google Shape;3533;p55"/>
          <p:cNvSpPr txBox="1"/>
          <p:nvPr/>
        </p:nvSpPr>
        <p:spPr>
          <a:xfrm>
            <a:off x="6232774" y="2654058"/>
            <a:ext cx="5556216" cy="169284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Equity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3534" name="Google Shape;3534;p55"/>
          <p:cNvSpPr txBox="1"/>
          <p:nvPr/>
        </p:nvSpPr>
        <p:spPr>
          <a:xfrm>
            <a:off x="6249054" y="808481"/>
            <a:ext cx="5556216" cy="170267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Liabilities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grpSp>
        <p:nvGrpSpPr>
          <p:cNvPr id="3535" name="Google Shape;3535;p55"/>
          <p:cNvGrpSpPr/>
          <p:nvPr/>
        </p:nvGrpSpPr>
        <p:grpSpPr>
          <a:xfrm>
            <a:off x="514124" y="3861978"/>
            <a:ext cx="11291146" cy="4819945"/>
            <a:chOff x="298006" y="1710609"/>
            <a:chExt cx="11291146" cy="4819945"/>
          </a:xfrm>
        </p:grpSpPr>
        <p:sp>
          <p:nvSpPr>
            <p:cNvPr id="3536" name="Google Shape;3536;p55"/>
            <p:cNvSpPr txBox="1"/>
            <p:nvPr/>
          </p:nvSpPr>
          <p:spPr>
            <a:xfrm>
              <a:off x="298006" y="2389765"/>
              <a:ext cx="11291146" cy="2225188"/>
            </a:xfrm>
            <a:prstGeom prst="rect">
              <a:avLst/>
            </a:prstGeom>
            <a:solidFill>
              <a:srgbClr val="FCECFB"/>
            </a:solidFill>
            <a:ln w="76200" cap="flat" cmpd="sng">
              <a:solidFill>
                <a:srgbClr val="94209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 </a:t>
              </a:r>
              <a:endParaRPr/>
            </a:p>
          </p:txBody>
        </p:sp>
        <p:sp>
          <p:nvSpPr>
            <p:cNvPr id="3537" name="Google Shape;3537;p55"/>
            <p:cNvSpPr txBox="1"/>
            <p:nvPr/>
          </p:nvSpPr>
          <p:spPr>
            <a:xfrm>
              <a:off x="6030032" y="2535388"/>
              <a:ext cx="5410918" cy="1947518"/>
            </a:xfrm>
            <a:prstGeom prst="rect">
              <a:avLst/>
            </a:prstGeom>
            <a:solidFill>
              <a:srgbClr val="FFF2CC"/>
            </a:solidFill>
            <a:ln w="76200" cap="flat" cmpd="sng">
              <a:solidFill>
                <a:srgbClr val="F4B08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Revenue</a:t>
              </a:r>
              <a:r>
                <a:rPr lang="en-US" sz="2800" b="1">
                  <a:solidFill>
                    <a:srgbClr val="FFF2CC"/>
                  </a:solidFill>
                  <a:latin typeface="Avenir"/>
                  <a:ea typeface="Avenir"/>
                  <a:cs typeface="Avenir"/>
                  <a:sym typeface="Avenir"/>
                </a:rPr>
                <a:t>_</a:t>
              </a:r>
              <a:r>
                <a:rPr lang="en-US" sz="28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 </a:t>
              </a:r>
              <a:endParaRPr/>
            </a:p>
          </p:txBody>
        </p:sp>
        <p:sp>
          <p:nvSpPr>
            <p:cNvPr id="3538" name="Google Shape;3538;p55"/>
            <p:cNvSpPr txBox="1"/>
            <p:nvPr/>
          </p:nvSpPr>
          <p:spPr>
            <a:xfrm>
              <a:off x="421374" y="2535388"/>
              <a:ext cx="5382028" cy="1947518"/>
            </a:xfrm>
            <a:prstGeom prst="rect">
              <a:avLst/>
            </a:prstGeom>
            <a:solidFill>
              <a:srgbClr val="E1EFD8"/>
            </a:solidFill>
            <a:ln w="76200" cap="flat" cmpd="sng">
              <a:solidFill>
                <a:srgbClr val="A8D08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rgbClr val="E1EFD8"/>
                  </a:solidFill>
                  <a:latin typeface="Avenir"/>
                  <a:ea typeface="Avenir"/>
                  <a:cs typeface="Avenir"/>
                  <a:sym typeface="Avenir"/>
                </a:rPr>
                <a:t>_</a:t>
              </a:r>
              <a:r>
                <a:rPr lang="en-US" sz="20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Expenses</a:t>
              </a:r>
              <a:endParaRPr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539" name="Google Shape;3539;p55"/>
            <p:cNvSpPr txBox="1"/>
            <p:nvPr/>
          </p:nvSpPr>
          <p:spPr>
            <a:xfrm>
              <a:off x="2570770" y="6192000"/>
              <a:ext cx="1585661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Advertising</a:t>
              </a:r>
              <a:endParaRPr/>
            </a:p>
          </p:txBody>
        </p:sp>
        <p:sp>
          <p:nvSpPr>
            <p:cNvPr id="3540" name="Google Shape;3540;p55"/>
            <p:cNvSpPr txBox="1"/>
            <p:nvPr/>
          </p:nvSpPr>
          <p:spPr>
            <a:xfrm>
              <a:off x="4306077" y="6192000"/>
              <a:ext cx="160641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Cost of sales</a:t>
              </a:r>
              <a:endParaRPr/>
            </a:p>
          </p:txBody>
        </p:sp>
        <p:sp>
          <p:nvSpPr>
            <p:cNvPr id="3541" name="Google Shape;3541;p55"/>
            <p:cNvSpPr txBox="1"/>
            <p:nvPr/>
          </p:nvSpPr>
          <p:spPr>
            <a:xfrm>
              <a:off x="796515" y="6192000"/>
              <a:ext cx="1603683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Depreciation</a:t>
              </a:r>
              <a:endParaRPr/>
            </a:p>
          </p:txBody>
        </p:sp>
        <p:sp>
          <p:nvSpPr>
            <p:cNvPr id="3542" name="Google Shape;3542;p55"/>
            <p:cNvSpPr txBox="1"/>
            <p:nvPr/>
          </p:nvSpPr>
          <p:spPr>
            <a:xfrm>
              <a:off x="6295758" y="6192000"/>
              <a:ext cx="1842786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Revenue (sales)</a:t>
              </a:r>
              <a:endParaRPr/>
            </a:p>
          </p:txBody>
        </p:sp>
        <p:cxnSp>
          <p:nvCxnSpPr>
            <p:cNvPr id="3543" name="Google Shape;3543;p55"/>
            <p:cNvCxnSpPr/>
            <p:nvPr/>
          </p:nvCxnSpPr>
          <p:spPr>
            <a:xfrm>
              <a:off x="7112149" y="1710609"/>
              <a:ext cx="8791" cy="685022"/>
            </a:xfrm>
            <a:prstGeom prst="straightConnector1">
              <a:avLst/>
            </a:prstGeom>
            <a:noFill/>
            <a:ln w="76200" cap="flat" cmpd="sng">
              <a:solidFill>
                <a:srgbClr val="942093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544" name="Google Shape;3544;p55"/>
          <p:cNvSpPr txBox="1"/>
          <p:nvPr/>
        </p:nvSpPr>
        <p:spPr>
          <a:xfrm>
            <a:off x="525179" y="803194"/>
            <a:ext cx="5544457" cy="3542737"/>
          </a:xfrm>
          <a:prstGeom prst="rect">
            <a:avLst/>
          </a:prstGeom>
          <a:solidFill>
            <a:srgbClr val="E1EFD8"/>
          </a:solidFill>
          <a:ln w="76200" cap="flat" cmpd="sng">
            <a:solidFill>
              <a:srgbClr val="A8D08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E1EFD8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Assets</a:t>
            </a:r>
            <a:endParaRPr sz="2800" b="1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3545" name="Google Shape;3545;p55"/>
          <p:cNvSpPr txBox="1"/>
          <p:nvPr/>
        </p:nvSpPr>
        <p:spPr>
          <a:xfrm>
            <a:off x="760674" y="1879243"/>
            <a:ext cx="164732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Accumulated depreciation</a:t>
            </a:r>
            <a:endParaRPr/>
          </a:p>
        </p:txBody>
      </p:sp>
      <p:grpSp>
        <p:nvGrpSpPr>
          <p:cNvPr id="3546" name="Google Shape;3546;p55"/>
          <p:cNvGrpSpPr/>
          <p:nvPr/>
        </p:nvGrpSpPr>
        <p:grpSpPr>
          <a:xfrm>
            <a:off x="661760" y="2490594"/>
            <a:ext cx="1705948" cy="368260"/>
            <a:chOff x="2547236" y="1229802"/>
            <a:chExt cx="1705948" cy="1687321"/>
          </a:xfrm>
        </p:grpSpPr>
        <p:cxnSp>
          <p:nvCxnSpPr>
            <p:cNvPr id="3547" name="Google Shape;3547;p55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548" name="Google Shape;3548;p55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549" name="Google Shape;3549;p55"/>
          <p:cNvSpPr txBox="1"/>
          <p:nvPr/>
        </p:nvSpPr>
        <p:spPr>
          <a:xfrm>
            <a:off x="979550" y="1125678"/>
            <a:ext cx="109183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Equipment</a:t>
            </a:r>
            <a:endParaRPr/>
          </a:p>
        </p:txBody>
      </p:sp>
      <p:grpSp>
        <p:nvGrpSpPr>
          <p:cNvPr id="3550" name="Google Shape;3550;p55"/>
          <p:cNvGrpSpPr/>
          <p:nvPr/>
        </p:nvGrpSpPr>
        <p:grpSpPr>
          <a:xfrm>
            <a:off x="672492" y="1457405"/>
            <a:ext cx="1705948" cy="368260"/>
            <a:chOff x="2547236" y="1229802"/>
            <a:chExt cx="1705948" cy="1687321"/>
          </a:xfrm>
        </p:grpSpPr>
        <p:cxnSp>
          <p:nvCxnSpPr>
            <p:cNvPr id="3551" name="Google Shape;3551;p55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552" name="Google Shape;3552;p55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553" name="Google Shape;3553;p55"/>
          <p:cNvSpPr txBox="1"/>
          <p:nvPr/>
        </p:nvSpPr>
        <p:spPr>
          <a:xfrm>
            <a:off x="2754608" y="1158898"/>
            <a:ext cx="124713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Cash at Bank</a:t>
            </a:r>
            <a:endParaRPr/>
          </a:p>
        </p:txBody>
      </p:sp>
      <p:grpSp>
        <p:nvGrpSpPr>
          <p:cNvPr id="3554" name="Google Shape;3554;p55"/>
          <p:cNvGrpSpPr/>
          <p:nvPr/>
        </p:nvGrpSpPr>
        <p:grpSpPr>
          <a:xfrm>
            <a:off x="2525199" y="1456839"/>
            <a:ext cx="1705948" cy="1495607"/>
            <a:chOff x="2547236" y="1229802"/>
            <a:chExt cx="1705948" cy="1687321"/>
          </a:xfrm>
        </p:grpSpPr>
        <p:cxnSp>
          <p:nvCxnSpPr>
            <p:cNvPr id="3555" name="Google Shape;3555;p55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556" name="Google Shape;3556;p55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557" name="Google Shape;3557;p55"/>
          <p:cNvSpPr txBox="1"/>
          <p:nvPr/>
        </p:nvSpPr>
        <p:spPr>
          <a:xfrm>
            <a:off x="4203363" y="1120745"/>
            <a:ext cx="188320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Receivable</a:t>
            </a:r>
            <a:endParaRPr/>
          </a:p>
        </p:txBody>
      </p:sp>
      <p:grpSp>
        <p:nvGrpSpPr>
          <p:cNvPr id="3558" name="Google Shape;3558;p55"/>
          <p:cNvGrpSpPr/>
          <p:nvPr/>
        </p:nvGrpSpPr>
        <p:grpSpPr>
          <a:xfrm>
            <a:off x="4291992" y="1452472"/>
            <a:ext cx="1705948" cy="368260"/>
            <a:chOff x="2547236" y="1229802"/>
            <a:chExt cx="1705948" cy="1687321"/>
          </a:xfrm>
        </p:grpSpPr>
        <p:cxnSp>
          <p:nvCxnSpPr>
            <p:cNvPr id="3559" name="Google Shape;3559;p55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560" name="Google Shape;3560;p55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561" name="Google Shape;3561;p55"/>
          <p:cNvSpPr txBox="1"/>
          <p:nvPr/>
        </p:nvSpPr>
        <p:spPr>
          <a:xfrm>
            <a:off x="4322566" y="1978502"/>
            <a:ext cx="165943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Expense</a:t>
            </a:r>
            <a:endParaRPr/>
          </a:p>
        </p:txBody>
      </p:sp>
      <p:grpSp>
        <p:nvGrpSpPr>
          <p:cNvPr id="3562" name="Google Shape;3562;p55"/>
          <p:cNvGrpSpPr/>
          <p:nvPr/>
        </p:nvGrpSpPr>
        <p:grpSpPr>
          <a:xfrm>
            <a:off x="4299301" y="2310229"/>
            <a:ext cx="1705948" cy="368260"/>
            <a:chOff x="2547236" y="1229802"/>
            <a:chExt cx="1705948" cy="1687321"/>
          </a:xfrm>
        </p:grpSpPr>
        <p:cxnSp>
          <p:nvCxnSpPr>
            <p:cNvPr id="3563" name="Google Shape;3563;p55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564" name="Google Shape;3564;p55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565" name="Google Shape;3565;p55"/>
          <p:cNvSpPr txBox="1"/>
          <p:nvPr/>
        </p:nvSpPr>
        <p:spPr>
          <a:xfrm>
            <a:off x="4684322" y="2625931"/>
            <a:ext cx="98110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Inventory</a:t>
            </a:r>
            <a:endParaRPr/>
          </a:p>
        </p:txBody>
      </p:sp>
      <p:grpSp>
        <p:nvGrpSpPr>
          <p:cNvPr id="3566" name="Google Shape;3566;p55"/>
          <p:cNvGrpSpPr/>
          <p:nvPr/>
        </p:nvGrpSpPr>
        <p:grpSpPr>
          <a:xfrm>
            <a:off x="4308412" y="2952118"/>
            <a:ext cx="1705948" cy="833880"/>
            <a:chOff x="2547236" y="1229802"/>
            <a:chExt cx="1705948" cy="1687321"/>
          </a:xfrm>
        </p:grpSpPr>
        <p:cxnSp>
          <p:nvCxnSpPr>
            <p:cNvPr id="3567" name="Google Shape;3567;p55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568" name="Google Shape;3568;p55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569" name="Google Shape;3569;p55"/>
          <p:cNvSpPr txBox="1"/>
          <p:nvPr/>
        </p:nvSpPr>
        <p:spPr>
          <a:xfrm>
            <a:off x="10348019" y="1123773"/>
            <a:ext cx="100219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Bank loan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grpSp>
        <p:nvGrpSpPr>
          <p:cNvPr id="3570" name="Google Shape;3570;p55"/>
          <p:cNvGrpSpPr/>
          <p:nvPr/>
        </p:nvGrpSpPr>
        <p:grpSpPr>
          <a:xfrm>
            <a:off x="9996142" y="1455500"/>
            <a:ext cx="1705948" cy="368260"/>
            <a:chOff x="2547236" y="1229802"/>
            <a:chExt cx="1705948" cy="1687321"/>
          </a:xfrm>
        </p:grpSpPr>
        <p:cxnSp>
          <p:nvCxnSpPr>
            <p:cNvPr id="3571" name="Google Shape;3571;p55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572" name="Google Shape;3572;p55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573" name="Google Shape;3573;p55"/>
          <p:cNvSpPr txBox="1"/>
          <p:nvPr/>
        </p:nvSpPr>
        <p:spPr>
          <a:xfrm>
            <a:off x="6318853" y="1117605"/>
            <a:ext cx="16376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payable</a:t>
            </a:r>
            <a:endParaRPr/>
          </a:p>
        </p:txBody>
      </p:sp>
      <p:grpSp>
        <p:nvGrpSpPr>
          <p:cNvPr id="3574" name="Google Shape;3574;p55"/>
          <p:cNvGrpSpPr/>
          <p:nvPr/>
        </p:nvGrpSpPr>
        <p:grpSpPr>
          <a:xfrm>
            <a:off x="6284721" y="1449331"/>
            <a:ext cx="1705948" cy="617621"/>
            <a:chOff x="2547236" y="1229802"/>
            <a:chExt cx="1705948" cy="1687321"/>
          </a:xfrm>
        </p:grpSpPr>
        <p:cxnSp>
          <p:nvCxnSpPr>
            <p:cNvPr id="3575" name="Google Shape;3575;p55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576" name="Google Shape;3576;p55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577" name="Google Shape;3577;p55"/>
          <p:cNvSpPr txBox="1"/>
          <p:nvPr/>
        </p:nvSpPr>
        <p:spPr>
          <a:xfrm>
            <a:off x="8149085" y="1125191"/>
            <a:ext cx="165212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revenue</a:t>
            </a:r>
            <a:endParaRPr/>
          </a:p>
        </p:txBody>
      </p:sp>
      <p:grpSp>
        <p:nvGrpSpPr>
          <p:cNvPr id="3578" name="Google Shape;3578;p55"/>
          <p:cNvGrpSpPr/>
          <p:nvPr/>
        </p:nvGrpSpPr>
        <p:grpSpPr>
          <a:xfrm>
            <a:off x="8122166" y="1456918"/>
            <a:ext cx="1705948" cy="368260"/>
            <a:chOff x="2547236" y="1229802"/>
            <a:chExt cx="1705948" cy="1687321"/>
          </a:xfrm>
        </p:grpSpPr>
        <p:cxnSp>
          <p:nvCxnSpPr>
            <p:cNvPr id="3579" name="Google Shape;3579;p55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580" name="Google Shape;3580;p55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581" name="Google Shape;3581;p55"/>
          <p:cNvSpPr txBox="1"/>
          <p:nvPr/>
        </p:nvSpPr>
        <p:spPr>
          <a:xfrm>
            <a:off x="6814454" y="3019219"/>
            <a:ext cx="10737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Profit</a:t>
            </a:r>
            <a:endParaRPr/>
          </a:p>
        </p:txBody>
      </p:sp>
      <p:grpSp>
        <p:nvGrpSpPr>
          <p:cNvPr id="3582" name="Google Shape;3582;p55"/>
          <p:cNvGrpSpPr/>
          <p:nvPr/>
        </p:nvGrpSpPr>
        <p:grpSpPr>
          <a:xfrm>
            <a:off x="6506161" y="3384130"/>
            <a:ext cx="1705948" cy="368260"/>
            <a:chOff x="2547236" y="1229802"/>
            <a:chExt cx="1705948" cy="1687321"/>
          </a:xfrm>
        </p:grpSpPr>
        <p:cxnSp>
          <p:nvCxnSpPr>
            <p:cNvPr id="3583" name="Google Shape;3583;p55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584" name="Google Shape;3584;p55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585" name="Google Shape;3585;p55"/>
          <p:cNvGrpSpPr/>
          <p:nvPr/>
        </p:nvGrpSpPr>
        <p:grpSpPr>
          <a:xfrm>
            <a:off x="9227842" y="3404645"/>
            <a:ext cx="1705948" cy="368260"/>
            <a:chOff x="2547236" y="1229802"/>
            <a:chExt cx="1705948" cy="1687321"/>
          </a:xfrm>
        </p:grpSpPr>
        <p:cxnSp>
          <p:nvCxnSpPr>
            <p:cNvPr id="3586" name="Google Shape;3586;p55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587" name="Google Shape;3587;p55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588" name="Google Shape;3588;p55"/>
          <p:cNvSpPr txBox="1"/>
          <p:nvPr/>
        </p:nvSpPr>
        <p:spPr>
          <a:xfrm>
            <a:off x="6446041" y="2993328"/>
            <a:ext cx="1804303" cy="844102"/>
          </a:xfrm>
          <a:prstGeom prst="rect">
            <a:avLst/>
          </a:prstGeom>
          <a:noFill/>
          <a:ln w="5715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94209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3589" name="Google Shape;3589;p55"/>
          <p:cNvSpPr txBox="1"/>
          <p:nvPr/>
        </p:nvSpPr>
        <p:spPr>
          <a:xfrm>
            <a:off x="7074132" y="4935797"/>
            <a:ext cx="60625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Sales</a:t>
            </a:r>
            <a:endParaRPr/>
          </a:p>
        </p:txBody>
      </p:sp>
      <p:grpSp>
        <p:nvGrpSpPr>
          <p:cNvPr id="3590" name="Google Shape;3590;p55"/>
          <p:cNvGrpSpPr/>
          <p:nvPr/>
        </p:nvGrpSpPr>
        <p:grpSpPr>
          <a:xfrm>
            <a:off x="6524284" y="5267523"/>
            <a:ext cx="1705948" cy="891553"/>
            <a:chOff x="2547236" y="1229802"/>
            <a:chExt cx="1705948" cy="1687321"/>
          </a:xfrm>
        </p:grpSpPr>
        <p:cxnSp>
          <p:nvCxnSpPr>
            <p:cNvPr id="3591" name="Google Shape;3591;p55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592" name="Google Shape;3592;p55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593" name="Google Shape;3593;p55"/>
          <p:cNvSpPr txBox="1"/>
          <p:nvPr/>
        </p:nvSpPr>
        <p:spPr>
          <a:xfrm>
            <a:off x="3984488" y="5505636"/>
            <a:ext cx="123553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Cost of Sales</a:t>
            </a:r>
            <a:endParaRPr/>
          </a:p>
        </p:txBody>
      </p:sp>
      <p:grpSp>
        <p:nvGrpSpPr>
          <p:cNvPr id="3594" name="Google Shape;3594;p55"/>
          <p:cNvGrpSpPr/>
          <p:nvPr/>
        </p:nvGrpSpPr>
        <p:grpSpPr>
          <a:xfrm>
            <a:off x="3749273" y="5816092"/>
            <a:ext cx="1705948" cy="841021"/>
            <a:chOff x="2547236" y="1229802"/>
            <a:chExt cx="1705948" cy="1687321"/>
          </a:xfrm>
        </p:grpSpPr>
        <p:cxnSp>
          <p:nvCxnSpPr>
            <p:cNvPr id="3595" name="Google Shape;3595;p55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596" name="Google Shape;3596;p55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597" name="Google Shape;3597;p55"/>
          <p:cNvSpPr txBox="1"/>
          <p:nvPr/>
        </p:nvSpPr>
        <p:spPr>
          <a:xfrm>
            <a:off x="2558804" y="4600492"/>
            <a:ext cx="89800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Cleaning</a:t>
            </a:r>
            <a:endParaRPr/>
          </a:p>
        </p:txBody>
      </p:sp>
      <p:grpSp>
        <p:nvGrpSpPr>
          <p:cNvPr id="3598" name="Google Shape;3598;p55"/>
          <p:cNvGrpSpPr/>
          <p:nvPr/>
        </p:nvGrpSpPr>
        <p:grpSpPr>
          <a:xfrm>
            <a:off x="2500181" y="4889686"/>
            <a:ext cx="1048134" cy="620597"/>
            <a:chOff x="2547236" y="1229802"/>
            <a:chExt cx="1705948" cy="1687321"/>
          </a:xfrm>
        </p:grpSpPr>
        <p:cxnSp>
          <p:nvCxnSpPr>
            <p:cNvPr id="3599" name="Google Shape;3599;p55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600" name="Google Shape;3600;p55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601" name="Google Shape;3601;p55"/>
          <p:cNvSpPr txBox="1"/>
          <p:nvPr/>
        </p:nvSpPr>
        <p:spPr>
          <a:xfrm>
            <a:off x="1146779" y="5508167"/>
            <a:ext cx="125406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Depreciation</a:t>
            </a:r>
            <a:endParaRPr/>
          </a:p>
        </p:txBody>
      </p:sp>
      <p:grpSp>
        <p:nvGrpSpPr>
          <p:cNvPr id="3602" name="Google Shape;3602;p55"/>
          <p:cNvGrpSpPr/>
          <p:nvPr/>
        </p:nvGrpSpPr>
        <p:grpSpPr>
          <a:xfrm>
            <a:off x="1171248" y="5818627"/>
            <a:ext cx="1152947" cy="297343"/>
            <a:chOff x="2461940" y="1229802"/>
            <a:chExt cx="1876542" cy="1687321"/>
          </a:xfrm>
        </p:grpSpPr>
        <p:cxnSp>
          <p:nvCxnSpPr>
            <p:cNvPr id="3603" name="Google Shape;3603;p55"/>
            <p:cNvCxnSpPr/>
            <p:nvPr/>
          </p:nvCxnSpPr>
          <p:spPr>
            <a:xfrm>
              <a:off x="2461940" y="1229802"/>
              <a:ext cx="1876542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604" name="Google Shape;3604;p55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605" name="Google Shape;3605;p55"/>
          <p:cNvSpPr txBox="1"/>
          <p:nvPr/>
        </p:nvSpPr>
        <p:spPr>
          <a:xfrm>
            <a:off x="9197954" y="3076356"/>
            <a:ext cx="181187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Contributed capital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1" name="Google Shape;3611;p56"/>
          <p:cNvSpPr txBox="1"/>
          <p:nvPr/>
        </p:nvSpPr>
        <p:spPr>
          <a:xfrm>
            <a:off x="4187006" y="133386"/>
            <a:ext cx="36295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Limited</a:t>
            </a:r>
            <a:endParaRPr/>
          </a:p>
        </p:txBody>
      </p:sp>
      <p:cxnSp>
        <p:nvCxnSpPr>
          <p:cNvPr id="3612" name="Google Shape;3612;p56"/>
          <p:cNvCxnSpPr/>
          <p:nvPr/>
        </p:nvCxnSpPr>
        <p:spPr>
          <a:xfrm>
            <a:off x="4316098" y="566860"/>
            <a:ext cx="3375212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sp>
        <p:nvSpPr>
          <p:cNvPr id="3613" name="Google Shape;3613;p56"/>
          <p:cNvSpPr txBox="1"/>
          <p:nvPr/>
        </p:nvSpPr>
        <p:spPr>
          <a:xfrm>
            <a:off x="9504213" y="373659"/>
            <a:ext cx="2279791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Sources of funds</a:t>
            </a:r>
            <a:endParaRPr/>
          </a:p>
        </p:txBody>
      </p:sp>
      <p:sp>
        <p:nvSpPr>
          <p:cNvPr id="3614" name="Google Shape;3614;p56"/>
          <p:cNvSpPr txBox="1"/>
          <p:nvPr/>
        </p:nvSpPr>
        <p:spPr>
          <a:xfrm>
            <a:off x="492858" y="373659"/>
            <a:ext cx="188064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6"/>
                </a:solidFill>
                <a:latin typeface="Avenir"/>
                <a:ea typeface="Avenir"/>
                <a:cs typeface="Avenir"/>
                <a:sym typeface="Avenir"/>
              </a:rPr>
              <a:t>Uses of funds</a:t>
            </a:r>
            <a:endParaRPr/>
          </a:p>
        </p:txBody>
      </p:sp>
      <p:sp>
        <p:nvSpPr>
          <p:cNvPr id="3615" name="Google Shape;3615;p56"/>
          <p:cNvSpPr txBox="1"/>
          <p:nvPr/>
        </p:nvSpPr>
        <p:spPr>
          <a:xfrm>
            <a:off x="6232774" y="2654058"/>
            <a:ext cx="5556216" cy="169284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Equity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3616" name="Google Shape;3616;p56"/>
          <p:cNvSpPr txBox="1"/>
          <p:nvPr/>
        </p:nvSpPr>
        <p:spPr>
          <a:xfrm>
            <a:off x="6249054" y="808481"/>
            <a:ext cx="5556216" cy="1702674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Liabilities</a:t>
            </a:r>
            <a:r>
              <a:rPr lang="en-US" sz="2800" b="1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grpSp>
        <p:nvGrpSpPr>
          <p:cNvPr id="3617" name="Google Shape;3617;p56"/>
          <p:cNvGrpSpPr/>
          <p:nvPr/>
        </p:nvGrpSpPr>
        <p:grpSpPr>
          <a:xfrm>
            <a:off x="514124" y="3861978"/>
            <a:ext cx="11291146" cy="4819945"/>
            <a:chOff x="298006" y="1710609"/>
            <a:chExt cx="11291146" cy="4819945"/>
          </a:xfrm>
        </p:grpSpPr>
        <p:sp>
          <p:nvSpPr>
            <p:cNvPr id="3618" name="Google Shape;3618;p56"/>
            <p:cNvSpPr txBox="1"/>
            <p:nvPr/>
          </p:nvSpPr>
          <p:spPr>
            <a:xfrm>
              <a:off x="298006" y="2389765"/>
              <a:ext cx="11291146" cy="2225188"/>
            </a:xfrm>
            <a:prstGeom prst="rect">
              <a:avLst/>
            </a:prstGeom>
            <a:solidFill>
              <a:srgbClr val="FCECFB"/>
            </a:solidFill>
            <a:ln w="76200" cap="flat" cmpd="sng">
              <a:solidFill>
                <a:srgbClr val="94209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 </a:t>
              </a:r>
              <a:endParaRPr/>
            </a:p>
          </p:txBody>
        </p:sp>
        <p:sp>
          <p:nvSpPr>
            <p:cNvPr id="3619" name="Google Shape;3619;p56"/>
            <p:cNvSpPr txBox="1"/>
            <p:nvPr/>
          </p:nvSpPr>
          <p:spPr>
            <a:xfrm>
              <a:off x="6030032" y="2535388"/>
              <a:ext cx="5410918" cy="1947518"/>
            </a:xfrm>
            <a:prstGeom prst="rect">
              <a:avLst/>
            </a:prstGeom>
            <a:solidFill>
              <a:srgbClr val="FFF2CC"/>
            </a:solidFill>
            <a:ln w="76200" cap="flat" cmpd="sng">
              <a:solidFill>
                <a:srgbClr val="F4B08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Revenue</a:t>
              </a:r>
              <a:r>
                <a:rPr lang="en-US" sz="2800" b="1">
                  <a:solidFill>
                    <a:srgbClr val="FFF2CC"/>
                  </a:solidFill>
                  <a:latin typeface="Avenir"/>
                  <a:ea typeface="Avenir"/>
                  <a:cs typeface="Avenir"/>
                  <a:sym typeface="Avenir"/>
                </a:rPr>
                <a:t>_</a:t>
              </a:r>
              <a:r>
                <a:rPr lang="en-US" sz="28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 </a:t>
              </a:r>
              <a:endParaRPr/>
            </a:p>
          </p:txBody>
        </p:sp>
        <p:sp>
          <p:nvSpPr>
            <p:cNvPr id="3620" name="Google Shape;3620;p56"/>
            <p:cNvSpPr txBox="1"/>
            <p:nvPr/>
          </p:nvSpPr>
          <p:spPr>
            <a:xfrm>
              <a:off x="421374" y="2535388"/>
              <a:ext cx="5382028" cy="1947518"/>
            </a:xfrm>
            <a:prstGeom prst="rect">
              <a:avLst/>
            </a:prstGeom>
            <a:solidFill>
              <a:srgbClr val="E1EFD8"/>
            </a:solidFill>
            <a:ln w="76200" cap="flat" cmpd="sng">
              <a:solidFill>
                <a:srgbClr val="A8D08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rgbClr val="E1EFD8"/>
                  </a:solidFill>
                  <a:latin typeface="Avenir"/>
                  <a:ea typeface="Avenir"/>
                  <a:cs typeface="Avenir"/>
                  <a:sym typeface="Avenir"/>
                </a:rPr>
                <a:t>_</a:t>
              </a:r>
              <a:r>
                <a:rPr lang="en-US" sz="20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Expenses</a:t>
              </a:r>
              <a:endParaRPr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621" name="Google Shape;3621;p56"/>
            <p:cNvSpPr txBox="1"/>
            <p:nvPr/>
          </p:nvSpPr>
          <p:spPr>
            <a:xfrm>
              <a:off x="2570770" y="6192000"/>
              <a:ext cx="1585661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Advertising</a:t>
              </a:r>
              <a:endParaRPr/>
            </a:p>
          </p:txBody>
        </p:sp>
        <p:sp>
          <p:nvSpPr>
            <p:cNvPr id="3622" name="Google Shape;3622;p56"/>
            <p:cNvSpPr txBox="1"/>
            <p:nvPr/>
          </p:nvSpPr>
          <p:spPr>
            <a:xfrm>
              <a:off x="4306077" y="6192000"/>
              <a:ext cx="160641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Cost of sales</a:t>
              </a:r>
              <a:endParaRPr/>
            </a:p>
          </p:txBody>
        </p:sp>
        <p:sp>
          <p:nvSpPr>
            <p:cNvPr id="3623" name="Google Shape;3623;p56"/>
            <p:cNvSpPr txBox="1"/>
            <p:nvPr/>
          </p:nvSpPr>
          <p:spPr>
            <a:xfrm>
              <a:off x="796515" y="6192000"/>
              <a:ext cx="1603683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Depreciation</a:t>
              </a:r>
              <a:endParaRPr/>
            </a:p>
          </p:txBody>
        </p:sp>
        <p:sp>
          <p:nvSpPr>
            <p:cNvPr id="3624" name="Google Shape;3624;p56"/>
            <p:cNvSpPr txBox="1"/>
            <p:nvPr/>
          </p:nvSpPr>
          <p:spPr>
            <a:xfrm>
              <a:off x="6295758" y="6192000"/>
              <a:ext cx="1842786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Revenue (sales)</a:t>
              </a:r>
              <a:endParaRPr/>
            </a:p>
          </p:txBody>
        </p:sp>
        <p:cxnSp>
          <p:nvCxnSpPr>
            <p:cNvPr id="3625" name="Google Shape;3625;p56"/>
            <p:cNvCxnSpPr/>
            <p:nvPr/>
          </p:nvCxnSpPr>
          <p:spPr>
            <a:xfrm>
              <a:off x="7112149" y="1710609"/>
              <a:ext cx="8791" cy="685022"/>
            </a:xfrm>
            <a:prstGeom prst="straightConnector1">
              <a:avLst/>
            </a:prstGeom>
            <a:noFill/>
            <a:ln w="76200" cap="flat" cmpd="sng">
              <a:solidFill>
                <a:srgbClr val="942093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626" name="Google Shape;3626;p56"/>
          <p:cNvSpPr txBox="1"/>
          <p:nvPr/>
        </p:nvSpPr>
        <p:spPr>
          <a:xfrm>
            <a:off x="525179" y="803194"/>
            <a:ext cx="5544457" cy="3542737"/>
          </a:xfrm>
          <a:prstGeom prst="rect">
            <a:avLst/>
          </a:prstGeom>
          <a:solidFill>
            <a:srgbClr val="E1EFD8"/>
          </a:solidFill>
          <a:ln w="76200" cap="flat" cmpd="sng">
            <a:solidFill>
              <a:srgbClr val="A8D08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E1EFD8"/>
                </a:solidFill>
                <a:latin typeface="Avenir"/>
                <a:ea typeface="Avenir"/>
                <a:cs typeface="Avenir"/>
                <a:sym typeface="Avenir"/>
              </a:rPr>
              <a:t>_</a:t>
            </a:r>
            <a:r>
              <a:rPr lang="en-US" sz="20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Assets</a:t>
            </a:r>
            <a:endParaRPr sz="2800" b="1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3627" name="Google Shape;3627;p56"/>
          <p:cNvSpPr txBox="1"/>
          <p:nvPr/>
        </p:nvSpPr>
        <p:spPr>
          <a:xfrm>
            <a:off x="10053903" y="3446289"/>
            <a:ext cx="81144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20,000</a:t>
            </a:r>
            <a:endParaRPr/>
          </a:p>
        </p:txBody>
      </p:sp>
      <p:sp>
        <p:nvSpPr>
          <p:cNvPr id="3628" name="Google Shape;3628;p56"/>
          <p:cNvSpPr txBox="1"/>
          <p:nvPr/>
        </p:nvSpPr>
        <p:spPr>
          <a:xfrm>
            <a:off x="760674" y="1477639"/>
            <a:ext cx="65434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</p:txBody>
      </p:sp>
      <p:sp>
        <p:nvSpPr>
          <p:cNvPr id="3629" name="Google Shape;3629;p56"/>
          <p:cNvSpPr txBox="1"/>
          <p:nvPr/>
        </p:nvSpPr>
        <p:spPr>
          <a:xfrm>
            <a:off x="1596340" y="2513404"/>
            <a:ext cx="49725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3630" name="Google Shape;3630;p56"/>
          <p:cNvSpPr txBox="1"/>
          <p:nvPr/>
        </p:nvSpPr>
        <p:spPr>
          <a:xfrm>
            <a:off x="760674" y="1879243"/>
            <a:ext cx="164732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Accumulated depreciation</a:t>
            </a:r>
            <a:endParaRPr/>
          </a:p>
        </p:txBody>
      </p:sp>
      <p:grpSp>
        <p:nvGrpSpPr>
          <p:cNvPr id="3631" name="Google Shape;3631;p56"/>
          <p:cNvGrpSpPr/>
          <p:nvPr/>
        </p:nvGrpSpPr>
        <p:grpSpPr>
          <a:xfrm>
            <a:off x="661760" y="2490594"/>
            <a:ext cx="1705948" cy="368260"/>
            <a:chOff x="2547236" y="1229802"/>
            <a:chExt cx="1705948" cy="1687321"/>
          </a:xfrm>
        </p:grpSpPr>
        <p:cxnSp>
          <p:nvCxnSpPr>
            <p:cNvPr id="3632" name="Google Shape;3632;p56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633" name="Google Shape;3633;p56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634" name="Google Shape;3634;p56"/>
          <p:cNvSpPr txBox="1"/>
          <p:nvPr/>
        </p:nvSpPr>
        <p:spPr>
          <a:xfrm>
            <a:off x="979550" y="1125678"/>
            <a:ext cx="109183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Equipment</a:t>
            </a:r>
            <a:endParaRPr/>
          </a:p>
        </p:txBody>
      </p:sp>
      <p:grpSp>
        <p:nvGrpSpPr>
          <p:cNvPr id="3635" name="Google Shape;3635;p56"/>
          <p:cNvGrpSpPr/>
          <p:nvPr/>
        </p:nvGrpSpPr>
        <p:grpSpPr>
          <a:xfrm>
            <a:off x="672492" y="1457405"/>
            <a:ext cx="1705948" cy="368260"/>
            <a:chOff x="2547236" y="1229802"/>
            <a:chExt cx="1705948" cy="1687321"/>
          </a:xfrm>
        </p:grpSpPr>
        <p:cxnSp>
          <p:nvCxnSpPr>
            <p:cNvPr id="3636" name="Google Shape;3636;p56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637" name="Google Shape;3637;p56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638" name="Google Shape;3638;p56"/>
          <p:cNvSpPr txBox="1"/>
          <p:nvPr/>
        </p:nvSpPr>
        <p:spPr>
          <a:xfrm>
            <a:off x="2754608" y="1158898"/>
            <a:ext cx="124713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Cash at Bank</a:t>
            </a:r>
            <a:endParaRPr/>
          </a:p>
        </p:txBody>
      </p:sp>
      <p:grpSp>
        <p:nvGrpSpPr>
          <p:cNvPr id="3639" name="Google Shape;3639;p56"/>
          <p:cNvGrpSpPr/>
          <p:nvPr/>
        </p:nvGrpSpPr>
        <p:grpSpPr>
          <a:xfrm>
            <a:off x="2525199" y="1456839"/>
            <a:ext cx="1705948" cy="1495607"/>
            <a:chOff x="2547236" y="1229802"/>
            <a:chExt cx="1705948" cy="1687321"/>
          </a:xfrm>
        </p:grpSpPr>
        <p:cxnSp>
          <p:nvCxnSpPr>
            <p:cNvPr id="3640" name="Google Shape;3640;p56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641" name="Google Shape;3641;p56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642" name="Google Shape;3642;p56"/>
          <p:cNvSpPr txBox="1"/>
          <p:nvPr/>
        </p:nvSpPr>
        <p:spPr>
          <a:xfrm>
            <a:off x="2672211" y="1416901"/>
            <a:ext cx="758541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35,550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548135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548135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548135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548135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3643" name="Google Shape;3643;p56"/>
          <p:cNvSpPr txBox="1"/>
          <p:nvPr/>
        </p:nvSpPr>
        <p:spPr>
          <a:xfrm>
            <a:off x="4203363" y="1120745"/>
            <a:ext cx="188320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Receivable</a:t>
            </a:r>
            <a:endParaRPr/>
          </a:p>
        </p:txBody>
      </p:sp>
      <p:grpSp>
        <p:nvGrpSpPr>
          <p:cNvPr id="3644" name="Google Shape;3644;p56"/>
          <p:cNvGrpSpPr/>
          <p:nvPr/>
        </p:nvGrpSpPr>
        <p:grpSpPr>
          <a:xfrm>
            <a:off x="4291992" y="1452472"/>
            <a:ext cx="1705948" cy="368260"/>
            <a:chOff x="2547236" y="1229802"/>
            <a:chExt cx="1705948" cy="1687321"/>
          </a:xfrm>
        </p:grpSpPr>
        <p:cxnSp>
          <p:nvCxnSpPr>
            <p:cNvPr id="3645" name="Google Shape;3645;p56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646" name="Google Shape;3646;p56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647" name="Google Shape;3647;p56"/>
          <p:cNvSpPr txBox="1"/>
          <p:nvPr/>
        </p:nvSpPr>
        <p:spPr>
          <a:xfrm>
            <a:off x="4322566" y="1978502"/>
            <a:ext cx="165943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Expense</a:t>
            </a:r>
            <a:endParaRPr/>
          </a:p>
        </p:txBody>
      </p:sp>
      <p:grpSp>
        <p:nvGrpSpPr>
          <p:cNvPr id="3648" name="Google Shape;3648;p56"/>
          <p:cNvGrpSpPr/>
          <p:nvPr/>
        </p:nvGrpSpPr>
        <p:grpSpPr>
          <a:xfrm>
            <a:off x="4299301" y="2310229"/>
            <a:ext cx="1705948" cy="368260"/>
            <a:chOff x="2547236" y="1229802"/>
            <a:chExt cx="1705948" cy="1687321"/>
          </a:xfrm>
        </p:grpSpPr>
        <p:cxnSp>
          <p:nvCxnSpPr>
            <p:cNvPr id="3649" name="Google Shape;3649;p56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650" name="Google Shape;3650;p56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651" name="Google Shape;3651;p56"/>
          <p:cNvSpPr txBox="1"/>
          <p:nvPr/>
        </p:nvSpPr>
        <p:spPr>
          <a:xfrm>
            <a:off x="4666896" y="2309032"/>
            <a:ext cx="49725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800</a:t>
            </a:r>
            <a:endParaRPr/>
          </a:p>
        </p:txBody>
      </p:sp>
      <p:sp>
        <p:nvSpPr>
          <p:cNvPr id="3652" name="Google Shape;3652;p56"/>
          <p:cNvSpPr txBox="1"/>
          <p:nvPr/>
        </p:nvSpPr>
        <p:spPr>
          <a:xfrm>
            <a:off x="4684322" y="2625931"/>
            <a:ext cx="98110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Inventory</a:t>
            </a:r>
            <a:endParaRPr/>
          </a:p>
        </p:txBody>
      </p:sp>
      <p:grpSp>
        <p:nvGrpSpPr>
          <p:cNvPr id="3653" name="Google Shape;3653;p56"/>
          <p:cNvGrpSpPr/>
          <p:nvPr/>
        </p:nvGrpSpPr>
        <p:grpSpPr>
          <a:xfrm>
            <a:off x="4308412" y="2952118"/>
            <a:ext cx="1705948" cy="833880"/>
            <a:chOff x="2547236" y="1229802"/>
            <a:chExt cx="1705948" cy="1687321"/>
          </a:xfrm>
        </p:grpSpPr>
        <p:cxnSp>
          <p:nvCxnSpPr>
            <p:cNvPr id="3654" name="Google Shape;3654;p56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655" name="Google Shape;3655;p56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656" name="Google Shape;3656;p56"/>
          <p:cNvSpPr txBox="1"/>
          <p:nvPr/>
        </p:nvSpPr>
        <p:spPr>
          <a:xfrm>
            <a:off x="4416322" y="2950921"/>
            <a:ext cx="75693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10,000</a:t>
            </a:r>
            <a:endParaRPr/>
          </a:p>
        </p:txBody>
      </p:sp>
      <p:sp>
        <p:nvSpPr>
          <p:cNvPr id="3657" name="Google Shape;3657;p56"/>
          <p:cNvSpPr txBox="1"/>
          <p:nvPr/>
        </p:nvSpPr>
        <p:spPr>
          <a:xfrm>
            <a:off x="10348019" y="1123773"/>
            <a:ext cx="100219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Bank loan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grpSp>
        <p:nvGrpSpPr>
          <p:cNvPr id="3658" name="Google Shape;3658;p56"/>
          <p:cNvGrpSpPr/>
          <p:nvPr/>
        </p:nvGrpSpPr>
        <p:grpSpPr>
          <a:xfrm>
            <a:off x="9996142" y="1455500"/>
            <a:ext cx="1705948" cy="368260"/>
            <a:chOff x="2547236" y="1229802"/>
            <a:chExt cx="1705948" cy="1687321"/>
          </a:xfrm>
        </p:grpSpPr>
        <p:cxnSp>
          <p:nvCxnSpPr>
            <p:cNvPr id="3659" name="Google Shape;3659;p56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660" name="Google Shape;3660;p56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661" name="Google Shape;3661;p56"/>
          <p:cNvSpPr txBox="1"/>
          <p:nvPr/>
        </p:nvSpPr>
        <p:spPr>
          <a:xfrm>
            <a:off x="10949291" y="1429766"/>
            <a:ext cx="75693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3662" name="Google Shape;3662;p56"/>
          <p:cNvSpPr txBox="1"/>
          <p:nvPr/>
        </p:nvSpPr>
        <p:spPr>
          <a:xfrm>
            <a:off x="10215613" y="1429766"/>
            <a:ext cx="65274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5,000</a:t>
            </a:r>
            <a:endParaRPr/>
          </a:p>
        </p:txBody>
      </p:sp>
      <p:sp>
        <p:nvSpPr>
          <p:cNvPr id="3663" name="Google Shape;3663;p56"/>
          <p:cNvSpPr txBox="1"/>
          <p:nvPr/>
        </p:nvSpPr>
        <p:spPr>
          <a:xfrm>
            <a:off x="6318853" y="1117605"/>
            <a:ext cx="16376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Accounts payable</a:t>
            </a:r>
            <a:endParaRPr/>
          </a:p>
        </p:txBody>
      </p:sp>
      <p:grpSp>
        <p:nvGrpSpPr>
          <p:cNvPr id="3664" name="Google Shape;3664;p56"/>
          <p:cNvGrpSpPr/>
          <p:nvPr/>
        </p:nvGrpSpPr>
        <p:grpSpPr>
          <a:xfrm>
            <a:off x="6284721" y="1449331"/>
            <a:ext cx="1705948" cy="617621"/>
            <a:chOff x="2547236" y="1229802"/>
            <a:chExt cx="1705948" cy="1687321"/>
          </a:xfrm>
        </p:grpSpPr>
        <p:cxnSp>
          <p:nvCxnSpPr>
            <p:cNvPr id="3665" name="Google Shape;3665;p56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666" name="Google Shape;3666;p56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667" name="Google Shape;3667;p56"/>
          <p:cNvSpPr txBox="1"/>
          <p:nvPr/>
        </p:nvSpPr>
        <p:spPr>
          <a:xfrm>
            <a:off x="7342065" y="1423598"/>
            <a:ext cx="65274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6,000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250</a:t>
            </a:r>
            <a:endParaRPr/>
          </a:p>
        </p:txBody>
      </p:sp>
      <p:sp>
        <p:nvSpPr>
          <p:cNvPr id="3668" name="Google Shape;3668;p56"/>
          <p:cNvSpPr txBox="1"/>
          <p:nvPr/>
        </p:nvSpPr>
        <p:spPr>
          <a:xfrm>
            <a:off x="8149085" y="1125191"/>
            <a:ext cx="165212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Deferred revenue</a:t>
            </a:r>
            <a:endParaRPr/>
          </a:p>
        </p:txBody>
      </p:sp>
      <p:grpSp>
        <p:nvGrpSpPr>
          <p:cNvPr id="3669" name="Google Shape;3669;p56"/>
          <p:cNvGrpSpPr/>
          <p:nvPr/>
        </p:nvGrpSpPr>
        <p:grpSpPr>
          <a:xfrm>
            <a:off x="8122166" y="1456918"/>
            <a:ext cx="1705948" cy="368260"/>
            <a:chOff x="2547236" y="1229802"/>
            <a:chExt cx="1705948" cy="1687321"/>
          </a:xfrm>
        </p:grpSpPr>
        <p:cxnSp>
          <p:nvCxnSpPr>
            <p:cNvPr id="3670" name="Google Shape;3670;p56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671" name="Google Shape;3671;p56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672" name="Google Shape;3672;p56"/>
          <p:cNvSpPr txBox="1"/>
          <p:nvPr/>
        </p:nvSpPr>
        <p:spPr>
          <a:xfrm>
            <a:off x="9335002" y="1431184"/>
            <a:ext cx="49725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3673" name="Google Shape;3673;p56"/>
          <p:cNvSpPr txBox="1"/>
          <p:nvPr/>
        </p:nvSpPr>
        <p:spPr>
          <a:xfrm>
            <a:off x="8601324" y="1431184"/>
            <a:ext cx="39305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90</a:t>
            </a:r>
            <a:endParaRPr/>
          </a:p>
        </p:txBody>
      </p:sp>
      <p:sp>
        <p:nvSpPr>
          <p:cNvPr id="3674" name="Google Shape;3674;p56"/>
          <p:cNvSpPr txBox="1"/>
          <p:nvPr/>
        </p:nvSpPr>
        <p:spPr>
          <a:xfrm>
            <a:off x="6814454" y="3019219"/>
            <a:ext cx="10737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Profit</a:t>
            </a:r>
            <a:endParaRPr/>
          </a:p>
        </p:txBody>
      </p:sp>
      <p:grpSp>
        <p:nvGrpSpPr>
          <p:cNvPr id="3675" name="Google Shape;3675;p56"/>
          <p:cNvGrpSpPr/>
          <p:nvPr/>
        </p:nvGrpSpPr>
        <p:grpSpPr>
          <a:xfrm>
            <a:off x="6506161" y="3384130"/>
            <a:ext cx="1705948" cy="368260"/>
            <a:chOff x="2547236" y="1229802"/>
            <a:chExt cx="1705948" cy="1687321"/>
          </a:xfrm>
        </p:grpSpPr>
        <p:cxnSp>
          <p:nvCxnSpPr>
            <p:cNvPr id="3676" name="Google Shape;3676;p56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677" name="Google Shape;3677;p56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678" name="Google Shape;3678;p56"/>
          <p:cNvSpPr txBox="1"/>
          <p:nvPr/>
        </p:nvSpPr>
        <p:spPr>
          <a:xfrm>
            <a:off x="7411706" y="3369029"/>
            <a:ext cx="49725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360</a:t>
            </a:r>
            <a:endParaRPr/>
          </a:p>
        </p:txBody>
      </p:sp>
      <p:grpSp>
        <p:nvGrpSpPr>
          <p:cNvPr id="3679" name="Google Shape;3679;p56"/>
          <p:cNvGrpSpPr/>
          <p:nvPr/>
        </p:nvGrpSpPr>
        <p:grpSpPr>
          <a:xfrm>
            <a:off x="9227842" y="3404645"/>
            <a:ext cx="1705948" cy="368260"/>
            <a:chOff x="2547236" y="1229802"/>
            <a:chExt cx="1705948" cy="1687321"/>
          </a:xfrm>
        </p:grpSpPr>
        <p:cxnSp>
          <p:nvCxnSpPr>
            <p:cNvPr id="3680" name="Google Shape;3680;p56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681" name="Google Shape;3681;p56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682" name="Google Shape;3682;p56"/>
          <p:cNvSpPr txBox="1"/>
          <p:nvPr/>
        </p:nvSpPr>
        <p:spPr>
          <a:xfrm>
            <a:off x="6446041" y="2981755"/>
            <a:ext cx="1804303" cy="844102"/>
          </a:xfrm>
          <a:prstGeom prst="rect">
            <a:avLst/>
          </a:prstGeom>
          <a:noFill/>
          <a:ln w="57150" cap="flat" cmpd="sng">
            <a:solidFill>
              <a:srgbClr val="94209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94209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3683" name="Google Shape;3683;p56"/>
          <p:cNvSpPr txBox="1"/>
          <p:nvPr/>
        </p:nvSpPr>
        <p:spPr>
          <a:xfrm>
            <a:off x="7074132" y="4935797"/>
            <a:ext cx="60625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Sales</a:t>
            </a:r>
            <a:endParaRPr/>
          </a:p>
        </p:txBody>
      </p:sp>
      <p:grpSp>
        <p:nvGrpSpPr>
          <p:cNvPr id="3684" name="Google Shape;3684;p56"/>
          <p:cNvGrpSpPr/>
          <p:nvPr/>
        </p:nvGrpSpPr>
        <p:grpSpPr>
          <a:xfrm>
            <a:off x="6524284" y="5267523"/>
            <a:ext cx="1705948" cy="891553"/>
            <a:chOff x="2547236" y="1229802"/>
            <a:chExt cx="1705948" cy="1687321"/>
          </a:xfrm>
        </p:grpSpPr>
        <p:cxnSp>
          <p:nvCxnSpPr>
            <p:cNvPr id="3685" name="Google Shape;3685;p56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686" name="Google Shape;3686;p56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687" name="Google Shape;3687;p56"/>
          <p:cNvSpPr txBox="1"/>
          <p:nvPr/>
        </p:nvSpPr>
        <p:spPr>
          <a:xfrm>
            <a:off x="7598891" y="5263056"/>
            <a:ext cx="497251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700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600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90</a:t>
            </a:r>
            <a:endParaRPr/>
          </a:p>
        </p:txBody>
      </p:sp>
      <p:sp>
        <p:nvSpPr>
          <p:cNvPr id="3688" name="Google Shape;3688;p56"/>
          <p:cNvSpPr txBox="1"/>
          <p:nvPr/>
        </p:nvSpPr>
        <p:spPr>
          <a:xfrm>
            <a:off x="3984488" y="5505636"/>
            <a:ext cx="123553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Cost of Sales</a:t>
            </a:r>
            <a:endParaRPr/>
          </a:p>
        </p:txBody>
      </p:sp>
      <p:grpSp>
        <p:nvGrpSpPr>
          <p:cNvPr id="3689" name="Google Shape;3689;p56"/>
          <p:cNvGrpSpPr/>
          <p:nvPr/>
        </p:nvGrpSpPr>
        <p:grpSpPr>
          <a:xfrm>
            <a:off x="3749273" y="5816092"/>
            <a:ext cx="1705948" cy="841021"/>
            <a:chOff x="2547236" y="1229802"/>
            <a:chExt cx="1705948" cy="1687321"/>
          </a:xfrm>
        </p:grpSpPr>
        <p:cxnSp>
          <p:nvCxnSpPr>
            <p:cNvPr id="3690" name="Google Shape;3690;p56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691" name="Google Shape;3691;p56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692" name="Google Shape;3692;p56"/>
          <p:cNvSpPr txBox="1"/>
          <p:nvPr/>
        </p:nvSpPr>
        <p:spPr>
          <a:xfrm>
            <a:off x="4102970" y="5832891"/>
            <a:ext cx="497251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</a:t>
            </a:r>
            <a:endParaRPr/>
          </a:p>
        </p:txBody>
      </p:sp>
      <p:sp>
        <p:nvSpPr>
          <p:cNvPr id="3693" name="Google Shape;3693;p56"/>
          <p:cNvSpPr txBox="1"/>
          <p:nvPr/>
        </p:nvSpPr>
        <p:spPr>
          <a:xfrm>
            <a:off x="2558804" y="4600492"/>
            <a:ext cx="89800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Cleaning</a:t>
            </a:r>
            <a:endParaRPr/>
          </a:p>
        </p:txBody>
      </p:sp>
      <p:grpSp>
        <p:nvGrpSpPr>
          <p:cNvPr id="3694" name="Google Shape;3694;p56"/>
          <p:cNvGrpSpPr/>
          <p:nvPr/>
        </p:nvGrpSpPr>
        <p:grpSpPr>
          <a:xfrm>
            <a:off x="2500181" y="4889686"/>
            <a:ext cx="1048134" cy="620597"/>
            <a:chOff x="2547236" y="1229802"/>
            <a:chExt cx="1705948" cy="1687321"/>
          </a:xfrm>
        </p:grpSpPr>
        <p:cxnSp>
          <p:nvCxnSpPr>
            <p:cNvPr id="3695" name="Google Shape;3695;p56"/>
            <p:cNvCxnSpPr/>
            <p:nvPr/>
          </p:nvCxnSpPr>
          <p:spPr>
            <a:xfrm>
              <a:off x="2547236" y="1229802"/>
              <a:ext cx="1705948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696" name="Google Shape;3696;p56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697" name="Google Shape;3697;p56"/>
          <p:cNvSpPr txBox="1"/>
          <p:nvPr/>
        </p:nvSpPr>
        <p:spPr>
          <a:xfrm>
            <a:off x="2508524" y="4885219"/>
            <a:ext cx="49725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50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250</a:t>
            </a:r>
            <a:endParaRPr/>
          </a:p>
        </p:txBody>
      </p:sp>
      <p:sp>
        <p:nvSpPr>
          <p:cNvPr id="3698" name="Google Shape;3698;p56"/>
          <p:cNvSpPr txBox="1"/>
          <p:nvPr/>
        </p:nvSpPr>
        <p:spPr>
          <a:xfrm>
            <a:off x="1146779" y="5508167"/>
            <a:ext cx="125406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Depreciation</a:t>
            </a:r>
            <a:endParaRPr/>
          </a:p>
        </p:txBody>
      </p:sp>
      <p:grpSp>
        <p:nvGrpSpPr>
          <p:cNvPr id="3699" name="Google Shape;3699;p56"/>
          <p:cNvGrpSpPr/>
          <p:nvPr/>
        </p:nvGrpSpPr>
        <p:grpSpPr>
          <a:xfrm>
            <a:off x="1171248" y="5818627"/>
            <a:ext cx="1152947" cy="297343"/>
            <a:chOff x="2461940" y="1229802"/>
            <a:chExt cx="1876542" cy="1687321"/>
          </a:xfrm>
        </p:grpSpPr>
        <p:cxnSp>
          <p:nvCxnSpPr>
            <p:cNvPr id="3700" name="Google Shape;3700;p56"/>
            <p:cNvCxnSpPr/>
            <p:nvPr/>
          </p:nvCxnSpPr>
          <p:spPr>
            <a:xfrm>
              <a:off x="2461940" y="1229802"/>
              <a:ext cx="1876542" cy="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01" name="Google Shape;3701;p56"/>
            <p:cNvCxnSpPr/>
            <p:nvPr/>
          </p:nvCxnSpPr>
          <p:spPr>
            <a:xfrm rot="10800000">
              <a:off x="3400309" y="1232005"/>
              <a:ext cx="0" cy="1685118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702" name="Google Shape;3702;p56"/>
          <p:cNvSpPr txBox="1"/>
          <p:nvPr/>
        </p:nvSpPr>
        <p:spPr>
          <a:xfrm>
            <a:off x="1221359" y="5814160"/>
            <a:ext cx="49725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100</a:t>
            </a:r>
            <a:endParaRPr/>
          </a:p>
        </p:txBody>
      </p:sp>
      <p:sp>
        <p:nvSpPr>
          <p:cNvPr id="3703" name="Google Shape;3703;p56"/>
          <p:cNvSpPr txBox="1"/>
          <p:nvPr/>
        </p:nvSpPr>
        <p:spPr>
          <a:xfrm>
            <a:off x="5403698" y="2976275"/>
            <a:ext cx="497251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300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</a:t>
            </a:r>
            <a:endParaRPr/>
          </a:p>
        </p:txBody>
      </p:sp>
      <p:sp>
        <p:nvSpPr>
          <p:cNvPr id="3704" name="Google Shape;3704;p56"/>
          <p:cNvSpPr txBox="1"/>
          <p:nvPr/>
        </p:nvSpPr>
        <p:spPr>
          <a:xfrm>
            <a:off x="9197954" y="3076356"/>
            <a:ext cx="181187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Contributed capital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10" name="Google Shape;3710;p57"/>
          <p:cNvGraphicFramePr/>
          <p:nvPr/>
        </p:nvGraphicFramePr>
        <p:xfrm>
          <a:off x="6571584" y="776270"/>
          <a:ext cx="5074200" cy="5442525"/>
        </p:xfrm>
        <a:graphic>
          <a:graphicData uri="http://schemas.openxmlformats.org/drawingml/2006/table">
            <a:tbl>
              <a:tblPr firstRow="1" bandRow="1">
                <a:noFill/>
                <a:tableStyleId>{BA319584-0B4F-4D78-BD67-E114906AF896}</a:tableStyleId>
              </a:tblPr>
              <a:tblGrid>
                <a:gridCol w="3905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8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47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endParaRPr sz="1800" b="0">
                        <a:solidFill>
                          <a:srgbClr val="7F7F7F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775">
                <a:tc>
                  <a:txBody>
                    <a:bodyPr/>
                    <a:lstStyle/>
                    <a:p>
                      <a:pPr marL="136525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Revenue</a:t>
                      </a:r>
                      <a:endParaRPr sz="1800" b="0">
                        <a:solidFill>
                          <a:schemeClr val="dk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accent2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1,390</a:t>
                      </a:r>
                      <a:r>
                        <a:rPr lang="en-US" sz="1800" b="1">
                          <a:solidFill>
                            <a:srgbClr val="FFF2CC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800" b="0">
                        <a:solidFill>
                          <a:srgbClr val="FFF2CC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775">
                <a:tc>
                  <a:txBody>
                    <a:bodyPr/>
                    <a:lstStyle/>
                    <a:p>
                      <a:pPr marL="13652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venir"/>
                        <a:buNone/>
                      </a:pPr>
                      <a:r>
                        <a:rPr lang="en-US" sz="18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Cost of sales</a:t>
                      </a:r>
                      <a:endParaRPr/>
                    </a:p>
                  </a:txBody>
                  <a:tcPr marL="91450" marR="91450" marT="45725" marB="45725" anchor="ctr"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48135"/>
                        </a:buClr>
                        <a:buSzPts val="1800"/>
                        <a:buFont typeface="Avenir"/>
                        <a:buNone/>
                      </a:pPr>
                      <a:r>
                        <a:rPr lang="en-US" sz="1800" b="1">
                          <a:solidFill>
                            <a:srgbClr val="548135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(630)</a:t>
                      </a:r>
                      <a:endParaRPr sz="1800" b="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775">
                <a:tc>
                  <a:txBody>
                    <a:bodyPr/>
                    <a:lstStyle/>
                    <a:p>
                      <a:pPr marL="13652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venir"/>
                        <a:buNone/>
                      </a:pPr>
                      <a:r>
                        <a:rPr lang="en-US" sz="18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Gross profit</a:t>
                      </a:r>
                      <a:endParaRPr/>
                    </a:p>
                  </a:txBody>
                  <a:tcPr marL="91450" marR="91450" marT="45725" marB="45725" anchor="ctr">
                    <a:lnL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1800"/>
                        <a:buFont typeface="Avenir"/>
                        <a:buNone/>
                      </a:pPr>
                      <a:r>
                        <a:rPr lang="en-US" sz="1800" b="1">
                          <a:solidFill>
                            <a:schemeClr val="accent2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760</a:t>
                      </a:r>
                      <a:r>
                        <a:rPr lang="en-US" sz="1800" b="1">
                          <a:solidFill>
                            <a:schemeClr val="lt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800" b="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R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4775">
                <a:tc>
                  <a:txBody>
                    <a:bodyPr/>
                    <a:lstStyle/>
                    <a:p>
                      <a:pPr marL="13652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venir"/>
                        <a:buNone/>
                      </a:pPr>
                      <a:r>
                        <a:rPr lang="en-US" sz="18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Cleaning expense</a:t>
                      </a:r>
                      <a:endParaRPr/>
                    </a:p>
                  </a:txBody>
                  <a:tcPr marL="91450" marR="91450" marT="45725" marB="45725" anchor="ctr">
                    <a:lnT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48135"/>
                        </a:buClr>
                        <a:buSzPts val="1800"/>
                        <a:buFont typeface="Avenir"/>
                        <a:buNone/>
                      </a:pPr>
                      <a:r>
                        <a:rPr lang="en-US" sz="1800" b="1">
                          <a:solidFill>
                            <a:srgbClr val="548135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(300) </a:t>
                      </a:r>
                      <a:endParaRPr sz="1800" b="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T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solidFill>
                      <a:srgbClr val="E1EF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4775">
                <a:tc>
                  <a:txBody>
                    <a:bodyPr/>
                    <a:lstStyle/>
                    <a:p>
                      <a:pPr marL="13652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venir"/>
                        <a:buNone/>
                      </a:pPr>
                      <a:r>
                        <a:rPr lang="en-US" sz="18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Depreciation expense</a:t>
                      </a:r>
                      <a:endParaRPr/>
                    </a:p>
                  </a:txBody>
                  <a:tcPr marL="91450" marR="91450" marT="45725" marB="45725" anchor="ctr"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48135"/>
                        </a:buClr>
                        <a:buSzPts val="1800"/>
                        <a:buFont typeface="Avenir"/>
                        <a:buNone/>
                      </a:pPr>
                      <a:r>
                        <a:rPr lang="en-US" sz="1800" b="1">
                          <a:solidFill>
                            <a:srgbClr val="548135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(100)</a:t>
                      </a:r>
                      <a:endParaRPr sz="1800" b="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4775">
                <a:tc>
                  <a:txBody>
                    <a:bodyPr/>
                    <a:lstStyle/>
                    <a:p>
                      <a:pPr marL="13652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venir"/>
                        <a:buNone/>
                      </a:pPr>
                      <a:r>
                        <a:rPr lang="en-US" sz="18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Operating profit</a:t>
                      </a:r>
                      <a:endParaRPr/>
                    </a:p>
                  </a:txBody>
                  <a:tcPr marL="91450" marR="91450" marT="45725" marB="45725" anchor="ctr">
                    <a:lnL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1800"/>
                        <a:buFont typeface="Avenir"/>
                        <a:buNone/>
                      </a:pPr>
                      <a:r>
                        <a:rPr lang="en-US" sz="1800" b="1">
                          <a:solidFill>
                            <a:schemeClr val="accent2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360</a:t>
                      </a:r>
                      <a:r>
                        <a:rPr lang="en-US" sz="1800" b="1">
                          <a:solidFill>
                            <a:schemeClr val="lt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800" b="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R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4775">
                <a:tc>
                  <a:txBody>
                    <a:bodyPr/>
                    <a:lstStyle/>
                    <a:p>
                      <a:pPr marL="13652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venir"/>
                        <a:buNone/>
                      </a:pPr>
                      <a:r>
                        <a:rPr lang="en-US" sz="18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Finance charges</a:t>
                      </a:r>
                      <a:endParaRPr/>
                    </a:p>
                  </a:txBody>
                  <a:tcPr marL="91450" marR="91450" marT="45725" marB="45725" anchor="ctr">
                    <a:lnT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48135"/>
                        </a:buClr>
                        <a:buSzPts val="1800"/>
                        <a:buFont typeface="Avenir"/>
                        <a:buNone/>
                      </a:pPr>
                      <a:r>
                        <a:rPr lang="en-US" sz="1800" b="1">
                          <a:solidFill>
                            <a:srgbClr val="548135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0</a:t>
                      </a:r>
                      <a:r>
                        <a:rPr lang="en-US" sz="1800" b="1">
                          <a:solidFill>
                            <a:srgbClr val="E1EFD8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8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T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4775">
                <a:tc>
                  <a:txBody>
                    <a:bodyPr/>
                    <a:lstStyle/>
                    <a:p>
                      <a:pPr marL="13652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venir"/>
                        <a:buNone/>
                      </a:pPr>
                      <a:r>
                        <a:rPr lang="en-US" sz="18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Net profit before tax</a:t>
                      </a:r>
                      <a:endParaRPr/>
                    </a:p>
                  </a:txBody>
                  <a:tcPr marL="91450" marR="91450" marT="45725" marB="45725" anchor="ctr">
                    <a:lnL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1800"/>
                        <a:buFont typeface="Avenir"/>
                        <a:buNone/>
                      </a:pPr>
                      <a:r>
                        <a:rPr lang="en-US" sz="1800" b="1">
                          <a:solidFill>
                            <a:schemeClr val="accent2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360</a:t>
                      </a:r>
                      <a:r>
                        <a:rPr lang="en-US" sz="1800" b="1">
                          <a:solidFill>
                            <a:schemeClr val="lt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800" b="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R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4775">
                <a:tc>
                  <a:txBody>
                    <a:bodyPr/>
                    <a:lstStyle/>
                    <a:p>
                      <a:pPr marL="13652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venir"/>
                        <a:buNone/>
                      </a:pPr>
                      <a:r>
                        <a:rPr lang="en-US" sz="18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Tax charge</a:t>
                      </a:r>
                      <a:endParaRPr/>
                    </a:p>
                  </a:txBody>
                  <a:tcPr marL="91450" marR="91450" marT="45725" marB="45725" anchor="ctr">
                    <a:lnT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48135"/>
                        </a:buClr>
                        <a:buSzPts val="1800"/>
                        <a:buFont typeface="Avenir"/>
                        <a:buNone/>
                      </a:pPr>
                      <a:r>
                        <a:rPr lang="en-US" sz="1800" b="1">
                          <a:solidFill>
                            <a:srgbClr val="548135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0</a:t>
                      </a:r>
                      <a:r>
                        <a:rPr lang="en-US" sz="1800" b="1">
                          <a:solidFill>
                            <a:srgbClr val="E1EFD8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8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T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4775">
                <a:tc>
                  <a:txBody>
                    <a:bodyPr/>
                    <a:lstStyle/>
                    <a:p>
                      <a:pPr marL="13652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venir"/>
                        <a:buNone/>
                      </a:pPr>
                      <a:r>
                        <a:rPr lang="en-US" sz="18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Net profit after tax</a:t>
                      </a:r>
                      <a:endParaRPr/>
                    </a:p>
                  </a:txBody>
                  <a:tcPr marL="91450" marR="91450" marT="45725" marB="45725" anchor="ctr">
                    <a:lnL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1800"/>
                        <a:buFont typeface="Avenir"/>
                        <a:buNone/>
                      </a:pPr>
                      <a:r>
                        <a:rPr lang="en-US" sz="1800" b="1">
                          <a:solidFill>
                            <a:schemeClr val="accent2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360</a:t>
                      </a:r>
                      <a:r>
                        <a:rPr lang="en-US" sz="1800" b="1">
                          <a:solidFill>
                            <a:schemeClr val="lt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800" b="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R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711" name="Google Shape;3711;p57"/>
          <p:cNvSpPr txBox="1"/>
          <p:nvPr/>
        </p:nvSpPr>
        <p:spPr>
          <a:xfrm>
            <a:off x="7458145" y="147369"/>
            <a:ext cx="3690369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Inc.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Income Statement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For the period ended 28 February</a:t>
            </a:r>
            <a:endParaRPr/>
          </a:p>
        </p:txBody>
      </p:sp>
      <p:sp>
        <p:nvSpPr>
          <p:cNvPr id="3712" name="Google Shape;3712;p57"/>
          <p:cNvSpPr txBox="1"/>
          <p:nvPr/>
        </p:nvSpPr>
        <p:spPr>
          <a:xfrm>
            <a:off x="866501" y="253050"/>
            <a:ext cx="445654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Trial balance</a:t>
            </a:r>
            <a:endParaRPr/>
          </a:p>
        </p:txBody>
      </p:sp>
      <p:graphicFrame>
        <p:nvGraphicFramePr>
          <p:cNvPr id="3713" name="Google Shape;3713;p57"/>
          <p:cNvGraphicFramePr/>
          <p:nvPr/>
        </p:nvGraphicFramePr>
        <p:xfrm>
          <a:off x="867845" y="1052558"/>
          <a:ext cx="4456550" cy="5760880"/>
        </p:xfrm>
        <a:graphic>
          <a:graphicData uri="http://schemas.openxmlformats.org/drawingml/2006/table">
            <a:tbl>
              <a:tblPr firstRow="1" bandRow="1">
                <a:noFill/>
                <a:tableStyleId>{BA319584-0B4F-4D78-BD67-E114906AF896}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1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latin typeface="Avenir"/>
                          <a:ea typeface="Avenir"/>
                          <a:cs typeface="Avenir"/>
                          <a:sym typeface="Avenir"/>
                        </a:rPr>
                        <a:t>General ledger account</a:t>
                      </a:r>
                      <a:endParaRPr/>
                    </a:p>
                  </a:txBody>
                  <a:tcPr marL="91450" marR="91450" marT="45725" marB="45725" anchor="ctr"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1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Green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1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Side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1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Orange Side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Equipment – cost</a:t>
                      </a:r>
                      <a:endParaRPr sz="1600" b="0">
                        <a:solidFill>
                          <a:schemeClr val="dk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rgbClr val="548135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6,000</a:t>
                      </a:r>
                      <a:r>
                        <a:rPr lang="en-US" sz="1600" b="1">
                          <a:solidFill>
                            <a:srgbClr val="E1EFD8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Equipment – acc depn</a:t>
                      </a:r>
                      <a:endParaRPr sz="1600" b="0">
                        <a:solidFill>
                          <a:schemeClr val="dk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accent2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100</a:t>
                      </a:r>
                      <a:r>
                        <a:rPr lang="en-US" sz="1600" b="0">
                          <a:solidFill>
                            <a:srgbClr val="FFF2CC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FFF2CC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Deferred expenses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48135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rgbClr val="548135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800</a:t>
                      </a:r>
                      <a:r>
                        <a:rPr lang="en-US" sz="1600" b="1">
                          <a:solidFill>
                            <a:srgbClr val="E1EFD8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Accounts receivable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48135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rgbClr val="548135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–</a:t>
                      </a:r>
                      <a:r>
                        <a:rPr lang="en-US" sz="1600" b="1">
                          <a:solidFill>
                            <a:srgbClr val="E1EFD8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Inventory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48135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rgbClr val="548135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9,370</a:t>
                      </a:r>
                      <a:r>
                        <a:rPr lang="en-US" sz="1600" b="1">
                          <a:solidFill>
                            <a:srgbClr val="E1EFD8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Cash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48135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rgbClr val="548135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35,550</a:t>
                      </a:r>
                      <a:r>
                        <a:rPr lang="en-US" sz="1600" b="1">
                          <a:solidFill>
                            <a:srgbClr val="E1EFD8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Accounts payable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accent2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6,250</a:t>
                      </a:r>
                      <a:r>
                        <a:rPr lang="en-US" sz="1600" b="0">
                          <a:solidFill>
                            <a:srgbClr val="FFF2CC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FFF2CC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Deferred income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accent2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10</a:t>
                      </a:r>
                      <a:r>
                        <a:rPr lang="en-US" sz="1600" b="0">
                          <a:solidFill>
                            <a:srgbClr val="FFF2CC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chemeClr val="accent2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Bank loan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accent2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25,000</a:t>
                      </a:r>
                      <a:r>
                        <a:rPr lang="en-US" sz="1600" b="0">
                          <a:solidFill>
                            <a:srgbClr val="FFF2CC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chemeClr val="accent2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latin typeface="Avenir"/>
                          <a:ea typeface="Avenir"/>
                          <a:cs typeface="Avenir"/>
                          <a:sym typeface="Avenir"/>
                        </a:rPr>
                        <a:t>Contributed capital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accent2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20,000</a:t>
                      </a:r>
                      <a:r>
                        <a:rPr lang="en-US" sz="1600" b="0">
                          <a:solidFill>
                            <a:srgbClr val="FFF2CC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chemeClr val="accent2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latin typeface="Avenir"/>
                          <a:ea typeface="Avenir"/>
                          <a:cs typeface="Avenir"/>
                          <a:sym typeface="Avenir"/>
                        </a:rPr>
                        <a:t>Sales</a:t>
                      </a:r>
                      <a:endParaRPr/>
                    </a:p>
                  </a:txBody>
                  <a:tcPr marL="91450" marR="91450" marT="45725" marB="45725" anchor="ctr">
                    <a:lnL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accent2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1,390</a:t>
                      </a:r>
                      <a:r>
                        <a:rPr lang="en-US" sz="1600" b="0">
                          <a:solidFill>
                            <a:srgbClr val="FFF2CC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chemeClr val="accent2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Cost of sales</a:t>
                      </a:r>
                      <a:endParaRPr sz="1600" b="0">
                        <a:solidFill>
                          <a:schemeClr val="dk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rgbClr val="548135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630</a:t>
                      </a:r>
                      <a:r>
                        <a:rPr lang="en-US" sz="1600" b="1">
                          <a:solidFill>
                            <a:srgbClr val="E1EFD8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Cleaning</a:t>
                      </a:r>
                      <a:endParaRPr sz="1600" b="0">
                        <a:solidFill>
                          <a:schemeClr val="dk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rgbClr val="548135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300</a:t>
                      </a:r>
                      <a:r>
                        <a:rPr lang="en-US" sz="1600" b="1">
                          <a:solidFill>
                            <a:srgbClr val="E1EFD8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Depreciation</a:t>
                      </a:r>
                      <a:endParaRPr sz="1600" b="0">
                        <a:solidFill>
                          <a:schemeClr val="dk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rgbClr val="548135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100</a:t>
                      </a:r>
                      <a:r>
                        <a:rPr lang="en-US" sz="1600" b="1">
                          <a:solidFill>
                            <a:srgbClr val="E1EFD8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>
                        <a:solidFill>
                          <a:schemeClr val="dk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>
                          <a:solidFill>
                            <a:srgbClr val="548135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52,750</a:t>
                      </a:r>
                      <a:r>
                        <a:rPr lang="en-US" sz="1600" b="1">
                          <a:solidFill>
                            <a:srgbClr val="E1EFD8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1">
                          <a:solidFill>
                            <a:schemeClr val="accent2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52,750</a:t>
                      </a:r>
                      <a:r>
                        <a:rPr lang="en-US" sz="1600" b="1">
                          <a:solidFill>
                            <a:srgbClr val="FFF2CC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FFF2CC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9" name="Google Shape;3719;p58"/>
          <p:cNvSpPr txBox="1"/>
          <p:nvPr/>
        </p:nvSpPr>
        <p:spPr>
          <a:xfrm>
            <a:off x="6442071" y="292048"/>
            <a:ext cx="5090765" cy="861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Inc.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Balance Sheet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At 28 February</a:t>
            </a:r>
            <a:endParaRPr/>
          </a:p>
        </p:txBody>
      </p:sp>
      <p:graphicFrame>
        <p:nvGraphicFramePr>
          <p:cNvPr id="3720" name="Google Shape;3720;p58"/>
          <p:cNvGraphicFramePr/>
          <p:nvPr/>
        </p:nvGraphicFramePr>
        <p:xfrm>
          <a:off x="6394450" y="705056"/>
          <a:ext cx="5074200" cy="6279060"/>
        </p:xfrm>
        <a:graphic>
          <a:graphicData uri="http://schemas.openxmlformats.org/drawingml/2006/table">
            <a:tbl>
              <a:tblPr firstRow="1" bandRow="1">
                <a:noFill/>
                <a:tableStyleId>{BA319584-0B4F-4D78-BD67-E114906AF896}</a:tableStyleId>
              </a:tblPr>
              <a:tblGrid>
                <a:gridCol w="3905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8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9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b="0">
                        <a:solidFill>
                          <a:srgbClr val="7F7F7F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900">
                <a:tc>
                  <a:txBody>
                    <a:bodyPr/>
                    <a:lstStyle/>
                    <a:p>
                      <a:pPr marL="3175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Equipment</a:t>
                      </a:r>
                      <a:endParaRPr sz="1600" b="0">
                        <a:solidFill>
                          <a:schemeClr val="dk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>
                          <a:solidFill>
                            <a:srgbClr val="548135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5,900</a:t>
                      </a:r>
                      <a:r>
                        <a:rPr lang="en-US" sz="1600" b="1">
                          <a:solidFill>
                            <a:srgbClr val="E1EFD8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1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900">
                <a:tc>
                  <a:txBody>
                    <a:bodyPr/>
                    <a:lstStyle/>
                    <a:p>
                      <a:pPr marL="1397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Total non-current assets</a:t>
                      </a:r>
                      <a:endParaRPr sz="1600" b="0">
                        <a:solidFill>
                          <a:schemeClr val="dk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5,900</a:t>
                      </a:r>
                      <a:r>
                        <a:rPr lang="en-US" sz="1600" b="0">
                          <a:solidFill>
                            <a:schemeClr val="lt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900">
                <a:tc>
                  <a:txBody>
                    <a:bodyPr/>
                    <a:lstStyle/>
                    <a:p>
                      <a:pPr marL="13970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Current assets</a:t>
                      </a:r>
                      <a:endParaRPr/>
                    </a:p>
                  </a:txBody>
                  <a:tcPr marL="91450" marR="91450" marT="45725" marB="45725" anchor="ctr"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b="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900">
                <a:tc>
                  <a:txBody>
                    <a:bodyPr/>
                    <a:lstStyle/>
                    <a:p>
                      <a:pPr marL="36036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Inventory</a:t>
                      </a:r>
                      <a:endParaRPr/>
                    </a:p>
                  </a:txBody>
                  <a:tcPr marL="91450" marR="91450" marT="45725" marB="45725" anchor="ctr"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>
                          <a:solidFill>
                            <a:srgbClr val="548135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9,370</a:t>
                      </a:r>
                      <a:r>
                        <a:rPr lang="en-US" sz="1600" b="1">
                          <a:solidFill>
                            <a:srgbClr val="E1EFD8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900">
                <a:tc>
                  <a:txBody>
                    <a:bodyPr/>
                    <a:lstStyle/>
                    <a:p>
                      <a:pPr marL="36036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Deferred expenses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48135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1">
                          <a:solidFill>
                            <a:srgbClr val="548135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800</a:t>
                      </a:r>
                      <a:r>
                        <a:rPr lang="en-US" sz="1600" b="1">
                          <a:solidFill>
                            <a:srgbClr val="E1EFD8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900">
                <a:tc>
                  <a:txBody>
                    <a:bodyPr/>
                    <a:lstStyle/>
                    <a:p>
                      <a:pPr marL="36036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Cash and cash equivalents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48135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1">
                          <a:solidFill>
                            <a:srgbClr val="548135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35,550</a:t>
                      </a:r>
                      <a:r>
                        <a:rPr lang="en-US" sz="1600" b="1">
                          <a:solidFill>
                            <a:srgbClr val="E1EFD8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900">
                <a:tc>
                  <a:txBody>
                    <a:bodyPr/>
                    <a:lstStyle/>
                    <a:p>
                      <a:pPr marL="1397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Total current assets</a:t>
                      </a:r>
                      <a:endParaRPr sz="1600" b="0">
                        <a:solidFill>
                          <a:schemeClr val="dk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45,720</a:t>
                      </a:r>
                      <a:r>
                        <a:rPr lang="en-US" sz="1600" b="0">
                          <a:solidFill>
                            <a:schemeClr val="lt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900">
                <a:tc>
                  <a:txBody>
                    <a:bodyPr/>
                    <a:lstStyle/>
                    <a:p>
                      <a:pPr marL="1397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i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Total assets</a:t>
                      </a:r>
                      <a:endParaRPr sz="1600" b="1" i="0">
                        <a:solidFill>
                          <a:schemeClr val="dk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i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51,620</a:t>
                      </a:r>
                      <a:r>
                        <a:rPr lang="en-US" sz="1600" b="1" i="0">
                          <a:solidFill>
                            <a:schemeClr val="lt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1" i="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900">
                <a:tc>
                  <a:txBody>
                    <a:bodyPr/>
                    <a:lstStyle/>
                    <a:p>
                      <a:pPr marL="13970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Current liabilities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b="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4900">
                <a:tc>
                  <a:txBody>
                    <a:bodyPr/>
                    <a:lstStyle/>
                    <a:p>
                      <a:pPr marL="36036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Accounts payable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>
                          <a:solidFill>
                            <a:schemeClr val="accent2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6,250</a:t>
                      </a:r>
                      <a:r>
                        <a:rPr lang="en-US" sz="1600" b="1">
                          <a:solidFill>
                            <a:srgbClr val="FFF2CC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FFF2CC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900">
                <a:tc>
                  <a:txBody>
                    <a:bodyPr/>
                    <a:lstStyle/>
                    <a:p>
                      <a:pPr marL="36036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Deferred income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1">
                          <a:solidFill>
                            <a:schemeClr val="accent2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10</a:t>
                      </a:r>
                      <a:r>
                        <a:rPr lang="en-US" sz="1600" b="1">
                          <a:solidFill>
                            <a:srgbClr val="FFF2CC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chemeClr val="accent2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900">
                <a:tc>
                  <a:txBody>
                    <a:bodyPr/>
                    <a:lstStyle/>
                    <a:p>
                      <a:pPr marL="36036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Bank loan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1">
                          <a:solidFill>
                            <a:schemeClr val="accent2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25,000</a:t>
                      </a:r>
                      <a:r>
                        <a:rPr lang="en-US" sz="1600" b="1">
                          <a:solidFill>
                            <a:srgbClr val="FFF2CC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chemeClr val="accent2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4900">
                <a:tc>
                  <a:txBody>
                    <a:bodyPr/>
                    <a:lstStyle/>
                    <a:p>
                      <a:pPr marL="13970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Total liabilities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31,260</a:t>
                      </a:r>
                      <a:r>
                        <a:rPr lang="en-US" sz="1600" b="1">
                          <a:solidFill>
                            <a:schemeClr val="lt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4900">
                <a:tc>
                  <a:txBody>
                    <a:bodyPr/>
                    <a:lstStyle/>
                    <a:p>
                      <a:pPr marL="36036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Contributed capital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>
                          <a:solidFill>
                            <a:schemeClr val="accent2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20,000</a:t>
                      </a:r>
                      <a:r>
                        <a:rPr lang="en-US" sz="1600" b="1">
                          <a:solidFill>
                            <a:srgbClr val="FFF2CC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FFF2CC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4900">
                <a:tc>
                  <a:txBody>
                    <a:bodyPr/>
                    <a:lstStyle/>
                    <a:p>
                      <a:pPr marL="36036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Profit &amp; loss account (Retained Earnings)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1">
                          <a:solidFill>
                            <a:schemeClr val="accent2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360</a:t>
                      </a:r>
                      <a:r>
                        <a:rPr lang="en-US" sz="1600" b="1">
                          <a:solidFill>
                            <a:srgbClr val="FFF2CC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chemeClr val="accent2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24900">
                <a:tc>
                  <a:txBody>
                    <a:bodyPr/>
                    <a:lstStyle/>
                    <a:p>
                      <a:pPr marL="13970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Total equity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20,360</a:t>
                      </a:r>
                      <a:r>
                        <a:rPr lang="en-US" sz="1600" b="1">
                          <a:solidFill>
                            <a:schemeClr val="lt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24900">
                <a:tc>
                  <a:txBody>
                    <a:bodyPr/>
                    <a:lstStyle/>
                    <a:p>
                      <a:pPr marL="13970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1" i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Total liabilities and equity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1" i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51,620</a:t>
                      </a:r>
                      <a:r>
                        <a:rPr lang="en-US" sz="1600" b="1">
                          <a:solidFill>
                            <a:schemeClr val="lt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1" i="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3721" name="Google Shape;3721;p58"/>
          <p:cNvSpPr txBox="1"/>
          <p:nvPr/>
        </p:nvSpPr>
        <p:spPr>
          <a:xfrm>
            <a:off x="866501" y="253050"/>
            <a:ext cx="4456547" cy="861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Global Books Inc.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Trail Balance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At 28 February</a:t>
            </a:r>
            <a:endParaRPr sz="2800">
              <a:solidFill>
                <a:schemeClr val="accen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3722" name="Google Shape;3722;p58"/>
          <p:cNvSpPr/>
          <p:nvPr/>
        </p:nvSpPr>
        <p:spPr>
          <a:xfrm>
            <a:off x="5324393" y="5665590"/>
            <a:ext cx="1070057" cy="117627"/>
          </a:xfrm>
          <a:prstGeom prst="rightArrow">
            <a:avLst>
              <a:gd name="adj1" fmla="val 33804"/>
              <a:gd name="adj2" fmla="val 109382"/>
            </a:avLst>
          </a:prstGeom>
          <a:solidFill>
            <a:srgbClr val="94209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3723" name="Google Shape;3723;p58"/>
          <p:cNvGraphicFramePr/>
          <p:nvPr/>
        </p:nvGraphicFramePr>
        <p:xfrm>
          <a:off x="867845" y="1052558"/>
          <a:ext cx="4456550" cy="5760880"/>
        </p:xfrm>
        <a:graphic>
          <a:graphicData uri="http://schemas.openxmlformats.org/drawingml/2006/table">
            <a:tbl>
              <a:tblPr firstRow="1" bandRow="1">
                <a:noFill/>
                <a:tableStyleId>{BA319584-0B4F-4D78-BD67-E114906AF896}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1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latin typeface="Avenir"/>
                          <a:ea typeface="Avenir"/>
                          <a:cs typeface="Avenir"/>
                          <a:sym typeface="Avenir"/>
                        </a:rPr>
                        <a:t>General ledger account</a:t>
                      </a:r>
                      <a:endParaRPr/>
                    </a:p>
                  </a:txBody>
                  <a:tcPr marL="91450" marR="91450" marT="45725" marB="45725" anchor="ctr"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1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Green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1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Side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1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Orange Side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Equipment – cost</a:t>
                      </a:r>
                      <a:endParaRPr sz="1600" b="0">
                        <a:solidFill>
                          <a:schemeClr val="dk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rgbClr val="548135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6,000</a:t>
                      </a:r>
                      <a:r>
                        <a:rPr lang="en-US" sz="1600" b="1">
                          <a:solidFill>
                            <a:srgbClr val="E1EFD8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Equipment – acc depn</a:t>
                      </a:r>
                      <a:endParaRPr sz="1600" b="0">
                        <a:solidFill>
                          <a:schemeClr val="dk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accent2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100</a:t>
                      </a:r>
                      <a:r>
                        <a:rPr lang="en-US" sz="1600" b="0">
                          <a:solidFill>
                            <a:srgbClr val="FFF2CC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FFF2CC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Deferred expenses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48135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rgbClr val="548135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800</a:t>
                      </a:r>
                      <a:r>
                        <a:rPr lang="en-US" sz="1600" b="1">
                          <a:solidFill>
                            <a:srgbClr val="E1EFD8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Accounts receivable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48135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rgbClr val="548135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–</a:t>
                      </a:r>
                      <a:r>
                        <a:rPr lang="en-US" sz="1600" b="1">
                          <a:solidFill>
                            <a:srgbClr val="E1EFD8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Inventory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48135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rgbClr val="548135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9,370</a:t>
                      </a:r>
                      <a:r>
                        <a:rPr lang="en-US" sz="1600" b="1">
                          <a:solidFill>
                            <a:srgbClr val="E1EFD8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Cash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48135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rgbClr val="548135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35,550</a:t>
                      </a:r>
                      <a:r>
                        <a:rPr lang="en-US" sz="1600" b="1">
                          <a:solidFill>
                            <a:srgbClr val="E1EFD8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Accounts payable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accent2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6,250</a:t>
                      </a:r>
                      <a:r>
                        <a:rPr lang="en-US" sz="1600" b="0">
                          <a:solidFill>
                            <a:srgbClr val="FFF2CC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FFF2CC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Deferred income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accent2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10</a:t>
                      </a:r>
                      <a:r>
                        <a:rPr lang="en-US" sz="1600" b="0">
                          <a:solidFill>
                            <a:srgbClr val="FFF2CC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chemeClr val="accent2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Bank loan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accent2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25,000</a:t>
                      </a:r>
                      <a:r>
                        <a:rPr lang="en-US" sz="1600" b="0">
                          <a:solidFill>
                            <a:srgbClr val="FFF2CC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chemeClr val="accent2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latin typeface="Avenir"/>
                          <a:ea typeface="Avenir"/>
                          <a:cs typeface="Avenir"/>
                          <a:sym typeface="Avenir"/>
                        </a:rPr>
                        <a:t>Contributed capital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accent2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20,000</a:t>
                      </a:r>
                      <a:r>
                        <a:rPr lang="en-US" sz="1600" b="0">
                          <a:solidFill>
                            <a:srgbClr val="FFF2CC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chemeClr val="accent2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latin typeface="Avenir"/>
                          <a:ea typeface="Avenir"/>
                          <a:cs typeface="Avenir"/>
                          <a:sym typeface="Avenir"/>
                        </a:rPr>
                        <a:t>Sales</a:t>
                      </a:r>
                      <a:endParaRPr/>
                    </a:p>
                  </a:txBody>
                  <a:tcPr marL="91450" marR="91450" marT="45725" marB="45725" anchor="ctr">
                    <a:lnL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0">
                          <a:solidFill>
                            <a:schemeClr val="accent2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1,390</a:t>
                      </a:r>
                      <a:r>
                        <a:rPr lang="en-US" sz="1600" b="0">
                          <a:solidFill>
                            <a:srgbClr val="FFF2CC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chemeClr val="accent2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Cost of sales</a:t>
                      </a:r>
                      <a:endParaRPr sz="1600" b="0">
                        <a:solidFill>
                          <a:schemeClr val="dk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rgbClr val="548135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630</a:t>
                      </a:r>
                      <a:r>
                        <a:rPr lang="en-US" sz="1600" b="1">
                          <a:solidFill>
                            <a:srgbClr val="E1EFD8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Cleaning</a:t>
                      </a:r>
                      <a:endParaRPr sz="1600" b="0">
                        <a:solidFill>
                          <a:schemeClr val="dk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rgbClr val="548135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300</a:t>
                      </a:r>
                      <a:r>
                        <a:rPr lang="en-US" sz="1600" b="1">
                          <a:solidFill>
                            <a:srgbClr val="E1EFD8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Depreciation</a:t>
                      </a:r>
                      <a:endParaRPr sz="1600" b="0">
                        <a:solidFill>
                          <a:schemeClr val="dk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rgbClr val="548135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100</a:t>
                      </a:r>
                      <a:r>
                        <a:rPr lang="en-US" sz="1600" b="1">
                          <a:solidFill>
                            <a:srgbClr val="E1EFD8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1675">
                <a:tc>
                  <a:txBody>
                    <a:bodyPr/>
                    <a:lstStyle/>
                    <a:p>
                      <a:pPr marL="185738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>
                        <a:solidFill>
                          <a:schemeClr val="dk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>
                          <a:solidFill>
                            <a:srgbClr val="548135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52,750</a:t>
                      </a:r>
                      <a:r>
                        <a:rPr lang="en-US" sz="1600" b="1">
                          <a:solidFill>
                            <a:srgbClr val="E1EFD8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E1EFD8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1600"/>
                        <a:buFont typeface="Avenir"/>
                        <a:buNone/>
                      </a:pPr>
                      <a:r>
                        <a:rPr lang="en-US" sz="1600" b="1">
                          <a:solidFill>
                            <a:schemeClr val="accent2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52,750</a:t>
                      </a:r>
                      <a:r>
                        <a:rPr lang="en-US" sz="1600" b="1">
                          <a:solidFill>
                            <a:srgbClr val="FFF2CC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)</a:t>
                      </a:r>
                      <a:endParaRPr sz="1600" b="0">
                        <a:solidFill>
                          <a:srgbClr val="FFF2CC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>
                      <a:solidFill>
                        <a:srgbClr val="94209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372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34" name="Google Shape;3734;p6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06781" y="2908288"/>
            <a:ext cx="3246172" cy="885123"/>
          </a:xfrm>
          <a:prstGeom prst="rect">
            <a:avLst/>
          </a:prstGeom>
          <a:noFill/>
          <a:ln>
            <a:noFill/>
          </a:ln>
        </p:spPr>
      </p:pic>
      <p:pic>
        <p:nvPicPr>
          <p:cNvPr id="3735" name="Google Shape;3735;p6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82903" y="2698170"/>
            <a:ext cx="3762056" cy="14616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7"/>
          <p:cNvSpPr txBox="1"/>
          <p:nvPr/>
        </p:nvSpPr>
        <p:spPr>
          <a:xfrm>
            <a:off x="0" y="-60156"/>
            <a:ext cx="12192000" cy="1680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00" b="1">
                <a:solidFill>
                  <a:srgbClr val="942093"/>
                </a:solidFill>
                <a:latin typeface="Avenir"/>
                <a:ea typeface="Avenir"/>
                <a:cs typeface="Avenir"/>
                <a:sym typeface="Avenir"/>
              </a:rPr>
              <a:t>Journals</a:t>
            </a:r>
            <a:endParaRPr/>
          </a:p>
        </p:txBody>
      </p:sp>
      <p:sp>
        <p:nvSpPr>
          <p:cNvPr id="173" name="Google Shape;173;p17"/>
          <p:cNvSpPr txBox="1"/>
          <p:nvPr/>
        </p:nvSpPr>
        <p:spPr>
          <a:xfrm>
            <a:off x="797170" y="1829922"/>
            <a:ext cx="11166230" cy="4197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Journal(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분개장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)은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일기를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뜻하는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단어와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같은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어원에서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나왔습니다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.</a:t>
            </a:r>
            <a:endParaRPr dirty="0"/>
          </a:p>
          <a:p>
            <a:pPr marL="457200" marR="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회계에서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journal은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거래를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회계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프레임워크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안에서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어떻게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기록해야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하는지를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설명하는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방식입니다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.</a:t>
            </a:r>
            <a:endParaRPr dirty="0"/>
          </a:p>
          <a:p>
            <a:pPr marL="457200" marR="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즉,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journal은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특정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자산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,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부채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또는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자본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계정의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증가와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감소를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기록한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회계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문서입니다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.</a:t>
            </a:r>
            <a:endParaRPr dirty="0"/>
          </a:p>
          <a:p>
            <a:pPr marL="457200" marR="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거래를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Debit (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차변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)과 Credit (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대변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)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으로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나누어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기록한다는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의미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 </a:t>
            </a:r>
            <a:r>
              <a:rPr lang="en-US" sz="3200" dirty="0" err="1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입니다</a:t>
            </a:r>
            <a:r>
              <a:rPr lang="en-US" sz="3200" dirty="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.</a:t>
            </a:r>
            <a:endParaRPr sz="3200" dirty="0">
              <a:solidFill>
                <a:schemeClr val="dk1"/>
              </a:solidFill>
              <a:latin typeface="Gulim"/>
              <a:ea typeface="Gulim"/>
              <a:cs typeface="Gulim"/>
              <a:sym typeface="Gulim"/>
            </a:endParaRPr>
          </a:p>
          <a:p>
            <a:pPr marL="457200" marR="0" lvl="0" indent="-2540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dirty="0">
              <a:solidFill>
                <a:schemeClr val="dk1"/>
              </a:solidFill>
              <a:latin typeface="Gulim"/>
              <a:ea typeface="Gulim"/>
              <a:cs typeface="Gulim"/>
              <a:sym typeface="Gulim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8"/>
          <p:cNvSpPr txBox="1"/>
          <p:nvPr/>
        </p:nvSpPr>
        <p:spPr>
          <a:xfrm>
            <a:off x="0" y="298664"/>
            <a:ext cx="12192000" cy="2075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00" b="1">
                <a:solidFill>
                  <a:srgbClr val="942093"/>
                </a:solidFill>
                <a:latin typeface="Avenir"/>
                <a:ea typeface="Avenir"/>
                <a:cs typeface="Avenir"/>
                <a:sym typeface="Avenir"/>
              </a:rPr>
              <a:t>Journals</a:t>
            </a:r>
            <a:endParaRPr/>
          </a:p>
        </p:txBody>
      </p:sp>
      <p:sp>
        <p:nvSpPr>
          <p:cNvPr id="180" name="Google Shape;180;p18"/>
          <p:cNvSpPr txBox="1"/>
          <p:nvPr/>
        </p:nvSpPr>
        <p:spPr>
          <a:xfrm>
            <a:off x="797170" y="2361927"/>
            <a:ext cx="11217030" cy="4197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여러분은 도입 활동에서 journal(분개)을 이미 접하셨을 거예요.</a:t>
            </a:r>
            <a:br>
              <a:rPr lang="en-US" sz="280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</a:br>
            <a:r>
              <a:rPr lang="en-US" sz="2800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rPr>
              <a:t>우리는 그때 거래를 '분개'라고 부르지 않았지만, 사실 그것이 바로 분개입니다. </a:t>
            </a:r>
            <a:endParaRPr sz="1600">
              <a:solidFill>
                <a:schemeClr val="dk1"/>
              </a:solidFill>
              <a:latin typeface="Gulim"/>
              <a:ea typeface="Gulim"/>
              <a:cs typeface="Gulim"/>
              <a:sym typeface="Gulim"/>
            </a:endParaRPr>
          </a:p>
        </p:txBody>
      </p:sp>
      <p:sp>
        <p:nvSpPr>
          <p:cNvPr id="181" name="Google Shape;181;p18"/>
          <p:cNvSpPr/>
          <p:nvPr/>
        </p:nvSpPr>
        <p:spPr>
          <a:xfrm>
            <a:off x="575059" y="4710222"/>
            <a:ext cx="10538419" cy="1312708"/>
          </a:xfrm>
          <a:prstGeom prst="rect">
            <a:avLst/>
          </a:prstGeom>
          <a:solidFill>
            <a:srgbClr val="F2F2F2">
              <a:alpha val="8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2" name="Google Shape;182;p18"/>
          <p:cNvGrpSpPr/>
          <p:nvPr/>
        </p:nvGrpSpPr>
        <p:grpSpPr>
          <a:xfrm>
            <a:off x="770736" y="4988243"/>
            <a:ext cx="10188967" cy="756004"/>
            <a:chOff x="926134" y="1719856"/>
            <a:chExt cx="9204181" cy="750147"/>
          </a:xfrm>
        </p:grpSpPr>
        <p:sp>
          <p:nvSpPr>
            <p:cNvPr id="183" name="Google Shape;183;p18"/>
            <p:cNvSpPr txBox="1"/>
            <p:nvPr/>
          </p:nvSpPr>
          <p:spPr>
            <a:xfrm>
              <a:off x="1641585" y="1719860"/>
              <a:ext cx="5447935" cy="750143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13970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대출기관에서 돈을 빌려 사업용 계좌에 입금하다.</a:t>
              </a:r>
              <a:endParaRPr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84" name="Google Shape;184;p18"/>
            <p:cNvSpPr txBox="1"/>
            <p:nvPr/>
          </p:nvSpPr>
          <p:spPr>
            <a:xfrm>
              <a:off x="7089520" y="1719858"/>
              <a:ext cx="1520398" cy="745310"/>
            </a:xfrm>
            <a:prstGeom prst="rect">
              <a:avLst/>
            </a:prstGeom>
            <a:solidFill>
              <a:srgbClr val="E1EFD8"/>
            </a:solidFill>
            <a:ln w="9525" cap="flat" cmpd="sng">
              <a:solidFill>
                <a:srgbClr val="BFBFBF"/>
              </a:solidFill>
              <a:prstDash val="dot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rgbClr val="BFBFBF"/>
                  </a:solidFill>
                  <a:latin typeface="Avenir"/>
                  <a:ea typeface="Avenir"/>
                  <a:cs typeface="Avenir"/>
                  <a:sym typeface="Avenir"/>
                </a:rPr>
                <a:t>Cash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>
                  <a:solidFill>
                    <a:srgbClr val="BFBFBF"/>
                  </a:solidFill>
                  <a:latin typeface="Avenir"/>
                  <a:ea typeface="Avenir"/>
                  <a:cs typeface="Avenir"/>
                  <a:sym typeface="Avenir"/>
                </a:rPr>
                <a:t>30,000</a:t>
              </a:r>
              <a:endParaRPr/>
            </a:p>
          </p:txBody>
        </p:sp>
        <p:sp>
          <p:nvSpPr>
            <p:cNvPr id="185" name="Google Shape;185;p18"/>
            <p:cNvSpPr txBox="1"/>
            <p:nvPr/>
          </p:nvSpPr>
          <p:spPr>
            <a:xfrm>
              <a:off x="8609917" y="1719858"/>
              <a:ext cx="1520398" cy="745310"/>
            </a:xfrm>
            <a:prstGeom prst="rect">
              <a:avLst/>
            </a:prstGeom>
            <a:solidFill>
              <a:srgbClr val="FBE4D4"/>
            </a:solidFill>
            <a:ln w="9525" cap="flat" cmpd="sng">
              <a:solidFill>
                <a:srgbClr val="BFBFBF"/>
              </a:solidFill>
              <a:prstDash val="dot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rgbClr val="BFBFBF"/>
                  </a:solidFill>
                  <a:latin typeface="Avenir"/>
                  <a:ea typeface="Avenir"/>
                  <a:cs typeface="Avenir"/>
                  <a:sym typeface="Avenir"/>
                </a:rPr>
                <a:t>Bank loan</a:t>
              </a:r>
              <a:endParaRPr sz="1600" b="1">
                <a:solidFill>
                  <a:srgbClr val="BFBFBF"/>
                </a:solidFill>
                <a:latin typeface="Avenir"/>
                <a:ea typeface="Avenir"/>
                <a:cs typeface="Avenir"/>
                <a:sym typeface="Avenir"/>
              </a:endParaRP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>
                  <a:solidFill>
                    <a:srgbClr val="BFBFBF"/>
                  </a:solidFill>
                  <a:latin typeface="Avenir"/>
                  <a:ea typeface="Avenir"/>
                  <a:cs typeface="Avenir"/>
                  <a:sym typeface="Avenir"/>
                </a:rPr>
                <a:t>30,000</a:t>
              </a:r>
              <a:endParaRPr/>
            </a:p>
          </p:txBody>
        </p:sp>
        <p:sp>
          <p:nvSpPr>
            <p:cNvPr id="186" name="Google Shape;186;p18"/>
            <p:cNvSpPr txBox="1"/>
            <p:nvPr/>
          </p:nvSpPr>
          <p:spPr>
            <a:xfrm>
              <a:off x="926134" y="1719856"/>
              <a:ext cx="715451" cy="750143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sp>
        <p:nvSpPr>
          <p:cNvPr id="187" name="Google Shape;187;p18"/>
          <p:cNvSpPr txBox="1"/>
          <p:nvPr/>
        </p:nvSpPr>
        <p:spPr>
          <a:xfrm>
            <a:off x="7593563" y="4984130"/>
            <a:ext cx="1683070" cy="756000"/>
          </a:xfrm>
          <a:prstGeom prst="rect">
            <a:avLst/>
          </a:prstGeom>
          <a:solidFill>
            <a:srgbClr val="548135"/>
          </a:solidFill>
          <a:ln w="9525" cap="flat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188" name="Google Shape;188;p18"/>
          <p:cNvSpPr txBox="1"/>
          <p:nvPr/>
        </p:nvSpPr>
        <p:spPr>
          <a:xfrm>
            <a:off x="9276633" y="4988243"/>
            <a:ext cx="1683070" cy="7560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9"/>
          <p:cNvSpPr txBox="1"/>
          <p:nvPr/>
        </p:nvSpPr>
        <p:spPr>
          <a:xfrm>
            <a:off x="0" y="298664"/>
            <a:ext cx="12192000" cy="2075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00" b="1">
                <a:solidFill>
                  <a:srgbClr val="942093"/>
                </a:solidFill>
                <a:latin typeface="Avenir"/>
                <a:ea typeface="Avenir"/>
                <a:cs typeface="Avenir"/>
                <a:sym typeface="Avenir"/>
              </a:rPr>
              <a:t>Journals</a:t>
            </a:r>
            <a:endParaRPr/>
          </a:p>
        </p:txBody>
      </p:sp>
      <p:sp>
        <p:nvSpPr>
          <p:cNvPr id="195" name="Google Shape;195;p19"/>
          <p:cNvSpPr txBox="1"/>
          <p:nvPr/>
        </p:nvSpPr>
        <p:spPr>
          <a:xfrm>
            <a:off x="1232298" y="2481416"/>
            <a:ext cx="3229421" cy="1511001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Green tickets are “</a:t>
            </a:r>
            <a:r>
              <a:rPr lang="en-US" sz="36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Debits</a:t>
            </a:r>
            <a:r>
              <a:rPr lang="en-US" sz="3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”</a:t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6" name="Google Shape;196;p19"/>
          <p:cNvSpPr/>
          <p:nvPr/>
        </p:nvSpPr>
        <p:spPr>
          <a:xfrm>
            <a:off x="575059" y="4710222"/>
            <a:ext cx="10538419" cy="1312708"/>
          </a:xfrm>
          <a:prstGeom prst="rect">
            <a:avLst/>
          </a:prstGeom>
          <a:solidFill>
            <a:srgbClr val="F2F2F2">
              <a:alpha val="8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7" name="Google Shape;197;p19"/>
          <p:cNvGrpSpPr/>
          <p:nvPr/>
        </p:nvGrpSpPr>
        <p:grpSpPr>
          <a:xfrm>
            <a:off x="770736" y="4988243"/>
            <a:ext cx="10188967" cy="756004"/>
            <a:chOff x="926134" y="1719856"/>
            <a:chExt cx="9204181" cy="750147"/>
          </a:xfrm>
        </p:grpSpPr>
        <p:sp>
          <p:nvSpPr>
            <p:cNvPr id="198" name="Google Shape;198;p19"/>
            <p:cNvSpPr txBox="1"/>
            <p:nvPr/>
          </p:nvSpPr>
          <p:spPr>
            <a:xfrm>
              <a:off x="1641585" y="1719860"/>
              <a:ext cx="5447935" cy="750143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13970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대출기관에서 돈을 빌려 사업용 계좌에 입금하다.</a:t>
              </a:r>
              <a:endParaRPr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99" name="Google Shape;199;p19"/>
            <p:cNvSpPr txBox="1"/>
            <p:nvPr/>
          </p:nvSpPr>
          <p:spPr>
            <a:xfrm>
              <a:off x="7089520" y="1719858"/>
              <a:ext cx="1520398" cy="745310"/>
            </a:xfrm>
            <a:prstGeom prst="rect">
              <a:avLst/>
            </a:prstGeom>
            <a:solidFill>
              <a:srgbClr val="E1EFD8"/>
            </a:solidFill>
            <a:ln w="9525" cap="flat" cmpd="sng">
              <a:solidFill>
                <a:srgbClr val="BFBFBF"/>
              </a:solidFill>
              <a:prstDash val="dot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rgbClr val="BFBFBF"/>
                  </a:solidFill>
                  <a:latin typeface="Avenir"/>
                  <a:ea typeface="Avenir"/>
                  <a:cs typeface="Avenir"/>
                  <a:sym typeface="Avenir"/>
                </a:rPr>
                <a:t>Cash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>
                  <a:solidFill>
                    <a:srgbClr val="BFBFBF"/>
                  </a:solidFill>
                  <a:latin typeface="Avenir"/>
                  <a:ea typeface="Avenir"/>
                  <a:cs typeface="Avenir"/>
                  <a:sym typeface="Avenir"/>
                </a:rPr>
                <a:t>30,000</a:t>
              </a:r>
              <a:endParaRPr/>
            </a:p>
          </p:txBody>
        </p:sp>
        <p:sp>
          <p:nvSpPr>
            <p:cNvPr id="200" name="Google Shape;200;p19"/>
            <p:cNvSpPr txBox="1"/>
            <p:nvPr/>
          </p:nvSpPr>
          <p:spPr>
            <a:xfrm>
              <a:off x="8609917" y="1719858"/>
              <a:ext cx="1520398" cy="745310"/>
            </a:xfrm>
            <a:prstGeom prst="rect">
              <a:avLst/>
            </a:prstGeom>
            <a:solidFill>
              <a:srgbClr val="FBE4D4"/>
            </a:solidFill>
            <a:ln w="9525" cap="flat" cmpd="sng">
              <a:solidFill>
                <a:srgbClr val="BFBFBF"/>
              </a:solidFill>
              <a:prstDash val="dot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rgbClr val="BFBFBF"/>
                  </a:solidFill>
                  <a:latin typeface="Avenir"/>
                  <a:ea typeface="Avenir"/>
                  <a:cs typeface="Avenir"/>
                  <a:sym typeface="Avenir"/>
                </a:rPr>
                <a:t>Bank loan</a:t>
              </a:r>
              <a:endParaRPr sz="1600" b="1">
                <a:solidFill>
                  <a:srgbClr val="BFBFBF"/>
                </a:solidFill>
                <a:latin typeface="Avenir"/>
                <a:ea typeface="Avenir"/>
                <a:cs typeface="Avenir"/>
                <a:sym typeface="Avenir"/>
              </a:endParaRP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>
                  <a:solidFill>
                    <a:srgbClr val="BFBFBF"/>
                  </a:solidFill>
                  <a:latin typeface="Avenir"/>
                  <a:ea typeface="Avenir"/>
                  <a:cs typeface="Avenir"/>
                  <a:sym typeface="Avenir"/>
                </a:rPr>
                <a:t>30,000</a:t>
              </a:r>
              <a:endParaRPr/>
            </a:p>
          </p:txBody>
        </p:sp>
        <p:sp>
          <p:nvSpPr>
            <p:cNvPr id="201" name="Google Shape;201;p19"/>
            <p:cNvSpPr txBox="1"/>
            <p:nvPr/>
          </p:nvSpPr>
          <p:spPr>
            <a:xfrm>
              <a:off x="926134" y="1719856"/>
              <a:ext cx="715451" cy="750143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1</a:t>
              </a:r>
              <a:endParaRPr/>
            </a:p>
          </p:txBody>
        </p:sp>
      </p:grpSp>
      <p:sp>
        <p:nvSpPr>
          <p:cNvPr id="202" name="Google Shape;202;p19"/>
          <p:cNvSpPr txBox="1"/>
          <p:nvPr/>
        </p:nvSpPr>
        <p:spPr>
          <a:xfrm>
            <a:off x="7593563" y="4984130"/>
            <a:ext cx="1683070" cy="756000"/>
          </a:xfrm>
          <a:prstGeom prst="rect">
            <a:avLst/>
          </a:prstGeom>
          <a:solidFill>
            <a:srgbClr val="548135"/>
          </a:solidFill>
          <a:ln w="9525" cap="flat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203" name="Google Shape;203;p19"/>
          <p:cNvSpPr txBox="1"/>
          <p:nvPr/>
        </p:nvSpPr>
        <p:spPr>
          <a:xfrm>
            <a:off x="9276633" y="4988243"/>
            <a:ext cx="1683070" cy="7560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204" name="Google Shape;204;p19"/>
          <p:cNvSpPr txBox="1"/>
          <p:nvPr/>
        </p:nvSpPr>
        <p:spPr>
          <a:xfrm>
            <a:off x="7730282" y="2441661"/>
            <a:ext cx="3229421" cy="1511001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Orange tickets are “</a:t>
            </a:r>
            <a:r>
              <a:rPr lang="en-US" sz="3600" b="1">
                <a:solidFill>
                  <a:srgbClr val="C55A11"/>
                </a:solidFill>
                <a:latin typeface="Avenir"/>
                <a:ea typeface="Avenir"/>
                <a:cs typeface="Avenir"/>
                <a:sym typeface="Avenir"/>
              </a:rPr>
              <a:t>Credits</a:t>
            </a:r>
            <a:r>
              <a:rPr lang="en-US" sz="3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”</a:t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0"/>
          <p:cNvSpPr txBox="1"/>
          <p:nvPr/>
        </p:nvSpPr>
        <p:spPr>
          <a:xfrm>
            <a:off x="6112111" y="0"/>
            <a:ext cx="6071834" cy="6858000"/>
          </a:xfrm>
          <a:prstGeom prst="rect">
            <a:avLst/>
          </a:prstGeom>
          <a:solidFill>
            <a:srgbClr val="FEE5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211" name="Google Shape;211;p20"/>
          <p:cNvSpPr txBox="1"/>
          <p:nvPr/>
        </p:nvSpPr>
        <p:spPr>
          <a:xfrm>
            <a:off x="8055" y="0"/>
            <a:ext cx="6096000" cy="6858000"/>
          </a:xfrm>
          <a:prstGeom prst="rect">
            <a:avLst/>
          </a:prstGeom>
          <a:solidFill>
            <a:srgbClr val="C4E0B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grpSp>
        <p:nvGrpSpPr>
          <p:cNvPr id="212" name="Google Shape;212;p20"/>
          <p:cNvGrpSpPr/>
          <p:nvPr/>
        </p:nvGrpSpPr>
        <p:grpSpPr>
          <a:xfrm>
            <a:off x="1080824" y="2000379"/>
            <a:ext cx="3871609" cy="2937753"/>
            <a:chOff x="671549" y="1402787"/>
            <a:chExt cx="1620000" cy="2549293"/>
          </a:xfrm>
        </p:grpSpPr>
        <p:sp>
          <p:nvSpPr>
            <p:cNvPr id="213" name="Google Shape;213;p20"/>
            <p:cNvSpPr/>
            <p:nvPr/>
          </p:nvSpPr>
          <p:spPr>
            <a:xfrm flipH="1">
              <a:off x="1481549" y="1402787"/>
              <a:ext cx="810000" cy="2549293"/>
            </a:xfrm>
            <a:prstGeom prst="corner">
              <a:avLst>
                <a:gd name="adj1" fmla="val 6497"/>
                <a:gd name="adj2" fmla="val 6944"/>
              </a:avLst>
            </a:prstGeom>
            <a:solidFill>
              <a:srgbClr val="548135"/>
            </a:solidFill>
            <a:ln w="76200" cap="flat" cmpd="sng">
              <a:solidFill>
                <a:srgbClr val="54813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14" name="Google Shape;214;p20"/>
            <p:cNvSpPr/>
            <p:nvPr/>
          </p:nvSpPr>
          <p:spPr>
            <a:xfrm>
              <a:off x="671549" y="1402787"/>
              <a:ext cx="810000" cy="2549293"/>
            </a:xfrm>
            <a:prstGeom prst="corner">
              <a:avLst>
                <a:gd name="adj1" fmla="val 6497"/>
                <a:gd name="adj2" fmla="val 7336"/>
              </a:avLst>
            </a:prstGeom>
            <a:solidFill>
              <a:srgbClr val="548135"/>
            </a:solidFill>
            <a:ln w="76200" cap="flat" cmpd="sng">
              <a:solidFill>
                <a:srgbClr val="54813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grpSp>
        <p:nvGrpSpPr>
          <p:cNvPr id="215" name="Google Shape;215;p20"/>
          <p:cNvGrpSpPr/>
          <p:nvPr/>
        </p:nvGrpSpPr>
        <p:grpSpPr>
          <a:xfrm>
            <a:off x="7239567" y="2000379"/>
            <a:ext cx="3871609" cy="2937753"/>
            <a:chOff x="671549" y="1402787"/>
            <a:chExt cx="1620000" cy="2549293"/>
          </a:xfrm>
        </p:grpSpPr>
        <p:sp>
          <p:nvSpPr>
            <p:cNvPr id="216" name="Google Shape;216;p20"/>
            <p:cNvSpPr/>
            <p:nvPr/>
          </p:nvSpPr>
          <p:spPr>
            <a:xfrm flipH="1">
              <a:off x="1481549" y="1402787"/>
              <a:ext cx="810000" cy="2549293"/>
            </a:xfrm>
            <a:prstGeom prst="corner">
              <a:avLst>
                <a:gd name="adj1" fmla="val 6497"/>
                <a:gd name="adj2" fmla="val 6944"/>
              </a:avLst>
            </a:prstGeom>
            <a:solidFill>
              <a:schemeClr val="accent2"/>
            </a:solidFill>
            <a:ln w="76200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17" name="Google Shape;217;p20"/>
            <p:cNvSpPr/>
            <p:nvPr/>
          </p:nvSpPr>
          <p:spPr>
            <a:xfrm>
              <a:off x="671549" y="1402787"/>
              <a:ext cx="810000" cy="2549293"/>
            </a:xfrm>
            <a:prstGeom prst="corner">
              <a:avLst>
                <a:gd name="adj1" fmla="val 6497"/>
                <a:gd name="adj2" fmla="val 7336"/>
              </a:avLst>
            </a:prstGeom>
            <a:solidFill>
              <a:schemeClr val="accent2"/>
            </a:solidFill>
            <a:ln w="76200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grpSp>
        <p:nvGrpSpPr>
          <p:cNvPr id="218" name="Google Shape;218;p20"/>
          <p:cNvGrpSpPr/>
          <p:nvPr/>
        </p:nvGrpSpPr>
        <p:grpSpPr>
          <a:xfrm rot="10800000">
            <a:off x="1546559" y="2188875"/>
            <a:ext cx="1303506" cy="2315183"/>
            <a:chOff x="2086583" y="2684832"/>
            <a:chExt cx="1303506" cy="2315183"/>
          </a:xfrm>
        </p:grpSpPr>
        <p:sp>
          <p:nvSpPr>
            <p:cNvPr id="219" name="Google Shape;219;p20"/>
            <p:cNvSpPr txBox="1"/>
            <p:nvPr/>
          </p:nvSpPr>
          <p:spPr>
            <a:xfrm>
              <a:off x="2086583" y="2684832"/>
              <a:ext cx="1303506" cy="2315183"/>
            </a:xfrm>
            <a:prstGeom prst="rect">
              <a:avLst/>
            </a:prstGeom>
            <a:solidFill>
              <a:srgbClr val="548135"/>
            </a:solidFill>
            <a:ln w="50800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20"/>
            <p:cNvSpPr/>
            <p:nvPr/>
          </p:nvSpPr>
          <p:spPr>
            <a:xfrm>
              <a:off x="2340915" y="2968601"/>
              <a:ext cx="794842" cy="1747643"/>
            </a:xfrm>
            <a:prstGeom prst="downArrow">
              <a:avLst>
                <a:gd name="adj1" fmla="val 47044"/>
                <a:gd name="adj2" fmla="val 66767"/>
              </a:avLst>
            </a:prstGeom>
            <a:solidFill>
              <a:schemeClr val="lt1"/>
            </a:solidFill>
            <a:ln w="50800" cap="flat" cmpd="sng">
              <a:solidFill>
                <a:srgbClr val="BFBFB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1" name="Google Shape;221;p20"/>
          <p:cNvGrpSpPr/>
          <p:nvPr/>
        </p:nvGrpSpPr>
        <p:grpSpPr>
          <a:xfrm>
            <a:off x="7707118" y="2188873"/>
            <a:ext cx="1303506" cy="2315183"/>
            <a:chOff x="2086583" y="2684832"/>
            <a:chExt cx="1303506" cy="2315183"/>
          </a:xfrm>
        </p:grpSpPr>
        <p:sp>
          <p:nvSpPr>
            <p:cNvPr id="222" name="Google Shape;222;p20"/>
            <p:cNvSpPr txBox="1"/>
            <p:nvPr/>
          </p:nvSpPr>
          <p:spPr>
            <a:xfrm>
              <a:off x="2086583" y="2684832"/>
              <a:ext cx="1303506" cy="2315183"/>
            </a:xfrm>
            <a:prstGeom prst="rect">
              <a:avLst/>
            </a:prstGeom>
            <a:solidFill>
              <a:srgbClr val="548135"/>
            </a:solidFill>
            <a:ln w="50800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3" name="Google Shape;223;p20"/>
            <p:cNvSpPr/>
            <p:nvPr/>
          </p:nvSpPr>
          <p:spPr>
            <a:xfrm>
              <a:off x="2340915" y="2968601"/>
              <a:ext cx="794842" cy="1747643"/>
            </a:xfrm>
            <a:prstGeom prst="downArrow">
              <a:avLst>
                <a:gd name="adj1" fmla="val 47044"/>
                <a:gd name="adj2" fmla="val 66767"/>
              </a:avLst>
            </a:prstGeom>
            <a:solidFill>
              <a:schemeClr val="lt1"/>
            </a:solidFill>
            <a:ln w="50800" cap="flat" cmpd="sng">
              <a:solidFill>
                <a:srgbClr val="BFBFB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4" name="Google Shape;224;p20"/>
          <p:cNvGrpSpPr/>
          <p:nvPr/>
        </p:nvGrpSpPr>
        <p:grpSpPr>
          <a:xfrm>
            <a:off x="3182806" y="2188873"/>
            <a:ext cx="1303506" cy="2315183"/>
            <a:chOff x="2086583" y="2684832"/>
            <a:chExt cx="1303506" cy="2315183"/>
          </a:xfrm>
        </p:grpSpPr>
        <p:sp>
          <p:nvSpPr>
            <p:cNvPr id="225" name="Google Shape;225;p20"/>
            <p:cNvSpPr txBox="1"/>
            <p:nvPr/>
          </p:nvSpPr>
          <p:spPr>
            <a:xfrm>
              <a:off x="2086583" y="2684832"/>
              <a:ext cx="1303506" cy="2315183"/>
            </a:xfrm>
            <a:prstGeom prst="rect">
              <a:avLst/>
            </a:prstGeom>
            <a:solidFill>
              <a:schemeClr val="accent2"/>
            </a:solidFill>
            <a:ln w="50800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20"/>
            <p:cNvSpPr/>
            <p:nvPr/>
          </p:nvSpPr>
          <p:spPr>
            <a:xfrm>
              <a:off x="2340915" y="2968601"/>
              <a:ext cx="794842" cy="1747643"/>
            </a:xfrm>
            <a:prstGeom prst="downArrow">
              <a:avLst>
                <a:gd name="adj1" fmla="val 47044"/>
                <a:gd name="adj2" fmla="val 66767"/>
              </a:avLst>
            </a:prstGeom>
            <a:solidFill>
              <a:schemeClr val="lt1"/>
            </a:solidFill>
            <a:ln w="50800" cap="flat" cmpd="sng">
              <a:solidFill>
                <a:srgbClr val="BFBFB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7" name="Google Shape;227;p20"/>
          <p:cNvGrpSpPr/>
          <p:nvPr/>
        </p:nvGrpSpPr>
        <p:grpSpPr>
          <a:xfrm rot="10800000">
            <a:off x="9343365" y="2188871"/>
            <a:ext cx="1303506" cy="2315183"/>
            <a:chOff x="2086583" y="2684832"/>
            <a:chExt cx="1303506" cy="2315183"/>
          </a:xfrm>
        </p:grpSpPr>
        <p:sp>
          <p:nvSpPr>
            <p:cNvPr id="228" name="Google Shape;228;p20"/>
            <p:cNvSpPr txBox="1"/>
            <p:nvPr/>
          </p:nvSpPr>
          <p:spPr>
            <a:xfrm>
              <a:off x="2086583" y="2684832"/>
              <a:ext cx="1303506" cy="2315183"/>
            </a:xfrm>
            <a:prstGeom prst="rect">
              <a:avLst/>
            </a:prstGeom>
            <a:solidFill>
              <a:schemeClr val="accent2"/>
            </a:solidFill>
            <a:ln w="50800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20"/>
            <p:cNvSpPr/>
            <p:nvPr/>
          </p:nvSpPr>
          <p:spPr>
            <a:xfrm>
              <a:off x="2340915" y="2968601"/>
              <a:ext cx="794842" cy="1747643"/>
            </a:xfrm>
            <a:prstGeom prst="downArrow">
              <a:avLst>
                <a:gd name="adj1" fmla="val 47044"/>
                <a:gd name="adj2" fmla="val 66767"/>
              </a:avLst>
            </a:prstGeom>
            <a:solidFill>
              <a:schemeClr val="lt1"/>
            </a:solidFill>
            <a:ln w="50800" cap="flat" cmpd="sng">
              <a:solidFill>
                <a:srgbClr val="BFBFB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0" name="Google Shape;230;p20"/>
          <p:cNvGrpSpPr/>
          <p:nvPr/>
        </p:nvGrpSpPr>
        <p:grpSpPr>
          <a:xfrm rot="10800000">
            <a:off x="1546558" y="2188874"/>
            <a:ext cx="1303506" cy="2315183"/>
            <a:chOff x="2086583" y="2684832"/>
            <a:chExt cx="1303506" cy="2315183"/>
          </a:xfrm>
        </p:grpSpPr>
        <p:sp>
          <p:nvSpPr>
            <p:cNvPr id="231" name="Google Shape;231;p20"/>
            <p:cNvSpPr txBox="1"/>
            <p:nvPr/>
          </p:nvSpPr>
          <p:spPr>
            <a:xfrm>
              <a:off x="2086583" y="2684832"/>
              <a:ext cx="1303506" cy="2315183"/>
            </a:xfrm>
            <a:prstGeom prst="rect">
              <a:avLst/>
            </a:prstGeom>
            <a:solidFill>
              <a:schemeClr val="lt1"/>
            </a:solidFill>
            <a:ln w="50800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2" name="Google Shape;232;p20"/>
            <p:cNvSpPr/>
            <p:nvPr/>
          </p:nvSpPr>
          <p:spPr>
            <a:xfrm>
              <a:off x="2340915" y="2968601"/>
              <a:ext cx="794842" cy="1747643"/>
            </a:xfrm>
            <a:prstGeom prst="downArrow">
              <a:avLst>
                <a:gd name="adj1" fmla="val 47044"/>
                <a:gd name="adj2" fmla="val 66767"/>
              </a:avLst>
            </a:prstGeom>
            <a:solidFill>
              <a:schemeClr val="lt1"/>
            </a:solidFill>
            <a:ln w="50800" cap="flat" cmpd="sng">
              <a:solidFill>
                <a:srgbClr val="BFBFB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3" name="Google Shape;233;p20"/>
          <p:cNvGrpSpPr/>
          <p:nvPr/>
        </p:nvGrpSpPr>
        <p:grpSpPr>
          <a:xfrm>
            <a:off x="7707117" y="2188872"/>
            <a:ext cx="1303506" cy="2315183"/>
            <a:chOff x="2086583" y="2684832"/>
            <a:chExt cx="1303506" cy="2315183"/>
          </a:xfrm>
        </p:grpSpPr>
        <p:sp>
          <p:nvSpPr>
            <p:cNvPr id="234" name="Google Shape;234;p20"/>
            <p:cNvSpPr txBox="1"/>
            <p:nvPr/>
          </p:nvSpPr>
          <p:spPr>
            <a:xfrm>
              <a:off x="2086583" y="2684832"/>
              <a:ext cx="1303506" cy="2315183"/>
            </a:xfrm>
            <a:prstGeom prst="rect">
              <a:avLst/>
            </a:prstGeom>
            <a:solidFill>
              <a:schemeClr val="lt1"/>
            </a:solidFill>
            <a:ln w="50800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20"/>
            <p:cNvSpPr/>
            <p:nvPr/>
          </p:nvSpPr>
          <p:spPr>
            <a:xfrm>
              <a:off x="2340915" y="2968601"/>
              <a:ext cx="794842" cy="1747643"/>
            </a:xfrm>
            <a:prstGeom prst="downArrow">
              <a:avLst>
                <a:gd name="adj1" fmla="val 47044"/>
                <a:gd name="adj2" fmla="val 66767"/>
              </a:avLst>
            </a:prstGeom>
            <a:solidFill>
              <a:schemeClr val="lt1"/>
            </a:solidFill>
            <a:ln w="50800" cap="flat" cmpd="sng">
              <a:solidFill>
                <a:srgbClr val="BFBFB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6" name="Google Shape;236;p20"/>
          <p:cNvGrpSpPr/>
          <p:nvPr/>
        </p:nvGrpSpPr>
        <p:grpSpPr>
          <a:xfrm>
            <a:off x="3182805" y="2188872"/>
            <a:ext cx="1303506" cy="2315183"/>
            <a:chOff x="2086583" y="2684832"/>
            <a:chExt cx="1303506" cy="2315183"/>
          </a:xfrm>
        </p:grpSpPr>
        <p:sp>
          <p:nvSpPr>
            <p:cNvPr id="237" name="Google Shape;237;p20"/>
            <p:cNvSpPr txBox="1"/>
            <p:nvPr/>
          </p:nvSpPr>
          <p:spPr>
            <a:xfrm>
              <a:off x="2086583" y="2684832"/>
              <a:ext cx="1303506" cy="2315183"/>
            </a:xfrm>
            <a:prstGeom prst="rect">
              <a:avLst/>
            </a:prstGeom>
            <a:solidFill>
              <a:schemeClr val="lt1"/>
            </a:solidFill>
            <a:ln w="50800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8" name="Google Shape;238;p20"/>
            <p:cNvSpPr/>
            <p:nvPr/>
          </p:nvSpPr>
          <p:spPr>
            <a:xfrm>
              <a:off x="2340915" y="2968601"/>
              <a:ext cx="794842" cy="1747643"/>
            </a:xfrm>
            <a:prstGeom prst="downArrow">
              <a:avLst>
                <a:gd name="adj1" fmla="val 47044"/>
                <a:gd name="adj2" fmla="val 66767"/>
              </a:avLst>
            </a:prstGeom>
            <a:solidFill>
              <a:schemeClr val="lt1"/>
            </a:solidFill>
            <a:ln w="50800" cap="flat" cmpd="sng">
              <a:solidFill>
                <a:srgbClr val="BFBFB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9" name="Google Shape;239;p20"/>
          <p:cNvGrpSpPr/>
          <p:nvPr/>
        </p:nvGrpSpPr>
        <p:grpSpPr>
          <a:xfrm rot="10800000">
            <a:off x="9343364" y="2188870"/>
            <a:ext cx="1303506" cy="2315183"/>
            <a:chOff x="2086583" y="2684832"/>
            <a:chExt cx="1303506" cy="2315183"/>
          </a:xfrm>
        </p:grpSpPr>
        <p:sp>
          <p:nvSpPr>
            <p:cNvPr id="240" name="Google Shape;240;p20"/>
            <p:cNvSpPr txBox="1"/>
            <p:nvPr/>
          </p:nvSpPr>
          <p:spPr>
            <a:xfrm>
              <a:off x="2086583" y="2684832"/>
              <a:ext cx="1303506" cy="2315183"/>
            </a:xfrm>
            <a:prstGeom prst="rect">
              <a:avLst/>
            </a:prstGeom>
            <a:solidFill>
              <a:schemeClr val="lt1"/>
            </a:solidFill>
            <a:ln w="50800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20"/>
            <p:cNvSpPr/>
            <p:nvPr/>
          </p:nvSpPr>
          <p:spPr>
            <a:xfrm>
              <a:off x="2340915" y="2968601"/>
              <a:ext cx="794842" cy="1747643"/>
            </a:xfrm>
            <a:prstGeom prst="downArrow">
              <a:avLst>
                <a:gd name="adj1" fmla="val 47044"/>
                <a:gd name="adj2" fmla="val 66767"/>
              </a:avLst>
            </a:prstGeom>
            <a:solidFill>
              <a:schemeClr val="lt1"/>
            </a:solidFill>
            <a:ln w="50800" cap="flat" cmpd="sng">
              <a:solidFill>
                <a:srgbClr val="BFBFB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42" name="Google Shape;242;p20"/>
          <p:cNvSpPr txBox="1"/>
          <p:nvPr/>
        </p:nvSpPr>
        <p:spPr>
          <a:xfrm>
            <a:off x="1080824" y="5048885"/>
            <a:ext cx="3871609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Cash at bank</a:t>
            </a:r>
            <a:endParaRPr/>
          </a:p>
        </p:txBody>
      </p:sp>
      <p:sp>
        <p:nvSpPr>
          <p:cNvPr id="243" name="Google Shape;243;p20"/>
          <p:cNvSpPr txBox="1"/>
          <p:nvPr/>
        </p:nvSpPr>
        <p:spPr>
          <a:xfrm>
            <a:off x="7239567" y="5087180"/>
            <a:ext cx="3871609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Bank loan</a:t>
            </a:r>
            <a:endParaRPr/>
          </a:p>
        </p:txBody>
      </p:sp>
      <p:sp>
        <p:nvSpPr>
          <p:cNvPr id="244" name="Google Shape;244;p20"/>
          <p:cNvSpPr txBox="1"/>
          <p:nvPr/>
        </p:nvSpPr>
        <p:spPr>
          <a:xfrm>
            <a:off x="351187" y="191264"/>
            <a:ext cx="339507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Uses of funds</a:t>
            </a:r>
            <a:endParaRPr/>
          </a:p>
        </p:txBody>
      </p:sp>
      <p:sp>
        <p:nvSpPr>
          <p:cNvPr id="245" name="Google Shape;245;p20"/>
          <p:cNvSpPr txBox="1"/>
          <p:nvPr/>
        </p:nvSpPr>
        <p:spPr>
          <a:xfrm>
            <a:off x="8445735" y="191264"/>
            <a:ext cx="339507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Sources of funds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3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3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3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3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5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1"/>
          <p:cNvSpPr txBox="1"/>
          <p:nvPr/>
        </p:nvSpPr>
        <p:spPr>
          <a:xfrm>
            <a:off x="0" y="298664"/>
            <a:ext cx="12192000" cy="2075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00" b="1">
                <a:solidFill>
                  <a:srgbClr val="942093"/>
                </a:solidFill>
                <a:latin typeface="Avenir"/>
                <a:ea typeface="Avenir"/>
                <a:cs typeface="Avenir"/>
                <a:sym typeface="Avenir"/>
              </a:rPr>
              <a:t>Journals</a:t>
            </a:r>
            <a:endParaRPr/>
          </a:p>
        </p:txBody>
      </p:sp>
      <p:sp>
        <p:nvSpPr>
          <p:cNvPr id="252" name="Google Shape;252;p21"/>
          <p:cNvSpPr txBox="1"/>
          <p:nvPr/>
        </p:nvSpPr>
        <p:spPr>
          <a:xfrm>
            <a:off x="7713784" y="2584939"/>
            <a:ext cx="1683071" cy="751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rgbClr val="548135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53" name="Google Shape;253;p21"/>
          <p:cNvSpPr txBox="1"/>
          <p:nvPr/>
        </p:nvSpPr>
        <p:spPr>
          <a:xfrm>
            <a:off x="1107025" y="1871886"/>
            <a:ext cx="791999" cy="7560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1</a:t>
            </a:r>
            <a:endParaRPr/>
          </a:p>
        </p:txBody>
      </p:sp>
      <p:sp>
        <p:nvSpPr>
          <p:cNvPr id="254" name="Google Shape;254;p21"/>
          <p:cNvSpPr txBox="1"/>
          <p:nvPr/>
        </p:nvSpPr>
        <p:spPr>
          <a:xfrm>
            <a:off x="7713785" y="2657173"/>
            <a:ext cx="1683070" cy="756000"/>
          </a:xfrm>
          <a:prstGeom prst="rect">
            <a:avLst/>
          </a:prstGeom>
          <a:noFill/>
          <a:ln w="28575" cap="flat" cmpd="sng">
            <a:solidFill>
              <a:srgbClr val="548135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548135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255" name="Google Shape;255;p21"/>
          <p:cNvSpPr txBox="1"/>
          <p:nvPr/>
        </p:nvSpPr>
        <p:spPr>
          <a:xfrm>
            <a:off x="9401907" y="3408302"/>
            <a:ext cx="1683070" cy="756000"/>
          </a:xfrm>
          <a:prstGeom prst="rect">
            <a:avLst/>
          </a:prstGeom>
          <a:noFill/>
          <a:ln w="28575" cap="flat" cmpd="sng">
            <a:solidFill>
              <a:schemeClr val="accent2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256" name="Google Shape;256;p21"/>
          <p:cNvSpPr txBox="1"/>
          <p:nvPr/>
        </p:nvSpPr>
        <p:spPr>
          <a:xfrm>
            <a:off x="9401906" y="2589052"/>
            <a:ext cx="1683071" cy="751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rgbClr val="C55A1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57" name="Google Shape;257;p21"/>
          <p:cNvSpPr txBox="1"/>
          <p:nvPr/>
        </p:nvSpPr>
        <p:spPr>
          <a:xfrm>
            <a:off x="1107024" y="5712272"/>
            <a:ext cx="9977952" cy="756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397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2 January: borrow money from lender – put into business bank account.</a:t>
            </a:r>
            <a:endParaRPr/>
          </a:p>
        </p:txBody>
      </p:sp>
      <p:sp>
        <p:nvSpPr>
          <p:cNvPr id="258" name="Google Shape;258;p21"/>
          <p:cNvSpPr txBox="1"/>
          <p:nvPr/>
        </p:nvSpPr>
        <p:spPr>
          <a:xfrm>
            <a:off x="1107026" y="2657173"/>
            <a:ext cx="6329086" cy="756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397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  Cash at bank  [assets]</a:t>
            </a:r>
            <a:endParaRPr/>
          </a:p>
        </p:txBody>
      </p:sp>
      <p:sp>
        <p:nvSpPr>
          <p:cNvPr id="259" name="Google Shape;259;p21"/>
          <p:cNvSpPr txBox="1"/>
          <p:nvPr/>
        </p:nvSpPr>
        <p:spPr>
          <a:xfrm>
            <a:off x="2795146" y="3410738"/>
            <a:ext cx="4640966" cy="756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397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  Bank loan [liabilities]</a:t>
            </a:r>
            <a:endParaRPr/>
          </a:p>
        </p:txBody>
      </p:sp>
      <p:sp>
        <p:nvSpPr>
          <p:cNvPr id="260" name="Google Shape;260;p21"/>
          <p:cNvSpPr/>
          <p:nvPr/>
        </p:nvSpPr>
        <p:spPr>
          <a:xfrm rot="10800000">
            <a:off x="9179412" y="2926831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rgbClr val="548135"/>
          </a:solidFill>
          <a:ln w="9525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21"/>
          <p:cNvSpPr/>
          <p:nvPr/>
        </p:nvSpPr>
        <p:spPr>
          <a:xfrm rot="10800000">
            <a:off x="10880508" y="3697372"/>
            <a:ext cx="108000" cy="180000"/>
          </a:xfrm>
          <a:prstGeom prst="downArrow">
            <a:avLst>
              <a:gd name="adj1" fmla="val 100000"/>
              <a:gd name="adj2" fmla="val 47930"/>
            </a:avLst>
          </a:prstGeom>
          <a:solidFill>
            <a:schemeClr val="accent2"/>
          </a:solidFill>
          <a:ln w="9525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21"/>
          <p:cNvSpPr txBox="1"/>
          <p:nvPr/>
        </p:nvSpPr>
        <p:spPr>
          <a:xfrm>
            <a:off x="7866185" y="4094364"/>
            <a:ext cx="1683070" cy="756000"/>
          </a:xfrm>
          <a:prstGeom prst="rect">
            <a:avLst/>
          </a:prstGeom>
          <a:noFill/>
          <a:ln w="28575" cap="flat" cmpd="sng">
            <a:solidFill>
              <a:schemeClr val="lt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263" name="Google Shape;263;p21"/>
          <p:cNvSpPr txBox="1"/>
          <p:nvPr/>
        </p:nvSpPr>
        <p:spPr>
          <a:xfrm>
            <a:off x="9554307" y="4845493"/>
            <a:ext cx="1683070" cy="756000"/>
          </a:xfrm>
          <a:prstGeom prst="rect">
            <a:avLst/>
          </a:prstGeom>
          <a:noFill/>
          <a:ln w="28575" cap="flat" cmpd="sng">
            <a:solidFill>
              <a:schemeClr val="lt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30,000</a:t>
            </a:r>
            <a:endParaRPr/>
          </a:p>
        </p:txBody>
      </p:sp>
      <p:sp>
        <p:nvSpPr>
          <p:cNvPr id="264" name="Google Shape;264;p21"/>
          <p:cNvSpPr txBox="1"/>
          <p:nvPr/>
        </p:nvSpPr>
        <p:spPr>
          <a:xfrm>
            <a:off x="1259426" y="4094364"/>
            <a:ext cx="6329086" cy="756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397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Dr. Cash at bank</a:t>
            </a:r>
            <a:endParaRPr/>
          </a:p>
        </p:txBody>
      </p:sp>
      <p:sp>
        <p:nvSpPr>
          <p:cNvPr id="265" name="Google Shape;265;p21"/>
          <p:cNvSpPr txBox="1"/>
          <p:nvPr/>
        </p:nvSpPr>
        <p:spPr>
          <a:xfrm>
            <a:off x="2947546" y="4847929"/>
            <a:ext cx="4640966" cy="756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397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 Cr. Bank loan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3305</Words>
  <Application>Microsoft Office PowerPoint</Application>
  <PresentationFormat>Widescreen</PresentationFormat>
  <Paragraphs>1864</Paragraphs>
  <Slides>48</Slides>
  <Notes>48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5" baseType="lpstr">
      <vt:lpstr>Arial</vt:lpstr>
      <vt:lpstr>Helvetica Neue</vt:lpstr>
      <vt:lpstr>Calibri</vt:lpstr>
      <vt:lpstr>Gulim</vt:lpstr>
      <vt:lpstr>Avenir</vt:lpstr>
      <vt:lpstr>Noto Sans Symbols</vt:lpstr>
      <vt:lpstr>Office Theme</vt:lpstr>
      <vt:lpstr>The accounting process</vt:lpstr>
      <vt:lpstr>06: Journals and T-Accounts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 word about 3-column ledger accounts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Hong, Philip Keejae</cp:lastModifiedBy>
  <cp:revision>4</cp:revision>
  <dcterms:modified xsi:type="dcterms:W3CDTF">2026-07-15T22:16:11Z</dcterms:modified>
</cp:coreProperties>
</file>