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48"/>
  </p:notesMasterIdLst>
  <p:sldIdLst>
    <p:sldId id="422" r:id="rId2"/>
    <p:sldId id="361" r:id="rId3"/>
    <p:sldId id="412" r:id="rId4"/>
    <p:sldId id="362" r:id="rId5"/>
    <p:sldId id="410" r:id="rId6"/>
    <p:sldId id="411" r:id="rId7"/>
    <p:sldId id="364" r:id="rId8"/>
    <p:sldId id="413" r:id="rId9"/>
    <p:sldId id="365" r:id="rId10"/>
    <p:sldId id="457" r:id="rId11"/>
    <p:sldId id="427" r:id="rId12"/>
    <p:sldId id="368" r:id="rId13"/>
    <p:sldId id="369" r:id="rId14"/>
    <p:sldId id="428" r:id="rId15"/>
    <p:sldId id="370" r:id="rId16"/>
    <p:sldId id="429" r:id="rId17"/>
    <p:sldId id="374" r:id="rId18"/>
    <p:sldId id="414" r:id="rId19"/>
    <p:sldId id="461" r:id="rId20"/>
    <p:sldId id="459" r:id="rId21"/>
    <p:sldId id="415" r:id="rId22"/>
    <p:sldId id="376" r:id="rId23"/>
    <p:sldId id="377" r:id="rId24"/>
    <p:sldId id="416" r:id="rId25"/>
    <p:sldId id="378" r:id="rId26"/>
    <p:sldId id="460" r:id="rId27"/>
    <p:sldId id="418" r:id="rId28"/>
    <p:sldId id="417" r:id="rId29"/>
    <p:sldId id="379" r:id="rId30"/>
    <p:sldId id="419" r:id="rId31"/>
    <p:sldId id="430" r:id="rId32"/>
    <p:sldId id="451" r:id="rId33"/>
    <p:sldId id="452" r:id="rId34"/>
    <p:sldId id="453" r:id="rId35"/>
    <p:sldId id="381" r:id="rId36"/>
    <p:sldId id="454" r:id="rId37"/>
    <p:sldId id="455" r:id="rId38"/>
    <p:sldId id="382" r:id="rId39"/>
    <p:sldId id="383" r:id="rId40"/>
    <p:sldId id="425" r:id="rId41"/>
    <p:sldId id="431" r:id="rId42"/>
    <p:sldId id="384" r:id="rId43"/>
    <p:sldId id="385" r:id="rId44"/>
    <p:sldId id="386" r:id="rId45"/>
    <p:sldId id="387" r:id="rId46"/>
    <p:sldId id="426"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C8D0DD-D71B-46A6-B267-C400D1B4EA80}">
          <p14:sldIdLst/>
        </p14:section>
        <p14:section name="2.5" id="{3F299E8A-D097-4AEE-BBB1-25AF1F23F6E3}">
          <p14:sldIdLst>
            <p14:sldId id="422"/>
            <p14:sldId id="361"/>
            <p14:sldId id="412"/>
            <p14:sldId id="362"/>
            <p14:sldId id="410"/>
            <p14:sldId id="411"/>
            <p14:sldId id="364"/>
            <p14:sldId id="413"/>
            <p14:sldId id="365"/>
            <p14:sldId id="457"/>
            <p14:sldId id="427"/>
            <p14:sldId id="368"/>
            <p14:sldId id="369"/>
            <p14:sldId id="428"/>
            <p14:sldId id="370"/>
            <p14:sldId id="429"/>
            <p14:sldId id="374"/>
            <p14:sldId id="414"/>
            <p14:sldId id="461"/>
            <p14:sldId id="459"/>
            <p14:sldId id="415"/>
            <p14:sldId id="376"/>
            <p14:sldId id="377"/>
            <p14:sldId id="416"/>
            <p14:sldId id="378"/>
            <p14:sldId id="460"/>
            <p14:sldId id="418"/>
            <p14:sldId id="417"/>
            <p14:sldId id="379"/>
            <p14:sldId id="419"/>
            <p14:sldId id="430"/>
            <p14:sldId id="451"/>
            <p14:sldId id="452"/>
            <p14:sldId id="453"/>
            <p14:sldId id="381"/>
            <p14:sldId id="454"/>
            <p14:sldId id="455"/>
            <p14:sldId id="382"/>
            <p14:sldId id="383"/>
            <p14:sldId id="425"/>
            <p14:sldId id="431"/>
            <p14:sldId id="384"/>
            <p14:sldId id="385"/>
            <p14:sldId id="386"/>
            <p14:sldId id="387"/>
            <p14:sldId id="426"/>
          </p14:sldIdLst>
        </p14:section>
      </p14:sectionLst>
    </p:ext>
    <p:ext uri="{EFAFB233-063F-42B5-8137-9DF3F51BA10A}">
      <p15:sldGuideLst xmlns:p15="http://schemas.microsoft.com/office/powerpoint/2012/main">
        <p15:guide id="1" orient="horz" pos="22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8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83" autoAdjust="0"/>
    <p:restoredTop sz="86346" autoAdjust="0"/>
  </p:normalViewPr>
  <p:slideViewPr>
    <p:cSldViewPr snapToGrid="0" snapToObjects="1" showGuides="1">
      <p:cViewPr varScale="1">
        <p:scale>
          <a:sx n="91" d="100"/>
          <a:sy n="91" d="100"/>
        </p:scale>
        <p:origin x="978" y="78"/>
      </p:cViewPr>
      <p:guideLst>
        <p:guide orient="horz" pos="22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522AF1-829D-48F3-A1ED-AAF957AFF280}" type="doc">
      <dgm:prSet loTypeId="urn:microsoft.com/office/officeart/2005/8/layout/radial5" loCatId="cycle" qsTypeId="urn:microsoft.com/office/officeart/2005/8/quickstyle/simple1" qsCatId="simple" csTypeId="urn:microsoft.com/office/officeart/2005/8/colors/accent0_3" csCatId="mainScheme" phldr="1"/>
      <dgm:spPr/>
      <dgm:t>
        <a:bodyPr/>
        <a:lstStyle/>
        <a:p>
          <a:endParaRPr lang="en-US"/>
        </a:p>
      </dgm:t>
    </dgm:pt>
    <dgm:pt modelId="{BFF2E750-700C-40F6-8463-CA3765FE8E88}">
      <dgm:prSet phldrT="[Text]" phldr="0"/>
      <dgm:spPr>
        <a:solidFill>
          <a:srgbClr val="FFC000"/>
        </a:solidFill>
      </dgm:spPr>
      <dgm:t>
        <a:bodyPr/>
        <a:lstStyle/>
        <a:p>
          <a:r>
            <a:rPr lang="en-US" dirty="0">
              <a:solidFill>
                <a:schemeClr val="tx1"/>
              </a:solidFill>
            </a:rPr>
            <a:t>Business</a:t>
          </a:r>
        </a:p>
      </dgm:t>
    </dgm:pt>
    <dgm:pt modelId="{DF7599CF-8DAD-40A2-B2ED-38B1B32059EF}" type="parTrans" cxnId="{E830BA45-4D89-47FA-A981-67D7020E6D47}">
      <dgm:prSet/>
      <dgm:spPr/>
      <dgm:t>
        <a:bodyPr/>
        <a:lstStyle/>
        <a:p>
          <a:endParaRPr lang="en-US"/>
        </a:p>
      </dgm:t>
    </dgm:pt>
    <dgm:pt modelId="{80562864-EB02-499B-8ED6-249D23CC9C14}" type="sibTrans" cxnId="{E830BA45-4D89-47FA-A981-67D7020E6D47}">
      <dgm:prSet/>
      <dgm:spPr/>
      <dgm:t>
        <a:bodyPr/>
        <a:lstStyle/>
        <a:p>
          <a:endParaRPr lang="en-US"/>
        </a:p>
      </dgm:t>
    </dgm:pt>
    <dgm:pt modelId="{8D818ED1-6BD1-4C55-AEC4-F78D7F2AEAEB}">
      <dgm:prSet phldrT="[Text]" phldr="0"/>
      <dgm:spPr>
        <a:solidFill>
          <a:srgbClr val="FFC000"/>
        </a:solidFill>
      </dgm:spPr>
      <dgm:t>
        <a:bodyPr/>
        <a:lstStyle/>
        <a:p>
          <a:r>
            <a:rPr lang="en-US" dirty="0">
              <a:solidFill>
                <a:schemeClr val="tx1"/>
              </a:solidFill>
            </a:rPr>
            <a:t>Current shareholders &amp; Directors</a:t>
          </a:r>
        </a:p>
      </dgm:t>
    </dgm:pt>
    <dgm:pt modelId="{9D489604-D7C7-4196-B149-A80D9C80A700}" type="parTrans" cxnId="{B9D80CFE-59BE-4AF9-9AB6-8F0A0EC2FB83}">
      <dgm:prSet/>
      <dgm:spPr>
        <a:solidFill>
          <a:srgbClr val="1F4899"/>
        </a:solidFill>
      </dgm:spPr>
      <dgm:t>
        <a:bodyPr/>
        <a:lstStyle/>
        <a:p>
          <a:endParaRPr lang="en-US"/>
        </a:p>
      </dgm:t>
    </dgm:pt>
    <dgm:pt modelId="{EC8CFE92-D444-4619-8BEB-B0430BBB5FC3}" type="sibTrans" cxnId="{B9D80CFE-59BE-4AF9-9AB6-8F0A0EC2FB83}">
      <dgm:prSet/>
      <dgm:spPr/>
      <dgm:t>
        <a:bodyPr/>
        <a:lstStyle/>
        <a:p>
          <a:endParaRPr lang="en-US"/>
        </a:p>
      </dgm:t>
    </dgm:pt>
    <dgm:pt modelId="{77BA4B3D-9566-493E-B66B-425B19AE1A49}">
      <dgm:prSet phldrT="[Text]" phldr="0"/>
      <dgm:spPr>
        <a:solidFill>
          <a:srgbClr val="FFC000"/>
        </a:solidFill>
      </dgm:spPr>
      <dgm:t>
        <a:bodyPr/>
        <a:lstStyle/>
        <a:p>
          <a:r>
            <a:rPr lang="en-US" dirty="0">
              <a:solidFill>
                <a:schemeClr val="tx1"/>
              </a:solidFill>
            </a:rPr>
            <a:t>Potential shareholders</a:t>
          </a:r>
        </a:p>
      </dgm:t>
    </dgm:pt>
    <dgm:pt modelId="{3ED11FEF-3167-48C5-9C53-5BE3D9A35352}" type="parTrans" cxnId="{6EA63601-694F-4007-B1DE-63A1C27751A2}">
      <dgm:prSet/>
      <dgm:spPr>
        <a:solidFill>
          <a:srgbClr val="1F4899"/>
        </a:solidFill>
      </dgm:spPr>
      <dgm:t>
        <a:bodyPr/>
        <a:lstStyle/>
        <a:p>
          <a:endParaRPr lang="en-US"/>
        </a:p>
      </dgm:t>
    </dgm:pt>
    <dgm:pt modelId="{53464D9D-6ED3-44ED-B338-50EDCE556ACA}" type="sibTrans" cxnId="{6EA63601-694F-4007-B1DE-63A1C27751A2}">
      <dgm:prSet/>
      <dgm:spPr/>
      <dgm:t>
        <a:bodyPr/>
        <a:lstStyle/>
        <a:p>
          <a:endParaRPr lang="en-US"/>
        </a:p>
      </dgm:t>
    </dgm:pt>
    <dgm:pt modelId="{54D47488-4460-429B-A92A-F9AFFD47D890}">
      <dgm:prSet phldrT="[Text]" phldr="0"/>
      <dgm:spPr>
        <a:solidFill>
          <a:srgbClr val="FFC000"/>
        </a:solidFill>
      </dgm:spPr>
      <dgm:t>
        <a:bodyPr/>
        <a:lstStyle/>
        <a:p>
          <a:r>
            <a:rPr lang="en-US" dirty="0">
              <a:solidFill>
                <a:schemeClr val="tx1"/>
              </a:solidFill>
            </a:rPr>
            <a:t>Government agencies</a:t>
          </a:r>
        </a:p>
      </dgm:t>
    </dgm:pt>
    <dgm:pt modelId="{F155C0B5-763D-4307-8376-A6DD4837BFC8}" type="parTrans" cxnId="{1DF7C17D-ED15-4D37-83BD-2CBAEB763374}">
      <dgm:prSet/>
      <dgm:spPr>
        <a:solidFill>
          <a:srgbClr val="1F4899"/>
        </a:solidFill>
      </dgm:spPr>
      <dgm:t>
        <a:bodyPr/>
        <a:lstStyle/>
        <a:p>
          <a:endParaRPr lang="en-US"/>
        </a:p>
      </dgm:t>
    </dgm:pt>
    <dgm:pt modelId="{A847A58C-2B9B-4D9F-99E5-D2D4722D2746}" type="sibTrans" cxnId="{1DF7C17D-ED15-4D37-83BD-2CBAEB763374}">
      <dgm:prSet/>
      <dgm:spPr/>
      <dgm:t>
        <a:bodyPr/>
        <a:lstStyle/>
        <a:p>
          <a:endParaRPr lang="en-US"/>
        </a:p>
      </dgm:t>
    </dgm:pt>
    <dgm:pt modelId="{722A1F65-B443-4F0B-86C6-DEB5F418AD2E}">
      <dgm:prSet phldrT="[Text]" phldr="0" custScaleX="164004"/>
      <dgm:spPr/>
      <dgm:t>
        <a:bodyPr/>
        <a:lstStyle/>
        <a:p>
          <a:endParaRPr lang="en-US"/>
        </a:p>
      </dgm:t>
    </dgm:pt>
    <dgm:pt modelId="{5EA75718-3D90-4611-A9B4-B4D04E5A4F3C}" type="parTrans" cxnId="{5BE1C1D4-6D27-4B41-AD6D-C300204F3C33}">
      <dgm:prSet/>
      <dgm:spPr/>
      <dgm:t>
        <a:bodyPr/>
        <a:lstStyle/>
        <a:p>
          <a:endParaRPr lang="en-US"/>
        </a:p>
      </dgm:t>
    </dgm:pt>
    <dgm:pt modelId="{25CDFEBC-F7B4-4F26-8A3A-5195C2F3597D}" type="sibTrans" cxnId="{5BE1C1D4-6D27-4B41-AD6D-C300204F3C33}">
      <dgm:prSet/>
      <dgm:spPr/>
      <dgm:t>
        <a:bodyPr/>
        <a:lstStyle/>
        <a:p>
          <a:endParaRPr lang="en-US"/>
        </a:p>
      </dgm:t>
    </dgm:pt>
    <dgm:pt modelId="{3A1C8C6A-B1B5-492A-8DE9-323EF6FB4348}">
      <dgm:prSet phldrT="[Text]" phldr="0"/>
      <dgm:spPr>
        <a:solidFill>
          <a:srgbClr val="FFC000"/>
        </a:solidFill>
      </dgm:spPr>
      <dgm:t>
        <a:bodyPr/>
        <a:lstStyle/>
        <a:p>
          <a:r>
            <a:rPr lang="en-US" dirty="0">
              <a:solidFill>
                <a:schemeClr val="tx1"/>
              </a:solidFill>
            </a:rPr>
            <a:t>Suppliers</a:t>
          </a:r>
        </a:p>
      </dgm:t>
    </dgm:pt>
    <dgm:pt modelId="{92107611-7DC8-47EB-82FC-007A3869254E}" type="parTrans" cxnId="{1675D092-841D-4243-9C7D-507C9178D54B}">
      <dgm:prSet/>
      <dgm:spPr>
        <a:solidFill>
          <a:srgbClr val="1F4899"/>
        </a:solidFill>
      </dgm:spPr>
      <dgm:t>
        <a:bodyPr/>
        <a:lstStyle/>
        <a:p>
          <a:endParaRPr lang="en-US"/>
        </a:p>
      </dgm:t>
    </dgm:pt>
    <dgm:pt modelId="{BA1D6E79-7DBD-4C7E-B004-0469587DB536}" type="sibTrans" cxnId="{1675D092-841D-4243-9C7D-507C9178D54B}">
      <dgm:prSet/>
      <dgm:spPr/>
      <dgm:t>
        <a:bodyPr/>
        <a:lstStyle/>
        <a:p>
          <a:endParaRPr lang="en-US"/>
        </a:p>
      </dgm:t>
    </dgm:pt>
    <dgm:pt modelId="{C830753C-0AF1-4D7A-BC3D-0644788975E5}">
      <dgm:prSet phldrT="[Text]" phldr="0"/>
      <dgm:spPr>
        <a:solidFill>
          <a:srgbClr val="FFC000"/>
        </a:solidFill>
      </dgm:spPr>
      <dgm:t>
        <a:bodyPr/>
        <a:lstStyle/>
        <a:p>
          <a:r>
            <a:rPr lang="en-US" dirty="0">
              <a:solidFill>
                <a:schemeClr val="tx1"/>
              </a:solidFill>
            </a:rPr>
            <a:t>Customers</a:t>
          </a:r>
        </a:p>
      </dgm:t>
    </dgm:pt>
    <dgm:pt modelId="{3BD87D8B-A2EA-4CE3-87E7-E0AF6CADBF1E}" type="parTrans" cxnId="{ABFD8B61-B09F-48AF-A115-67EA3D5F3A62}">
      <dgm:prSet/>
      <dgm:spPr>
        <a:solidFill>
          <a:srgbClr val="1F4899"/>
        </a:solidFill>
      </dgm:spPr>
      <dgm:t>
        <a:bodyPr/>
        <a:lstStyle/>
        <a:p>
          <a:endParaRPr lang="en-US"/>
        </a:p>
      </dgm:t>
    </dgm:pt>
    <dgm:pt modelId="{AA548F19-328E-4A2D-82FC-8A3288235A27}" type="sibTrans" cxnId="{ABFD8B61-B09F-48AF-A115-67EA3D5F3A62}">
      <dgm:prSet/>
      <dgm:spPr/>
      <dgm:t>
        <a:bodyPr/>
        <a:lstStyle/>
        <a:p>
          <a:endParaRPr lang="en-US"/>
        </a:p>
      </dgm:t>
    </dgm:pt>
    <dgm:pt modelId="{F6747CB3-EA2A-4E77-99A5-623C79D2933C}">
      <dgm:prSet phldrT="[Text]" phldr="0"/>
      <dgm:spPr>
        <a:solidFill>
          <a:srgbClr val="FFC000"/>
        </a:solidFill>
      </dgm:spPr>
      <dgm:t>
        <a:bodyPr/>
        <a:lstStyle/>
        <a:p>
          <a:r>
            <a:rPr lang="en-US" dirty="0">
              <a:solidFill>
                <a:schemeClr val="tx1"/>
              </a:solidFill>
            </a:rPr>
            <a:t>Manager &amp; Employees</a:t>
          </a:r>
        </a:p>
      </dgm:t>
    </dgm:pt>
    <dgm:pt modelId="{A8F2345F-0120-428C-A6C6-EDD0DC6DD496}" type="parTrans" cxnId="{BA72E836-5F09-4904-A9C0-7FBA173EDA56}">
      <dgm:prSet/>
      <dgm:spPr>
        <a:solidFill>
          <a:srgbClr val="1F4899"/>
        </a:solidFill>
      </dgm:spPr>
      <dgm:t>
        <a:bodyPr/>
        <a:lstStyle/>
        <a:p>
          <a:endParaRPr lang="en-US"/>
        </a:p>
      </dgm:t>
    </dgm:pt>
    <dgm:pt modelId="{4B51FE3A-1C9D-40AA-B4D1-9E7F71F3FF50}" type="sibTrans" cxnId="{BA72E836-5F09-4904-A9C0-7FBA173EDA56}">
      <dgm:prSet/>
      <dgm:spPr/>
      <dgm:t>
        <a:bodyPr/>
        <a:lstStyle/>
        <a:p>
          <a:endParaRPr lang="en-US"/>
        </a:p>
      </dgm:t>
    </dgm:pt>
    <dgm:pt modelId="{C0FBFDD6-E515-488D-B6FC-7955668C8EEB}">
      <dgm:prSet phldrT="[Text]" phldr="0"/>
      <dgm:spPr>
        <a:solidFill>
          <a:srgbClr val="FFC000"/>
        </a:solidFill>
      </dgm:spPr>
      <dgm:t>
        <a:bodyPr/>
        <a:lstStyle/>
        <a:p>
          <a:r>
            <a:rPr lang="en-US" dirty="0">
              <a:solidFill>
                <a:schemeClr val="tx1"/>
              </a:solidFill>
            </a:rPr>
            <a:t>Creditors</a:t>
          </a:r>
        </a:p>
      </dgm:t>
    </dgm:pt>
    <dgm:pt modelId="{4C936C48-1D7A-4189-B6EA-8C98860FFBCB}" type="parTrans" cxnId="{584A0DAE-36D0-45AE-8AF0-A703AC139BCF}">
      <dgm:prSet/>
      <dgm:spPr>
        <a:solidFill>
          <a:srgbClr val="1F4899"/>
        </a:solidFill>
      </dgm:spPr>
      <dgm:t>
        <a:bodyPr/>
        <a:lstStyle/>
        <a:p>
          <a:endParaRPr lang="en-US"/>
        </a:p>
      </dgm:t>
    </dgm:pt>
    <dgm:pt modelId="{68D66D89-2D46-489F-B73F-C20DEAA5A020}" type="sibTrans" cxnId="{584A0DAE-36D0-45AE-8AF0-A703AC139BCF}">
      <dgm:prSet/>
      <dgm:spPr/>
      <dgm:t>
        <a:bodyPr/>
        <a:lstStyle/>
        <a:p>
          <a:endParaRPr lang="en-US"/>
        </a:p>
      </dgm:t>
    </dgm:pt>
    <dgm:pt modelId="{AA500066-4384-40CB-99E0-34810509B800}">
      <dgm:prSet phldrT="[Text]" phldr="0"/>
      <dgm:spPr>
        <a:solidFill>
          <a:srgbClr val="FFC000"/>
        </a:solidFill>
      </dgm:spPr>
      <dgm:t>
        <a:bodyPr/>
        <a:lstStyle/>
        <a:p>
          <a:r>
            <a:rPr lang="en-US" dirty="0">
              <a:solidFill>
                <a:schemeClr val="tx1"/>
              </a:solidFill>
            </a:rPr>
            <a:t>Financial analysts</a:t>
          </a:r>
        </a:p>
      </dgm:t>
    </dgm:pt>
    <dgm:pt modelId="{E2CEE7BB-38B8-4240-ABDA-2DE4DD14FBA0}" type="parTrans" cxnId="{8B1F90E9-F06C-403E-8E91-1F23B10FE4A1}">
      <dgm:prSet/>
      <dgm:spPr>
        <a:solidFill>
          <a:srgbClr val="1F4899"/>
        </a:solidFill>
      </dgm:spPr>
      <dgm:t>
        <a:bodyPr/>
        <a:lstStyle/>
        <a:p>
          <a:endParaRPr lang="en-US"/>
        </a:p>
      </dgm:t>
    </dgm:pt>
    <dgm:pt modelId="{B10BABE5-76C9-4902-84C7-3A478E2FDE16}" type="sibTrans" cxnId="{8B1F90E9-F06C-403E-8E91-1F23B10FE4A1}">
      <dgm:prSet/>
      <dgm:spPr/>
      <dgm:t>
        <a:bodyPr/>
        <a:lstStyle/>
        <a:p>
          <a:endParaRPr lang="en-US"/>
        </a:p>
      </dgm:t>
    </dgm:pt>
    <dgm:pt modelId="{17E3385E-02CC-4FBF-89C9-333A1F7C8E1C}" type="pres">
      <dgm:prSet presAssocID="{8A522AF1-829D-48F3-A1ED-AAF957AFF280}" presName="Name0" presStyleCnt="0">
        <dgm:presLayoutVars>
          <dgm:chMax val="1"/>
          <dgm:dir/>
          <dgm:animLvl val="ctr"/>
          <dgm:resizeHandles val="exact"/>
        </dgm:presLayoutVars>
      </dgm:prSet>
      <dgm:spPr/>
    </dgm:pt>
    <dgm:pt modelId="{E3AB3DB2-9D40-4BE0-A1D6-E2BAD32580D9}" type="pres">
      <dgm:prSet presAssocID="{BFF2E750-700C-40F6-8463-CA3765FE8E88}" presName="centerShape" presStyleLbl="node0" presStyleIdx="0" presStyleCnt="1" custScaleX="148751"/>
      <dgm:spPr/>
    </dgm:pt>
    <dgm:pt modelId="{12ABCD78-9054-426D-9B18-CB0FF8416EDB}" type="pres">
      <dgm:prSet presAssocID="{9D489604-D7C7-4196-B149-A80D9C80A700}" presName="parTrans" presStyleLbl="sibTrans2D1" presStyleIdx="0" presStyleCnt="8"/>
      <dgm:spPr/>
    </dgm:pt>
    <dgm:pt modelId="{ABDCB4D6-FB34-4B2E-8695-4A2D628DC710}" type="pres">
      <dgm:prSet presAssocID="{9D489604-D7C7-4196-B149-A80D9C80A700}" presName="connectorText" presStyleLbl="sibTrans2D1" presStyleIdx="0" presStyleCnt="8"/>
      <dgm:spPr/>
    </dgm:pt>
    <dgm:pt modelId="{F1D51FFC-7ED1-4D30-B195-16AF0CC46D6D}" type="pres">
      <dgm:prSet presAssocID="{8D818ED1-6BD1-4C55-AEC4-F78D7F2AEAEB}" presName="node" presStyleLbl="node1" presStyleIdx="0" presStyleCnt="8" custScaleX="154645" custScaleY="94894" custRadScaleRad="101812" custRadScaleInc="-5071">
        <dgm:presLayoutVars>
          <dgm:bulletEnabled val="1"/>
        </dgm:presLayoutVars>
      </dgm:prSet>
      <dgm:spPr/>
    </dgm:pt>
    <dgm:pt modelId="{173E799A-D030-4CE1-A7C4-1DD865953625}" type="pres">
      <dgm:prSet presAssocID="{3ED11FEF-3167-48C5-9C53-5BE3D9A35352}" presName="parTrans" presStyleLbl="sibTrans2D1" presStyleIdx="1" presStyleCnt="8"/>
      <dgm:spPr/>
    </dgm:pt>
    <dgm:pt modelId="{B6905B04-5038-4D0C-96AD-03449CAADEFD}" type="pres">
      <dgm:prSet presAssocID="{3ED11FEF-3167-48C5-9C53-5BE3D9A35352}" presName="connectorText" presStyleLbl="sibTrans2D1" presStyleIdx="1" presStyleCnt="8"/>
      <dgm:spPr/>
    </dgm:pt>
    <dgm:pt modelId="{8D11F601-84EB-42DF-B4B2-F496CA56B1FB}" type="pres">
      <dgm:prSet presAssocID="{77BA4B3D-9566-493E-B66B-425B19AE1A49}" presName="node" presStyleLbl="node1" presStyleIdx="1" presStyleCnt="8" custScaleX="144428" custRadScaleRad="113382" custRadScaleInc="14503">
        <dgm:presLayoutVars>
          <dgm:bulletEnabled val="1"/>
        </dgm:presLayoutVars>
      </dgm:prSet>
      <dgm:spPr/>
    </dgm:pt>
    <dgm:pt modelId="{C7F5F400-09F9-4CF8-9227-A464D7A04615}" type="pres">
      <dgm:prSet presAssocID="{F155C0B5-763D-4307-8376-A6DD4837BFC8}" presName="parTrans" presStyleLbl="sibTrans2D1" presStyleIdx="2" presStyleCnt="8"/>
      <dgm:spPr/>
    </dgm:pt>
    <dgm:pt modelId="{C6FC0A36-5FF0-4257-A19E-1ED2502DDFA6}" type="pres">
      <dgm:prSet presAssocID="{F155C0B5-763D-4307-8376-A6DD4837BFC8}" presName="connectorText" presStyleLbl="sibTrans2D1" presStyleIdx="2" presStyleCnt="8"/>
      <dgm:spPr/>
    </dgm:pt>
    <dgm:pt modelId="{A860AEAC-7068-4247-83E0-664BAD302CFB}" type="pres">
      <dgm:prSet presAssocID="{54D47488-4460-429B-A92A-F9AFFD47D890}" presName="node" presStyleLbl="node1" presStyleIdx="2" presStyleCnt="8" custScaleX="141498" custRadScaleRad="118533" custRadScaleInc="-15057">
        <dgm:presLayoutVars>
          <dgm:bulletEnabled val="1"/>
        </dgm:presLayoutVars>
      </dgm:prSet>
      <dgm:spPr/>
    </dgm:pt>
    <dgm:pt modelId="{AF86329B-3050-4539-80A0-C138D6290FD1}" type="pres">
      <dgm:prSet presAssocID="{E2CEE7BB-38B8-4240-ABDA-2DE4DD14FBA0}" presName="parTrans" presStyleLbl="sibTrans2D1" presStyleIdx="3" presStyleCnt="8"/>
      <dgm:spPr/>
    </dgm:pt>
    <dgm:pt modelId="{39F87785-F75C-4ABB-8C52-5F138B9AD1DB}" type="pres">
      <dgm:prSet presAssocID="{E2CEE7BB-38B8-4240-ABDA-2DE4DD14FBA0}" presName="connectorText" presStyleLbl="sibTrans2D1" presStyleIdx="3" presStyleCnt="8"/>
      <dgm:spPr/>
    </dgm:pt>
    <dgm:pt modelId="{CAC28164-988B-481F-B2B1-7C66FCDB94AE}" type="pres">
      <dgm:prSet presAssocID="{AA500066-4384-40CB-99E0-34810509B800}" presName="node" presStyleLbl="node1" presStyleIdx="3" presStyleCnt="8" custScaleX="150188" custRadScaleRad="111834" custRadScaleInc="-24416">
        <dgm:presLayoutVars>
          <dgm:bulletEnabled val="1"/>
        </dgm:presLayoutVars>
      </dgm:prSet>
      <dgm:spPr/>
    </dgm:pt>
    <dgm:pt modelId="{C75A2EB9-B270-48F0-9C40-A80D1B58D871}" type="pres">
      <dgm:prSet presAssocID="{4C936C48-1D7A-4189-B6EA-8C98860FFBCB}" presName="parTrans" presStyleLbl="sibTrans2D1" presStyleIdx="4" presStyleCnt="8"/>
      <dgm:spPr/>
    </dgm:pt>
    <dgm:pt modelId="{B545D035-0D89-4F55-B5C6-BC5B409A717C}" type="pres">
      <dgm:prSet presAssocID="{4C936C48-1D7A-4189-B6EA-8C98860FFBCB}" presName="connectorText" presStyleLbl="sibTrans2D1" presStyleIdx="4" presStyleCnt="8"/>
      <dgm:spPr/>
    </dgm:pt>
    <dgm:pt modelId="{E7F11148-8080-4FE7-8B13-2DC8D8D501B5}" type="pres">
      <dgm:prSet presAssocID="{C0FBFDD6-E515-488D-B6FC-7955668C8EEB}" presName="node" presStyleLbl="node1" presStyleIdx="4" presStyleCnt="8" custScaleX="136617" custRadScaleRad="101806" custRadScaleInc="4222">
        <dgm:presLayoutVars>
          <dgm:bulletEnabled val="1"/>
        </dgm:presLayoutVars>
      </dgm:prSet>
      <dgm:spPr/>
    </dgm:pt>
    <dgm:pt modelId="{A00DB54F-7924-4FF6-926D-81654F8C8E73}" type="pres">
      <dgm:prSet presAssocID="{92107611-7DC8-47EB-82FC-007A3869254E}" presName="parTrans" presStyleLbl="sibTrans2D1" presStyleIdx="5" presStyleCnt="8"/>
      <dgm:spPr/>
    </dgm:pt>
    <dgm:pt modelId="{3760ACE4-5B24-437C-94F5-E490BD627F9C}" type="pres">
      <dgm:prSet presAssocID="{92107611-7DC8-47EB-82FC-007A3869254E}" presName="connectorText" presStyleLbl="sibTrans2D1" presStyleIdx="5" presStyleCnt="8"/>
      <dgm:spPr/>
    </dgm:pt>
    <dgm:pt modelId="{E0694D2C-681D-477E-8356-8A5153B20CE8}" type="pres">
      <dgm:prSet presAssocID="{3A1C8C6A-B1B5-492A-8DE9-323EF6FB4348}" presName="node" presStyleLbl="node1" presStyleIdx="5" presStyleCnt="8" custScaleX="146102" custRadScaleRad="113232" custRadScaleInc="19588">
        <dgm:presLayoutVars>
          <dgm:bulletEnabled val="1"/>
        </dgm:presLayoutVars>
      </dgm:prSet>
      <dgm:spPr/>
    </dgm:pt>
    <dgm:pt modelId="{23EC4D95-699C-4482-8750-6EBEA63E3098}" type="pres">
      <dgm:prSet presAssocID="{3BD87D8B-A2EA-4CE3-87E7-E0AF6CADBF1E}" presName="parTrans" presStyleLbl="sibTrans2D1" presStyleIdx="6" presStyleCnt="8"/>
      <dgm:spPr/>
    </dgm:pt>
    <dgm:pt modelId="{1CD713D8-B733-4C89-A843-E9013A427107}" type="pres">
      <dgm:prSet presAssocID="{3BD87D8B-A2EA-4CE3-87E7-E0AF6CADBF1E}" presName="connectorText" presStyleLbl="sibTrans2D1" presStyleIdx="6" presStyleCnt="8"/>
      <dgm:spPr/>
    </dgm:pt>
    <dgm:pt modelId="{3D1C8AF8-D424-482E-B506-9EFF625AFDDD}" type="pres">
      <dgm:prSet presAssocID="{C830753C-0AF1-4D7A-BC3D-0644788975E5}" presName="node" presStyleLbl="node1" presStyleIdx="6" presStyleCnt="8" custScaleX="129984" custRadScaleRad="117940" custRadScaleInc="996">
        <dgm:presLayoutVars>
          <dgm:bulletEnabled val="1"/>
        </dgm:presLayoutVars>
      </dgm:prSet>
      <dgm:spPr/>
    </dgm:pt>
    <dgm:pt modelId="{A0AE32B8-ADC6-4ABB-A9E9-1C0915482AAA}" type="pres">
      <dgm:prSet presAssocID="{A8F2345F-0120-428C-A6C6-EDD0DC6DD496}" presName="parTrans" presStyleLbl="sibTrans2D1" presStyleIdx="7" presStyleCnt="8"/>
      <dgm:spPr/>
    </dgm:pt>
    <dgm:pt modelId="{1C958BCB-0A91-44DD-BB46-14695F22201D}" type="pres">
      <dgm:prSet presAssocID="{A8F2345F-0120-428C-A6C6-EDD0DC6DD496}" presName="connectorText" presStyleLbl="sibTrans2D1" presStyleIdx="7" presStyleCnt="8"/>
      <dgm:spPr/>
    </dgm:pt>
    <dgm:pt modelId="{175B09CA-60CB-428F-B9E9-9E3C4A3B89A9}" type="pres">
      <dgm:prSet presAssocID="{F6747CB3-EA2A-4E77-99A5-623C79D2933C}" presName="node" presStyleLbl="node1" presStyleIdx="7" presStyleCnt="8" custScaleX="137644" custRadScaleRad="120008" custRadScaleInc="-33618">
        <dgm:presLayoutVars>
          <dgm:bulletEnabled val="1"/>
        </dgm:presLayoutVars>
      </dgm:prSet>
      <dgm:spPr/>
    </dgm:pt>
  </dgm:ptLst>
  <dgm:cxnLst>
    <dgm:cxn modelId="{6EA63601-694F-4007-B1DE-63A1C27751A2}" srcId="{BFF2E750-700C-40F6-8463-CA3765FE8E88}" destId="{77BA4B3D-9566-493E-B66B-425B19AE1A49}" srcOrd="1" destOrd="0" parTransId="{3ED11FEF-3167-48C5-9C53-5BE3D9A35352}" sibTransId="{53464D9D-6ED3-44ED-B338-50EDCE556ACA}"/>
    <dgm:cxn modelId="{FDFA082F-7242-4CA0-B86F-78254AFB69FB}" type="presOf" srcId="{A8F2345F-0120-428C-A6C6-EDD0DC6DD496}" destId="{A0AE32B8-ADC6-4ABB-A9E9-1C0915482AAA}" srcOrd="0" destOrd="0" presId="urn:microsoft.com/office/officeart/2005/8/layout/radial5"/>
    <dgm:cxn modelId="{1B959734-5AF4-4546-A109-7B1E2511269A}" type="presOf" srcId="{92107611-7DC8-47EB-82FC-007A3869254E}" destId="{3760ACE4-5B24-437C-94F5-E490BD627F9C}" srcOrd="1" destOrd="0" presId="urn:microsoft.com/office/officeart/2005/8/layout/radial5"/>
    <dgm:cxn modelId="{BA72E836-5F09-4904-A9C0-7FBA173EDA56}" srcId="{BFF2E750-700C-40F6-8463-CA3765FE8E88}" destId="{F6747CB3-EA2A-4E77-99A5-623C79D2933C}" srcOrd="7" destOrd="0" parTransId="{A8F2345F-0120-428C-A6C6-EDD0DC6DD496}" sibTransId="{4B51FE3A-1C9D-40AA-B4D1-9E7F71F3FF50}"/>
    <dgm:cxn modelId="{C359E05C-39E6-44DB-BF3E-71477AEB66F1}" type="presOf" srcId="{3ED11FEF-3167-48C5-9C53-5BE3D9A35352}" destId="{B6905B04-5038-4D0C-96AD-03449CAADEFD}" srcOrd="1" destOrd="0" presId="urn:microsoft.com/office/officeart/2005/8/layout/radial5"/>
    <dgm:cxn modelId="{ABFD8B61-B09F-48AF-A115-67EA3D5F3A62}" srcId="{BFF2E750-700C-40F6-8463-CA3765FE8E88}" destId="{C830753C-0AF1-4D7A-BC3D-0644788975E5}" srcOrd="6" destOrd="0" parTransId="{3BD87D8B-A2EA-4CE3-87E7-E0AF6CADBF1E}" sibTransId="{AA548F19-328E-4A2D-82FC-8A3288235A27}"/>
    <dgm:cxn modelId="{E830BA45-4D89-47FA-A981-67D7020E6D47}" srcId="{8A522AF1-829D-48F3-A1ED-AAF957AFF280}" destId="{BFF2E750-700C-40F6-8463-CA3765FE8E88}" srcOrd="0" destOrd="0" parTransId="{DF7599CF-8DAD-40A2-B2ED-38B1B32059EF}" sibTransId="{80562864-EB02-499B-8ED6-249D23CC9C14}"/>
    <dgm:cxn modelId="{5760A64C-A436-4434-A4B2-7DCCD2842723}" type="presOf" srcId="{AA500066-4384-40CB-99E0-34810509B800}" destId="{CAC28164-988B-481F-B2B1-7C66FCDB94AE}" srcOrd="0" destOrd="0" presId="urn:microsoft.com/office/officeart/2005/8/layout/radial5"/>
    <dgm:cxn modelId="{0B124550-B774-4311-AFAA-8429A453D152}" type="presOf" srcId="{9D489604-D7C7-4196-B149-A80D9C80A700}" destId="{ABDCB4D6-FB34-4B2E-8695-4A2D628DC710}" srcOrd="1" destOrd="0" presId="urn:microsoft.com/office/officeart/2005/8/layout/radial5"/>
    <dgm:cxn modelId="{EC153752-1E4C-471D-8933-84A645E0CC52}" type="presOf" srcId="{F155C0B5-763D-4307-8376-A6DD4837BFC8}" destId="{C7F5F400-09F9-4CF8-9227-A464D7A04615}" srcOrd="0" destOrd="0" presId="urn:microsoft.com/office/officeart/2005/8/layout/radial5"/>
    <dgm:cxn modelId="{B88C4877-AFD6-41A7-9DB5-D12CEC015FF6}" type="presOf" srcId="{C830753C-0AF1-4D7A-BC3D-0644788975E5}" destId="{3D1C8AF8-D424-482E-B506-9EFF625AFDDD}" srcOrd="0" destOrd="0" presId="urn:microsoft.com/office/officeart/2005/8/layout/radial5"/>
    <dgm:cxn modelId="{EBA92859-3E06-450A-A3B1-38A9F9CD12EB}" type="presOf" srcId="{F155C0B5-763D-4307-8376-A6DD4837BFC8}" destId="{C6FC0A36-5FF0-4257-A19E-1ED2502DDFA6}" srcOrd="1" destOrd="0" presId="urn:microsoft.com/office/officeart/2005/8/layout/radial5"/>
    <dgm:cxn modelId="{A3222B5A-8A78-4C40-8D07-AE9BC8D0CACF}" type="presOf" srcId="{9D489604-D7C7-4196-B149-A80D9C80A700}" destId="{12ABCD78-9054-426D-9B18-CB0FF8416EDB}" srcOrd="0" destOrd="0" presId="urn:microsoft.com/office/officeart/2005/8/layout/radial5"/>
    <dgm:cxn modelId="{1DF7C17D-ED15-4D37-83BD-2CBAEB763374}" srcId="{BFF2E750-700C-40F6-8463-CA3765FE8E88}" destId="{54D47488-4460-429B-A92A-F9AFFD47D890}" srcOrd="2" destOrd="0" parTransId="{F155C0B5-763D-4307-8376-A6DD4837BFC8}" sibTransId="{A847A58C-2B9B-4D9F-99E5-D2D4722D2746}"/>
    <dgm:cxn modelId="{FA355580-0241-443F-885E-9CBA13E77D91}" type="presOf" srcId="{3BD87D8B-A2EA-4CE3-87E7-E0AF6CADBF1E}" destId="{23EC4D95-699C-4482-8750-6EBEA63E3098}" srcOrd="0" destOrd="0" presId="urn:microsoft.com/office/officeart/2005/8/layout/radial5"/>
    <dgm:cxn modelId="{08FF7A84-4C3D-407D-9049-7A94A8435214}" type="presOf" srcId="{A8F2345F-0120-428C-A6C6-EDD0DC6DD496}" destId="{1C958BCB-0A91-44DD-BB46-14695F22201D}" srcOrd="1" destOrd="0" presId="urn:microsoft.com/office/officeart/2005/8/layout/radial5"/>
    <dgm:cxn modelId="{027EC485-FBD8-475D-9BA0-BCEC21C4E04A}" type="presOf" srcId="{3A1C8C6A-B1B5-492A-8DE9-323EF6FB4348}" destId="{E0694D2C-681D-477E-8356-8A5153B20CE8}" srcOrd="0" destOrd="0" presId="urn:microsoft.com/office/officeart/2005/8/layout/radial5"/>
    <dgm:cxn modelId="{873DA38D-47DC-4839-AB41-01411D4860EE}" type="presOf" srcId="{4C936C48-1D7A-4189-B6EA-8C98860FFBCB}" destId="{B545D035-0D89-4F55-B5C6-BC5B409A717C}" srcOrd="1" destOrd="0" presId="urn:microsoft.com/office/officeart/2005/8/layout/radial5"/>
    <dgm:cxn modelId="{6A787792-0CD0-43AE-A080-BAED39FAD1F9}" type="presOf" srcId="{8D818ED1-6BD1-4C55-AEC4-F78D7F2AEAEB}" destId="{F1D51FFC-7ED1-4D30-B195-16AF0CC46D6D}" srcOrd="0" destOrd="0" presId="urn:microsoft.com/office/officeart/2005/8/layout/radial5"/>
    <dgm:cxn modelId="{1675D092-841D-4243-9C7D-507C9178D54B}" srcId="{BFF2E750-700C-40F6-8463-CA3765FE8E88}" destId="{3A1C8C6A-B1B5-492A-8DE9-323EF6FB4348}" srcOrd="5" destOrd="0" parTransId="{92107611-7DC8-47EB-82FC-007A3869254E}" sibTransId="{BA1D6E79-7DBD-4C7E-B004-0469587DB536}"/>
    <dgm:cxn modelId="{4038D19C-C47F-4AD6-BFBF-D47F44332365}" type="presOf" srcId="{3BD87D8B-A2EA-4CE3-87E7-E0AF6CADBF1E}" destId="{1CD713D8-B733-4C89-A843-E9013A427107}" srcOrd="1" destOrd="0" presId="urn:microsoft.com/office/officeart/2005/8/layout/radial5"/>
    <dgm:cxn modelId="{FD8507A1-68E1-48BF-9E64-B8BCF8A9E561}" type="presOf" srcId="{E2CEE7BB-38B8-4240-ABDA-2DE4DD14FBA0}" destId="{AF86329B-3050-4539-80A0-C138D6290FD1}" srcOrd="0" destOrd="0" presId="urn:microsoft.com/office/officeart/2005/8/layout/radial5"/>
    <dgm:cxn modelId="{E73933A9-4265-4348-92AF-5FBC59EE60AD}" type="presOf" srcId="{C0FBFDD6-E515-488D-B6FC-7955668C8EEB}" destId="{E7F11148-8080-4FE7-8B13-2DC8D8D501B5}" srcOrd="0" destOrd="0" presId="urn:microsoft.com/office/officeart/2005/8/layout/radial5"/>
    <dgm:cxn modelId="{584A0DAE-36D0-45AE-8AF0-A703AC139BCF}" srcId="{BFF2E750-700C-40F6-8463-CA3765FE8E88}" destId="{C0FBFDD6-E515-488D-B6FC-7955668C8EEB}" srcOrd="4" destOrd="0" parTransId="{4C936C48-1D7A-4189-B6EA-8C98860FFBCB}" sibTransId="{68D66D89-2D46-489F-B73F-C20DEAA5A020}"/>
    <dgm:cxn modelId="{EFC82FB6-7218-4EBC-BA80-D24CF804F8A9}" type="presOf" srcId="{F6747CB3-EA2A-4E77-99A5-623C79D2933C}" destId="{175B09CA-60CB-428F-B9E9-9E3C4A3B89A9}" srcOrd="0" destOrd="0" presId="urn:microsoft.com/office/officeart/2005/8/layout/radial5"/>
    <dgm:cxn modelId="{C63843BD-5970-48D2-821B-3001310D7D86}" type="presOf" srcId="{54D47488-4460-429B-A92A-F9AFFD47D890}" destId="{A860AEAC-7068-4247-83E0-664BAD302CFB}" srcOrd="0" destOrd="0" presId="urn:microsoft.com/office/officeart/2005/8/layout/radial5"/>
    <dgm:cxn modelId="{BD3DB5BF-E34B-432D-B2DB-708FC778F40D}" type="presOf" srcId="{3ED11FEF-3167-48C5-9C53-5BE3D9A35352}" destId="{173E799A-D030-4CE1-A7C4-1DD865953625}" srcOrd="0" destOrd="0" presId="urn:microsoft.com/office/officeart/2005/8/layout/radial5"/>
    <dgm:cxn modelId="{727C78D1-EA4A-412F-942C-EFDAF47AE2A9}" type="presOf" srcId="{92107611-7DC8-47EB-82FC-007A3869254E}" destId="{A00DB54F-7924-4FF6-926D-81654F8C8E73}" srcOrd="0" destOrd="0" presId="urn:microsoft.com/office/officeart/2005/8/layout/radial5"/>
    <dgm:cxn modelId="{5BE1C1D4-6D27-4B41-AD6D-C300204F3C33}" srcId="{8A522AF1-829D-48F3-A1ED-AAF957AFF280}" destId="{722A1F65-B443-4F0B-86C6-DEB5F418AD2E}" srcOrd="1" destOrd="0" parTransId="{5EA75718-3D90-4611-A9B4-B4D04E5A4F3C}" sibTransId="{25CDFEBC-F7B4-4F26-8A3A-5195C2F3597D}"/>
    <dgm:cxn modelId="{F052C4E0-CE59-40F7-AFAB-32D6B6955A0E}" type="presOf" srcId="{8A522AF1-829D-48F3-A1ED-AAF957AFF280}" destId="{17E3385E-02CC-4FBF-89C9-333A1F7C8E1C}" srcOrd="0" destOrd="0" presId="urn:microsoft.com/office/officeart/2005/8/layout/radial5"/>
    <dgm:cxn modelId="{8024D7E0-C99E-4C11-B666-333EA2969B4B}" type="presOf" srcId="{BFF2E750-700C-40F6-8463-CA3765FE8E88}" destId="{E3AB3DB2-9D40-4BE0-A1D6-E2BAD32580D9}" srcOrd="0" destOrd="0" presId="urn:microsoft.com/office/officeart/2005/8/layout/radial5"/>
    <dgm:cxn modelId="{9321EDE5-F7B7-4B71-8BE2-9B3C82F3D9CC}" type="presOf" srcId="{77BA4B3D-9566-493E-B66B-425B19AE1A49}" destId="{8D11F601-84EB-42DF-B4B2-F496CA56B1FB}" srcOrd="0" destOrd="0" presId="urn:microsoft.com/office/officeart/2005/8/layout/radial5"/>
    <dgm:cxn modelId="{8B1F90E9-F06C-403E-8E91-1F23B10FE4A1}" srcId="{BFF2E750-700C-40F6-8463-CA3765FE8E88}" destId="{AA500066-4384-40CB-99E0-34810509B800}" srcOrd="3" destOrd="0" parTransId="{E2CEE7BB-38B8-4240-ABDA-2DE4DD14FBA0}" sibTransId="{B10BABE5-76C9-4902-84C7-3A478E2FDE16}"/>
    <dgm:cxn modelId="{6491F3EC-7C54-439D-87EC-9D1B136DB8E9}" type="presOf" srcId="{E2CEE7BB-38B8-4240-ABDA-2DE4DD14FBA0}" destId="{39F87785-F75C-4ABB-8C52-5F138B9AD1DB}" srcOrd="1" destOrd="0" presId="urn:microsoft.com/office/officeart/2005/8/layout/radial5"/>
    <dgm:cxn modelId="{4AC2AEF3-75D6-4050-8F0C-DA0B18AE283E}" type="presOf" srcId="{4C936C48-1D7A-4189-B6EA-8C98860FFBCB}" destId="{C75A2EB9-B270-48F0-9C40-A80D1B58D871}" srcOrd="0" destOrd="0" presId="urn:microsoft.com/office/officeart/2005/8/layout/radial5"/>
    <dgm:cxn modelId="{B9D80CFE-59BE-4AF9-9AB6-8F0A0EC2FB83}" srcId="{BFF2E750-700C-40F6-8463-CA3765FE8E88}" destId="{8D818ED1-6BD1-4C55-AEC4-F78D7F2AEAEB}" srcOrd="0" destOrd="0" parTransId="{9D489604-D7C7-4196-B149-A80D9C80A700}" sibTransId="{EC8CFE92-D444-4619-8BEB-B0430BBB5FC3}"/>
    <dgm:cxn modelId="{1CD9923F-23A6-445C-9E47-0763444E11D3}" type="presParOf" srcId="{17E3385E-02CC-4FBF-89C9-333A1F7C8E1C}" destId="{E3AB3DB2-9D40-4BE0-A1D6-E2BAD32580D9}" srcOrd="0" destOrd="0" presId="urn:microsoft.com/office/officeart/2005/8/layout/radial5"/>
    <dgm:cxn modelId="{942C7F2A-25E2-4967-A82A-DA8769CD051F}" type="presParOf" srcId="{17E3385E-02CC-4FBF-89C9-333A1F7C8E1C}" destId="{12ABCD78-9054-426D-9B18-CB0FF8416EDB}" srcOrd="1" destOrd="0" presId="urn:microsoft.com/office/officeart/2005/8/layout/radial5"/>
    <dgm:cxn modelId="{8DD3D0C9-B59B-4ADB-A6F1-73D38A409CCD}" type="presParOf" srcId="{12ABCD78-9054-426D-9B18-CB0FF8416EDB}" destId="{ABDCB4D6-FB34-4B2E-8695-4A2D628DC710}" srcOrd="0" destOrd="0" presId="urn:microsoft.com/office/officeart/2005/8/layout/radial5"/>
    <dgm:cxn modelId="{15FAB359-1D2C-4493-912D-20CF3242EA77}" type="presParOf" srcId="{17E3385E-02CC-4FBF-89C9-333A1F7C8E1C}" destId="{F1D51FFC-7ED1-4D30-B195-16AF0CC46D6D}" srcOrd="2" destOrd="0" presId="urn:microsoft.com/office/officeart/2005/8/layout/radial5"/>
    <dgm:cxn modelId="{1EF829E7-4629-406E-A6FD-CA17AE65432D}" type="presParOf" srcId="{17E3385E-02CC-4FBF-89C9-333A1F7C8E1C}" destId="{173E799A-D030-4CE1-A7C4-1DD865953625}" srcOrd="3" destOrd="0" presId="urn:microsoft.com/office/officeart/2005/8/layout/radial5"/>
    <dgm:cxn modelId="{F30A93AC-ED20-4A73-9583-792EC0A5C720}" type="presParOf" srcId="{173E799A-D030-4CE1-A7C4-1DD865953625}" destId="{B6905B04-5038-4D0C-96AD-03449CAADEFD}" srcOrd="0" destOrd="0" presId="urn:microsoft.com/office/officeart/2005/8/layout/radial5"/>
    <dgm:cxn modelId="{D9E1AB15-4990-4BF4-AEB2-BC53330CBE08}" type="presParOf" srcId="{17E3385E-02CC-4FBF-89C9-333A1F7C8E1C}" destId="{8D11F601-84EB-42DF-B4B2-F496CA56B1FB}" srcOrd="4" destOrd="0" presId="urn:microsoft.com/office/officeart/2005/8/layout/radial5"/>
    <dgm:cxn modelId="{6979F5F9-B187-4CB7-B0FC-57E63B63BF8B}" type="presParOf" srcId="{17E3385E-02CC-4FBF-89C9-333A1F7C8E1C}" destId="{C7F5F400-09F9-4CF8-9227-A464D7A04615}" srcOrd="5" destOrd="0" presId="urn:microsoft.com/office/officeart/2005/8/layout/radial5"/>
    <dgm:cxn modelId="{F425AFB0-0712-482D-8D93-400A2A73841E}" type="presParOf" srcId="{C7F5F400-09F9-4CF8-9227-A464D7A04615}" destId="{C6FC0A36-5FF0-4257-A19E-1ED2502DDFA6}" srcOrd="0" destOrd="0" presId="urn:microsoft.com/office/officeart/2005/8/layout/radial5"/>
    <dgm:cxn modelId="{BF402DED-3357-44B2-ADCC-E6670AF4E919}" type="presParOf" srcId="{17E3385E-02CC-4FBF-89C9-333A1F7C8E1C}" destId="{A860AEAC-7068-4247-83E0-664BAD302CFB}" srcOrd="6" destOrd="0" presId="urn:microsoft.com/office/officeart/2005/8/layout/radial5"/>
    <dgm:cxn modelId="{8B53942C-CCEC-4961-A364-8171A4070E1C}" type="presParOf" srcId="{17E3385E-02CC-4FBF-89C9-333A1F7C8E1C}" destId="{AF86329B-3050-4539-80A0-C138D6290FD1}" srcOrd="7" destOrd="0" presId="urn:microsoft.com/office/officeart/2005/8/layout/radial5"/>
    <dgm:cxn modelId="{B3A47869-5CB1-4F32-99CE-72B350CA4A16}" type="presParOf" srcId="{AF86329B-3050-4539-80A0-C138D6290FD1}" destId="{39F87785-F75C-4ABB-8C52-5F138B9AD1DB}" srcOrd="0" destOrd="0" presId="urn:microsoft.com/office/officeart/2005/8/layout/radial5"/>
    <dgm:cxn modelId="{4BFD4462-7791-41B9-95D4-8941754C8025}" type="presParOf" srcId="{17E3385E-02CC-4FBF-89C9-333A1F7C8E1C}" destId="{CAC28164-988B-481F-B2B1-7C66FCDB94AE}" srcOrd="8" destOrd="0" presId="urn:microsoft.com/office/officeart/2005/8/layout/radial5"/>
    <dgm:cxn modelId="{EAB145A3-F0F7-464E-B8A3-4A14CC300E4E}" type="presParOf" srcId="{17E3385E-02CC-4FBF-89C9-333A1F7C8E1C}" destId="{C75A2EB9-B270-48F0-9C40-A80D1B58D871}" srcOrd="9" destOrd="0" presId="urn:microsoft.com/office/officeart/2005/8/layout/radial5"/>
    <dgm:cxn modelId="{CDC82FC2-2C9E-4D3F-9A32-352EAF136C91}" type="presParOf" srcId="{C75A2EB9-B270-48F0-9C40-A80D1B58D871}" destId="{B545D035-0D89-4F55-B5C6-BC5B409A717C}" srcOrd="0" destOrd="0" presId="urn:microsoft.com/office/officeart/2005/8/layout/radial5"/>
    <dgm:cxn modelId="{CA92A5FA-27E0-4B13-AD9F-B668C866E9DF}" type="presParOf" srcId="{17E3385E-02CC-4FBF-89C9-333A1F7C8E1C}" destId="{E7F11148-8080-4FE7-8B13-2DC8D8D501B5}" srcOrd="10" destOrd="0" presId="urn:microsoft.com/office/officeart/2005/8/layout/radial5"/>
    <dgm:cxn modelId="{7F49A6CD-8D81-4D51-B856-311610580BDF}" type="presParOf" srcId="{17E3385E-02CC-4FBF-89C9-333A1F7C8E1C}" destId="{A00DB54F-7924-4FF6-926D-81654F8C8E73}" srcOrd="11" destOrd="0" presId="urn:microsoft.com/office/officeart/2005/8/layout/radial5"/>
    <dgm:cxn modelId="{A37ADE3A-A7B8-469D-9E08-C28DACB2D11A}" type="presParOf" srcId="{A00DB54F-7924-4FF6-926D-81654F8C8E73}" destId="{3760ACE4-5B24-437C-94F5-E490BD627F9C}" srcOrd="0" destOrd="0" presId="urn:microsoft.com/office/officeart/2005/8/layout/radial5"/>
    <dgm:cxn modelId="{4D0B14AE-73BD-4897-BE53-D6D111A2B3F9}" type="presParOf" srcId="{17E3385E-02CC-4FBF-89C9-333A1F7C8E1C}" destId="{E0694D2C-681D-477E-8356-8A5153B20CE8}" srcOrd="12" destOrd="0" presId="urn:microsoft.com/office/officeart/2005/8/layout/radial5"/>
    <dgm:cxn modelId="{0528B3C1-89F5-477A-BE97-64FA16A01F1A}" type="presParOf" srcId="{17E3385E-02CC-4FBF-89C9-333A1F7C8E1C}" destId="{23EC4D95-699C-4482-8750-6EBEA63E3098}" srcOrd="13" destOrd="0" presId="urn:microsoft.com/office/officeart/2005/8/layout/radial5"/>
    <dgm:cxn modelId="{5CE8A741-F2D2-43EE-8A83-894C66C42A5F}" type="presParOf" srcId="{23EC4D95-699C-4482-8750-6EBEA63E3098}" destId="{1CD713D8-B733-4C89-A843-E9013A427107}" srcOrd="0" destOrd="0" presId="urn:microsoft.com/office/officeart/2005/8/layout/radial5"/>
    <dgm:cxn modelId="{AB3EA325-5610-4F48-A043-2291E38AAA23}" type="presParOf" srcId="{17E3385E-02CC-4FBF-89C9-333A1F7C8E1C}" destId="{3D1C8AF8-D424-482E-B506-9EFF625AFDDD}" srcOrd="14" destOrd="0" presId="urn:microsoft.com/office/officeart/2005/8/layout/radial5"/>
    <dgm:cxn modelId="{87212DE4-E33C-470B-9095-E521AB57F43A}" type="presParOf" srcId="{17E3385E-02CC-4FBF-89C9-333A1F7C8E1C}" destId="{A0AE32B8-ADC6-4ABB-A9E9-1C0915482AAA}" srcOrd="15" destOrd="0" presId="urn:microsoft.com/office/officeart/2005/8/layout/radial5"/>
    <dgm:cxn modelId="{C4D8494F-0541-409C-8509-E4FC39C15A6B}" type="presParOf" srcId="{A0AE32B8-ADC6-4ABB-A9E9-1C0915482AAA}" destId="{1C958BCB-0A91-44DD-BB46-14695F22201D}" srcOrd="0" destOrd="0" presId="urn:microsoft.com/office/officeart/2005/8/layout/radial5"/>
    <dgm:cxn modelId="{CC457BC2-002E-4DDB-BB2B-39DB8A0CF357}" type="presParOf" srcId="{17E3385E-02CC-4FBF-89C9-333A1F7C8E1C}" destId="{175B09CA-60CB-428F-B9E9-9E3C4A3B89A9}" srcOrd="1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1670C6-8069-4A26-BA96-17D9865FC9B3}"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7F1D1794-2088-4028-908E-23826AC6BA83}">
      <dgm:prSet/>
      <dgm:spPr>
        <a:solidFill>
          <a:srgbClr val="1F4899"/>
        </a:solidFill>
      </dgm:spPr>
      <dgm:t>
        <a:bodyPr/>
        <a:lstStyle/>
        <a:p>
          <a:r>
            <a:rPr lang="en-US"/>
            <a:t>Benefits of Disclosure</a:t>
          </a:r>
        </a:p>
      </dgm:t>
    </dgm:pt>
    <dgm:pt modelId="{A152BF29-EC15-4F2B-8931-4C20776E788D}" type="parTrans" cxnId="{050E3BE4-2302-4DC5-B952-2A76744C977F}">
      <dgm:prSet/>
      <dgm:spPr/>
      <dgm:t>
        <a:bodyPr/>
        <a:lstStyle/>
        <a:p>
          <a:endParaRPr lang="en-US"/>
        </a:p>
      </dgm:t>
    </dgm:pt>
    <dgm:pt modelId="{CD3B6E80-F1F2-4030-9E3E-235CE529CA04}" type="sibTrans" cxnId="{050E3BE4-2302-4DC5-B952-2A76744C977F}">
      <dgm:prSet/>
      <dgm:spPr/>
      <dgm:t>
        <a:bodyPr/>
        <a:lstStyle/>
        <a:p>
          <a:endParaRPr lang="en-US"/>
        </a:p>
      </dgm:t>
    </dgm:pt>
    <dgm:pt modelId="{D5E6C279-8355-42B1-87EE-3CC21E1F8AAC}">
      <dgm:prSet/>
      <dgm:spPr>
        <a:ln>
          <a:solidFill>
            <a:srgbClr val="FFC000"/>
          </a:solidFill>
        </a:ln>
      </dgm:spPr>
      <dgm:t>
        <a:bodyPr/>
        <a:lstStyle/>
        <a:p>
          <a:r>
            <a:rPr lang="en-US" dirty="0"/>
            <a:t>Lowers cost of capital (cheaper debt/equity)</a:t>
          </a:r>
        </a:p>
      </dgm:t>
    </dgm:pt>
    <dgm:pt modelId="{FA8F6438-4A5B-447F-8765-37A9DEE054C0}" type="parTrans" cxnId="{266173DB-32CA-43FE-953F-422C6D309150}">
      <dgm:prSet/>
      <dgm:spPr/>
      <dgm:t>
        <a:bodyPr/>
        <a:lstStyle/>
        <a:p>
          <a:endParaRPr lang="en-US"/>
        </a:p>
      </dgm:t>
    </dgm:pt>
    <dgm:pt modelId="{D94A7676-D88B-4DA0-B693-5FA258CF35B5}" type="sibTrans" cxnId="{266173DB-32CA-43FE-953F-422C6D309150}">
      <dgm:prSet/>
      <dgm:spPr/>
      <dgm:t>
        <a:bodyPr/>
        <a:lstStyle/>
        <a:p>
          <a:endParaRPr lang="en-US"/>
        </a:p>
      </dgm:t>
    </dgm:pt>
    <dgm:pt modelId="{2E4FE4E7-440C-4E7A-81E6-A73486424CDD}">
      <dgm:prSet/>
      <dgm:spPr>
        <a:ln>
          <a:solidFill>
            <a:srgbClr val="FFC000"/>
          </a:solidFill>
        </a:ln>
      </dgm:spPr>
      <dgm:t>
        <a:bodyPr/>
        <a:lstStyle/>
        <a:p>
          <a:r>
            <a:rPr lang="en-US" dirty="0"/>
            <a:t>Strengthens supplier and customer relationships</a:t>
          </a:r>
        </a:p>
      </dgm:t>
    </dgm:pt>
    <dgm:pt modelId="{7EF7B861-10FF-4F6D-A1E4-7E0BAB18DAEE}" type="parTrans" cxnId="{CDF33B6F-8721-4DD9-A4D7-92F0B3DE4B3E}">
      <dgm:prSet/>
      <dgm:spPr/>
      <dgm:t>
        <a:bodyPr/>
        <a:lstStyle/>
        <a:p>
          <a:endParaRPr lang="en-US"/>
        </a:p>
      </dgm:t>
    </dgm:pt>
    <dgm:pt modelId="{EC76CA94-82BF-4656-9AF6-895D38BDB950}" type="sibTrans" cxnId="{CDF33B6F-8721-4DD9-A4D7-92F0B3DE4B3E}">
      <dgm:prSet/>
      <dgm:spPr/>
      <dgm:t>
        <a:bodyPr/>
        <a:lstStyle/>
        <a:p>
          <a:endParaRPr lang="en-US"/>
        </a:p>
      </dgm:t>
    </dgm:pt>
    <dgm:pt modelId="{C753C840-ACB2-46F9-A08E-7B0337FB3A9C}">
      <dgm:prSet/>
      <dgm:spPr>
        <a:ln>
          <a:solidFill>
            <a:srgbClr val="FFC000"/>
          </a:solidFill>
        </a:ln>
      </dgm:spPr>
      <dgm:t>
        <a:bodyPr/>
        <a:lstStyle/>
        <a:p>
          <a:r>
            <a:rPr lang="en-US" dirty="0"/>
            <a:t>Increases market visibility</a:t>
          </a:r>
        </a:p>
      </dgm:t>
    </dgm:pt>
    <dgm:pt modelId="{7914949D-7DF7-443A-8BAC-782A820678F7}" type="parTrans" cxnId="{5715B775-D803-40C5-8588-42C98A26203E}">
      <dgm:prSet/>
      <dgm:spPr/>
      <dgm:t>
        <a:bodyPr/>
        <a:lstStyle/>
        <a:p>
          <a:endParaRPr lang="en-US"/>
        </a:p>
      </dgm:t>
    </dgm:pt>
    <dgm:pt modelId="{1C016D6B-F736-4CD6-9C72-51EBD9B59220}" type="sibTrans" cxnId="{5715B775-D803-40C5-8588-42C98A26203E}">
      <dgm:prSet/>
      <dgm:spPr/>
      <dgm:t>
        <a:bodyPr/>
        <a:lstStyle/>
        <a:p>
          <a:endParaRPr lang="en-US"/>
        </a:p>
      </dgm:t>
    </dgm:pt>
    <dgm:pt modelId="{298833FF-F198-4241-B8F0-010540980E2B}">
      <dgm:prSet/>
      <dgm:spPr>
        <a:solidFill>
          <a:srgbClr val="1F4899"/>
        </a:solidFill>
      </dgm:spPr>
      <dgm:t>
        <a:bodyPr/>
        <a:lstStyle/>
        <a:p>
          <a:r>
            <a:rPr lang="en-US"/>
            <a:t>Costs of Disclosure</a:t>
          </a:r>
        </a:p>
      </dgm:t>
    </dgm:pt>
    <dgm:pt modelId="{301F04EA-544D-4026-A833-2A31A21EF3A8}" type="parTrans" cxnId="{D26B1252-80BA-4ACB-87EC-B2146111E298}">
      <dgm:prSet/>
      <dgm:spPr/>
      <dgm:t>
        <a:bodyPr/>
        <a:lstStyle/>
        <a:p>
          <a:endParaRPr lang="en-US"/>
        </a:p>
      </dgm:t>
    </dgm:pt>
    <dgm:pt modelId="{FB9AFCD2-6609-43E3-ACA3-EED6D6329605}" type="sibTrans" cxnId="{D26B1252-80BA-4ACB-87EC-B2146111E298}">
      <dgm:prSet/>
      <dgm:spPr/>
      <dgm:t>
        <a:bodyPr/>
        <a:lstStyle/>
        <a:p>
          <a:endParaRPr lang="en-US"/>
        </a:p>
      </dgm:t>
    </dgm:pt>
    <dgm:pt modelId="{6DF5DF15-DE71-40BA-A3B8-A7C6A7FA9CB0}">
      <dgm:prSet/>
      <dgm:spPr>
        <a:ln>
          <a:solidFill>
            <a:srgbClr val="FFC000"/>
          </a:solidFill>
        </a:ln>
      </dgm:spPr>
      <dgm:t>
        <a:bodyPr/>
        <a:lstStyle/>
        <a:p>
          <a:r>
            <a:rPr lang="en-US" dirty="0"/>
            <a:t>Preparation &amp; compliance costs (audits, SEC filings).</a:t>
          </a:r>
        </a:p>
      </dgm:t>
    </dgm:pt>
    <dgm:pt modelId="{D1E27F69-E079-4A05-AFA0-341A8C72DDAA}" type="parTrans" cxnId="{8A89E508-9D84-4F51-B229-B360119B089F}">
      <dgm:prSet/>
      <dgm:spPr/>
      <dgm:t>
        <a:bodyPr/>
        <a:lstStyle/>
        <a:p>
          <a:endParaRPr lang="en-US"/>
        </a:p>
      </dgm:t>
    </dgm:pt>
    <dgm:pt modelId="{74951A5C-1167-4DFF-A00C-A4470AD123F9}" type="sibTrans" cxnId="{8A89E508-9D84-4F51-B229-B360119B089F}">
      <dgm:prSet/>
      <dgm:spPr/>
      <dgm:t>
        <a:bodyPr/>
        <a:lstStyle/>
        <a:p>
          <a:endParaRPr lang="en-US"/>
        </a:p>
      </dgm:t>
    </dgm:pt>
    <dgm:pt modelId="{E16F5FAF-AB35-48C0-A1F3-68B68BFA7818}">
      <dgm:prSet/>
      <dgm:spPr>
        <a:ln>
          <a:solidFill>
            <a:srgbClr val="FFC000"/>
          </a:solidFill>
        </a:ln>
      </dgm:spPr>
      <dgm:t>
        <a:bodyPr/>
        <a:lstStyle/>
        <a:p>
          <a:r>
            <a:rPr lang="en-US" dirty="0"/>
            <a:t>Competitive risk from revealing strategy.</a:t>
          </a:r>
        </a:p>
      </dgm:t>
    </dgm:pt>
    <dgm:pt modelId="{FA4594AC-1669-40D1-A21A-A64D9EC9D5CF}" type="parTrans" cxnId="{34F93890-C166-462C-9EA5-6238F70EE6C2}">
      <dgm:prSet/>
      <dgm:spPr/>
      <dgm:t>
        <a:bodyPr/>
        <a:lstStyle/>
        <a:p>
          <a:endParaRPr lang="en-US"/>
        </a:p>
      </dgm:t>
    </dgm:pt>
    <dgm:pt modelId="{15C04A0D-3DA7-4938-A75C-2D46452A1363}" type="sibTrans" cxnId="{34F93890-C166-462C-9EA5-6238F70EE6C2}">
      <dgm:prSet/>
      <dgm:spPr/>
      <dgm:t>
        <a:bodyPr/>
        <a:lstStyle/>
        <a:p>
          <a:endParaRPr lang="en-US"/>
        </a:p>
      </dgm:t>
    </dgm:pt>
    <dgm:pt modelId="{A7300D3E-6057-4B03-9B04-DFB7C44F0AF8}" type="pres">
      <dgm:prSet presAssocID="{8F1670C6-8069-4A26-BA96-17D9865FC9B3}" presName="linear" presStyleCnt="0">
        <dgm:presLayoutVars>
          <dgm:dir/>
          <dgm:animLvl val="lvl"/>
          <dgm:resizeHandles val="exact"/>
        </dgm:presLayoutVars>
      </dgm:prSet>
      <dgm:spPr/>
    </dgm:pt>
    <dgm:pt modelId="{C8619F04-356E-4E68-9918-C2D43DB22DE2}" type="pres">
      <dgm:prSet presAssocID="{7F1D1794-2088-4028-908E-23826AC6BA83}" presName="parentLin" presStyleCnt="0"/>
      <dgm:spPr/>
    </dgm:pt>
    <dgm:pt modelId="{965A3E86-2059-4400-88A4-AFD5B25E1266}" type="pres">
      <dgm:prSet presAssocID="{7F1D1794-2088-4028-908E-23826AC6BA83}" presName="parentLeftMargin" presStyleLbl="node1" presStyleIdx="0" presStyleCnt="2"/>
      <dgm:spPr/>
    </dgm:pt>
    <dgm:pt modelId="{A61FB8E6-7A87-4BA3-ADB8-2E18BC601657}" type="pres">
      <dgm:prSet presAssocID="{7F1D1794-2088-4028-908E-23826AC6BA83}" presName="parentText" presStyleLbl="node1" presStyleIdx="0" presStyleCnt="2" custLinFactNeighborX="5376" custLinFactNeighborY="-5146">
        <dgm:presLayoutVars>
          <dgm:chMax val="0"/>
          <dgm:bulletEnabled val="1"/>
        </dgm:presLayoutVars>
      </dgm:prSet>
      <dgm:spPr/>
    </dgm:pt>
    <dgm:pt modelId="{4FA69174-807C-4F6C-85B5-495EB7886F83}" type="pres">
      <dgm:prSet presAssocID="{7F1D1794-2088-4028-908E-23826AC6BA83}" presName="negativeSpace" presStyleCnt="0"/>
      <dgm:spPr/>
    </dgm:pt>
    <dgm:pt modelId="{60FF2647-2EED-4D16-9D83-BA390E2D2CFC}" type="pres">
      <dgm:prSet presAssocID="{7F1D1794-2088-4028-908E-23826AC6BA83}" presName="childText" presStyleLbl="conFgAcc1" presStyleIdx="0" presStyleCnt="2" custLinFactNeighborY="-6279">
        <dgm:presLayoutVars>
          <dgm:bulletEnabled val="1"/>
        </dgm:presLayoutVars>
      </dgm:prSet>
      <dgm:spPr/>
    </dgm:pt>
    <dgm:pt modelId="{8605D866-6559-491D-B33C-0F503140849F}" type="pres">
      <dgm:prSet presAssocID="{CD3B6E80-F1F2-4030-9E3E-235CE529CA04}" presName="spaceBetweenRectangles" presStyleCnt="0"/>
      <dgm:spPr/>
    </dgm:pt>
    <dgm:pt modelId="{FCA36E80-14DA-4569-B6BD-EA8B6D19C695}" type="pres">
      <dgm:prSet presAssocID="{298833FF-F198-4241-B8F0-010540980E2B}" presName="parentLin" presStyleCnt="0"/>
      <dgm:spPr/>
    </dgm:pt>
    <dgm:pt modelId="{A0167710-F1ED-4FF4-A3EA-048B158A2455}" type="pres">
      <dgm:prSet presAssocID="{298833FF-F198-4241-B8F0-010540980E2B}" presName="parentLeftMargin" presStyleLbl="node1" presStyleIdx="0" presStyleCnt="2"/>
      <dgm:spPr/>
    </dgm:pt>
    <dgm:pt modelId="{99FADE9F-9677-4BE9-89C2-6DFC22A47B30}" type="pres">
      <dgm:prSet presAssocID="{298833FF-F198-4241-B8F0-010540980E2B}" presName="parentText" presStyleLbl="node1" presStyleIdx="1" presStyleCnt="2">
        <dgm:presLayoutVars>
          <dgm:chMax val="0"/>
          <dgm:bulletEnabled val="1"/>
        </dgm:presLayoutVars>
      </dgm:prSet>
      <dgm:spPr/>
    </dgm:pt>
    <dgm:pt modelId="{F81AF37C-7352-4DA1-85F6-2902C3CC9038}" type="pres">
      <dgm:prSet presAssocID="{298833FF-F198-4241-B8F0-010540980E2B}" presName="negativeSpace" presStyleCnt="0"/>
      <dgm:spPr/>
    </dgm:pt>
    <dgm:pt modelId="{58FA72D1-A900-4C52-A7D5-DB48BB32148D}" type="pres">
      <dgm:prSet presAssocID="{298833FF-F198-4241-B8F0-010540980E2B}" presName="childText" presStyleLbl="conFgAcc1" presStyleIdx="1" presStyleCnt="2">
        <dgm:presLayoutVars>
          <dgm:bulletEnabled val="1"/>
        </dgm:presLayoutVars>
      </dgm:prSet>
      <dgm:spPr/>
    </dgm:pt>
  </dgm:ptLst>
  <dgm:cxnLst>
    <dgm:cxn modelId="{8A89E508-9D84-4F51-B229-B360119B089F}" srcId="{298833FF-F198-4241-B8F0-010540980E2B}" destId="{6DF5DF15-DE71-40BA-A3B8-A7C6A7FA9CB0}" srcOrd="0" destOrd="0" parTransId="{D1E27F69-E079-4A05-AFA0-341A8C72DDAA}" sibTransId="{74951A5C-1167-4DFF-A00C-A4470AD123F9}"/>
    <dgm:cxn modelId="{0E249E24-7C8A-45C3-A064-E4916A278178}" type="presOf" srcId="{6DF5DF15-DE71-40BA-A3B8-A7C6A7FA9CB0}" destId="{58FA72D1-A900-4C52-A7D5-DB48BB32148D}" srcOrd="0" destOrd="0" presId="urn:microsoft.com/office/officeart/2005/8/layout/list1"/>
    <dgm:cxn modelId="{A5E92630-726D-4206-AD73-009A402503A0}" type="presOf" srcId="{298833FF-F198-4241-B8F0-010540980E2B}" destId="{A0167710-F1ED-4FF4-A3EA-048B158A2455}" srcOrd="0" destOrd="0" presId="urn:microsoft.com/office/officeart/2005/8/layout/list1"/>
    <dgm:cxn modelId="{D528B231-B887-4166-82F9-E9A84720F341}" type="presOf" srcId="{D5E6C279-8355-42B1-87EE-3CC21E1F8AAC}" destId="{60FF2647-2EED-4D16-9D83-BA390E2D2CFC}" srcOrd="0" destOrd="0" presId="urn:microsoft.com/office/officeart/2005/8/layout/list1"/>
    <dgm:cxn modelId="{1385405F-8B23-4500-BAC1-EAD8701322DC}" type="presOf" srcId="{8F1670C6-8069-4A26-BA96-17D9865FC9B3}" destId="{A7300D3E-6057-4B03-9B04-DFB7C44F0AF8}" srcOrd="0" destOrd="0" presId="urn:microsoft.com/office/officeart/2005/8/layout/list1"/>
    <dgm:cxn modelId="{627E4D43-ABDE-455C-9BE1-DA71BC930B8C}" type="presOf" srcId="{298833FF-F198-4241-B8F0-010540980E2B}" destId="{99FADE9F-9677-4BE9-89C2-6DFC22A47B30}" srcOrd="1" destOrd="0" presId="urn:microsoft.com/office/officeart/2005/8/layout/list1"/>
    <dgm:cxn modelId="{CDF33B6F-8721-4DD9-A4D7-92F0B3DE4B3E}" srcId="{7F1D1794-2088-4028-908E-23826AC6BA83}" destId="{2E4FE4E7-440C-4E7A-81E6-A73486424CDD}" srcOrd="1" destOrd="0" parTransId="{7EF7B861-10FF-4F6D-A1E4-7E0BAB18DAEE}" sibTransId="{EC76CA94-82BF-4656-9AF6-895D38BDB950}"/>
    <dgm:cxn modelId="{D26B1252-80BA-4ACB-87EC-B2146111E298}" srcId="{8F1670C6-8069-4A26-BA96-17D9865FC9B3}" destId="{298833FF-F198-4241-B8F0-010540980E2B}" srcOrd="1" destOrd="0" parTransId="{301F04EA-544D-4026-A833-2A31A21EF3A8}" sibTransId="{FB9AFCD2-6609-43E3-ACA3-EED6D6329605}"/>
    <dgm:cxn modelId="{5715B775-D803-40C5-8588-42C98A26203E}" srcId="{7F1D1794-2088-4028-908E-23826AC6BA83}" destId="{C753C840-ACB2-46F9-A08E-7B0337FB3A9C}" srcOrd="2" destOrd="0" parTransId="{7914949D-7DF7-443A-8BAC-782A820678F7}" sibTransId="{1C016D6B-F736-4CD6-9C72-51EBD9B59220}"/>
    <dgm:cxn modelId="{78F3D157-F24E-479D-9318-824D9956BC25}" type="presOf" srcId="{7F1D1794-2088-4028-908E-23826AC6BA83}" destId="{A61FB8E6-7A87-4BA3-ADB8-2E18BC601657}" srcOrd="1" destOrd="0" presId="urn:microsoft.com/office/officeart/2005/8/layout/list1"/>
    <dgm:cxn modelId="{8DD9FF7D-4DAA-4EC0-8DDF-89C74B9B69F7}" type="presOf" srcId="{7F1D1794-2088-4028-908E-23826AC6BA83}" destId="{965A3E86-2059-4400-88A4-AFD5B25E1266}" srcOrd="0" destOrd="0" presId="urn:microsoft.com/office/officeart/2005/8/layout/list1"/>
    <dgm:cxn modelId="{34F93890-C166-462C-9EA5-6238F70EE6C2}" srcId="{298833FF-F198-4241-B8F0-010540980E2B}" destId="{E16F5FAF-AB35-48C0-A1F3-68B68BFA7818}" srcOrd="1" destOrd="0" parTransId="{FA4594AC-1669-40D1-A21A-A64D9EC9D5CF}" sibTransId="{15C04A0D-3DA7-4938-A75C-2D46452A1363}"/>
    <dgm:cxn modelId="{A15576A7-B496-4D61-BBEB-78CD2DF38E1A}" type="presOf" srcId="{C753C840-ACB2-46F9-A08E-7B0337FB3A9C}" destId="{60FF2647-2EED-4D16-9D83-BA390E2D2CFC}" srcOrd="0" destOrd="2" presId="urn:microsoft.com/office/officeart/2005/8/layout/list1"/>
    <dgm:cxn modelId="{B5AD7BBA-76D7-4019-AB27-8775CC807C83}" type="presOf" srcId="{E16F5FAF-AB35-48C0-A1F3-68B68BFA7818}" destId="{58FA72D1-A900-4C52-A7D5-DB48BB32148D}" srcOrd="0" destOrd="1" presId="urn:microsoft.com/office/officeart/2005/8/layout/list1"/>
    <dgm:cxn modelId="{9DFD67C7-E623-42E2-9F00-1D63462A33E9}" type="presOf" srcId="{2E4FE4E7-440C-4E7A-81E6-A73486424CDD}" destId="{60FF2647-2EED-4D16-9D83-BA390E2D2CFC}" srcOrd="0" destOrd="1" presId="urn:microsoft.com/office/officeart/2005/8/layout/list1"/>
    <dgm:cxn modelId="{266173DB-32CA-43FE-953F-422C6D309150}" srcId="{7F1D1794-2088-4028-908E-23826AC6BA83}" destId="{D5E6C279-8355-42B1-87EE-3CC21E1F8AAC}" srcOrd="0" destOrd="0" parTransId="{FA8F6438-4A5B-447F-8765-37A9DEE054C0}" sibTransId="{D94A7676-D88B-4DA0-B693-5FA258CF35B5}"/>
    <dgm:cxn modelId="{050E3BE4-2302-4DC5-B952-2A76744C977F}" srcId="{8F1670C6-8069-4A26-BA96-17D9865FC9B3}" destId="{7F1D1794-2088-4028-908E-23826AC6BA83}" srcOrd="0" destOrd="0" parTransId="{A152BF29-EC15-4F2B-8931-4C20776E788D}" sibTransId="{CD3B6E80-F1F2-4030-9E3E-235CE529CA04}"/>
    <dgm:cxn modelId="{D195C7F2-78D3-4228-A63E-5DE6708ADF24}" type="presParOf" srcId="{A7300D3E-6057-4B03-9B04-DFB7C44F0AF8}" destId="{C8619F04-356E-4E68-9918-C2D43DB22DE2}" srcOrd="0" destOrd="0" presId="urn:microsoft.com/office/officeart/2005/8/layout/list1"/>
    <dgm:cxn modelId="{0B5BA533-BAAD-4BFA-8115-368A8F1896C2}" type="presParOf" srcId="{C8619F04-356E-4E68-9918-C2D43DB22DE2}" destId="{965A3E86-2059-4400-88A4-AFD5B25E1266}" srcOrd="0" destOrd="0" presId="urn:microsoft.com/office/officeart/2005/8/layout/list1"/>
    <dgm:cxn modelId="{C2261B28-3BC7-471D-95D9-CDA51344A441}" type="presParOf" srcId="{C8619F04-356E-4E68-9918-C2D43DB22DE2}" destId="{A61FB8E6-7A87-4BA3-ADB8-2E18BC601657}" srcOrd="1" destOrd="0" presId="urn:microsoft.com/office/officeart/2005/8/layout/list1"/>
    <dgm:cxn modelId="{D484922C-55BA-4FC3-A2A7-1DC7A0860972}" type="presParOf" srcId="{A7300D3E-6057-4B03-9B04-DFB7C44F0AF8}" destId="{4FA69174-807C-4F6C-85B5-495EB7886F83}" srcOrd="1" destOrd="0" presId="urn:microsoft.com/office/officeart/2005/8/layout/list1"/>
    <dgm:cxn modelId="{CA37A127-3131-4B81-A83A-2B8300597A96}" type="presParOf" srcId="{A7300D3E-6057-4B03-9B04-DFB7C44F0AF8}" destId="{60FF2647-2EED-4D16-9D83-BA390E2D2CFC}" srcOrd="2" destOrd="0" presId="urn:microsoft.com/office/officeart/2005/8/layout/list1"/>
    <dgm:cxn modelId="{12234B80-C90C-453D-983E-7508F183D1EB}" type="presParOf" srcId="{A7300D3E-6057-4B03-9B04-DFB7C44F0AF8}" destId="{8605D866-6559-491D-B33C-0F503140849F}" srcOrd="3" destOrd="0" presId="urn:microsoft.com/office/officeart/2005/8/layout/list1"/>
    <dgm:cxn modelId="{5F6AB50E-2E78-48E4-B747-92C0892CC99F}" type="presParOf" srcId="{A7300D3E-6057-4B03-9B04-DFB7C44F0AF8}" destId="{FCA36E80-14DA-4569-B6BD-EA8B6D19C695}" srcOrd="4" destOrd="0" presId="urn:microsoft.com/office/officeart/2005/8/layout/list1"/>
    <dgm:cxn modelId="{718A53B4-3D77-482D-A9CC-DB4EDDCA65FF}" type="presParOf" srcId="{FCA36E80-14DA-4569-B6BD-EA8B6D19C695}" destId="{A0167710-F1ED-4FF4-A3EA-048B158A2455}" srcOrd="0" destOrd="0" presId="urn:microsoft.com/office/officeart/2005/8/layout/list1"/>
    <dgm:cxn modelId="{2CD20326-6FC5-45C0-973E-1F7F3FE3C0C4}" type="presParOf" srcId="{FCA36E80-14DA-4569-B6BD-EA8B6D19C695}" destId="{99FADE9F-9677-4BE9-89C2-6DFC22A47B30}" srcOrd="1" destOrd="0" presId="urn:microsoft.com/office/officeart/2005/8/layout/list1"/>
    <dgm:cxn modelId="{1905C8F9-B404-42D4-9841-B527D809D0B2}" type="presParOf" srcId="{A7300D3E-6057-4B03-9B04-DFB7C44F0AF8}" destId="{F81AF37C-7352-4DA1-85F6-2902C3CC9038}" srcOrd="5" destOrd="0" presId="urn:microsoft.com/office/officeart/2005/8/layout/list1"/>
    <dgm:cxn modelId="{5E436835-319E-409C-A268-D9755A4788B5}" type="presParOf" srcId="{A7300D3E-6057-4B03-9B04-DFB7C44F0AF8}" destId="{58FA72D1-A900-4C52-A7D5-DB48BB32148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D56C8D-D43F-4833-9869-CFE0943D3CFD}"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43061172-472B-437C-BDEA-4A57CFD06B7A}">
      <dgm:prSet/>
      <dgm:spPr>
        <a:solidFill>
          <a:srgbClr val="1F4899"/>
        </a:solidFill>
      </dgm:spPr>
      <dgm:t>
        <a:bodyPr/>
        <a:lstStyle/>
        <a:p>
          <a:r>
            <a:rPr lang="en-US" dirty="0"/>
            <a:t>Management</a:t>
          </a:r>
        </a:p>
      </dgm:t>
    </dgm:pt>
    <dgm:pt modelId="{0C5C6A1A-F560-47B0-A130-A3E031C8FB1C}" type="parTrans" cxnId="{78D920A9-2A09-4ED0-BA73-FB536C5FA484}">
      <dgm:prSet/>
      <dgm:spPr/>
      <dgm:t>
        <a:bodyPr/>
        <a:lstStyle/>
        <a:p>
          <a:endParaRPr lang="en-US"/>
        </a:p>
      </dgm:t>
    </dgm:pt>
    <dgm:pt modelId="{F32C5E43-0399-4C9D-B09B-93DF5017149E}" type="sibTrans" cxnId="{78D920A9-2A09-4ED0-BA73-FB536C5FA484}">
      <dgm:prSet/>
      <dgm:spPr/>
      <dgm:t>
        <a:bodyPr/>
        <a:lstStyle/>
        <a:p>
          <a:endParaRPr lang="en-US"/>
        </a:p>
      </dgm:t>
    </dgm:pt>
    <dgm:pt modelId="{7B1750CA-0DE8-4677-AF6A-052F857ABFF0}">
      <dgm:prSet/>
      <dgm:spPr>
        <a:ln>
          <a:solidFill>
            <a:srgbClr val="FFC000"/>
          </a:solidFill>
        </a:ln>
      </dgm:spPr>
      <dgm:t>
        <a:bodyPr/>
        <a:lstStyle/>
        <a:p>
          <a:r>
            <a:rPr lang="en-US" dirty="0"/>
            <a:t>Prepares financial statements.</a:t>
          </a:r>
        </a:p>
      </dgm:t>
    </dgm:pt>
    <dgm:pt modelId="{D2CCE168-69E0-453B-A179-0242B7E13FC5}" type="parTrans" cxnId="{E54EF3DE-3B40-4F20-9FBE-D751DFE7A823}">
      <dgm:prSet/>
      <dgm:spPr/>
      <dgm:t>
        <a:bodyPr/>
        <a:lstStyle/>
        <a:p>
          <a:endParaRPr lang="en-US"/>
        </a:p>
      </dgm:t>
    </dgm:pt>
    <dgm:pt modelId="{7D5BFA4A-485D-4A89-8925-FA37C6755CF4}" type="sibTrans" cxnId="{E54EF3DE-3B40-4F20-9FBE-D751DFE7A823}">
      <dgm:prSet/>
      <dgm:spPr/>
      <dgm:t>
        <a:bodyPr/>
        <a:lstStyle/>
        <a:p>
          <a:endParaRPr lang="en-US"/>
        </a:p>
      </dgm:t>
    </dgm:pt>
    <dgm:pt modelId="{D14CE736-09FC-4734-B3C0-5C0E56D16C99}">
      <dgm:prSet/>
      <dgm:spPr>
        <a:ln>
          <a:solidFill>
            <a:srgbClr val="FFC000"/>
          </a:solidFill>
        </a:ln>
      </dgm:spPr>
      <dgm:t>
        <a:bodyPr/>
        <a:lstStyle/>
        <a:p>
          <a:r>
            <a:rPr lang="en-US"/>
            <a:t>Takes responsibility for what is disclosed in the financial statements.</a:t>
          </a:r>
        </a:p>
      </dgm:t>
    </dgm:pt>
    <dgm:pt modelId="{402E4E00-F709-4724-BCB9-A0C0D2304138}" type="parTrans" cxnId="{38061E70-903E-4599-8004-6AEFE91C838C}">
      <dgm:prSet/>
      <dgm:spPr/>
      <dgm:t>
        <a:bodyPr/>
        <a:lstStyle/>
        <a:p>
          <a:endParaRPr lang="en-US"/>
        </a:p>
      </dgm:t>
    </dgm:pt>
    <dgm:pt modelId="{B482A186-3F08-412C-801E-4AABD22F4625}" type="sibTrans" cxnId="{38061E70-903E-4599-8004-6AEFE91C838C}">
      <dgm:prSet/>
      <dgm:spPr/>
      <dgm:t>
        <a:bodyPr/>
        <a:lstStyle/>
        <a:p>
          <a:endParaRPr lang="en-US"/>
        </a:p>
      </dgm:t>
    </dgm:pt>
    <dgm:pt modelId="{057FFA8D-5232-4399-848B-C581DB903408}">
      <dgm:prSet/>
      <dgm:spPr>
        <a:solidFill>
          <a:srgbClr val="1F4899"/>
        </a:solidFill>
      </dgm:spPr>
      <dgm:t>
        <a:bodyPr/>
        <a:lstStyle/>
        <a:p>
          <a:r>
            <a:rPr lang="en-US"/>
            <a:t>Independent Auditors</a:t>
          </a:r>
        </a:p>
      </dgm:t>
    </dgm:pt>
    <dgm:pt modelId="{3A90E950-FF90-4469-B2E5-1F34FDC36CFB}" type="parTrans" cxnId="{82D3604C-D8A0-40BE-92AE-D4E2C293B1E5}">
      <dgm:prSet/>
      <dgm:spPr/>
      <dgm:t>
        <a:bodyPr/>
        <a:lstStyle/>
        <a:p>
          <a:endParaRPr lang="en-US"/>
        </a:p>
      </dgm:t>
    </dgm:pt>
    <dgm:pt modelId="{CEC21921-3523-4746-A25D-747792923FFF}" type="sibTrans" cxnId="{82D3604C-D8A0-40BE-92AE-D4E2C293B1E5}">
      <dgm:prSet/>
      <dgm:spPr/>
      <dgm:t>
        <a:bodyPr/>
        <a:lstStyle/>
        <a:p>
          <a:endParaRPr lang="en-US"/>
        </a:p>
      </dgm:t>
    </dgm:pt>
    <dgm:pt modelId="{C4781DE2-3982-4A1C-841D-72E727D6C6F0}">
      <dgm:prSet/>
      <dgm:spPr>
        <a:ln>
          <a:solidFill>
            <a:srgbClr val="FFC000"/>
          </a:solidFill>
        </a:ln>
      </dgm:spPr>
      <dgm:t>
        <a:bodyPr/>
        <a:lstStyle/>
        <a:p>
          <a:r>
            <a:rPr lang="en-US" dirty="0"/>
            <a:t>“Audit” financial statements as assurance of accuracy and completeness. </a:t>
          </a:r>
        </a:p>
      </dgm:t>
    </dgm:pt>
    <dgm:pt modelId="{145D0704-199A-453B-A1DA-3BBAAC599909}" type="parTrans" cxnId="{C51EE0B0-8352-4ABC-9B17-CD4D01C79839}">
      <dgm:prSet/>
      <dgm:spPr/>
      <dgm:t>
        <a:bodyPr/>
        <a:lstStyle/>
        <a:p>
          <a:endParaRPr lang="en-US"/>
        </a:p>
      </dgm:t>
    </dgm:pt>
    <dgm:pt modelId="{96190CF9-8CEE-4F03-B686-8096CBBD8344}" type="sibTrans" cxnId="{C51EE0B0-8352-4ABC-9B17-CD4D01C79839}">
      <dgm:prSet/>
      <dgm:spPr/>
      <dgm:t>
        <a:bodyPr/>
        <a:lstStyle/>
        <a:p>
          <a:endParaRPr lang="en-US"/>
        </a:p>
      </dgm:t>
    </dgm:pt>
    <dgm:pt modelId="{7BB76ED2-2BA4-44C0-A9D7-F071444CF99B}">
      <dgm:prSet/>
      <dgm:spPr>
        <a:ln>
          <a:solidFill>
            <a:srgbClr val="FFC000"/>
          </a:solidFill>
        </a:ln>
      </dgm:spPr>
      <dgm:t>
        <a:bodyPr/>
        <a:lstStyle/>
        <a:p>
          <a:r>
            <a:rPr lang="en-US" dirty="0"/>
            <a:t>Provide an 'opinion' (assurance) on accuracy. </a:t>
          </a:r>
        </a:p>
      </dgm:t>
    </dgm:pt>
    <dgm:pt modelId="{5A6962F1-D999-4221-8AF9-8909E790A26A}" type="parTrans" cxnId="{AE208534-AFFF-4859-9D07-5E0BCB496DC5}">
      <dgm:prSet/>
      <dgm:spPr/>
      <dgm:t>
        <a:bodyPr/>
        <a:lstStyle/>
        <a:p>
          <a:endParaRPr lang="en-US"/>
        </a:p>
      </dgm:t>
    </dgm:pt>
    <dgm:pt modelId="{2A3F4C36-113D-49CD-9AD6-AD673AE5085F}" type="sibTrans" cxnId="{AE208534-AFFF-4859-9D07-5E0BCB496DC5}">
      <dgm:prSet/>
      <dgm:spPr/>
      <dgm:t>
        <a:bodyPr/>
        <a:lstStyle/>
        <a:p>
          <a:endParaRPr lang="en-US"/>
        </a:p>
      </dgm:t>
    </dgm:pt>
    <dgm:pt modelId="{2E8DD26E-799F-41FD-9DC6-41F349AFA195}">
      <dgm:prSet/>
      <dgm:spPr>
        <a:ln>
          <a:solidFill>
            <a:srgbClr val="FFC000"/>
          </a:solidFill>
        </a:ln>
      </dgm:spPr>
      <dgm:t>
        <a:bodyPr/>
        <a:lstStyle/>
        <a:p>
          <a:r>
            <a:rPr lang="en-US" dirty="0"/>
            <a:t>Financial statements of publicly traded companies </a:t>
          </a:r>
          <a:r>
            <a:rPr lang="en-US" b="1" dirty="0"/>
            <a:t>must</a:t>
          </a:r>
          <a:r>
            <a:rPr lang="en-US" dirty="0"/>
            <a:t> be audited by an </a:t>
          </a:r>
          <a:r>
            <a:rPr lang="en-US" b="1" dirty="0"/>
            <a:t>independent</a:t>
          </a:r>
          <a:r>
            <a:rPr lang="en-US" dirty="0"/>
            <a:t>  audit firm. </a:t>
          </a:r>
        </a:p>
      </dgm:t>
    </dgm:pt>
    <dgm:pt modelId="{B7AE7385-DD37-48F0-9044-F7624035A415}" type="parTrans" cxnId="{3F72667F-E263-4D3D-B42E-6D0F02AD494B}">
      <dgm:prSet/>
      <dgm:spPr/>
      <dgm:t>
        <a:bodyPr/>
        <a:lstStyle/>
        <a:p>
          <a:endParaRPr lang="en-US"/>
        </a:p>
      </dgm:t>
    </dgm:pt>
    <dgm:pt modelId="{8AC5675E-6F9A-49BA-ABFA-97B98597EC04}" type="sibTrans" cxnId="{3F72667F-E263-4D3D-B42E-6D0F02AD494B}">
      <dgm:prSet/>
      <dgm:spPr/>
      <dgm:t>
        <a:bodyPr/>
        <a:lstStyle/>
        <a:p>
          <a:endParaRPr lang="en-US"/>
        </a:p>
      </dgm:t>
    </dgm:pt>
    <dgm:pt modelId="{D6BA5CD0-C69F-4A59-91C0-DC044EC4F007}" type="pres">
      <dgm:prSet presAssocID="{B1D56C8D-D43F-4833-9869-CFE0943D3CFD}" presName="linear" presStyleCnt="0">
        <dgm:presLayoutVars>
          <dgm:dir/>
          <dgm:animLvl val="lvl"/>
          <dgm:resizeHandles val="exact"/>
        </dgm:presLayoutVars>
      </dgm:prSet>
      <dgm:spPr/>
    </dgm:pt>
    <dgm:pt modelId="{1EE7C93E-0084-429F-AAF9-0E52B2E53E69}" type="pres">
      <dgm:prSet presAssocID="{43061172-472B-437C-BDEA-4A57CFD06B7A}" presName="parentLin" presStyleCnt="0"/>
      <dgm:spPr/>
    </dgm:pt>
    <dgm:pt modelId="{E8514E71-3755-4E57-B3D6-95B5A28DD5BB}" type="pres">
      <dgm:prSet presAssocID="{43061172-472B-437C-BDEA-4A57CFD06B7A}" presName="parentLeftMargin" presStyleLbl="node1" presStyleIdx="0" presStyleCnt="2"/>
      <dgm:spPr/>
    </dgm:pt>
    <dgm:pt modelId="{15A5F335-3A4F-41DC-9F2C-04A21B1D905E}" type="pres">
      <dgm:prSet presAssocID="{43061172-472B-437C-BDEA-4A57CFD06B7A}" presName="parentText" presStyleLbl="node1" presStyleIdx="0" presStyleCnt="2">
        <dgm:presLayoutVars>
          <dgm:chMax val="0"/>
          <dgm:bulletEnabled val="1"/>
        </dgm:presLayoutVars>
      </dgm:prSet>
      <dgm:spPr/>
    </dgm:pt>
    <dgm:pt modelId="{362AD9DE-8186-4B25-9B1F-D530086D8B69}" type="pres">
      <dgm:prSet presAssocID="{43061172-472B-437C-BDEA-4A57CFD06B7A}" presName="negativeSpace" presStyleCnt="0"/>
      <dgm:spPr/>
    </dgm:pt>
    <dgm:pt modelId="{C69047A5-1486-46BC-8E36-BAD7E7207E98}" type="pres">
      <dgm:prSet presAssocID="{43061172-472B-437C-BDEA-4A57CFD06B7A}" presName="childText" presStyleLbl="conFgAcc1" presStyleIdx="0" presStyleCnt="2">
        <dgm:presLayoutVars>
          <dgm:bulletEnabled val="1"/>
        </dgm:presLayoutVars>
      </dgm:prSet>
      <dgm:spPr/>
    </dgm:pt>
    <dgm:pt modelId="{828D27E4-2DB8-4749-83E0-E9071599FC6F}" type="pres">
      <dgm:prSet presAssocID="{F32C5E43-0399-4C9D-B09B-93DF5017149E}" presName="spaceBetweenRectangles" presStyleCnt="0"/>
      <dgm:spPr/>
    </dgm:pt>
    <dgm:pt modelId="{6D80A96E-FF13-41DE-89E1-98E21F145287}" type="pres">
      <dgm:prSet presAssocID="{057FFA8D-5232-4399-848B-C581DB903408}" presName="parentLin" presStyleCnt="0"/>
      <dgm:spPr/>
    </dgm:pt>
    <dgm:pt modelId="{83D8AC8D-D5A7-4ECC-87FA-CBAF74403E0E}" type="pres">
      <dgm:prSet presAssocID="{057FFA8D-5232-4399-848B-C581DB903408}" presName="parentLeftMargin" presStyleLbl="node1" presStyleIdx="0" presStyleCnt="2"/>
      <dgm:spPr/>
    </dgm:pt>
    <dgm:pt modelId="{5D4771FE-D157-426E-9941-ED8D17324C96}" type="pres">
      <dgm:prSet presAssocID="{057FFA8D-5232-4399-848B-C581DB903408}" presName="parentText" presStyleLbl="node1" presStyleIdx="1" presStyleCnt="2">
        <dgm:presLayoutVars>
          <dgm:chMax val="0"/>
          <dgm:bulletEnabled val="1"/>
        </dgm:presLayoutVars>
      </dgm:prSet>
      <dgm:spPr/>
    </dgm:pt>
    <dgm:pt modelId="{7182B293-5719-420A-BCC3-78B6A92C7DBE}" type="pres">
      <dgm:prSet presAssocID="{057FFA8D-5232-4399-848B-C581DB903408}" presName="negativeSpace" presStyleCnt="0"/>
      <dgm:spPr/>
    </dgm:pt>
    <dgm:pt modelId="{268BBBE6-4F42-4571-A3FF-474487AC720D}" type="pres">
      <dgm:prSet presAssocID="{057FFA8D-5232-4399-848B-C581DB903408}" presName="childText" presStyleLbl="conFgAcc1" presStyleIdx="1" presStyleCnt="2">
        <dgm:presLayoutVars>
          <dgm:bulletEnabled val="1"/>
        </dgm:presLayoutVars>
      </dgm:prSet>
      <dgm:spPr/>
    </dgm:pt>
  </dgm:ptLst>
  <dgm:cxnLst>
    <dgm:cxn modelId="{4FFDDF05-070D-4A3E-A314-641A9B121C1B}" type="presOf" srcId="{7B1750CA-0DE8-4677-AF6A-052F857ABFF0}" destId="{C69047A5-1486-46BC-8E36-BAD7E7207E98}" srcOrd="0" destOrd="0" presId="urn:microsoft.com/office/officeart/2005/8/layout/list1"/>
    <dgm:cxn modelId="{E5D8351A-4576-46F0-B481-5772D3DF12E7}" type="presOf" srcId="{057FFA8D-5232-4399-848B-C581DB903408}" destId="{83D8AC8D-D5A7-4ECC-87FA-CBAF74403E0E}" srcOrd="0" destOrd="0" presId="urn:microsoft.com/office/officeart/2005/8/layout/list1"/>
    <dgm:cxn modelId="{42D0472D-2A73-46FA-9E89-F47ECA929CFF}" type="presOf" srcId="{C4781DE2-3982-4A1C-841D-72E727D6C6F0}" destId="{268BBBE6-4F42-4571-A3FF-474487AC720D}" srcOrd="0" destOrd="0" presId="urn:microsoft.com/office/officeart/2005/8/layout/list1"/>
    <dgm:cxn modelId="{AE208534-AFFF-4859-9D07-5E0BCB496DC5}" srcId="{057FFA8D-5232-4399-848B-C581DB903408}" destId="{7BB76ED2-2BA4-44C0-A9D7-F071444CF99B}" srcOrd="1" destOrd="0" parTransId="{5A6962F1-D999-4221-8AF9-8909E790A26A}" sibTransId="{2A3F4C36-113D-49CD-9AD6-AD673AE5085F}"/>
    <dgm:cxn modelId="{4D19543D-6A81-4285-B279-3D0204A81D80}" type="presOf" srcId="{B1D56C8D-D43F-4833-9869-CFE0943D3CFD}" destId="{D6BA5CD0-C69F-4A59-91C0-DC044EC4F007}" srcOrd="0" destOrd="0" presId="urn:microsoft.com/office/officeart/2005/8/layout/list1"/>
    <dgm:cxn modelId="{C32B645D-7C65-4BEA-ACD9-A34CEBADC6C0}" type="presOf" srcId="{43061172-472B-437C-BDEA-4A57CFD06B7A}" destId="{E8514E71-3755-4E57-B3D6-95B5A28DD5BB}" srcOrd="0" destOrd="0" presId="urn:microsoft.com/office/officeart/2005/8/layout/list1"/>
    <dgm:cxn modelId="{82D3604C-D8A0-40BE-92AE-D4E2C293B1E5}" srcId="{B1D56C8D-D43F-4833-9869-CFE0943D3CFD}" destId="{057FFA8D-5232-4399-848B-C581DB903408}" srcOrd="1" destOrd="0" parTransId="{3A90E950-FF90-4469-B2E5-1F34FDC36CFB}" sibTransId="{CEC21921-3523-4746-A25D-747792923FFF}"/>
    <dgm:cxn modelId="{38061E70-903E-4599-8004-6AEFE91C838C}" srcId="{43061172-472B-437C-BDEA-4A57CFD06B7A}" destId="{D14CE736-09FC-4734-B3C0-5C0E56D16C99}" srcOrd="1" destOrd="0" parTransId="{402E4E00-F709-4724-BCB9-A0C0D2304138}" sibTransId="{B482A186-3F08-412C-801E-4AABD22F4625}"/>
    <dgm:cxn modelId="{85B7507A-B24A-4E1D-9FB3-090A791FBBFC}" type="presOf" srcId="{7BB76ED2-2BA4-44C0-A9D7-F071444CF99B}" destId="{268BBBE6-4F42-4571-A3FF-474487AC720D}" srcOrd="0" destOrd="1" presId="urn:microsoft.com/office/officeart/2005/8/layout/list1"/>
    <dgm:cxn modelId="{4FDD337F-5706-443C-8BCA-BABA27061800}" type="presOf" srcId="{43061172-472B-437C-BDEA-4A57CFD06B7A}" destId="{15A5F335-3A4F-41DC-9F2C-04A21B1D905E}" srcOrd="1" destOrd="0" presId="urn:microsoft.com/office/officeart/2005/8/layout/list1"/>
    <dgm:cxn modelId="{3F72667F-E263-4D3D-B42E-6D0F02AD494B}" srcId="{057FFA8D-5232-4399-848B-C581DB903408}" destId="{2E8DD26E-799F-41FD-9DC6-41F349AFA195}" srcOrd="2" destOrd="0" parTransId="{B7AE7385-DD37-48F0-9044-F7624035A415}" sibTransId="{8AC5675E-6F9A-49BA-ABFA-97B98597EC04}"/>
    <dgm:cxn modelId="{53508D9C-9D1A-4456-9955-B10ED9323F8C}" type="presOf" srcId="{057FFA8D-5232-4399-848B-C581DB903408}" destId="{5D4771FE-D157-426E-9941-ED8D17324C96}" srcOrd="1" destOrd="0" presId="urn:microsoft.com/office/officeart/2005/8/layout/list1"/>
    <dgm:cxn modelId="{78D920A9-2A09-4ED0-BA73-FB536C5FA484}" srcId="{B1D56C8D-D43F-4833-9869-CFE0943D3CFD}" destId="{43061172-472B-437C-BDEA-4A57CFD06B7A}" srcOrd="0" destOrd="0" parTransId="{0C5C6A1A-F560-47B0-A130-A3E031C8FB1C}" sibTransId="{F32C5E43-0399-4C9D-B09B-93DF5017149E}"/>
    <dgm:cxn modelId="{C51EE0B0-8352-4ABC-9B17-CD4D01C79839}" srcId="{057FFA8D-5232-4399-848B-C581DB903408}" destId="{C4781DE2-3982-4A1C-841D-72E727D6C6F0}" srcOrd="0" destOrd="0" parTransId="{145D0704-199A-453B-A1DA-3BBAAC599909}" sibTransId="{96190CF9-8CEE-4F03-B686-8096CBBD8344}"/>
    <dgm:cxn modelId="{6AF849D6-BBC1-44FF-8FC1-03FD3584DB10}" type="presOf" srcId="{D14CE736-09FC-4734-B3C0-5C0E56D16C99}" destId="{C69047A5-1486-46BC-8E36-BAD7E7207E98}" srcOrd="0" destOrd="1" presId="urn:microsoft.com/office/officeart/2005/8/layout/list1"/>
    <dgm:cxn modelId="{E54EF3DE-3B40-4F20-9FBE-D751DFE7A823}" srcId="{43061172-472B-437C-BDEA-4A57CFD06B7A}" destId="{7B1750CA-0DE8-4677-AF6A-052F857ABFF0}" srcOrd="0" destOrd="0" parTransId="{D2CCE168-69E0-453B-A179-0242B7E13FC5}" sibTransId="{7D5BFA4A-485D-4A89-8925-FA37C6755CF4}"/>
    <dgm:cxn modelId="{B41123F8-A928-4AC5-A30C-E9843CD09175}" type="presOf" srcId="{2E8DD26E-799F-41FD-9DC6-41F349AFA195}" destId="{268BBBE6-4F42-4571-A3FF-474487AC720D}" srcOrd="0" destOrd="2" presId="urn:microsoft.com/office/officeart/2005/8/layout/list1"/>
    <dgm:cxn modelId="{71A9FADC-C8AB-4545-8074-05C791D283E2}" type="presParOf" srcId="{D6BA5CD0-C69F-4A59-91C0-DC044EC4F007}" destId="{1EE7C93E-0084-429F-AAF9-0E52B2E53E69}" srcOrd="0" destOrd="0" presId="urn:microsoft.com/office/officeart/2005/8/layout/list1"/>
    <dgm:cxn modelId="{C0D814D2-0B20-4811-8548-B05F41A93C26}" type="presParOf" srcId="{1EE7C93E-0084-429F-AAF9-0E52B2E53E69}" destId="{E8514E71-3755-4E57-B3D6-95B5A28DD5BB}" srcOrd="0" destOrd="0" presId="urn:microsoft.com/office/officeart/2005/8/layout/list1"/>
    <dgm:cxn modelId="{5BE44D30-A443-4611-8C53-9F666C4B1D04}" type="presParOf" srcId="{1EE7C93E-0084-429F-AAF9-0E52B2E53E69}" destId="{15A5F335-3A4F-41DC-9F2C-04A21B1D905E}" srcOrd="1" destOrd="0" presId="urn:microsoft.com/office/officeart/2005/8/layout/list1"/>
    <dgm:cxn modelId="{61514C77-D99B-4602-AACD-74D53A9AC115}" type="presParOf" srcId="{D6BA5CD0-C69F-4A59-91C0-DC044EC4F007}" destId="{362AD9DE-8186-4B25-9B1F-D530086D8B69}" srcOrd="1" destOrd="0" presId="urn:microsoft.com/office/officeart/2005/8/layout/list1"/>
    <dgm:cxn modelId="{CD00D5EC-4423-4C66-88E6-2D4D105881CA}" type="presParOf" srcId="{D6BA5CD0-C69F-4A59-91C0-DC044EC4F007}" destId="{C69047A5-1486-46BC-8E36-BAD7E7207E98}" srcOrd="2" destOrd="0" presId="urn:microsoft.com/office/officeart/2005/8/layout/list1"/>
    <dgm:cxn modelId="{BBC7E243-C637-482A-AFB3-4CD8D7811F79}" type="presParOf" srcId="{D6BA5CD0-C69F-4A59-91C0-DC044EC4F007}" destId="{828D27E4-2DB8-4749-83E0-E9071599FC6F}" srcOrd="3" destOrd="0" presId="urn:microsoft.com/office/officeart/2005/8/layout/list1"/>
    <dgm:cxn modelId="{76D9A89C-8CC6-4750-B637-1B2D9B06B499}" type="presParOf" srcId="{D6BA5CD0-C69F-4A59-91C0-DC044EC4F007}" destId="{6D80A96E-FF13-41DE-89E1-98E21F145287}" srcOrd="4" destOrd="0" presId="urn:microsoft.com/office/officeart/2005/8/layout/list1"/>
    <dgm:cxn modelId="{00816BC6-1EA5-4E9F-9BC7-8BD187819163}" type="presParOf" srcId="{6D80A96E-FF13-41DE-89E1-98E21F145287}" destId="{83D8AC8D-D5A7-4ECC-87FA-CBAF74403E0E}" srcOrd="0" destOrd="0" presId="urn:microsoft.com/office/officeart/2005/8/layout/list1"/>
    <dgm:cxn modelId="{DF59E0B6-F478-4979-A8D8-B29657EF76D6}" type="presParOf" srcId="{6D80A96E-FF13-41DE-89E1-98E21F145287}" destId="{5D4771FE-D157-426E-9941-ED8D17324C96}" srcOrd="1" destOrd="0" presId="urn:microsoft.com/office/officeart/2005/8/layout/list1"/>
    <dgm:cxn modelId="{13224B0F-4CBD-4266-9617-2F5688F547BF}" type="presParOf" srcId="{D6BA5CD0-C69F-4A59-91C0-DC044EC4F007}" destId="{7182B293-5719-420A-BCC3-78B6A92C7DBE}" srcOrd="5" destOrd="0" presId="urn:microsoft.com/office/officeart/2005/8/layout/list1"/>
    <dgm:cxn modelId="{01F89C4E-7A9B-4B24-B3BF-F0B4B31EDF6F}" type="presParOf" srcId="{D6BA5CD0-C69F-4A59-91C0-DC044EC4F007}" destId="{268BBBE6-4F42-4571-A3FF-474487AC720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B3DB2-9D40-4BE0-A1D6-E2BAD32580D9}">
      <dsp:nvSpPr>
        <dsp:cNvPr id="0" name=""/>
        <dsp:cNvSpPr/>
      </dsp:nvSpPr>
      <dsp:spPr>
        <a:xfrm>
          <a:off x="4724830" y="1757725"/>
          <a:ext cx="1464402" cy="984465"/>
        </a:xfrm>
        <a:prstGeom prst="ellipse">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Business</a:t>
          </a:r>
        </a:p>
      </dsp:txBody>
      <dsp:txXfrm>
        <a:off x="4939287" y="1901897"/>
        <a:ext cx="1035488" cy="696121"/>
      </dsp:txXfrm>
    </dsp:sp>
    <dsp:sp modelId="{12ABCD78-9054-426D-9B18-CB0FF8416EDB}">
      <dsp:nvSpPr>
        <dsp:cNvPr id="0" name=""/>
        <dsp:cNvSpPr/>
      </dsp:nvSpPr>
      <dsp:spPr>
        <a:xfrm rot="16131541">
          <a:off x="5230310" y="1182085"/>
          <a:ext cx="418582" cy="385433"/>
        </a:xfrm>
        <a:prstGeom prst="rightArrow">
          <a:avLst>
            <a:gd name="adj1" fmla="val 60000"/>
            <a:gd name="adj2" fmla="val 50000"/>
          </a:avLst>
        </a:prstGeom>
        <a:solidFill>
          <a:srgbClr val="1F48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5289276" y="1316976"/>
        <a:ext cx="302952" cy="231259"/>
      </dsp:txXfrm>
    </dsp:sp>
    <dsp:sp modelId="{F1D51FFC-7ED1-4D30-B195-16AF0CC46D6D}">
      <dsp:nvSpPr>
        <dsp:cNvPr id="0" name=""/>
        <dsp:cNvSpPr/>
      </dsp:nvSpPr>
      <dsp:spPr>
        <a:xfrm>
          <a:off x="4632968" y="12"/>
          <a:ext cx="1577788" cy="968169"/>
        </a:xfrm>
        <a:prstGeom prst="ellipse">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Current shareholders &amp; Directors</a:t>
          </a:r>
        </a:p>
      </dsp:txBody>
      <dsp:txXfrm>
        <a:off x="4864030" y="141797"/>
        <a:ext cx="1115664" cy="684599"/>
      </dsp:txXfrm>
    </dsp:sp>
    <dsp:sp modelId="{173E799A-D030-4CE1-A7C4-1DD865953625}">
      <dsp:nvSpPr>
        <dsp:cNvPr id="0" name=""/>
        <dsp:cNvSpPr/>
      </dsp:nvSpPr>
      <dsp:spPr>
        <a:xfrm rot="19095790">
          <a:off x="5972405" y="1415182"/>
          <a:ext cx="408650" cy="385433"/>
        </a:xfrm>
        <a:prstGeom prst="rightArrow">
          <a:avLst>
            <a:gd name="adj1" fmla="val 60000"/>
            <a:gd name="adj2" fmla="val 50000"/>
          </a:avLst>
        </a:prstGeom>
        <a:solidFill>
          <a:srgbClr val="1F48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987078" y="1530757"/>
        <a:ext cx="293020" cy="231259"/>
      </dsp:txXfrm>
    </dsp:sp>
    <dsp:sp modelId="{8D11F601-84EB-42DF-B4B2-F496CA56B1FB}">
      <dsp:nvSpPr>
        <dsp:cNvPr id="0" name=""/>
        <dsp:cNvSpPr/>
      </dsp:nvSpPr>
      <dsp:spPr>
        <a:xfrm>
          <a:off x="6187996" y="430424"/>
          <a:ext cx="1473547" cy="1020264"/>
        </a:xfrm>
        <a:prstGeom prst="ellipse">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Potential shareholders</a:t>
          </a:r>
        </a:p>
      </dsp:txBody>
      <dsp:txXfrm>
        <a:off x="6403792" y="579838"/>
        <a:ext cx="1041955" cy="721436"/>
      </dsp:txXfrm>
    </dsp:sp>
    <dsp:sp modelId="{C7F5F400-09F9-4CF8-9227-A464D7A04615}">
      <dsp:nvSpPr>
        <dsp:cNvPr id="0" name=""/>
        <dsp:cNvSpPr/>
      </dsp:nvSpPr>
      <dsp:spPr>
        <a:xfrm rot="21396731">
          <a:off x="6319010" y="1996722"/>
          <a:ext cx="320681" cy="385433"/>
        </a:xfrm>
        <a:prstGeom prst="rightArrow">
          <a:avLst>
            <a:gd name="adj1" fmla="val 60000"/>
            <a:gd name="adj2" fmla="val 50000"/>
          </a:avLst>
        </a:prstGeom>
        <a:solidFill>
          <a:srgbClr val="1F48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319094" y="2076652"/>
        <a:ext cx="224477" cy="231259"/>
      </dsp:txXfrm>
    </dsp:sp>
    <dsp:sp modelId="{A860AEAC-7068-4247-83E0-664BAD302CFB}">
      <dsp:nvSpPr>
        <dsp:cNvPr id="0" name=""/>
        <dsp:cNvSpPr/>
      </dsp:nvSpPr>
      <dsp:spPr>
        <a:xfrm>
          <a:off x="6787893" y="1618311"/>
          <a:ext cx="1443653" cy="1020264"/>
        </a:xfrm>
        <a:prstGeom prst="ellipse">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Government agencies</a:t>
          </a:r>
        </a:p>
      </dsp:txBody>
      <dsp:txXfrm>
        <a:off x="6999311" y="1767725"/>
        <a:ext cx="1020817" cy="721436"/>
      </dsp:txXfrm>
    </dsp:sp>
    <dsp:sp modelId="{AF86329B-3050-4539-80A0-C138D6290FD1}">
      <dsp:nvSpPr>
        <dsp:cNvPr id="0" name=""/>
        <dsp:cNvSpPr/>
      </dsp:nvSpPr>
      <dsp:spPr>
        <a:xfrm rot="2370384">
          <a:off x="5997967" y="2659813"/>
          <a:ext cx="379752" cy="385433"/>
        </a:xfrm>
        <a:prstGeom prst="rightArrow">
          <a:avLst>
            <a:gd name="adj1" fmla="val 60000"/>
            <a:gd name="adj2" fmla="val 50000"/>
          </a:avLst>
        </a:prstGeom>
        <a:solidFill>
          <a:srgbClr val="1F48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010980" y="2700662"/>
        <a:ext cx="265826" cy="231259"/>
      </dsp:txXfrm>
    </dsp:sp>
    <dsp:sp modelId="{CAC28164-988B-481F-B2B1-7C66FCDB94AE}">
      <dsp:nvSpPr>
        <dsp:cNvPr id="0" name=""/>
        <dsp:cNvSpPr/>
      </dsp:nvSpPr>
      <dsp:spPr>
        <a:xfrm>
          <a:off x="6187741" y="2974028"/>
          <a:ext cx="1532314" cy="1020264"/>
        </a:xfrm>
        <a:prstGeom prst="ellipse">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Financial analysts</a:t>
          </a:r>
        </a:p>
      </dsp:txBody>
      <dsp:txXfrm>
        <a:off x="6412143" y="3123442"/>
        <a:ext cx="1083510" cy="721436"/>
      </dsp:txXfrm>
    </dsp:sp>
    <dsp:sp modelId="{C75A2EB9-B270-48F0-9C40-A80D1B58D871}">
      <dsp:nvSpPr>
        <dsp:cNvPr id="0" name=""/>
        <dsp:cNvSpPr/>
      </dsp:nvSpPr>
      <dsp:spPr>
        <a:xfrm rot="5456997">
          <a:off x="5240356" y="2919773"/>
          <a:ext cx="404745" cy="385433"/>
        </a:xfrm>
        <a:prstGeom prst="rightArrow">
          <a:avLst>
            <a:gd name="adj1" fmla="val 60000"/>
            <a:gd name="adj2" fmla="val 50000"/>
          </a:avLst>
        </a:prstGeom>
        <a:solidFill>
          <a:srgbClr val="1F48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5299130" y="2939053"/>
        <a:ext cx="289115" cy="231259"/>
      </dsp:txXfrm>
    </dsp:sp>
    <dsp:sp modelId="{E7F11148-8080-4FE7-8B13-2DC8D8D501B5}">
      <dsp:nvSpPr>
        <dsp:cNvPr id="0" name=""/>
        <dsp:cNvSpPr/>
      </dsp:nvSpPr>
      <dsp:spPr>
        <a:xfrm>
          <a:off x="4730823" y="3505688"/>
          <a:ext cx="1393854" cy="1020264"/>
        </a:xfrm>
        <a:prstGeom prst="ellipse">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Creditors</a:t>
          </a:r>
        </a:p>
      </dsp:txBody>
      <dsp:txXfrm>
        <a:off x="4934948" y="3655102"/>
        <a:ext cx="985604" cy="721436"/>
      </dsp:txXfrm>
    </dsp:sp>
    <dsp:sp modelId="{A00DB54F-7924-4FF6-926D-81654F8C8E73}">
      <dsp:nvSpPr>
        <dsp:cNvPr id="0" name=""/>
        <dsp:cNvSpPr/>
      </dsp:nvSpPr>
      <dsp:spPr>
        <a:xfrm rot="8364438">
          <a:off x="4525951" y="2683269"/>
          <a:ext cx="400982" cy="385433"/>
        </a:xfrm>
        <a:prstGeom prst="rightArrow">
          <a:avLst>
            <a:gd name="adj1" fmla="val 60000"/>
            <a:gd name="adj2" fmla="val 50000"/>
          </a:avLst>
        </a:prstGeom>
        <a:solidFill>
          <a:srgbClr val="1F48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4627668" y="2722737"/>
        <a:ext cx="285352" cy="231259"/>
      </dsp:txXfrm>
    </dsp:sp>
    <dsp:sp modelId="{E0694D2C-681D-477E-8356-8A5153B20CE8}">
      <dsp:nvSpPr>
        <dsp:cNvPr id="0" name=""/>
        <dsp:cNvSpPr/>
      </dsp:nvSpPr>
      <dsp:spPr>
        <a:xfrm>
          <a:off x="3220102" y="3017965"/>
          <a:ext cx="1490626" cy="1020264"/>
        </a:xfrm>
        <a:prstGeom prst="ellipse">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Suppliers</a:t>
          </a:r>
        </a:p>
      </dsp:txBody>
      <dsp:txXfrm>
        <a:off x="3438399" y="3167379"/>
        <a:ext cx="1054032" cy="721436"/>
      </dsp:txXfrm>
    </dsp:sp>
    <dsp:sp modelId="{23EC4D95-699C-4482-8750-6EBEA63E3098}">
      <dsp:nvSpPr>
        <dsp:cNvPr id="0" name=""/>
        <dsp:cNvSpPr/>
      </dsp:nvSpPr>
      <dsp:spPr>
        <a:xfrm rot="10813446">
          <a:off x="4236810" y="2053142"/>
          <a:ext cx="344878" cy="385433"/>
        </a:xfrm>
        <a:prstGeom prst="rightArrow">
          <a:avLst>
            <a:gd name="adj1" fmla="val 60000"/>
            <a:gd name="adj2" fmla="val 50000"/>
          </a:avLst>
        </a:prstGeom>
        <a:solidFill>
          <a:srgbClr val="1F48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4340273" y="2130431"/>
        <a:ext cx="241415" cy="231259"/>
      </dsp:txXfrm>
    </dsp:sp>
    <dsp:sp modelId="{3D1C8AF8-D424-482E-B506-9EFF625AFDDD}">
      <dsp:nvSpPr>
        <dsp:cNvPr id="0" name=""/>
        <dsp:cNvSpPr/>
      </dsp:nvSpPr>
      <dsp:spPr>
        <a:xfrm>
          <a:off x="2747962" y="1731823"/>
          <a:ext cx="1326180" cy="1020264"/>
        </a:xfrm>
        <a:prstGeom prst="ellipse">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Customers</a:t>
          </a:r>
        </a:p>
      </dsp:txBody>
      <dsp:txXfrm>
        <a:off x="2942177" y="1881237"/>
        <a:ext cx="937750" cy="721436"/>
      </dsp:txXfrm>
    </dsp:sp>
    <dsp:sp modelId="{A0AE32B8-ADC6-4ABB-A9E9-1C0915482AAA}">
      <dsp:nvSpPr>
        <dsp:cNvPr id="0" name=""/>
        <dsp:cNvSpPr/>
      </dsp:nvSpPr>
      <dsp:spPr>
        <a:xfrm rot="13046157">
          <a:off x="4411758" y="1432449"/>
          <a:ext cx="458282" cy="385433"/>
        </a:xfrm>
        <a:prstGeom prst="rightArrow">
          <a:avLst>
            <a:gd name="adj1" fmla="val 60000"/>
            <a:gd name="adj2" fmla="val 50000"/>
          </a:avLst>
        </a:prstGeom>
        <a:solidFill>
          <a:srgbClr val="1F48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4515480" y="1544680"/>
        <a:ext cx="342652" cy="231259"/>
      </dsp:txXfrm>
    </dsp:sp>
    <dsp:sp modelId="{175B09CA-60CB-428F-B9E9-9E3C4A3B89A9}">
      <dsp:nvSpPr>
        <dsp:cNvPr id="0" name=""/>
        <dsp:cNvSpPr/>
      </dsp:nvSpPr>
      <dsp:spPr>
        <a:xfrm>
          <a:off x="3101790" y="474310"/>
          <a:ext cx="1404332" cy="1020264"/>
        </a:xfrm>
        <a:prstGeom prst="ellipse">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Manager &amp; Employees</a:t>
          </a:r>
        </a:p>
      </dsp:txBody>
      <dsp:txXfrm>
        <a:off x="3307450" y="623724"/>
        <a:ext cx="993012" cy="7214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F2647-2EED-4D16-9D83-BA390E2D2CFC}">
      <dsp:nvSpPr>
        <dsp:cNvPr id="0" name=""/>
        <dsp:cNvSpPr/>
      </dsp:nvSpPr>
      <dsp:spPr>
        <a:xfrm>
          <a:off x="0" y="462260"/>
          <a:ext cx="10972800" cy="2192400"/>
        </a:xfrm>
        <a:prstGeom prst="rect">
          <a:avLst/>
        </a:prstGeom>
        <a:solidFill>
          <a:schemeClr val="lt1">
            <a:alpha val="90000"/>
            <a:hueOff val="0"/>
            <a:satOff val="0"/>
            <a:lumOff val="0"/>
            <a:alphaOff val="0"/>
          </a:schemeClr>
        </a:solidFill>
        <a:ln w="9525" cap="flat" cmpd="sng" algn="ctr">
          <a:solidFill>
            <a:srgbClr val="FFC000"/>
          </a:solidFill>
          <a:prstDash val="solid"/>
        </a:ln>
        <a:effectLst/>
      </dsp:spPr>
      <dsp:style>
        <a:lnRef idx="1">
          <a:scrgbClr r="0" g="0" b="0"/>
        </a:lnRef>
        <a:fillRef idx="1">
          <a:scrgbClr r="0" g="0" b="0"/>
        </a:fillRef>
        <a:effectRef idx="0">
          <a:scrgbClr r="0" g="0" b="0"/>
        </a:effectRef>
        <a:fontRef idx="minor"/>
      </dsp:style>
      <dsp:txBody>
        <a:bodyPr spcFirstLastPara="0" vert="horz" wrap="square" lIns="851611" tIns="604012" rIns="851611"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Lowers cost of capital (cheaper debt/equity)</a:t>
          </a:r>
        </a:p>
        <a:p>
          <a:pPr marL="285750" lvl="1" indent="-285750" algn="l" defTabSz="1289050">
            <a:lnSpc>
              <a:spcPct val="90000"/>
            </a:lnSpc>
            <a:spcBef>
              <a:spcPct val="0"/>
            </a:spcBef>
            <a:spcAft>
              <a:spcPct val="15000"/>
            </a:spcAft>
            <a:buChar char="•"/>
          </a:pPr>
          <a:r>
            <a:rPr lang="en-US" sz="2900" kern="1200" dirty="0"/>
            <a:t>Strengthens supplier and customer relationships</a:t>
          </a:r>
        </a:p>
        <a:p>
          <a:pPr marL="285750" lvl="1" indent="-285750" algn="l" defTabSz="1289050">
            <a:lnSpc>
              <a:spcPct val="90000"/>
            </a:lnSpc>
            <a:spcBef>
              <a:spcPct val="0"/>
            </a:spcBef>
            <a:spcAft>
              <a:spcPct val="15000"/>
            </a:spcAft>
            <a:buChar char="•"/>
          </a:pPr>
          <a:r>
            <a:rPr lang="en-US" sz="2900" kern="1200" dirty="0"/>
            <a:t>Increases market visibility</a:t>
          </a:r>
        </a:p>
      </dsp:txBody>
      <dsp:txXfrm>
        <a:off x="0" y="462260"/>
        <a:ext cx="10972800" cy="2192400"/>
      </dsp:txXfrm>
    </dsp:sp>
    <dsp:sp modelId="{A61FB8E6-7A87-4BA3-ADB8-2E18BC601657}">
      <dsp:nvSpPr>
        <dsp:cNvPr id="0" name=""/>
        <dsp:cNvSpPr/>
      </dsp:nvSpPr>
      <dsp:spPr>
        <a:xfrm>
          <a:off x="578134" y="0"/>
          <a:ext cx="7680960" cy="856080"/>
        </a:xfrm>
        <a:prstGeom prst="roundRect">
          <a:avLst/>
        </a:prstGeom>
        <a:solidFill>
          <a:srgbClr val="1F48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1289050">
            <a:lnSpc>
              <a:spcPct val="90000"/>
            </a:lnSpc>
            <a:spcBef>
              <a:spcPct val="0"/>
            </a:spcBef>
            <a:spcAft>
              <a:spcPct val="35000"/>
            </a:spcAft>
            <a:buNone/>
          </a:pPr>
          <a:r>
            <a:rPr lang="en-US" sz="2900" kern="1200"/>
            <a:t>Benefits of Disclosure</a:t>
          </a:r>
        </a:p>
      </dsp:txBody>
      <dsp:txXfrm>
        <a:off x="619924" y="41790"/>
        <a:ext cx="7597380" cy="772500"/>
      </dsp:txXfrm>
    </dsp:sp>
    <dsp:sp modelId="{58FA72D1-A900-4C52-A7D5-DB48BB32148D}">
      <dsp:nvSpPr>
        <dsp:cNvPr id="0" name=""/>
        <dsp:cNvSpPr/>
      </dsp:nvSpPr>
      <dsp:spPr>
        <a:xfrm>
          <a:off x="0" y="3249133"/>
          <a:ext cx="10972800" cy="1689975"/>
        </a:xfrm>
        <a:prstGeom prst="rect">
          <a:avLst/>
        </a:prstGeom>
        <a:solidFill>
          <a:schemeClr val="lt1">
            <a:alpha val="90000"/>
            <a:hueOff val="0"/>
            <a:satOff val="0"/>
            <a:lumOff val="0"/>
            <a:alphaOff val="0"/>
          </a:schemeClr>
        </a:solidFill>
        <a:ln w="9525" cap="flat" cmpd="sng" algn="ctr">
          <a:solidFill>
            <a:srgbClr val="FFC000"/>
          </a:solidFill>
          <a:prstDash val="solid"/>
        </a:ln>
        <a:effectLst/>
      </dsp:spPr>
      <dsp:style>
        <a:lnRef idx="1">
          <a:scrgbClr r="0" g="0" b="0"/>
        </a:lnRef>
        <a:fillRef idx="1">
          <a:scrgbClr r="0" g="0" b="0"/>
        </a:fillRef>
        <a:effectRef idx="0">
          <a:scrgbClr r="0" g="0" b="0"/>
        </a:effectRef>
        <a:fontRef idx="minor"/>
      </dsp:style>
      <dsp:txBody>
        <a:bodyPr spcFirstLastPara="0" vert="horz" wrap="square" lIns="851611" tIns="604012" rIns="851611"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Preparation &amp; compliance costs (audits, SEC filings).</a:t>
          </a:r>
        </a:p>
        <a:p>
          <a:pPr marL="285750" lvl="1" indent="-285750" algn="l" defTabSz="1289050">
            <a:lnSpc>
              <a:spcPct val="90000"/>
            </a:lnSpc>
            <a:spcBef>
              <a:spcPct val="0"/>
            </a:spcBef>
            <a:spcAft>
              <a:spcPct val="15000"/>
            </a:spcAft>
            <a:buChar char="•"/>
          </a:pPr>
          <a:r>
            <a:rPr lang="en-US" sz="2900" kern="1200" dirty="0"/>
            <a:t>Competitive risk from revealing strategy.</a:t>
          </a:r>
        </a:p>
      </dsp:txBody>
      <dsp:txXfrm>
        <a:off x="0" y="3249133"/>
        <a:ext cx="10972800" cy="1689975"/>
      </dsp:txXfrm>
    </dsp:sp>
    <dsp:sp modelId="{99FADE9F-9677-4BE9-89C2-6DFC22A47B30}">
      <dsp:nvSpPr>
        <dsp:cNvPr id="0" name=""/>
        <dsp:cNvSpPr/>
      </dsp:nvSpPr>
      <dsp:spPr>
        <a:xfrm>
          <a:off x="548640" y="2821093"/>
          <a:ext cx="7680960" cy="856080"/>
        </a:xfrm>
        <a:prstGeom prst="roundRect">
          <a:avLst/>
        </a:prstGeom>
        <a:solidFill>
          <a:srgbClr val="1F48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1289050">
            <a:lnSpc>
              <a:spcPct val="90000"/>
            </a:lnSpc>
            <a:spcBef>
              <a:spcPct val="0"/>
            </a:spcBef>
            <a:spcAft>
              <a:spcPct val="35000"/>
            </a:spcAft>
            <a:buNone/>
          </a:pPr>
          <a:r>
            <a:rPr lang="en-US" sz="2900" kern="1200"/>
            <a:t>Costs of Disclosure</a:t>
          </a:r>
        </a:p>
      </dsp:txBody>
      <dsp:txXfrm>
        <a:off x="590430" y="2862883"/>
        <a:ext cx="7597380" cy="772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047A5-1486-46BC-8E36-BAD7E7207E98}">
      <dsp:nvSpPr>
        <dsp:cNvPr id="0" name=""/>
        <dsp:cNvSpPr/>
      </dsp:nvSpPr>
      <dsp:spPr>
        <a:xfrm>
          <a:off x="0" y="396268"/>
          <a:ext cx="11235068" cy="1456875"/>
        </a:xfrm>
        <a:prstGeom prst="rect">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871966" tIns="520700" rIns="871966"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Prepares financial statements.</a:t>
          </a:r>
        </a:p>
        <a:p>
          <a:pPr marL="228600" lvl="1" indent="-228600" algn="l" defTabSz="1111250">
            <a:lnSpc>
              <a:spcPct val="90000"/>
            </a:lnSpc>
            <a:spcBef>
              <a:spcPct val="0"/>
            </a:spcBef>
            <a:spcAft>
              <a:spcPct val="15000"/>
            </a:spcAft>
            <a:buChar char="•"/>
          </a:pPr>
          <a:r>
            <a:rPr lang="en-US" sz="2500" kern="1200"/>
            <a:t>Takes responsibility for what is disclosed in the financial statements.</a:t>
          </a:r>
        </a:p>
      </dsp:txBody>
      <dsp:txXfrm>
        <a:off x="0" y="396268"/>
        <a:ext cx="11235068" cy="1456875"/>
      </dsp:txXfrm>
    </dsp:sp>
    <dsp:sp modelId="{15A5F335-3A4F-41DC-9F2C-04A21B1D905E}">
      <dsp:nvSpPr>
        <dsp:cNvPr id="0" name=""/>
        <dsp:cNvSpPr/>
      </dsp:nvSpPr>
      <dsp:spPr>
        <a:xfrm>
          <a:off x="561753" y="27268"/>
          <a:ext cx="7864547" cy="738000"/>
        </a:xfrm>
        <a:prstGeom prst="roundRect">
          <a:avLst/>
        </a:prstGeom>
        <a:solidFill>
          <a:srgbClr val="1F489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7261" tIns="0" rIns="297261" bIns="0" numCol="1" spcCol="1270" anchor="ctr" anchorCtr="0">
          <a:noAutofit/>
        </a:bodyPr>
        <a:lstStyle/>
        <a:p>
          <a:pPr marL="0" lvl="0" indent="0" algn="l" defTabSz="1111250">
            <a:lnSpc>
              <a:spcPct val="90000"/>
            </a:lnSpc>
            <a:spcBef>
              <a:spcPct val="0"/>
            </a:spcBef>
            <a:spcAft>
              <a:spcPct val="35000"/>
            </a:spcAft>
            <a:buNone/>
          </a:pPr>
          <a:r>
            <a:rPr lang="en-US" sz="2500" kern="1200" dirty="0"/>
            <a:t>Management</a:t>
          </a:r>
        </a:p>
      </dsp:txBody>
      <dsp:txXfrm>
        <a:off x="597779" y="63294"/>
        <a:ext cx="7792495" cy="665948"/>
      </dsp:txXfrm>
    </dsp:sp>
    <dsp:sp modelId="{268BBBE6-4F42-4571-A3FF-474487AC720D}">
      <dsp:nvSpPr>
        <dsp:cNvPr id="0" name=""/>
        <dsp:cNvSpPr/>
      </dsp:nvSpPr>
      <dsp:spPr>
        <a:xfrm>
          <a:off x="0" y="2357143"/>
          <a:ext cx="11235068" cy="2598750"/>
        </a:xfrm>
        <a:prstGeom prst="rect">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871966" tIns="520700" rIns="871966"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“Audit” financial statements as assurance of accuracy and completeness. </a:t>
          </a:r>
        </a:p>
        <a:p>
          <a:pPr marL="228600" lvl="1" indent="-228600" algn="l" defTabSz="1111250">
            <a:lnSpc>
              <a:spcPct val="90000"/>
            </a:lnSpc>
            <a:spcBef>
              <a:spcPct val="0"/>
            </a:spcBef>
            <a:spcAft>
              <a:spcPct val="15000"/>
            </a:spcAft>
            <a:buChar char="•"/>
          </a:pPr>
          <a:r>
            <a:rPr lang="en-US" sz="2500" kern="1200" dirty="0"/>
            <a:t>Provide an 'opinion' (assurance) on accuracy. </a:t>
          </a:r>
        </a:p>
        <a:p>
          <a:pPr marL="228600" lvl="1" indent="-228600" algn="l" defTabSz="1111250">
            <a:lnSpc>
              <a:spcPct val="90000"/>
            </a:lnSpc>
            <a:spcBef>
              <a:spcPct val="0"/>
            </a:spcBef>
            <a:spcAft>
              <a:spcPct val="15000"/>
            </a:spcAft>
            <a:buChar char="•"/>
          </a:pPr>
          <a:r>
            <a:rPr lang="en-US" sz="2500" kern="1200" dirty="0"/>
            <a:t>Financial statements of publicly traded companies </a:t>
          </a:r>
          <a:r>
            <a:rPr lang="en-US" sz="2500" b="1" kern="1200" dirty="0"/>
            <a:t>must</a:t>
          </a:r>
          <a:r>
            <a:rPr lang="en-US" sz="2500" kern="1200" dirty="0"/>
            <a:t> be audited by an </a:t>
          </a:r>
          <a:r>
            <a:rPr lang="en-US" sz="2500" b="1" kern="1200" dirty="0"/>
            <a:t>independent</a:t>
          </a:r>
          <a:r>
            <a:rPr lang="en-US" sz="2500" kern="1200" dirty="0"/>
            <a:t>  audit firm. </a:t>
          </a:r>
        </a:p>
      </dsp:txBody>
      <dsp:txXfrm>
        <a:off x="0" y="2357143"/>
        <a:ext cx="11235068" cy="2598750"/>
      </dsp:txXfrm>
    </dsp:sp>
    <dsp:sp modelId="{5D4771FE-D157-426E-9941-ED8D17324C96}">
      <dsp:nvSpPr>
        <dsp:cNvPr id="0" name=""/>
        <dsp:cNvSpPr/>
      </dsp:nvSpPr>
      <dsp:spPr>
        <a:xfrm>
          <a:off x="561753" y="1988142"/>
          <a:ext cx="7864547" cy="738000"/>
        </a:xfrm>
        <a:prstGeom prst="roundRect">
          <a:avLst/>
        </a:prstGeom>
        <a:solidFill>
          <a:srgbClr val="1F489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7261" tIns="0" rIns="297261" bIns="0" numCol="1" spcCol="1270" anchor="ctr" anchorCtr="0">
          <a:noAutofit/>
        </a:bodyPr>
        <a:lstStyle/>
        <a:p>
          <a:pPr marL="0" lvl="0" indent="0" algn="l" defTabSz="1111250">
            <a:lnSpc>
              <a:spcPct val="90000"/>
            </a:lnSpc>
            <a:spcBef>
              <a:spcPct val="0"/>
            </a:spcBef>
            <a:spcAft>
              <a:spcPct val="35000"/>
            </a:spcAft>
            <a:buNone/>
          </a:pPr>
          <a:r>
            <a:rPr lang="en-US" sz="2500" kern="1200"/>
            <a:t>Independent Auditors</a:t>
          </a:r>
        </a:p>
      </dsp:txBody>
      <dsp:txXfrm>
        <a:off x="597779" y="2024168"/>
        <a:ext cx="7792495"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4E029D-4975-9049-A4B2-065531108780}" type="datetimeFigureOut">
              <a:rPr lang="en-US" smtClean="0"/>
              <a:t>7/11/2026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E3E56B-C3C4-8E4F-B314-D5C81CC34EEF}" type="slidenum">
              <a:rPr lang="en-US" smtClean="0"/>
              <a:t>‹#›</a:t>
            </a:fld>
            <a:endParaRPr lang="en-US"/>
          </a:p>
        </p:txBody>
      </p:sp>
    </p:spTree>
    <p:extLst>
      <p:ext uri="{BB962C8B-B14F-4D97-AF65-F5344CB8AC3E}">
        <p14:creationId xmlns:p14="http://schemas.microsoft.com/office/powerpoint/2010/main" val="42740785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3E56B-C3C4-8E4F-B314-D5C81CC34EEF}" type="slidenum">
              <a:rPr lang="en-US" smtClean="0"/>
              <a:t>1</a:t>
            </a:fld>
            <a:endParaRPr lang="en-US"/>
          </a:p>
        </p:txBody>
      </p:sp>
    </p:spTree>
    <p:extLst>
      <p:ext uri="{BB962C8B-B14F-4D97-AF65-F5344CB8AC3E}">
        <p14:creationId xmlns:p14="http://schemas.microsoft.com/office/powerpoint/2010/main" val="501396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 is a cycle.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business organizes its efforts around three main types of activities: </a:t>
            </a:r>
            <a:r>
              <a:rPr lang="en-US" sz="1200" b="1" kern="1200" dirty="0">
                <a:solidFill>
                  <a:schemeClr val="tx1"/>
                </a:solidFill>
                <a:effectLst/>
                <a:latin typeface="+mn-lt"/>
                <a:ea typeface="+mn-ea"/>
                <a:cs typeface="+mn-cs"/>
              </a:rPr>
              <a:t>financing, investing, and operating</a:t>
            </a:r>
            <a:r>
              <a:rPr lang="en-US" sz="1200" kern="1200" dirty="0">
                <a:solidFill>
                  <a:schemeClr val="tx1"/>
                </a:solidFill>
                <a:effectLst/>
                <a:latin typeface="+mn-lt"/>
                <a:ea typeface="+mn-ea"/>
                <a:cs typeface="+mn-cs"/>
              </a:rPr>
              <a:t>. Together, these activities enable the business to achieve its primary objective — creating value and generating wealth.</a:t>
            </a:r>
          </a:p>
          <a:p>
            <a:endParaRPr lang="en-US" dirty="0"/>
          </a:p>
          <a:p>
            <a:r>
              <a:rPr lang="en-US" dirty="0"/>
              <a:t> First, you Finance (get money). Second, you Invest (buy machines/buildings). Third, you Operate (sell goods). This cycle repeats to generate wealth.</a:t>
            </a:r>
          </a:p>
        </p:txBody>
      </p:sp>
      <p:sp>
        <p:nvSpPr>
          <p:cNvPr id="4" name="Slide Number Placeholder 3"/>
          <p:cNvSpPr>
            <a:spLocks noGrp="1"/>
          </p:cNvSpPr>
          <p:nvPr>
            <p:ph type="sldNum" sz="quarter" idx="5"/>
          </p:nvPr>
        </p:nvSpPr>
        <p:spPr/>
        <p:txBody>
          <a:bodyPr/>
          <a:lstStyle/>
          <a:p>
            <a:fld id="{D0E3E56B-C3C4-8E4F-B314-D5C81CC34EEF}" type="slidenum">
              <a:rPr lang="en-US" smtClean="0"/>
              <a:t>12</a:t>
            </a:fld>
            <a:endParaRPr lang="en-US"/>
          </a:p>
        </p:txBody>
      </p:sp>
    </p:spTree>
    <p:extLst>
      <p:ext uri="{BB962C8B-B14F-4D97-AF65-F5344CB8AC3E}">
        <p14:creationId xmlns:p14="http://schemas.microsoft.com/office/powerpoint/2010/main" val="357863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Referencing Exhibit 1.4, we see that capital structure varies by industry. Some companies like Lowe's borrow heavily, while others like Apple rely more on equity.</a:t>
            </a:r>
          </a:p>
        </p:txBody>
      </p:sp>
      <p:sp>
        <p:nvSpPr>
          <p:cNvPr id="4" name="Slide Number Placeholder 3"/>
          <p:cNvSpPr>
            <a:spLocks noGrp="1"/>
          </p:cNvSpPr>
          <p:nvPr>
            <p:ph type="sldNum" sz="quarter" idx="5"/>
          </p:nvPr>
        </p:nvSpPr>
        <p:spPr/>
        <p:txBody>
          <a:bodyPr/>
          <a:lstStyle/>
          <a:p>
            <a:fld id="{D0E3E56B-C3C4-8E4F-B314-D5C81CC34EEF}" type="slidenum">
              <a:rPr lang="en-US" smtClean="0"/>
              <a:t>13</a:t>
            </a:fld>
            <a:endParaRPr lang="en-US"/>
          </a:p>
        </p:txBody>
      </p:sp>
    </p:spTree>
    <p:extLst>
      <p:ext uri="{BB962C8B-B14F-4D97-AF65-F5344CB8AC3E}">
        <p14:creationId xmlns:p14="http://schemas.microsoft.com/office/powerpoint/2010/main" val="2621346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the 'Big Four' documents. The Balance Sheet is a snapshot photo. The Income Statement is a video recording of performance over the year.</a:t>
            </a:r>
          </a:p>
        </p:txBody>
      </p:sp>
      <p:sp>
        <p:nvSpPr>
          <p:cNvPr id="4" name="Slide Number Placeholder 3"/>
          <p:cNvSpPr>
            <a:spLocks noGrp="1"/>
          </p:cNvSpPr>
          <p:nvPr>
            <p:ph type="sldNum" sz="quarter" idx="5"/>
          </p:nvPr>
        </p:nvSpPr>
        <p:spPr/>
        <p:txBody>
          <a:bodyPr/>
          <a:lstStyle/>
          <a:p>
            <a:fld id="{D0E3E56B-C3C4-8E4F-B314-D5C81CC34EEF}" type="slidenum">
              <a:rPr lang="en-US" smtClean="0"/>
              <a:t>15</a:t>
            </a:fld>
            <a:endParaRPr lang="en-US"/>
          </a:p>
        </p:txBody>
      </p:sp>
    </p:spTree>
    <p:extLst>
      <p:ext uri="{BB962C8B-B14F-4D97-AF65-F5344CB8AC3E}">
        <p14:creationId xmlns:p14="http://schemas.microsoft.com/office/powerpoint/2010/main" val="622881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'Position Statement.' It tells us what the company owns and owes on a specific day, like December 31st. It summarizes investing and financing activities.</a:t>
            </a:r>
          </a:p>
        </p:txBody>
      </p:sp>
      <p:sp>
        <p:nvSpPr>
          <p:cNvPr id="4" name="Slide Number Placeholder 3"/>
          <p:cNvSpPr>
            <a:spLocks noGrp="1"/>
          </p:cNvSpPr>
          <p:nvPr>
            <p:ph type="sldNum" sz="quarter" idx="5"/>
          </p:nvPr>
        </p:nvSpPr>
        <p:spPr/>
        <p:txBody>
          <a:bodyPr/>
          <a:lstStyle/>
          <a:p>
            <a:fld id="{D0E3E56B-C3C4-8E4F-B314-D5C81CC34EEF}" type="slidenum">
              <a:rPr lang="en-US" smtClean="0"/>
              <a:t>17</a:t>
            </a:fld>
            <a:endParaRPr lang="en-US"/>
          </a:p>
        </p:txBody>
      </p:sp>
    </p:spTree>
    <p:extLst>
      <p:ext uri="{BB962C8B-B14F-4D97-AF65-F5344CB8AC3E}">
        <p14:creationId xmlns:p14="http://schemas.microsoft.com/office/powerpoint/2010/main" val="4040563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F12CA-9409-F6E5-C29B-DBCC6E1171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545FFB-A628-651C-C65F-260A8092CB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EF0980-00D3-722F-48E1-1BE0B623C699}"/>
              </a:ext>
            </a:extLst>
          </p:cNvPr>
          <p:cNvSpPr>
            <a:spLocks noGrp="1"/>
          </p:cNvSpPr>
          <p:nvPr>
            <p:ph type="body" idx="1"/>
          </p:nvPr>
        </p:nvSpPr>
        <p:spPr/>
        <p:txBody>
          <a:bodyPr/>
          <a:lstStyle/>
          <a:p>
            <a:r>
              <a:rPr lang="en-US" dirty="0"/>
              <a:t>This is the 'Position Statement.' It tells us what the company owns and owes on a specific day, like December 31st. It summarizes investing and financing activities.</a:t>
            </a:r>
          </a:p>
        </p:txBody>
      </p:sp>
      <p:sp>
        <p:nvSpPr>
          <p:cNvPr id="4" name="Slide Number Placeholder 3">
            <a:extLst>
              <a:ext uri="{FF2B5EF4-FFF2-40B4-BE49-F238E27FC236}">
                <a16:creationId xmlns:a16="http://schemas.microsoft.com/office/drawing/2014/main" id="{196B6E47-072F-B25E-5E1E-E83B2DBBBAA3}"/>
              </a:ext>
            </a:extLst>
          </p:cNvPr>
          <p:cNvSpPr>
            <a:spLocks noGrp="1"/>
          </p:cNvSpPr>
          <p:nvPr>
            <p:ph type="sldNum" sz="quarter" idx="5"/>
          </p:nvPr>
        </p:nvSpPr>
        <p:spPr/>
        <p:txBody>
          <a:bodyPr/>
          <a:lstStyle/>
          <a:p>
            <a:fld id="{D0E3E56B-C3C4-8E4F-B314-D5C81CC34EEF}" type="slidenum">
              <a:rPr lang="en-US" smtClean="0"/>
              <a:t>18</a:t>
            </a:fld>
            <a:endParaRPr lang="en-US"/>
          </a:p>
        </p:txBody>
      </p:sp>
    </p:spTree>
    <p:extLst>
      <p:ext uri="{BB962C8B-B14F-4D97-AF65-F5344CB8AC3E}">
        <p14:creationId xmlns:p14="http://schemas.microsoft.com/office/powerpoint/2010/main" val="3611361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2CBB6-0D11-782F-1EF9-4B7F4E9080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C28EE1-4D39-DDE7-CF57-D222B5C227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E0CFD8-813E-DBBB-F87B-29E7E5CB3193}"/>
              </a:ext>
            </a:extLst>
          </p:cNvPr>
          <p:cNvSpPr>
            <a:spLocks noGrp="1"/>
          </p:cNvSpPr>
          <p:nvPr>
            <p:ph type="body" idx="1"/>
          </p:nvPr>
        </p:nvSpPr>
        <p:spPr/>
        <p:txBody>
          <a:bodyPr/>
          <a:lstStyle/>
          <a:p>
            <a:r>
              <a:rPr lang="en-US" dirty="0"/>
              <a:t>This is the 'Position Statement.' It tells us what the company owns and owes on a specific day, like December 31st. It summarizes investing and financing activities.</a:t>
            </a:r>
          </a:p>
        </p:txBody>
      </p:sp>
      <p:sp>
        <p:nvSpPr>
          <p:cNvPr id="4" name="Slide Number Placeholder 3">
            <a:extLst>
              <a:ext uri="{FF2B5EF4-FFF2-40B4-BE49-F238E27FC236}">
                <a16:creationId xmlns:a16="http://schemas.microsoft.com/office/drawing/2014/main" id="{43E81A06-ED34-B6EB-6EFE-BB4AE3500260}"/>
              </a:ext>
            </a:extLst>
          </p:cNvPr>
          <p:cNvSpPr>
            <a:spLocks noGrp="1"/>
          </p:cNvSpPr>
          <p:nvPr>
            <p:ph type="sldNum" sz="quarter" idx="5"/>
          </p:nvPr>
        </p:nvSpPr>
        <p:spPr/>
        <p:txBody>
          <a:bodyPr/>
          <a:lstStyle/>
          <a:p>
            <a:fld id="{D0E3E56B-C3C4-8E4F-B314-D5C81CC34EEF}" type="slidenum">
              <a:rPr lang="en-US" smtClean="0"/>
              <a:t>19</a:t>
            </a:fld>
            <a:endParaRPr lang="en-US"/>
          </a:p>
        </p:txBody>
      </p:sp>
    </p:spTree>
    <p:extLst>
      <p:ext uri="{BB962C8B-B14F-4D97-AF65-F5344CB8AC3E}">
        <p14:creationId xmlns:p14="http://schemas.microsoft.com/office/powerpoint/2010/main" val="1187377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03888-BA1E-4BAF-636C-5AB3D01800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96BBB5-990D-A157-2D0E-21BFE0BBD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0F2A5E-2D10-1EC8-8B36-64BFBEC7B403}"/>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a:t>
            </a:r>
            <a:r>
              <a:rPr lang="en-US" sz="1200" i="1" dirty="0"/>
              <a:t>Together, these filings are the main accounting information available to investors, analysts, and the public.</a:t>
            </a:r>
            <a:endParaRPr lang="en-US" sz="1200" dirty="0"/>
          </a:p>
          <a:p>
            <a:endParaRPr lang="en-US" dirty="0"/>
          </a:p>
        </p:txBody>
      </p:sp>
      <p:sp>
        <p:nvSpPr>
          <p:cNvPr id="4" name="Slide Number Placeholder 3">
            <a:extLst>
              <a:ext uri="{FF2B5EF4-FFF2-40B4-BE49-F238E27FC236}">
                <a16:creationId xmlns:a16="http://schemas.microsoft.com/office/drawing/2014/main" id="{7930CAC2-A965-B74A-7071-1253D3478A30}"/>
              </a:ext>
            </a:extLst>
          </p:cNvPr>
          <p:cNvSpPr>
            <a:spLocks noGrp="1"/>
          </p:cNvSpPr>
          <p:nvPr>
            <p:ph type="sldNum" sz="quarter" idx="5"/>
          </p:nvPr>
        </p:nvSpPr>
        <p:spPr/>
        <p:txBody>
          <a:bodyPr/>
          <a:lstStyle/>
          <a:p>
            <a:fld id="{D0E3E56B-C3C4-8E4F-B314-D5C81CC34EEF}" type="slidenum">
              <a:rPr lang="en-US" smtClean="0"/>
              <a:t>20</a:t>
            </a:fld>
            <a:endParaRPr lang="en-US"/>
          </a:p>
        </p:txBody>
      </p:sp>
    </p:spTree>
    <p:extLst>
      <p:ext uri="{BB962C8B-B14F-4D97-AF65-F5344CB8AC3E}">
        <p14:creationId xmlns:p14="http://schemas.microsoft.com/office/powerpoint/2010/main" val="894675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05104-69E8-382F-7E9D-3992910666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25CD44-494B-9EBF-5B48-60F8BEA943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1651D1-2C68-2D4F-9AB6-A5E4E942542F}"/>
              </a:ext>
            </a:extLst>
          </p:cNvPr>
          <p:cNvSpPr>
            <a:spLocks noGrp="1"/>
          </p:cNvSpPr>
          <p:nvPr>
            <p:ph type="body" idx="1"/>
          </p:nvPr>
        </p:nvSpPr>
        <p:spPr/>
        <p:txBody>
          <a:bodyPr/>
          <a:lstStyle/>
          <a:p>
            <a:r>
              <a:rPr lang="en-US" dirty="0"/>
              <a:t>Nike’s profit is $2,539 million for its fiscal year ending May 31, 2020.</a:t>
            </a:r>
          </a:p>
        </p:txBody>
      </p:sp>
      <p:sp>
        <p:nvSpPr>
          <p:cNvPr id="4" name="Slide Number Placeholder 3">
            <a:extLst>
              <a:ext uri="{FF2B5EF4-FFF2-40B4-BE49-F238E27FC236}">
                <a16:creationId xmlns:a16="http://schemas.microsoft.com/office/drawing/2014/main" id="{6878FB06-BA2B-C630-1C57-9FEB07884A00}"/>
              </a:ext>
            </a:extLst>
          </p:cNvPr>
          <p:cNvSpPr>
            <a:spLocks noGrp="1"/>
          </p:cNvSpPr>
          <p:nvPr>
            <p:ph type="sldNum" sz="quarter" idx="5"/>
          </p:nvPr>
        </p:nvSpPr>
        <p:spPr/>
        <p:txBody>
          <a:bodyPr/>
          <a:lstStyle/>
          <a:p>
            <a:fld id="{D0E3E56B-C3C4-8E4F-B314-D5C81CC34EEF}" type="slidenum">
              <a:rPr lang="en-US" smtClean="0"/>
              <a:t>21</a:t>
            </a:fld>
            <a:endParaRPr lang="en-US"/>
          </a:p>
        </p:txBody>
      </p:sp>
    </p:spTree>
    <p:extLst>
      <p:ext uri="{BB962C8B-B14F-4D97-AF65-F5344CB8AC3E}">
        <p14:creationId xmlns:p14="http://schemas.microsoft.com/office/powerpoint/2010/main" val="2043568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explains how the owners' stake changed during the year. Did the owners put more money in (Stock Issuance)? Did the company make profit (Net Income)? Did they pay cash out to owners (Dividends)?.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Nike’s paid out $1,491 million of its profit as dividends to shareholders during its fiscal year ending May 31, 2020.</a:t>
            </a:r>
          </a:p>
          <a:p>
            <a:endParaRPr lang="en-US" dirty="0"/>
          </a:p>
        </p:txBody>
      </p:sp>
      <p:sp>
        <p:nvSpPr>
          <p:cNvPr id="4" name="Slide Number Placeholder 3"/>
          <p:cNvSpPr>
            <a:spLocks noGrp="1"/>
          </p:cNvSpPr>
          <p:nvPr>
            <p:ph type="sldNum" sz="quarter" idx="5"/>
          </p:nvPr>
        </p:nvSpPr>
        <p:spPr/>
        <p:txBody>
          <a:bodyPr/>
          <a:lstStyle/>
          <a:p>
            <a:fld id="{D0E3E56B-C3C4-8E4F-B314-D5C81CC34EEF}" type="slidenum">
              <a:rPr lang="en-US" smtClean="0"/>
              <a:t>22</a:t>
            </a:fld>
            <a:endParaRPr lang="en-US"/>
          </a:p>
        </p:txBody>
      </p:sp>
    </p:spTree>
    <p:extLst>
      <p:ext uri="{BB962C8B-B14F-4D97-AF65-F5344CB8AC3E}">
        <p14:creationId xmlns:p14="http://schemas.microsoft.com/office/powerpoint/2010/main" val="796482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Profit is not the same as Cash. You can make a sale on credit (Revenue) but not get the cash for 30 days. This statement tracks the actual movement of hard cash.</a:t>
            </a:r>
          </a:p>
        </p:txBody>
      </p:sp>
      <p:sp>
        <p:nvSpPr>
          <p:cNvPr id="4" name="Slide Number Placeholder 3"/>
          <p:cNvSpPr>
            <a:spLocks noGrp="1"/>
          </p:cNvSpPr>
          <p:nvPr>
            <p:ph type="sldNum" sz="quarter" idx="5"/>
          </p:nvPr>
        </p:nvSpPr>
        <p:spPr/>
        <p:txBody>
          <a:bodyPr/>
          <a:lstStyle/>
          <a:p>
            <a:fld id="{D0E3E56B-C3C4-8E4F-B314-D5C81CC34EEF}" type="slidenum">
              <a:rPr lang="en-US" smtClean="0"/>
              <a:t>23</a:t>
            </a:fld>
            <a:endParaRPr lang="en-US"/>
          </a:p>
        </p:txBody>
      </p:sp>
    </p:spTree>
    <p:extLst>
      <p:ext uri="{BB962C8B-B14F-4D97-AF65-F5344CB8AC3E}">
        <p14:creationId xmlns:p14="http://schemas.microsoft.com/office/powerpoint/2010/main" val="1272337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move through six sections, starting with why we need accounting information, moving through the mechanics of the statements, and finishing with how to analyze those statements using ratios like ROE.</a:t>
            </a:r>
          </a:p>
        </p:txBody>
      </p:sp>
      <p:sp>
        <p:nvSpPr>
          <p:cNvPr id="4" name="Slide Number Placeholder 3"/>
          <p:cNvSpPr>
            <a:spLocks noGrp="1"/>
          </p:cNvSpPr>
          <p:nvPr>
            <p:ph type="sldNum" sz="quarter" idx="5"/>
          </p:nvPr>
        </p:nvSpPr>
        <p:spPr/>
        <p:txBody>
          <a:bodyPr/>
          <a:lstStyle/>
          <a:p>
            <a:fld id="{D0E3E56B-C3C4-8E4F-B314-D5C81CC34EEF}" type="slidenum">
              <a:rPr lang="en-US" smtClean="0"/>
              <a:t>2</a:t>
            </a:fld>
            <a:endParaRPr lang="en-US"/>
          </a:p>
        </p:txBody>
      </p:sp>
    </p:spTree>
    <p:extLst>
      <p:ext uri="{BB962C8B-B14F-4D97-AF65-F5344CB8AC3E}">
        <p14:creationId xmlns:p14="http://schemas.microsoft.com/office/powerpoint/2010/main" val="3747766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3B2C0-CB77-EF9A-BAED-15B29DA84E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2D735C-90DC-5266-9CDD-0898195541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EE3F38-F366-5451-FBBC-E2AC4EFA1734}"/>
              </a:ext>
            </a:extLst>
          </p:cNvPr>
          <p:cNvSpPr>
            <a:spLocks noGrp="1"/>
          </p:cNvSpPr>
          <p:nvPr>
            <p:ph type="body" idx="1"/>
          </p:nvPr>
        </p:nvSpPr>
        <p:spPr/>
        <p:txBody>
          <a:bodyPr/>
          <a:lstStyle/>
          <a:p>
            <a:r>
              <a:rPr lang="en-US"/>
              <a:t>Profit is not the same as Cash. You can make a sale on credit (Revenue) but not get the cash for 30 days. This statement tracks the actual movement of hard cash.</a:t>
            </a:r>
          </a:p>
        </p:txBody>
      </p:sp>
      <p:sp>
        <p:nvSpPr>
          <p:cNvPr id="4" name="Slide Number Placeholder 3">
            <a:extLst>
              <a:ext uri="{FF2B5EF4-FFF2-40B4-BE49-F238E27FC236}">
                <a16:creationId xmlns:a16="http://schemas.microsoft.com/office/drawing/2014/main" id="{D252A09E-0BB8-C9B3-63E9-A5F77629B699}"/>
              </a:ext>
            </a:extLst>
          </p:cNvPr>
          <p:cNvSpPr>
            <a:spLocks noGrp="1"/>
          </p:cNvSpPr>
          <p:nvPr>
            <p:ph type="sldNum" sz="quarter" idx="5"/>
          </p:nvPr>
        </p:nvSpPr>
        <p:spPr/>
        <p:txBody>
          <a:bodyPr/>
          <a:lstStyle/>
          <a:p>
            <a:fld id="{D0E3E56B-C3C4-8E4F-B314-D5C81CC34EEF}" type="slidenum">
              <a:rPr lang="en-US" smtClean="0"/>
              <a:t>24</a:t>
            </a:fld>
            <a:endParaRPr lang="en-US"/>
          </a:p>
        </p:txBody>
      </p:sp>
    </p:spTree>
    <p:extLst>
      <p:ext uri="{BB962C8B-B14F-4D97-AF65-F5344CB8AC3E}">
        <p14:creationId xmlns:p14="http://schemas.microsoft.com/office/powerpoint/2010/main" val="1024783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documents talk to each other. You cannot finish the Balance Sheet until you know the Ending Equity. You cannot know Equity until you know Net Income from the Income Statement.</a:t>
            </a:r>
          </a:p>
        </p:txBody>
      </p:sp>
      <p:sp>
        <p:nvSpPr>
          <p:cNvPr id="4" name="Slide Number Placeholder 3"/>
          <p:cNvSpPr>
            <a:spLocks noGrp="1"/>
          </p:cNvSpPr>
          <p:nvPr>
            <p:ph type="sldNum" sz="quarter" idx="5"/>
          </p:nvPr>
        </p:nvSpPr>
        <p:spPr/>
        <p:txBody>
          <a:bodyPr/>
          <a:lstStyle/>
          <a:p>
            <a:fld id="{D0E3E56B-C3C4-8E4F-B314-D5C81CC34EEF}" type="slidenum">
              <a:rPr lang="en-US" smtClean="0"/>
              <a:t>25</a:t>
            </a:fld>
            <a:endParaRPr lang="en-US"/>
          </a:p>
        </p:txBody>
      </p:sp>
    </p:spTree>
    <p:extLst>
      <p:ext uri="{BB962C8B-B14F-4D97-AF65-F5344CB8AC3E}">
        <p14:creationId xmlns:p14="http://schemas.microsoft.com/office/powerpoint/2010/main" val="374478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34D96-6C7D-BB37-129D-1F32B9A492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DB2590-3EF3-0941-B316-6DCF63E6AC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A58B6E-AB55-BBAA-B91D-B2120FCF8B65}"/>
              </a:ext>
            </a:extLst>
          </p:cNvPr>
          <p:cNvSpPr>
            <a:spLocks noGrp="1"/>
          </p:cNvSpPr>
          <p:nvPr>
            <p:ph type="body" idx="1"/>
          </p:nvPr>
        </p:nvSpPr>
        <p:spPr/>
        <p:txBody>
          <a:bodyPr/>
          <a:lstStyle/>
          <a:p>
            <a:r>
              <a:rPr lang="en-US"/>
              <a:t>These documents talk to each other. You cannot finish the Balance Sheet until you know the Ending Equity. You cannot know Equity until you know Net Income from the Income Statement.</a:t>
            </a:r>
          </a:p>
        </p:txBody>
      </p:sp>
      <p:sp>
        <p:nvSpPr>
          <p:cNvPr id="4" name="Slide Number Placeholder 3">
            <a:extLst>
              <a:ext uri="{FF2B5EF4-FFF2-40B4-BE49-F238E27FC236}">
                <a16:creationId xmlns:a16="http://schemas.microsoft.com/office/drawing/2014/main" id="{967C185E-2E82-8BE7-33FB-59DEBC8F29A4}"/>
              </a:ext>
            </a:extLst>
          </p:cNvPr>
          <p:cNvSpPr>
            <a:spLocks noGrp="1"/>
          </p:cNvSpPr>
          <p:nvPr>
            <p:ph type="sldNum" sz="quarter" idx="5"/>
          </p:nvPr>
        </p:nvSpPr>
        <p:spPr/>
        <p:txBody>
          <a:bodyPr/>
          <a:lstStyle/>
          <a:p>
            <a:fld id="{D0E3E56B-C3C4-8E4F-B314-D5C81CC34EEF}" type="slidenum">
              <a:rPr lang="en-US" smtClean="0"/>
              <a:t>26</a:t>
            </a:fld>
            <a:endParaRPr lang="en-US"/>
          </a:p>
        </p:txBody>
      </p:sp>
    </p:spTree>
    <p:extLst>
      <p:ext uri="{BB962C8B-B14F-4D97-AF65-F5344CB8AC3E}">
        <p14:creationId xmlns:p14="http://schemas.microsoft.com/office/powerpoint/2010/main" val="4043809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41E34-1196-39E1-7EF6-0F413DC32C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935D2D-3055-BE5D-4640-22DA8766CB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D885-4796-F77D-D330-9F4652A601AB}"/>
              </a:ext>
            </a:extLst>
          </p:cNvPr>
          <p:cNvSpPr>
            <a:spLocks noGrp="1"/>
          </p:cNvSpPr>
          <p:nvPr>
            <p:ph type="body" idx="1"/>
          </p:nvPr>
        </p:nvSpPr>
        <p:spPr/>
        <p:txBody>
          <a:bodyPr/>
          <a:lstStyle/>
          <a:p>
            <a:r>
              <a:rPr lang="en-US"/>
              <a:t>These documents talk to each other. You cannot finish the Balance Sheet until you know the Ending Equity. You cannot know Equity until you know Net Income from the Income Statement.</a:t>
            </a:r>
          </a:p>
        </p:txBody>
      </p:sp>
      <p:sp>
        <p:nvSpPr>
          <p:cNvPr id="4" name="Slide Number Placeholder 3">
            <a:extLst>
              <a:ext uri="{FF2B5EF4-FFF2-40B4-BE49-F238E27FC236}">
                <a16:creationId xmlns:a16="http://schemas.microsoft.com/office/drawing/2014/main" id="{59140BF6-EF7E-C1B4-8F79-C4B09E0843DB}"/>
              </a:ext>
            </a:extLst>
          </p:cNvPr>
          <p:cNvSpPr>
            <a:spLocks noGrp="1"/>
          </p:cNvSpPr>
          <p:nvPr>
            <p:ph type="sldNum" sz="quarter" idx="5"/>
          </p:nvPr>
        </p:nvSpPr>
        <p:spPr/>
        <p:txBody>
          <a:bodyPr/>
          <a:lstStyle/>
          <a:p>
            <a:fld id="{D0E3E56B-C3C4-8E4F-B314-D5C81CC34EEF}" type="slidenum">
              <a:rPr lang="en-US" smtClean="0"/>
              <a:t>27</a:t>
            </a:fld>
            <a:endParaRPr lang="en-US"/>
          </a:p>
        </p:txBody>
      </p:sp>
    </p:spTree>
    <p:extLst>
      <p:ext uri="{BB962C8B-B14F-4D97-AF65-F5344CB8AC3E}">
        <p14:creationId xmlns:p14="http://schemas.microsoft.com/office/powerpoint/2010/main" val="1027424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AD982-B342-38DC-5AD2-2ED965EDEA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170B5B-C873-3F4B-620F-8AD34712ED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BDD88E-29F6-228D-CC20-0E9819EDE0D0}"/>
              </a:ext>
            </a:extLst>
          </p:cNvPr>
          <p:cNvSpPr>
            <a:spLocks noGrp="1"/>
          </p:cNvSpPr>
          <p:nvPr>
            <p:ph type="body" idx="1"/>
          </p:nvPr>
        </p:nvSpPr>
        <p:spPr/>
        <p:txBody>
          <a:bodyPr/>
          <a:lstStyle/>
          <a:p>
            <a:r>
              <a:rPr lang="en-US"/>
              <a:t>These documents talk to each other. You cannot finish the Balance Sheet until you know the Ending Equity. You cannot know Equity until you know Net Income from the Income Statement.</a:t>
            </a:r>
          </a:p>
        </p:txBody>
      </p:sp>
      <p:sp>
        <p:nvSpPr>
          <p:cNvPr id="4" name="Slide Number Placeholder 3">
            <a:extLst>
              <a:ext uri="{FF2B5EF4-FFF2-40B4-BE49-F238E27FC236}">
                <a16:creationId xmlns:a16="http://schemas.microsoft.com/office/drawing/2014/main" id="{FEB500FC-DE6A-A40B-8C14-FE40757194A9}"/>
              </a:ext>
            </a:extLst>
          </p:cNvPr>
          <p:cNvSpPr>
            <a:spLocks noGrp="1"/>
          </p:cNvSpPr>
          <p:nvPr>
            <p:ph type="sldNum" sz="quarter" idx="5"/>
          </p:nvPr>
        </p:nvSpPr>
        <p:spPr/>
        <p:txBody>
          <a:bodyPr/>
          <a:lstStyle/>
          <a:p>
            <a:fld id="{D0E3E56B-C3C4-8E4F-B314-D5C81CC34EEF}" type="slidenum">
              <a:rPr lang="en-US" smtClean="0"/>
              <a:t>28</a:t>
            </a:fld>
            <a:endParaRPr lang="en-US"/>
          </a:p>
        </p:txBody>
      </p:sp>
    </p:spTree>
    <p:extLst>
      <p:ext uri="{BB962C8B-B14F-4D97-AF65-F5344CB8AC3E}">
        <p14:creationId xmlns:p14="http://schemas.microsoft.com/office/powerpoint/2010/main" val="1387544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exercise, we take raw data and organize it. Note that Assets equal Liabilities plus Equity (448,425). This confirms our Balance Sheet is balanced.</a:t>
            </a:r>
          </a:p>
        </p:txBody>
      </p:sp>
      <p:sp>
        <p:nvSpPr>
          <p:cNvPr id="4" name="Slide Number Placeholder 3"/>
          <p:cNvSpPr>
            <a:spLocks noGrp="1"/>
          </p:cNvSpPr>
          <p:nvPr>
            <p:ph type="sldNum" sz="quarter" idx="5"/>
          </p:nvPr>
        </p:nvSpPr>
        <p:spPr/>
        <p:txBody>
          <a:bodyPr/>
          <a:lstStyle/>
          <a:p>
            <a:fld id="{D0E3E56B-C3C4-8E4F-B314-D5C81CC34EEF}" type="slidenum">
              <a:rPr lang="en-US" smtClean="0"/>
              <a:t>29</a:t>
            </a:fld>
            <a:endParaRPr lang="en-US"/>
          </a:p>
        </p:txBody>
      </p:sp>
    </p:spTree>
    <p:extLst>
      <p:ext uri="{BB962C8B-B14F-4D97-AF65-F5344CB8AC3E}">
        <p14:creationId xmlns:p14="http://schemas.microsoft.com/office/powerpoint/2010/main" val="668827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0B551-AB80-CAD2-6D10-F46557A374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842713-7950-D6B3-E51F-9A63FFB8E4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F9D8EA-7DB8-B941-3945-6DA1898314F0}"/>
              </a:ext>
            </a:extLst>
          </p:cNvPr>
          <p:cNvSpPr>
            <a:spLocks noGrp="1"/>
          </p:cNvSpPr>
          <p:nvPr>
            <p:ph type="body" idx="1"/>
          </p:nvPr>
        </p:nvSpPr>
        <p:spPr/>
        <p:txBody>
          <a:bodyPr/>
          <a:lstStyle/>
          <a:p>
            <a:r>
              <a:rPr lang="en-US"/>
              <a:t>In this exercise, we take raw data and organize it. Note that Assets equal Liabilities plus Equity (448,425). This confirms our Balance Sheet is balanced.</a:t>
            </a:r>
          </a:p>
        </p:txBody>
      </p:sp>
      <p:sp>
        <p:nvSpPr>
          <p:cNvPr id="4" name="Slide Number Placeholder 3">
            <a:extLst>
              <a:ext uri="{FF2B5EF4-FFF2-40B4-BE49-F238E27FC236}">
                <a16:creationId xmlns:a16="http://schemas.microsoft.com/office/drawing/2014/main" id="{FDE108DC-B2DA-C5AA-842D-1EB85EE9308F}"/>
              </a:ext>
            </a:extLst>
          </p:cNvPr>
          <p:cNvSpPr>
            <a:spLocks noGrp="1"/>
          </p:cNvSpPr>
          <p:nvPr>
            <p:ph type="sldNum" sz="quarter" idx="5"/>
          </p:nvPr>
        </p:nvSpPr>
        <p:spPr/>
        <p:txBody>
          <a:bodyPr/>
          <a:lstStyle/>
          <a:p>
            <a:fld id="{D0E3E56B-C3C4-8E4F-B314-D5C81CC34EEF}" type="slidenum">
              <a:rPr lang="en-US" smtClean="0"/>
              <a:t>30</a:t>
            </a:fld>
            <a:endParaRPr lang="en-US"/>
          </a:p>
        </p:txBody>
      </p:sp>
    </p:spTree>
    <p:extLst>
      <p:ext uri="{BB962C8B-B14F-4D97-AF65-F5344CB8AC3E}">
        <p14:creationId xmlns:p14="http://schemas.microsoft.com/office/powerpoint/2010/main" val="2023550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3E56B-C3C4-8E4F-B314-D5C81CC34EEF}" type="slidenum">
              <a:rPr lang="en-US" smtClean="0"/>
              <a:t>33</a:t>
            </a:fld>
            <a:endParaRPr lang="en-US"/>
          </a:p>
        </p:txBody>
      </p:sp>
    </p:spTree>
    <p:extLst>
      <p:ext uri="{BB962C8B-B14F-4D97-AF65-F5344CB8AC3E}">
        <p14:creationId xmlns:p14="http://schemas.microsoft.com/office/powerpoint/2010/main" val="17744296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common misconception that auditors are responsible for the numbers. Management is responsible. Auditors just check the work to provide reasonable assurance.</a:t>
            </a:r>
          </a:p>
          <a:p>
            <a:r>
              <a:rPr lang="en-US" sz="2000" dirty="0"/>
              <a:t>“Audit” financial statements</a:t>
            </a:r>
          </a:p>
          <a:p>
            <a:pPr lvl="1"/>
            <a:r>
              <a:rPr lang="en-US" sz="1600" dirty="0"/>
              <a:t>As assurance of accuracy and completeness, financial statements of publicly traded companies </a:t>
            </a:r>
            <a:r>
              <a:rPr lang="en-US" sz="1600" b="1" dirty="0"/>
              <a:t>must</a:t>
            </a:r>
            <a:r>
              <a:rPr lang="en-US" sz="1600" dirty="0"/>
              <a:t> be audited by an </a:t>
            </a:r>
            <a:r>
              <a:rPr lang="en-US" sz="1600" b="1" dirty="0"/>
              <a:t>independent</a:t>
            </a:r>
            <a:r>
              <a:rPr lang="en-US" sz="1600" dirty="0"/>
              <a:t>  audit firm. </a:t>
            </a:r>
          </a:p>
          <a:p>
            <a:endParaRPr lang="en-US" dirty="0"/>
          </a:p>
        </p:txBody>
      </p:sp>
      <p:sp>
        <p:nvSpPr>
          <p:cNvPr id="4" name="Slide Number Placeholder 3"/>
          <p:cNvSpPr>
            <a:spLocks noGrp="1"/>
          </p:cNvSpPr>
          <p:nvPr>
            <p:ph type="sldNum" sz="quarter" idx="5"/>
          </p:nvPr>
        </p:nvSpPr>
        <p:spPr/>
        <p:txBody>
          <a:bodyPr/>
          <a:lstStyle/>
          <a:p>
            <a:fld id="{D0E3E56B-C3C4-8E4F-B314-D5C81CC34EEF}" type="slidenum">
              <a:rPr lang="en-US" smtClean="0"/>
              <a:t>35</a:t>
            </a:fld>
            <a:endParaRPr lang="en-US"/>
          </a:p>
        </p:txBody>
      </p:sp>
    </p:spTree>
    <p:extLst>
      <p:ext uri="{BB962C8B-B14F-4D97-AF65-F5344CB8AC3E}">
        <p14:creationId xmlns:p14="http://schemas.microsoft.com/office/powerpoint/2010/main" val="9263429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7A046-897A-4C22-6EBD-54AB6D473A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E60B3C-D2E5-C2BE-4155-707A34900B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CD111A-D54B-EA16-3F60-56350D552629}"/>
              </a:ext>
            </a:extLst>
          </p:cNvPr>
          <p:cNvSpPr>
            <a:spLocks noGrp="1"/>
          </p:cNvSpPr>
          <p:nvPr>
            <p:ph type="body" idx="1"/>
          </p:nvPr>
        </p:nvSpPr>
        <p:spPr/>
        <p:txBody>
          <a:bodyPr/>
          <a:lstStyle/>
          <a:p>
            <a:pPr marL="0" indent="0">
              <a:lnSpc>
                <a:spcPct val="150000"/>
              </a:lnSpc>
              <a:buNone/>
            </a:pPr>
            <a:r>
              <a:rPr lang="en-US" b="1" dirty="0"/>
              <a:t>Sarbanes-Oxley Act of 2002</a:t>
            </a:r>
          </a:p>
          <a:p>
            <a:pPr>
              <a:lnSpc>
                <a:spcPct val="150000"/>
              </a:lnSpc>
            </a:pPr>
            <a:r>
              <a:rPr lang="en-US" sz="1200" dirty="0"/>
              <a:t>Referred to as SOX by the accounting profession.</a:t>
            </a:r>
          </a:p>
          <a:p>
            <a:pPr>
              <a:lnSpc>
                <a:spcPct val="150000"/>
              </a:lnSpc>
            </a:pPr>
            <a:r>
              <a:rPr lang="en-US" sz="1200" dirty="0"/>
              <a:t>Developed by Congress due to concerns over the quality of corporate financial reporting.</a:t>
            </a:r>
          </a:p>
          <a:p>
            <a:pPr>
              <a:lnSpc>
                <a:spcPct val="150000"/>
              </a:lnSpc>
            </a:pPr>
            <a:r>
              <a:rPr lang="en-US" sz="1200" dirty="0"/>
              <a:t>Goal was to increase the level of confidence that external users have in financial statements.</a:t>
            </a:r>
          </a:p>
          <a:p>
            <a:pPr>
              <a:lnSpc>
                <a:spcPct val="150000"/>
              </a:lnSpc>
            </a:pPr>
            <a:r>
              <a:rPr lang="en-US" sz="1200" dirty="0"/>
              <a:t>SOX then established the Public Accounting Oversight Board (PCAOB) to approve auditing standards and to monitor the quality of financial statements and audits (GAAP).</a:t>
            </a:r>
          </a:p>
          <a:p>
            <a:pPr>
              <a:lnSpc>
                <a:spcPct val="150000"/>
              </a:lnSpc>
            </a:pPr>
            <a:endParaRPr lang="en-US" sz="1200" dirty="0"/>
          </a:p>
          <a:p>
            <a:pPr>
              <a:lnSpc>
                <a:spcPct val="150000"/>
              </a:lnSpc>
            </a:pPr>
            <a:endParaRPr lang="en-US" sz="1200" dirty="0"/>
          </a:p>
          <a:p>
            <a:endParaRPr lang="en-US" dirty="0"/>
          </a:p>
        </p:txBody>
      </p:sp>
      <p:sp>
        <p:nvSpPr>
          <p:cNvPr id="4" name="Slide Number Placeholder 3">
            <a:extLst>
              <a:ext uri="{FF2B5EF4-FFF2-40B4-BE49-F238E27FC236}">
                <a16:creationId xmlns:a16="http://schemas.microsoft.com/office/drawing/2014/main" id="{A4C481E9-1FA8-BC4E-C1C9-DC377AE61A0C}"/>
              </a:ext>
            </a:extLst>
          </p:cNvPr>
          <p:cNvSpPr>
            <a:spLocks noGrp="1"/>
          </p:cNvSpPr>
          <p:nvPr>
            <p:ph type="sldNum" sz="quarter" idx="5"/>
          </p:nvPr>
        </p:nvSpPr>
        <p:spPr/>
        <p:txBody>
          <a:bodyPr/>
          <a:lstStyle/>
          <a:p>
            <a:fld id="{D0E3E56B-C3C4-8E4F-B314-D5C81CC34EEF}" type="slidenum">
              <a:rPr lang="en-US" smtClean="0"/>
              <a:t>36</a:t>
            </a:fld>
            <a:endParaRPr lang="en-US"/>
          </a:p>
        </p:txBody>
      </p:sp>
    </p:spTree>
    <p:extLst>
      <p:ext uri="{BB962C8B-B14F-4D97-AF65-F5344CB8AC3E}">
        <p14:creationId xmlns:p14="http://schemas.microsoft.com/office/powerpoint/2010/main" val="987412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p:cNvSpPr>
            <a:spLocks noGrp="1"/>
          </p:cNvSpPr>
          <p:nvPr>
            <p:ph type="sldNum" sz="quarter" idx="5"/>
          </p:nvPr>
        </p:nvSpPr>
        <p:spPr/>
        <p:txBody>
          <a:bodyPr/>
          <a:lstStyle/>
          <a:p>
            <a:fld id="{D0E3E56B-C3C4-8E4F-B314-D5C81CC34EEF}" type="slidenum">
              <a:rPr lang="en-US" smtClean="0"/>
              <a:t>4</a:t>
            </a:fld>
            <a:endParaRPr lang="en-US"/>
          </a:p>
        </p:txBody>
      </p:sp>
    </p:spTree>
    <p:extLst>
      <p:ext uri="{BB962C8B-B14F-4D97-AF65-F5344CB8AC3E}">
        <p14:creationId xmlns:p14="http://schemas.microsoft.com/office/powerpoint/2010/main" val="32829093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179FA-8D2C-E775-CC53-CF8E7E7260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D629F5-FF2F-4FBF-3E6E-CDE9EC8F5C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A1DB30-8F12-9391-F7EB-779624835061}"/>
              </a:ext>
            </a:extLst>
          </p:cNvPr>
          <p:cNvSpPr>
            <a:spLocks noGrp="1"/>
          </p:cNvSpPr>
          <p:nvPr>
            <p:ph type="body" idx="1"/>
          </p:nvPr>
        </p:nvSpPr>
        <p:spPr/>
        <p:txBody>
          <a:bodyPr/>
          <a:lstStyle/>
          <a:p>
            <a:pPr marL="0" indent="0">
              <a:lnSpc>
                <a:spcPct val="150000"/>
              </a:lnSpc>
              <a:buNone/>
            </a:pPr>
            <a:r>
              <a:rPr lang="en-US" b="1" dirty="0"/>
              <a:t>Sarbanes-Oxley Act of 2002</a:t>
            </a:r>
          </a:p>
          <a:p>
            <a:pPr>
              <a:lnSpc>
                <a:spcPct val="150000"/>
              </a:lnSpc>
            </a:pPr>
            <a:r>
              <a:rPr lang="en-US" sz="1200" dirty="0"/>
              <a:t>Referred to as SOX by the accounting profession.</a:t>
            </a:r>
          </a:p>
          <a:p>
            <a:pPr>
              <a:lnSpc>
                <a:spcPct val="150000"/>
              </a:lnSpc>
            </a:pPr>
            <a:r>
              <a:rPr lang="en-US" sz="1200" dirty="0"/>
              <a:t>Developed by Congress due to concerns over the quality of corporate financial reporting.</a:t>
            </a:r>
          </a:p>
          <a:p>
            <a:pPr>
              <a:lnSpc>
                <a:spcPct val="150000"/>
              </a:lnSpc>
            </a:pPr>
            <a:r>
              <a:rPr lang="en-US" sz="1200" dirty="0"/>
              <a:t>Goal was to increase the level of confidence that external users have in financial statements.</a:t>
            </a:r>
          </a:p>
          <a:p>
            <a:pPr>
              <a:lnSpc>
                <a:spcPct val="150000"/>
              </a:lnSpc>
            </a:pPr>
            <a:r>
              <a:rPr lang="en-US" sz="1200" dirty="0"/>
              <a:t>SOX then established the Public Accounting Oversight Board (PCAOB) to approve auditing standards and to monitor the quality of financial statements and audits (GAAP).</a:t>
            </a:r>
          </a:p>
          <a:p>
            <a:pPr>
              <a:lnSpc>
                <a:spcPct val="150000"/>
              </a:lnSpc>
            </a:pPr>
            <a:endParaRPr lang="en-US" sz="1200" dirty="0"/>
          </a:p>
          <a:p>
            <a:pPr>
              <a:lnSpc>
                <a:spcPct val="150000"/>
              </a:lnSpc>
            </a:pPr>
            <a:endParaRPr lang="en-US" sz="1200" dirty="0"/>
          </a:p>
          <a:p>
            <a:endParaRPr lang="en-US" dirty="0"/>
          </a:p>
        </p:txBody>
      </p:sp>
      <p:sp>
        <p:nvSpPr>
          <p:cNvPr id="4" name="Slide Number Placeholder 3">
            <a:extLst>
              <a:ext uri="{FF2B5EF4-FFF2-40B4-BE49-F238E27FC236}">
                <a16:creationId xmlns:a16="http://schemas.microsoft.com/office/drawing/2014/main" id="{88D91EED-1B01-74A3-2DED-9D32CA43A2A9}"/>
              </a:ext>
            </a:extLst>
          </p:cNvPr>
          <p:cNvSpPr>
            <a:spLocks noGrp="1"/>
          </p:cNvSpPr>
          <p:nvPr>
            <p:ph type="sldNum" sz="quarter" idx="5"/>
          </p:nvPr>
        </p:nvSpPr>
        <p:spPr/>
        <p:txBody>
          <a:bodyPr/>
          <a:lstStyle/>
          <a:p>
            <a:fld id="{D0E3E56B-C3C4-8E4F-B314-D5C81CC34EEF}" type="slidenum">
              <a:rPr lang="en-US" smtClean="0"/>
              <a:t>37</a:t>
            </a:fld>
            <a:endParaRPr lang="en-US"/>
          </a:p>
        </p:txBody>
      </p:sp>
    </p:spTree>
    <p:extLst>
      <p:ext uri="{BB962C8B-B14F-4D97-AF65-F5344CB8AC3E}">
        <p14:creationId xmlns:p14="http://schemas.microsoft.com/office/powerpoint/2010/main" val="2631596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Business is global. While the US uses GAAP, most of the world uses IFRS. The goal is for an investor in New York to easily compare a company in London with one in Tokyo.</a:t>
            </a:r>
          </a:p>
        </p:txBody>
      </p:sp>
      <p:sp>
        <p:nvSpPr>
          <p:cNvPr id="4" name="Slide Number Placeholder 3"/>
          <p:cNvSpPr>
            <a:spLocks noGrp="1"/>
          </p:cNvSpPr>
          <p:nvPr>
            <p:ph type="sldNum" sz="quarter" idx="5"/>
          </p:nvPr>
        </p:nvSpPr>
        <p:spPr/>
        <p:txBody>
          <a:bodyPr/>
          <a:lstStyle/>
          <a:p>
            <a:fld id="{D0E3E56B-C3C4-8E4F-B314-D5C81CC34EEF}" type="slidenum">
              <a:rPr lang="en-US" smtClean="0"/>
              <a:t>38</a:t>
            </a:fld>
            <a:endParaRPr lang="en-US"/>
          </a:p>
        </p:txBody>
      </p:sp>
    </p:spTree>
    <p:extLst>
      <p:ext uri="{BB962C8B-B14F-4D97-AF65-F5344CB8AC3E}">
        <p14:creationId xmlns:p14="http://schemas.microsoft.com/office/powerpoint/2010/main" val="6709038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quick check on the ecosystem. FASB writes the rules. SEC enforces them. PCAOB watches the auditors. Management owns the data.</a:t>
            </a:r>
          </a:p>
        </p:txBody>
      </p:sp>
      <p:sp>
        <p:nvSpPr>
          <p:cNvPr id="4" name="Slide Number Placeholder 3"/>
          <p:cNvSpPr>
            <a:spLocks noGrp="1"/>
          </p:cNvSpPr>
          <p:nvPr>
            <p:ph type="sldNum" sz="quarter" idx="5"/>
          </p:nvPr>
        </p:nvSpPr>
        <p:spPr/>
        <p:txBody>
          <a:bodyPr/>
          <a:lstStyle/>
          <a:p>
            <a:fld id="{D0E3E56B-C3C4-8E4F-B314-D5C81CC34EEF}" type="slidenum">
              <a:rPr lang="en-US" smtClean="0"/>
              <a:t>39</a:t>
            </a:fld>
            <a:endParaRPr lang="en-US"/>
          </a:p>
        </p:txBody>
      </p:sp>
    </p:spTree>
    <p:extLst>
      <p:ext uri="{BB962C8B-B14F-4D97-AF65-F5344CB8AC3E}">
        <p14:creationId xmlns:p14="http://schemas.microsoft.com/office/powerpoint/2010/main" val="23879942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22CBB-3D26-D8D3-B03C-7612F0BACE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AD9DB1-182D-BE1A-A4D3-60399882CC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A01B31-A15E-1B80-0E27-6A5435BEDB6A}"/>
              </a:ext>
            </a:extLst>
          </p:cNvPr>
          <p:cNvSpPr>
            <a:spLocks noGrp="1"/>
          </p:cNvSpPr>
          <p:nvPr>
            <p:ph type="body" idx="1"/>
          </p:nvPr>
        </p:nvSpPr>
        <p:spPr/>
        <p:txBody>
          <a:bodyPr/>
          <a:lstStyle/>
          <a:p>
            <a:r>
              <a:rPr lang="en-US"/>
              <a:t>A quick check on the ecosystem. FASB writes the rules. SEC enforces them. PCAOB watches the auditors. Management owns the data.</a:t>
            </a:r>
          </a:p>
        </p:txBody>
      </p:sp>
      <p:sp>
        <p:nvSpPr>
          <p:cNvPr id="4" name="Slide Number Placeholder 3">
            <a:extLst>
              <a:ext uri="{FF2B5EF4-FFF2-40B4-BE49-F238E27FC236}">
                <a16:creationId xmlns:a16="http://schemas.microsoft.com/office/drawing/2014/main" id="{4E068A66-CB9D-003C-56F9-434BABAA7543}"/>
              </a:ext>
            </a:extLst>
          </p:cNvPr>
          <p:cNvSpPr>
            <a:spLocks noGrp="1"/>
          </p:cNvSpPr>
          <p:nvPr>
            <p:ph type="sldNum" sz="quarter" idx="5"/>
          </p:nvPr>
        </p:nvSpPr>
        <p:spPr/>
        <p:txBody>
          <a:bodyPr/>
          <a:lstStyle/>
          <a:p>
            <a:fld id="{D0E3E56B-C3C4-8E4F-B314-D5C81CC34EEF}" type="slidenum">
              <a:rPr lang="en-US" smtClean="0"/>
              <a:t>40</a:t>
            </a:fld>
            <a:endParaRPr lang="en-US"/>
          </a:p>
        </p:txBody>
      </p:sp>
    </p:spTree>
    <p:extLst>
      <p:ext uri="{BB962C8B-B14F-4D97-AF65-F5344CB8AC3E}">
        <p14:creationId xmlns:p14="http://schemas.microsoft.com/office/powerpoint/2010/main" val="27745324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Is a $1 million profit good? For a small bakery, yes. For Apple, no. Ratios turn absolute numbers into comparable percentages to provide this context.</a:t>
            </a:r>
          </a:p>
        </p:txBody>
      </p:sp>
      <p:sp>
        <p:nvSpPr>
          <p:cNvPr id="4" name="Slide Number Placeholder 3"/>
          <p:cNvSpPr>
            <a:spLocks noGrp="1"/>
          </p:cNvSpPr>
          <p:nvPr>
            <p:ph type="sldNum" sz="quarter" idx="5"/>
          </p:nvPr>
        </p:nvSpPr>
        <p:spPr/>
        <p:txBody>
          <a:bodyPr/>
          <a:lstStyle/>
          <a:p>
            <a:fld id="{D0E3E56B-C3C4-8E4F-B314-D5C81CC34EEF}" type="slidenum">
              <a:rPr lang="en-US" smtClean="0"/>
              <a:t>42</a:t>
            </a:fld>
            <a:endParaRPr lang="en-US"/>
          </a:p>
        </p:txBody>
      </p:sp>
    </p:spTree>
    <p:extLst>
      <p:ext uri="{BB962C8B-B14F-4D97-AF65-F5344CB8AC3E}">
        <p14:creationId xmlns:p14="http://schemas.microsoft.com/office/powerpoint/2010/main" val="21008064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ROE tells shareholders how well their money is being used. Nike's exceptionally high ROE indicates it is very efficient at generating profit from shareholder capital.</a:t>
            </a:r>
          </a:p>
        </p:txBody>
      </p:sp>
      <p:sp>
        <p:nvSpPr>
          <p:cNvPr id="4" name="Slide Number Placeholder 3"/>
          <p:cNvSpPr>
            <a:spLocks noGrp="1"/>
          </p:cNvSpPr>
          <p:nvPr>
            <p:ph type="sldNum" sz="quarter" idx="5"/>
          </p:nvPr>
        </p:nvSpPr>
        <p:spPr/>
        <p:txBody>
          <a:bodyPr/>
          <a:lstStyle/>
          <a:p>
            <a:fld id="{D0E3E56B-C3C4-8E4F-B314-D5C81CC34EEF}" type="slidenum">
              <a:rPr lang="en-US" smtClean="0"/>
              <a:t>43</a:t>
            </a:fld>
            <a:endParaRPr lang="en-US"/>
          </a:p>
        </p:txBody>
      </p:sp>
    </p:spTree>
    <p:extLst>
      <p:ext uri="{BB962C8B-B14F-4D97-AF65-F5344CB8AC3E}">
        <p14:creationId xmlns:p14="http://schemas.microsoft.com/office/powerpoint/2010/main" val="22401161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measures risk. Nike took on more debt relative to equity over these three years. While this increases risk, it can also boost ROE if the borrowed money is invested wisely.</a:t>
            </a:r>
          </a:p>
        </p:txBody>
      </p:sp>
      <p:sp>
        <p:nvSpPr>
          <p:cNvPr id="4" name="Slide Number Placeholder 3"/>
          <p:cNvSpPr>
            <a:spLocks noGrp="1"/>
          </p:cNvSpPr>
          <p:nvPr>
            <p:ph type="sldNum" sz="quarter" idx="5"/>
          </p:nvPr>
        </p:nvSpPr>
        <p:spPr/>
        <p:txBody>
          <a:bodyPr/>
          <a:lstStyle/>
          <a:p>
            <a:fld id="{D0E3E56B-C3C4-8E4F-B314-D5C81CC34EEF}" type="slidenum">
              <a:rPr lang="en-US" smtClean="0"/>
              <a:t>44</a:t>
            </a:fld>
            <a:endParaRPr lang="en-US"/>
          </a:p>
        </p:txBody>
      </p:sp>
    </p:spTree>
    <p:extLst>
      <p:ext uri="{BB962C8B-B14F-4D97-AF65-F5344CB8AC3E}">
        <p14:creationId xmlns:p14="http://schemas.microsoft.com/office/powerpoint/2010/main" val="30907176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we see the power of ratios. We can compare Adidas (Euros) to Nike (Dollars) directly. They have similar profitability, but Nike is carrying significantly more debt/risk.</a:t>
            </a:r>
          </a:p>
        </p:txBody>
      </p:sp>
      <p:sp>
        <p:nvSpPr>
          <p:cNvPr id="4" name="Slide Number Placeholder 3"/>
          <p:cNvSpPr>
            <a:spLocks noGrp="1"/>
          </p:cNvSpPr>
          <p:nvPr>
            <p:ph type="sldNum" sz="quarter" idx="5"/>
          </p:nvPr>
        </p:nvSpPr>
        <p:spPr/>
        <p:txBody>
          <a:bodyPr/>
          <a:lstStyle/>
          <a:p>
            <a:fld id="{D0E3E56B-C3C4-8E4F-B314-D5C81CC34EEF}" type="slidenum">
              <a:rPr lang="en-US" smtClean="0"/>
              <a:t>45</a:t>
            </a:fld>
            <a:endParaRPr lang="en-US"/>
          </a:p>
        </p:txBody>
      </p:sp>
    </p:spTree>
    <p:extLst>
      <p:ext uri="{BB962C8B-B14F-4D97-AF65-F5344CB8AC3E}">
        <p14:creationId xmlns:p14="http://schemas.microsoft.com/office/powerpoint/2010/main" val="1315195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F2FF7-9757-A473-00A4-5CF4D2504F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D3B8B-045E-D1A7-0020-CE141D3BAF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F4D7A5-ACE5-51F2-FD9A-ECC91721550D}"/>
              </a:ext>
            </a:extLst>
          </p:cNvPr>
          <p:cNvSpPr>
            <a:spLocks noGrp="1"/>
          </p:cNvSpPr>
          <p:nvPr>
            <p:ph type="body" idx="1"/>
          </p:nvPr>
        </p:nvSpPr>
        <p:spPr/>
        <p:txBody>
          <a:bodyPr/>
          <a:lstStyle/>
          <a:p>
            <a:r>
              <a:rPr lang="en-US"/>
              <a:t>Here we see the power of ratios. We can compare Adidas (Euros) to Nike (Dollars) directly. They have similar profitability, but Nike is carrying significantly more debt/risk.</a:t>
            </a:r>
          </a:p>
        </p:txBody>
      </p:sp>
      <p:sp>
        <p:nvSpPr>
          <p:cNvPr id="4" name="Slide Number Placeholder 3">
            <a:extLst>
              <a:ext uri="{FF2B5EF4-FFF2-40B4-BE49-F238E27FC236}">
                <a16:creationId xmlns:a16="http://schemas.microsoft.com/office/drawing/2014/main" id="{B75331BB-CB92-BAF0-C064-A0E0BDECD67C}"/>
              </a:ext>
            </a:extLst>
          </p:cNvPr>
          <p:cNvSpPr>
            <a:spLocks noGrp="1"/>
          </p:cNvSpPr>
          <p:nvPr>
            <p:ph type="sldNum" sz="quarter" idx="5"/>
          </p:nvPr>
        </p:nvSpPr>
        <p:spPr/>
        <p:txBody>
          <a:bodyPr/>
          <a:lstStyle/>
          <a:p>
            <a:fld id="{D0E3E56B-C3C4-8E4F-B314-D5C81CC34EEF}" type="slidenum">
              <a:rPr lang="en-US" smtClean="0"/>
              <a:t>46</a:t>
            </a:fld>
            <a:endParaRPr lang="en-US"/>
          </a:p>
        </p:txBody>
      </p:sp>
    </p:spTree>
    <p:extLst>
      <p:ext uri="{BB962C8B-B14F-4D97-AF65-F5344CB8AC3E}">
        <p14:creationId xmlns:p14="http://schemas.microsoft.com/office/powerpoint/2010/main" val="397846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1AA20-E349-EEAA-3FFA-CF157C01A9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90FC69-7EB6-D755-9BA3-188EB6E6F1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73DC60-6A1F-DBA8-3CEC-F7BB4D350C54}"/>
              </a:ext>
            </a:extLst>
          </p:cNvPr>
          <p:cNvSpPr>
            <a:spLocks noGrp="1"/>
          </p:cNvSpPr>
          <p:nvPr>
            <p:ph type="body" idx="1"/>
          </p:nvPr>
        </p:nvSpPr>
        <p:spPr/>
        <p:txBody>
          <a:bodyPr/>
          <a:lstStyle/>
          <a:p>
            <a:r>
              <a:rPr lang="en-US" b="1" dirty="0"/>
              <a:t>Short Speaker Notes</a:t>
            </a:r>
          </a:p>
          <a:p>
            <a:r>
              <a:rPr lang="en-US" b="1" dirty="0"/>
              <a:t>“This slide highlights the key difference between financial and managerial accounting.”</a:t>
            </a:r>
            <a:endParaRPr lang="en-US" dirty="0"/>
          </a:p>
          <a:p>
            <a:r>
              <a:rPr lang="en-US" b="1" dirty="0"/>
              <a:t>Who uses the information?</a:t>
            </a:r>
          </a:p>
          <a:p>
            <a:r>
              <a:rPr lang="en-US" b="1" dirty="0"/>
              <a:t>Financial accounting</a:t>
            </a:r>
            <a:r>
              <a:rPr lang="en-US" dirty="0"/>
              <a:t> serves </a:t>
            </a:r>
            <a:r>
              <a:rPr lang="en-US" b="1" dirty="0"/>
              <a:t>external users</a:t>
            </a:r>
            <a:r>
              <a:rPr lang="en-US" dirty="0"/>
              <a:t>—investors, lenders, regulators.</a:t>
            </a:r>
          </a:p>
          <a:p>
            <a:r>
              <a:rPr lang="en-US" b="1" dirty="0"/>
              <a:t>Managerial accounting</a:t>
            </a:r>
            <a:r>
              <a:rPr lang="en-US" dirty="0"/>
              <a:t> is for </a:t>
            </a:r>
            <a:r>
              <a:rPr lang="en-US" b="1" dirty="0"/>
              <a:t>internal users</a:t>
            </a:r>
            <a:r>
              <a:rPr lang="en-US" dirty="0"/>
              <a:t>—managers who run the business day-to-day.</a:t>
            </a:r>
          </a:p>
          <a:p>
            <a:r>
              <a:rPr lang="en-US" b="1" dirty="0"/>
              <a:t>What decisions are supported?</a:t>
            </a:r>
          </a:p>
          <a:p>
            <a:r>
              <a:rPr lang="en-US" b="1" dirty="0"/>
              <a:t>Financial accounting</a:t>
            </a:r>
            <a:r>
              <a:rPr lang="en-US" dirty="0"/>
              <a:t> helps outsiders assess performance, profitability, and overall financial health.</a:t>
            </a:r>
          </a:p>
          <a:p>
            <a:r>
              <a:rPr lang="en-US" b="1" dirty="0"/>
              <a:t>Managerial accounting</a:t>
            </a:r>
            <a:r>
              <a:rPr lang="en-US" dirty="0"/>
              <a:t> supports operational decisions—pricing, budgeting, planning, and controlling costs.</a:t>
            </a:r>
          </a:p>
          <a:p>
            <a:r>
              <a:rPr lang="en-US" b="1" dirty="0"/>
              <a:t>What information is used?</a:t>
            </a:r>
          </a:p>
          <a:p>
            <a:r>
              <a:rPr lang="en-US" b="1" dirty="0"/>
              <a:t>Financial accounting</a:t>
            </a:r>
            <a:r>
              <a:rPr lang="en-US" dirty="0"/>
              <a:t> relies on </a:t>
            </a:r>
            <a:r>
              <a:rPr lang="en-US" b="1" dirty="0"/>
              <a:t>historical, GAAP-based, company-wide</a:t>
            </a:r>
            <a:r>
              <a:rPr lang="en-US" dirty="0"/>
              <a:t> data.</a:t>
            </a:r>
          </a:p>
          <a:p>
            <a:r>
              <a:rPr lang="en-US" b="1" dirty="0"/>
              <a:t>Managerial accounting</a:t>
            </a:r>
            <a:r>
              <a:rPr lang="en-US" dirty="0"/>
              <a:t> uses </a:t>
            </a:r>
            <a:r>
              <a:rPr lang="en-US" b="1" dirty="0"/>
              <a:t>future-oriented, flexible, detailed</a:t>
            </a:r>
            <a:r>
              <a:rPr lang="en-US" dirty="0"/>
              <a:t> information—whatever managers need.</a:t>
            </a:r>
          </a:p>
          <a:p>
            <a:r>
              <a:rPr lang="en-US" b="1" dirty="0"/>
              <a:t>“So in short: financial accounting looks outward and backward; managerial accounting looks inward and forward.”</a:t>
            </a:r>
            <a:endParaRPr lang="en-US" dirty="0"/>
          </a:p>
        </p:txBody>
      </p:sp>
      <p:sp>
        <p:nvSpPr>
          <p:cNvPr id="4" name="Slide Number Placeholder 3">
            <a:extLst>
              <a:ext uri="{FF2B5EF4-FFF2-40B4-BE49-F238E27FC236}">
                <a16:creationId xmlns:a16="http://schemas.microsoft.com/office/drawing/2014/main" id="{591223BD-F226-3DD5-09C4-81CA8A1B122F}"/>
              </a:ext>
            </a:extLst>
          </p:cNvPr>
          <p:cNvSpPr>
            <a:spLocks noGrp="1"/>
          </p:cNvSpPr>
          <p:nvPr>
            <p:ph type="sldNum" sz="quarter" idx="5"/>
          </p:nvPr>
        </p:nvSpPr>
        <p:spPr/>
        <p:txBody>
          <a:bodyPr/>
          <a:lstStyle/>
          <a:p>
            <a:fld id="{D0E3E56B-C3C4-8E4F-B314-D5C81CC34EEF}" type="slidenum">
              <a:rPr lang="en-US" smtClean="0"/>
              <a:t>5</a:t>
            </a:fld>
            <a:endParaRPr lang="en-US"/>
          </a:p>
        </p:txBody>
      </p:sp>
    </p:spTree>
    <p:extLst>
      <p:ext uri="{BB962C8B-B14F-4D97-AF65-F5344CB8AC3E}">
        <p14:creationId xmlns:p14="http://schemas.microsoft.com/office/powerpoint/2010/main" val="4127896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05BDA-8A16-8300-270B-3A60E558DF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A49691-3A55-A9FC-6C23-190893A70D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228279-BF38-61D0-6B1A-9A8AE38E9200}"/>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Different users have different needs. Shareholders want to know if they should invest. Creditors, like banks, just want to know if they will get their money back. Analysts act as intermediaries, interpreting this complex info for the market.</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Shareholders &amp; Potential Shareholders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Use info to decide whether to invest or keep investing. </a:t>
            </a:r>
          </a:p>
          <a:p>
            <a:pPr lvl="0"/>
            <a:r>
              <a:rPr lang="en-US" sz="1200" kern="1200" dirty="0">
                <a:solidFill>
                  <a:schemeClr val="tx1"/>
                </a:solidFill>
                <a:effectLst/>
                <a:latin typeface="+mn-lt"/>
                <a:ea typeface="+mn-ea"/>
                <a:cs typeface="+mn-cs"/>
              </a:rPr>
              <a:t>Rely on financial statements to evaluate company performance since they don’t manage operations.</a:t>
            </a:r>
          </a:p>
          <a:p>
            <a:pPr lvl="0"/>
            <a:r>
              <a:rPr lang="en-US" sz="1200" b="1" kern="1200" dirty="0">
                <a:solidFill>
                  <a:schemeClr val="tx1"/>
                </a:solidFill>
                <a:effectLst/>
                <a:latin typeface="+mn-lt"/>
                <a:ea typeface="+mn-ea"/>
                <a:cs typeface="+mn-cs"/>
              </a:rPr>
              <a:t>Creditors &amp; Suppliers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Banks, lenders, and suppliers assess ability to repay loans or honor contracts.</a:t>
            </a:r>
          </a:p>
          <a:p>
            <a:pPr lvl="0"/>
            <a:r>
              <a:rPr lang="en-US" sz="1200" kern="1200" dirty="0">
                <a:solidFill>
                  <a:schemeClr val="tx1"/>
                </a:solidFill>
                <a:effectLst/>
                <a:latin typeface="+mn-lt"/>
                <a:ea typeface="+mn-ea"/>
                <a:cs typeface="+mn-cs"/>
              </a:rPr>
              <a:t>Financial info helps determine credit terms, interest rates, and supplier relationships.</a:t>
            </a:r>
          </a:p>
          <a:p>
            <a:pPr lvl="0"/>
            <a:r>
              <a:rPr lang="en-US" sz="1200" b="1" kern="1200" dirty="0">
                <a:solidFill>
                  <a:schemeClr val="tx1"/>
                </a:solidFill>
                <a:effectLst/>
                <a:latin typeface="+mn-lt"/>
                <a:ea typeface="+mn-ea"/>
                <a:cs typeface="+mn-cs"/>
              </a:rPr>
              <a:t>Managers &amp; Directors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Use statements as a performance “report card.”</a:t>
            </a:r>
          </a:p>
          <a:p>
            <a:pPr lvl="0"/>
            <a:r>
              <a:rPr lang="en-US" sz="1200" kern="1200" dirty="0">
                <a:solidFill>
                  <a:schemeClr val="tx1"/>
                </a:solidFill>
                <a:effectLst/>
                <a:latin typeface="+mn-lt"/>
                <a:ea typeface="+mn-ea"/>
                <a:cs typeface="+mn-cs"/>
              </a:rPr>
              <a:t>Boards review operations and strategy; managers use info for planning, bonuses, and comparisons with other companies.</a:t>
            </a:r>
          </a:p>
          <a:p>
            <a:endParaRPr lang="en-US" dirty="0"/>
          </a:p>
        </p:txBody>
      </p:sp>
      <p:sp>
        <p:nvSpPr>
          <p:cNvPr id="4" name="Slide Number Placeholder 3">
            <a:extLst>
              <a:ext uri="{FF2B5EF4-FFF2-40B4-BE49-F238E27FC236}">
                <a16:creationId xmlns:a16="http://schemas.microsoft.com/office/drawing/2014/main" id="{22EE823A-71F3-5926-F93F-801364CD5E8D}"/>
              </a:ext>
            </a:extLst>
          </p:cNvPr>
          <p:cNvSpPr>
            <a:spLocks noGrp="1"/>
          </p:cNvSpPr>
          <p:nvPr>
            <p:ph type="sldNum" sz="quarter" idx="5"/>
          </p:nvPr>
        </p:nvSpPr>
        <p:spPr/>
        <p:txBody>
          <a:bodyPr/>
          <a:lstStyle/>
          <a:p>
            <a:fld id="{D0E3E56B-C3C4-8E4F-B314-D5C81CC34EEF}" type="slidenum">
              <a:rPr lang="en-US" smtClean="0"/>
              <a:t>6</a:t>
            </a:fld>
            <a:endParaRPr lang="en-US"/>
          </a:p>
        </p:txBody>
      </p:sp>
    </p:spTree>
    <p:extLst>
      <p:ext uri="{BB962C8B-B14F-4D97-AF65-F5344CB8AC3E}">
        <p14:creationId xmlns:p14="http://schemas.microsoft.com/office/powerpoint/2010/main" val="3249004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accounting purposes, the Corporation is the most complex but allows for limited liability. This means owners can only lose what they invest, not their personal assets. However, they face double taxation on profits and dividends.</a:t>
            </a:r>
          </a:p>
        </p:txBody>
      </p:sp>
      <p:sp>
        <p:nvSpPr>
          <p:cNvPr id="4" name="Slide Number Placeholder 3"/>
          <p:cNvSpPr>
            <a:spLocks noGrp="1"/>
          </p:cNvSpPr>
          <p:nvPr>
            <p:ph type="sldNum" sz="quarter" idx="5"/>
          </p:nvPr>
        </p:nvSpPr>
        <p:spPr/>
        <p:txBody>
          <a:bodyPr/>
          <a:lstStyle/>
          <a:p>
            <a:fld id="{D0E3E56B-C3C4-8E4F-B314-D5C81CC34EEF}" type="slidenum">
              <a:rPr lang="en-US" smtClean="0"/>
              <a:t>7</a:t>
            </a:fld>
            <a:endParaRPr lang="en-US"/>
          </a:p>
        </p:txBody>
      </p:sp>
    </p:spTree>
    <p:extLst>
      <p:ext uri="{BB962C8B-B14F-4D97-AF65-F5344CB8AC3E}">
        <p14:creationId xmlns:p14="http://schemas.microsoft.com/office/powerpoint/2010/main" val="1069026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46905-2569-F805-3C44-7259E86AFE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2D6236-D8A4-4CCA-C195-AEE3CB9B18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B62C3A-253C-DFBB-F38C-FB2305E0D2D4}"/>
              </a:ext>
            </a:extLst>
          </p:cNvPr>
          <p:cNvSpPr>
            <a:spLocks noGrp="1"/>
          </p:cNvSpPr>
          <p:nvPr>
            <p:ph type="body" idx="1"/>
          </p:nvPr>
        </p:nvSpPr>
        <p:spPr/>
        <p:txBody>
          <a:bodyPr/>
          <a:lstStyle/>
          <a:p>
            <a:r>
              <a:rPr lang="en-US" b="1" dirty="0"/>
              <a:t>“This diagram shows how corporate governance works.”</a:t>
            </a:r>
            <a:endParaRPr lang="en-US" dirty="0"/>
          </a:p>
          <a:p>
            <a:r>
              <a:rPr lang="en-US" b="1" dirty="0"/>
              <a:t>Stockholders</a:t>
            </a:r>
            <a:r>
              <a:rPr lang="en-US" dirty="0"/>
              <a:t> elect the </a:t>
            </a:r>
            <a:r>
              <a:rPr lang="en-US" b="1" dirty="0"/>
              <a:t>Board of Directors</a:t>
            </a:r>
            <a:r>
              <a:rPr lang="en-US" dirty="0"/>
              <a:t>.</a:t>
            </a:r>
          </a:p>
          <a:p>
            <a:r>
              <a:rPr lang="en-US" dirty="0"/>
              <a:t>The </a:t>
            </a:r>
            <a:r>
              <a:rPr lang="en-US" b="1" dirty="0"/>
              <a:t>Board</a:t>
            </a:r>
            <a:r>
              <a:rPr lang="en-US" dirty="0"/>
              <a:t> sets policy, hires top executives, and forms key committees like audit, compensation, and strategy.</a:t>
            </a:r>
          </a:p>
          <a:p>
            <a:r>
              <a:rPr lang="en-US" b="1" dirty="0"/>
              <a:t>Executive managers</a:t>
            </a:r>
            <a:r>
              <a:rPr lang="en-US" dirty="0"/>
              <a:t> run the day-to-day business and report back to the board.</a:t>
            </a:r>
          </a:p>
          <a:p>
            <a:r>
              <a:rPr lang="en-US" dirty="0"/>
              <a:t>The </a:t>
            </a:r>
            <a:r>
              <a:rPr lang="en-US" b="1" dirty="0"/>
              <a:t>Audit Committee</a:t>
            </a:r>
            <a:r>
              <a:rPr lang="en-US" dirty="0"/>
              <a:t> appoints the external </a:t>
            </a:r>
            <a:r>
              <a:rPr lang="en-US" b="1" dirty="0"/>
              <a:t>Audit Firm</a:t>
            </a:r>
            <a:r>
              <a:rPr lang="en-US" dirty="0"/>
              <a:t>, which examines the company’s financial statements.</a:t>
            </a:r>
          </a:p>
          <a:p>
            <a:r>
              <a:rPr lang="en-US" dirty="0"/>
              <a:t>Even though the </a:t>
            </a:r>
            <a:r>
              <a:rPr lang="en-US" b="1" dirty="0"/>
              <a:t>company pays the audit fees</a:t>
            </a:r>
            <a:r>
              <a:rPr lang="en-US" dirty="0"/>
              <a:t>, the auditor reports directly to the board, helping maintain independence.</a:t>
            </a:r>
          </a:p>
          <a:p>
            <a:r>
              <a:rPr lang="en-US" b="1" dirty="0"/>
              <a:t>“Overall, it’s a system of checks and balances: owners oversee the board, the board oversees management, and auditors help ensure honest financial reporting.”</a:t>
            </a:r>
            <a:endParaRPr lang="en-US" dirty="0"/>
          </a:p>
          <a:p>
            <a:endParaRPr lang="en-US" dirty="0"/>
          </a:p>
        </p:txBody>
      </p:sp>
      <p:sp>
        <p:nvSpPr>
          <p:cNvPr id="4" name="Slide Number Placeholder 3">
            <a:extLst>
              <a:ext uri="{FF2B5EF4-FFF2-40B4-BE49-F238E27FC236}">
                <a16:creationId xmlns:a16="http://schemas.microsoft.com/office/drawing/2014/main" id="{01A3B875-D582-41F7-4228-4CAFF67F0585}"/>
              </a:ext>
            </a:extLst>
          </p:cNvPr>
          <p:cNvSpPr>
            <a:spLocks noGrp="1"/>
          </p:cNvSpPr>
          <p:nvPr>
            <p:ph type="sldNum" sz="quarter" idx="5"/>
          </p:nvPr>
        </p:nvSpPr>
        <p:spPr/>
        <p:txBody>
          <a:bodyPr/>
          <a:lstStyle/>
          <a:p>
            <a:fld id="{D0E3E56B-C3C4-8E4F-B314-D5C81CC34EEF}" type="slidenum">
              <a:rPr lang="en-US" smtClean="0"/>
              <a:t>8</a:t>
            </a:fld>
            <a:endParaRPr lang="en-US"/>
          </a:p>
        </p:txBody>
      </p:sp>
    </p:spTree>
    <p:extLst>
      <p:ext uri="{BB962C8B-B14F-4D97-AF65-F5344CB8AC3E}">
        <p14:creationId xmlns:p14="http://schemas.microsoft.com/office/powerpoint/2010/main" val="3500963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a:t>
            </a:r>
            <a:r>
              <a:rPr lang="en-US" sz="1200" i="1" dirty="0"/>
              <a:t>Together, these filings are the main accounting information available to investors, analysts, and the public.</a:t>
            </a:r>
            <a:endParaRPr lang="en-US" sz="1200" dirty="0"/>
          </a:p>
          <a:p>
            <a:endParaRPr lang="en-US" dirty="0"/>
          </a:p>
        </p:txBody>
      </p:sp>
      <p:sp>
        <p:nvSpPr>
          <p:cNvPr id="4" name="Slide Number Placeholder 3"/>
          <p:cNvSpPr>
            <a:spLocks noGrp="1"/>
          </p:cNvSpPr>
          <p:nvPr>
            <p:ph type="sldNum" sz="quarter" idx="5"/>
          </p:nvPr>
        </p:nvSpPr>
        <p:spPr/>
        <p:txBody>
          <a:bodyPr/>
          <a:lstStyle/>
          <a:p>
            <a:fld id="{D0E3E56B-C3C4-8E4F-B314-D5C81CC34EEF}" type="slidenum">
              <a:rPr lang="en-US" smtClean="0"/>
              <a:t>9</a:t>
            </a:fld>
            <a:endParaRPr lang="en-US"/>
          </a:p>
        </p:txBody>
      </p:sp>
    </p:spTree>
    <p:extLst>
      <p:ext uri="{BB962C8B-B14F-4D97-AF65-F5344CB8AC3E}">
        <p14:creationId xmlns:p14="http://schemas.microsoft.com/office/powerpoint/2010/main" val="3076124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6003E-AF86-F1A2-7BE8-BBA992E2AE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90CF5D-69CD-9A69-345D-571F7EE835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591970-8AB6-6BB3-44DB-5D20680C14B6}"/>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a:t>
            </a:r>
            <a:r>
              <a:rPr lang="en-US" sz="1200" i="1" dirty="0"/>
              <a:t>Together, these filings are the main accounting information available to investors, analysts, and the public.</a:t>
            </a:r>
            <a:endParaRPr lang="en-US" sz="1200" dirty="0"/>
          </a:p>
          <a:p>
            <a:endParaRPr lang="en-US" dirty="0"/>
          </a:p>
        </p:txBody>
      </p:sp>
      <p:sp>
        <p:nvSpPr>
          <p:cNvPr id="4" name="Slide Number Placeholder 3">
            <a:extLst>
              <a:ext uri="{FF2B5EF4-FFF2-40B4-BE49-F238E27FC236}">
                <a16:creationId xmlns:a16="http://schemas.microsoft.com/office/drawing/2014/main" id="{950FDEE4-FF83-F9C5-FCDA-4FCA8E166F80}"/>
              </a:ext>
            </a:extLst>
          </p:cNvPr>
          <p:cNvSpPr>
            <a:spLocks noGrp="1"/>
          </p:cNvSpPr>
          <p:nvPr>
            <p:ph type="sldNum" sz="quarter" idx="5"/>
          </p:nvPr>
        </p:nvSpPr>
        <p:spPr/>
        <p:txBody>
          <a:bodyPr/>
          <a:lstStyle/>
          <a:p>
            <a:fld id="{D0E3E56B-C3C4-8E4F-B314-D5C81CC34EEF}" type="slidenum">
              <a:rPr lang="en-US" smtClean="0"/>
              <a:t>10</a:t>
            </a:fld>
            <a:endParaRPr lang="en-US"/>
          </a:p>
        </p:txBody>
      </p:sp>
    </p:spTree>
    <p:extLst>
      <p:ext uri="{BB962C8B-B14F-4D97-AF65-F5344CB8AC3E}">
        <p14:creationId xmlns:p14="http://schemas.microsoft.com/office/powerpoint/2010/main" val="2346031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30653CB-3767-3683-0E94-1BCF5BFDC36C}"/>
              </a:ext>
            </a:extLst>
          </p:cNvPr>
          <p:cNvSpPr txBox="1">
            <a:spLocks/>
          </p:cNvSpPr>
          <p:nvPr userDrawn="1"/>
        </p:nvSpPr>
        <p:spPr>
          <a:xfrm>
            <a:off x="-19050" y="5106253"/>
            <a:ext cx="12192000" cy="168507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FFFFFF"/>
                </a:solidFill>
                <a:latin typeface="+mj-lt"/>
                <a:ea typeface="+mj-ea"/>
                <a:cs typeface="+mj-cs"/>
              </a:defRPr>
            </a:lvl1pPr>
          </a:lstStyle>
          <a:p>
            <a:endParaRPr lang="en-US" dirty="0"/>
          </a:p>
        </p:txBody>
      </p:sp>
      <p:pic>
        <p:nvPicPr>
          <p:cNvPr id="4" name="Picture 3">
            <a:extLst>
              <a:ext uri="{FF2B5EF4-FFF2-40B4-BE49-F238E27FC236}">
                <a16:creationId xmlns:a16="http://schemas.microsoft.com/office/drawing/2014/main" id="{63225BAC-F4E4-63D9-B757-09201E765E02}"/>
              </a:ext>
            </a:extLst>
          </p:cNvPr>
          <p:cNvPicPr preferRelativeResize="0">
            <a:picLocks/>
          </p:cNvPicPr>
          <p:nvPr userDrawn="1"/>
        </p:nvPicPr>
        <p:blipFill>
          <a:blip r:embed="rId2"/>
          <a:stretch>
            <a:fillRect/>
          </a:stretch>
        </p:blipFill>
        <p:spPr>
          <a:xfrm>
            <a:off x="490283" y="481263"/>
            <a:ext cx="11201402" cy="5907501"/>
          </a:xfrm>
          <a:prstGeom prst="rect">
            <a:avLst/>
          </a:prstGeom>
          <a:ln w="508000">
            <a:solidFill>
              <a:srgbClr val="1F4899"/>
            </a:solidFill>
            <a:miter lim="800000"/>
          </a:ln>
        </p:spPr>
      </p:pic>
      <p:sp>
        <p:nvSpPr>
          <p:cNvPr id="2" name="Title 1"/>
          <p:cNvSpPr>
            <a:spLocks noGrp="1"/>
          </p:cNvSpPr>
          <p:nvPr>
            <p:ph type="ctrTitle"/>
          </p:nvPr>
        </p:nvSpPr>
        <p:spPr>
          <a:xfrm>
            <a:off x="19050" y="4263716"/>
            <a:ext cx="12192000" cy="1685073"/>
          </a:xfrm>
        </p:spPr>
        <p:txBody>
          <a:bodyPr/>
          <a:lstStyle>
            <a:lvl1pPr>
              <a:defRPr b="1">
                <a:solidFill>
                  <a:srgbClr val="1F4899"/>
                </a:solidFill>
              </a:defRPr>
            </a:lvl1pPr>
          </a:lstStyle>
          <a:p>
            <a:r>
              <a:rPr lang="en-US" dirty="0"/>
              <a:t>Click to edit Master title style</a:t>
            </a:r>
          </a:p>
        </p:txBody>
      </p:sp>
    </p:spTree>
    <p:extLst>
      <p:ext uri="{BB962C8B-B14F-4D97-AF65-F5344CB8AC3E}">
        <p14:creationId xmlns:p14="http://schemas.microsoft.com/office/powerpoint/2010/main" val="507171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1F4899"/>
                </a:solidFill>
              </a:defRPr>
            </a:lvl1pPr>
          </a:lstStyle>
          <a:p>
            <a:r>
              <a:rPr lang="en-US" dirty="0"/>
              <a:t>Click to edit Master title style</a:t>
            </a:r>
          </a:p>
        </p:txBody>
      </p:sp>
      <p:sp>
        <p:nvSpPr>
          <p:cNvPr id="3" name="Content Placeholder 2"/>
          <p:cNvSpPr>
            <a:spLocks noGrp="1"/>
          </p:cNvSpPr>
          <p:nvPr>
            <p:ph idx="1" hasCustomPrompt="1"/>
          </p:nvPr>
        </p:nvSpPr>
        <p:spPr>
          <a:xfrm>
            <a:off x="609600" y="1600201"/>
            <a:ext cx="10972800" cy="49831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AD136BD2-9C07-2E33-7016-48C3AB8CE1D7}"/>
              </a:ext>
            </a:extLst>
          </p:cNvPr>
          <p:cNvSpPr/>
          <p:nvPr userDrawn="1"/>
        </p:nvSpPr>
        <p:spPr>
          <a:xfrm>
            <a:off x="11681927" y="0"/>
            <a:ext cx="510073" cy="6858000"/>
          </a:xfrm>
          <a:prstGeom prst="rect">
            <a:avLst/>
          </a:prstGeom>
          <a:gradFill flip="none" rotWithShape="1">
            <a:gsLst>
              <a:gs pos="0">
                <a:srgbClr val="1F4899">
                  <a:shade val="30000"/>
                  <a:satMod val="115000"/>
                </a:srgbClr>
              </a:gs>
              <a:gs pos="50000">
                <a:srgbClr val="1F4899">
                  <a:shade val="67500"/>
                  <a:satMod val="115000"/>
                </a:srgbClr>
              </a:gs>
              <a:gs pos="100000">
                <a:srgbClr val="1F4899">
                  <a:shade val="100000"/>
                  <a:satMod val="115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595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857500"/>
            <a:ext cx="12191999" cy="1143000"/>
          </a:xfrm>
          <a:gradFill flip="none" rotWithShape="1">
            <a:gsLst>
              <a:gs pos="0">
                <a:srgbClr val="1F4899">
                  <a:shade val="30000"/>
                  <a:satMod val="115000"/>
                </a:srgbClr>
              </a:gs>
              <a:gs pos="50000">
                <a:srgbClr val="1F4899">
                  <a:shade val="67500"/>
                  <a:satMod val="115000"/>
                </a:srgbClr>
              </a:gs>
              <a:gs pos="100000">
                <a:srgbClr val="1F4899">
                  <a:shade val="100000"/>
                  <a:satMod val="115000"/>
                </a:srgbClr>
              </a:gs>
            </a:gsLst>
            <a:lin ang="13500000" scaled="1"/>
            <a:tileRect/>
          </a:gradFill>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3469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489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9E3CA0E-A3BA-AE5E-2446-BAF8B0EE6046}"/>
              </a:ext>
            </a:extLst>
          </p:cNvPr>
          <p:cNvSpPr/>
          <p:nvPr userDrawn="1"/>
        </p:nvSpPr>
        <p:spPr>
          <a:xfrm>
            <a:off x="11681927" y="0"/>
            <a:ext cx="510073" cy="6858000"/>
          </a:xfrm>
          <a:prstGeom prst="rect">
            <a:avLst/>
          </a:prstGeom>
          <a:solidFill>
            <a:srgbClr val="1F48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865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econdary-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84738"/>
            <a:ext cx="12192000" cy="996696"/>
          </a:xfrm>
          <a:prstGeom prst="rect">
            <a:avLst/>
          </a:prstGeom>
        </p:spPr>
      </p:pic>
      <p:sp>
        <p:nvSpPr>
          <p:cNvPr id="2" name="Title 1"/>
          <p:cNvSpPr>
            <a:spLocks noGrp="1"/>
          </p:cNvSpPr>
          <p:nvPr>
            <p:ph type="title"/>
          </p:nvPr>
        </p:nvSpPr>
        <p:spPr/>
        <p:txBody>
          <a:bodyPr/>
          <a:lstStyle>
            <a:lvl1pPr>
              <a:defRPr>
                <a:solidFill>
                  <a:srgbClr val="1F4899"/>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08729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F1AA2-E424-AF48-BE0B-AA2CA13DBDC8}" type="datetimeFigureOut">
              <a:rPr lang="en-US" smtClean="0"/>
              <a:t>7/11/2026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96C1F-A62A-E649-96ED-1A90FB2BF938}" type="slidenum">
              <a:rPr lang="en-US" smtClean="0"/>
              <a:t>‹#›</a:t>
            </a:fld>
            <a:endParaRPr lang="en-US"/>
          </a:p>
        </p:txBody>
      </p:sp>
    </p:spTree>
    <p:extLst>
      <p:ext uri="{BB962C8B-B14F-4D97-AF65-F5344CB8AC3E}">
        <p14:creationId xmlns:p14="http://schemas.microsoft.com/office/powerpoint/2010/main" val="3698426862"/>
      </p:ext>
    </p:extLst>
  </p:cSld>
  <p:clrMap bg1="lt1" tx1="dk1" bg2="lt2" tx2="dk2" accent1="accent1" accent2="accent2" accent3="accent3" accent4="accent4" accent5="accent5" accent6="accent6" hlink="hlink" folHlink="folHlink"/>
  <p:sldLayoutIdLst>
    <p:sldLayoutId id="2147483657" r:id="rId1"/>
    <p:sldLayoutId id="2147483650" r:id="rId2"/>
    <p:sldLayoutId id="2147483654" r:id="rId3"/>
    <p:sldLayoutId id="2147483652" r:id="rId4"/>
    <p:sldLayoutId id="2147483653"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investors.nike.com/investors/news-events-and-reports/default.asp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D5842-1A4E-06A5-2720-981F3C546279}"/>
              </a:ext>
            </a:extLst>
          </p:cNvPr>
          <p:cNvSpPr>
            <a:spLocks noGrp="1"/>
          </p:cNvSpPr>
          <p:nvPr>
            <p:ph type="ctrTitle"/>
          </p:nvPr>
        </p:nvSpPr>
        <p:spPr>
          <a:xfrm>
            <a:off x="0" y="4477189"/>
            <a:ext cx="12192000" cy="1685073"/>
          </a:xfrm>
        </p:spPr>
        <p:txBody>
          <a:bodyPr/>
          <a:lstStyle/>
          <a:p>
            <a:r>
              <a:rPr lang="en-US" dirty="0">
                <a:solidFill>
                  <a:schemeClr val="bg1"/>
                </a:solidFill>
              </a:rPr>
              <a:t>Chapter 1: </a:t>
            </a:r>
            <a:r>
              <a:rPr lang="en-US">
                <a:solidFill>
                  <a:schemeClr val="bg1"/>
                </a:solidFill>
              </a:rPr>
              <a:t>Introducing Financial</a:t>
            </a:r>
            <a:r>
              <a:rPr lang="en-US" dirty="0">
                <a:solidFill>
                  <a:schemeClr val="bg1"/>
                </a:solidFill>
              </a:rPr>
              <a:t> </a:t>
            </a:r>
            <a:r>
              <a:rPr lang="en-US">
                <a:solidFill>
                  <a:schemeClr val="bg1"/>
                </a:solidFill>
              </a:rPr>
              <a:t>Accounting</a:t>
            </a:r>
            <a:endParaRPr lang="en-US" dirty="0">
              <a:solidFill>
                <a:schemeClr val="bg1"/>
              </a:solidFill>
            </a:endParaRPr>
          </a:p>
        </p:txBody>
      </p:sp>
    </p:spTree>
    <p:extLst>
      <p:ext uri="{BB962C8B-B14F-4D97-AF65-F5344CB8AC3E}">
        <p14:creationId xmlns:p14="http://schemas.microsoft.com/office/powerpoint/2010/main" val="2096813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E8515-196F-A771-0E52-589E7C1F76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3B1FB6-DB95-C45E-7D20-C47A5A314823}"/>
              </a:ext>
            </a:extLst>
          </p:cNvPr>
          <p:cNvSpPr>
            <a:spLocks noGrp="1"/>
          </p:cNvSpPr>
          <p:nvPr>
            <p:ph type="title"/>
          </p:nvPr>
        </p:nvSpPr>
        <p:spPr>
          <a:xfrm>
            <a:off x="609600" y="274638"/>
            <a:ext cx="10972800" cy="1143000"/>
          </a:xfrm>
        </p:spPr>
        <p:txBody>
          <a:bodyPr anchor="ctr">
            <a:normAutofit/>
          </a:bodyPr>
          <a:lstStyle/>
          <a:p>
            <a:r>
              <a:rPr lang="en-US" dirty="0"/>
              <a:t>The Supply of Information (continued)</a:t>
            </a:r>
          </a:p>
        </p:txBody>
      </p:sp>
      <p:graphicFrame>
        <p:nvGraphicFramePr>
          <p:cNvPr id="7" name="Content Placeholder 2">
            <a:extLst>
              <a:ext uri="{FF2B5EF4-FFF2-40B4-BE49-F238E27FC236}">
                <a16:creationId xmlns:a16="http://schemas.microsoft.com/office/drawing/2014/main" id="{693B4555-8977-45F7-28FE-FAB00E0B95BD}"/>
              </a:ext>
            </a:extLst>
          </p:cNvPr>
          <p:cNvGraphicFramePr>
            <a:graphicFrameLocks noGrp="1"/>
          </p:cNvGraphicFramePr>
          <p:nvPr>
            <p:ph idx="1"/>
            <p:extLst>
              <p:ext uri="{D42A27DB-BD31-4B8C-83A1-F6EECF244321}">
                <p14:modId xmlns:p14="http://schemas.microsoft.com/office/powerpoint/2010/main" val="789571352"/>
              </p:ext>
            </p:extLst>
          </p:nvPr>
        </p:nvGraphicFramePr>
        <p:xfrm>
          <a:off x="609600" y="1600201"/>
          <a:ext cx="10972800" cy="4983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1466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E34D1-99F2-D597-CEA0-215EF0397E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C3F58B-17CA-5DC1-C0A4-DD655A370102}"/>
              </a:ext>
            </a:extLst>
          </p:cNvPr>
          <p:cNvSpPr>
            <a:spLocks noGrp="1"/>
          </p:cNvSpPr>
          <p:nvPr>
            <p:ph type="title"/>
          </p:nvPr>
        </p:nvSpPr>
        <p:spPr>
          <a:xfrm>
            <a:off x="0" y="2857500"/>
            <a:ext cx="12191999" cy="1143000"/>
          </a:xfrm>
        </p:spPr>
        <p:txBody>
          <a:bodyPr/>
          <a:lstStyle/>
          <a:p>
            <a:r>
              <a:rPr lang="en-US" dirty="0"/>
              <a:t>2. Business Activities</a:t>
            </a:r>
          </a:p>
        </p:txBody>
      </p:sp>
    </p:spTree>
    <p:extLst>
      <p:ext uri="{BB962C8B-B14F-4D97-AF65-F5344CB8AC3E}">
        <p14:creationId xmlns:p14="http://schemas.microsoft.com/office/powerpoint/2010/main" val="3710074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8C43-6F6C-3503-6A8E-FBA61BCDC12B}"/>
              </a:ext>
            </a:extLst>
          </p:cNvPr>
          <p:cNvSpPr>
            <a:spLocks noGrp="1"/>
          </p:cNvSpPr>
          <p:nvPr>
            <p:ph type="title"/>
          </p:nvPr>
        </p:nvSpPr>
        <p:spPr>
          <a:xfrm>
            <a:off x="609600" y="274638"/>
            <a:ext cx="10972800" cy="1143000"/>
          </a:xfrm>
        </p:spPr>
        <p:txBody>
          <a:bodyPr anchor="ctr">
            <a:normAutofit/>
          </a:bodyPr>
          <a:lstStyle/>
          <a:p>
            <a:pPr algn="l"/>
            <a:r>
              <a:rPr lang="en-US" dirty="0"/>
              <a:t>Business Activities</a:t>
            </a:r>
          </a:p>
        </p:txBody>
      </p:sp>
      <p:sp>
        <p:nvSpPr>
          <p:cNvPr id="3" name="Content Placeholder 2">
            <a:extLst>
              <a:ext uri="{FF2B5EF4-FFF2-40B4-BE49-F238E27FC236}">
                <a16:creationId xmlns:a16="http://schemas.microsoft.com/office/drawing/2014/main" id="{EACB07C3-8622-9321-7341-3D5EE6B24272}"/>
              </a:ext>
            </a:extLst>
          </p:cNvPr>
          <p:cNvSpPr>
            <a:spLocks noGrp="1"/>
          </p:cNvSpPr>
          <p:nvPr>
            <p:ph sz="half" idx="1"/>
          </p:nvPr>
        </p:nvSpPr>
        <p:spPr>
          <a:xfrm>
            <a:off x="609600" y="1408807"/>
            <a:ext cx="5384800" cy="4525963"/>
          </a:xfrm>
        </p:spPr>
        <p:txBody>
          <a:bodyPr>
            <a:normAutofit fontScale="77500" lnSpcReduction="20000"/>
          </a:bodyPr>
          <a:lstStyle/>
          <a:p>
            <a:pPr>
              <a:lnSpc>
                <a:spcPct val="150000"/>
              </a:lnSpc>
            </a:pPr>
            <a:r>
              <a:rPr lang="en-US" sz="3100" dirty="0"/>
              <a:t>Financing Activities</a:t>
            </a:r>
          </a:p>
          <a:p>
            <a:pPr lvl="1">
              <a:lnSpc>
                <a:spcPct val="150000"/>
              </a:lnSpc>
            </a:pPr>
            <a:r>
              <a:rPr lang="en-US" sz="2800" dirty="0"/>
              <a:t>Obtaining funds from owners (Equity) or creditors (Debt).</a:t>
            </a:r>
          </a:p>
          <a:p>
            <a:pPr>
              <a:lnSpc>
                <a:spcPct val="150000"/>
              </a:lnSpc>
            </a:pPr>
            <a:r>
              <a:rPr lang="en-US" sz="3100" dirty="0"/>
              <a:t>Investing Activities</a:t>
            </a:r>
          </a:p>
          <a:p>
            <a:pPr lvl="1">
              <a:lnSpc>
                <a:spcPct val="150000"/>
              </a:lnSpc>
            </a:pPr>
            <a:r>
              <a:rPr lang="en-US" sz="2800" dirty="0"/>
              <a:t>Using funds to acquire resources (Assets – inventory or equipment).</a:t>
            </a:r>
          </a:p>
          <a:p>
            <a:pPr>
              <a:lnSpc>
                <a:spcPct val="150000"/>
              </a:lnSpc>
            </a:pPr>
            <a:r>
              <a:rPr lang="en-US" sz="3100" dirty="0"/>
              <a:t>Operating Activities</a:t>
            </a:r>
          </a:p>
          <a:p>
            <a:pPr lvl="1">
              <a:lnSpc>
                <a:spcPct val="150000"/>
              </a:lnSpc>
            </a:pPr>
            <a:r>
              <a:rPr lang="en-US" sz="2800" dirty="0"/>
              <a:t>Day-to-day processes producing goods/services.</a:t>
            </a:r>
          </a:p>
          <a:p>
            <a:endParaRPr lang="en-US" dirty="0"/>
          </a:p>
        </p:txBody>
      </p:sp>
      <p:pic>
        <p:nvPicPr>
          <p:cNvPr id="4" name="Picture 3" descr="Diagram of a diagram of a business&#10;&#10;AI-generated content may be incorrect.">
            <a:extLst>
              <a:ext uri="{FF2B5EF4-FFF2-40B4-BE49-F238E27FC236}">
                <a16:creationId xmlns:a16="http://schemas.microsoft.com/office/drawing/2014/main" id="{C36A317C-DF90-459E-59A1-94AFF8D410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627018" y="1600201"/>
            <a:ext cx="4525963" cy="4525963"/>
          </a:xfrm>
          <a:prstGeom prst="rect">
            <a:avLst/>
          </a:prstGeom>
          <a:noFill/>
          <a:ln>
            <a:noFill/>
          </a:ln>
        </p:spPr>
      </p:pic>
    </p:spTree>
    <p:extLst>
      <p:ext uri="{BB962C8B-B14F-4D97-AF65-F5344CB8AC3E}">
        <p14:creationId xmlns:p14="http://schemas.microsoft.com/office/powerpoint/2010/main" val="312112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90B94-2C9C-E584-7F33-94B898694094}"/>
              </a:ext>
            </a:extLst>
          </p:cNvPr>
          <p:cNvSpPr>
            <a:spLocks noGrp="1"/>
          </p:cNvSpPr>
          <p:nvPr>
            <p:ph type="title"/>
          </p:nvPr>
        </p:nvSpPr>
        <p:spPr>
          <a:xfrm>
            <a:off x="609600" y="274638"/>
            <a:ext cx="10972800" cy="1143000"/>
          </a:xfrm>
        </p:spPr>
        <p:txBody>
          <a:bodyPr anchor="ctr">
            <a:normAutofit/>
          </a:bodyPr>
          <a:lstStyle/>
          <a:p>
            <a:pPr algn="l"/>
            <a:r>
              <a:rPr lang="en-US" dirty="0"/>
              <a:t>Financing Strategies</a:t>
            </a:r>
          </a:p>
        </p:txBody>
      </p:sp>
      <p:sp>
        <p:nvSpPr>
          <p:cNvPr id="3" name="Content Placeholder 2">
            <a:extLst>
              <a:ext uri="{FF2B5EF4-FFF2-40B4-BE49-F238E27FC236}">
                <a16:creationId xmlns:a16="http://schemas.microsoft.com/office/drawing/2014/main" id="{2FFFF8B2-3BA0-499E-B12A-3C57ABE7CAA1}"/>
              </a:ext>
            </a:extLst>
          </p:cNvPr>
          <p:cNvSpPr>
            <a:spLocks noGrp="1"/>
          </p:cNvSpPr>
          <p:nvPr>
            <p:ph sz="half" idx="1"/>
          </p:nvPr>
        </p:nvSpPr>
        <p:spPr>
          <a:xfrm>
            <a:off x="609600" y="1600201"/>
            <a:ext cx="5384800" cy="4525963"/>
          </a:xfrm>
        </p:spPr>
        <p:txBody>
          <a:bodyPr>
            <a:normAutofit fontScale="92500" lnSpcReduction="20000"/>
          </a:bodyPr>
          <a:lstStyle/>
          <a:p>
            <a:pPr>
              <a:lnSpc>
                <a:spcPct val="160000"/>
              </a:lnSpc>
            </a:pPr>
            <a:r>
              <a:rPr lang="en-US" sz="3200" dirty="0"/>
              <a:t>Firms use different mixes of credit and equity financing.</a:t>
            </a:r>
          </a:p>
          <a:p>
            <a:pPr lvl="1">
              <a:lnSpc>
                <a:spcPct val="160000"/>
              </a:lnSpc>
            </a:pPr>
            <a:r>
              <a:rPr lang="en-US" sz="2800" dirty="0"/>
              <a:t>Pfizer/Nike: Balanced mix.</a:t>
            </a:r>
          </a:p>
          <a:p>
            <a:pPr lvl="1">
              <a:lnSpc>
                <a:spcPct val="160000"/>
              </a:lnSpc>
            </a:pPr>
            <a:r>
              <a:rPr lang="en-US" sz="2800" dirty="0"/>
              <a:t>Lowe's: High reliance on credit financing (&gt;90%).</a:t>
            </a:r>
          </a:p>
          <a:p>
            <a:pPr lvl="1">
              <a:lnSpc>
                <a:spcPct val="160000"/>
              </a:lnSpc>
            </a:pPr>
            <a:r>
              <a:rPr lang="en-US" sz="2800" dirty="0"/>
              <a:t>Alphabet/Facebook: High reliance on equity.</a:t>
            </a:r>
          </a:p>
        </p:txBody>
      </p:sp>
      <p:pic>
        <p:nvPicPr>
          <p:cNvPr id="4" name="Picture 3">
            <a:extLst>
              <a:ext uri="{FF2B5EF4-FFF2-40B4-BE49-F238E27FC236}">
                <a16:creationId xmlns:a16="http://schemas.microsoft.com/office/drawing/2014/main" id="{D4B81C8C-A688-44C8-6765-34D5C9E4F723}"/>
              </a:ext>
            </a:extLst>
          </p:cNvPr>
          <p:cNvPicPr>
            <a:picLocks noChangeAspect="1"/>
          </p:cNvPicPr>
          <p:nvPr/>
        </p:nvPicPr>
        <p:blipFill>
          <a:blip r:embed="rId3"/>
          <a:stretch>
            <a:fillRect/>
          </a:stretch>
        </p:blipFill>
        <p:spPr>
          <a:xfrm>
            <a:off x="6197600" y="2160240"/>
            <a:ext cx="5384800" cy="3405885"/>
          </a:xfrm>
          <a:prstGeom prst="rect">
            <a:avLst/>
          </a:prstGeom>
          <a:noFill/>
        </p:spPr>
      </p:pic>
    </p:spTree>
    <p:extLst>
      <p:ext uri="{BB962C8B-B14F-4D97-AF65-F5344CB8AC3E}">
        <p14:creationId xmlns:p14="http://schemas.microsoft.com/office/powerpoint/2010/main" val="298101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A0D2D-D2F3-62EF-08FB-D918F89DB5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7990F9-3278-97BF-CC43-475F1474BF5E}"/>
              </a:ext>
            </a:extLst>
          </p:cNvPr>
          <p:cNvSpPr>
            <a:spLocks noGrp="1"/>
          </p:cNvSpPr>
          <p:nvPr>
            <p:ph type="title"/>
          </p:nvPr>
        </p:nvSpPr>
        <p:spPr>
          <a:xfrm>
            <a:off x="0" y="2857500"/>
            <a:ext cx="12191999" cy="1143000"/>
          </a:xfrm>
        </p:spPr>
        <p:txBody>
          <a:bodyPr/>
          <a:lstStyle/>
          <a:p>
            <a:r>
              <a:rPr lang="en-US" dirty="0"/>
              <a:t>3. The Four Financial Statements</a:t>
            </a:r>
          </a:p>
        </p:txBody>
      </p:sp>
    </p:spTree>
    <p:extLst>
      <p:ext uri="{BB962C8B-B14F-4D97-AF65-F5344CB8AC3E}">
        <p14:creationId xmlns:p14="http://schemas.microsoft.com/office/powerpoint/2010/main" val="1975684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75340-00E8-8A73-A5AF-EBC5CF99CE51}"/>
              </a:ext>
            </a:extLst>
          </p:cNvPr>
          <p:cNvSpPr>
            <a:spLocks noGrp="1"/>
          </p:cNvSpPr>
          <p:nvPr>
            <p:ph type="title"/>
          </p:nvPr>
        </p:nvSpPr>
        <p:spPr>
          <a:xfrm>
            <a:off x="609600" y="274638"/>
            <a:ext cx="10972800" cy="1143000"/>
          </a:xfrm>
        </p:spPr>
        <p:txBody>
          <a:bodyPr anchor="ctr">
            <a:normAutofit/>
          </a:bodyPr>
          <a:lstStyle/>
          <a:p>
            <a:pPr algn="l"/>
            <a:r>
              <a:rPr lang="en-US" dirty="0"/>
              <a:t>Four Financial Statements</a:t>
            </a:r>
          </a:p>
        </p:txBody>
      </p:sp>
      <p:sp>
        <p:nvSpPr>
          <p:cNvPr id="3" name="Content Placeholder 2">
            <a:extLst>
              <a:ext uri="{FF2B5EF4-FFF2-40B4-BE49-F238E27FC236}">
                <a16:creationId xmlns:a16="http://schemas.microsoft.com/office/drawing/2014/main" id="{8DEC9241-C8A2-F596-F1ED-42554F4E25CB}"/>
              </a:ext>
            </a:extLst>
          </p:cNvPr>
          <p:cNvSpPr>
            <a:spLocks noGrp="1"/>
          </p:cNvSpPr>
          <p:nvPr>
            <p:ph sz="half" idx="1"/>
          </p:nvPr>
        </p:nvSpPr>
        <p:spPr>
          <a:xfrm>
            <a:off x="609600" y="1600201"/>
            <a:ext cx="5384800" cy="4525963"/>
          </a:xfrm>
        </p:spPr>
        <p:txBody>
          <a:bodyPr>
            <a:normAutofit/>
          </a:bodyPr>
          <a:lstStyle/>
          <a:p>
            <a:pPr>
              <a:lnSpc>
                <a:spcPct val="90000"/>
              </a:lnSpc>
            </a:pPr>
            <a:r>
              <a:rPr lang="en-US" sz="2600" dirty="0"/>
              <a:t>Balance Sheet</a:t>
            </a:r>
          </a:p>
          <a:p>
            <a:pPr lvl="1">
              <a:lnSpc>
                <a:spcPct val="90000"/>
              </a:lnSpc>
            </a:pPr>
            <a:r>
              <a:rPr lang="en-US" sz="2600" dirty="0"/>
              <a:t>Investments (assets) and financing at a point in time.</a:t>
            </a:r>
          </a:p>
          <a:p>
            <a:pPr>
              <a:lnSpc>
                <a:spcPct val="90000"/>
              </a:lnSpc>
            </a:pPr>
            <a:r>
              <a:rPr lang="en-US" sz="2600" dirty="0"/>
              <a:t>Income Statement</a:t>
            </a:r>
          </a:p>
          <a:p>
            <a:pPr lvl="1">
              <a:lnSpc>
                <a:spcPct val="90000"/>
              </a:lnSpc>
            </a:pPr>
            <a:r>
              <a:rPr lang="en-US" sz="2600" dirty="0"/>
              <a:t>Results of operations over a period of time.</a:t>
            </a:r>
          </a:p>
          <a:p>
            <a:pPr>
              <a:lnSpc>
                <a:spcPct val="90000"/>
              </a:lnSpc>
            </a:pPr>
            <a:r>
              <a:rPr lang="en-US" sz="2600" dirty="0"/>
              <a:t>Statement of Stockholders' Equity</a:t>
            </a:r>
          </a:p>
          <a:p>
            <a:pPr lvl="1">
              <a:lnSpc>
                <a:spcPct val="90000"/>
              </a:lnSpc>
            </a:pPr>
            <a:r>
              <a:rPr lang="en-US" sz="2600" dirty="0"/>
              <a:t>Changes in owner financing.</a:t>
            </a:r>
          </a:p>
          <a:p>
            <a:pPr>
              <a:lnSpc>
                <a:spcPct val="90000"/>
              </a:lnSpc>
            </a:pPr>
            <a:r>
              <a:rPr lang="en-US" sz="2600" dirty="0"/>
              <a:t>Statement of Cash Flows</a:t>
            </a:r>
          </a:p>
          <a:p>
            <a:pPr lvl="1">
              <a:lnSpc>
                <a:spcPct val="90000"/>
              </a:lnSpc>
            </a:pPr>
            <a:r>
              <a:rPr lang="en-US" sz="2600" dirty="0"/>
              <a:t>Sources and uses of cash.</a:t>
            </a:r>
          </a:p>
        </p:txBody>
      </p:sp>
      <p:pic>
        <p:nvPicPr>
          <p:cNvPr id="5" name="Picture 4">
            <a:extLst>
              <a:ext uri="{FF2B5EF4-FFF2-40B4-BE49-F238E27FC236}">
                <a16:creationId xmlns:a16="http://schemas.microsoft.com/office/drawing/2014/main" id="{5C2316A3-F72C-A1C0-00B8-3BD9C4CB2075}"/>
              </a:ext>
            </a:extLst>
          </p:cNvPr>
          <p:cNvPicPr>
            <a:picLocks noChangeAspect="1"/>
          </p:cNvPicPr>
          <p:nvPr/>
        </p:nvPicPr>
        <p:blipFill>
          <a:blip r:embed="rId3"/>
          <a:stretch>
            <a:fillRect/>
          </a:stretch>
        </p:blipFill>
        <p:spPr>
          <a:xfrm>
            <a:off x="5900310" y="2144110"/>
            <a:ext cx="5682090" cy="3267202"/>
          </a:xfrm>
          <a:prstGeom prst="rect">
            <a:avLst/>
          </a:prstGeom>
          <a:noFill/>
        </p:spPr>
      </p:pic>
    </p:spTree>
    <p:extLst>
      <p:ext uri="{BB962C8B-B14F-4D97-AF65-F5344CB8AC3E}">
        <p14:creationId xmlns:p14="http://schemas.microsoft.com/office/powerpoint/2010/main" val="147347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6AB62-AE24-03B2-07BB-4AC6C47254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607303-224F-2DDA-3D09-15CD54838A16}"/>
              </a:ext>
            </a:extLst>
          </p:cNvPr>
          <p:cNvSpPr>
            <a:spLocks noGrp="1"/>
          </p:cNvSpPr>
          <p:nvPr>
            <p:ph type="title"/>
          </p:nvPr>
        </p:nvSpPr>
        <p:spPr>
          <a:xfrm>
            <a:off x="0" y="2857500"/>
            <a:ext cx="12191999" cy="1143000"/>
          </a:xfrm>
        </p:spPr>
        <p:txBody>
          <a:bodyPr>
            <a:normAutofit/>
          </a:bodyPr>
          <a:lstStyle/>
          <a:p>
            <a:r>
              <a:rPr lang="en-US" dirty="0"/>
              <a:t>4. Deep Dive: The Four Core Statements</a:t>
            </a:r>
          </a:p>
        </p:txBody>
      </p:sp>
    </p:spTree>
    <p:extLst>
      <p:ext uri="{BB962C8B-B14F-4D97-AF65-F5344CB8AC3E}">
        <p14:creationId xmlns:p14="http://schemas.microsoft.com/office/powerpoint/2010/main" val="4048139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82E3-416D-2D53-7371-55BC3C6FB545}"/>
              </a:ext>
            </a:extLst>
          </p:cNvPr>
          <p:cNvSpPr>
            <a:spLocks noGrp="1"/>
          </p:cNvSpPr>
          <p:nvPr>
            <p:ph type="title"/>
          </p:nvPr>
        </p:nvSpPr>
        <p:spPr>
          <a:xfrm>
            <a:off x="609600" y="274638"/>
            <a:ext cx="10972800" cy="1143000"/>
          </a:xfrm>
        </p:spPr>
        <p:txBody>
          <a:bodyPr anchor="ctr">
            <a:normAutofit/>
          </a:bodyPr>
          <a:lstStyle/>
          <a:p>
            <a:pPr algn="l"/>
            <a:r>
              <a:rPr lang="en-US" dirty="0"/>
              <a:t>Balance Sheet</a:t>
            </a:r>
          </a:p>
        </p:txBody>
      </p:sp>
      <p:sp>
        <p:nvSpPr>
          <p:cNvPr id="3" name="Content Placeholder 2">
            <a:extLst>
              <a:ext uri="{FF2B5EF4-FFF2-40B4-BE49-F238E27FC236}">
                <a16:creationId xmlns:a16="http://schemas.microsoft.com/office/drawing/2014/main" id="{00C54955-E710-3AF9-6784-069ABE3CF6E0}"/>
              </a:ext>
            </a:extLst>
          </p:cNvPr>
          <p:cNvSpPr>
            <a:spLocks noGrp="1"/>
          </p:cNvSpPr>
          <p:nvPr>
            <p:ph sz="half" idx="1"/>
          </p:nvPr>
        </p:nvSpPr>
        <p:spPr>
          <a:xfrm>
            <a:off x="609600" y="1600201"/>
            <a:ext cx="5384800" cy="4983161"/>
          </a:xfrm>
        </p:spPr>
        <p:txBody>
          <a:bodyPr>
            <a:normAutofit fontScale="92500"/>
          </a:bodyPr>
          <a:lstStyle/>
          <a:p>
            <a:pPr lvl="0">
              <a:lnSpc>
                <a:spcPct val="150000"/>
              </a:lnSpc>
            </a:pPr>
            <a:r>
              <a:rPr lang="en-US" dirty="0"/>
              <a:t>Balance sheet reports on a company’s financial position </a:t>
            </a:r>
            <a:r>
              <a:rPr lang="en-US" b="1" dirty="0"/>
              <a:t>at a point in time</a:t>
            </a:r>
            <a:r>
              <a:rPr lang="en-US" dirty="0"/>
              <a:t>.</a:t>
            </a:r>
          </a:p>
          <a:p>
            <a:pPr lvl="0">
              <a:lnSpc>
                <a:spcPct val="150000"/>
              </a:lnSpc>
            </a:pPr>
            <a:r>
              <a:rPr lang="en-US" dirty="0"/>
              <a:t>It lists three elements: </a:t>
            </a:r>
            <a:r>
              <a:rPr lang="en-US" b="1" dirty="0"/>
              <a:t>assets, liabilities, equity and sub-categories of each element</a:t>
            </a:r>
            <a:r>
              <a:rPr lang="en-US" dirty="0"/>
              <a:t>.</a:t>
            </a:r>
          </a:p>
          <a:p>
            <a:pPr lvl="0">
              <a:lnSpc>
                <a:spcPct val="150000"/>
              </a:lnSpc>
            </a:pPr>
            <a:r>
              <a:rPr lang="en-US" dirty="0"/>
              <a:t>It summarizes the results of </a:t>
            </a:r>
            <a:r>
              <a:rPr lang="en-US" b="1" dirty="0"/>
              <a:t>investing and financing activities</a:t>
            </a:r>
            <a:r>
              <a:rPr lang="en-US" dirty="0"/>
              <a:t>.</a:t>
            </a:r>
          </a:p>
        </p:txBody>
      </p:sp>
      <p:pic>
        <p:nvPicPr>
          <p:cNvPr id="6" name="Picture 5">
            <a:extLst>
              <a:ext uri="{FF2B5EF4-FFF2-40B4-BE49-F238E27FC236}">
                <a16:creationId xmlns:a16="http://schemas.microsoft.com/office/drawing/2014/main" id="{5BBDB30C-CE0B-6508-4C8B-EF3DDDC8868B}"/>
              </a:ext>
            </a:extLst>
          </p:cNvPr>
          <p:cNvPicPr>
            <a:picLocks noChangeAspect="1"/>
          </p:cNvPicPr>
          <p:nvPr/>
        </p:nvPicPr>
        <p:blipFill>
          <a:blip r:embed="rId3"/>
          <a:stretch>
            <a:fillRect/>
          </a:stretch>
        </p:blipFill>
        <p:spPr>
          <a:xfrm>
            <a:off x="6056564" y="2237591"/>
            <a:ext cx="5525836" cy="3005446"/>
          </a:xfrm>
          <a:prstGeom prst="rect">
            <a:avLst/>
          </a:prstGeom>
          <a:noFill/>
        </p:spPr>
      </p:pic>
    </p:spTree>
    <p:extLst>
      <p:ext uri="{BB962C8B-B14F-4D97-AF65-F5344CB8AC3E}">
        <p14:creationId xmlns:p14="http://schemas.microsoft.com/office/powerpoint/2010/main" val="397563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F53F4-A628-A69B-C58C-2B7B662BD2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A5AAE4-969C-4D0C-22F6-FBD98EA5151B}"/>
              </a:ext>
            </a:extLst>
          </p:cNvPr>
          <p:cNvSpPr>
            <a:spLocks noGrp="1"/>
          </p:cNvSpPr>
          <p:nvPr>
            <p:ph type="title"/>
          </p:nvPr>
        </p:nvSpPr>
        <p:spPr>
          <a:xfrm>
            <a:off x="609600" y="274638"/>
            <a:ext cx="10972800" cy="1143000"/>
          </a:xfrm>
        </p:spPr>
        <p:txBody>
          <a:bodyPr anchor="ctr">
            <a:normAutofit/>
          </a:bodyPr>
          <a:lstStyle/>
          <a:p>
            <a:pPr algn="l"/>
            <a:r>
              <a:rPr lang="en-US" dirty="0"/>
              <a:t>Balance Sheet</a:t>
            </a:r>
          </a:p>
        </p:txBody>
      </p:sp>
      <p:sp>
        <p:nvSpPr>
          <p:cNvPr id="3" name="Content Placeholder 2">
            <a:extLst>
              <a:ext uri="{FF2B5EF4-FFF2-40B4-BE49-F238E27FC236}">
                <a16:creationId xmlns:a16="http://schemas.microsoft.com/office/drawing/2014/main" id="{B7A5F0C0-27C3-10B3-FA20-A58584D5524B}"/>
              </a:ext>
            </a:extLst>
          </p:cNvPr>
          <p:cNvSpPr>
            <a:spLocks noGrp="1"/>
          </p:cNvSpPr>
          <p:nvPr>
            <p:ph sz="half" idx="1"/>
          </p:nvPr>
        </p:nvSpPr>
        <p:spPr>
          <a:xfrm>
            <a:off x="609600" y="1600201"/>
            <a:ext cx="10534650" cy="4525963"/>
          </a:xfrm>
        </p:spPr>
        <p:txBody>
          <a:bodyPr>
            <a:normAutofit/>
          </a:bodyPr>
          <a:lstStyle/>
          <a:p>
            <a:pPr lvl="0"/>
            <a:r>
              <a:rPr lang="en-US" dirty="0"/>
              <a:t>The Basic Accounting Equation for Balance Sheet</a:t>
            </a:r>
          </a:p>
        </p:txBody>
      </p:sp>
      <p:pic>
        <p:nvPicPr>
          <p:cNvPr id="4" name="Picture 3" descr="A diagram of a company's financial statements&#10;&#10;AI-generated content may be incorrect.">
            <a:extLst>
              <a:ext uri="{FF2B5EF4-FFF2-40B4-BE49-F238E27FC236}">
                <a16:creationId xmlns:a16="http://schemas.microsoft.com/office/drawing/2014/main" id="{FBCA29D0-8619-C426-8DC8-D9B2FBD1E0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854686" y="2492792"/>
            <a:ext cx="8279428" cy="3518755"/>
          </a:xfrm>
          <a:prstGeom prst="rect">
            <a:avLst/>
          </a:prstGeom>
          <a:noFill/>
          <a:ln>
            <a:noFill/>
          </a:ln>
        </p:spPr>
      </p:pic>
    </p:spTree>
    <p:extLst>
      <p:ext uri="{BB962C8B-B14F-4D97-AF65-F5344CB8AC3E}">
        <p14:creationId xmlns:p14="http://schemas.microsoft.com/office/powerpoint/2010/main" val="4002018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7EE0F-6258-0593-D46D-4519BE6679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AC2D47-2483-7F17-6DBF-EDE745DDF4F4}"/>
              </a:ext>
            </a:extLst>
          </p:cNvPr>
          <p:cNvSpPr>
            <a:spLocks noGrp="1"/>
          </p:cNvSpPr>
          <p:nvPr>
            <p:ph type="title"/>
          </p:nvPr>
        </p:nvSpPr>
        <p:spPr>
          <a:xfrm>
            <a:off x="609600" y="274638"/>
            <a:ext cx="10972800" cy="1143000"/>
          </a:xfrm>
        </p:spPr>
        <p:txBody>
          <a:bodyPr anchor="ctr">
            <a:normAutofit/>
          </a:bodyPr>
          <a:lstStyle/>
          <a:p>
            <a:pPr algn="l"/>
            <a:r>
              <a:rPr lang="en-US" dirty="0"/>
              <a:t>Review Problems 2 –the Accounting Equation</a:t>
            </a:r>
          </a:p>
        </p:txBody>
      </p:sp>
      <p:sp>
        <p:nvSpPr>
          <p:cNvPr id="3" name="Content Placeholder 2">
            <a:extLst>
              <a:ext uri="{FF2B5EF4-FFF2-40B4-BE49-F238E27FC236}">
                <a16:creationId xmlns:a16="http://schemas.microsoft.com/office/drawing/2014/main" id="{54BBD54B-EF0D-7B02-FACB-2BB6CE235A67}"/>
              </a:ext>
            </a:extLst>
          </p:cNvPr>
          <p:cNvSpPr>
            <a:spLocks noGrp="1"/>
          </p:cNvSpPr>
          <p:nvPr>
            <p:ph sz="half" idx="1"/>
          </p:nvPr>
        </p:nvSpPr>
        <p:spPr>
          <a:xfrm>
            <a:off x="609600" y="1600202"/>
            <a:ext cx="10534650" cy="1418302"/>
          </a:xfrm>
        </p:spPr>
        <p:txBody>
          <a:bodyPr>
            <a:normAutofit/>
          </a:bodyPr>
          <a:lstStyle/>
          <a:p>
            <a:pPr marL="0" indent="0">
              <a:buNone/>
            </a:pPr>
            <a:r>
              <a:rPr lang="en-US" dirty="0"/>
              <a:t>Determine the missing amounts for each year below for Delta Air Lines, Inc., including the percentage of financing provided by owners and creditors.</a:t>
            </a:r>
          </a:p>
        </p:txBody>
      </p:sp>
      <p:pic>
        <p:nvPicPr>
          <p:cNvPr id="12" name="Picture 11">
            <a:extLst>
              <a:ext uri="{FF2B5EF4-FFF2-40B4-BE49-F238E27FC236}">
                <a16:creationId xmlns:a16="http://schemas.microsoft.com/office/drawing/2014/main" id="{42E74A9C-5670-04C5-F668-E551A9FCC24D}"/>
              </a:ext>
            </a:extLst>
          </p:cNvPr>
          <p:cNvPicPr>
            <a:picLocks noChangeAspect="1"/>
          </p:cNvPicPr>
          <p:nvPr/>
        </p:nvPicPr>
        <p:blipFill>
          <a:blip r:embed="rId3"/>
          <a:stretch>
            <a:fillRect/>
          </a:stretch>
        </p:blipFill>
        <p:spPr>
          <a:xfrm>
            <a:off x="1394787" y="3201502"/>
            <a:ext cx="8964276" cy="1667108"/>
          </a:xfrm>
          <a:prstGeom prst="rect">
            <a:avLst/>
          </a:prstGeom>
        </p:spPr>
      </p:pic>
      <p:sp>
        <p:nvSpPr>
          <p:cNvPr id="15" name="Content Placeholder 2">
            <a:extLst>
              <a:ext uri="{FF2B5EF4-FFF2-40B4-BE49-F238E27FC236}">
                <a16:creationId xmlns:a16="http://schemas.microsoft.com/office/drawing/2014/main" id="{E0EEDAC2-71A7-70D8-AD41-90CAB8546B97}"/>
              </a:ext>
            </a:extLst>
          </p:cNvPr>
          <p:cNvSpPr txBox="1">
            <a:spLocks/>
          </p:cNvSpPr>
          <p:nvPr/>
        </p:nvSpPr>
        <p:spPr>
          <a:xfrm>
            <a:off x="1528916" y="5165060"/>
            <a:ext cx="1838632" cy="1418302"/>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514350" indent="-514350">
              <a:buFont typeface="+mj-lt"/>
              <a:buAutoNum type="arabicParenR"/>
            </a:pPr>
            <a:r>
              <a:rPr lang="en-US" dirty="0"/>
              <a:t>$64,532</a:t>
            </a:r>
          </a:p>
          <a:p>
            <a:pPr marL="514350" indent="-514350">
              <a:buFont typeface="+mj-lt"/>
              <a:buAutoNum type="arabicParenR"/>
            </a:pPr>
            <a:r>
              <a:rPr lang="en-US" dirty="0"/>
              <a:t>$46,579</a:t>
            </a:r>
          </a:p>
          <a:p>
            <a:pPr marL="514350" indent="-514350">
              <a:buFont typeface="+mj-lt"/>
              <a:buAutoNum type="arabicParenR"/>
            </a:pPr>
            <a:r>
              <a:rPr lang="en-US" dirty="0"/>
              <a:t>$12,530</a:t>
            </a:r>
          </a:p>
          <a:p>
            <a:pPr marL="514350" indent="-514350">
              <a:buFont typeface="+mj-lt"/>
              <a:buAutoNum type="arabicParenR"/>
            </a:pPr>
            <a:r>
              <a:rPr lang="en-US" dirty="0"/>
              <a:t>24%</a:t>
            </a:r>
          </a:p>
          <a:p>
            <a:pPr marL="514350" indent="-514350">
              <a:buFont typeface="+mj-lt"/>
              <a:buAutoNum type="arabicParenR"/>
            </a:pPr>
            <a:r>
              <a:rPr lang="en-US" dirty="0"/>
              <a:t>76%</a:t>
            </a:r>
          </a:p>
        </p:txBody>
      </p:sp>
      <p:sp>
        <p:nvSpPr>
          <p:cNvPr id="16" name="TextBox 15">
            <a:extLst>
              <a:ext uri="{FF2B5EF4-FFF2-40B4-BE49-F238E27FC236}">
                <a16:creationId xmlns:a16="http://schemas.microsoft.com/office/drawing/2014/main" id="{D40ECD9E-9F7B-17D1-D8B9-3D0951D82304}"/>
              </a:ext>
            </a:extLst>
          </p:cNvPr>
          <p:cNvSpPr txBox="1"/>
          <p:nvPr/>
        </p:nvSpPr>
        <p:spPr>
          <a:xfrm>
            <a:off x="688258" y="4868610"/>
            <a:ext cx="981832" cy="369332"/>
          </a:xfrm>
          <a:prstGeom prst="rect">
            <a:avLst/>
          </a:prstGeom>
          <a:noFill/>
        </p:spPr>
        <p:txBody>
          <a:bodyPr wrap="square" rtlCol="0">
            <a:spAutoFit/>
          </a:bodyPr>
          <a:lstStyle/>
          <a:p>
            <a:r>
              <a:rPr lang="en-US" dirty="0">
                <a:solidFill>
                  <a:srgbClr val="C00000"/>
                </a:solidFill>
              </a:rPr>
              <a:t>Answer</a:t>
            </a:r>
            <a:r>
              <a:rPr lang="en-US" dirty="0"/>
              <a:t>:</a:t>
            </a:r>
          </a:p>
        </p:txBody>
      </p:sp>
    </p:spTree>
    <p:extLst>
      <p:ext uri="{BB962C8B-B14F-4D97-AF65-F5344CB8AC3E}">
        <p14:creationId xmlns:p14="http://schemas.microsoft.com/office/powerpoint/2010/main" val="33094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4781E-35ED-245C-F85D-64F5555F6948}"/>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3475B7FB-EB2C-CA4B-1C14-339864FDB75E}"/>
              </a:ext>
            </a:extLst>
          </p:cNvPr>
          <p:cNvSpPr>
            <a:spLocks noGrp="1"/>
          </p:cNvSpPr>
          <p:nvPr>
            <p:ph idx="1"/>
          </p:nvPr>
        </p:nvSpPr>
        <p:spPr>
          <a:xfrm>
            <a:off x="609600" y="1600201"/>
            <a:ext cx="10972800" cy="4983161"/>
          </a:xfrm>
        </p:spPr>
        <p:txBody>
          <a:bodyPr>
            <a:normAutofit/>
          </a:bodyPr>
          <a:lstStyle/>
          <a:p>
            <a:pPr marL="0" indent="0">
              <a:lnSpc>
                <a:spcPct val="150000"/>
              </a:lnSpc>
              <a:buNone/>
            </a:pPr>
            <a:r>
              <a:rPr lang="en-US" sz="2800" dirty="0"/>
              <a:t>1. Demand for Accounting Information</a:t>
            </a:r>
          </a:p>
          <a:p>
            <a:pPr marL="0" indent="0">
              <a:lnSpc>
                <a:spcPct val="150000"/>
              </a:lnSpc>
              <a:buNone/>
            </a:pPr>
            <a:r>
              <a:rPr lang="en-US" sz="2800" dirty="0"/>
              <a:t>2. Business Activities</a:t>
            </a:r>
          </a:p>
          <a:p>
            <a:pPr marL="0" indent="0">
              <a:lnSpc>
                <a:spcPct val="150000"/>
              </a:lnSpc>
              <a:buNone/>
            </a:pPr>
            <a:r>
              <a:rPr lang="en-US" sz="2800" dirty="0"/>
              <a:t>3. Financial Statements and The Accounting Equation</a:t>
            </a:r>
          </a:p>
          <a:p>
            <a:pPr marL="0" indent="0">
              <a:lnSpc>
                <a:spcPct val="150000"/>
              </a:lnSpc>
              <a:buNone/>
            </a:pPr>
            <a:r>
              <a:rPr lang="en-US" sz="2800" dirty="0"/>
              <a:t>4. Deep Dive: The Four Core Statements</a:t>
            </a:r>
          </a:p>
          <a:p>
            <a:pPr marL="0" indent="0">
              <a:lnSpc>
                <a:spcPct val="150000"/>
              </a:lnSpc>
              <a:buNone/>
            </a:pPr>
            <a:r>
              <a:rPr lang="en-US" sz="2800" dirty="0"/>
              <a:t>5. The Financial Reporting Environment</a:t>
            </a:r>
          </a:p>
          <a:p>
            <a:pPr marL="0" indent="0">
              <a:lnSpc>
                <a:spcPct val="150000"/>
              </a:lnSpc>
              <a:buNone/>
            </a:pPr>
            <a:r>
              <a:rPr lang="en-US" sz="2800" dirty="0"/>
              <a:t>6. Analyzing Financial Statements (Ratios)</a:t>
            </a:r>
          </a:p>
        </p:txBody>
      </p:sp>
    </p:spTree>
    <p:extLst>
      <p:ext uri="{BB962C8B-B14F-4D97-AF65-F5344CB8AC3E}">
        <p14:creationId xmlns:p14="http://schemas.microsoft.com/office/powerpoint/2010/main" val="3508953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3E757-B979-BFC7-F1BD-31C9D0552D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762B56-D569-FE00-6429-F929DA17DF97}"/>
              </a:ext>
            </a:extLst>
          </p:cNvPr>
          <p:cNvSpPr>
            <a:spLocks noGrp="1"/>
          </p:cNvSpPr>
          <p:nvPr>
            <p:ph type="title"/>
          </p:nvPr>
        </p:nvSpPr>
        <p:spPr>
          <a:xfrm>
            <a:off x="609600" y="274638"/>
            <a:ext cx="10972800" cy="1143000"/>
          </a:xfrm>
        </p:spPr>
        <p:txBody>
          <a:bodyPr anchor="ctr">
            <a:normAutofit/>
          </a:bodyPr>
          <a:lstStyle/>
          <a:p>
            <a:r>
              <a:rPr lang="en-US" dirty="0"/>
              <a:t>Income Statement</a:t>
            </a:r>
          </a:p>
        </p:txBody>
      </p:sp>
      <p:grpSp>
        <p:nvGrpSpPr>
          <p:cNvPr id="3" name="Group 2">
            <a:extLst>
              <a:ext uri="{FF2B5EF4-FFF2-40B4-BE49-F238E27FC236}">
                <a16:creationId xmlns:a16="http://schemas.microsoft.com/office/drawing/2014/main" id="{B1522407-7F8C-1D43-5F45-03BE5E6817DD}"/>
              </a:ext>
            </a:extLst>
          </p:cNvPr>
          <p:cNvGrpSpPr/>
          <p:nvPr/>
        </p:nvGrpSpPr>
        <p:grpSpPr>
          <a:xfrm>
            <a:off x="511277" y="1429721"/>
            <a:ext cx="11071123" cy="5198759"/>
            <a:chOff x="511277" y="1429721"/>
            <a:chExt cx="11071123" cy="5198759"/>
          </a:xfrm>
        </p:grpSpPr>
        <p:sp>
          <p:nvSpPr>
            <p:cNvPr id="4" name="Freeform: Shape 3">
              <a:extLst>
                <a:ext uri="{FF2B5EF4-FFF2-40B4-BE49-F238E27FC236}">
                  <a16:creationId xmlns:a16="http://schemas.microsoft.com/office/drawing/2014/main" id="{67A57317-0A0F-09F2-4BEC-8B9FD1B9F911}"/>
                </a:ext>
              </a:extLst>
            </p:cNvPr>
            <p:cNvSpPr/>
            <p:nvPr/>
          </p:nvSpPr>
          <p:spPr>
            <a:xfrm>
              <a:off x="511277" y="1636361"/>
              <a:ext cx="11071123" cy="904049"/>
            </a:xfrm>
            <a:custGeom>
              <a:avLst/>
              <a:gdLst>
                <a:gd name="csX0" fmla="*/ 0 w 11071123"/>
                <a:gd name="csY0" fmla="*/ 0 h 904049"/>
                <a:gd name="csX1" fmla="*/ 11071123 w 11071123"/>
                <a:gd name="csY1" fmla="*/ 0 h 904049"/>
                <a:gd name="csX2" fmla="*/ 11071123 w 11071123"/>
                <a:gd name="csY2" fmla="*/ 904049 h 904049"/>
                <a:gd name="csX3" fmla="*/ 0 w 11071123"/>
                <a:gd name="csY3" fmla="*/ 904049 h 904049"/>
                <a:gd name="csX4" fmla="*/ 0 w 11071123"/>
                <a:gd name="csY4" fmla="*/ 0 h 904049"/>
              </a:gdLst>
              <a:ahLst/>
              <a:cxnLst>
                <a:cxn ang="0">
                  <a:pos x="csX0" y="csY0"/>
                </a:cxn>
                <a:cxn ang="0">
                  <a:pos x="csX1" y="csY1"/>
                </a:cxn>
                <a:cxn ang="0">
                  <a:pos x="csX2" y="csY2"/>
                </a:cxn>
                <a:cxn ang="0">
                  <a:pos x="csX3" y="csY3"/>
                </a:cxn>
                <a:cxn ang="0">
                  <a:pos x="csX4" y="csY4"/>
                </a:cxn>
              </a:cxnLst>
              <a:rect l="l" t="t" r="r" b="b"/>
              <a:pathLst>
                <a:path w="11071123" h="904049">
                  <a:moveTo>
                    <a:pt x="0" y="0"/>
                  </a:moveTo>
                  <a:lnTo>
                    <a:pt x="11071123" y="0"/>
                  </a:lnTo>
                  <a:lnTo>
                    <a:pt x="11071123" y="904049"/>
                  </a:lnTo>
                  <a:lnTo>
                    <a:pt x="0" y="904049"/>
                  </a:lnTo>
                  <a:lnTo>
                    <a:pt x="0" y="0"/>
                  </a:lnTo>
                  <a:close/>
                </a:path>
              </a:pathLst>
            </a:custGeom>
            <a:ln>
              <a:solidFill>
                <a:srgbClr val="FFC000"/>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9242" tIns="291592" rIns="85924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the results of a company’s </a:t>
              </a:r>
              <a:r>
                <a:rPr lang="en-US" sz="1600" b="1" kern="1200" dirty="0"/>
                <a:t>operating activities</a:t>
              </a:r>
            </a:p>
            <a:p>
              <a:pPr marL="171450" lvl="1" indent="-171450" algn="l" defTabSz="711200">
                <a:lnSpc>
                  <a:spcPct val="90000"/>
                </a:lnSpc>
                <a:spcBef>
                  <a:spcPct val="0"/>
                </a:spcBef>
                <a:spcAft>
                  <a:spcPct val="15000"/>
                </a:spcAft>
                <a:buChar char="•"/>
              </a:pPr>
              <a:r>
                <a:rPr lang="en-US" sz="1600" b="1" kern="1200" dirty="0"/>
                <a:t>over a period of time</a:t>
              </a:r>
            </a:p>
          </p:txBody>
        </p:sp>
        <p:sp>
          <p:nvSpPr>
            <p:cNvPr id="5" name="Freeform: Shape 4">
              <a:extLst>
                <a:ext uri="{FF2B5EF4-FFF2-40B4-BE49-F238E27FC236}">
                  <a16:creationId xmlns:a16="http://schemas.microsoft.com/office/drawing/2014/main" id="{CFCDB4CC-2BB2-73CD-FF1A-170B3FD5D6B5}"/>
                </a:ext>
              </a:extLst>
            </p:cNvPr>
            <p:cNvSpPr/>
            <p:nvPr/>
          </p:nvSpPr>
          <p:spPr>
            <a:xfrm>
              <a:off x="1094592" y="1429721"/>
              <a:ext cx="7749786" cy="413280"/>
            </a:xfrm>
            <a:custGeom>
              <a:avLst/>
              <a:gdLst>
                <a:gd name="csX0" fmla="*/ 0 w 7749786"/>
                <a:gd name="csY0" fmla="*/ 68881 h 413280"/>
                <a:gd name="csX1" fmla="*/ 68881 w 7749786"/>
                <a:gd name="csY1" fmla="*/ 0 h 413280"/>
                <a:gd name="csX2" fmla="*/ 7680905 w 7749786"/>
                <a:gd name="csY2" fmla="*/ 0 h 413280"/>
                <a:gd name="csX3" fmla="*/ 7749786 w 7749786"/>
                <a:gd name="csY3" fmla="*/ 68881 h 413280"/>
                <a:gd name="csX4" fmla="*/ 7749786 w 7749786"/>
                <a:gd name="csY4" fmla="*/ 344399 h 413280"/>
                <a:gd name="csX5" fmla="*/ 7680905 w 7749786"/>
                <a:gd name="csY5" fmla="*/ 413280 h 413280"/>
                <a:gd name="csX6" fmla="*/ 68881 w 7749786"/>
                <a:gd name="csY6" fmla="*/ 413280 h 413280"/>
                <a:gd name="csX7" fmla="*/ 0 w 7749786"/>
                <a:gd name="csY7" fmla="*/ 344399 h 413280"/>
                <a:gd name="csX8" fmla="*/ 0 w 7749786"/>
                <a:gd name="csY8" fmla="*/ 68881 h 41328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749786" h="413280">
                  <a:moveTo>
                    <a:pt x="0" y="68881"/>
                  </a:moveTo>
                  <a:cubicBezTo>
                    <a:pt x="0" y="30839"/>
                    <a:pt x="30839" y="0"/>
                    <a:pt x="68881" y="0"/>
                  </a:cubicBezTo>
                  <a:lnTo>
                    <a:pt x="7680905" y="0"/>
                  </a:lnTo>
                  <a:cubicBezTo>
                    <a:pt x="7718947" y="0"/>
                    <a:pt x="7749786" y="30839"/>
                    <a:pt x="7749786" y="68881"/>
                  </a:cubicBezTo>
                  <a:lnTo>
                    <a:pt x="7749786" y="344399"/>
                  </a:lnTo>
                  <a:cubicBezTo>
                    <a:pt x="7749786" y="382441"/>
                    <a:pt x="7718947" y="413280"/>
                    <a:pt x="7680905" y="413280"/>
                  </a:cubicBezTo>
                  <a:lnTo>
                    <a:pt x="68881" y="413280"/>
                  </a:lnTo>
                  <a:cubicBezTo>
                    <a:pt x="30839" y="413280"/>
                    <a:pt x="0" y="382441"/>
                    <a:pt x="0" y="344399"/>
                  </a:cubicBezTo>
                  <a:lnTo>
                    <a:pt x="0" y="68881"/>
                  </a:lnTo>
                  <a:close/>
                </a:path>
              </a:pathLst>
            </a:custGeom>
            <a:solidFill>
              <a:srgbClr val="1F4899"/>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13098" tIns="20175" rIns="313098" bIns="20175" numCol="1" spcCol="1270" anchor="ctr" anchorCtr="0">
              <a:noAutofit/>
            </a:bodyPr>
            <a:lstStyle/>
            <a:p>
              <a:pPr marL="0" lvl="0" indent="0" algn="l" defTabSz="889000">
                <a:lnSpc>
                  <a:spcPct val="90000"/>
                </a:lnSpc>
                <a:spcBef>
                  <a:spcPct val="0"/>
                </a:spcBef>
                <a:spcAft>
                  <a:spcPct val="35000"/>
                </a:spcAft>
                <a:buNone/>
              </a:pPr>
              <a:r>
                <a:rPr lang="en-US" sz="2000" kern="1200" dirty="0"/>
                <a:t>The Income Statement reports </a:t>
              </a:r>
            </a:p>
          </p:txBody>
        </p:sp>
        <p:sp>
          <p:nvSpPr>
            <p:cNvPr id="6" name="Freeform: Shape 5">
              <a:extLst>
                <a:ext uri="{FF2B5EF4-FFF2-40B4-BE49-F238E27FC236}">
                  <a16:creationId xmlns:a16="http://schemas.microsoft.com/office/drawing/2014/main" id="{FD15B5FC-D159-FC68-9022-C2E63BD44085}"/>
                </a:ext>
              </a:extLst>
            </p:cNvPr>
            <p:cNvSpPr/>
            <p:nvPr/>
          </p:nvSpPr>
          <p:spPr>
            <a:xfrm>
              <a:off x="511277" y="2822651"/>
              <a:ext cx="11071123" cy="1168650"/>
            </a:xfrm>
            <a:custGeom>
              <a:avLst/>
              <a:gdLst>
                <a:gd name="csX0" fmla="*/ 0 w 11071123"/>
                <a:gd name="csY0" fmla="*/ 0 h 1168650"/>
                <a:gd name="csX1" fmla="*/ 11071123 w 11071123"/>
                <a:gd name="csY1" fmla="*/ 0 h 1168650"/>
                <a:gd name="csX2" fmla="*/ 11071123 w 11071123"/>
                <a:gd name="csY2" fmla="*/ 1168650 h 1168650"/>
                <a:gd name="csX3" fmla="*/ 0 w 11071123"/>
                <a:gd name="csY3" fmla="*/ 1168650 h 1168650"/>
                <a:gd name="csX4" fmla="*/ 0 w 11071123"/>
                <a:gd name="csY4" fmla="*/ 0 h 1168650"/>
              </a:gdLst>
              <a:ahLst/>
              <a:cxnLst>
                <a:cxn ang="0">
                  <a:pos x="csX0" y="csY0"/>
                </a:cxn>
                <a:cxn ang="0">
                  <a:pos x="csX1" y="csY1"/>
                </a:cxn>
                <a:cxn ang="0">
                  <a:pos x="csX2" y="csY2"/>
                </a:cxn>
                <a:cxn ang="0">
                  <a:pos x="csX3" y="csY3"/>
                </a:cxn>
                <a:cxn ang="0">
                  <a:pos x="csX4" y="csY4"/>
                </a:cxn>
              </a:cxnLst>
              <a:rect l="l" t="t" r="r" b="b"/>
              <a:pathLst>
                <a:path w="11071123" h="1168650">
                  <a:moveTo>
                    <a:pt x="0" y="0"/>
                  </a:moveTo>
                  <a:lnTo>
                    <a:pt x="11071123" y="0"/>
                  </a:lnTo>
                  <a:lnTo>
                    <a:pt x="11071123" y="1168650"/>
                  </a:lnTo>
                  <a:lnTo>
                    <a:pt x="0" y="1168650"/>
                  </a:lnTo>
                  <a:lnTo>
                    <a:pt x="0" y="0"/>
                  </a:lnTo>
                  <a:close/>
                </a:path>
              </a:pathLst>
            </a:custGeom>
            <a:ln>
              <a:solidFill>
                <a:srgbClr val="FFC000"/>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9242" tIns="291592" rIns="85924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Statement of Earnings </a:t>
              </a:r>
            </a:p>
            <a:p>
              <a:pPr marL="171450" lvl="1" indent="-171450" algn="l" defTabSz="711200">
                <a:lnSpc>
                  <a:spcPct val="90000"/>
                </a:lnSpc>
                <a:spcBef>
                  <a:spcPct val="0"/>
                </a:spcBef>
                <a:spcAft>
                  <a:spcPct val="15000"/>
                </a:spcAft>
                <a:buChar char="•"/>
              </a:pPr>
              <a:r>
                <a:rPr lang="en-US" sz="1600" kern="1200" dirty="0"/>
                <a:t>Profit and Loss Statement (P&amp;L)</a:t>
              </a:r>
            </a:p>
            <a:p>
              <a:pPr marL="171450" lvl="1" indent="-171450" algn="l" defTabSz="711200">
                <a:lnSpc>
                  <a:spcPct val="90000"/>
                </a:lnSpc>
                <a:spcBef>
                  <a:spcPct val="0"/>
                </a:spcBef>
                <a:spcAft>
                  <a:spcPct val="15000"/>
                </a:spcAft>
                <a:buChar char="•"/>
              </a:pPr>
              <a:r>
                <a:rPr lang="en-US" sz="1600" kern="1200" dirty="0"/>
                <a:t>Statement of Operations</a:t>
              </a:r>
            </a:p>
          </p:txBody>
        </p:sp>
        <p:sp>
          <p:nvSpPr>
            <p:cNvPr id="8" name="Freeform: Shape 7">
              <a:extLst>
                <a:ext uri="{FF2B5EF4-FFF2-40B4-BE49-F238E27FC236}">
                  <a16:creationId xmlns:a16="http://schemas.microsoft.com/office/drawing/2014/main" id="{39DEB4F2-644E-C293-06C4-4D41F742DDF3}"/>
                </a:ext>
              </a:extLst>
            </p:cNvPr>
            <p:cNvSpPr/>
            <p:nvPr/>
          </p:nvSpPr>
          <p:spPr>
            <a:xfrm>
              <a:off x="1064833" y="2616011"/>
              <a:ext cx="7749786" cy="413280"/>
            </a:xfrm>
            <a:custGeom>
              <a:avLst/>
              <a:gdLst>
                <a:gd name="csX0" fmla="*/ 0 w 7749786"/>
                <a:gd name="csY0" fmla="*/ 68881 h 413280"/>
                <a:gd name="csX1" fmla="*/ 68881 w 7749786"/>
                <a:gd name="csY1" fmla="*/ 0 h 413280"/>
                <a:gd name="csX2" fmla="*/ 7680905 w 7749786"/>
                <a:gd name="csY2" fmla="*/ 0 h 413280"/>
                <a:gd name="csX3" fmla="*/ 7749786 w 7749786"/>
                <a:gd name="csY3" fmla="*/ 68881 h 413280"/>
                <a:gd name="csX4" fmla="*/ 7749786 w 7749786"/>
                <a:gd name="csY4" fmla="*/ 344399 h 413280"/>
                <a:gd name="csX5" fmla="*/ 7680905 w 7749786"/>
                <a:gd name="csY5" fmla="*/ 413280 h 413280"/>
                <a:gd name="csX6" fmla="*/ 68881 w 7749786"/>
                <a:gd name="csY6" fmla="*/ 413280 h 413280"/>
                <a:gd name="csX7" fmla="*/ 0 w 7749786"/>
                <a:gd name="csY7" fmla="*/ 344399 h 413280"/>
                <a:gd name="csX8" fmla="*/ 0 w 7749786"/>
                <a:gd name="csY8" fmla="*/ 68881 h 41328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749786" h="413280">
                  <a:moveTo>
                    <a:pt x="0" y="68881"/>
                  </a:moveTo>
                  <a:cubicBezTo>
                    <a:pt x="0" y="30839"/>
                    <a:pt x="30839" y="0"/>
                    <a:pt x="68881" y="0"/>
                  </a:cubicBezTo>
                  <a:lnTo>
                    <a:pt x="7680905" y="0"/>
                  </a:lnTo>
                  <a:cubicBezTo>
                    <a:pt x="7718947" y="0"/>
                    <a:pt x="7749786" y="30839"/>
                    <a:pt x="7749786" y="68881"/>
                  </a:cubicBezTo>
                  <a:lnTo>
                    <a:pt x="7749786" y="344399"/>
                  </a:lnTo>
                  <a:cubicBezTo>
                    <a:pt x="7749786" y="382441"/>
                    <a:pt x="7718947" y="413280"/>
                    <a:pt x="7680905" y="413280"/>
                  </a:cubicBezTo>
                  <a:lnTo>
                    <a:pt x="68881" y="413280"/>
                  </a:lnTo>
                  <a:cubicBezTo>
                    <a:pt x="30839" y="413280"/>
                    <a:pt x="0" y="382441"/>
                    <a:pt x="0" y="344399"/>
                  </a:cubicBezTo>
                  <a:lnTo>
                    <a:pt x="0" y="68881"/>
                  </a:lnTo>
                  <a:close/>
                </a:path>
              </a:pathLst>
            </a:custGeom>
            <a:solidFill>
              <a:srgbClr val="1F4899"/>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13098" tIns="20175" rIns="313098" bIns="20175" numCol="1" spcCol="1270" anchor="ctr" anchorCtr="0">
              <a:noAutofit/>
            </a:bodyPr>
            <a:lstStyle/>
            <a:p>
              <a:pPr marL="0" lvl="0" indent="0" algn="l" defTabSz="889000">
                <a:lnSpc>
                  <a:spcPct val="90000"/>
                </a:lnSpc>
                <a:spcBef>
                  <a:spcPct val="0"/>
                </a:spcBef>
                <a:spcAft>
                  <a:spcPct val="35000"/>
                </a:spcAft>
                <a:buNone/>
              </a:pPr>
              <a:r>
                <a:rPr lang="en-US" sz="2000" kern="1200" dirty="0"/>
                <a:t>It has many different names</a:t>
              </a:r>
            </a:p>
          </p:txBody>
        </p:sp>
        <p:sp>
          <p:nvSpPr>
            <p:cNvPr id="9" name="Freeform: Shape 8">
              <a:extLst>
                <a:ext uri="{FF2B5EF4-FFF2-40B4-BE49-F238E27FC236}">
                  <a16:creationId xmlns:a16="http://schemas.microsoft.com/office/drawing/2014/main" id="{617B535C-E643-E4DC-DD34-A41A34A44B97}"/>
                </a:ext>
              </a:extLst>
            </p:cNvPr>
            <p:cNvSpPr/>
            <p:nvPr/>
          </p:nvSpPr>
          <p:spPr>
            <a:xfrm>
              <a:off x="511277" y="4268794"/>
              <a:ext cx="11071123" cy="1168650"/>
            </a:xfrm>
            <a:custGeom>
              <a:avLst/>
              <a:gdLst>
                <a:gd name="csX0" fmla="*/ 0 w 11071123"/>
                <a:gd name="csY0" fmla="*/ 0 h 1168650"/>
                <a:gd name="csX1" fmla="*/ 11071123 w 11071123"/>
                <a:gd name="csY1" fmla="*/ 0 h 1168650"/>
                <a:gd name="csX2" fmla="*/ 11071123 w 11071123"/>
                <a:gd name="csY2" fmla="*/ 1168650 h 1168650"/>
                <a:gd name="csX3" fmla="*/ 0 w 11071123"/>
                <a:gd name="csY3" fmla="*/ 1168650 h 1168650"/>
                <a:gd name="csX4" fmla="*/ 0 w 11071123"/>
                <a:gd name="csY4" fmla="*/ 0 h 1168650"/>
              </a:gdLst>
              <a:ahLst/>
              <a:cxnLst>
                <a:cxn ang="0">
                  <a:pos x="csX0" y="csY0"/>
                </a:cxn>
                <a:cxn ang="0">
                  <a:pos x="csX1" y="csY1"/>
                </a:cxn>
                <a:cxn ang="0">
                  <a:pos x="csX2" y="csY2"/>
                </a:cxn>
                <a:cxn ang="0">
                  <a:pos x="csX3" y="csY3"/>
                </a:cxn>
                <a:cxn ang="0">
                  <a:pos x="csX4" y="csY4"/>
                </a:cxn>
              </a:cxnLst>
              <a:rect l="l" t="t" r="r" b="b"/>
              <a:pathLst>
                <a:path w="11071123" h="1168650">
                  <a:moveTo>
                    <a:pt x="0" y="0"/>
                  </a:moveTo>
                  <a:lnTo>
                    <a:pt x="11071123" y="0"/>
                  </a:lnTo>
                  <a:lnTo>
                    <a:pt x="11071123" y="1168650"/>
                  </a:lnTo>
                  <a:lnTo>
                    <a:pt x="0" y="1168650"/>
                  </a:lnTo>
                  <a:lnTo>
                    <a:pt x="0" y="0"/>
                  </a:lnTo>
                  <a:close/>
                </a:path>
              </a:pathLst>
            </a:custGeom>
            <a:ln>
              <a:solidFill>
                <a:srgbClr val="FFC000"/>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9242" tIns="291592" rIns="85924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Revenue = equity increase from selling goods/services</a:t>
              </a:r>
            </a:p>
            <a:p>
              <a:pPr marL="171450" lvl="1" indent="-171450" algn="l" defTabSz="711200">
                <a:lnSpc>
                  <a:spcPct val="90000"/>
                </a:lnSpc>
                <a:spcBef>
                  <a:spcPct val="0"/>
                </a:spcBef>
                <a:spcAft>
                  <a:spcPct val="15000"/>
                </a:spcAft>
                <a:buChar char="•"/>
              </a:pPr>
              <a:r>
                <a:rPr lang="en-US" sz="1600" kern="1200" dirty="0"/>
                <a:t>Expense = cost to generate revenue. </a:t>
              </a:r>
            </a:p>
            <a:p>
              <a:pPr marL="171450" lvl="1" indent="-171450" algn="l" defTabSz="711200">
                <a:lnSpc>
                  <a:spcPct val="90000"/>
                </a:lnSpc>
                <a:spcBef>
                  <a:spcPct val="0"/>
                </a:spcBef>
                <a:spcAft>
                  <a:spcPct val="15000"/>
                </a:spcAft>
                <a:buChar char="•"/>
              </a:pPr>
              <a:r>
                <a:rPr lang="en-US" sz="1600" kern="1200" dirty="0"/>
                <a:t>Net income = revenues – expenses.</a:t>
              </a:r>
            </a:p>
          </p:txBody>
        </p:sp>
        <p:sp>
          <p:nvSpPr>
            <p:cNvPr id="10" name="Freeform: Shape 9">
              <a:extLst>
                <a:ext uri="{FF2B5EF4-FFF2-40B4-BE49-F238E27FC236}">
                  <a16:creationId xmlns:a16="http://schemas.microsoft.com/office/drawing/2014/main" id="{6AD6DF7E-E310-755B-4C2B-C9BC7049DB41}"/>
                </a:ext>
              </a:extLst>
            </p:cNvPr>
            <p:cNvSpPr/>
            <p:nvPr/>
          </p:nvSpPr>
          <p:spPr>
            <a:xfrm>
              <a:off x="1021201" y="4045634"/>
              <a:ext cx="7749786" cy="413280"/>
            </a:xfrm>
            <a:custGeom>
              <a:avLst/>
              <a:gdLst>
                <a:gd name="csX0" fmla="*/ 0 w 7749786"/>
                <a:gd name="csY0" fmla="*/ 68881 h 413280"/>
                <a:gd name="csX1" fmla="*/ 68881 w 7749786"/>
                <a:gd name="csY1" fmla="*/ 0 h 413280"/>
                <a:gd name="csX2" fmla="*/ 7680905 w 7749786"/>
                <a:gd name="csY2" fmla="*/ 0 h 413280"/>
                <a:gd name="csX3" fmla="*/ 7749786 w 7749786"/>
                <a:gd name="csY3" fmla="*/ 68881 h 413280"/>
                <a:gd name="csX4" fmla="*/ 7749786 w 7749786"/>
                <a:gd name="csY4" fmla="*/ 344399 h 413280"/>
                <a:gd name="csX5" fmla="*/ 7680905 w 7749786"/>
                <a:gd name="csY5" fmla="*/ 413280 h 413280"/>
                <a:gd name="csX6" fmla="*/ 68881 w 7749786"/>
                <a:gd name="csY6" fmla="*/ 413280 h 413280"/>
                <a:gd name="csX7" fmla="*/ 0 w 7749786"/>
                <a:gd name="csY7" fmla="*/ 344399 h 413280"/>
                <a:gd name="csX8" fmla="*/ 0 w 7749786"/>
                <a:gd name="csY8" fmla="*/ 68881 h 41328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749786" h="413280">
                  <a:moveTo>
                    <a:pt x="0" y="68881"/>
                  </a:moveTo>
                  <a:cubicBezTo>
                    <a:pt x="0" y="30839"/>
                    <a:pt x="30839" y="0"/>
                    <a:pt x="68881" y="0"/>
                  </a:cubicBezTo>
                  <a:lnTo>
                    <a:pt x="7680905" y="0"/>
                  </a:lnTo>
                  <a:cubicBezTo>
                    <a:pt x="7718947" y="0"/>
                    <a:pt x="7749786" y="30839"/>
                    <a:pt x="7749786" y="68881"/>
                  </a:cubicBezTo>
                  <a:lnTo>
                    <a:pt x="7749786" y="344399"/>
                  </a:lnTo>
                  <a:cubicBezTo>
                    <a:pt x="7749786" y="382441"/>
                    <a:pt x="7718947" y="413280"/>
                    <a:pt x="7680905" y="413280"/>
                  </a:cubicBezTo>
                  <a:lnTo>
                    <a:pt x="68881" y="413280"/>
                  </a:lnTo>
                  <a:cubicBezTo>
                    <a:pt x="30839" y="413280"/>
                    <a:pt x="0" y="382441"/>
                    <a:pt x="0" y="344399"/>
                  </a:cubicBezTo>
                  <a:lnTo>
                    <a:pt x="0" y="68881"/>
                  </a:lnTo>
                  <a:close/>
                </a:path>
              </a:pathLst>
            </a:custGeom>
            <a:solidFill>
              <a:srgbClr val="1F4899"/>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13098" tIns="20175" rIns="313098" bIns="20175" numCol="1" spcCol="1270" anchor="ctr" anchorCtr="0">
              <a:noAutofit/>
            </a:bodyPr>
            <a:lstStyle/>
            <a:p>
              <a:pPr marL="0" lvl="0" indent="0" algn="l" defTabSz="800100">
                <a:lnSpc>
                  <a:spcPct val="90000"/>
                </a:lnSpc>
                <a:spcBef>
                  <a:spcPct val="0"/>
                </a:spcBef>
                <a:spcAft>
                  <a:spcPct val="35000"/>
                </a:spcAft>
                <a:buNone/>
              </a:pPr>
              <a:r>
                <a:rPr lang="en-US" sz="1800" kern="1200" dirty="0"/>
                <a:t>Income Statement Elements: Revenue and Expense</a:t>
              </a:r>
            </a:p>
          </p:txBody>
        </p:sp>
        <p:sp>
          <p:nvSpPr>
            <p:cNvPr id="11" name="Freeform: Shape 10">
              <a:extLst>
                <a:ext uri="{FF2B5EF4-FFF2-40B4-BE49-F238E27FC236}">
                  <a16:creationId xmlns:a16="http://schemas.microsoft.com/office/drawing/2014/main" id="{D160F982-98C0-8851-FA1F-9228D0A1AA13}"/>
                </a:ext>
              </a:extLst>
            </p:cNvPr>
            <p:cNvSpPr/>
            <p:nvPr/>
          </p:nvSpPr>
          <p:spPr>
            <a:xfrm>
              <a:off x="511277" y="5724431"/>
              <a:ext cx="11071123" cy="904049"/>
            </a:xfrm>
            <a:custGeom>
              <a:avLst/>
              <a:gdLst>
                <a:gd name="csX0" fmla="*/ 0 w 11071123"/>
                <a:gd name="csY0" fmla="*/ 0 h 904049"/>
                <a:gd name="csX1" fmla="*/ 11071123 w 11071123"/>
                <a:gd name="csY1" fmla="*/ 0 h 904049"/>
                <a:gd name="csX2" fmla="*/ 11071123 w 11071123"/>
                <a:gd name="csY2" fmla="*/ 904049 h 904049"/>
                <a:gd name="csX3" fmla="*/ 0 w 11071123"/>
                <a:gd name="csY3" fmla="*/ 904049 h 904049"/>
                <a:gd name="csX4" fmla="*/ 0 w 11071123"/>
                <a:gd name="csY4" fmla="*/ 0 h 904049"/>
              </a:gdLst>
              <a:ahLst/>
              <a:cxnLst>
                <a:cxn ang="0">
                  <a:pos x="csX0" y="csY0"/>
                </a:cxn>
                <a:cxn ang="0">
                  <a:pos x="csX1" y="csY1"/>
                </a:cxn>
                <a:cxn ang="0">
                  <a:pos x="csX2" y="csY2"/>
                </a:cxn>
                <a:cxn ang="0">
                  <a:pos x="csX3" y="csY3"/>
                </a:cxn>
                <a:cxn ang="0">
                  <a:pos x="csX4" y="csY4"/>
                </a:cxn>
              </a:cxnLst>
              <a:rect l="l" t="t" r="r" b="b"/>
              <a:pathLst>
                <a:path w="11071123" h="904049">
                  <a:moveTo>
                    <a:pt x="0" y="0"/>
                  </a:moveTo>
                  <a:lnTo>
                    <a:pt x="11071123" y="0"/>
                  </a:lnTo>
                  <a:lnTo>
                    <a:pt x="11071123" y="904049"/>
                  </a:lnTo>
                  <a:lnTo>
                    <a:pt x="0" y="904049"/>
                  </a:lnTo>
                  <a:lnTo>
                    <a:pt x="0" y="0"/>
                  </a:lnTo>
                  <a:close/>
                </a:path>
              </a:pathLst>
            </a:custGeom>
            <a:ln>
              <a:solidFill>
                <a:srgbClr val="FFC000"/>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9242" tIns="291592" rIns="85924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Balance sheet = position at a point in time.</a:t>
              </a:r>
            </a:p>
            <a:p>
              <a:pPr marL="171450" lvl="1" indent="-171450" algn="l" defTabSz="711200">
                <a:lnSpc>
                  <a:spcPct val="90000"/>
                </a:lnSpc>
                <a:spcBef>
                  <a:spcPct val="0"/>
                </a:spcBef>
                <a:spcAft>
                  <a:spcPct val="15000"/>
                </a:spcAft>
                <a:buChar char="•"/>
              </a:pPr>
              <a:r>
                <a:rPr lang="en-US" sz="1600" kern="1200" dirty="0"/>
                <a:t>Income statement = performance over a period of time</a:t>
              </a:r>
              <a:r>
                <a:rPr lang="en-US" sz="1400" kern="1200" dirty="0"/>
                <a:t>.</a:t>
              </a:r>
            </a:p>
          </p:txBody>
        </p:sp>
        <p:sp>
          <p:nvSpPr>
            <p:cNvPr id="12" name="Freeform: Shape 11">
              <a:extLst>
                <a:ext uri="{FF2B5EF4-FFF2-40B4-BE49-F238E27FC236}">
                  <a16:creationId xmlns:a16="http://schemas.microsoft.com/office/drawing/2014/main" id="{F30FDFE3-9D64-53B5-CAA0-1F517A02FBB9}"/>
                </a:ext>
              </a:extLst>
            </p:cNvPr>
            <p:cNvSpPr/>
            <p:nvPr/>
          </p:nvSpPr>
          <p:spPr>
            <a:xfrm>
              <a:off x="1064833" y="5517791"/>
              <a:ext cx="7749786" cy="413280"/>
            </a:xfrm>
            <a:custGeom>
              <a:avLst/>
              <a:gdLst>
                <a:gd name="csX0" fmla="*/ 0 w 7749786"/>
                <a:gd name="csY0" fmla="*/ 68881 h 413280"/>
                <a:gd name="csX1" fmla="*/ 68881 w 7749786"/>
                <a:gd name="csY1" fmla="*/ 0 h 413280"/>
                <a:gd name="csX2" fmla="*/ 7680905 w 7749786"/>
                <a:gd name="csY2" fmla="*/ 0 h 413280"/>
                <a:gd name="csX3" fmla="*/ 7749786 w 7749786"/>
                <a:gd name="csY3" fmla="*/ 68881 h 413280"/>
                <a:gd name="csX4" fmla="*/ 7749786 w 7749786"/>
                <a:gd name="csY4" fmla="*/ 344399 h 413280"/>
                <a:gd name="csX5" fmla="*/ 7680905 w 7749786"/>
                <a:gd name="csY5" fmla="*/ 413280 h 413280"/>
                <a:gd name="csX6" fmla="*/ 68881 w 7749786"/>
                <a:gd name="csY6" fmla="*/ 413280 h 413280"/>
                <a:gd name="csX7" fmla="*/ 0 w 7749786"/>
                <a:gd name="csY7" fmla="*/ 344399 h 413280"/>
                <a:gd name="csX8" fmla="*/ 0 w 7749786"/>
                <a:gd name="csY8" fmla="*/ 68881 h 41328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749786" h="413280">
                  <a:moveTo>
                    <a:pt x="0" y="68881"/>
                  </a:moveTo>
                  <a:cubicBezTo>
                    <a:pt x="0" y="30839"/>
                    <a:pt x="30839" y="0"/>
                    <a:pt x="68881" y="0"/>
                  </a:cubicBezTo>
                  <a:lnTo>
                    <a:pt x="7680905" y="0"/>
                  </a:lnTo>
                  <a:cubicBezTo>
                    <a:pt x="7718947" y="0"/>
                    <a:pt x="7749786" y="30839"/>
                    <a:pt x="7749786" y="68881"/>
                  </a:cubicBezTo>
                  <a:lnTo>
                    <a:pt x="7749786" y="344399"/>
                  </a:lnTo>
                  <a:cubicBezTo>
                    <a:pt x="7749786" y="382441"/>
                    <a:pt x="7718947" y="413280"/>
                    <a:pt x="7680905" y="413280"/>
                  </a:cubicBezTo>
                  <a:lnTo>
                    <a:pt x="68881" y="413280"/>
                  </a:lnTo>
                  <a:cubicBezTo>
                    <a:pt x="30839" y="413280"/>
                    <a:pt x="0" y="382441"/>
                    <a:pt x="0" y="344399"/>
                  </a:cubicBezTo>
                  <a:lnTo>
                    <a:pt x="0" y="68881"/>
                  </a:lnTo>
                  <a:close/>
                </a:path>
              </a:pathLst>
            </a:custGeom>
            <a:solidFill>
              <a:srgbClr val="1F4899"/>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13098" tIns="20175" rIns="313098" bIns="20175" numCol="1" spcCol="1270" anchor="ctr" anchorCtr="0">
              <a:noAutofit/>
            </a:bodyPr>
            <a:lstStyle/>
            <a:p>
              <a:pPr marL="0" lvl="0" indent="0" algn="l" defTabSz="889000">
                <a:lnSpc>
                  <a:spcPct val="90000"/>
                </a:lnSpc>
                <a:spcBef>
                  <a:spcPct val="0"/>
                </a:spcBef>
                <a:spcAft>
                  <a:spcPct val="35000"/>
                </a:spcAft>
                <a:buNone/>
              </a:pPr>
              <a:r>
                <a:rPr lang="en-US" sz="2000" kern="1200" dirty="0"/>
                <a:t>Difference with balance sheet:</a:t>
              </a:r>
            </a:p>
          </p:txBody>
        </p:sp>
      </p:grpSp>
      <p:sp>
        <p:nvSpPr>
          <p:cNvPr id="13" name="Rectangle 12">
            <a:extLst>
              <a:ext uri="{FF2B5EF4-FFF2-40B4-BE49-F238E27FC236}">
                <a16:creationId xmlns:a16="http://schemas.microsoft.com/office/drawing/2014/main" id="{B9AFA2FF-17BA-E38E-394F-DB54031FAB41}"/>
              </a:ext>
            </a:extLst>
          </p:cNvPr>
          <p:cNvSpPr/>
          <p:nvPr/>
        </p:nvSpPr>
        <p:spPr>
          <a:xfrm>
            <a:off x="511277" y="2616011"/>
            <a:ext cx="11071123" cy="137529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3D6D8D2-B143-1BEA-52FF-E343F864EA5F}"/>
              </a:ext>
            </a:extLst>
          </p:cNvPr>
          <p:cNvSpPr/>
          <p:nvPr/>
        </p:nvSpPr>
        <p:spPr>
          <a:xfrm>
            <a:off x="526025" y="4046608"/>
            <a:ext cx="11071123" cy="137529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8D4F9AB-B826-A3FF-9C0A-7E03DDEE26CB}"/>
              </a:ext>
            </a:extLst>
          </p:cNvPr>
          <p:cNvSpPr/>
          <p:nvPr/>
        </p:nvSpPr>
        <p:spPr>
          <a:xfrm>
            <a:off x="540773" y="5477205"/>
            <a:ext cx="11071123" cy="137529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383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P spid="14" grpId="1" animBg="1"/>
      <p:bldP spid="1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D9E8D-BB6C-154C-A070-6978A6C891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6DF48D-3F80-E586-19FF-F8FF5E9C6CE7}"/>
              </a:ext>
            </a:extLst>
          </p:cNvPr>
          <p:cNvSpPr>
            <a:spLocks noGrp="1"/>
          </p:cNvSpPr>
          <p:nvPr>
            <p:ph type="title"/>
          </p:nvPr>
        </p:nvSpPr>
        <p:spPr>
          <a:xfrm>
            <a:off x="609600" y="274638"/>
            <a:ext cx="10972800" cy="1143000"/>
          </a:xfrm>
        </p:spPr>
        <p:txBody>
          <a:bodyPr anchor="ctr">
            <a:normAutofit/>
          </a:bodyPr>
          <a:lstStyle/>
          <a:p>
            <a:r>
              <a:rPr lang="en-US" dirty="0"/>
              <a:t>Income Statement</a:t>
            </a:r>
          </a:p>
        </p:txBody>
      </p:sp>
      <p:sp>
        <p:nvSpPr>
          <p:cNvPr id="3" name="Text Placeholder 5">
            <a:extLst>
              <a:ext uri="{FF2B5EF4-FFF2-40B4-BE49-F238E27FC236}">
                <a16:creationId xmlns:a16="http://schemas.microsoft.com/office/drawing/2014/main" id="{0E749C71-E8FB-A0F7-44D2-3B7C10AB8EDE}"/>
              </a:ext>
            </a:extLst>
          </p:cNvPr>
          <p:cNvSpPr txBox="1">
            <a:spLocks/>
          </p:cNvSpPr>
          <p:nvPr/>
        </p:nvSpPr>
        <p:spPr>
          <a:xfrm>
            <a:off x="304800" y="1442540"/>
            <a:ext cx="11277600" cy="49530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Nike’s profit is $2,539 million for its fiscal year ending 5/31/2020.</a:t>
            </a:r>
          </a:p>
          <a:p>
            <a:endParaRPr lang="en-US" dirty="0"/>
          </a:p>
          <a:p>
            <a:endParaRPr lang="en-US" dirty="0"/>
          </a:p>
          <a:p>
            <a:endParaRPr lang="en-US" dirty="0"/>
          </a:p>
          <a:p>
            <a:pPr>
              <a:spcBef>
                <a:spcPts val="3000"/>
              </a:spcBef>
            </a:pPr>
            <a:r>
              <a:rPr lang="en-US" dirty="0"/>
              <a:t>A more detailed format:</a:t>
            </a:r>
          </a:p>
        </p:txBody>
      </p:sp>
      <p:pic>
        <p:nvPicPr>
          <p:cNvPr id="4" name="Picture 3">
            <a:extLst>
              <a:ext uri="{FF2B5EF4-FFF2-40B4-BE49-F238E27FC236}">
                <a16:creationId xmlns:a16="http://schemas.microsoft.com/office/drawing/2014/main" id="{246BDED3-EDC1-92DD-8D74-D9965ADD0ACC}"/>
              </a:ext>
            </a:extLst>
          </p:cNvPr>
          <p:cNvPicPr>
            <a:picLocks noChangeAspect="1"/>
          </p:cNvPicPr>
          <p:nvPr/>
        </p:nvPicPr>
        <p:blipFill>
          <a:blip r:embed="rId3"/>
          <a:stretch>
            <a:fillRect/>
          </a:stretch>
        </p:blipFill>
        <p:spPr>
          <a:xfrm>
            <a:off x="1496147" y="2220961"/>
            <a:ext cx="6151706" cy="1676401"/>
          </a:xfrm>
          <a:prstGeom prst="rect">
            <a:avLst/>
          </a:prstGeom>
        </p:spPr>
      </p:pic>
      <p:pic>
        <p:nvPicPr>
          <p:cNvPr id="6" name="Picture 5">
            <a:extLst>
              <a:ext uri="{FF2B5EF4-FFF2-40B4-BE49-F238E27FC236}">
                <a16:creationId xmlns:a16="http://schemas.microsoft.com/office/drawing/2014/main" id="{4959E2EF-5E22-4C2D-78C1-431463533600}"/>
              </a:ext>
            </a:extLst>
          </p:cNvPr>
          <p:cNvPicPr>
            <a:picLocks noChangeAspect="1"/>
          </p:cNvPicPr>
          <p:nvPr/>
        </p:nvPicPr>
        <p:blipFill>
          <a:blip r:embed="rId4"/>
          <a:stretch>
            <a:fillRect/>
          </a:stretch>
        </p:blipFill>
        <p:spPr>
          <a:xfrm>
            <a:off x="1496147" y="4593305"/>
            <a:ext cx="6151706" cy="2003223"/>
          </a:xfrm>
          <a:prstGeom prst="rect">
            <a:avLst/>
          </a:prstGeom>
        </p:spPr>
      </p:pic>
    </p:spTree>
    <p:extLst>
      <p:ext uri="{BB962C8B-B14F-4D97-AF65-F5344CB8AC3E}">
        <p14:creationId xmlns:p14="http://schemas.microsoft.com/office/powerpoint/2010/main" val="39332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71890-61CB-6EDE-AF87-172D6984D73F}"/>
              </a:ext>
            </a:extLst>
          </p:cNvPr>
          <p:cNvSpPr>
            <a:spLocks noGrp="1"/>
          </p:cNvSpPr>
          <p:nvPr>
            <p:ph type="title"/>
          </p:nvPr>
        </p:nvSpPr>
        <p:spPr>
          <a:xfrm>
            <a:off x="609600" y="274638"/>
            <a:ext cx="10972800" cy="1143000"/>
          </a:xfrm>
        </p:spPr>
        <p:txBody>
          <a:bodyPr anchor="ctr">
            <a:normAutofit/>
          </a:bodyPr>
          <a:lstStyle/>
          <a:p>
            <a:pPr algn="l"/>
            <a:r>
              <a:rPr lang="en-US" dirty="0"/>
              <a:t>Statement of Stockholders' Equity</a:t>
            </a:r>
          </a:p>
        </p:txBody>
      </p:sp>
      <p:sp>
        <p:nvSpPr>
          <p:cNvPr id="3" name="Content Placeholder 2">
            <a:extLst>
              <a:ext uri="{FF2B5EF4-FFF2-40B4-BE49-F238E27FC236}">
                <a16:creationId xmlns:a16="http://schemas.microsoft.com/office/drawing/2014/main" id="{58DC443F-579C-0D21-C322-65E0CB889BC0}"/>
              </a:ext>
            </a:extLst>
          </p:cNvPr>
          <p:cNvSpPr>
            <a:spLocks noGrp="1"/>
          </p:cNvSpPr>
          <p:nvPr>
            <p:ph sz="half" idx="1"/>
          </p:nvPr>
        </p:nvSpPr>
        <p:spPr>
          <a:xfrm>
            <a:off x="609600" y="1600201"/>
            <a:ext cx="8968740" cy="4983161"/>
          </a:xfrm>
        </p:spPr>
        <p:txBody>
          <a:bodyPr>
            <a:normAutofit fontScale="92500" lnSpcReduction="20000"/>
          </a:bodyPr>
          <a:lstStyle/>
          <a:p>
            <a:pPr>
              <a:lnSpc>
                <a:spcPct val="90000"/>
              </a:lnSpc>
            </a:pPr>
            <a:r>
              <a:rPr lang="en-US" sz="2600" dirty="0"/>
              <a:t>Shows changes in equity accounts over time</a:t>
            </a:r>
          </a:p>
          <a:p>
            <a:pPr>
              <a:lnSpc>
                <a:spcPct val="90000"/>
              </a:lnSpc>
            </a:pPr>
            <a:endParaRPr lang="en-US" sz="2400" dirty="0"/>
          </a:p>
          <a:p>
            <a:pPr>
              <a:lnSpc>
                <a:spcPct val="90000"/>
              </a:lnSpc>
            </a:pPr>
            <a:r>
              <a:rPr lang="en-US" sz="2600" dirty="0"/>
              <a:t>Main Components</a:t>
            </a:r>
          </a:p>
          <a:p>
            <a:pPr lvl="1">
              <a:lnSpc>
                <a:spcPct val="90000"/>
              </a:lnSpc>
            </a:pPr>
            <a:r>
              <a:rPr lang="en-US" dirty="0"/>
              <a:t>Contributed Capital</a:t>
            </a:r>
          </a:p>
          <a:p>
            <a:pPr lvl="2">
              <a:lnSpc>
                <a:spcPct val="90000"/>
              </a:lnSpc>
            </a:pPr>
            <a:r>
              <a:rPr lang="en-US" sz="2400" dirty="0"/>
              <a:t>Amounts received from issuing stock.</a:t>
            </a:r>
          </a:p>
          <a:p>
            <a:pPr lvl="1">
              <a:lnSpc>
                <a:spcPct val="90000"/>
              </a:lnSpc>
            </a:pPr>
            <a:r>
              <a:rPr lang="en-US" dirty="0"/>
              <a:t>Retained Earnings</a:t>
            </a:r>
          </a:p>
          <a:p>
            <a:pPr lvl="2">
              <a:lnSpc>
                <a:spcPct val="90000"/>
              </a:lnSpc>
            </a:pPr>
            <a:r>
              <a:rPr lang="en-US" sz="2400" dirty="0"/>
              <a:t>Cumulative net income minus dividends.	</a:t>
            </a:r>
          </a:p>
          <a:p>
            <a:pPr lvl="2">
              <a:lnSpc>
                <a:spcPct val="90000"/>
              </a:lnSpc>
            </a:pPr>
            <a:r>
              <a:rPr lang="en-US" sz="2400" dirty="0"/>
              <a:t>Connects the income statement to the balance sheet.</a:t>
            </a:r>
          </a:p>
          <a:p>
            <a:pPr lvl="1">
              <a:lnSpc>
                <a:spcPct val="90000"/>
              </a:lnSpc>
            </a:pPr>
            <a:r>
              <a:rPr lang="en-US" dirty="0"/>
              <a:t>Other Equity Items</a:t>
            </a:r>
          </a:p>
          <a:p>
            <a:pPr lvl="2">
              <a:lnSpc>
                <a:spcPct val="90000"/>
              </a:lnSpc>
            </a:pPr>
            <a:r>
              <a:rPr lang="en-US" sz="2400" dirty="0"/>
              <a:t>Adjustments not included in net income.</a:t>
            </a:r>
          </a:p>
          <a:p>
            <a:pPr>
              <a:lnSpc>
                <a:spcPct val="90000"/>
              </a:lnSpc>
            </a:pPr>
            <a:endParaRPr lang="en-US" sz="2400" dirty="0"/>
          </a:p>
          <a:p>
            <a:pPr>
              <a:lnSpc>
                <a:spcPct val="90000"/>
              </a:lnSpc>
            </a:pPr>
            <a:r>
              <a:rPr lang="en-US" sz="2600" dirty="0"/>
              <a:t>Structure</a:t>
            </a:r>
          </a:p>
          <a:p>
            <a:pPr lvl="1">
              <a:lnSpc>
                <a:spcPct val="90000"/>
              </a:lnSpc>
            </a:pPr>
            <a:r>
              <a:rPr lang="en-US" dirty="0"/>
              <a:t>Presented in two dimensions:</a:t>
            </a:r>
          </a:p>
          <a:p>
            <a:pPr lvl="2">
              <a:lnSpc>
                <a:spcPct val="90000"/>
              </a:lnSpc>
            </a:pPr>
            <a:r>
              <a:rPr lang="en-US" sz="2400" dirty="0"/>
              <a:t>Vertical: changes over time</a:t>
            </a:r>
          </a:p>
          <a:p>
            <a:pPr lvl="2">
              <a:lnSpc>
                <a:spcPct val="90000"/>
              </a:lnSpc>
            </a:pPr>
            <a:r>
              <a:rPr lang="en-US" sz="2400" dirty="0"/>
              <a:t>Horizontal: equity categories</a:t>
            </a:r>
          </a:p>
        </p:txBody>
      </p:sp>
      <p:pic>
        <p:nvPicPr>
          <p:cNvPr id="4" name="Picture 3">
            <a:extLst>
              <a:ext uri="{FF2B5EF4-FFF2-40B4-BE49-F238E27FC236}">
                <a16:creationId xmlns:a16="http://schemas.microsoft.com/office/drawing/2014/main" id="{492E635C-5F70-2371-0AA2-2CE0FC967278}"/>
              </a:ext>
            </a:extLst>
          </p:cNvPr>
          <p:cNvPicPr>
            <a:picLocks noChangeAspect="1"/>
          </p:cNvPicPr>
          <p:nvPr/>
        </p:nvPicPr>
        <p:blipFill>
          <a:blip r:embed="rId3"/>
          <a:stretch>
            <a:fillRect/>
          </a:stretch>
        </p:blipFill>
        <p:spPr>
          <a:xfrm>
            <a:off x="5517739" y="4716973"/>
            <a:ext cx="5698901" cy="1866389"/>
          </a:xfrm>
          <a:prstGeom prst="rect">
            <a:avLst/>
          </a:prstGeom>
          <a:noFill/>
        </p:spPr>
      </p:pic>
    </p:spTree>
    <p:extLst>
      <p:ext uri="{BB962C8B-B14F-4D97-AF65-F5344CB8AC3E}">
        <p14:creationId xmlns:p14="http://schemas.microsoft.com/office/powerpoint/2010/main" val="232747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23E14-F9FE-F086-25D8-90062B8841BD}"/>
              </a:ext>
            </a:extLst>
          </p:cNvPr>
          <p:cNvSpPr>
            <a:spLocks noGrp="1"/>
          </p:cNvSpPr>
          <p:nvPr>
            <p:ph type="title"/>
          </p:nvPr>
        </p:nvSpPr>
        <p:spPr/>
        <p:txBody>
          <a:bodyPr/>
          <a:lstStyle/>
          <a:p>
            <a:r>
              <a:rPr lang="en-US" dirty="0"/>
              <a:t>Statement of Cash Flows</a:t>
            </a:r>
          </a:p>
        </p:txBody>
      </p:sp>
      <p:sp>
        <p:nvSpPr>
          <p:cNvPr id="3" name="Content Placeholder 2">
            <a:extLst>
              <a:ext uri="{FF2B5EF4-FFF2-40B4-BE49-F238E27FC236}">
                <a16:creationId xmlns:a16="http://schemas.microsoft.com/office/drawing/2014/main" id="{BB5A4953-6544-03AD-3D7E-76B494537F0D}"/>
              </a:ext>
            </a:extLst>
          </p:cNvPr>
          <p:cNvSpPr>
            <a:spLocks noGrp="1"/>
          </p:cNvSpPr>
          <p:nvPr>
            <p:ph idx="1"/>
          </p:nvPr>
        </p:nvSpPr>
        <p:spPr>
          <a:xfrm>
            <a:off x="609600" y="1600201"/>
            <a:ext cx="10126532" cy="4983161"/>
          </a:xfrm>
        </p:spPr>
        <p:txBody>
          <a:bodyPr>
            <a:normAutofit/>
          </a:bodyPr>
          <a:lstStyle/>
          <a:p>
            <a:r>
              <a:rPr lang="en-US" dirty="0"/>
              <a:t>The </a:t>
            </a:r>
            <a:r>
              <a:rPr lang="en-US" b="1" dirty="0"/>
              <a:t>statement of cash flows</a:t>
            </a:r>
            <a:r>
              <a:rPr lang="en-US" dirty="0"/>
              <a:t> reports net cash flows from operating, investing, and financing activities </a:t>
            </a:r>
            <a:r>
              <a:rPr lang="en-US" b="1" dirty="0"/>
              <a:t>over a period of time</a:t>
            </a:r>
            <a:r>
              <a:rPr lang="en-US" dirty="0"/>
              <a:t>.</a:t>
            </a:r>
          </a:p>
          <a:p>
            <a:endParaRPr lang="en-US" dirty="0"/>
          </a:p>
          <a:p>
            <a:r>
              <a:rPr lang="en-US" b="1" dirty="0"/>
              <a:t>Operating cash flow ≠ Net income</a:t>
            </a:r>
            <a:r>
              <a:rPr lang="en-US" dirty="0"/>
              <a:t> due to timing differences in recognition vs cash collection/payment.</a:t>
            </a:r>
          </a:p>
          <a:p>
            <a:endParaRPr lang="en-US" dirty="0"/>
          </a:p>
          <a:p>
            <a:r>
              <a:rPr lang="en-US" dirty="0"/>
              <a:t>Both cash flow and net income are essential for decisions, reflecting different aspects of firm performance.</a:t>
            </a:r>
          </a:p>
        </p:txBody>
      </p:sp>
    </p:spTree>
    <p:extLst>
      <p:ext uri="{BB962C8B-B14F-4D97-AF65-F5344CB8AC3E}">
        <p14:creationId xmlns:p14="http://schemas.microsoft.com/office/powerpoint/2010/main" val="317984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94062-D894-C871-16E8-71143ABB5A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F6E78C-C3EE-582F-782D-11934747BF13}"/>
              </a:ext>
            </a:extLst>
          </p:cNvPr>
          <p:cNvSpPr>
            <a:spLocks noGrp="1"/>
          </p:cNvSpPr>
          <p:nvPr>
            <p:ph type="title"/>
          </p:nvPr>
        </p:nvSpPr>
        <p:spPr>
          <a:xfrm>
            <a:off x="609600" y="274638"/>
            <a:ext cx="10972800" cy="1143000"/>
          </a:xfrm>
        </p:spPr>
        <p:txBody>
          <a:bodyPr anchor="ctr">
            <a:normAutofit/>
          </a:bodyPr>
          <a:lstStyle/>
          <a:p>
            <a:r>
              <a:rPr lang="en-US" dirty="0"/>
              <a:t>Statement of Cash Flows</a:t>
            </a:r>
          </a:p>
        </p:txBody>
      </p:sp>
      <p:pic>
        <p:nvPicPr>
          <p:cNvPr id="6" name="Picture 5">
            <a:extLst>
              <a:ext uri="{FF2B5EF4-FFF2-40B4-BE49-F238E27FC236}">
                <a16:creationId xmlns:a16="http://schemas.microsoft.com/office/drawing/2014/main" id="{8AA18645-2B3B-8090-6553-B29A6D07BFE6}"/>
              </a:ext>
            </a:extLst>
          </p:cNvPr>
          <p:cNvPicPr>
            <a:picLocks noChangeAspect="1"/>
          </p:cNvPicPr>
          <p:nvPr/>
        </p:nvPicPr>
        <p:blipFill>
          <a:blip r:embed="rId3"/>
          <a:stretch>
            <a:fillRect/>
          </a:stretch>
        </p:blipFill>
        <p:spPr>
          <a:xfrm>
            <a:off x="609600" y="2006950"/>
            <a:ext cx="10972800" cy="4169663"/>
          </a:xfrm>
          <a:prstGeom prst="rect">
            <a:avLst/>
          </a:prstGeom>
          <a:noFill/>
        </p:spPr>
      </p:pic>
    </p:spTree>
    <p:extLst>
      <p:ext uri="{BB962C8B-B14F-4D97-AF65-F5344CB8AC3E}">
        <p14:creationId xmlns:p14="http://schemas.microsoft.com/office/powerpoint/2010/main" val="4125676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CFE4B-E059-3009-A39F-9068A0D4D624}"/>
              </a:ext>
            </a:extLst>
          </p:cNvPr>
          <p:cNvSpPr>
            <a:spLocks noGrp="1"/>
          </p:cNvSpPr>
          <p:nvPr>
            <p:ph type="title"/>
          </p:nvPr>
        </p:nvSpPr>
        <p:spPr/>
        <p:txBody>
          <a:bodyPr/>
          <a:lstStyle/>
          <a:p>
            <a:r>
              <a:rPr lang="en-US" dirty="0"/>
              <a:t>Articulation of Financial Statements</a:t>
            </a:r>
          </a:p>
        </p:txBody>
      </p:sp>
      <p:sp>
        <p:nvSpPr>
          <p:cNvPr id="3" name="Content Placeholder 2">
            <a:extLst>
              <a:ext uri="{FF2B5EF4-FFF2-40B4-BE49-F238E27FC236}">
                <a16:creationId xmlns:a16="http://schemas.microsoft.com/office/drawing/2014/main" id="{FB2C3428-A971-620B-5131-282B6D1A37F1}"/>
              </a:ext>
            </a:extLst>
          </p:cNvPr>
          <p:cNvSpPr>
            <a:spLocks noGrp="1"/>
          </p:cNvSpPr>
          <p:nvPr>
            <p:ph idx="1"/>
          </p:nvPr>
        </p:nvSpPr>
        <p:spPr/>
        <p:txBody>
          <a:bodyPr>
            <a:normAutofit/>
          </a:bodyPr>
          <a:lstStyle/>
          <a:p>
            <a:pPr>
              <a:lnSpc>
                <a:spcPct val="150000"/>
              </a:lnSpc>
            </a:pPr>
            <a:r>
              <a:rPr lang="en-US" dirty="0"/>
              <a:t>How the statements connect (the Flow):</a:t>
            </a:r>
          </a:p>
          <a:p>
            <a:pPr marL="971550" lvl="1" indent="-514350">
              <a:lnSpc>
                <a:spcPct val="150000"/>
              </a:lnSpc>
              <a:buFont typeface="+mj-lt"/>
              <a:buAutoNum type="arabicParenR"/>
            </a:pPr>
            <a:r>
              <a:rPr lang="en-US" dirty="0"/>
              <a:t>Income Statement yields Net Income.</a:t>
            </a:r>
          </a:p>
          <a:p>
            <a:pPr marL="971550" lvl="1" indent="-514350">
              <a:lnSpc>
                <a:spcPct val="150000"/>
              </a:lnSpc>
              <a:buFont typeface="+mj-lt"/>
              <a:buAutoNum type="arabicParenR"/>
            </a:pPr>
            <a:r>
              <a:rPr lang="en-US" dirty="0"/>
              <a:t>Net Income flows into Statement of Equity (Retained Earnings).</a:t>
            </a:r>
          </a:p>
          <a:p>
            <a:pPr marL="971550" lvl="1" indent="-514350">
              <a:lnSpc>
                <a:spcPct val="150000"/>
              </a:lnSpc>
              <a:buFont typeface="+mj-lt"/>
              <a:buAutoNum type="arabicParenR"/>
            </a:pPr>
            <a:r>
              <a:rPr lang="en-US" dirty="0"/>
              <a:t>Ending Equity flows into the Balance Sheet.</a:t>
            </a:r>
          </a:p>
          <a:p>
            <a:pPr marL="971550" lvl="1" indent="-514350">
              <a:lnSpc>
                <a:spcPct val="150000"/>
              </a:lnSpc>
              <a:buFont typeface="+mj-lt"/>
              <a:buAutoNum type="arabicParenR"/>
            </a:pPr>
            <a:r>
              <a:rPr lang="en-US" dirty="0"/>
              <a:t>Change in Cash (Cash Flow </a:t>
            </a:r>
            <a:r>
              <a:rPr lang="en-US" dirty="0" err="1"/>
              <a:t>Stmt</a:t>
            </a:r>
            <a:r>
              <a:rPr lang="en-US" dirty="0"/>
              <a:t>) matches Cash on Balance Sheet.</a:t>
            </a:r>
          </a:p>
        </p:txBody>
      </p:sp>
    </p:spTree>
    <p:extLst>
      <p:ext uri="{BB962C8B-B14F-4D97-AF65-F5344CB8AC3E}">
        <p14:creationId xmlns:p14="http://schemas.microsoft.com/office/powerpoint/2010/main" val="401367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42953-BD80-87EE-2655-8F155D49BC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57D714-773E-FB4C-D7EC-8E2A3C855EC0}"/>
              </a:ext>
            </a:extLst>
          </p:cNvPr>
          <p:cNvSpPr>
            <a:spLocks noGrp="1"/>
          </p:cNvSpPr>
          <p:nvPr>
            <p:ph type="title"/>
          </p:nvPr>
        </p:nvSpPr>
        <p:spPr>
          <a:xfrm>
            <a:off x="609600" y="274638"/>
            <a:ext cx="10972800" cy="1143000"/>
          </a:xfrm>
        </p:spPr>
        <p:txBody>
          <a:bodyPr anchor="ctr">
            <a:normAutofit/>
          </a:bodyPr>
          <a:lstStyle/>
          <a:p>
            <a:r>
              <a:rPr lang="en-US"/>
              <a:t>Articulation of Financial Statements</a:t>
            </a:r>
          </a:p>
        </p:txBody>
      </p:sp>
      <p:pic>
        <p:nvPicPr>
          <p:cNvPr id="9" name="Picture 8">
            <a:extLst>
              <a:ext uri="{FF2B5EF4-FFF2-40B4-BE49-F238E27FC236}">
                <a16:creationId xmlns:a16="http://schemas.microsoft.com/office/drawing/2014/main" id="{1681C03F-96D4-166E-E769-E6220612E10E}"/>
              </a:ext>
            </a:extLst>
          </p:cNvPr>
          <p:cNvPicPr>
            <a:picLocks noChangeAspect="1"/>
          </p:cNvPicPr>
          <p:nvPr/>
        </p:nvPicPr>
        <p:blipFill>
          <a:blip r:embed="rId3"/>
          <a:stretch>
            <a:fillRect/>
          </a:stretch>
        </p:blipFill>
        <p:spPr>
          <a:xfrm>
            <a:off x="1576816" y="1417638"/>
            <a:ext cx="8102701" cy="4983161"/>
          </a:xfrm>
          <a:prstGeom prst="rect">
            <a:avLst/>
          </a:prstGeom>
          <a:noFill/>
        </p:spPr>
      </p:pic>
      <p:sp>
        <p:nvSpPr>
          <p:cNvPr id="3" name="Rectangle: Rounded Corners 2">
            <a:extLst>
              <a:ext uri="{FF2B5EF4-FFF2-40B4-BE49-F238E27FC236}">
                <a16:creationId xmlns:a16="http://schemas.microsoft.com/office/drawing/2014/main" id="{179E13E4-A761-B2CC-5DEA-36A7EF27907C}"/>
              </a:ext>
            </a:extLst>
          </p:cNvPr>
          <p:cNvSpPr/>
          <p:nvPr/>
        </p:nvSpPr>
        <p:spPr>
          <a:xfrm>
            <a:off x="5742039" y="1494503"/>
            <a:ext cx="3937478" cy="2251587"/>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AB8A3720-0828-F3E9-E221-F8299FAF65FE}"/>
              </a:ext>
            </a:extLst>
          </p:cNvPr>
          <p:cNvSpPr/>
          <p:nvPr/>
        </p:nvSpPr>
        <p:spPr>
          <a:xfrm>
            <a:off x="1576816" y="4045974"/>
            <a:ext cx="3937478" cy="2251587"/>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8EE0B975-1EFA-6278-77A9-DA9B8D8FF9E4}"/>
              </a:ext>
            </a:extLst>
          </p:cNvPr>
          <p:cNvSpPr/>
          <p:nvPr/>
        </p:nvSpPr>
        <p:spPr>
          <a:xfrm>
            <a:off x="5742039" y="4045973"/>
            <a:ext cx="3937478" cy="2251587"/>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985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4" grpId="1" animBg="1"/>
      <p:bldP spid="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80C8F-6E2A-4CA6-ACA0-FD78838E43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487AAD-65DD-90DC-CF3B-2E0A77A739C8}"/>
              </a:ext>
            </a:extLst>
          </p:cNvPr>
          <p:cNvSpPr>
            <a:spLocks noGrp="1"/>
          </p:cNvSpPr>
          <p:nvPr>
            <p:ph type="title"/>
          </p:nvPr>
        </p:nvSpPr>
        <p:spPr>
          <a:xfrm>
            <a:off x="609600" y="70241"/>
            <a:ext cx="10972800" cy="1143000"/>
          </a:xfrm>
        </p:spPr>
        <p:txBody>
          <a:bodyPr>
            <a:normAutofit/>
          </a:bodyPr>
          <a:lstStyle/>
          <a:p>
            <a:r>
              <a:rPr lang="en-US" dirty="0"/>
              <a:t>Articulation of Nike Financial Statements</a:t>
            </a:r>
          </a:p>
        </p:txBody>
      </p:sp>
      <p:grpSp>
        <p:nvGrpSpPr>
          <p:cNvPr id="64" name="Group 63">
            <a:extLst>
              <a:ext uri="{FF2B5EF4-FFF2-40B4-BE49-F238E27FC236}">
                <a16:creationId xmlns:a16="http://schemas.microsoft.com/office/drawing/2014/main" id="{973BA79B-D1E0-1797-AA86-C68151563CC2}"/>
              </a:ext>
            </a:extLst>
          </p:cNvPr>
          <p:cNvGrpSpPr/>
          <p:nvPr/>
        </p:nvGrpSpPr>
        <p:grpSpPr>
          <a:xfrm>
            <a:off x="3095625" y="1036323"/>
            <a:ext cx="6422844" cy="5431749"/>
            <a:chOff x="0" y="0"/>
            <a:chExt cx="6000750" cy="4946015"/>
          </a:xfrm>
        </p:grpSpPr>
        <p:pic>
          <p:nvPicPr>
            <p:cNvPr id="65" name="Picture 64">
              <a:extLst>
                <a:ext uri="{FF2B5EF4-FFF2-40B4-BE49-F238E27FC236}">
                  <a16:creationId xmlns:a16="http://schemas.microsoft.com/office/drawing/2014/main" id="{48068DDD-00C6-94B4-F2DC-525C83AB5D4B}"/>
                </a:ext>
              </a:extLst>
            </p:cNvPr>
            <p:cNvPicPr>
              <a:picLocks noChangeAspect="1"/>
            </p:cNvPicPr>
            <p:nvPr/>
          </p:nvPicPr>
          <p:blipFill>
            <a:blip r:embed="rId3"/>
            <a:stretch>
              <a:fillRect/>
            </a:stretch>
          </p:blipFill>
          <p:spPr>
            <a:xfrm>
              <a:off x="0" y="0"/>
              <a:ext cx="6000750" cy="4946015"/>
            </a:xfrm>
            <a:prstGeom prst="rect">
              <a:avLst/>
            </a:prstGeom>
          </p:spPr>
        </p:pic>
        <p:grpSp>
          <p:nvGrpSpPr>
            <p:cNvPr id="66" name="Group 65">
              <a:extLst>
                <a:ext uri="{FF2B5EF4-FFF2-40B4-BE49-F238E27FC236}">
                  <a16:creationId xmlns:a16="http://schemas.microsoft.com/office/drawing/2014/main" id="{56C9D20C-7B76-246F-BE1D-EBE17F3B56CD}"/>
                </a:ext>
              </a:extLst>
            </p:cNvPr>
            <p:cNvGrpSpPr/>
            <p:nvPr/>
          </p:nvGrpSpPr>
          <p:grpSpPr>
            <a:xfrm>
              <a:off x="1404938" y="895330"/>
              <a:ext cx="4424216" cy="3240108"/>
              <a:chOff x="0" y="14267"/>
              <a:chExt cx="4424216" cy="3240108"/>
            </a:xfrm>
          </p:grpSpPr>
          <p:sp>
            <p:nvSpPr>
              <p:cNvPr id="67" name="Rectangle: Rounded Corners 66">
                <a:extLst>
                  <a:ext uri="{FF2B5EF4-FFF2-40B4-BE49-F238E27FC236}">
                    <a16:creationId xmlns:a16="http://schemas.microsoft.com/office/drawing/2014/main" id="{A9EFC90E-99A5-8920-58D7-4BCF2DD6096A}"/>
                  </a:ext>
                </a:extLst>
              </p:cNvPr>
              <p:cNvSpPr/>
              <p:nvPr/>
            </p:nvSpPr>
            <p:spPr>
              <a:xfrm>
                <a:off x="2047875" y="504825"/>
                <a:ext cx="409433" cy="10206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Aft>
                    <a:spcPts val="1000"/>
                  </a:spcAft>
                  <a:buNone/>
                </a:pPr>
                <a:r>
                  <a:rPr lang="en-US" sz="1050" kern="100">
                    <a:effectLst/>
                    <a:ea typeface="Malgun Gothic" panose="020B0503020000020004" pitchFamily="34" charset="-127"/>
                    <a:cs typeface="Times New Roman" panose="02020603050405020304" pitchFamily="18" charset="0"/>
                  </a:rPr>
                  <a:t>(3)</a:t>
                </a:r>
              </a:p>
            </p:txBody>
          </p:sp>
          <p:sp>
            <p:nvSpPr>
              <p:cNvPr id="68" name="Rectangle: Rounded Corners 67">
                <a:extLst>
                  <a:ext uri="{FF2B5EF4-FFF2-40B4-BE49-F238E27FC236}">
                    <a16:creationId xmlns:a16="http://schemas.microsoft.com/office/drawing/2014/main" id="{4CC1F7DB-4B7E-F2BD-3015-D08B8095D06D}"/>
                  </a:ext>
                </a:extLst>
              </p:cNvPr>
              <p:cNvSpPr/>
              <p:nvPr/>
            </p:nvSpPr>
            <p:spPr>
              <a:xfrm>
                <a:off x="2019300" y="2495550"/>
                <a:ext cx="408940" cy="101600"/>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Aft>
                    <a:spcPts val="1000"/>
                  </a:spcAft>
                  <a:buNone/>
                </a:pPr>
                <a:r>
                  <a:rPr lang="en-US" sz="1050" kern="100">
                    <a:effectLst/>
                    <a:ea typeface="Malgun Gothic" panose="020B0503020000020004" pitchFamily="34" charset="-127"/>
                    <a:cs typeface="Times New Roman" panose="02020603050405020304" pitchFamily="18" charset="0"/>
                  </a:rPr>
                  <a:t>(7)</a:t>
                </a:r>
              </a:p>
            </p:txBody>
          </p:sp>
          <p:sp>
            <p:nvSpPr>
              <p:cNvPr id="70" name="Rectangle: Rounded Corners 69">
                <a:extLst>
                  <a:ext uri="{FF2B5EF4-FFF2-40B4-BE49-F238E27FC236}">
                    <a16:creationId xmlns:a16="http://schemas.microsoft.com/office/drawing/2014/main" id="{24035827-32F1-2A48-88B4-EC5A1304517A}"/>
                  </a:ext>
                </a:extLst>
              </p:cNvPr>
              <p:cNvSpPr/>
              <p:nvPr/>
            </p:nvSpPr>
            <p:spPr>
              <a:xfrm>
                <a:off x="3962400" y="704850"/>
                <a:ext cx="409433" cy="10206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Aft>
                    <a:spcPts val="1000"/>
                  </a:spcAft>
                  <a:buNone/>
                </a:pPr>
                <a:r>
                  <a:rPr lang="en-US" sz="1050" kern="100">
                    <a:effectLst/>
                    <a:ea typeface="Malgun Gothic" panose="020B0503020000020004" pitchFamily="34" charset="-127"/>
                    <a:cs typeface="Times New Roman" panose="02020603050405020304" pitchFamily="18" charset="0"/>
                  </a:rPr>
                  <a:t>(11)</a:t>
                </a:r>
              </a:p>
            </p:txBody>
          </p:sp>
          <p:sp>
            <p:nvSpPr>
              <p:cNvPr id="71" name="Rectangle: Rounded Corners 70">
                <a:extLst>
                  <a:ext uri="{FF2B5EF4-FFF2-40B4-BE49-F238E27FC236}">
                    <a16:creationId xmlns:a16="http://schemas.microsoft.com/office/drawing/2014/main" id="{6C46D184-26AA-8104-02F7-14371EBDCDD5}"/>
                  </a:ext>
                </a:extLst>
              </p:cNvPr>
              <p:cNvSpPr/>
              <p:nvPr/>
            </p:nvSpPr>
            <p:spPr>
              <a:xfrm>
                <a:off x="1990725" y="3152775"/>
                <a:ext cx="408940" cy="101600"/>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Aft>
                    <a:spcPts val="1000"/>
                  </a:spcAft>
                  <a:buNone/>
                </a:pPr>
                <a:r>
                  <a:rPr lang="en-US" sz="1050" kern="100" dirty="0">
                    <a:effectLst/>
                    <a:ea typeface="Malgun Gothic" panose="020B0503020000020004" pitchFamily="34" charset="-127"/>
                    <a:cs typeface="Times New Roman" panose="02020603050405020304" pitchFamily="18" charset="0"/>
                  </a:rPr>
                  <a:t>(9)</a:t>
                </a:r>
              </a:p>
            </p:txBody>
          </p:sp>
          <p:sp>
            <p:nvSpPr>
              <p:cNvPr id="72" name="Rectangle: Rounded Corners 71">
                <a:extLst>
                  <a:ext uri="{FF2B5EF4-FFF2-40B4-BE49-F238E27FC236}">
                    <a16:creationId xmlns:a16="http://schemas.microsoft.com/office/drawing/2014/main" id="{3FD274C5-AA02-F883-0275-4B725FA29AC6}"/>
                  </a:ext>
                </a:extLst>
              </p:cNvPr>
              <p:cNvSpPr/>
              <p:nvPr/>
            </p:nvSpPr>
            <p:spPr>
              <a:xfrm>
                <a:off x="2019300" y="2381250"/>
                <a:ext cx="408940" cy="101600"/>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Aft>
                    <a:spcPts val="1000"/>
                  </a:spcAft>
                  <a:buNone/>
                </a:pPr>
                <a:r>
                  <a:rPr lang="en-US" sz="1050" kern="100">
                    <a:effectLst/>
                    <a:ea typeface="Malgun Gothic" panose="020B0503020000020004" pitchFamily="34" charset="-127"/>
                    <a:cs typeface="Times New Roman" panose="02020603050405020304" pitchFamily="18" charset="0"/>
                  </a:rPr>
                  <a:t>(6)</a:t>
                </a:r>
              </a:p>
            </p:txBody>
          </p:sp>
          <p:sp>
            <p:nvSpPr>
              <p:cNvPr id="73" name="Rectangle: Rounded Corners 72">
                <a:extLst>
                  <a:ext uri="{FF2B5EF4-FFF2-40B4-BE49-F238E27FC236}">
                    <a16:creationId xmlns:a16="http://schemas.microsoft.com/office/drawing/2014/main" id="{DCBA73CB-086C-0E76-3D7D-18D8C8163E4E}"/>
                  </a:ext>
                </a:extLst>
              </p:cNvPr>
              <p:cNvSpPr/>
              <p:nvPr/>
            </p:nvSpPr>
            <p:spPr>
              <a:xfrm>
                <a:off x="1985962" y="1619250"/>
                <a:ext cx="408940" cy="101600"/>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Aft>
                    <a:spcPts val="1000"/>
                  </a:spcAft>
                  <a:buNone/>
                </a:pPr>
                <a:r>
                  <a:rPr lang="en-US" sz="1050" kern="100">
                    <a:effectLst/>
                    <a:ea typeface="Malgun Gothic" panose="020B0503020000020004" pitchFamily="34" charset="-127"/>
                    <a:cs typeface="Times New Roman" panose="02020603050405020304" pitchFamily="18" charset="0"/>
                  </a:rPr>
                  <a:t>(5)</a:t>
                </a:r>
              </a:p>
            </p:txBody>
          </p:sp>
          <p:sp>
            <p:nvSpPr>
              <p:cNvPr id="74" name="Rectangle: Rounded Corners 73">
                <a:extLst>
                  <a:ext uri="{FF2B5EF4-FFF2-40B4-BE49-F238E27FC236}">
                    <a16:creationId xmlns:a16="http://schemas.microsoft.com/office/drawing/2014/main" id="{1205A4DF-4E0A-F158-3B65-C5295A36EAA8}"/>
                  </a:ext>
                </a:extLst>
              </p:cNvPr>
              <p:cNvSpPr/>
              <p:nvPr/>
            </p:nvSpPr>
            <p:spPr>
              <a:xfrm>
                <a:off x="2047875" y="385762"/>
                <a:ext cx="408940" cy="101600"/>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Aft>
                    <a:spcPts val="1000"/>
                  </a:spcAft>
                  <a:buNone/>
                </a:pPr>
                <a:r>
                  <a:rPr lang="en-US" sz="1050" kern="100">
                    <a:effectLst/>
                    <a:ea typeface="Malgun Gothic" panose="020B0503020000020004" pitchFamily="34" charset="-127"/>
                    <a:cs typeface="Times New Roman" panose="02020603050405020304" pitchFamily="18" charset="0"/>
                  </a:rPr>
                  <a:t>(2)</a:t>
                </a:r>
              </a:p>
            </p:txBody>
          </p:sp>
          <p:sp>
            <p:nvSpPr>
              <p:cNvPr id="75" name="Rectangle: Rounded Corners 74">
                <a:extLst>
                  <a:ext uri="{FF2B5EF4-FFF2-40B4-BE49-F238E27FC236}">
                    <a16:creationId xmlns:a16="http://schemas.microsoft.com/office/drawing/2014/main" id="{C11B5FFD-281D-22C3-3C6E-7D1855AF4487}"/>
                  </a:ext>
                </a:extLst>
              </p:cNvPr>
              <p:cNvSpPr/>
              <p:nvPr/>
            </p:nvSpPr>
            <p:spPr>
              <a:xfrm>
                <a:off x="2047875" y="661987"/>
                <a:ext cx="408940" cy="101600"/>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Aft>
                    <a:spcPts val="1000"/>
                  </a:spcAft>
                  <a:buNone/>
                </a:pPr>
                <a:r>
                  <a:rPr lang="en-US" sz="1050" kern="100">
                    <a:effectLst/>
                    <a:ea typeface="Malgun Gothic" panose="020B0503020000020004" pitchFamily="34" charset="-127"/>
                    <a:cs typeface="Times New Roman" panose="02020603050405020304" pitchFamily="18" charset="0"/>
                  </a:rPr>
                  <a:t>(4)</a:t>
                </a:r>
              </a:p>
            </p:txBody>
          </p:sp>
          <p:sp>
            <p:nvSpPr>
              <p:cNvPr id="76" name="Rectangle: Rounded Corners 75">
                <a:extLst>
                  <a:ext uri="{FF2B5EF4-FFF2-40B4-BE49-F238E27FC236}">
                    <a16:creationId xmlns:a16="http://schemas.microsoft.com/office/drawing/2014/main" id="{037D41A0-0202-E78E-50DE-E38DCB7F6AB7}"/>
                  </a:ext>
                </a:extLst>
              </p:cNvPr>
              <p:cNvSpPr/>
              <p:nvPr/>
            </p:nvSpPr>
            <p:spPr>
              <a:xfrm>
                <a:off x="0" y="871537"/>
                <a:ext cx="408940" cy="101600"/>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Aft>
                    <a:spcPts val="1000"/>
                  </a:spcAft>
                  <a:buNone/>
                </a:pPr>
                <a:r>
                  <a:rPr lang="en-US" sz="1050" kern="100" dirty="0">
                    <a:effectLst/>
                    <a:ea typeface="Malgun Gothic" panose="020B0503020000020004" pitchFamily="34" charset="-127"/>
                    <a:cs typeface="Times New Roman" panose="02020603050405020304" pitchFamily="18" charset="0"/>
                  </a:rPr>
                  <a:t>(1)</a:t>
                </a:r>
              </a:p>
            </p:txBody>
          </p:sp>
          <p:sp>
            <p:nvSpPr>
              <p:cNvPr id="77" name="Rectangle: Rounded Corners 76">
                <a:extLst>
                  <a:ext uri="{FF2B5EF4-FFF2-40B4-BE49-F238E27FC236}">
                    <a16:creationId xmlns:a16="http://schemas.microsoft.com/office/drawing/2014/main" id="{5D605247-D491-E8A4-9DF0-E9F59174A01F}"/>
                  </a:ext>
                </a:extLst>
              </p:cNvPr>
              <p:cNvSpPr/>
              <p:nvPr/>
            </p:nvSpPr>
            <p:spPr>
              <a:xfrm>
                <a:off x="4014783" y="14267"/>
                <a:ext cx="409433" cy="10206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Aft>
                    <a:spcPts val="1000"/>
                  </a:spcAft>
                  <a:buNone/>
                </a:pPr>
                <a:r>
                  <a:rPr lang="en-US" sz="1050" kern="100" dirty="0">
                    <a:effectLst/>
                    <a:ea typeface="Malgun Gothic" panose="020B0503020000020004" pitchFamily="34" charset="-127"/>
                    <a:cs typeface="Times New Roman" panose="02020603050405020304" pitchFamily="18" charset="0"/>
                  </a:rPr>
                  <a:t>(10)</a:t>
                </a:r>
              </a:p>
            </p:txBody>
          </p:sp>
        </p:grpSp>
      </p:grpSp>
    </p:spTree>
    <p:extLst>
      <p:ext uri="{BB962C8B-B14F-4D97-AF65-F5344CB8AC3E}">
        <p14:creationId xmlns:p14="http://schemas.microsoft.com/office/powerpoint/2010/main" val="625917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5F51D-FB4E-52DC-E9D8-176A3417EB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F7EEC7-5467-20FD-FEC6-6BD891988AB1}"/>
              </a:ext>
            </a:extLst>
          </p:cNvPr>
          <p:cNvSpPr>
            <a:spLocks noGrp="1"/>
          </p:cNvSpPr>
          <p:nvPr>
            <p:ph type="title"/>
          </p:nvPr>
        </p:nvSpPr>
        <p:spPr/>
        <p:txBody>
          <a:bodyPr>
            <a:normAutofit/>
          </a:bodyPr>
          <a:lstStyle/>
          <a:p>
            <a:pPr algn="l"/>
            <a:r>
              <a:rPr lang="en-US" dirty="0"/>
              <a:t>Information Beyond Financial Statements</a:t>
            </a:r>
          </a:p>
        </p:txBody>
      </p:sp>
      <p:sp>
        <p:nvSpPr>
          <p:cNvPr id="3" name="Content Placeholder 2">
            <a:extLst>
              <a:ext uri="{FF2B5EF4-FFF2-40B4-BE49-F238E27FC236}">
                <a16:creationId xmlns:a16="http://schemas.microsoft.com/office/drawing/2014/main" id="{21F08236-98F3-6536-363D-9D292E068B7B}"/>
              </a:ext>
            </a:extLst>
          </p:cNvPr>
          <p:cNvSpPr>
            <a:spLocks noGrp="1"/>
          </p:cNvSpPr>
          <p:nvPr>
            <p:ph idx="1"/>
          </p:nvPr>
        </p:nvSpPr>
        <p:spPr/>
        <p:txBody>
          <a:bodyPr>
            <a:normAutofit fontScale="92500" lnSpcReduction="10000"/>
          </a:bodyPr>
          <a:lstStyle/>
          <a:p>
            <a:pPr lvl="0">
              <a:lnSpc>
                <a:spcPct val="150000"/>
              </a:lnSpc>
            </a:pPr>
            <a:r>
              <a:rPr lang="en-US" dirty="0"/>
              <a:t>Management Discussion and Analysis (MD&amp;A)</a:t>
            </a:r>
          </a:p>
          <a:p>
            <a:pPr lvl="0">
              <a:lnSpc>
                <a:spcPct val="150000"/>
              </a:lnSpc>
            </a:pPr>
            <a:r>
              <a:rPr lang="en-US" dirty="0"/>
              <a:t>Independent auditor report</a:t>
            </a:r>
          </a:p>
          <a:p>
            <a:pPr lvl="0">
              <a:lnSpc>
                <a:spcPct val="150000"/>
              </a:lnSpc>
            </a:pPr>
            <a:r>
              <a:rPr lang="en-US" dirty="0"/>
              <a:t>Financial statement footnotes</a:t>
            </a:r>
          </a:p>
          <a:p>
            <a:pPr lvl="0">
              <a:lnSpc>
                <a:spcPct val="150000"/>
              </a:lnSpc>
            </a:pPr>
            <a:r>
              <a:rPr lang="en-US" dirty="0"/>
              <a:t>Regulatory filings, including proxy statements and other SEC filings</a:t>
            </a:r>
          </a:p>
          <a:p>
            <a:pPr lvl="0">
              <a:lnSpc>
                <a:spcPct val="150000"/>
              </a:lnSpc>
            </a:pPr>
            <a:r>
              <a:rPr lang="en-US" dirty="0"/>
              <a:t>Environmental, Social, and Governance (ESG) reporting</a:t>
            </a:r>
          </a:p>
          <a:p>
            <a:pPr lvl="0">
              <a:lnSpc>
                <a:spcPct val="150000"/>
              </a:lnSpc>
            </a:pPr>
            <a:r>
              <a:rPr lang="en-US" dirty="0"/>
              <a:t>Nike’s 10-K Report (2024):</a:t>
            </a:r>
          </a:p>
          <a:p>
            <a:pPr marL="0" indent="0">
              <a:buNone/>
            </a:pPr>
            <a:r>
              <a:rPr lang="en-US" sz="2000" u="sng" dirty="0">
                <a:hlinkClick r:id="rId3"/>
              </a:rPr>
              <a:t>https://investors.nike.com/investors/news-events-and-reports/default.aspx</a:t>
            </a:r>
            <a:endParaRPr lang="en-US" sz="2000" dirty="0"/>
          </a:p>
        </p:txBody>
      </p:sp>
    </p:spTree>
    <p:extLst>
      <p:ext uri="{BB962C8B-B14F-4D97-AF65-F5344CB8AC3E}">
        <p14:creationId xmlns:p14="http://schemas.microsoft.com/office/powerpoint/2010/main" val="892605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D7D2B-E3B0-69DA-ED9B-6646ED944A81}"/>
              </a:ext>
            </a:extLst>
          </p:cNvPr>
          <p:cNvSpPr>
            <a:spLocks noGrp="1"/>
          </p:cNvSpPr>
          <p:nvPr>
            <p:ph type="title"/>
          </p:nvPr>
        </p:nvSpPr>
        <p:spPr/>
        <p:txBody>
          <a:bodyPr/>
          <a:lstStyle/>
          <a:p>
            <a:pPr algn="l"/>
            <a:r>
              <a:rPr lang="en-US" dirty="0"/>
              <a:t>Review Problem 3: Samsung Electronics</a:t>
            </a:r>
          </a:p>
        </p:txBody>
      </p:sp>
      <p:graphicFrame>
        <p:nvGraphicFramePr>
          <p:cNvPr id="7" name="Content Placeholder 6">
            <a:extLst>
              <a:ext uri="{FF2B5EF4-FFF2-40B4-BE49-F238E27FC236}">
                <a16:creationId xmlns:a16="http://schemas.microsoft.com/office/drawing/2014/main" id="{E1E272E1-0231-A90C-97A5-9A916B92C25A}"/>
              </a:ext>
            </a:extLst>
          </p:cNvPr>
          <p:cNvGraphicFramePr>
            <a:graphicFrameLocks noGrp="1"/>
          </p:cNvGraphicFramePr>
          <p:nvPr>
            <p:ph idx="1"/>
            <p:extLst>
              <p:ext uri="{D42A27DB-BD31-4B8C-83A1-F6EECF244321}">
                <p14:modId xmlns:p14="http://schemas.microsoft.com/office/powerpoint/2010/main" val="2501450684"/>
              </p:ext>
            </p:extLst>
          </p:nvPr>
        </p:nvGraphicFramePr>
        <p:xfrm>
          <a:off x="2743200" y="2862443"/>
          <a:ext cx="5651862" cy="3467440"/>
        </p:xfrm>
        <a:graphic>
          <a:graphicData uri="http://schemas.openxmlformats.org/drawingml/2006/table">
            <a:tbl>
              <a:tblPr firstRow="1" firstCol="1" bandRow="1">
                <a:tableStyleId>{5C22544A-7EE6-4342-B048-85BDC9FD1C3A}</a:tableStyleId>
              </a:tblPr>
              <a:tblGrid>
                <a:gridCol w="2825931">
                  <a:extLst>
                    <a:ext uri="{9D8B030D-6E8A-4147-A177-3AD203B41FA5}">
                      <a16:colId xmlns:a16="http://schemas.microsoft.com/office/drawing/2014/main" val="3224373224"/>
                    </a:ext>
                  </a:extLst>
                </a:gridCol>
                <a:gridCol w="2825931">
                  <a:extLst>
                    <a:ext uri="{9D8B030D-6E8A-4147-A177-3AD203B41FA5}">
                      <a16:colId xmlns:a16="http://schemas.microsoft.com/office/drawing/2014/main" val="1158919664"/>
                    </a:ext>
                  </a:extLst>
                </a:gridCol>
              </a:tblGrid>
              <a:tr h="216715">
                <a:tc>
                  <a:txBody>
                    <a:bodyPr/>
                    <a:lstStyle/>
                    <a:p>
                      <a:pPr marL="228600" marR="0">
                        <a:lnSpc>
                          <a:spcPct val="115000"/>
                        </a:lnSpc>
                        <a:spcAft>
                          <a:spcPts val="1000"/>
                        </a:spcAft>
                        <a:buNone/>
                      </a:pPr>
                      <a:r>
                        <a:rPr lang="en-US" sz="1200" kern="100" dirty="0">
                          <a:solidFill>
                            <a:schemeClr val="tx1"/>
                          </a:solidFill>
                          <a:effectLst/>
                        </a:rPr>
                        <a:t>Item</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nSpc>
                          <a:spcPct val="115000"/>
                        </a:lnSpc>
                        <a:spcAft>
                          <a:spcPts val="1000"/>
                        </a:spcAft>
                        <a:buNone/>
                      </a:pPr>
                      <a:r>
                        <a:rPr lang="en-US" sz="1200" kern="100" dirty="0">
                          <a:solidFill>
                            <a:schemeClr val="tx1"/>
                          </a:solidFill>
                          <a:effectLst/>
                        </a:rPr>
                        <a:t>Amount (₩ billions)</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3746150915"/>
                  </a:ext>
                </a:extLst>
              </a:tr>
              <a:tr h="216715">
                <a:tc>
                  <a:txBody>
                    <a:bodyPr/>
                    <a:lstStyle/>
                    <a:p>
                      <a:pPr marL="228600" marR="0">
                        <a:lnSpc>
                          <a:spcPct val="115000"/>
                        </a:lnSpc>
                        <a:spcAft>
                          <a:spcPts val="1000"/>
                        </a:spcAft>
                        <a:buNone/>
                      </a:pPr>
                      <a:r>
                        <a:rPr lang="en-US" sz="1200" kern="100" dirty="0">
                          <a:solidFill>
                            <a:schemeClr val="tx1"/>
                          </a:solidFill>
                          <a:effectLst/>
                        </a:rPr>
                        <a:t>Short-term liabilities</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nSpc>
                          <a:spcPct val="115000"/>
                        </a:lnSpc>
                        <a:spcAft>
                          <a:spcPts val="1000"/>
                        </a:spcAft>
                        <a:buNone/>
                      </a:pPr>
                      <a:r>
                        <a:rPr lang="en-US" sz="1200" kern="100" dirty="0">
                          <a:solidFill>
                            <a:schemeClr val="tx1"/>
                          </a:solidFill>
                          <a:effectLst/>
                        </a:rPr>
                        <a:t>78,345</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1151125486"/>
                  </a:ext>
                </a:extLst>
              </a:tr>
              <a:tr h="216715">
                <a:tc>
                  <a:txBody>
                    <a:bodyPr/>
                    <a:lstStyle/>
                    <a:p>
                      <a:pPr marL="228600" marR="0">
                        <a:lnSpc>
                          <a:spcPct val="115000"/>
                        </a:lnSpc>
                        <a:spcAft>
                          <a:spcPts val="1000"/>
                        </a:spcAft>
                        <a:buNone/>
                      </a:pPr>
                      <a:r>
                        <a:rPr lang="en-US" sz="1200" kern="100" dirty="0">
                          <a:solidFill>
                            <a:schemeClr val="tx1"/>
                          </a:solidFill>
                          <a:effectLst/>
                        </a:rPr>
                        <a:t>Cash flows used in financing</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nSpc>
                          <a:spcPct val="115000"/>
                        </a:lnSpc>
                        <a:spcAft>
                          <a:spcPts val="1000"/>
                        </a:spcAft>
                        <a:buNone/>
                      </a:pPr>
                      <a:r>
                        <a:rPr lang="en-US" sz="1200" kern="100" dirty="0">
                          <a:solidFill>
                            <a:schemeClr val="tx1"/>
                          </a:solidFill>
                          <a:effectLst/>
                        </a:rPr>
                        <a:t>(19,928)</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1353312971"/>
                  </a:ext>
                </a:extLst>
              </a:tr>
              <a:tr h="216715">
                <a:tc>
                  <a:txBody>
                    <a:bodyPr/>
                    <a:lstStyle/>
                    <a:p>
                      <a:pPr marL="228600" marR="0">
                        <a:lnSpc>
                          <a:spcPct val="115000"/>
                        </a:lnSpc>
                        <a:spcAft>
                          <a:spcPts val="1000"/>
                        </a:spcAft>
                        <a:buNone/>
                      </a:pPr>
                      <a:r>
                        <a:rPr lang="en-US" sz="1200" kern="100" dirty="0">
                          <a:solidFill>
                            <a:schemeClr val="tx1"/>
                          </a:solidFill>
                          <a:effectLst/>
                        </a:rPr>
                        <a:t>Revenues</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nSpc>
                          <a:spcPct val="115000"/>
                        </a:lnSpc>
                        <a:spcAft>
                          <a:spcPts val="1000"/>
                        </a:spcAft>
                        <a:buNone/>
                      </a:pPr>
                      <a:r>
                        <a:rPr lang="en-US" sz="1200" kern="100" dirty="0">
                          <a:solidFill>
                            <a:schemeClr val="tx1"/>
                          </a:solidFill>
                          <a:effectLst/>
                        </a:rPr>
                        <a:t>302,231</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3297301651"/>
                  </a:ext>
                </a:extLst>
              </a:tr>
              <a:tr h="216715">
                <a:tc>
                  <a:txBody>
                    <a:bodyPr/>
                    <a:lstStyle/>
                    <a:p>
                      <a:pPr marL="228600" marR="0">
                        <a:lnSpc>
                          <a:spcPct val="115000"/>
                        </a:lnSpc>
                        <a:spcAft>
                          <a:spcPts val="1000"/>
                        </a:spcAft>
                        <a:buNone/>
                      </a:pPr>
                      <a:r>
                        <a:rPr lang="en-US" sz="1200" kern="100" dirty="0">
                          <a:solidFill>
                            <a:schemeClr val="tx1"/>
                          </a:solidFill>
                          <a:effectLst/>
                        </a:rPr>
                        <a:t>Stockholders' equity</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nSpc>
                          <a:spcPct val="115000"/>
                        </a:lnSpc>
                        <a:spcAft>
                          <a:spcPts val="1000"/>
                        </a:spcAft>
                        <a:buNone/>
                      </a:pPr>
                      <a:r>
                        <a:rPr lang="en-US" sz="1200" kern="100">
                          <a:solidFill>
                            <a:schemeClr val="tx1"/>
                          </a:solidFill>
                          <a:effectLst/>
                        </a:rPr>
                        <a:t>354,750</a:t>
                      </a:r>
                      <a:endParaRPr lang="en-US" sz="1050" kern="1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4097419136"/>
                  </a:ext>
                </a:extLst>
              </a:tr>
              <a:tr h="216715">
                <a:tc>
                  <a:txBody>
                    <a:bodyPr/>
                    <a:lstStyle/>
                    <a:p>
                      <a:pPr marL="228600" marR="0">
                        <a:lnSpc>
                          <a:spcPct val="115000"/>
                        </a:lnSpc>
                        <a:spcAft>
                          <a:spcPts val="1000"/>
                        </a:spcAft>
                        <a:buNone/>
                      </a:pPr>
                      <a:r>
                        <a:rPr lang="en-US" sz="1200" kern="100" dirty="0">
                          <a:solidFill>
                            <a:schemeClr val="tx1"/>
                          </a:solidFill>
                          <a:effectLst/>
                        </a:rPr>
                        <a:t>Cash flows from operations</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nSpc>
                          <a:spcPct val="115000"/>
                        </a:lnSpc>
                        <a:spcAft>
                          <a:spcPts val="1000"/>
                        </a:spcAft>
                        <a:buNone/>
                      </a:pPr>
                      <a:r>
                        <a:rPr lang="en-US" sz="1200" kern="100" dirty="0">
                          <a:solidFill>
                            <a:schemeClr val="tx1"/>
                          </a:solidFill>
                          <a:effectLst/>
                        </a:rPr>
                        <a:t>62,181</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3432348093"/>
                  </a:ext>
                </a:extLst>
              </a:tr>
              <a:tr h="216715">
                <a:tc>
                  <a:txBody>
                    <a:bodyPr/>
                    <a:lstStyle/>
                    <a:p>
                      <a:pPr marL="228600" marR="0">
                        <a:lnSpc>
                          <a:spcPct val="115000"/>
                        </a:lnSpc>
                        <a:spcAft>
                          <a:spcPts val="1000"/>
                        </a:spcAft>
                        <a:buNone/>
                      </a:pPr>
                      <a:r>
                        <a:rPr lang="en-US" sz="1200" kern="100">
                          <a:solidFill>
                            <a:schemeClr val="tx1"/>
                          </a:solidFill>
                          <a:effectLst/>
                        </a:rPr>
                        <a:t>SG&amp;A expenses</a:t>
                      </a:r>
                      <a:endParaRPr lang="en-US" sz="1050" kern="1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nSpc>
                          <a:spcPct val="115000"/>
                        </a:lnSpc>
                        <a:spcAft>
                          <a:spcPts val="1000"/>
                        </a:spcAft>
                        <a:buNone/>
                      </a:pPr>
                      <a:r>
                        <a:rPr lang="en-US" sz="1200" kern="100">
                          <a:solidFill>
                            <a:schemeClr val="tx1"/>
                          </a:solidFill>
                          <a:effectLst/>
                        </a:rPr>
                        <a:t>68,813</a:t>
                      </a:r>
                      <a:endParaRPr lang="en-US" sz="1050" kern="1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493256386"/>
                  </a:ext>
                </a:extLst>
              </a:tr>
              <a:tr h="216715">
                <a:tc>
                  <a:txBody>
                    <a:bodyPr/>
                    <a:lstStyle/>
                    <a:p>
                      <a:pPr marL="228600" marR="0">
                        <a:lnSpc>
                          <a:spcPct val="115000"/>
                        </a:lnSpc>
                        <a:spcAft>
                          <a:spcPts val="1000"/>
                        </a:spcAft>
                        <a:buNone/>
                      </a:pPr>
                      <a:r>
                        <a:rPr lang="en-US" sz="1200" kern="100">
                          <a:solidFill>
                            <a:schemeClr val="tx1"/>
                          </a:solidFill>
                          <a:effectLst/>
                        </a:rPr>
                        <a:t>Long-term assets</a:t>
                      </a:r>
                      <a:endParaRPr lang="en-US" sz="1050" kern="1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nSpc>
                          <a:spcPct val="115000"/>
                        </a:lnSpc>
                        <a:spcAft>
                          <a:spcPts val="1000"/>
                        </a:spcAft>
                        <a:buNone/>
                      </a:pPr>
                      <a:r>
                        <a:rPr lang="en-US" sz="1200" kern="100" dirty="0">
                          <a:solidFill>
                            <a:schemeClr val="tx1"/>
                          </a:solidFill>
                          <a:effectLst/>
                        </a:rPr>
                        <a:t>229,954</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1753770098"/>
                  </a:ext>
                </a:extLst>
              </a:tr>
              <a:tr h="216715">
                <a:tc>
                  <a:txBody>
                    <a:bodyPr/>
                    <a:lstStyle/>
                    <a:p>
                      <a:pPr marL="228600" marR="0">
                        <a:lnSpc>
                          <a:spcPct val="115000"/>
                        </a:lnSpc>
                        <a:spcAft>
                          <a:spcPts val="1000"/>
                        </a:spcAft>
                        <a:buNone/>
                      </a:pPr>
                      <a:r>
                        <a:rPr lang="en-US" sz="1200" kern="100">
                          <a:solidFill>
                            <a:schemeClr val="tx1"/>
                          </a:solidFill>
                          <a:effectLst/>
                        </a:rPr>
                        <a:t>Interest income</a:t>
                      </a:r>
                      <a:endParaRPr lang="en-US" sz="1050" kern="1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nSpc>
                          <a:spcPct val="115000"/>
                        </a:lnSpc>
                        <a:spcAft>
                          <a:spcPts val="1000"/>
                        </a:spcAft>
                        <a:buNone/>
                      </a:pPr>
                      <a:r>
                        <a:rPr lang="en-US" sz="1200" kern="100" dirty="0">
                          <a:solidFill>
                            <a:schemeClr val="tx1"/>
                          </a:solidFill>
                          <a:effectLst/>
                        </a:rPr>
                        <a:t>3,064</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3979447079"/>
                  </a:ext>
                </a:extLst>
              </a:tr>
              <a:tr h="216715">
                <a:tc>
                  <a:txBody>
                    <a:bodyPr/>
                    <a:lstStyle/>
                    <a:p>
                      <a:pPr marL="228600" marR="0">
                        <a:lnSpc>
                          <a:spcPct val="115000"/>
                        </a:lnSpc>
                        <a:spcAft>
                          <a:spcPts val="1000"/>
                        </a:spcAft>
                        <a:buNone/>
                      </a:pPr>
                      <a:r>
                        <a:rPr lang="en-US" sz="1200" kern="100" dirty="0">
                          <a:solidFill>
                            <a:schemeClr val="tx1"/>
                          </a:solidFill>
                          <a:effectLst/>
                        </a:rPr>
                        <a:t>Cost of goods sold</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nSpc>
                          <a:spcPct val="115000"/>
                        </a:lnSpc>
                        <a:spcAft>
                          <a:spcPts val="1000"/>
                        </a:spcAft>
                        <a:buNone/>
                      </a:pPr>
                      <a:r>
                        <a:rPr lang="en-US" sz="1200" kern="100" dirty="0">
                          <a:solidFill>
                            <a:schemeClr val="tx1"/>
                          </a:solidFill>
                          <a:effectLst/>
                        </a:rPr>
                        <a:t>190,042</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3371447212"/>
                  </a:ext>
                </a:extLst>
              </a:tr>
              <a:tr h="216715">
                <a:tc>
                  <a:txBody>
                    <a:bodyPr/>
                    <a:lstStyle/>
                    <a:p>
                      <a:pPr marL="228600" marR="0">
                        <a:lnSpc>
                          <a:spcPct val="115000"/>
                        </a:lnSpc>
                        <a:spcAft>
                          <a:spcPts val="1000"/>
                        </a:spcAft>
                        <a:buNone/>
                      </a:pPr>
                      <a:r>
                        <a:rPr lang="en-US" sz="1200" kern="100">
                          <a:solidFill>
                            <a:schemeClr val="tx1"/>
                          </a:solidFill>
                          <a:effectLst/>
                        </a:rPr>
                        <a:t>Cash, beginning-year</a:t>
                      </a:r>
                      <a:endParaRPr lang="en-US" sz="1050" kern="1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nSpc>
                          <a:spcPct val="115000"/>
                        </a:lnSpc>
                        <a:spcAft>
                          <a:spcPts val="1000"/>
                        </a:spcAft>
                        <a:buNone/>
                      </a:pPr>
                      <a:r>
                        <a:rPr lang="en-US" sz="1200" kern="100" dirty="0">
                          <a:solidFill>
                            <a:schemeClr val="tx1"/>
                          </a:solidFill>
                          <a:effectLst/>
                        </a:rPr>
                        <a:t>39,031</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486760671"/>
                  </a:ext>
                </a:extLst>
              </a:tr>
              <a:tr h="216715">
                <a:tc>
                  <a:txBody>
                    <a:bodyPr/>
                    <a:lstStyle/>
                    <a:p>
                      <a:pPr marL="228600" marR="0">
                        <a:lnSpc>
                          <a:spcPct val="115000"/>
                        </a:lnSpc>
                        <a:spcAft>
                          <a:spcPts val="1000"/>
                        </a:spcAft>
                        <a:buNone/>
                      </a:pPr>
                      <a:r>
                        <a:rPr lang="en-US" sz="1200" kern="100" dirty="0">
                          <a:solidFill>
                            <a:schemeClr val="tx1"/>
                          </a:solidFill>
                          <a:effectLst/>
                        </a:rPr>
                        <a:t>Provision for income taxes</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nSpc>
                          <a:spcPct val="115000"/>
                        </a:lnSpc>
                        <a:spcAft>
                          <a:spcPts val="1000"/>
                        </a:spcAft>
                        <a:buNone/>
                      </a:pPr>
                      <a:r>
                        <a:rPr lang="en-US" sz="1200" kern="100" dirty="0">
                          <a:solidFill>
                            <a:schemeClr val="tx1"/>
                          </a:solidFill>
                          <a:effectLst/>
                        </a:rPr>
                        <a:t>(9,214)</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3092643442"/>
                  </a:ext>
                </a:extLst>
              </a:tr>
              <a:tr h="216715">
                <a:tc>
                  <a:txBody>
                    <a:bodyPr/>
                    <a:lstStyle/>
                    <a:p>
                      <a:pPr marL="228600" marR="0">
                        <a:lnSpc>
                          <a:spcPct val="115000"/>
                        </a:lnSpc>
                        <a:spcAft>
                          <a:spcPts val="1000"/>
                        </a:spcAft>
                        <a:buNone/>
                      </a:pPr>
                      <a:r>
                        <a:rPr lang="en-US" sz="1200" kern="100" dirty="0">
                          <a:solidFill>
                            <a:schemeClr val="tx1"/>
                          </a:solidFill>
                          <a:effectLst/>
                        </a:rPr>
                        <a:t>Short-term assets</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nSpc>
                          <a:spcPct val="115000"/>
                        </a:lnSpc>
                        <a:spcAft>
                          <a:spcPts val="1000"/>
                        </a:spcAft>
                        <a:buNone/>
                      </a:pPr>
                      <a:r>
                        <a:rPr lang="en-US" sz="1200" kern="100" dirty="0">
                          <a:solidFill>
                            <a:schemeClr val="tx1"/>
                          </a:solidFill>
                          <a:effectLst/>
                        </a:rPr>
                        <a:t>218,471</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343564904"/>
                  </a:ext>
                </a:extLst>
              </a:tr>
              <a:tr h="216715">
                <a:tc>
                  <a:txBody>
                    <a:bodyPr/>
                    <a:lstStyle/>
                    <a:p>
                      <a:pPr marL="228600" marR="0">
                        <a:lnSpc>
                          <a:spcPct val="115000"/>
                        </a:lnSpc>
                        <a:spcAft>
                          <a:spcPts val="1000"/>
                        </a:spcAft>
                        <a:buNone/>
                      </a:pPr>
                      <a:r>
                        <a:rPr lang="en-US" sz="1200" kern="100" dirty="0">
                          <a:solidFill>
                            <a:schemeClr val="tx1"/>
                          </a:solidFill>
                          <a:effectLst/>
                        </a:rPr>
                        <a:t>Long-term liabilities</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nSpc>
                          <a:spcPct val="115000"/>
                        </a:lnSpc>
                        <a:spcAft>
                          <a:spcPts val="1000"/>
                        </a:spcAft>
                        <a:buNone/>
                      </a:pPr>
                      <a:r>
                        <a:rPr lang="en-US" sz="1200" kern="100" dirty="0">
                          <a:solidFill>
                            <a:schemeClr val="tx1"/>
                          </a:solidFill>
                          <a:effectLst/>
                        </a:rPr>
                        <a:t>15,330</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3359553241"/>
                  </a:ext>
                </a:extLst>
              </a:tr>
              <a:tr h="216715">
                <a:tc>
                  <a:txBody>
                    <a:bodyPr/>
                    <a:lstStyle/>
                    <a:p>
                      <a:pPr marL="228600" marR="0">
                        <a:lnSpc>
                          <a:spcPct val="115000"/>
                        </a:lnSpc>
                        <a:spcAft>
                          <a:spcPts val="1000"/>
                        </a:spcAft>
                        <a:buNone/>
                      </a:pPr>
                      <a:r>
                        <a:rPr lang="en-US" sz="1200" kern="100" dirty="0">
                          <a:solidFill>
                            <a:schemeClr val="tx1"/>
                          </a:solidFill>
                          <a:effectLst/>
                        </a:rPr>
                        <a:t>Cash, ending year</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nSpc>
                          <a:spcPct val="115000"/>
                        </a:lnSpc>
                        <a:spcAft>
                          <a:spcPts val="1000"/>
                        </a:spcAft>
                        <a:buNone/>
                      </a:pPr>
                      <a:r>
                        <a:rPr lang="en-US" sz="1200" kern="100" dirty="0">
                          <a:solidFill>
                            <a:schemeClr val="tx1"/>
                          </a:solidFill>
                          <a:effectLst/>
                        </a:rPr>
                        <a:t>49,681</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3078348379"/>
                  </a:ext>
                </a:extLst>
              </a:tr>
              <a:tr h="216715">
                <a:tc>
                  <a:txBody>
                    <a:bodyPr/>
                    <a:lstStyle/>
                    <a:p>
                      <a:pPr marL="228600" marR="0">
                        <a:lnSpc>
                          <a:spcPct val="115000"/>
                        </a:lnSpc>
                        <a:spcAft>
                          <a:spcPts val="1000"/>
                        </a:spcAft>
                        <a:buNone/>
                      </a:pPr>
                      <a:r>
                        <a:rPr lang="en-US" sz="1200" kern="100" dirty="0">
                          <a:solidFill>
                            <a:schemeClr val="tx1"/>
                          </a:solidFill>
                          <a:effectLst/>
                        </a:rPr>
                        <a:t>Cash flows used in investing</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nSpc>
                          <a:spcPct val="115000"/>
                        </a:lnSpc>
                        <a:spcAft>
                          <a:spcPts val="1000"/>
                        </a:spcAft>
                        <a:buNone/>
                      </a:pPr>
                      <a:r>
                        <a:rPr lang="en-US" sz="1200" kern="100" dirty="0">
                          <a:solidFill>
                            <a:schemeClr val="tx1"/>
                          </a:solidFill>
                          <a:effectLst/>
                        </a:rPr>
                        <a:t>(31,603)</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2451895217"/>
                  </a:ext>
                </a:extLst>
              </a:tr>
            </a:tbl>
          </a:graphicData>
        </a:graphic>
      </p:graphicFrame>
      <p:sp>
        <p:nvSpPr>
          <p:cNvPr id="9" name="Rectangle 4">
            <a:extLst>
              <a:ext uri="{FF2B5EF4-FFF2-40B4-BE49-F238E27FC236}">
                <a16:creationId xmlns:a16="http://schemas.microsoft.com/office/drawing/2014/main" id="{3B8A610A-2531-FFAB-90B3-4876B768A44C}"/>
              </a:ext>
            </a:extLst>
          </p:cNvPr>
          <p:cNvSpPr>
            <a:spLocks noChangeArrowheads="1"/>
          </p:cNvSpPr>
          <p:nvPr/>
        </p:nvSpPr>
        <p:spPr bwMode="auto">
          <a:xfrm>
            <a:off x="696689" y="1231227"/>
            <a:ext cx="1023257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ea typeface="Malgun Gothic" panose="020B0503020000020004" pitchFamily="34" charset="-127"/>
                <a:cs typeface="Calibri" panose="020F0502020204030204" pitchFamily="34" charset="0"/>
              </a:rPr>
              <a:t>The following financial information is from Samsung Electronics, a competitor of Apple, for December 31, 2022 (in billions Korean won).</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ea typeface="Malgun Gothic" panose="020B0503020000020004" pitchFamily="34" charset="-127"/>
                <a:cs typeface="Times New Roman" panose="02020603050405020304" pitchFamily="18" charset="0"/>
              </a:rPr>
              <a:t>Required</a:t>
            </a:r>
            <a:r>
              <a:rPr kumimoji="0" lang="en-US" altLang="ko-KR" sz="2000" b="1" i="0" u="none" strike="noStrike" cap="none" normalizeH="0" baseline="0" dirty="0">
                <a:ln>
                  <a:noFill/>
                </a:ln>
                <a:solidFill>
                  <a:schemeClr val="tx1"/>
                </a:solidFill>
                <a:effectLst/>
                <a:ea typeface="Malgun Gothic" panose="020B0503020000020004" pitchFamily="34" charset="-127"/>
                <a:cs typeface="Times New Roman" panose="02020603050405020304" pitchFamily="18" charset="0"/>
              </a:rPr>
              <a:t>: </a:t>
            </a:r>
            <a:r>
              <a:rPr kumimoji="0" lang="en-US" altLang="ko-KR" sz="2000" b="0" i="0" u="none" strike="noStrike" cap="none" normalizeH="0" baseline="0" dirty="0">
                <a:ln>
                  <a:noFill/>
                </a:ln>
                <a:solidFill>
                  <a:schemeClr val="tx1"/>
                </a:solidFill>
                <a:effectLst/>
                <a:ea typeface="Malgun Gothic" panose="020B0503020000020004" pitchFamily="34" charset="-127"/>
                <a:cs typeface="Calibri" panose="020F0502020204030204" pitchFamily="34" charset="0"/>
              </a:rPr>
              <a:t>Prepare an income statement and statement of cash flows for Samsung Electronics for the year ended December 31, 2022. Prepare Samsung Electronics’ balance sheet as of December 31, 2022.</a:t>
            </a:r>
            <a:endParaRPr kumimoji="0" lang="en-US" altLang="ko-KR"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344607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431E1-DCCD-AECB-5CC6-A6A28CC986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A70150-E3CD-D6F5-4134-EB4ADB857847}"/>
              </a:ext>
            </a:extLst>
          </p:cNvPr>
          <p:cNvSpPr>
            <a:spLocks noGrp="1"/>
          </p:cNvSpPr>
          <p:nvPr>
            <p:ph type="title"/>
          </p:nvPr>
        </p:nvSpPr>
        <p:spPr>
          <a:xfrm>
            <a:off x="0" y="2857500"/>
            <a:ext cx="12191999" cy="1143000"/>
          </a:xfrm>
        </p:spPr>
        <p:txBody>
          <a:bodyPr/>
          <a:lstStyle/>
          <a:p>
            <a:r>
              <a:rPr lang="en-US" dirty="0"/>
              <a:t>1. Demand for Accounting Information</a:t>
            </a:r>
          </a:p>
        </p:txBody>
      </p:sp>
    </p:spTree>
    <p:extLst>
      <p:ext uri="{BB962C8B-B14F-4D97-AF65-F5344CB8AC3E}">
        <p14:creationId xmlns:p14="http://schemas.microsoft.com/office/powerpoint/2010/main" val="2522883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D419D-941E-25C1-D512-0C7E6D9E36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082936-6954-437B-3407-50A870A239A3}"/>
              </a:ext>
            </a:extLst>
          </p:cNvPr>
          <p:cNvSpPr>
            <a:spLocks noGrp="1"/>
          </p:cNvSpPr>
          <p:nvPr>
            <p:ph type="title"/>
          </p:nvPr>
        </p:nvSpPr>
        <p:spPr/>
        <p:txBody>
          <a:bodyPr>
            <a:normAutofit fontScale="90000"/>
          </a:bodyPr>
          <a:lstStyle/>
          <a:p>
            <a:r>
              <a:rPr lang="en-US" dirty="0"/>
              <a:t>Review Problem 3: Samsung Electronics - Solution</a:t>
            </a:r>
          </a:p>
        </p:txBody>
      </p:sp>
      <p:pic>
        <p:nvPicPr>
          <p:cNvPr id="5" name="Picture 4">
            <a:extLst>
              <a:ext uri="{FF2B5EF4-FFF2-40B4-BE49-F238E27FC236}">
                <a16:creationId xmlns:a16="http://schemas.microsoft.com/office/drawing/2014/main" id="{C52A1D2F-C752-DEA2-7504-2A2F48A5901D}"/>
              </a:ext>
            </a:extLst>
          </p:cNvPr>
          <p:cNvPicPr>
            <a:picLocks noChangeAspect="1"/>
          </p:cNvPicPr>
          <p:nvPr/>
        </p:nvPicPr>
        <p:blipFill>
          <a:blip r:embed="rId3"/>
          <a:stretch>
            <a:fillRect/>
          </a:stretch>
        </p:blipFill>
        <p:spPr>
          <a:xfrm>
            <a:off x="6136452" y="1343240"/>
            <a:ext cx="5368345" cy="1990510"/>
          </a:xfrm>
          <a:prstGeom prst="rect">
            <a:avLst/>
          </a:prstGeom>
        </p:spPr>
      </p:pic>
      <p:pic>
        <p:nvPicPr>
          <p:cNvPr id="6" name="Picture 5">
            <a:extLst>
              <a:ext uri="{FF2B5EF4-FFF2-40B4-BE49-F238E27FC236}">
                <a16:creationId xmlns:a16="http://schemas.microsoft.com/office/drawing/2014/main" id="{0E505F00-82DB-75EF-39C2-0C06295B8CA5}"/>
              </a:ext>
            </a:extLst>
          </p:cNvPr>
          <p:cNvPicPr>
            <a:picLocks noChangeAspect="1"/>
          </p:cNvPicPr>
          <p:nvPr/>
        </p:nvPicPr>
        <p:blipFill>
          <a:blip r:embed="rId4"/>
          <a:stretch>
            <a:fillRect/>
          </a:stretch>
        </p:blipFill>
        <p:spPr>
          <a:xfrm>
            <a:off x="515478" y="1353807"/>
            <a:ext cx="5539609" cy="1580981"/>
          </a:xfrm>
          <a:prstGeom prst="rect">
            <a:avLst/>
          </a:prstGeom>
        </p:spPr>
      </p:pic>
      <p:pic>
        <p:nvPicPr>
          <p:cNvPr id="8" name="Picture 7" descr="A blue and white paper with text&#10;&#10;AI-generated content may be incorrect.">
            <a:extLst>
              <a:ext uri="{FF2B5EF4-FFF2-40B4-BE49-F238E27FC236}">
                <a16:creationId xmlns:a16="http://schemas.microsoft.com/office/drawing/2014/main" id="{A41360A2-8359-FEB1-4486-E49AA905C4D3}"/>
              </a:ext>
            </a:extLst>
          </p:cNvPr>
          <p:cNvPicPr>
            <a:picLocks noChangeAspect="1"/>
          </p:cNvPicPr>
          <p:nvPr/>
        </p:nvPicPr>
        <p:blipFill>
          <a:blip r:embed="rId5"/>
          <a:stretch>
            <a:fillRect/>
          </a:stretch>
        </p:blipFill>
        <p:spPr>
          <a:xfrm>
            <a:off x="542925" y="3619499"/>
            <a:ext cx="5589615" cy="2702911"/>
          </a:xfrm>
          <a:prstGeom prst="rect">
            <a:avLst/>
          </a:prstGeom>
        </p:spPr>
      </p:pic>
    </p:spTree>
    <p:extLst>
      <p:ext uri="{BB962C8B-B14F-4D97-AF65-F5344CB8AC3E}">
        <p14:creationId xmlns:p14="http://schemas.microsoft.com/office/powerpoint/2010/main" val="2195439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7000E-8AC9-4B3E-979A-EB908A4A63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B83C3A-9DD2-4967-B26C-9EE49951B35B}"/>
              </a:ext>
            </a:extLst>
          </p:cNvPr>
          <p:cNvSpPr>
            <a:spLocks noGrp="1"/>
          </p:cNvSpPr>
          <p:nvPr>
            <p:ph type="title"/>
          </p:nvPr>
        </p:nvSpPr>
        <p:spPr>
          <a:xfrm>
            <a:off x="0" y="2857500"/>
            <a:ext cx="12191999" cy="1143000"/>
          </a:xfrm>
        </p:spPr>
        <p:txBody>
          <a:bodyPr/>
          <a:lstStyle/>
          <a:p>
            <a:r>
              <a:rPr lang="en-US" dirty="0"/>
              <a:t>5. Financial Reporting Environment</a:t>
            </a:r>
          </a:p>
        </p:txBody>
      </p:sp>
    </p:spTree>
    <p:extLst>
      <p:ext uri="{BB962C8B-B14F-4D97-AF65-F5344CB8AC3E}">
        <p14:creationId xmlns:p14="http://schemas.microsoft.com/office/powerpoint/2010/main" val="1757297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9BAF7-C13C-9D60-BC74-6E4A9841B6C6}"/>
              </a:ext>
            </a:extLst>
          </p:cNvPr>
          <p:cNvSpPr>
            <a:spLocks noGrp="1"/>
          </p:cNvSpPr>
          <p:nvPr>
            <p:ph type="title"/>
          </p:nvPr>
        </p:nvSpPr>
        <p:spPr/>
        <p:txBody>
          <a:bodyPr>
            <a:normAutofit fontScale="90000"/>
          </a:bodyPr>
          <a:lstStyle/>
          <a:p>
            <a:r>
              <a:rPr lang="en-US" dirty="0"/>
              <a:t>Generally Accepted Accounting Principles (GAAP)</a:t>
            </a:r>
          </a:p>
        </p:txBody>
      </p:sp>
      <p:sp>
        <p:nvSpPr>
          <p:cNvPr id="3" name="Content Placeholder 2">
            <a:extLst>
              <a:ext uri="{FF2B5EF4-FFF2-40B4-BE49-F238E27FC236}">
                <a16:creationId xmlns:a16="http://schemas.microsoft.com/office/drawing/2014/main" id="{7E42BBF5-D5BF-0665-2177-1D5B0F888694}"/>
              </a:ext>
            </a:extLst>
          </p:cNvPr>
          <p:cNvSpPr>
            <a:spLocks noGrp="1"/>
          </p:cNvSpPr>
          <p:nvPr>
            <p:ph idx="1"/>
          </p:nvPr>
        </p:nvSpPr>
        <p:spPr/>
        <p:txBody>
          <a:bodyPr/>
          <a:lstStyle/>
          <a:p>
            <a:r>
              <a:rPr lang="en-US" dirty="0"/>
              <a:t>Standards and accepted practices designed to guide the preparation of financial statements</a:t>
            </a:r>
          </a:p>
          <a:p>
            <a:r>
              <a:rPr lang="en-US" dirty="0"/>
              <a:t>Based on underlying principles (GAAP)</a:t>
            </a:r>
          </a:p>
          <a:p>
            <a:r>
              <a:rPr lang="en-US" dirty="0"/>
              <a:t>Allows considerable discretion in preparation</a:t>
            </a:r>
          </a:p>
          <a:p>
            <a:r>
              <a:rPr lang="en-US" dirty="0"/>
              <a:t>Enables external users to rely on audited financial statements</a:t>
            </a:r>
          </a:p>
          <a:p>
            <a:endParaRPr lang="en-US" dirty="0"/>
          </a:p>
        </p:txBody>
      </p:sp>
      <p:pic>
        <p:nvPicPr>
          <p:cNvPr id="4" name="Picture 5" descr="MCPE01327_0000[1]">
            <a:extLst>
              <a:ext uri="{FF2B5EF4-FFF2-40B4-BE49-F238E27FC236}">
                <a16:creationId xmlns:a16="http://schemas.microsoft.com/office/drawing/2014/main" id="{CF65F2B1-9C77-8EDD-58DD-E0B8D745928E}"/>
              </a:ext>
            </a:extLst>
          </p:cNvPr>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flipH="1">
            <a:off x="6934201" y="4627453"/>
            <a:ext cx="3006213" cy="1995196"/>
          </a:xfrm>
          <a:prstGeom prst="rect">
            <a:avLst/>
          </a:prstGeom>
          <a:noFill/>
          <a:effectLst>
            <a:outerShdw dist="35921" dir="2700000" algn="ctr" rotWithShape="0">
              <a:schemeClr val="tx1"/>
            </a:outerShdw>
          </a:effectLst>
        </p:spPr>
      </p:pic>
      <p:sp>
        <p:nvSpPr>
          <p:cNvPr id="5" name="AutoShape 6">
            <a:extLst>
              <a:ext uri="{FF2B5EF4-FFF2-40B4-BE49-F238E27FC236}">
                <a16:creationId xmlns:a16="http://schemas.microsoft.com/office/drawing/2014/main" id="{F814FE83-791A-77EF-F03E-1343E9A6A1FA}"/>
              </a:ext>
            </a:extLst>
          </p:cNvPr>
          <p:cNvSpPr>
            <a:spLocks noChangeArrowheads="1"/>
          </p:cNvSpPr>
          <p:nvPr/>
        </p:nvSpPr>
        <p:spPr bwMode="auto">
          <a:xfrm>
            <a:off x="2552700" y="5142192"/>
            <a:ext cx="3352800" cy="914400"/>
          </a:xfrm>
          <a:prstGeom prst="wedgeRoundRectCallout">
            <a:avLst>
              <a:gd name="adj1" fmla="val 87374"/>
              <a:gd name="adj2" fmla="val -73398"/>
              <a:gd name="adj3" fmla="val 16667"/>
            </a:avLst>
          </a:prstGeom>
          <a:solidFill>
            <a:schemeClr val="bg1"/>
          </a:solidFill>
          <a:ln w="9525">
            <a:solidFill>
              <a:schemeClr val="tx1"/>
            </a:solidFill>
            <a:miter lim="800000"/>
            <a:headEnd/>
            <a:tailEnd/>
          </a:ln>
          <a:effectLst>
            <a:outerShdw dist="35921" dir="2700000" algn="ctr" rotWithShape="0">
              <a:schemeClr val="tx1"/>
            </a:outerShdw>
          </a:effectLst>
        </p:spPr>
        <p:txBody>
          <a:bodyPr/>
          <a:lstStyle/>
          <a:p>
            <a:pPr algn="ctr">
              <a:defRPr/>
            </a:pPr>
            <a:r>
              <a:rPr lang="en-US" sz="1600" b="1" dirty="0"/>
              <a:t>These financial statements were prepared in accordance with GAAP and were audited!</a:t>
            </a:r>
          </a:p>
        </p:txBody>
      </p:sp>
    </p:spTree>
    <p:extLst>
      <p:ext uri="{BB962C8B-B14F-4D97-AF65-F5344CB8AC3E}">
        <p14:creationId xmlns:p14="http://schemas.microsoft.com/office/powerpoint/2010/main" val="5582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DA951-9BAB-BE45-B1D4-2679DED5EA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4A4600-8715-C679-BCBE-3E67E37457D2}"/>
              </a:ext>
            </a:extLst>
          </p:cNvPr>
          <p:cNvSpPr>
            <a:spLocks noGrp="1"/>
          </p:cNvSpPr>
          <p:nvPr>
            <p:ph type="title"/>
          </p:nvPr>
        </p:nvSpPr>
        <p:spPr/>
        <p:txBody>
          <a:bodyPr>
            <a:normAutofit/>
          </a:bodyPr>
          <a:lstStyle/>
          <a:p>
            <a:r>
              <a:rPr lang="en-US" dirty="0"/>
              <a:t>Regulation and Oversight – the SEC</a:t>
            </a:r>
          </a:p>
        </p:txBody>
      </p:sp>
      <p:sp>
        <p:nvSpPr>
          <p:cNvPr id="3" name="Content Placeholder 2">
            <a:extLst>
              <a:ext uri="{FF2B5EF4-FFF2-40B4-BE49-F238E27FC236}">
                <a16:creationId xmlns:a16="http://schemas.microsoft.com/office/drawing/2014/main" id="{4EBC1B9C-C726-3FD8-1ACE-39E5A659AA71}"/>
              </a:ext>
            </a:extLst>
          </p:cNvPr>
          <p:cNvSpPr>
            <a:spLocks noGrp="1"/>
          </p:cNvSpPr>
          <p:nvPr>
            <p:ph idx="1"/>
          </p:nvPr>
        </p:nvSpPr>
        <p:spPr>
          <a:xfrm>
            <a:off x="609600" y="2420012"/>
            <a:ext cx="10972800" cy="3444765"/>
          </a:xfrm>
        </p:spPr>
        <p:txBody>
          <a:bodyPr/>
          <a:lstStyle/>
          <a:p>
            <a:pPr marL="0" indent="0">
              <a:buNone/>
            </a:pPr>
            <a:r>
              <a:rPr lang="en-US" b="1" dirty="0"/>
              <a:t>The SEC’s Authority</a:t>
            </a:r>
          </a:p>
          <a:p>
            <a:pPr lvl="1">
              <a:buFont typeface="Arial" panose="020B0604020202020204" pitchFamily="34" charset="0"/>
              <a:buChar char="•"/>
            </a:pPr>
            <a:r>
              <a:rPr lang="en-US" dirty="0"/>
              <a:t>Regulates the issuance and trading of securities in the U.S.</a:t>
            </a:r>
          </a:p>
          <a:p>
            <a:pPr marL="0" indent="0">
              <a:spcBef>
                <a:spcPts val="2400"/>
              </a:spcBef>
              <a:buNone/>
            </a:pPr>
            <a:r>
              <a:rPr lang="en-US" b="1" dirty="0"/>
              <a:t>Who must report to the SEC?</a:t>
            </a:r>
          </a:p>
          <a:p>
            <a:pPr lvl="1">
              <a:buFont typeface="Arial" panose="020B0604020202020204" pitchFamily="34" charset="0"/>
              <a:buChar char="•"/>
            </a:pPr>
            <a:r>
              <a:rPr lang="en-US" dirty="0"/>
              <a:t>Companies with more than $10 million of assets and whose securities are held by more than 500 owners must file annual and other periodic reports.</a:t>
            </a:r>
          </a:p>
          <a:p>
            <a:endParaRPr lang="en-US" dirty="0"/>
          </a:p>
        </p:txBody>
      </p:sp>
      <p:grpSp>
        <p:nvGrpSpPr>
          <p:cNvPr id="6" name="Group 5">
            <a:extLst>
              <a:ext uri="{FF2B5EF4-FFF2-40B4-BE49-F238E27FC236}">
                <a16:creationId xmlns:a16="http://schemas.microsoft.com/office/drawing/2014/main" id="{AF21695F-5C02-F01E-A9A7-9B45E83952E8}"/>
              </a:ext>
            </a:extLst>
          </p:cNvPr>
          <p:cNvGrpSpPr/>
          <p:nvPr/>
        </p:nvGrpSpPr>
        <p:grpSpPr>
          <a:xfrm>
            <a:off x="2684719" y="1442499"/>
            <a:ext cx="6248400" cy="660977"/>
            <a:chOff x="1456674" y="2894898"/>
            <a:chExt cx="7534926" cy="600611"/>
          </a:xfrm>
        </p:grpSpPr>
        <p:sp>
          <p:nvSpPr>
            <p:cNvPr id="7" name="TextBox 6">
              <a:extLst>
                <a:ext uri="{FF2B5EF4-FFF2-40B4-BE49-F238E27FC236}">
                  <a16:creationId xmlns:a16="http://schemas.microsoft.com/office/drawing/2014/main" id="{B99855EF-04A1-4114-73C2-17C5B827B411}"/>
                </a:ext>
              </a:extLst>
            </p:cNvPr>
            <p:cNvSpPr txBox="1"/>
            <p:nvPr/>
          </p:nvSpPr>
          <p:spPr>
            <a:xfrm>
              <a:off x="6019800" y="2964137"/>
              <a:ext cx="2971800" cy="531368"/>
            </a:xfrm>
            <a:prstGeom prst="rect">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1600" b="1" dirty="0">
                  <a:solidFill>
                    <a:schemeClr val="bg1"/>
                  </a:solidFill>
                </a:rPr>
                <a:t>Securities &amp; Exchange Commission (SEC)</a:t>
              </a:r>
            </a:p>
          </p:txBody>
        </p:sp>
        <p:sp>
          <p:nvSpPr>
            <p:cNvPr id="8" name="TextBox 7">
              <a:extLst>
                <a:ext uri="{FF2B5EF4-FFF2-40B4-BE49-F238E27FC236}">
                  <a16:creationId xmlns:a16="http://schemas.microsoft.com/office/drawing/2014/main" id="{25ED2A8C-4434-01BE-F250-E021153DEF4F}"/>
                </a:ext>
              </a:extLst>
            </p:cNvPr>
            <p:cNvSpPr txBox="1"/>
            <p:nvPr/>
          </p:nvSpPr>
          <p:spPr>
            <a:xfrm>
              <a:off x="1456674" y="2964141"/>
              <a:ext cx="2113456" cy="531368"/>
            </a:xfrm>
            <a:prstGeom prst="rect">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defRPr/>
              </a:pPr>
              <a:r>
                <a:rPr lang="en-US" sz="1600" b="1" dirty="0">
                  <a:solidFill>
                    <a:schemeClr val="bg1"/>
                  </a:solidFill>
                </a:rPr>
                <a:t>Securities Act of 1934</a:t>
              </a:r>
            </a:p>
          </p:txBody>
        </p:sp>
        <p:grpSp>
          <p:nvGrpSpPr>
            <p:cNvPr id="9" name="Group 8">
              <a:extLst>
                <a:ext uri="{FF2B5EF4-FFF2-40B4-BE49-F238E27FC236}">
                  <a16:creationId xmlns:a16="http://schemas.microsoft.com/office/drawing/2014/main" id="{6ACA69F7-A596-8A8B-7965-5CF67C44BB34}"/>
                </a:ext>
              </a:extLst>
            </p:cNvPr>
            <p:cNvGrpSpPr/>
            <p:nvPr/>
          </p:nvGrpSpPr>
          <p:grpSpPr>
            <a:xfrm>
              <a:off x="3570130" y="2894898"/>
              <a:ext cx="2449670" cy="307634"/>
              <a:chOff x="3570130" y="2894898"/>
              <a:chExt cx="2449670" cy="307634"/>
            </a:xfrm>
          </p:grpSpPr>
          <p:cxnSp>
            <p:nvCxnSpPr>
              <p:cNvPr id="10" name="Straight Arrow Connector 9">
                <a:extLst>
                  <a:ext uri="{FF2B5EF4-FFF2-40B4-BE49-F238E27FC236}">
                    <a16:creationId xmlns:a16="http://schemas.microsoft.com/office/drawing/2014/main" id="{39C1239E-6BCA-2049-83E6-DD9CD28266C2}"/>
                  </a:ext>
                </a:extLst>
              </p:cNvPr>
              <p:cNvCxnSpPr/>
              <p:nvPr/>
            </p:nvCxnSpPr>
            <p:spPr>
              <a:xfrm>
                <a:off x="3570130" y="3201818"/>
                <a:ext cx="2449670" cy="0"/>
              </a:xfrm>
              <a:prstGeom prst="straightConnector1">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1C45803-34D3-B9E8-45B8-075042B8FB1B}"/>
                  </a:ext>
                </a:extLst>
              </p:cNvPr>
              <p:cNvSpPr txBox="1"/>
              <p:nvPr/>
            </p:nvSpPr>
            <p:spPr>
              <a:xfrm>
                <a:off x="3570130" y="2894898"/>
                <a:ext cx="2438400" cy="307634"/>
              </a:xfrm>
              <a:prstGeom prst="rect">
                <a:avLst/>
              </a:prstGeom>
              <a:noFill/>
            </p:spPr>
            <p:txBody>
              <a:bodyPr>
                <a:spAutoFit/>
              </a:bodyPr>
              <a:lstStyle/>
              <a:p>
                <a:pPr algn="ctr">
                  <a:defRPr/>
                </a:pPr>
                <a:r>
                  <a:rPr lang="en-US" sz="1600" b="1" dirty="0">
                    <a:solidFill>
                      <a:srgbClr val="0070C0"/>
                    </a:solidFill>
                  </a:rPr>
                  <a:t>created</a:t>
                </a:r>
              </a:p>
            </p:txBody>
          </p:sp>
        </p:grpSp>
      </p:grpSp>
    </p:spTree>
    <p:extLst>
      <p:ext uri="{BB962C8B-B14F-4D97-AF65-F5344CB8AC3E}">
        <p14:creationId xmlns:p14="http://schemas.microsoft.com/office/powerpoint/2010/main" val="122895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E4E2B-5BFF-AE43-BEE8-51B2509D17ED}"/>
              </a:ext>
            </a:extLst>
          </p:cNvPr>
          <p:cNvSpPr>
            <a:spLocks noGrp="1"/>
          </p:cNvSpPr>
          <p:nvPr>
            <p:ph type="title"/>
          </p:nvPr>
        </p:nvSpPr>
        <p:spPr/>
        <p:txBody>
          <a:bodyPr/>
          <a:lstStyle/>
          <a:p>
            <a:r>
              <a:rPr lang="en-US" dirty="0"/>
              <a:t>Regulation and Oversight - FASB</a:t>
            </a:r>
          </a:p>
        </p:txBody>
      </p:sp>
      <p:sp>
        <p:nvSpPr>
          <p:cNvPr id="3" name="Content Placeholder 2">
            <a:extLst>
              <a:ext uri="{FF2B5EF4-FFF2-40B4-BE49-F238E27FC236}">
                <a16:creationId xmlns:a16="http://schemas.microsoft.com/office/drawing/2014/main" id="{28A2C4A8-4DA6-013A-33A0-C6299AFA9419}"/>
              </a:ext>
            </a:extLst>
          </p:cNvPr>
          <p:cNvSpPr>
            <a:spLocks noGrp="1"/>
          </p:cNvSpPr>
          <p:nvPr>
            <p:ph idx="1"/>
          </p:nvPr>
        </p:nvSpPr>
        <p:spPr/>
        <p:txBody>
          <a:bodyPr/>
          <a:lstStyle/>
          <a:p>
            <a:pPr marL="0" indent="0">
              <a:buNone/>
            </a:pPr>
            <a:r>
              <a:rPr lang="en-US" b="1" dirty="0"/>
              <a:t>Financial Accounting Standards Board</a:t>
            </a:r>
          </a:p>
          <a:p>
            <a:r>
              <a:rPr lang="en-US" sz="2800" dirty="0"/>
              <a:t>Currently establishes accounting standards in the U.S.</a:t>
            </a:r>
          </a:p>
          <a:p>
            <a:r>
              <a:rPr lang="en-US" sz="2800" dirty="0"/>
              <a:t>Developed a Conceptual Framework  to serve as a guide for accounting issues not covered by standards</a:t>
            </a:r>
          </a:p>
          <a:p>
            <a:endParaRPr lang="en-US" dirty="0"/>
          </a:p>
        </p:txBody>
      </p:sp>
      <p:pic>
        <p:nvPicPr>
          <p:cNvPr id="4" name="Picture 3" descr="C:\Users\Diane Tanner\Pictures\Microsoft Clip Organizer\bd07052_.wmf">
            <a:extLst>
              <a:ext uri="{FF2B5EF4-FFF2-40B4-BE49-F238E27FC236}">
                <a16:creationId xmlns:a16="http://schemas.microsoft.com/office/drawing/2014/main" id="{8E4437D5-252D-1A0B-5D69-1498B1B88CFD}"/>
              </a:ext>
            </a:extLst>
          </p:cNvPr>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15200" y="3868136"/>
            <a:ext cx="2438400" cy="263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F6F3470-BC4C-DE53-E216-A601D28D884A}"/>
              </a:ext>
            </a:extLst>
          </p:cNvPr>
          <p:cNvSpPr txBox="1"/>
          <p:nvPr/>
        </p:nvSpPr>
        <p:spPr>
          <a:xfrm>
            <a:off x="2438400" y="4648201"/>
            <a:ext cx="4305300" cy="830997"/>
          </a:xfrm>
          <a:prstGeom prst="rect">
            <a:avLst/>
          </a:prstGeom>
          <a:ln w="28575">
            <a:solidFill>
              <a:srgbClr val="FFC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buClr>
                <a:schemeClr val="accent1">
                  <a:lumMod val="75000"/>
                </a:schemeClr>
              </a:buClr>
              <a:defRPr/>
            </a:pPr>
            <a:r>
              <a:rPr lang="en-US" sz="2400" b="1" i="1" dirty="0">
                <a:solidFill>
                  <a:schemeClr val="tx1"/>
                </a:solidFill>
              </a:rPr>
              <a:t>Referred to as FASB by the accounting profession</a:t>
            </a:r>
          </a:p>
        </p:txBody>
      </p:sp>
    </p:spTree>
    <p:extLst>
      <p:ext uri="{BB962C8B-B14F-4D97-AF65-F5344CB8AC3E}">
        <p14:creationId xmlns:p14="http://schemas.microsoft.com/office/powerpoint/2010/main" val="156976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B2324-6036-7774-13E2-0CCF00FFC085}"/>
              </a:ext>
            </a:extLst>
          </p:cNvPr>
          <p:cNvSpPr>
            <a:spLocks noGrp="1"/>
          </p:cNvSpPr>
          <p:nvPr>
            <p:ph type="title"/>
          </p:nvPr>
        </p:nvSpPr>
        <p:spPr>
          <a:xfrm>
            <a:off x="609600" y="157675"/>
            <a:ext cx="10972800" cy="1143000"/>
          </a:xfrm>
        </p:spPr>
        <p:txBody>
          <a:bodyPr vert="horz" lIns="91440" tIns="45720" rIns="91440" bIns="45720" rtlCol="0" anchor="ctr">
            <a:normAutofit/>
          </a:bodyPr>
          <a:lstStyle/>
          <a:p>
            <a:r>
              <a:rPr lang="en-US" kern="1200" dirty="0"/>
              <a:t>Management and Auditors</a:t>
            </a:r>
          </a:p>
        </p:txBody>
      </p:sp>
      <p:graphicFrame>
        <p:nvGraphicFramePr>
          <p:cNvPr id="6" name="Content Placeholder 2">
            <a:extLst>
              <a:ext uri="{FF2B5EF4-FFF2-40B4-BE49-F238E27FC236}">
                <a16:creationId xmlns:a16="http://schemas.microsoft.com/office/drawing/2014/main" id="{CF73C00E-EE7B-3CF7-ED39-F0A5A341E4FF}"/>
              </a:ext>
            </a:extLst>
          </p:cNvPr>
          <p:cNvGraphicFramePr>
            <a:graphicFrameLocks noGrp="1"/>
          </p:cNvGraphicFramePr>
          <p:nvPr>
            <p:ph idx="1"/>
            <p:extLst>
              <p:ext uri="{D42A27DB-BD31-4B8C-83A1-F6EECF244321}">
                <p14:modId xmlns:p14="http://schemas.microsoft.com/office/powerpoint/2010/main" val="4047232696"/>
              </p:ext>
            </p:extLst>
          </p:nvPr>
        </p:nvGraphicFramePr>
        <p:xfrm>
          <a:off x="347332" y="1345021"/>
          <a:ext cx="11235068" cy="4983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6B6A0373-206F-0FEF-52D7-2BA32AA295E3}"/>
              </a:ext>
            </a:extLst>
          </p:cNvPr>
          <p:cNvSpPr txBox="1"/>
          <p:nvPr/>
        </p:nvSpPr>
        <p:spPr>
          <a:xfrm>
            <a:off x="2642185" y="6078280"/>
            <a:ext cx="6019800" cy="762000"/>
          </a:xfrm>
          <a:prstGeom prst="rect">
            <a:avLst/>
          </a:prstGeom>
          <a:solidFill>
            <a:schemeClr val="bg1"/>
          </a:solidFill>
          <a:ln w="28575">
            <a:solidFill>
              <a:srgbClr val="FFC000"/>
            </a:solidFill>
          </a:ln>
        </p:spPr>
        <p:style>
          <a:lnRef idx="1">
            <a:schemeClr val="accent5"/>
          </a:lnRef>
          <a:fillRef idx="2">
            <a:schemeClr val="accent5"/>
          </a:fillRef>
          <a:effectRef idx="1">
            <a:schemeClr val="accent5"/>
          </a:effectRef>
          <a:fontRef idx="minor">
            <a:schemeClr val="dk1"/>
          </a:fontRef>
        </p:style>
        <p:txBody>
          <a:bodyPr wrap="none" anchor="ctr" anchorCtr="0">
            <a:noAutofit/>
          </a:bodyPr>
          <a:lstStyle/>
          <a:p>
            <a:pPr algn="ctr">
              <a:defRPr/>
            </a:pPr>
            <a:r>
              <a:rPr lang="en-US" sz="2400" b="1">
                <a:solidFill>
                  <a:schemeClr val="tx1"/>
                </a:solidFill>
              </a:rPr>
              <a:t>An audit opinion is not a guarantee.</a:t>
            </a:r>
            <a:endParaRPr lang="en-US" sz="2400" b="1" dirty="0">
              <a:solidFill>
                <a:schemeClr val="tx1"/>
              </a:solidFill>
            </a:endParaRPr>
          </a:p>
        </p:txBody>
      </p:sp>
    </p:spTree>
    <p:extLst>
      <p:ext uri="{BB962C8B-B14F-4D97-AF65-F5344CB8AC3E}">
        <p14:creationId xmlns:p14="http://schemas.microsoft.com/office/powerpoint/2010/main" val="118749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477B1-7CF8-8E2B-87BF-65405BCC85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805A39-687C-351F-3785-2F2FEFD86DDC}"/>
              </a:ext>
            </a:extLst>
          </p:cNvPr>
          <p:cNvSpPr>
            <a:spLocks noGrp="1"/>
          </p:cNvSpPr>
          <p:nvPr>
            <p:ph type="title"/>
          </p:nvPr>
        </p:nvSpPr>
        <p:spPr>
          <a:xfrm>
            <a:off x="609600" y="274638"/>
            <a:ext cx="10972800" cy="1143000"/>
          </a:xfrm>
        </p:spPr>
        <p:txBody>
          <a:bodyPr anchor="ctr">
            <a:normAutofit/>
          </a:bodyPr>
          <a:lstStyle/>
          <a:p>
            <a:r>
              <a:rPr lang="en-US" dirty="0"/>
              <a:t>Regulation and Oversight - Sox</a:t>
            </a:r>
          </a:p>
        </p:txBody>
      </p:sp>
      <p:sp>
        <p:nvSpPr>
          <p:cNvPr id="3" name="Content Placeholder 2">
            <a:extLst>
              <a:ext uri="{FF2B5EF4-FFF2-40B4-BE49-F238E27FC236}">
                <a16:creationId xmlns:a16="http://schemas.microsoft.com/office/drawing/2014/main" id="{764B70F1-43FF-94F6-A057-40D8FB728467}"/>
              </a:ext>
            </a:extLst>
          </p:cNvPr>
          <p:cNvSpPr>
            <a:spLocks noGrp="1"/>
          </p:cNvSpPr>
          <p:nvPr>
            <p:ph sz="half" idx="1"/>
          </p:nvPr>
        </p:nvSpPr>
        <p:spPr>
          <a:xfrm>
            <a:off x="609599" y="1600201"/>
            <a:ext cx="5589181" cy="5257799"/>
          </a:xfrm>
        </p:spPr>
        <p:txBody>
          <a:bodyPr>
            <a:normAutofit/>
          </a:bodyPr>
          <a:lstStyle/>
          <a:p>
            <a:pPr marL="0" indent="0">
              <a:lnSpc>
                <a:spcPct val="90000"/>
              </a:lnSpc>
              <a:buNone/>
            </a:pPr>
            <a:r>
              <a:rPr lang="en-US" b="1" dirty="0"/>
              <a:t>Sarbanes-Oxley Act (SOX) of 2002</a:t>
            </a:r>
          </a:p>
          <a:p>
            <a:pPr>
              <a:lnSpc>
                <a:spcPct val="150000"/>
              </a:lnSpc>
            </a:pPr>
            <a:r>
              <a:rPr lang="en-US" sz="2400" dirty="0"/>
              <a:t>Created by Congress to address concerns about unreliable financial reporting.</a:t>
            </a:r>
          </a:p>
          <a:p>
            <a:pPr>
              <a:lnSpc>
                <a:spcPct val="150000"/>
              </a:lnSpc>
            </a:pPr>
            <a:r>
              <a:rPr lang="en-US" sz="2400" dirty="0"/>
              <a:t>Aimed to </a:t>
            </a:r>
            <a:r>
              <a:rPr lang="en-US" sz="2400" b="1" dirty="0"/>
              <a:t>restore investor confidence</a:t>
            </a:r>
            <a:r>
              <a:rPr lang="en-US" sz="2400" dirty="0"/>
              <a:t> in corporate financial statements.</a:t>
            </a:r>
          </a:p>
          <a:p>
            <a:pPr>
              <a:lnSpc>
                <a:spcPct val="150000"/>
              </a:lnSpc>
            </a:pPr>
            <a:r>
              <a:rPr lang="en-US" sz="2400" dirty="0"/>
              <a:t>Established the </a:t>
            </a:r>
            <a:r>
              <a:rPr lang="en-US" sz="2400" b="1" dirty="0"/>
              <a:t>PCAOB</a:t>
            </a:r>
            <a:r>
              <a:rPr lang="en-US" sz="2400" dirty="0"/>
              <a:t> to:</a:t>
            </a:r>
          </a:p>
          <a:p>
            <a:pPr lvl="1">
              <a:lnSpc>
                <a:spcPct val="150000"/>
              </a:lnSpc>
            </a:pPr>
            <a:r>
              <a:rPr lang="en-US" dirty="0"/>
              <a:t>Set and approve auditing standards.</a:t>
            </a:r>
          </a:p>
          <a:p>
            <a:pPr lvl="1">
              <a:lnSpc>
                <a:spcPct val="150000"/>
              </a:lnSpc>
            </a:pPr>
            <a:r>
              <a:rPr lang="en-US" dirty="0"/>
              <a:t>Monitor audit quality and compliance with GAAP.</a:t>
            </a:r>
          </a:p>
        </p:txBody>
      </p:sp>
      <p:pic>
        <p:nvPicPr>
          <p:cNvPr id="7" name="Picture 6" descr="A scale with a building and checklist on it&#10;&#10;AI-generated content may be incorrect.">
            <a:extLst>
              <a:ext uri="{FF2B5EF4-FFF2-40B4-BE49-F238E27FC236}">
                <a16:creationId xmlns:a16="http://schemas.microsoft.com/office/drawing/2014/main" id="{95A0D579-1A95-24FE-54EE-E337C7FFD742}"/>
              </a:ext>
            </a:extLst>
          </p:cNvPr>
          <p:cNvPicPr>
            <a:picLocks noChangeAspect="1"/>
          </p:cNvPicPr>
          <p:nvPr/>
        </p:nvPicPr>
        <p:blipFill>
          <a:blip r:embed="rId3"/>
          <a:stretch>
            <a:fillRect/>
          </a:stretch>
        </p:blipFill>
        <p:spPr>
          <a:xfrm>
            <a:off x="6888293" y="2489664"/>
            <a:ext cx="4694106" cy="3133316"/>
          </a:xfrm>
          <a:prstGeom prst="rect">
            <a:avLst/>
          </a:prstGeom>
          <a:noFill/>
        </p:spPr>
      </p:pic>
    </p:spTree>
    <p:extLst>
      <p:ext uri="{BB962C8B-B14F-4D97-AF65-F5344CB8AC3E}">
        <p14:creationId xmlns:p14="http://schemas.microsoft.com/office/powerpoint/2010/main" val="1843643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97E1A-6E58-FD2A-F534-9B3206591B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E74D4C-A7FD-8C1C-28F8-890B80957CDD}"/>
              </a:ext>
            </a:extLst>
          </p:cNvPr>
          <p:cNvSpPr>
            <a:spLocks noGrp="1"/>
          </p:cNvSpPr>
          <p:nvPr>
            <p:ph type="title"/>
          </p:nvPr>
        </p:nvSpPr>
        <p:spPr/>
        <p:txBody>
          <a:bodyPr/>
          <a:lstStyle/>
          <a:p>
            <a:r>
              <a:rPr lang="en-US" dirty="0"/>
              <a:t>Regulation and Oversight - Sox</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4439" y="1524000"/>
            <a:ext cx="6399342" cy="4818126"/>
          </a:xfrm>
          <a:prstGeom prst="rect">
            <a:avLst/>
          </a:prstGeom>
        </p:spPr>
      </p:pic>
    </p:spTree>
    <p:extLst>
      <p:ext uri="{BB962C8B-B14F-4D97-AF65-F5344CB8AC3E}">
        <p14:creationId xmlns:p14="http://schemas.microsoft.com/office/powerpoint/2010/main" val="249361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E01C2-8A47-6BC7-8108-A40EA2F1028A}"/>
              </a:ext>
            </a:extLst>
          </p:cNvPr>
          <p:cNvSpPr>
            <a:spLocks noGrp="1"/>
          </p:cNvSpPr>
          <p:nvPr>
            <p:ph type="title"/>
          </p:nvPr>
        </p:nvSpPr>
        <p:spPr/>
        <p:txBody>
          <a:bodyPr/>
          <a:lstStyle/>
          <a:p>
            <a:r>
              <a:rPr lang="en-US"/>
              <a:t>Global Perspective (GAAP vs. IFRS)</a:t>
            </a:r>
          </a:p>
        </p:txBody>
      </p:sp>
      <p:sp>
        <p:nvSpPr>
          <p:cNvPr id="3" name="Content Placeholder 2">
            <a:extLst>
              <a:ext uri="{FF2B5EF4-FFF2-40B4-BE49-F238E27FC236}">
                <a16:creationId xmlns:a16="http://schemas.microsoft.com/office/drawing/2014/main" id="{7E469E6C-0220-8C59-06CB-3F25BC4CBFD1}"/>
              </a:ext>
            </a:extLst>
          </p:cNvPr>
          <p:cNvSpPr>
            <a:spLocks noGrp="1"/>
          </p:cNvSpPr>
          <p:nvPr>
            <p:ph idx="1"/>
          </p:nvPr>
        </p:nvSpPr>
        <p:spPr/>
        <p:txBody>
          <a:bodyPr>
            <a:normAutofit fontScale="70000" lnSpcReduction="20000"/>
          </a:bodyPr>
          <a:lstStyle/>
          <a:p>
            <a:r>
              <a:rPr lang="en-US" b="1" dirty="0"/>
              <a:t>Why Global Standards Exist</a:t>
            </a:r>
            <a:endParaRPr lang="en-US" dirty="0"/>
          </a:p>
          <a:p>
            <a:pPr lvl="1"/>
            <a:r>
              <a:rPr lang="en-US" dirty="0"/>
              <a:t>Global capital markets need comparable financial information.</a:t>
            </a:r>
          </a:p>
          <a:p>
            <a:pPr lvl="1"/>
            <a:r>
              <a:rPr lang="en-US" dirty="0"/>
              <a:t>Reduces costs for companies and improves transparency for investors.</a:t>
            </a:r>
          </a:p>
          <a:p>
            <a:r>
              <a:rPr lang="en-US" b="1" dirty="0"/>
              <a:t>Key Standard Setters</a:t>
            </a:r>
            <a:endParaRPr lang="en-US" dirty="0"/>
          </a:p>
          <a:p>
            <a:pPr lvl="1"/>
            <a:r>
              <a:rPr lang="en-US" b="1" dirty="0"/>
              <a:t>FASB</a:t>
            </a:r>
            <a:r>
              <a:rPr lang="en-US" dirty="0"/>
              <a:t> – Issues </a:t>
            </a:r>
            <a:r>
              <a:rPr lang="en-US" b="1" dirty="0"/>
              <a:t>U.S. GAAP</a:t>
            </a:r>
            <a:r>
              <a:rPr lang="en-US" dirty="0"/>
              <a:t>.</a:t>
            </a:r>
          </a:p>
          <a:p>
            <a:pPr lvl="1"/>
            <a:r>
              <a:rPr lang="en-US" b="1" dirty="0"/>
              <a:t>IASB</a:t>
            </a:r>
            <a:r>
              <a:rPr lang="en-US" dirty="0"/>
              <a:t> – Issues </a:t>
            </a:r>
            <a:r>
              <a:rPr lang="en-US" b="1" dirty="0"/>
              <a:t>IFRS</a:t>
            </a:r>
            <a:r>
              <a:rPr lang="en-US" dirty="0"/>
              <a:t>, used by 100+ countries (EU, UK, Canada, Japan).</a:t>
            </a:r>
          </a:p>
          <a:p>
            <a:r>
              <a:rPr lang="en-US" b="1" dirty="0"/>
              <a:t>GAAP vs. IFRS</a:t>
            </a:r>
            <a:endParaRPr lang="en-US" dirty="0"/>
          </a:p>
          <a:p>
            <a:pPr lvl="1"/>
            <a:r>
              <a:rPr lang="en-US" dirty="0"/>
              <a:t>Both produce the same core statements (BS, IS, CF, Equity).</a:t>
            </a:r>
          </a:p>
          <a:p>
            <a:pPr lvl="1"/>
            <a:r>
              <a:rPr lang="en-US" dirty="0"/>
              <a:t>Differ in detailed rules and treatments, but share similar concepts.</a:t>
            </a:r>
          </a:p>
          <a:p>
            <a:r>
              <a:rPr lang="en-US" b="1" dirty="0"/>
              <a:t>Adoption and Use</a:t>
            </a:r>
            <a:endParaRPr lang="en-US" dirty="0"/>
          </a:p>
          <a:p>
            <a:pPr lvl="1"/>
            <a:r>
              <a:rPr lang="en-US" dirty="0"/>
              <a:t>100+ countries mandate IFRS; all EU countries use it.</a:t>
            </a:r>
          </a:p>
          <a:p>
            <a:pPr lvl="1"/>
            <a:r>
              <a:rPr lang="en-US" dirty="0"/>
              <a:t>SEC allows foreign firms to file IFRS without U.S. GAAP reconciliation.</a:t>
            </a:r>
          </a:p>
          <a:p>
            <a:r>
              <a:rPr lang="en-US" b="1" dirty="0"/>
              <a:t>Comparability &amp; Convergence</a:t>
            </a:r>
            <a:endParaRPr lang="en-US" dirty="0"/>
          </a:p>
          <a:p>
            <a:pPr lvl="1"/>
            <a:r>
              <a:rPr lang="en-US" dirty="0"/>
              <a:t>Past joint projects (leases, revenue, financial instruments).</a:t>
            </a:r>
          </a:p>
          <a:p>
            <a:pPr lvl="1"/>
            <a:r>
              <a:rPr lang="en-US" dirty="0"/>
              <a:t>No active convergence now, but comparability remains a priority.</a:t>
            </a:r>
          </a:p>
          <a:p>
            <a:endParaRPr lang="en-US" sz="1600" dirty="0"/>
          </a:p>
        </p:txBody>
      </p:sp>
    </p:spTree>
    <p:extLst>
      <p:ext uri="{BB962C8B-B14F-4D97-AF65-F5344CB8AC3E}">
        <p14:creationId xmlns:p14="http://schemas.microsoft.com/office/powerpoint/2010/main" val="153315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BE402-131B-51DE-CF9C-C2BBD5FD5586}"/>
              </a:ext>
            </a:extLst>
          </p:cNvPr>
          <p:cNvSpPr>
            <a:spLocks noGrp="1"/>
          </p:cNvSpPr>
          <p:nvPr>
            <p:ph type="title"/>
          </p:nvPr>
        </p:nvSpPr>
        <p:spPr/>
        <p:txBody>
          <a:bodyPr/>
          <a:lstStyle/>
          <a:p>
            <a:r>
              <a:rPr lang="en-US"/>
              <a:t>Review Problem 4: Regulatory Roles</a:t>
            </a:r>
          </a:p>
        </p:txBody>
      </p:sp>
      <p:sp>
        <p:nvSpPr>
          <p:cNvPr id="3" name="Content Placeholder 2">
            <a:extLst>
              <a:ext uri="{FF2B5EF4-FFF2-40B4-BE49-F238E27FC236}">
                <a16:creationId xmlns:a16="http://schemas.microsoft.com/office/drawing/2014/main" id="{28D8C430-151C-EDF5-7931-56EB86E773CE}"/>
              </a:ext>
            </a:extLst>
          </p:cNvPr>
          <p:cNvSpPr>
            <a:spLocks noGrp="1"/>
          </p:cNvSpPr>
          <p:nvPr>
            <p:ph idx="1"/>
          </p:nvPr>
        </p:nvSpPr>
        <p:spPr/>
        <p:txBody>
          <a:bodyPr>
            <a:normAutofit fontScale="77500" lnSpcReduction="20000"/>
          </a:bodyPr>
          <a:lstStyle/>
          <a:p>
            <a:pPr>
              <a:lnSpc>
                <a:spcPts val="2000"/>
              </a:lnSpc>
            </a:pPr>
            <a:r>
              <a:rPr lang="en-US" dirty="0"/>
              <a:t>Match each of the following terms with the most appropriate explanation of its relationship to financial reporting.</a:t>
            </a:r>
            <a:br>
              <a:rPr lang="en-US" dirty="0"/>
            </a:br>
            <a:r>
              <a:rPr lang="en-US" dirty="0"/>
              <a:t>Terms: (a) Auditor, (b) FASB, (c) GAAP, (d) Internal controls, (e) Management, (f) PCAOB, (g) SEC</a:t>
            </a:r>
          </a:p>
          <a:p>
            <a:pPr marL="0" indent="0">
              <a:lnSpc>
                <a:spcPts val="2000"/>
              </a:lnSpc>
              <a:buNone/>
            </a:pPr>
            <a:r>
              <a:rPr lang="en-US" dirty="0"/>
              <a:t>1. _____ Set of authoritative standards and accepted practices that guide the 					preparation of financial statements in the U.S.</a:t>
            </a:r>
          </a:p>
          <a:p>
            <a:pPr marL="0" indent="0">
              <a:lnSpc>
                <a:spcPts val="2000"/>
              </a:lnSpc>
              <a:buNone/>
            </a:pPr>
            <a:r>
              <a:rPr lang="en-US" dirty="0"/>
              <a:t>2. _____ Organization that has the ultimate authority over financial reporting.</a:t>
            </a:r>
          </a:p>
          <a:p>
            <a:pPr marL="0" indent="0">
              <a:lnSpc>
                <a:spcPts val="2000"/>
              </a:lnSpc>
              <a:buNone/>
            </a:pPr>
            <a:r>
              <a:rPr lang="en-US" dirty="0"/>
              <a:t>3. _____ Currently codifies new accounting standards that guide financial reporting.</a:t>
            </a:r>
          </a:p>
          <a:p>
            <a:pPr marL="0" indent="0">
              <a:lnSpc>
                <a:spcPts val="2000"/>
              </a:lnSpc>
              <a:buNone/>
            </a:pPr>
            <a:r>
              <a:rPr lang="en-US" dirty="0"/>
              <a:t>4. _____ Approves auditing standards and monitors audits of public companies that 			are required to report annual results.</a:t>
            </a:r>
          </a:p>
          <a:p>
            <a:pPr marL="0" indent="0">
              <a:lnSpc>
                <a:spcPts val="2000"/>
              </a:lnSpc>
              <a:buNone/>
            </a:pPr>
            <a:r>
              <a:rPr lang="en-US" dirty="0"/>
              <a:t>5. _____ Takes responsibility for the accuracy and completeness of information 				disclosed in the financial statements.</a:t>
            </a:r>
          </a:p>
          <a:p>
            <a:pPr marL="0" indent="0">
              <a:lnSpc>
                <a:spcPts val="2000"/>
              </a:lnSpc>
              <a:buNone/>
            </a:pPr>
            <a:r>
              <a:rPr lang="en-US" dirty="0"/>
              <a:t>6. _____ Provides an opinion on the fair presentation of a company’s financial 				reporting.</a:t>
            </a:r>
          </a:p>
          <a:p>
            <a:pPr marL="0" indent="0">
              <a:lnSpc>
                <a:spcPts val="2000"/>
              </a:lnSpc>
              <a:buNone/>
            </a:pPr>
            <a:r>
              <a:rPr lang="en-US" dirty="0"/>
              <a:t>7. _____ Helps ensure the accuracy of a company’s financial reporting through a 				system of internal monitoring procedures and rules.</a:t>
            </a:r>
          </a:p>
        </p:txBody>
      </p:sp>
    </p:spTree>
    <p:extLst>
      <p:ext uri="{BB962C8B-B14F-4D97-AF65-F5344CB8AC3E}">
        <p14:creationId xmlns:p14="http://schemas.microsoft.com/office/powerpoint/2010/main" val="3675208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0D122-E78D-21BC-2BC4-83591DD215E3}"/>
              </a:ext>
            </a:extLst>
          </p:cNvPr>
          <p:cNvSpPr>
            <a:spLocks noGrp="1"/>
          </p:cNvSpPr>
          <p:nvPr>
            <p:ph type="title"/>
          </p:nvPr>
        </p:nvSpPr>
        <p:spPr/>
        <p:txBody>
          <a:bodyPr/>
          <a:lstStyle/>
          <a:p>
            <a:r>
              <a:rPr lang="en-US" dirty="0"/>
              <a:t>What is Accounting?</a:t>
            </a:r>
          </a:p>
        </p:txBody>
      </p:sp>
      <p:sp>
        <p:nvSpPr>
          <p:cNvPr id="3" name="Content Placeholder 2">
            <a:extLst>
              <a:ext uri="{FF2B5EF4-FFF2-40B4-BE49-F238E27FC236}">
                <a16:creationId xmlns:a16="http://schemas.microsoft.com/office/drawing/2014/main" id="{E1533A86-C994-CD53-099E-A701D7B8C139}"/>
              </a:ext>
            </a:extLst>
          </p:cNvPr>
          <p:cNvSpPr>
            <a:spLocks noGrp="1"/>
          </p:cNvSpPr>
          <p:nvPr>
            <p:ph idx="1"/>
          </p:nvPr>
        </p:nvSpPr>
        <p:spPr/>
        <p:txBody>
          <a:bodyPr>
            <a:normAutofit lnSpcReduction="10000"/>
          </a:bodyPr>
          <a:lstStyle/>
          <a:p>
            <a:r>
              <a:rPr lang="en-US" dirty="0"/>
              <a:t>Definition</a:t>
            </a:r>
          </a:p>
          <a:p>
            <a:pPr lvl="1"/>
            <a:r>
              <a:rPr lang="en-US" dirty="0"/>
              <a:t> A system of recording, summarizing, and analyzing financial transactions.</a:t>
            </a:r>
          </a:p>
          <a:p>
            <a:endParaRPr lang="en-US" dirty="0"/>
          </a:p>
          <a:p>
            <a:r>
              <a:rPr lang="en-US" dirty="0"/>
              <a:t>Purpose</a:t>
            </a:r>
          </a:p>
          <a:p>
            <a:pPr lvl="1"/>
            <a:r>
              <a:rPr lang="en-US" dirty="0"/>
              <a:t>To provide useful information for economic decisions.</a:t>
            </a:r>
          </a:p>
          <a:p>
            <a:endParaRPr lang="en-US" dirty="0"/>
          </a:p>
          <a:p>
            <a:r>
              <a:rPr lang="en-US" dirty="0"/>
              <a:t>Two Categories:</a:t>
            </a:r>
          </a:p>
          <a:p>
            <a:pPr lvl="1"/>
            <a:r>
              <a:rPr lang="en-US" dirty="0"/>
              <a:t>Financial Accounting: External users (Investors, Creditors).</a:t>
            </a:r>
          </a:p>
          <a:p>
            <a:pPr lvl="1"/>
            <a:r>
              <a:rPr lang="en-US" dirty="0"/>
              <a:t>Managerial Accounting: Internal users (Management, Operations).</a:t>
            </a:r>
          </a:p>
        </p:txBody>
      </p:sp>
    </p:spTree>
    <p:extLst>
      <p:ext uri="{BB962C8B-B14F-4D97-AF65-F5344CB8AC3E}">
        <p14:creationId xmlns:p14="http://schemas.microsoft.com/office/powerpoint/2010/main" val="2377849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7D56C-1C13-A10E-DD8B-EE2DE617EB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EFE7BD-4223-AB1E-37B6-85049F2DCF7B}"/>
              </a:ext>
            </a:extLst>
          </p:cNvPr>
          <p:cNvSpPr>
            <a:spLocks noGrp="1"/>
          </p:cNvSpPr>
          <p:nvPr>
            <p:ph type="title"/>
          </p:nvPr>
        </p:nvSpPr>
        <p:spPr/>
        <p:txBody>
          <a:bodyPr/>
          <a:lstStyle/>
          <a:p>
            <a:r>
              <a:rPr lang="en-US"/>
              <a:t>Review Problem 4: Regulatory Roles</a:t>
            </a:r>
          </a:p>
        </p:txBody>
      </p:sp>
      <p:sp>
        <p:nvSpPr>
          <p:cNvPr id="3" name="Content Placeholder 2">
            <a:extLst>
              <a:ext uri="{FF2B5EF4-FFF2-40B4-BE49-F238E27FC236}">
                <a16:creationId xmlns:a16="http://schemas.microsoft.com/office/drawing/2014/main" id="{EEFC44E2-3F14-6323-0A55-FFAC2E3A637E}"/>
              </a:ext>
            </a:extLst>
          </p:cNvPr>
          <p:cNvSpPr>
            <a:spLocks noGrp="1"/>
          </p:cNvSpPr>
          <p:nvPr>
            <p:ph idx="1"/>
          </p:nvPr>
        </p:nvSpPr>
        <p:spPr/>
        <p:txBody>
          <a:bodyPr>
            <a:normAutofit fontScale="70000" lnSpcReduction="20000"/>
          </a:bodyPr>
          <a:lstStyle/>
          <a:p>
            <a:r>
              <a:rPr lang="en-US" dirty="0"/>
              <a:t>Match each of the following terms with the most appropriate explanation of its relationship to financial reporting.</a:t>
            </a:r>
            <a:br>
              <a:rPr lang="en-US" dirty="0"/>
            </a:br>
            <a:r>
              <a:rPr lang="en-US" dirty="0"/>
              <a:t>Terms: (a) Auditor, (b) FASB, (c) GAAP, (d) Internal controls, (e) Management, (f) PCAOB, (g) SEC</a:t>
            </a:r>
          </a:p>
          <a:p>
            <a:pPr marL="0" indent="0">
              <a:buNone/>
            </a:pPr>
            <a:r>
              <a:rPr lang="en-US" dirty="0"/>
              <a:t>1. </a:t>
            </a:r>
            <a:r>
              <a:rPr lang="en-US" b="1" dirty="0">
                <a:solidFill>
                  <a:srgbClr val="C00000"/>
                </a:solidFill>
              </a:rPr>
              <a:t>GAAP:</a:t>
            </a:r>
            <a:r>
              <a:rPr lang="en-US" dirty="0"/>
              <a:t> Set of authoritative standards and accepted practices that guide the preparation of 				financial statements in the U.S.</a:t>
            </a:r>
          </a:p>
          <a:p>
            <a:pPr marL="0" indent="0">
              <a:buNone/>
            </a:pPr>
            <a:r>
              <a:rPr lang="en-US" dirty="0"/>
              <a:t>2. </a:t>
            </a:r>
            <a:r>
              <a:rPr lang="en-US" b="1" dirty="0">
                <a:solidFill>
                  <a:srgbClr val="C00000"/>
                </a:solidFill>
              </a:rPr>
              <a:t>SEC	:</a:t>
            </a:r>
            <a:r>
              <a:rPr lang="en-US" dirty="0"/>
              <a:t> Organization that has the ultimate authority over financial reporting.</a:t>
            </a:r>
          </a:p>
          <a:p>
            <a:pPr marL="0" indent="0">
              <a:buNone/>
            </a:pPr>
            <a:r>
              <a:rPr lang="en-US" dirty="0"/>
              <a:t>3. </a:t>
            </a:r>
            <a:r>
              <a:rPr lang="en-US" b="1" dirty="0">
                <a:solidFill>
                  <a:srgbClr val="C00000"/>
                </a:solidFill>
              </a:rPr>
              <a:t>FASB	: </a:t>
            </a:r>
            <a:r>
              <a:rPr lang="en-US" dirty="0"/>
              <a:t>Currently codifies new accounting standards that guide financial reporting.</a:t>
            </a:r>
          </a:p>
          <a:p>
            <a:pPr marL="0" indent="0">
              <a:buNone/>
            </a:pPr>
            <a:r>
              <a:rPr lang="en-US" dirty="0"/>
              <a:t>4. </a:t>
            </a:r>
            <a:r>
              <a:rPr lang="en-US" b="1" dirty="0">
                <a:solidFill>
                  <a:srgbClr val="C00000"/>
                </a:solidFill>
              </a:rPr>
              <a:t>PCAOB: </a:t>
            </a:r>
            <a:r>
              <a:rPr lang="en-US" dirty="0"/>
              <a:t> Approves auditing standards and monitors audits of public companies that are 				required to report annual results.</a:t>
            </a:r>
          </a:p>
          <a:p>
            <a:pPr marL="0" indent="0">
              <a:buNone/>
            </a:pPr>
            <a:r>
              <a:rPr lang="en-US" dirty="0"/>
              <a:t>5. </a:t>
            </a:r>
            <a:r>
              <a:rPr lang="en-US" b="1" dirty="0">
                <a:solidFill>
                  <a:srgbClr val="C00000"/>
                </a:solidFill>
              </a:rPr>
              <a:t>MANAGEMENT	:</a:t>
            </a:r>
            <a:r>
              <a:rPr lang="en-US" dirty="0"/>
              <a:t> Takes responsibility for the accuracy and completeness of information 			disclosed in the financial statements.</a:t>
            </a:r>
          </a:p>
          <a:p>
            <a:pPr marL="0" indent="0">
              <a:buNone/>
            </a:pPr>
            <a:r>
              <a:rPr lang="en-US" dirty="0"/>
              <a:t>6. </a:t>
            </a:r>
            <a:r>
              <a:rPr lang="en-US" b="1" dirty="0">
                <a:solidFill>
                  <a:srgbClr val="C00000"/>
                </a:solidFill>
              </a:rPr>
              <a:t>AUDITOR	:</a:t>
            </a:r>
            <a:r>
              <a:rPr lang="en-US" dirty="0"/>
              <a:t>  Provides an opinion on the fair presentation of a company’s financial 			reporting.</a:t>
            </a:r>
          </a:p>
          <a:p>
            <a:pPr marL="0" indent="0">
              <a:buNone/>
            </a:pPr>
            <a:r>
              <a:rPr lang="en-US" dirty="0"/>
              <a:t>7. </a:t>
            </a:r>
            <a:r>
              <a:rPr lang="en-US" b="1" dirty="0">
                <a:solidFill>
                  <a:srgbClr val="C00000"/>
                </a:solidFill>
              </a:rPr>
              <a:t>INTERNAL CONTROLS:</a:t>
            </a:r>
            <a:r>
              <a:rPr lang="en-US" dirty="0"/>
              <a:t> Helps ensure the accuracy of a company’s financial reporting through 		a system of internal monitoring procedures and rules.</a:t>
            </a:r>
          </a:p>
        </p:txBody>
      </p:sp>
    </p:spTree>
    <p:extLst>
      <p:ext uri="{BB962C8B-B14F-4D97-AF65-F5344CB8AC3E}">
        <p14:creationId xmlns:p14="http://schemas.microsoft.com/office/powerpoint/2010/main" val="3783053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E14B6-F0D5-5A60-25FF-18D05FADBB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12EB3B-80C9-5A4C-686F-2AB26E651BF5}"/>
              </a:ext>
            </a:extLst>
          </p:cNvPr>
          <p:cNvSpPr>
            <a:spLocks noGrp="1"/>
          </p:cNvSpPr>
          <p:nvPr>
            <p:ph type="title"/>
          </p:nvPr>
        </p:nvSpPr>
        <p:spPr>
          <a:xfrm>
            <a:off x="0" y="2857500"/>
            <a:ext cx="12191999" cy="1143000"/>
          </a:xfrm>
        </p:spPr>
        <p:txBody>
          <a:bodyPr/>
          <a:lstStyle/>
          <a:p>
            <a:r>
              <a:rPr lang="en-US" dirty="0"/>
              <a:t>6. Analyzing Financial Statements</a:t>
            </a:r>
          </a:p>
        </p:txBody>
      </p:sp>
    </p:spTree>
    <p:extLst>
      <p:ext uri="{BB962C8B-B14F-4D97-AF65-F5344CB8AC3E}">
        <p14:creationId xmlns:p14="http://schemas.microsoft.com/office/powerpoint/2010/main" val="1247872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8A0ED-F0B9-DD63-38E5-9A4D3974403D}"/>
              </a:ext>
            </a:extLst>
          </p:cNvPr>
          <p:cNvSpPr>
            <a:spLocks noGrp="1"/>
          </p:cNvSpPr>
          <p:nvPr>
            <p:ph type="title"/>
          </p:nvPr>
        </p:nvSpPr>
        <p:spPr/>
        <p:txBody>
          <a:bodyPr/>
          <a:lstStyle/>
          <a:p>
            <a:r>
              <a:rPr lang="en-US" dirty="0"/>
              <a:t>Analyzing Financial Statements</a:t>
            </a:r>
          </a:p>
        </p:txBody>
      </p:sp>
      <p:sp>
        <p:nvSpPr>
          <p:cNvPr id="3" name="Content Placeholder 2">
            <a:extLst>
              <a:ext uri="{FF2B5EF4-FFF2-40B4-BE49-F238E27FC236}">
                <a16:creationId xmlns:a16="http://schemas.microsoft.com/office/drawing/2014/main" id="{61BD60FB-A8CB-661E-092F-3FAE12760A37}"/>
              </a:ext>
            </a:extLst>
          </p:cNvPr>
          <p:cNvSpPr>
            <a:spLocks noGrp="1"/>
          </p:cNvSpPr>
          <p:nvPr>
            <p:ph idx="1"/>
          </p:nvPr>
        </p:nvSpPr>
        <p:spPr/>
        <p:txBody>
          <a:bodyPr>
            <a:normAutofit/>
          </a:bodyPr>
          <a:lstStyle/>
          <a:p>
            <a:pPr>
              <a:lnSpc>
                <a:spcPct val="150000"/>
              </a:lnSpc>
            </a:pPr>
            <a:r>
              <a:rPr lang="en-US" sz="2800" dirty="0"/>
              <a:t>Why Analysis and Interpretation Matters</a:t>
            </a:r>
          </a:p>
          <a:p>
            <a:pPr lvl="1">
              <a:lnSpc>
                <a:spcPct val="150000"/>
              </a:lnSpc>
            </a:pPr>
            <a:r>
              <a:rPr lang="en-US" sz="2000" dirty="0"/>
              <a:t>Raw numbers (net income, liabilities, etc.) lack meaning without context.</a:t>
            </a:r>
          </a:p>
          <a:p>
            <a:pPr lvl="1">
              <a:lnSpc>
                <a:spcPct val="150000"/>
              </a:lnSpc>
            </a:pPr>
            <a:r>
              <a:rPr lang="en-US" sz="2000" dirty="0"/>
              <a:t>Financial statements show performance but require analysis to understand.</a:t>
            </a:r>
          </a:p>
          <a:p>
            <a:pPr>
              <a:lnSpc>
                <a:spcPct val="150000"/>
              </a:lnSpc>
            </a:pPr>
            <a:r>
              <a:rPr lang="en-US" sz="2800" dirty="0"/>
              <a:t>Role of Ratios</a:t>
            </a:r>
          </a:p>
          <a:p>
            <a:pPr lvl="1">
              <a:lnSpc>
                <a:spcPct val="150000"/>
              </a:lnSpc>
            </a:pPr>
            <a:r>
              <a:rPr lang="en-US" sz="2000" dirty="0"/>
              <a:t>Help compare companies, regardless of size.</a:t>
            </a:r>
          </a:p>
          <a:p>
            <a:pPr lvl="1">
              <a:lnSpc>
                <a:spcPct val="150000"/>
              </a:lnSpc>
            </a:pPr>
            <a:r>
              <a:rPr lang="en-US" sz="2000" dirty="0"/>
              <a:t>Reveal trends, profitability, and potential risks.</a:t>
            </a:r>
          </a:p>
          <a:p>
            <a:endParaRPr lang="en-US" sz="2000" dirty="0"/>
          </a:p>
        </p:txBody>
      </p:sp>
    </p:spTree>
    <p:extLst>
      <p:ext uri="{BB962C8B-B14F-4D97-AF65-F5344CB8AC3E}">
        <p14:creationId xmlns:p14="http://schemas.microsoft.com/office/powerpoint/2010/main" val="328100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533C0-F7D4-D8FF-0567-93305060AE85}"/>
              </a:ext>
            </a:extLst>
          </p:cNvPr>
          <p:cNvSpPr>
            <a:spLocks noGrp="1"/>
          </p:cNvSpPr>
          <p:nvPr>
            <p:ph type="title"/>
          </p:nvPr>
        </p:nvSpPr>
        <p:spPr/>
        <p:txBody>
          <a:bodyPr/>
          <a:lstStyle/>
          <a:p>
            <a:r>
              <a:rPr lang="en-US"/>
              <a:t>Profitability Analysis (ROE)</a:t>
            </a:r>
          </a:p>
        </p:txBody>
      </p:sp>
      <p:sp>
        <p:nvSpPr>
          <p:cNvPr id="3" name="Content Placeholder 2">
            <a:extLst>
              <a:ext uri="{FF2B5EF4-FFF2-40B4-BE49-F238E27FC236}">
                <a16:creationId xmlns:a16="http://schemas.microsoft.com/office/drawing/2014/main" id="{CC03B53F-CCDA-F439-387E-8B9297FDEDAE}"/>
              </a:ext>
            </a:extLst>
          </p:cNvPr>
          <p:cNvSpPr>
            <a:spLocks noGrp="1"/>
          </p:cNvSpPr>
          <p:nvPr>
            <p:ph idx="1"/>
          </p:nvPr>
        </p:nvSpPr>
        <p:spPr/>
        <p:txBody>
          <a:bodyPr>
            <a:normAutofit/>
          </a:bodyPr>
          <a:lstStyle/>
          <a:p>
            <a:r>
              <a:rPr lang="en-US" sz="2200" dirty="0"/>
              <a:t>Return on Equity (ROE)</a:t>
            </a:r>
          </a:p>
          <a:p>
            <a:pPr lvl="1"/>
            <a:r>
              <a:rPr lang="en-US" sz="2200" dirty="0"/>
              <a:t>Measures a firm’s ability to generate returns for stockholders.</a:t>
            </a:r>
          </a:p>
          <a:p>
            <a:r>
              <a:rPr lang="en-US" sz="2200" dirty="0"/>
              <a:t>Formula</a:t>
            </a:r>
          </a:p>
          <a:p>
            <a:pPr lvl="1"/>
            <a:r>
              <a:rPr lang="en-US" sz="2200" dirty="0"/>
              <a:t>ROE = Net Income / Average Stockholders' Equity.</a:t>
            </a:r>
          </a:p>
          <a:p>
            <a:r>
              <a:rPr lang="en-US" sz="2200" dirty="0"/>
              <a:t>Nike Example</a:t>
            </a:r>
          </a:p>
          <a:p>
            <a:pPr lvl="1"/>
            <a:r>
              <a:rPr lang="en-US" sz="2200" dirty="0"/>
              <a:t>ROE 30-42%. (Guidance: &gt;10 % is strong).</a:t>
            </a:r>
          </a:p>
          <a:p>
            <a:r>
              <a:rPr lang="en-US" sz="2200" dirty="0"/>
              <a:t>Takeaways: Nike ROE</a:t>
            </a:r>
          </a:p>
          <a:p>
            <a:pPr lvl="1"/>
            <a:r>
              <a:rPr lang="en-US" sz="1800" dirty="0"/>
              <a:t>Strong Performance</a:t>
            </a:r>
          </a:p>
          <a:p>
            <a:pPr lvl="2"/>
            <a:r>
              <a:rPr lang="en-US" sz="1800" dirty="0"/>
              <a:t>ROE: 42% (2019) and ~30% (2020).</a:t>
            </a:r>
          </a:p>
          <a:p>
            <a:pPr lvl="2"/>
            <a:r>
              <a:rPr lang="en-US" sz="1800" dirty="0"/>
              <a:t>Well above key competitors (Adidas, Under Armor).</a:t>
            </a:r>
          </a:p>
          <a:p>
            <a:pPr lvl="1"/>
            <a:r>
              <a:rPr lang="en-US" sz="1800" dirty="0"/>
              <a:t>What It Means</a:t>
            </a:r>
          </a:p>
          <a:p>
            <a:pPr lvl="2"/>
            <a:r>
              <a:rPr lang="en-US" sz="1800" dirty="0"/>
              <a:t>High ROE → strong shareholder returns.</a:t>
            </a:r>
          </a:p>
          <a:p>
            <a:pPr lvl="2"/>
            <a:r>
              <a:rPr lang="en-US" sz="1800" dirty="0"/>
              <a:t>Sustained leadership depends on continued product innovation.</a:t>
            </a:r>
          </a:p>
          <a:p>
            <a:pPr lvl="1"/>
            <a:endParaRPr lang="en-US" sz="1600" dirty="0"/>
          </a:p>
        </p:txBody>
      </p:sp>
      <p:pic>
        <p:nvPicPr>
          <p:cNvPr id="6" name="Picture 5">
            <a:extLst>
              <a:ext uri="{FF2B5EF4-FFF2-40B4-BE49-F238E27FC236}">
                <a16:creationId xmlns:a16="http://schemas.microsoft.com/office/drawing/2014/main" id="{22A89281-10EA-22AD-959A-F901B976CED4}"/>
              </a:ext>
            </a:extLst>
          </p:cNvPr>
          <p:cNvPicPr>
            <a:picLocks noChangeAspect="1"/>
          </p:cNvPicPr>
          <p:nvPr/>
        </p:nvPicPr>
        <p:blipFill>
          <a:blip r:embed="rId3"/>
          <a:stretch>
            <a:fillRect/>
          </a:stretch>
        </p:blipFill>
        <p:spPr>
          <a:xfrm>
            <a:off x="8023860" y="4617582"/>
            <a:ext cx="3558540" cy="1784226"/>
          </a:xfrm>
          <a:prstGeom prst="rect">
            <a:avLst/>
          </a:prstGeom>
        </p:spPr>
      </p:pic>
      <p:pic>
        <p:nvPicPr>
          <p:cNvPr id="8" name="Picture 7">
            <a:extLst>
              <a:ext uri="{FF2B5EF4-FFF2-40B4-BE49-F238E27FC236}">
                <a16:creationId xmlns:a16="http://schemas.microsoft.com/office/drawing/2014/main" id="{D14D2674-A472-1CBC-F5A4-061BE4B363A9}"/>
              </a:ext>
            </a:extLst>
          </p:cNvPr>
          <p:cNvPicPr>
            <a:picLocks noChangeAspect="1"/>
          </p:cNvPicPr>
          <p:nvPr/>
        </p:nvPicPr>
        <p:blipFill>
          <a:blip r:embed="rId4"/>
          <a:stretch>
            <a:fillRect/>
          </a:stretch>
        </p:blipFill>
        <p:spPr>
          <a:xfrm>
            <a:off x="8491081" y="2240418"/>
            <a:ext cx="3091319" cy="2194601"/>
          </a:xfrm>
          <a:prstGeom prst="rect">
            <a:avLst/>
          </a:prstGeom>
        </p:spPr>
      </p:pic>
    </p:spTree>
    <p:extLst>
      <p:ext uri="{BB962C8B-B14F-4D97-AF65-F5344CB8AC3E}">
        <p14:creationId xmlns:p14="http://schemas.microsoft.com/office/powerpoint/2010/main" val="280787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16B51-C6E1-AF14-61D5-6639662AB06A}"/>
              </a:ext>
            </a:extLst>
          </p:cNvPr>
          <p:cNvSpPr>
            <a:spLocks noGrp="1"/>
          </p:cNvSpPr>
          <p:nvPr>
            <p:ph type="title"/>
          </p:nvPr>
        </p:nvSpPr>
        <p:spPr/>
        <p:txBody>
          <a:bodyPr/>
          <a:lstStyle/>
          <a:p>
            <a:r>
              <a:rPr lang="en-US"/>
              <a:t>Credit Risk Analysis (D/E Ratio)</a:t>
            </a:r>
          </a:p>
        </p:txBody>
      </p:sp>
      <p:sp>
        <p:nvSpPr>
          <p:cNvPr id="3" name="Content Placeholder 2">
            <a:extLst>
              <a:ext uri="{FF2B5EF4-FFF2-40B4-BE49-F238E27FC236}">
                <a16:creationId xmlns:a16="http://schemas.microsoft.com/office/drawing/2014/main" id="{C8BFB4B5-94C6-B592-C373-3E029CFB2AE8}"/>
              </a:ext>
            </a:extLst>
          </p:cNvPr>
          <p:cNvSpPr>
            <a:spLocks noGrp="1"/>
          </p:cNvSpPr>
          <p:nvPr>
            <p:ph idx="1"/>
          </p:nvPr>
        </p:nvSpPr>
        <p:spPr>
          <a:xfrm>
            <a:off x="609600" y="1600201"/>
            <a:ext cx="10972800" cy="5173823"/>
          </a:xfrm>
        </p:spPr>
        <p:txBody>
          <a:bodyPr>
            <a:noAutofit/>
          </a:bodyPr>
          <a:lstStyle/>
          <a:p>
            <a:r>
              <a:rPr lang="en-US" sz="2000" dirty="0"/>
              <a:t>Purpose</a:t>
            </a:r>
          </a:p>
          <a:p>
            <a:pPr lvl="1"/>
            <a:r>
              <a:rPr lang="en-US" sz="2000" dirty="0"/>
              <a:t>Assess risk when investing in or lending to a company.</a:t>
            </a:r>
          </a:p>
          <a:p>
            <a:pPr lvl="1"/>
            <a:r>
              <a:rPr lang="en-US" sz="2000" dirty="0"/>
              <a:t>Long-term solvency is key  measured by Debt-to-Equity (D/E) ratio.</a:t>
            </a:r>
          </a:p>
          <a:p>
            <a:r>
              <a:rPr lang="en-US" sz="2000" dirty="0"/>
              <a:t>Analysis Focus</a:t>
            </a:r>
          </a:p>
          <a:p>
            <a:pPr lvl="1"/>
            <a:r>
              <a:rPr lang="en-US" sz="2000" dirty="0"/>
              <a:t>Objective :Evaluate ability to meet interest and principal payments.</a:t>
            </a:r>
          </a:p>
          <a:p>
            <a:pPr lvl="1"/>
            <a:r>
              <a:rPr lang="en-US" sz="2000" dirty="0"/>
              <a:t>Tool: </a:t>
            </a:r>
          </a:p>
          <a:p>
            <a:pPr lvl="2"/>
            <a:r>
              <a:rPr lang="en-US" sz="2000" dirty="0"/>
              <a:t>D/E = Total Liabilities ÷ Total Equity</a:t>
            </a:r>
          </a:p>
          <a:p>
            <a:pPr lvl="2"/>
            <a:r>
              <a:rPr lang="en-US" sz="2000" dirty="0"/>
              <a:t>Nike: 1.30 (2018) → 1.62 (2019) → 2.89 (2020)</a:t>
            </a:r>
          </a:p>
          <a:p>
            <a:r>
              <a:rPr lang="en-US" sz="2000" dirty="0"/>
              <a:t>Interpretation</a:t>
            </a:r>
          </a:p>
          <a:p>
            <a:pPr lvl="1"/>
            <a:r>
              <a:rPr lang="en-US" sz="2000" dirty="0"/>
              <a:t>Higher D/E = greater reliance on debt and higher bankruptcy risk.</a:t>
            </a:r>
          </a:p>
          <a:p>
            <a:pPr lvl="1"/>
            <a:r>
              <a:rPr lang="en-US" sz="2000" dirty="0"/>
              <a:t>Nike’s rising D/E shows liabilities growing faster than equity.</a:t>
            </a:r>
          </a:p>
          <a:p>
            <a:r>
              <a:rPr lang="en-US" sz="2000" dirty="0"/>
              <a:t>Takeaways</a:t>
            </a:r>
          </a:p>
          <a:p>
            <a:pPr lvl="1"/>
            <a:r>
              <a:rPr lang="en-US" sz="2000" dirty="0"/>
              <a:t>Nike’s 2020 D/E exceeded competitors.</a:t>
            </a:r>
          </a:p>
          <a:p>
            <a:pPr lvl="1"/>
            <a:r>
              <a:rPr lang="en-US" sz="2000" dirty="0"/>
              <a:t>Its high ROE is partly driven by increased debt financing.</a:t>
            </a:r>
          </a:p>
        </p:txBody>
      </p:sp>
      <p:pic>
        <p:nvPicPr>
          <p:cNvPr id="7" name="Picture 6" descr="A graph with numbers and a red line&#10;&#10;AI-generated content may be incorrect.">
            <a:extLst>
              <a:ext uri="{FF2B5EF4-FFF2-40B4-BE49-F238E27FC236}">
                <a16:creationId xmlns:a16="http://schemas.microsoft.com/office/drawing/2014/main" id="{05A256C5-BEE2-62AD-0FC3-5FB58788E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0545" y="5049999"/>
            <a:ext cx="3514725" cy="1724025"/>
          </a:xfrm>
          <a:prstGeom prst="rect">
            <a:avLst/>
          </a:prstGeom>
        </p:spPr>
      </p:pic>
      <p:pic>
        <p:nvPicPr>
          <p:cNvPr id="8" name="Picture 7" descr="A graph with numbers and lines&#10;&#10;AI-generated content may be incorrect.">
            <a:extLst>
              <a:ext uri="{FF2B5EF4-FFF2-40B4-BE49-F238E27FC236}">
                <a16:creationId xmlns:a16="http://schemas.microsoft.com/office/drawing/2014/main" id="{891E788F-1301-9875-7450-94D7340DD4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8760" y="3210086"/>
            <a:ext cx="2505075" cy="1657350"/>
          </a:xfrm>
          <a:prstGeom prst="rect">
            <a:avLst/>
          </a:prstGeom>
        </p:spPr>
      </p:pic>
    </p:spTree>
    <p:extLst>
      <p:ext uri="{BB962C8B-B14F-4D97-AF65-F5344CB8AC3E}">
        <p14:creationId xmlns:p14="http://schemas.microsoft.com/office/powerpoint/2010/main" val="48096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EF250-3AB0-DA4C-35D2-A4F66E5D6F4A}"/>
              </a:ext>
            </a:extLst>
          </p:cNvPr>
          <p:cNvSpPr>
            <a:spLocks noGrp="1"/>
          </p:cNvSpPr>
          <p:nvPr>
            <p:ph type="title"/>
          </p:nvPr>
        </p:nvSpPr>
        <p:spPr/>
        <p:txBody>
          <a:bodyPr/>
          <a:lstStyle/>
          <a:p>
            <a:r>
              <a:rPr lang="en-US"/>
              <a:t>Review Problem 5: Adidas vs. Nike</a:t>
            </a:r>
          </a:p>
        </p:txBody>
      </p:sp>
      <p:sp>
        <p:nvSpPr>
          <p:cNvPr id="3" name="Content Placeholder 2">
            <a:extLst>
              <a:ext uri="{FF2B5EF4-FFF2-40B4-BE49-F238E27FC236}">
                <a16:creationId xmlns:a16="http://schemas.microsoft.com/office/drawing/2014/main" id="{FDEA5EBB-E409-2F32-1304-E02077481125}"/>
              </a:ext>
            </a:extLst>
          </p:cNvPr>
          <p:cNvSpPr>
            <a:spLocks noGrp="1"/>
          </p:cNvSpPr>
          <p:nvPr>
            <p:ph idx="1"/>
          </p:nvPr>
        </p:nvSpPr>
        <p:spPr/>
        <p:txBody>
          <a:bodyPr>
            <a:normAutofit/>
          </a:bodyPr>
          <a:lstStyle/>
          <a:p>
            <a:r>
              <a:rPr lang="en-US" sz="2200" dirty="0"/>
              <a:t>Adidas, a major competitor of Nike, markets athletic shoes and apparel under the Adidas and Reebok brands. It also sells Solomon ski equipment and TaylorMade golf equipment. The following information is from Adidas’s 2019 financial statements (Adidas’s financial statements are reported in Euros, the currency of the European Union):</a:t>
            </a:r>
          </a:p>
          <a:p>
            <a:endParaRPr lang="en-US" sz="2200" dirty="0"/>
          </a:p>
          <a:p>
            <a:endParaRPr lang="en-US" sz="2200" dirty="0"/>
          </a:p>
          <a:p>
            <a:endParaRPr lang="en-US" sz="2200" dirty="0"/>
          </a:p>
          <a:p>
            <a:r>
              <a:rPr lang="en-US" sz="2200" dirty="0"/>
              <a:t>Required :</a:t>
            </a:r>
          </a:p>
          <a:p>
            <a:r>
              <a:rPr lang="en-US" sz="2200" dirty="0"/>
              <a:t>a. Calculate the 2019 return on equity (ROE) ratio for Adidas.</a:t>
            </a:r>
          </a:p>
          <a:p>
            <a:r>
              <a:rPr lang="en-US" sz="2200" dirty="0"/>
              <a:t>b. Calculate the 2019 debt-to-equity ratio for Adidas.</a:t>
            </a:r>
          </a:p>
          <a:p>
            <a:r>
              <a:rPr lang="en-US" sz="2200" dirty="0"/>
              <a:t>c. Compare the profitability and risk of Adidas to that of Nike. Note: In your analysis, compare FY 2020 statements of Nike (12 months ended May 31, 2020) to 2019 statements of Adidas (12 months ended December 31, 2019).</a:t>
            </a:r>
          </a:p>
          <a:p>
            <a:endParaRPr lang="en-US" sz="2000" dirty="0"/>
          </a:p>
          <a:p>
            <a:endParaRPr lang="en-US" sz="2000" dirty="0"/>
          </a:p>
        </p:txBody>
      </p:sp>
      <p:graphicFrame>
        <p:nvGraphicFramePr>
          <p:cNvPr id="6" name="Table 5">
            <a:extLst>
              <a:ext uri="{FF2B5EF4-FFF2-40B4-BE49-F238E27FC236}">
                <a16:creationId xmlns:a16="http://schemas.microsoft.com/office/drawing/2014/main" id="{2A2B76BC-0A22-77AA-AAB5-A351D65CB6ED}"/>
              </a:ext>
            </a:extLst>
          </p:cNvPr>
          <p:cNvGraphicFramePr>
            <a:graphicFrameLocks noGrp="1"/>
          </p:cNvGraphicFramePr>
          <p:nvPr>
            <p:extLst>
              <p:ext uri="{D42A27DB-BD31-4B8C-83A1-F6EECF244321}">
                <p14:modId xmlns:p14="http://schemas.microsoft.com/office/powerpoint/2010/main" val="2101246864"/>
              </p:ext>
            </p:extLst>
          </p:nvPr>
        </p:nvGraphicFramePr>
        <p:xfrm>
          <a:off x="2642765" y="3100643"/>
          <a:ext cx="6239977" cy="1238090"/>
        </p:xfrm>
        <a:graphic>
          <a:graphicData uri="http://schemas.openxmlformats.org/drawingml/2006/table">
            <a:tbl>
              <a:tblPr firstRow="1" firstCol="1" bandRow="1">
                <a:tableStyleId>{5C22544A-7EE6-4342-B048-85BDC9FD1C3A}</a:tableStyleId>
              </a:tblPr>
              <a:tblGrid>
                <a:gridCol w="4225188">
                  <a:extLst>
                    <a:ext uri="{9D8B030D-6E8A-4147-A177-3AD203B41FA5}">
                      <a16:colId xmlns:a16="http://schemas.microsoft.com/office/drawing/2014/main" val="811999921"/>
                    </a:ext>
                  </a:extLst>
                </a:gridCol>
                <a:gridCol w="2014789">
                  <a:extLst>
                    <a:ext uri="{9D8B030D-6E8A-4147-A177-3AD203B41FA5}">
                      <a16:colId xmlns:a16="http://schemas.microsoft.com/office/drawing/2014/main" val="1383910151"/>
                    </a:ext>
                  </a:extLst>
                </a:gridCol>
              </a:tblGrid>
              <a:tr h="247618">
                <a:tc>
                  <a:txBody>
                    <a:bodyPr/>
                    <a:lstStyle/>
                    <a:p>
                      <a:pPr marL="228600" marR="0">
                        <a:lnSpc>
                          <a:spcPts val="1800"/>
                        </a:lnSpc>
                        <a:spcAft>
                          <a:spcPts val="1000"/>
                        </a:spcAft>
                        <a:buNone/>
                      </a:pPr>
                      <a:r>
                        <a:rPr lang="en-US" sz="1800" kern="100" dirty="0">
                          <a:effectLst/>
                        </a:rPr>
                        <a:t>(millions)</a:t>
                      </a:r>
                      <a:endParaRPr lang="en-US" sz="14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nSpc>
                          <a:spcPts val="1800"/>
                        </a:lnSpc>
                        <a:spcAft>
                          <a:spcPts val="1000"/>
                        </a:spcAft>
                        <a:buNone/>
                      </a:pPr>
                      <a:r>
                        <a:rPr lang="en-US" sz="1800" kern="100">
                          <a:effectLst/>
                        </a:rPr>
                        <a:t>Adidas</a:t>
                      </a:r>
                      <a:endParaRPr lang="en-US" sz="14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1529548610"/>
                  </a:ext>
                </a:extLst>
              </a:tr>
              <a:tr h="247618">
                <a:tc>
                  <a:txBody>
                    <a:bodyPr/>
                    <a:lstStyle/>
                    <a:p>
                      <a:pPr marL="228600" marR="0">
                        <a:lnSpc>
                          <a:spcPts val="1800"/>
                        </a:lnSpc>
                        <a:spcAft>
                          <a:spcPts val="1000"/>
                        </a:spcAft>
                        <a:buNone/>
                      </a:pPr>
                      <a:r>
                        <a:rPr lang="en-US" sz="1800" kern="100" dirty="0">
                          <a:effectLst/>
                        </a:rPr>
                        <a:t>Net income (loss) (2019)</a:t>
                      </a:r>
                      <a:endParaRPr lang="en-US" sz="14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153670" marR="0" algn="ctr">
                        <a:lnSpc>
                          <a:spcPts val="1800"/>
                        </a:lnSpc>
                        <a:spcAft>
                          <a:spcPts val="1000"/>
                        </a:spcAft>
                        <a:buNone/>
                      </a:pPr>
                      <a:r>
                        <a:rPr lang="en-US" sz="1800" kern="100">
                          <a:effectLst/>
                        </a:rPr>
                        <a:t>€ 1,977</a:t>
                      </a:r>
                      <a:endParaRPr lang="en-US" sz="14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640617407"/>
                  </a:ext>
                </a:extLst>
              </a:tr>
              <a:tr h="247618">
                <a:tc>
                  <a:txBody>
                    <a:bodyPr/>
                    <a:lstStyle/>
                    <a:p>
                      <a:pPr marL="228600" marR="0">
                        <a:lnSpc>
                          <a:spcPts val="1800"/>
                        </a:lnSpc>
                        <a:spcAft>
                          <a:spcPts val="1000"/>
                        </a:spcAft>
                        <a:buNone/>
                      </a:pPr>
                      <a:r>
                        <a:rPr lang="en-US" sz="1800" kern="100">
                          <a:effectLst/>
                        </a:rPr>
                        <a:t>Stockholders’ equity (2019 year-end)</a:t>
                      </a:r>
                      <a:endParaRPr lang="en-US" sz="14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gn="ctr">
                        <a:lnSpc>
                          <a:spcPts val="1800"/>
                        </a:lnSpc>
                        <a:spcAft>
                          <a:spcPts val="1000"/>
                        </a:spcAft>
                        <a:buNone/>
                      </a:pPr>
                      <a:r>
                        <a:rPr lang="en-US" sz="1800" kern="100" dirty="0">
                          <a:effectLst/>
                        </a:rPr>
                        <a:t>7,058</a:t>
                      </a:r>
                      <a:endParaRPr lang="en-US" sz="14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4175457779"/>
                  </a:ext>
                </a:extLst>
              </a:tr>
              <a:tr h="247618">
                <a:tc>
                  <a:txBody>
                    <a:bodyPr/>
                    <a:lstStyle/>
                    <a:p>
                      <a:pPr marL="228600" marR="0">
                        <a:lnSpc>
                          <a:spcPts val="1800"/>
                        </a:lnSpc>
                        <a:spcAft>
                          <a:spcPts val="1000"/>
                        </a:spcAft>
                        <a:buNone/>
                      </a:pPr>
                      <a:r>
                        <a:rPr lang="en-US" sz="1800" kern="100">
                          <a:effectLst/>
                        </a:rPr>
                        <a:t>Stockholders’ equity (2018 year-end)</a:t>
                      </a:r>
                      <a:endParaRPr lang="en-US" sz="14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gn="ctr">
                        <a:lnSpc>
                          <a:spcPts val="1800"/>
                        </a:lnSpc>
                        <a:spcAft>
                          <a:spcPts val="1000"/>
                        </a:spcAft>
                        <a:buNone/>
                      </a:pPr>
                      <a:r>
                        <a:rPr lang="en-US" sz="1800" kern="100" dirty="0">
                          <a:effectLst/>
                        </a:rPr>
                        <a:t>6,364</a:t>
                      </a:r>
                      <a:endParaRPr lang="en-US" sz="14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2074192662"/>
                  </a:ext>
                </a:extLst>
              </a:tr>
              <a:tr h="247618">
                <a:tc>
                  <a:txBody>
                    <a:bodyPr/>
                    <a:lstStyle/>
                    <a:p>
                      <a:pPr marL="228600" marR="0">
                        <a:lnSpc>
                          <a:spcPts val="1800"/>
                        </a:lnSpc>
                        <a:spcAft>
                          <a:spcPts val="1000"/>
                        </a:spcAft>
                        <a:buNone/>
                      </a:pPr>
                      <a:r>
                        <a:rPr lang="en-US" sz="1800" kern="100" dirty="0">
                          <a:effectLst/>
                        </a:rPr>
                        <a:t>Total liabilities (2019 year-end)</a:t>
                      </a:r>
                      <a:endParaRPr lang="en-US" sz="14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153670" marR="0" algn="ctr">
                        <a:lnSpc>
                          <a:spcPts val="1800"/>
                        </a:lnSpc>
                        <a:spcAft>
                          <a:spcPts val="1000"/>
                        </a:spcAft>
                        <a:buNone/>
                      </a:pPr>
                      <a:r>
                        <a:rPr lang="en-US" sz="1800" kern="100" dirty="0">
                          <a:effectLst/>
                        </a:rPr>
                        <a:t>13,622</a:t>
                      </a:r>
                      <a:endParaRPr lang="en-US" sz="14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996628078"/>
                  </a:ext>
                </a:extLst>
              </a:tr>
            </a:tbl>
          </a:graphicData>
        </a:graphic>
      </p:graphicFrame>
    </p:spTree>
    <p:extLst>
      <p:ext uri="{BB962C8B-B14F-4D97-AF65-F5344CB8AC3E}">
        <p14:creationId xmlns:p14="http://schemas.microsoft.com/office/powerpoint/2010/main" val="42477423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FDE4E-E6A5-AFEE-9AD8-ECDE3D806B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A581ED-A465-96C1-9F00-085CA7F06C5F}"/>
              </a:ext>
            </a:extLst>
          </p:cNvPr>
          <p:cNvSpPr>
            <a:spLocks noGrp="1"/>
          </p:cNvSpPr>
          <p:nvPr>
            <p:ph type="title"/>
          </p:nvPr>
        </p:nvSpPr>
        <p:spPr/>
        <p:txBody>
          <a:bodyPr/>
          <a:lstStyle/>
          <a:p>
            <a:r>
              <a:rPr lang="en-US" dirty="0"/>
              <a:t>Review Problem 5: Solutions</a:t>
            </a:r>
          </a:p>
        </p:txBody>
      </p:sp>
      <p:sp>
        <p:nvSpPr>
          <p:cNvPr id="3" name="Content Placeholder 2">
            <a:extLst>
              <a:ext uri="{FF2B5EF4-FFF2-40B4-BE49-F238E27FC236}">
                <a16:creationId xmlns:a16="http://schemas.microsoft.com/office/drawing/2014/main" id="{AC022D4D-B794-24EE-6AED-C3B9C689A341}"/>
              </a:ext>
            </a:extLst>
          </p:cNvPr>
          <p:cNvSpPr>
            <a:spLocks noGrp="1"/>
          </p:cNvSpPr>
          <p:nvPr>
            <p:ph idx="1"/>
          </p:nvPr>
        </p:nvSpPr>
        <p:spPr/>
        <p:txBody>
          <a:bodyPr>
            <a:normAutofit fontScale="62500" lnSpcReduction="20000"/>
          </a:bodyPr>
          <a:lstStyle/>
          <a:p>
            <a:pPr marL="514350" indent="-514350">
              <a:lnSpc>
                <a:spcPct val="170000"/>
              </a:lnSpc>
              <a:buFont typeface="+mj-lt"/>
              <a:buAutoNum type="alphaLcPeriod"/>
            </a:pPr>
            <a:r>
              <a:rPr lang="en-US" dirty="0">
                <a:solidFill>
                  <a:srgbClr val="1F4899"/>
                </a:solidFill>
              </a:rPr>
              <a:t>ROE = €1,977 / [(€6,364 + €7,058) / 2] = 0.295 or 29.5%</a:t>
            </a:r>
          </a:p>
          <a:p>
            <a:pPr marL="514350" indent="-514350">
              <a:lnSpc>
                <a:spcPct val="170000"/>
              </a:lnSpc>
              <a:buFont typeface="+mj-lt"/>
              <a:buAutoNum type="alphaLcPeriod"/>
            </a:pPr>
            <a:r>
              <a:rPr lang="en-US" dirty="0">
                <a:solidFill>
                  <a:srgbClr val="1F4899"/>
                </a:solidFill>
              </a:rPr>
              <a:t>Debt-to-equity = €13,622 / €7,058 = 1.93</a:t>
            </a:r>
            <a:endParaRPr lang="en-US" sz="2200" dirty="0">
              <a:solidFill>
                <a:srgbClr val="1F4899"/>
              </a:solidFill>
            </a:endParaRPr>
          </a:p>
          <a:p>
            <a:pPr marL="514350" indent="-514350">
              <a:lnSpc>
                <a:spcPct val="170000"/>
              </a:lnSpc>
              <a:buFont typeface="+mj-lt"/>
              <a:buAutoNum type="alphaLcPeriod"/>
            </a:pPr>
            <a:r>
              <a:rPr lang="en-US" dirty="0">
                <a:solidFill>
                  <a:srgbClr val="1F4899"/>
                </a:solidFill>
              </a:rPr>
              <a:t>One additional benefit to using ratios to analyze financial information is that ratios can be computed for amounts denominated in any currency. Thus, we can compare Adidas and Nike without translating euros into dollars. Adidas’s ROE of 29.5% is almost identical to Nike’s of 29.7%. This means that both companies earned a very similar return for their stockholders in 2019.</a:t>
            </a:r>
            <a:br>
              <a:rPr lang="en-US" dirty="0">
                <a:solidFill>
                  <a:srgbClr val="1F4899"/>
                </a:solidFill>
              </a:rPr>
            </a:br>
            <a:br>
              <a:rPr lang="en-US" dirty="0">
                <a:solidFill>
                  <a:srgbClr val="1F4899"/>
                </a:solidFill>
              </a:rPr>
            </a:br>
            <a:r>
              <a:rPr lang="en-US" dirty="0">
                <a:solidFill>
                  <a:srgbClr val="1F4899"/>
                </a:solidFill>
              </a:rPr>
              <a:t>Adidas’s debt-to-equity ratio is 1.93 compared to Nike’s 2.89. This means that Nike relies more on debt financing, but again the companies are quite similar. A similar debt-to-equity ratio indicates a similar level of risk associated with an investment in either company.</a:t>
            </a:r>
            <a:endParaRPr lang="en-US" sz="2000" dirty="0">
              <a:solidFill>
                <a:srgbClr val="1F4899"/>
              </a:solidFill>
            </a:endParaRPr>
          </a:p>
          <a:p>
            <a:endParaRPr lang="en-US" sz="2000" dirty="0"/>
          </a:p>
        </p:txBody>
      </p:sp>
    </p:spTree>
    <p:extLst>
      <p:ext uri="{BB962C8B-B14F-4D97-AF65-F5344CB8AC3E}">
        <p14:creationId xmlns:p14="http://schemas.microsoft.com/office/powerpoint/2010/main" val="2118183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F272A-7622-B620-9138-58DBD43A05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88310D-477F-935B-6FE7-B7044BBF97B5}"/>
              </a:ext>
            </a:extLst>
          </p:cNvPr>
          <p:cNvSpPr>
            <a:spLocks noGrp="1"/>
          </p:cNvSpPr>
          <p:nvPr>
            <p:ph type="title"/>
          </p:nvPr>
        </p:nvSpPr>
        <p:spPr/>
        <p:txBody>
          <a:bodyPr>
            <a:normAutofit/>
          </a:bodyPr>
          <a:lstStyle/>
          <a:p>
            <a:r>
              <a:rPr lang="en-US" dirty="0"/>
              <a:t>Information Needs of Decision Makers</a:t>
            </a:r>
          </a:p>
        </p:txBody>
      </p:sp>
      <p:sp>
        <p:nvSpPr>
          <p:cNvPr id="4" name="Text Placeholder 4">
            <a:extLst>
              <a:ext uri="{FF2B5EF4-FFF2-40B4-BE49-F238E27FC236}">
                <a16:creationId xmlns:a16="http://schemas.microsoft.com/office/drawing/2014/main" id="{E1761DA2-8C77-1F4F-3615-46E8F683DF27}"/>
              </a:ext>
            </a:extLst>
          </p:cNvPr>
          <p:cNvSpPr txBox="1">
            <a:spLocks/>
          </p:cNvSpPr>
          <p:nvPr/>
        </p:nvSpPr>
        <p:spPr>
          <a:xfrm>
            <a:off x="1828800" y="2755746"/>
            <a:ext cx="3657600" cy="9144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1600" dirty="0"/>
              <a:t>Investors and analysts</a:t>
            </a:r>
          </a:p>
          <a:p>
            <a:pPr>
              <a:spcBef>
                <a:spcPts val="0"/>
              </a:spcBef>
            </a:pPr>
            <a:r>
              <a:rPr lang="en-US" sz="1600" dirty="0"/>
              <a:t>Creditors</a:t>
            </a:r>
          </a:p>
          <a:p>
            <a:pPr>
              <a:spcBef>
                <a:spcPts val="0"/>
              </a:spcBef>
            </a:pPr>
            <a:r>
              <a:rPr lang="en-US" sz="1600" dirty="0"/>
              <a:t>Suppliers and customers</a:t>
            </a:r>
          </a:p>
        </p:txBody>
      </p:sp>
      <p:sp>
        <p:nvSpPr>
          <p:cNvPr id="5" name="Text Placeholder 2">
            <a:extLst>
              <a:ext uri="{FF2B5EF4-FFF2-40B4-BE49-F238E27FC236}">
                <a16:creationId xmlns:a16="http://schemas.microsoft.com/office/drawing/2014/main" id="{7D8960CD-49F0-D841-F233-8D254A80BECD}"/>
              </a:ext>
            </a:extLst>
          </p:cNvPr>
          <p:cNvSpPr txBox="1">
            <a:spLocks/>
          </p:cNvSpPr>
          <p:nvPr/>
        </p:nvSpPr>
        <p:spPr>
          <a:xfrm>
            <a:off x="1905000" y="1765146"/>
            <a:ext cx="3581400" cy="457200"/>
          </a:xfrm>
          <a:prstGeom prst="rect">
            <a:avLst/>
          </a:prstGeom>
          <a:solidFill>
            <a:srgbClr val="1F4899"/>
          </a:solidFill>
        </p:spPr>
        <p:txBody>
          <a:bodyPr anchor="ctr" anchorCtr="0"/>
          <a:lstStyle>
            <a:lvl1pPr marL="228600" indent="-228600" algn="l" defTabSz="914400" rtl="0" eaLnBrk="1" latinLnBrk="0" hangingPunct="1">
              <a:lnSpc>
                <a:spcPct val="100000"/>
              </a:lnSpc>
              <a:spcBef>
                <a:spcPts val="900"/>
              </a:spcBef>
              <a:spcAft>
                <a:spcPts val="0"/>
              </a:spcAft>
              <a:buClr>
                <a:srgbClr val="0070C0"/>
              </a:buClr>
              <a:buSzPct val="85000"/>
              <a:buFont typeface="Wingdings" panose="05000000000000000000" pitchFamily="2" charset="2"/>
              <a:buChar char="§"/>
              <a:defRPr sz="2400" kern="1200">
                <a:solidFill>
                  <a:schemeClr val="tx1"/>
                </a:solidFill>
                <a:latin typeface="+mn-lt"/>
                <a:ea typeface="+mn-ea"/>
                <a:cs typeface="+mn-cs"/>
              </a:defRPr>
            </a:lvl1pPr>
            <a:lvl2pPr marL="457200" indent="-228600" algn="l" defTabSz="914400" rtl="0" eaLnBrk="1" latinLnBrk="0" hangingPunct="1">
              <a:lnSpc>
                <a:spcPct val="100000"/>
              </a:lnSpc>
              <a:spcBef>
                <a:spcPts val="500"/>
              </a:spcBef>
              <a:buClr>
                <a:srgbClr val="FF0000"/>
              </a:buClr>
              <a:buSzPct val="85000"/>
              <a:buFont typeface="Wingdings" panose="05000000000000000000" pitchFamily="2" charset="2"/>
              <a:buChar char="§"/>
              <a:defRPr sz="2000" kern="1200">
                <a:solidFill>
                  <a:schemeClr val="tx1"/>
                </a:solidFill>
                <a:latin typeface="+mn-lt"/>
                <a:ea typeface="+mn-ea"/>
                <a:cs typeface="+mn-cs"/>
              </a:defRPr>
            </a:lvl2pPr>
            <a:lvl3pPr marL="685800" indent="-228600" algn="l" defTabSz="914400" rtl="0" eaLnBrk="1" latinLnBrk="0" hangingPunct="1">
              <a:lnSpc>
                <a:spcPct val="100000"/>
              </a:lnSpc>
              <a:spcBef>
                <a:spcPts val="500"/>
              </a:spcBef>
              <a:buClr>
                <a:srgbClr val="00B050"/>
              </a:buClr>
              <a:buSzPct val="85000"/>
              <a:buFont typeface="Wingdings" panose="05000000000000000000" pitchFamily="2" charset="2"/>
              <a:buChar char="§"/>
              <a:defRPr sz="1800" kern="1200">
                <a:solidFill>
                  <a:schemeClr val="tx1"/>
                </a:solidFill>
                <a:latin typeface="+mn-lt"/>
                <a:ea typeface="+mn-ea"/>
                <a:cs typeface="+mn-cs"/>
              </a:defRPr>
            </a:lvl3pPr>
            <a:lvl4pPr marL="914400" indent="-228600" algn="l" defTabSz="914400" rtl="0" eaLnBrk="1" latinLnBrk="0" hangingPunct="1">
              <a:lnSpc>
                <a:spcPct val="100000"/>
              </a:lnSpc>
              <a:spcBef>
                <a:spcPts val="500"/>
              </a:spcBef>
              <a:buClr>
                <a:srgbClr val="FFC000"/>
              </a:buClr>
              <a:buSzPct val="85000"/>
              <a:buFont typeface="Wingdings" panose="05000000000000000000" pitchFamily="2" charset="2"/>
              <a:buChar char="§"/>
              <a:tabLst/>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500"/>
              </a:spcBef>
              <a:buClr>
                <a:srgbClr val="CC00FF"/>
              </a:buClr>
              <a:buSzPct val="85000"/>
              <a:buFont typeface="Wingdings" panose="05000000000000000000" pitchFamily="2" charset="2"/>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None/>
            </a:pPr>
            <a:r>
              <a:rPr lang="en-US" sz="2000" b="1" dirty="0">
                <a:solidFill>
                  <a:schemeClr val="bg1"/>
                </a:solidFill>
              </a:rPr>
              <a:t>Financial Accounting</a:t>
            </a:r>
          </a:p>
        </p:txBody>
      </p:sp>
      <p:sp>
        <p:nvSpPr>
          <p:cNvPr id="6" name="Text Placeholder 2">
            <a:extLst>
              <a:ext uri="{FF2B5EF4-FFF2-40B4-BE49-F238E27FC236}">
                <a16:creationId xmlns:a16="http://schemas.microsoft.com/office/drawing/2014/main" id="{DAFC4747-2F23-E2E0-44D2-C3215BF0B7EE}"/>
              </a:ext>
            </a:extLst>
          </p:cNvPr>
          <p:cNvSpPr txBox="1">
            <a:spLocks/>
          </p:cNvSpPr>
          <p:nvPr/>
        </p:nvSpPr>
        <p:spPr>
          <a:xfrm>
            <a:off x="6172200" y="1765146"/>
            <a:ext cx="3581400" cy="457200"/>
          </a:xfrm>
          <a:prstGeom prst="rect">
            <a:avLst/>
          </a:prstGeom>
          <a:solidFill>
            <a:srgbClr val="1F4899"/>
          </a:solidFill>
        </p:spPr>
        <p:txBody>
          <a:bodyPr anchor="ctr" anchorCtr="0"/>
          <a:lstStyle>
            <a:lvl1pPr marL="228600" indent="-228600" algn="l" defTabSz="914400" rtl="0" eaLnBrk="1" latinLnBrk="0" hangingPunct="1">
              <a:lnSpc>
                <a:spcPct val="100000"/>
              </a:lnSpc>
              <a:spcBef>
                <a:spcPts val="900"/>
              </a:spcBef>
              <a:spcAft>
                <a:spcPts val="0"/>
              </a:spcAft>
              <a:buClr>
                <a:srgbClr val="0070C0"/>
              </a:buClr>
              <a:buSzPct val="85000"/>
              <a:buFont typeface="Wingdings" panose="05000000000000000000" pitchFamily="2" charset="2"/>
              <a:buChar char="§"/>
              <a:defRPr sz="2400" kern="1200">
                <a:solidFill>
                  <a:schemeClr val="tx1"/>
                </a:solidFill>
                <a:latin typeface="+mn-lt"/>
                <a:ea typeface="+mn-ea"/>
                <a:cs typeface="+mn-cs"/>
              </a:defRPr>
            </a:lvl1pPr>
            <a:lvl2pPr marL="457200" indent="-228600" algn="l" defTabSz="914400" rtl="0" eaLnBrk="1" latinLnBrk="0" hangingPunct="1">
              <a:lnSpc>
                <a:spcPct val="100000"/>
              </a:lnSpc>
              <a:spcBef>
                <a:spcPts val="500"/>
              </a:spcBef>
              <a:buClr>
                <a:srgbClr val="FF0000"/>
              </a:buClr>
              <a:buSzPct val="85000"/>
              <a:buFont typeface="Wingdings" panose="05000000000000000000" pitchFamily="2" charset="2"/>
              <a:buChar char="§"/>
              <a:defRPr sz="2000" kern="1200">
                <a:solidFill>
                  <a:schemeClr val="tx1"/>
                </a:solidFill>
                <a:latin typeface="+mn-lt"/>
                <a:ea typeface="+mn-ea"/>
                <a:cs typeface="+mn-cs"/>
              </a:defRPr>
            </a:lvl2pPr>
            <a:lvl3pPr marL="685800" indent="-228600" algn="l" defTabSz="914400" rtl="0" eaLnBrk="1" latinLnBrk="0" hangingPunct="1">
              <a:lnSpc>
                <a:spcPct val="100000"/>
              </a:lnSpc>
              <a:spcBef>
                <a:spcPts val="500"/>
              </a:spcBef>
              <a:buClr>
                <a:srgbClr val="00B050"/>
              </a:buClr>
              <a:buSzPct val="85000"/>
              <a:buFont typeface="Wingdings" panose="05000000000000000000" pitchFamily="2" charset="2"/>
              <a:buChar char="§"/>
              <a:defRPr sz="1800" kern="1200">
                <a:solidFill>
                  <a:schemeClr val="tx1"/>
                </a:solidFill>
                <a:latin typeface="+mn-lt"/>
                <a:ea typeface="+mn-ea"/>
                <a:cs typeface="+mn-cs"/>
              </a:defRPr>
            </a:lvl3pPr>
            <a:lvl4pPr marL="914400" indent="-228600" algn="l" defTabSz="914400" rtl="0" eaLnBrk="1" latinLnBrk="0" hangingPunct="1">
              <a:lnSpc>
                <a:spcPct val="100000"/>
              </a:lnSpc>
              <a:spcBef>
                <a:spcPts val="500"/>
              </a:spcBef>
              <a:buClr>
                <a:srgbClr val="FFC000"/>
              </a:buClr>
              <a:buSzPct val="85000"/>
              <a:buFont typeface="Wingdings" panose="05000000000000000000" pitchFamily="2" charset="2"/>
              <a:buChar char="§"/>
              <a:tabLst/>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500"/>
              </a:spcBef>
              <a:buClr>
                <a:srgbClr val="CC00FF"/>
              </a:buClr>
              <a:buSzPct val="85000"/>
              <a:buFont typeface="Wingdings" panose="05000000000000000000" pitchFamily="2" charset="2"/>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None/>
            </a:pPr>
            <a:r>
              <a:rPr lang="en-US" sz="2000" b="1" dirty="0">
                <a:solidFill>
                  <a:schemeClr val="bg1"/>
                </a:solidFill>
              </a:rPr>
              <a:t>Managerial Accounting</a:t>
            </a:r>
          </a:p>
        </p:txBody>
      </p:sp>
      <p:sp>
        <p:nvSpPr>
          <p:cNvPr id="7" name="Text Placeholder 4">
            <a:extLst>
              <a:ext uri="{FF2B5EF4-FFF2-40B4-BE49-F238E27FC236}">
                <a16:creationId xmlns:a16="http://schemas.microsoft.com/office/drawing/2014/main" id="{08241844-096C-1814-5B73-23CA42253F90}"/>
              </a:ext>
            </a:extLst>
          </p:cNvPr>
          <p:cNvSpPr txBox="1">
            <a:spLocks/>
          </p:cNvSpPr>
          <p:nvPr/>
        </p:nvSpPr>
        <p:spPr>
          <a:xfrm>
            <a:off x="6096000" y="2755746"/>
            <a:ext cx="3657600" cy="91440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spcAft>
                <a:spcPts val="0"/>
              </a:spcAft>
              <a:buClr>
                <a:srgbClr val="0070C0"/>
              </a:buClr>
              <a:buSzPct val="85000"/>
              <a:buFont typeface="Wingdings" panose="05000000000000000000" pitchFamily="2" charset="2"/>
              <a:buChar char="§"/>
              <a:defRPr lang="en-US" sz="2400" kern="1200" dirty="0" smtClean="0">
                <a:solidFill>
                  <a:schemeClr val="tx1"/>
                </a:solidFill>
                <a:latin typeface="+mn-lt"/>
                <a:ea typeface="+mn-ea"/>
                <a:cs typeface="+mn-cs"/>
              </a:defRPr>
            </a:lvl1pPr>
            <a:lvl2pPr marL="457200" indent="-228600" algn="l" defTabSz="914400" rtl="0" eaLnBrk="1" latinLnBrk="0" hangingPunct="1">
              <a:lnSpc>
                <a:spcPct val="100000"/>
              </a:lnSpc>
              <a:spcBef>
                <a:spcPts val="500"/>
              </a:spcBef>
              <a:buClr>
                <a:srgbClr val="FF0000"/>
              </a:buClr>
              <a:buSzPct val="85000"/>
              <a:buFont typeface="Wingdings" panose="05000000000000000000" pitchFamily="2" charset="2"/>
              <a:buChar char="§"/>
              <a:defRPr lang="en-US" sz="2000" kern="1200" dirty="0" smtClean="0">
                <a:solidFill>
                  <a:schemeClr val="tx1"/>
                </a:solidFill>
                <a:latin typeface="+mn-lt"/>
                <a:ea typeface="+mn-ea"/>
                <a:cs typeface="+mn-cs"/>
              </a:defRPr>
            </a:lvl2pPr>
            <a:lvl3pPr marL="685800" indent="-228600" algn="l" defTabSz="914400" rtl="0" eaLnBrk="1" latinLnBrk="0" hangingPunct="1">
              <a:lnSpc>
                <a:spcPct val="100000"/>
              </a:lnSpc>
              <a:spcBef>
                <a:spcPts val="500"/>
              </a:spcBef>
              <a:buClr>
                <a:srgbClr val="00B050"/>
              </a:buClr>
              <a:buSzPct val="85000"/>
              <a:buFont typeface="Wingdings" panose="05000000000000000000" pitchFamily="2" charset="2"/>
              <a:buChar char="§"/>
              <a:defRPr lang="en-US" sz="1800" kern="1200" dirty="0" smtClean="0">
                <a:solidFill>
                  <a:schemeClr val="tx1"/>
                </a:solidFill>
                <a:latin typeface="+mn-lt"/>
                <a:ea typeface="+mn-ea"/>
                <a:cs typeface="+mn-cs"/>
              </a:defRPr>
            </a:lvl3pPr>
            <a:lvl4pPr marL="914400" indent="-228600" algn="l" defTabSz="914400" rtl="0" eaLnBrk="1" latinLnBrk="0" hangingPunct="1">
              <a:lnSpc>
                <a:spcPct val="100000"/>
              </a:lnSpc>
              <a:spcBef>
                <a:spcPts val="500"/>
              </a:spcBef>
              <a:buClr>
                <a:srgbClr val="FFC000"/>
              </a:buClr>
              <a:buSzPct val="85000"/>
              <a:buFont typeface="Wingdings" panose="05000000000000000000" pitchFamily="2" charset="2"/>
              <a:buChar char="§"/>
              <a:tabLst/>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500"/>
              </a:spcBef>
              <a:buClr>
                <a:srgbClr val="CC00FF"/>
              </a:buClr>
              <a:buSzPct val="85000"/>
              <a:buFont typeface="Wingdings" panose="05000000000000000000" pitchFamily="2" charset="2"/>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spcBef>
                <a:spcPts val="0"/>
              </a:spcBef>
              <a:buClr>
                <a:srgbClr val="FFC000"/>
              </a:buClr>
            </a:pPr>
            <a:r>
              <a:rPr lang="en-US" sz="1600" dirty="0"/>
              <a:t>Top management</a:t>
            </a:r>
          </a:p>
          <a:p>
            <a:pPr>
              <a:spcBef>
                <a:spcPts val="0"/>
              </a:spcBef>
              <a:buClr>
                <a:srgbClr val="FFC000"/>
              </a:buClr>
            </a:pPr>
            <a:r>
              <a:rPr lang="en-US" sz="1600" dirty="0"/>
              <a:t>Marketing Teams</a:t>
            </a:r>
          </a:p>
          <a:p>
            <a:pPr>
              <a:spcBef>
                <a:spcPts val="0"/>
              </a:spcBef>
              <a:buClr>
                <a:srgbClr val="FFC000"/>
              </a:buClr>
            </a:pPr>
            <a:r>
              <a:rPr lang="en-US" sz="1600" dirty="0"/>
              <a:t>Production and operations</a:t>
            </a:r>
          </a:p>
        </p:txBody>
      </p:sp>
      <p:grpSp>
        <p:nvGrpSpPr>
          <p:cNvPr id="8" name="Group 7">
            <a:extLst>
              <a:ext uri="{FF2B5EF4-FFF2-40B4-BE49-F238E27FC236}">
                <a16:creationId xmlns:a16="http://schemas.microsoft.com/office/drawing/2014/main" id="{F09C4702-28CC-A786-18BE-01BA860FB724}"/>
              </a:ext>
            </a:extLst>
          </p:cNvPr>
          <p:cNvGrpSpPr/>
          <p:nvPr/>
        </p:nvGrpSpPr>
        <p:grpSpPr>
          <a:xfrm>
            <a:off x="1905000" y="2297636"/>
            <a:ext cx="7848600" cy="1219202"/>
            <a:chOff x="381000" y="2438400"/>
            <a:chExt cx="7848600" cy="1219202"/>
          </a:xfrm>
        </p:grpSpPr>
        <p:sp>
          <p:nvSpPr>
            <p:cNvPr id="9" name="TextBox 8">
              <a:extLst>
                <a:ext uri="{FF2B5EF4-FFF2-40B4-BE49-F238E27FC236}">
                  <a16:creationId xmlns:a16="http://schemas.microsoft.com/office/drawing/2014/main" id="{51157816-AAEC-5FD0-E7EC-3B580523F872}"/>
                </a:ext>
              </a:extLst>
            </p:cNvPr>
            <p:cNvSpPr txBox="1"/>
            <p:nvPr/>
          </p:nvSpPr>
          <p:spPr>
            <a:xfrm>
              <a:off x="381000" y="2438400"/>
              <a:ext cx="7848600" cy="369332"/>
            </a:xfrm>
            <a:prstGeom prst="rect">
              <a:avLst/>
            </a:prstGeom>
            <a:noFill/>
          </p:spPr>
          <p:txBody>
            <a:bodyPr wrap="square">
              <a:spAutoFit/>
            </a:bodyPr>
            <a:lstStyle/>
            <a:p>
              <a:pPr algn="ctr">
                <a:defRPr/>
              </a:pPr>
              <a:r>
                <a:rPr lang="en-US" b="1" dirty="0">
                  <a:solidFill>
                    <a:srgbClr val="1F4899"/>
                  </a:solidFill>
                </a:rPr>
                <a:t>Who are the Decision Makers?</a:t>
              </a:r>
            </a:p>
          </p:txBody>
        </p:sp>
        <p:grpSp>
          <p:nvGrpSpPr>
            <p:cNvPr id="10" name="Group 9">
              <a:extLst>
                <a:ext uri="{FF2B5EF4-FFF2-40B4-BE49-F238E27FC236}">
                  <a16:creationId xmlns:a16="http://schemas.microsoft.com/office/drawing/2014/main" id="{39305CAD-BEE5-45AD-DDB1-8D7955E6E0C5}"/>
                </a:ext>
              </a:extLst>
            </p:cNvPr>
            <p:cNvGrpSpPr/>
            <p:nvPr/>
          </p:nvGrpSpPr>
          <p:grpSpPr>
            <a:xfrm>
              <a:off x="381000" y="2819400"/>
              <a:ext cx="7848600" cy="838202"/>
              <a:chOff x="381000" y="2954923"/>
              <a:chExt cx="7848600" cy="838202"/>
            </a:xfrm>
          </p:grpSpPr>
          <p:cxnSp>
            <p:nvCxnSpPr>
              <p:cNvPr id="11" name="Straight Connector 10">
                <a:extLst>
                  <a:ext uri="{FF2B5EF4-FFF2-40B4-BE49-F238E27FC236}">
                    <a16:creationId xmlns:a16="http://schemas.microsoft.com/office/drawing/2014/main" id="{CD2A7716-3A31-0790-F1E2-F44C055F45A5}"/>
                  </a:ext>
                </a:extLst>
              </p:cNvPr>
              <p:cNvCxnSpPr/>
              <p:nvPr/>
            </p:nvCxnSpPr>
            <p:spPr>
              <a:xfrm>
                <a:off x="4341812" y="2976562"/>
                <a:ext cx="1" cy="816563"/>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F8E75E5-4856-8131-BA62-E9B2551F93B5}"/>
                  </a:ext>
                </a:extLst>
              </p:cNvPr>
              <p:cNvCxnSpPr/>
              <p:nvPr/>
            </p:nvCxnSpPr>
            <p:spPr>
              <a:xfrm>
                <a:off x="381000" y="2954923"/>
                <a:ext cx="7848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13" name="Text Placeholder 4">
            <a:extLst>
              <a:ext uri="{FF2B5EF4-FFF2-40B4-BE49-F238E27FC236}">
                <a16:creationId xmlns:a16="http://schemas.microsoft.com/office/drawing/2014/main" id="{77323A3D-08C7-A7F9-C403-64E408B50D38}"/>
              </a:ext>
            </a:extLst>
          </p:cNvPr>
          <p:cNvSpPr txBox="1">
            <a:spLocks/>
          </p:cNvSpPr>
          <p:nvPr/>
        </p:nvSpPr>
        <p:spPr>
          <a:xfrm>
            <a:off x="1828800" y="4051146"/>
            <a:ext cx="3657600" cy="91440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spcAft>
                <a:spcPts val="0"/>
              </a:spcAft>
              <a:buClr>
                <a:srgbClr val="0070C0"/>
              </a:buClr>
              <a:buSzPct val="85000"/>
              <a:buFont typeface="Wingdings" panose="05000000000000000000" pitchFamily="2" charset="2"/>
              <a:buChar char="§"/>
              <a:defRPr lang="en-US" sz="2400" kern="1200" dirty="0" smtClean="0">
                <a:solidFill>
                  <a:schemeClr val="tx1"/>
                </a:solidFill>
                <a:latin typeface="+mn-lt"/>
                <a:ea typeface="+mn-ea"/>
                <a:cs typeface="+mn-cs"/>
              </a:defRPr>
            </a:lvl1pPr>
            <a:lvl2pPr marL="457200" indent="-228600" algn="l" defTabSz="914400" rtl="0" eaLnBrk="1" latinLnBrk="0" hangingPunct="1">
              <a:lnSpc>
                <a:spcPct val="100000"/>
              </a:lnSpc>
              <a:spcBef>
                <a:spcPts val="500"/>
              </a:spcBef>
              <a:buClr>
                <a:srgbClr val="FF0000"/>
              </a:buClr>
              <a:buSzPct val="85000"/>
              <a:buFont typeface="Wingdings" panose="05000000000000000000" pitchFamily="2" charset="2"/>
              <a:buChar char="§"/>
              <a:defRPr lang="en-US" sz="2000" kern="1200" dirty="0" smtClean="0">
                <a:solidFill>
                  <a:schemeClr val="tx1"/>
                </a:solidFill>
                <a:latin typeface="+mn-lt"/>
                <a:ea typeface="+mn-ea"/>
                <a:cs typeface="+mn-cs"/>
              </a:defRPr>
            </a:lvl2pPr>
            <a:lvl3pPr marL="685800" indent="-228600" algn="l" defTabSz="914400" rtl="0" eaLnBrk="1" latinLnBrk="0" hangingPunct="1">
              <a:lnSpc>
                <a:spcPct val="100000"/>
              </a:lnSpc>
              <a:spcBef>
                <a:spcPts val="500"/>
              </a:spcBef>
              <a:buClr>
                <a:srgbClr val="00B050"/>
              </a:buClr>
              <a:buSzPct val="85000"/>
              <a:buFont typeface="Wingdings" panose="05000000000000000000" pitchFamily="2" charset="2"/>
              <a:buChar char="§"/>
              <a:defRPr lang="en-US" sz="1800" kern="1200" dirty="0" smtClean="0">
                <a:solidFill>
                  <a:schemeClr val="tx1"/>
                </a:solidFill>
                <a:latin typeface="+mn-lt"/>
                <a:ea typeface="+mn-ea"/>
                <a:cs typeface="+mn-cs"/>
              </a:defRPr>
            </a:lvl3pPr>
            <a:lvl4pPr marL="914400" indent="-228600" algn="l" defTabSz="914400" rtl="0" eaLnBrk="1" latinLnBrk="0" hangingPunct="1">
              <a:lnSpc>
                <a:spcPct val="100000"/>
              </a:lnSpc>
              <a:spcBef>
                <a:spcPts val="500"/>
              </a:spcBef>
              <a:buClr>
                <a:srgbClr val="FFC000"/>
              </a:buClr>
              <a:buSzPct val="85000"/>
              <a:buFont typeface="Wingdings" panose="05000000000000000000" pitchFamily="2" charset="2"/>
              <a:buChar char="§"/>
              <a:tabLst/>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500"/>
              </a:spcBef>
              <a:buClr>
                <a:srgbClr val="CC00FF"/>
              </a:buClr>
              <a:buSzPct val="85000"/>
              <a:buFont typeface="Wingdings" panose="05000000000000000000" pitchFamily="2" charset="2"/>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spcBef>
                <a:spcPts val="0"/>
              </a:spcBef>
              <a:buClr>
                <a:srgbClr val="FFC000"/>
              </a:buClr>
            </a:pPr>
            <a:r>
              <a:rPr lang="en-US" sz="1600" dirty="0"/>
              <a:t>Buy and sell stock?</a:t>
            </a:r>
          </a:p>
          <a:p>
            <a:pPr>
              <a:spcBef>
                <a:spcPts val="0"/>
              </a:spcBef>
              <a:buClr>
                <a:srgbClr val="FFC000"/>
              </a:buClr>
            </a:pPr>
            <a:r>
              <a:rPr lang="en-US" sz="1600" dirty="0"/>
              <a:t>Lend or not?</a:t>
            </a:r>
          </a:p>
          <a:p>
            <a:pPr>
              <a:spcBef>
                <a:spcPts val="0"/>
              </a:spcBef>
              <a:buClr>
                <a:srgbClr val="FFC000"/>
              </a:buClr>
            </a:pPr>
            <a:r>
              <a:rPr lang="en-US" sz="1600" dirty="0"/>
              <a:t>Purchase/sell goods or not?</a:t>
            </a:r>
          </a:p>
        </p:txBody>
      </p:sp>
      <p:sp>
        <p:nvSpPr>
          <p:cNvPr id="14" name="Text Placeholder 4">
            <a:extLst>
              <a:ext uri="{FF2B5EF4-FFF2-40B4-BE49-F238E27FC236}">
                <a16:creationId xmlns:a16="http://schemas.microsoft.com/office/drawing/2014/main" id="{4010BFAD-C0EF-7D06-F2F2-20549A370151}"/>
              </a:ext>
            </a:extLst>
          </p:cNvPr>
          <p:cNvSpPr txBox="1">
            <a:spLocks/>
          </p:cNvSpPr>
          <p:nvPr/>
        </p:nvSpPr>
        <p:spPr>
          <a:xfrm>
            <a:off x="6096000" y="4051146"/>
            <a:ext cx="3657600" cy="91440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spcAft>
                <a:spcPts val="0"/>
              </a:spcAft>
              <a:buClr>
                <a:srgbClr val="0070C0"/>
              </a:buClr>
              <a:buSzPct val="85000"/>
              <a:buFont typeface="Wingdings" panose="05000000000000000000" pitchFamily="2" charset="2"/>
              <a:buChar char="§"/>
              <a:defRPr lang="en-US" sz="2400" kern="1200" dirty="0" smtClean="0">
                <a:solidFill>
                  <a:schemeClr val="tx1"/>
                </a:solidFill>
                <a:latin typeface="+mn-lt"/>
                <a:ea typeface="+mn-ea"/>
                <a:cs typeface="+mn-cs"/>
              </a:defRPr>
            </a:lvl1pPr>
            <a:lvl2pPr marL="457200" indent="-228600" algn="l" defTabSz="914400" rtl="0" eaLnBrk="1" latinLnBrk="0" hangingPunct="1">
              <a:lnSpc>
                <a:spcPct val="100000"/>
              </a:lnSpc>
              <a:spcBef>
                <a:spcPts val="500"/>
              </a:spcBef>
              <a:buClr>
                <a:srgbClr val="FF0000"/>
              </a:buClr>
              <a:buSzPct val="85000"/>
              <a:buFont typeface="Wingdings" panose="05000000000000000000" pitchFamily="2" charset="2"/>
              <a:buChar char="§"/>
              <a:defRPr lang="en-US" sz="2000" kern="1200" dirty="0" smtClean="0">
                <a:solidFill>
                  <a:schemeClr val="tx1"/>
                </a:solidFill>
                <a:latin typeface="+mn-lt"/>
                <a:ea typeface="+mn-ea"/>
                <a:cs typeface="+mn-cs"/>
              </a:defRPr>
            </a:lvl2pPr>
            <a:lvl3pPr marL="685800" indent="-228600" algn="l" defTabSz="914400" rtl="0" eaLnBrk="1" latinLnBrk="0" hangingPunct="1">
              <a:lnSpc>
                <a:spcPct val="100000"/>
              </a:lnSpc>
              <a:spcBef>
                <a:spcPts val="500"/>
              </a:spcBef>
              <a:buClr>
                <a:srgbClr val="00B050"/>
              </a:buClr>
              <a:buSzPct val="85000"/>
              <a:buFont typeface="Wingdings" panose="05000000000000000000" pitchFamily="2" charset="2"/>
              <a:buChar char="§"/>
              <a:defRPr lang="en-US" sz="1800" kern="1200" dirty="0" smtClean="0">
                <a:solidFill>
                  <a:schemeClr val="tx1"/>
                </a:solidFill>
                <a:latin typeface="+mn-lt"/>
                <a:ea typeface="+mn-ea"/>
                <a:cs typeface="+mn-cs"/>
              </a:defRPr>
            </a:lvl3pPr>
            <a:lvl4pPr marL="914400" indent="-228600" algn="l" defTabSz="914400" rtl="0" eaLnBrk="1" latinLnBrk="0" hangingPunct="1">
              <a:lnSpc>
                <a:spcPct val="100000"/>
              </a:lnSpc>
              <a:spcBef>
                <a:spcPts val="500"/>
              </a:spcBef>
              <a:buClr>
                <a:srgbClr val="FFC000"/>
              </a:buClr>
              <a:buSzPct val="85000"/>
              <a:buFont typeface="Wingdings" panose="05000000000000000000" pitchFamily="2" charset="2"/>
              <a:buChar char="§"/>
              <a:tabLst/>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500"/>
              </a:spcBef>
              <a:buClr>
                <a:srgbClr val="CC00FF"/>
              </a:buClr>
              <a:buSzPct val="85000"/>
              <a:buFont typeface="Wingdings" panose="05000000000000000000" pitchFamily="2" charset="2"/>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spcBef>
                <a:spcPts val="0"/>
              </a:spcBef>
              <a:buClr>
                <a:srgbClr val="FFC000"/>
              </a:buClr>
            </a:pPr>
            <a:r>
              <a:rPr lang="en-US" sz="1600" dirty="0"/>
              <a:t>Develop new strategy?</a:t>
            </a:r>
          </a:p>
          <a:p>
            <a:pPr>
              <a:spcBef>
                <a:spcPts val="0"/>
              </a:spcBef>
              <a:buClr>
                <a:srgbClr val="FFC000"/>
              </a:buClr>
            </a:pPr>
            <a:r>
              <a:rPr lang="en-US" sz="1600" dirty="0"/>
              <a:t>Launch a new product or not?</a:t>
            </a:r>
          </a:p>
          <a:p>
            <a:pPr>
              <a:spcBef>
                <a:spcPts val="0"/>
              </a:spcBef>
              <a:buClr>
                <a:srgbClr val="FFC000"/>
              </a:buClr>
            </a:pPr>
            <a:r>
              <a:rPr lang="en-US" sz="1600" dirty="0"/>
              <a:t>Manage operations</a:t>
            </a:r>
          </a:p>
        </p:txBody>
      </p:sp>
      <p:grpSp>
        <p:nvGrpSpPr>
          <p:cNvPr id="15" name="Group 14">
            <a:extLst>
              <a:ext uri="{FF2B5EF4-FFF2-40B4-BE49-F238E27FC236}">
                <a16:creationId xmlns:a16="http://schemas.microsoft.com/office/drawing/2014/main" id="{A2FDF03B-A754-1202-29F9-0BE23A063F93}"/>
              </a:ext>
            </a:extLst>
          </p:cNvPr>
          <p:cNvGrpSpPr/>
          <p:nvPr/>
        </p:nvGrpSpPr>
        <p:grpSpPr>
          <a:xfrm>
            <a:off x="1905000" y="3593946"/>
            <a:ext cx="7848600" cy="1219202"/>
            <a:chOff x="381000" y="2438400"/>
            <a:chExt cx="7848600" cy="1219202"/>
          </a:xfrm>
        </p:grpSpPr>
        <p:sp>
          <p:nvSpPr>
            <p:cNvPr id="16" name="TextBox 15">
              <a:extLst>
                <a:ext uri="{FF2B5EF4-FFF2-40B4-BE49-F238E27FC236}">
                  <a16:creationId xmlns:a16="http://schemas.microsoft.com/office/drawing/2014/main" id="{A1E89D5C-7475-5284-21F5-BD1E4D67180A}"/>
                </a:ext>
              </a:extLst>
            </p:cNvPr>
            <p:cNvSpPr txBox="1"/>
            <p:nvPr/>
          </p:nvSpPr>
          <p:spPr>
            <a:xfrm>
              <a:off x="381000" y="2438400"/>
              <a:ext cx="7848600" cy="369332"/>
            </a:xfrm>
            <a:prstGeom prst="rect">
              <a:avLst/>
            </a:prstGeom>
            <a:noFill/>
          </p:spPr>
          <p:txBody>
            <a:bodyPr wrap="square">
              <a:spAutoFit/>
            </a:bodyPr>
            <a:lstStyle/>
            <a:p>
              <a:pPr algn="ctr">
                <a:defRPr/>
              </a:pPr>
              <a:r>
                <a:rPr lang="en-US" b="1" dirty="0">
                  <a:solidFill>
                    <a:srgbClr val="1F4899"/>
                  </a:solidFill>
                </a:rPr>
                <a:t>What Decisions are Made?</a:t>
              </a:r>
            </a:p>
          </p:txBody>
        </p:sp>
        <p:grpSp>
          <p:nvGrpSpPr>
            <p:cNvPr id="17" name="Group 16">
              <a:extLst>
                <a:ext uri="{FF2B5EF4-FFF2-40B4-BE49-F238E27FC236}">
                  <a16:creationId xmlns:a16="http://schemas.microsoft.com/office/drawing/2014/main" id="{807A6100-048B-E7A0-8959-5A8F18992EF9}"/>
                </a:ext>
              </a:extLst>
            </p:cNvPr>
            <p:cNvGrpSpPr/>
            <p:nvPr/>
          </p:nvGrpSpPr>
          <p:grpSpPr>
            <a:xfrm>
              <a:off x="381000" y="2819400"/>
              <a:ext cx="7848600" cy="838202"/>
              <a:chOff x="381000" y="2954923"/>
              <a:chExt cx="7848600" cy="838202"/>
            </a:xfrm>
          </p:grpSpPr>
          <p:cxnSp>
            <p:nvCxnSpPr>
              <p:cNvPr id="18" name="Straight Connector 17">
                <a:extLst>
                  <a:ext uri="{FF2B5EF4-FFF2-40B4-BE49-F238E27FC236}">
                    <a16:creationId xmlns:a16="http://schemas.microsoft.com/office/drawing/2014/main" id="{EA223F93-7353-76F0-D5D0-687B8696982B}"/>
                  </a:ext>
                </a:extLst>
              </p:cNvPr>
              <p:cNvCxnSpPr/>
              <p:nvPr/>
            </p:nvCxnSpPr>
            <p:spPr>
              <a:xfrm>
                <a:off x="4341812" y="2976562"/>
                <a:ext cx="1" cy="816563"/>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1BF6135-D7CF-9907-B7F9-6F316D504D43}"/>
                  </a:ext>
                </a:extLst>
              </p:cNvPr>
              <p:cNvCxnSpPr/>
              <p:nvPr/>
            </p:nvCxnSpPr>
            <p:spPr>
              <a:xfrm>
                <a:off x="381000" y="2954923"/>
                <a:ext cx="7848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20" name="Text Placeholder 4">
            <a:extLst>
              <a:ext uri="{FF2B5EF4-FFF2-40B4-BE49-F238E27FC236}">
                <a16:creationId xmlns:a16="http://schemas.microsoft.com/office/drawing/2014/main" id="{56729311-0A7E-00FC-5139-C8543CF5BA43}"/>
              </a:ext>
            </a:extLst>
          </p:cNvPr>
          <p:cNvSpPr txBox="1">
            <a:spLocks/>
          </p:cNvSpPr>
          <p:nvPr/>
        </p:nvSpPr>
        <p:spPr>
          <a:xfrm>
            <a:off x="1828800" y="5346546"/>
            <a:ext cx="3657600" cy="91440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spcAft>
                <a:spcPts val="0"/>
              </a:spcAft>
              <a:buClr>
                <a:srgbClr val="0070C0"/>
              </a:buClr>
              <a:buSzPct val="85000"/>
              <a:buFont typeface="Wingdings" panose="05000000000000000000" pitchFamily="2" charset="2"/>
              <a:buChar char="§"/>
              <a:defRPr lang="en-US" sz="2400" kern="1200" dirty="0" smtClean="0">
                <a:solidFill>
                  <a:schemeClr val="tx1"/>
                </a:solidFill>
                <a:latin typeface="+mn-lt"/>
                <a:ea typeface="+mn-ea"/>
                <a:cs typeface="+mn-cs"/>
              </a:defRPr>
            </a:lvl1pPr>
            <a:lvl2pPr marL="457200" indent="-228600" algn="l" defTabSz="914400" rtl="0" eaLnBrk="1" latinLnBrk="0" hangingPunct="1">
              <a:lnSpc>
                <a:spcPct val="100000"/>
              </a:lnSpc>
              <a:spcBef>
                <a:spcPts val="500"/>
              </a:spcBef>
              <a:buClr>
                <a:srgbClr val="FF0000"/>
              </a:buClr>
              <a:buSzPct val="85000"/>
              <a:buFont typeface="Wingdings" panose="05000000000000000000" pitchFamily="2" charset="2"/>
              <a:buChar char="§"/>
              <a:defRPr lang="en-US" sz="2000" kern="1200" dirty="0" smtClean="0">
                <a:solidFill>
                  <a:schemeClr val="tx1"/>
                </a:solidFill>
                <a:latin typeface="+mn-lt"/>
                <a:ea typeface="+mn-ea"/>
                <a:cs typeface="+mn-cs"/>
              </a:defRPr>
            </a:lvl2pPr>
            <a:lvl3pPr marL="685800" indent="-228600" algn="l" defTabSz="914400" rtl="0" eaLnBrk="1" latinLnBrk="0" hangingPunct="1">
              <a:lnSpc>
                <a:spcPct val="100000"/>
              </a:lnSpc>
              <a:spcBef>
                <a:spcPts val="500"/>
              </a:spcBef>
              <a:buClr>
                <a:srgbClr val="00B050"/>
              </a:buClr>
              <a:buSzPct val="85000"/>
              <a:buFont typeface="Wingdings" panose="05000000000000000000" pitchFamily="2" charset="2"/>
              <a:buChar char="§"/>
              <a:defRPr lang="en-US" sz="1800" kern="1200" dirty="0" smtClean="0">
                <a:solidFill>
                  <a:schemeClr val="tx1"/>
                </a:solidFill>
                <a:latin typeface="+mn-lt"/>
                <a:ea typeface="+mn-ea"/>
                <a:cs typeface="+mn-cs"/>
              </a:defRPr>
            </a:lvl3pPr>
            <a:lvl4pPr marL="914400" indent="-228600" algn="l" defTabSz="914400" rtl="0" eaLnBrk="1" latinLnBrk="0" hangingPunct="1">
              <a:lnSpc>
                <a:spcPct val="100000"/>
              </a:lnSpc>
              <a:spcBef>
                <a:spcPts val="500"/>
              </a:spcBef>
              <a:buClr>
                <a:srgbClr val="FFC000"/>
              </a:buClr>
              <a:buSzPct val="85000"/>
              <a:buFont typeface="Wingdings" panose="05000000000000000000" pitchFamily="2" charset="2"/>
              <a:buChar char="§"/>
              <a:tabLst/>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500"/>
              </a:spcBef>
              <a:buClr>
                <a:srgbClr val="CC00FF"/>
              </a:buClr>
              <a:buSzPct val="85000"/>
              <a:buFont typeface="Wingdings" panose="05000000000000000000" pitchFamily="2" charset="2"/>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spcBef>
                <a:spcPts val="0"/>
              </a:spcBef>
              <a:buClr>
                <a:srgbClr val="FFC000"/>
              </a:buClr>
            </a:pPr>
            <a:r>
              <a:rPr lang="en-US" sz="1600" dirty="0"/>
              <a:t>Sales and costs</a:t>
            </a:r>
          </a:p>
          <a:p>
            <a:pPr>
              <a:spcBef>
                <a:spcPts val="0"/>
              </a:spcBef>
              <a:buClr>
                <a:srgbClr val="FFC000"/>
              </a:buClr>
            </a:pPr>
            <a:r>
              <a:rPr lang="en-US" sz="1600" dirty="0"/>
              <a:t>Cash in and cash out</a:t>
            </a:r>
          </a:p>
          <a:p>
            <a:pPr>
              <a:spcBef>
                <a:spcPts val="0"/>
              </a:spcBef>
              <a:buClr>
                <a:srgbClr val="FFC000"/>
              </a:buClr>
            </a:pPr>
            <a:r>
              <a:rPr lang="en-US" sz="1600" dirty="0"/>
              <a:t>Assets and liabilities</a:t>
            </a:r>
          </a:p>
        </p:txBody>
      </p:sp>
      <p:sp>
        <p:nvSpPr>
          <p:cNvPr id="21" name="Text Placeholder 4">
            <a:extLst>
              <a:ext uri="{FF2B5EF4-FFF2-40B4-BE49-F238E27FC236}">
                <a16:creationId xmlns:a16="http://schemas.microsoft.com/office/drawing/2014/main" id="{50D1C077-8F8B-A8FA-11B7-12B713FEC0F8}"/>
              </a:ext>
            </a:extLst>
          </p:cNvPr>
          <p:cNvSpPr txBox="1">
            <a:spLocks/>
          </p:cNvSpPr>
          <p:nvPr/>
        </p:nvSpPr>
        <p:spPr>
          <a:xfrm>
            <a:off x="6096000" y="5346546"/>
            <a:ext cx="3657600" cy="91440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spcAft>
                <a:spcPts val="0"/>
              </a:spcAft>
              <a:buClr>
                <a:srgbClr val="0070C0"/>
              </a:buClr>
              <a:buSzPct val="85000"/>
              <a:buFont typeface="Wingdings" panose="05000000000000000000" pitchFamily="2" charset="2"/>
              <a:buChar char="§"/>
              <a:defRPr lang="en-US" sz="2400" kern="1200" dirty="0" smtClean="0">
                <a:solidFill>
                  <a:schemeClr val="tx1"/>
                </a:solidFill>
                <a:latin typeface="+mn-lt"/>
                <a:ea typeface="+mn-ea"/>
                <a:cs typeface="+mn-cs"/>
              </a:defRPr>
            </a:lvl1pPr>
            <a:lvl2pPr marL="457200" indent="-228600" algn="l" defTabSz="914400" rtl="0" eaLnBrk="1" latinLnBrk="0" hangingPunct="1">
              <a:lnSpc>
                <a:spcPct val="100000"/>
              </a:lnSpc>
              <a:spcBef>
                <a:spcPts val="500"/>
              </a:spcBef>
              <a:buClr>
                <a:srgbClr val="FF0000"/>
              </a:buClr>
              <a:buSzPct val="85000"/>
              <a:buFont typeface="Wingdings" panose="05000000000000000000" pitchFamily="2" charset="2"/>
              <a:buChar char="§"/>
              <a:defRPr lang="en-US" sz="2000" kern="1200" dirty="0" smtClean="0">
                <a:solidFill>
                  <a:schemeClr val="tx1"/>
                </a:solidFill>
                <a:latin typeface="+mn-lt"/>
                <a:ea typeface="+mn-ea"/>
                <a:cs typeface="+mn-cs"/>
              </a:defRPr>
            </a:lvl2pPr>
            <a:lvl3pPr marL="685800" indent="-228600" algn="l" defTabSz="914400" rtl="0" eaLnBrk="1" latinLnBrk="0" hangingPunct="1">
              <a:lnSpc>
                <a:spcPct val="100000"/>
              </a:lnSpc>
              <a:spcBef>
                <a:spcPts val="500"/>
              </a:spcBef>
              <a:buClr>
                <a:srgbClr val="00B050"/>
              </a:buClr>
              <a:buSzPct val="85000"/>
              <a:buFont typeface="Wingdings" panose="05000000000000000000" pitchFamily="2" charset="2"/>
              <a:buChar char="§"/>
              <a:defRPr lang="en-US" sz="1800" kern="1200" dirty="0" smtClean="0">
                <a:solidFill>
                  <a:schemeClr val="tx1"/>
                </a:solidFill>
                <a:latin typeface="+mn-lt"/>
                <a:ea typeface="+mn-ea"/>
                <a:cs typeface="+mn-cs"/>
              </a:defRPr>
            </a:lvl3pPr>
            <a:lvl4pPr marL="914400" indent="-228600" algn="l" defTabSz="914400" rtl="0" eaLnBrk="1" latinLnBrk="0" hangingPunct="1">
              <a:lnSpc>
                <a:spcPct val="100000"/>
              </a:lnSpc>
              <a:spcBef>
                <a:spcPts val="500"/>
              </a:spcBef>
              <a:buClr>
                <a:srgbClr val="FFC000"/>
              </a:buClr>
              <a:buSzPct val="85000"/>
              <a:buFont typeface="Wingdings" panose="05000000000000000000" pitchFamily="2" charset="2"/>
              <a:buChar char="§"/>
              <a:tabLst/>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500"/>
              </a:spcBef>
              <a:buClr>
                <a:srgbClr val="CC00FF"/>
              </a:buClr>
              <a:buSzPct val="85000"/>
              <a:buFont typeface="Wingdings" panose="05000000000000000000" pitchFamily="2" charset="2"/>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spcBef>
                <a:spcPts val="0"/>
              </a:spcBef>
              <a:buClr>
                <a:srgbClr val="FFC000"/>
              </a:buClr>
            </a:pPr>
            <a:r>
              <a:rPr lang="en-US" sz="1600" dirty="0"/>
              <a:t>Product sales and costs</a:t>
            </a:r>
          </a:p>
          <a:p>
            <a:pPr>
              <a:spcBef>
                <a:spcPts val="0"/>
              </a:spcBef>
              <a:buClr>
                <a:srgbClr val="FFC000"/>
              </a:buClr>
            </a:pPr>
            <a:r>
              <a:rPr lang="en-US" sz="1600" dirty="0"/>
              <a:t>Department performance</a:t>
            </a:r>
          </a:p>
          <a:p>
            <a:pPr>
              <a:spcBef>
                <a:spcPts val="0"/>
              </a:spcBef>
              <a:buClr>
                <a:srgbClr val="FFC000"/>
              </a:buClr>
            </a:pPr>
            <a:r>
              <a:rPr lang="en-US" sz="1600" dirty="0"/>
              <a:t>Budgets and quality reports</a:t>
            </a:r>
          </a:p>
        </p:txBody>
      </p:sp>
      <p:grpSp>
        <p:nvGrpSpPr>
          <p:cNvPr id="22" name="Group 21">
            <a:extLst>
              <a:ext uri="{FF2B5EF4-FFF2-40B4-BE49-F238E27FC236}">
                <a16:creationId xmlns:a16="http://schemas.microsoft.com/office/drawing/2014/main" id="{67D858A3-3066-CB2E-52B7-3081D534FC9D}"/>
              </a:ext>
            </a:extLst>
          </p:cNvPr>
          <p:cNvGrpSpPr/>
          <p:nvPr/>
        </p:nvGrpSpPr>
        <p:grpSpPr>
          <a:xfrm>
            <a:off x="1905000" y="4889346"/>
            <a:ext cx="7848600" cy="1219202"/>
            <a:chOff x="381000" y="2438400"/>
            <a:chExt cx="7848600" cy="1219202"/>
          </a:xfrm>
        </p:grpSpPr>
        <p:sp>
          <p:nvSpPr>
            <p:cNvPr id="23" name="TextBox 22">
              <a:extLst>
                <a:ext uri="{FF2B5EF4-FFF2-40B4-BE49-F238E27FC236}">
                  <a16:creationId xmlns:a16="http://schemas.microsoft.com/office/drawing/2014/main" id="{B58FB92C-8BA6-D751-87C6-FA49F044B44B}"/>
                </a:ext>
              </a:extLst>
            </p:cNvPr>
            <p:cNvSpPr txBox="1"/>
            <p:nvPr/>
          </p:nvSpPr>
          <p:spPr>
            <a:xfrm>
              <a:off x="381000" y="2438400"/>
              <a:ext cx="7848600" cy="369332"/>
            </a:xfrm>
            <a:prstGeom prst="rect">
              <a:avLst/>
            </a:prstGeom>
            <a:noFill/>
          </p:spPr>
          <p:txBody>
            <a:bodyPr wrap="square">
              <a:spAutoFit/>
            </a:bodyPr>
            <a:lstStyle/>
            <a:p>
              <a:pPr algn="ctr">
                <a:defRPr/>
              </a:pPr>
              <a:r>
                <a:rPr lang="en-US" b="1" dirty="0">
                  <a:solidFill>
                    <a:srgbClr val="1F4899"/>
                  </a:solidFill>
                </a:rPr>
                <a:t>What Information is Needed?</a:t>
              </a:r>
            </a:p>
          </p:txBody>
        </p:sp>
        <p:grpSp>
          <p:nvGrpSpPr>
            <p:cNvPr id="24" name="Group 23">
              <a:extLst>
                <a:ext uri="{FF2B5EF4-FFF2-40B4-BE49-F238E27FC236}">
                  <a16:creationId xmlns:a16="http://schemas.microsoft.com/office/drawing/2014/main" id="{161BC3CE-AA06-8DC3-068F-D046862AC106}"/>
                </a:ext>
              </a:extLst>
            </p:cNvPr>
            <p:cNvGrpSpPr/>
            <p:nvPr/>
          </p:nvGrpSpPr>
          <p:grpSpPr>
            <a:xfrm>
              <a:off x="381000" y="2819400"/>
              <a:ext cx="7848600" cy="838202"/>
              <a:chOff x="381000" y="2954923"/>
              <a:chExt cx="7848600" cy="838202"/>
            </a:xfrm>
          </p:grpSpPr>
          <p:cxnSp>
            <p:nvCxnSpPr>
              <p:cNvPr id="25" name="Straight Connector 24">
                <a:extLst>
                  <a:ext uri="{FF2B5EF4-FFF2-40B4-BE49-F238E27FC236}">
                    <a16:creationId xmlns:a16="http://schemas.microsoft.com/office/drawing/2014/main" id="{DD0B2C16-AF5A-4F6F-DFEA-940ADB645FB7}"/>
                  </a:ext>
                </a:extLst>
              </p:cNvPr>
              <p:cNvCxnSpPr/>
              <p:nvPr/>
            </p:nvCxnSpPr>
            <p:spPr>
              <a:xfrm>
                <a:off x="4341812" y="2976562"/>
                <a:ext cx="1" cy="816563"/>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ADBE591-2944-EF3D-6DE2-CA6CFD0776E1}"/>
                  </a:ext>
                </a:extLst>
              </p:cNvPr>
              <p:cNvCxnSpPr/>
              <p:nvPr/>
            </p:nvCxnSpPr>
            <p:spPr>
              <a:xfrm>
                <a:off x="381000" y="2954923"/>
                <a:ext cx="7848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28387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P spid="6" grpId="0" animBg="1"/>
      <p:bldP spid="7" grpId="0"/>
      <p:bldP spid="13" grpId="0"/>
      <p:bldP spid="14"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D2445-1D00-6E79-7E62-4F50B88721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FB2285-5873-9B1F-D9CE-5162C6522B64}"/>
              </a:ext>
            </a:extLst>
          </p:cNvPr>
          <p:cNvSpPr>
            <a:spLocks noGrp="1"/>
          </p:cNvSpPr>
          <p:nvPr>
            <p:ph type="title"/>
          </p:nvPr>
        </p:nvSpPr>
        <p:spPr/>
        <p:txBody>
          <a:bodyPr/>
          <a:lstStyle/>
          <a:p>
            <a:r>
              <a:rPr lang="en-US"/>
              <a:t>Users of Accounting Information</a:t>
            </a:r>
          </a:p>
        </p:txBody>
      </p:sp>
      <p:graphicFrame>
        <p:nvGraphicFramePr>
          <p:cNvPr id="4" name="Content Placeholder 3">
            <a:extLst>
              <a:ext uri="{FF2B5EF4-FFF2-40B4-BE49-F238E27FC236}">
                <a16:creationId xmlns:a16="http://schemas.microsoft.com/office/drawing/2014/main" id="{E4340AFF-EAF4-9AFA-E5CB-C647AFF937EE}"/>
              </a:ext>
            </a:extLst>
          </p:cNvPr>
          <p:cNvGraphicFramePr>
            <a:graphicFrameLocks noGrp="1"/>
          </p:cNvGraphicFramePr>
          <p:nvPr>
            <p:ph idx="1"/>
            <p:extLst>
              <p:ext uri="{D42A27DB-BD31-4B8C-83A1-F6EECF244321}">
                <p14:modId xmlns:p14="http://schemas.microsoft.com/office/powerpoint/2010/main" val="875328198"/>
              </p:ext>
            </p:extLst>
          </p:nvPr>
        </p:nvGraphicFramePr>
        <p:xfrm>
          <a:off x="373979"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406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07B37-C6E2-E685-E55A-AB645BA6589F}"/>
              </a:ext>
            </a:extLst>
          </p:cNvPr>
          <p:cNvSpPr>
            <a:spLocks noGrp="1"/>
          </p:cNvSpPr>
          <p:nvPr>
            <p:ph type="title"/>
          </p:nvPr>
        </p:nvSpPr>
        <p:spPr/>
        <p:txBody>
          <a:bodyPr/>
          <a:lstStyle/>
          <a:p>
            <a:r>
              <a:rPr lang="en-US" dirty="0"/>
              <a:t>Forms of Business Organization</a:t>
            </a:r>
          </a:p>
        </p:txBody>
      </p:sp>
      <p:sp>
        <p:nvSpPr>
          <p:cNvPr id="3" name="Content Placeholder 2">
            <a:extLst>
              <a:ext uri="{FF2B5EF4-FFF2-40B4-BE49-F238E27FC236}">
                <a16:creationId xmlns:a16="http://schemas.microsoft.com/office/drawing/2014/main" id="{4265FC92-83E2-B435-9C90-AB8E2769624E}"/>
              </a:ext>
            </a:extLst>
          </p:cNvPr>
          <p:cNvSpPr>
            <a:spLocks noGrp="1"/>
          </p:cNvSpPr>
          <p:nvPr>
            <p:ph idx="1"/>
          </p:nvPr>
        </p:nvSpPr>
        <p:spPr>
          <a:xfrm>
            <a:off x="609600" y="1600201"/>
            <a:ext cx="10972800" cy="2224547"/>
          </a:xfrm>
        </p:spPr>
        <p:txBody>
          <a:bodyPr>
            <a:normAutofit/>
          </a:bodyPr>
          <a:lstStyle/>
          <a:p>
            <a:pPr marL="0" indent="0">
              <a:buNone/>
            </a:pPr>
            <a:r>
              <a:rPr lang="en-US" sz="2400" dirty="0"/>
              <a:t>Sole Proprietorship		Owned by one person; owner takes all risk.</a:t>
            </a:r>
          </a:p>
          <a:p>
            <a:pPr marL="0" indent="0">
              <a:buNone/>
            </a:pPr>
            <a:r>
              <a:rPr lang="en-US" sz="2400" dirty="0"/>
              <a:t>Partnership				Owned by 2+ people; share profits/losses.</a:t>
            </a:r>
          </a:p>
          <a:p>
            <a:pPr marL="0" indent="0">
              <a:buNone/>
            </a:pPr>
            <a:r>
              <a:rPr lang="en-US" sz="2400" dirty="0"/>
              <a:t>Corporation				Separate legal entity.</a:t>
            </a:r>
          </a:p>
          <a:p>
            <a:pPr marL="457200" lvl="1" indent="0">
              <a:buNone/>
            </a:pPr>
            <a:r>
              <a:rPr lang="en-US" sz="2400" dirty="0"/>
              <a:t>							Advantage - Limited liability, easier to raise capital.</a:t>
            </a:r>
          </a:p>
          <a:p>
            <a:pPr marL="457200" lvl="1" indent="0">
              <a:buNone/>
            </a:pPr>
            <a:r>
              <a:rPr lang="en-US" sz="2400" dirty="0"/>
              <a:t>							Disadvantage: Double taxation.</a:t>
            </a:r>
          </a:p>
        </p:txBody>
      </p:sp>
      <p:pic>
        <p:nvPicPr>
          <p:cNvPr id="5" name="Picture 4">
            <a:extLst>
              <a:ext uri="{FF2B5EF4-FFF2-40B4-BE49-F238E27FC236}">
                <a16:creationId xmlns:a16="http://schemas.microsoft.com/office/drawing/2014/main" id="{9AD06791-790F-CC5F-928B-66BE9B61AA52}"/>
              </a:ext>
            </a:extLst>
          </p:cNvPr>
          <p:cNvPicPr>
            <a:picLocks noChangeAspect="1"/>
          </p:cNvPicPr>
          <p:nvPr/>
        </p:nvPicPr>
        <p:blipFill>
          <a:blip r:embed="rId3"/>
          <a:stretch>
            <a:fillRect/>
          </a:stretch>
        </p:blipFill>
        <p:spPr>
          <a:xfrm>
            <a:off x="1249157" y="3824748"/>
            <a:ext cx="8940864" cy="2758614"/>
          </a:xfrm>
          <a:prstGeom prst="rect">
            <a:avLst/>
          </a:prstGeom>
        </p:spPr>
      </p:pic>
    </p:spTree>
    <p:extLst>
      <p:ext uri="{BB962C8B-B14F-4D97-AF65-F5344CB8AC3E}">
        <p14:creationId xmlns:p14="http://schemas.microsoft.com/office/powerpoint/2010/main" val="17432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845BE-37EE-6792-53A8-87978ADE06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3825E1-01CE-7CBB-8ABB-88676C1612A8}"/>
              </a:ext>
            </a:extLst>
          </p:cNvPr>
          <p:cNvSpPr>
            <a:spLocks noGrp="1"/>
          </p:cNvSpPr>
          <p:nvPr>
            <p:ph type="title"/>
          </p:nvPr>
        </p:nvSpPr>
        <p:spPr>
          <a:xfrm>
            <a:off x="609600" y="274638"/>
            <a:ext cx="10972800" cy="1143000"/>
          </a:xfrm>
        </p:spPr>
        <p:txBody>
          <a:bodyPr anchor="ctr">
            <a:normAutofit/>
          </a:bodyPr>
          <a:lstStyle/>
          <a:p>
            <a:r>
              <a:rPr lang="en-US" dirty="0"/>
              <a:t>Corporate Governance Structure</a:t>
            </a:r>
            <a:endParaRPr lang="en-US"/>
          </a:p>
        </p:txBody>
      </p:sp>
      <p:pic>
        <p:nvPicPr>
          <p:cNvPr id="3" name="Picture 2" descr="A diagram of a company&#10;&#10;AI-generated content may be incorrect.">
            <a:extLst>
              <a:ext uri="{FF2B5EF4-FFF2-40B4-BE49-F238E27FC236}">
                <a16:creationId xmlns:a16="http://schemas.microsoft.com/office/drawing/2014/main" id="{905FB7A2-935A-B01D-09EA-CE7A4DEA792F}"/>
              </a:ext>
            </a:extLst>
          </p:cNvPr>
          <p:cNvPicPr>
            <a:picLocks noChangeAspect="1"/>
          </p:cNvPicPr>
          <p:nvPr/>
        </p:nvPicPr>
        <p:blipFill>
          <a:blip r:embed="rId3"/>
          <a:stretch>
            <a:fillRect/>
          </a:stretch>
        </p:blipFill>
        <p:spPr>
          <a:xfrm>
            <a:off x="1481961" y="1600201"/>
            <a:ext cx="9228077" cy="4983161"/>
          </a:xfrm>
          <a:prstGeom prst="rect">
            <a:avLst/>
          </a:prstGeom>
          <a:noFill/>
        </p:spPr>
      </p:pic>
    </p:spTree>
    <p:extLst>
      <p:ext uri="{BB962C8B-B14F-4D97-AF65-F5344CB8AC3E}">
        <p14:creationId xmlns:p14="http://schemas.microsoft.com/office/powerpoint/2010/main" val="3748220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E373-DC1A-1D4E-3ABB-026E47BE1A72}"/>
              </a:ext>
            </a:extLst>
          </p:cNvPr>
          <p:cNvSpPr>
            <a:spLocks noGrp="1"/>
          </p:cNvSpPr>
          <p:nvPr>
            <p:ph type="title"/>
          </p:nvPr>
        </p:nvSpPr>
        <p:spPr/>
        <p:txBody>
          <a:bodyPr/>
          <a:lstStyle/>
          <a:p>
            <a:r>
              <a:rPr lang="en-US" dirty="0"/>
              <a:t>The Supply of Information</a:t>
            </a:r>
          </a:p>
        </p:txBody>
      </p:sp>
      <p:sp>
        <p:nvSpPr>
          <p:cNvPr id="3" name="Content Placeholder 2">
            <a:extLst>
              <a:ext uri="{FF2B5EF4-FFF2-40B4-BE49-F238E27FC236}">
                <a16:creationId xmlns:a16="http://schemas.microsoft.com/office/drawing/2014/main" id="{F70F78AD-D7A4-D87A-07D8-D05D8822FD59}"/>
              </a:ext>
            </a:extLst>
          </p:cNvPr>
          <p:cNvSpPr>
            <a:spLocks noGrp="1"/>
          </p:cNvSpPr>
          <p:nvPr>
            <p:ph idx="1"/>
          </p:nvPr>
        </p:nvSpPr>
        <p:spPr>
          <a:xfrm>
            <a:off x="609600" y="1504504"/>
            <a:ext cx="10972800" cy="5166359"/>
          </a:xfrm>
        </p:spPr>
        <p:txBody>
          <a:bodyPr>
            <a:noAutofit/>
          </a:bodyPr>
          <a:lstStyle/>
          <a:p>
            <a:pPr>
              <a:lnSpc>
                <a:spcPct val="150000"/>
              </a:lnSpc>
            </a:pPr>
            <a:r>
              <a:rPr lang="en-US" sz="2800" dirty="0"/>
              <a:t>Primary Source of Accounting Information for Public companies</a:t>
            </a:r>
          </a:p>
          <a:p>
            <a:pPr lvl="1">
              <a:lnSpc>
                <a:spcPct val="150000"/>
              </a:lnSpc>
            </a:pPr>
            <a:r>
              <a:rPr lang="en-US" sz="2400" dirty="0"/>
              <a:t>10-K: </a:t>
            </a:r>
            <a:r>
              <a:rPr lang="en-US" sz="2400" i="1" dirty="0"/>
              <a:t>Audited</a:t>
            </a:r>
            <a:r>
              <a:rPr lang="en-US" sz="2400" dirty="0"/>
              <a:t> annual report (most comprehensive source)</a:t>
            </a:r>
          </a:p>
          <a:p>
            <a:pPr lvl="1">
              <a:lnSpc>
                <a:spcPct val="150000"/>
              </a:lnSpc>
            </a:pPr>
            <a:r>
              <a:rPr lang="en-US" sz="2400" dirty="0"/>
              <a:t>10-Q: </a:t>
            </a:r>
            <a:r>
              <a:rPr lang="en-US" sz="2400" i="1" dirty="0"/>
              <a:t>Unaudited</a:t>
            </a:r>
            <a:r>
              <a:rPr lang="en-US" sz="2400" dirty="0"/>
              <a:t> quarterly report (timely updates)</a:t>
            </a:r>
          </a:p>
          <a:p>
            <a:pPr>
              <a:lnSpc>
                <a:spcPct val="150000"/>
              </a:lnSpc>
            </a:pPr>
            <a:r>
              <a:rPr lang="en-US" sz="2800" dirty="0"/>
              <a:t>Why Companies Disclose more Information than Required</a:t>
            </a:r>
          </a:p>
          <a:p>
            <a:pPr lvl="1">
              <a:lnSpc>
                <a:spcPct val="150000"/>
              </a:lnSpc>
            </a:pPr>
            <a:r>
              <a:rPr lang="en-US" sz="2400" dirty="0"/>
              <a:t>Firms provide accounting data when benefits exceed costs</a:t>
            </a:r>
          </a:p>
          <a:p>
            <a:pPr marL="0" indent="0">
              <a:lnSpc>
                <a:spcPct val="110000"/>
              </a:lnSpc>
              <a:buNone/>
            </a:pPr>
            <a:endParaRPr lang="en-US" sz="2400" dirty="0"/>
          </a:p>
        </p:txBody>
      </p:sp>
    </p:spTree>
    <p:extLst>
      <p:ext uri="{BB962C8B-B14F-4D97-AF65-F5344CB8AC3E}">
        <p14:creationId xmlns:p14="http://schemas.microsoft.com/office/powerpoint/2010/main" val="290812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B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CBA</Template>
  <TotalTime>4791</TotalTime>
  <Words>4265</Words>
  <Application>Microsoft Office PowerPoint</Application>
  <PresentationFormat>Widescreen</PresentationFormat>
  <Paragraphs>469</Paragraphs>
  <Slides>46</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Malgun Gothic</vt:lpstr>
      <vt:lpstr>Arial</vt:lpstr>
      <vt:lpstr>Calibri</vt:lpstr>
      <vt:lpstr>CBA</vt:lpstr>
      <vt:lpstr>Chapter 1: Introducing Financial Accounting</vt:lpstr>
      <vt:lpstr>Table of Contents</vt:lpstr>
      <vt:lpstr>1. Demand for Accounting Information</vt:lpstr>
      <vt:lpstr>What is Accounting?</vt:lpstr>
      <vt:lpstr>Information Needs of Decision Makers</vt:lpstr>
      <vt:lpstr>Users of Accounting Information</vt:lpstr>
      <vt:lpstr>Forms of Business Organization</vt:lpstr>
      <vt:lpstr>Corporate Governance Structure</vt:lpstr>
      <vt:lpstr>The Supply of Information</vt:lpstr>
      <vt:lpstr>The Supply of Information (continued)</vt:lpstr>
      <vt:lpstr>2. Business Activities</vt:lpstr>
      <vt:lpstr>Business Activities</vt:lpstr>
      <vt:lpstr>Financing Strategies</vt:lpstr>
      <vt:lpstr>3. The Four Financial Statements</vt:lpstr>
      <vt:lpstr>Four Financial Statements</vt:lpstr>
      <vt:lpstr>4. Deep Dive: The Four Core Statements</vt:lpstr>
      <vt:lpstr>Balance Sheet</vt:lpstr>
      <vt:lpstr>Balance Sheet</vt:lpstr>
      <vt:lpstr>Review Problems 2 –the Accounting Equation</vt:lpstr>
      <vt:lpstr>Income Statement</vt:lpstr>
      <vt:lpstr>Income Statement</vt:lpstr>
      <vt:lpstr>Statement of Stockholders' Equity</vt:lpstr>
      <vt:lpstr>Statement of Cash Flows</vt:lpstr>
      <vt:lpstr>Statement of Cash Flows</vt:lpstr>
      <vt:lpstr>Articulation of Financial Statements</vt:lpstr>
      <vt:lpstr>Articulation of Financial Statements</vt:lpstr>
      <vt:lpstr>Articulation of Nike Financial Statements</vt:lpstr>
      <vt:lpstr>Information Beyond Financial Statements</vt:lpstr>
      <vt:lpstr>Review Problem 3: Samsung Electronics</vt:lpstr>
      <vt:lpstr>Review Problem 3: Samsung Electronics - Solution</vt:lpstr>
      <vt:lpstr>5. Financial Reporting Environment</vt:lpstr>
      <vt:lpstr>Generally Accepted Accounting Principles (GAAP)</vt:lpstr>
      <vt:lpstr>Regulation and Oversight – the SEC</vt:lpstr>
      <vt:lpstr>Regulation and Oversight - FASB</vt:lpstr>
      <vt:lpstr>Management and Auditors</vt:lpstr>
      <vt:lpstr>Regulation and Oversight - Sox</vt:lpstr>
      <vt:lpstr>Regulation and Oversight - Sox</vt:lpstr>
      <vt:lpstr>Global Perspective (GAAP vs. IFRS)</vt:lpstr>
      <vt:lpstr>Review Problem 4: Regulatory Roles</vt:lpstr>
      <vt:lpstr>Review Problem 4: Regulatory Roles</vt:lpstr>
      <vt:lpstr>6. Analyzing Financial Statements</vt:lpstr>
      <vt:lpstr>Analyzing Financial Statements</vt:lpstr>
      <vt:lpstr>Profitability Analysis (ROE)</vt:lpstr>
      <vt:lpstr>Credit Risk Analysis (D/E Ratio)</vt:lpstr>
      <vt:lpstr>Review Problem 5: Adidas vs. Nike</vt:lpstr>
      <vt:lpstr>Review Problem 5: Solutions</vt:lpstr>
    </vt:vector>
  </TitlesOfParts>
  <Company>Central Michigan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Amy M. Swaney PhD, CMA</dc:title>
  <dc:creator>Swaney, Amy</dc:creator>
  <cp:lastModifiedBy>Hong, Philip Keejae</cp:lastModifiedBy>
  <cp:revision>114</cp:revision>
  <dcterms:created xsi:type="dcterms:W3CDTF">2017-10-25T17:52:39Z</dcterms:created>
  <dcterms:modified xsi:type="dcterms:W3CDTF">2026-07-12T01:57:15Z</dcterms:modified>
</cp:coreProperties>
</file>