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5"/>
  </p:notesMasterIdLst>
  <p:sldIdLst>
    <p:sldId id="471" r:id="rId2"/>
    <p:sldId id="460" r:id="rId3"/>
    <p:sldId id="461" r:id="rId4"/>
    <p:sldId id="462" r:id="rId5"/>
    <p:sldId id="472" r:id="rId6"/>
    <p:sldId id="482" r:id="rId7"/>
    <p:sldId id="474" r:id="rId8"/>
    <p:sldId id="475" r:id="rId9"/>
    <p:sldId id="479" r:id="rId10"/>
    <p:sldId id="259" r:id="rId11"/>
    <p:sldId id="483" r:id="rId12"/>
    <p:sldId id="486" r:id="rId13"/>
    <p:sldId id="487" r:id="rId14"/>
    <p:sldId id="499" r:id="rId15"/>
    <p:sldId id="496" r:id="rId16"/>
    <p:sldId id="495" r:id="rId17"/>
    <p:sldId id="497" r:id="rId18"/>
    <p:sldId id="498" r:id="rId19"/>
    <p:sldId id="256" r:id="rId20"/>
    <p:sldId id="500" r:id="rId21"/>
    <p:sldId id="501" r:id="rId22"/>
    <p:sldId id="502" r:id="rId23"/>
    <p:sldId id="507" r:id="rId24"/>
    <p:sldId id="508" r:id="rId25"/>
    <p:sldId id="509" r:id="rId26"/>
    <p:sldId id="510" r:id="rId27"/>
    <p:sldId id="511" r:id="rId28"/>
    <p:sldId id="412" r:id="rId29"/>
    <p:sldId id="512" r:id="rId30"/>
    <p:sldId id="513" r:id="rId31"/>
    <p:sldId id="514" r:id="rId32"/>
    <p:sldId id="503" r:id="rId33"/>
    <p:sldId id="517" r:id="rId34"/>
    <p:sldId id="518" r:id="rId35"/>
    <p:sldId id="504" r:id="rId36"/>
    <p:sldId id="515" r:id="rId37"/>
    <p:sldId id="519" r:id="rId38"/>
    <p:sldId id="520" r:id="rId39"/>
    <p:sldId id="521" r:id="rId40"/>
    <p:sldId id="523" r:id="rId41"/>
    <p:sldId id="524" r:id="rId42"/>
    <p:sldId id="525" r:id="rId43"/>
    <p:sldId id="52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C8D0DD-D71B-46A6-B267-C400D1B4EA80}">
          <p14:sldIdLst/>
        </p14:section>
        <p14:section name="2.5" id="{3F299E8A-D097-4AEE-BBB1-25AF1F23F6E3}">
          <p14:sldIdLst>
            <p14:sldId id="471"/>
            <p14:sldId id="460"/>
            <p14:sldId id="461"/>
            <p14:sldId id="462"/>
            <p14:sldId id="472"/>
            <p14:sldId id="482"/>
            <p14:sldId id="474"/>
            <p14:sldId id="475"/>
            <p14:sldId id="479"/>
            <p14:sldId id="259"/>
            <p14:sldId id="483"/>
            <p14:sldId id="486"/>
            <p14:sldId id="487"/>
            <p14:sldId id="499"/>
            <p14:sldId id="496"/>
            <p14:sldId id="495"/>
            <p14:sldId id="497"/>
            <p14:sldId id="498"/>
            <p14:sldId id="256"/>
            <p14:sldId id="500"/>
            <p14:sldId id="501"/>
            <p14:sldId id="502"/>
            <p14:sldId id="507"/>
            <p14:sldId id="508"/>
            <p14:sldId id="509"/>
            <p14:sldId id="510"/>
            <p14:sldId id="511"/>
            <p14:sldId id="412"/>
            <p14:sldId id="512"/>
            <p14:sldId id="513"/>
            <p14:sldId id="514"/>
            <p14:sldId id="503"/>
            <p14:sldId id="517"/>
            <p14:sldId id="518"/>
            <p14:sldId id="504"/>
            <p14:sldId id="515"/>
            <p14:sldId id="519"/>
            <p14:sldId id="520"/>
            <p14:sldId id="521"/>
            <p14:sldId id="523"/>
            <p14:sldId id="524"/>
            <p14:sldId id="525"/>
            <p14:sldId id="526"/>
          </p14:sldIdLst>
        </p14:section>
      </p14:sectionLst>
    </p:ext>
    <p:ext uri="{EFAFB233-063F-42B5-8137-9DF3F51BA10A}">
      <p15:sldGuideLst xmlns:p15="http://schemas.microsoft.com/office/powerpoint/2012/main">
        <p15:guide id="1" orient="horz" pos="22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899"/>
    <a:srgbClr val="FEF2F2"/>
    <a:srgbClr val="EF4444"/>
    <a:srgbClr val="854D0E"/>
    <a:srgbClr val="E9D5FF"/>
    <a:srgbClr val="2563EB"/>
    <a:srgbClr val="1E40AF"/>
    <a:srgbClr val="DBEAFE"/>
    <a:srgbClr val="DCFCE7"/>
    <a:srgbClr val="E5FC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83" autoAdjust="0"/>
    <p:restoredTop sz="79393" autoAdjust="0"/>
  </p:normalViewPr>
  <p:slideViewPr>
    <p:cSldViewPr snapToGrid="0" snapToObjects="1" showGuides="1">
      <p:cViewPr varScale="1">
        <p:scale>
          <a:sx n="81" d="100"/>
          <a:sy n="81" d="100"/>
        </p:scale>
        <p:origin x="1380" y="66"/>
      </p:cViewPr>
      <p:guideLst>
        <p:guide orient="horz" pos="22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E029D-4975-9049-A4B2-065531108780}" type="datetimeFigureOut">
              <a:rPr lang="en-US" smtClean="0"/>
              <a:t>7/11/2026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3E56B-C3C4-8E4F-B314-D5C81CC34EEF}" type="slidenum">
              <a:rPr lang="en-US" smtClean="0"/>
              <a:t>‹#›</a:t>
            </a:fld>
            <a:endParaRPr lang="en-US"/>
          </a:p>
        </p:txBody>
      </p:sp>
    </p:spTree>
    <p:extLst>
      <p:ext uri="{BB962C8B-B14F-4D97-AF65-F5344CB8AC3E}">
        <p14:creationId xmlns:p14="http://schemas.microsoft.com/office/powerpoint/2010/main" val="4274078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move through six sections, starting with why we need accounting information, moving through the mechanics of the statements, and finishing with how to analyze those statements using ratios like ROE.</a:t>
            </a:r>
          </a:p>
        </p:txBody>
      </p:sp>
      <p:sp>
        <p:nvSpPr>
          <p:cNvPr id="4" name="Slide Number Placeholder 3"/>
          <p:cNvSpPr>
            <a:spLocks noGrp="1"/>
          </p:cNvSpPr>
          <p:nvPr>
            <p:ph type="sldNum" sz="quarter" idx="5"/>
          </p:nvPr>
        </p:nvSpPr>
        <p:spPr/>
        <p:txBody>
          <a:bodyPr/>
          <a:lstStyle/>
          <a:p>
            <a:fld id="{D0E3E56B-C3C4-8E4F-B314-D5C81CC34EEF}" type="slidenum">
              <a:rPr lang="en-US" smtClean="0"/>
              <a:t>2</a:t>
            </a:fld>
            <a:endParaRPr lang="en-US"/>
          </a:p>
        </p:txBody>
      </p:sp>
    </p:spTree>
    <p:extLst>
      <p:ext uri="{BB962C8B-B14F-4D97-AF65-F5344CB8AC3E}">
        <p14:creationId xmlns:p14="http://schemas.microsoft.com/office/powerpoint/2010/main" val="374776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73D6-EF66-6192-C18D-3CD06D6E7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D98DA-F184-D866-9938-28E9173CD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B26E7-731D-36B1-41D9-8EB5D5C3A9E5}"/>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856A6711-4895-3050-6405-E31004F5ABE8}"/>
              </a:ext>
            </a:extLst>
          </p:cNvPr>
          <p:cNvSpPr>
            <a:spLocks noGrp="1"/>
          </p:cNvSpPr>
          <p:nvPr>
            <p:ph type="sldNum" sz="quarter" idx="5"/>
          </p:nvPr>
        </p:nvSpPr>
        <p:spPr/>
        <p:txBody>
          <a:bodyPr/>
          <a:lstStyle/>
          <a:p>
            <a:fld id="{D0E3E56B-C3C4-8E4F-B314-D5C81CC34EEF}" type="slidenum">
              <a:rPr lang="en-US" smtClean="0"/>
              <a:t>13</a:t>
            </a:fld>
            <a:endParaRPr lang="en-US"/>
          </a:p>
        </p:txBody>
      </p:sp>
    </p:spTree>
    <p:extLst>
      <p:ext uri="{BB962C8B-B14F-4D97-AF65-F5344CB8AC3E}">
        <p14:creationId xmlns:p14="http://schemas.microsoft.com/office/powerpoint/2010/main" val="18752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EBDA-146C-5036-30BE-FE7BF082D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55C22-1945-8583-5F59-67C221AB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5CB04-68DB-5AC6-0F5C-575435751A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4A322-DC3C-26A0-7FC5-BDB52858D481}"/>
              </a:ext>
            </a:extLst>
          </p:cNvPr>
          <p:cNvSpPr>
            <a:spLocks noGrp="1"/>
          </p:cNvSpPr>
          <p:nvPr>
            <p:ph type="sldNum" sz="quarter" idx="5"/>
          </p:nvPr>
        </p:nvSpPr>
        <p:spPr/>
        <p:txBody>
          <a:bodyPr/>
          <a:lstStyle/>
          <a:p>
            <a:fld id="{D0E3E56B-C3C4-8E4F-B314-D5C81CC34EEF}" type="slidenum">
              <a:rPr lang="en-US" smtClean="0"/>
              <a:t>14</a:t>
            </a:fld>
            <a:endParaRPr lang="en-US"/>
          </a:p>
        </p:txBody>
      </p:sp>
    </p:spTree>
    <p:extLst>
      <p:ext uri="{BB962C8B-B14F-4D97-AF65-F5344CB8AC3E}">
        <p14:creationId xmlns:p14="http://schemas.microsoft.com/office/powerpoint/2010/main" val="14938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1E14-2F01-FF52-1774-0469D34A1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66A70-3C0F-B1AC-999B-6BF3AA12A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58FE3-3E98-7F9B-ADAA-45E63EB16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E235F7-5C5B-EC6D-A701-05111781358B}"/>
              </a:ext>
            </a:extLst>
          </p:cNvPr>
          <p:cNvSpPr>
            <a:spLocks noGrp="1"/>
          </p:cNvSpPr>
          <p:nvPr>
            <p:ph type="sldNum" sz="quarter" idx="5"/>
          </p:nvPr>
        </p:nvSpPr>
        <p:spPr/>
        <p:txBody>
          <a:bodyPr/>
          <a:lstStyle/>
          <a:p>
            <a:fld id="{D0E3E56B-C3C4-8E4F-B314-D5C81CC34EEF}" type="slidenum">
              <a:rPr lang="en-US" smtClean="0"/>
              <a:t>15</a:t>
            </a:fld>
            <a:endParaRPr lang="en-US"/>
          </a:p>
        </p:txBody>
      </p:sp>
    </p:spTree>
    <p:extLst>
      <p:ext uri="{BB962C8B-B14F-4D97-AF65-F5344CB8AC3E}">
        <p14:creationId xmlns:p14="http://schemas.microsoft.com/office/powerpoint/2010/main" val="99622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46DB-F69E-70F3-C296-0A4B592E1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FFF7-BB40-9E94-3CD6-8F5C83151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15623-6941-F31E-7BA0-E4AF2A4332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1400B0-89DB-2949-1BB1-9C78963048BA}"/>
              </a:ext>
            </a:extLst>
          </p:cNvPr>
          <p:cNvSpPr>
            <a:spLocks noGrp="1"/>
          </p:cNvSpPr>
          <p:nvPr>
            <p:ph type="sldNum" sz="quarter" idx="5"/>
          </p:nvPr>
        </p:nvSpPr>
        <p:spPr/>
        <p:txBody>
          <a:bodyPr/>
          <a:lstStyle/>
          <a:p>
            <a:fld id="{D0E3E56B-C3C4-8E4F-B314-D5C81CC34EEF}" type="slidenum">
              <a:rPr lang="en-US" smtClean="0"/>
              <a:t>16</a:t>
            </a:fld>
            <a:endParaRPr lang="en-US"/>
          </a:p>
        </p:txBody>
      </p:sp>
    </p:spTree>
    <p:extLst>
      <p:ext uri="{BB962C8B-B14F-4D97-AF65-F5344CB8AC3E}">
        <p14:creationId xmlns:p14="http://schemas.microsoft.com/office/powerpoint/2010/main" val="418701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FB7A-4266-39F6-1462-B44745A37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8E008-4B7A-7588-DE02-18E1BC8B2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BE9F9-5BDE-99ED-6DB9-CB5D59739A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144CE5-59A5-5D42-3ECD-DA25495D9225}"/>
              </a:ext>
            </a:extLst>
          </p:cNvPr>
          <p:cNvSpPr>
            <a:spLocks noGrp="1"/>
          </p:cNvSpPr>
          <p:nvPr>
            <p:ph type="sldNum" sz="quarter" idx="5"/>
          </p:nvPr>
        </p:nvSpPr>
        <p:spPr/>
        <p:txBody>
          <a:bodyPr/>
          <a:lstStyle/>
          <a:p>
            <a:fld id="{D0E3E56B-C3C4-8E4F-B314-D5C81CC34EEF}" type="slidenum">
              <a:rPr lang="en-US" smtClean="0"/>
              <a:t>17</a:t>
            </a:fld>
            <a:endParaRPr lang="en-US"/>
          </a:p>
        </p:txBody>
      </p:sp>
    </p:spTree>
    <p:extLst>
      <p:ext uri="{BB962C8B-B14F-4D97-AF65-F5344CB8AC3E}">
        <p14:creationId xmlns:p14="http://schemas.microsoft.com/office/powerpoint/2010/main" val="632286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00D7-44A8-76FB-C6AD-EDB21D236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ABA82-9755-DA43-9C02-0FDB56817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53F23-BEF1-4B92-24EF-C2BD4E8E4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A960A-2099-59F2-A7FE-7653100581CB}"/>
              </a:ext>
            </a:extLst>
          </p:cNvPr>
          <p:cNvSpPr>
            <a:spLocks noGrp="1"/>
          </p:cNvSpPr>
          <p:nvPr>
            <p:ph type="sldNum" sz="quarter" idx="5"/>
          </p:nvPr>
        </p:nvSpPr>
        <p:spPr/>
        <p:txBody>
          <a:bodyPr/>
          <a:lstStyle/>
          <a:p>
            <a:fld id="{D0E3E56B-C3C4-8E4F-B314-D5C81CC34EEF}" type="slidenum">
              <a:rPr lang="en-US" smtClean="0"/>
              <a:t>18</a:t>
            </a:fld>
            <a:endParaRPr lang="en-US"/>
          </a:p>
        </p:txBody>
      </p:sp>
    </p:spTree>
    <p:extLst>
      <p:ext uri="{BB962C8B-B14F-4D97-AF65-F5344CB8AC3E}">
        <p14:creationId xmlns:p14="http://schemas.microsoft.com/office/powerpoint/2010/main" val="134989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5A561-FE9E-A8B2-2C1F-7BAF8442B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A93F9-C8EE-900D-013F-373FAE6FC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B3961-7CE7-382A-7128-090572DD9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218D20-1A26-A791-1BA9-66DC119295FF}"/>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429071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9EDC1-19EF-8AB7-CC59-37A6A3221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FF76-C29C-8E8F-9747-6A647B3DB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0AECA-ABF6-5D25-A869-0839E2250D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9583A4-6BE5-E0CE-090E-B0DC7BFB5E4D}"/>
              </a:ext>
            </a:extLst>
          </p:cNvPr>
          <p:cNvSpPr>
            <a:spLocks noGrp="1"/>
          </p:cNvSpPr>
          <p:nvPr>
            <p:ph type="sldNum" sz="quarter" idx="5"/>
          </p:nvPr>
        </p:nvSpPr>
        <p:spPr/>
        <p:txBody>
          <a:bodyPr/>
          <a:lstStyle/>
          <a:p>
            <a:fld id="{D0E3E56B-C3C4-8E4F-B314-D5C81CC34EEF}" type="slidenum">
              <a:rPr lang="en-US" smtClean="0"/>
              <a:t>21</a:t>
            </a:fld>
            <a:endParaRPr lang="en-US"/>
          </a:p>
        </p:txBody>
      </p:sp>
    </p:spTree>
    <p:extLst>
      <p:ext uri="{BB962C8B-B14F-4D97-AF65-F5344CB8AC3E}">
        <p14:creationId xmlns:p14="http://schemas.microsoft.com/office/powerpoint/2010/main" val="4564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7DC0B-5BFA-170A-68FF-AD26835F1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0F78C-4457-32CF-929B-A67A8E9BD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0247D-3FB4-2A10-269C-0B0936125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EA6DF8-D530-A69E-6B65-E5593922AA10}"/>
              </a:ext>
            </a:extLst>
          </p:cNvPr>
          <p:cNvSpPr>
            <a:spLocks noGrp="1"/>
          </p:cNvSpPr>
          <p:nvPr>
            <p:ph type="sldNum" sz="quarter" idx="5"/>
          </p:nvPr>
        </p:nvSpPr>
        <p:spPr/>
        <p:txBody>
          <a:bodyPr/>
          <a:lstStyle/>
          <a:p>
            <a:fld id="{D0E3E56B-C3C4-8E4F-B314-D5C81CC34EEF}" type="slidenum">
              <a:rPr lang="en-US" smtClean="0"/>
              <a:t>23</a:t>
            </a:fld>
            <a:endParaRPr lang="en-US"/>
          </a:p>
        </p:txBody>
      </p:sp>
    </p:spTree>
    <p:extLst>
      <p:ext uri="{BB962C8B-B14F-4D97-AF65-F5344CB8AC3E}">
        <p14:creationId xmlns:p14="http://schemas.microsoft.com/office/powerpoint/2010/main" val="5027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Accounting is more than just math; it is a system of communication. The key distinction is the audience. Financial accounting targets outside decision-makers like banks and shareholders, whereas Managerial accounting is for the internal team running the business.</a:t>
            </a:r>
          </a:p>
        </p:txBody>
      </p:sp>
      <p:sp>
        <p:nvSpPr>
          <p:cNvPr id="4" name="Slide Number Placeholder 3"/>
          <p:cNvSpPr>
            <a:spLocks noGrp="1"/>
          </p:cNvSpPr>
          <p:nvPr>
            <p:ph type="sldNum" sz="quarter" idx="5"/>
          </p:nvPr>
        </p:nvSpPr>
        <p:spPr/>
        <p:txBody>
          <a:bodyPr/>
          <a:lstStyle/>
          <a:p>
            <a:fld id="{D0E3E56B-C3C4-8E4F-B314-D5C81CC34EEF}" type="slidenum">
              <a:rPr lang="en-US" smtClean="0"/>
              <a:t>4</a:t>
            </a:fld>
            <a:endParaRPr lang="en-US"/>
          </a:p>
        </p:txBody>
      </p:sp>
    </p:spTree>
    <p:extLst>
      <p:ext uri="{BB962C8B-B14F-4D97-AF65-F5344CB8AC3E}">
        <p14:creationId xmlns:p14="http://schemas.microsoft.com/office/powerpoint/2010/main" val="3282909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A2F5-4F0F-CD18-C4A7-71FAC0741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7B0C7-4929-35C1-6156-50A06B01F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66096-F3C8-FCB6-05EA-277EB18BB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DABCCB-A941-4E80-A758-1050DC7F61E0}"/>
              </a:ext>
            </a:extLst>
          </p:cNvPr>
          <p:cNvSpPr>
            <a:spLocks noGrp="1"/>
          </p:cNvSpPr>
          <p:nvPr>
            <p:ph type="sldNum" sz="quarter" idx="5"/>
          </p:nvPr>
        </p:nvSpPr>
        <p:spPr/>
        <p:txBody>
          <a:bodyPr/>
          <a:lstStyle/>
          <a:p>
            <a:fld id="{D0E3E56B-C3C4-8E4F-B314-D5C81CC34EEF}" type="slidenum">
              <a:rPr lang="en-US" smtClean="0"/>
              <a:t>24</a:t>
            </a:fld>
            <a:endParaRPr lang="en-US"/>
          </a:p>
        </p:txBody>
      </p:sp>
    </p:spTree>
    <p:extLst>
      <p:ext uri="{BB962C8B-B14F-4D97-AF65-F5344CB8AC3E}">
        <p14:creationId xmlns:p14="http://schemas.microsoft.com/office/powerpoint/2010/main" val="345707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BA0B-3956-49A6-35CC-965A23C7D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8DD04-72B8-0612-07CF-587EF114D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AD635-205C-DAAC-5013-605C452D1B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E2C16-8286-D656-1AA8-159C95A42F56}"/>
              </a:ext>
            </a:extLst>
          </p:cNvPr>
          <p:cNvSpPr>
            <a:spLocks noGrp="1"/>
          </p:cNvSpPr>
          <p:nvPr>
            <p:ph type="sldNum" sz="quarter" idx="5"/>
          </p:nvPr>
        </p:nvSpPr>
        <p:spPr/>
        <p:txBody>
          <a:bodyPr/>
          <a:lstStyle/>
          <a:p>
            <a:fld id="{D0E3E56B-C3C4-8E4F-B314-D5C81CC34EEF}" type="slidenum">
              <a:rPr lang="en-US" smtClean="0"/>
              <a:t>25</a:t>
            </a:fld>
            <a:endParaRPr lang="en-US"/>
          </a:p>
        </p:txBody>
      </p:sp>
    </p:spTree>
    <p:extLst>
      <p:ext uri="{BB962C8B-B14F-4D97-AF65-F5344CB8AC3E}">
        <p14:creationId xmlns:p14="http://schemas.microsoft.com/office/powerpoint/2010/main" val="226347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1BFE-25A0-F622-86AF-EB1C034C2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A6F98-A78A-CFD5-3AEE-971C797D1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FCD11-6511-07F1-DA96-A032AEC117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F4D055-DA61-1C36-84C3-E5A05BBC3E9A}"/>
              </a:ext>
            </a:extLst>
          </p:cNvPr>
          <p:cNvSpPr>
            <a:spLocks noGrp="1"/>
          </p:cNvSpPr>
          <p:nvPr>
            <p:ph type="sldNum" sz="quarter" idx="5"/>
          </p:nvPr>
        </p:nvSpPr>
        <p:spPr/>
        <p:txBody>
          <a:bodyPr/>
          <a:lstStyle/>
          <a:p>
            <a:fld id="{D0E3E56B-C3C4-8E4F-B314-D5C81CC34EEF}" type="slidenum">
              <a:rPr lang="en-US" smtClean="0"/>
              <a:t>26</a:t>
            </a:fld>
            <a:endParaRPr lang="en-US"/>
          </a:p>
        </p:txBody>
      </p:sp>
    </p:spTree>
    <p:extLst>
      <p:ext uri="{BB962C8B-B14F-4D97-AF65-F5344CB8AC3E}">
        <p14:creationId xmlns:p14="http://schemas.microsoft.com/office/powerpoint/2010/main" val="151108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67D4-BCC8-4786-4C82-9BD5977BB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53091-B96C-8167-D835-E79D6D2EC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B41F1-8109-DEBC-D181-59DA51B6C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2C53B4-A265-F5B6-A143-F40C35C3A82D}"/>
              </a:ext>
            </a:extLst>
          </p:cNvPr>
          <p:cNvSpPr>
            <a:spLocks noGrp="1"/>
          </p:cNvSpPr>
          <p:nvPr>
            <p:ph type="sldNum" sz="quarter" idx="5"/>
          </p:nvPr>
        </p:nvSpPr>
        <p:spPr/>
        <p:txBody>
          <a:bodyPr/>
          <a:lstStyle/>
          <a:p>
            <a:fld id="{D0E3E56B-C3C4-8E4F-B314-D5C81CC34EEF}" type="slidenum">
              <a:rPr lang="en-US" smtClean="0"/>
              <a:t>27</a:t>
            </a:fld>
            <a:endParaRPr lang="en-US"/>
          </a:p>
        </p:txBody>
      </p:sp>
    </p:spTree>
    <p:extLst>
      <p:ext uri="{BB962C8B-B14F-4D97-AF65-F5344CB8AC3E}">
        <p14:creationId xmlns:p14="http://schemas.microsoft.com/office/powerpoint/2010/main" val="785905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43D0-6980-7EA9-9179-6D0321C74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FF62D-3161-9294-085E-23C726A0D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FCFD7-2FED-FD88-F5C3-E46C695F0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67FB4-ACB0-70F1-76E8-837582B13ACB}"/>
              </a:ext>
            </a:extLst>
          </p:cNvPr>
          <p:cNvSpPr>
            <a:spLocks noGrp="1"/>
          </p:cNvSpPr>
          <p:nvPr>
            <p:ph type="sldNum" sz="quarter" idx="5"/>
          </p:nvPr>
        </p:nvSpPr>
        <p:spPr/>
        <p:txBody>
          <a:bodyPr/>
          <a:lstStyle/>
          <a:p>
            <a:fld id="{D0E3E56B-C3C4-8E4F-B314-D5C81CC34EEF}" type="slidenum">
              <a:rPr lang="en-US" smtClean="0"/>
              <a:t>29</a:t>
            </a:fld>
            <a:endParaRPr lang="en-US"/>
          </a:p>
        </p:txBody>
      </p:sp>
    </p:spTree>
    <p:extLst>
      <p:ext uri="{BB962C8B-B14F-4D97-AF65-F5344CB8AC3E}">
        <p14:creationId xmlns:p14="http://schemas.microsoft.com/office/powerpoint/2010/main" val="1045456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E240-A0DD-F1F4-C6E5-BEAC063F1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97425-ADC8-322F-450F-B36C4460D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9A12D-30CD-FA3A-8B67-D643CFA53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548CC-000D-4C7F-7D84-1839978FC71B}"/>
              </a:ext>
            </a:extLst>
          </p:cNvPr>
          <p:cNvSpPr>
            <a:spLocks noGrp="1"/>
          </p:cNvSpPr>
          <p:nvPr>
            <p:ph type="sldNum" sz="quarter" idx="5"/>
          </p:nvPr>
        </p:nvSpPr>
        <p:spPr/>
        <p:txBody>
          <a:bodyPr/>
          <a:lstStyle/>
          <a:p>
            <a:fld id="{D0E3E56B-C3C4-8E4F-B314-D5C81CC34EEF}" type="slidenum">
              <a:rPr lang="en-US" smtClean="0"/>
              <a:t>30</a:t>
            </a:fld>
            <a:endParaRPr lang="en-US"/>
          </a:p>
        </p:txBody>
      </p:sp>
    </p:spTree>
    <p:extLst>
      <p:ext uri="{BB962C8B-B14F-4D97-AF65-F5344CB8AC3E}">
        <p14:creationId xmlns:p14="http://schemas.microsoft.com/office/powerpoint/2010/main" val="1216865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726A5-BDFC-1725-A992-3AB5FC987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0F3C2-B608-8156-B423-F4377AD7B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7-F150-6DB5-795F-D6C38B275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74371-4BA7-C379-8ECD-2333C47DE19F}"/>
              </a:ext>
            </a:extLst>
          </p:cNvPr>
          <p:cNvSpPr>
            <a:spLocks noGrp="1"/>
          </p:cNvSpPr>
          <p:nvPr>
            <p:ph type="sldNum" sz="quarter" idx="5"/>
          </p:nvPr>
        </p:nvSpPr>
        <p:spPr/>
        <p:txBody>
          <a:bodyPr/>
          <a:lstStyle/>
          <a:p>
            <a:fld id="{D0E3E56B-C3C4-8E4F-B314-D5C81CC34EEF}" type="slidenum">
              <a:rPr lang="en-US" smtClean="0"/>
              <a:t>31</a:t>
            </a:fld>
            <a:endParaRPr lang="en-US"/>
          </a:p>
        </p:txBody>
      </p:sp>
    </p:spTree>
    <p:extLst>
      <p:ext uri="{BB962C8B-B14F-4D97-AF65-F5344CB8AC3E}">
        <p14:creationId xmlns:p14="http://schemas.microsoft.com/office/powerpoint/2010/main" val="4225543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F6AC5-1B73-2A1C-EBEB-C08CE3A26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D6F73-B1C0-03B3-38B7-C69647EB7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C0DEE-4567-6AEC-8F23-266FD9028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71666-623A-9500-C196-3B432ADF71B4}"/>
              </a:ext>
            </a:extLst>
          </p:cNvPr>
          <p:cNvSpPr>
            <a:spLocks noGrp="1"/>
          </p:cNvSpPr>
          <p:nvPr>
            <p:ph type="sldNum" sz="quarter" idx="5"/>
          </p:nvPr>
        </p:nvSpPr>
        <p:spPr/>
        <p:txBody>
          <a:bodyPr/>
          <a:lstStyle/>
          <a:p>
            <a:fld id="{D0E3E56B-C3C4-8E4F-B314-D5C81CC34EEF}" type="slidenum">
              <a:rPr lang="en-US" smtClean="0"/>
              <a:t>33</a:t>
            </a:fld>
            <a:endParaRPr lang="en-US"/>
          </a:p>
        </p:txBody>
      </p:sp>
    </p:spTree>
    <p:extLst>
      <p:ext uri="{BB962C8B-B14F-4D97-AF65-F5344CB8AC3E}">
        <p14:creationId xmlns:p14="http://schemas.microsoft.com/office/powerpoint/2010/main" val="3355650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744A6-6D56-5E59-7699-A632B221F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3CBFB4-6DF2-2277-45AC-AD5031B8D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D2C14-CC50-FF56-3792-24902B906C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A9BB6F-552D-5409-0490-C4173DE4649C}"/>
              </a:ext>
            </a:extLst>
          </p:cNvPr>
          <p:cNvSpPr>
            <a:spLocks noGrp="1"/>
          </p:cNvSpPr>
          <p:nvPr>
            <p:ph type="sldNum" sz="quarter" idx="5"/>
          </p:nvPr>
        </p:nvSpPr>
        <p:spPr/>
        <p:txBody>
          <a:bodyPr/>
          <a:lstStyle/>
          <a:p>
            <a:fld id="{D0E3E56B-C3C4-8E4F-B314-D5C81CC34EEF}" type="slidenum">
              <a:rPr lang="en-US" smtClean="0"/>
              <a:t>34</a:t>
            </a:fld>
            <a:endParaRPr lang="en-US"/>
          </a:p>
        </p:txBody>
      </p:sp>
    </p:spTree>
    <p:extLst>
      <p:ext uri="{BB962C8B-B14F-4D97-AF65-F5344CB8AC3E}">
        <p14:creationId xmlns:p14="http://schemas.microsoft.com/office/powerpoint/2010/main" val="1728686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D7F8-721C-5C11-7A1F-F278D8D8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6B785-8662-43E5-C270-E0338DD6B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98FA5-98C3-2248-1995-7B24AB1F79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27A5E-EA3B-4300-ED0C-71A3B6C600CF}"/>
              </a:ext>
            </a:extLst>
          </p:cNvPr>
          <p:cNvSpPr>
            <a:spLocks noGrp="1"/>
          </p:cNvSpPr>
          <p:nvPr>
            <p:ph type="sldNum" sz="quarter" idx="5"/>
          </p:nvPr>
        </p:nvSpPr>
        <p:spPr/>
        <p:txBody>
          <a:bodyPr/>
          <a:lstStyle/>
          <a:p>
            <a:fld id="{D0E3E56B-C3C4-8E4F-B314-D5C81CC34EEF}" type="slidenum">
              <a:rPr lang="en-US" smtClean="0"/>
              <a:t>36</a:t>
            </a:fld>
            <a:endParaRPr lang="en-US"/>
          </a:p>
        </p:txBody>
      </p:sp>
    </p:spTree>
    <p:extLst>
      <p:ext uri="{BB962C8B-B14F-4D97-AF65-F5344CB8AC3E}">
        <p14:creationId xmlns:p14="http://schemas.microsoft.com/office/powerpoint/2010/main" val="11397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CA89-1B5E-5E35-1661-B47CDB4AD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3B838-E8B4-5020-2E9D-3DE806DF2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CF125-7CA4-B506-12DF-1FC62B9C9E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B7233-35A8-00EC-6003-346EE7A0D2BF}"/>
              </a:ext>
            </a:extLst>
          </p:cNvPr>
          <p:cNvSpPr>
            <a:spLocks noGrp="1"/>
          </p:cNvSpPr>
          <p:nvPr>
            <p:ph type="sldNum" sz="quarter" idx="5"/>
          </p:nvPr>
        </p:nvSpPr>
        <p:spPr/>
        <p:txBody>
          <a:bodyPr/>
          <a:lstStyle/>
          <a:p>
            <a:fld id="{D0E3E56B-C3C4-8E4F-B314-D5C81CC34EEF}" type="slidenum">
              <a:rPr lang="en-US" smtClean="0"/>
              <a:t>6</a:t>
            </a:fld>
            <a:endParaRPr lang="en-US"/>
          </a:p>
        </p:txBody>
      </p:sp>
    </p:spTree>
    <p:extLst>
      <p:ext uri="{BB962C8B-B14F-4D97-AF65-F5344CB8AC3E}">
        <p14:creationId xmlns:p14="http://schemas.microsoft.com/office/powerpoint/2010/main" val="1239636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DD3D-64C1-D7DB-C62B-01459E3A3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A546E-95BD-E771-5F3F-F6270C82D2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6E10A-A2FC-45CC-B5ED-69808168E1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827622-5AD4-24FC-69A1-7DC050F5EA65}"/>
              </a:ext>
            </a:extLst>
          </p:cNvPr>
          <p:cNvSpPr>
            <a:spLocks noGrp="1"/>
          </p:cNvSpPr>
          <p:nvPr>
            <p:ph type="sldNum" sz="quarter" idx="5"/>
          </p:nvPr>
        </p:nvSpPr>
        <p:spPr/>
        <p:txBody>
          <a:bodyPr/>
          <a:lstStyle/>
          <a:p>
            <a:fld id="{D0E3E56B-C3C4-8E4F-B314-D5C81CC34EEF}" type="slidenum">
              <a:rPr lang="en-US" smtClean="0"/>
              <a:t>37</a:t>
            </a:fld>
            <a:endParaRPr lang="en-US"/>
          </a:p>
        </p:txBody>
      </p:sp>
    </p:spTree>
    <p:extLst>
      <p:ext uri="{BB962C8B-B14F-4D97-AF65-F5344CB8AC3E}">
        <p14:creationId xmlns:p14="http://schemas.microsoft.com/office/powerpoint/2010/main" val="377522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44E7E-F824-634D-6882-07C66E189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95AF4-BE79-F334-AF07-47BBA84F7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4B0E6-5BD8-0B28-B3E7-FA44B0E353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282DE-58AF-EF33-F123-8B675345CE0E}"/>
              </a:ext>
            </a:extLst>
          </p:cNvPr>
          <p:cNvSpPr>
            <a:spLocks noGrp="1"/>
          </p:cNvSpPr>
          <p:nvPr>
            <p:ph type="sldNum" sz="quarter" idx="5"/>
          </p:nvPr>
        </p:nvSpPr>
        <p:spPr/>
        <p:txBody>
          <a:bodyPr/>
          <a:lstStyle/>
          <a:p>
            <a:fld id="{D0E3E56B-C3C4-8E4F-B314-D5C81CC34EEF}" type="slidenum">
              <a:rPr lang="en-US" smtClean="0"/>
              <a:t>38</a:t>
            </a:fld>
            <a:endParaRPr lang="en-US"/>
          </a:p>
        </p:txBody>
      </p:sp>
    </p:spTree>
    <p:extLst>
      <p:ext uri="{BB962C8B-B14F-4D97-AF65-F5344CB8AC3E}">
        <p14:creationId xmlns:p14="http://schemas.microsoft.com/office/powerpoint/2010/main" val="3805960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25CA-0F15-28E9-532C-714DFF8ED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A11E4-7D17-44BA-FDC5-71AC6D655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84AAB-8CB7-B33F-415C-8424D5CF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04AA4A-5DD7-8E0C-A7C3-C2EC75CFF086}"/>
              </a:ext>
            </a:extLst>
          </p:cNvPr>
          <p:cNvSpPr>
            <a:spLocks noGrp="1"/>
          </p:cNvSpPr>
          <p:nvPr>
            <p:ph type="sldNum" sz="quarter" idx="5"/>
          </p:nvPr>
        </p:nvSpPr>
        <p:spPr/>
        <p:txBody>
          <a:bodyPr/>
          <a:lstStyle/>
          <a:p>
            <a:fld id="{D0E3E56B-C3C4-8E4F-B314-D5C81CC34EEF}" type="slidenum">
              <a:rPr lang="en-US" smtClean="0"/>
              <a:t>39</a:t>
            </a:fld>
            <a:endParaRPr lang="en-US"/>
          </a:p>
        </p:txBody>
      </p:sp>
    </p:spTree>
    <p:extLst>
      <p:ext uri="{BB962C8B-B14F-4D97-AF65-F5344CB8AC3E}">
        <p14:creationId xmlns:p14="http://schemas.microsoft.com/office/powerpoint/2010/main" val="4064212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DD17-008A-D696-E9C9-1D611B318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CA6F9-1247-97ED-A065-77827ADF2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E7A76-A5C7-5CD4-887E-DA98EF38BF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92EB1-0F44-439A-92D4-79EC88EFEA8B}"/>
              </a:ext>
            </a:extLst>
          </p:cNvPr>
          <p:cNvSpPr>
            <a:spLocks noGrp="1"/>
          </p:cNvSpPr>
          <p:nvPr>
            <p:ph type="sldNum" sz="quarter" idx="5"/>
          </p:nvPr>
        </p:nvSpPr>
        <p:spPr/>
        <p:txBody>
          <a:bodyPr/>
          <a:lstStyle/>
          <a:p>
            <a:fld id="{D0E3E56B-C3C4-8E4F-B314-D5C81CC34EEF}" type="slidenum">
              <a:rPr lang="en-US" smtClean="0"/>
              <a:t>40</a:t>
            </a:fld>
            <a:endParaRPr lang="en-US"/>
          </a:p>
        </p:txBody>
      </p:sp>
    </p:spTree>
    <p:extLst>
      <p:ext uri="{BB962C8B-B14F-4D97-AF65-F5344CB8AC3E}">
        <p14:creationId xmlns:p14="http://schemas.microsoft.com/office/powerpoint/2010/main" val="2609882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AE38-0B7A-8927-C62A-10DD51654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DC560-8026-90C0-D3E1-B127FA794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83B40-2E2F-76B4-D021-EB155E9D9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67DA1-3EFB-368B-FA3A-983901787129}"/>
              </a:ext>
            </a:extLst>
          </p:cNvPr>
          <p:cNvSpPr>
            <a:spLocks noGrp="1"/>
          </p:cNvSpPr>
          <p:nvPr>
            <p:ph type="sldNum" sz="quarter" idx="5"/>
          </p:nvPr>
        </p:nvSpPr>
        <p:spPr/>
        <p:txBody>
          <a:bodyPr/>
          <a:lstStyle/>
          <a:p>
            <a:fld id="{D0E3E56B-C3C4-8E4F-B314-D5C81CC34EEF}" type="slidenum">
              <a:rPr lang="en-US" smtClean="0"/>
              <a:t>41</a:t>
            </a:fld>
            <a:endParaRPr lang="en-US"/>
          </a:p>
        </p:txBody>
      </p:sp>
    </p:spTree>
    <p:extLst>
      <p:ext uri="{BB962C8B-B14F-4D97-AF65-F5344CB8AC3E}">
        <p14:creationId xmlns:p14="http://schemas.microsoft.com/office/powerpoint/2010/main" val="3366679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B7B6-CB9B-2E0A-9B3A-EEE3D567C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19C00-7C76-F343-BE45-04BE9D76B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735B2-7C50-662F-53DD-FB9ABEA197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624D6-73E2-186D-5DB9-E91EF6BF7966}"/>
              </a:ext>
            </a:extLst>
          </p:cNvPr>
          <p:cNvSpPr>
            <a:spLocks noGrp="1"/>
          </p:cNvSpPr>
          <p:nvPr>
            <p:ph type="sldNum" sz="quarter" idx="5"/>
          </p:nvPr>
        </p:nvSpPr>
        <p:spPr/>
        <p:txBody>
          <a:bodyPr/>
          <a:lstStyle/>
          <a:p>
            <a:fld id="{D0E3E56B-C3C4-8E4F-B314-D5C81CC34EEF}" type="slidenum">
              <a:rPr lang="en-US" smtClean="0"/>
              <a:t>42</a:t>
            </a:fld>
            <a:endParaRPr lang="en-US"/>
          </a:p>
        </p:txBody>
      </p:sp>
    </p:spTree>
    <p:extLst>
      <p:ext uri="{BB962C8B-B14F-4D97-AF65-F5344CB8AC3E}">
        <p14:creationId xmlns:p14="http://schemas.microsoft.com/office/powerpoint/2010/main" val="1050052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DD3E-2B6B-C34F-D2F6-7E2CE277C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0DB39-9C2D-1186-2382-BCE89F3D1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B9055-16A6-E83D-B53B-C7116A698A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76B93-CE11-DE0A-A2DA-8BC1FFCE094E}"/>
              </a:ext>
            </a:extLst>
          </p:cNvPr>
          <p:cNvSpPr>
            <a:spLocks noGrp="1"/>
          </p:cNvSpPr>
          <p:nvPr>
            <p:ph type="sldNum" sz="quarter" idx="5"/>
          </p:nvPr>
        </p:nvSpPr>
        <p:spPr/>
        <p:txBody>
          <a:bodyPr/>
          <a:lstStyle/>
          <a:p>
            <a:fld id="{D0E3E56B-C3C4-8E4F-B314-D5C81CC34EEF}" type="slidenum">
              <a:rPr lang="en-US" smtClean="0"/>
              <a:t>43</a:t>
            </a:fld>
            <a:endParaRPr lang="en-US"/>
          </a:p>
        </p:txBody>
      </p:sp>
    </p:spTree>
    <p:extLst>
      <p:ext uri="{BB962C8B-B14F-4D97-AF65-F5344CB8AC3E}">
        <p14:creationId xmlns:p14="http://schemas.microsoft.com/office/powerpoint/2010/main" val="343391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90E7-0C1E-CAA0-4E4C-7B5608616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A0CBB-D610-1099-99E2-510375DDE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76C09-CC5D-1195-A6A4-3B0F2BB0B7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5FC374-48EC-8E86-96E8-DECFB6B2599B}"/>
              </a:ext>
            </a:extLst>
          </p:cNvPr>
          <p:cNvSpPr>
            <a:spLocks noGrp="1"/>
          </p:cNvSpPr>
          <p:nvPr>
            <p:ph type="sldNum" sz="quarter" idx="5"/>
          </p:nvPr>
        </p:nvSpPr>
        <p:spPr/>
        <p:txBody>
          <a:bodyPr/>
          <a:lstStyle/>
          <a:p>
            <a:fld id="{D0E3E56B-C3C4-8E4F-B314-D5C81CC34EEF}" type="slidenum">
              <a:rPr lang="en-US" smtClean="0"/>
              <a:t>7</a:t>
            </a:fld>
            <a:endParaRPr lang="en-US"/>
          </a:p>
        </p:txBody>
      </p:sp>
    </p:spTree>
    <p:extLst>
      <p:ext uri="{BB962C8B-B14F-4D97-AF65-F5344CB8AC3E}">
        <p14:creationId xmlns:p14="http://schemas.microsoft.com/office/powerpoint/2010/main" val="25660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D47B-8E8F-51C9-C9BC-E5F4E9FA8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CD74B-783F-E7A0-8E55-CA12D8996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B1628-A78F-A69A-497C-357E02D34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3ABDAF-D325-CAB0-3169-611E237CFF7D}"/>
              </a:ext>
            </a:extLst>
          </p:cNvPr>
          <p:cNvSpPr>
            <a:spLocks noGrp="1"/>
          </p:cNvSpPr>
          <p:nvPr>
            <p:ph type="sldNum" sz="quarter" idx="5"/>
          </p:nvPr>
        </p:nvSpPr>
        <p:spPr/>
        <p:txBody>
          <a:bodyPr/>
          <a:lstStyle/>
          <a:p>
            <a:fld id="{D0E3E56B-C3C4-8E4F-B314-D5C81CC34EEF}" type="slidenum">
              <a:rPr lang="en-US" smtClean="0"/>
              <a:t>8</a:t>
            </a:fld>
            <a:endParaRPr lang="en-US"/>
          </a:p>
        </p:txBody>
      </p:sp>
    </p:spTree>
    <p:extLst>
      <p:ext uri="{BB962C8B-B14F-4D97-AF65-F5344CB8AC3E}">
        <p14:creationId xmlns:p14="http://schemas.microsoft.com/office/powerpoint/2010/main" val="186270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DB6F-AA4C-073D-8FBB-5D28544C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420B8-FCAB-780F-F38A-E29B3BCA4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F339C-38E9-C585-DFF7-CA6658F28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C008DE-778A-AF11-8BE9-F29FCB9B0C1D}"/>
              </a:ext>
            </a:extLst>
          </p:cNvPr>
          <p:cNvSpPr>
            <a:spLocks noGrp="1"/>
          </p:cNvSpPr>
          <p:nvPr>
            <p:ph type="sldNum" sz="quarter" idx="5"/>
          </p:nvPr>
        </p:nvSpPr>
        <p:spPr/>
        <p:txBody>
          <a:bodyPr/>
          <a:lstStyle/>
          <a:p>
            <a:fld id="{D0E3E56B-C3C4-8E4F-B314-D5C81CC34EEF}" type="slidenum">
              <a:rPr lang="en-US" smtClean="0"/>
              <a:t>9</a:t>
            </a:fld>
            <a:endParaRPr lang="en-US"/>
          </a:p>
        </p:txBody>
      </p:sp>
    </p:spTree>
    <p:extLst>
      <p:ext uri="{BB962C8B-B14F-4D97-AF65-F5344CB8AC3E}">
        <p14:creationId xmlns:p14="http://schemas.microsoft.com/office/powerpoint/2010/main" val="107415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8982-ACB0-B7E9-4353-28E1336C6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B1A29-77F8-F9D8-0C93-8A22C7E06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934E1-E539-224E-0766-20CF823EA523}"/>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AC5B428B-F2D5-85E7-F605-532442BBA0A2}"/>
              </a:ext>
            </a:extLst>
          </p:cNvPr>
          <p:cNvSpPr>
            <a:spLocks noGrp="1"/>
          </p:cNvSpPr>
          <p:nvPr>
            <p:ph type="sldNum" sz="quarter" idx="5"/>
          </p:nvPr>
        </p:nvSpPr>
        <p:spPr/>
        <p:txBody>
          <a:bodyPr/>
          <a:lstStyle/>
          <a:p>
            <a:fld id="{D0E3E56B-C3C4-8E4F-B314-D5C81CC34EEF}" type="slidenum">
              <a:rPr lang="en-US" smtClean="0"/>
              <a:t>11</a:t>
            </a:fld>
            <a:endParaRPr lang="en-US"/>
          </a:p>
        </p:txBody>
      </p:sp>
    </p:spTree>
    <p:extLst>
      <p:ext uri="{BB962C8B-B14F-4D97-AF65-F5344CB8AC3E}">
        <p14:creationId xmlns:p14="http://schemas.microsoft.com/office/powerpoint/2010/main" val="90406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77E0-D500-E6AA-923F-A7257C3AC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7E9F5-7213-A9FD-9575-47CB9262B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FE02B-77F7-7910-D6F0-8A5C22AAA4C5}"/>
              </a:ext>
            </a:extLst>
          </p:cNvPr>
          <p:cNvSpPr>
            <a:spLocks noGrp="1"/>
          </p:cNvSpPr>
          <p:nvPr>
            <p:ph type="body" idx="1"/>
          </p:nvPr>
        </p:nvSpPr>
        <p:spPr/>
        <p:txBody>
          <a:bodyPr/>
          <a:lstStyle/>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remain at historical cost on the balance sheet regardless of the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Land, Inventory, and Equipment </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Historical cost is reliable but often significantly undervalued</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Method</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Some assets are reported at current fair value</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Example: Marketable securities</a:t>
            </a:r>
          </a:p>
          <a:p>
            <a:pPr marL="742950" lvl="1"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Fair value is reliable and objective because of real-time stock quotes. </a:t>
            </a:r>
            <a:endParaRPr lang="en-US" sz="1600" dirty="0"/>
          </a:p>
          <a:p>
            <a:endParaRPr lang="en-US" dirty="0"/>
          </a:p>
        </p:txBody>
      </p:sp>
      <p:sp>
        <p:nvSpPr>
          <p:cNvPr id="4" name="Slide Number Placeholder 3">
            <a:extLst>
              <a:ext uri="{FF2B5EF4-FFF2-40B4-BE49-F238E27FC236}">
                <a16:creationId xmlns:a16="http://schemas.microsoft.com/office/drawing/2014/main" id="{58EF64C2-30A7-4274-A384-DCA42EB054BC}"/>
              </a:ext>
            </a:extLst>
          </p:cNvPr>
          <p:cNvSpPr>
            <a:spLocks noGrp="1"/>
          </p:cNvSpPr>
          <p:nvPr>
            <p:ph type="sldNum" sz="quarter" idx="5"/>
          </p:nvPr>
        </p:nvSpPr>
        <p:spPr/>
        <p:txBody>
          <a:bodyPr/>
          <a:lstStyle/>
          <a:p>
            <a:fld id="{D0E3E56B-C3C4-8E4F-B314-D5C81CC34EEF}" type="slidenum">
              <a:rPr lang="en-US" smtClean="0"/>
              <a:t>12</a:t>
            </a:fld>
            <a:endParaRPr lang="en-US"/>
          </a:p>
        </p:txBody>
      </p:sp>
    </p:spTree>
    <p:extLst>
      <p:ext uri="{BB962C8B-B14F-4D97-AF65-F5344CB8AC3E}">
        <p14:creationId xmlns:p14="http://schemas.microsoft.com/office/powerpoint/2010/main" val="820058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172928"/>
            <a:ext cx="12192000" cy="1685073"/>
          </a:xfrm>
        </p:spPr>
        <p:txBody>
          <a:bodyPr/>
          <a:lstStyle>
            <a:lvl1pPr>
              <a:defRPr>
                <a:solidFill>
                  <a:srgbClr val="FFFFFF"/>
                </a:solidFill>
              </a:defRPr>
            </a:lvl1pPr>
          </a:lstStyle>
          <a:p>
            <a:r>
              <a:rPr lang="en-US"/>
              <a:t>Click to edit Master title style</a:t>
            </a:r>
            <a:endParaRPr lang="en-US" dirty="0"/>
          </a:p>
        </p:txBody>
      </p:sp>
      <p:pic>
        <p:nvPicPr>
          <p:cNvPr id="6" name="Picture 5" descr="A building with glass windows&#10;&#10;AI-generated content may be incorrect.">
            <a:extLst>
              <a:ext uri="{FF2B5EF4-FFF2-40B4-BE49-F238E27FC236}">
                <a16:creationId xmlns:a16="http://schemas.microsoft.com/office/drawing/2014/main" id="{A1E46212-F068-9BE6-6260-BDCE8B12AB1B}"/>
              </a:ext>
            </a:extLst>
          </p:cNvPr>
          <p:cNvPicPr>
            <a:picLocks noChangeAspect="1"/>
          </p:cNvPicPr>
          <p:nvPr userDrawn="1"/>
        </p:nvPicPr>
        <p:blipFill>
          <a:blip r:embed="rId2"/>
          <a:stretch>
            <a:fillRect/>
          </a:stretch>
        </p:blipFill>
        <p:spPr>
          <a:xfrm>
            <a:off x="0" y="-238125"/>
            <a:ext cx="12192000" cy="6912429"/>
          </a:xfrm>
          <a:prstGeom prst="rect">
            <a:avLst/>
          </a:prstGeom>
        </p:spPr>
      </p:pic>
      <p:sp>
        <p:nvSpPr>
          <p:cNvPr id="7" name="Title 1">
            <a:extLst>
              <a:ext uri="{FF2B5EF4-FFF2-40B4-BE49-F238E27FC236}">
                <a16:creationId xmlns:a16="http://schemas.microsoft.com/office/drawing/2014/main" id="{730653CB-3767-3683-0E94-1BCF5BFDC36C}"/>
              </a:ext>
            </a:extLst>
          </p:cNvPr>
          <p:cNvSpPr txBox="1">
            <a:spLocks/>
          </p:cNvSpPr>
          <p:nvPr userDrawn="1"/>
        </p:nvSpPr>
        <p:spPr>
          <a:xfrm>
            <a:off x="-19050" y="5106253"/>
            <a:ext cx="12192000" cy="16850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975CE8B8-42CE-E814-DDBB-A2694C5A646A}"/>
              </a:ext>
            </a:extLst>
          </p:cNvPr>
          <p:cNvPicPr>
            <a:picLocks noChangeAspect="1"/>
          </p:cNvPicPr>
          <p:nvPr userDrawn="1"/>
        </p:nvPicPr>
        <p:blipFill>
          <a:blip r:embed="rId3"/>
          <a:stretch>
            <a:fillRect/>
          </a:stretch>
        </p:blipFill>
        <p:spPr>
          <a:xfrm>
            <a:off x="460512" y="94215"/>
            <a:ext cx="11270975" cy="6697111"/>
          </a:xfrm>
          <a:prstGeom prst="rect">
            <a:avLst/>
          </a:prstGeom>
          <a:ln w="508000">
            <a:solidFill>
              <a:srgbClr val="1F4899"/>
            </a:solidFill>
          </a:ln>
        </p:spPr>
      </p:pic>
      <p:pic>
        <p:nvPicPr>
          <p:cNvPr id="3" name="Picture 2">
            <a:extLst>
              <a:ext uri="{FF2B5EF4-FFF2-40B4-BE49-F238E27FC236}">
                <a16:creationId xmlns:a16="http://schemas.microsoft.com/office/drawing/2014/main" id="{BAF926DB-7867-1D8F-6642-2B58DF0275A0}"/>
              </a:ext>
            </a:extLst>
          </p:cNvPr>
          <p:cNvPicPr preferRelativeResize="0">
            <a:picLocks/>
          </p:cNvPicPr>
          <p:nvPr userDrawn="1"/>
        </p:nvPicPr>
        <p:blipFill>
          <a:blip r:embed="rId3"/>
          <a:stretch>
            <a:fillRect/>
          </a:stretch>
        </p:blipFill>
        <p:spPr>
          <a:xfrm>
            <a:off x="490283" y="481263"/>
            <a:ext cx="11201402" cy="5907501"/>
          </a:xfrm>
          <a:prstGeom prst="rect">
            <a:avLst/>
          </a:prstGeom>
          <a:ln w="508000">
            <a:solidFill>
              <a:srgbClr val="1F4899"/>
            </a:solidFill>
            <a:miter lim="800000"/>
          </a:ln>
        </p:spPr>
      </p:pic>
    </p:spTree>
    <p:extLst>
      <p:ext uri="{BB962C8B-B14F-4D97-AF65-F5344CB8AC3E}">
        <p14:creationId xmlns:p14="http://schemas.microsoft.com/office/powerpoint/2010/main" val="5071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1F4899"/>
                </a:soli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4983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AD136BD2-9C07-2E33-7016-48C3AB8CE1D7}"/>
              </a:ext>
            </a:extLst>
          </p:cNvPr>
          <p:cNvSpPr/>
          <p:nvPr userDrawn="1"/>
        </p:nvSpPr>
        <p:spPr>
          <a:xfrm>
            <a:off x="11681927" y="0"/>
            <a:ext cx="510073" cy="6858000"/>
          </a:xfrm>
          <a:prstGeom prst="rect">
            <a:avLst/>
          </a:prstGeo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08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1999" cy="1143000"/>
          </a:xfrm>
          <a:gradFill flip="none" rotWithShape="1">
            <a:gsLst>
              <a:gs pos="0">
                <a:srgbClr val="1F4899">
                  <a:shade val="30000"/>
                  <a:satMod val="115000"/>
                </a:srgbClr>
              </a:gs>
              <a:gs pos="50000">
                <a:srgbClr val="1F4899">
                  <a:shade val="67500"/>
                  <a:satMod val="115000"/>
                </a:srgbClr>
              </a:gs>
              <a:gs pos="100000">
                <a:srgbClr val="1F4899">
                  <a:shade val="100000"/>
                  <a:satMod val="115000"/>
                </a:srgbClr>
              </a:gs>
            </a:gsLst>
            <a:lin ang="13500000" scaled="1"/>
            <a:tileRect/>
          </a:gra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469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E3CA0E-A3BA-AE5E-2446-BAF8B0EE6046}"/>
              </a:ext>
            </a:extLst>
          </p:cNvPr>
          <p:cNvSpPr/>
          <p:nvPr userDrawn="1"/>
        </p:nvSpPr>
        <p:spPr>
          <a:xfrm>
            <a:off x="11681927" y="0"/>
            <a:ext cx="510073" cy="6858000"/>
          </a:xfrm>
          <a:prstGeom prst="rect">
            <a:avLst/>
          </a:prstGeom>
          <a:solidFill>
            <a:srgbClr val="1F48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8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econdary-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4738"/>
            <a:ext cx="12192000" cy="996696"/>
          </a:xfrm>
          <a:prstGeom prst="rect">
            <a:avLst/>
          </a:prstGeom>
        </p:spPr>
      </p:pic>
      <p:sp>
        <p:nvSpPr>
          <p:cNvPr id="2" name="Title 1"/>
          <p:cNvSpPr>
            <a:spLocks noGrp="1"/>
          </p:cNvSpPr>
          <p:nvPr>
            <p:ph type="title"/>
          </p:nvPr>
        </p:nvSpPr>
        <p:spPr/>
        <p:txBody>
          <a:bodyPr/>
          <a:lstStyle>
            <a:lvl1pPr>
              <a:defRPr>
                <a:solidFill>
                  <a:srgbClr val="1F489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87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288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F1AA2-E424-AF48-BE0B-AA2CA13DBDC8}" type="datetimeFigureOut">
              <a:rPr lang="en-US" smtClean="0"/>
              <a:t>7/11/2026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6C1F-A62A-E649-96ED-1A90FB2BF938}" type="slidenum">
              <a:rPr lang="en-US" smtClean="0"/>
              <a:t>‹#›</a:t>
            </a:fld>
            <a:endParaRPr lang="en-US"/>
          </a:p>
        </p:txBody>
      </p:sp>
    </p:spTree>
    <p:extLst>
      <p:ext uri="{BB962C8B-B14F-4D97-AF65-F5344CB8AC3E}">
        <p14:creationId xmlns:p14="http://schemas.microsoft.com/office/powerpoint/2010/main" val="3698426862"/>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4" r:id="rId3"/>
    <p:sldLayoutId id="2147483652" r:id="rId4"/>
    <p:sldLayoutId id="2147483653" r:id="rId5"/>
    <p:sldLayoutId id="214748366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5842-1A4E-06A5-2720-981F3C546279}"/>
              </a:ext>
            </a:extLst>
          </p:cNvPr>
          <p:cNvSpPr>
            <a:spLocks noGrp="1"/>
          </p:cNvSpPr>
          <p:nvPr>
            <p:ph type="ctrTitle"/>
          </p:nvPr>
        </p:nvSpPr>
        <p:spPr>
          <a:xfrm>
            <a:off x="0" y="4944328"/>
            <a:ext cx="12192000" cy="1685073"/>
          </a:xfrm>
        </p:spPr>
        <p:txBody>
          <a:bodyPr/>
          <a:lstStyle/>
          <a:p>
            <a:r>
              <a:rPr lang="en-US" b="1" dirty="0"/>
              <a:t>Chapter 2: Constructing Financial Statements</a:t>
            </a:r>
          </a:p>
        </p:txBody>
      </p:sp>
    </p:spTree>
    <p:extLst>
      <p:ext uri="{BB962C8B-B14F-4D97-AF65-F5344CB8AC3E}">
        <p14:creationId xmlns:p14="http://schemas.microsoft.com/office/powerpoint/2010/main" val="129693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80260" y="1701999"/>
            <a:ext cx="8031480" cy="711200"/>
          </a:xfrm>
          <a:prstGeom prst="rect">
            <a:avLst/>
          </a:prstGeom>
          <a:noFill/>
          <a:ln/>
        </p:spPr>
        <p:txBody>
          <a:bodyPr wrap="square" lIns="0" tIns="0" rIns="0" bIns="0" rtlCol="0" anchor="t"/>
          <a:lstStyle/>
          <a:p>
            <a:pPr algn="ctr">
              <a:lnSpc>
                <a:spcPts val="5600"/>
              </a:lnSpc>
              <a:spcAft>
                <a:spcPts val="3200"/>
              </a:spcAft>
            </a:pPr>
            <a:r>
              <a:rPr lang="en-US" sz="4000" b="1" dirty="0">
                <a:solidFill>
                  <a:srgbClr val="1F4899"/>
                </a:solidFill>
                <a:latin typeface="Arial" pitchFamily="34" charset="0"/>
                <a:ea typeface="Arial" pitchFamily="34" charset="-122"/>
                <a:cs typeface="Arial" pitchFamily="34" charset="-120"/>
              </a:rPr>
              <a:t>Asset or Expense?</a:t>
            </a:r>
            <a:endParaRPr lang="en-US" sz="4000" dirty="0">
              <a:solidFill>
                <a:srgbClr val="1F4899"/>
              </a:solidFill>
            </a:endParaRPr>
          </a:p>
        </p:txBody>
      </p:sp>
      <p:sp>
        <p:nvSpPr>
          <p:cNvPr id="3" name="Text 1"/>
          <p:cNvSpPr/>
          <p:nvPr/>
        </p:nvSpPr>
        <p:spPr>
          <a:xfrm>
            <a:off x="2080260" y="2715422"/>
            <a:ext cx="8031480" cy="530817"/>
          </a:xfrm>
          <a:prstGeom prst="rect">
            <a:avLst/>
          </a:prstGeom>
          <a:noFill/>
          <a:ln/>
        </p:spPr>
        <p:txBody>
          <a:bodyPr wrap="square" lIns="0" tIns="0" rIns="0" bIns="0" rtlCol="0" anchor="t"/>
          <a:lstStyle/>
          <a:p>
            <a:pPr algn="ctr">
              <a:lnSpc>
                <a:spcPts val="3360"/>
              </a:lnSpc>
              <a:spcAft>
                <a:spcPts val="2400"/>
              </a:spcAft>
            </a:pPr>
            <a:r>
              <a:rPr lang="en-US" sz="3200" b="1" dirty="0">
                <a:solidFill>
                  <a:srgbClr val="1F4899"/>
                </a:solidFill>
                <a:latin typeface="Arial" pitchFamily="34" charset="0"/>
                <a:ea typeface="Arial" pitchFamily="34" charset="-122"/>
                <a:cs typeface="Arial" pitchFamily="34" charset="-120"/>
              </a:rPr>
              <a:t>Decision Framework</a:t>
            </a:r>
            <a:endParaRPr lang="en-US" sz="3200" dirty="0">
              <a:solidFill>
                <a:srgbClr val="1F4899"/>
              </a:solidFill>
            </a:endParaRPr>
          </a:p>
        </p:txBody>
      </p:sp>
      <p:sp>
        <p:nvSpPr>
          <p:cNvPr id="4" name="Text 2"/>
          <p:cNvSpPr/>
          <p:nvPr/>
        </p:nvSpPr>
        <p:spPr>
          <a:xfrm>
            <a:off x="828959" y="3652637"/>
            <a:ext cx="5072481" cy="1905014"/>
          </a:xfrm>
          <a:prstGeom prst="roundRect">
            <a:avLst>
              <a:gd name="adj" fmla="val 10137"/>
            </a:avLst>
          </a:prstGeom>
          <a:solidFill>
            <a:srgbClr val="DCFCE7"/>
          </a:solidFill>
          <a:ln w="28575">
            <a:solidFill>
              <a:srgbClr val="22C55E"/>
            </a:solidFill>
          </a:ln>
        </p:spPr>
        <p:txBody>
          <a:bodyPr wrap="square" rtlCol="0" anchor="ctr"/>
          <a:lstStyle/>
          <a:p>
            <a:endParaRPr lang="en-US" sz="3200" dirty="0"/>
          </a:p>
        </p:txBody>
      </p:sp>
      <p:sp>
        <p:nvSpPr>
          <p:cNvPr id="5" name="Text 3"/>
          <p:cNvSpPr/>
          <p:nvPr/>
        </p:nvSpPr>
        <p:spPr>
          <a:xfrm>
            <a:off x="1088803" y="3944740"/>
            <a:ext cx="4380594" cy="405343"/>
          </a:xfrm>
          <a:prstGeom prst="rect">
            <a:avLst/>
          </a:prstGeom>
          <a:noFill/>
          <a:ln/>
        </p:spPr>
        <p:txBody>
          <a:bodyPr wrap="square" lIns="0" tIns="0" rIns="0" bIns="0" rtlCol="0" anchor="t"/>
          <a:lstStyle/>
          <a:p>
            <a:pPr algn="ctr">
              <a:lnSpc>
                <a:spcPts val="2520"/>
              </a:lnSpc>
              <a:spcAft>
                <a:spcPts val="800"/>
              </a:spcAft>
            </a:pPr>
            <a:r>
              <a:rPr lang="en-US" sz="2400" b="1" dirty="0">
                <a:solidFill>
                  <a:srgbClr val="15803D"/>
                </a:solidFill>
                <a:latin typeface="Arial" pitchFamily="34" charset="0"/>
                <a:ea typeface="Arial" pitchFamily="34" charset="-122"/>
                <a:cs typeface="Arial" pitchFamily="34" charset="-120"/>
              </a:rPr>
              <a:t> </a:t>
            </a:r>
            <a:r>
              <a:rPr lang="en-US" sz="2800" b="1" dirty="0">
                <a:solidFill>
                  <a:srgbClr val="15803D"/>
                </a:solidFill>
                <a:latin typeface="Arial" pitchFamily="34" charset="0"/>
                <a:ea typeface="Arial" pitchFamily="34" charset="-122"/>
                <a:cs typeface="Arial" pitchFamily="34" charset="-120"/>
              </a:rPr>
              <a:t>CAPITALIZE</a:t>
            </a:r>
            <a:endParaRPr lang="en-US" sz="2400" dirty="0"/>
          </a:p>
        </p:txBody>
      </p:sp>
      <p:sp>
        <p:nvSpPr>
          <p:cNvPr id="6" name="Text 4"/>
          <p:cNvSpPr/>
          <p:nvPr/>
        </p:nvSpPr>
        <p:spPr>
          <a:xfrm>
            <a:off x="1088803" y="4366221"/>
            <a:ext cx="4380594" cy="630646"/>
          </a:xfrm>
          <a:prstGeom prst="rect">
            <a:avLst/>
          </a:prstGeom>
          <a:noFill/>
          <a:ln/>
        </p:spPr>
        <p:txBody>
          <a:bodyPr wrap="square" lIns="0" tIns="0" rIns="0" bIns="0" rtlCol="0" anchor="t"/>
          <a:lstStyle/>
          <a:p>
            <a:pPr algn="ctr">
              <a:lnSpc>
                <a:spcPts val="1960"/>
              </a:lnSpc>
            </a:pPr>
            <a:r>
              <a:rPr lang="en-US" sz="2000" dirty="0">
                <a:solidFill>
                  <a:srgbClr val="4B5563"/>
                </a:solidFill>
                <a:latin typeface="Arial" pitchFamily="34" charset="0"/>
                <a:ea typeface="Arial" pitchFamily="34" charset="-122"/>
                <a:cs typeface="Arial" pitchFamily="34" charset="-120"/>
              </a:rPr>
              <a:t>Future benefits probable and measurable</a:t>
            </a:r>
            <a:endParaRPr lang="en-US" sz="2000" dirty="0"/>
          </a:p>
        </p:txBody>
      </p:sp>
      <p:sp>
        <p:nvSpPr>
          <p:cNvPr id="7" name="Text 5"/>
          <p:cNvSpPr/>
          <p:nvPr/>
        </p:nvSpPr>
        <p:spPr>
          <a:xfrm>
            <a:off x="6163619" y="3652638"/>
            <a:ext cx="5177312" cy="1905013"/>
          </a:xfrm>
          <a:prstGeom prst="roundRect">
            <a:avLst>
              <a:gd name="adj" fmla="val 12148"/>
            </a:avLst>
          </a:prstGeom>
          <a:solidFill>
            <a:srgbClr val="FEE2E2"/>
          </a:solidFill>
          <a:ln w="28575">
            <a:solidFill>
              <a:srgbClr val="EF4444"/>
            </a:solidFill>
          </a:ln>
        </p:spPr>
        <p:txBody>
          <a:bodyPr wrap="square" rtlCol="0" anchor="ctr"/>
          <a:lstStyle/>
          <a:p>
            <a:endParaRPr lang="en-US" sz="3200" dirty="0"/>
          </a:p>
        </p:txBody>
      </p:sp>
      <p:sp>
        <p:nvSpPr>
          <p:cNvPr id="8" name="Text 6"/>
          <p:cNvSpPr/>
          <p:nvPr/>
        </p:nvSpPr>
        <p:spPr>
          <a:xfrm>
            <a:off x="6423462" y="3954861"/>
            <a:ext cx="4380594" cy="405343"/>
          </a:xfrm>
          <a:prstGeom prst="rect">
            <a:avLst/>
          </a:prstGeom>
          <a:noFill/>
          <a:ln/>
        </p:spPr>
        <p:txBody>
          <a:bodyPr wrap="square" lIns="0" tIns="0" rIns="0" bIns="0" rtlCol="0" anchor="t"/>
          <a:lstStyle/>
          <a:p>
            <a:pPr algn="ctr">
              <a:lnSpc>
                <a:spcPts val="2520"/>
              </a:lnSpc>
              <a:spcAft>
                <a:spcPts val="800"/>
              </a:spcAft>
            </a:pPr>
            <a:r>
              <a:rPr lang="en-US" sz="2800" b="1" dirty="0">
                <a:solidFill>
                  <a:srgbClr val="991B1B"/>
                </a:solidFill>
                <a:latin typeface="Arial" pitchFamily="34" charset="0"/>
                <a:ea typeface="Arial" pitchFamily="34" charset="-122"/>
                <a:cs typeface="Arial" pitchFamily="34" charset="-120"/>
              </a:rPr>
              <a:t> EXPENSE</a:t>
            </a:r>
            <a:endParaRPr lang="en-US" sz="2800" dirty="0"/>
          </a:p>
        </p:txBody>
      </p:sp>
      <p:sp>
        <p:nvSpPr>
          <p:cNvPr id="9" name="Text 7"/>
          <p:cNvSpPr/>
          <p:nvPr/>
        </p:nvSpPr>
        <p:spPr>
          <a:xfrm>
            <a:off x="6423462" y="4399200"/>
            <a:ext cx="4380594" cy="315322"/>
          </a:xfrm>
          <a:prstGeom prst="rect">
            <a:avLst/>
          </a:prstGeom>
          <a:noFill/>
          <a:ln/>
        </p:spPr>
        <p:txBody>
          <a:bodyPr wrap="square" lIns="0" tIns="0" rIns="0" bIns="0" rtlCol="0" anchor="t"/>
          <a:lstStyle/>
          <a:p>
            <a:pPr algn="ctr">
              <a:lnSpc>
                <a:spcPts val="1960"/>
              </a:lnSpc>
            </a:pPr>
            <a:r>
              <a:rPr lang="en-US" sz="2000" dirty="0">
                <a:solidFill>
                  <a:srgbClr val="4B5563"/>
                </a:solidFill>
                <a:latin typeface="Arial" pitchFamily="34" charset="0"/>
                <a:ea typeface="Arial" pitchFamily="34" charset="-122"/>
                <a:cs typeface="Arial" pitchFamily="34" charset="-120"/>
              </a:rPr>
              <a:t>Immediate benefit or not measurable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5E2B-FCE8-D0E9-A0C7-2FC94F988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30960-8193-B684-D3C4-E0FF9A9AD8C7}"/>
              </a:ext>
            </a:extLst>
          </p:cNvPr>
          <p:cNvSpPr>
            <a:spLocks noGrp="1"/>
          </p:cNvSpPr>
          <p:nvPr>
            <p:ph type="title"/>
          </p:nvPr>
        </p:nvSpPr>
        <p:spPr/>
        <p:txBody>
          <a:bodyPr>
            <a:normAutofit/>
          </a:bodyPr>
          <a:lstStyle/>
          <a:p>
            <a:r>
              <a:rPr lang="en-US" dirty="0"/>
              <a:t>How Do We Measure Assets on the Bal. Sheet?</a:t>
            </a:r>
          </a:p>
        </p:txBody>
      </p:sp>
      <p:sp>
        <p:nvSpPr>
          <p:cNvPr id="4" name="Text 3">
            <a:extLst>
              <a:ext uri="{FF2B5EF4-FFF2-40B4-BE49-F238E27FC236}">
                <a16:creationId xmlns:a16="http://schemas.microsoft.com/office/drawing/2014/main" id="{27A547BC-818E-AA63-05BA-E6A3A296F027}"/>
              </a:ext>
            </a:extLst>
          </p:cNvPr>
          <p:cNvSpPr/>
          <p:nvPr/>
        </p:nvSpPr>
        <p:spPr>
          <a:xfrm>
            <a:off x="736600" y="1528366"/>
            <a:ext cx="10933176" cy="319881"/>
          </a:xfrm>
          <a:prstGeom prst="rect">
            <a:avLst/>
          </a:prstGeom>
          <a:noFill/>
          <a:ln/>
        </p:spPr>
        <p:txBody>
          <a:bodyPr wrap="square" lIns="0" tIns="0" rIns="0" bIns="0" rtlCol="0" anchor="t"/>
          <a:lstStyle/>
          <a:p>
            <a:pPr>
              <a:lnSpc>
                <a:spcPts val="2520"/>
              </a:lnSpc>
              <a:spcAft>
                <a:spcPts val="1200"/>
              </a:spcAft>
            </a:pPr>
            <a:r>
              <a:rPr lang="en-US" sz="2400" b="1" dirty="0">
                <a:solidFill>
                  <a:srgbClr val="15803D"/>
                </a:solidFill>
                <a:latin typeface="Arial" panose="020B0604020202020204" pitchFamily="34" charset="0"/>
                <a:cs typeface="Arial" panose="020B0604020202020204" pitchFamily="34" charset="0"/>
              </a:rPr>
              <a:t>At the Time of Acquisition</a:t>
            </a:r>
            <a:endParaRPr lang="en-US" sz="2400" dirty="0">
              <a:latin typeface="Arial" panose="020B0604020202020204" pitchFamily="34" charset="0"/>
              <a:cs typeface="Arial" panose="020B0604020202020204" pitchFamily="34" charset="0"/>
            </a:endParaRPr>
          </a:p>
          <a:p>
            <a:pPr>
              <a:lnSpc>
                <a:spcPts val="2520"/>
              </a:lnSpc>
              <a:spcAft>
                <a:spcPts val="1200"/>
              </a:spcAft>
            </a:pPr>
            <a:endParaRPr lang="en-US" sz="2000" dirty="0"/>
          </a:p>
        </p:txBody>
      </p:sp>
      <p:sp>
        <p:nvSpPr>
          <p:cNvPr id="13" name="Text 6">
            <a:extLst>
              <a:ext uri="{FF2B5EF4-FFF2-40B4-BE49-F238E27FC236}">
                <a16:creationId xmlns:a16="http://schemas.microsoft.com/office/drawing/2014/main" id="{2A5E5F8B-C1E6-099F-8496-5542240901E1}"/>
              </a:ext>
            </a:extLst>
          </p:cNvPr>
          <p:cNvSpPr/>
          <p:nvPr/>
        </p:nvSpPr>
        <p:spPr>
          <a:xfrm>
            <a:off x="1163320" y="1958975"/>
            <a:ext cx="4932680" cy="356867"/>
          </a:xfrm>
          <a:prstGeom prst="rect">
            <a:avLst/>
          </a:prstGeom>
          <a:solidFill>
            <a:srgbClr val="DCFCE7"/>
          </a:solidFill>
          <a:ln/>
        </p:spPr>
        <p:txBody>
          <a:bodyPr wrap="square" lIns="0" tIns="0" rIns="0" bIns="0" rtlCol="0" anchor="t"/>
          <a:lstStyle/>
          <a:p>
            <a:pPr marL="285750" indent="-285750">
              <a:spcAft>
                <a:spcPts val="400"/>
              </a:spcAft>
              <a:buFont typeface="Arial" panose="020B0604020202020204" pitchFamily="34" charset="0"/>
              <a:buChar char="•"/>
            </a:pPr>
            <a:r>
              <a:rPr lang="en-US" dirty="0">
                <a:solidFill>
                  <a:srgbClr val="1F2937"/>
                </a:solidFill>
                <a:latin typeface="Arial" pitchFamily="34" charset="0"/>
                <a:cs typeface="Arial" pitchFamily="34" charset="-120"/>
              </a:rPr>
              <a:t>Initially all assets are recorded at cost</a:t>
            </a:r>
            <a:endParaRPr lang="en-US" dirty="0"/>
          </a:p>
        </p:txBody>
      </p:sp>
      <p:sp>
        <p:nvSpPr>
          <p:cNvPr id="27" name="Text 13">
            <a:extLst>
              <a:ext uri="{FF2B5EF4-FFF2-40B4-BE49-F238E27FC236}">
                <a16:creationId xmlns:a16="http://schemas.microsoft.com/office/drawing/2014/main" id="{42C09E03-67CB-6EA8-6B7A-16043A29CE34}"/>
              </a:ext>
            </a:extLst>
          </p:cNvPr>
          <p:cNvSpPr/>
          <p:nvPr/>
        </p:nvSpPr>
        <p:spPr>
          <a:xfrm>
            <a:off x="711200" y="2737010"/>
            <a:ext cx="5483860"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E40AF"/>
                </a:solidFill>
                <a:latin typeface="Arial" pitchFamily="34" charset="0"/>
                <a:ea typeface="Arial" pitchFamily="34" charset="-122"/>
                <a:cs typeface="Arial" pitchFamily="34" charset="-120"/>
              </a:rPr>
              <a:t>In Subsequent Periods</a:t>
            </a:r>
            <a:endParaRPr lang="en-US" sz="2400" dirty="0"/>
          </a:p>
        </p:txBody>
      </p:sp>
      <p:sp>
        <p:nvSpPr>
          <p:cNvPr id="5" name="Text 6">
            <a:extLst>
              <a:ext uri="{FF2B5EF4-FFF2-40B4-BE49-F238E27FC236}">
                <a16:creationId xmlns:a16="http://schemas.microsoft.com/office/drawing/2014/main" id="{06881D7B-3B80-B95F-5935-3C3F6DE2F67C}"/>
              </a:ext>
            </a:extLst>
          </p:cNvPr>
          <p:cNvSpPr/>
          <p:nvPr/>
        </p:nvSpPr>
        <p:spPr>
          <a:xfrm>
            <a:off x="1163320" y="3090306"/>
            <a:ext cx="10984992" cy="2361803"/>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8216B932-4DE9-3824-B24C-0E53CA34FD30}"/>
              </a:ext>
            </a:extLst>
          </p:cNvPr>
          <p:cNvSpPr txBox="1"/>
          <p:nvPr/>
        </p:nvSpPr>
        <p:spPr>
          <a:xfrm>
            <a:off x="1017270" y="3071752"/>
            <a:ext cx="5078730" cy="1749197"/>
          </a:xfrm>
          <a:prstGeom prst="rect">
            <a:avLst/>
          </a:prstGeom>
          <a:solidFill>
            <a:srgbClr val="DBEAFE"/>
          </a:solidFill>
        </p:spPr>
        <p:txBody>
          <a:bodyPr wrap="square">
            <a:spAutoFit/>
          </a:bodyPr>
          <a:lstStyle/>
          <a:p>
            <a:pPr>
              <a:lnSpc>
                <a:spcPct val="150000"/>
              </a:lnSpc>
            </a:pPr>
            <a:r>
              <a:rPr lang="en-US" sz="2000" b="1" dirty="0">
                <a:latin typeface="Arial" panose="020B0604020202020204" pitchFamily="34" charset="0"/>
                <a:cs typeface="Arial" panose="020B0604020202020204" pitchFamily="34" charset="0"/>
              </a:rPr>
              <a:t>Historical Cost Method</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Reported at purchase cost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Examples: Land, Inventory, Equipment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Reliable, but may understate value</a:t>
            </a:r>
          </a:p>
        </p:txBody>
      </p:sp>
      <p:sp>
        <p:nvSpPr>
          <p:cNvPr id="9" name="TextBox 8">
            <a:extLst>
              <a:ext uri="{FF2B5EF4-FFF2-40B4-BE49-F238E27FC236}">
                <a16:creationId xmlns:a16="http://schemas.microsoft.com/office/drawing/2014/main" id="{6BBAED9E-459A-A895-5F9B-4750C2DE23BB}"/>
              </a:ext>
            </a:extLst>
          </p:cNvPr>
          <p:cNvSpPr txBox="1"/>
          <p:nvPr/>
        </p:nvSpPr>
        <p:spPr>
          <a:xfrm>
            <a:off x="1017270" y="4872229"/>
            <a:ext cx="5078730" cy="1749197"/>
          </a:xfrm>
          <a:prstGeom prst="rect">
            <a:avLst/>
          </a:prstGeom>
          <a:solidFill>
            <a:srgbClr val="DBEAFE"/>
          </a:solidFill>
        </p:spPr>
        <p:txBody>
          <a:bodyPr wrap="square">
            <a:spAutoFit/>
          </a:bodyPr>
          <a:lstStyle/>
          <a:p>
            <a:pPr>
              <a:lnSpc>
                <a:spcPct val="150000"/>
              </a:lnSpc>
            </a:pPr>
            <a:r>
              <a:rPr lang="en-US" sz="2000" b="1" dirty="0">
                <a:latin typeface="Arial" panose="020B0604020202020204" pitchFamily="34" charset="0"/>
                <a:cs typeface="Arial" panose="020B0604020202020204" pitchFamily="34" charset="0"/>
              </a:rPr>
              <a:t>Fair Value Method</a:t>
            </a:r>
            <a:endParaRPr lang="en-US" sz="2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Reported at current market value</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Example: Marketable securities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Objective when market prices exist</a:t>
            </a:r>
          </a:p>
        </p:txBody>
      </p:sp>
      <p:pic>
        <p:nvPicPr>
          <p:cNvPr id="18" name="Picture 17" descr="A chart with a number of numbers&#10;&#10;AI-generated content may be incorrect.">
            <a:extLst>
              <a:ext uri="{FF2B5EF4-FFF2-40B4-BE49-F238E27FC236}">
                <a16:creationId xmlns:a16="http://schemas.microsoft.com/office/drawing/2014/main" id="{A706A518-908C-B68F-5549-AFEC894542FA}"/>
              </a:ext>
            </a:extLst>
          </p:cNvPr>
          <p:cNvPicPr>
            <a:picLocks noChangeAspect="1"/>
          </p:cNvPicPr>
          <p:nvPr/>
        </p:nvPicPr>
        <p:blipFill>
          <a:blip r:embed="rId3"/>
          <a:stretch>
            <a:fillRect/>
          </a:stretch>
        </p:blipFill>
        <p:spPr>
          <a:xfrm>
            <a:off x="7330328" y="2186761"/>
            <a:ext cx="2007982" cy="1685270"/>
          </a:xfrm>
          <a:prstGeom prst="rect">
            <a:avLst/>
          </a:prstGeom>
        </p:spPr>
      </p:pic>
      <p:sp>
        <p:nvSpPr>
          <p:cNvPr id="19" name="TextBox 18">
            <a:extLst>
              <a:ext uri="{FF2B5EF4-FFF2-40B4-BE49-F238E27FC236}">
                <a16:creationId xmlns:a16="http://schemas.microsoft.com/office/drawing/2014/main" id="{9699957E-89D0-E755-1217-023CC621717F}"/>
              </a:ext>
            </a:extLst>
          </p:cNvPr>
          <p:cNvSpPr txBox="1"/>
          <p:nvPr/>
        </p:nvSpPr>
        <p:spPr>
          <a:xfrm>
            <a:off x="7754753" y="3532622"/>
            <a:ext cx="742949" cy="338554"/>
          </a:xfrm>
          <a:prstGeom prst="rect">
            <a:avLst/>
          </a:prstGeom>
          <a:noFill/>
        </p:spPr>
        <p:txBody>
          <a:bodyPr wrap="square" rtlCol="0">
            <a:spAutoFit/>
          </a:bodyPr>
          <a:lstStyle/>
          <a:p>
            <a:r>
              <a:rPr lang="en-US" sz="1400" dirty="0">
                <a:cs typeface="Arial" panose="020B0604020202020204" pitchFamily="34" charset="0"/>
              </a:rPr>
              <a:t>1,000</a:t>
            </a:r>
            <a:r>
              <a:rPr lang="en-US" sz="1600" dirty="0"/>
              <a:t> </a:t>
            </a:r>
          </a:p>
        </p:txBody>
      </p:sp>
      <p:sp>
        <p:nvSpPr>
          <p:cNvPr id="20" name="TextBox 19">
            <a:extLst>
              <a:ext uri="{FF2B5EF4-FFF2-40B4-BE49-F238E27FC236}">
                <a16:creationId xmlns:a16="http://schemas.microsoft.com/office/drawing/2014/main" id="{966D3404-548B-DD18-6420-A6A3A8965208}"/>
              </a:ext>
            </a:extLst>
          </p:cNvPr>
          <p:cNvSpPr txBox="1"/>
          <p:nvPr/>
        </p:nvSpPr>
        <p:spPr>
          <a:xfrm>
            <a:off x="8361302" y="3517661"/>
            <a:ext cx="1090549" cy="369332"/>
          </a:xfrm>
          <a:prstGeom prst="rect">
            <a:avLst/>
          </a:prstGeom>
          <a:noFill/>
        </p:spPr>
        <p:txBody>
          <a:bodyPr wrap="square" rtlCol="0">
            <a:spAutoFit/>
          </a:bodyPr>
          <a:lstStyle/>
          <a:p>
            <a:r>
              <a:rPr lang="en-US" sz="1600" dirty="0">
                <a:cs typeface="Arial" panose="020B0604020202020204" pitchFamily="34" charset="0"/>
              </a:rPr>
              <a:t>end. </a:t>
            </a:r>
            <a:r>
              <a:rPr lang="en-US" sz="1600" dirty="0" err="1">
                <a:cs typeface="Arial" panose="020B0604020202020204" pitchFamily="34" charset="0"/>
              </a:rPr>
              <a:t>bal</a:t>
            </a:r>
            <a:r>
              <a:rPr lang="en-US" dirty="0"/>
              <a:t> </a:t>
            </a:r>
          </a:p>
        </p:txBody>
      </p:sp>
      <p:pic>
        <p:nvPicPr>
          <p:cNvPr id="22" name="Picture 21" descr="A graph of a company&#10;&#10;AI-generated content may be incorrect.">
            <a:extLst>
              <a:ext uri="{FF2B5EF4-FFF2-40B4-BE49-F238E27FC236}">
                <a16:creationId xmlns:a16="http://schemas.microsoft.com/office/drawing/2014/main" id="{C8206406-0C37-65BB-A0F7-E1F0C31F9FB2}"/>
              </a:ext>
            </a:extLst>
          </p:cNvPr>
          <p:cNvPicPr>
            <a:picLocks noChangeAspect="1"/>
          </p:cNvPicPr>
          <p:nvPr/>
        </p:nvPicPr>
        <p:blipFill>
          <a:blip r:embed="rId4"/>
          <a:stretch>
            <a:fillRect/>
          </a:stretch>
        </p:blipFill>
        <p:spPr>
          <a:xfrm>
            <a:off x="6632273" y="4264012"/>
            <a:ext cx="3458058" cy="1876687"/>
          </a:xfrm>
          <a:prstGeom prst="rect">
            <a:avLst/>
          </a:prstGeom>
        </p:spPr>
      </p:pic>
      <p:sp>
        <p:nvSpPr>
          <p:cNvPr id="25" name="TextBox 24">
            <a:extLst>
              <a:ext uri="{FF2B5EF4-FFF2-40B4-BE49-F238E27FC236}">
                <a16:creationId xmlns:a16="http://schemas.microsoft.com/office/drawing/2014/main" id="{B34645AE-548C-BE42-6C1D-AFA2F3BC908D}"/>
              </a:ext>
            </a:extLst>
          </p:cNvPr>
          <p:cNvSpPr txBox="1"/>
          <p:nvPr/>
        </p:nvSpPr>
        <p:spPr>
          <a:xfrm>
            <a:off x="7066915" y="5202355"/>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
        <p:nvSpPr>
          <p:cNvPr id="26" name="TextBox 25">
            <a:extLst>
              <a:ext uri="{FF2B5EF4-FFF2-40B4-BE49-F238E27FC236}">
                <a16:creationId xmlns:a16="http://schemas.microsoft.com/office/drawing/2014/main" id="{8DC7A58C-0B70-8EBD-BB27-9C16AF5D242A}"/>
              </a:ext>
            </a:extLst>
          </p:cNvPr>
          <p:cNvSpPr txBox="1"/>
          <p:nvPr/>
        </p:nvSpPr>
        <p:spPr>
          <a:xfrm>
            <a:off x="7589821" y="5213785"/>
            <a:ext cx="930741" cy="338554"/>
          </a:xfrm>
          <a:prstGeom prst="rect">
            <a:avLst/>
          </a:prstGeom>
          <a:noFill/>
        </p:spPr>
        <p:txBody>
          <a:bodyPr wrap="square" rtlCol="0">
            <a:spAutoFit/>
          </a:bodyPr>
          <a:lstStyle/>
          <a:p>
            <a:r>
              <a:rPr lang="en-US" sz="1600" dirty="0"/>
              <a:t>value ↑ </a:t>
            </a:r>
          </a:p>
        </p:txBody>
      </p:sp>
      <p:sp>
        <p:nvSpPr>
          <p:cNvPr id="29" name="TextBox 28">
            <a:extLst>
              <a:ext uri="{FF2B5EF4-FFF2-40B4-BE49-F238E27FC236}">
                <a16:creationId xmlns:a16="http://schemas.microsoft.com/office/drawing/2014/main" id="{850C1295-3C09-BFB8-AE4D-6EC4AC32C977}"/>
              </a:ext>
            </a:extLst>
          </p:cNvPr>
          <p:cNvSpPr txBox="1"/>
          <p:nvPr/>
        </p:nvSpPr>
        <p:spPr>
          <a:xfrm>
            <a:off x="6915151" y="5788964"/>
            <a:ext cx="758508" cy="369332"/>
          </a:xfrm>
          <a:prstGeom prst="rect">
            <a:avLst/>
          </a:prstGeom>
          <a:noFill/>
        </p:spPr>
        <p:txBody>
          <a:bodyPr wrap="square" rtlCol="0">
            <a:spAutoFit/>
          </a:bodyPr>
          <a:lstStyle/>
          <a:p>
            <a:r>
              <a:rPr lang="en-US" sz="1600" dirty="0">
                <a:cs typeface="Arial" panose="020B0604020202020204" pitchFamily="34" charset="0"/>
              </a:rPr>
              <a:t>1,200</a:t>
            </a:r>
            <a:r>
              <a:rPr lang="en-US" dirty="0"/>
              <a:t> </a:t>
            </a:r>
          </a:p>
        </p:txBody>
      </p:sp>
      <p:sp>
        <p:nvSpPr>
          <p:cNvPr id="41" name="TextBox 40">
            <a:extLst>
              <a:ext uri="{FF2B5EF4-FFF2-40B4-BE49-F238E27FC236}">
                <a16:creationId xmlns:a16="http://schemas.microsoft.com/office/drawing/2014/main" id="{35DD9BC8-AC65-0750-1923-83A7ECFC3B30}"/>
              </a:ext>
            </a:extLst>
          </p:cNvPr>
          <p:cNvSpPr txBox="1"/>
          <p:nvPr/>
        </p:nvSpPr>
        <p:spPr>
          <a:xfrm>
            <a:off x="7526491" y="5771084"/>
            <a:ext cx="1090549" cy="369332"/>
          </a:xfrm>
          <a:prstGeom prst="rect">
            <a:avLst/>
          </a:prstGeom>
          <a:noFill/>
        </p:spPr>
        <p:txBody>
          <a:bodyPr wrap="square" rtlCol="0">
            <a:spAutoFit/>
          </a:bodyPr>
          <a:lstStyle/>
          <a:p>
            <a:r>
              <a:rPr lang="en-US" sz="1600" dirty="0">
                <a:cs typeface="Arial" panose="020B0604020202020204" pitchFamily="34" charset="0"/>
              </a:rPr>
              <a:t>end. </a:t>
            </a:r>
            <a:r>
              <a:rPr lang="en-US" sz="1600" dirty="0" err="1">
                <a:cs typeface="Arial" panose="020B0604020202020204" pitchFamily="34" charset="0"/>
              </a:rPr>
              <a:t>bal</a:t>
            </a:r>
            <a:r>
              <a:rPr lang="en-US" dirty="0"/>
              <a:t> </a:t>
            </a:r>
          </a:p>
        </p:txBody>
      </p:sp>
      <p:sp>
        <p:nvSpPr>
          <p:cNvPr id="45" name="TextBox 44">
            <a:extLst>
              <a:ext uri="{FF2B5EF4-FFF2-40B4-BE49-F238E27FC236}">
                <a16:creationId xmlns:a16="http://schemas.microsoft.com/office/drawing/2014/main" id="{B5830CFE-C901-D45A-5AD4-18E9D22A77DE}"/>
              </a:ext>
            </a:extLst>
          </p:cNvPr>
          <p:cNvSpPr txBox="1"/>
          <p:nvPr/>
        </p:nvSpPr>
        <p:spPr>
          <a:xfrm>
            <a:off x="9338310" y="5186966"/>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
        <p:nvSpPr>
          <p:cNvPr id="46" name="TextBox 45">
            <a:extLst>
              <a:ext uri="{FF2B5EF4-FFF2-40B4-BE49-F238E27FC236}">
                <a16:creationId xmlns:a16="http://schemas.microsoft.com/office/drawing/2014/main" id="{3DD10FC6-0F4E-4D26-11A1-D0233F63CDD1}"/>
              </a:ext>
            </a:extLst>
          </p:cNvPr>
          <p:cNvSpPr txBox="1"/>
          <p:nvPr/>
        </p:nvSpPr>
        <p:spPr>
          <a:xfrm>
            <a:off x="9338310" y="5748224"/>
            <a:ext cx="614045" cy="369332"/>
          </a:xfrm>
          <a:prstGeom prst="rect">
            <a:avLst/>
          </a:prstGeom>
          <a:noFill/>
        </p:spPr>
        <p:txBody>
          <a:bodyPr wrap="square" rtlCol="0">
            <a:spAutoFit/>
          </a:bodyPr>
          <a:lstStyle/>
          <a:p>
            <a:r>
              <a:rPr lang="en-US" sz="1600" dirty="0">
                <a:cs typeface="Arial" panose="020B0604020202020204" pitchFamily="34" charset="0"/>
              </a:rPr>
              <a:t>200</a:t>
            </a:r>
            <a:r>
              <a:rPr lang="en-US" dirty="0"/>
              <a:t> </a:t>
            </a:r>
          </a:p>
        </p:txBody>
      </p:sp>
    </p:spTree>
    <p:extLst>
      <p:ext uri="{BB962C8B-B14F-4D97-AF65-F5344CB8AC3E}">
        <p14:creationId xmlns:p14="http://schemas.microsoft.com/office/powerpoint/2010/main" val="25543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19" grpId="0"/>
      <p:bldP spid="20" grpId="0"/>
      <p:bldP spid="25" grpId="0"/>
      <p:bldP spid="26" grpId="0"/>
      <p:bldP spid="29" grpId="0"/>
      <p:bldP spid="41"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BE6B-C8FC-9E02-4924-A389FC782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DFAB4-02B9-0A11-7AC0-643AECDAFBD0}"/>
              </a:ext>
            </a:extLst>
          </p:cNvPr>
          <p:cNvSpPr>
            <a:spLocks noGrp="1"/>
          </p:cNvSpPr>
          <p:nvPr>
            <p:ph type="title"/>
          </p:nvPr>
        </p:nvSpPr>
        <p:spPr/>
        <p:txBody>
          <a:bodyPr>
            <a:normAutofit/>
          </a:bodyPr>
          <a:lstStyle/>
          <a:p>
            <a:r>
              <a:rPr lang="en-US" dirty="0"/>
              <a:t>Review Problems 1 – Assets?</a:t>
            </a:r>
          </a:p>
        </p:txBody>
      </p:sp>
      <p:sp>
        <p:nvSpPr>
          <p:cNvPr id="6" name="Text 3"/>
          <p:cNvSpPr/>
          <p:nvPr/>
        </p:nvSpPr>
        <p:spPr>
          <a:xfrm>
            <a:off x="307343" y="2117090"/>
            <a:ext cx="11398248" cy="2159000"/>
          </a:xfrm>
          <a:prstGeom prst="roundRect">
            <a:avLst>
              <a:gd name="adj" fmla="val 2353"/>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8" name="Shape 4"/>
          <p:cNvSpPr/>
          <p:nvPr/>
        </p:nvSpPr>
        <p:spPr>
          <a:xfrm>
            <a:off x="307342" y="2123440"/>
            <a:ext cx="0" cy="2159000"/>
          </a:xfrm>
          <a:prstGeom prst="line">
            <a:avLst/>
          </a:prstGeom>
          <a:noFill/>
          <a:ln w="47625">
            <a:solidFill>
              <a:srgbClr val="EF4444"/>
            </a:solidFill>
            <a:prstDash val="solid"/>
          </a:ln>
        </p:spPr>
        <p:txBody>
          <a:bodyPr/>
          <a:lstStyle/>
          <a:p>
            <a:endParaRPr lang="en-US" sz="2400"/>
          </a:p>
        </p:txBody>
      </p:sp>
      <p:sp>
        <p:nvSpPr>
          <p:cNvPr id="10" name="Text 5"/>
          <p:cNvSpPr/>
          <p:nvPr/>
        </p:nvSpPr>
        <p:spPr>
          <a:xfrm>
            <a:off x="427991" y="226314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1.</a:t>
            </a:r>
            <a:endParaRPr lang="en-US" sz="2000" dirty="0"/>
          </a:p>
        </p:txBody>
      </p:sp>
      <p:sp>
        <p:nvSpPr>
          <p:cNvPr id="11" name="Text 6"/>
          <p:cNvSpPr/>
          <p:nvPr/>
        </p:nvSpPr>
        <p:spPr>
          <a:xfrm>
            <a:off x="732791" y="2263140"/>
            <a:ext cx="11101579" cy="7112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A tech firm spent $12 million on early-stage development of a wearable device, but the product concept is not yet proven to be commercially viable</a:t>
            </a:r>
            <a:r>
              <a:rPr lang="en-US" sz="2000" dirty="0">
                <a:solidFill>
                  <a:srgbClr val="374151"/>
                </a:solidFill>
                <a:latin typeface="Arial" pitchFamily="34" charset="0"/>
                <a:ea typeface="Arial" pitchFamily="34" charset="-122"/>
                <a:cs typeface="Arial" pitchFamily="34" charset="-120"/>
              </a:rPr>
              <a:t>.</a:t>
            </a:r>
            <a:endParaRPr lang="en-US" sz="2000" dirty="0"/>
          </a:p>
        </p:txBody>
      </p:sp>
      <p:sp>
        <p:nvSpPr>
          <p:cNvPr id="12" name="Text 7"/>
          <p:cNvSpPr/>
          <p:nvPr/>
        </p:nvSpPr>
        <p:spPr>
          <a:xfrm>
            <a:off x="732791" y="3025140"/>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Answer: No</a:t>
            </a:r>
            <a:endParaRPr lang="en-US" sz="2000" dirty="0"/>
          </a:p>
        </p:txBody>
      </p:sp>
      <p:sp>
        <p:nvSpPr>
          <p:cNvPr id="14" name="Text 8"/>
          <p:cNvSpPr/>
          <p:nvPr/>
        </p:nvSpPr>
        <p:spPr>
          <a:xfrm>
            <a:off x="732791" y="3431540"/>
            <a:ext cx="11101579" cy="7112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6B7280"/>
                </a:solidFill>
                <a:latin typeface="Arial" pitchFamily="34" charset="0"/>
                <a:ea typeface="Arial" pitchFamily="34" charset="-122"/>
                <a:cs typeface="Arial" pitchFamily="34" charset="-120"/>
              </a:rPr>
              <a:t>Early-stage development is treated as research. Future benefit is uncertain, and no measurable asset is controlled.</a:t>
            </a:r>
            <a:endParaRPr lang="en-US" sz="2000" dirty="0"/>
          </a:p>
        </p:txBody>
      </p:sp>
      <p:sp>
        <p:nvSpPr>
          <p:cNvPr id="15" name="Text 9"/>
          <p:cNvSpPr/>
          <p:nvPr/>
        </p:nvSpPr>
        <p:spPr>
          <a:xfrm>
            <a:off x="307343" y="4321167"/>
            <a:ext cx="11430000" cy="1803400"/>
          </a:xfrm>
          <a:prstGeom prst="roundRect">
            <a:avLst>
              <a:gd name="adj" fmla="val 2817"/>
            </a:avLst>
          </a:prstGeom>
          <a:solidFill>
            <a:srgbClr val="FEF3C7"/>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6" name="Shape 10"/>
          <p:cNvSpPr/>
          <p:nvPr/>
        </p:nvSpPr>
        <p:spPr>
          <a:xfrm>
            <a:off x="307342" y="4345940"/>
            <a:ext cx="0" cy="1803400"/>
          </a:xfrm>
          <a:prstGeom prst="line">
            <a:avLst/>
          </a:prstGeom>
          <a:noFill/>
          <a:ln w="47625">
            <a:solidFill>
              <a:srgbClr val="F59E0B"/>
            </a:solidFill>
            <a:prstDash val="solid"/>
          </a:ln>
        </p:spPr>
        <p:txBody>
          <a:bodyPr/>
          <a:lstStyle/>
          <a:p>
            <a:endParaRPr lang="en-US" sz="2400"/>
          </a:p>
        </p:txBody>
      </p:sp>
      <p:sp>
        <p:nvSpPr>
          <p:cNvPr id="17" name="Text 11"/>
          <p:cNvSpPr/>
          <p:nvPr/>
        </p:nvSpPr>
        <p:spPr>
          <a:xfrm>
            <a:off x="427991" y="448564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2.</a:t>
            </a:r>
            <a:endParaRPr lang="en-US" sz="2000" dirty="0"/>
          </a:p>
        </p:txBody>
      </p:sp>
      <p:sp>
        <p:nvSpPr>
          <p:cNvPr id="21" name="Text 12"/>
          <p:cNvSpPr/>
          <p:nvPr/>
        </p:nvSpPr>
        <p:spPr>
          <a:xfrm>
            <a:off x="732791" y="4485640"/>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A company signed a $4 million purchase order and paid a $400,000 deposit to the vendor.</a:t>
            </a:r>
            <a:endParaRPr lang="en-US" sz="2000" dirty="0"/>
          </a:p>
        </p:txBody>
      </p:sp>
      <p:sp>
        <p:nvSpPr>
          <p:cNvPr id="23" name="Text 13"/>
          <p:cNvSpPr/>
          <p:nvPr/>
        </p:nvSpPr>
        <p:spPr>
          <a:xfrm>
            <a:off x="732791" y="4892040"/>
            <a:ext cx="1110157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Answer: Partially (Only $400K)</a:t>
            </a:r>
            <a:endParaRPr lang="en-US" sz="2000" dirty="0"/>
          </a:p>
        </p:txBody>
      </p:sp>
      <p:sp>
        <p:nvSpPr>
          <p:cNvPr id="24" name="Text 14"/>
          <p:cNvSpPr/>
          <p:nvPr/>
        </p:nvSpPr>
        <p:spPr>
          <a:xfrm>
            <a:off x="732791" y="5298440"/>
            <a:ext cx="11101579" cy="7112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6B7280"/>
                </a:solidFill>
                <a:latin typeface="Arial" pitchFamily="34" charset="0"/>
                <a:ea typeface="Arial" pitchFamily="34" charset="-122"/>
                <a:cs typeface="Arial" pitchFamily="34" charset="-120"/>
              </a:rPr>
              <a:t>The $4M purchase order is executory and not yet recognized. The $400K deposit is an asset (prepaid/deferred cost) since cash was paid and future benefit is expected.</a:t>
            </a:r>
            <a:endParaRPr lang="en-US" sz="2000" dirty="0"/>
          </a:p>
        </p:txBody>
      </p:sp>
      <p:sp>
        <p:nvSpPr>
          <p:cNvPr id="28" name="Text 2"/>
          <p:cNvSpPr/>
          <p:nvPr/>
        </p:nvSpPr>
        <p:spPr>
          <a:xfrm>
            <a:off x="412751" y="1490980"/>
            <a:ext cx="932560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For each scenario, decide whether it qualifies as an asset.</a:t>
            </a:r>
            <a:endParaRPr lang="en-US" sz="2000" dirty="0"/>
          </a:p>
        </p:txBody>
      </p:sp>
    </p:spTree>
    <p:extLst>
      <p:ext uri="{BB962C8B-B14F-4D97-AF65-F5344CB8AC3E}">
        <p14:creationId xmlns:p14="http://schemas.microsoft.com/office/powerpoint/2010/main" val="16077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9CB5-DF30-8A7A-71F0-02E93D6E7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EE2E9-121B-0224-7236-E90A59CA9DAB}"/>
              </a:ext>
            </a:extLst>
          </p:cNvPr>
          <p:cNvSpPr>
            <a:spLocks noGrp="1"/>
          </p:cNvSpPr>
          <p:nvPr>
            <p:ph type="title"/>
          </p:nvPr>
        </p:nvSpPr>
        <p:spPr/>
        <p:txBody>
          <a:bodyPr>
            <a:normAutofit/>
          </a:bodyPr>
          <a:lstStyle/>
          <a:p>
            <a:r>
              <a:rPr lang="en-US" dirty="0"/>
              <a:t>Review Problems 1 – Assets? (continued)</a:t>
            </a:r>
          </a:p>
        </p:txBody>
      </p:sp>
      <p:sp>
        <p:nvSpPr>
          <p:cNvPr id="28" name="Text 2">
            <a:extLst>
              <a:ext uri="{FF2B5EF4-FFF2-40B4-BE49-F238E27FC236}">
                <a16:creationId xmlns:a16="http://schemas.microsoft.com/office/drawing/2014/main" id="{00E6170D-9791-C7FE-3598-E6EEF56C335F}"/>
              </a:ext>
            </a:extLst>
          </p:cNvPr>
          <p:cNvSpPr/>
          <p:nvPr/>
        </p:nvSpPr>
        <p:spPr>
          <a:xfrm>
            <a:off x="412751" y="1490980"/>
            <a:ext cx="932560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For each scenario, decide whether it qualifies as an asset.</a:t>
            </a:r>
            <a:endParaRPr lang="en-US" sz="2000" dirty="0"/>
          </a:p>
        </p:txBody>
      </p:sp>
      <p:sp>
        <p:nvSpPr>
          <p:cNvPr id="5" name="Text 3"/>
          <p:cNvSpPr/>
          <p:nvPr/>
        </p:nvSpPr>
        <p:spPr>
          <a:xfrm>
            <a:off x="255270" y="2115820"/>
            <a:ext cx="11430000" cy="1397000"/>
          </a:xfrm>
          <a:prstGeom prst="roundRect">
            <a:avLst>
              <a:gd name="adj" fmla="val 2727"/>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3" name="Shape 4"/>
          <p:cNvSpPr/>
          <p:nvPr/>
        </p:nvSpPr>
        <p:spPr>
          <a:xfrm>
            <a:off x="287021" y="2115820"/>
            <a:ext cx="0" cy="1397000"/>
          </a:xfrm>
          <a:prstGeom prst="line">
            <a:avLst/>
          </a:prstGeom>
          <a:noFill/>
          <a:ln w="47625">
            <a:solidFill>
              <a:srgbClr val="EF4444"/>
            </a:solidFill>
            <a:prstDash val="solid"/>
          </a:ln>
        </p:spPr>
        <p:txBody>
          <a:bodyPr/>
          <a:lstStyle/>
          <a:p>
            <a:endParaRPr lang="en-US" sz="2400"/>
          </a:p>
        </p:txBody>
      </p:sp>
      <p:sp>
        <p:nvSpPr>
          <p:cNvPr id="7" name="Text 5"/>
          <p:cNvSpPr/>
          <p:nvPr/>
        </p:nvSpPr>
        <p:spPr>
          <a:xfrm>
            <a:off x="382270" y="22301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3.</a:t>
            </a:r>
            <a:endParaRPr lang="en-US" sz="2000" dirty="0"/>
          </a:p>
        </p:txBody>
      </p:sp>
      <p:sp>
        <p:nvSpPr>
          <p:cNvPr id="4" name="Text 6"/>
          <p:cNvSpPr/>
          <p:nvPr/>
        </p:nvSpPr>
        <p:spPr>
          <a:xfrm>
            <a:off x="674371" y="22301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Company launched $3M promotional campaign for new product line.</a:t>
            </a:r>
            <a:endParaRPr lang="en-US" sz="2000" dirty="0"/>
          </a:p>
        </p:txBody>
      </p:sp>
      <p:sp>
        <p:nvSpPr>
          <p:cNvPr id="9" name="Text 7"/>
          <p:cNvSpPr/>
          <p:nvPr/>
        </p:nvSpPr>
        <p:spPr>
          <a:xfrm>
            <a:off x="674371" y="26365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Answer: No</a:t>
            </a:r>
            <a:endParaRPr lang="en-US" sz="2000" dirty="0"/>
          </a:p>
        </p:txBody>
      </p:sp>
      <p:sp>
        <p:nvSpPr>
          <p:cNvPr id="13" name="Text 8"/>
          <p:cNvSpPr/>
          <p:nvPr/>
        </p:nvSpPr>
        <p:spPr>
          <a:xfrm>
            <a:off x="674371" y="30429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6B7280"/>
                </a:solidFill>
                <a:latin typeface="Arial" pitchFamily="34" charset="0"/>
                <a:ea typeface="Arial" pitchFamily="34" charset="-122"/>
                <a:cs typeface="Arial" pitchFamily="34" charset="-120"/>
              </a:rPr>
              <a:t>Advertising costs expensed. Difficult to measure future benefit.</a:t>
            </a:r>
            <a:endParaRPr lang="en-US" sz="2000" dirty="0"/>
          </a:p>
        </p:txBody>
      </p:sp>
      <p:sp>
        <p:nvSpPr>
          <p:cNvPr id="18" name="Text 9"/>
          <p:cNvSpPr/>
          <p:nvPr/>
        </p:nvSpPr>
        <p:spPr>
          <a:xfrm>
            <a:off x="255270" y="3525520"/>
            <a:ext cx="11430000" cy="1752600"/>
          </a:xfrm>
          <a:prstGeom prst="roundRect">
            <a:avLst>
              <a:gd name="adj" fmla="val 2174"/>
            </a:avLst>
          </a:prstGeom>
          <a:solidFill>
            <a:srgbClr val="D1FAE5"/>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19" name="Shape 10"/>
          <p:cNvSpPr/>
          <p:nvPr/>
        </p:nvSpPr>
        <p:spPr>
          <a:xfrm>
            <a:off x="287021" y="3525520"/>
            <a:ext cx="0" cy="1752600"/>
          </a:xfrm>
          <a:prstGeom prst="line">
            <a:avLst/>
          </a:prstGeom>
          <a:noFill/>
          <a:ln w="47625">
            <a:solidFill>
              <a:srgbClr val="10B981"/>
            </a:solidFill>
            <a:prstDash val="solid"/>
          </a:ln>
        </p:spPr>
        <p:txBody>
          <a:bodyPr/>
          <a:lstStyle/>
          <a:p>
            <a:endParaRPr lang="en-US" sz="2400"/>
          </a:p>
        </p:txBody>
      </p:sp>
      <p:sp>
        <p:nvSpPr>
          <p:cNvPr id="20" name="Text 11"/>
          <p:cNvSpPr/>
          <p:nvPr/>
        </p:nvSpPr>
        <p:spPr>
          <a:xfrm>
            <a:off x="382270" y="36398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4.</a:t>
            </a:r>
            <a:endParaRPr lang="en-US" sz="2000" dirty="0"/>
          </a:p>
        </p:txBody>
      </p:sp>
      <p:sp>
        <p:nvSpPr>
          <p:cNvPr id="22" name="Text 12"/>
          <p:cNvSpPr/>
          <p:nvPr/>
        </p:nvSpPr>
        <p:spPr>
          <a:xfrm>
            <a:off x="674371" y="36398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A business acquired another company by issuing $3 million of its own preferred shares.</a:t>
            </a:r>
            <a:endParaRPr lang="en-US" sz="2000" dirty="0"/>
          </a:p>
        </p:txBody>
      </p:sp>
      <p:sp>
        <p:nvSpPr>
          <p:cNvPr id="25" name="Text 13"/>
          <p:cNvSpPr/>
          <p:nvPr/>
        </p:nvSpPr>
        <p:spPr>
          <a:xfrm>
            <a:off x="674371" y="40462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Answer: Yes</a:t>
            </a:r>
            <a:endParaRPr lang="en-US" sz="2000" dirty="0"/>
          </a:p>
        </p:txBody>
      </p:sp>
      <p:sp>
        <p:nvSpPr>
          <p:cNvPr id="26" name="Text 14"/>
          <p:cNvSpPr/>
          <p:nvPr/>
        </p:nvSpPr>
        <p:spPr>
          <a:xfrm>
            <a:off x="674371" y="4452620"/>
            <a:ext cx="11166348" cy="7112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6B7280"/>
                </a:solidFill>
                <a:latin typeface="Arial" pitchFamily="34" charset="0"/>
                <a:ea typeface="Arial" pitchFamily="34" charset="-122"/>
                <a:cs typeface="Arial" pitchFamily="34" charset="-120"/>
              </a:rPr>
              <a:t>A business combination is a completed transaction. The acquired assets are recognized; equity issuance is simply the payment method.</a:t>
            </a:r>
            <a:endParaRPr lang="en-US" sz="2000" dirty="0"/>
          </a:p>
        </p:txBody>
      </p:sp>
      <p:sp>
        <p:nvSpPr>
          <p:cNvPr id="27" name="Text 15"/>
          <p:cNvSpPr/>
          <p:nvPr/>
        </p:nvSpPr>
        <p:spPr>
          <a:xfrm>
            <a:off x="255270" y="5290820"/>
            <a:ext cx="11430000" cy="990600"/>
          </a:xfrm>
          <a:prstGeom prst="roundRect">
            <a:avLst>
              <a:gd name="adj" fmla="val 3846"/>
            </a:avLst>
          </a:prstGeom>
          <a:solidFill>
            <a:srgbClr val="FEE2E2"/>
          </a:solidFill>
          <a:ln/>
          <a:effectLst>
            <a:outerShdw blurRad="19050" dist="9525" dir="5400000" algn="bl" rotWithShape="0">
              <a:srgbClr val="000000">
                <a:alpha val="8000"/>
              </a:srgbClr>
            </a:outerShdw>
          </a:effectLst>
        </p:spPr>
        <p:txBody>
          <a:bodyPr wrap="square" rtlCol="0" anchor="ctr"/>
          <a:lstStyle/>
          <a:p>
            <a:endParaRPr lang="en-US" sz="2400" dirty="0"/>
          </a:p>
        </p:txBody>
      </p:sp>
      <p:sp>
        <p:nvSpPr>
          <p:cNvPr id="29" name="Shape 16"/>
          <p:cNvSpPr/>
          <p:nvPr/>
        </p:nvSpPr>
        <p:spPr>
          <a:xfrm>
            <a:off x="287021" y="5290820"/>
            <a:ext cx="0" cy="990600"/>
          </a:xfrm>
          <a:prstGeom prst="line">
            <a:avLst/>
          </a:prstGeom>
          <a:noFill/>
          <a:ln w="47625">
            <a:solidFill>
              <a:srgbClr val="EF4444"/>
            </a:solidFill>
            <a:prstDash val="solid"/>
          </a:ln>
        </p:spPr>
        <p:txBody>
          <a:bodyPr/>
          <a:lstStyle/>
          <a:p>
            <a:endParaRPr lang="en-US" sz="2400"/>
          </a:p>
        </p:txBody>
      </p:sp>
      <p:sp>
        <p:nvSpPr>
          <p:cNvPr id="30" name="Text 17"/>
          <p:cNvSpPr/>
          <p:nvPr/>
        </p:nvSpPr>
        <p:spPr>
          <a:xfrm>
            <a:off x="382270" y="5405120"/>
            <a:ext cx="220219"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A1A1A"/>
                </a:solidFill>
                <a:latin typeface="Arial" pitchFamily="34" charset="0"/>
                <a:ea typeface="Arial" pitchFamily="34" charset="-122"/>
                <a:cs typeface="Arial" pitchFamily="34" charset="-120"/>
              </a:rPr>
              <a:t>5.</a:t>
            </a:r>
            <a:endParaRPr lang="en-US" sz="2000" dirty="0"/>
          </a:p>
        </p:txBody>
      </p:sp>
      <p:sp>
        <p:nvSpPr>
          <p:cNvPr id="31" name="Text 18"/>
          <p:cNvSpPr/>
          <p:nvPr/>
        </p:nvSpPr>
        <p:spPr>
          <a:xfrm>
            <a:off x="674371" y="54051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374151"/>
                </a:solidFill>
                <a:latin typeface="Arial" pitchFamily="34" charset="0"/>
                <a:ea typeface="Arial" pitchFamily="34" charset="-122"/>
                <a:cs typeface="Arial" pitchFamily="34" charset="-120"/>
              </a:rPr>
              <a:t>Healthcare firm reimbursed $1M in tuition for employees.</a:t>
            </a:r>
            <a:endParaRPr lang="en-US" sz="2000" dirty="0"/>
          </a:p>
        </p:txBody>
      </p:sp>
      <p:sp>
        <p:nvSpPr>
          <p:cNvPr id="32" name="Text 19"/>
          <p:cNvSpPr/>
          <p:nvPr/>
        </p:nvSpPr>
        <p:spPr>
          <a:xfrm>
            <a:off x="674371" y="5811520"/>
            <a:ext cx="11166348" cy="355600"/>
          </a:xfrm>
          <a:prstGeom prst="rect">
            <a:avLst/>
          </a:prstGeom>
          <a:noFill/>
          <a:ln/>
        </p:spPr>
        <p:txBody>
          <a:bodyPr wrap="square" lIns="0" tIns="0" rIns="0" bIns="0" rtlCol="0" anchor="t"/>
          <a:lstStyle/>
          <a:p>
            <a:pPr>
              <a:lnSpc>
                <a:spcPts val="2800"/>
              </a:lnSpc>
              <a:spcBef>
                <a:spcPts val="400"/>
              </a:spcBef>
              <a:spcAft>
                <a:spcPts val="400"/>
              </a:spcAft>
            </a:pPr>
            <a:r>
              <a:rPr lang="en-US" sz="2000" dirty="0">
                <a:solidFill>
                  <a:srgbClr val="1F2937"/>
                </a:solidFill>
                <a:latin typeface="Arial" pitchFamily="34" charset="0"/>
                <a:ea typeface="Arial" pitchFamily="34" charset="-122"/>
                <a:cs typeface="Arial" pitchFamily="34" charset="-120"/>
              </a:rPr>
              <a:t>No (expensed)</a:t>
            </a:r>
            <a:endParaRPr lang="en-US" sz="2000" dirty="0"/>
          </a:p>
        </p:txBody>
      </p:sp>
    </p:spTree>
    <p:extLst>
      <p:ext uri="{BB962C8B-B14F-4D97-AF65-F5344CB8AC3E}">
        <p14:creationId xmlns:p14="http://schemas.microsoft.com/office/powerpoint/2010/main" val="30662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5" grpId="0" animBg="1"/>
      <p:bldP spid="2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1DCC-6889-F4DE-6734-6DB2C74211EB}"/>
            </a:ext>
          </a:extLst>
        </p:cNvPr>
        <p:cNvGrpSpPr/>
        <p:nvPr/>
      </p:nvGrpSpPr>
      <p:grpSpPr>
        <a:xfrm>
          <a:off x="0" y="0"/>
          <a:ext cx="0" cy="0"/>
          <a:chOff x="0" y="0"/>
          <a:chExt cx="0" cy="0"/>
        </a:xfrm>
      </p:grpSpPr>
      <p:sp>
        <p:nvSpPr>
          <p:cNvPr id="3" name="Text 12">
            <a:extLst>
              <a:ext uri="{FF2B5EF4-FFF2-40B4-BE49-F238E27FC236}">
                <a16:creationId xmlns:a16="http://schemas.microsoft.com/office/drawing/2014/main" id="{8BD17483-7BF9-B271-86E1-664DCBB11A68}"/>
              </a:ext>
            </a:extLst>
          </p:cNvPr>
          <p:cNvSpPr/>
          <p:nvPr/>
        </p:nvSpPr>
        <p:spPr>
          <a:xfrm>
            <a:off x="444502" y="1220533"/>
            <a:ext cx="11176000" cy="1665702"/>
          </a:xfrm>
          <a:prstGeom prst="roundRect">
            <a:avLst>
              <a:gd name="adj" fmla="val 6701"/>
            </a:avLst>
          </a:prstGeom>
          <a:solidFill>
            <a:srgbClr val="EFF6FF"/>
          </a:solidFill>
          <a:ln>
            <a:solidFill>
              <a:srgbClr val="3B82F6"/>
            </a:solidFill>
          </a:ln>
        </p:spPr>
        <p:txBody>
          <a:bodyPr wrap="square" rtlCol="0" anchor="ctr"/>
          <a:lstStyle/>
          <a:p>
            <a:endParaRPr lang="en-US" sz="3200" dirty="0"/>
          </a:p>
        </p:txBody>
      </p:sp>
      <p:sp>
        <p:nvSpPr>
          <p:cNvPr id="6" name="Text 26">
            <a:extLst>
              <a:ext uri="{FF2B5EF4-FFF2-40B4-BE49-F238E27FC236}">
                <a16:creationId xmlns:a16="http://schemas.microsoft.com/office/drawing/2014/main" id="{98BD21FB-1842-E13D-1AE5-37FEB2878354}"/>
              </a:ext>
            </a:extLst>
          </p:cNvPr>
          <p:cNvSpPr/>
          <p:nvPr/>
        </p:nvSpPr>
        <p:spPr>
          <a:xfrm>
            <a:off x="444502" y="3075895"/>
            <a:ext cx="11176000" cy="1516261"/>
          </a:xfrm>
          <a:prstGeom prst="roundRect">
            <a:avLst>
              <a:gd name="adj" fmla="val 7846"/>
            </a:avLst>
          </a:prstGeom>
          <a:solidFill>
            <a:srgbClr val="FEF2F2"/>
          </a:solidFill>
          <a:ln w="9525">
            <a:solidFill>
              <a:srgbClr val="EF4444"/>
            </a:solidFill>
          </a:ln>
        </p:spPr>
        <p:txBody>
          <a:bodyPr wrap="square" rtlCol="0" anchor="ctr"/>
          <a:lstStyle/>
          <a:p>
            <a:endParaRPr lang="en-US" sz="3200" dirty="0"/>
          </a:p>
        </p:txBody>
      </p:sp>
      <p:sp>
        <p:nvSpPr>
          <p:cNvPr id="2" name="Title 1">
            <a:extLst>
              <a:ext uri="{FF2B5EF4-FFF2-40B4-BE49-F238E27FC236}">
                <a16:creationId xmlns:a16="http://schemas.microsoft.com/office/drawing/2014/main" id="{26DD1C73-306A-94C8-AD1E-71D996916C70}"/>
              </a:ext>
            </a:extLst>
          </p:cNvPr>
          <p:cNvSpPr>
            <a:spLocks noGrp="1"/>
          </p:cNvSpPr>
          <p:nvPr>
            <p:ph type="title"/>
          </p:nvPr>
        </p:nvSpPr>
        <p:spPr>
          <a:xfrm>
            <a:off x="609600" y="274638"/>
            <a:ext cx="10972800" cy="844297"/>
          </a:xfrm>
        </p:spPr>
        <p:txBody>
          <a:bodyPr>
            <a:normAutofit/>
          </a:bodyPr>
          <a:lstStyle/>
          <a:p>
            <a:r>
              <a:rPr lang="en-US" dirty="0"/>
              <a:t>Categories of Assets</a:t>
            </a:r>
          </a:p>
        </p:txBody>
      </p:sp>
      <p:sp>
        <p:nvSpPr>
          <p:cNvPr id="4" name="Text 2">
            <a:extLst>
              <a:ext uri="{FF2B5EF4-FFF2-40B4-BE49-F238E27FC236}">
                <a16:creationId xmlns:a16="http://schemas.microsoft.com/office/drawing/2014/main" id="{44956044-7B15-35A6-79A3-6D8505790032}"/>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800" b="1" dirty="0">
                <a:solidFill>
                  <a:srgbClr val="1E40AF"/>
                </a:solidFill>
                <a:latin typeface="Arial" pitchFamily="34" charset="0"/>
                <a:ea typeface="Arial" pitchFamily="34" charset="-122"/>
                <a:cs typeface="Arial" pitchFamily="34" charset="-120"/>
              </a:rPr>
              <a:t>Current Assets </a:t>
            </a:r>
            <a:endParaRPr lang="en-US" sz="2800" dirty="0"/>
          </a:p>
        </p:txBody>
      </p:sp>
      <p:sp>
        <p:nvSpPr>
          <p:cNvPr id="5" name="Text 3">
            <a:extLst>
              <a:ext uri="{FF2B5EF4-FFF2-40B4-BE49-F238E27FC236}">
                <a16:creationId xmlns:a16="http://schemas.microsoft.com/office/drawing/2014/main" id="{D9961D8A-272D-677C-5AC2-29F3063DB3FA}"/>
              </a:ext>
            </a:extLst>
          </p:cNvPr>
          <p:cNvSpPr/>
          <p:nvPr/>
        </p:nvSpPr>
        <p:spPr>
          <a:xfrm>
            <a:off x="838580" y="1955566"/>
            <a:ext cx="10933176" cy="686929"/>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Assets expected to be used, sold, or converted to cash </a:t>
            </a:r>
            <a:r>
              <a:rPr lang="en-US" sz="2000" b="1" dirty="0">
                <a:latin typeface="Arial" pitchFamily="34" charset="0"/>
                <a:ea typeface="Arial" pitchFamily="34" charset="-122"/>
                <a:cs typeface="Arial" pitchFamily="34" charset="-120"/>
              </a:rPr>
              <a:t>within one year </a:t>
            </a:r>
            <a:r>
              <a:rPr lang="en-US" sz="2000" dirty="0">
                <a:latin typeface="Arial" pitchFamily="34" charset="0"/>
                <a:ea typeface="Arial" pitchFamily="34" charset="-122"/>
                <a:cs typeface="Arial" pitchFamily="34" charset="-120"/>
              </a:rPr>
              <a:t>or operating cycle (whichever is longer)</a:t>
            </a:r>
            <a:endParaRPr lang="en-US" sz="2000" dirty="0"/>
          </a:p>
          <a:p>
            <a:pPr marL="285750" indent="-285750">
              <a:lnSpc>
                <a:spcPts val="2080"/>
              </a:lnSpc>
              <a:buFont typeface="Arial" panose="020B0604020202020204" pitchFamily="34" charset="0"/>
              <a:buChar char="•"/>
            </a:pPr>
            <a:endParaRPr lang="en-US" sz="1600" dirty="0"/>
          </a:p>
        </p:txBody>
      </p:sp>
      <p:sp>
        <p:nvSpPr>
          <p:cNvPr id="20" name="Text 6">
            <a:extLst>
              <a:ext uri="{FF2B5EF4-FFF2-40B4-BE49-F238E27FC236}">
                <a16:creationId xmlns:a16="http://schemas.microsoft.com/office/drawing/2014/main" id="{7F7DEA54-3393-ED43-7A80-AFAA6140959B}"/>
              </a:ext>
            </a:extLst>
          </p:cNvPr>
          <p:cNvSpPr/>
          <p:nvPr/>
        </p:nvSpPr>
        <p:spPr>
          <a:xfrm>
            <a:off x="716280" y="3262884"/>
            <a:ext cx="10933176" cy="284361"/>
          </a:xfrm>
          <a:prstGeom prst="rect">
            <a:avLst/>
          </a:prstGeom>
          <a:noFill/>
          <a:ln/>
        </p:spPr>
        <p:txBody>
          <a:bodyPr wrap="square" lIns="0" tIns="0" rIns="0" bIns="0" rtlCol="0" anchor="t"/>
          <a:lstStyle/>
          <a:p>
            <a:pPr>
              <a:lnSpc>
                <a:spcPts val="2240"/>
              </a:lnSpc>
              <a:spcAft>
                <a:spcPts val="800"/>
              </a:spcAft>
            </a:pPr>
            <a:r>
              <a:rPr lang="en-US" sz="2800" b="1" dirty="0">
                <a:solidFill>
                  <a:srgbClr val="991B1B"/>
                </a:solidFill>
                <a:latin typeface="Arial" pitchFamily="34" charset="0"/>
                <a:ea typeface="Arial" pitchFamily="34" charset="-122"/>
                <a:cs typeface="Arial" pitchFamily="34" charset="-120"/>
              </a:rPr>
              <a:t> Noncurrent Assets</a:t>
            </a:r>
            <a:endParaRPr lang="en-US" sz="2800" dirty="0"/>
          </a:p>
        </p:txBody>
      </p:sp>
      <p:sp>
        <p:nvSpPr>
          <p:cNvPr id="21" name="Text 7">
            <a:extLst>
              <a:ext uri="{FF2B5EF4-FFF2-40B4-BE49-F238E27FC236}">
                <a16:creationId xmlns:a16="http://schemas.microsoft.com/office/drawing/2014/main" id="{B2031944-05EB-A1BA-C89B-20D3EC1013CB}"/>
              </a:ext>
            </a:extLst>
          </p:cNvPr>
          <p:cNvSpPr/>
          <p:nvPr/>
        </p:nvSpPr>
        <p:spPr>
          <a:xfrm>
            <a:off x="762000" y="3648843"/>
            <a:ext cx="10933176" cy="566664"/>
          </a:xfrm>
          <a:prstGeom prst="rect">
            <a:avLst/>
          </a:prstGeom>
          <a:noFill/>
          <a:ln/>
        </p:spPr>
        <p:txBody>
          <a:bodyPr wrap="square" lIns="0" tIns="0" rIns="0" bIns="0" rtlCol="0" anchor="t"/>
          <a:lstStyle/>
          <a:p>
            <a:pPr>
              <a:lnSpc>
                <a:spcPts val="2800"/>
              </a:lnSpc>
              <a:spcBef>
                <a:spcPts val="400"/>
              </a:spcBef>
              <a:spcAft>
                <a:spcPts val="400"/>
              </a:spcAft>
            </a:pPr>
            <a:r>
              <a:rPr lang="en-US" sz="2000" dirty="0">
                <a:latin typeface="Arial" pitchFamily="34" charset="0"/>
                <a:ea typeface="Arial" pitchFamily="34" charset="-122"/>
                <a:cs typeface="Arial" pitchFamily="34" charset="-120"/>
              </a:rPr>
              <a:t>Assets providing economic </a:t>
            </a:r>
            <a:r>
              <a:rPr lang="en-US" sz="2000" b="1" dirty="0">
                <a:latin typeface="Arial" pitchFamily="34" charset="0"/>
                <a:ea typeface="Arial" pitchFamily="34" charset="-122"/>
                <a:cs typeface="Arial" pitchFamily="34" charset="-120"/>
              </a:rPr>
              <a:t>benefits beyond one year</a:t>
            </a:r>
            <a:r>
              <a:rPr lang="en-US" sz="2000" dirty="0">
                <a:latin typeface="Arial" pitchFamily="34" charset="0"/>
                <a:ea typeface="Arial" pitchFamily="34" charset="-122"/>
                <a:cs typeface="Arial" pitchFamily="34" charset="-120"/>
              </a:rPr>
              <a:t>, </a:t>
            </a:r>
          </a:p>
          <a:p>
            <a:pPr>
              <a:lnSpc>
                <a:spcPts val="2800"/>
              </a:lnSpc>
              <a:spcBef>
                <a:spcPts val="400"/>
              </a:spcBef>
              <a:spcAft>
                <a:spcPts val="400"/>
              </a:spcAft>
            </a:pPr>
            <a:r>
              <a:rPr lang="en-US" sz="2000" dirty="0">
                <a:latin typeface="Arial" pitchFamily="34" charset="0"/>
                <a:ea typeface="Arial" pitchFamily="34" charset="-122"/>
                <a:cs typeface="Arial" pitchFamily="34" charset="-120"/>
              </a:rPr>
              <a:t>not intended for quick conversion to cash</a:t>
            </a:r>
            <a:endParaRPr lang="en-US" sz="2000" dirty="0"/>
          </a:p>
        </p:txBody>
      </p:sp>
    </p:spTree>
    <p:extLst>
      <p:ext uri="{BB962C8B-B14F-4D97-AF65-F5344CB8AC3E}">
        <p14:creationId xmlns:p14="http://schemas.microsoft.com/office/powerpoint/2010/main" val="13479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1B69-3171-3A94-6E9E-1DF768DA52D0}"/>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736C1CD4-C9E3-9A4B-1342-2EEB63D43D70}"/>
              </a:ext>
            </a:extLst>
          </p:cNvPr>
          <p:cNvSpPr/>
          <p:nvPr/>
        </p:nvSpPr>
        <p:spPr>
          <a:xfrm>
            <a:off x="406400"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DB842C25-A2CB-E4C9-1259-725D44E05549}"/>
              </a:ext>
            </a:extLst>
          </p:cNvPr>
          <p:cNvSpPr/>
          <p:nvPr/>
        </p:nvSpPr>
        <p:spPr>
          <a:xfrm>
            <a:off x="387353" y="4109547"/>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24EDB2-A39B-D39E-74FA-8EE6DEFF302A}"/>
              </a:ext>
            </a:extLst>
          </p:cNvPr>
          <p:cNvSpPr>
            <a:spLocks noGrp="1"/>
          </p:cNvSpPr>
          <p:nvPr>
            <p:ph type="title"/>
          </p:nvPr>
        </p:nvSpPr>
        <p:spPr/>
        <p:txBody>
          <a:bodyPr>
            <a:normAutofit/>
          </a:bodyPr>
          <a:lstStyle/>
          <a:p>
            <a:r>
              <a:rPr lang="en-US" dirty="0"/>
              <a:t>Liabilities and Equity</a:t>
            </a:r>
          </a:p>
        </p:txBody>
      </p:sp>
      <p:sp>
        <p:nvSpPr>
          <p:cNvPr id="4" name="Text 3">
            <a:extLst>
              <a:ext uri="{FF2B5EF4-FFF2-40B4-BE49-F238E27FC236}">
                <a16:creationId xmlns:a16="http://schemas.microsoft.com/office/drawing/2014/main" id="{CBAECA5C-0E62-8392-6938-52AF9808572D}"/>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Liabilities and Equity</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8E4A4A39-9CEB-8237-4F93-C086FA358AE0}"/>
              </a:ext>
            </a:extLst>
          </p:cNvPr>
          <p:cNvSpPr/>
          <p:nvPr/>
        </p:nvSpPr>
        <p:spPr>
          <a:xfrm>
            <a:off x="1129030" y="1846409"/>
            <a:ext cx="6843760" cy="612520"/>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r>
              <a:rPr lang="en-US" dirty="0">
                <a:solidFill>
                  <a:srgbClr val="1F2937"/>
                </a:solidFill>
                <a:latin typeface="Arial" pitchFamily="34" charset="0"/>
                <a:ea typeface="Arial" pitchFamily="34" charset="-122"/>
                <a:cs typeface="Arial" pitchFamily="34" charset="-120"/>
              </a:rPr>
              <a:t>Represent source of capital to the company</a:t>
            </a:r>
          </a:p>
          <a:p>
            <a:pPr marL="285750" indent="-285750">
              <a:lnSpc>
                <a:spcPts val="1960"/>
              </a:lnSpc>
              <a:spcAft>
                <a:spcPts val="400"/>
              </a:spcAft>
              <a:buFont typeface="Arial" panose="020B0604020202020204" pitchFamily="34" charset="0"/>
              <a:buChar char="•"/>
            </a:pPr>
            <a:r>
              <a:rPr lang="en-US" dirty="0">
                <a:solidFill>
                  <a:srgbClr val="1F2937"/>
                </a:solidFill>
                <a:latin typeface="Arial" pitchFamily="34" charset="0"/>
                <a:ea typeface="Arial" pitchFamily="34" charset="-122"/>
                <a:cs typeface="Arial" pitchFamily="34" charset="-120"/>
              </a:rPr>
              <a:t>Used to finance the acquisition of assets</a:t>
            </a:r>
            <a:endParaRPr lang="en-US" dirty="0"/>
          </a:p>
          <a:p>
            <a:pPr>
              <a:lnSpc>
                <a:spcPts val="1960"/>
              </a:lnSpc>
              <a:spcAft>
                <a:spcPts val="400"/>
              </a:spcAft>
            </a:pPr>
            <a:endParaRPr lang="en-US" dirty="0"/>
          </a:p>
        </p:txBody>
      </p:sp>
      <p:sp>
        <p:nvSpPr>
          <p:cNvPr id="23" name="Text 10">
            <a:extLst>
              <a:ext uri="{FF2B5EF4-FFF2-40B4-BE49-F238E27FC236}">
                <a16:creationId xmlns:a16="http://schemas.microsoft.com/office/drawing/2014/main" id="{3A2EA045-298E-8745-6015-8B632AF9FA89}"/>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25" name="Text 12">
            <a:extLst>
              <a:ext uri="{FF2B5EF4-FFF2-40B4-BE49-F238E27FC236}">
                <a16:creationId xmlns:a16="http://schemas.microsoft.com/office/drawing/2014/main" id="{43BB0082-A296-48C4-D180-6F89251D60C7}"/>
              </a:ext>
            </a:extLst>
          </p:cNvPr>
          <p:cNvSpPr/>
          <p:nvPr/>
        </p:nvSpPr>
        <p:spPr>
          <a:xfrm>
            <a:off x="385636" y="2623532"/>
            <a:ext cx="11176000" cy="138961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7" name="Text 13">
            <a:extLst>
              <a:ext uri="{FF2B5EF4-FFF2-40B4-BE49-F238E27FC236}">
                <a16:creationId xmlns:a16="http://schemas.microsoft.com/office/drawing/2014/main" id="{0E23926F-E63A-EBFC-90AF-495846778CB5}"/>
              </a:ext>
            </a:extLst>
          </p:cNvPr>
          <p:cNvSpPr/>
          <p:nvPr/>
        </p:nvSpPr>
        <p:spPr>
          <a:xfrm>
            <a:off x="667132" y="2786031"/>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What is a liability</a:t>
            </a:r>
            <a:endParaRPr lang="en-US" dirty="0"/>
          </a:p>
        </p:txBody>
      </p:sp>
      <p:sp>
        <p:nvSpPr>
          <p:cNvPr id="42" name="Text 27">
            <a:extLst>
              <a:ext uri="{FF2B5EF4-FFF2-40B4-BE49-F238E27FC236}">
                <a16:creationId xmlns:a16="http://schemas.microsoft.com/office/drawing/2014/main" id="{E4B7B3E0-60F5-A088-4972-2248EA67A3B2}"/>
              </a:ext>
            </a:extLst>
          </p:cNvPr>
          <p:cNvSpPr/>
          <p:nvPr/>
        </p:nvSpPr>
        <p:spPr>
          <a:xfrm>
            <a:off x="711200" y="4248734"/>
            <a:ext cx="10984992" cy="284361"/>
          </a:xfrm>
          <a:prstGeom prst="rect">
            <a:avLst/>
          </a:prstGeom>
          <a:noFill/>
          <a:ln/>
        </p:spPr>
        <p:txBody>
          <a:bodyPr wrap="square" lIns="0" tIns="0" rIns="0" bIns="0" rtlCol="0" anchor="t"/>
          <a:lstStyle/>
          <a:p>
            <a:pPr>
              <a:lnSpc>
                <a:spcPts val="2240"/>
              </a:lnSpc>
              <a:spcAft>
                <a:spcPts val="800"/>
              </a:spcAft>
            </a:pPr>
            <a:r>
              <a:rPr lang="en-US" b="1" dirty="0">
                <a:solidFill>
                  <a:srgbClr val="991B1B"/>
                </a:solidFill>
                <a:latin typeface="Arial" panose="020B0604020202020204" pitchFamily="34" charset="0"/>
                <a:ea typeface="Arial" pitchFamily="34" charset="-122"/>
                <a:cs typeface="Arial" panose="020B0604020202020204" pitchFamily="34" charset="0"/>
              </a:rPr>
              <a:t>Three conditions for recognizing a liability</a:t>
            </a:r>
            <a:endParaRPr lang="en-US" dirty="0">
              <a:latin typeface="Arial" panose="020B0604020202020204" pitchFamily="34" charset="0"/>
              <a:cs typeface="Arial" panose="020B0604020202020204" pitchFamily="34" charset="0"/>
            </a:endParaRPr>
          </a:p>
        </p:txBody>
      </p:sp>
      <p:sp>
        <p:nvSpPr>
          <p:cNvPr id="3" name="Text 14">
            <a:extLst>
              <a:ext uri="{FF2B5EF4-FFF2-40B4-BE49-F238E27FC236}">
                <a16:creationId xmlns:a16="http://schemas.microsoft.com/office/drawing/2014/main" id="{64F85F19-82FC-3725-51E2-062CBF8DA1F0}"/>
              </a:ext>
            </a:extLst>
          </p:cNvPr>
          <p:cNvSpPr/>
          <p:nvPr/>
        </p:nvSpPr>
        <p:spPr>
          <a:xfrm>
            <a:off x="667133" y="4559307"/>
            <a:ext cx="3047841" cy="680640"/>
          </a:xfrm>
          <a:prstGeom prst="roundRect">
            <a:avLst>
              <a:gd name="adj" fmla="val 11195"/>
            </a:avLst>
          </a:prstGeom>
          <a:solidFill>
            <a:srgbClr val="FFFFFF"/>
          </a:solidFill>
          <a:ln/>
        </p:spPr>
        <p:txBody>
          <a:bodyPr wrap="square" rtlCol="0" anchor="ctr"/>
          <a:lstStyle/>
          <a:p>
            <a:pPr algn="ctr"/>
            <a:endParaRPr lang="en-US" sz="2400" dirty="0">
              <a:latin typeface="Arial" panose="020B0604020202020204" pitchFamily="34" charset="0"/>
              <a:cs typeface="Arial" panose="020B0604020202020204" pitchFamily="34" charset="0"/>
            </a:endParaRPr>
          </a:p>
        </p:txBody>
      </p:sp>
      <p:sp>
        <p:nvSpPr>
          <p:cNvPr id="5" name="Shape 15">
            <a:extLst>
              <a:ext uri="{FF2B5EF4-FFF2-40B4-BE49-F238E27FC236}">
                <a16:creationId xmlns:a16="http://schemas.microsoft.com/office/drawing/2014/main" id="{E6D0267A-57FE-7437-9CA0-8A720BE9848E}"/>
              </a:ext>
            </a:extLst>
          </p:cNvPr>
          <p:cNvSpPr/>
          <p:nvPr/>
        </p:nvSpPr>
        <p:spPr>
          <a:xfrm>
            <a:off x="686183" y="4559307"/>
            <a:ext cx="0" cy="680640"/>
          </a:xfrm>
          <a:prstGeom prst="line">
            <a:avLst/>
          </a:prstGeom>
          <a:noFill/>
          <a:ln w="28575">
            <a:solidFill>
              <a:srgbClr val="22C55E"/>
            </a:solidFill>
            <a:prstDash val="solid"/>
          </a:ln>
        </p:spPr>
        <p:txBody>
          <a:bodyPr/>
          <a:lstStyle/>
          <a:p>
            <a:endParaRPr lang="en-US">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FE4B5605-6B4A-84BF-2416-0749132CA83E}"/>
              </a:ext>
            </a:extLst>
          </p:cNvPr>
          <p:cNvSpPr/>
          <p:nvPr/>
        </p:nvSpPr>
        <p:spPr>
          <a:xfrm>
            <a:off x="832233" y="4686307"/>
            <a:ext cx="2759152" cy="426640"/>
          </a:xfrm>
          <a:prstGeom prst="rect">
            <a:avLst/>
          </a:prstGeom>
          <a:noFill/>
          <a:ln/>
        </p:spPr>
        <p:txBody>
          <a:bodyPr wrap="square" lIns="0" tIns="0" rIns="0" bIns="0" rtlCol="0" anchor="t"/>
          <a:lstStyle/>
          <a:p>
            <a:pPr algn="ctr">
              <a:lnSpc>
                <a:spcPts val="1680"/>
              </a:lnSpc>
            </a:pPr>
            <a:r>
              <a:rPr lang="en-US" dirty="0">
                <a:latin typeface="Arial" panose="020B0604020202020204" pitchFamily="34" charset="0"/>
                <a:cs typeface="Arial" panose="020B0604020202020204" pitchFamily="34" charset="0"/>
              </a:rPr>
              <a:t>Future sacrifice is </a:t>
            </a:r>
            <a:r>
              <a:rPr lang="en-US" b="1" dirty="0">
                <a:latin typeface="Arial" panose="020B0604020202020204" pitchFamily="34" charset="0"/>
                <a:cs typeface="Arial" panose="020B0604020202020204" pitchFamily="34" charset="0"/>
              </a:rPr>
              <a:t>probable</a:t>
            </a:r>
            <a:r>
              <a:rPr lang="en-US" dirty="0">
                <a:latin typeface="Arial" panose="020B0604020202020204" pitchFamily="34" charset="0"/>
                <a:cs typeface="Arial" panose="020B0604020202020204" pitchFamily="34" charset="0"/>
              </a:rPr>
              <a:t>.</a:t>
            </a:r>
          </a:p>
          <a:p>
            <a:pPr>
              <a:lnSpc>
                <a:spcPts val="1680"/>
              </a:lnSpc>
            </a:pPr>
            <a:endParaRPr lang="en-US" sz="1400" dirty="0">
              <a:latin typeface="Arial" panose="020B0604020202020204" pitchFamily="34" charset="0"/>
              <a:cs typeface="Arial" panose="020B0604020202020204" pitchFamily="34" charset="0"/>
            </a:endParaRPr>
          </a:p>
        </p:txBody>
      </p:sp>
      <p:sp>
        <p:nvSpPr>
          <p:cNvPr id="8" name="Text 17">
            <a:extLst>
              <a:ext uri="{FF2B5EF4-FFF2-40B4-BE49-F238E27FC236}">
                <a16:creationId xmlns:a16="http://schemas.microsoft.com/office/drawing/2014/main" id="{8AC23EB7-230D-9158-5738-78097237810D}"/>
              </a:ext>
            </a:extLst>
          </p:cNvPr>
          <p:cNvSpPr/>
          <p:nvPr/>
        </p:nvSpPr>
        <p:spPr>
          <a:xfrm>
            <a:off x="4173477" y="4559307"/>
            <a:ext cx="3047839" cy="680640"/>
          </a:xfrm>
          <a:prstGeom prst="roundRect">
            <a:avLst>
              <a:gd name="adj" fmla="val 11195"/>
            </a:avLst>
          </a:prstGeom>
          <a:solidFill>
            <a:srgbClr val="FFFFFF"/>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0" name="Shape 18">
            <a:extLst>
              <a:ext uri="{FF2B5EF4-FFF2-40B4-BE49-F238E27FC236}">
                <a16:creationId xmlns:a16="http://schemas.microsoft.com/office/drawing/2014/main" id="{48ED1FD5-0D20-F374-9ED3-BCFB96E5D21A}"/>
              </a:ext>
            </a:extLst>
          </p:cNvPr>
          <p:cNvSpPr/>
          <p:nvPr/>
        </p:nvSpPr>
        <p:spPr>
          <a:xfrm>
            <a:off x="4192526" y="4559307"/>
            <a:ext cx="0" cy="680640"/>
          </a:xfrm>
          <a:prstGeom prst="line">
            <a:avLst/>
          </a:prstGeom>
          <a:noFill/>
          <a:ln w="28575">
            <a:solidFill>
              <a:srgbClr val="3B82F6"/>
            </a:solidFill>
            <a:prstDash val="solid"/>
          </a:ln>
        </p:spPr>
        <p:txBody>
          <a:bodyPr/>
          <a:lstStyle/>
          <a:p>
            <a:endParaRPr lang="en-US">
              <a:latin typeface="Arial" panose="020B0604020202020204" pitchFamily="34" charset="0"/>
              <a:cs typeface="Arial" panose="020B0604020202020204" pitchFamily="34" charset="0"/>
            </a:endParaRPr>
          </a:p>
        </p:txBody>
      </p:sp>
      <p:sp>
        <p:nvSpPr>
          <p:cNvPr id="11" name="Text 19">
            <a:extLst>
              <a:ext uri="{FF2B5EF4-FFF2-40B4-BE49-F238E27FC236}">
                <a16:creationId xmlns:a16="http://schemas.microsoft.com/office/drawing/2014/main" id="{262DBC47-FF79-AAD1-1C4D-5C2177E830AF}"/>
              </a:ext>
            </a:extLst>
          </p:cNvPr>
          <p:cNvSpPr/>
          <p:nvPr/>
        </p:nvSpPr>
        <p:spPr>
          <a:xfrm>
            <a:off x="4338577" y="4686307"/>
            <a:ext cx="2759151" cy="426640"/>
          </a:xfrm>
          <a:prstGeom prst="rect">
            <a:avLst/>
          </a:prstGeom>
          <a:noFill/>
          <a:ln/>
        </p:spPr>
        <p:txBody>
          <a:bodyPr wrap="square" lIns="0" tIns="0" rIns="0" bIns="0" rtlCol="0" anchor="t"/>
          <a:lstStyle/>
          <a:p>
            <a:pPr algn="ctr">
              <a:lnSpc>
                <a:spcPts val="1680"/>
              </a:lnSpc>
            </a:pPr>
            <a:r>
              <a:rPr lang="en-US" dirty="0">
                <a:latin typeface="Arial" panose="020B0604020202020204" pitchFamily="34" charset="0"/>
                <a:cs typeface="Arial" panose="020B0604020202020204" pitchFamily="34" charset="0"/>
              </a:rPr>
              <a:t>Amount is </a:t>
            </a:r>
            <a:r>
              <a:rPr lang="en-US" b="1" dirty="0">
                <a:latin typeface="Arial" panose="020B0604020202020204" pitchFamily="34" charset="0"/>
                <a:cs typeface="Arial" panose="020B0604020202020204" pitchFamily="34" charset="0"/>
              </a:rPr>
              <a:t>known</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reasonably estimated</a:t>
            </a:r>
            <a:r>
              <a:rPr lang="en-US"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2" name="Text 20">
            <a:extLst>
              <a:ext uri="{FF2B5EF4-FFF2-40B4-BE49-F238E27FC236}">
                <a16:creationId xmlns:a16="http://schemas.microsoft.com/office/drawing/2014/main" id="{E8C71548-035D-AE8A-02F1-BFFBD2D6C1DC}"/>
              </a:ext>
            </a:extLst>
          </p:cNvPr>
          <p:cNvSpPr/>
          <p:nvPr/>
        </p:nvSpPr>
        <p:spPr>
          <a:xfrm>
            <a:off x="7624744" y="4559307"/>
            <a:ext cx="3033364" cy="680640"/>
          </a:xfrm>
          <a:prstGeom prst="roundRect">
            <a:avLst>
              <a:gd name="adj" fmla="val 11195"/>
            </a:avLst>
          </a:prstGeom>
          <a:solidFill>
            <a:srgbClr val="FFFFFF"/>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Shape 21">
            <a:extLst>
              <a:ext uri="{FF2B5EF4-FFF2-40B4-BE49-F238E27FC236}">
                <a16:creationId xmlns:a16="http://schemas.microsoft.com/office/drawing/2014/main" id="{96C065BC-563E-AF9A-43EE-1D4BFD40F20E}"/>
              </a:ext>
            </a:extLst>
          </p:cNvPr>
          <p:cNvSpPr/>
          <p:nvPr/>
        </p:nvSpPr>
        <p:spPr>
          <a:xfrm>
            <a:off x="7599725" y="4559307"/>
            <a:ext cx="0" cy="680640"/>
          </a:xfrm>
          <a:prstGeom prst="line">
            <a:avLst/>
          </a:prstGeom>
          <a:noFill/>
          <a:ln w="28575">
            <a:solidFill>
              <a:srgbClr val="EAB308"/>
            </a:solidFill>
            <a:prstDash val="solid"/>
          </a:ln>
        </p:spPr>
        <p:txBody>
          <a:bodyPr/>
          <a:lstStyle/>
          <a:p>
            <a:endParaRPr lang="en-US">
              <a:latin typeface="Arial" panose="020B0604020202020204" pitchFamily="34" charset="0"/>
              <a:cs typeface="Arial" panose="020B0604020202020204" pitchFamily="34" charset="0"/>
            </a:endParaRPr>
          </a:p>
        </p:txBody>
      </p:sp>
      <p:sp>
        <p:nvSpPr>
          <p:cNvPr id="15" name="Text 22">
            <a:extLst>
              <a:ext uri="{FF2B5EF4-FFF2-40B4-BE49-F238E27FC236}">
                <a16:creationId xmlns:a16="http://schemas.microsoft.com/office/drawing/2014/main" id="{B50272CF-632C-A426-C06C-8FABE27BCF3A}"/>
              </a:ext>
            </a:extLst>
          </p:cNvPr>
          <p:cNvSpPr/>
          <p:nvPr/>
        </p:nvSpPr>
        <p:spPr>
          <a:xfrm>
            <a:off x="7789843" y="4686307"/>
            <a:ext cx="2767827" cy="426640"/>
          </a:xfrm>
          <a:prstGeom prst="rect">
            <a:avLst/>
          </a:prstGeom>
          <a:noFill/>
          <a:ln/>
        </p:spPr>
        <p:txBody>
          <a:bodyPr wrap="square" lIns="0" tIns="0" rIns="0" bIns="0" rtlCol="0" anchor="t"/>
          <a:lstStyle/>
          <a:p>
            <a:pPr algn="ctr">
              <a:lnSpc>
                <a:spcPts val="1680"/>
              </a:lnSpc>
            </a:pPr>
            <a:r>
              <a:rPr lang="en-US" b="1" dirty="0">
                <a:latin typeface="Arial" panose="020B0604020202020204" pitchFamily="34" charset="0"/>
                <a:cs typeface="Arial" panose="020B0604020202020204" pitchFamily="34" charset="0"/>
              </a:rPr>
              <a:t>Transaction</a:t>
            </a:r>
            <a:r>
              <a:rPr lang="en-US" dirty="0">
                <a:latin typeface="Arial" panose="020B0604020202020204" pitchFamily="34" charset="0"/>
                <a:cs typeface="Arial" panose="020B0604020202020204" pitchFamily="34" charset="0"/>
              </a:rPr>
              <a:t>/event causing  obligation </a:t>
            </a:r>
            <a:r>
              <a:rPr lang="en-US" b="1" dirty="0">
                <a:latin typeface="Arial" panose="020B0604020202020204" pitchFamily="34" charset="0"/>
                <a:cs typeface="Arial" panose="020B0604020202020204" pitchFamily="34" charset="0"/>
              </a:rPr>
              <a:t>has occurred</a:t>
            </a:r>
            <a:endParaRPr lang="en-US" sz="1400" dirty="0">
              <a:latin typeface="Arial" panose="020B0604020202020204" pitchFamily="34" charset="0"/>
              <a:cs typeface="Arial" panose="020B0604020202020204" pitchFamily="34" charset="0"/>
            </a:endParaRPr>
          </a:p>
        </p:txBody>
      </p:sp>
      <p:sp>
        <p:nvSpPr>
          <p:cNvPr id="20" name="Text 6">
            <a:extLst>
              <a:ext uri="{FF2B5EF4-FFF2-40B4-BE49-F238E27FC236}">
                <a16:creationId xmlns:a16="http://schemas.microsoft.com/office/drawing/2014/main" id="{D061B9BE-4A6E-9C14-C0DA-4E2E4C95B3FF}"/>
              </a:ext>
            </a:extLst>
          </p:cNvPr>
          <p:cNvSpPr/>
          <p:nvPr/>
        </p:nvSpPr>
        <p:spPr>
          <a:xfrm>
            <a:off x="1072106" y="3131542"/>
            <a:ext cx="8424433" cy="710454"/>
          </a:xfrm>
          <a:prstGeom prst="rect">
            <a:avLst/>
          </a:prstGeom>
          <a:noFill/>
          <a:ln/>
        </p:spPr>
        <p:txBody>
          <a:bodyPr wrap="square" lIns="0" tIns="0" rIns="0" bIns="0" rtlCol="0" anchor="t"/>
          <a:lstStyle/>
          <a:p>
            <a:pPr marL="285750" indent="-285750">
              <a:lnSpc>
                <a:spcPts val="1960"/>
              </a:lnSpc>
              <a:spcAft>
                <a:spcPts val="400"/>
              </a:spcAft>
              <a:buFont typeface="Arial" panose="020B0604020202020204" pitchFamily="34" charset="0"/>
              <a:buChar char="•"/>
            </a:pPr>
            <a:r>
              <a:rPr lang="en-US" sz="1600" b="1" dirty="0">
                <a:solidFill>
                  <a:srgbClr val="1F2937"/>
                </a:solidFill>
                <a:latin typeface="Arial" pitchFamily="34" charset="0"/>
                <a:ea typeface="Arial" pitchFamily="34" charset="-122"/>
                <a:cs typeface="Arial" pitchFamily="34" charset="-120"/>
              </a:rPr>
              <a:t> </a:t>
            </a:r>
            <a:r>
              <a:rPr lang="en-US" dirty="0">
                <a:solidFill>
                  <a:srgbClr val="1F2937"/>
                </a:solidFill>
                <a:latin typeface="Arial" pitchFamily="34" charset="0"/>
                <a:ea typeface="Arial" pitchFamily="34" charset="-122"/>
                <a:cs typeface="Arial" pitchFamily="34" charset="-120"/>
              </a:rPr>
              <a:t>Probable future economic sacrifice from a current or past event</a:t>
            </a:r>
          </a:p>
          <a:p>
            <a:pPr marL="285750" indent="-285750">
              <a:lnSpc>
                <a:spcPts val="1960"/>
              </a:lnSpc>
              <a:spcAft>
                <a:spcPts val="400"/>
              </a:spcAft>
              <a:buFont typeface="Arial" panose="020B0604020202020204" pitchFamily="34" charset="0"/>
              <a:buChar char="•"/>
            </a:pPr>
            <a:r>
              <a:rPr lang="en-US" sz="1600" dirty="0">
                <a:solidFill>
                  <a:srgbClr val="1F2937"/>
                </a:solidFill>
                <a:latin typeface="Arial" pitchFamily="34" charset="0"/>
                <a:cs typeface="Arial" pitchFamily="34" charset="-120"/>
              </a:rPr>
              <a:t> </a:t>
            </a:r>
            <a:r>
              <a:rPr lang="en-US" dirty="0">
                <a:solidFill>
                  <a:srgbClr val="1F2937"/>
                </a:solidFill>
                <a:latin typeface="Arial" pitchFamily="34" charset="0"/>
                <a:cs typeface="Arial" pitchFamily="34" charset="-120"/>
              </a:rPr>
              <a:t>Either future cash payments or obligation to deliver goods/services later</a:t>
            </a:r>
            <a:endParaRPr lang="en-US" sz="1600" dirty="0"/>
          </a:p>
        </p:txBody>
      </p:sp>
      <p:sp>
        <p:nvSpPr>
          <p:cNvPr id="22" name="Text 26">
            <a:extLst>
              <a:ext uri="{FF2B5EF4-FFF2-40B4-BE49-F238E27FC236}">
                <a16:creationId xmlns:a16="http://schemas.microsoft.com/office/drawing/2014/main" id="{35FF4D19-3938-CE62-179F-E7E2025E606A}"/>
              </a:ext>
            </a:extLst>
          </p:cNvPr>
          <p:cNvSpPr/>
          <p:nvPr/>
        </p:nvSpPr>
        <p:spPr>
          <a:xfrm>
            <a:off x="374557" y="5483770"/>
            <a:ext cx="11176000" cy="1295003"/>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26" name="Text 13">
            <a:extLst>
              <a:ext uri="{FF2B5EF4-FFF2-40B4-BE49-F238E27FC236}">
                <a16:creationId xmlns:a16="http://schemas.microsoft.com/office/drawing/2014/main" id="{6544FE98-9C24-DB53-9EE5-61A89E0DE9A7}"/>
              </a:ext>
            </a:extLst>
          </p:cNvPr>
          <p:cNvSpPr/>
          <p:nvPr/>
        </p:nvSpPr>
        <p:spPr>
          <a:xfrm>
            <a:off x="600617" y="5667762"/>
            <a:ext cx="10984992" cy="266700"/>
          </a:xfrm>
          <a:prstGeom prst="rect">
            <a:avLst/>
          </a:prstGeom>
          <a:noFill/>
          <a:ln/>
        </p:spPr>
        <p:txBody>
          <a:bodyPr wrap="square" lIns="0" tIns="0" rIns="0" bIns="0" rtlCol="0" anchor="t"/>
          <a:lstStyle/>
          <a:p>
            <a:pPr>
              <a:lnSpc>
                <a:spcPts val="21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b="1" dirty="0">
                <a:solidFill>
                  <a:srgbClr val="854D0E"/>
                </a:solidFill>
              </a:rPr>
              <a:t>Executory contract:</a:t>
            </a:r>
            <a:endParaRPr lang="en-US" dirty="0">
              <a:solidFill>
                <a:srgbClr val="854D0E"/>
              </a:solidFill>
            </a:endParaRPr>
          </a:p>
          <a:p>
            <a:pPr>
              <a:lnSpc>
                <a:spcPts val="2100"/>
              </a:lnSpc>
              <a:spcAft>
                <a:spcPts val="800"/>
              </a:spcAft>
            </a:pPr>
            <a:endParaRPr lang="en-US" sz="1500" dirty="0"/>
          </a:p>
        </p:txBody>
      </p:sp>
      <p:sp>
        <p:nvSpPr>
          <p:cNvPr id="29" name="Text 14">
            <a:extLst>
              <a:ext uri="{FF2B5EF4-FFF2-40B4-BE49-F238E27FC236}">
                <a16:creationId xmlns:a16="http://schemas.microsoft.com/office/drawing/2014/main" id="{7CE8BEA0-C3C2-9CDA-9BE0-D46E47E97A13}"/>
              </a:ext>
            </a:extLst>
          </p:cNvPr>
          <p:cNvSpPr/>
          <p:nvPr/>
        </p:nvSpPr>
        <p:spPr>
          <a:xfrm>
            <a:off x="1096795" y="5947925"/>
            <a:ext cx="7760771" cy="830848"/>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 When conditions (1) and (2) are met but (3) hasn’t occurred.</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 No liability is reported (but should be disclosed if material).</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 Example: purchase order for materials.</a:t>
            </a:r>
          </a:p>
        </p:txBody>
      </p:sp>
    </p:spTree>
    <p:extLst>
      <p:ext uri="{BB962C8B-B14F-4D97-AF65-F5344CB8AC3E}">
        <p14:creationId xmlns:p14="http://schemas.microsoft.com/office/powerpoint/2010/main" val="28088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7" grpId="0" animBg="1"/>
      <p:bldP spid="42" grpId="0" animBg="1"/>
      <p:bldP spid="3" grpId="0" animBg="1"/>
      <p:bldP spid="5" grpId="0" animBg="1"/>
      <p:bldP spid="6" grpId="0" animBg="1"/>
      <p:bldP spid="8" grpId="0" animBg="1"/>
      <p:bldP spid="10" grpId="0" animBg="1"/>
      <p:bldP spid="11" grpId="0" animBg="1"/>
      <p:bldP spid="12" grpId="0" animBg="1"/>
      <p:bldP spid="14" grpId="0" animBg="1"/>
      <p:bldP spid="15" grpId="0" animBg="1"/>
      <p:bldP spid="20" grpId="0" animBg="1"/>
      <p:bldP spid="22" grpId="0" animBg="1"/>
      <p:bldP spid="26"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0F565-341D-1136-D6B9-0E4FD8C50CC8}"/>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B3EB85D2-A2E3-DF77-1662-3FA2463A9B40}"/>
              </a:ext>
            </a:extLst>
          </p:cNvPr>
          <p:cNvSpPr/>
          <p:nvPr/>
        </p:nvSpPr>
        <p:spPr>
          <a:xfrm>
            <a:off x="374557"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975092C9-9CA0-9531-C272-B6D963D039D0}"/>
              </a:ext>
            </a:extLst>
          </p:cNvPr>
          <p:cNvSpPr/>
          <p:nvPr/>
        </p:nvSpPr>
        <p:spPr>
          <a:xfrm>
            <a:off x="387353" y="4803611"/>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BB708F-B6B0-F71E-5275-B246058408D3}"/>
              </a:ext>
            </a:extLst>
          </p:cNvPr>
          <p:cNvSpPr>
            <a:spLocks noGrp="1"/>
          </p:cNvSpPr>
          <p:nvPr>
            <p:ph type="title"/>
          </p:nvPr>
        </p:nvSpPr>
        <p:spPr/>
        <p:txBody>
          <a:bodyPr>
            <a:normAutofit/>
          </a:bodyPr>
          <a:lstStyle/>
          <a:p>
            <a:r>
              <a:rPr lang="en-US" dirty="0"/>
              <a:t>Stockholder's Equity </a:t>
            </a:r>
          </a:p>
        </p:txBody>
      </p:sp>
      <p:sp>
        <p:nvSpPr>
          <p:cNvPr id="4" name="Text 3">
            <a:extLst>
              <a:ext uri="{FF2B5EF4-FFF2-40B4-BE49-F238E27FC236}">
                <a16:creationId xmlns:a16="http://schemas.microsoft.com/office/drawing/2014/main" id="{DD676482-4C38-92B5-323D-FF261651B5FE}"/>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Residual interest of shareholders</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2104ACE1-D24F-AFF2-6C5D-17D4BE3C1F39}"/>
              </a:ext>
            </a:extLst>
          </p:cNvPr>
          <p:cNvSpPr/>
          <p:nvPr/>
        </p:nvSpPr>
        <p:spPr>
          <a:xfrm>
            <a:off x="1129030" y="1846409"/>
            <a:ext cx="6843760" cy="612520"/>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Represents shareholder-provided capital.</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Stockholders have claim on assets after creditors are paid</a:t>
            </a:r>
            <a:r>
              <a:rPr lang="en-US" dirty="0"/>
              <a:t>.</a:t>
            </a:r>
          </a:p>
          <a:p>
            <a:pPr>
              <a:lnSpc>
                <a:spcPts val="1960"/>
              </a:lnSpc>
              <a:spcAft>
                <a:spcPts val="400"/>
              </a:spcAft>
            </a:pPr>
            <a:endParaRPr lang="en-US" dirty="0"/>
          </a:p>
        </p:txBody>
      </p:sp>
      <p:sp>
        <p:nvSpPr>
          <p:cNvPr id="23" name="Text 10">
            <a:extLst>
              <a:ext uri="{FF2B5EF4-FFF2-40B4-BE49-F238E27FC236}">
                <a16:creationId xmlns:a16="http://schemas.microsoft.com/office/drawing/2014/main" id="{75D5FAA1-FA8E-532B-4AC4-556D269AACFE}"/>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25" name="Text 12">
            <a:extLst>
              <a:ext uri="{FF2B5EF4-FFF2-40B4-BE49-F238E27FC236}">
                <a16:creationId xmlns:a16="http://schemas.microsoft.com/office/drawing/2014/main" id="{F1F4426F-98DA-CB62-F3DF-438AE489E4A0}"/>
              </a:ext>
            </a:extLst>
          </p:cNvPr>
          <p:cNvSpPr/>
          <p:nvPr/>
        </p:nvSpPr>
        <p:spPr>
          <a:xfrm>
            <a:off x="385636" y="3088251"/>
            <a:ext cx="11176000" cy="1552485"/>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0" name="Text 6">
            <a:extLst>
              <a:ext uri="{FF2B5EF4-FFF2-40B4-BE49-F238E27FC236}">
                <a16:creationId xmlns:a16="http://schemas.microsoft.com/office/drawing/2014/main" id="{5D42F9B5-3713-5EC6-1EBB-99659041A68D}"/>
              </a:ext>
            </a:extLst>
          </p:cNvPr>
          <p:cNvSpPr/>
          <p:nvPr/>
        </p:nvSpPr>
        <p:spPr>
          <a:xfrm>
            <a:off x="1920406" y="3230688"/>
            <a:ext cx="9586002" cy="1410048"/>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b="1" dirty="0">
                <a:solidFill>
                  <a:srgbClr val="1F2937"/>
                </a:solidFill>
                <a:latin typeface="Arial" panose="020B0604020202020204" pitchFamily="34" charset="0"/>
                <a:ea typeface="Arial" pitchFamily="34" charset="-122"/>
                <a:cs typeface="Arial" panose="020B0604020202020204" pitchFamily="34" charset="0"/>
              </a:rPr>
              <a:t>Co</a:t>
            </a:r>
            <a:r>
              <a:rPr lang="en-US" b="1" dirty="0">
                <a:latin typeface="Arial" panose="020B0604020202020204" pitchFamily="34" charset="0"/>
                <a:cs typeface="Arial" panose="020B0604020202020204" pitchFamily="34" charset="0"/>
              </a:rPr>
              <a:t>mmon stock</a:t>
            </a:r>
            <a:r>
              <a:rPr lang="en-US" dirty="0">
                <a:latin typeface="Arial" panose="020B0604020202020204" pitchFamily="34" charset="0"/>
                <a:cs typeface="Arial" panose="020B0604020202020204" pitchFamily="34" charset="0"/>
              </a:rPr>
              <a:t> – capital from issuing shares; each share = ownership unit.</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Preferred Stock</a:t>
            </a:r>
            <a:r>
              <a:rPr lang="en-US" dirty="0">
                <a:latin typeface="Arial" panose="020B0604020202020204" pitchFamily="34" charset="0"/>
                <a:cs typeface="Arial" panose="020B0604020202020204" pitchFamily="34" charset="0"/>
              </a:rPr>
              <a:t> – capital from issuing shares that have </a:t>
            </a:r>
            <a:r>
              <a:rPr lang="en-US" b="1" dirty="0">
                <a:latin typeface="Arial" panose="020B0604020202020204" pitchFamily="34" charset="0"/>
                <a:cs typeface="Arial" panose="020B0604020202020204" pitchFamily="34" charset="0"/>
              </a:rPr>
              <a:t>priority over common stock </a:t>
            </a:r>
            <a:r>
              <a:rPr lang="en-US" dirty="0">
                <a:latin typeface="Arial" panose="020B0604020202020204" pitchFamily="34" charset="0"/>
                <a:cs typeface="Arial" panose="020B0604020202020204" pitchFamily="34" charset="0"/>
              </a:rPr>
              <a:t>in dividends and liquidation, but usually </a:t>
            </a:r>
            <a:r>
              <a:rPr lang="en-US" b="1" dirty="0">
                <a:latin typeface="Arial" panose="020B0604020202020204" pitchFamily="34" charset="0"/>
                <a:cs typeface="Arial" panose="020B0604020202020204" pitchFamily="34" charset="0"/>
              </a:rPr>
              <a:t>no voting rights.</a:t>
            </a:r>
            <a:endParaRPr lang="en-U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Additional paid-in capital</a:t>
            </a:r>
            <a:r>
              <a:rPr lang="en-US" dirty="0">
                <a:latin typeface="Arial" panose="020B0604020202020204" pitchFamily="34" charset="0"/>
                <a:cs typeface="Arial" panose="020B0604020202020204" pitchFamily="34" charset="0"/>
              </a:rPr>
              <a:t> – amounts received above par/stated value of stock.</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Treasury stock</a:t>
            </a:r>
            <a:r>
              <a:rPr lang="en-US" dirty="0">
                <a:latin typeface="Arial" panose="020B0604020202020204" pitchFamily="34" charset="0"/>
                <a:cs typeface="Arial" panose="020B0604020202020204" pitchFamily="34" charset="0"/>
              </a:rPr>
              <a:t> – company’s own shares repurchased; reduces contributed capital.</a:t>
            </a:r>
          </a:p>
        </p:txBody>
      </p:sp>
      <p:sp>
        <p:nvSpPr>
          <p:cNvPr id="41" name="Text 13">
            <a:extLst>
              <a:ext uri="{FF2B5EF4-FFF2-40B4-BE49-F238E27FC236}">
                <a16:creationId xmlns:a16="http://schemas.microsoft.com/office/drawing/2014/main" id="{A5CD5703-9648-9F52-7E4B-B5776DA3EE0E}"/>
              </a:ext>
            </a:extLst>
          </p:cNvPr>
          <p:cNvSpPr/>
          <p:nvPr/>
        </p:nvSpPr>
        <p:spPr>
          <a:xfrm>
            <a:off x="380690" y="2786031"/>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Key Components</a:t>
            </a:r>
            <a:endParaRPr lang="en-US" dirty="0"/>
          </a:p>
        </p:txBody>
      </p:sp>
      <p:sp>
        <p:nvSpPr>
          <p:cNvPr id="45" name="Text 6">
            <a:extLst>
              <a:ext uri="{FF2B5EF4-FFF2-40B4-BE49-F238E27FC236}">
                <a16:creationId xmlns:a16="http://schemas.microsoft.com/office/drawing/2014/main" id="{88B2ACF5-DD56-8105-061C-845CA495243F}"/>
              </a:ext>
            </a:extLst>
          </p:cNvPr>
          <p:cNvSpPr/>
          <p:nvPr/>
        </p:nvSpPr>
        <p:spPr>
          <a:xfrm>
            <a:off x="1896534" y="4980540"/>
            <a:ext cx="9586002" cy="953225"/>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b="1" dirty="0">
                <a:solidFill>
                  <a:srgbClr val="1F2937"/>
                </a:solidFill>
                <a:latin typeface="Arial" panose="020B0604020202020204" pitchFamily="34" charset="0"/>
                <a:ea typeface="Arial" pitchFamily="34" charset="-122"/>
                <a:cs typeface="Arial" panose="020B0604020202020204" pitchFamily="34" charset="0"/>
              </a:rPr>
              <a:t> R</a:t>
            </a:r>
            <a:r>
              <a:rPr lang="en-US" b="1" dirty="0">
                <a:latin typeface="Arial" panose="020B0604020202020204" pitchFamily="34" charset="0"/>
                <a:cs typeface="Arial" panose="020B0604020202020204" pitchFamily="34" charset="0"/>
              </a:rPr>
              <a:t>etained earnings</a:t>
            </a:r>
            <a:r>
              <a:rPr lang="en-US" dirty="0">
                <a:latin typeface="Arial" panose="020B0604020202020204" pitchFamily="34" charset="0"/>
                <a:cs typeface="Arial" panose="020B0604020202020204" pitchFamily="34" charset="0"/>
              </a:rPr>
              <a:t> – accumulated profits not paid as dividends.</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Accumulated other comprehensive income (AOCI)</a:t>
            </a:r>
            <a:r>
              <a:rPr lang="en-US" dirty="0">
                <a:latin typeface="Arial" panose="020B0604020202020204" pitchFamily="34" charset="0"/>
                <a:cs typeface="Arial" panose="020B0604020202020204" pitchFamily="34" charset="0"/>
              </a:rPr>
              <a:t> – equity changes not reported in net income (e.g., foreign currency, pension adjustments).</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6" name="Left Brace 45">
            <a:extLst>
              <a:ext uri="{FF2B5EF4-FFF2-40B4-BE49-F238E27FC236}">
                <a16:creationId xmlns:a16="http://schemas.microsoft.com/office/drawing/2014/main" id="{0B00C4AF-ECF7-CFF7-1D07-6E2FDAD37703}"/>
              </a:ext>
            </a:extLst>
          </p:cNvPr>
          <p:cNvSpPr/>
          <p:nvPr/>
        </p:nvSpPr>
        <p:spPr>
          <a:xfrm>
            <a:off x="1648966" y="3427012"/>
            <a:ext cx="215265" cy="97345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Text Box 2">
            <a:extLst>
              <a:ext uri="{FF2B5EF4-FFF2-40B4-BE49-F238E27FC236}">
                <a16:creationId xmlns:a16="http://schemas.microsoft.com/office/drawing/2014/main" id="{2DA266D5-C060-F2D1-F3B2-3718739E18AB}"/>
              </a:ext>
            </a:extLst>
          </p:cNvPr>
          <p:cNvSpPr txBox="1">
            <a:spLocks noChangeArrowheads="1"/>
          </p:cNvSpPr>
          <p:nvPr/>
        </p:nvSpPr>
        <p:spPr bwMode="auto">
          <a:xfrm>
            <a:off x="418624" y="3564172"/>
            <a:ext cx="1252375" cy="72659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15000"/>
              </a:lnSpc>
              <a:spcAft>
                <a:spcPts val="1000"/>
              </a:spcAft>
              <a:buNone/>
            </a:pPr>
            <a:r>
              <a:rPr lang="en-US" sz="1600" kern="100" dirty="0">
                <a:solidFill>
                  <a:srgbClr val="C00000"/>
                </a:solidFill>
                <a:effectLst/>
                <a:ea typeface="Malgun Gothic" panose="020B0503020000020004" pitchFamily="34" charset="-127"/>
                <a:cs typeface="Times New Roman" panose="02020603050405020304" pitchFamily="18" charset="0"/>
              </a:rPr>
              <a:t>Contributed Capital</a:t>
            </a:r>
            <a:endParaRPr lang="en-US" sz="1600" kern="100" dirty="0">
              <a:effectLst/>
              <a:ea typeface="Malgun Gothic" panose="020B0503020000020004" pitchFamily="34" charset="-127"/>
              <a:cs typeface="Times New Roman" panose="02020603050405020304" pitchFamily="18" charset="0"/>
            </a:endParaRPr>
          </a:p>
        </p:txBody>
      </p:sp>
      <p:sp>
        <p:nvSpPr>
          <p:cNvPr id="48" name="Left Brace 47">
            <a:extLst>
              <a:ext uri="{FF2B5EF4-FFF2-40B4-BE49-F238E27FC236}">
                <a16:creationId xmlns:a16="http://schemas.microsoft.com/office/drawing/2014/main" id="{BCAC985D-7F32-FD5E-DB83-C015C9FBC4E1}"/>
              </a:ext>
            </a:extLst>
          </p:cNvPr>
          <p:cNvSpPr/>
          <p:nvPr/>
        </p:nvSpPr>
        <p:spPr>
          <a:xfrm>
            <a:off x="1648967" y="4991413"/>
            <a:ext cx="215265" cy="973455"/>
          </a:xfrm>
          <a:prstGeom prst="leftBrace">
            <a:avLst/>
          </a:prstGeom>
          <a:ln>
            <a:solidFill>
              <a:srgbClr val="EF4444"/>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Text Box 2">
            <a:extLst>
              <a:ext uri="{FF2B5EF4-FFF2-40B4-BE49-F238E27FC236}">
                <a16:creationId xmlns:a16="http://schemas.microsoft.com/office/drawing/2014/main" id="{E3EEFD3D-E764-5549-1967-B5455262D9D4}"/>
              </a:ext>
            </a:extLst>
          </p:cNvPr>
          <p:cNvSpPr txBox="1">
            <a:spLocks noChangeArrowheads="1"/>
          </p:cNvSpPr>
          <p:nvPr/>
        </p:nvSpPr>
        <p:spPr bwMode="auto">
          <a:xfrm>
            <a:off x="416786" y="5060632"/>
            <a:ext cx="1252375" cy="726598"/>
          </a:xfrm>
          <a:prstGeom prst="rect">
            <a:avLst/>
          </a:prstGeom>
          <a:ln>
            <a:solidFill>
              <a:srgbClr val="EF4444"/>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lnSpc>
                <a:spcPct val="115000"/>
              </a:lnSpc>
              <a:spcAft>
                <a:spcPts val="1000"/>
              </a:spcAft>
              <a:buNone/>
            </a:pPr>
            <a:r>
              <a:rPr lang="en-US" sz="1600" kern="100" dirty="0">
                <a:solidFill>
                  <a:srgbClr val="C00000"/>
                </a:solidFill>
                <a:effectLst/>
                <a:ea typeface="Malgun Gothic" panose="020B0503020000020004" pitchFamily="34" charset="-127"/>
                <a:cs typeface="Times New Roman" panose="02020603050405020304" pitchFamily="18" charset="0"/>
              </a:rPr>
              <a:t>Earned Capital</a:t>
            </a:r>
            <a:endParaRPr lang="en-US" sz="1600" kern="100" dirty="0">
              <a:effectLst/>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0550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0" grpId="0" animBg="1"/>
      <p:bldP spid="45" grpId="0" animBg="1"/>
      <p:bldP spid="46" grpId="0" animBg="1"/>
      <p:bldP spid="47" grpId="0" animBg="1"/>
      <p:bldP spid="48"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46F7C-ED2B-16D4-7618-5BF05EADB610}"/>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F2161E04-555D-FCE9-85E8-848B4DBC2F97}"/>
              </a:ext>
            </a:extLst>
          </p:cNvPr>
          <p:cNvSpPr/>
          <p:nvPr/>
        </p:nvSpPr>
        <p:spPr>
          <a:xfrm>
            <a:off x="374557" y="1253735"/>
            <a:ext cx="11176000" cy="1295003"/>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8B2B9224-9007-0896-908F-DDBCF22DF8C3}"/>
              </a:ext>
            </a:extLst>
          </p:cNvPr>
          <p:cNvSpPr/>
          <p:nvPr/>
        </p:nvSpPr>
        <p:spPr>
          <a:xfrm>
            <a:off x="374557" y="3561076"/>
            <a:ext cx="11176000" cy="2287397"/>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364BD60-1D55-C917-9347-EF7110E9528B}"/>
              </a:ext>
            </a:extLst>
          </p:cNvPr>
          <p:cNvSpPr>
            <a:spLocks noGrp="1"/>
          </p:cNvSpPr>
          <p:nvPr>
            <p:ph type="title"/>
          </p:nvPr>
        </p:nvSpPr>
        <p:spPr/>
        <p:txBody>
          <a:bodyPr>
            <a:normAutofit/>
          </a:bodyPr>
          <a:lstStyle/>
          <a:p>
            <a:r>
              <a:rPr lang="en-US" dirty="0"/>
              <a:t>Retained Earnings ( Stockholder's Equity )</a:t>
            </a:r>
          </a:p>
        </p:txBody>
      </p:sp>
      <p:sp>
        <p:nvSpPr>
          <p:cNvPr id="4" name="Text 3">
            <a:extLst>
              <a:ext uri="{FF2B5EF4-FFF2-40B4-BE49-F238E27FC236}">
                <a16:creationId xmlns:a16="http://schemas.microsoft.com/office/drawing/2014/main" id="{0162C6DD-C6BB-02B0-1F97-AF54033B03D2}"/>
              </a:ext>
            </a:extLst>
          </p:cNvPr>
          <p:cNvSpPr/>
          <p:nvPr/>
        </p:nvSpPr>
        <p:spPr>
          <a:xfrm>
            <a:off x="736600" y="1374128"/>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cs typeface="Arial" pitchFamily="34" charset="-120"/>
              </a:rPr>
              <a:t>Retained Earnings</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8F6E518D-53B7-0621-8585-6D2898E7A423}"/>
              </a:ext>
            </a:extLst>
          </p:cNvPr>
          <p:cNvSpPr/>
          <p:nvPr/>
        </p:nvSpPr>
        <p:spPr>
          <a:xfrm>
            <a:off x="1129030" y="1846409"/>
            <a:ext cx="8323728" cy="612520"/>
          </a:xfrm>
          <a:prstGeom prst="rect">
            <a:avLst/>
          </a:prstGeom>
          <a:noFill/>
          <a:ln/>
        </p:spPr>
        <p:txBody>
          <a:bodyPr wrap="square" lIns="0" tIns="0" rIns="0" bIns="0" rtlCol="0" anchor="t"/>
          <a:lstStyle/>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Tracks changes in retained earnings from year to year.</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Connects income statement (net income) to balance sheet (equity</a:t>
            </a:r>
            <a:r>
              <a:rPr lang="en-US" dirty="0"/>
              <a:t>).</a:t>
            </a:r>
          </a:p>
          <a:p>
            <a:pPr>
              <a:lnSpc>
                <a:spcPts val="1960"/>
              </a:lnSpc>
              <a:spcAft>
                <a:spcPts val="400"/>
              </a:spcAft>
            </a:pPr>
            <a:endParaRPr lang="en-US" dirty="0"/>
          </a:p>
        </p:txBody>
      </p:sp>
      <p:sp>
        <p:nvSpPr>
          <p:cNvPr id="23" name="Text 10">
            <a:extLst>
              <a:ext uri="{FF2B5EF4-FFF2-40B4-BE49-F238E27FC236}">
                <a16:creationId xmlns:a16="http://schemas.microsoft.com/office/drawing/2014/main" id="{B899E562-7AE7-6105-5881-C343CEEAEF08}"/>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5" name="TextBox 4">
            <a:extLst>
              <a:ext uri="{FF2B5EF4-FFF2-40B4-BE49-F238E27FC236}">
                <a16:creationId xmlns:a16="http://schemas.microsoft.com/office/drawing/2014/main" id="{AB5DB2D7-4DDE-EF15-3DB5-DC697D0B416F}"/>
              </a:ext>
            </a:extLst>
          </p:cNvPr>
          <p:cNvSpPr txBox="1"/>
          <p:nvPr/>
        </p:nvSpPr>
        <p:spPr>
          <a:xfrm>
            <a:off x="736600" y="3685740"/>
            <a:ext cx="3787899" cy="323165"/>
          </a:xfrm>
          <a:prstGeom prst="rect">
            <a:avLst/>
          </a:prstGeom>
          <a:noFill/>
        </p:spPr>
        <p:txBody>
          <a:bodyPr wrap="square">
            <a:spAutoFit/>
          </a:bodyPr>
          <a:lstStyle/>
          <a:p>
            <a:pPr>
              <a:lnSpc>
                <a:spcPts val="1800"/>
              </a:lnSpc>
              <a:spcAft>
                <a:spcPts val="1000"/>
              </a:spcAft>
            </a:pPr>
            <a:r>
              <a:rPr lang="en-US" b="1" dirty="0">
                <a:solidFill>
                  <a:srgbClr val="991B1B"/>
                </a:solidFill>
                <a:latin typeface="Arial" pitchFamily="34" charset="0"/>
                <a:cs typeface="Arial" pitchFamily="34" charset="-120"/>
              </a:rPr>
              <a:t>Retained Earnings Equation</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11" name="Table 10">
            <a:extLst>
              <a:ext uri="{FF2B5EF4-FFF2-40B4-BE49-F238E27FC236}">
                <a16:creationId xmlns:a16="http://schemas.microsoft.com/office/drawing/2014/main" id="{3CB6FF7B-1800-30CD-96CE-ABDDFEEA6C17}"/>
              </a:ext>
            </a:extLst>
          </p:cNvPr>
          <p:cNvGraphicFramePr>
            <a:graphicFrameLocks noGrp="1"/>
          </p:cNvGraphicFramePr>
          <p:nvPr>
            <p:extLst>
              <p:ext uri="{D42A27DB-BD31-4B8C-83A1-F6EECF244321}">
                <p14:modId xmlns:p14="http://schemas.microsoft.com/office/powerpoint/2010/main" val="1043936912"/>
              </p:ext>
            </p:extLst>
          </p:nvPr>
        </p:nvGraphicFramePr>
        <p:xfrm>
          <a:off x="984159" y="4202208"/>
          <a:ext cx="8128000" cy="14941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436725066"/>
                    </a:ext>
                  </a:extLst>
                </a:gridCol>
              </a:tblGrid>
              <a:tr h="38166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Retained earnings (Beginning, Jan 1 2028)                   $200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1383349648"/>
                  </a:ext>
                </a:extLst>
              </a:tr>
              <a:tr h="37084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 Net income (or – Net loss)                                          +      50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921342692"/>
                  </a:ext>
                </a:extLst>
              </a:tr>
              <a:tr h="370840">
                <a:tc>
                  <a:txBody>
                    <a:bodyPr/>
                    <a:lstStyle/>
                    <a:p>
                      <a:pPr marL="342900" marR="0" lvl="0" indent="-342900">
                        <a:lnSpc>
                          <a:spcPts val="1800"/>
                        </a:lnSpc>
                        <a:buFont typeface="Calibri" panose="020F050202020403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Dividends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a:t>
                      </a:r>
                      <a:endParaRPr lang="en-US" sz="1800" u="sng"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2516020"/>
                  </a:ext>
                </a:extLst>
              </a:tr>
              <a:tr h="370840">
                <a:tc>
                  <a:txBody>
                    <a:bodyPr/>
                    <a:lstStyle/>
                    <a:p>
                      <a:pPr marL="0" marR="0">
                        <a:lnSpc>
                          <a:spcPts val="1800"/>
                        </a:lnSpc>
                        <a:spcAft>
                          <a:spcPts val="1000"/>
                        </a:spcAft>
                        <a:buNone/>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 Retained earnings (Ending, Dec 31 2028)                     $240</a:t>
                      </a:r>
                      <a:endParaRPr lang="en-US" sz="1400" kern="1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tc>
                <a:extLst>
                  <a:ext uri="{0D108BD9-81ED-4DB2-BD59-A6C34878D82A}">
                    <a16:rowId xmlns:a16="http://schemas.microsoft.com/office/drawing/2014/main" val="3295508685"/>
                  </a:ext>
                </a:extLst>
              </a:tr>
            </a:tbl>
          </a:graphicData>
        </a:graphic>
      </p:graphicFrame>
    </p:spTree>
    <p:extLst>
      <p:ext uri="{BB962C8B-B14F-4D97-AF65-F5344CB8AC3E}">
        <p14:creationId xmlns:p14="http://schemas.microsoft.com/office/powerpoint/2010/main" val="1962057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43C0-692C-9A12-66C8-CE0915BCE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A0F94-CB86-C759-09EE-95E07B9E5AD0}"/>
              </a:ext>
            </a:extLst>
          </p:cNvPr>
          <p:cNvSpPr>
            <a:spLocks noGrp="1"/>
          </p:cNvSpPr>
          <p:nvPr>
            <p:ph type="title"/>
          </p:nvPr>
        </p:nvSpPr>
        <p:spPr/>
        <p:txBody>
          <a:bodyPr>
            <a:normAutofit/>
          </a:bodyPr>
          <a:lstStyle/>
          <a:p>
            <a:r>
              <a:rPr lang="en-US" dirty="0"/>
              <a:t>Review Problem 2 – R.E. Balance Calculation</a:t>
            </a:r>
          </a:p>
        </p:txBody>
      </p:sp>
      <p:sp>
        <p:nvSpPr>
          <p:cNvPr id="4" name="Text 3">
            <a:extLst>
              <a:ext uri="{FF2B5EF4-FFF2-40B4-BE49-F238E27FC236}">
                <a16:creationId xmlns:a16="http://schemas.microsoft.com/office/drawing/2014/main" id="{4269D060-1A78-76AC-8892-2DD9219C6390}"/>
              </a:ext>
            </a:extLst>
          </p:cNvPr>
          <p:cNvSpPr/>
          <p:nvPr/>
        </p:nvSpPr>
        <p:spPr>
          <a:xfrm>
            <a:off x="736600" y="1374128"/>
            <a:ext cx="9767570" cy="2492946"/>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a:lnSpc>
                <a:spcPts val="3000"/>
              </a:lnSpc>
              <a:spcAft>
                <a:spcPts val="1200"/>
              </a:spcAft>
            </a:pPr>
            <a:r>
              <a:rPr lang="en-US" sz="2000" dirty="0">
                <a:latin typeface="Arial" panose="020B0604020202020204" pitchFamily="34" charset="0"/>
                <a:cs typeface="Arial" panose="020B0604020202020204" pitchFamily="34" charset="0"/>
              </a:rPr>
              <a:t>Sunnyvale Services, Inc. reported </a:t>
            </a:r>
            <a:r>
              <a:rPr lang="en-US" sz="2000" b="1" dirty="0">
                <a:latin typeface="Arial" panose="020B0604020202020204" pitchFamily="34" charset="0"/>
                <a:cs typeface="Arial" panose="020B0604020202020204" pitchFamily="34" charset="0"/>
              </a:rPr>
              <a:t>retained earnings of $85,000</a:t>
            </a:r>
            <a:r>
              <a:rPr lang="en-US" sz="2000" dirty="0">
                <a:latin typeface="Arial" panose="020B0604020202020204" pitchFamily="34" charset="0"/>
                <a:cs typeface="Arial" panose="020B0604020202020204" pitchFamily="34" charset="0"/>
              </a:rPr>
              <a:t> at the beginning of 2028. During the year, the company earned </a:t>
            </a:r>
            <a:r>
              <a:rPr lang="en-US" sz="2000" b="1" dirty="0">
                <a:latin typeface="Arial" panose="020B0604020202020204" pitchFamily="34" charset="0"/>
                <a:cs typeface="Arial" panose="020B0604020202020204" pitchFamily="34" charset="0"/>
              </a:rPr>
              <a:t>revenues of $150,000</a:t>
            </a:r>
            <a:r>
              <a:rPr lang="en-US" sz="2000" dirty="0">
                <a:latin typeface="Arial" panose="020B0604020202020204" pitchFamily="34" charset="0"/>
                <a:cs typeface="Arial" panose="020B0604020202020204" pitchFamily="34" charset="0"/>
              </a:rPr>
              <a:t> and incurred </a:t>
            </a:r>
            <a:r>
              <a:rPr lang="en-US" sz="2000" b="1" dirty="0">
                <a:latin typeface="Arial" panose="020B0604020202020204" pitchFamily="34" charset="0"/>
                <a:cs typeface="Arial" panose="020B0604020202020204" pitchFamily="34" charset="0"/>
              </a:rPr>
              <a:t>expenses of $110,000</a:t>
            </a:r>
            <a:r>
              <a:rPr lang="en-US" sz="2000" dirty="0">
                <a:latin typeface="Arial" panose="020B0604020202020204" pitchFamily="34" charset="0"/>
                <a:cs typeface="Arial" panose="020B0604020202020204" pitchFamily="34" charset="0"/>
              </a:rPr>
              <a:t>. In December, the company </a:t>
            </a:r>
            <a:r>
              <a:rPr lang="en-US" sz="2000" b="1" dirty="0">
                <a:latin typeface="Arial" panose="020B0604020202020204" pitchFamily="34" charset="0"/>
                <a:cs typeface="Arial" panose="020B0604020202020204" pitchFamily="34" charset="0"/>
              </a:rPr>
              <a:t>declared and paid cash dividends of $12,000</a:t>
            </a:r>
            <a:r>
              <a:rPr lang="en-US" sz="2000" dirty="0">
                <a:latin typeface="Arial" panose="020B0604020202020204" pitchFamily="34" charset="0"/>
                <a:cs typeface="Arial" panose="020B0604020202020204" pitchFamily="34" charset="0"/>
              </a:rPr>
              <a:t> to its shareholders.  What is the ending balance of retained earnings? </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D8AB7E1C-890D-FEA6-F25E-49135F31E7D9}"/>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67EBE9EC-019D-1919-D7C3-C3BC0C8AAA04}"/>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
        <p:nvSpPr>
          <p:cNvPr id="6" name="Text 13">
            <a:extLst>
              <a:ext uri="{FF2B5EF4-FFF2-40B4-BE49-F238E27FC236}">
                <a16:creationId xmlns:a16="http://schemas.microsoft.com/office/drawing/2014/main" id="{EDD6C34B-21AD-F5C3-2C97-326A623FD803}"/>
              </a:ext>
            </a:extLst>
          </p:cNvPr>
          <p:cNvSpPr/>
          <p:nvPr/>
        </p:nvSpPr>
        <p:spPr>
          <a:xfrm>
            <a:off x="736600" y="4209110"/>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Solutions</a:t>
            </a:r>
            <a:endParaRPr lang="en-US" sz="2400" dirty="0"/>
          </a:p>
        </p:txBody>
      </p:sp>
      <p:graphicFrame>
        <p:nvGraphicFramePr>
          <p:cNvPr id="8" name="Table 7">
            <a:extLst>
              <a:ext uri="{FF2B5EF4-FFF2-40B4-BE49-F238E27FC236}">
                <a16:creationId xmlns:a16="http://schemas.microsoft.com/office/drawing/2014/main" id="{93CF92D9-1B19-C364-79C0-1A4DAB653ED9}"/>
              </a:ext>
            </a:extLst>
          </p:cNvPr>
          <p:cNvGraphicFramePr>
            <a:graphicFrameLocks noGrp="1"/>
          </p:cNvGraphicFramePr>
          <p:nvPr>
            <p:extLst>
              <p:ext uri="{D42A27DB-BD31-4B8C-83A1-F6EECF244321}">
                <p14:modId xmlns:p14="http://schemas.microsoft.com/office/powerpoint/2010/main" val="4043436638"/>
              </p:ext>
            </p:extLst>
          </p:nvPr>
        </p:nvGraphicFramePr>
        <p:xfrm>
          <a:off x="1130269" y="4693156"/>
          <a:ext cx="5293391" cy="1707645"/>
        </p:xfrm>
        <a:graphic>
          <a:graphicData uri="http://schemas.openxmlformats.org/drawingml/2006/table">
            <a:tbl>
              <a:tblPr firstRow="1" firstCol="1" bandRow="1">
                <a:tableStyleId>{5C22544A-7EE6-4342-B048-85BDC9FD1C3A}</a:tableStyleId>
              </a:tblPr>
              <a:tblGrid>
                <a:gridCol w="3416752">
                  <a:extLst>
                    <a:ext uri="{9D8B030D-6E8A-4147-A177-3AD203B41FA5}">
                      <a16:colId xmlns:a16="http://schemas.microsoft.com/office/drawing/2014/main" val="84526016"/>
                    </a:ext>
                  </a:extLst>
                </a:gridCol>
                <a:gridCol w="1876639">
                  <a:extLst>
                    <a:ext uri="{9D8B030D-6E8A-4147-A177-3AD203B41FA5}">
                      <a16:colId xmlns:a16="http://schemas.microsoft.com/office/drawing/2014/main" val="850406823"/>
                    </a:ext>
                  </a:extLst>
                </a:gridCol>
              </a:tblGrid>
              <a:tr h="341529">
                <a:tc>
                  <a:txBody>
                    <a:bodyPr/>
                    <a:lstStyle/>
                    <a:p>
                      <a:pPr marL="0" marR="0" algn="ctr">
                        <a:lnSpc>
                          <a:spcPct val="115000"/>
                        </a:lnSpc>
                        <a:spcAft>
                          <a:spcPts val="1000"/>
                        </a:spcAft>
                        <a:buNone/>
                      </a:pPr>
                      <a:r>
                        <a:rPr lang="en-US" sz="1800" kern="0" dirty="0">
                          <a:effectLst/>
                          <a:latin typeface="Arial" panose="020B0604020202020204" pitchFamily="34" charset="0"/>
                          <a:cs typeface="Arial" panose="020B0604020202020204" pitchFamily="34" charset="0"/>
                        </a:rPr>
                        <a:t>Description</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kern="0" dirty="0">
                          <a:effectLst/>
                          <a:latin typeface="Arial" panose="020B0604020202020204" pitchFamily="34" charset="0"/>
                          <a:cs typeface="Arial" panose="020B0604020202020204" pitchFamily="34" charset="0"/>
                        </a:rPr>
                        <a:t>Amount</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4085316362"/>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Beginning Retained Earnings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kern="0" dirty="0">
                          <a:effectLst/>
                          <a:latin typeface="Arial" panose="020B0604020202020204" pitchFamily="34" charset="0"/>
                          <a:cs typeface="Arial" panose="020B0604020202020204" pitchFamily="34" charset="0"/>
                        </a:rPr>
                        <a:t>$85,000</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1890762879"/>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 Net Income</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kern="0" dirty="0">
                          <a:effectLst/>
                          <a:latin typeface="Arial" panose="020B0604020202020204" pitchFamily="34" charset="0"/>
                          <a:cs typeface="Arial" panose="020B0604020202020204" pitchFamily="34" charset="0"/>
                        </a:rPr>
                        <a:t>40,000</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2018463069"/>
                  </a:ext>
                </a:extLst>
              </a:tr>
              <a:tr h="341529">
                <a:tc>
                  <a:txBody>
                    <a:bodyPr/>
                    <a:lstStyle/>
                    <a:p>
                      <a:pPr marL="0" marR="0">
                        <a:lnSpc>
                          <a:spcPct val="115000"/>
                        </a:lnSpc>
                        <a:spcAft>
                          <a:spcPts val="1000"/>
                        </a:spcAft>
                        <a:buNone/>
                      </a:pPr>
                      <a:r>
                        <a:rPr lang="en-US" sz="1800" kern="0" dirty="0">
                          <a:effectLst/>
                          <a:latin typeface="Arial" panose="020B0604020202020204" pitchFamily="34" charset="0"/>
                          <a:cs typeface="Arial" panose="020B0604020202020204" pitchFamily="34" charset="0"/>
                        </a:rPr>
                        <a:t>− Dividends</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kern="0" dirty="0">
                          <a:effectLst/>
                          <a:latin typeface="Arial" panose="020B0604020202020204" pitchFamily="34" charset="0"/>
                          <a:cs typeface="Arial" panose="020B0604020202020204" pitchFamily="34" charset="0"/>
                        </a:rPr>
                        <a:t>(12,000)</a:t>
                      </a:r>
                      <a:endParaRPr lang="en-US" sz="16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887784782"/>
                  </a:ext>
                </a:extLst>
              </a:tr>
              <a:tr h="341529">
                <a:tc>
                  <a:txBody>
                    <a:bodyPr/>
                    <a:lstStyle/>
                    <a:p>
                      <a:pPr marL="0" marR="0">
                        <a:lnSpc>
                          <a:spcPct val="115000"/>
                        </a:lnSpc>
                        <a:spcAft>
                          <a:spcPts val="1000"/>
                        </a:spcAft>
                        <a:buNone/>
                      </a:pPr>
                      <a:r>
                        <a:rPr lang="en-US" sz="1800" kern="0">
                          <a:effectLst/>
                          <a:latin typeface="Arial" panose="020B0604020202020204" pitchFamily="34" charset="0"/>
                          <a:cs typeface="Arial" panose="020B0604020202020204" pitchFamily="34" charset="0"/>
                        </a:rPr>
                        <a:t>= Ending Retained Earnings</a:t>
                      </a:r>
                      <a:endParaRPr lang="en-US" sz="1600" kern="10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tc>
                  <a:txBody>
                    <a:bodyPr/>
                    <a:lstStyle/>
                    <a:p>
                      <a:pPr marL="0" marR="0" algn="r">
                        <a:lnSpc>
                          <a:spcPct val="115000"/>
                        </a:lnSpc>
                        <a:spcAft>
                          <a:spcPts val="1000"/>
                        </a:spcAft>
                        <a:buNone/>
                      </a:pPr>
                      <a:r>
                        <a:rPr lang="en-US" sz="1800" b="1" kern="0" dirty="0">
                          <a:effectLst/>
                          <a:latin typeface="Arial" panose="020B0604020202020204" pitchFamily="34" charset="0"/>
                          <a:cs typeface="Arial" panose="020B0604020202020204" pitchFamily="34" charset="0"/>
                        </a:rPr>
                        <a:t>$113,000</a:t>
                      </a:r>
                      <a:endParaRPr lang="en-US" sz="1600" b="1" kern="100" dirty="0">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9525" anchor="ctr"/>
                </a:tc>
                <a:extLst>
                  <a:ext uri="{0D108BD9-81ED-4DB2-BD59-A6C34878D82A}">
                    <a16:rowId xmlns:a16="http://schemas.microsoft.com/office/drawing/2014/main" val="1468696289"/>
                  </a:ext>
                </a:extLst>
              </a:tr>
            </a:tbl>
          </a:graphicData>
        </a:graphic>
      </p:graphicFrame>
    </p:spTree>
    <p:extLst>
      <p:ext uri="{BB962C8B-B14F-4D97-AF65-F5344CB8AC3E}">
        <p14:creationId xmlns:p14="http://schemas.microsoft.com/office/powerpoint/2010/main" val="418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273049" y="1612901"/>
            <a:ext cx="11582400" cy="1319028"/>
          </a:xfrm>
          <a:prstGeom prst="roundRect">
            <a:avLst>
              <a:gd name="adj" fmla="val 7302"/>
            </a:avLst>
          </a:prstGeom>
          <a:solidFill>
            <a:srgbClr val="E8F5E9"/>
          </a:solidFill>
          <a:ln/>
        </p:spPr>
        <p:txBody>
          <a:bodyPr wrap="square" rtlCol="0" anchor="ctr"/>
          <a:lstStyle/>
          <a:p>
            <a:endParaRPr lang="en-US" sz="2400" dirty="0"/>
          </a:p>
        </p:txBody>
      </p:sp>
      <p:sp>
        <p:nvSpPr>
          <p:cNvPr id="4" name="Shape 2"/>
          <p:cNvSpPr/>
          <p:nvPr/>
        </p:nvSpPr>
        <p:spPr>
          <a:xfrm>
            <a:off x="336551" y="1612901"/>
            <a:ext cx="0" cy="1319028"/>
          </a:xfrm>
          <a:prstGeom prst="line">
            <a:avLst/>
          </a:prstGeom>
          <a:noFill/>
          <a:ln w="47625">
            <a:solidFill>
              <a:srgbClr val="4CAF50"/>
            </a:solidFill>
            <a:prstDash val="solid"/>
          </a:ln>
        </p:spPr>
        <p:txBody>
          <a:bodyPr/>
          <a:lstStyle/>
          <a:p>
            <a:endParaRPr lang="en-US" sz="2400"/>
          </a:p>
        </p:txBody>
      </p:sp>
      <p:sp>
        <p:nvSpPr>
          <p:cNvPr id="5" name="Text 3"/>
          <p:cNvSpPr/>
          <p:nvPr/>
        </p:nvSpPr>
        <p:spPr>
          <a:xfrm>
            <a:off x="546101" y="1762760"/>
            <a:ext cx="11386567" cy="370578"/>
          </a:xfrm>
          <a:prstGeom prst="rect">
            <a:avLst/>
          </a:prstGeom>
          <a:noFill/>
          <a:ln/>
        </p:spPr>
        <p:txBody>
          <a:bodyPr wrap="square" lIns="0" tIns="0" rIns="0" bIns="0" rtlCol="0" anchor="t"/>
          <a:lstStyle/>
          <a:p>
            <a:pPr>
              <a:lnSpc>
                <a:spcPts val="1540"/>
              </a:lnSpc>
              <a:spcAft>
                <a:spcPts val="400"/>
              </a:spcAft>
            </a:pPr>
            <a:r>
              <a:rPr lang="en-US" b="1" dirty="0">
                <a:solidFill>
                  <a:srgbClr val="2E7D32"/>
                </a:solidFill>
                <a:latin typeface="Arial" pitchFamily="34" charset="0"/>
                <a:ea typeface="Arial" pitchFamily="34" charset="-122"/>
                <a:cs typeface="Arial" pitchFamily="34" charset="-120"/>
              </a:rPr>
              <a:t>Key Distinction</a:t>
            </a:r>
            <a:endParaRPr lang="en-US" dirty="0"/>
          </a:p>
        </p:txBody>
      </p:sp>
      <p:sp>
        <p:nvSpPr>
          <p:cNvPr id="6" name="Text 4"/>
          <p:cNvSpPr/>
          <p:nvPr/>
        </p:nvSpPr>
        <p:spPr>
          <a:xfrm>
            <a:off x="546101" y="2089032"/>
            <a:ext cx="11005757" cy="651391"/>
          </a:xfrm>
          <a:prstGeom prst="rect">
            <a:avLst/>
          </a:prstGeom>
          <a:noFill/>
          <a:ln/>
        </p:spPr>
        <p:txBody>
          <a:bodyPr wrap="square" lIns="0" tIns="0" rIns="0" bIns="0" rtlCol="0" anchor="t"/>
          <a:lstStyle/>
          <a:p>
            <a:pPr>
              <a:lnSpc>
                <a:spcPts val="2500"/>
              </a:lnSpc>
            </a:pPr>
            <a:r>
              <a:rPr lang="en-US" dirty="0">
                <a:solidFill>
                  <a:srgbClr val="1D1D1D"/>
                </a:solidFill>
                <a:latin typeface="Arial" pitchFamily="34" charset="0"/>
                <a:ea typeface="Arial" pitchFamily="34" charset="-122"/>
                <a:cs typeface="Arial" pitchFamily="34" charset="-120"/>
              </a:rPr>
              <a:t>Book value </a:t>
            </a:r>
            <a:r>
              <a:rPr lang="en-US" sz="2000" dirty="0">
                <a:solidFill>
                  <a:srgbClr val="1D1D1D"/>
                </a:solidFill>
                <a:latin typeface="Arial" pitchFamily="34" charset="0"/>
                <a:ea typeface="Arial" pitchFamily="34" charset="-122"/>
                <a:cs typeface="Arial" pitchFamily="34" charset="-120"/>
              </a:rPr>
              <a:t>reflects</a:t>
            </a:r>
            <a:r>
              <a:rPr lang="en-US" dirty="0">
                <a:solidFill>
                  <a:srgbClr val="1D1D1D"/>
                </a:solidFill>
                <a:latin typeface="Arial" pitchFamily="34" charset="0"/>
                <a:ea typeface="Arial" pitchFamily="34" charset="-122"/>
                <a:cs typeface="Arial" pitchFamily="34" charset="-120"/>
              </a:rPr>
              <a:t> historical accounting (GAAP-based stockholders' equity), while market value reflects investor expectations about future performance.</a:t>
            </a:r>
            <a:endParaRPr lang="en-US" dirty="0"/>
          </a:p>
        </p:txBody>
      </p:sp>
      <p:sp>
        <p:nvSpPr>
          <p:cNvPr id="7" name="Text 5"/>
          <p:cNvSpPr/>
          <p:nvPr/>
        </p:nvSpPr>
        <p:spPr>
          <a:xfrm>
            <a:off x="304801" y="3164603"/>
            <a:ext cx="5819774" cy="2080496"/>
          </a:xfrm>
          <a:prstGeom prst="roundRect">
            <a:avLst>
              <a:gd name="adj" fmla="val 1143"/>
            </a:avLst>
          </a:prstGeom>
          <a:solidFill>
            <a:srgbClr val="E3F2FD"/>
          </a:solidFill>
          <a:ln/>
        </p:spPr>
        <p:txBody>
          <a:bodyPr wrap="square" rtlCol="0" anchor="ctr"/>
          <a:lstStyle/>
          <a:p>
            <a:endParaRPr lang="en-US" sz="3600" dirty="0"/>
          </a:p>
        </p:txBody>
      </p:sp>
      <p:sp>
        <p:nvSpPr>
          <p:cNvPr id="8" name="Shape 6"/>
          <p:cNvSpPr/>
          <p:nvPr/>
        </p:nvSpPr>
        <p:spPr>
          <a:xfrm>
            <a:off x="336551" y="3164603"/>
            <a:ext cx="0" cy="2080496"/>
          </a:xfrm>
          <a:prstGeom prst="line">
            <a:avLst/>
          </a:prstGeom>
          <a:noFill/>
          <a:ln w="47625">
            <a:solidFill>
              <a:srgbClr val="1976D2"/>
            </a:solidFill>
            <a:prstDash val="solid"/>
          </a:ln>
        </p:spPr>
        <p:txBody>
          <a:bodyPr/>
          <a:lstStyle/>
          <a:p>
            <a:endParaRPr lang="en-US" sz="3600"/>
          </a:p>
        </p:txBody>
      </p:sp>
      <p:sp>
        <p:nvSpPr>
          <p:cNvPr id="9" name="Text 7"/>
          <p:cNvSpPr/>
          <p:nvPr/>
        </p:nvSpPr>
        <p:spPr>
          <a:xfrm>
            <a:off x="546100" y="3317002"/>
            <a:ext cx="5488669" cy="108164"/>
          </a:xfrm>
          <a:prstGeom prst="rect">
            <a:avLst/>
          </a:prstGeom>
          <a:noFill/>
          <a:ln/>
        </p:spPr>
        <p:txBody>
          <a:bodyPr wrap="square" lIns="0" tIns="0" rIns="0" bIns="0" rtlCol="0" anchor="t"/>
          <a:lstStyle/>
          <a:p>
            <a:pPr>
              <a:lnSpc>
                <a:spcPts val="1820"/>
              </a:lnSpc>
              <a:spcAft>
                <a:spcPts val="600"/>
              </a:spcAft>
            </a:pPr>
            <a:r>
              <a:rPr lang="en-US" b="1" dirty="0">
                <a:solidFill>
                  <a:srgbClr val="1565C0"/>
                </a:solidFill>
                <a:latin typeface="Arial" pitchFamily="34" charset="0"/>
                <a:ea typeface="Arial" pitchFamily="34" charset="-122"/>
                <a:cs typeface="Arial" pitchFamily="34" charset="-120"/>
              </a:rPr>
              <a:t>Book Value</a:t>
            </a:r>
            <a:endParaRPr lang="en-US" dirty="0"/>
          </a:p>
        </p:txBody>
      </p:sp>
      <p:sp>
        <p:nvSpPr>
          <p:cNvPr id="10" name="Text 8"/>
          <p:cNvSpPr/>
          <p:nvPr/>
        </p:nvSpPr>
        <p:spPr>
          <a:xfrm>
            <a:off x="546100" y="3624183"/>
            <a:ext cx="5488669" cy="1620916"/>
          </a:xfrm>
          <a:prstGeom prst="rect">
            <a:avLst/>
          </a:prstGeom>
          <a:noFill/>
          <a:ln/>
        </p:spPr>
        <p:txBody>
          <a:bodyPr wrap="square" lIns="0" tIns="0" rIns="0" bIns="0" rtlCol="0" anchor="t"/>
          <a:lstStyle/>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Definition:</a:t>
            </a:r>
            <a:r>
              <a:rPr lang="en-US" sz="1600" dirty="0">
                <a:solidFill>
                  <a:srgbClr val="1D1D1D"/>
                </a:solidFill>
                <a:latin typeface="Arial" pitchFamily="34" charset="0"/>
                <a:ea typeface="Arial" pitchFamily="34" charset="-122"/>
                <a:cs typeface="Arial" pitchFamily="34" charset="-120"/>
              </a:rPr>
              <a:t> The "value" of a company determined by Generally Accepted Accounting Principles (GAAP); also called book value of equity or stockholders' equity.</a:t>
            </a:r>
            <a:endParaRPr lang="en-US" sz="1600" dirty="0">
              <a:solidFill>
                <a:srgbClr val="1D1D1D"/>
              </a:solidFill>
              <a:latin typeface="Arial" pitchFamily="34" charset="0"/>
              <a:cs typeface="Arial" pitchFamily="34" charset="-120"/>
            </a:endParaRPr>
          </a:p>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Example:</a:t>
            </a:r>
            <a:r>
              <a:rPr lang="en-US" sz="1600" dirty="0">
                <a:solidFill>
                  <a:srgbClr val="1D1D1D"/>
                </a:solidFill>
                <a:latin typeface="Arial" pitchFamily="34" charset="0"/>
                <a:ea typeface="Arial" pitchFamily="34" charset="-122"/>
                <a:cs typeface="Arial" pitchFamily="34" charset="-120"/>
              </a:rPr>
              <a:t> Apple's book value of equity (Sept 24, 2022) = </a:t>
            </a:r>
            <a:r>
              <a:rPr lang="en-US" sz="1600" b="1" dirty="0">
                <a:solidFill>
                  <a:srgbClr val="1D1D1D"/>
                </a:solidFill>
                <a:latin typeface="Arial" pitchFamily="34" charset="0"/>
                <a:ea typeface="Arial" pitchFamily="34" charset="-122"/>
                <a:cs typeface="Arial" pitchFamily="34" charset="-120"/>
              </a:rPr>
              <a:t>$50,672 million</a:t>
            </a:r>
            <a:endParaRPr lang="en-US" sz="1600" dirty="0"/>
          </a:p>
          <a:p>
            <a:pPr>
              <a:lnSpc>
                <a:spcPts val="2000"/>
              </a:lnSpc>
              <a:spcAft>
                <a:spcPts val="600"/>
              </a:spcAft>
            </a:pPr>
            <a:endParaRPr lang="en-US" sz="1600" dirty="0"/>
          </a:p>
        </p:txBody>
      </p:sp>
      <p:sp>
        <p:nvSpPr>
          <p:cNvPr id="12" name="Text 10"/>
          <p:cNvSpPr/>
          <p:nvPr/>
        </p:nvSpPr>
        <p:spPr>
          <a:xfrm>
            <a:off x="6067426" y="3164603"/>
            <a:ext cx="5819774" cy="2080496"/>
          </a:xfrm>
          <a:prstGeom prst="roundRect">
            <a:avLst>
              <a:gd name="adj" fmla="val 1143"/>
            </a:avLst>
          </a:prstGeom>
          <a:solidFill>
            <a:srgbClr val="FFEBEE"/>
          </a:solidFill>
          <a:ln/>
        </p:spPr>
        <p:txBody>
          <a:bodyPr wrap="square" rtlCol="0" anchor="ctr"/>
          <a:lstStyle/>
          <a:p>
            <a:endParaRPr lang="en-US" sz="3600" dirty="0"/>
          </a:p>
        </p:txBody>
      </p:sp>
      <p:sp>
        <p:nvSpPr>
          <p:cNvPr id="13" name="Shape 11"/>
          <p:cNvSpPr/>
          <p:nvPr/>
        </p:nvSpPr>
        <p:spPr>
          <a:xfrm>
            <a:off x="6099175" y="3164603"/>
            <a:ext cx="0" cy="2080496"/>
          </a:xfrm>
          <a:prstGeom prst="line">
            <a:avLst/>
          </a:prstGeom>
          <a:noFill/>
          <a:ln w="47625">
            <a:solidFill>
              <a:srgbClr val="C62828"/>
            </a:solidFill>
            <a:prstDash val="solid"/>
          </a:ln>
        </p:spPr>
        <p:txBody>
          <a:bodyPr/>
          <a:lstStyle/>
          <a:p>
            <a:endParaRPr lang="en-US" sz="3600"/>
          </a:p>
        </p:txBody>
      </p:sp>
      <p:sp>
        <p:nvSpPr>
          <p:cNvPr id="14" name="Text 12"/>
          <p:cNvSpPr/>
          <p:nvPr/>
        </p:nvSpPr>
        <p:spPr>
          <a:xfrm>
            <a:off x="6308725" y="3317001"/>
            <a:ext cx="5488669" cy="274253"/>
          </a:xfrm>
          <a:prstGeom prst="rect">
            <a:avLst/>
          </a:prstGeom>
          <a:noFill/>
          <a:ln/>
        </p:spPr>
        <p:txBody>
          <a:bodyPr wrap="square" lIns="0" tIns="0" rIns="0" bIns="0" rtlCol="0" anchor="t"/>
          <a:lstStyle/>
          <a:p>
            <a:pPr>
              <a:lnSpc>
                <a:spcPts val="1820"/>
              </a:lnSpc>
              <a:spcAft>
                <a:spcPts val="600"/>
              </a:spcAft>
            </a:pPr>
            <a:r>
              <a:rPr lang="en-US" b="1" dirty="0">
                <a:solidFill>
                  <a:srgbClr val="B71C1C"/>
                </a:solidFill>
                <a:latin typeface="Arial" pitchFamily="34" charset="0"/>
                <a:ea typeface="Arial" pitchFamily="34" charset="-122"/>
                <a:cs typeface="Arial" pitchFamily="34" charset="-120"/>
              </a:rPr>
              <a:t>Market Value (Market Cap)</a:t>
            </a:r>
            <a:endParaRPr lang="en-US" dirty="0"/>
          </a:p>
        </p:txBody>
      </p:sp>
      <p:sp>
        <p:nvSpPr>
          <p:cNvPr id="15" name="Text 13"/>
          <p:cNvSpPr/>
          <p:nvPr/>
        </p:nvSpPr>
        <p:spPr>
          <a:xfrm>
            <a:off x="6308725" y="3624182"/>
            <a:ext cx="5488669" cy="1450738"/>
          </a:xfrm>
          <a:prstGeom prst="rect">
            <a:avLst/>
          </a:prstGeom>
          <a:noFill/>
          <a:ln/>
        </p:spPr>
        <p:txBody>
          <a:bodyPr wrap="square" lIns="0" tIns="0" rIns="0" bIns="0" rtlCol="0" anchor="t"/>
          <a:lstStyle/>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Calculation:</a:t>
            </a:r>
            <a:r>
              <a:rPr lang="en-US" sz="1600" dirty="0">
                <a:solidFill>
                  <a:srgbClr val="1D1D1D"/>
                </a:solidFill>
                <a:latin typeface="Arial" pitchFamily="34" charset="0"/>
                <a:ea typeface="Arial" pitchFamily="34" charset="-122"/>
                <a:cs typeface="Arial" pitchFamily="34" charset="-120"/>
              </a:rPr>
              <a:t> Number of outstanding common shares × Stock price </a:t>
            </a:r>
          </a:p>
          <a:p>
            <a:pPr>
              <a:lnSpc>
                <a:spcPts val="2000"/>
              </a:lnSpc>
              <a:spcAft>
                <a:spcPts val="600"/>
              </a:spcAft>
            </a:pPr>
            <a:r>
              <a:rPr lang="en-US" sz="1600" b="1" dirty="0">
                <a:solidFill>
                  <a:srgbClr val="1D1D1D"/>
                </a:solidFill>
                <a:latin typeface="Arial" pitchFamily="34" charset="0"/>
                <a:ea typeface="Arial" pitchFamily="34" charset="-122"/>
                <a:cs typeface="Arial" pitchFamily="34" charset="-120"/>
              </a:rPr>
              <a:t>Example:</a:t>
            </a:r>
            <a:r>
              <a:rPr lang="en-US" sz="1600" dirty="0">
                <a:solidFill>
                  <a:srgbClr val="1D1D1D"/>
                </a:solidFill>
                <a:latin typeface="Arial" pitchFamily="34" charset="0"/>
                <a:ea typeface="Arial" pitchFamily="34" charset="-122"/>
                <a:cs typeface="Arial" pitchFamily="34" charset="-120"/>
              </a:rPr>
              <a:t> Apple's market cap (Sept 24, 2022) = </a:t>
            </a:r>
            <a:r>
              <a:rPr lang="en-US" sz="1600" b="1" dirty="0">
                <a:solidFill>
                  <a:srgbClr val="1D1D1D"/>
                </a:solidFill>
                <a:latin typeface="Arial" pitchFamily="34" charset="0"/>
                <a:ea typeface="Arial" pitchFamily="34" charset="-122"/>
                <a:cs typeface="Arial" pitchFamily="34" charset="-120"/>
              </a:rPr>
              <a:t>$2.4  trillion </a:t>
            </a:r>
            <a:r>
              <a:rPr lang="en-US" sz="1600" dirty="0">
                <a:solidFill>
                  <a:srgbClr val="555555"/>
                </a:solidFill>
                <a:latin typeface="Arial" pitchFamily="34" charset="0"/>
                <a:ea typeface="Arial" pitchFamily="34" charset="-122"/>
                <a:cs typeface="Arial" pitchFamily="34" charset="-120"/>
              </a:rPr>
              <a:t>($150.43 per share × 15.9 billion shares)</a:t>
            </a:r>
            <a:endParaRPr lang="en-US" sz="1600" dirty="0"/>
          </a:p>
          <a:p>
            <a:pPr>
              <a:lnSpc>
                <a:spcPts val="2000"/>
              </a:lnSpc>
              <a:spcAft>
                <a:spcPts val="600"/>
              </a:spcAft>
            </a:pPr>
            <a:endParaRPr lang="en-US" sz="1600" dirty="0"/>
          </a:p>
          <a:p>
            <a:pPr>
              <a:lnSpc>
                <a:spcPts val="2000"/>
              </a:lnSpc>
              <a:spcAft>
                <a:spcPts val="600"/>
              </a:spcAft>
            </a:pPr>
            <a:endParaRPr lang="en-US" sz="1600" dirty="0"/>
          </a:p>
        </p:txBody>
      </p:sp>
      <p:sp>
        <p:nvSpPr>
          <p:cNvPr id="16" name="Text 14"/>
          <p:cNvSpPr/>
          <p:nvPr/>
        </p:nvSpPr>
        <p:spPr>
          <a:xfrm>
            <a:off x="6308725" y="4288948"/>
            <a:ext cx="5488669" cy="88279"/>
          </a:xfrm>
          <a:prstGeom prst="rect">
            <a:avLst/>
          </a:prstGeom>
          <a:noFill/>
          <a:ln/>
        </p:spPr>
        <p:txBody>
          <a:bodyPr wrap="square" lIns="0" tIns="0" rIns="0" bIns="0" rtlCol="0" anchor="t"/>
          <a:lstStyle/>
          <a:p>
            <a:pPr>
              <a:lnSpc>
                <a:spcPts val="1485"/>
              </a:lnSpc>
              <a:spcAft>
                <a:spcPts val="600"/>
              </a:spcAft>
            </a:pPr>
            <a:endParaRPr lang="en-US" sz="1600" dirty="0"/>
          </a:p>
        </p:txBody>
      </p:sp>
      <p:sp>
        <p:nvSpPr>
          <p:cNvPr id="17" name="Text 15"/>
          <p:cNvSpPr/>
          <p:nvPr/>
        </p:nvSpPr>
        <p:spPr>
          <a:xfrm>
            <a:off x="6339268" y="4967371"/>
            <a:ext cx="5243132" cy="758487"/>
          </a:xfrm>
          <a:prstGeom prst="rect">
            <a:avLst/>
          </a:prstGeom>
          <a:noFill/>
          <a:ln/>
        </p:spPr>
        <p:txBody>
          <a:bodyPr wrap="square" lIns="0" tIns="0" rIns="0" bIns="0" rtlCol="0" anchor="t"/>
          <a:lstStyle/>
          <a:p>
            <a:pPr>
              <a:lnSpc>
                <a:spcPts val="1300"/>
              </a:lnSpc>
            </a:pPr>
            <a:endParaRPr lang="en-US" sz="1200" dirty="0"/>
          </a:p>
        </p:txBody>
      </p:sp>
      <p:sp>
        <p:nvSpPr>
          <p:cNvPr id="18" name="Text 16"/>
          <p:cNvSpPr/>
          <p:nvPr/>
        </p:nvSpPr>
        <p:spPr>
          <a:xfrm>
            <a:off x="304800" y="5663049"/>
            <a:ext cx="1158240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19" name="Shape 17"/>
          <p:cNvSpPr/>
          <p:nvPr/>
        </p:nvSpPr>
        <p:spPr>
          <a:xfrm>
            <a:off x="336551" y="566304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20" name="Text 18"/>
          <p:cNvSpPr/>
          <p:nvPr/>
        </p:nvSpPr>
        <p:spPr>
          <a:xfrm>
            <a:off x="546101" y="5790049"/>
            <a:ext cx="11386567" cy="305920"/>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Key Insight:</a:t>
            </a:r>
            <a:r>
              <a:rPr lang="en-US" sz="1600" dirty="0">
                <a:solidFill>
                  <a:srgbClr val="1D1D1D"/>
                </a:solidFill>
                <a:latin typeface="Arial" pitchFamily="34" charset="0"/>
                <a:ea typeface="Arial" pitchFamily="34" charset="-122"/>
                <a:cs typeface="Arial" pitchFamily="34" charset="-120"/>
              </a:rPr>
              <a:t> Typically, a company's market value is </a:t>
            </a:r>
            <a:r>
              <a:rPr lang="en-US" sz="1600" b="1" dirty="0">
                <a:solidFill>
                  <a:srgbClr val="1D1D1D"/>
                </a:solidFill>
                <a:latin typeface="Arial" pitchFamily="34" charset="0"/>
                <a:ea typeface="Arial" pitchFamily="34" charset="-122"/>
                <a:cs typeface="Arial" pitchFamily="34" charset="-120"/>
              </a:rPr>
              <a:t>much larger</a:t>
            </a:r>
            <a:r>
              <a:rPr lang="en-US" sz="1600" dirty="0">
                <a:solidFill>
                  <a:srgbClr val="1D1D1D"/>
                </a:solidFill>
                <a:latin typeface="Arial" pitchFamily="34" charset="0"/>
                <a:ea typeface="Arial" pitchFamily="34" charset="-122"/>
                <a:cs typeface="Arial" pitchFamily="34" charset="-120"/>
              </a:rPr>
              <a:t> than its book value—Apple's market value was ~47× its book value!</a:t>
            </a:r>
            <a:endParaRPr lang="en-US" sz="1600" dirty="0"/>
          </a:p>
        </p:txBody>
      </p:sp>
      <p:sp>
        <p:nvSpPr>
          <p:cNvPr id="21" name="Title 1">
            <a:extLst>
              <a:ext uri="{FF2B5EF4-FFF2-40B4-BE49-F238E27FC236}">
                <a16:creationId xmlns:a16="http://schemas.microsoft.com/office/drawing/2014/main" id="{86374817-60E9-EA32-F4BE-8730A4B96E2F}"/>
              </a:ext>
            </a:extLst>
          </p:cNvPr>
          <p:cNvSpPr txBox="1">
            <a:spLocks/>
          </p:cNvSpPr>
          <p:nvPr/>
        </p:nvSpPr>
        <p:spPr>
          <a:xfrm>
            <a:off x="609600" y="43465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1F4899"/>
                </a:solidFill>
                <a:latin typeface="+mn-lt"/>
                <a:cs typeface="Arial" pitchFamily="34" charset="-120"/>
              </a:rPr>
              <a:t>Book Value vs. Market Value</a:t>
            </a:r>
          </a:p>
        </p:txBody>
      </p:sp>
      <p:graphicFrame>
        <p:nvGraphicFramePr>
          <p:cNvPr id="2" name="Object 1">
            <a:extLst>
              <a:ext uri="{FF2B5EF4-FFF2-40B4-BE49-F238E27FC236}">
                <a16:creationId xmlns:a16="http://schemas.microsoft.com/office/drawing/2014/main" id="{7CE45B0A-83AA-2D8C-275A-662EB6ED8683}"/>
              </a:ext>
            </a:extLst>
          </p:cNvPr>
          <p:cNvGraphicFramePr>
            <a:graphicFrameLocks noChangeAspect="1"/>
          </p:cNvGraphicFramePr>
          <p:nvPr>
            <p:extLst>
              <p:ext uri="{D42A27DB-BD31-4B8C-83A1-F6EECF244321}">
                <p14:modId xmlns:p14="http://schemas.microsoft.com/office/powerpoint/2010/main" val="2429208912"/>
              </p:ext>
            </p:extLst>
          </p:nvPr>
        </p:nvGraphicFramePr>
        <p:xfrm>
          <a:off x="10735397" y="469547"/>
          <a:ext cx="688665" cy="891321"/>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10735397" y="469547"/>
                        <a:ext cx="688665" cy="89132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1E-35ED-245C-F85D-64F5555F6948}"/>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3475B7FB-EB2C-CA4B-1C14-339864FDB75E}"/>
              </a:ext>
            </a:extLst>
          </p:cNvPr>
          <p:cNvSpPr>
            <a:spLocks noGrp="1"/>
          </p:cNvSpPr>
          <p:nvPr>
            <p:ph idx="1"/>
          </p:nvPr>
        </p:nvSpPr>
        <p:spPr>
          <a:xfrm>
            <a:off x="609600" y="1600201"/>
            <a:ext cx="10972800" cy="5120639"/>
          </a:xfrm>
        </p:spPr>
        <p:txBody>
          <a:bodyPr>
            <a:normAutofit lnSpcReduction="10000"/>
          </a:bodyPr>
          <a:lstStyle/>
          <a:p>
            <a:pPr marL="0" indent="0">
              <a:lnSpc>
                <a:spcPct val="150000"/>
              </a:lnSpc>
              <a:buNone/>
            </a:pPr>
            <a:r>
              <a:rPr lang="en-US" sz="2400" dirty="0"/>
              <a:t>1. Balance Sheet – Reporting Financial Condition</a:t>
            </a:r>
          </a:p>
          <a:p>
            <a:pPr lvl="1">
              <a:lnSpc>
                <a:spcPct val="150000"/>
              </a:lnSpc>
              <a:buFont typeface="Arial" panose="020B0604020202020204" pitchFamily="34" charset="0"/>
              <a:buChar char="•"/>
            </a:pPr>
            <a:r>
              <a:rPr lang="en-US" sz="2000" dirty="0"/>
              <a:t>Assets: What they are and when to record</a:t>
            </a:r>
          </a:p>
          <a:p>
            <a:pPr lvl="1">
              <a:lnSpc>
                <a:spcPct val="150000"/>
              </a:lnSpc>
              <a:buFont typeface="Arial" panose="020B0604020202020204" pitchFamily="34" charset="0"/>
              <a:buChar char="•"/>
            </a:pPr>
            <a:r>
              <a:rPr lang="en-US" sz="2000" dirty="0"/>
              <a:t>Categories of Assets</a:t>
            </a:r>
          </a:p>
          <a:p>
            <a:pPr lvl="1">
              <a:lnSpc>
                <a:spcPct val="150000"/>
              </a:lnSpc>
              <a:buFont typeface="Arial" panose="020B0604020202020204" pitchFamily="34" charset="0"/>
              <a:buChar char="•"/>
            </a:pPr>
            <a:r>
              <a:rPr lang="en-US" sz="2000" dirty="0"/>
              <a:t>Liabilities and Equity</a:t>
            </a:r>
          </a:p>
          <a:p>
            <a:pPr lvl="1">
              <a:lnSpc>
                <a:spcPct val="150000"/>
              </a:lnSpc>
              <a:buFont typeface="Arial" panose="020B0604020202020204" pitchFamily="34" charset="0"/>
              <a:buChar char="•"/>
            </a:pPr>
            <a:r>
              <a:rPr lang="en-US" sz="2000" dirty="0"/>
              <a:t>Market Value vs. Book Value</a:t>
            </a:r>
          </a:p>
          <a:p>
            <a:pPr marL="0" indent="0">
              <a:lnSpc>
                <a:spcPct val="150000"/>
              </a:lnSpc>
              <a:buNone/>
            </a:pPr>
            <a:r>
              <a:rPr lang="en-US" sz="2400" dirty="0"/>
              <a:t>2. Income Statement – Reporting Financial Performance</a:t>
            </a:r>
          </a:p>
          <a:p>
            <a:pPr marL="0" indent="0">
              <a:lnSpc>
                <a:spcPct val="150000"/>
              </a:lnSpc>
              <a:buNone/>
            </a:pPr>
            <a:r>
              <a:rPr lang="en-US" sz="2400" dirty="0"/>
              <a:t>3. Single-Step vs. Multi-Step Income Statement</a:t>
            </a:r>
          </a:p>
          <a:p>
            <a:pPr marL="0" indent="0">
              <a:lnSpc>
                <a:spcPct val="150000"/>
              </a:lnSpc>
              <a:buNone/>
            </a:pPr>
            <a:r>
              <a:rPr lang="en-US" sz="2400" dirty="0"/>
              <a:t>4. Accounting Cycle – Transactions to Financial Statements</a:t>
            </a:r>
          </a:p>
          <a:p>
            <a:pPr marL="0" indent="0">
              <a:lnSpc>
                <a:spcPct val="150000"/>
              </a:lnSpc>
              <a:buNone/>
            </a:pPr>
            <a:r>
              <a:rPr lang="en-US" sz="2400" dirty="0"/>
              <a:t>5. How do Companies Record Transactions?</a:t>
            </a:r>
          </a:p>
        </p:txBody>
      </p:sp>
    </p:spTree>
    <p:extLst>
      <p:ext uri="{BB962C8B-B14F-4D97-AF65-F5344CB8AC3E}">
        <p14:creationId xmlns:p14="http://schemas.microsoft.com/office/powerpoint/2010/main" val="169548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76FD-4741-4E48-A4DD-95AA6D2CDDE4}"/>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85AC9628-E621-6496-A1A7-6C4813EEDACE}"/>
              </a:ext>
            </a:extLst>
          </p:cNvPr>
          <p:cNvSpPr/>
          <p:nvPr/>
        </p:nvSpPr>
        <p:spPr>
          <a:xfrm>
            <a:off x="307975" y="1612901"/>
            <a:ext cx="11582400" cy="1319028"/>
          </a:xfrm>
          <a:prstGeom prst="roundRect">
            <a:avLst>
              <a:gd name="adj" fmla="val 7302"/>
            </a:avLst>
          </a:prstGeom>
          <a:solidFill>
            <a:srgbClr val="E8F5E9"/>
          </a:solidFill>
          <a:ln/>
        </p:spPr>
        <p:txBody>
          <a:bodyPr wrap="square" rtlCol="0" anchor="ctr"/>
          <a:lstStyle/>
          <a:p>
            <a:endParaRPr lang="en-US" sz="2400" dirty="0"/>
          </a:p>
        </p:txBody>
      </p:sp>
      <p:sp>
        <p:nvSpPr>
          <p:cNvPr id="4" name="Shape 2">
            <a:extLst>
              <a:ext uri="{FF2B5EF4-FFF2-40B4-BE49-F238E27FC236}">
                <a16:creationId xmlns:a16="http://schemas.microsoft.com/office/drawing/2014/main" id="{5D64769E-1DCC-F52C-5804-92A065AF058F}"/>
              </a:ext>
            </a:extLst>
          </p:cNvPr>
          <p:cNvSpPr/>
          <p:nvPr/>
        </p:nvSpPr>
        <p:spPr>
          <a:xfrm>
            <a:off x="336551" y="1612901"/>
            <a:ext cx="0" cy="1319028"/>
          </a:xfrm>
          <a:prstGeom prst="line">
            <a:avLst/>
          </a:prstGeom>
          <a:noFill/>
          <a:ln w="47625">
            <a:solidFill>
              <a:srgbClr val="4CAF50"/>
            </a:solidFill>
            <a:prstDash val="solid"/>
          </a:ln>
        </p:spPr>
        <p:txBody>
          <a:bodyPr/>
          <a:lstStyle/>
          <a:p>
            <a:endParaRPr lang="en-US" sz="2400"/>
          </a:p>
        </p:txBody>
      </p:sp>
      <p:sp>
        <p:nvSpPr>
          <p:cNvPr id="5" name="Text 3">
            <a:extLst>
              <a:ext uri="{FF2B5EF4-FFF2-40B4-BE49-F238E27FC236}">
                <a16:creationId xmlns:a16="http://schemas.microsoft.com/office/drawing/2014/main" id="{B5F91F33-2429-92AD-40F1-53A8674645FF}"/>
              </a:ext>
            </a:extLst>
          </p:cNvPr>
          <p:cNvSpPr/>
          <p:nvPr/>
        </p:nvSpPr>
        <p:spPr>
          <a:xfrm>
            <a:off x="546101" y="1762760"/>
            <a:ext cx="11386567" cy="370578"/>
          </a:xfrm>
          <a:prstGeom prst="rect">
            <a:avLst/>
          </a:prstGeom>
          <a:noFill/>
          <a:ln/>
        </p:spPr>
        <p:txBody>
          <a:bodyPr wrap="square" lIns="0" tIns="0" rIns="0" bIns="0" rtlCol="0" anchor="t"/>
          <a:lstStyle/>
          <a:p>
            <a:pPr>
              <a:lnSpc>
                <a:spcPts val="1540"/>
              </a:lnSpc>
              <a:spcAft>
                <a:spcPts val="400"/>
              </a:spcAft>
            </a:pPr>
            <a:r>
              <a:rPr lang="en-US" b="1" dirty="0">
                <a:solidFill>
                  <a:srgbClr val="2E7D32"/>
                </a:solidFill>
                <a:latin typeface="Arial" pitchFamily="34" charset="0"/>
                <a:ea typeface="Arial" pitchFamily="34" charset="-122"/>
                <a:cs typeface="Arial" pitchFamily="34" charset="-120"/>
              </a:rPr>
              <a:t>Core Principle</a:t>
            </a:r>
            <a:endParaRPr lang="en-US" dirty="0"/>
          </a:p>
          <a:p>
            <a:pPr>
              <a:lnSpc>
                <a:spcPts val="1540"/>
              </a:lnSpc>
              <a:spcAft>
                <a:spcPts val="400"/>
              </a:spcAft>
            </a:pPr>
            <a:endParaRPr lang="en-US" dirty="0"/>
          </a:p>
        </p:txBody>
      </p:sp>
      <p:sp>
        <p:nvSpPr>
          <p:cNvPr id="6" name="Text 4">
            <a:extLst>
              <a:ext uri="{FF2B5EF4-FFF2-40B4-BE49-F238E27FC236}">
                <a16:creationId xmlns:a16="http://schemas.microsoft.com/office/drawing/2014/main" id="{318EECCA-2DF7-9631-9976-25EE2A46340D}"/>
              </a:ext>
            </a:extLst>
          </p:cNvPr>
          <p:cNvSpPr/>
          <p:nvPr/>
        </p:nvSpPr>
        <p:spPr>
          <a:xfrm>
            <a:off x="546101" y="2089032"/>
            <a:ext cx="11005757" cy="651391"/>
          </a:xfrm>
          <a:prstGeom prst="rect">
            <a:avLst/>
          </a:prstGeom>
          <a:noFill/>
          <a:ln/>
        </p:spPr>
        <p:txBody>
          <a:bodyPr wrap="square" lIns="0" tIns="0" rIns="0" bIns="0" rtlCol="0" anchor="t"/>
          <a:lstStyle/>
          <a:p>
            <a:pPr marL="285750" indent="-285750">
              <a:lnSpc>
                <a:spcPts val="2500"/>
              </a:lnSpc>
              <a:buFont typeface="Arial" panose="020B0604020202020204" pitchFamily="34" charset="0"/>
              <a:buChar char="•"/>
            </a:pPr>
            <a:r>
              <a:rPr lang="en-US" dirty="0">
                <a:solidFill>
                  <a:srgbClr val="1D1D1D"/>
                </a:solidFill>
                <a:latin typeface="Arial" pitchFamily="34" charset="0"/>
                <a:ea typeface="Arial" pitchFamily="34" charset="-122"/>
                <a:cs typeface="Arial" pitchFamily="34" charset="-120"/>
              </a:rPr>
              <a:t> GAAP does not capture future performance,</a:t>
            </a:r>
          </a:p>
          <a:p>
            <a:pPr marL="285750" indent="-285750">
              <a:lnSpc>
                <a:spcPts val="2500"/>
              </a:lnSpc>
              <a:buFont typeface="Arial" panose="020B0604020202020204" pitchFamily="34" charset="0"/>
              <a:buChar char="•"/>
            </a:pPr>
            <a:r>
              <a:rPr lang="en-US" dirty="0">
                <a:solidFill>
                  <a:srgbClr val="1D1D1D"/>
                </a:solidFill>
                <a:latin typeface="Arial" pitchFamily="34" charset="0"/>
                <a:ea typeface="Arial" pitchFamily="34" charset="-122"/>
                <a:cs typeface="Arial" pitchFamily="34" charset="-120"/>
              </a:rPr>
              <a:t> Market values attempt to predict it.</a:t>
            </a:r>
            <a:endParaRPr lang="en-US" dirty="0"/>
          </a:p>
          <a:p>
            <a:pPr>
              <a:lnSpc>
                <a:spcPts val="2500"/>
              </a:lnSpc>
            </a:pPr>
            <a:endParaRPr lang="en-US" dirty="0"/>
          </a:p>
        </p:txBody>
      </p:sp>
      <p:sp>
        <p:nvSpPr>
          <p:cNvPr id="7" name="Text 5">
            <a:extLst>
              <a:ext uri="{FF2B5EF4-FFF2-40B4-BE49-F238E27FC236}">
                <a16:creationId xmlns:a16="http://schemas.microsoft.com/office/drawing/2014/main" id="{3C4EDCF8-0B60-7986-538A-C0F8B8AA8D8B}"/>
              </a:ext>
            </a:extLst>
          </p:cNvPr>
          <p:cNvSpPr/>
          <p:nvPr/>
        </p:nvSpPr>
        <p:spPr>
          <a:xfrm>
            <a:off x="304801" y="3164603"/>
            <a:ext cx="5788023" cy="2080496"/>
          </a:xfrm>
          <a:prstGeom prst="roundRect">
            <a:avLst>
              <a:gd name="adj" fmla="val 1143"/>
            </a:avLst>
          </a:prstGeom>
          <a:solidFill>
            <a:srgbClr val="E3F2FD"/>
          </a:solidFill>
          <a:ln/>
        </p:spPr>
        <p:txBody>
          <a:bodyPr wrap="square" rtlCol="0" anchor="ctr"/>
          <a:lstStyle/>
          <a:p>
            <a:endParaRPr lang="en-US" sz="3600" dirty="0"/>
          </a:p>
        </p:txBody>
      </p:sp>
      <p:sp>
        <p:nvSpPr>
          <p:cNvPr id="8" name="Shape 6">
            <a:extLst>
              <a:ext uri="{FF2B5EF4-FFF2-40B4-BE49-F238E27FC236}">
                <a16:creationId xmlns:a16="http://schemas.microsoft.com/office/drawing/2014/main" id="{95159613-A2F5-1542-EE1F-ECBE217C1539}"/>
              </a:ext>
            </a:extLst>
          </p:cNvPr>
          <p:cNvSpPr/>
          <p:nvPr/>
        </p:nvSpPr>
        <p:spPr>
          <a:xfrm>
            <a:off x="336551" y="3164603"/>
            <a:ext cx="0" cy="2080496"/>
          </a:xfrm>
          <a:prstGeom prst="line">
            <a:avLst/>
          </a:prstGeom>
          <a:noFill/>
          <a:ln w="47625">
            <a:solidFill>
              <a:srgbClr val="1976D2"/>
            </a:solidFill>
            <a:prstDash val="solid"/>
          </a:ln>
        </p:spPr>
        <p:txBody>
          <a:bodyPr/>
          <a:lstStyle/>
          <a:p>
            <a:endParaRPr lang="en-US" sz="3600"/>
          </a:p>
        </p:txBody>
      </p:sp>
      <p:sp>
        <p:nvSpPr>
          <p:cNvPr id="9" name="Text 7">
            <a:extLst>
              <a:ext uri="{FF2B5EF4-FFF2-40B4-BE49-F238E27FC236}">
                <a16:creationId xmlns:a16="http://schemas.microsoft.com/office/drawing/2014/main" id="{C8C56C00-DD4D-DDC1-2E8D-245A0EB842C3}"/>
              </a:ext>
            </a:extLst>
          </p:cNvPr>
          <p:cNvSpPr/>
          <p:nvPr/>
        </p:nvSpPr>
        <p:spPr>
          <a:xfrm>
            <a:off x="546101" y="3317001"/>
            <a:ext cx="5458724" cy="404393"/>
          </a:xfrm>
          <a:prstGeom prst="rect">
            <a:avLst/>
          </a:prstGeom>
          <a:noFill/>
          <a:ln/>
        </p:spPr>
        <p:txBody>
          <a:bodyPr wrap="square" lIns="0" tIns="0" rIns="0" bIns="0" rtlCol="0" anchor="t"/>
          <a:lstStyle/>
          <a:p>
            <a:pPr>
              <a:lnSpc>
                <a:spcPts val="1820"/>
              </a:lnSpc>
              <a:spcAft>
                <a:spcPts val="600"/>
              </a:spcAft>
            </a:pPr>
            <a:r>
              <a:rPr lang="en-US" b="1" dirty="0">
                <a:solidFill>
                  <a:srgbClr val="1565C0"/>
                </a:solidFill>
                <a:latin typeface="Arial" pitchFamily="34" charset="0"/>
                <a:ea typeface="Arial" pitchFamily="34" charset="-122"/>
                <a:cs typeface="Arial" pitchFamily="34" charset="-120"/>
              </a:rPr>
              <a:t>Reasons for the Difference</a:t>
            </a:r>
            <a:endParaRPr lang="en-US" dirty="0"/>
          </a:p>
          <a:p>
            <a:pPr>
              <a:lnSpc>
                <a:spcPts val="1820"/>
              </a:lnSpc>
              <a:spcAft>
                <a:spcPts val="600"/>
              </a:spcAft>
            </a:pPr>
            <a:endParaRPr lang="en-US" dirty="0"/>
          </a:p>
        </p:txBody>
      </p:sp>
      <p:sp>
        <p:nvSpPr>
          <p:cNvPr id="10" name="Text 8">
            <a:extLst>
              <a:ext uri="{FF2B5EF4-FFF2-40B4-BE49-F238E27FC236}">
                <a16:creationId xmlns:a16="http://schemas.microsoft.com/office/drawing/2014/main" id="{4C1702B1-8C52-76AC-34C3-A02EE77353C7}"/>
              </a:ext>
            </a:extLst>
          </p:cNvPr>
          <p:cNvSpPr/>
          <p:nvPr/>
        </p:nvSpPr>
        <p:spPr>
          <a:xfrm>
            <a:off x="546101" y="3624183"/>
            <a:ext cx="5458724" cy="1240275"/>
          </a:xfrm>
          <a:prstGeom prst="rect">
            <a:avLst/>
          </a:prstGeom>
          <a:noFill/>
          <a:ln/>
        </p:spPr>
        <p:txBody>
          <a:bodyPr wrap="square" lIns="0" tIns="0" rIns="0" bIns="0" rtlCol="0" anchor="t"/>
          <a:lstStyle/>
          <a:p>
            <a:pPr marL="228600" indent="-228600">
              <a:lnSpc>
                <a:spcPts val="2000"/>
              </a:lnSpc>
              <a:spcAft>
                <a:spcPts val="450"/>
              </a:spcAft>
              <a:buAutoNum type="arabicPeriod"/>
            </a:pPr>
            <a:r>
              <a:rPr lang="en-US" sz="1600" b="1" dirty="0">
                <a:solidFill>
                  <a:srgbClr val="1D1D1D"/>
                </a:solidFill>
                <a:latin typeface="Arial" pitchFamily="34" charset="0"/>
                <a:ea typeface="Arial" pitchFamily="34" charset="-122"/>
                <a:cs typeface="Arial" pitchFamily="34" charset="-120"/>
              </a:rPr>
              <a:t>Unrecorded Assets:</a:t>
            </a:r>
            <a:r>
              <a:rPr lang="en-US" sz="1600" dirty="0">
                <a:solidFill>
                  <a:srgbClr val="1D1D1D"/>
                </a:solidFill>
                <a:latin typeface="Arial" pitchFamily="34" charset="0"/>
                <a:ea typeface="Arial" pitchFamily="34" charset="-122"/>
                <a:cs typeface="Arial" pitchFamily="34" charset="-120"/>
              </a:rPr>
              <a:t> Not all assets are recorded on the balance sheet (e.g., internally generated goodwill, brand value, human capital)</a:t>
            </a:r>
          </a:p>
          <a:p>
            <a:pPr marL="228600" indent="-228600">
              <a:lnSpc>
                <a:spcPts val="2000"/>
              </a:lnSpc>
              <a:spcAft>
                <a:spcPts val="450"/>
              </a:spcAft>
              <a:buFontTx/>
              <a:buAutoNum type="arabicPeriod"/>
            </a:pPr>
            <a:r>
              <a:rPr lang="en-US" sz="1600" b="1" dirty="0">
                <a:solidFill>
                  <a:srgbClr val="1D1D1D"/>
                </a:solidFill>
                <a:latin typeface="Arial" pitchFamily="34" charset="0"/>
                <a:ea typeface="Arial" pitchFamily="34" charset="-122"/>
                <a:cs typeface="Arial" pitchFamily="34" charset="-120"/>
              </a:rPr>
              <a:t> Historical Cost:</a:t>
            </a:r>
            <a:r>
              <a:rPr lang="en-US" sz="1600" dirty="0">
                <a:solidFill>
                  <a:srgbClr val="1D1D1D"/>
                </a:solidFill>
                <a:latin typeface="Arial" pitchFamily="34" charset="0"/>
                <a:ea typeface="Arial" pitchFamily="34" charset="-122"/>
                <a:cs typeface="Arial" pitchFamily="34" charset="-120"/>
              </a:rPr>
              <a:t> Many assets are reported at historical cost, which does not reflect their current appreciated market value</a:t>
            </a:r>
            <a:endParaRPr lang="en-US" sz="1600" dirty="0"/>
          </a:p>
        </p:txBody>
      </p:sp>
      <p:sp>
        <p:nvSpPr>
          <p:cNvPr id="12" name="Text 10">
            <a:extLst>
              <a:ext uri="{FF2B5EF4-FFF2-40B4-BE49-F238E27FC236}">
                <a16:creationId xmlns:a16="http://schemas.microsoft.com/office/drawing/2014/main" id="{34AE94E5-C80C-1E3E-8C43-21245A590DE4}"/>
              </a:ext>
            </a:extLst>
          </p:cNvPr>
          <p:cNvSpPr/>
          <p:nvPr/>
        </p:nvSpPr>
        <p:spPr>
          <a:xfrm>
            <a:off x="6067426" y="3164603"/>
            <a:ext cx="5788023" cy="2080496"/>
          </a:xfrm>
          <a:prstGeom prst="roundRect">
            <a:avLst>
              <a:gd name="adj" fmla="val 1143"/>
            </a:avLst>
          </a:prstGeom>
          <a:solidFill>
            <a:srgbClr val="FFEBEE"/>
          </a:solidFill>
          <a:ln/>
        </p:spPr>
        <p:txBody>
          <a:bodyPr wrap="square" rtlCol="0" anchor="ctr"/>
          <a:lstStyle/>
          <a:p>
            <a:endParaRPr lang="en-US" sz="3600" dirty="0"/>
          </a:p>
        </p:txBody>
      </p:sp>
      <p:sp>
        <p:nvSpPr>
          <p:cNvPr id="13" name="Shape 11">
            <a:extLst>
              <a:ext uri="{FF2B5EF4-FFF2-40B4-BE49-F238E27FC236}">
                <a16:creationId xmlns:a16="http://schemas.microsoft.com/office/drawing/2014/main" id="{9494EABA-3BFE-FD34-A7E8-9ED244E6E2AC}"/>
              </a:ext>
            </a:extLst>
          </p:cNvPr>
          <p:cNvSpPr/>
          <p:nvPr/>
        </p:nvSpPr>
        <p:spPr>
          <a:xfrm>
            <a:off x="6099175" y="3164603"/>
            <a:ext cx="0" cy="2080496"/>
          </a:xfrm>
          <a:prstGeom prst="line">
            <a:avLst/>
          </a:prstGeom>
          <a:noFill/>
          <a:ln w="47625">
            <a:solidFill>
              <a:srgbClr val="C62828"/>
            </a:solidFill>
            <a:prstDash val="solid"/>
          </a:ln>
        </p:spPr>
        <p:txBody>
          <a:bodyPr/>
          <a:lstStyle/>
          <a:p>
            <a:endParaRPr lang="en-US" sz="3600"/>
          </a:p>
        </p:txBody>
      </p:sp>
      <p:sp>
        <p:nvSpPr>
          <p:cNvPr id="14" name="Text 12">
            <a:extLst>
              <a:ext uri="{FF2B5EF4-FFF2-40B4-BE49-F238E27FC236}">
                <a16:creationId xmlns:a16="http://schemas.microsoft.com/office/drawing/2014/main" id="{D386B423-A0D3-985A-0AC8-FAB54D94B43D}"/>
              </a:ext>
            </a:extLst>
          </p:cNvPr>
          <p:cNvSpPr/>
          <p:nvPr/>
        </p:nvSpPr>
        <p:spPr>
          <a:xfrm>
            <a:off x="6308726" y="3317001"/>
            <a:ext cx="5458724" cy="307181"/>
          </a:xfrm>
          <a:prstGeom prst="rect">
            <a:avLst/>
          </a:prstGeom>
          <a:noFill/>
          <a:ln/>
        </p:spPr>
        <p:txBody>
          <a:bodyPr wrap="square" lIns="0" tIns="0" rIns="0" bIns="0" rtlCol="0" anchor="t"/>
          <a:lstStyle/>
          <a:p>
            <a:pPr>
              <a:lnSpc>
                <a:spcPts val="1820"/>
              </a:lnSpc>
              <a:spcAft>
                <a:spcPts val="600"/>
              </a:spcAft>
            </a:pPr>
            <a:r>
              <a:rPr lang="en-US" b="1" dirty="0">
                <a:solidFill>
                  <a:srgbClr val="B71C1C"/>
                </a:solidFill>
                <a:latin typeface="Arial" pitchFamily="34" charset="0"/>
                <a:ea typeface="Arial" pitchFamily="34" charset="-122"/>
                <a:cs typeface="Arial" pitchFamily="34" charset="-120"/>
              </a:rPr>
              <a:t>Market-to-Book Ratio : S&amp;P 500 Median</a:t>
            </a:r>
            <a:endParaRPr lang="en-US" dirty="0"/>
          </a:p>
          <a:p>
            <a:pPr>
              <a:lnSpc>
                <a:spcPts val="1820"/>
              </a:lnSpc>
              <a:spcAft>
                <a:spcPts val="600"/>
              </a:spcAft>
            </a:pPr>
            <a:endParaRPr lang="en-US" dirty="0"/>
          </a:p>
        </p:txBody>
      </p:sp>
      <p:sp>
        <p:nvSpPr>
          <p:cNvPr id="15" name="Text 13">
            <a:extLst>
              <a:ext uri="{FF2B5EF4-FFF2-40B4-BE49-F238E27FC236}">
                <a16:creationId xmlns:a16="http://schemas.microsoft.com/office/drawing/2014/main" id="{4B2421EA-9879-4A02-52B7-EB67D3DE7B7F}"/>
              </a:ext>
            </a:extLst>
          </p:cNvPr>
          <p:cNvSpPr/>
          <p:nvPr/>
        </p:nvSpPr>
        <p:spPr>
          <a:xfrm>
            <a:off x="6308726" y="3624182"/>
            <a:ext cx="5458724" cy="1450738"/>
          </a:xfrm>
          <a:prstGeom prst="rect">
            <a:avLst/>
          </a:prstGeom>
          <a:noFill/>
          <a:ln/>
        </p:spPr>
        <p:txBody>
          <a:bodyPr wrap="square" lIns="0" tIns="0" rIns="0" bIns="0" rtlCol="0" anchor="t"/>
          <a:lstStyle/>
          <a:p>
            <a:pPr>
              <a:lnSpc>
                <a:spcPts val="2000"/>
              </a:lnSpc>
              <a:spcAft>
                <a:spcPts val="300"/>
              </a:spcAft>
            </a:pPr>
            <a:r>
              <a:rPr lang="en-US" sz="1600" dirty="0">
                <a:solidFill>
                  <a:srgbClr val="1D1D1D"/>
                </a:solidFill>
                <a:latin typeface="Arial" panose="020B0604020202020204" pitchFamily="34" charset="0"/>
                <a:ea typeface="Arial" pitchFamily="34" charset="-122"/>
                <a:cs typeface="Arial" panose="020B0604020202020204" pitchFamily="34" charset="0"/>
              </a:rPr>
              <a:t>2022: </a:t>
            </a:r>
            <a:r>
              <a:rPr lang="en-US" sz="1600" b="1" dirty="0">
                <a:solidFill>
                  <a:srgbClr val="1D1D1D"/>
                </a:solidFill>
                <a:latin typeface="Arial" panose="020B0604020202020204" pitchFamily="34" charset="0"/>
                <a:ea typeface="Arial" pitchFamily="34" charset="-122"/>
                <a:cs typeface="Arial" panose="020B0604020202020204" pitchFamily="34" charset="0"/>
              </a:rPr>
              <a:t>3.38</a:t>
            </a:r>
          </a:p>
          <a:p>
            <a:pPr>
              <a:lnSpc>
                <a:spcPts val="2000"/>
              </a:lnSpc>
              <a:spcAft>
                <a:spcPts val="300"/>
              </a:spcAft>
            </a:pPr>
            <a:r>
              <a:rPr lang="en-US" sz="1600" dirty="0">
                <a:solidFill>
                  <a:srgbClr val="1D1D1D"/>
                </a:solidFill>
                <a:latin typeface="Arial" panose="020B0604020202020204" pitchFamily="34" charset="0"/>
                <a:ea typeface="Arial" pitchFamily="34" charset="-122"/>
                <a:cs typeface="Arial" panose="020B0604020202020204" pitchFamily="34" charset="0"/>
              </a:rPr>
              <a:t>2025: </a:t>
            </a:r>
            <a:r>
              <a:rPr lang="en-US" sz="1600" b="1" dirty="0">
                <a:solidFill>
                  <a:srgbClr val="1D1D1D"/>
                </a:solidFill>
                <a:latin typeface="Arial" panose="020B0604020202020204" pitchFamily="34" charset="0"/>
                <a:ea typeface="Arial" pitchFamily="34" charset="-122"/>
                <a:cs typeface="Arial" panose="020B0604020202020204" pitchFamily="34" charset="0"/>
              </a:rPr>
              <a:t>2.91 </a:t>
            </a:r>
          </a:p>
          <a:p>
            <a:pPr lvl="0"/>
            <a:r>
              <a:rPr lang="en-US" sz="1600" b="1" dirty="0">
                <a:solidFill>
                  <a:srgbClr val="1D1D1D"/>
                </a:solidFill>
                <a:latin typeface="Arial" panose="020B0604020202020204" pitchFamily="34" charset="0"/>
                <a:ea typeface="Arial" pitchFamily="34" charset="-122"/>
                <a:cs typeface="Arial" panose="020B0604020202020204" pitchFamily="34" charset="0"/>
              </a:rPr>
              <a:t>Interpretation:</a:t>
            </a:r>
            <a:r>
              <a:rPr lang="en-US" sz="1600" dirty="0">
                <a:solidFill>
                  <a:srgbClr val="1D1D1D"/>
                </a:solidFill>
                <a:latin typeface="Arial" panose="020B0604020202020204" pitchFamily="34" charset="0"/>
                <a:ea typeface="Arial" pitchFamily="34" charset="-122"/>
                <a:cs typeface="Arial" panose="020B0604020202020204" pitchFamily="34" charset="0"/>
              </a:rPr>
              <a:t> </a:t>
            </a:r>
            <a:r>
              <a:rPr lang="en-US" dirty="0">
                <a:latin typeface="Arial" panose="020B0604020202020204" pitchFamily="34" charset="0"/>
                <a:cs typeface="Arial" panose="020B0604020202020204" pitchFamily="34" charset="0"/>
              </a:rPr>
              <a:t>Market-to-book ratio &gt; 1 typically reflects intangible value (e.g. innovation, leadership) and future growth.</a:t>
            </a:r>
          </a:p>
          <a:p>
            <a:pPr>
              <a:lnSpc>
                <a:spcPts val="2000"/>
              </a:lnSpc>
              <a:spcAft>
                <a:spcPts val="600"/>
              </a:spcAft>
            </a:pPr>
            <a:endParaRPr lang="en-US" sz="1600" dirty="0"/>
          </a:p>
          <a:p>
            <a:pPr>
              <a:lnSpc>
                <a:spcPts val="2000"/>
              </a:lnSpc>
              <a:spcAft>
                <a:spcPts val="600"/>
              </a:spcAft>
            </a:pPr>
            <a:endParaRPr lang="en-US" sz="1600" dirty="0"/>
          </a:p>
        </p:txBody>
      </p:sp>
      <p:sp>
        <p:nvSpPr>
          <p:cNvPr id="16" name="Text 14">
            <a:extLst>
              <a:ext uri="{FF2B5EF4-FFF2-40B4-BE49-F238E27FC236}">
                <a16:creationId xmlns:a16="http://schemas.microsoft.com/office/drawing/2014/main" id="{269A4F4A-448A-B627-8D3C-78A71E02CA89}"/>
              </a:ext>
            </a:extLst>
          </p:cNvPr>
          <p:cNvSpPr/>
          <p:nvPr/>
        </p:nvSpPr>
        <p:spPr>
          <a:xfrm>
            <a:off x="6308726" y="4288948"/>
            <a:ext cx="5458724" cy="88279"/>
          </a:xfrm>
          <a:prstGeom prst="rect">
            <a:avLst/>
          </a:prstGeom>
          <a:noFill/>
          <a:ln/>
        </p:spPr>
        <p:txBody>
          <a:bodyPr wrap="square" lIns="0" tIns="0" rIns="0" bIns="0" rtlCol="0" anchor="t"/>
          <a:lstStyle/>
          <a:p>
            <a:pPr>
              <a:lnSpc>
                <a:spcPts val="1485"/>
              </a:lnSpc>
              <a:spcAft>
                <a:spcPts val="600"/>
              </a:spcAft>
            </a:pPr>
            <a:endParaRPr lang="en-US" sz="1600" dirty="0"/>
          </a:p>
        </p:txBody>
      </p:sp>
      <p:sp>
        <p:nvSpPr>
          <p:cNvPr id="17" name="Text 15">
            <a:extLst>
              <a:ext uri="{FF2B5EF4-FFF2-40B4-BE49-F238E27FC236}">
                <a16:creationId xmlns:a16="http://schemas.microsoft.com/office/drawing/2014/main" id="{F99B8C2E-906C-F822-AF0D-E557284B04C3}"/>
              </a:ext>
            </a:extLst>
          </p:cNvPr>
          <p:cNvSpPr/>
          <p:nvPr/>
        </p:nvSpPr>
        <p:spPr>
          <a:xfrm>
            <a:off x="6339268" y="4967371"/>
            <a:ext cx="5243132" cy="758487"/>
          </a:xfrm>
          <a:prstGeom prst="rect">
            <a:avLst/>
          </a:prstGeom>
          <a:noFill/>
          <a:ln/>
        </p:spPr>
        <p:txBody>
          <a:bodyPr wrap="square" lIns="0" tIns="0" rIns="0" bIns="0" rtlCol="0" anchor="t"/>
          <a:lstStyle/>
          <a:p>
            <a:pPr>
              <a:lnSpc>
                <a:spcPts val="1300"/>
              </a:lnSpc>
            </a:pPr>
            <a:endParaRPr lang="en-US" sz="1200" dirty="0"/>
          </a:p>
        </p:txBody>
      </p:sp>
      <p:sp>
        <p:nvSpPr>
          <p:cNvPr id="18" name="Text 16">
            <a:extLst>
              <a:ext uri="{FF2B5EF4-FFF2-40B4-BE49-F238E27FC236}">
                <a16:creationId xmlns:a16="http://schemas.microsoft.com/office/drawing/2014/main" id="{8F2EB35D-51C1-DD65-B7C7-C5F272801C1E}"/>
              </a:ext>
            </a:extLst>
          </p:cNvPr>
          <p:cNvSpPr/>
          <p:nvPr/>
        </p:nvSpPr>
        <p:spPr>
          <a:xfrm>
            <a:off x="304800" y="5525889"/>
            <a:ext cx="1158240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19" name="Shape 17">
            <a:extLst>
              <a:ext uri="{FF2B5EF4-FFF2-40B4-BE49-F238E27FC236}">
                <a16:creationId xmlns:a16="http://schemas.microsoft.com/office/drawing/2014/main" id="{E512FE8F-17A5-8566-E9BF-5CAE16D14091}"/>
              </a:ext>
            </a:extLst>
          </p:cNvPr>
          <p:cNvSpPr/>
          <p:nvPr/>
        </p:nvSpPr>
        <p:spPr>
          <a:xfrm>
            <a:off x="336551" y="552588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20" name="Text 18">
            <a:extLst>
              <a:ext uri="{FF2B5EF4-FFF2-40B4-BE49-F238E27FC236}">
                <a16:creationId xmlns:a16="http://schemas.microsoft.com/office/drawing/2014/main" id="{DAFB8DCE-0BFF-E689-24A7-DD651AB78139}"/>
              </a:ext>
            </a:extLst>
          </p:cNvPr>
          <p:cNvSpPr/>
          <p:nvPr/>
        </p:nvSpPr>
        <p:spPr>
          <a:xfrm>
            <a:off x="546101" y="5652889"/>
            <a:ext cx="11386567" cy="305920"/>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Key Insight:</a:t>
            </a:r>
            <a:r>
              <a:rPr lang="en-US" sz="1600" dirty="0">
                <a:solidFill>
                  <a:srgbClr val="1D1D1D"/>
                </a:solidFill>
                <a:latin typeface="Arial" pitchFamily="34" charset="0"/>
                <a:ea typeface="Arial" pitchFamily="34" charset="-122"/>
                <a:cs typeface="Arial" pitchFamily="34" charset="-120"/>
              </a:rPr>
              <a:t> Typically, a company's market value is </a:t>
            </a:r>
            <a:r>
              <a:rPr lang="en-US" sz="1600" b="1" dirty="0">
                <a:solidFill>
                  <a:srgbClr val="1D1D1D"/>
                </a:solidFill>
                <a:latin typeface="Arial" pitchFamily="34" charset="0"/>
                <a:ea typeface="Arial" pitchFamily="34" charset="-122"/>
                <a:cs typeface="Arial" pitchFamily="34" charset="-120"/>
              </a:rPr>
              <a:t>much larger</a:t>
            </a:r>
            <a:r>
              <a:rPr lang="en-US" sz="1600" dirty="0">
                <a:solidFill>
                  <a:srgbClr val="1D1D1D"/>
                </a:solidFill>
                <a:latin typeface="Arial" pitchFamily="34" charset="0"/>
                <a:ea typeface="Arial" pitchFamily="34" charset="-122"/>
                <a:cs typeface="Arial" pitchFamily="34" charset="-120"/>
              </a:rPr>
              <a:t> than its book value—Apple's market value was ~47× its book value!</a:t>
            </a:r>
            <a:endParaRPr lang="en-US" sz="1600" dirty="0"/>
          </a:p>
        </p:txBody>
      </p:sp>
      <p:sp>
        <p:nvSpPr>
          <p:cNvPr id="21" name="Title 1">
            <a:extLst>
              <a:ext uri="{FF2B5EF4-FFF2-40B4-BE49-F238E27FC236}">
                <a16:creationId xmlns:a16="http://schemas.microsoft.com/office/drawing/2014/main" id="{86D3F154-B31F-7809-9D27-AD929550477C}"/>
              </a:ext>
            </a:extLst>
          </p:cNvPr>
          <p:cNvSpPr txBox="1">
            <a:spLocks/>
          </p:cNvSpPr>
          <p:nvPr/>
        </p:nvSpPr>
        <p:spPr>
          <a:xfrm>
            <a:off x="609600" y="434658"/>
            <a:ext cx="109728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1F4899"/>
                </a:solidFill>
                <a:latin typeface="+mn-lt"/>
                <a:cs typeface="Arial" pitchFamily="34" charset="-120"/>
              </a:rPr>
              <a:t>Why Market and Book Values Differ</a:t>
            </a:r>
          </a:p>
          <a:p>
            <a:endParaRPr lang="en-US" dirty="0">
              <a:solidFill>
                <a:srgbClr val="1F4899"/>
              </a:solidFill>
              <a:latin typeface="+mn-lt"/>
              <a:cs typeface="Arial" pitchFamily="34" charset="-120"/>
            </a:endParaRPr>
          </a:p>
        </p:txBody>
      </p:sp>
    </p:spTree>
    <p:extLst>
      <p:ext uri="{BB962C8B-B14F-4D97-AF65-F5344CB8AC3E}">
        <p14:creationId xmlns:p14="http://schemas.microsoft.com/office/powerpoint/2010/main" val="4277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E7671-1984-4ABC-C598-8AD2A3D8C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FD769-9F4E-9833-3B85-D62FBB23F71C}"/>
              </a:ext>
            </a:extLst>
          </p:cNvPr>
          <p:cNvSpPr>
            <a:spLocks noGrp="1"/>
          </p:cNvSpPr>
          <p:nvPr>
            <p:ph type="title"/>
          </p:nvPr>
        </p:nvSpPr>
        <p:spPr/>
        <p:txBody>
          <a:bodyPr>
            <a:normAutofit/>
          </a:bodyPr>
          <a:lstStyle/>
          <a:p>
            <a:r>
              <a:rPr lang="en-US" dirty="0"/>
              <a:t>Review Problem 3 – Classifying B/S Accounts</a:t>
            </a:r>
          </a:p>
        </p:txBody>
      </p:sp>
      <p:sp>
        <p:nvSpPr>
          <p:cNvPr id="4" name="Text 3">
            <a:extLst>
              <a:ext uri="{FF2B5EF4-FFF2-40B4-BE49-F238E27FC236}">
                <a16:creationId xmlns:a16="http://schemas.microsoft.com/office/drawing/2014/main" id="{FBA3F5DA-8451-91CB-1B9C-BEF4AE41DEDE}"/>
              </a:ext>
            </a:extLst>
          </p:cNvPr>
          <p:cNvSpPr/>
          <p:nvPr/>
        </p:nvSpPr>
        <p:spPr>
          <a:xfrm>
            <a:off x="736600" y="1374128"/>
            <a:ext cx="9287510" cy="2653156"/>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a:lnSpc>
                <a:spcPts val="3000"/>
              </a:lnSpc>
            </a:pPr>
            <a:r>
              <a:rPr lang="en-US" sz="2000" dirty="0">
                <a:latin typeface="Arial" panose="020B0604020202020204" pitchFamily="34" charset="0"/>
                <a:cs typeface="Arial" panose="020B0604020202020204" pitchFamily="34" charset="0"/>
              </a:rPr>
              <a:t>Assume Schaefer’s Pharmacy, Inc., has the following detailed accounts as part of its accounting system. Enter the letter of the balance sheet category A through E in the space next to the balance sheet items numbered 1 through 20. Enter an X in space if the item is not reported on the balance sheet.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Current assets        	 B. Noncurrent assets    C. Current liabilities    </a:t>
            </a:r>
          </a:p>
          <a:p>
            <a:r>
              <a:rPr lang="en-US" sz="2000" dirty="0">
                <a:latin typeface="Arial" panose="020B0604020202020204" pitchFamily="34" charset="0"/>
                <a:cs typeface="Arial" panose="020B0604020202020204" pitchFamily="34" charset="0"/>
              </a:rPr>
              <a:t>D. Noncurrent liabilities   E. Equity    		      X. Item not reported on balance sheet</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79D726FC-CB35-B134-539E-712976B5D6C7}"/>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A4AE87A-638C-51BF-E8D5-04BBA9A711A1}"/>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graphicFrame>
        <p:nvGraphicFramePr>
          <p:cNvPr id="7" name="Table 6">
            <a:extLst>
              <a:ext uri="{FF2B5EF4-FFF2-40B4-BE49-F238E27FC236}">
                <a16:creationId xmlns:a16="http://schemas.microsoft.com/office/drawing/2014/main" id="{AAB7B623-3AA6-1490-A04A-B89D9A2378C9}"/>
              </a:ext>
            </a:extLst>
          </p:cNvPr>
          <p:cNvGraphicFramePr>
            <a:graphicFrameLocks noGrp="1"/>
          </p:cNvGraphicFramePr>
          <p:nvPr>
            <p:extLst>
              <p:ext uri="{D42A27DB-BD31-4B8C-83A1-F6EECF244321}">
                <p14:modId xmlns:p14="http://schemas.microsoft.com/office/powerpoint/2010/main" val="3855772681"/>
              </p:ext>
            </p:extLst>
          </p:nvPr>
        </p:nvGraphicFramePr>
        <p:xfrm>
          <a:off x="1380490" y="4335038"/>
          <a:ext cx="8128000" cy="2494280"/>
        </p:xfrm>
        <a:graphic>
          <a:graphicData uri="http://schemas.openxmlformats.org/drawingml/2006/table">
            <a:tbl>
              <a:tblPr firstRow="1" bandRow="1">
                <a:tableStyleId>{21E4AEA4-8DFA-4A89-87EB-49C32662AFE0}</a:tableStyleId>
              </a:tblPr>
              <a:tblGrid>
                <a:gridCol w="2825750">
                  <a:extLst>
                    <a:ext uri="{9D8B030D-6E8A-4147-A177-3AD203B41FA5}">
                      <a16:colId xmlns:a16="http://schemas.microsoft.com/office/drawing/2014/main" val="193520385"/>
                    </a:ext>
                  </a:extLst>
                </a:gridCol>
                <a:gridCol w="1238250">
                  <a:extLst>
                    <a:ext uri="{9D8B030D-6E8A-4147-A177-3AD203B41FA5}">
                      <a16:colId xmlns:a16="http://schemas.microsoft.com/office/drawing/2014/main" val="2014663246"/>
                    </a:ext>
                  </a:extLst>
                </a:gridCol>
                <a:gridCol w="2887980">
                  <a:extLst>
                    <a:ext uri="{9D8B030D-6E8A-4147-A177-3AD203B41FA5}">
                      <a16:colId xmlns:a16="http://schemas.microsoft.com/office/drawing/2014/main" val="1353575796"/>
                    </a:ext>
                  </a:extLst>
                </a:gridCol>
                <a:gridCol w="1176020">
                  <a:extLst>
                    <a:ext uri="{9D8B030D-6E8A-4147-A177-3AD203B41FA5}">
                      <a16:colId xmlns:a16="http://schemas.microsoft.com/office/drawing/2014/main" val="4155584739"/>
                    </a:ext>
                  </a:extLst>
                </a:gridCol>
              </a:tblGrid>
              <a:tr h="370840">
                <a:tc>
                  <a:txBody>
                    <a:bodyPr/>
                    <a:lstStyle/>
                    <a:p>
                      <a:r>
                        <a:rPr lang="en-US" dirty="0"/>
                        <a:t>Account </a:t>
                      </a:r>
                    </a:p>
                  </a:txBody>
                  <a:tcPr/>
                </a:tc>
                <a:tc>
                  <a:txBody>
                    <a:bodyPr/>
                    <a:lstStyle/>
                    <a:p>
                      <a:pPr algn="ctr"/>
                      <a:r>
                        <a:rPr lang="en-US" dirty="0"/>
                        <a:t>Category</a:t>
                      </a:r>
                    </a:p>
                  </a:txBody>
                  <a:tcPr/>
                </a:tc>
                <a:tc>
                  <a:txBody>
                    <a:bodyPr/>
                    <a:lstStyle/>
                    <a:p>
                      <a:r>
                        <a:rPr lang="en-US" dirty="0"/>
                        <a:t>Account </a:t>
                      </a:r>
                    </a:p>
                  </a:txBody>
                  <a:tcPr/>
                </a:tc>
                <a:tc>
                  <a:txBody>
                    <a:bodyPr/>
                    <a:lstStyle/>
                    <a:p>
                      <a:pPr algn="ctr"/>
                      <a:r>
                        <a:rPr lang="en-US" dirty="0"/>
                        <a:t>Category</a:t>
                      </a:r>
                    </a:p>
                  </a:txBody>
                  <a:tcPr/>
                </a:tc>
                <a:extLst>
                  <a:ext uri="{0D108BD9-81ED-4DB2-BD59-A6C34878D82A}">
                    <a16:rowId xmlns:a16="http://schemas.microsoft.com/office/drawing/2014/main" val="3770545722"/>
                  </a:ext>
                </a:extLst>
              </a:tr>
              <a:tr h="370840">
                <a:tc>
                  <a:txBody>
                    <a:bodyPr/>
                    <a:lstStyle/>
                    <a:p>
                      <a:r>
                        <a:rPr lang="en-US" dirty="0"/>
                        <a:t>Accounts receivable</a:t>
                      </a:r>
                    </a:p>
                  </a:txBody>
                  <a:tcPr/>
                </a:tc>
                <a:tc>
                  <a:txBody>
                    <a:bodyPr/>
                    <a:lstStyle/>
                    <a:p>
                      <a:pPr algn="ctr"/>
                      <a:r>
                        <a:rPr lang="en-US" dirty="0"/>
                        <a:t>A</a:t>
                      </a:r>
                    </a:p>
                  </a:txBody>
                  <a:tcPr/>
                </a:tc>
                <a:tc>
                  <a:txBody>
                    <a:bodyPr/>
                    <a:lstStyle/>
                    <a:p>
                      <a:r>
                        <a:rPr lang="en-US" dirty="0"/>
                        <a:t>Treasury stock</a:t>
                      </a:r>
                    </a:p>
                  </a:txBody>
                  <a:tcPr/>
                </a:tc>
                <a:tc>
                  <a:txBody>
                    <a:bodyPr/>
                    <a:lstStyle/>
                    <a:p>
                      <a:pPr algn="ctr"/>
                      <a:r>
                        <a:rPr lang="en-US" dirty="0"/>
                        <a:t>E</a:t>
                      </a:r>
                    </a:p>
                  </a:txBody>
                  <a:tcPr/>
                </a:tc>
                <a:extLst>
                  <a:ext uri="{0D108BD9-81ED-4DB2-BD59-A6C34878D82A}">
                    <a16:rowId xmlns:a16="http://schemas.microsoft.com/office/drawing/2014/main" val="1107556503"/>
                  </a:ext>
                </a:extLst>
              </a:tr>
              <a:tr h="370840">
                <a:tc>
                  <a:txBody>
                    <a:bodyPr/>
                    <a:lstStyle/>
                    <a:p>
                      <a:r>
                        <a:rPr lang="en-US" dirty="0"/>
                        <a:t>Land</a:t>
                      </a:r>
                    </a:p>
                  </a:txBody>
                  <a:tcPr/>
                </a:tc>
                <a:tc>
                  <a:txBody>
                    <a:bodyPr/>
                    <a:lstStyle/>
                    <a:p>
                      <a:pPr algn="ctr"/>
                      <a:r>
                        <a:rPr lang="en-US" dirty="0"/>
                        <a:t>B</a:t>
                      </a:r>
                    </a:p>
                  </a:txBody>
                  <a:tcPr/>
                </a:tc>
                <a:tc>
                  <a:txBody>
                    <a:bodyPr/>
                    <a:lstStyle/>
                    <a:p>
                      <a:r>
                        <a:rPr lang="en-US" dirty="0"/>
                        <a:t>Accounts payable</a:t>
                      </a:r>
                    </a:p>
                  </a:txBody>
                  <a:tcPr/>
                </a:tc>
                <a:tc>
                  <a:txBody>
                    <a:bodyPr/>
                    <a:lstStyle/>
                    <a:p>
                      <a:pPr algn="ctr"/>
                      <a:r>
                        <a:rPr lang="en-US" dirty="0"/>
                        <a:t>C</a:t>
                      </a:r>
                    </a:p>
                  </a:txBody>
                  <a:tcPr/>
                </a:tc>
                <a:extLst>
                  <a:ext uri="{0D108BD9-81ED-4DB2-BD59-A6C34878D82A}">
                    <a16:rowId xmlns:a16="http://schemas.microsoft.com/office/drawing/2014/main" val="932383885"/>
                  </a:ext>
                </a:extLst>
              </a:tr>
              <a:tr h="370840">
                <a:tc>
                  <a:txBody>
                    <a:bodyPr/>
                    <a:lstStyle/>
                    <a:p>
                      <a:r>
                        <a:rPr lang="en-US" dirty="0"/>
                        <a:t>Retained earnings</a:t>
                      </a:r>
                    </a:p>
                  </a:txBody>
                  <a:tcPr/>
                </a:tc>
                <a:tc>
                  <a:txBody>
                    <a:bodyPr/>
                    <a:lstStyle/>
                    <a:p>
                      <a:pPr algn="ctr"/>
                      <a:r>
                        <a:rPr lang="en-US" dirty="0"/>
                        <a:t>E</a:t>
                      </a:r>
                    </a:p>
                  </a:txBody>
                  <a:tcPr/>
                </a:tc>
                <a:tc>
                  <a:txBody>
                    <a:bodyPr/>
                    <a:lstStyle/>
                    <a:p>
                      <a:r>
                        <a:rPr lang="en-US" dirty="0"/>
                        <a:t>Prepaid insurance</a:t>
                      </a:r>
                    </a:p>
                  </a:txBody>
                  <a:tcPr/>
                </a:tc>
                <a:tc>
                  <a:txBody>
                    <a:bodyPr/>
                    <a:lstStyle/>
                    <a:p>
                      <a:pPr algn="ctr"/>
                      <a:r>
                        <a:rPr lang="en-US" dirty="0"/>
                        <a:t>A</a:t>
                      </a:r>
                    </a:p>
                  </a:txBody>
                  <a:tcPr/>
                </a:tc>
                <a:extLst>
                  <a:ext uri="{0D108BD9-81ED-4DB2-BD59-A6C34878D82A}">
                    <a16:rowId xmlns:a16="http://schemas.microsoft.com/office/drawing/2014/main" val="515097444"/>
                  </a:ext>
                </a:extLst>
              </a:tr>
              <a:tr h="370840">
                <a:tc>
                  <a:txBody>
                    <a:bodyPr/>
                    <a:lstStyle/>
                    <a:p>
                      <a:r>
                        <a:rPr lang="en-US" dirty="0"/>
                        <a:t>Common stock</a:t>
                      </a:r>
                    </a:p>
                  </a:txBody>
                  <a:tcPr/>
                </a:tc>
                <a:tc>
                  <a:txBody>
                    <a:bodyPr/>
                    <a:lstStyle/>
                    <a:p>
                      <a:pPr algn="ctr"/>
                      <a:r>
                        <a:rPr lang="en-US" dirty="0"/>
                        <a:t>E</a:t>
                      </a:r>
                    </a:p>
                  </a:txBody>
                  <a:tcPr/>
                </a:tc>
                <a:tc>
                  <a:txBody>
                    <a:bodyPr/>
                    <a:lstStyle/>
                    <a:p>
                      <a:r>
                        <a:rPr lang="en-US" dirty="0"/>
                        <a:t>Operating lease right-of-use asset</a:t>
                      </a:r>
                    </a:p>
                  </a:txBody>
                  <a:tcPr/>
                </a:tc>
                <a:tc>
                  <a:txBody>
                    <a:bodyPr/>
                    <a:lstStyle/>
                    <a:p>
                      <a:pPr algn="ctr"/>
                      <a:r>
                        <a:rPr lang="en-US" dirty="0"/>
                        <a:t>B</a:t>
                      </a:r>
                    </a:p>
                  </a:txBody>
                  <a:tcPr/>
                </a:tc>
                <a:extLst>
                  <a:ext uri="{0D108BD9-81ED-4DB2-BD59-A6C34878D82A}">
                    <a16:rowId xmlns:a16="http://schemas.microsoft.com/office/drawing/2014/main" val="3474170365"/>
                  </a:ext>
                </a:extLst>
              </a:tr>
              <a:tr h="370840">
                <a:tc>
                  <a:txBody>
                    <a:bodyPr/>
                    <a:lstStyle/>
                    <a:p>
                      <a:r>
                        <a:rPr lang="en-US" dirty="0"/>
                        <a:t>Repairs expense</a:t>
                      </a:r>
                    </a:p>
                  </a:txBody>
                  <a:tcPr/>
                </a:tc>
                <a:tc>
                  <a:txBody>
                    <a:bodyPr/>
                    <a:lstStyle/>
                    <a:p>
                      <a:pPr algn="ctr"/>
                      <a:r>
                        <a:rPr lang="en-US" dirty="0"/>
                        <a:t>X</a:t>
                      </a:r>
                    </a:p>
                  </a:txBody>
                  <a:tcPr/>
                </a:tc>
                <a:tc>
                  <a:txBody>
                    <a:bodyPr/>
                    <a:lstStyle/>
                    <a:p>
                      <a:r>
                        <a:rPr lang="en-US" dirty="0"/>
                        <a:t>Investments</a:t>
                      </a:r>
                    </a:p>
                  </a:txBody>
                  <a:tcPr/>
                </a:tc>
                <a:tc>
                  <a:txBody>
                    <a:bodyPr/>
                    <a:lstStyle/>
                    <a:p>
                      <a:pPr algn="ctr"/>
                      <a:r>
                        <a:rPr lang="en-US" dirty="0"/>
                        <a:t>B</a:t>
                      </a:r>
                    </a:p>
                  </a:txBody>
                  <a:tcPr/>
                </a:tc>
                <a:extLst>
                  <a:ext uri="{0D108BD9-81ED-4DB2-BD59-A6C34878D82A}">
                    <a16:rowId xmlns:a16="http://schemas.microsoft.com/office/drawing/2014/main" val="499883294"/>
                  </a:ext>
                </a:extLst>
              </a:tr>
            </a:tbl>
          </a:graphicData>
        </a:graphic>
      </p:graphicFrame>
      <p:sp>
        <p:nvSpPr>
          <p:cNvPr id="9" name="Rectangle 8">
            <a:extLst>
              <a:ext uri="{FF2B5EF4-FFF2-40B4-BE49-F238E27FC236}">
                <a16:creationId xmlns:a16="http://schemas.microsoft.com/office/drawing/2014/main" id="{D7BC23AC-4927-9359-C1B2-86F775C469D1}"/>
              </a:ext>
            </a:extLst>
          </p:cNvPr>
          <p:cNvSpPr/>
          <p:nvPr/>
        </p:nvSpPr>
        <p:spPr>
          <a:xfrm>
            <a:off x="4663440" y="478917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97DC90-7D01-A21D-6B43-D4761E63AE19}"/>
              </a:ext>
            </a:extLst>
          </p:cNvPr>
          <p:cNvSpPr/>
          <p:nvPr/>
        </p:nvSpPr>
        <p:spPr>
          <a:xfrm>
            <a:off x="4701540" y="5160516"/>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0957CA-9079-1E75-082D-178B8EB53091}"/>
              </a:ext>
            </a:extLst>
          </p:cNvPr>
          <p:cNvSpPr/>
          <p:nvPr/>
        </p:nvSpPr>
        <p:spPr>
          <a:xfrm>
            <a:off x="4693920" y="550545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59AC33-33F9-F1B0-FF1B-8A0028F29485}"/>
              </a:ext>
            </a:extLst>
          </p:cNvPr>
          <p:cNvSpPr/>
          <p:nvPr/>
        </p:nvSpPr>
        <p:spPr>
          <a:xfrm>
            <a:off x="4697730" y="593217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0C82EC-0FFD-874B-0F4C-AD3E2F58FAC2}"/>
              </a:ext>
            </a:extLst>
          </p:cNvPr>
          <p:cNvSpPr/>
          <p:nvPr/>
        </p:nvSpPr>
        <p:spPr>
          <a:xfrm>
            <a:off x="4701540" y="653034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83EA5-393D-EFD9-D825-E900711B0E59}"/>
              </a:ext>
            </a:extLst>
          </p:cNvPr>
          <p:cNvSpPr/>
          <p:nvPr/>
        </p:nvSpPr>
        <p:spPr>
          <a:xfrm>
            <a:off x="8702040" y="478155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209E7C-F215-F3F5-E007-4F7DEA784CE4}"/>
              </a:ext>
            </a:extLst>
          </p:cNvPr>
          <p:cNvSpPr/>
          <p:nvPr/>
        </p:nvSpPr>
        <p:spPr>
          <a:xfrm>
            <a:off x="8740140" y="5152896"/>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AD601C-27DE-29C2-9B0A-3128ABEADCC3}"/>
              </a:ext>
            </a:extLst>
          </p:cNvPr>
          <p:cNvSpPr/>
          <p:nvPr/>
        </p:nvSpPr>
        <p:spPr>
          <a:xfrm>
            <a:off x="8732520" y="549783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2D6478-1AD3-1741-8718-BAA8F0DA9E8B}"/>
              </a:ext>
            </a:extLst>
          </p:cNvPr>
          <p:cNvSpPr/>
          <p:nvPr/>
        </p:nvSpPr>
        <p:spPr>
          <a:xfrm>
            <a:off x="8740140" y="652272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B95F40-6E2F-B796-E2A5-76164C175342}"/>
              </a:ext>
            </a:extLst>
          </p:cNvPr>
          <p:cNvSpPr/>
          <p:nvPr/>
        </p:nvSpPr>
        <p:spPr>
          <a:xfrm>
            <a:off x="8770620" y="5924550"/>
            <a:ext cx="342900" cy="24003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077CAEB-C2F9-89A8-63CF-F5101D92F02F}"/>
              </a:ext>
            </a:extLst>
          </p:cNvPr>
          <p:cNvSpPr txBox="1"/>
          <p:nvPr/>
        </p:nvSpPr>
        <p:spPr>
          <a:xfrm>
            <a:off x="9726930" y="4506565"/>
            <a:ext cx="2081530" cy="646331"/>
          </a:xfrm>
          <a:prstGeom prst="rect">
            <a:avLst/>
          </a:prstGeom>
          <a:noFill/>
        </p:spPr>
        <p:txBody>
          <a:bodyPr wrap="square" rtlCol="0">
            <a:spAutoFit/>
          </a:bodyPr>
          <a:lstStyle/>
          <a:p>
            <a:r>
              <a:rPr lang="en-US" dirty="0"/>
              <a:t>For more problems, please see the note</a:t>
            </a:r>
          </a:p>
        </p:txBody>
      </p:sp>
    </p:spTree>
    <p:extLst>
      <p:ext uri="{BB962C8B-B14F-4D97-AF65-F5344CB8AC3E}">
        <p14:creationId xmlns:p14="http://schemas.microsoft.com/office/powerpoint/2010/main" val="1954262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409-2299-6F7E-04A3-17ACEF4B0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3057E-0D6A-0D91-8712-D0951C8B73D3}"/>
              </a:ext>
            </a:extLst>
          </p:cNvPr>
          <p:cNvSpPr>
            <a:spLocks noGrp="1"/>
          </p:cNvSpPr>
          <p:nvPr>
            <p:ph type="title"/>
          </p:nvPr>
        </p:nvSpPr>
        <p:spPr>
          <a:xfrm>
            <a:off x="0" y="2857500"/>
            <a:ext cx="12191999" cy="1143000"/>
          </a:xfrm>
        </p:spPr>
        <p:txBody>
          <a:bodyPr>
            <a:normAutofit fontScale="90000"/>
          </a:bodyPr>
          <a:lstStyle/>
          <a:p>
            <a:r>
              <a:rPr lang="en-US" dirty="0"/>
              <a:t>2. Income Statement– Reporting Financial Performance</a:t>
            </a:r>
          </a:p>
        </p:txBody>
      </p:sp>
    </p:spTree>
    <p:extLst>
      <p:ext uri="{BB962C8B-B14F-4D97-AF65-F5344CB8AC3E}">
        <p14:creationId xmlns:p14="http://schemas.microsoft.com/office/powerpoint/2010/main" val="257596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6E4E2-8A05-6788-49EC-386FAA62A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5A1CB-BD5A-FD80-DFD5-1848B5767C34}"/>
              </a:ext>
            </a:extLst>
          </p:cNvPr>
          <p:cNvSpPr>
            <a:spLocks noGrp="1"/>
          </p:cNvSpPr>
          <p:nvPr>
            <p:ph type="title"/>
          </p:nvPr>
        </p:nvSpPr>
        <p:spPr/>
        <p:txBody>
          <a:bodyPr>
            <a:normAutofit/>
          </a:bodyPr>
          <a:lstStyle/>
          <a:p>
            <a:r>
              <a:rPr lang="en-US" dirty="0"/>
              <a:t>Income Statement Components</a:t>
            </a:r>
          </a:p>
        </p:txBody>
      </p:sp>
      <p:sp>
        <p:nvSpPr>
          <p:cNvPr id="5" name="Text 1">
            <a:extLst>
              <a:ext uri="{FF2B5EF4-FFF2-40B4-BE49-F238E27FC236}">
                <a16:creationId xmlns:a16="http://schemas.microsoft.com/office/drawing/2014/main" id="{CCC952B5-CA08-EC93-2513-98AEF6359EEC}"/>
              </a:ext>
            </a:extLst>
          </p:cNvPr>
          <p:cNvSpPr/>
          <p:nvPr/>
        </p:nvSpPr>
        <p:spPr>
          <a:xfrm>
            <a:off x="273049" y="1730057"/>
            <a:ext cx="11214101" cy="889252"/>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6" name="Text 4">
            <a:extLst>
              <a:ext uri="{FF2B5EF4-FFF2-40B4-BE49-F238E27FC236}">
                <a16:creationId xmlns:a16="http://schemas.microsoft.com/office/drawing/2014/main" id="{DD1D5EF2-CFF2-B580-6C1A-24FF8762DD98}"/>
              </a:ext>
            </a:extLst>
          </p:cNvPr>
          <p:cNvSpPr/>
          <p:nvPr/>
        </p:nvSpPr>
        <p:spPr>
          <a:xfrm>
            <a:off x="609600" y="1986869"/>
            <a:ext cx="11005757" cy="439150"/>
          </a:xfrm>
          <a:prstGeom prst="rect">
            <a:avLst/>
          </a:prstGeom>
          <a:noFill/>
          <a:ln/>
        </p:spPr>
        <p:txBody>
          <a:bodyPr wrap="square" lIns="0" tIns="0" rIns="0" bIns="0" rtlCol="0" anchor="t"/>
          <a:lstStyle/>
          <a:p>
            <a:pPr>
              <a:lnSpc>
                <a:spcPts val="2500"/>
              </a:lnSpc>
            </a:pPr>
            <a:r>
              <a:rPr lang="en-US" sz="2000" b="1" dirty="0">
                <a:latin typeface="Arial" panose="020B0604020202020204" pitchFamily="34" charset="0"/>
                <a:cs typeface="Arial" panose="020B0604020202020204" pitchFamily="34" charset="0"/>
              </a:rPr>
              <a:t>Income statement </a:t>
            </a:r>
            <a:r>
              <a:rPr lang="en-US" sz="2000" dirty="0">
                <a:latin typeface="Arial" panose="020B0604020202020204" pitchFamily="34" charset="0"/>
                <a:cs typeface="Arial" panose="020B0604020202020204" pitchFamily="34" charset="0"/>
              </a:rPr>
              <a:t>reports </a:t>
            </a:r>
            <a:r>
              <a:rPr lang="en-US" sz="2000" b="1" dirty="0">
                <a:latin typeface="Arial" panose="020B0604020202020204" pitchFamily="34" charset="0"/>
                <a:cs typeface="Arial" panose="020B0604020202020204" pitchFamily="34" charset="0"/>
              </a:rPr>
              <a:t>the results of operations</a:t>
            </a:r>
            <a:r>
              <a:rPr lang="en-US" sz="2000" dirty="0">
                <a:latin typeface="Arial" panose="020B0604020202020204" pitchFamily="34" charset="0"/>
                <a:cs typeface="Arial" panose="020B0604020202020204" pitchFamily="34" charset="0"/>
              </a:rPr>
              <a:t> for a business </a:t>
            </a:r>
            <a:r>
              <a:rPr lang="en-US" sz="2000" b="1" dirty="0">
                <a:latin typeface="Arial" panose="020B0604020202020204" pitchFamily="34" charset="0"/>
                <a:cs typeface="Arial" panose="020B0604020202020204" pitchFamily="34" charset="0"/>
              </a:rPr>
              <a:t>for a given time period.</a:t>
            </a:r>
            <a:endParaRPr lang="en-US" sz="2000" dirty="0">
              <a:latin typeface="Arial" panose="020B0604020202020204" pitchFamily="34" charset="0"/>
              <a:cs typeface="Arial" panose="020B0604020202020204" pitchFamily="34" charset="0"/>
            </a:endParaRPr>
          </a:p>
        </p:txBody>
      </p:sp>
      <p:sp>
        <p:nvSpPr>
          <p:cNvPr id="8" name="Text 26">
            <a:extLst>
              <a:ext uri="{FF2B5EF4-FFF2-40B4-BE49-F238E27FC236}">
                <a16:creationId xmlns:a16="http://schemas.microsoft.com/office/drawing/2014/main" id="{C266018C-52B6-FFB9-3EAF-E575FCBC3F4B}"/>
              </a:ext>
            </a:extLst>
          </p:cNvPr>
          <p:cNvSpPr/>
          <p:nvPr/>
        </p:nvSpPr>
        <p:spPr>
          <a:xfrm>
            <a:off x="901703" y="4003511"/>
            <a:ext cx="9983467"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0E23DA75-92A2-9678-D838-FB3AEE52EBE8}"/>
              </a:ext>
            </a:extLst>
          </p:cNvPr>
          <p:cNvSpPr/>
          <p:nvPr/>
        </p:nvSpPr>
        <p:spPr>
          <a:xfrm>
            <a:off x="899985" y="2745352"/>
            <a:ext cx="9983467" cy="1053128"/>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577A0BD1-B8EF-53D7-211E-57AFB3367F93}"/>
              </a:ext>
            </a:extLst>
          </p:cNvPr>
          <p:cNvSpPr/>
          <p:nvPr/>
        </p:nvSpPr>
        <p:spPr>
          <a:xfrm>
            <a:off x="1144714" y="2920899"/>
            <a:ext cx="9586002" cy="682029"/>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Revenues</a:t>
            </a:r>
            <a:endParaRPr lang="en-US" sz="2000" dirty="0"/>
          </a:p>
          <a:p>
            <a:r>
              <a:rPr lang="en-US" sz="2000" dirty="0">
                <a:latin typeface="Arial" panose="020B0604020202020204" pitchFamily="34" charset="0"/>
                <a:cs typeface="Arial" panose="020B0604020202020204" pitchFamily="34" charset="0"/>
              </a:rPr>
              <a:t>increases in net assets from delivering goods/services</a:t>
            </a:r>
            <a:r>
              <a:rPr lang="en-US" dirty="0"/>
              <a:t>.</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D34E6BC8-0D62-A215-01CE-7AE8AF49E9AC}"/>
              </a:ext>
            </a:extLst>
          </p:cNvPr>
          <p:cNvSpPr/>
          <p:nvPr/>
        </p:nvSpPr>
        <p:spPr>
          <a:xfrm>
            <a:off x="1142996" y="4173884"/>
            <a:ext cx="9586003" cy="953225"/>
          </a:xfrm>
          <a:prstGeom prst="rect">
            <a:avLst/>
          </a:prstGeom>
          <a:noFill/>
          <a:ln/>
        </p:spPr>
        <p:txBody>
          <a:bodyPr wrap="square" lIns="0" tIns="0" rIns="0" bIns="0" rtlCol="0" anchor="t"/>
          <a:lstStyle/>
          <a:p>
            <a:r>
              <a:rPr lang="en-US" sz="2000" b="1" dirty="0">
                <a:solidFill>
                  <a:srgbClr val="B71C1C"/>
                </a:solidFill>
                <a:latin typeface="Arial" panose="020B0604020202020204" pitchFamily="34" charset="0"/>
                <a:ea typeface="Arial" pitchFamily="34" charset="-122"/>
                <a:cs typeface="Arial" panose="020B0604020202020204" pitchFamily="34" charset="0"/>
              </a:rPr>
              <a:t>Expenses</a:t>
            </a:r>
            <a:endParaRPr lang="en-US" sz="2000" dirty="0"/>
          </a:p>
          <a:p>
            <a:pPr lvl="0"/>
            <a:r>
              <a:rPr lang="en-US" sz="2000" dirty="0">
                <a:latin typeface="Arial" panose="020B0604020202020204" pitchFamily="34" charset="0"/>
                <a:cs typeface="Arial" panose="020B0604020202020204" pitchFamily="34" charset="0"/>
              </a:rPr>
              <a:t>decreases in net assets from revenue-generating activities (COGS, wages, advertising, depreciation, interest, taxes).</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E6F455D5-61F1-440B-BD15-763D1998D693}"/>
              </a:ext>
            </a:extLst>
          </p:cNvPr>
          <p:cNvSpPr/>
          <p:nvPr/>
        </p:nvSpPr>
        <p:spPr>
          <a:xfrm>
            <a:off x="887730" y="5494099"/>
            <a:ext cx="4927621" cy="106672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0" name="Text 13">
            <a:extLst>
              <a:ext uri="{FF2B5EF4-FFF2-40B4-BE49-F238E27FC236}">
                <a16:creationId xmlns:a16="http://schemas.microsoft.com/office/drawing/2014/main" id="{EA5A9333-BB93-54E6-1F83-5478BF5BF227}"/>
              </a:ext>
            </a:extLst>
          </p:cNvPr>
          <p:cNvSpPr/>
          <p:nvPr/>
        </p:nvSpPr>
        <p:spPr>
          <a:xfrm>
            <a:off x="1145540" y="5678090"/>
            <a:ext cx="4649470" cy="882730"/>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Net Income</a:t>
            </a:r>
          </a:p>
          <a:p>
            <a:pPr>
              <a:lnSpc>
                <a:spcPts val="2100"/>
              </a:lnSpc>
              <a:spcAft>
                <a:spcPts val="800"/>
              </a:spcAft>
            </a:pPr>
            <a:r>
              <a:rPr lang="en-US" sz="2000" dirty="0"/>
              <a:t>when revenues exceed expenses.</a:t>
            </a:r>
            <a:endParaRPr lang="en-US" sz="2000" dirty="0">
              <a:solidFill>
                <a:srgbClr val="4B5563"/>
              </a:solidFill>
              <a:latin typeface="Arial" pitchFamily="34" charset="0"/>
              <a:ea typeface="Arial" pitchFamily="34" charset="-122"/>
              <a:cs typeface="Arial" pitchFamily="34" charset="-120"/>
            </a:endParaRPr>
          </a:p>
          <a:p>
            <a:pPr>
              <a:lnSpc>
                <a:spcPts val="2100"/>
              </a:lnSpc>
              <a:spcAft>
                <a:spcPts val="800"/>
              </a:spcAft>
            </a:pPr>
            <a:endParaRPr lang="en-US" sz="1500" dirty="0"/>
          </a:p>
        </p:txBody>
      </p:sp>
      <p:sp>
        <p:nvSpPr>
          <p:cNvPr id="32" name="Text 26">
            <a:extLst>
              <a:ext uri="{FF2B5EF4-FFF2-40B4-BE49-F238E27FC236}">
                <a16:creationId xmlns:a16="http://schemas.microsoft.com/office/drawing/2014/main" id="{ED1988B4-DBCF-1767-7550-FF67A15F79F0}"/>
              </a:ext>
            </a:extLst>
          </p:cNvPr>
          <p:cNvSpPr/>
          <p:nvPr/>
        </p:nvSpPr>
        <p:spPr>
          <a:xfrm>
            <a:off x="5977890" y="5486479"/>
            <a:ext cx="4927621" cy="107434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3" name="Text 13">
            <a:extLst>
              <a:ext uri="{FF2B5EF4-FFF2-40B4-BE49-F238E27FC236}">
                <a16:creationId xmlns:a16="http://schemas.microsoft.com/office/drawing/2014/main" id="{4AC36DDB-F06A-A8F9-6994-42C760E9E10A}"/>
              </a:ext>
            </a:extLst>
          </p:cNvPr>
          <p:cNvSpPr/>
          <p:nvPr/>
        </p:nvSpPr>
        <p:spPr>
          <a:xfrm>
            <a:off x="6235700" y="5670470"/>
            <a:ext cx="4649470" cy="882730"/>
          </a:xfrm>
          <a:prstGeom prst="rect">
            <a:avLst/>
          </a:prstGeom>
          <a:noFill/>
          <a:ln/>
        </p:spPr>
        <p:txBody>
          <a:bodyPr wrap="square" lIns="0" tIns="0" rIns="0" bIns="0" rtlCol="0" anchor="t"/>
          <a:lstStyle/>
          <a:p>
            <a:pPr>
              <a:lnSpc>
                <a:spcPts val="2100"/>
              </a:lnSpc>
              <a:spcAft>
                <a:spcPts val="800"/>
              </a:spcAft>
            </a:pPr>
            <a:r>
              <a:rPr lang="en-US" sz="2000" b="1" dirty="0">
                <a:solidFill>
                  <a:srgbClr val="854D0E"/>
                </a:solidFill>
                <a:latin typeface="Arial" pitchFamily="34" charset="0"/>
                <a:ea typeface="Arial" pitchFamily="34" charset="-122"/>
                <a:cs typeface="Arial" pitchFamily="34" charset="-120"/>
              </a:rPr>
              <a:t>Net Loss</a:t>
            </a:r>
          </a:p>
          <a:p>
            <a:pPr>
              <a:lnSpc>
                <a:spcPts val="2100"/>
              </a:lnSpc>
              <a:spcAft>
                <a:spcPts val="800"/>
              </a:spcAft>
            </a:pPr>
            <a:r>
              <a:rPr lang="en-US" sz="2000" dirty="0"/>
              <a:t>when expenses exceed revenues.</a:t>
            </a:r>
            <a:endParaRPr lang="en-US" sz="2000" dirty="0">
              <a:solidFill>
                <a:srgbClr val="4B5563"/>
              </a:solidFill>
              <a:latin typeface="Arial" pitchFamily="34" charset="0"/>
              <a:ea typeface="Arial" pitchFamily="34" charset="-122"/>
              <a:cs typeface="Arial" pitchFamily="34" charset="-120"/>
            </a:endParaRPr>
          </a:p>
          <a:p>
            <a:pPr>
              <a:lnSpc>
                <a:spcPts val="2100"/>
              </a:lnSpc>
              <a:spcAft>
                <a:spcPts val="800"/>
              </a:spcAft>
            </a:pPr>
            <a:endParaRPr lang="en-US" sz="1500" dirty="0"/>
          </a:p>
        </p:txBody>
      </p:sp>
    </p:spTree>
    <p:extLst>
      <p:ext uri="{BB962C8B-B14F-4D97-AF65-F5344CB8AC3E}">
        <p14:creationId xmlns:p14="http://schemas.microsoft.com/office/powerpoint/2010/main" val="8300282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30"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0D87-88BD-3C4E-9AD5-172B90938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B2FE0-1A89-8E9A-8DB4-07C923B48C38}"/>
              </a:ext>
            </a:extLst>
          </p:cNvPr>
          <p:cNvSpPr>
            <a:spLocks noGrp="1"/>
          </p:cNvSpPr>
          <p:nvPr>
            <p:ph type="title"/>
          </p:nvPr>
        </p:nvSpPr>
        <p:spPr/>
        <p:txBody>
          <a:bodyPr>
            <a:normAutofit/>
          </a:bodyPr>
          <a:lstStyle/>
          <a:p>
            <a:r>
              <a:rPr lang="en-US" dirty="0"/>
              <a:t>General Structure of an Income Statement </a:t>
            </a:r>
          </a:p>
        </p:txBody>
      </p:sp>
      <p:pic>
        <p:nvPicPr>
          <p:cNvPr id="4" name="Picture 3">
            <a:extLst>
              <a:ext uri="{FF2B5EF4-FFF2-40B4-BE49-F238E27FC236}">
                <a16:creationId xmlns:a16="http://schemas.microsoft.com/office/drawing/2014/main" id="{2080ABB7-752E-30AC-C599-EFD0003D720B}"/>
              </a:ext>
            </a:extLst>
          </p:cNvPr>
          <p:cNvPicPr>
            <a:picLocks noChangeAspect="1"/>
          </p:cNvPicPr>
          <p:nvPr/>
        </p:nvPicPr>
        <p:blipFill>
          <a:blip r:embed="rId3"/>
          <a:stretch>
            <a:fillRect/>
          </a:stretch>
        </p:blipFill>
        <p:spPr>
          <a:xfrm>
            <a:off x="2676047" y="1903751"/>
            <a:ext cx="6839905" cy="4239217"/>
          </a:xfrm>
          <a:prstGeom prst="rect">
            <a:avLst/>
          </a:prstGeom>
        </p:spPr>
      </p:pic>
      <p:grpSp>
        <p:nvGrpSpPr>
          <p:cNvPr id="9" name="Group 8">
            <a:extLst>
              <a:ext uri="{FF2B5EF4-FFF2-40B4-BE49-F238E27FC236}">
                <a16:creationId xmlns:a16="http://schemas.microsoft.com/office/drawing/2014/main" id="{B220F4FD-83F3-9A41-D3A5-137DF6294DC5}"/>
              </a:ext>
            </a:extLst>
          </p:cNvPr>
          <p:cNvGrpSpPr/>
          <p:nvPr/>
        </p:nvGrpSpPr>
        <p:grpSpPr>
          <a:xfrm>
            <a:off x="7054056" y="4178300"/>
            <a:ext cx="4516913" cy="656590"/>
            <a:chOff x="-606480" y="0"/>
            <a:chExt cx="4204704" cy="656590"/>
          </a:xfrm>
        </p:grpSpPr>
        <p:sp>
          <p:nvSpPr>
            <p:cNvPr id="10" name="Text Box 2">
              <a:extLst>
                <a:ext uri="{FF2B5EF4-FFF2-40B4-BE49-F238E27FC236}">
                  <a16:creationId xmlns:a16="http://schemas.microsoft.com/office/drawing/2014/main" id="{0DB5DCFD-449A-7E23-DEAC-B7533F03C67D}"/>
                </a:ext>
              </a:extLst>
            </p:cNvPr>
            <p:cNvSpPr txBox="1">
              <a:spLocks noChangeArrowheads="1"/>
            </p:cNvSpPr>
            <p:nvPr/>
          </p:nvSpPr>
          <p:spPr bwMode="auto">
            <a:xfrm>
              <a:off x="1794311" y="0"/>
              <a:ext cx="1803913" cy="6565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Aft>
                  <a:spcPts val="1000"/>
                </a:spcAft>
                <a:buNone/>
              </a:pPr>
              <a:r>
                <a:rPr lang="en-US" sz="1400" kern="100" dirty="0">
                  <a:solidFill>
                    <a:srgbClr val="C00000"/>
                  </a:solidFill>
                  <a:effectLst/>
                  <a:ea typeface="Malgun Gothic" panose="020B0503020000020004" pitchFamily="34" charset="-127"/>
                  <a:cs typeface="Times New Roman" panose="02020603050405020304" pitchFamily="18" charset="0"/>
                </a:rPr>
                <a:t>Tax expense applies to Income from continuing operations</a:t>
              </a:r>
              <a:endParaRPr lang="en-US" sz="1400" kern="100" dirty="0">
                <a:effectLst/>
                <a:ea typeface="Malgun Gothic" panose="020B0503020000020004" pitchFamily="34" charset="-127"/>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7477CFA-AE76-9C1A-A302-379B0F4D7428}"/>
                </a:ext>
              </a:extLst>
            </p:cNvPr>
            <p:cNvCxnSpPr/>
            <p:nvPr/>
          </p:nvCxnSpPr>
          <p:spPr>
            <a:xfrm flipH="1">
              <a:off x="-606480" y="301385"/>
              <a:ext cx="2400936"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 Box 2">
            <a:extLst>
              <a:ext uri="{FF2B5EF4-FFF2-40B4-BE49-F238E27FC236}">
                <a16:creationId xmlns:a16="http://schemas.microsoft.com/office/drawing/2014/main" id="{0D0D5B97-50AA-C2AC-E005-F6D2C446DB8C}"/>
              </a:ext>
            </a:extLst>
          </p:cNvPr>
          <p:cNvSpPr txBox="1">
            <a:spLocks noChangeArrowheads="1"/>
          </p:cNvSpPr>
          <p:nvPr/>
        </p:nvSpPr>
        <p:spPr bwMode="auto">
          <a:xfrm>
            <a:off x="9644542" y="5032077"/>
            <a:ext cx="1937858" cy="65658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gn="ctr">
              <a:spcAft>
                <a:spcPts val="1000"/>
              </a:spcAft>
              <a:buNone/>
            </a:pPr>
            <a:r>
              <a:rPr lang="en-US" sz="1400" kern="100" dirty="0">
                <a:solidFill>
                  <a:srgbClr val="C00000"/>
                </a:solidFill>
                <a:effectLst/>
                <a:ea typeface="Malgun Gothic" panose="020B0503020000020004" pitchFamily="34" charset="-127"/>
                <a:cs typeface="Times New Roman" panose="02020603050405020304" pitchFamily="18" charset="0"/>
              </a:rPr>
              <a:t>Transitory items - not expected to recur; reported ‘net of tax</a:t>
            </a:r>
            <a:r>
              <a:rPr lang="en-US" sz="1050" kern="100" dirty="0">
                <a:solidFill>
                  <a:srgbClr val="C00000"/>
                </a:solidFill>
                <a:effectLst/>
                <a:ea typeface="Malgun Gothic" panose="020B0503020000020004" pitchFamily="34" charset="-127"/>
                <a:cs typeface="Times New Roman" panose="02020603050405020304" pitchFamily="18" charset="0"/>
              </a:rPr>
              <a:t>’ </a:t>
            </a:r>
            <a:endParaRPr lang="en-US" sz="1050" kern="100" dirty="0">
              <a:effectLst/>
              <a:ea typeface="Malgun Gothic" panose="020B0503020000020004" pitchFamily="34" charset="-127"/>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36616CA5-1D11-1F5A-5C19-67F002040F83}"/>
              </a:ext>
            </a:extLst>
          </p:cNvPr>
          <p:cNvCxnSpPr>
            <a:cxnSpLocks/>
          </p:cNvCxnSpPr>
          <p:nvPr/>
        </p:nvCxnSpPr>
        <p:spPr>
          <a:xfrm flipH="1">
            <a:off x="7568407" y="5322034"/>
            <a:ext cx="2038985"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E375D9A-F273-3E8D-4514-6613EBA3222A}"/>
              </a:ext>
            </a:extLst>
          </p:cNvPr>
          <p:cNvPicPr>
            <a:picLocks noChangeAspect="1"/>
          </p:cNvPicPr>
          <p:nvPr/>
        </p:nvPicPr>
        <p:blipFill>
          <a:blip r:embed="rId4"/>
          <a:stretch>
            <a:fillRect/>
          </a:stretch>
        </p:blipFill>
        <p:spPr>
          <a:xfrm>
            <a:off x="404034" y="2222882"/>
            <a:ext cx="2143424" cy="3600953"/>
          </a:xfrm>
          <a:prstGeom prst="rect">
            <a:avLst/>
          </a:prstGeom>
        </p:spPr>
      </p:pic>
    </p:spTree>
    <p:extLst>
      <p:ext uri="{BB962C8B-B14F-4D97-AF65-F5344CB8AC3E}">
        <p14:creationId xmlns:p14="http://schemas.microsoft.com/office/powerpoint/2010/main" val="1363837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5DE3-214F-EA4E-526A-84814CAEC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519C7-25EF-B5AA-BF53-07C4556DDAF3}"/>
              </a:ext>
            </a:extLst>
          </p:cNvPr>
          <p:cNvSpPr>
            <a:spLocks noGrp="1"/>
          </p:cNvSpPr>
          <p:nvPr>
            <p:ph type="title"/>
          </p:nvPr>
        </p:nvSpPr>
        <p:spPr/>
        <p:txBody>
          <a:bodyPr>
            <a:normAutofit/>
          </a:bodyPr>
          <a:lstStyle/>
          <a:p>
            <a:r>
              <a:rPr lang="en-US" dirty="0"/>
              <a:t>Classification of Expenses – Why?</a:t>
            </a:r>
          </a:p>
        </p:txBody>
      </p:sp>
      <p:sp>
        <p:nvSpPr>
          <p:cNvPr id="8" name="Text 26">
            <a:extLst>
              <a:ext uri="{FF2B5EF4-FFF2-40B4-BE49-F238E27FC236}">
                <a16:creationId xmlns:a16="http://schemas.microsoft.com/office/drawing/2014/main" id="{125BB80A-EDC3-3312-C81F-C1B7EAF4DD11}"/>
              </a:ext>
            </a:extLst>
          </p:cNvPr>
          <p:cNvSpPr/>
          <p:nvPr/>
        </p:nvSpPr>
        <p:spPr>
          <a:xfrm>
            <a:off x="901703" y="3054821"/>
            <a:ext cx="9983467" cy="1932199"/>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5B456B57-7F1E-C858-60E0-6C43C757730D}"/>
              </a:ext>
            </a:extLst>
          </p:cNvPr>
          <p:cNvSpPr/>
          <p:nvPr/>
        </p:nvSpPr>
        <p:spPr>
          <a:xfrm>
            <a:off x="899985" y="1488051"/>
            <a:ext cx="9983467"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A5976285-1F1C-311E-FE1A-707EFC774A2F}"/>
              </a:ext>
            </a:extLst>
          </p:cNvPr>
          <p:cNvSpPr/>
          <p:nvPr/>
        </p:nvSpPr>
        <p:spPr>
          <a:xfrm>
            <a:off x="1144714" y="1663599"/>
            <a:ext cx="9586002"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Operating Expenses</a:t>
            </a:r>
            <a:endParaRPr lang="en-US" sz="2000" dirty="0"/>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Usual and necessary costs to support main activities.</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Include: COGS, wages, depreciation, amortization, R&amp;D</a:t>
            </a:r>
            <a:endParaRPr lang="en-US" dirty="0">
              <a:latin typeface="Arial" panose="020B0604020202020204" pitchFamily="34" charset="0"/>
              <a:cs typeface="Arial" panose="020B0604020202020204" pitchFamily="34" charset="0"/>
            </a:endParaRPr>
          </a:p>
          <a:p>
            <a:endParaRPr lang="en-US" dirty="0"/>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06836053-8A0A-24C7-0D56-CF528CD46D8B}"/>
              </a:ext>
            </a:extLst>
          </p:cNvPr>
          <p:cNvSpPr/>
          <p:nvPr/>
        </p:nvSpPr>
        <p:spPr>
          <a:xfrm>
            <a:off x="1142996" y="3225194"/>
            <a:ext cx="9586003" cy="1422251"/>
          </a:xfrm>
          <a:prstGeom prst="rect">
            <a:avLst/>
          </a:prstGeom>
          <a:noFill/>
          <a:ln/>
        </p:spPr>
        <p:txBody>
          <a:bodyPr wrap="square" lIns="0" tIns="0" rIns="0" bIns="0" rtlCol="0" anchor="t"/>
          <a:lstStyle/>
          <a:p>
            <a:pPr>
              <a:lnSpc>
                <a:spcPts val="3000"/>
              </a:lnSpc>
            </a:pPr>
            <a:r>
              <a:rPr lang="en-US" sz="2000" b="1" dirty="0">
                <a:solidFill>
                  <a:srgbClr val="B71C1C"/>
                </a:solidFill>
                <a:latin typeface="Arial" panose="020B0604020202020204" pitchFamily="34" charset="0"/>
                <a:ea typeface="Arial" pitchFamily="34" charset="-122"/>
                <a:cs typeface="Arial" panose="020B0604020202020204" pitchFamily="34" charset="0"/>
              </a:rPr>
              <a:t>Nonoperating Revenues and Expenses</a:t>
            </a:r>
            <a:endParaRPr lang="en-US" sz="2000" dirty="0">
              <a:latin typeface="Arial" panose="020B0604020202020204" pitchFamily="34" charset="0"/>
              <a:cs typeface="Arial" panose="020B0604020202020204" pitchFamily="34" charset="0"/>
            </a:endParaRP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Relate to financing and investing activities </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Examples : interest revenue, interest expense</a:t>
            </a:r>
          </a:p>
          <a:p>
            <a:pPr marL="342900" lvl="0" indent="-342900">
              <a:lnSpc>
                <a:spcPts val="3000"/>
              </a:lnSpc>
              <a:buFont typeface="Arial" panose="020B0604020202020204" pitchFamily="34" charset="0"/>
              <a:buChar char="•"/>
            </a:pPr>
            <a:r>
              <a:rPr lang="en-US" sz="2000" dirty="0">
                <a:latin typeface="Arial" panose="020B0604020202020204" pitchFamily="34" charset="0"/>
                <a:cs typeface="Arial" panose="020B0604020202020204" pitchFamily="34" charset="0"/>
              </a:rPr>
              <a:t>Separated from operating activities for better performance insights</a:t>
            </a:r>
            <a:r>
              <a:rPr lang="en-US" dirty="0"/>
              <a:t>.</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28893DD8-819B-1993-E19A-E3365B436C5A}"/>
              </a:ext>
            </a:extLst>
          </p:cNvPr>
          <p:cNvSpPr/>
          <p:nvPr/>
        </p:nvSpPr>
        <p:spPr>
          <a:xfrm>
            <a:off x="887730" y="5194400"/>
            <a:ext cx="10027527"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0" name="Text 13">
            <a:extLst>
              <a:ext uri="{FF2B5EF4-FFF2-40B4-BE49-F238E27FC236}">
                <a16:creationId xmlns:a16="http://schemas.microsoft.com/office/drawing/2014/main" id="{9864E8FE-148B-C7F1-314B-65383DE14752}"/>
              </a:ext>
            </a:extLst>
          </p:cNvPr>
          <p:cNvSpPr/>
          <p:nvPr/>
        </p:nvSpPr>
        <p:spPr>
          <a:xfrm>
            <a:off x="1145540" y="5632370"/>
            <a:ext cx="9461500" cy="825580"/>
          </a:xfrm>
          <a:prstGeom prst="rect">
            <a:avLst/>
          </a:prstGeom>
          <a:noFill/>
          <a:ln/>
        </p:spPr>
        <p:txBody>
          <a:bodyPr wrap="square" lIns="0" tIns="0" rIns="0" bIns="0" rtlCol="0" anchor="t"/>
          <a:lstStyle/>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Separating income types helps forecast future company performance</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Nonrecurring items unlikely to persist → less relevant for predictions.</a:t>
            </a:r>
          </a:p>
          <a:p>
            <a:pPr>
              <a:lnSpc>
                <a:spcPts val="3000"/>
              </a:lnSpc>
              <a:spcBef>
                <a:spcPts val="600"/>
              </a:spcBef>
            </a:pPr>
            <a:endParaRPr lang="en-US" sz="2000" dirty="0">
              <a:latin typeface="Arial" panose="020B0604020202020204" pitchFamily="34" charset="0"/>
              <a:cs typeface="Arial" panose="020B0604020202020204" pitchFamily="34" charset="0"/>
            </a:endParaRPr>
          </a:p>
          <a:p>
            <a:pPr>
              <a:lnSpc>
                <a:spcPts val="3000"/>
              </a:lnSpc>
              <a:spcBef>
                <a:spcPts val="600"/>
              </a:spcBef>
            </a:pPr>
            <a:endParaRPr lang="en-US" sz="2000" dirty="0"/>
          </a:p>
          <a:p>
            <a:pPr>
              <a:lnSpc>
                <a:spcPts val="2100"/>
              </a:lnSpc>
              <a:spcAft>
                <a:spcPts val="800"/>
              </a:spcAft>
            </a:pPr>
            <a:endParaRPr lang="en-US" sz="1500" dirty="0"/>
          </a:p>
        </p:txBody>
      </p:sp>
      <p:sp>
        <p:nvSpPr>
          <p:cNvPr id="4" name="TextBox 3">
            <a:extLst>
              <a:ext uri="{FF2B5EF4-FFF2-40B4-BE49-F238E27FC236}">
                <a16:creationId xmlns:a16="http://schemas.microsoft.com/office/drawing/2014/main" id="{6ED76C6E-6831-4C4F-A7AA-9E0F7D2FC7A2}"/>
              </a:ext>
            </a:extLst>
          </p:cNvPr>
          <p:cNvSpPr txBox="1"/>
          <p:nvPr/>
        </p:nvSpPr>
        <p:spPr>
          <a:xfrm>
            <a:off x="1142996" y="5226128"/>
            <a:ext cx="6126480" cy="369332"/>
          </a:xfrm>
          <a:prstGeom prst="rect">
            <a:avLst/>
          </a:prstGeom>
          <a:noFill/>
        </p:spPr>
        <p:txBody>
          <a:bodyPr wrap="square">
            <a:spAutoFit/>
          </a:bodyPr>
          <a:lstStyle/>
          <a:p>
            <a:pPr>
              <a:spcAft>
                <a:spcPts val="800"/>
              </a:spcAft>
            </a:pPr>
            <a:r>
              <a:rPr lang="en-US" sz="1800" b="1" dirty="0">
                <a:solidFill>
                  <a:srgbClr val="854D0E"/>
                </a:solidFill>
                <a:latin typeface="Arial" pitchFamily="34" charset="0"/>
                <a:ea typeface="Arial" pitchFamily="34" charset="-122"/>
                <a:cs typeface="Arial" pitchFamily="34" charset="-120"/>
              </a:rPr>
              <a:t>Key Insights</a:t>
            </a:r>
          </a:p>
        </p:txBody>
      </p:sp>
    </p:spTree>
    <p:extLst>
      <p:ext uri="{BB962C8B-B14F-4D97-AF65-F5344CB8AC3E}">
        <p14:creationId xmlns:p14="http://schemas.microsoft.com/office/powerpoint/2010/main" val="355244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30"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2AC92-0F5A-5337-CCE1-57E2FD81F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B5C92-37E9-ADF4-ADF3-EA5C82130CFC}"/>
              </a:ext>
            </a:extLst>
          </p:cNvPr>
          <p:cNvSpPr>
            <a:spLocks noGrp="1"/>
          </p:cNvSpPr>
          <p:nvPr>
            <p:ph type="title"/>
          </p:nvPr>
        </p:nvSpPr>
        <p:spPr/>
        <p:txBody>
          <a:bodyPr>
            <a:normAutofit/>
          </a:bodyPr>
          <a:lstStyle/>
          <a:p>
            <a:r>
              <a:rPr lang="en-US" dirty="0"/>
              <a:t>Transitory Items and Gross Profit Margin</a:t>
            </a:r>
          </a:p>
        </p:txBody>
      </p:sp>
      <p:sp>
        <p:nvSpPr>
          <p:cNvPr id="8" name="Text 26">
            <a:extLst>
              <a:ext uri="{FF2B5EF4-FFF2-40B4-BE49-F238E27FC236}">
                <a16:creationId xmlns:a16="http://schemas.microsoft.com/office/drawing/2014/main" id="{E3C23AD4-1347-9F65-B8FD-2D221B349A60}"/>
              </a:ext>
            </a:extLst>
          </p:cNvPr>
          <p:cNvSpPr/>
          <p:nvPr/>
        </p:nvSpPr>
        <p:spPr>
          <a:xfrm>
            <a:off x="901703" y="3185447"/>
            <a:ext cx="9983467" cy="1592624"/>
          </a:xfrm>
          <a:prstGeom prst="roundRect">
            <a:avLst>
              <a:gd name="adj" fmla="val 7846"/>
            </a:avLst>
          </a:prstGeom>
          <a:solidFill>
            <a:srgbClr val="FEF2F2"/>
          </a:solidFill>
          <a:ln w="9525">
            <a:solidFill>
              <a:srgbClr val="EF4444"/>
            </a:solidFill>
          </a:ln>
        </p:spPr>
        <p:txBody>
          <a:bodyPr wrap="square" rtlCol="0" anchor="ctr"/>
          <a:lstStyle/>
          <a:p>
            <a:endParaRPr lang="en-US" sz="2400" dirty="0">
              <a:latin typeface="Arial" panose="020B0604020202020204" pitchFamily="34" charset="0"/>
              <a:cs typeface="Arial" panose="020B0604020202020204" pitchFamily="34" charset="0"/>
            </a:endParaRPr>
          </a:p>
        </p:txBody>
      </p:sp>
      <p:sp>
        <p:nvSpPr>
          <p:cNvPr id="14" name="Text 12">
            <a:extLst>
              <a:ext uri="{FF2B5EF4-FFF2-40B4-BE49-F238E27FC236}">
                <a16:creationId xmlns:a16="http://schemas.microsoft.com/office/drawing/2014/main" id="{4CCBBE0C-B973-9BFD-B77F-7FADC1E4DE7F}"/>
              </a:ext>
            </a:extLst>
          </p:cNvPr>
          <p:cNvSpPr/>
          <p:nvPr/>
        </p:nvSpPr>
        <p:spPr>
          <a:xfrm>
            <a:off x="442786" y="1488051"/>
            <a:ext cx="5421316"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2" name="Text 6">
            <a:extLst>
              <a:ext uri="{FF2B5EF4-FFF2-40B4-BE49-F238E27FC236}">
                <a16:creationId xmlns:a16="http://schemas.microsoft.com/office/drawing/2014/main" id="{9A76379C-821D-D3A6-EFFD-49033C837E91}"/>
              </a:ext>
            </a:extLst>
          </p:cNvPr>
          <p:cNvSpPr/>
          <p:nvPr/>
        </p:nvSpPr>
        <p:spPr>
          <a:xfrm>
            <a:off x="687515" y="1663599"/>
            <a:ext cx="5205481"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Discontinued Operations</a:t>
            </a:r>
            <a:endParaRPr lang="en-US" sz="2000" dirty="0"/>
          </a:p>
          <a:p>
            <a:pPr marL="342900" indent="-342900">
              <a:lnSpc>
                <a:spcPts val="3000"/>
              </a:lnSpc>
              <a:buFont typeface="Arial" panose="020B0604020202020204" pitchFamily="34" charset="0"/>
              <a:buChar char="•"/>
            </a:pPr>
            <a:r>
              <a:rPr lang="en-US" sz="2000" dirty="0">
                <a:latin typeface="Arial" pitchFamily="34" charset="0"/>
                <a:ea typeface="Arial" pitchFamily="34" charset="-122"/>
                <a:cs typeface="Arial" pitchFamily="34" charset="-120"/>
              </a:rPr>
              <a:t>Gains or losses from</a:t>
            </a:r>
            <a:r>
              <a:rPr lang="en-US" sz="2000" b="1" dirty="0">
                <a:latin typeface="Arial" pitchFamily="34" charset="0"/>
                <a:ea typeface="Arial" pitchFamily="34" charset="-122"/>
                <a:cs typeface="Arial" pitchFamily="34" charset="-120"/>
              </a:rPr>
              <a:t> business segments being sold </a:t>
            </a:r>
            <a:r>
              <a:rPr lang="en-US" sz="2000" dirty="0">
                <a:latin typeface="Arial" pitchFamily="34" charset="0"/>
                <a:ea typeface="Arial" pitchFamily="34" charset="-122"/>
                <a:cs typeface="Arial" pitchFamily="34" charset="-120"/>
              </a:rPr>
              <a:t>or sold in current period</a:t>
            </a:r>
            <a:endParaRPr lang="en-US" sz="2000" dirty="0"/>
          </a:p>
          <a:p>
            <a:endParaRPr lang="en-US" dirty="0"/>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 6">
            <a:extLst>
              <a:ext uri="{FF2B5EF4-FFF2-40B4-BE49-F238E27FC236}">
                <a16:creationId xmlns:a16="http://schemas.microsoft.com/office/drawing/2014/main" id="{12ACC38A-4D62-F08B-017C-308F279B4A0C}"/>
              </a:ext>
            </a:extLst>
          </p:cNvPr>
          <p:cNvSpPr/>
          <p:nvPr/>
        </p:nvSpPr>
        <p:spPr>
          <a:xfrm>
            <a:off x="1142996" y="3355819"/>
            <a:ext cx="9586003" cy="1422251"/>
          </a:xfrm>
          <a:prstGeom prst="rect">
            <a:avLst/>
          </a:prstGeom>
          <a:noFill/>
          <a:ln/>
        </p:spPr>
        <p:txBody>
          <a:bodyPr wrap="square" lIns="0" tIns="0" rIns="0" bIns="0" rtlCol="0" anchor="t"/>
          <a:lstStyle/>
          <a:p>
            <a:pPr>
              <a:lnSpc>
                <a:spcPts val="3000"/>
              </a:lnSpc>
            </a:pPr>
            <a:r>
              <a:rPr lang="en-US" sz="2000" b="1" dirty="0">
                <a:solidFill>
                  <a:srgbClr val="B71C1C"/>
                </a:solidFill>
                <a:latin typeface="Arial" panose="020B0604020202020204" pitchFamily="34" charset="0"/>
                <a:ea typeface="Arial" pitchFamily="34" charset="-122"/>
                <a:cs typeface="Arial" panose="020B0604020202020204" pitchFamily="34" charset="0"/>
              </a:rPr>
              <a:t>Gross Profit Margin = Gross </a:t>
            </a:r>
            <a:r>
              <a:rPr lang="en-US" sz="2000" b="1" dirty="0">
                <a:solidFill>
                  <a:srgbClr val="B71C1C"/>
                </a:solidFill>
                <a:latin typeface="Arial" panose="020B0604020202020204" pitchFamily="34" charset="0"/>
                <a:cs typeface="Arial" panose="020B0604020202020204" pitchFamily="34" charset="0"/>
              </a:rPr>
              <a:t>Profit ÷ Sales</a:t>
            </a:r>
          </a:p>
          <a:p>
            <a:pPr marL="342900" lvl="0" indent="-342900">
              <a:lnSpc>
                <a:spcPts val="3000"/>
              </a:lnSpc>
              <a:buFont typeface="Arial" panose="020B0604020202020204" pitchFamily="34" charset="0"/>
              <a:buChar char="•"/>
            </a:pPr>
            <a:r>
              <a:rPr lang="en-US" sz="2000" dirty="0">
                <a:latin typeface="Arial" pitchFamily="34" charset="0"/>
                <a:cs typeface="Arial" pitchFamily="34" charset="-120"/>
              </a:rPr>
              <a:t>Reflects selling price of products vs. cost to make or buy them.</a:t>
            </a:r>
          </a:p>
          <a:p>
            <a:pPr marL="342900" lvl="0" indent="-342900">
              <a:lnSpc>
                <a:spcPts val="3000"/>
              </a:lnSpc>
              <a:buFont typeface="Arial" panose="020B0604020202020204" pitchFamily="34" charset="0"/>
              <a:buChar char="•"/>
            </a:pPr>
            <a:r>
              <a:rPr lang="en-US" sz="2000" dirty="0">
                <a:latin typeface="Arial" pitchFamily="34" charset="0"/>
                <a:cs typeface="Arial" pitchFamily="34" charset="-120"/>
              </a:rPr>
              <a:t>Example: Sell for $10, cost $6 → gross profit margin = 40%.</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9" name="Text 26">
            <a:extLst>
              <a:ext uri="{FF2B5EF4-FFF2-40B4-BE49-F238E27FC236}">
                <a16:creationId xmlns:a16="http://schemas.microsoft.com/office/drawing/2014/main" id="{75957647-7E2F-6F4C-8CE3-F5A6B5756811}"/>
              </a:ext>
            </a:extLst>
          </p:cNvPr>
          <p:cNvSpPr/>
          <p:nvPr/>
        </p:nvSpPr>
        <p:spPr>
          <a:xfrm>
            <a:off x="887731" y="5194400"/>
            <a:ext cx="4789170"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4" name="TextBox 3">
            <a:extLst>
              <a:ext uri="{FF2B5EF4-FFF2-40B4-BE49-F238E27FC236}">
                <a16:creationId xmlns:a16="http://schemas.microsoft.com/office/drawing/2014/main" id="{B48253AF-153A-CB80-CAE5-704F5234B1DB}"/>
              </a:ext>
            </a:extLst>
          </p:cNvPr>
          <p:cNvSpPr txBox="1"/>
          <p:nvPr/>
        </p:nvSpPr>
        <p:spPr>
          <a:xfrm>
            <a:off x="1142996" y="5226128"/>
            <a:ext cx="4117936" cy="1190069"/>
          </a:xfrm>
          <a:prstGeom prst="rect">
            <a:avLst/>
          </a:prstGeom>
          <a:noFill/>
        </p:spPr>
        <p:txBody>
          <a:bodyPr wrap="square">
            <a:spAutoFit/>
          </a:bodyPr>
          <a:lstStyle/>
          <a:p>
            <a:pPr>
              <a:lnSpc>
                <a:spcPts val="1596"/>
              </a:lnSpc>
              <a:spcAft>
                <a:spcPts val="800"/>
              </a:spcAft>
            </a:pPr>
            <a:endParaRPr lang="en-US" b="1" dirty="0">
              <a:solidFill>
                <a:srgbClr val="854D0E"/>
              </a:solidFill>
              <a:latin typeface="Arial" pitchFamily="34" charset="0"/>
              <a:cs typeface="Arial" pitchFamily="34" charset="-120"/>
            </a:endParaRPr>
          </a:p>
          <a:p>
            <a:pPr>
              <a:lnSpc>
                <a:spcPts val="1596"/>
              </a:lnSpc>
              <a:spcAft>
                <a:spcPts val="800"/>
              </a:spcAft>
            </a:pPr>
            <a:r>
              <a:rPr lang="en-US" b="1" dirty="0">
                <a:solidFill>
                  <a:srgbClr val="854D0E"/>
                </a:solidFill>
                <a:latin typeface="Arial" pitchFamily="34" charset="0"/>
                <a:cs typeface="Arial" pitchFamily="34" charset="-120"/>
              </a:rPr>
              <a:t>High/increasing margin</a:t>
            </a:r>
          </a:p>
          <a:p>
            <a:pPr>
              <a:lnSpc>
                <a:spcPts val="1596"/>
              </a:lnSpc>
            </a:pPr>
            <a:r>
              <a:rPr lang="en-US" dirty="0">
                <a:solidFill>
                  <a:srgbClr val="1D1D1D"/>
                </a:solidFill>
                <a:latin typeface="Arial" pitchFamily="34" charset="0"/>
                <a:ea typeface="Arial" pitchFamily="34" charset="-122"/>
                <a:cs typeface="Arial" pitchFamily="34" charset="-120"/>
              </a:rPr>
              <a:t>Less competition, product strength</a:t>
            </a:r>
            <a:endParaRPr lang="en-US" dirty="0"/>
          </a:p>
          <a:p>
            <a:pPr>
              <a:spcAft>
                <a:spcPts val="800"/>
              </a:spcAft>
            </a:pPr>
            <a:endParaRPr lang="en-US" sz="1800" b="1" dirty="0">
              <a:solidFill>
                <a:srgbClr val="854D0E"/>
              </a:solidFill>
              <a:latin typeface="Arial" pitchFamily="34" charset="0"/>
              <a:ea typeface="Arial" pitchFamily="34" charset="-122"/>
              <a:cs typeface="Arial" pitchFamily="34" charset="-120"/>
            </a:endParaRPr>
          </a:p>
        </p:txBody>
      </p:sp>
      <p:sp>
        <p:nvSpPr>
          <p:cNvPr id="3" name="Text 12">
            <a:extLst>
              <a:ext uri="{FF2B5EF4-FFF2-40B4-BE49-F238E27FC236}">
                <a16:creationId xmlns:a16="http://schemas.microsoft.com/office/drawing/2014/main" id="{9F4C476B-2AD0-6728-3789-B855EC614C94}"/>
              </a:ext>
            </a:extLst>
          </p:cNvPr>
          <p:cNvSpPr/>
          <p:nvPr/>
        </p:nvSpPr>
        <p:spPr>
          <a:xfrm>
            <a:off x="5990146" y="1491861"/>
            <a:ext cx="5421316" cy="1380879"/>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5" name="Text 6">
            <a:extLst>
              <a:ext uri="{FF2B5EF4-FFF2-40B4-BE49-F238E27FC236}">
                <a16:creationId xmlns:a16="http://schemas.microsoft.com/office/drawing/2014/main" id="{0E900996-2261-4288-B1F8-897E73117D6B}"/>
              </a:ext>
            </a:extLst>
          </p:cNvPr>
          <p:cNvSpPr/>
          <p:nvPr/>
        </p:nvSpPr>
        <p:spPr>
          <a:xfrm>
            <a:off x="6234875" y="1667409"/>
            <a:ext cx="5205481" cy="1017616"/>
          </a:xfrm>
          <a:prstGeom prst="rect">
            <a:avLst/>
          </a:prstGeom>
          <a:noFill/>
          <a:ln/>
        </p:spPr>
        <p:txBody>
          <a:bodyPr wrap="square" lIns="0" tIns="0" rIns="0" bIns="0" rtlCol="0" anchor="t"/>
          <a:lstStyle/>
          <a:p>
            <a:r>
              <a:rPr lang="en-US" sz="2000" b="1" dirty="0">
                <a:solidFill>
                  <a:srgbClr val="1E40AF"/>
                </a:solidFill>
                <a:latin typeface="Arial" pitchFamily="34" charset="0"/>
                <a:ea typeface="Arial" pitchFamily="34" charset="-122"/>
                <a:cs typeface="Arial" pitchFamily="34" charset="-120"/>
              </a:rPr>
              <a:t>Extraordinary Items</a:t>
            </a:r>
            <a:endParaRPr lang="en-US" sz="2000" dirty="0"/>
          </a:p>
          <a:p>
            <a:pPr marL="342900" indent="-342900">
              <a:lnSpc>
                <a:spcPts val="3000"/>
              </a:lnSpc>
              <a:buFont typeface="Arial" panose="020B0604020202020204" pitchFamily="34" charset="0"/>
              <a:buChar char="•"/>
            </a:pPr>
            <a:r>
              <a:rPr lang="en-US" sz="2000" dirty="0">
                <a:latin typeface="Arial" pitchFamily="34" charset="0"/>
                <a:cs typeface="Arial" pitchFamily="34" charset="-120"/>
              </a:rPr>
              <a:t>Gains or losses from events that </a:t>
            </a:r>
            <a:r>
              <a:rPr lang="en-US" sz="2000" b="1" dirty="0">
                <a:latin typeface="Arial" pitchFamily="34" charset="0"/>
                <a:cs typeface="Arial" pitchFamily="34" charset="-120"/>
              </a:rPr>
              <a:t>are both unusual and infrequent</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 26">
            <a:extLst>
              <a:ext uri="{FF2B5EF4-FFF2-40B4-BE49-F238E27FC236}">
                <a16:creationId xmlns:a16="http://schemas.microsoft.com/office/drawing/2014/main" id="{9A21DBF2-27AA-6D71-CA45-213CD863A2A3}"/>
              </a:ext>
            </a:extLst>
          </p:cNvPr>
          <p:cNvSpPr/>
          <p:nvPr/>
        </p:nvSpPr>
        <p:spPr>
          <a:xfrm>
            <a:off x="6096001" y="5185589"/>
            <a:ext cx="4789170" cy="1388961"/>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7" name="TextBox 6">
            <a:extLst>
              <a:ext uri="{FF2B5EF4-FFF2-40B4-BE49-F238E27FC236}">
                <a16:creationId xmlns:a16="http://schemas.microsoft.com/office/drawing/2014/main" id="{CB3A65E4-1208-13F2-CAA2-891F773A42CA}"/>
              </a:ext>
            </a:extLst>
          </p:cNvPr>
          <p:cNvSpPr txBox="1"/>
          <p:nvPr/>
        </p:nvSpPr>
        <p:spPr>
          <a:xfrm>
            <a:off x="6351266" y="5217317"/>
            <a:ext cx="4117936" cy="1395254"/>
          </a:xfrm>
          <a:prstGeom prst="rect">
            <a:avLst/>
          </a:prstGeom>
          <a:noFill/>
        </p:spPr>
        <p:txBody>
          <a:bodyPr wrap="square">
            <a:spAutoFit/>
          </a:bodyPr>
          <a:lstStyle/>
          <a:p>
            <a:pPr>
              <a:lnSpc>
                <a:spcPts val="1596"/>
              </a:lnSpc>
              <a:spcAft>
                <a:spcPts val="800"/>
              </a:spcAft>
            </a:pPr>
            <a:endParaRPr lang="en-US" b="1" dirty="0">
              <a:solidFill>
                <a:srgbClr val="854D0E"/>
              </a:solidFill>
              <a:latin typeface="Arial" pitchFamily="34" charset="0"/>
              <a:cs typeface="Arial" pitchFamily="34" charset="-120"/>
            </a:endParaRPr>
          </a:p>
          <a:p>
            <a:pPr>
              <a:lnSpc>
                <a:spcPts val="1596"/>
              </a:lnSpc>
              <a:spcAft>
                <a:spcPts val="800"/>
              </a:spcAft>
            </a:pPr>
            <a:r>
              <a:rPr lang="en-US" b="1" dirty="0">
                <a:solidFill>
                  <a:srgbClr val="854D0E"/>
                </a:solidFill>
                <a:latin typeface="Arial" pitchFamily="34" charset="0"/>
                <a:cs typeface="Arial" pitchFamily="34" charset="-120"/>
              </a:rPr>
              <a:t>Low/declining margin</a:t>
            </a:r>
          </a:p>
          <a:p>
            <a:pPr>
              <a:lnSpc>
                <a:spcPts val="1596"/>
              </a:lnSpc>
            </a:pPr>
            <a:r>
              <a:rPr lang="en-US" dirty="0">
                <a:solidFill>
                  <a:srgbClr val="1D1D1D"/>
                </a:solidFill>
                <a:latin typeface="Arial" pitchFamily="34" charset="0"/>
                <a:ea typeface="Arial" pitchFamily="34" charset="-122"/>
                <a:cs typeface="Arial" pitchFamily="34" charset="-120"/>
              </a:rPr>
              <a:t>Intense competition, rising costs</a:t>
            </a:r>
            <a:endParaRPr lang="en-US" dirty="0"/>
          </a:p>
          <a:p>
            <a:pPr>
              <a:lnSpc>
                <a:spcPts val="1596"/>
              </a:lnSpc>
            </a:pPr>
            <a:endParaRPr lang="en-US" dirty="0"/>
          </a:p>
          <a:p>
            <a:pPr>
              <a:spcAft>
                <a:spcPts val="800"/>
              </a:spcAft>
            </a:pPr>
            <a:endParaRPr lang="en-US" sz="1800" b="1" dirty="0">
              <a:solidFill>
                <a:srgbClr val="854D0E"/>
              </a:solidFill>
              <a:latin typeface="Arial" pitchFamily="34" charset="0"/>
              <a:ea typeface="Arial" pitchFamily="34" charset="-122"/>
              <a:cs typeface="Arial" pitchFamily="34" charset="-120"/>
            </a:endParaRPr>
          </a:p>
        </p:txBody>
      </p:sp>
    </p:spTree>
    <p:extLst>
      <p:ext uri="{BB962C8B-B14F-4D97-AF65-F5344CB8AC3E}">
        <p14:creationId xmlns:p14="http://schemas.microsoft.com/office/powerpoint/2010/main" val="2125497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P spid="24" grpId="0" animBg="1"/>
      <p:bldP spid="29" grpId="0" animBg="1"/>
      <p:bldP spid="4" grpId="0"/>
      <p:bldP spid="3" grpId="0" animBg="1"/>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95BE-B900-4B5B-C9F2-44D0DFDB3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CF97F-A6DB-9617-6E8F-A1B255CB614F}"/>
              </a:ext>
            </a:extLst>
          </p:cNvPr>
          <p:cNvSpPr>
            <a:spLocks noGrp="1"/>
          </p:cNvSpPr>
          <p:nvPr>
            <p:ph type="title"/>
          </p:nvPr>
        </p:nvSpPr>
        <p:spPr/>
        <p:txBody>
          <a:bodyPr>
            <a:normAutofit/>
          </a:bodyPr>
          <a:lstStyle/>
          <a:p>
            <a:pPr algn="ctr"/>
            <a:r>
              <a:rPr lang="en-US" dirty="0"/>
              <a:t>Visualizing Apple, Inc (2022) Income Statement</a:t>
            </a:r>
          </a:p>
        </p:txBody>
      </p:sp>
      <p:pic>
        <p:nvPicPr>
          <p:cNvPr id="12" name="Picture 11">
            <a:extLst>
              <a:ext uri="{FF2B5EF4-FFF2-40B4-BE49-F238E27FC236}">
                <a16:creationId xmlns:a16="http://schemas.microsoft.com/office/drawing/2014/main" id="{4CEF4354-4F97-0E40-65D3-9126EC2A68F7}"/>
              </a:ext>
            </a:extLst>
          </p:cNvPr>
          <p:cNvPicPr>
            <a:picLocks noChangeAspect="1"/>
          </p:cNvPicPr>
          <p:nvPr/>
        </p:nvPicPr>
        <p:blipFill>
          <a:blip r:embed="rId3"/>
          <a:stretch>
            <a:fillRect/>
          </a:stretch>
        </p:blipFill>
        <p:spPr>
          <a:xfrm>
            <a:off x="1082040" y="1534477"/>
            <a:ext cx="9753600" cy="4772025"/>
          </a:xfrm>
          <a:prstGeom prst="rect">
            <a:avLst/>
          </a:prstGeom>
        </p:spPr>
      </p:pic>
    </p:spTree>
    <p:extLst>
      <p:ext uri="{BB962C8B-B14F-4D97-AF65-F5344CB8AC3E}">
        <p14:creationId xmlns:p14="http://schemas.microsoft.com/office/powerpoint/2010/main" val="19903234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3. Single-Step vs. Multiple-Step Income Statement</a:t>
            </a:r>
          </a:p>
        </p:txBody>
      </p:sp>
    </p:spTree>
    <p:extLst>
      <p:ext uri="{BB962C8B-B14F-4D97-AF65-F5344CB8AC3E}">
        <p14:creationId xmlns:p14="http://schemas.microsoft.com/office/powerpoint/2010/main" val="2522883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BAF0-0927-3472-716A-5D376E9A6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32B24-AA74-5697-9BFA-3263794427A0}"/>
              </a:ext>
            </a:extLst>
          </p:cNvPr>
          <p:cNvSpPr>
            <a:spLocks noGrp="1"/>
          </p:cNvSpPr>
          <p:nvPr>
            <p:ph type="title"/>
          </p:nvPr>
        </p:nvSpPr>
        <p:spPr/>
        <p:txBody>
          <a:bodyPr>
            <a:normAutofit/>
          </a:bodyPr>
          <a:lstStyle/>
          <a:p>
            <a:r>
              <a:rPr lang="en-US" dirty="0"/>
              <a:t>Single-Step Income Statement</a:t>
            </a:r>
          </a:p>
        </p:txBody>
      </p:sp>
      <p:pic>
        <p:nvPicPr>
          <p:cNvPr id="4" name="Picture 3">
            <a:extLst>
              <a:ext uri="{FF2B5EF4-FFF2-40B4-BE49-F238E27FC236}">
                <a16:creationId xmlns:a16="http://schemas.microsoft.com/office/drawing/2014/main" id="{31CAA7A8-34A0-9875-3D90-5F4C8B2654A4}"/>
              </a:ext>
            </a:extLst>
          </p:cNvPr>
          <p:cNvPicPr>
            <a:picLocks noChangeAspect="1"/>
          </p:cNvPicPr>
          <p:nvPr/>
        </p:nvPicPr>
        <p:blipFill>
          <a:blip r:embed="rId3"/>
          <a:stretch>
            <a:fillRect/>
          </a:stretch>
        </p:blipFill>
        <p:spPr>
          <a:xfrm>
            <a:off x="1352875" y="1642773"/>
            <a:ext cx="8983329" cy="4143953"/>
          </a:xfrm>
          <a:prstGeom prst="rect">
            <a:avLst/>
          </a:prstGeom>
        </p:spPr>
      </p:pic>
    </p:spTree>
    <p:extLst>
      <p:ext uri="{BB962C8B-B14F-4D97-AF65-F5344CB8AC3E}">
        <p14:creationId xmlns:p14="http://schemas.microsoft.com/office/powerpoint/2010/main" val="3352622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31E1-DCCD-AECB-5CC6-A6A28CC9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70150-E3CD-D6F5-4134-EB4ADB857847}"/>
              </a:ext>
            </a:extLst>
          </p:cNvPr>
          <p:cNvSpPr>
            <a:spLocks noGrp="1"/>
          </p:cNvSpPr>
          <p:nvPr>
            <p:ph type="title"/>
          </p:nvPr>
        </p:nvSpPr>
        <p:spPr>
          <a:xfrm>
            <a:off x="0" y="2857500"/>
            <a:ext cx="12191999" cy="1143000"/>
          </a:xfrm>
        </p:spPr>
        <p:txBody>
          <a:bodyPr/>
          <a:lstStyle/>
          <a:p>
            <a:r>
              <a:rPr lang="en-US" dirty="0"/>
              <a:t>1. Balance Sheet – Reporting Financial Condition</a:t>
            </a:r>
          </a:p>
        </p:txBody>
      </p:sp>
    </p:spTree>
    <p:extLst>
      <p:ext uri="{BB962C8B-B14F-4D97-AF65-F5344CB8AC3E}">
        <p14:creationId xmlns:p14="http://schemas.microsoft.com/office/powerpoint/2010/main" val="4098012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2B82-D869-4FC6-9BFF-E7F64454B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B175E-A169-42CF-62E9-77A46BEE7EF6}"/>
              </a:ext>
            </a:extLst>
          </p:cNvPr>
          <p:cNvSpPr>
            <a:spLocks noGrp="1"/>
          </p:cNvSpPr>
          <p:nvPr>
            <p:ph type="title"/>
          </p:nvPr>
        </p:nvSpPr>
        <p:spPr/>
        <p:txBody>
          <a:bodyPr>
            <a:normAutofit/>
          </a:bodyPr>
          <a:lstStyle/>
          <a:p>
            <a:r>
              <a:rPr lang="en-US" dirty="0"/>
              <a:t>Multiple-Step Income Statement</a:t>
            </a:r>
          </a:p>
        </p:txBody>
      </p:sp>
      <p:pic>
        <p:nvPicPr>
          <p:cNvPr id="5" name="Picture 4">
            <a:extLst>
              <a:ext uri="{FF2B5EF4-FFF2-40B4-BE49-F238E27FC236}">
                <a16:creationId xmlns:a16="http://schemas.microsoft.com/office/drawing/2014/main" id="{5EFE5404-7731-9F11-3D1E-406839A42964}"/>
              </a:ext>
            </a:extLst>
          </p:cNvPr>
          <p:cNvPicPr>
            <a:picLocks noChangeAspect="1"/>
          </p:cNvPicPr>
          <p:nvPr/>
        </p:nvPicPr>
        <p:blipFill>
          <a:blip r:embed="rId3"/>
          <a:stretch>
            <a:fillRect/>
          </a:stretch>
        </p:blipFill>
        <p:spPr>
          <a:xfrm>
            <a:off x="1282400" y="1417638"/>
            <a:ext cx="8849960" cy="4915586"/>
          </a:xfrm>
          <a:prstGeom prst="rect">
            <a:avLst/>
          </a:prstGeom>
        </p:spPr>
      </p:pic>
    </p:spTree>
    <p:extLst>
      <p:ext uri="{BB962C8B-B14F-4D97-AF65-F5344CB8AC3E}">
        <p14:creationId xmlns:p14="http://schemas.microsoft.com/office/powerpoint/2010/main" val="3450004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8BA2-BD80-FDE9-AEA1-AA83189C7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67B85-239B-C80D-FF6D-9FAD6654FD98}"/>
              </a:ext>
            </a:extLst>
          </p:cNvPr>
          <p:cNvSpPr>
            <a:spLocks noGrp="1"/>
          </p:cNvSpPr>
          <p:nvPr>
            <p:ph type="title"/>
          </p:nvPr>
        </p:nvSpPr>
        <p:spPr/>
        <p:txBody>
          <a:bodyPr>
            <a:normAutofit/>
          </a:bodyPr>
          <a:lstStyle/>
          <a:p>
            <a:r>
              <a:rPr lang="en-US" dirty="0"/>
              <a:t>Concept Quiz 1</a:t>
            </a:r>
          </a:p>
        </p:txBody>
      </p:sp>
      <p:sp>
        <p:nvSpPr>
          <p:cNvPr id="4" name="Text 3">
            <a:extLst>
              <a:ext uri="{FF2B5EF4-FFF2-40B4-BE49-F238E27FC236}">
                <a16:creationId xmlns:a16="http://schemas.microsoft.com/office/drawing/2014/main" id="{944DAFBF-DA4B-D9E6-28E9-E9E7EB3DD469}"/>
              </a:ext>
            </a:extLst>
          </p:cNvPr>
          <p:cNvSpPr/>
          <p:nvPr/>
        </p:nvSpPr>
        <p:spPr>
          <a:xfrm>
            <a:off x="736600" y="1374128"/>
            <a:ext cx="10533380" cy="4866652"/>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lvl="1"/>
            <a:r>
              <a:rPr lang="en-US" sz="2000" dirty="0">
                <a:latin typeface="Arial" panose="020B0604020202020204" pitchFamily="34" charset="0"/>
                <a:cs typeface="Arial" panose="020B0604020202020204" pitchFamily="34" charset="0"/>
              </a:rPr>
              <a:t>1.	Net income is $15,000, operating expenses are $20,000, and net sales total $75,000. What </a:t>
            </a:r>
            <a:r>
              <a:rPr lang="en-US" sz="2000" b="1" dirty="0">
                <a:latin typeface="Arial" panose="020B0604020202020204" pitchFamily="34" charset="0"/>
                <a:cs typeface="Arial" panose="020B0604020202020204" pitchFamily="34" charset="0"/>
              </a:rPr>
              <a:t>is gross profit</a:t>
            </a:r>
            <a:r>
              <a:rPr lang="en-US" sz="2000"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	a. $60,000	b. $40,000	c. $35,000	d. $15,000</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2.	Gross profit is $50,000, operating expenses are $15,000, and net sales total $75,000. What is </a:t>
            </a:r>
            <a:r>
              <a:rPr lang="en-US" sz="2000" b="1" dirty="0">
                <a:latin typeface="Arial" panose="020B0604020202020204" pitchFamily="34" charset="0"/>
                <a:cs typeface="Arial" panose="020B0604020202020204" pitchFamily="34" charset="0"/>
              </a:rPr>
              <a:t>net income</a:t>
            </a:r>
            <a:r>
              <a:rPr lang="en-US" sz="2000"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	a. $10,000	b. $25,000	c. $35,000	d. $80,000</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3.	Net income is $15,000, operating expenses are $20,000 and net sales total $75,000. What is </a:t>
            </a:r>
            <a:r>
              <a:rPr lang="en-US" sz="2000" b="1" dirty="0">
                <a:latin typeface="Arial" panose="020B0604020202020204" pitchFamily="34" charset="0"/>
                <a:cs typeface="Arial" panose="020B0604020202020204" pitchFamily="34" charset="0"/>
              </a:rPr>
              <a:t>cost of goods sold</a:t>
            </a:r>
            <a:r>
              <a:rPr lang="en-US" sz="2000"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	a. $60,000	b. $40,000	c. $35,000	d. $15,000</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666401CA-4BDB-A522-EF64-570BE53E7908}"/>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9B7DDD40-71C1-1E20-1898-EBB2D2E9003C}"/>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
        <p:nvSpPr>
          <p:cNvPr id="5" name="TextBox 4">
            <a:extLst>
              <a:ext uri="{FF2B5EF4-FFF2-40B4-BE49-F238E27FC236}">
                <a16:creationId xmlns:a16="http://schemas.microsoft.com/office/drawing/2014/main" id="{50AFC8EB-613D-5AD1-6D4A-60793CE63430}"/>
              </a:ext>
            </a:extLst>
          </p:cNvPr>
          <p:cNvSpPr txBox="1"/>
          <p:nvPr/>
        </p:nvSpPr>
        <p:spPr>
          <a:xfrm>
            <a:off x="1074420" y="6095930"/>
            <a:ext cx="4686300" cy="369332"/>
          </a:xfrm>
          <a:prstGeom prst="rect">
            <a:avLst/>
          </a:prstGeom>
          <a:noFill/>
        </p:spPr>
        <p:txBody>
          <a:bodyPr wrap="square" rtlCol="0">
            <a:spAutoFit/>
          </a:bodyPr>
          <a:lstStyle/>
          <a:p>
            <a:r>
              <a:rPr lang="en-US" b="1" dirty="0"/>
              <a:t>Answers:  1 C, 2 C, 3 B</a:t>
            </a:r>
          </a:p>
        </p:txBody>
      </p:sp>
    </p:spTree>
    <p:extLst>
      <p:ext uri="{BB962C8B-B14F-4D97-AF65-F5344CB8AC3E}">
        <p14:creationId xmlns:p14="http://schemas.microsoft.com/office/powerpoint/2010/main" val="4147756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B23B-5338-ADE1-28DA-2A66E1804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AB56F-908E-43DD-0771-CE164C970D22}"/>
              </a:ext>
            </a:extLst>
          </p:cNvPr>
          <p:cNvSpPr>
            <a:spLocks noGrp="1"/>
          </p:cNvSpPr>
          <p:nvPr>
            <p:ph type="title"/>
          </p:nvPr>
        </p:nvSpPr>
        <p:spPr>
          <a:xfrm>
            <a:off x="0" y="2857500"/>
            <a:ext cx="12191999" cy="1143000"/>
          </a:xfrm>
        </p:spPr>
        <p:txBody>
          <a:bodyPr/>
          <a:lstStyle/>
          <a:p>
            <a:r>
              <a:rPr lang="en-US" dirty="0"/>
              <a:t>4. Accounting Cycle – Transactions to F/S</a:t>
            </a:r>
          </a:p>
        </p:txBody>
      </p:sp>
    </p:spTree>
    <p:extLst>
      <p:ext uri="{BB962C8B-B14F-4D97-AF65-F5344CB8AC3E}">
        <p14:creationId xmlns:p14="http://schemas.microsoft.com/office/powerpoint/2010/main" val="363864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D1FED-A4C2-B850-7F12-CD5C456D8CBB}"/>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8FABF7C7-BC5A-84E2-7AE8-595EB8A66D85}"/>
              </a:ext>
            </a:extLst>
          </p:cNvPr>
          <p:cNvSpPr/>
          <p:nvPr/>
        </p:nvSpPr>
        <p:spPr>
          <a:xfrm>
            <a:off x="500380" y="3097680"/>
            <a:ext cx="11082020" cy="17184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CC17CCFA-12E4-9F7F-266B-37020D3085DB}"/>
              </a:ext>
            </a:extLst>
          </p:cNvPr>
          <p:cNvSpPr>
            <a:spLocks noGrp="1"/>
          </p:cNvSpPr>
          <p:nvPr>
            <p:ph type="title"/>
          </p:nvPr>
        </p:nvSpPr>
        <p:spPr>
          <a:xfrm>
            <a:off x="529590" y="274638"/>
            <a:ext cx="10972800" cy="1143000"/>
          </a:xfrm>
        </p:spPr>
        <p:txBody>
          <a:bodyPr>
            <a:normAutofit/>
          </a:bodyPr>
          <a:lstStyle/>
          <a:p>
            <a:r>
              <a:rPr lang="en-US" dirty="0"/>
              <a:t>Accounting Transactions</a:t>
            </a:r>
          </a:p>
        </p:txBody>
      </p:sp>
      <p:sp>
        <p:nvSpPr>
          <p:cNvPr id="20" name="Text 6">
            <a:extLst>
              <a:ext uri="{FF2B5EF4-FFF2-40B4-BE49-F238E27FC236}">
                <a16:creationId xmlns:a16="http://schemas.microsoft.com/office/drawing/2014/main" id="{67F26A2F-50EA-B901-C4D6-9EA755E32A68}"/>
              </a:ext>
            </a:extLst>
          </p:cNvPr>
          <p:cNvSpPr/>
          <p:nvPr/>
        </p:nvSpPr>
        <p:spPr>
          <a:xfrm>
            <a:off x="716280" y="3246393"/>
            <a:ext cx="10933176"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What Are Transactions?</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F8AA88F9-1984-C005-6D86-DB64D6200237}"/>
              </a:ext>
            </a:extLst>
          </p:cNvPr>
          <p:cNvSpPr/>
          <p:nvPr/>
        </p:nvSpPr>
        <p:spPr>
          <a:xfrm>
            <a:off x="762000" y="3605659"/>
            <a:ext cx="10933176" cy="1126361"/>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Not all activities (or events) represent transactions.</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Transactions are events that </a:t>
            </a:r>
            <a:r>
              <a:rPr lang="en-US" sz="2000" b="1" dirty="0">
                <a:latin typeface="Arial" panose="020B0604020202020204" pitchFamily="34" charset="0"/>
                <a:cs typeface="Arial" panose="020B0604020202020204" pitchFamily="34" charset="0"/>
              </a:rPr>
              <a:t>cause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 change in the company’s assets, liabilities, or owners’ equity.</a:t>
            </a:r>
          </a:p>
        </p:txBody>
      </p:sp>
      <p:sp>
        <p:nvSpPr>
          <p:cNvPr id="10" name="Text 12">
            <a:extLst>
              <a:ext uri="{FF2B5EF4-FFF2-40B4-BE49-F238E27FC236}">
                <a16:creationId xmlns:a16="http://schemas.microsoft.com/office/drawing/2014/main" id="{8E03214B-C662-DA1F-B188-25713B90A708}"/>
              </a:ext>
            </a:extLst>
          </p:cNvPr>
          <p:cNvSpPr/>
          <p:nvPr/>
        </p:nvSpPr>
        <p:spPr>
          <a:xfrm>
            <a:off x="500380" y="1402002"/>
            <a:ext cx="11082020" cy="1362226"/>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DF3A575-B1B7-D7A3-C464-28B55F781A09}"/>
              </a:ext>
            </a:extLst>
          </p:cNvPr>
          <p:cNvSpPr/>
          <p:nvPr/>
        </p:nvSpPr>
        <p:spPr>
          <a:xfrm>
            <a:off x="862330" y="1566351"/>
            <a:ext cx="10487660" cy="8225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Gets Recorded?</a:t>
            </a:r>
            <a:endParaRPr lang="en-US" sz="2000" dirty="0"/>
          </a:p>
          <a:p>
            <a:pPr marL="342900" indent="-342900">
              <a:lnSpc>
                <a:spcPts val="3000"/>
              </a:lnSpc>
              <a:buFont typeface="Arial" panose="020B0604020202020204" pitchFamily="34" charset="0"/>
              <a:buChar char="•"/>
            </a:pPr>
            <a:r>
              <a:rPr lang="en-US" sz="2000" dirty="0">
                <a:latin typeface="Arial" pitchFamily="34" charset="0"/>
                <a:ea typeface="Arial" pitchFamily="34" charset="-122"/>
                <a:cs typeface="Arial" pitchFamily="34" charset="-120"/>
              </a:rPr>
              <a:t>Among business events, only transactions are recorded in the company's accounting information system</a:t>
            </a: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A67B5549-9D82-A67D-818B-1D4B0ED8017D}"/>
              </a:ext>
            </a:extLst>
          </p:cNvPr>
          <p:cNvSpPr/>
          <p:nvPr/>
        </p:nvSpPr>
        <p:spPr>
          <a:xfrm>
            <a:off x="542290" y="5099044"/>
            <a:ext cx="5352030" cy="1576076"/>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5" name="Text 3">
            <a:extLst>
              <a:ext uri="{FF2B5EF4-FFF2-40B4-BE49-F238E27FC236}">
                <a16:creationId xmlns:a16="http://schemas.microsoft.com/office/drawing/2014/main" id="{635BB1B1-22A4-FC03-29BF-33351D0CBDDD}"/>
              </a:ext>
            </a:extLst>
          </p:cNvPr>
          <p:cNvSpPr/>
          <p:nvPr/>
        </p:nvSpPr>
        <p:spPr>
          <a:xfrm>
            <a:off x="944879" y="5168365"/>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Recorded (i.e., Transactions)</a:t>
            </a:r>
          </a:p>
          <a:p>
            <a:pPr>
              <a:lnSpc>
                <a:spcPts val="2520"/>
              </a:lnSpc>
              <a:spcAft>
                <a:spcPts val="1200"/>
              </a:spcAft>
            </a:pPr>
            <a:endParaRPr lang="en-US" dirty="0"/>
          </a:p>
        </p:txBody>
      </p:sp>
      <p:sp>
        <p:nvSpPr>
          <p:cNvPr id="6" name="Text 9">
            <a:extLst>
              <a:ext uri="{FF2B5EF4-FFF2-40B4-BE49-F238E27FC236}">
                <a16:creationId xmlns:a16="http://schemas.microsoft.com/office/drawing/2014/main" id="{1BA20070-11F4-A7DD-5F40-BAB4F9ABCC42}"/>
              </a:ext>
            </a:extLst>
          </p:cNvPr>
          <p:cNvSpPr/>
          <p:nvPr/>
        </p:nvSpPr>
        <p:spPr>
          <a:xfrm>
            <a:off x="868679" y="5488105"/>
            <a:ext cx="4255067" cy="876300"/>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Equipment purchased</a:t>
            </a:r>
            <a:endParaRPr lang="en-US" sz="2000" dirty="0">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Cash investment made</a:t>
            </a:r>
            <a:endParaRPr lang="en-US" sz="2000" dirty="0">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Owner withdraws cash</a:t>
            </a:r>
            <a:endParaRPr lang="en-US" sz="2000" dirty="0">
              <a:latin typeface="Arial" panose="020B0604020202020204" pitchFamily="34" charset="0"/>
              <a:cs typeface="Arial" panose="020B0604020202020204" pitchFamily="34" charset="0"/>
            </a:endParaRPr>
          </a:p>
        </p:txBody>
      </p:sp>
      <p:sp>
        <p:nvSpPr>
          <p:cNvPr id="8" name="Text 1">
            <a:extLst>
              <a:ext uri="{FF2B5EF4-FFF2-40B4-BE49-F238E27FC236}">
                <a16:creationId xmlns:a16="http://schemas.microsoft.com/office/drawing/2014/main" id="{1B1D7977-BC97-6225-1D31-7D445C065F16}"/>
              </a:ext>
            </a:extLst>
          </p:cNvPr>
          <p:cNvSpPr/>
          <p:nvPr/>
        </p:nvSpPr>
        <p:spPr>
          <a:xfrm>
            <a:off x="6197599" y="5105716"/>
            <a:ext cx="5352030" cy="1569404"/>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9" name="Text 3">
            <a:extLst>
              <a:ext uri="{FF2B5EF4-FFF2-40B4-BE49-F238E27FC236}">
                <a16:creationId xmlns:a16="http://schemas.microsoft.com/office/drawing/2014/main" id="{D0F7570B-EB64-4647-3A37-D0E92932FE89}"/>
              </a:ext>
            </a:extLst>
          </p:cNvPr>
          <p:cNvSpPr/>
          <p:nvPr/>
        </p:nvSpPr>
        <p:spPr>
          <a:xfrm>
            <a:off x="6423660" y="5149315"/>
            <a:ext cx="4871232"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Not Recorded (Not a transaction)</a:t>
            </a:r>
          </a:p>
          <a:p>
            <a:pPr>
              <a:lnSpc>
                <a:spcPts val="2520"/>
              </a:lnSpc>
              <a:spcAft>
                <a:spcPts val="1200"/>
              </a:spcAft>
            </a:pPr>
            <a:endParaRPr lang="en-US" dirty="0"/>
          </a:p>
        </p:txBody>
      </p:sp>
      <p:sp>
        <p:nvSpPr>
          <p:cNvPr id="12" name="Text 9">
            <a:extLst>
              <a:ext uri="{FF2B5EF4-FFF2-40B4-BE49-F238E27FC236}">
                <a16:creationId xmlns:a16="http://schemas.microsoft.com/office/drawing/2014/main" id="{772893F1-1B81-4A6B-B5E6-1627AFB7EB4F}"/>
              </a:ext>
            </a:extLst>
          </p:cNvPr>
          <p:cNvSpPr/>
          <p:nvPr/>
        </p:nvSpPr>
        <p:spPr>
          <a:xfrm>
            <a:off x="6347460" y="5469055"/>
            <a:ext cx="5173980" cy="876300"/>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ea typeface="Arial" pitchFamily="34" charset="-122"/>
                <a:cs typeface="Arial" panose="020B0604020202020204" pitchFamily="34" charset="0"/>
              </a:rPr>
              <a:t>Employee terminated</a:t>
            </a:r>
          </a:p>
          <a:p>
            <a:pPr marL="342900" indent="-342900" algn="l">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Events without financial impact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6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5" grpId="0" animBg="1"/>
      <p:bldP spid="6" grpId="0" animBg="1"/>
      <p:bldP spid="8" grpId="0" animBg="1"/>
      <p:bldP spid="9"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995E-1AA1-BE4B-4047-CE3C6D5B1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8AA51-0EF0-9EA1-FFF9-5F78C6C3FE1E}"/>
              </a:ext>
            </a:extLst>
          </p:cNvPr>
          <p:cNvSpPr>
            <a:spLocks noGrp="1"/>
          </p:cNvSpPr>
          <p:nvPr>
            <p:ph type="title"/>
          </p:nvPr>
        </p:nvSpPr>
        <p:spPr/>
        <p:txBody>
          <a:bodyPr>
            <a:normAutofit/>
          </a:bodyPr>
          <a:lstStyle/>
          <a:p>
            <a:r>
              <a:rPr lang="en-US" dirty="0"/>
              <a:t>Concept Quiz 2</a:t>
            </a:r>
          </a:p>
        </p:txBody>
      </p:sp>
      <p:sp>
        <p:nvSpPr>
          <p:cNvPr id="4" name="Text 3">
            <a:extLst>
              <a:ext uri="{FF2B5EF4-FFF2-40B4-BE49-F238E27FC236}">
                <a16:creationId xmlns:a16="http://schemas.microsoft.com/office/drawing/2014/main" id="{C0F830E8-498C-9E72-C734-7BBC1B8C6D9B}"/>
              </a:ext>
            </a:extLst>
          </p:cNvPr>
          <p:cNvSpPr/>
          <p:nvPr/>
        </p:nvSpPr>
        <p:spPr>
          <a:xfrm>
            <a:off x="736600" y="1374128"/>
            <a:ext cx="10533380" cy="4866652"/>
          </a:xfrm>
          <a:prstGeom prst="rect">
            <a:avLst/>
          </a:prstGeom>
          <a:noFill/>
          <a:ln/>
        </p:spPr>
        <p:txBody>
          <a:bodyPr wrap="square" lIns="0" tIns="0" rIns="0" bIns="0" rtlCol="0" anchor="t"/>
          <a:lstStyle/>
          <a:p>
            <a:pPr>
              <a:lnSpc>
                <a:spcPts val="2520"/>
              </a:lnSpc>
              <a:spcAft>
                <a:spcPts val="1200"/>
              </a:spcAft>
            </a:pPr>
            <a:endParaRPr lang="en-US" b="1" dirty="0">
              <a:solidFill>
                <a:srgbClr val="1E40AF"/>
              </a:solidFill>
              <a:latin typeface="Arial" pitchFamily="34" charset="0"/>
              <a:ea typeface="Arial" pitchFamily="34" charset="-122"/>
              <a:cs typeface="Arial" pitchFamily="34" charset="-120"/>
            </a:endParaRPr>
          </a:p>
          <a:p>
            <a:pPr marL="914400" lvl="1" indent="-457200">
              <a:buAutoNum type="arabicPeriod"/>
            </a:pPr>
            <a:r>
              <a:rPr lang="en-US" sz="2000" dirty="0">
                <a:latin typeface="Arial" panose="020B0604020202020204" pitchFamily="34" charset="0"/>
                <a:cs typeface="Arial" panose="020B0604020202020204" pitchFamily="34" charset="0"/>
              </a:rPr>
              <a:t>Which of the following events is </a:t>
            </a:r>
            <a:r>
              <a:rPr lang="en-US" sz="2000" u="sng" dirty="0">
                <a:latin typeface="Arial" panose="020B0604020202020204" pitchFamily="34" charset="0"/>
                <a:cs typeface="Arial" panose="020B0604020202020204" pitchFamily="34" charset="0"/>
              </a:rPr>
              <a:t>not recorded </a:t>
            </a:r>
            <a:r>
              <a:rPr lang="en-US" sz="2000" dirty="0">
                <a:latin typeface="Arial" panose="020B0604020202020204" pitchFamily="34" charset="0"/>
                <a:cs typeface="Arial" panose="020B0604020202020204" pitchFamily="34" charset="0"/>
              </a:rPr>
              <a:t>in the accounting records? (i.e. which events do not affect the assets, liabilities or equity?)</a:t>
            </a:r>
          </a:p>
          <a:p>
            <a:pPr lvl="1"/>
            <a:endParaRPr lang="en-US" sz="2000" dirty="0">
              <a:latin typeface="Arial" panose="020B0604020202020204" pitchFamily="34" charset="0"/>
              <a:cs typeface="Arial" panose="020B0604020202020204" pitchFamily="34" charset="0"/>
            </a:endParaRPr>
          </a:p>
          <a:p>
            <a:pPr marL="1371600" lvl="2" indent="-457200">
              <a:buFont typeface="+mj-lt"/>
              <a:buAutoNum type="alphaLcPeriod"/>
            </a:pPr>
            <a:r>
              <a:rPr lang="en-US" sz="2000" dirty="0">
                <a:latin typeface="Arial" panose="020B0604020202020204" pitchFamily="34" charset="0"/>
                <a:cs typeface="Arial" panose="020B0604020202020204" pitchFamily="34" charset="0"/>
              </a:rPr>
              <a:t>An employee is terminated.</a:t>
            </a:r>
          </a:p>
          <a:p>
            <a:pPr marL="1371600" lvl="2" indent="-457200">
              <a:buFont typeface="+mj-lt"/>
              <a:buAutoNum type="alphaLcPeriod"/>
            </a:pPr>
            <a:r>
              <a:rPr lang="en-US" sz="2000" dirty="0">
                <a:latin typeface="Arial" panose="020B0604020202020204" pitchFamily="34" charset="0"/>
                <a:cs typeface="Arial" panose="020B0604020202020204" pitchFamily="34" charset="0"/>
              </a:rPr>
              <a:t>Equipment is purchased on account.</a:t>
            </a:r>
          </a:p>
          <a:p>
            <a:pPr marL="1371600" lvl="2" indent="-457200">
              <a:buFont typeface="+mj-lt"/>
              <a:buAutoNum type="alphaLcPeriod"/>
            </a:pPr>
            <a:r>
              <a:rPr lang="en-US" sz="2000" dirty="0">
                <a:latin typeface="Arial" panose="020B0604020202020204" pitchFamily="34" charset="0"/>
                <a:cs typeface="Arial" panose="020B0604020202020204" pitchFamily="34" charset="0"/>
              </a:rPr>
              <a:t>A cash investment is made into the business.</a:t>
            </a:r>
          </a:p>
          <a:p>
            <a:pPr marL="1371600" lvl="2" indent="-457200">
              <a:buFont typeface="+mj-lt"/>
              <a:buAutoNum type="alphaLcPeriod"/>
            </a:pPr>
            <a:r>
              <a:rPr lang="en-US" sz="2000" dirty="0">
                <a:latin typeface="Arial" panose="020B0604020202020204" pitchFamily="34" charset="0"/>
                <a:cs typeface="Arial" panose="020B0604020202020204" pitchFamily="34" charset="0"/>
              </a:rPr>
              <a:t>The owner withdraws cash for personal use.</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852E8EE3-098F-F9F4-F4B7-17B3FD1D93E6}"/>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2DCF072-94FE-4248-A759-E895607CC429}"/>
              </a:ext>
            </a:extLst>
          </p:cNvPr>
          <p:cNvSpPr/>
          <p:nvPr/>
        </p:nvSpPr>
        <p:spPr>
          <a:xfrm>
            <a:off x="736600" y="145745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
        <p:nvSpPr>
          <p:cNvPr id="5" name="TextBox 4">
            <a:extLst>
              <a:ext uri="{FF2B5EF4-FFF2-40B4-BE49-F238E27FC236}">
                <a16:creationId xmlns:a16="http://schemas.microsoft.com/office/drawing/2014/main" id="{46D95F5C-2B59-8CD0-088A-7B972FF0D337}"/>
              </a:ext>
            </a:extLst>
          </p:cNvPr>
          <p:cNvSpPr txBox="1"/>
          <p:nvPr/>
        </p:nvSpPr>
        <p:spPr>
          <a:xfrm>
            <a:off x="1316990" y="4938881"/>
            <a:ext cx="9084310" cy="646331"/>
          </a:xfrm>
          <a:prstGeom prst="rect">
            <a:avLst/>
          </a:prstGeom>
          <a:noFill/>
        </p:spPr>
        <p:txBody>
          <a:bodyPr wrap="square" rtlCol="0">
            <a:spAutoFit/>
          </a:bodyPr>
          <a:lstStyle/>
          <a:p>
            <a:r>
              <a:rPr lang="en-US" b="1" dirty="0"/>
              <a:t>Ans:  a.  Employee termination does not affect Assets, Liabilities, Equity, Revenue, Expenses.</a:t>
            </a:r>
            <a:endParaRPr lang="en-US" dirty="0"/>
          </a:p>
          <a:p>
            <a:r>
              <a:rPr lang="en-US" b="1" dirty="0"/>
              <a:t> </a:t>
            </a:r>
            <a:endParaRPr lang="en-US" dirty="0"/>
          </a:p>
        </p:txBody>
      </p:sp>
    </p:spTree>
    <p:extLst>
      <p:ext uri="{BB962C8B-B14F-4D97-AF65-F5344CB8AC3E}">
        <p14:creationId xmlns:p14="http://schemas.microsoft.com/office/powerpoint/2010/main" val="1109875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9A1E-0521-D57D-7363-61A6CD48D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7F346-85DE-F10B-9584-7D4B7E14BA81}"/>
              </a:ext>
            </a:extLst>
          </p:cNvPr>
          <p:cNvSpPr>
            <a:spLocks noGrp="1"/>
          </p:cNvSpPr>
          <p:nvPr>
            <p:ph type="title"/>
          </p:nvPr>
        </p:nvSpPr>
        <p:spPr>
          <a:xfrm>
            <a:off x="0" y="2857500"/>
            <a:ext cx="12191999" cy="1143000"/>
          </a:xfrm>
        </p:spPr>
        <p:txBody>
          <a:bodyPr/>
          <a:lstStyle/>
          <a:p>
            <a:r>
              <a:rPr lang="en-US" dirty="0"/>
              <a:t>5. How Do Companies Record Transactions?</a:t>
            </a:r>
          </a:p>
        </p:txBody>
      </p:sp>
    </p:spTree>
    <p:extLst>
      <p:ext uri="{BB962C8B-B14F-4D97-AF65-F5344CB8AC3E}">
        <p14:creationId xmlns:p14="http://schemas.microsoft.com/office/powerpoint/2010/main" val="401768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F03C-1E99-E540-2D69-564D0B0DD87D}"/>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5482350F-2662-5480-7722-C7C6999AAFD7}"/>
              </a:ext>
            </a:extLst>
          </p:cNvPr>
          <p:cNvSpPr/>
          <p:nvPr/>
        </p:nvSpPr>
        <p:spPr>
          <a:xfrm>
            <a:off x="386080" y="1383180"/>
            <a:ext cx="11082020" cy="22515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305EB11C-E8FF-DC3A-3D99-5B74C3A4A7A0}"/>
              </a:ext>
            </a:extLst>
          </p:cNvPr>
          <p:cNvSpPr>
            <a:spLocks noGrp="1"/>
          </p:cNvSpPr>
          <p:nvPr>
            <p:ph type="title"/>
          </p:nvPr>
        </p:nvSpPr>
        <p:spPr/>
        <p:txBody>
          <a:bodyPr>
            <a:normAutofit/>
          </a:bodyPr>
          <a:lstStyle/>
          <a:p>
            <a:r>
              <a:rPr lang="en-US" dirty="0"/>
              <a:t>A Summary of the Accounting Process</a:t>
            </a:r>
          </a:p>
        </p:txBody>
      </p:sp>
      <p:sp>
        <p:nvSpPr>
          <p:cNvPr id="20" name="Text 6">
            <a:extLst>
              <a:ext uri="{FF2B5EF4-FFF2-40B4-BE49-F238E27FC236}">
                <a16:creationId xmlns:a16="http://schemas.microsoft.com/office/drawing/2014/main" id="{FB0FFE91-A581-73A9-8FC1-00F94341A068}"/>
              </a:ext>
            </a:extLst>
          </p:cNvPr>
          <p:cNvSpPr/>
          <p:nvPr/>
        </p:nvSpPr>
        <p:spPr>
          <a:xfrm>
            <a:off x="601980" y="1531893"/>
            <a:ext cx="10933176"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t>
            </a:r>
            <a:r>
              <a:rPr lang="en-US" sz="2000" b="1" dirty="0">
                <a:solidFill>
                  <a:srgbClr val="991B1B"/>
                </a:solidFill>
                <a:latin typeface="Arial" pitchFamily="34" charset="0"/>
                <a:cs typeface="Arial" pitchFamily="34" charset="-120"/>
              </a:rPr>
              <a:t>The Process Flow</a:t>
            </a: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563B86ED-58A6-2D6D-CFBF-7C2170A8C626}"/>
              </a:ext>
            </a:extLst>
          </p:cNvPr>
          <p:cNvSpPr/>
          <p:nvPr/>
        </p:nvSpPr>
        <p:spPr>
          <a:xfrm>
            <a:off x="647700" y="1891159"/>
            <a:ext cx="10933176" cy="1541729"/>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Record transactions</a:t>
            </a:r>
            <a:r>
              <a:rPr lang="en-US" sz="2000" dirty="0">
                <a:latin typeface="Arial" panose="020B0604020202020204" pitchFamily="34" charset="0"/>
                <a:ea typeface="Arial" pitchFamily="34" charset="-122"/>
                <a:cs typeface="Arial" panose="020B0604020202020204" pitchFamily="34" charset="0"/>
              </a:rPr>
              <a:t> in the Journal (book of original entry)</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Post</a:t>
            </a:r>
            <a:r>
              <a:rPr lang="en-US" sz="2000" dirty="0">
                <a:latin typeface="Arial" panose="020B0604020202020204" pitchFamily="34" charset="0"/>
                <a:ea typeface="Arial" pitchFamily="34" charset="-122"/>
                <a:cs typeface="Arial" panose="020B0604020202020204" pitchFamily="34" charset="0"/>
              </a:rPr>
              <a:t> information from journal to the Ledger</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Prepare</a:t>
            </a:r>
            <a:r>
              <a:rPr lang="en-US" sz="2000" dirty="0">
                <a:latin typeface="Arial" panose="020B0604020202020204" pitchFamily="34" charset="0"/>
                <a:ea typeface="Arial" pitchFamily="34" charset="-122"/>
                <a:cs typeface="Arial" panose="020B0604020202020204" pitchFamily="34" charset="0"/>
              </a:rPr>
              <a:t> financial statements based on ledger balances</a:t>
            </a:r>
            <a:endParaRPr lang="en-US" sz="2000" dirty="0">
              <a:latin typeface="Arial" panose="020B0604020202020204" pitchFamily="34" charset="0"/>
              <a:cs typeface="Arial" panose="020B0604020202020204" pitchFamily="34" charset="0"/>
            </a:endParaRPr>
          </a:p>
          <a:p>
            <a:pPr marL="342900" indent="-342900">
              <a:lnSpc>
                <a:spcPts val="3000"/>
              </a:lnSpc>
              <a:buSzPct val="100000"/>
              <a:buFont typeface="Arial" panose="020B0604020202020204" pitchFamily="34" charset="0"/>
              <a:buChar char="•"/>
            </a:pPr>
            <a:r>
              <a:rPr lang="en-US" sz="2000" b="1" dirty="0">
                <a:latin typeface="Arial" panose="020B0604020202020204" pitchFamily="34" charset="0"/>
                <a:ea typeface="Arial" pitchFamily="34" charset="-122"/>
                <a:cs typeface="Arial" panose="020B0604020202020204" pitchFamily="34" charset="0"/>
              </a:rPr>
              <a:t>Analyze</a:t>
            </a:r>
            <a:r>
              <a:rPr lang="en-US" sz="2000" dirty="0">
                <a:latin typeface="Arial" panose="020B0604020202020204" pitchFamily="34" charset="0"/>
                <a:ea typeface="Arial" pitchFamily="34" charset="-122"/>
                <a:cs typeface="Arial" panose="020B0604020202020204" pitchFamily="34" charset="0"/>
              </a:rPr>
              <a:t> the financial statements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3494074-D352-29CE-1B4C-C9D351A9DAFC}"/>
              </a:ext>
            </a:extLst>
          </p:cNvPr>
          <p:cNvPicPr>
            <a:picLocks noChangeAspect="1"/>
          </p:cNvPicPr>
          <p:nvPr/>
        </p:nvPicPr>
        <p:blipFill>
          <a:blip r:embed="rId3"/>
          <a:stretch>
            <a:fillRect/>
          </a:stretch>
        </p:blipFill>
        <p:spPr>
          <a:xfrm>
            <a:off x="979170" y="3855720"/>
            <a:ext cx="9753600" cy="2552700"/>
          </a:xfrm>
          <a:prstGeom prst="rect">
            <a:avLst/>
          </a:prstGeom>
        </p:spPr>
      </p:pic>
    </p:spTree>
    <p:extLst>
      <p:ext uri="{BB962C8B-B14F-4D97-AF65-F5344CB8AC3E}">
        <p14:creationId xmlns:p14="http://schemas.microsoft.com/office/powerpoint/2010/main" val="116017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91D8-1072-E1E4-0052-4B3877212368}"/>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40E7D9E4-B228-5987-BD79-AE4B130C2A5B}"/>
              </a:ext>
            </a:extLst>
          </p:cNvPr>
          <p:cNvSpPr/>
          <p:nvPr/>
        </p:nvSpPr>
        <p:spPr>
          <a:xfrm>
            <a:off x="488950" y="3463440"/>
            <a:ext cx="4117340" cy="2745028"/>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7D74CE28-400B-19CF-04F4-B15B5876B18F}"/>
              </a:ext>
            </a:extLst>
          </p:cNvPr>
          <p:cNvSpPr>
            <a:spLocks noGrp="1"/>
          </p:cNvSpPr>
          <p:nvPr>
            <p:ph type="title"/>
          </p:nvPr>
        </p:nvSpPr>
        <p:spPr>
          <a:xfrm>
            <a:off x="529590" y="274638"/>
            <a:ext cx="10972800" cy="1143000"/>
          </a:xfrm>
        </p:spPr>
        <p:txBody>
          <a:bodyPr>
            <a:normAutofit/>
          </a:bodyPr>
          <a:lstStyle/>
          <a:p>
            <a:r>
              <a:rPr lang="en-US" dirty="0"/>
              <a:t>The Journal</a:t>
            </a:r>
          </a:p>
        </p:txBody>
      </p:sp>
      <p:sp>
        <p:nvSpPr>
          <p:cNvPr id="20" name="Text 6">
            <a:extLst>
              <a:ext uri="{FF2B5EF4-FFF2-40B4-BE49-F238E27FC236}">
                <a16:creationId xmlns:a16="http://schemas.microsoft.com/office/drawing/2014/main" id="{2CCCBF6E-6280-45BC-3B6E-19F6A4DEB413}"/>
              </a:ext>
            </a:extLst>
          </p:cNvPr>
          <p:cNvSpPr/>
          <p:nvPr/>
        </p:nvSpPr>
        <p:spPr>
          <a:xfrm>
            <a:off x="704850" y="3657873"/>
            <a:ext cx="7247420" cy="179615"/>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Key Information in Each Enry</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A4E7E746-D3C7-A75E-6C47-8B8C842C3DBE}"/>
              </a:ext>
            </a:extLst>
          </p:cNvPr>
          <p:cNvSpPr/>
          <p:nvPr/>
        </p:nvSpPr>
        <p:spPr>
          <a:xfrm>
            <a:off x="750570" y="4028569"/>
            <a:ext cx="4117340" cy="1560701"/>
          </a:xfrm>
          <a:prstGeom prst="rect">
            <a:avLst/>
          </a:prstGeom>
          <a:noFill/>
          <a:ln/>
        </p:spPr>
        <p:txBody>
          <a:bodyPr wrap="square" lIns="0" tIns="0" rIns="0" bIns="0" rtlCol="0" anchor="t"/>
          <a:lstStyle/>
          <a:p>
            <a:pPr>
              <a:lnSpc>
                <a:spcPts val="3000"/>
              </a:lnSpc>
              <a:buSzPct val="100000"/>
            </a:pPr>
            <a:r>
              <a:rPr lang="en-US" sz="2000" dirty="0">
                <a:latin typeface="Arial" panose="020B0604020202020204" pitchFamily="34" charset="0"/>
                <a:cs typeface="Arial" panose="020B0604020202020204" pitchFamily="34" charset="0"/>
              </a:rPr>
              <a:t>  1) Date of transaction 				</a:t>
            </a:r>
          </a:p>
          <a:p>
            <a:pPr>
              <a:lnSpc>
                <a:spcPts val="3000"/>
              </a:lnSpc>
              <a:buSzPct val="100000"/>
            </a:pPr>
            <a:r>
              <a:rPr lang="en-US" sz="2000" dirty="0">
                <a:latin typeface="Arial" panose="020B0604020202020204" pitchFamily="34" charset="0"/>
                <a:cs typeface="Arial" panose="020B0604020202020204" pitchFamily="34" charset="0"/>
              </a:rPr>
              <a:t>  2) Accounts affected</a:t>
            </a:r>
          </a:p>
          <a:p>
            <a:pPr>
              <a:lnSpc>
                <a:spcPts val="3000"/>
              </a:lnSpc>
              <a:buSzPct val="100000"/>
            </a:pPr>
            <a:r>
              <a:rPr lang="en-US" sz="2000" dirty="0">
                <a:latin typeface="Arial" panose="020B0604020202020204" pitchFamily="34" charset="0"/>
                <a:cs typeface="Arial" panose="020B0604020202020204" pitchFamily="34" charset="0"/>
              </a:rPr>
              <a:t>  3) Amounts (debits and credits) 	</a:t>
            </a:r>
          </a:p>
          <a:p>
            <a:pPr>
              <a:lnSpc>
                <a:spcPts val="3000"/>
              </a:lnSpc>
              <a:buSzPct val="100000"/>
            </a:pPr>
            <a:r>
              <a:rPr lang="en-US" sz="2000" dirty="0">
                <a:latin typeface="Arial" panose="020B0604020202020204" pitchFamily="34" charset="0"/>
                <a:cs typeface="Arial" panose="020B0604020202020204" pitchFamily="34" charset="0"/>
              </a:rPr>
              <a:t>  4) Brief Explanations</a:t>
            </a:r>
          </a:p>
        </p:txBody>
      </p:sp>
      <p:sp>
        <p:nvSpPr>
          <p:cNvPr id="10" name="Text 12">
            <a:extLst>
              <a:ext uri="{FF2B5EF4-FFF2-40B4-BE49-F238E27FC236}">
                <a16:creationId xmlns:a16="http://schemas.microsoft.com/office/drawing/2014/main" id="{610FFB0E-3E11-625C-6F11-FF40BD738B93}"/>
              </a:ext>
            </a:extLst>
          </p:cNvPr>
          <p:cNvSpPr/>
          <p:nvPr/>
        </p:nvSpPr>
        <p:spPr>
          <a:xfrm>
            <a:off x="500380" y="1447722"/>
            <a:ext cx="11082020" cy="1611558"/>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8C74E2C-DAA3-E59D-0DEB-3FFC4401889C}"/>
              </a:ext>
            </a:extLst>
          </p:cNvPr>
          <p:cNvSpPr/>
          <p:nvPr/>
        </p:nvSpPr>
        <p:spPr>
          <a:xfrm>
            <a:off x="862330" y="1566351"/>
            <a:ext cx="10487660" cy="144720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Journal?</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book of original entry</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Records all transactions in chronological order</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Shows the complete story of each transaction</a:t>
            </a:r>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pic>
        <p:nvPicPr>
          <p:cNvPr id="15" name="Picture 14">
            <a:extLst>
              <a:ext uri="{FF2B5EF4-FFF2-40B4-BE49-F238E27FC236}">
                <a16:creationId xmlns:a16="http://schemas.microsoft.com/office/drawing/2014/main" id="{5194E7D1-BAEA-10FA-867B-A10CB392C595}"/>
              </a:ext>
            </a:extLst>
          </p:cNvPr>
          <p:cNvPicPr>
            <a:picLocks noChangeAspect="1"/>
          </p:cNvPicPr>
          <p:nvPr/>
        </p:nvPicPr>
        <p:blipFill>
          <a:blip r:embed="rId3"/>
          <a:stretch>
            <a:fillRect/>
          </a:stretch>
        </p:blipFill>
        <p:spPr>
          <a:xfrm>
            <a:off x="5179990" y="3240638"/>
            <a:ext cx="5775354" cy="3252651"/>
          </a:xfrm>
          <a:prstGeom prst="rect">
            <a:avLst/>
          </a:prstGeom>
        </p:spPr>
      </p:pic>
    </p:spTree>
    <p:extLst>
      <p:ext uri="{BB962C8B-B14F-4D97-AF65-F5344CB8AC3E}">
        <p14:creationId xmlns:p14="http://schemas.microsoft.com/office/powerpoint/2010/main" val="25361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9B9B-BDC8-DF5E-7131-B7CE2035AF90}"/>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734C7266-57D9-03E5-B317-F97AE07AC356}"/>
              </a:ext>
            </a:extLst>
          </p:cNvPr>
          <p:cNvSpPr/>
          <p:nvPr/>
        </p:nvSpPr>
        <p:spPr>
          <a:xfrm>
            <a:off x="6385562" y="3657750"/>
            <a:ext cx="5196838" cy="2125831"/>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5600F8BE-5100-E8BA-1E68-2B838A878D1B}"/>
              </a:ext>
            </a:extLst>
          </p:cNvPr>
          <p:cNvSpPr>
            <a:spLocks noGrp="1"/>
          </p:cNvSpPr>
          <p:nvPr>
            <p:ph type="title"/>
          </p:nvPr>
        </p:nvSpPr>
        <p:spPr>
          <a:xfrm>
            <a:off x="529590" y="274638"/>
            <a:ext cx="10972800" cy="1143000"/>
          </a:xfrm>
        </p:spPr>
        <p:txBody>
          <a:bodyPr>
            <a:normAutofit/>
          </a:bodyPr>
          <a:lstStyle/>
          <a:p>
            <a:r>
              <a:rPr lang="en-US" dirty="0"/>
              <a:t>Ledger Accounts &amp; T-Accounts</a:t>
            </a:r>
          </a:p>
        </p:txBody>
      </p:sp>
      <p:sp>
        <p:nvSpPr>
          <p:cNvPr id="20" name="Text 6">
            <a:extLst>
              <a:ext uri="{FF2B5EF4-FFF2-40B4-BE49-F238E27FC236}">
                <a16:creationId xmlns:a16="http://schemas.microsoft.com/office/drawing/2014/main" id="{11C2361F-AB05-DB13-FD62-74EED4C41C35}"/>
              </a:ext>
            </a:extLst>
          </p:cNvPr>
          <p:cNvSpPr/>
          <p:nvPr/>
        </p:nvSpPr>
        <p:spPr>
          <a:xfrm>
            <a:off x="6636862" y="3825149"/>
            <a:ext cx="4359433" cy="319207"/>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Each Account Tracks</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4FDDE574-D217-581D-6C0D-D3C75E51C8EE}"/>
              </a:ext>
            </a:extLst>
          </p:cNvPr>
          <p:cNvSpPr/>
          <p:nvPr/>
        </p:nvSpPr>
        <p:spPr>
          <a:xfrm>
            <a:off x="6684014" y="4222880"/>
            <a:ext cx="4898386" cy="1343924"/>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 increases/decreases, current balance  for one specific asset, liability, equity, revenue or expense.</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T-accounts are often used</a:t>
            </a:r>
          </a:p>
          <a:p>
            <a:pPr>
              <a:lnSpc>
                <a:spcPts val="3000"/>
              </a:lnSpc>
              <a:buSzPct val="100000"/>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2AD39F71-8CB8-1DB1-E2DC-C644E3BAD6C8}"/>
              </a:ext>
            </a:extLst>
          </p:cNvPr>
          <p:cNvSpPr/>
          <p:nvPr/>
        </p:nvSpPr>
        <p:spPr>
          <a:xfrm>
            <a:off x="481330" y="1381789"/>
            <a:ext cx="11082020" cy="2047212"/>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23753882-EAF4-375C-D00D-847DA999210C}"/>
              </a:ext>
            </a:extLst>
          </p:cNvPr>
          <p:cNvSpPr/>
          <p:nvPr/>
        </p:nvSpPr>
        <p:spPr>
          <a:xfrm>
            <a:off x="862330" y="1566351"/>
            <a:ext cx="10487660" cy="17369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Ledger Account (or Account)</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book of original entry</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record that summarizes all transactions related to a specific item</a:t>
            </a:r>
            <a:r>
              <a:rPr lang="en-US" sz="2000" dirty="0">
                <a:latin typeface="Arial" panose="020B0604020202020204" pitchFamily="34" charset="0"/>
                <a:cs typeface="Arial" panose="020B0604020202020204" pitchFamily="34" charset="0"/>
              </a:rPr>
              <a:t> over time.</a:t>
            </a:r>
          </a:p>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Think of it as a “running total” for each category in the financial statements.</a:t>
            </a:r>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AE2EA34A-92F0-0F03-4008-196FE6595097}"/>
              </a:ext>
            </a:extLst>
          </p:cNvPr>
          <p:cNvSpPr/>
          <p:nvPr/>
        </p:nvSpPr>
        <p:spPr>
          <a:xfrm>
            <a:off x="481330" y="3694418"/>
            <a:ext cx="5744210" cy="2090427"/>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4" name="Text 3">
            <a:extLst>
              <a:ext uri="{FF2B5EF4-FFF2-40B4-BE49-F238E27FC236}">
                <a16:creationId xmlns:a16="http://schemas.microsoft.com/office/drawing/2014/main" id="{539808BF-41E8-591E-4912-A8148D462A9E}"/>
              </a:ext>
            </a:extLst>
          </p:cNvPr>
          <p:cNvSpPr/>
          <p:nvPr/>
        </p:nvSpPr>
        <p:spPr>
          <a:xfrm>
            <a:off x="883919" y="3763739"/>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T-Account Structure</a:t>
            </a:r>
          </a:p>
          <a:p>
            <a:pPr>
              <a:lnSpc>
                <a:spcPts val="2520"/>
              </a:lnSpc>
              <a:spcAft>
                <a:spcPts val="1200"/>
              </a:spcAft>
            </a:pPr>
            <a:endParaRPr lang="en-US" dirty="0"/>
          </a:p>
        </p:txBody>
      </p:sp>
      <p:sp>
        <p:nvSpPr>
          <p:cNvPr id="5" name="Text 9">
            <a:extLst>
              <a:ext uri="{FF2B5EF4-FFF2-40B4-BE49-F238E27FC236}">
                <a16:creationId xmlns:a16="http://schemas.microsoft.com/office/drawing/2014/main" id="{D5C6BCA1-CF64-3EBE-F593-121631A89D41}"/>
              </a:ext>
            </a:extLst>
          </p:cNvPr>
          <p:cNvSpPr/>
          <p:nvPr/>
        </p:nvSpPr>
        <p:spPr>
          <a:xfrm>
            <a:off x="807719" y="4176183"/>
            <a:ext cx="4937761" cy="1701366"/>
          </a:xfrm>
          <a:prstGeom prst="rect">
            <a:avLst/>
          </a:prstGeom>
          <a:noFill/>
          <a:ln/>
        </p:spPr>
        <p:txBody>
          <a:bodyPr wrap="square" lIns="91440" tIns="0" rIns="0" bIns="0" rtlCol="0" anchor="t"/>
          <a:lstStyle/>
          <a:p>
            <a:pPr algn="l">
              <a:lnSpc>
                <a:spcPts val="3000"/>
              </a:lnSpc>
              <a:buSzPct val="100000"/>
            </a:pPr>
            <a:r>
              <a:rPr lang="en-US" sz="2000" dirty="0">
                <a:latin typeface="Arial" panose="020B0604020202020204" pitchFamily="34" charset="0"/>
                <a:cs typeface="Arial" panose="020B0604020202020204" pitchFamily="34" charset="0"/>
              </a:rPr>
              <a:t>Visual representation with three parts:</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Title (account name)</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Left side = Debit side</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Right side = Credit side</a:t>
            </a:r>
          </a:p>
          <a:p>
            <a:pPr marL="342900" indent="-342900" algn="l">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7ADB6A37-71C3-59C8-90BA-D0A3380B9F90}"/>
              </a:ext>
            </a:extLst>
          </p:cNvPr>
          <p:cNvSpPr/>
          <p:nvPr/>
        </p:nvSpPr>
        <p:spPr>
          <a:xfrm>
            <a:off x="2887980" y="5925939"/>
            <a:ext cx="574421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8" name="Shape 17">
            <a:extLst>
              <a:ext uri="{FF2B5EF4-FFF2-40B4-BE49-F238E27FC236}">
                <a16:creationId xmlns:a16="http://schemas.microsoft.com/office/drawing/2014/main" id="{A4A9B555-AFD9-8F28-9B4D-ABBF823F69B6}"/>
              </a:ext>
            </a:extLst>
          </p:cNvPr>
          <p:cNvSpPr/>
          <p:nvPr/>
        </p:nvSpPr>
        <p:spPr>
          <a:xfrm>
            <a:off x="2896871" y="5925939"/>
            <a:ext cx="0" cy="703461"/>
          </a:xfrm>
          <a:prstGeom prst="line">
            <a:avLst/>
          </a:prstGeom>
          <a:noFill/>
          <a:ln w="47625">
            <a:solidFill>
              <a:srgbClr val="FF9800"/>
            </a:solidFill>
            <a:prstDash val="solid"/>
          </a:ln>
        </p:spPr>
        <p:txBody>
          <a:bodyPr/>
          <a:lstStyle/>
          <a:p>
            <a:pPr>
              <a:lnSpc>
                <a:spcPts val="2000"/>
              </a:lnSpc>
            </a:pPr>
            <a:endParaRPr lang="en-US" sz="3600"/>
          </a:p>
        </p:txBody>
      </p:sp>
      <p:sp>
        <p:nvSpPr>
          <p:cNvPr id="9" name="Text 18">
            <a:extLst>
              <a:ext uri="{FF2B5EF4-FFF2-40B4-BE49-F238E27FC236}">
                <a16:creationId xmlns:a16="http://schemas.microsoft.com/office/drawing/2014/main" id="{90B54458-9810-E739-248A-BFE692613BDE}"/>
              </a:ext>
            </a:extLst>
          </p:cNvPr>
          <p:cNvSpPr/>
          <p:nvPr/>
        </p:nvSpPr>
        <p:spPr>
          <a:xfrm>
            <a:off x="3106421" y="6052938"/>
            <a:ext cx="5336589" cy="576461"/>
          </a:xfrm>
          <a:prstGeom prst="rect">
            <a:avLst/>
          </a:prstGeom>
          <a:noFill/>
          <a:ln/>
        </p:spPr>
        <p:txBody>
          <a:bodyPr wrap="square" lIns="0" tIns="0" rIns="0" bIns="0" rtlCol="0" anchor="t"/>
          <a:lstStyle/>
          <a:p>
            <a:pPr>
              <a:lnSpc>
                <a:spcPts val="2000"/>
              </a:lnSpc>
            </a:pPr>
            <a:r>
              <a:rPr lang="en-US" sz="1600" b="1" dirty="0">
                <a:solidFill>
                  <a:srgbClr val="E65100"/>
                </a:solidFill>
                <a:latin typeface="Arial" pitchFamily="34" charset="0"/>
                <a:ea typeface="Arial" pitchFamily="34" charset="-122"/>
                <a:cs typeface="Arial" pitchFamily="34" charset="-120"/>
              </a:rPr>
              <a:t>Note:</a:t>
            </a:r>
            <a:r>
              <a:rPr lang="en-US" sz="1600" dirty="0">
                <a:solidFill>
                  <a:srgbClr val="1D1D1D"/>
                </a:solidFill>
                <a:latin typeface="Arial" pitchFamily="34" charset="0"/>
                <a:ea typeface="Arial" pitchFamily="34" charset="-122"/>
                <a:cs typeface="Arial" pitchFamily="34" charset="-120"/>
              </a:rPr>
              <a:t>   </a:t>
            </a:r>
            <a:r>
              <a:rPr lang="en-US" sz="1600" i="1" dirty="0">
                <a:solidFill>
                  <a:srgbClr val="1D1D1D"/>
                </a:solidFill>
                <a:latin typeface="Arial" pitchFamily="34" charset="0"/>
                <a:ea typeface="Arial" pitchFamily="34" charset="-122"/>
                <a:cs typeface="Arial" pitchFamily="34" charset="-120"/>
              </a:rPr>
              <a:t>Ledger account  is often called “Account”.</a:t>
            </a:r>
          </a:p>
          <a:p>
            <a:pPr>
              <a:lnSpc>
                <a:spcPts val="2000"/>
              </a:lnSpc>
            </a:pPr>
            <a:r>
              <a:rPr lang="en-US" sz="1600" i="1" dirty="0">
                <a:solidFill>
                  <a:srgbClr val="1D1D1D"/>
                </a:solidFill>
                <a:latin typeface="Arial" pitchFamily="34" charset="0"/>
                <a:ea typeface="Arial" pitchFamily="34" charset="-122"/>
                <a:cs typeface="Arial" pitchFamily="34" charset="-120"/>
              </a:rPr>
              <a:t>            General ledger is often called “Ledger”. </a:t>
            </a:r>
            <a:endParaRPr lang="en-US" sz="1600" dirty="0"/>
          </a:p>
        </p:txBody>
      </p:sp>
    </p:spTree>
    <p:extLst>
      <p:ext uri="{BB962C8B-B14F-4D97-AF65-F5344CB8AC3E}">
        <p14:creationId xmlns:p14="http://schemas.microsoft.com/office/powerpoint/2010/main" val="23892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4" grpId="0" animBg="1"/>
      <p:bldP spid="5" grpId="0" animBg="1"/>
      <p:bldP spid="6"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DD97-B581-E103-1A1C-9FAD80998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409A5-21CC-B5A5-9E6C-A15B9DAB9A2B}"/>
              </a:ext>
            </a:extLst>
          </p:cNvPr>
          <p:cNvSpPr>
            <a:spLocks noGrp="1"/>
          </p:cNvSpPr>
          <p:nvPr>
            <p:ph type="title"/>
          </p:nvPr>
        </p:nvSpPr>
        <p:spPr>
          <a:xfrm>
            <a:off x="529590" y="274638"/>
            <a:ext cx="10972800" cy="1143000"/>
          </a:xfrm>
        </p:spPr>
        <p:txBody>
          <a:bodyPr>
            <a:normAutofit/>
          </a:bodyPr>
          <a:lstStyle/>
          <a:p>
            <a:r>
              <a:rPr lang="en-US" dirty="0"/>
              <a:t>The Posting Process</a:t>
            </a:r>
          </a:p>
        </p:txBody>
      </p:sp>
      <p:sp>
        <p:nvSpPr>
          <p:cNvPr id="10" name="Text 12">
            <a:extLst>
              <a:ext uri="{FF2B5EF4-FFF2-40B4-BE49-F238E27FC236}">
                <a16:creationId xmlns:a16="http://schemas.microsoft.com/office/drawing/2014/main" id="{934211C8-D62B-5C3F-5C52-D2859BCEC9AC}"/>
              </a:ext>
            </a:extLst>
          </p:cNvPr>
          <p:cNvSpPr/>
          <p:nvPr/>
        </p:nvSpPr>
        <p:spPr>
          <a:xfrm>
            <a:off x="481330" y="1381789"/>
            <a:ext cx="11082020" cy="131569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F810F1F6-3E21-47AD-2635-265B30002E2D}"/>
              </a:ext>
            </a:extLst>
          </p:cNvPr>
          <p:cNvSpPr/>
          <p:nvPr/>
        </p:nvSpPr>
        <p:spPr>
          <a:xfrm>
            <a:off x="862330" y="1452052"/>
            <a:ext cx="10487660" cy="1143000"/>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posting ?</a:t>
            </a:r>
            <a:endParaRPr lang="en-US" sz="2000" dirty="0"/>
          </a:p>
          <a:p>
            <a:pPr marL="342900" indent="-342900">
              <a:lnSpc>
                <a:spcPts val="3000"/>
              </a:lnSpc>
              <a:buSzPct val="100000"/>
              <a:buFont typeface="Arial" panose="020B0604020202020204" pitchFamily="34" charset="0"/>
              <a:buChar char="•"/>
            </a:pPr>
            <a:r>
              <a:rPr lang="en-US" sz="2000" dirty="0">
                <a:latin typeface="Arial" panose="020B0604020202020204" pitchFamily="34" charset="0"/>
                <a:ea typeface="Arial" pitchFamily="34" charset="-122"/>
                <a:cs typeface="Arial" panose="020B0604020202020204" pitchFamily="34" charset="0"/>
              </a:rPr>
              <a:t>The process of transferring transaction information from the </a:t>
            </a:r>
            <a:r>
              <a:rPr lang="en-US" sz="2000" b="1" dirty="0">
                <a:latin typeface="Arial" panose="020B0604020202020204" pitchFamily="34" charset="0"/>
                <a:ea typeface="Arial" pitchFamily="34" charset="-122"/>
                <a:cs typeface="Arial" panose="020B0604020202020204" pitchFamily="34" charset="0"/>
              </a:rPr>
              <a:t>Journal</a:t>
            </a:r>
            <a:r>
              <a:rPr lang="en-US" sz="2000" dirty="0">
                <a:latin typeface="Arial" panose="020B0604020202020204" pitchFamily="34" charset="0"/>
                <a:ea typeface="Arial" pitchFamily="34" charset="-122"/>
                <a:cs typeface="Arial" panose="020B0604020202020204" pitchFamily="34" charset="0"/>
              </a:rPr>
              <a:t> to the appropriate  </a:t>
            </a:r>
            <a:r>
              <a:rPr lang="en-US" sz="2000" b="1" dirty="0">
                <a:latin typeface="Arial" panose="020B0604020202020204" pitchFamily="34" charset="0"/>
                <a:ea typeface="Arial" pitchFamily="34" charset="-122"/>
                <a:cs typeface="Arial" panose="020B0604020202020204" pitchFamily="34" charset="0"/>
              </a:rPr>
              <a:t>Accounts (or Ledger Accounts)</a:t>
            </a:r>
            <a:r>
              <a:rPr lang="en-US" sz="2000" dirty="0">
                <a:latin typeface="Arial" panose="020B0604020202020204" pitchFamily="34" charset="0"/>
                <a:ea typeface="Arial" pitchFamily="34" charset="-122"/>
                <a:cs typeface="Arial" panose="020B0604020202020204" pitchFamily="34" charset="0"/>
              </a:rPr>
              <a:t> in the </a:t>
            </a:r>
            <a:r>
              <a:rPr lang="en-US" sz="2000" b="1" dirty="0">
                <a:latin typeface="Arial" panose="020B0604020202020204" pitchFamily="34" charset="0"/>
                <a:ea typeface="Arial" pitchFamily="34" charset="-122"/>
                <a:cs typeface="Arial" panose="020B0604020202020204" pitchFamily="34" charset="0"/>
              </a:rPr>
              <a:t>General Ledger</a:t>
            </a:r>
            <a:endParaRPr lang="en-US" sz="2000" dirty="0">
              <a:latin typeface="Arial" panose="020B0604020202020204" pitchFamily="34" charset="0"/>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pic>
        <p:nvPicPr>
          <p:cNvPr id="12" name="Picture 11" descr="A close-up of a chart&#10;&#10;AI-generated content may be incorrect.">
            <a:extLst>
              <a:ext uri="{FF2B5EF4-FFF2-40B4-BE49-F238E27FC236}">
                <a16:creationId xmlns:a16="http://schemas.microsoft.com/office/drawing/2014/main" id="{4854E98A-DF7D-C12F-1F14-844BA112F713}"/>
              </a:ext>
            </a:extLst>
          </p:cNvPr>
          <p:cNvPicPr>
            <a:picLocks noChangeAspect="1"/>
          </p:cNvPicPr>
          <p:nvPr/>
        </p:nvPicPr>
        <p:blipFill>
          <a:blip r:embed="rId3"/>
          <a:stretch>
            <a:fillRect/>
          </a:stretch>
        </p:blipFill>
        <p:spPr>
          <a:xfrm>
            <a:off x="224006" y="2868930"/>
            <a:ext cx="7120657" cy="3829050"/>
          </a:xfrm>
          <a:prstGeom prst="rect">
            <a:avLst/>
          </a:prstGeom>
        </p:spPr>
      </p:pic>
      <p:sp>
        <p:nvSpPr>
          <p:cNvPr id="13" name="Text 26">
            <a:extLst>
              <a:ext uri="{FF2B5EF4-FFF2-40B4-BE49-F238E27FC236}">
                <a16:creationId xmlns:a16="http://schemas.microsoft.com/office/drawing/2014/main" id="{A60859AF-6D74-5DAC-C973-3A54347DDF7E}"/>
              </a:ext>
            </a:extLst>
          </p:cNvPr>
          <p:cNvSpPr/>
          <p:nvPr/>
        </p:nvSpPr>
        <p:spPr>
          <a:xfrm>
            <a:off x="7391814" y="2834790"/>
            <a:ext cx="4171536" cy="398892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14" name="Text 6">
            <a:extLst>
              <a:ext uri="{FF2B5EF4-FFF2-40B4-BE49-F238E27FC236}">
                <a16:creationId xmlns:a16="http://schemas.microsoft.com/office/drawing/2014/main" id="{7D6A5DE7-57F9-060B-F5E4-003E72A013A1}"/>
              </a:ext>
            </a:extLst>
          </p:cNvPr>
          <p:cNvSpPr/>
          <p:nvPr/>
        </p:nvSpPr>
        <p:spPr>
          <a:xfrm>
            <a:off x="7557490" y="2985549"/>
            <a:ext cx="3792499" cy="3552093"/>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An example of general ledger</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 general ledger is a collection of   accounts (e.g., cash, equipment, sales)</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Each account is displayed in a T-account format</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Increases and decreases are recorded on the left or right side of each account</a:t>
            </a:r>
          </a:p>
          <a:p>
            <a:pPr marL="342900" indent="-342900">
              <a:lnSpc>
                <a:spcPts val="224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Journal transactions are posted to the corresponding ledger accounts</a:t>
            </a:r>
          </a:p>
          <a:p>
            <a:pPr>
              <a:lnSpc>
                <a:spcPts val="2240"/>
              </a:lnSpc>
              <a:spcAft>
                <a:spcPts val="800"/>
              </a:spcAft>
            </a:pPr>
            <a:endParaRPr lang="en-US" sz="2000" dirty="0"/>
          </a:p>
        </p:txBody>
      </p:sp>
    </p:spTree>
    <p:extLst>
      <p:ext uri="{BB962C8B-B14F-4D97-AF65-F5344CB8AC3E}">
        <p14:creationId xmlns:p14="http://schemas.microsoft.com/office/powerpoint/2010/main" val="31685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D122-E78D-21BC-2BC4-83591DD215E3}"/>
              </a:ext>
            </a:extLst>
          </p:cNvPr>
          <p:cNvSpPr>
            <a:spLocks noGrp="1"/>
          </p:cNvSpPr>
          <p:nvPr>
            <p:ph type="title"/>
          </p:nvPr>
        </p:nvSpPr>
        <p:spPr/>
        <p:txBody>
          <a:bodyPr/>
          <a:lstStyle/>
          <a:p>
            <a:r>
              <a:rPr lang="en-US" dirty="0"/>
              <a:t>Balance Sheet – Reporting Financial Condition</a:t>
            </a:r>
          </a:p>
        </p:txBody>
      </p:sp>
      <p:grpSp>
        <p:nvGrpSpPr>
          <p:cNvPr id="6" name="Group 5">
            <a:extLst>
              <a:ext uri="{FF2B5EF4-FFF2-40B4-BE49-F238E27FC236}">
                <a16:creationId xmlns:a16="http://schemas.microsoft.com/office/drawing/2014/main" id="{E14F2EFD-1440-B1AE-AC09-FF934FE9DFB2}"/>
              </a:ext>
            </a:extLst>
          </p:cNvPr>
          <p:cNvGrpSpPr/>
          <p:nvPr/>
        </p:nvGrpSpPr>
        <p:grpSpPr>
          <a:xfrm>
            <a:off x="1071716" y="1417638"/>
            <a:ext cx="9340645" cy="1856504"/>
            <a:chOff x="640080" y="1280160"/>
            <a:chExt cx="7315200" cy="1828800"/>
          </a:xfrm>
        </p:grpSpPr>
        <p:sp>
          <p:nvSpPr>
            <p:cNvPr id="7" name="Rounded Rectangle 3">
              <a:extLst>
                <a:ext uri="{FF2B5EF4-FFF2-40B4-BE49-F238E27FC236}">
                  <a16:creationId xmlns:a16="http://schemas.microsoft.com/office/drawing/2014/main" id="{CFFA358C-764A-5618-12E9-FC51F68C21A7}"/>
                </a:ext>
              </a:extLst>
            </p:cNvPr>
            <p:cNvSpPr/>
            <p:nvPr/>
          </p:nvSpPr>
          <p:spPr>
            <a:xfrm>
              <a:off x="640080" y="1280160"/>
              <a:ext cx="7315200" cy="1828800"/>
            </a:xfrm>
            <a:prstGeom prst="roundRect">
              <a:avLst/>
            </a:prstGeom>
            <a:solidFill>
              <a:srgbClr val="EAF0FA"/>
            </a:solidFill>
            <a:ln>
              <a:solidFill>
                <a:srgbClr val="D2DC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a:extLst>
                <a:ext uri="{FF2B5EF4-FFF2-40B4-BE49-F238E27FC236}">
                  <a16:creationId xmlns:a16="http://schemas.microsoft.com/office/drawing/2014/main" id="{D7DA3EA4-7BCE-8EBA-0EA9-53DFD69046F5}"/>
                </a:ext>
              </a:extLst>
            </p:cNvPr>
            <p:cNvSpPr txBox="1"/>
            <p:nvPr/>
          </p:nvSpPr>
          <p:spPr>
            <a:xfrm>
              <a:off x="914399" y="1417320"/>
              <a:ext cx="2605559" cy="454776"/>
            </a:xfrm>
            <a:prstGeom prst="rect">
              <a:avLst/>
            </a:prstGeom>
            <a:noFill/>
          </p:spPr>
          <p:txBody>
            <a:bodyPr wrap="square">
              <a:spAutoFit/>
            </a:bodyPr>
            <a:lstStyle/>
            <a:p>
              <a:pPr>
                <a:defRPr sz="2000" b="1">
                  <a:solidFill>
                    <a:srgbClr val="283C5A"/>
                  </a:solidFill>
                </a:defRPr>
              </a:pPr>
              <a:r>
                <a:rPr sz="2400" dirty="0">
                  <a:solidFill>
                    <a:schemeClr val="accent1">
                      <a:lumMod val="75000"/>
                    </a:schemeClr>
                  </a:solidFill>
                </a:rPr>
                <a:t>Three Main Sections:</a:t>
              </a:r>
            </a:p>
          </p:txBody>
        </p:sp>
        <p:sp>
          <p:nvSpPr>
            <p:cNvPr id="9" name="Rounded Rectangle 5">
              <a:extLst>
                <a:ext uri="{FF2B5EF4-FFF2-40B4-BE49-F238E27FC236}">
                  <a16:creationId xmlns:a16="http://schemas.microsoft.com/office/drawing/2014/main" id="{7976083E-E360-7A6E-00CD-7C9CE07C137D}"/>
                </a:ext>
              </a:extLst>
            </p:cNvPr>
            <p:cNvSpPr/>
            <p:nvPr/>
          </p:nvSpPr>
          <p:spPr>
            <a:xfrm>
              <a:off x="91440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235FBE"/>
                  </a:solidFill>
                </a:defRPr>
              </a:pPr>
              <a:r>
                <a:rPr sz="2400" dirty="0"/>
                <a:t>ASSETS</a:t>
              </a:r>
            </a:p>
          </p:txBody>
        </p:sp>
        <p:sp>
          <p:nvSpPr>
            <p:cNvPr id="10" name="Rounded Rectangle 6">
              <a:extLst>
                <a:ext uri="{FF2B5EF4-FFF2-40B4-BE49-F238E27FC236}">
                  <a16:creationId xmlns:a16="http://schemas.microsoft.com/office/drawing/2014/main" id="{7CCB1EC8-DD1B-11DC-0285-77AC072049A2}"/>
                </a:ext>
              </a:extLst>
            </p:cNvPr>
            <p:cNvSpPr/>
            <p:nvPr/>
          </p:nvSpPr>
          <p:spPr>
            <a:xfrm>
              <a:off x="324612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008C3C"/>
                  </a:solidFill>
                </a:defRPr>
              </a:pPr>
              <a:r>
                <a:rPr sz="2400" dirty="0"/>
                <a:t>LIABILITIES</a:t>
              </a:r>
              <a:endParaRPr sz="2000" dirty="0"/>
            </a:p>
          </p:txBody>
        </p:sp>
        <p:sp>
          <p:nvSpPr>
            <p:cNvPr id="11" name="Rounded Rectangle 7">
              <a:extLst>
                <a:ext uri="{FF2B5EF4-FFF2-40B4-BE49-F238E27FC236}">
                  <a16:creationId xmlns:a16="http://schemas.microsoft.com/office/drawing/2014/main" id="{EBC05832-1C16-3B5B-4C63-8F5A873BAFD8}"/>
                </a:ext>
              </a:extLst>
            </p:cNvPr>
            <p:cNvSpPr/>
            <p:nvPr/>
          </p:nvSpPr>
          <p:spPr>
            <a:xfrm>
              <a:off x="5577840" y="1920240"/>
              <a:ext cx="2057400" cy="822960"/>
            </a:xfrm>
            <a:prstGeom prst="roundRect">
              <a:avLst/>
            </a:prstGeom>
            <a:solidFill>
              <a:srgbClr val="FFFFFF"/>
            </a:solidFill>
            <a:ln>
              <a:solidFill>
                <a:srgbClr val="DCE1F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600" b="1">
                  <a:solidFill>
                    <a:srgbClr val="783CBE"/>
                  </a:solidFill>
                </a:defRPr>
              </a:pPr>
              <a:r>
                <a:rPr sz="2400" dirty="0"/>
                <a:t>EQUITY</a:t>
              </a:r>
            </a:p>
          </p:txBody>
        </p:sp>
      </p:grpSp>
      <p:sp>
        <p:nvSpPr>
          <p:cNvPr id="14" name="Rectangle 13">
            <a:extLst>
              <a:ext uri="{FF2B5EF4-FFF2-40B4-BE49-F238E27FC236}">
                <a16:creationId xmlns:a16="http://schemas.microsoft.com/office/drawing/2014/main" id="{F25B81AC-AE67-CA04-1DE1-7B0FEE0E4C75}"/>
              </a:ext>
            </a:extLst>
          </p:cNvPr>
          <p:cNvSpPr/>
          <p:nvPr/>
        </p:nvSpPr>
        <p:spPr>
          <a:xfrm>
            <a:off x="1059427" y="3574293"/>
            <a:ext cx="91440" cy="940680"/>
          </a:xfrm>
          <a:prstGeom prst="rect">
            <a:avLst/>
          </a:prstGeom>
          <a:solidFill>
            <a:srgbClr val="2769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TextBox 14">
            <a:extLst>
              <a:ext uri="{FF2B5EF4-FFF2-40B4-BE49-F238E27FC236}">
                <a16:creationId xmlns:a16="http://schemas.microsoft.com/office/drawing/2014/main" id="{48B7DE9D-45D1-A967-A0CC-7CD085379894}"/>
              </a:ext>
            </a:extLst>
          </p:cNvPr>
          <p:cNvSpPr txBox="1"/>
          <p:nvPr/>
        </p:nvSpPr>
        <p:spPr>
          <a:xfrm>
            <a:off x="1242306" y="3525133"/>
            <a:ext cx="9042235" cy="1015663"/>
          </a:xfrm>
          <a:prstGeom prst="rect">
            <a:avLst/>
          </a:prstGeom>
          <a:noFill/>
        </p:spPr>
        <p:txBody>
          <a:bodyPr wrap="square">
            <a:spAutoFit/>
          </a:bodyPr>
          <a:lstStyle/>
          <a:p>
            <a:pPr>
              <a:defRPr sz="1600" b="1">
                <a:solidFill>
                  <a:srgbClr val="282828"/>
                </a:solidFill>
              </a:defRPr>
            </a:pPr>
            <a:r>
              <a:rPr sz="2000" dirty="0"/>
              <a:t>Purpose:</a:t>
            </a:r>
          </a:p>
          <a:p>
            <a:pPr>
              <a:defRPr sz="1300">
                <a:solidFill>
                  <a:srgbClr val="282828"/>
                </a:solidFill>
              </a:defRPr>
            </a:pPr>
            <a:r>
              <a:rPr sz="2000" dirty="0"/>
              <a:t>Shows the </a:t>
            </a:r>
            <a:r>
              <a:rPr sz="2000" b="1" dirty="0"/>
              <a:t>resources</a:t>
            </a:r>
            <a:r>
              <a:rPr sz="2000" dirty="0"/>
              <a:t> a company controls (assets) and the </a:t>
            </a:r>
            <a:r>
              <a:rPr sz="2000" b="1" dirty="0"/>
              <a:t>claims</a:t>
            </a:r>
            <a:r>
              <a:rPr sz="2000" dirty="0"/>
              <a:t> on those resources by creditors (liabilities) and </a:t>
            </a:r>
            <a:r>
              <a:rPr sz="2000" b="1" dirty="0"/>
              <a:t>owners</a:t>
            </a:r>
            <a:r>
              <a:rPr sz="2000" dirty="0"/>
              <a:t> (equity).</a:t>
            </a:r>
          </a:p>
        </p:txBody>
      </p:sp>
      <p:sp>
        <p:nvSpPr>
          <p:cNvPr id="16" name="Rectangle 15">
            <a:extLst>
              <a:ext uri="{FF2B5EF4-FFF2-40B4-BE49-F238E27FC236}">
                <a16:creationId xmlns:a16="http://schemas.microsoft.com/office/drawing/2014/main" id="{7D321BB0-7CF4-B8BA-9FD3-F7977AB77955}"/>
              </a:ext>
            </a:extLst>
          </p:cNvPr>
          <p:cNvSpPr/>
          <p:nvPr/>
        </p:nvSpPr>
        <p:spPr>
          <a:xfrm>
            <a:off x="1059427" y="4721451"/>
            <a:ext cx="91440" cy="731520"/>
          </a:xfrm>
          <a:prstGeom prst="rect">
            <a:avLst/>
          </a:prstGeom>
          <a:solidFill>
            <a:srgbClr val="009E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16">
            <a:extLst>
              <a:ext uri="{FF2B5EF4-FFF2-40B4-BE49-F238E27FC236}">
                <a16:creationId xmlns:a16="http://schemas.microsoft.com/office/drawing/2014/main" id="{E3C2F615-AFE6-B044-E5AA-9EFE6251203E}"/>
              </a:ext>
            </a:extLst>
          </p:cNvPr>
          <p:cNvSpPr txBox="1"/>
          <p:nvPr/>
        </p:nvSpPr>
        <p:spPr>
          <a:xfrm>
            <a:off x="1242307" y="4741118"/>
            <a:ext cx="9042234" cy="707886"/>
          </a:xfrm>
          <a:prstGeom prst="rect">
            <a:avLst/>
          </a:prstGeom>
          <a:noFill/>
        </p:spPr>
        <p:txBody>
          <a:bodyPr wrap="square">
            <a:spAutoFit/>
          </a:bodyPr>
          <a:lstStyle/>
          <a:p>
            <a:pPr>
              <a:defRPr sz="1600" b="1">
                <a:solidFill>
                  <a:srgbClr val="282828"/>
                </a:solidFill>
              </a:defRPr>
            </a:pPr>
            <a:r>
              <a:rPr sz="2000" dirty="0"/>
              <a:t>Timing:</a:t>
            </a:r>
          </a:p>
          <a:p>
            <a:pPr>
              <a:defRPr sz="1300">
                <a:solidFill>
                  <a:srgbClr val="282828"/>
                </a:solidFill>
              </a:defRPr>
            </a:pPr>
            <a:r>
              <a:rPr sz="2000" dirty="0"/>
              <a:t>Reports financial position </a:t>
            </a:r>
            <a:r>
              <a:rPr sz="2000" b="1" dirty="0"/>
              <a:t>at a point in time</a:t>
            </a:r>
            <a:r>
              <a:rPr sz="2000" dirty="0"/>
              <a:t> (a snapshot on a specific date).</a:t>
            </a:r>
          </a:p>
        </p:txBody>
      </p:sp>
      <p:sp>
        <p:nvSpPr>
          <p:cNvPr id="18" name="Rectangle 17">
            <a:extLst>
              <a:ext uri="{FF2B5EF4-FFF2-40B4-BE49-F238E27FC236}">
                <a16:creationId xmlns:a16="http://schemas.microsoft.com/office/drawing/2014/main" id="{F7DAF5FD-1CE6-7E80-E0D1-83131B479581}"/>
              </a:ext>
            </a:extLst>
          </p:cNvPr>
          <p:cNvSpPr/>
          <p:nvPr/>
        </p:nvSpPr>
        <p:spPr>
          <a:xfrm>
            <a:off x="1059427" y="5679114"/>
            <a:ext cx="91440" cy="917347"/>
          </a:xfrm>
          <a:prstGeom prst="rect">
            <a:avLst/>
          </a:prstGeom>
          <a:solidFill>
            <a:srgbClr val="844D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a:extLst>
              <a:ext uri="{FF2B5EF4-FFF2-40B4-BE49-F238E27FC236}">
                <a16:creationId xmlns:a16="http://schemas.microsoft.com/office/drawing/2014/main" id="{60C37CB6-FCDD-87A7-DD43-68CE4134B0AE}"/>
              </a:ext>
            </a:extLst>
          </p:cNvPr>
          <p:cNvSpPr txBox="1"/>
          <p:nvPr/>
        </p:nvSpPr>
        <p:spPr>
          <a:xfrm>
            <a:off x="1242307" y="5629959"/>
            <a:ext cx="8761400" cy="1015663"/>
          </a:xfrm>
          <a:prstGeom prst="rect">
            <a:avLst/>
          </a:prstGeom>
          <a:noFill/>
        </p:spPr>
        <p:txBody>
          <a:bodyPr wrap="square">
            <a:spAutoFit/>
          </a:bodyPr>
          <a:lstStyle/>
          <a:p>
            <a:pPr>
              <a:defRPr sz="1600" b="1">
                <a:solidFill>
                  <a:srgbClr val="282828"/>
                </a:solidFill>
              </a:defRPr>
            </a:pPr>
            <a:r>
              <a:rPr sz="2000" dirty="0"/>
              <a:t>Permanent Accounts:</a:t>
            </a:r>
          </a:p>
          <a:p>
            <a:pPr>
              <a:defRPr sz="1300">
                <a:solidFill>
                  <a:srgbClr val="282828"/>
                </a:solidFill>
              </a:defRPr>
            </a:pPr>
            <a:r>
              <a:rPr sz="2000" dirty="0"/>
              <a:t>Balance sheet accounts </a:t>
            </a:r>
            <a:r>
              <a:rPr sz="2000" b="1" dirty="0"/>
              <a:t>carry forward </a:t>
            </a:r>
            <a:r>
              <a:rPr sz="2000" dirty="0"/>
              <a:t>from period to period—ending balance becomes next period's beginning balance</a:t>
            </a:r>
            <a:r>
              <a:rPr dirty="0"/>
              <a:t>.</a:t>
            </a:r>
          </a:p>
        </p:txBody>
      </p:sp>
    </p:spTree>
    <p:extLst>
      <p:ext uri="{BB962C8B-B14F-4D97-AF65-F5344CB8AC3E}">
        <p14:creationId xmlns:p14="http://schemas.microsoft.com/office/powerpoint/2010/main" val="36090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380F-FAB3-B9D0-40EA-D743E84EF5B5}"/>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0C2423F6-8B4C-CD40-AAFD-33801B411876}"/>
              </a:ext>
            </a:extLst>
          </p:cNvPr>
          <p:cNvSpPr/>
          <p:nvPr/>
        </p:nvSpPr>
        <p:spPr>
          <a:xfrm>
            <a:off x="500380" y="3097680"/>
            <a:ext cx="11082020" cy="1718460"/>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9CF24586-DFB1-AF82-C11D-A1E18FCF6985}"/>
              </a:ext>
            </a:extLst>
          </p:cNvPr>
          <p:cNvSpPr>
            <a:spLocks noGrp="1"/>
          </p:cNvSpPr>
          <p:nvPr>
            <p:ph type="title"/>
          </p:nvPr>
        </p:nvSpPr>
        <p:spPr>
          <a:xfrm>
            <a:off x="529590" y="274638"/>
            <a:ext cx="10972800" cy="1143000"/>
          </a:xfrm>
        </p:spPr>
        <p:txBody>
          <a:bodyPr>
            <a:normAutofit/>
          </a:bodyPr>
          <a:lstStyle/>
          <a:p>
            <a:r>
              <a:rPr lang="en-US" dirty="0"/>
              <a:t>Trial Balance – Optional Step</a:t>
            </a:r>
          </a:p>
        </p:txBody>
      </p:sp>
      <p:sp>
        <p:nvSpPr>
          <p:cNvPr id="20" name="Text 6">
            <a:extLst>
              <a:ext uri="{FF2B5EF4-FFF2-40B4-BE49-F238E27FC236}">
                <a16:creationId xmlns:a16="http://schemas.microsoft.com/office/drawing/2014/main" id="{0A282FDF-9286-5093-1E43-A6A634E809BC}"/>
              </a:ext>
            </a:extLst>
          </p:cNvPr>
          <p:cNvSpPr/>
          <p:nvPr/>
        </p:nvSpPr>
        <p:spPr>
          <a:xfrm>
            <a:off x="716280" y="3246393"/>
            <a:ext cx="3604260" cy="320972"/>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Purpose</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D4D4EB54-8A97-47E3-B5F0-852C590CFBB7}"/>
              </a:ext>
            </a:extLst>
          </p:cNvPr>
          <p:cNvSpPr/>
          <p:nvPr/>
        </p:nvSpPr>
        <p:spPr>
          <a:xfrm>
            <a:off x="762000" y="3605659"/>
            <a:ext cx="10933176" cy="1126361"/>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Verify that </a:t>
            </a:r>
            <a:r>
              <a:rPr lang="en-US" sz="2000" b="1" dirty="0">
                <a:solidFill>
                  <a:srgbClr val="1D1D1D"/>
                </a:solidFill>
                <a:latin typeface="Arial" panose="020B0604020202020204" pitchFamily="34" charset="0"/>
                <a:cs typeface="Arial" panose="020B0604020202020204" pitchFamily="34" charset="0"/>
              </a:rPr>
              <a:t>total debits = total credits</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Check double-entry accounting integrity</a:t>
            </a:r>
          </a:p>
          <a:p>
            <a:pPr marL="342900" indent="-342900">
              <a:lnSpc>
                <a:spcPts val="3000"/>
              </a:lnSpc>
              <a:buSzPct val="100000"/>
              <a:buFont typeface="Arial" panose="020B0604020202020204" pitchFamily="34" charset="0"/>
              <a:buChar char="•"/>
            </a:pPr>
            <a:r>
              <a:rPr lang="en-US" sz="2000" dirty="0">
                <a:solidFill>
                  <a:srgbClr val="1D1D1D"/>
                </a:solidFill>
                <a:latin typeface="Arial" panose="020B0604020202020204" pitchFamily="34" charset="0"/>
                <a:cs typeface="Arial" panose="020B0604020202020204" pitchFamily="34" charset="0"/>
              </a:rPr>
              <a:t>Optional but useful verification step</a:t>
            </a:r>
          </a:p>
          <a:p>
            <a:pPr marL="342900" indent="-342900">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5F19DCCD-0C73-18B4-45A1-1925AAA13799}"/>
              </a:ext>
            </a:extLst>
          </p:cNvPr>
          <p:cNvSpPr/>
          <p:nvPr/>
        </p:nvSpPr>
        <p:spPr>
          <a:xfrm>
            <a:off x="500380" y="1402002"/>
            <a:ext cx="11082020" cy="1362226"/>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60D0B888-1CA2-22F1-B5D7-245EAB5D4E5F}"/>
              </a:ext>
            </a:extLst>
          </p:cNvPr>
          <p:cNvSpPr/>
          <p:nvPr/>
        </p:nvSpPr>
        <p:spPr>
          <a:xfrm>
            <a:off x="862330" y="1566351"/>
            <a:ext cx="10487660" cy="836327"/>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What is a Trial Balance?</a:t>
            </a:r>
            <a:endParaRPr lang="en-US" sz="2000" dirty="0"/>
          </a:p>
          <a:p>
            <a:pPr marL="342900" indent="-342900">
              <a:lnSpc>
                <a:spcPts val="2400"/>
              </a:lnSpc>
              <a:buFont typeface="Arial" panose="020B0604020202020204" pitchFamily="34" charset="0"/>
              <a:buChar char="•"/>
            </a:pPr>
            <a:r>
              <a:rPr lang="en-US" sz="2000" dirty="0">
                <a:latin typeface="Arial" pitchFamily="34" charset="0"/>
                <a:cs typeface="Arial" pitchFamily="34" charset="-120"/>
              </a:rPr>
              <a:t>A list of all ledger accounts with their debit or credit balances at a specific point in time.</a:t>
            </a:r>
            <a:endParaRPr lang="en-US" sz="2000" b="1" dirty="0">
              <a:latin typeface="Arial" panose="020B0604020202020204" pitchFamily="34" charset="0"/>
              <a:ea typeface="Arial" pitchFamily="34" charset="-122"/>
              <a:cs typeface="Arial" panose="020B0604020202020204" pitchFamily="34" charset="0"/>
            </a:endParaRPr>
          </a:p>
          <a:p>
            <a:pPr>
              <a:lnSpc>
                <a:spcPts val="3000"/>
              </a:lnSpc>
            </a:pPr>
            <a:endParaRPr lang="en-US" sz="2000" b="1" dirty="0">
              <a:latin typeface="Arial" panose="020B0604020202020204" pitchFamily="34" charset="0"/>
              <a:cs typeface="Arial" panose="020B0604020202020204" pitchFamily="34" charset="0"/>
            </a:endParaRPr>
          </a:p>
          <a:p>
            <a:pPr>
              <a:lnSpc>
                <a:spcPts val="2080"/>
              </a:lnSpc>
            </a:pPr>
            <a:endParaRPr lang="en-US" sz="1300" dirty="0"/>
          </a:p>
        </p:txBody>
      </p:sp>
    </p:spTree>
    <p:extLst>
      <p:ext uri="{BB962C8B-B14F-4D97-AF65-F5344CB8AC3E}">
        <p14:creationId xmlns:p14="http://schemas.microsoft.com/office/powerpoint/2010/main" val="28778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0DC2-2938-C9CF-36DE-9973E3657CBF}"/>
            </a:ext>
          </a:extLst>
        </p:cNvPr>
        <p:cNvGrpSpPr/>
        <p:nvPr/>
      </p:nvGrpSpPr>
      <p:grpSpPr>
        <a:xfrm>
          <a:off x="0" y="0"/>
          <a:ext cx="0" cy="0"/>
          <a:chOff x="0" y="0"/>
          <a:chExt cx="0" cy="0"/>
        </a:xfrm>
      </p:grpSpPr>
      <p:sp>
        <p:nvSpPr>
          <p:cNvPr id="7" name="Text 26">
            <a:extLst>
              <a:ext uri="{FF2B5EF4-FFF2-40B4-BE49-F238E27FC236}">
                <a16:creationId xmlns:a16="http://schemas.microsoft.com/office/drawing/2014/main" id="{E023BD94-CBFC-5FDC-6536-4D5AAB830C32}"/>
              </a:ext>
            </a:extLst>
          </p:cNvPr>
          <p:cNvSpPr/>
          <p:nvPr/>
        </p:nvSpPr>
        <p:spPr>
          <a:xfrm>
            <a:off x="6366512" y="3029100"/>
            <a:ext cx="5196838" cy="1131421"/>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49D537D8-386F-10A5-460C-EBB0E2B94579}"/>
              </a:ext>
            </a:extLst>
          </p:cNvPr>
          <p:cNvSpPr>
            <a:spLocks noGrp="1"/>
          </p:cNvSpPr>
          <p:nvPr>
            <p:ph type="title"/>
          </p:nvPr>
        </p:nvSpPr>
        <p:spPr>
          <a:xfrm>
            <a:off x="529590" y="274638"/>
            <a:ext cx="10972800" cy="1143000"/>
          </a:xfrm>
        </p:spPr>
        <p:txBody>
          <a:bodyPr>
            <a:normAutofit/>
          </a:bodyPr>
          <a:lstStyle/>
          <a:p>
            <a:r>
              <a:rPr lang="en-US" dirty="0"/>
              <a:t>Financial Statement Preparation</a:t>
            </a:r>
          </a:p>
        </p:txBody>
      </p:sp>
      <p:sp>
        <p:nvSpPr>
          <p:cNvPr id="20" name="Text 6">
            <a:extLst>
              <a:ext uri="{FF2B5EF4-FFF2-40B4-BE49-F238E27FC236}">
                <a16:creationId xmlns:a16="http://schemas.microsoft.com/office/drawing/2014/main" id="{551D3790-2C2B-8588-2062-05FBFF12887B}"/>
              </a:ext>
            </a:extLst>
          </p:cNvPr>
          <p:cNvSpPr/>
          <p:nvPr/>
        </p:nvSpPr>
        <p:spPr>
          <a:xfrm>
            <a:off x="6628129" y="3168207"/>
            <a:ext cx="4359433" cy="319207"/>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Balance Sheet</a:t>
            </a:r>
            <a:endParaRPr lang="en-US" sz="2000" b="1" dirty="0">
              <a:solidFill>
                <a:srgbClr val="991B1B"/>
              </a:solidFill>
              <a:latin typeface="Arial" pitchFamily="34" charset="0"/>
              <a:cs typeface="Arial" pitchFamily="34" charset="-120"/>
            </a:endParaRPr>
          </a:p>
          <a:p>
            <a:pPr>
              <a:lnSpc>
                <a:spcPts val="2240"/>
              </a:lnSpc>
              <a:spcAft>
                <a:spcPts val="800"/>
              </a:spcAft>
            </a:pPr>
            <a:endParaRPr lang="en-US" sz="2000" dirty="0"/>
          </a:p>
        </p:txBody>
      </p:sp>
      <p:sp>
        <p:nvSpPr>
          <p:cNvPr id="21" name="Text 7">
            <a:extLst>
              <a:ext uri="{FF2B5EF4-FFF2-40B4-BE49-F238E27FC236}">
                <a16:creationId xmlns:a16="http://schemas.microsoft.com/office/drawing/2014/main" id="{D7FF489F-BBD0-8ABA-FB89-7E82B0EA55CE}"/>
              </a:ext>
            </a:extLst>
          </p:cNvPr>
          <p:cNvSpPr/>
          <p:nvPr/>
        </p:nvSpPr>
        <p:spPr>
          <a:xfrm>
            <a:off x="6551928" y="3541281"/>
            <a:ext cx="3723641" cy="458210"/>
          </a:xfrm>
          <a:prstGeom prst="rect">
            <a:avLst/>
          </a:prstGeom>
          <a:noFill/>
          <a:ln/>
        </p:spPr>
        <p:txBody>
          <a:bodyPr wrap="square" lIns="0" tIns="0" rIns="0" bIns="0" rtlCol="0" anchor="t"/>
          <a:lstStyle/>
          <a:p>
            <a:pPr marL="342900" indent="-342900">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 Assets, Liabilities &amp; Equity</a:t>
            </a:r>
          </a:p>
          <a:p>
            <a:pPr marL="342900" indent="-342900">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0" name="Text 12">
            <a:extLst>
              <a:ext uri="{FF2B5EF4-FFF2-40B4-BE49-F238E27FC236}">
                <a16:creationId xmlns:a16="http://schemas.microsoft.com/office/drawing/2014/main" id="{A046E553-7AB2-38A5-39E7-D764629A3548}"/>
              </a:ext>
            </a:extLst>
          </p:cNvPr>
          <p:cNvSpPr/>
          <p:nvPr/>
        </p:nvSpPr>
        <p:spPr>
          <a:xfrm>
            <a:off x="481330" y="1381789"/>
            <a:ext cx="11082020" cy="146428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11" name="Text 3">
            <a:extLst>
              <a:ext uri="{FF2B5EF4-FFF2-40B4-BE49-F238E27FC236}">
                <a16:creationId xmlns:a16="http://schemas.microsoft.com/office/drawing/2014/main" id="{C940BFD0-AC56-EF1C-A3E3-E180354FE411}"/>
              </a:ext>
            </a:extLst>
          </p:cNvPr>
          <p:cNvSpPr/>
          <p:nvPr/>
        </p:nvSpPr>
        <p:spPr>
          <a:xfrm>
            <a:off x="862330" y="1566351"/>
            <a:ext cx="10487660" cy="1279719"/>
          </a:xfrm>
          <a:prstGeom prst="rect">
            <a:avLst/>
          </a:prstGeom>
          <a:noFill/>
          <a:ln/>
        </p:spPr>
        <p:txBody>
          <a:bodyPr wrap="square" lIns="0" tIns="0" rIns="0" bIns="0" rtlCol="0" anchor="t"/>
          <a:lstStyle/>
          <a:p>
            <a:pPr>
              <a:lnSpc>
                <a:spcPts val="3000"/>
              </a:lnSpc>
            </a:pPr>
            <a:r>
              <a:rPr lang="en-US" sz="2000" b="1" dirty="0">
                <a:solidFill>
                  <a:srgbClr val="1E40AF"/>
                </a:solidFill>
                <a:latin typeface="Arial" pitchFamily="34" charset="0"/>
                <a:ea typeface="Arial" pitchFamily="34" charset="-122"/>
                <a:cs typeface="Arial" pitchFamily="34" charset="-120"/>
              </a:rPr>
              <a:t>The Final Step</a:t>
            </a:r>
            <a:endParaRPr lang="en-US" sz="2000" dirty="0"/>
          </a:p>
          <a:p>
            <a:pPr marL="342900" indent="-342900">
              <a:lnSpc>
                <a:spcPts val="3000"/>
              </a:lnSpc>
              <a:buSzPct val="100000"/>
              <a:buFont typeface="Arial" panose="020B0604020202020204" pitchFamily="34" charset="0"/>
              <a:buChar char="•"/>
            </a:pPr>
            <a:r>
              <a:rPr lang="en-US" sz="2000" dirty="0">
                <a:latin typeface="Arial" pitchFamily="34" charset="0"/>
                <a:ea typeface="Arial" pitchFamily="34" charset="-122"/>
                <a:cs typeface="Arial" pitchFamily="34" charset="-120"/>
              </a:rPr>
              <a:t>From the trial balance, each account (or group of accounts) is summarized and disclosed within the correct part of the financial statements</a:t>
            </a:r>
            <a:endParaRPr lang="en-US" sz="2000" dirty="0"/>
          </a:p>
          <a:p>
            <a:pPr marL="342900" indent="-342900">
              <a:lnSpc>
                <a:spcPts val="3000"/>
              </a:lnSpc>
              <a:buFont typeface="Arial" panose="020B0604020202020204" pitchFamily="34" charset="0"/>
              <a:buChar char="•"/>
            </a:pPr>
            <a:endParaRPr lang="en-US" sz="2000" dirty="0"/>
          </a:p>
          <a:p>
            <a:pPr>
              <a:lnSpc>
                <a:spcPts val="3000"/>
              </a:lnSpc>
            </a:pPr>
            <a:endParaRPr lang="en-US" sz="2000" b="1" dirty="0">
              <a:latin typeface="Arial" panose="020B0604020202020204" pitchFamily="34" charset="0"/>
              <a:ea typeface="Arial" pitchFamily="34" charset="-122"/>
              <a:cs typeface="Arial" panose="020B0604020202020204" pitchFamily="34" charset="0"/>
            </a:endParaRPr>
          </a:p>
          <a:p>
            <a:pPr marL="342900" indent="-342900">
              <a:lnSpc>
                <a:spcPts val="3000"/>
              </a:lnSpc>
              <a:buFont typeface="Arial" panose="020B0604020202020204" pitchFamily="34" charset="0"/>
              <a:buChar char="•"/>
            </a:pPr>
            <a:endParaRPr lang="en-US" sz="2000" b="1" u="sng" dirty="0">
              <a:latin typeface="Arial" panose="020B0604020202020204" pitchFamily="34" charset="0"/>
              <a:cs typeface="Arial" panose="020B0604020202020204" pitchFamily="34" charset="0"/>
            </a:endParaRPr>
          </a:p>
          <a:p>
            <a:pPr>
              <a:lnSpc>
                <a:spcPts val="2080"/>
              </a:lnSpc>
            </a:pPr>
            <a:endParaRPr lang="en-US" sz="1300" dirty="0"/>
          </a:p>
        </p:txBody>
      </p:sp>
      <p:sp>
        <p:nvSpPr>
          <p:cNvPr id="3" name="Text 1">
            <a:extLst>
              <a:ext uri="{FF2B5EF4-FFF2-40B4-BE49-F238E27FC236}">
                <a16:creationId xmlns:a16="http://schemas.microsoft.com/office/drawing/2014/main" id="{DE540090-83E8-1978-08D1-1BA60C97277E}"/>
              </a:ext>
            </a:extLst>
          </p:cNvPr>
          <p:cNvSpPr/>
          <p:nvPr/>
        </p:nvSpPr>
        <p:spPr>
          <a:xfrm>
            <a:off x="481330" y="3065769"/>
            <a:ext cx="5614670" cy="1094752"/>
          </a:xfrm>
          <a:prstGeom prst="roundRect">
            <a:avLst>
              <a:gd name="adj" fmla="val 7302"/>
            </a:avLst>
          </a:prstGeom>
          <a:solidFill>
            <a:srgbClr val="E8F5E9"/>
          </a:solidFill>
          <a:ln>
            <a:solidFill>
              <a:srgbClr val="00B050"/>
            </a:solidFill>
          </a:ln>
        </p:spPr>
        <p:txBody>
          <a:bodyPr wrap="square" rtlCol="0" anchor="ctr"/>
          <a:lstStyle/>
          <a:p>
            <a:endParaRPr lang="en-US" sz="2400" dirty="0"/>
          </a:p>
        </p:txBody>
      </p:sp>
      <p:sp>
        <p:nvSpPr>
          <p:cNvPr id="4" name="Text 3">
            <a:extLst>
              <a:ext uri="{FF2B5EF4-FFF2-40B4-BE49-F238E27FC236}">
                <a16:creationId xmlns:a16="http://schemas.microsoft.com/office/drawing/2014/main" id="{66F5D5CE-E49E-74E2-108C-14001D89B900}"/>
              </a:ext>
            </a:extLst>
          </p:cNvPr>
          <p:cNvSpPr/>
          <p:nvPr/>
        </p:nvSpPr>
        <p:spPr>
          <a:xfrm>
            <a:off x="883919" y="3135089"/>
            <a:ext cx="4521125" cy="352325"/>
          </a:xfrm>
          <a:prstGeom prst="rect">
            <a:avLst/>
          </a:prstGeom>
          <a:noFill/>
          <a:ln/>
        </p:spPr>
        <p:txBody>
          <a:bodyPr wrap="square" lIns="0" tIns="0" rIns="0" bIns="0" rtlCol="0" anchor="t"/>
          <a:lstStyle/>
          <a:p>
            <a:pPr>
              <a:lnSpc>
                <a:spcPts val="2400"/>
              </a:lnSpc>
              <a:spcAft>
                <a:spcPts val="1200"/>
              </a:spcAft>
            </a:pPr>
            <a:r>
              <a:rPr lang="en-US" sz="2000" b="1" dirty="0">
                <a:solidFill>
                  <a:srgbClr val="15803D"/>
                </a:solidFill>
                <a:latin typeface="Arial" panose="020B0604020202020204" pitchFamily="34" charset="0"/>
                <a:cs typeface="Arial" panose="020B0604020202020204" pitchFamily="34" charset="0"/>
              </a:rPr>
              <a:t>Income Statement</a:t>
            </a:r>
          </a:p>
          <a:p>
            <a:pPr>
              <a:lnSpc>
                <a:spcPts val="2520"/>
              </a:lnSpc>
              <a:spcAft>
                <a:spcPts val="1200"/>
              </a:spcAft>
            </a:pPr>
            <a:endParaRPr lang="en-US" dirty="0"/>
          </a:p>
        </p:txBody>
      </p:sp>
      <p:sp>
        <p:nvSpPr>
          <p:cNvPr id="5" name="Text 9">
            <a:extLst>
              <a:ext uri="{FF2B5EF4-FFF2-40B4-BE49-F238E27FC236}">
                <a16:creationId xmlns:a16="http://schemas.microsoft.com/office/drawing/2014/main" id="{330D7B59-6D11-27B5-4DE4-ACF4B0E8479F}"/>
              </a:ext>
            </a:extLst>
          </p:cNvPr>
          <p:cNvSpPr/>
          <p:nvPr/>
        </p:nvSpPr>
        <p:spPr>
          <a:xfrm>
            <a:off x="807719" y="3547533"/>
            <a:ext cx="4937761" cy="521547"/>
          </a:xfrm>
          <a:prstGeom prst="rect">
            <a:avLst/>
          </a:prstGeom>
          <a:noFill/>
          <a:ln/>
        </p:spPr>
        <p:txBody>
          <a:bodyPr wrap="square" lIns="91440" tIns="0" rIns="0" bIns="0" rtlCol="0" anchor="t"/>
          <a:lstStyle/>
          <a:p>
            <a:pPr marL="342900" indent="-342900" algn="l">
              <a:lnSpc>
                <a:spcPts val="3000"/>
              </a:lnSpc>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Revenues &amp; Expenses</a:t>
            </a:r>
            <a:endParaRPr lang="en-US" sz="2000" dirty="0">
              <a:solidFill>
                <a:srgbClr val="1D1D1D"/>
              </a:solidFill>
              <a:latin typeface="Arial" panose="020B0604020202020204" pitchFamily="34" charset="0"/>
              <a:cs typeface="Arial" panose="020B0604020202020204" pitchFamily="34" charset="0"/>
            </a:endParaRPr>
          </a:p>
          <a:p>
            <a:pPr marL="342900" indent="-342900" algn="l">
              <a:lnSpc>
                <a:spcPts val="3000"/>
              </a:lnSpc>
              <a:buSzPct val="1000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 16">
            <a:extLst>
              <a:ext uri="{FF2B5EF4-FFF2-40B4-BE49-F238E27FC236}">
                <a16:creationId xmlns:a16="http://schemas.microsoft.com/office/drawing/2014/main" id="{9917CAEE-2C9F-F53C-928A-DD4C576B0243}"/>
              </a:ext>
            </a:extLst>
          </p:cNvPr>
          <p:cNvSpPr/>
          <p:nvPr/>
        </p:nvSpPr>
        <p:spPr>
          <a:xfrm>
            <a:off x="481330" y="4531479"/>
            <a:ext cx="11082020" cy="703461"/>
          </a:xfrm>
          <a:prstGeom prst="roundRect">
            <a:avLst>
              <a:gd name="adj" fmla="val 11302"/>
            </a:avLst>
          </a:prstGeom>
          <a:solidFill>
            <a:srgbClr val="FFF3E0"/>
          </a:solidFill>
          <a:ln/>
        </p:spPr>
        <p:txBody>
          <a:bodyPr wrap="square" rtlCol="0" anchor="ctr"/>
          <a:lstStyle/>
          <a:p>
            <a:pPr>
              <a:lnSpc>
                <a:spcPts val="2000"/>
              </a:lnSpc>
            </a:pPr>
            <a:endParaRPr lang="en-US" sz="3600" dirty="0"/>
          </a:p>
        </p:txBody>
      </p:sp>
      <p:sp>
        <p:nvSpPr>
          <p:cNvPr id="9" name="Text 18">
            <a:extLst>
              <a:ext uri="{FF2B5EF4-FFF2-40B4-BE49-F238E27FC236}">
                <a16:creationId xmlns:a16="http://schemas.microsoft.com/office/drawing/2014/main" id="{0541861B-4D07-8C5F-9802-19BAADE274B8}"/>
              </a:ext>
            </a:extLst>
          </p:cNvPr>
          <p:cNvSpPr/>
          <p:nvPr/>
        </p:nvSpPr>
        <p:spPr>
          <a:xfrm>
            <a:off x="807719" y="4658478"/>
            <a:ext cx="10347961" cy="576461"/>
          </a:xfrm>
          <a:prstGeom prst="rect">
            <a:avLst/>
          </a:prstGeom>
          <a:noFill/>
          <a:ln/>
        </p:spPr>
        <p:txBody>
          <a:bodyPr wrap="square" lIns="0" tIns="0" rIns="0" bIns="0" rtlCol="0" anchor="t"/>
          <a:lstStyle/>
          <a:p>
            <a:pPr algn="ctr">
              <a:lnSpc>
                <a:spcPts val="2880"/>
              </a:lnSpc>
            </a:pPr>
            <a:r>
              <a:rPr lang="en-US" sz="2000" dirty="0">
                <a:solidFill>
                  <a:srgbClr val="1D1D1D"/>
                </a:solidFill>
                <a:latin typeface="Arial" pitchFamily="34" charset="0"/>
                <a:ea typeface="Arial" pitchFamily="34" charset="-122"/>
                <a:cs typeface="Arial" pitchFamily="34" charset="-120"/>
              </a:rPr>
              <a:t>Transactions → Journal → Ledger → (Trial Balance ) → </a:t>
            </a:r>
            <a:r>
              <a:rPr lang="en-US" sz="2000" b="1" dirty="0">
                <a:solidFill>
                  <a:srgbClr val="1F4899"/>
                </a:solidFill>
                <a:latin typeface="Arial" pitchFamily="34" charset="0"/>
                <a:ea typeface="Arial" pitchFamily="34" charset="-122"/>
                <a:cs typeface="Arial" pitchFamily="34" charset="-120"/>
              </a:rPr>
              <a:t>Financial Statements</a:t>
            </a:r>
            <a:endParaRPr lang="en-US" sz="2000" dirty="0"/>
          </a:p>
        </p:txBody>
      </p:sp>
    </p:spTree>
    <p:extLst>
      <p:ext uri="{BB962C8B-B14F-4D97-AF65-F5344CB8AC3E}">
        <p14:creationId xmlns:p14="http://schemas.microsoft.com/office/powerpoint/2010/main" val="19254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3" grpId="0" animBg="1"/>
      <p:bldP spid="4" grpId="0" animBg="1"/>
      <p:bldP spid="5" grpId="0" animBg="1"/>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A02AF-E8FA-E923-E671-0BA4AC0A7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5DA49-6ED6-77A2-CD64-51A3154267D5}"/>
              </a:ext>
            </a:extLst>
          </p:cNvPr>
          <p:cNvSpPr>
            <a:spLocks noGrp="1"/>
          </p:cNvSpPr>
          <p:nvPr>
            <p:ph type="title"/>
          </p:nvPr>
        </p:nvSpPr>
        <p:spPr>
          <a:xfrm>
            <a:off x="609600" y="274638"/>
            <a:ext cx="10972800" cy="1143000"/>
          </a:xfrm>
        </p:spPr>
        <p:txBody>
          <a:bodyPr anchor="ctr">
            <a:normAutofit/>
          </a:bodyPr>
          <a:lstStyle/>
          <a:p>
            <a:r>
              <a:rPr lang="en-US" dirty="0"/>
              <a:t>Financial Statement Preparation</a:t>
            </a:r>
          </a:p>
        </p:txBody>
      </p:sp>
      <p:pic>
        <p:nvPicPr>
          <p:cNvPr id="8" name="Picture 7" descr="A screenshot of a spreadsheet&#10;&#10;AI-generated content may be incorrect.">
            <a:extLst>
              <a:ext uri="{FF2B5EF4-FFF2-40B4-BE49-F238E27FC236}">
                <a16:creationId xmlns:a16="http://schemas.microsoft.com/office/drawing/2014/main" id="{010B59AB-4EEE-75B6-EB1E-3483FC80142F}"/>
              </a:ext>
            </a:extLst>
          </p:cNvPr>
          <p:cNvPicPr>
            <a:picLocks noChangeAspect="1"/>
          </p:cNvPicPr>
          <p:nvPr/>
        </p:nvPicPr>
        <p:blipFill>
          <a:blip r:embed="rId3"/>
          <a:stretch>
            <a:fillRect/>
          </a:stretch>
        </p:blipFill>
        <p:spPr>
          <a:xfrm>
            <a:off x="1131570" y="1175181"/>
            <a:ext cx="9205419" cy="5408182"/>
          </a:xfrm>
          <a:prstGeom prst="rect">
            <a:avLst/>
          </a:prstGeom>
          <a:noFill/>
        </p:spPr>
      </p:pic>
    </p:spTree>
    <p:extLst>
      <p:ext uri="{BB962C8B-B14F-4D97-AF65-F5344CB8AC3E}">
        <p14:creationId xmlns:p14="http://schemas.microsoft.com/office/powerpoint/2010/main" val="343913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A57A-2490-BA85-92EA-14A1928C2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D2C6E-19FC-9511-4F11-F7A97DE0043D}"/>
              </a:ext>
            </a:extLst>
          </p:cNvPr>
          <p:cNvSpPr>
            <a:spLocks noGrp="1"/>
          </p:cNvSpPr>
          <p:nvPr>
            <p:ph type="title"/>
          </p:nvPr>
        </p:nvSpPr>
        <p:spPr/>
        <p:txBody>
          <a:bodyPr>
            <a:normAutofit/>
          </a:bodyPr>
          <a:lstStyle/>
          <a:p>
            <a:r>
              <a:rPr lang="en-US" dirty="0"/>
              <a:t>Concept Quiz 3</a:t>
            </a:r>
          </a:p>
        </p:txBody>
      </p:sp>
      <p:sp>
        <p:nvSpPr>
          <p:cNvPr id="4" name="Text 3">
            <a:extLst>
              <a:ext uri="{FF2B5EF4-FFF2-40B4-BE49-F238E27FC236}">
                <a16:creationId xmlns:a16="http://schemas.microsoft.com/office/drawing/2014/main" id="{EE08EEA3-AEB5-F1E0-5125-6AB5FEBEEA55}"/>
              </a:ext>
            </a:extLst>
          </p:cNvPr>
          <p:cNvSpPr/>
          <p:nvPr/>
        </p:nvSpPr>
        <p:spPr>
          <a:xfrm>
            <a:off x="736600" y="1748790"/>
            <a:ext cx="10845800" cy="4914900"/>
          </a:xfrm>
          <a:prstGeom prst="rect">
            <a:avLst/>
          </a:prstGeom>
          <a:noFill/>
          <a:ln/>
        </p:spPr>
        <p:txBody>
          <a:bodyPr wrap="square" lIns="0" tIns="0" rIns="0" bIns="0" rtlCol="0" anchor="t"/>
          <a:lstStyle/>
          <a:p>
            <a:r>
              <a:rPr lang="en-US" dirty="0">
                <a:latin typeface="Arial" panose="020B0604020202020204" pitchFamily="34" charset="0"/>
                <a:cs typeface="Arial" panose="020B0604020202020204" pitchFamily="34" charset="0"/>
              </a:rPr>
              <a:t>1.	</a:t>
            </a:r>
            <a:r>
              <a:rPr lang="en-US" i="1" dirty="0">
                <a:latin typeface="Arial" panose="020B0604020202020204" pitchFamily="34" charset="0"/>
                <a:cs typeface="Arial" panose="020B0604020202020204" pitchFamily="34" charset="0"/>
              </a:rPr>
              <a:t>Retained earnings</a:t>
            </a:r>
            <a:r>
              <a:rPr lang="en-US" dirty="0">
                <a:latin typeface="Arial" panose="020B0604020202020204" pitchFamily="34" charset="0"/>
                <a:cs typeface="Arial" panose="020B0604020202020204" pitchFamily="34" charset="0"/>
              </a:rPr>
              <a:t> (or Profit Account) is decreased by?</a:t>
            </a:r>
          </a:p>
          <a:p>
            <a:pPr marL="1257300" lvl="2" indent="-342900">
              <a:buFont typeface="+mj-lt"/>
              <a:buAutoNum type="alphaLcPeriod"/>
            </a:pPr>
            <a:r>
              <a:rPr lang="en-US" dirty="0">
                <a:latin typeface="Arial" panose="020B0604020202020204" pitchFamily="34" charset="0"/>
                <a:cs typeface="Arial" panose="020B0604020202020204" pitchFamily="34" charset="0"/>
              </a:rPr>
              <a:t>assets.</a:t>
            </a:r>
          </a:p>
          <a:p>
            <a:pPr marL="1257300" lvl="2" indent="-342900">
              <a:buFont typeface="+mj-lt"/>
              <a:buAutoNum type="alphaLcPeriod"/>
            </a:pPr>
            <a:r>
              <a:rPr lang="en-US" dirty="0">
                <a:latin typeface="Arial" panose="020B0604020202020204" pitchFamily="34" charset="0"/>
                <a:cs typeface="Arial" panose="020B0604020202020204" pitchFamily="34" charset="0"/>
              </a:rPr>
              <a:t>owner's investments.</a:t>
            </a:r>
          </a:p>
          <a:p>
            <a:pPr marL="1257300" lvl="2" indent="-342900">
              <a:buFont typeface="+mj-lt"/>
              <a:buAutoNum type="alphaLcPeriod"/>
            </a:pPr>
            <a:r>
              <a:rPr lang="en-US" dirty="0">
                <a:latin typeface="Arial" panose="020B0604020202020204" pitchFamily="34" charset="0"/>
                <a:cs typeface="Arial" panose="020B0604020202020204" pitchFamily="34" charset="0"/>
              </a:rPr>
              <a:t>expenses.</a:t>
            </a:r>
          </a:p>
          <a:p>
            <a:pPr marL="1257300" lvl="2" indent="-342900">
              <a:buFont typeface="+mj-lt"/>
              <a:buAutoNum type="alphaLcPeriod"/>
            </a:pPr>
            <a:r>
              <a:rPr lang="en-US" dirty="0">
                <a:latin typeface="Arial" panose="020B0604020202020204" pitchFamily="34" charset="0"/>
                <a:cs typeface="Arial" panose="020B0604020202020204" pitchFamily="34" charset="0"/>
              </a:rPr>
              <a:t>revenues.</a:t>
            </a:r>
          </a:p>
          <a:p>
            <a:pPr marL="342900" indent="-342900">
              <a:buFont typeface="+mj-lt"/>
              <a:buAutoNum type="alphaL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Genesis Company buys equipment for $900 machine </a:t>
            </a:r>
            <a:r>
              <a:rPr lang="en-US" b="1" dirty="0">
                <a:latin typeface="Arial" panose="020B0604020202020204" pitchFamily="34" charset="0"/>
                <a:cs typeface="Arial" panose="020B0604020202020204" pitchFamily="34" charset="0"/>
              </a:rPr>
              <a:t>on credit (i.e. cash is not paid yet)</a:t>
            </a:r>
            <a:r>
              <a:rPr lang="en-US" dirty="0">
                <a:latin typeface="Arial" panose="020B0604020202020204" pitchFamily="34" charset="0"/>
                <a:cs typeface="Arial" panose="020B0604020202020204" pitchFamily="34" charset="0"/>
              </a:rPr>
              <a:t>. This transaction will immediately affect the</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and retained earnings statement </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retained earnings statement, balance sheet. </a:t>
            </a:r>
          </a:p>
          <a:p>
            <a:pPr marL="1257300" lvl="2" indent="-342900">
              <a:buFont typeface="+mj-lt"/>
              <a:buAutoNum type="alphaLcPeriod"/>
            </a:pPr>
            <a:r>
              <a:rPr lang="en-US" dirty="0">
                <a:latin typeface="Arial" panose="020B0604020202020204" pitchFamily="34" charset="0"/>
                <a:cs typeface="Arial" panose="020B0604020202020204" pitchFamily="34" charset="0"/>
              </a:rPr>
              <a:t>income statement only.</a:t>
            </a:r>
          </a:p>
          <a:p>
            <a:pPr marL="1257300" lvl="2" indent="-342900">
              <a:buFont typeface="+mj-lt"/>
              <a:buAutoNum type="alphaLcPeriod"/>
            </a:pPr>
            <a:r>
              <a:rPr lang="en-US" dirty="0">
                <a:latin typeface="Arial" panose="020B0604020202020204" pitchFamily="34" charset="0"/>
                <a:cs typeface="Arial" panose="020B0604020202020204" pitchFamily="34" charset="0"/>
              </a:rPr>
              <a:t>balance sheet only.</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3.	If an expense is paid with cash,</a:t>
            </a:r>
          </a:p>
          <a:p>
            <a:pPr marL="1257300" lvl="2" indent="-342900">
              <a:buFont typeface="+mj-lt"/>
              <a:buAutoNum type="alphaLcPeriod"/>
            </a:pPr>
            <a:r>
              <a:rPr lang="en-US" dirty="0">
                <a:latin typeface="Arial" panose="020B0604020202020204" pitchFamily="34" charset="0"/>
                <a:cs typeface="Arial" panose="020B0604020202020204" pitchFamily="34" charset="0"/>
              </a:rPr>
              <a:t>expenses will decrease.</a:t>
            </a:r>
          </a:p>
          <a:p>
            <a:pPr marL="1257300" lvl="2" indent="-342900">
              <a:buFont typeface="+mj-lt"/>
              <a:buAutoNum type="alphaLcPeriod"/>
            </a:pPr>
            <a:r>
              <a:rPr lang="en-US" dirty="0">
                <a:latin typeface="Arial" panose="020B0604020202020204" pitchFamily="34" charset="0"/>
                <a:cs typeface="Arial" panose="020B0604020202020204" pitchFamily="34" charset="0"/>
              </a:rPr>
              <a:t>retained earnings will increase.</a:t>
            </a:r>
          </a:p>
          <a:p>
            <a:pPr marL="1257300" lvl="2" indent="-342900">
              <a:buFont typeface="+mj-lt"/>
              <a:buAutoNum type="alphaLcPeriod"/>
            </a:pPr>
            <a:r>
              <a:rPr lang="en-US" dirty="0">
                <a:latin typeface="Arial" panose="020B0604020202020204" pitchFamily="34" charset="0"/>
                <a:cs typeface="Arial" panose="020B0604020202020204" pitchFamily="34" charset="0"/>
              </a:rPr>
              <a:t>assets will decrease.</a:t>
            </a:r>
          </a:p>
          <a:p>
            <a:pPr marL="1257300" lvl="2" indent="-342900">
              <a:buFont typeface="+mj-lt"/>
              <a:buAutoNum type="alphaLcPeriod"/>
            </a:pPr>
            <a:r>
              <a:rPr lang="en-US" dirty="0">
                <a:latin typeface="Arial" panose="020B0604020202020204" pitchFamily="34" charset="0"/>
                <a:cs typeface="Arial" panose="020B0604020202020204" pitchFamily="34" charset="0"/>
              </a:rPr>
              <a:t>liabilities will increase.</a:t>
            </a:r>
          </a:p>
          <a:p>
            <a:pPr>
              <a:lnSpc>
                <a:spcPts val="2520"/>
              </a:lnSpc>
              <a:spcAft>
                <a:spcPts val="1200"/>
              </a:spcAft>
            </a:pPr>
            <a:endParaRPr lang="en-US" dirty="0">
              <a:solidFill>
                <a:srgbClr val="1F4899"/>
              </a:solidFill>
            </a:endParaRPr>
          </a:p>
          <a:p>
            <a:pPr>
              <a:lnSpc>
                <a:spcPts val="2520"/>
              </a:lnSpc>
              <a:spcAft>
                <a:spcPts val="1200"/>
              </a:spcAft>
            </a:pPr>
            <a:endParaRPr lang="en-US" dirty="0"/>
          </a:p>
        </p:txBody>
      </p:sp>
      <p:sp>
        <p:nvSpPr>
          <p:cNvPr id="23" name="Text 10">
            <a:extLst>
              <a:ext uri="{FF2B5EF4-FFF2-40B4-BE49-F238E27FC236}">
                <a16:creationId xmlns:a16="http://schemas.microsoft.com/office/drawing/2014/main" id="{242A9CB8-F9F1-CBB4-235A-966EFDCF1E70}"/>
              </a:ext>
            </a:extLst>
          </p:cNvPr>
          <p:cNvSpPr/>
          <p:nvPr/>
        </p:nvSpPr>
        <p:spPr>
          <a:xfrm>
            <a:off x="1130269" y="2214310"/>
            <a:ext cx="5711206" cy="434581"/>
          </a:xfrm>
          <a:prstGeom prst="rect">
            <a:avLst/>
          </a:prstGeom>
          <a:noFill/>
          <a:ln/>
        </p:spPr>
        <p:txBody>
          <a:bodyPr wrap="square" lIns="0" tIns="0" rIns="0" bIns="0" rtlCol="0" anchor="t"/>
          <a:lstStyle/>
          <a:p>
            <a:pPr>
              <a:lnSpc>
                <a:spcPts val="1960"/>
              </a:lnSpc>
              <a:spcAft>
                <a:spcPts val="400"/>
              </a:spcAft>
            </a:pPr>
            <a:endParaRPr lang="en-US" dirty="0"/>
          </a:p>
        </p:txBody>
      </p:sp>
      <p:sp>
        <p:nvSpPr>
          <p:cNvPr id="3" name="Text 13">
            <a:extLst>
              <a:ext uri="{FF2B5EF4-FFF2-40B4-BE49-F238E27FC236}">
                <a16:creationId xmlns:a16="http://schemas.microsoft.com/office/drawing/2014/main" id="{F55BE133-53E0-5FF8-2921-403A3CC0D4BC}"/>
              </a:ext>
            </a:extLst>
          </p:cNvPr>
          <p:cNvSpPr/>
          <p:nvPr/>
        </p:nvSpPr>
        <p:spPr>
          <a:xfrm>
            <a:off x="736600" y="1354584"/>
            <a:ext cx="10984992" cy="302220"/>
          </a:xfrm>
          <a:prstGeom prst="rect">
            <a:avLst/>
          </a:prstGeom>
          <a:noFill/>
          <a:ln/>
        </p:spPr>
        <p:txBody>
          <a:bodyPr wrap="square" lIns="0" tIns="0" rIns="0" bIns="0" rtlCol="0" anchor="t"/>
          <a:lstStyle/>
          <a:p>
            <a:pPr>
              <a:lnSpc>
                <a:spcPts val="2380"/>
              </a:lnSpc>
              <a:spcAft>
                <a:spcPts val="1000"/>
              </a:spcAft>
            </a:pPr>
            <a:r>
              <a:rPr lang="en-US" sz="2400" b="1" dirty="0">
                <a:solidFill>
                  <a:srgbClr val="1F4899"/>
                </a:solidFill>
                <a:latin typeface="Arial" pitchFamily="34" charset="0"/>
                <a:ea typeface="Arial" pitchFamily="34" charset="-122"/>
                <a:cs typeface="Arial" pitchFamily="34" charset="-120"/>
              </a:rPr>
              <a:t>Problem</a:t>
            </a:r>
            <a:endParaRPr lang="en-US" dirty="0">
              <a:solidFill>
                <a:srgbClr val="1F4899"/>
              </a:solidFill>
            </a:endParaRPr>
          </a:p>
        </p:txBody>
      </p:sp>
      <p:sp>
        <p:nvSpPr>
          <p:cNvPr id="5" name="TextBox 4">
            <a:extLst>
              <a:ext uri="{FF2B5EF4-FFF2-40B4-BE49-F238E27FC236}">
                <a16:creationId xmlns:a16="http://schemas.microsoft.com/office/drawing/2014/main" id="{DC1083A8-3978-4BD5-B2D9-39249C3A7A3E}"/>
              </a:ext>
            </a:extLst>
          </p:cNvPr>
          <p:cNvSpPr txBox="1"/>
          <p:nvPr/>
        </p:nvSpPr>
        <p:spPr>
          <a:xfrm>
            <a:off x="7929880" y="5503416"/>
            <a:ext cx="3525520" cy="369332"/>
          </a:xfrm>
          <a:prstGeom prst="rect">
            <a:avLst/>
          </a:prstGeom>
          <a:noFill/>
        </p:spPr>
        <p:txBody>
          <a:bodyPr wrap="square" rtlCol="0">
            <a:spAutoFit/>
          </a:bodyPr>
          <a:lstStyle/>
          <a:p>
            <a:r>
              <a:rPr lang="en-US" b="1" dirty="0">
                <a:solidFill>
                  <a:srgbClr val="C00000"/>
                </a:solidFill>
              </a:rPr>
              <a:t> Ans:  1. C	2. D		3. C</a:t>
            </a:r>
            <a:endParaRPr lang="en-US" dirty="0">
              <a:solidFill>
                <a:srgbClr val="C00000"/>
              </a:solidFill>
            </a:endParaRPr>
          </a:p>
        </p:txBody>
      </p:sp>
    </p:spTree>
    <p:extLst>
      <p:ext uri="{BB962C8B-B14F-4D97-AF65-F5344CB8AC3E}">
        <p14:creationId xmlns:p14="http://schemas.microsoft.com/office/powerpoint/2010/main" val="9196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report&#10;&#10;AI-generated content may be incorrect.">
            <a:extLst>
              <a:ext uri="{FF2B5EF4-FFF2-40B4-BE49-F238E27FC236}">
                <a16:creationId xmlns:a16="http://schemas.microsoft.com/office/drawing/2014/main" id="{11CC4BBE-3046-8410-1EB1-FE4D3D7D3F21}"/>
              </a:ext>
            </a:extLst>
          </p:cNvPr>
          <p:cNvPicPr>
            <a:picLocks noChangeAspect="1"/>
          </p:cNvPicPr>
          <p:nvPr/>
        </p:nvPicPr>
        <p:blipFill>
          <a:blip r:embed="rId2"/>
          <a:stretch>
            <a:fillRect/>
          </a:stretch>
        </p:blipFill>
        <p:spPr>
          <a:xfrm>
            <a:off x="2227511" y="68263"/>
            <a:ext cx="7227391" cy="6721475"/>
          </a:xfrm>
          <a:prstGeom prst="rect">
            <a:avLst/>
          </a:prstGeom>
          <a:noFill/>
        </p:spPr>
      </p:pic>
    </p:spTree>
    <p:extLst>
      <p:ext uri="{BB962C8B-B14F-4D97-AF65-F5344CB8AC3E}">
        <p14:creationId xmlns:p14="http://schemas.microsoft.com/office/powerpoint/2010/main" val="54296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C65C-0DFF-3D98-45AD-6D84B8418980}"/>
            </a:ext>
          </a:extLst>
        </p:cNvPr>
        <p:cNvGrpSpPr/>
        <p:nvPr/>
      </p:nvGrpSpPr>
      <p:grpSpPr>
        <a:xfrm>
          <a:off x="0" y="0"/>
          <a:ext cx="0" cy="0"/>
          <a:chOff x="0" y="0"/>
          <a:chExt cx="0" cy="0"/>
        </a:xfrm>
      </p:grpSpPr>
      <p:sp>
        <p:nvSpPr>
          <p:cNvPr id="9" name="Text 26">
            <a:extLst>
              <a:ext uri="{FF2B5EF4-FFF2-40B4-BE49-F238E27FC236}">
                <a16:creationId xmlns:a16="http://schemas.microsoft.com/office/drawing/2014/main" id="{9486165A-A6F9-7625-328A-9AA55FDD3EBB}"/>
              </a:ext>
            </a:extLst>
          </p:cNvPr>
          <p:cNvSpPr/>
          <p:nvPr/>
        </p:nvSpPr>
        <p:spPr>
          <a:xfrm>
            <a:off x="481330" y="3981529"/>
            <a:ext cx="11176000" cy="1151877"/>
          </a:xfrm>
          <a:prstGeom prst="roundRect">
            <a:avLst>
              <a:gd name="adj" fmla="val 7846"/>
            </a:avLst>
          </a:prstGeom>
          <a:solidFill>
            <a:srgbClr val="E5FCED"/>
          </a:solidFill>
          <a:ln w="9525">
            <a:solidFill>
              <a:srgbClr val="92D050"/>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1804529D-A26D-5C4A-F4AF-5E2E04BA1E05}"/>
              </a:ext>
            </a:extLst>
          </p:cNvPr>
          <p:cNvSpPr/>
          <p:nvPr/>
        </p:nvSpPr>
        <p:spPr>
          <a:xfrm>
            <a:off x="500380" y="2743279"/>
            <a:ext cx="11176000" cy="1151877"/>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6" name="Text 26">
            <a:extLst>
              <a:ext uri="{FF2B5EF4-FFF2-40B4-BE49-F238E27FC236}">
                <a16:creationId xmlns:a16="http://schemas.microsoft.com/office/drawing/2014/main" id="{CFB8F445-1ECF-DAF0-3BA2-C6CB3A7132FB}"/>
              </a:ext>
            </a:extLst>
          </p:cNvPr>
          <p:cNvSpPr/>
          <p:nvPr/>
        </p:nvSpPr>
        <p:spPr>
          <a:xfrm>
            <a:off x="473710" y="5208349"/>
            <a:ext cx="11176000" cy="1295003"/>
          </a:xfrm>
          <a:prstGeom prst="roundRect">
            <a:avLst>
              <a:gd name="adj" fmla="val 7846"/>
            </a:avLst>
          </a:prstGeom>
          <a:solidFill>
            <a:schemeClr val="accent6">
              <a:lumMod val="20000"/>
              <a:lumOff val="80000"/>
            </a:schemeClr>
          </a:solidFill>
          <a:ln w="9525">
            <a:solidFill>
              <a:srgbClr val="854D0E"/>
            </a:solidFill>
          </a:ln>
        </p:spPr>
        <p:txBody>
          <a:bodyPr wrap="square" rtlCol="0" anchor="ctr"/>
          <a:lstStyle/>
          <a:p>
            <a:endParaRPr lang="en-US" sz="2400" dirty="0"/>
          </a:p>
        </p:txBody>
      </p:sp>
      <p:sp>
        <p:nvSpPr>
          <p:cNvPr id="3" name="Text 4">
            <a:extLst>
              <a:ext uri="{FF2B5EF4-FFF2-40B4-BE49-F238E27FC236}">
                <a16:creationId xmlns:a16="http://schemas.microsoft.com/office/drawing/2014/main" id="{86F67947-7037-9442-F90A-16CFEA457BFC}"/>
              </a:ext>
            </a:extLst>
          </p:cNvPr>
          <p:cNvSpPr/>
          <p:nvPr/>
        </p:nvSpPr>
        <p:spPr>
          <a:xfrm>
            <a:off x="508000" y="1406143"/>
            <a:ext cx="11188192" cy="1238237"/>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8949BBE9-FE4D-5C59-E91E-415B8CF9E96B}"/>
              </a:ext>
            </a:extLst>
          </p:cNvPr>
          <p:cNvSpPr>
            <a:spLocks noGrp="1"/>
          </p:cNvSpPr>
          <p:nvPr>
            <p:ph type="title"/>
          </p:nvPr>
        </p:nvSpPr>
        <p:spPr/>
        <p:txBody>
          <a:bodyPr>
            <a:normAutofit/>
          </a:bodyPr>
          <a:lstStyle/>
          <a:p>
            <a:r>
              <a:rPr lang="en-US" dirty="0"/>
              <a:t>Assets – What They Are and When to Record</a:t>
            </a:r>
          </a:p>
        </p:txBody>
      </p:sp>
      <p:sp>
        <p:nvSpPr>
          <p:cNvPr id="4" name="Text 2">
            <a:extLst>
              <a:ext uri="{FF2B5EF4-FFF2-40B4-BE49-F238E27FC236}">
                <a16:creationId xmlns:a16="http://schemas.microsoft.com/office/drawing/2014/main" id="{BCF6E5D3-F888-C954-81BB-9269B4E4590D}"/>
              </a:ext>
            </a:extLst>
          </p:cNvPr>
          <p:cNvSpPr/>
          <p:nvPr/>
        </p:nvSpPr>
        <p:spPr>
          <a:xfrm>
            <a:off x="736600" y="1519236"/>
            <a:ext cx="10933176" cy="505422"/>
          </a:xfrm>
          <a:prstGeom prst="rect">
            <a:avLst/>
          </a:prstGeom>
          <a:noFill/>
          <a:ln/>
        </p:spPr>
        <p:txBody>
          <a:bodyPr wrap="square" lIns="0" tIns="0" rIns="0" bIns="0" rtlCol="0" anchor="t"/>
          <a:lstStyle/>
          <a:p>
            <a:pPr>
              <a:lnSpc>
                <a:spcPts val="2380"/>
              </a:lnSpc>
              <a:spcAft>
                <a:spcPts val="1000"/>
              </a:spcAft>
            </a:pPr>
            <a:r>
              <a:rPr lang="en-US" sz="2000" b="1" dirty="0">
                <a:solidFill>
                  <a:srgbClr val="1E40AF"/>
                </a:solidFill>
                <a:latin typeface="Arial" pitchFamily="34" charset="0"/>
                <a:ea typeface="Arial" pitchFamily="34" charset="-122"/>
                <a:cs typeface="Arial" pitchFamily="34" charset="-120"/>
              </a:rPr>
              <a:t>Timing of Benefit in Asset Recognition</a:t>
            </a:r>
            <a:endParaRPr lang="en-US" sz="2000" dirty="0"/>
          </a:p>
        </p:txBody>
      </p:sp>
      <p:sp>
        <p:nvSpPr>
          <p:cNvPr id="5" name="Text 3">
            <a:extLst>
              <a:ext uri="{FF2B5EF4-FFF2-40B4-BE49-F238E27FC236}">
                <a16:creationId xmlns:a16="http://schemas.microsoft.com/office/drawing/2014/main" id="{1BCDE2C4-CC11-B677-182A-411673EB4428}"/>
              </a:ext>
            </a:extLst>
          </p:cNvPr>
          <p:cNvSpPr/>
          <p:nvPr/>
        </p:nvSpPr>
        <p:spPr>
          <a:xfrm>
            <a:off x="862330" y="2003066"/>
            <a:ext cx="10933176" cy="686929"/>
          </a:xfrm>
          <a:prstGeom prst="rect">
            <a:avLst/>
          </a:prstGeom>
          <a:noFill/>
          <a:ln/>
        </p:spPr>
        <p:txBody>
          <a:bodyPr wrap="square" lIns="0" tIns="0" rIns="0" bIns="0" rtlCol="0" anchor="t"/>
          <a:lstStyle/>
          <a:p>
            <a:pPr marL="285750" indent="-285750">
              <a:lnSpc>
                <a:spcPts val="2080"/>
              </a:lnSpc>
              <a:buFont typeface="Arial" panose="020B0604020202020204" pitchFamily="34" charset="0"/>
              <a:buChar char="•"/>
            </a:pPr>
            <a:r>
              <a:rPr lang="en-US" sz="1600" dirty="0">
                <a:solidFill>
                  <a:srgbClr val="374151"/>
                </a:solidFill>
                <a:latin typeface="Arial" pitchFamily="34" charset="0"/>
                <a:ea typeface="Arial" pitchFamily="34" charset="-122"/>
                <a:cs typeface="Arial" pitchFamily="34" charset="-120"/>
              </a:rPr>
              <a:t>Companies incur costs to acquire resources. </a:t>
            </a:r>
          </a:p>
          <a:p>
            <a:pPr marL="285750" indent="-285750">
              <a:lnSpc>
                <a:spcPts val="2080"/>
              </a:lnSpc>
              <a:buFont typeface="Arial" panose="020B0604020202020204" pitchFamily="34" charset="0"/>
              <a:buChar char="•"/>
            </a:pPr>
            <a:r>
              <a:rPr lang="en-US" sz="1600" dirty="0">
                <a:solidFill>
                  <a:srgbClr val="374151"/>
                </a:solidFill>
                <a:latin typeface="Arial" pitchFamily="34" charset="0"/>
                <a:ea typeface="Arial" pitchFamily="34" charset="-122"/>
                <a:cs typeface="Arial" pitchFamily="34" charset="-120"/>
              </a:rPr>
              <a:t>Every cost provides either </a:t>
            </a:r>
            <a:r>
              <a:rPr lang="en-US" sz="1600" b="1" dirty="0">
                <a:solidFill>
                  <a:srgbClr val="374151"/>
                </a:solidFill>
                <a:latin typeface="Arial" pitchFamily="34" charset="0"/>
                <a:ea typeface="Arial" pitchFamily="34" charset="-122"/>
                <a:cs typeface="Arial" pitchFamily="34" charset="-120"/>
              </a:rPr>
              <a:t>immediate benefit</a:t>
            </a:r>
            <a:r>
              <a:rPr lang="en-US" sz="1600" dirty="0">
                <a:solidFill>
                  <a:srgbClr val="374151"/>
                </a:solidFill>
                <a:latin typeface="Arial" pitchFamily="34" charset="0"/>
                <a:ea typeface="Arial" pitchFamily="34" charset="-122"/>
                <a:cs typeface="Arial" pitchFamily="34" charset="-120"/>
              </a:rPr>
              <a:t> or </a:t>
            </a:r>
            <a:r>
              <a:rPr lang="en-US" sz="1600" b="1" dirty="0">
                <a:solidFill>
                  <a:srgbClr val="374151"/>
                </a:solidFill>
                <a:latin typeface="Arial" pitchFamily="34" charset="0"/>
                <a:ea typeface="Arial" pitchFamily="34" charset="-122"/>
                <a:cs typeface="Arial" pitchFamily="34" charset="-120"/>
              </a:rPr>
              <a:t>future benefit</a:t>
            </a:r>
            <a:r>
              <a:rPr lang="en-US" sz="1300" dirty="0">
                <a:solidFill>
                  <a:srgbClr val="374151"/>
                </a:solidFill>
                <a:latin typeface="Arial" pitchFamily="34" charset="0"/>
                <a:ea typeface="Arial" pitchFamily="34" charset="-122"/>
                <a:cs typeface="Arial" pitchFamily="34" charset="-120"/>
              </a:rPr>
              <a:t>.</a:t>
            </a:r>
            <a:endParaRPr lang="en-US" sz="1300" dirty="0"/>
          </a:p>
        </p:txBody>
      </p:sp>
      <p:sp>
        <p:nvSpPr>
          <p:cNvPr id="20" name="Text 6">
            <a:extLst>
              <a:ext uri="{FF2B5EF4-FFF2-40B4-BE49-F238E27FC236}">
                <a16:creationId xmlns:a16="http://schemas.microsoft.com/office/drawing/2014/main" id="{625F3B8C-0C95-AA04-8687-084A66D41601}"/>
              </a:ext>
            </a:extLst>
          </p:cNvPr>
          <p:cNvSpPr/>
          <p:nvPr/>
        </p:nvSpPr>
        <p:spPr>
          <a:xfrm>
            <a:off x="716280" y="3025380"/>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991B1B"/>
                </a:solidFill>
                <a:latin typeface="Arial" pitchFamily="34" charset="0"/>
                <a:ea typeface="Arial" pitchFamily="34" charset="-122"/>
                <a:cs typeface="Arial" pitchFamily="34" charset="-120"/>
              </a:rPr>
              <a:t> Immediate Benefit → Expense NOW</a:t>
            </a:r>
            <a:endParaRPr lang="en-US" sz="2000" dirty="0"/>
          </a:p>
        </p:txBody>
      </p:sp>
      <p:sp>
        <p:nvSpPr>
          <p:cNvPr id="21" name="Text 7">
            <a:extLst>
              <a:ext uri="{FF2B5EF4-FFF2-40B4-BE49-F238E27FC236}">
                <a16:creationId xmlns:a16="http://schemas.microsoft.com/office/drawing/2014/main" id="{6F7ACEB8-F15F-4604-47EE-3456572CFA36}"/>
              </a:ext>
            </a:extLst>
          </p:cNvPr>
          <p:cNvSpPr/>
          <p:nvPr/>
        </p:nvSpPr>
        <p:spPr>
          <a:xfrm>
            <a:off x="762000" y="3411339"/>
            <a:ext cx="10933176" cy="213320"/>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Hits the income statement immediately</a:t>
            </a:r>
            <a:endParaRPr lang="en-US" sz="1600" dirty="0"/>
          </a:p>
        </p:txBody>
      </p:sp>
      <p:sp>
        <p:nvSpPr>
          <p:cNvPr id="24" name="Text 10">
            <a:extLst>
              <a:ext uri="{FF2B5EF4-FFF2-40B4-BE49-F238E27FC236}">
                <a16:creationId xmlns:a16="http://schemas.microsoft.com/office/drawing/2014/main" id="{121782EF-588A-3A04-08D5-0DB46E79CD60}"/>
              </a:ext>
            </a:extLst>
          </p:cNvPr>
          <p:cNvSpPr/>
          <p:nvPr/>
        </p:nvSpPr>
        <p:spPr>
          <a:xfrm>
            <a:off x="727710" y="4187233"/>
            <a:ext cx="10933176" cy="284361"/>
          </a:xfrm>
          <a:prstGeom prst="rect">
            <a:avLst/>
          </a:prstGeom>
          <a:noFill/>
          <a:ln/>
        </p:spPr>
        <p:txBody>
          <a:bodyPr wrap="square" lIns="0" tIns="0" rIns="0" bIns="0" rtlCol="0" anchor="t"/>
          <a:lstStyle/>
          <a:p>
            <a:pPr>
              <a:lnSpc>
                <a:spcPts val="2240"/>
              </a:lnSpc>
              <a:spcAft>
                <a:spcPts val="800"/>
              </a:spcAft>
            </a:pPr>
            <a:r>
              <a:rPr lang="en-US" sz="2000" b="1" dirty="0">
                <a:solidFill>
                  <a:srgbClr val="15803D"/>
                </a:solidFill>
                <a:latin typeface="Arial" pitchFamily="34" charset="0"/>
                <a:ea typeface="Arial" pitchFamily="34" charset="-122"/>
                <a:cs typeface="Arial" pitchFamily="34" charset="-120"/>
              </a:rPr>
              <a:t> Future Benefit → CAPITALIZE</a:t>
            </a:r>
            <a:endParaRPr lang="en-US" sz="2000" dirty="0"/>
          </a:p>
        </p:txBody>
      </p:sp>
      <p:sp>
        <p:nvSpPr>
          <p:cNvPr id="25" name="Text 11">
            <a:extLst>
              <a:ext uri="{FF2B5EF4-FFF2-40B4-BE49-F238E27FC236}">
                <a16:creationId xmlns:a16="http://schemas.microsoft.com/office/drawing/2014/main" id="{1D93EA3B-41AD-012C-3E1E-7730F1BECFB2}"/>
              </a:ext>
            </a:extLst>
          </p:cNvPr>
          <p:cNvSpPr/>
          <p:nvPr/>
        </p:nvSpPr>
        <p:spPr>
          <a:xfrm>
            <a:off x="716280" y="4582099"/>
            <a:ext cx="10933176" cy="213320"/>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Record as an asset on the balance sheet</a:t>
            </a:r>
            <a:endParaRPr lang="en-US" sz="1600" dirty="0"/>
          </a:p>
        </p:txBody>
      </p:sp>
      <p:sp>
        <p:nvSpPr>
          <p:cNvPr id="27" name="Text 13">
            <a:extLst>
              <a:ext uri="{FF2B5EF4-FFF2-40B4-BE49-F238E27FC236}">
                <a16:creationId xmlns:a16="http://schemas.microsoft.com/office/drawing/2014/main" id="{6790E27F-59EB-5EF0-408A-39F997E06780}"/>
              </a:ext>
            </a:extLst>
          </p:cNvPr>
          <p:cNvSpPr/>
          <p:nvPr/>
        </p:nvSpPr>
        <p:spPr>
          <a:xfrm>
            <a:off x="699770" y="5392341"/>
            <a:ext cx="10984992" cy="266700"/>
          </a:xfrm>
          <a:prstGeom prst="rect">
            <a:avLst/>
          </a:prstGeom>
          <a:noFill/>
          <a:ln/>
        </p:spPr>
        <p:txBody>
          <a:bodyPr wrap="square" lIns="0" tIns="0" rIns="0" bIns="0" rtlCol="0" anchor="t"/>
          <a:lstStyle/>
          <a:p>
            <a:pPr>
              <a:lnSpc>
                <a:spcPts val="2100"/>
              </a:lnSpc>
              <a:spcAft>
                <a:spcPts val="800"/>
              </a:spcAft>
            </a:pPr>
            <a:r>
              <a:rPr lang="en-US" sz="1500" b="1" dirty="0">
                <a:solidFill>
                  <a:srgbClr val="854D0E"/>
                </a:solidFill>
                <a:latin typeface="Arial" pitchFamily="34" charset="0"/>
                <a:ea typeface="Arial" pitchFamily="34" charset="-122"/>
                <a:cs typeface="Arial" pitchFamily="34" charset="-120"/>
              </a:rPr>
              <a:t> </a:t>
            </a:r>
            <a:r>
              <a:rPr lang="en-US" sz="2000" b="1" dirty="0">
                <a:solidFill>
                  <a:srgbClr val="854D0E"/>
                </a:solidFill>
                <a:latin typeface="Arial" pitchFamily="34" charset="0"/>
                <a:ea typeface="Arial" pitchFamily="34" charset="-122"/>
                <a:cs typeface="Arial" pitchFamily="34" charset="-120"/>
              </a:rPr>
              <a:t>As Benefits Are Used:</a:t>
            </a:r>
            <a:endParaRPr lang="en-US" sz="1500" dirty="0"/>
          </a:p>
        </p:txBody>
      </p:sp>
      <p:sp>
        <p:nvSpPr>
          <p:cNvPr id="28" name="Text 14">
            <a:extLst>
              <a:ext uri="{FF2B5EF4-FFF2-40B4-BE49-F238E27FC236}">
                <a16:creationId xmlns:a16="http://schemas.microsoft.com/office/drawing/2014/main" id="{356ADD28-5E4F-EC5E-A69C-00855FC09AC5}"/>
              </a:ext>
            </a:extLst>
          </p:cNvPr>
          <p:cNvSpPr/>
          <p:nvPr/>
        </p:nvSpPr>
        <p:spPr>
          <a:xfrm>
            <a:off x="711200" y="5760640"/>
            <a:ext cx="10984992" cy="495324"/>
          </a:xfrm>
          <a:prstGeom prst="rect">
            <a:avLst/>
          </a:prstGeom>
          <a:noFill/>
          <a:ln/>
        </p:spPr>
        <p:txBody>
          <a:bodyPr wrap="square" lIns="0" tIns="0" rIns="0" bIns="0" rtlCol="0" anchor="t"/>
          <a:lstStyle/>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Inventory (asset) 	→ Cost of Goods Sold (expense)</a:t>
            </a:r>
          </a:p>
          <a:p>
            <a:pPr marL="285750" indent="-285750">
              <a:lnSpc>
                <a:spcPts val="1680"/>
              </a:lnSpc>
              <a:buFont typeface="Arial" panose="020B0604020202020204" pitchFamily="34" charset="0"/>
              <a:buChar char="•"/>
            </a:pPr>
            <a:r>
              <a:rPr lang="en-US" sz="1600" dirty="0">
                <a:solidFill>
                  <a:srgbClr val="4B5563"/>
                </a:solidFill>
                <a:latin typeface="Arial" pitchFamily="34" charset="0"/>
                <a:ea typeface="Arial" pitchFamily="34" charset="-122"/>
                <a:cs typeface="Arial" pitchFamily="34" charset="-120"/>
              </a:rPr>
              <a:t>Equipment (asset)	→ Depreciation (expense)</a:t>
            </a:r>
          </a:p>
        </p:txBody>
      </p:sp>
    </p:spTree>
    <p:extLst>
      <p:ext uri="{BB962C8B-B14F-4D97-AF65-F5344CB8AC3E}">
        <p14:creationId xmlns:p14="http://schemas.microsoft.com/office/powerpoint/2010/main" val="37519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3" grpId="0" animBg="1"/>
      <p:bldP spid="4" grpId="0" animBg="1"/>
      <p:bldP spid="5" grpId="0" animBg="1"/>
      <p:bldP spid="20" grpId="0" animBg="1"/>
      <p:bldP spid="21" grpId="0" animBg="1"/>
      <p:bldP spid="24" grpId="0" animBg="1"/>
      <p:bldP spid="25"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7D0B3-6AEB-5A95-5010-B115F554D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8DBAD-8402-100A-C419-820C9C46CD7A}"/>
              </a:ext>
            </a:extLst>
          </p:cNvPr>
          <p:cNvSpPr>
            <a:spLocks noGrp="1"/>
          </p:cNvSpPr>
          <p:nvPr>
            <p:ph type="title"/>
          </p:nvPr>
        </p:nvSpPr>
        <p:spPr>
          <a:xfrm>
            <a:off x="609600" y="274638"/>
            <a:ext cx="10972800" cy="1143000"/>
          </a:xfrm>
        </p:spPr>
        <p:txBody>
          <a:bodyPr anchor="ctr">
            <a:normAutofit/>
          </a:bodyPr>
          <a:lstStyle/>
          <a:p>
            <a:r>
              <a:rPr lang="en-US" dirty="0"/>
              <a:t>Assets – What They Are and When to Record</a:t>
            </a:r>
          </a:p>
        </p:txBody>
      </p:sp>
      <p:pic>
        <p:nvPicPr>
          <p:cNvPr id="3" name="Picture 2" descr="A diagram of balance sheet&#10;&#10;AI-generated content may be incorrect.">
            <a:extLst>
              <a:ext uri="{FF2B5EF4-FFF2-40B4-BE49-F238E27FC236}">
                <a16:creationId xmlns:a16="http://schemas.microsoft.com/office/drawing/2014/main" id="{24B89197-1BFB-C3D9-D822-2BCE61F247B6}"/>
              </a:ext>
            </a:extLst>
          </p:cNvPr>
          <p:cNvPicPr>
            <a:picLocks noChangeAspect="1"/>
          </p:cNvPicPr>
          <p:nvPr/>
        </p:nvPicPr>
        <p:blipFill>
          <a:blip r:embed="rId3"/>
          <a:stretch>
            <a:fillRect/>
          </a:stretch>
        </p:blipFill>
        <p:spPr>
          <a:xfrm>
            <a:off x="609600" y="2404713"/>
            <a:ext cx="10972800" cy="3374137"/>
          </a:xfrm>
          <a:prstGeom prst="rect">
            <a:avLst/>
          </a:prstGeom>
          <a:noFill/>
        </p:spPr>
      </p:pic>
    </p:spTree>
    <p:extLst>
      <p:ext uri="{BB962C8B-B14F-4D97-AF65-F5344CB8AC3E}">
        <p14:creationId xmlns:p14="http://schemas.microsoft.com/office/powerpoint/2010/main" val="63436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7123-BA79-6371-69D8-601CA6105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0BC4E-2693-1987-DD5D-94A0ACAC795B}"/>
              </a:ext>
            </a:extLst>
          </p:cNvPr>
          <p:cNvSpPr>
            <a:spLocks noGrp="1"/>
          </p:cNvSpPr>
          <p:nvPr>
            <p:ph type="title"/>
          </p:nvPr>
        </p:nvSpPr>
        <p:spPr/>
        <p:txBody>
          <a:bodyPr>
            <a:normAutofit/>
          </a:bodyPr>
          <a:lstStyle/>
          <a:p>
            <a:r>
              <a:rPr lang="en-US" dirty="0"/>
              <a:t>What is an Asset?</a:t>
            </a:r>
          </a:p>
        </p:txBody>
      </p:sp>
      <p:pic>
        <p:nvPicPr>
          <p:cNvPr id="3" name="Image 0" descr="/tmp/rasterized-gradient-48f45131.png">
            <a:extLst>
              <a:ext uri="{FF2B5EF4-FFF2-40B4-BE49-F238E27FC236}">
                <a16:creationId xmlns:a16="http://schemas.microsoft.com/office/drawing/2014/main" id="{6196D928-A629-95D1-26F2-0F0FE9D9E524}"/>
              </a:ext>
            </a:extLst>
          </p:cNvPr>
          <p:cNvPicPr>
            <a:picLocks noChangeAspect="1"/>
          </p:cNvPicPr>
          <p:nvPr/>
        </p:nvPicPr>
        <p:blipFill>
          <a:blip r:embed="rId3"/>
          <a:stretch>
            <a:fillRect/>
          </a:stretch>
        </p:blipFill>
        <p:spPr>
          <a:xfrm>
            <a:off x="508000" y="1359693"/>
            <a:ext cx="11176000" cy="1304131"/>
          </a:xfrm>
          <a:prstGeom prst="rect">
            <a:avLst/>
          </a:prstGeom>
          <a:ln>
            <a:solidFill>
              <a:schemeClr val="accent1"/>
            </a:solidFill>
          </a:ln>
        </p:spPr>
      </p:pic>
      <p:sp>
        <p:nvSpPr>
          <p:cNvPr id="6" name="Text 2">
            <a:extLst>
              <a:ext uri="{FF2B5EF4-FFF2-40B4-BE49-F238E27FC236}">
                <a16:creationId xmlns:a16="http://schemas.microsoft.com/office/drawing/2014/main" id="{8CB0A5EE-8913-7FCC-514E-602C71C65A0B}"/>
              </a:ext>
            </a:extLst>
          </p:cNvPr>
          <p:cNvSpPr/>
          <p:nvPr/>
        </p:nvSpPr>
        <p:spPr>
          <a:xfrm>
            <a:off x="774701" y="1626394"/>
            <a:ext cx="10855452" cy="319881"/>
          </a:xfrm>
          <a:prstGeom prst="rect">
            <a:avLst/>
          </a:prstGeom>
          <a:noFill/>
          <a:ln/>
        </p:spPr>
        <p:txBody>
          <a:bodyPr wrap="square" lIns="0" tIns="0" rIns="0" bIns="0" rtlCol="0" anchor="t"/>
          <a:lstStyle/>
          <a:p>
            <a:pPr>
              <a:lnSpc>
                <a:spcPts val="2520"/>
              </a:lnSpc>
              <a:spcAft>
                <a:spcPts val="1000"/>
              </a:spcAft>
            </a:pPr>
            <a:r>
              <a:rPr lang="en-US" sz="2000" b="1" dirty="0">
                <a:solidFill>
                  <a:srgbClr val="15803D"/>
                </a:solidFill>
                <a:latin typeface="Arial" pitchFamily="34" charset="0"/>
                <a:ea typeface="Arial" pitchFamily="34" charset="-122"/>
                <a:cs typeface="Arial" pitchFamily="34" charset="-120"/>
              </a:rPr>
              <a:t>Definition</a:t>
            </a:r>
            <a:endParaRPr lang="en-US" sz="2000" dirty="0"/>
          </a:p>
        </p:txBody>
      </p:sp>
      <p:sp>
        <p:nvSpPr>
          <p:cNvPr id="7" name="Text 3">
            <a:extLst>
              <a:ext uri="{FF2B5EF4-FFF2-40B4-BE49-F238E27FC236}">
                <a16:creationId xmlns:a16="http://schemas.microsoft.com/office/drawing/2014/main" id="{7DE6DB2E-59CB-0E72-80B1-870EE5908593}"/>
              </a:ext>
            </a:extLst>
          </p:cNvPr>
          <p:cNvSpPr/>
          <p:nvPr/>
        </p:nvSpPr>
        <p:spPr>
          <a:xfrm>
            <a:off x="774701" y="2073275"/>
            <a:ext cx="10855452" cy="323851"/>
          </a:xfrm>
          <a:prstGeom prst="rect">
            <a:avLst/>
          </a:prstGeom>
          <a:noFill/>
          <a:ln/>
        </p:spPr>
        <p:txBody>
          <a:bodyPr wrap="square" lIns="0" tIns="0" rIns="0" bIns="0" rtlCol="0" anchor="t"/>
          <a:lstStyle/>
          <a:p>
            <a:pPr>
              <a:lnSpc>
                <a:spcPts val="2551"/>
              </a:lnSpc>
            </a:pPr>
            <a:r>
              <a:rPr lang="en-US" sz="1600" dirty="0">
                <a:solidFill>
                  <a:srgbClr val="374151"/>
                </a:solidFill>
                <a:latin typeface="Arial" pitchFamily="34" charset="0"/>
                <a:ea typeface="Arial" pitchFamily="34" charset="-122"/>
                <a:cs typeface="Arial" pitchFamily="34" charset="-120"/>
              </a:rPr>
              <a:t>A </a:t>
            </a:r>
            <a:r>
              <a:rPr lang="en-US" sz="1600" b="1" dirty="0">
                <a:solidFill>
                  <a:srgbClr val="374151"/>
                </a:solidFill>
                <a:latin typeface="Arial" pitchFamily="34" charset="0"/>
                <a:ea typeface="Arial" pitchFamily="34" charset="-122"/>
                <a:cs typeface="Arial" pitchFamily="34" charset="-120"/>
              </a:rPr>
              <a:t>resource</a:t>
            </a:r>
            <a:r>
              <a:rPr lang="en-US" sz="1600" dirty="0">
                <a:solidFill>
                  <a:srgbClr val="374151"/>
                </a:solidFill>
                <a:latin typeface="Arial" pitchFamily="34" charset="0"/>
                <a:ea typeface="Arial" pitchFamily="34" charset="-122"/>
                <a:cs typeface="Arial" pitchFamily="34" charset="-120"/>
              </a:rPr>
              <a:t> the company </a:t>
            </a:r>
            <a:r>
              <a:rPr lang="en-US" sz="1600" b="1" dirty="0">
                <a:solidFill>
                  <a:srgbClr val="374151"/>
                </a:solidFill>
                <a:latin typeface="Arial" pitchFamily="34" charset="0"/>
                <a:ea typeface="Arial" pitchFamily="34" charset="-122"/>
                <a:cs typeface="Arial" pitchFamily="34" charset="-120"/>
              </a:rPr>
              <a:t>owns or controls</a:t>
            </a:r>
            <a:r>
              <a:rPr lang="en-US" sz="1600" dirty="0">
                <a:solidFill>
                  <a:srgbClr val="374151"/>
                </a:solidFill>
                <a:latin typeface="Arial" pitchFamily="34" charset="0"/>
                <a:ea typeface="Arial" pitchFamily="34" charset="-122"/>
                <a:cs typeface="Arial" pitchFamily="34" charset="-120"/>
              </a:rPr>
              <a:t> that is expected to provide </a:t>
            </a:r>
            <a:r>
              <a:rPr lang="en-US" sz="1600" b="1" dirty="0">
                <a:solidFill>
                  <a:srgbClr val="374151"/>
                </a:solidFill>
                <a:latin typeface="Arial" pitchFamily="34" charset="0"/>
                <a:ea typeface="Arial" pitchFamily="34" charset="-122"/>
                <a:cs typeface="Arial" pitchFamily="34" charset="-120"/>
              </a:rPr>
              <a:t>future economic benefits</a:t>
            </a:r>
            <a:r>
              <a:rPr lang="en-US" sz="1500" dirty="0">
                <a:solidFill>
                  <a:srgbClr val="374151"/>
                </a:solidFill>
                <a:latin typeface="Arial" pitchFamily="34" charset="0"/>
                <a:ea typeface="Arial" pitchFamily="34" charset="-122"/>
                <a:cs typeface="Arial" pitchFamily="34" charset="-120"/>
              </a:rPr>
              <a:t>.</a:t>
            </a:r>
            <a:endParaRPr lang="en-US" sz="1500" dirty="0"/>
          </a:p>
        </p:txBody>
      </p:sp>
      <p:sp>
        <p:nvSpPr>
          <p:cNvPr id="8" name="Text 4">
            <a:extLst>
              <a:ext uri="{FF2B5EF4-FFF2-40B4-BE49-F238E27FC236}">
                <a16:creationId xmlns:a16="http://schemas.microsoft.com/office/drawing/2014/main" id="{DA1FD122-9FA1-7603-938E-E631EF76BF28}"/>
              </a:ext>
            </a:extLst>
          </p:cNvPr>
          <p:cNvSpPr/>
          <p:nvPr/>
        </p:nvSpPr>
        <p:spPr>
          <a:xfrm>
            <a:off x="508000" y="2841626"/>
            <a:ext cx="5511800" cy="2748161"/>
          </a:xfrm>
          <a:prstGeom prst="roundRect">
            <a:avLst>
              <a:gd name="adj" fmla="val 3697"/>
            </a:avLst>
          </a:prstGeom>
          <a:solidFill>
            <a:srgbClr val="EFF6FF"/>
          </a:solidFill>
          <a:ln w="19050">
            <a:solidFill>
              <a:srgbClr val="3B82F6"/>
            </a:solidFill>
          </a:ln>
        </p:spPr>
        <p:txBody>
          <a:bodyPr wrap="square" rtlCol="0" anchor="ctr"/>
          <a:lstStyle/>
          <a:p>
            <a:endParaRPr lang="en-US" sz="2400" dirty="0"/>
          </a:p>
        </p:txBody>
      </p:sp>
      <p:sp>
        <p:nvSpPr>
          <p:cNvPr id="9" name="Text 5">
            <a:extLst>
              <a:ext uri="{FF2B5EF4-FFF2-40B4-BE49-F238E27FC236}">
                <a16:creationId xmlns:a16="http://schemas.microsoft.com/office/drawing/2014/main" id="{2D75BFC6-0CA1-108F-67A4-D00356289994}"/>
              </a:ext>
            </a:extLst>
          </p:cNvPr>
          <p:cNvSpPr/>
          <p:nvPr/>
        </p:nvSpPr>
        <p:spPr>
          <a:xfrm>
            <a:off x="736601" y="3070226"/>
            <a:ext cx="5155692" cy="284361"/>
          </a:xfrm>
          <a:prstGeom prst="rect">
            <a:avLst/>
          </a:prstGeom>
          <a:noFill/>
          <a:ln/>
        </p:spPr>
        <p:txBody>
          <a:bodyPr wrap="square" lIns="0" tIns="0" rIns="0" bIns="0" rtlCol="0" anchor="t"/>
          <a:lstStyle/>
          <a:p>
            <a:pPr>
              <a:lnSpc>
                <a:spcPts val="2240"/>
              </a:lnSpc>
              <a:spcAft>
                <a:spcPts val="800"/>
              </a:spcAft>
            </a:pPr>
            <a:r>
              <a:rPr lang="en-US" sz="1600" b="1" dirty="0">
                <a:solidFill>
                  <a:srgbClr val="1E40AF"/>
                </a:solidFill>
                <a:latin typeface="Arial" pitchFamily="34" charset="0"/>
                <a:ea typeface="Arial" pitchFamily="34" charset="-122"/>
                <a:cs typeface="Arial" pitchFamily="34" charset="-120"/>
              </a:rPr>
              <a:t> Examples of Assets</a:t>
            </a:r>
            <a:endParaRPr lang="en-US" sz="1600" dirty="0"/>
          </a:p>
        </p:txBody>
      </p:sp>
      <p:sp>
        <p:nvSpPr>
          <p:cNvPr id="10" name="Text 6">
            <a:extLst>
              <a:ext uri="{FF2B5EF4-FFF2-40B4-BE49-F238E27FC236}">
                <a16:creationId xmlns:a16="http://schemas.microsoft.com/office/drawing/2014/main" id="{1ABCF37A-936B-5D19-7C78-592F0012CA32}"/>
              </a:ext>
            </a:extLst>
          </p:cNvPr>
          <p:cNvSpPr/>
          <p:nvPr/>
        </p:nvSpPr>
        <p:spPr>
          <a:xfrm>
            <a:off x="736601" y="3456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Cash and investments</a:t>
            </a:r>
            <a:endParaRPr lang="en-US" sz="2000" dirty="0"/>
          </a:p>
        </p:txBody>
      </p:sp>
      <p:sp>
        <p:nvSpPr>
          <p:cNvPr id="11" name="Text 7">
            <a:extLst>
              <a:ext uri="{FF2B5EF4-FFF2-40B4-BE49-F238E27FC236}">
                <a16:creationId xmlns:a16="http://schemas.microsoft.com/office/drawing/2014/main" id="{A61FB88F-A405-20FB-6095-E16FE52F64C4}"/>
              </a:ext>
            </a:extLst>
          </p:cNvPr>
          <p:cNvSpPr/>
          <p:nvPr/>
        </p:nvSpPr>
        <p:spPr>
          <a:xfrm>
            <a:off x="736601" y="3837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Accounts receivable</a:t>
            </a:r>
            <a:endParaRPr lang="en-US" sz="2000" dirty="0"/>
          </a:p>
        </p:txBody>
      </p:sp>
      <p:sp>
        <p:nvSpPr>
          <p:cNvPr id="12" name="Text 8">
            <a:extLst>
              <a:ext uri="{FF2B5EF4-FFF2-40B4-BE49-F238E27FC236}">
                <a16:creationId xmlns:a16="http://schemas.microsoft.com/office/drawing/2014/main" id="{C3254018-4379-BA33-C254-9AE52E678B19}"/>
              </a:ext>
            </a:extLst>
          </p:cNvPr>
          <p:cNvSpPr/>
          <p:nvPr/>
        </p:nvSpPr>
        <p:spPr>
          <a:xfrm>
            <a:off x="736601" y="4218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Inventory</a:t>
            </a:r>
            <a:endParaRPr lang="en-US" sz="2000" dirty="0"/>
          </a:p>
        </p:txBody>
      </p:sp>
      <p:sp>
        <p:nvSpPr>
          <p:cNvPr id="14" name="Text 9">
            <a:extLst>
              <a:ext uri="{FF2B5EF4-FFF2-40B4-BE49-F238E27FC236}">
                <a16:creationId xmlns:a16="http://schemas.microsoft.com/office/drawing/2014/main" id="{92CDE2C9-6CD5-BAA1-8A5D-F49EE9FCC952}"/>
              </a:ext>
            </a:extLst>
          </p:cNvPr>
          <p:cNvSpPr/>
          <p:nvPr/>
        </p:nvSpPr>
        <p:spPr>
          <a:xfrm>
            <a:off x="736601" y="4599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Equipment and buildings</a:t>
            </a:r>
            <a:endParaRPr lang="en-US" sz="2000" dirty="0"/>
          </a:p>
        </p:txBody>
      </p:sp>
      <p:sp>
        <p:nvSpPr>
          <p:cNvPr id="15" name="Text 10">
            <a:extLst>
              <a:ext uri="{FF2B5EF4-FFF2-40B4-BE49-F238E27FC236}">
                <a16:creationId xmlns:a16="http://schemas.microsoft.com/office/drawing/2014/main" id="{B07E3288-7CA8-816B-FE50-09A4322DA194}"/>
              </a:ext>
            </a:extLst>
          </p:cNvPr>
          <p:cNvSpPr/>
          <p:nvPr/>
        </p:nvSpPr>
        <p:spPr>
          <a:xfrm>
            <a:off x="736601" y="4980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Prepaid expenses</a:t>
            </a:r>
            <a:endParaRPr lang="en-US" sz="2000" dirty="0"/>
          </a:p>
        </p:txBody>
      </p:sp>
      <p:sp>
        <p:nvSpPr>
          <p:cNvPr id="16" name="Text 11">
            <a:extLst>
              <a:ext uri="{FF2B5EF4-FFF2-40B4-BE49-F238E27FC236}">
                <a16:creationId xmlns:a16="http://schemas.microsoft.com/office/drawing/2014/main" id="{620A2010-3E8D-82B1-83DC-FE113B0BEC1C}"/>
              </a:ext>
            </a:extLst>
          </p:cNvPr>
          <p:cNvSpPr/>
          <p:nvPr/>
        </p:nvSpPr>
        <p:spPr>
          <a:xfrm>
            <a:off x="6236208" y="2841626"/>
            <a:ext cx="5511800" cy="2748161"/>
          </a:xfrm>
          <a:prstGeom prst="roundRect">
            <a:avLst>
              <a:gd name="adj" fmla="val 3697"/>
            </a:avLst>
          </a:prstGeom>
          <a:solidFill>
            <a:srgbClr val="FEF2F2"/>
          </a:solidFill>
          <a:ln w="19050">
            <a:solidFill>
              <a:srgbClr val="EF4444"/>
            </a:solidFill>
          </a:ln>
        </p:spPr>
        <p:txBody>
          <a:bodyPr wrap="square" rtlCol="0" anchor="ctr"/>
          <a:lstStyle/>
          <a:p>
            <a:endParaRPr lang="en-US" sz="2400" dirty="0"/>
          </a:p>
        </p:txBody>
      </p:sp>
      <p:sp>
        <p:nvSpPr>
          <p:cNvPr id="17" name="Text 12">
            <a:extLst>
              <a:ext uri="{FF2B5EF4-FFF2-40B4-BE49-F238E27FC236}">
                <a16:creationId xmlns:a16="http://schemas.microsoft.com/office/drawing/2014/main" id="{E0896294-27F6-17F8-40E6-0F565569D240}"/>
              </a:ext>
            </a:extLst>
          </p:cNvPr>
          <p:cNvSpPr/>
          <p:nvPr/>
        </p:nvSpPr>
        <p:spPr>
          <a:xfrm>
            <a:off x="6400801" y="3070226"/>
            <a:ext cx="5155692" cy="284361"/>
          </a:xfrm>
          <a:prstGeom prst="rect">
            <a:avLst/>
          </a:prstGeom>
          <a:noFill/>
          <a:ln/>
        </p:spPr>
        <p:txBody>
          <a:bodyPr wrap="square" lIns="0" tIns="0" rIns="0" bIns="0" rtlCol="0" anchor="t"/>
          <a:lstStyle/>
          <a:p>
            <a:pPr>
              <a:lnSpc>
                <a:spcPts val="2240"/>
              </a:lnSpc>
              <a:spcAft>
                <a:spcPts val="800"/>
              </a:spcAft>
            </a:pPr>
            <a:r>
              <a:rPr lang="en-US" sz="1600" b="1" dirty="0">
                <a:solidFill>
                  <a:srgbClr val="991B1B"/>
                </a:solidFill>
                <a:latin typeface="Arial" pitchFamily="34" charset="0"/>
                <a:ea typeface="Arial" pitchFamily="34" charset="-122"/>
                <a:cs typeface="Arial" pitchFamily="34" charset="-120"/>
              </a:rPr>
              <a:t>Not Assets</a:t>
            </a:r>
            <a:endParaRPr lang="en-US" sz="1600" dirty="0"/>
          </a:p>
        </p:txBody>
      </p:sp>
      <p:sp>
        <p:nvSpPr>
          <p:cNvPr id="18" name="Text 13">
            <a:extLst>
              <a:ext uri="{FF2B5EF4-FFF2-40B4-BE49-F238E27FC236}">
                <a16:creationId xmlns:a16="http://schemas.microsoft.com/office/drawing/2014/main" id="{AA47CA4F-8B65-F94C-764C-A74516E197F4}"/>
              </a:ext>
            </a:extLst>
          </p:cNvPr>
          <p:cNvSpPr/>
          <p:nvPr/>
        </p:nvSpPr>
        <p:spPr>
          <a:xfrm>
            <a:off x="6400801" y="3456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Advertising costs</a:t>
            </a:r>
            <a:endParaRPr lang="en-US" sz="2000" dirty="0"/>
          </a:p>
        </p:txBody>
      </p:sp>
      <p:sp>
        <p:nvSpPr>
          <p:cNvPr id="19" name="Text 14">
            <a:extLst>
              <a:ext uri="{FF2B5EF4-FFF2-40B4-BE49-F238E27FC236}">
                <a16:creationId xmlns:a16="http://schemas.microsoft.com/office/drawing/2014/main" id="{47389601-3F0F-A062-ED6E-1D863664F517}"/>
              </a:ext>
            </a:extLst>
          </p:cNvPr>
          <p:cNvSpPr/>
          <p:nvPr/>
        </p:nvSpPr>
        <p:spPr>
          <a:xfrm>
            <a:off x="6400801" y="3837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Most salaries</a:t>
            </a:r>
            <a:endParaRPr lang="en-US" sz="2000" dirty="0"/>
          </a:p>
        </p:txBody>
      </p:sp>
      <p:sp>
        <p:nvSpPr>
          <p:cNvPr id="22" name="Text 15">
            <a:extLst>
              <a:ext uri="{FF2B5EF4-FFF2-40B4-BE49-F238E27FC236}">
                <a16:creationId xmlns:a16="http://schemas.microsoft.com/office/drawing/2014/main" id="{25CBE74D-E534-E3E1-C3C1-F0F178FE9B38}"/>
              </a:ext>
            </a:extLst>
          </p:cNvPr>
          <p:cNvSpPr/>
          <p:nvPr/>
        </p:nvSpPr>
        <p:spPr>
          <a:xfrm>
            <a:off x="6400801" y="4218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Utilities consumed</a:t>
            </a:r>
            <a:endParaRPr lang="en-US" sz="2000" dirty="0"/>
          </a:p>
        </p:txBody>
      </p:sp>
      <p:sp>
        <p:nvSpPr>
          <p:cNvPr id="26" name="Text 16">
            <a:extLst>
              <a:ext uri="{FF2B5EF4-FFF2-40B4-BE49-F238E27FC236}">
                <a16:creationId xmlns:a16="http://schemas.microsoft.com/office/drawing/2014/main" id="{B4593E51-DD66-45A7-17BD-007072AE507F}"/>
              </a:ext>
            </a:extLst>
          </p:cNvPr>
          <p:cNvSpPr/>
          <p:nvPr/>
        </p:nvSpPr>
        <p:spPr>
          <a:xfrm>
            <a:off x="6400801" y="4599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Benefits not measurable</a:t>
            </a:r>
            <a:endParaRPr lang="en-US" sz="2000" dirty="0"/>
          </a:p>
        </p:txBody>
      </p:sp>
      <p:sp>
        <p:nvSpPr>
          <p:cNvPr id="29" name="Text 17">
            <a:extLst>
              <a:ext uri="{FF2B5EF4-FFF2-40B4-BE49-F238E27FC236}">
                <a16:creationId xmlns:a16="http://schemas.microsoft.com/office/drawing/2014/main" id="{6F38FD6D-DF02-E1F6-4DF1-1C6B4308391F}"/>
              </a:ext>
            </a:extLst>
          </p:cNvPr>
          <p:cNvSpPr/>
          <p:nvPr/>
        </p:nvSpPr>
        <p:spPr>
          <a:xfrm>
            <a:off x="6400801" y="4980185"/>
            <a:ext cx="5155692" cy="355600"/>
          </a:xfrm>
          <a:prstGeom prst="rect">
            <a:avLst/>
          </a:prstGeom>
          <a:noFill/>
          <a:ln/>
        </p:spPr>
        <p:txBody>
          <a:bodyPr wrap="square" lIns="0" tIns="0" rIns="0" bIns="0" rtlCol="0" anchor="t"/>
          <a:lstStyle/>
          <a:p>
            <a:pPr>
              <a:lnSpc>
                <a:spcPts val="2800"/>
              </a:lnSpc>
              <a:spcBef>
                <a:spcPts val="200"/>
              </a:spcBef>
              <a:spcAft>
                <a:spcPts val="200"/>
              </a:spcAft>
            </a:pPr>
            <a:r>
              <a:rPr lang="en-US" sz="2000" dirty="0">
                <a:solidFill>
                  <a:srgbClr val="4B5563"/>
                </a:solidFill>
                <a:latin typeface="Arial" pitchFamily="34" charset="0"/>
                <a:ea typeface="Arial" pitchFamily="34" charset="-122"/>
                <a:cs typeface="Arial" pitchFamily="34" charset="-120"/>
              </a:rPr>
              <a:t>✗ Past expenses</a:t>
            </a:r>
            <a:endParaRPr lang="en-US" sz="2000" dirty="0"/>
          </a:p>
        </p:txBody>
      </p:sp>
      <p:sp>
        <p:nvSpPr>
          <p:cNvPr id="4" name="Text 18">
            <a:extLst>
              <a:ext uri="{FF2B5EF4-FFF2-40B4-BE49-F238E27FC236}">
                <a16:creationId xmlns:a16="http://schemas.microsoft.com/office/drawing/2014/main" id="{5DDBEBDB-CA98-9F89-05FF-F4C462A84A88}"/>
              </a:ext>
            </a:extLst>
          </p:cNvPr>
          <p:cNvSpPr/>
          <p:nvPr/>
        </p:nvSpPr>
        <p:spPr>
          <a:xfrm>
            <a:off x="508000" y="5767585"/>
            <a:ext cx="11176000" cy="518120"/>
          </a:xfrm>
          <a:prstGeom prst="roundRect">
            <a:avLst>
              <a:gd name="adj" fmla="val 19609"/>
            </a:avLst>
          </a:prstGeom>
          <a:solidFill>
            <a:srgbClr val="FEF3C7"/>
          </a:solidFill>
          <a:ln/>
        </p:spPr>
        <p:txBody>
          <a:bodyPr wrap="square" rtlCol="0" anchor="ctr"/>
          <a:lstStyle/>
          <a:p>
            <a:endParaRPr lang="en-US" sz="2400" dirty="0"/>
          </a:p>
        </p:txBody>
      </p:sp>
      <p:sp>
        <p:nvSpPr>
          <p:cNvPr id="5" name="Shape 19">
            <a:extLst>
              <a:ext uri="{FF2B5EF4-FFF2-40B4-BE49-F238E27FC236}">
                <a16:creationId xmlns:a16="http://schemas.microsoft.com/office/drawing/2014/main" id="{E65B17E9-5AB8-6836-A8EB-67A05D9704A5}"/>
              </a:ext>
            </a:extLst>
          </p:cNvPr>
          <p:cNvSpPr/>
          <p:nvPr/>
        </p:nvSpPr>
        <p:spPr>
          <a:xfrm>
            <a:off x="533400" y="5767585"/>
            <a:ext cx="0" cy="518120"/>
          </a:xfrm>
          <a:prstGeom prst="line">
            <a:avLst/>
          </a:prstGeom>
          <a:noFill/>
          <a:ln w="38100">
            <a:solidFill>
              <a:srgbClr val="EAB308"/>
            </a:solidFill>
            <a:prstDash val="solid"/>
          </a:ln>
        </p:spPr>
        <p:txBody>
          <a:bodyPr/>
          <a:lstStyle/>
          <a:p>
            <a:endParaRPr lang="en-US"/>
          </a:p>
        </p:txBody>
      </p:sp>
      <p:sp>
        <p:nvSpPr>
          <p:cNvPr id="13" name="Text 20">
            <a:extLst>
              <a:ext uri="{FF2B5EF4-FFF2-40B4-BE49-F238E27FC236}">
                <a16:creationId xmlns:a16="http://schemas.microsoft.com/office/drawing/2014/main" id="{B3D33004-D3D6-B59F-F43A-4376A352698B}"/>
              </a:ext>
            </a:extLst>
          </p:cNvPr>
          <p:cNvSpPr/>
          <p:nvPr/>
        </p:nvSpPr>
        <p:spPr>
          <a:xfrm>
            <a:off x="711200" y="5919985"/>
            <a:ext cx="11036808" cy="213320"/>
          </a:xfrm>
          <a:prstGeom prst="rect">
            <a:avLst/>
          </a:prstGeom>
          <a:noFill/>
          <a:ln/>
        </p:spPr>
        <p:txBody>
          <a:bodyPr wrap="square" lIns="0" tIns="0" rIns="0" bIns="0" rtlCol="0" anchor="t"/>
          <a:lstStyle/>
          <a:p>
            <a:pPr>
              <a:lnSpc>
                <a:spcPts val="1680"/>
              </a:lnSpc>
            </a:pPr>
            <a:r>
              <a:rPr lang="en-US" dirty="0">
                <a:solidFill>
                  <a:srgbClr val="4B5563"/>
                </a:solidFill>
                <a:latin typeface="Arial" pitchFamily="34" charset="0"/>
                <a:ea typeface="Arial" pitchFamily="34" charset="-122"/>
                <a:cs typeface="Arial" pitchFamily="34" charset="-120"/>
              </a:rPr>
              <a:t> Coca-Cola brand ($46B value): Asset? Not unless acquired through purchase</a:t>
            </a:r>
            <a:endParaRPr lang="en-US" dirty="0"/>
          </a:p>
        </p:txBody>
      </p:sp>
    </p:spTree>
    <p:extLst>
      <p:ext uri="{BB962C8B-B14F-4D97-AF65-F5344CB8AC3E}">
        <p14:creationId xmlns:p14="http://schemas.microsoft.com/office/powerpoint/2010/main" val="282174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2" grpId="0" animBg="1"/>
      <p:bldP spid="26" grpId="0" animBg="1"/>
      <p:bldP spid="29" grpId="0" animBg="1"/>
      <p:bldP spid="4" grpId="0" animBg="1"/>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374A6-ECD7-C05B-EF44-CBA40EE91F3D}"/>
            </a:ext>
          </a:extLst>
        </p:cNvPr>
        <p:cNvGrpSpPr/>
        <p:nvPr/>
      </p:nvGrpSpPr>
      <p:grpSpPr>
        <a:xfrm>
          <a:off x="0" y="0"/>
          <a:ext cx="0" cy="0"/>
          <a:chOff x="0" y="0"/>
          <a:chExt cx="0" cy="0"/>
        </a:xfrm>
      </p:grpSpPr>
      <p:sp>
        <p:nvSpPr>
          <p:cNvPr id="9" name="Text 2">
            <a:extLst>
              <a:ext uri="{FF2B5EF4-FFF2-40B4-BE49-F238E27FC236}">
                <a16:creationId xmlns:a16="http://schemas.microsoft.com/office/drawing/2014/main" id="{043A83EC-5ADB-2D6B-5384-B33216CC8D29}"/>
              </a:ext>
            </a:extLst>
          </p:cNvPr>
          <p:cNvSpPr/>
          <p:nvPr/>
        </p:nvSpPr>
        <p:spPr>
          <a:xfrm>
            <a:off x="444502" y="1442105"/>
            <a:ext cx="11176000" cy="1855926"/>
          </a:xfrm>
          <a:prstGeom prst="roundRect">
            <a:avLst>
              <a:gd name="adj" fmla="val 10137"/>
            </a:avLst>
          </a:prstGeom>
          <a:solidFill>
            <a:srgbClr val="DCFCE7"/>
          </a:solidFill>
          <a:ln w="9525">
            <a:solidFill>
              <a:srgbClr val="22C55E"/>
            </a:solidFill>
          </a:ln>
        </p:spPr>
        <p:txBody>
          <a:bodyPr wrap="square" rtlCol="0" anchor="ctr"/>
          <a:lstStyle/>
          <a:p>
            <a:endParaRPr lang="en-US" sz="2400" dirty="0"/>
          </a:p>
        </p:txBody>
      </p:sp>
      <p:sp>
        <p:nvSpPr>
          <p:cNvPr id="7" name="Text 26">
            <a:extLst>
              <a:ext uri="{FF2B5EF4-FFF2-40B4-BE49-F238E27FC236}">
                <a16:creationId xmlns:a16="http://schemas.microsoft.com/office/drawing/2014/main" id="{B7CFD5E7-A455-92BA-E309-DA46105C01E3}"/>
              </a:ext>
            </a:extLst>
          </p:cNvPr>
          <p:cNvSpPr/>
          <p:nvPr/>
        </p:nvSpPr>
        <p:spPr>
          <a:xfrm>
            <a:off x="387353" y="5288359"/>
            <a:ext cx="11176000" cy="1295003"/>
          </a:xfrm>
          <a:prstGeom prst="roundRect">
            <a:avLst>
              <a:gd name="adj" fmla="val 7846"/>
            </a:avLst>
          </a:prstGeom>
          <a:solidFill>
            <a:srgbClr val="FEF2F2"/>
          </a:solidFill>
          <a:ln w="9525">
            <a:solidFill>
              <a:srgbClr val="EF4444"/>
            </a:solidFill>
          </a:ln>
        </p:spPr>
        <p:txBody>
          <a:bodyPr wrap="square" rtlCol="0" anchor="ctr"/>
          <a:lstStyle/>
          <a:p>
            <a:endParaRPr lang="en-US" sz="2400" dirty="0"/>
          </a:p>
        </p:txBody>
      </p:sp>
      <p:sp>
        <p:nvSpPr>
          <p:cNvPr id="2" name="Title 1">
            <a:extLst>
              <a:ext uri="{FF2B5EF4-FFF2-40B4-BE49-F238E27FC236}">
                <a16:creationId xmlns:a16="http://schemas.microsoft.com/office/drawing/2014/main" id="{52744CB9-B2F7-168C-9147-81505536EC72}"/>
              </a:ext>
            </a:extLst>
          </p:cNvPr>
          <p:cNvSpPr>
            <a:spLocks noGrp="1"/>
          </p:cNvSpPr>
          <p:nvPr>
            <p:ph type="title"/>
          </p:nvPr>
        </p:nvSpPr>
        <p:spPr/>
        <p:txBody>
          <a:bodyPr>
            <a:normAutofit/>
          </a:bodyPr>
          <a:lstStyle/>
          <a:p>
            <a:r>
              <a:rPr lang="en-US" dirty="0"/>
              <a:t>When Do We Record (Capitalize) an Asset?</a:t>
            </a:r>
          </a:p>
        </p:txBody>
      </p:sp>
      <p:sp>
        <p:nvSpPr>
          <p:cNvPr id="4" name="Text 3">
            <a:extLst>
              <a:ext uri="{FF2B5EF4-FFF2-40B4-BE49-F238E27FC236}">
                <a16:creationId xmlns:a16="http://schemas.microsoft.com/office/drawing/2014/main" id="{803BAE81-021B-4A83-A6E2-518D760FB12F}"/>
              </a:ext>
            </a:extLst>
          </p:cNvPr>
          <p:cNvSpPr/>
          <p:nvPr/>
        </p:nvSpPr>
        <p:spPr>
          <a:xfrm>
            <a:off x="736600" y="1528366"/>
            <a:ext cx="10933176" cy="319881"/>
          </a:xfrm>
          <a:prstGeom prst="rect">
            <a:avLst/>
          </a:prstGeom>
          <a:noFill/>
          <a:ln/>
        </p:spPr>
        <p:txBody>
          <a:bodyPr wrap="square" lIns="0" tIns="0" rIns="0" bIns="0" rtlCol="0" anchor="t"/>
          <a:lstStyle/>
          <a:p>
            <a:pPr>
              <a:lnSpc>
                <a:spcPts val="2520"/>
              </a:lnSpc>
              <a:spcAft>
                <a:spcPts val="1200"/>
              </a:spcAft>
            </a:pPr>
            <a:r>
              <a:rPr lang="en-US" b="1" dirty="0">
                <a:solidFill>
                  <a:srgbClr val="15803D"/>
                </a:solidFill>
                <a:latin typeface="Arial" pitchFamily="34" charset="0"/>
                <a:ea typeface="Arial" pitchFamily="34" charset="-122"/>
                <a:cs typeface="Arial" pitchFamily="34" charset="-120"/>
              </a:rPr>
              <a:t>Recognition Criteria</a:t>
            </a:r>
            <a:endParaRPr lang="en-US" dirty="0"/>
          </a:p>
          <a:p>
            <a:pPr>
              <a:lnSpc>
                <a:spcPts val="2520"/>
              </a:lnSpc>
              <a:spcAft>
                <a:spcPts val="1200"/>
              </a:spcAft>
            </a:pPr>
            <a:endParaRPr lang="en-US" dirty="0"/>
          </a:p>
        </p:txBody>
      </p:sp>
      <p:sp>
        <p:nvSpPr>
          <p:cNvPr id="13" name="Text 6">
            <a:extLst>
              <a:ext uri="{FF2B5EF4-FFF2-40B4-BE49-F238E27FC236}">
                <a16:creationId xmlns:a16="http://schemas.microsoft.com/office/drawing/2014/main" id="{3514A588-B5DB-1DDF-9EC8-51E5C4BB4432}"/>
              </a:ext>
            </a:extLst>
          </p:cNvPr>
          <p:cNvSpPr/>
          <p:nvPr/>
        </p:nvSpPr>
        <p:spPr>
          <a:xfrm>
            <a:off x="1129030" y="2000647"/>
            <a:ext cx="6843760" cy="248840"/>
          </a:xfrm>
          <a:prstGeom prst="rect">
            <a:avLst/>
          </a:prstGeom>
          <a:noFill/>
          <a:ln/>
        </p:spPr>
        <p:txBody>
          <a:bodyPr wrap="square" lIns="0" tIns="0" rIns="0" bIns="0" rtlCol="0" anchor="t"/>
          <a:lstStyle/>
          <a:p>
            <a:pPr>
              <a:lnSpc>
                <a:spcPts val="1960"/>
              </a:lnSpc>
              <a:spcAft>
                <a:spcPts val="400"/>
              </a:spcAft>
            </a:pPr>
            <a:r>
              <a:rPr lang="en-US" sz="1600" b="1" dirty="0">
                <a:solidFill>
                  <a:srgbClr val="1F2937"/>
                </a:solidFill>
                <a:latin typeface="Arial" pitchFamily="34" charset="0"/>
                <a:ea typeface="Arial" pitchFamily="34" charset="-122"/>
                <a:cs typeface="Arial" pitchFamily="34" charset="-120"/>
              </a:rPr>
              <a:t>Control is Obtained</a:t>
            </a:r>
            <a:endParaRPr lang="en-US" sz="1600" dirty="0"/>
          </a:p>
        </p:txBody>
      </p:sp>
      <p:sp>
        <p:nvSpPr>
          <p:cNvPr id="16" name="Text 7">
            <a:extLst>
              <a:ext uri="{FF2B5EF4-FFF2-40B4-BE49-F238E27FC236}">
                <a16:creationId xmlns:a16="http://schemas.microsoft.com/office/drawing/2014/main" id="{25AF591A-7D8B-0E0B-66FE-816A6FF8246F}"/>
              </a:ext>
            </a:extLst>
          </p:cNvPr>
          <p:cNvSpPr/>
          <p:nvPr/>
        </p:nvSpPr>
        <p:spPr>
          <a:xfrm>
            <a:off x="1163320" y="2300288"/>
            <a:ext cx="8312150" cy="17780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At acquisition or from </a:t>
            </a:r>
            <a:r>
              <a:rPr lang="en-US" sz="1400" b="1" dirty="0">
                <a:solidFill>
                  <a:srgbClr val="4B5563"/>
                </a:solidFill>
                <a:latin typeface="Arial" pitchFamily="34" charset="0"/>
                <a:ea typeface="Arial" pitchFamily="34" charset="-122"/>
                <a:cs typeface="Arial" pitchFamily="34" charset="-120"/>
              </a:rPr>
              <a:t>a past transaction </a:t>
            </a:r>
            <a:r>
              <a:rPr lang="en-US" sz="1400" dirty="0">
                <a:solidFill>
                  <a:srgbClr val="4B5563"/>
                </a:solidFill>
                <a:latin typeface="Arial" pitchFamily="34" charset="0"/>
                <a:ea typeface="Arial" pitchFamily="34" charset="-122"/>
                <a:cs typeface="Arial" pitchFamily="34" charset="-120"/>
              </a:rPr>
              <a:t>(buying, producing, exchanging, or assuming an obligation)</a:t>
            </a:r>
            <a:endParaRPr lang="en-US" sz="1400" dirty="0"/>
          </a:p>
        </p:txBody>
      </p:sp>
      <p:sp>
        <p:nvSpPr>
          <p:cNvPr id="23" name="Text 10">
            <a:extLst>
              <a:ext uri="{FF2B5EF4-FFF2-40B4-BE49-F238E27FC236}">
                <a16:creationId xmlns:a16="http://schemas.microsoft.com/office/drawing/2014/main" id="{AE0C2DC1-7546-46B8-86D8-3CA388304E18}"/>
              </a:ext>
            </a:extLst>
          </p:cNvPr>
          <p:cNvSpPr/>
          <p:nvPr/>
        </p:nvSpPr>
        <p:spPr>
          <a:xfrm>
            <a:off x="1163320" y="2666008"/>
            <a:ext cx="4220209" cy="137122"/>
          </a:xfrm>
          <a:prstGeom prst="rect">
            <a:avLst/>
          </a:prstGeom>
          <a:noFill/>
          <a:ln/>
        </p:spPr>
        <p:txBody>
          <a:bodyPr wrap="square" lIns="0" tIns="0" rIns="0" bIns="0" rtlCol="0" anchor="t"/>
          <a:lstStyle/>
          <a:p>
            <a:pPr>
              <a:lnSpc>
                <a:spcPts val="1960"/>
              </a:lnSpc>
              <a:spcAft>
                <a:spcPts val="400"/>
              </a:spcAft>
            </a:pPr>
            <a:r>
              <a:rPr lang="en-US" sz="1600" b="1" dirty="0">
                <a:solidFill>
                  <a:srgbClr val="1F2937"/>
                </a:solidFill>
                <a:latin typeface="Arial" pitchFamily="34" charset="0"/>
                <a:ea typeface="Arial" pitchFamily="34" charset="-122"/>
                <a:cs typeface="Arial" pitchFamily="34" charset="-120"/>
              </a:rPr>
              <a:t>Benefits Are Probable and Measurable</a:t>
            </a:r>
            <a:endParaRPr lang="en-US" sz="1600" dirty="0"/>
          </a:p>
        </p:txBody>
      </p:sp>
      <p:sp>
        <p:nvSpPr>
          <p:cNvPr id="24" name="Text 11">
            <a:extLst>
              <a:ext uri="{FF2B5EF4-FFF2-40B4-BE49-F238E27FC236}">
                <a16:creationId xmlns:a16="http://schemas.microsoft.com/office/drawing/2014/main" id="{B8232B68-BB35-AAFC-3F6D-F5BE7DDF1BB2}"/>
              </a:ext>
            </a:extLst>
          </p:cNvPr>
          <p:cNvSpPr/>
          <p:nvPr/>
        </p:nvSpPr>
        <p:spPr>
          <a:xfrm>
            <a:off x="1186181" y="2965648"/>
            <a:ext cx="3309140" cy="21332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Record at </a:t>
            </a:r>
            <a:r>
              <a:rPr lang="en-US" sz="1400" b="1" dirty="0">
                <a:solidFill>
                  <a:srgbClr val="4B5563"/>
                </a:solidFill>
                <a:latin typeface="Arial" pitchFamily="34" charset="0"/>
                <a:ea typeface="Arial" pitchFamily="34" charset="-122"/>
                <a:cs typeface="Arial" pitchFamily="34" charset="-120"/>
              </a:rPr>
              <a:t>historical cost</a:t>
            </a:r>
            <a:r>
              <a:rPr lang="en-US" sz="1400" dirty="0">
                <a:solidFill>
                  <a:srgbClr val="4B5563"/>
                </a:solidFill>
                <a:latin typeface="Arial" pitchFamily="34" charset="0"/>
                <a:ea typeface="Arial" pitchFamily="34" charset="-122"/>
                <a:cs typeface="Arial" pitchFamily="34" charset="-120"/>
              </a:rPr>
              <a:t> (cost principle)</a:t>
            </a:r>
            <a:endParaRPr lang="en-US" sz="1400" dirty="0"/>
          </a:p>
        </p:txBody>
      </p:sp>
      <p:sp>
        <p:nvSpPr>
          <p:cNvPr id="25" name="Text 12">
            <a:extLst>
              <a:ext uri="{FF2B5EF4-FFF2-40B4-BE49-F238E27FC236}">
                <a16:creationId xmlns:a16="http://schemas.microsoft.com/office/drawing/2014/main" id="{AC490940-834E-B012-CED0-6F7A35A8674C}"/>
              </a:ext>
            </a:extLst>
          </p:cNvPr>
          <p:cNvSpPr/>
          <p:nvPr/>
        </p:nvSpPr>
        <p:spPr>
          <a:xfrm>
            <a:off x="444502" y="3559969"/>
            <a:ext cx="11176000" cy="1516261"/>
          </a:xfrm>
          <a:prstGeom prst="roundRect">
            <a:avLst>
              <a:gd name="adj" fmla="val 6701"/>
            </a:avLst>
          </a:prstGeom>
          <a:solidFill>
            <a:srgbClr val="EFF6FF"/>
          </a:solidFill>
          <a:ln>
            <a:solidFill>
              <a:srgbClr val="3B82F6"/>
            </a:solidFill>
          </a:ln>
        </p:spPr>
        <p:txBody>
          <a:bodyPr wrap="square" rtlCol="0" anchor="ctr"/>
          <a:lstStyle/>
          <a:p>
            <a:endParaRPr lang="en-US" sz="2400" dirty="0"/>
          </a:p>
        </p:txBody>
      </p:sp>
      <p:sp>
        <p:nvSpPr>
          <p:cNvPr id="27" name="Text 13">
            <a:extLst>
              <a:ext uri="{FF2B5EF4-FFF2-40B4-BE49-F238E27FC236}">
                <a16:creationId xmlns:a16="http://schemas.microsoft.com/office/drawing/2014/main" id="{17CFAB21-BE8A-5B6E-5135-026F4A51A903}"/>
              </a:ext>
            </a:extLst>
          </p:cNvPr>
          <p:cNvSpPr/>
          <p:nvPr/>
        </p:nvSpPr>
        <p:spPr>
          <a:xfrm>
            <a:off x="711200" y="3788570"/>
            <a:ext cx="10984992" cy="302220"/>
          </a:xfrm>
          <a:prstGeom prst="rect">
            <a:avLst/>
          </a:prstGeom>
          <a:noFill/>
          <a:ln/>
        </p:spPr>
        <p:txBody>
          <a:bodyPr wrap="square" lIns="0" tIns="0" rIns="0" bIns="0" rtlCol="0" anchor="t"/>
          <a:lstStyle/>
          <a:p>
            <a:pPr>
              <a:lnSpc>
                <a:spcPts val="2380"/>
              </a:lnSpc>
              <a:spcAft>
                <a:spcPts val="1000"/>
              </a:spcAft>
            </a:pPr>
            <a:r>
              <a:rPr lang="en-US" b="1" dirty="0">
                <a:solidFill>
                  <a:srgbClr val="1E40AF"/>
                </a:solidFill>
                <a:latin typeface="Arial" pitchFamily="34" charset="0"/>
                <a:ea typeface="Arial" pitchFamily="34" charset="-122"/>
                <a:cs typeface="Arial" pitchFamily="34" charset="-120"/>
              </a:rPr>
              <a:t>What Can "Future Benefits" Look Like?</a:t>
            </a:r>
            <a:endParaRPr lang="en-US" dirty="0"/>
          </a:p>
        </p:txBody>
      </p:sp>
      <p:sp>
        <p:nvSpPr>
          <p:cNvPr id="28" name="Text 14">
            <a:extLst>
              <a:ext uri="{FF2B5EF4-FFF2-40B4-BE49-F238E27FC236}">
                <a16:creationId xmlns:a16="http://schemas.microsoft.com/office/drawing/2014/main" id="{934A6D1A-DE30-B010-0E24-6BC2FB75DD98}"/>
              </a:ext>
            </a:extLst>
          </p:cNvPr>
          <p:cNvSpPr/>
          <p:nvPr/>
        </p:nvSpPr>
        <p:spPr>
          <a:xfrm>
            <a:off x="71120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0" name="Shape 15">
            <a:extLst>
              <a:ext uri="{FF2B5EF4-FFF2-40B4-BE49-F238E27FC236}">
                <a16:creationId xmlns:a16="http://schemas.microsoft.com/office/drawing/2014/main" id="{A6612535-B03F-4960-2829-D2E5B4050D6F}"/>
              </a:ext>
            </a:extLst>
          </p:cNvPr>
          <p:cNvSpPr/>
          <p:nvPr/>
        </p:nvSpPr>
        <p:spPr>
          <a:xfrm>
            <a:off x="730251" y="4217789"/>
            <a:ext cx="0" cy="680640"/>
          </a:xfrm>
          <a:prstGeom prst="line">
            <a:avLst/>
          </a:prstGeom>
          <a:noFill/>
          <a:ln w="28575">
            <a:solidFill>
              <a:srgbClr val="22C55E"/>
            </a:solidFill>
            <a:prstDash val="solid"/>
          </a:ln>
        </p:spPr>
        <p:txBody>
          <a:bodyPr/>
          <a:lstStyle/>
          <a:p>
            <a:endParaRPr lang="en-US"/>
          </a:p>
        </p:txBody>
      </p:sp>
      <p:sp>
        <p:nvSpPr>
          <p:cNvPr id="31" name="Text 16">
            <a:extLst>
              <a:ext uri="{FF2B5EF4-FFF2-40B4-BE49-F238E27FC236}">
                <a16:creationId xmlns:a16="http://schemas.microsoft.com/office/drawing/2014/main" id="{6120D5E9-2AB8-7810-BF40-DCFCE6F6DF09}"/>
              </a:ext>
            </a:extLst>
          </p:cNvPr>
          <p:cNvSpPr/>
          <p:nvPr/>
        </p:nvSpPr>
        <p:spPr>
          <a:xfrm>
            <a:off x="87630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Cash inflows from selling the asset or products</a:t>
            </a:r>
            <a:endParaRPr lang="en-US" sz="1400" dirty="0"/>
          </a:p>
        </p:txBody>
      </p:sp>
      <p:sp>
        <p:nvSpPr>
          <p:cNvPr id="32" name="Text 17">
            <a:extLst>
              <a:ext uri="{FF2B5EF4-FFF2-40B4-BE49-F238E27FC236}">
                <a16:creationId xmlns:a16="http://schemas.microsoft.com/office/drawing/2014/main" id="{1462DB9C-1BA9-B04B-F316-8F41CD912242}"/>
              </a:ext>
            </a:extLst>
          </p:cNvPr>
          <p:cNvSpPr/>
          <p:nvPr/>
        </p:nvSpPr>
        <p:spPr>
          <a:xfrm>
            <a:off x="343535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3" name="Shape 18">
            <a:extLst>
              <a:ext uri="{FF2B5EF4-FFF2-40B4-BE49-F238E27FC236}">
                <a16:creationId xmlns:a16="http://schemas.microsoft.com/office/drawing/2014/main" id="{AE7063EA-7A25-511B-941B-DC49C895EE27}"/>
              </a:ext>
            </a:extLst>
          </p:cNvPr>
          <p:cNvSpPr/>
          <p:nvPr/>
        </p:nvSpPr>
        <p:spPr>
          <a:xfrm>
            <a:off x="3454400" y="4217789"/>
            <a:ext cx="0" cy="680640"/>
          </a:xfrm>
          <a:prstGeom prst="line">
            <a:avLst/>
          </a:prstGeom>
          <a:noFill/>
          <a:ln w="28575">
            <a:solidFill>
              <a:srgbClr val="3B82F6"/>
            </a:solidFill>
            <a:prstDash val="solid"/>
          </a:ln>
        </p:spPr>
        <p:txBody>
          <a:bodyPr/>
          <a:lstStyle/>
          <a:p>
            <a:endParaRPr lang="en-US"/>
          </a:p>
        </p:txBody>
      </p:sp>
      <p:sp>
        <p:nvSpPr>
          <p:cNvPr id="34" name="Text 19">
            <a:extLst>
              <a:ext uri="{FF2B5EF4-FFF2-40B4-BE49-F238E27FC236}">
                <a16:creationId xmlns:a16="http://schemas.microsoft.com/office/drawing/2014/main" id="{A0DB209A-35D5-E7AF-7C8E-171E263F7036}"/>
              </a:ext>
            </a:extLst>
          </p:cNvPr>
          <p:cNvSpPr/>
          <p:nvPr/>
        </p:nvSpPr>
        <p:spPr>
          <a:xfrm>
            <a:off x="360045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Other assets received (e.g., A/R from credit sales)</a:t>
            </a:r>
            <a:endParaRPr lang="en-US" sz="1400" dirty="0"/>
          </a:p>
        </p:txBody>
      </p:sp>
      <p:sp>
        <p:nvSpPr>
          <p:cNvPr id="35" name="Text 20">
            <a:extLst>
              <a:ext uri="{FF2B5EF4-FFF2-40B4-BE49-F238E27FC236}">
                <a16:creationId xmlns:a16="http://schemas.microsoft.com/office/drawing/2014/main" id="{795B143C-B8BB-B68B-6DBD-07C281434B60}"/>
              </a:ext>
            </a:extLst>
          </p:cNvPr>
          <p:cNvSpPr/>
          <p:nvPr/>
        </p:nvSpPr>
        <p:spPr>
          <a:xfrm>
            <a:off x="615950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6" name="Shape 21">
            <a:extLst>
              <a:ext uri="{FF2B5EF4-FFF2-40B4-BE49-F238E27FC236}">
                <a16:creationId xmlns:a16="http://schemas.microsoft.com/office/drawing/2014/main" id="{4FBE17B5-ACF2-46BA-A8C7-B84A626CFE87}"/>
              </a:ext>
            </a:extLst>
          </p:cNvPr>
          <p:cNvSpPr/>
          <p:nvPr/>
        </p:nvSpPr>
        <p:spPr>
          <a:xfrm>
            <a:off x="6178551" y="4217789"/>
            <a:ext cx="0" cy="680640"/>
          </a:xfrm>
          <a:prstGeom prst="line">
            <a:avLst/>
          </a:prstGeom>
          <a:noFill/>
          <a:ln w="28575">
            <a:solidFill>
              <a:srgbClr val="EAB308"/>
            </a:solidFill>
            <a:prstDash val="solid"/>
          </a:ln>
        </p:spPr>
        <p:txBody>
          <a:bodyPr/>
          <a:lstStyle/>
          <a:p>
            <a:endParaRPr lang="en-US"/>
          </a:p>
        </p:txBody>
      </p:sp>
      <p:sp>
        <p:nvSpPr>
          <p:cNvPr id="37" name="Text 22">
            <a:extLst>
              <a:ext uri="{FF2B5EF4-FFF2-40B4-BE49-F238E27FC236}">
                <a16:creationId xmlns:a16="http://schemas.microsoft.com/office/drawing/2014/main" id="{2BACD51C-7759-DB8A-DF25-E4D73443D37F}"/>
              </a:ext>
            </a:extLst>
          </p:cNvPr>
          <p:cNvSpPr/>
          <p:nvPr/>
        </p:nvSpPr>
        <p:spPr>
          <a:xfrm>
            <a:off x="632460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Reduction of liabilities (using asset to settle debt)</a:t>
            </a:r>
            <a:endParaRPr lang="en-US" sz="1400" dirty="0"/>
          </a:p>
        </p:txBody>
      </p:sp>
      <p:sp>
        <p:nvSpPr>
          <p:cNvPr id="38" name="Text 23">
            <a:extLst>
              <a:ext uri="{FF2B5EF4-FFF2-40B4-BE49-F238E27FC236}">
                <a16:creationId xmlns:a16="http://schemas.microsoft.com/office/drawing/2014/main" id="{FF386CED-4B5E-C0B8-4234-78E10AE2EDFB}"/>
              </a:ext>
            </a:extLst>
          </p:cNvPr>
          <p:cNvSpPr/>
          <p:nvPr/>
        </p:nvSpPr>
        <p:spPr>
          <a:xfrm>
            <a:off x="8883651" y="4217789"/>
            <a:ext cx="2597151" cy="680640"/>
          </a:xfrm>
          <a:prstGeom prst="roundRect">
            <a:avLst>
              <a:gd name="adj" fmla="val 11195"/>
            </a:avLst>
          </a:prstGeom>
          <a:solidFill>
            <a:srgbClr val="FFFFFF"/>
          </a:solidFill>
          <a:ln/>
        </p:spPr>
        <p:txBody>
          <a:bodyPr wrap="square" rtlCol="0" anchor="ctr"/>
          <a:lstStyle/>
          <a:p>
            <a:endParaRPr lang="en-US" sz="2400" dirty="0"/>
          </a:p>
        </p:txBody>
      </p:sp>
      <p:sp>
        <p:nvSpPr>
          <p:cNvPr id="39" name="Shape 24">
            <a:extLst>
              <a:ext uri="{FF2B5EF4-FFF2-40B4-BE49-F238E27FC236}">
                <a16:creationId xmlns:a16="http://schemas.microsoft.com/office/drawing/2014/main" id="{B05B7464-5397-22B9-A255-27BF65EC40F9}"/>
              </a:ext>
            </a:extLst>
          </p:cNvPr>
          <p:cNvSpPr/>
          <p:nvPr/>
        </p:nvSpPr>
        <p:spPr>
          <a:xfrm>
            <a:off x="8902700" y="4217789"/>
            <a:ext cx="0" cy="680640"/>
          </a:xfrm>
          <a:prstGeom prst="line">
            <a:avLst/>
          </a:prstGeom>
          <a:noFill/>
          <a:ln w="28575">
            <a:solidFill>
              <a:srgbClr val="A855F7"/>
            </a:solidFill>
            <a:prstDash val="solid"/>
          </a:ln>
        </p:spPr>
        <p:txBody>
          <a:bodyPr/>
          <a:lstStyle/>
          <a:p>
            <a:endParaRPr lang="en-US"/>
          </a:p>
        </p:txBody>
      </p:sp>
      <p:sp>
        <p:nvSpPr>
          <p:cNvPr id="40" name="Text 25">
            <a:extLst>
              <a:ext uri="{FF2B5EF4-FFF2-40B4-BE49-F238E27FC236}">
                <a16:creationId xmlns:a16="http://schemas.microsoft.com/office/drawing/2014/main" id="{17C0B9ED-73F6-1DBC-E96B-84016932B186}"/>
              </a:ext>
            </a:extLst>
          </p:cNvPr>
          <p:cNvSpPr/>
          <p:nvPr/>
        </p:nvSpPr>
        <p:spPr>
          <a:xfrm>
            <a:off x="9048751" y="4344789"/>
            <a:ext cx="2351151" cy="426640"/>
          </a:xfrm>
          <a:prstGeom prst="rect">
            <a:avLst/>
          </a:prstGeom>
          <a:noFill/>
          <a:ln/>
        </p:spPr>
        <p:txBody>
          <a:bodyPr wrap="square" lIns="0" tIns="0" rIns="0" bIns="0" rtlCol="0" anchor="t"/>
          <a:lstStyle/>
          <a:p>
            <a:pPr>
              <a:lnSpc>
                <a:spcPts val="1680"/>
              </a:lnSpc>
            </a:pPr>
            <a:r>
              <a:rPr lang="en-US" sz="1400" dirty="0">
                <a:solidFill>
                  <a:srgbClr val="4B5563"/>
                </a:solidFill>
                <a:latin typeface="Arial" pitchFamily="34" charset="0"/>
                <a:ea typeface="Arial" pitchFamily="34" charset="-122"/>
                <a:cs typeface="Arial" pitchFamily="34" charset="-120"/>
              </a:rPr>
              <a:t>Future services already paid for (prepaid insurance)</a:t>
            </a:r>
            <a:endParaRPr lang="en-US" sz="1400" dirty="0"/>
          </a:p>
        </p:txBody>
      </p:sp>
      <p:sp>
        <p:nvSpPr>
          <p:cNvPr id="42" name="Text 27">
            <a:extLst>
              <a:ext uri="{FF2B5EF4-FFF2-40B4-BE49-F238E27FC236}">
                <a16:creationId xmlns:a16="http://schemas.microsoft.com/office/drawing/2014/main" id="{E05504B8-FD20-16EA-4072-50D4CFF21342}"/>
              </a:ext>
            </a:extLst>
          </p:cNvPr>
          <p:cNvSpPr/>
          <p:nvPr/>
        </p:nvSpPr>
        <p:spPr>
          <a:xfrm>
            <a:off x="711200" y="5482630"/>
            <a:ext cx="10984992" cy="284361"/>
          </a:xfrm>
          <a:prstGeom prst="rect">
            <a:avLst/>
          </a:prstGeom>
          <a:noFill/>
          <a:ln/>
        </p:spPr>
        <p:txBody>
          <a:bodyPr wrap="square" lIns="0" tIns="0" rIns="0" bIns="0" rtlCol="0" anchor="t"/>
          <a:lstStyle/>
          <a:p>
            <a:pPr>
              <a:lnSpc>
                <a:spcPts val="2240"/>
              </a:lnSpc>
              <a:spcAft>
                <a:spcPts val="800"/>
              </a:spcAft>
            </a:pPr>
            <a:r>
              <a:rPr lang="en-US" b="1" dirty="0">
                <a:solidFill>
                  <a:srgbClr val="991B1B"/>
                </a:solidFill>
                <a:latin typeface="Arial" pitchFamily="34" charset="0"/>
                <a:ea typeface="Arial" pitchFamily="34" charset="-122"/>
                <a:cs typeface="Arial" pitchFamily="34" charset="-120"/>
              </a:rPr>
              <a:t>When to Expense Immediately</a:t>
            </a:r>
            <a:endParaRPr lang="en-US" dirty="0"/>
          </a:p>
        </p:txBody>
      </p:sp>
      <p:sp>
        <p:nvSpPr>
          <p:cNvPr id="43" name="Text 28">
            <a:extLst>
              <a:ext uri="{FF2B5EF4-FFF2-40B4-BE49-F238E27FC236}">
                <a16:creationId xmlns:a16="http://schemas.microsoft.com/office/drawing/2014/main" id="{9B77A511-2E9B-232B-E351-9C44D13E07DF}"/>
              </a:ext>
            </a:extLst>
          </p:cNvPr>
          <p:cNvSpPr/>
          <p:nvPr/>
        </p:nvSpPr>
        <p:spPr>
          <a:xfrm>
            <a:off x="711200" y="5833071"/>
            <a:ext cx="10984992" cy="230981"/>
          </a:xfrm>
          <a:prstGeom prst="rect">
            <a:avLst/>
          </a:prstGeom>
          <a:noFill/>
          <a:ln/>
        </p:spPr>
        <p:txBody>
          <a:bodyPr wrap="square" lIns="0" tIns="0" rIns="0" bIns="0" rtlCol="0" anchor="t"/>
          <a:lstStyle/>
          <a:p>
            <a:pPr>
              <a:lnSpc>
                <a:spcPts val="1820"/>
              </a:lnSpc>
            </a:pPr>
            <a:r>
              <a:rPr lang="en-US" sz="1400" dirty="0">
                <a:solidFill>
                  <a:srgbClr val="374151"/>
                </a:solidFill>
                <a:latin typeface="Arial" pitchFamily="34" charset="0"/>
                <a:ea typeface="Arial" pitchFamily="34" charset="-122"/>
                <a:cs typeface="Arial" pitchFamily="34" charset="-120"/>
              </a:rPr>
              <a:t>When future benefits </a:t>
            </a:r>
            <a:r>
              <a:rPr lang="en-US" sz="1400" b="1" dirty="0">
                <a:solidFill>
                  <a:srgbClr val="374151"/>
                </a:solidFill>
                <a:latin typeface="Arial" pitchFamily="34" charset="0"/>
                <a:ea typeface="Arial" pitchFamily="34" charset="-122"/>
                <a:cs typeface="Arial" pitchFamily="34" charset="-120"/>
              </a:rPr>
              <a:t>cannot be measured reliably</a:t>
            </a:r>
            <a:r>
              <a:rPr lang="en-US" sz="1400" dirty="0">
                <a:solidFill>
                  <a:srgbClr val="374151"/>
                </a:solidFill>
                <a:latin typeface="Arial" pitchFamily="34" charset="0"/>
                <a:ea typeface="Arial" pitchFamily="34" charset="-122"/>
                <a:cs typeface="Arial" pitchFamily="34" charset="-120"/>
              </a:rPr>
              <a:t> or are </a:t>
            </a:r>
            <a:r>
              <a:rPr lang="en-US" sz="1400" b="1" dirty="0">
                <a:solidFill>
                  <a:srgbClr val="374151"/>
                </a:solidFill>
                <a:latin typeface="Arial" pitchFamily="34" charset="0"/>
                <a:ea typeface="Arial" pitchFamily="34" charset="-122"/>
                <a:cs typeface="Arial" pitchFamily="34" charset="-120"/>
              </a:rPr>
              <a:t>not probable</a:t>
            </a:r>
            <a:endParaRPr lang="en-US" sz="1400" dirty="0"/>
          </a:p>
        </p:txBody>
      </p:sp>
      <p:sp>
        <p:nvSpPr>
          <p:cNvPr id="44" name="Text 29">
            <a:extLst>
              <a:ext uri="{FF2B5EF4-FFF2-40B4-BE49-F238E27FC236}">
                <a16:creationId xmlns:a16="http://schemas.microsoft.com/office/drawing/2014/main" id="{4C5DB139-6C82-2129-10C0-BE0F586CC24C}"/>
              </a:ext>
            </a:extLst>
          </p:cNvPr>
          <p:cNvSpPr/>
          <p:nvPr/>
        </p:nvSpPr>
        <p:spPr>
          <a:xfrm>
            <a:off x="711200" y="6175772"/>
            <a:ext cx="10984992" cy="195461"/>
          </a:xfrm>
          <a:prstGeom prst="rect">
            <a:avLst/>
          </a:prstGeom>
          <a:noFill/>
          <a:ln/>
        </p:spPr>
        <p:txBody>
          <a:bodyPr wrap="square" lIns="0" tIns="0" rIns="0" bIns="0" rtlCol="0" anchor="t"/>
          <a:lstStyle/>
          <a:p>
            <a:pPr>
              <a:lnSpc>
                <a:spcPts val="1540"/>
              </a:lnSpc>
              <a:spcBef>
                <a:spcPts val="600"/>
              </a:spcBef>
            </a:pPr>
            <a:r>
              <a:rPr lang="en-US" sz="1400" i="1" dirty="0">
                <a:solidFill>
                  <a:srgbClr val="6B7280"/>
                </a:solidFill>
                <a:latin typeface="Arial" pitchFamily="34" charset="0"/>
                <a:ea typeface="Arial" pitchFamily="34" charset="-122"/>
                <a:cs typeface="Arial" pitchFamily="34" charset="-120"/>
              </a:rPr>
              <a:t>The cost goes straight to the income statement in the period incurred</a:t>
            </a:r>
            <a:endParaRPr lang="en-US" sz="1400" dirty="0"/>
          </a:p>
        </p:txBody>
      </p:sp>
    </p:spTree>
    <p:extLst>
      <p:ext uri="{BB962C8B-B14F-4D97-AF65-F5344CB8AC3E}">
        <p14:creationId xmlns:p14="http://schemas.microsoft.com/office/powerpoint/2010/main" val="34427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animBg="1"/>
      <p:bldP spid="13" grpId="0" animBg="1"/>
      <p:bldP spid="16" grpId="0" animBg="1"/>
      <p:bldP spid="23" grpId="0" animBg="1"/>
      <p:bldP spid="24" grpId="0" animBg="1"/>
      <p:bldP spid="25"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43" grpId="0" animBg="1"/>
      <p:bldP spid="44" grpId="0" animBg="1"/>
    </p:bldLst>
  </p:timing>
</p:sld>
</file>

<file path=ppt/theme/theme1.xml><?xml version="1.0" encoding="utf-8"?>
<a:theme xmlns:a="http://schemas.openxmlformats.org/drawingml/2006/main" name="C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CBA</Template>
  <TotalTime>7966</TotalTime>
  <Words>3147</Words>
  <Application>Microsoft Office PowerPoint</Application>
  <PresentationFormat>Widescreen</PresentationFormat>
  <Paragraphs>454</Paragraphs>
  <Slides>43</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Malgun Gothic</vt:lpstr>
      <vt:lpstr>Arial</vt:lpstr>
      <vt:lpstr>Calibri</vt:lpstr>
      <vt:lpstr>CBA</vt:lpstr>
      <vt:lpstr>Acrobat Document</vt:lpstr>
      <vt:lpstr>Chapter 2: Constructing Financial Statements</vt:lpstr>
      <vt:lpstr>Table of Contents</vt:lpstr>
      <vt:lpstr>1. Balance Sheet – Reporting Financial Condition</vt:lpstr>
      <vt:lpstr>Balance Sheet – Reporting Financial Condition</vt:lpstr>
      <vt:lpstr>PowerPoint Presentation</vt:lpstr>
      <vt:lpstr>Assets – What They Are and When to Record</vt:lpstr>
      <vt:lpstr>Assets – What They Are and When to Record</vt:lpstr>
      <vt:lpstr>What is an Asset?</vt:lpstr>
      <vt:lpstr>When Do We Record (Capitalize) an Asset?</vt:lpstr>
      <vt:lpstr>PowerPoint Presentation</vt:lpstr>
      <vt:lpstr>How Do We Measure Assets on the Bal. Sheet?</vt:lpstr>
      <vt:lpstr>Review Problems 1 – Assets?</vt:lpstr>
      <vt:lpstr>Review Problems 1 – Assets? (continued)</vt:lpstr>
      <vt:lpstr>Categories of Assets</vt:lpstr>
      <vt:lpstr>Liabilities and Equity</vt:lpstr>
      <vt:lpstr>Stockholder's Equity </vt:lpstr>
      <vt:lpstr>Retained Earnings ( Stockholder's Equity )</vt:lpstr>
      <vt:lpstr>Review Problem 2 – R.E. Balance Calculation</vt:lpstr>
      <vt:lpstr>PowerPoint Presentation</vt:lpstr>
      <vt:lpstr>PowerPoint Presentation</vt:lpstr>
      <vt:lpstr>Review Problem 3 – Classifying B/S Accounts</vt:lpstr>
      <vt:lpstr>2. Income Statement– Reporting Financial Performance</vt:lpstr>
      <vt:lpstr>Income Statement Components</vt:lpstr>
      <vt:lpstr>General Structure of an Income Statement </vt:lpstr>
      <vt:lpstr>Classification of Expenses – Why?</vt:lpstr>
      <vt:lpstr>Transitory Items and Gross Profit Margin</vt:lpstr>
      <vt:lpstr>Visualizing Apple, Inc (2022) Income Statement</vt:lpstr>
      <vt:lpstr>3. Single-Step vs. Multiple-Step Income Statement</vt:lpstr>
      <vt:lpstr>Single-Step Income Statement</vt:lpstr>
      <vt:lpstr>Multiple-Step Income Statement</vt:lpstr>
      <vt:lpstr>Concept Quiz 1</vt:lpstr>
      <vt:lpstr>4. Accounting Cycle – Transactions to F/S</vt:lpstr>
      <vt:lpstr>Accounting Transactions</vt:lpstr>
      <vt:lpstr>Concept Quiz 2</vt:lpstr>
      <vt:lpstr>5. How Do Companies Record Transactions?</vt:lpstr>
      <vt:lpstr>A Summary of the Accounting Process</vt:lpstr>
      <vt:lpstr>The Journal</vt:lpstr>
      <vt:lpstr>Ledger Accounts &amp; T-Accounts</vt:lpstr>
      <vt:lpstr>The Posting Process</vt:lpstr>
      <vt:lpstr>Trial Balance – Optional Step</vt:lpstr>
      <vt:lpstr>Financial Statement Preparation</vt:lpstr>
      <vt:lpstr>Financial Statement Preparation</vt:lpstr>
      <vt:lpstr>Concept Quiz 3</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 M. Swaney PhD, CMA</dc:title>
  <dc:creator>Swaney, Amy</dc:creator>
  <cp:lastModifiedBy>Hong, Philip Keejae</cp:lastModifiedBy>
  <cp:revision>141</cp:revision>
  <dcterms:created xsi:type="dcterms:W3CDTF">2017-10-25T17:52:39Z</dcterms:created>
  <dcterms:modified xsi:type="dcterms:W3CDTF">2026-07-12T02:39:14Z</dcterms:modified>
</cp:coreProperties>
</file>