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45"/>
  </p:notesMasterIdLst>
  <p:sldIdLst>
    <p:sldId id="422" r:id="rId2"/>
    <p:sldId id="361" r:id="rId3"/>
    <p:sldId id="412" r:id="rId4"/>
    <p:sldId id="362" r:id="rId5"/>
    <p:sldId id="410" r:id="rId6"/>
    <p:sldId id="411" r:id="rId7"/>
    <p:sldId id="364" r:id="rId8"/>
    <p:sldId id="413" r:id="rId9"/>
    <p:sldId id="365" r:id="rId10"/>
    <p:sldId id="457" r:id="rId11"/>
    <p:sldId id="427" r:id="rId12"/>
    <p:sldId id="368" r:id="rId13"/>
    <p:sldId id="369" r:id="rId14"/>
    <p:sldId id="428" r:id="rId15"/>
    <p:sldId id="370" r:id="rId16"/>
    <p:sldId id="429" r:id="rId17"/>
    <p:sldId id="374" r:id="rId18"/>
    <p:sldId id="414" r:id="rId19"/>
    <p:sldId id="461" r:id="rId20"/>
    <p:sldId id="459" r:id="rId21"/>
    <p:sldId id="415" r:id="rId22"/>
    <p:sldId id="376" r:id="rId23"/>
    <p:sldId id="377" r:id="rId24"/>
    <p:sldId id="416" r:id="rId25"/>
    <p:sldId id="378" r:id="rId26"/>
    <p:sldId id="460" r:id="rId27"/>
    <p:sldId id="418" r:id="rId28"/>
    <p:sldId id="417" r:id="rId29"/>
    <p:sldId id="379" r:id="rId30"/>
    <p:sldId id="430" r:id="rId31"/>
    <p:sldId id="451" r:id="rId32"/>
    <p:sldId id="452" r:id="rId33"/>
    <p:sldId id="453" r:id="rId34"/>
    <p:sldId id="381" r:id="rId35"/>
    <p:sldId id="454" r:id="rId36"/>
    <p:sldId id="455" r:id="rId37"/>
    <p:sldId id="382" r:id="rId38"/>
    <p:sldId id="383" r:id="rId39"/>
    <p:sldId id="431" r:id="rId40"/>
    <p:sldId id="384" r:id="rId41"/>
    <p:sldId id="385" r:id="rId42"/>
    <p:sldId id="386" r:id="rId43"/>
    <p:sldId id="38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22"/>
            <p14:sldId id="361"/>
            <p14:sldId id="412"/>
            <p14:sldId id="362"/>
            <p14:sldId id="410"/>
            <p14:sldId id="411"/>
            <p14:sldId id="364"/>
            <p14:sldId id="413"/>
            <p14:sldId id="365"/>
            <p14:sldId id="457"/>
            <p14:sldId id="427"/>
            <p14:sldId id="368"/>
            <p14:sldId id="369"/>
            <p14:sldId id="428"/>
            <p14:sldId id="370"/>
            <p14:sldId id="429"/>
            <p14:sldId id="374"/>
            <p14:sldId id="414"/>
            <p14:sldId id="461"/>
            <p14:sldId id="459"/>
            <p14:sldId id="415"/>
            <p14:sldId id="376"/>
            <p14:sldId id="377"/>
            <p14:sldId id="416"/>
            <p14:sldId id="378"/>
            <p14:sldId id="460"/>
            <p14:sldId id="418"/>
            <p14:sldId id="417"/>
            <p14:sldId id="379"/>
            <p14:sldId id="430"/>
            <p14:sldId id="451"/>
            <p14:sldId id="452"/>
            <p14:sldId id="453"/>
            <p14:sldId id="381"/>
            <p14:sldId id="454"/>
            <p14:sldId id="455"/>
            <p14:sldId id="382"/>
            <p14:sldId id="383"/>
            <p14:sldId id="431"/>
            <p14:sldId id="384"/>
            <p14:sldId id="385"/>
            <p14:sldId id="386"/>
            <p14:sldId id="387"/>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3" autoAdjust="0"/>
    <p:restoredTop sz="86346" autoAdjust="0"/>
  </p:normalViewPr>
  <p:slideViewPr>
    <p:cSldViewPr snapToGrid="0" snapToObjects="1" showGuides="1">
      <p:cViewPr varScale="1">
        <p:scale>
          <a:sx n="91" d="100"/>
          <a:sy n="91" d="100"/>
        </p:scale>
        <p:origin x="978" y="78"/>
      </p:cViewPr>
      <p:guideLst>
        <p:guide orient="horz" pos="22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22AF1-829D-48F3-A1ED-AAF957AFF280}"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BFF2E750-700C-40F6-8463-CA3765FE8E88}">
      <dgm:prSet phldrT="[Text]" phldr="0"/>
      <dgm:spPr>
        <a:solidFill>
          <a:srgbClr val="FFC000"/>
        </a:solidFill>
      </dgm:spPr>
      <dgm:t>
        <a:bodyPr/>
        <a:lstStyle/>
        <a:p>
          <a:r>
            <a:rPr lang="en-US" dirty="0">
              <a:solidFill>
                <a:schemeClr val="tx1"/>
              </a:solidFill>
            </a:rPr>
            <a:t>기업</a:t>
          </a:r>
        </a:p>
      </dgm:t>
    </dgm:pt>
    <dgm:pt modelId="{DF7599CF-8DAD-40A2-B2ED-38B1B32059EF}" type="parTrans" cxnId="{E830BA45-4D89-47FA-A981-67D7020E6D47}">
      <dgm:prSet/>
      <dgm:spPr/>
      <dgm:t>
        <a:bodyPr/>
        <a:lstStyle/>
        <a:p>
          <a:endParaRPr lang="en-US"/>
        </a:p>
      </dgm:t>
    </dgm:pt>
    <dgm:pt modelId="{80562864-EB02-499B-8ED6-249D23CC9C14}" type="sibTrans" cxnId="{E830BA45-4D89-47FA-A981-67D7020E6D47}">
      <dgm:prSet/>
      <dgm:spPr/>
      <dgm:t>
        <a:bodyPr/>
        <a:lstStyle/>
        <a:p>
          <a:endParaRPr lang="en-US"/>
        </a:p>
      </dgm:t>
    </dgm:pt>
    <dgm:pt modelId="{8D818ED1-6BD1-4C55-AEC4-F78D7F2AEAEB}">
      <dgm:prSet phldrT="[Text]" phldr="0"/>
      <dgm:spPr>
        <a:solidFill>
          <a:srgbClr val="FFC000"/>
        </a:solidFill>
      </dgm:spPr>
      <dgm:t>
        <a:bodyPr/>
        <a:lstStyle/>
        <a:p>
          <a:r>
            <a:rPr lang="en-US" dirty="0">
              <a:solidFill>
                <a:schemeClr val="tx1"/>
              </a:solidFill>
            </a:rPr>
            <a:t>현재 주주 및 이사</a:t>
          </a:r>
        </a:p>
      </dgm:t>
    </dgm:pt>
    <dgm:pt modelId="{9D489604-D7C7-4196-B149-A80D9C80A700}" type="parTrans" cxnId="{B9D80CFE-59BE-4AF9-9AB6-8F0A0EC2FB83}">
      <dgm:prSet/>
      <dgm:spPr>
        <a:solidFill>
          <a:srgbClr val="1F4899"/>
        </a:solidFill>
      </dgm:spPr>
      <dgm:t>
        <a:bodyPr/>
        <a:lstStyle/>
        <a:p>
          <a:endParaRPr lang="en-US"/>
        </a:p>
      </dgm:t>
    </dgm:pt>
    <dgm:pt modelId="{EC8CFE92-D444-4619-8BEB-B0430BBB5FC3}" type="sibTrans" cxnId="{B9D80CFE-59BE-4AF9-9AB6-8F0A0EC2FB83}">
      <dgm:prSet/>
      <dgm:spPr/>
      <dgm:t>
        <a:bodyPr/>
        <a:lstStyle/>
        <a:p>
          <a:endParaRPr lang="en-US"/>
        </a:p>
      </dgm:t>
    </dgm:pt>
    <dgm:pt modelId="{77BA4B3D-9566-493E-B66B-425B19AE1A49}">
      <dgm:prSet phldrT="[Text]" phldr="0"/>
      <dgm:spPr>
        <a:solidFill>
          <a:srgbClr val="FFC000"/>
        </a:solidFill>
      </dgm:spPr>
      <dgm:t>
        <a:bodyPr/>
        <a:lstStyle/>
        <a:p>
          <a:r>
            <a:rPr lang="en-US" dirty="0">
              <a:solidFill>
                <a:schemeClr val="tx1"/>
              </a:solidFill>
            </a:rPr>
            <a:t>잠재적 주주</a:t>
          </a:r>
        </a:p>
      </dgm:t>
    </dgm:pt>
    <dgm:pt modelId="{3ED11FEF-3167-48C5-9C53-5BE3D9A35352}" type="parTrans" cxnId="{6EA63601-694F-4007-B1DE-63A1C27751A2}">
      <dgm:prSet/>
      <dgm:spPr>
        <a:solidFill>
          <a:srgbClr val="1F4899"/>
        </a:solidFill>
      </dgm:spPr>
      <dgm:t>
        <a:bodyPr/>
        <a:lstStyle/>
        <a:p>
          <a:endParaRPr lang="en-US"/>
        </a:p>
      </dgm:t>
    </dgm:pt>
    <dgm:pt modelId="{53464D9D-6ED3-44ED-B338-50EDCE556ACA}" type="sibTrans" cxnId="{6EA63601-694F-4007-B1DE-63A1C27751A2}">
      <dgm:prSet/>
      <dgm:spPr/>
      <dgm:t>
        <a:bodyPr/>
        <a:lstStyle/>
        <a:p>
          <a:endParaRPr lang="en-US"/>
        </a:p>
      </dgm:t>
    </dgm:pt>
    <dgm:pt modelId="{54D47488-4460-429B-A92A-F9AFFD47D890}">
      <dgm:prSet phldrT="[Text]" phldr="0"/>
      <dgm:spPr>
        <a:solidFill>
          <a:srgbClr val="FFC000"/>
        </a:solidFill>
      </dgm:spPr>
      <dgm:t>
        <a:bodyPr/>
        <a:lstStyle/>
        <a:p>
          <a:r>
            <a:rPr lang="en-US" dirty="0">
              <a:solidFill>
                <a:schemeClr val="tx1"/>
              </a:solidFill>
            </a:rPr>
            <a:t>정부 기관</a:t>
          </a:r>
        </a:p>
      </dgm:t>
    </dgm:pt>
    <dgm:pt modelId="{F155C0B5-763D-4307-8376-A6DD4837BFC8}" type="parTrans" cxnId="{1DF7C17D-ED15-4D37-83BD-2CBAEB763374}">
      <dgm:prSet/>
      <dgm:spPr>
        <a:solidFill>
          <a:srgbClr val="1F4899"/>
        </a:solidFill>
      </dgm:spPr>
      <dgm:t>
        <a:bodyPr/>
        <a:lstStyle/>
        <a:p>
          <a:endParaRPr lang="en-US"/>
        </a:p>
      </dgm:t>
    </dgm:pt>
    <dgm:pt modelId="{A847A58C-2B9B-4D9F-99E5-D2D4722D2746}" type="sibTrans" cxnId="{1DF7C17D-ED15-4D37-83BD-2CBAEB763374}">
      <dgm:prSet/>
      <dgm:spPr/>
      <dgm:t>
        <a:bodyPr/>
        <a:lstStyle/>
        <a:p>
          <a:endParaRPr lang="en-US"/>
        </a:p>
      </dgm:t>
    </dgm:pt>
    <dgm:pt modelId="{722A1F65-B443-4F0B-86C6-DEB5F418AD2E}">
      <dgm:prSet phldrT="[Text]" phldr="0" custScaleX="164004"/>
      <dgm:spPr/>
      <dgm:t>
        <a:bodyPr/>
        <a:lstStyle/>
        <a:p>
          <a:endParaRPr lang="en-US"/>
        </a:p>
      </dgm:t>
    </dgm:pt>
    <dgm:pt modelId="{5EA75718-3D90-4611-A9B4-B4D04E5A4F3C}" type="parTrans" cxnId="{5BE1C1D4-6D27-4B41-AD6D-C300204F3C33}">
      <dgm:prSet/>
      <dgm:spPr/>
      <dgm:t>
        <a:bodyPr/>
        <a:lstStyle/>
        <a:p>
          <a:endParaRPr lang="en-US"/>
        </a:p>
      </dgm:t>
    </dgm:pt>
    <dgm:pt modelId="{25CDFEBC-F7B4-4F26-8A3A-5195C2F3597D}" type="sibTrans" cxnId="{5BE1C1D4-6D27-4B41-AD6D-C300204F3C33}">
      <dgm:prSet/>
      <dgm:spPr/>
      <dgm:t>
        <a:bodyPr/>
        <a:lstStyle/>
        <a:p>
          <a:endParaRPr lang="en-US"/>
        </a:p>
      </dgm:t>
    </dgm:pt>
    <dgm:pt modelId="{3A1C8C6A-B1B5-492A-8DE9-323EF6FB4348}">
      <dgm:prSet phldrT="[Text]" phldr="0"/>
      <dgm:spPr>
        <a:solidFill>
          <a:srgbClr val="FFC000"/>
        </a:solidFill>
      </dgm:spPr>
      <dgm:t>
        <a:bodyPr/>
        <a:lstStyle/>
        <a:p>
          <a:r>
            <a:rPr lang="en-US" dirty="0">
              <a:solidFill>
                <a:schemeClr val="tx1"/>
              </a:solidFill>
            </a:rPr>
            <a:t>공급자</a:t>
          </a:r>
        </a:p>
      </dgm:t>
    </dgm:pt>
    <dgm:pt modelId="{92107611-7DC8-47EB-82FC-007A3869254E}" type="parTrans" cxnId="{1675D092-841D-4243-9C7D-507C9178D54B}">
      <dgm:prSet/>
      <dgm:spPr>
        <a:solidFill>
          <a:srgbClr val="1F4899"/>
        </a:solidFill>
      </dgm:spPr>
      <dgm:t>
        <a:bodyPr/>
        <a:lstStyle/>
        <a:p>
          <a:endParaRPr lang="en-US"/>
        </a:p>
      </dgm:t>
    </dgm:pt>
    <dgm:pt modelId="{BA1D6E79-7DBD-4C7E-B004-0469587DB536}" type="sibTrans" cxnId="{1675D092-841D-4243-9C7D-507C9178D54B}">
      <dgm:prSet/>
      <dgm:spPr/>
      <dgm:t>
        <a:bodyPr/>
        <a:lstStyle/>
        <a:p>
          <a:endParaRPr lang="en-US"/>
        </a:p>
      </dgm:t>
    </dgm:pt>
    <dgm:pt modelId="{C830753C-0AF1-4D7A-BC3D-0644788975E5}">
      <dgm:prSet phldrT="[Text]" phldr="0"/>
      <dgm:spPr>
        <a:solidFill>
          <a:srgbClr val="FFC000"/>
        </a:solidFill>
      </dgm:spPr>
      <dgm:t>
        <a:bodyPr/>
        <a:lstStyle/>
        <a:p>
          <a:r>
            <a:rPr lang="en-US" dirty="0">
              <a:solidFill>
                <a:schemeClr val="tx1"/>
              </a:solidFill>
            </a:rPr>
            <a:t>고객</a:t>
          </a:r>
        </a:p>
      </dgm:t>
    </dgm:pt>
    <dgm:pt modelId="{3BD87D8B-A2EA-4CE3-87E7-E0AF6CADBF1E}" type="parTrans" cxnId="{ABFD8B61-B09F-48AF-A115-67EA3D5F3A62}">
      <dgm:prSet/>
      <dgm:spPr>
        <a:solidFill>
          <a:srgbClr val="1F4899"/>
        </a:solidFill>
      </dgm:spPr>
      <dgm:t>
        <a:bodyPr/>
        <a:lstStyle/>
        <a:p>
          <a:endParaRPr lang="en-US"/>
        </a:p>
      </dgm:t>
    </dgm:pt>
    <dgm:pt modelId="{AA548F19-328E-4A2D-82FC-8A3288235A27}" type="sibTrans" cxnId="{ABFD8B61-B09F-48AF-A115-67EA3D5F3A62}">
      <dgm:prSet/>
      <dgm:spPr/>
      <dgm:t>
        <a:bodyPr/>
        <a:lstStyle/>
        <a:p>
          <a:endParaRPr lang="en-US"/>
        </a:p>
      </dgm:t>
    </dgm:pt>
    <dgm:pt modelId="{F6747CB3-EA2A-4E77-99A5-623C79D2933C}">
      <dgm:prSet phldrT="[Text]" phldr="0"/>
      <dgm:spPr>
        <a:solidFill>
          <a:srgbClr val="FFC000"/>
        </a:solidFill>
      </dgm:spPr>
      <dgm:t>
        <a:bodyPr/>
        <a:lstStyle/>
        <a:p>
          <a:r>
            <a:rPr lang="en-US" dirty="0">
              <a:solidFill>
                <a:schemeClr val="tx1"/>
              </a:solidFill>
            </a:rPr>
            <a:t>경영자 및 직원</a:t>
          </a:r>
        </a:p>
      </dgm:t>
    </dgm:pt>
    <dgm:pt modelId="{A8F2345F-0120-428C-A6C6-EDD0DC6DD496}" type="parTrans" cxnId="{BA72E836-5F09-4904-A9C0-7FBA173EDA56}">
      <dgm:prSet/>
      <dgm:spPr>
        <a:solidFill>
          <a:srgbClr val="1F4899"/>
        </a:solidFill>
      </dgm:spPr>
      <dgm:t>
        <a:bodyPr/>
        <a:lstStyle/>
        <a:p>
          <a:endParaRPr lang="en-US"/>
        </a:p>
      </dgm:t>
    </dgm:pt>
    <dgm:pt modelId="{4B51FE3A-1C9D-40AA-B4D1-9E7F71F3FF50}" type="sibTrans" cxnId="{BA72E836-5F09-4904-A9C0-7FBA173EDA56}">
      <dgm:prSet/>
      <dgm:spPr/>
      <dgm:t>
        <a:bodyPr/>
        <a:lstStyle/>
        <a:p>
          <a:endParaRPr lang="en-US"/>
        </a:p>
      </dgm:t>
    </dgm:pt>
    <dgm:pt modelId="{C0FBFDD6-E515-488D-B6FC-7955668C8EEB}">
      <dgm:prSet phldrT="[Text]" phldr="0"/>
      <dgm:spPr>
        <a:solidFill>
          <a:srgbClr val="FFC000"/>
        </a:solidFill>
      </dgm:spPr>
      <dgm:t>
        <a:bodyPr/>
        <a:lstStyle/>
        <a:p>
          <a:r>
            <a:rPr lang="en-US" dirty="0">
              <a:solidFill>
                <a:schemeClr val="tx1"/>
              </a:solidFill>
            </a:rPr>
            <a:t>채권자</a:t>
          </a:r>
        </a:p>
      </dgm:t>
    </dgm:pt>
    <dgm:pt modelId="{4C936C48-1D7A-4189-B6EA-8C98860FFBCB}" type="parTrans" cxnId="{584A0DAE-36D0-45AE-8AF0-A703AC139BCF}">
      <dgm:prSet/>
      <dgm:spPr>
        <a:solidFill>
          <a:srgbClr val="1F4899"/>
        </a:solidFill>
      </dgm:spPr>
      <dgm:t>
        <a:bodyPr/>
        <a:lstStyle/>
        <a:p>
          <a:endParaRPr lang="en-US"/>
        </a:p>
      </dgm:t>
    </dgm:pt>
    <dgm:pt modelId="{68D66D89-2D46-489F-B73F-C20DEAA5A020}" type="sibTrans" cxnId="{584A0DAE-36D0-45AE-8AF0-A703AC139BCF}">
      <dgm:prSet/>
      <dgm:spPr/>
      <dgm:t>
        <a:bodyPr/>
        <a:lstStyle/>
        <a:p>
          <a:endParaRPr lang="en-US"/>
        </a:p>
      </dgm:t>
    </dgm:pt>
    <dgm:pt modelId="{AA500066-4384-40CB-99E0-34810509B800}">
      <dgm:prSet phldrT="[Text]" phldr="0"/>
      <dgm:spPr>
        <a:solidFill>
          <a:srgbClr val="FFC000"/>
        </a:solidFill>
      </dgm:spPr>
      <dgm:t>
        <a:bodyPr/>
        <a:lstStyle/>
        <a:p>
          <a:r>
            <a:rPr lang="en-US" dirty="0">
              <a:solidFill>
                <a:schemeClr val="tx1"/>
              </a:solidFill>
            </a:rPr>
            <a:t>재무 애널리스트</a:t>
          </a:r>
        </a:p>
      </dgm:t>
    </dgm:pt>
    <dgm:pt modelId="{E2CEE7BB-38B8-4240-ABDA-2DE4DD14FBA0}" type="parTrans" cxnId="{8B1F90E9-F06C-403E-8E91-1F23B10FE4A1}">
      <dgm:prSet/>
      <dgm:spPr>
        <a:solidFill>
          <a:srgbClr val="1F4899"/>
        </a:solidFill>
      </dgm:spPr>
      <dgm:t>
        <a:bodyPr/>
        <a:lstStyle/>
        <a:p>
          <a:endParaRPr lang="en-US"/>
        </a:p>
      </dgm:t>
    </dgm:pt>
    <dgm:pt modelId="{B10BABE5-76C9-4902-84C7-3A478E2FDE16}" type="sibTrans" cxnId="{8B1F90E9-F06C-403E-8E91-1F23B10FE4A1}">
      <dgm:prSet/>
      <dgm:spPr/>
      <dgm:t>
        <a:bodyPr/>
        <a:lstStyle/>
        <a:p>
          <a:endParaRPr lang="en-US"/>
        </a:p>
      </dgm:t>
    </dgm:pt>
    <dgm:pt modelId="{17E3385E-02CC-4FBF-89C9-333A1F7C8E1C}" type="pres">
      <dgm:prSet presAssocID="{8A522AF1-829D-48F3-A1ED-AAF957AFF280}" presName="Name0" presStyleCnt="0">
        <dgm:presLayoutVars>
          <dgm:chMax val="1"/>
          <dgm:dir/>
          <dgm:animLvl val="ctr"/>
          <dgm:resizeHandles val="exact"/>
        </dgm:presLayoutVars>
      </dgm:prSet>
      <dgm:spPr/>
    </dgm:pt>
    <dgm:pt modelId="{E3AB3DB2-9D40-4BE0-A1D6-E2BAD32580D9}" type="pres">
      <dgm:prSet presAssocID="{BFF2E750-700C-40F6-8463-CA3765FE8E88}" presName="centerShape" presStyleLbl="node0" presStyleIdx="0" presStyleCnt="1" custScaleX="148751"/>
      <dgm:spPr/>
    </dgm:pt>
    <dgm:pt modelId="{12ABCD78-9054-426D-9B18-CB0FF8416EDB}" type="pres">
      <dgm:prSet presAssocID="{9D489604-D7C7-4196-B149-A80D9C80A700}" presName="parTrans" presStyleLbl="sibTrans2D1" presStyleIdx="0" presStyleCnt="8"/>
      <dgm:spPr/>
    </dgm:pt>
    <dgm:pt modelId="{ABDCB4D6-FB34-4B2E-8695-4A2D628DC710}" type="pres">
      <dgm:prSet presAssocID="{9D489604-D7C7-4196-B149-A80D9C80A700}" presName="connectorText" presStyleLbl="sibTrans2D1" presStyleIdx="0" presStyleCnt="8"/>
      <dgm:spPr/>
    </dgm:pt>
    <dgm:pt modelId="{F1D51FFC-7ED1-4D30-B195-16AF0CC46D6D}" type="pres">
      <dgm:prSet presAssocID="{8D818ED1-6BD1-4C55-AEC4-F78D7F2AEAEB}" presName="node" presStyleLbl="node1" presStyleIdx="0" presStyleCnt="8" custScaleX="154645" custScaleY="94894" custRadScaleRad="101812" custRadScaleInc="-5071">
        <dgm:presLayoutVars>
          <dgm:bulletEnabled val="1"/>
        </dgm:presLayoutVars>
      </dgm:prSet>
      <dgm:spPr/>
    </dgm:pt>
    <dgm:pt modelId="{173E799A-D030-4CE1-A7C4-1DD865953625}" type="pres">
      <dgm:prSet presAssocID="{3ED11FEF-3167-48C5-9C53-5BE3D9A35352}" presName="parTrans" presStyleLbl="sibTrans2D1" presStyleIdx="1" presStyleCnt="8"/>
      <dgm:spPr/>
    </dgm:pt>
    <dgm:pt modelId="{B6905B04-5038-4D0C-96AD-03449CAADEFD}" type="pres">
      <dgm:prSet presAssocID="{3ED11FEF-3167-48C5-9C53-5BE3D9A35352}" presName="connectorText" presStyleLbl="sibTrans2D1" presStyleIdx="1" presStyleCnt="8"/>
      <dgm:spPr/>
    </dgm:pt>
    <dgm:pt modelId="{8D11F601-84EB-42DF-B4B2-F496CA56B1FB}" type="pres">
      <dgm:prSet presAssocID="{77BA4B3D-9566-493E-B66B-425B19AE1A49}" presName="node" presStyleLbl="node1" presStyleIdx="1" presStyleCnt="8" custScaleX="144428" custRadScaleRad="113382" custRadScaleInc="14503">
        <dgm:presLayoutVars>
          <dgm:bulletEnabled val="1"/>
        </dgm:presLayoutVars>
      </dgm:prSet>
      <dgm:spPr/>
    </dgm:pt>
    <dgm:pt modelId="{C7F5F400-09F9-4CF8-9227-A464D7A04615}" type="pres">
      <dgm:prSet presAssocID="{F155C0B5-763D-4307-8376-A6DD4837BFC8}" presName="parTrans" presStyleLbl="sibTrans2D1" presStyleIdx="2" presStyleCnt="8"/>
      <dgm:spPr/>
    </dgm:pt>
    <dgm:pt modelId="{C6FC0A36-5FF0-4257-A19E-1ED2502DDFA6}" type="pres">
      <dgm:prSet presAssocID="{F155C0B5-763D-4307-8376-A6DD4837BFC8}" presName="connectorText" presStyleLbl="sibTrans2D1" presStyleIdx="2" presStyleCnt="8"/>
      <dgm:spPr/>
    </dgm:pt>
    <dgm:pt modelId="{A860AEAC-7068-4247-83E0-664BAD302CFB}" type="pres">
      <dgm:prSet presAssocID="{54D47488-4460-429B-A92A-F9AFFD47D890}" presName="node" presStyleLbl="node1" presStyleIdx="2" presStyleCnt="8" custScaleX="141498" custRadScaleRad="118533" custRadScaleInc="-15057">
        <dgm:presLayoutVars>
          <dgm:bulletEnabled val="1"/>
        </dgm:presLayoutVars>
      </dgm:prSet>
      <dgm:spPr/>
    </dgm:pt>
    <dgm:pt modelId="{AF86329B-3050-4539-80A0-C138D6290FD1}" type="pres">
      <dgm:prSet presAssocID="{E2CEE7BB-38B8-4240-ABDA-2DE4DD14FBA0}" presName="parTrans" presStyleLbl="sibTrans2D1" presStyleIdx="3" presStyleCnt="8"/>
      <dgm:spPr/>
    </dgm:pt>
    <dgm:pt modelId="{39F87785-F75C-4ABB-8C52-5F138B9AD1DB}" type="pres">
      <dgm:prSet presAssocID="{E2CEE7BB-38B8-4240-ABDA-2DE4DD14FBA0}" presName="connectorText" presStyleLbl="sibTrans2D1" presStyleIdx="3" presStyleCnt="8"/>
      <dgm:spPr/>
    </dgm:pt>
    <dgm:pt modelId="{CAC28164-988B-481F-B2B1-7C66FCDB94AE}" type="pres">
      <dgm:prSet presAssocID="{AA500066-4384-40CB-99E0-34810509B800}" presName="node" presStyleLbl="node1" presStyleIdx="3" presStyleCnt="8" custScaleX="150188" custRadScaleRad="111834" custRadScaleInc="-24416">
        <dgm:presLayoutVars>
          <dgm:bulletEnabled val="1"/>
        </dgm:presLayoutVars>
      </dgm:prSet>
      <dgm:spPr/>
    </dgm:pt>
    <dgm:pt modelId="{C75A2EB9-B270-48F0-9C40-A80D1B58D871}" type="pres">
      <dgm:prSet presAssocID="{4C936C48-1D7A-4189-B6EA-8C98860FFBCB}" presName="parTrans" presStyleLbl="sibTrans2D1" presStyleIdx="4" presStyleCnt="8"/>
      <dgm:spPr/>
    </dgm:pt>
    <dgm:pt modelId="{B545D035-0D89-4F55-B5C6-BC5B409A717C}" type="pres">
      <dgm:prSet presAssocID="{4C936C48-1D7A-4189-B6EA-8C98860FFBCB}" presName="connectorText" presStyleLbl="sibTrans2D1" presStyleIdx="4" presStyleCnt="8"/>
      <dgm:spPr/>
    </dgm:pt>
    <dgm:pt modelId="{E7F11148-8080-4FE7-8B13-2DC8D8D501B5}" type="pres">
      <dgm:prSet presAssocID="{C0FBFDD6-E515-488D-B6FC-7955668C8EEB}" presName="node" presStyleLbl="node1" presStyleIdx="4" presStyleCnt="8" custScaleX="136617" custRadScaleRad="101806" custRadScaleInc="4222">
        <dgm:presLayoutVars>
          <dgm:bulletEnabled val="1"/>
        </dgm:presLayoutVars>
      </dgm:prSet>
      <dgm:spPr/>
    </dgm:pt>
    <dgm:pt modelId="{A00DB54F-7924-4FF6-926D-81654F8C8E73}" type="pres">
      <dgm:prSet presAssocID="{92107611-7DC8-47EB-82FC-007A3869254E}" presName="parTrans" presStyleLbl="sibTrans2D1" presStyleIdx="5" presStyleCnt="8"/>
      <dgm:spPr/>
    </dgm:pt>
    <dgm:pt modelId="{3760ACE4-5B24-437C-94F5-E490BD627F9C}" type="pres">
      <dgm:prSet presAssocID="{92107611-7DC8-47EB-82FC-007A3869254E}" presName="connectorText" presStyleLbl="sibTrans2D1" presStyleIdx="5" presStyleCnt="8"/>
      <dgm:spPr/>
    </dgm:pt>
    <dgm:pt modelId="{E0694D2C-681D-477E-8356-8A5153B20CE8}" type="pres">
      <dgm:prSet presAssocID="{3A1C8C6A-B1B5-492A-8DE9-323EF6FB4348}" presName="node" presStyleLbl="node1" presStyleIdx="5" presStyleCnt="8" custScaleX="146102" custRadScaleRad="113232" custRadScaleInc="19588">
        <dgm:presLayoutVars>
          <dgm:bulletEnabled val="1"/>
        </dgm:presLayoutVars>
      </dgm:prSet>
      <dgm:spPr/>
    </dgm:pt>
    <dgm:pt modelId="{23EC4D95-699C-4482-8750-6EBEA63E3098}" type="pres">
      <dgm:prSet presAssocID="{3BD87D8B-A2EA-4CE3-87E7-E0AF6CADBF1E}" presName="parTrans" presStyleLbl="sibTrans2D1" presStyleIdx="6" presStyleCnt="8"/>
      <dgm:spPr/>
    </dgm:pt>
    <dgm:pt modelId="{1CD713D8-B733-4C89-A843-E9013A427107}" type="pres">
      <dgm:prSet presAssocID="{3BD87D8B-A2EA-4CE3-87E7-E0AF6CADBF1E}" presName="connectorText" presStyleLbl="sibTrans2D1" presStyleIdx="6" presStyleCnt="8"/>
      <dgm:spPr/>
    </dgm:pt>
    <dgm:pt modelId="{3D1C8AF8-D424-482E-B506-9EFF625AFDDD}" type="pres">
      <dgm:prSet presAssocID="{C830753C-0AF1-4D7A-BC3D-0644788975E5}" presName="node" presStyleLbl="node1" presStyleIdx="6" presStyleCnt="8" custScaleX="129984" custRadScaleRad="117940" custRadScaleInc="996">
        <dgm:presLayoutVars>
          <dgm:bulletEnabled val="1"/>
        </dgm:presLayoutVars>
      </dgm:prSet>
      <dgm:spPr/>
    </dgm:pt>
    <dgm:pt modelId="{A0AE32B8-ADC6-4ABB-A9E9-1C0915482AAA}" type="pres">
      <dgm:prSet presAssocID="{A8F2345F-0120-428C-A6C6-EDD0DC6DD496}" presName="parTrans" presStyleLbl="sibTrans2D1" presStyleIdx="7" presStyleCnt="8"/>
      <dgm:spPr/>
    </dgm:pt>
    <dgm:pt modelId="{1C958BCB-0A91-44DD-BB46-14695F22201D}" type="pres">
      <dgm:prSet presAssocID="{A8F2345F-0120-428C-A6C6-EDD0DC6DD496}" presName="connectorText" presStyleLbl="sibTrans2D1" presStyleIdx="7" presStyleCnt="8"/>
      <dgm:spPr/>
    </dgm:pt>
    <dgm:pt modelId="{175B09CA-60CB-428F-B9E9-9E3C4A3B89A9}" type="pres">
      <dgm:prSet presAssocID="{F6747CB3-EA2A-4E77-99A5-623C79D2933C}" presName="node" presStyleLbl="node1" presStyleIdx="7" presStyleCnt="8" custScaleX="137644" custRadScaleRad="120008" custRadScaleInc="-33618">
        <dgm:presLayoutVars>
          <dgm:bulletEnabled val="1"/>
        </dgm:presLayoutVars>
      </dgm:prSet>
      <dgm:spPr/>
    </dgm:pt>
  </dgm:ptLst>
  <dgm:cxnLst>
    <dgm:cxn modelId="{6EA63601-694F-4007-B1DE-63A1C27751A2}" srcId="{BFF2E750-700C-40F6-8463-CA3765FE8E88}" destId="{77BA4B3D-9566-493E-B66B-425B19AE1A49}" srcOrd="1" destOrd="0" parTransId="{3ED11FEF-3167-48C5-9C53-5BE3D9A35352}" sibTransId="{53464D9D-6ED3-44ED-B338-50EDCE556ACA}"/>
    <dgm:cxn modelId="{FDFA082F-7242-4CA0-B86F-78254AFB69FB}" type="presOf" srcId="{A8F2345F-0120-428C-A6C6-EDD0DC6DD496}" destId="{A0AE32B8-ADC6-4ABB-A9E9-1C0915482AAA}" srcOrd="0" destOrd="0" presId="urn:microsoft.com/office/officeart/2005/8/layout/radial5"/>
    <dgm:cxn modelId="{1B959734-5AF4-4546-A109-7B1E2511269A}" type="presOf" srcId="{92107611-7DC8-47EB-82FC-007A3869254E}" destId="{3760ACE4-5B24-437C-94F5-E490BD627F9C}" srcOrd="1" destOrd="0" presId="urn:microsoft.com/office/officeart/2005/8/layout/radial5"/>
    <dgm:cxn modelId="{BA72E836-5F09-4904-A9C0-7FBA173EDA56}" srcId="{BFF2E750-700C-40F6-8463-CA3765FE8E88}" destId="{F6747CB3-EA2A-4E77-99A5-623C79D2933C}" srcOrd="7" destOrd="0" parTransId="{A8F2345F-0120-428C-A6C6-EDD0DC6DD496}" sibTransId="{4B51FE3A-1C9D-40AA-B4D1-9E7F71F3FF50}"/>
    <dgm:cxn modelId="{C359E05C-39E6-44DB-BF3E-71477AEB66F1}" type="presOf" srcId="{3ED11FEF-3167-48C5-9C53-5BE3D9A35352}" destId="{B6905B04-5038-4D0C-96AD-03449CAADEFD}" srcOrd="1" destOrd="0" presId="urn:microsoft.com/office/officeart/2005/8/layout/radial5"/>
    <dgm:cxn modelId="{ABFD8B61-B09F-48AF-A115-67EA3D5F3A62}" srcId="{BFF2E750-700C-40F6-8463-CA3765FE8E88}" destId="{C830753C-0AF1-4D7A-BC3D-0644788975E5}" srcOrd="6" destOrd="0" parTransId="{3BD87D8B-A2EA-4CE3-87E7-E0AF6CADBF1E}" sibTransId="{AA548F19-328E-4A2D-82FC-8A3288235A27}"/>
    <dgm:cxn modelId="{E830BA45-4D89-47FA-A981-67D7020E6D47}" srcId="{8A522AF1-829D-48F3-A1ED-AAF957AFF280}" destId="{BFF2E750-700C-40F6-8463-CA3765FE8E88}" srcOrd="0" destOrd="0" parTransId="{DF7599CF-8DAD-40A2-B2ED-38B1B32059EF}" sibTransId="{80562864-EB02-499B-8ED6-249D23CC9C14}"/>
    <dgm:cxn modelId="{5760A64C-A436-4434-A4B2-7DCCD2842723}" type="presOf" srcId="{AA500066-4384-40CB-99E0-34810509B800}" destId="{CAC28164-988B-481F-B2B1-7C66FCDB94AE}" srcOrd="0" destOrd="0" presId="urn:microsoft.com/office/officeart/2005/8/layout/radial5"/>
    <dgm:cxn modelId="{0B124550-B774-4311-AFAA-8429A453D152}" type="presOf" srcId="{9D489604-D7C7-4196-B149-A80D9C80A700}" destId="{ABDCB4D6-FB34-4B2E-8695-4A2D628DC710}" srcOrd="1" destOrd="0" presId="urn:microsoft.com/office/officeart/2005/8/layout/radial5"/>
    <dgm:cxn modelId="{EC153752-1E4C-471D-8933-84A645E0CC52}" type="presOf" srcId="{F155C0B5-763D-4307-8376-A6DD4837BFC8}" destId="{C7F5F400-09F9-4CF8-9227-A464D7A04615}" srcOrd="0" destOrd="0" presId="urn:microsoft.com/office/officeart/2005/8/layout/radial5"/>
    <dgm:cxn modelId="{B88C4877-AFD6-41A7-9DB5-D12CEC015FF6}" type="presOf" srcId="{C830753C-0AF1-4D7A-BC3D-0644788975E5}" destId="{3D1C8AF8-D424-482E-B506-9EFF625AFDDD}" srcOrd="0" destOrd="0" presId="urn:microsoft.com/office/officeart/2005/8/layout/radial5"/>
    <dgm:cxn modelId="{EBA92859-3E06-450A-A3B1-38A9F9CD12EB}" type="presOf" srcId="{F155C0B5-763D-4307-8376-A6DD4837BFC8}" destId="{C6FC0A36-5FF0-4257-A19E-1ED2502DDFA6}" srcOrd="1" destOrd="0" presId="urn:microsoft.com/office/officeart/2005/8/layout/radial5"/>
    <dgm:cxn modelId="{A3222B5A-8A78-4C40-8D07-AE9BC8D0CACF}" type="presOf" srcId="{9D489604-D7C7-4196-B149-A80D9C80A700}" destId="{12ABCD78-9054-426D-9B18-CB0FF8416EDB}" srcOrd="0" destOrd="0" presId="urn:microsoft.com/office/officeart/2005/8/layout/radial5"/>
    <dgm:cxn modelId="{1DF7C17D-ED15-4D37-83BD-2CBAEB763374}" srcId="{BFF2E750-700C-40F6-8463-CA3765FE8E88}" destId="{54D47488-4460-429B-A92A-F9AFFD47D890}" srcOrd="2" destOrd="0" parTransId="{F155C0B5-763D-4307-8376-A6DD4837BFC8}" sibTransId="{A847A58C-2B9B-4D9F-99E5-D2D4722D2746}"/>
    <dgm:cxn modelId="{FA355580-0241-443F-885E-9CBA13E77D91}" type="presOf" srcId="{3BD87D8B-A2EA-4CE3-87E7-E0AF6CADBF1E}" destId="{23EC4D95-699C-4482-8750-6EBEA63E3098}" srcOrd="0" destOrd="0" presId="urn:microsoft.com/office/officeart/2005/8/layout/radial5"/>
    <dgm:cxn modelId="{08FF7A84-4C3D-407D-9049-7A94A8435214}" type="presOf" srcId="{A8F2345F-0120-428C-A6C6-EDD0DC6DD496}" destId="{1C958BCB-0A91-44DD-BB46-14695F22201D}" srcOrd="1" destOrd="0" presId="urn:microsoft.com/office/officeart/2005/8/layout/radial5"/>
    <dgm:cxn modelId="{027EC485-FBD8-475D-9BA0-BCEC21C4E04A}" type="presOf" srcId="{3A1C8C6A-B1B5-492A-8DE9-323EF6FB4348}" destId="{E0694D2C-681D-477E-8356-8A5153B20CE8}" srcOrd="0" destOrd="0" presId="urn:microsoft.com/office/officeart/2005/8/layout/radial5"/>
    <dgm:cxn modelId="{873DA38D-47DC-4839-AB41-01411D4860EE}" type="presOf" srcId="{4C936C48-1D7A-4189-B6EA-8C98860FFBCB}" destId="{B545D035-0D89-4F55-B5C6-BC5B409A717C}" srcOrd="1" destOrd="0" presId="urn:microsoft.com/office/officeart/2005/8/layout/radial5"/>
    <dgm:cxn modelId="{6A787792-0CD0-43AE-A080-BAED39FAD1F9}" type="presOf" srcId="{8D818ED1-6BD1-4C55-AEC4-F78D7F2AEAEB}" destId="{F1D51FFC-7ED1-4D30-B195-16AF0CC46D6D}" srcOrd="0" destOrd="0" presId="urn:microsoft.com/office/officeart/2005/8/layout/radial5"/>
    <dgm:cxn modelId="{1675D092-841D-4243-9C7D-507C9178D54B}" srcId="{BFF2E750-700C-40F6-8463-CA3765FE8E88}" destId="{3A1C8C6A-B1B5-492A-8DE9-323EF6FB4348}" srcOrd="5" destOrd="0" parTransId="{92107611-7DC8-47EB-82FC-007A3869254E}" sibTransId="{BA1D6E79-7DBD-4C7E-B004-0469587DB536}"/>
    <dgm:cxn modelId="{4038D19C-C47F-4AD6-BFBF-D47F44332365}" type="presOf" srcId="{3BD87D8B-A2EA-4CE3-87E7-E0AF6CADBF1E}" destId="{1CD713D8-B733-4C89-A843-E9013A427107}" srcOrd="1" destOrd="0" presId="urn:microsoft.com/office/officeart/2005/8/layout/radial5"/>
    <dgm:cxn modelId="{FD8507A1-68E1-48BF-9E64-B8BCF8A9E561}" type="presOf" srcId="{E2CEE7BB-38B8-4240-ABDA-2DE4DD14FBA0}" destId="{AF86329B-3050-4539-80A0-C138D6290FD1}" srcOrd="0" destOrd="0" presId="urn:microsoft.com/office/officeart/2005/8/layout/radial5"/>
    <dgm:cxn modelId="{E73933A9-4265-4348-92AF-5FBC59EE60AD}" type="presOf" srcId="{C0FBFDD6-E515-488D-B6FC-7955668C8EEB}" destId="{E7F11148-8080-4FE7-8B13-2DC8D8D501B5}" srcOrd="0" destOrd="0" presId="urn:microsoft.com/office/officeart/2005/8/layout/radial5"/>
    <dgm:cxn modelId="{584A0DAE-36D0-45AE-8AF0-A703AC139BCF}" srcId="{BFF2E750-700C-40F6-8463-CA3765FE8E88}" destId="{C0FBFDD6-E515-488D-B6FC-7955668C8EEB}" srcOrd="4" destOrd="0" parTransId="{4C936C48-1D7A-4189-B6EA-8C98860FFBCB}" sibTransId="{68D66D89-2D46-489F-B73F-C20DEAA5A020}"/>
    <dgm:cxn modelId="{EFC82FB6-7218-4EBC-BA80-D24CF804F8A9}" type="presOf" srcId="{F6747CB3-EA2A-4E77-99A5-623C79D2933C}" destId="{175B09CA-60CB-428F-B9E9-9E3C4A3B89A9}" srcOrd="0" destOrd="0" presId="urn:microsoft.com/office/officeart/2005/8/layout/radial5"/>
    <dgm:cxn modelId="{C63843BD-5970-48D2-821B-3001310D7D86}" type="presOf" srcId="{54D47488-4460-429B-A92A-F9AFFD47D890}" destId="{A860AEAC-7068-4247-83E0-664BAD302CFB}" srcOrd="0" destOrd="0" presId="urn:microsoft.com/office/officeart/2005/8/layout/radial5"/>
    <dgm:cxn modelId="{BD3DB5BF-E34B-432D-B2DB-708FC778F40D}" type="presOf" srcId="{3ED11FEF-3167-48C5-9C53-5BE3D9A35352}" destId="{173E799A-D030-4CE1-A7C4-1DD865953625}" srcOrd="0" destOrd="0" presId="urn:microsoft.com/office/officeart/2005/8/layout/radial5"/>
    <dgm:cxn modelId="{727C78D1-EA4A-412F-942C-EFDAF47AE2A9}" type="presOf" srcId="{92107611-7DC8-47EB-82FC-007A3869254E}" destId="{A00DB54F-7924-4FF6-926D-81654F8C8E73}" srcOrd="0" destOrd="0" presId="urn:microsoft.com/office/officeart/2005/8/layout/radial5"/>
    <dgm:cxn modelId="{5BE1C1D4-6D27-4B41-AD6D-C300204F3C33}" srcId="{8A522AF1-829D-48F3-A1ED-AAF957AFF280}" destId="{722A1F65-B443-4F0B-86C6-DEB5F418AD2E}" srcOrd="1" destOrd="0" parTransId="{5EA75718-3D90-4611-A9B4-B4D04E5A4F3C}" sibTransId="{25CDFEBC-F7B4-4F26-8A3A-5195C2F3597D}"/>
    <dgm:cxn modelId="{F052C4E0-CE59-40F7-AFAB-32D6B6955A0E}" type="presOf" srcId="{8A522AF1-829D-48F3-A1ED-AAF957AFF280}" destId="{17E3385E-02CC-4FBF-89C9-333A1F7C8E1C}" srcOrd="0" destOrd="0" presId="urn:microsoft.com/office/officeart/2005/8/layout/radial5"/>
    <dgm:cxn modelId="{8024D7E0-C99E-4C11-B666-333EA2969B4B}" type="presOf" srcId="{BFF2E750-700C-40F6-8463-CA3765FE8E88}" destId="{E3AB3DB2-9D40-4BE0-A1D6-E2BAD32580D9}" srcOrd="0" destOrd="0" presId="urn:microsoft.com/office/officeart/2005/8/layout/radial5"/>
    <dgm:cxn modelId="{9321EDE5-F7B7-4B71-8BE2-9B3C82F3D9CC}" type="presOf" srcId="{77BA4B3D-9566-493E-B66B-425B19AE1A49}" destId="{8D11F601-84EB-42DF-B4B2-F496CA56B1FB}" srcOrd="0" destOrd="0" presId="urn:microsoft.com/office/officeart/2005/8/layout/radial5"/>
    <dgm:cxn modelId="{8B1F90E9-F06C-403E-8E91-1F23B10FE4A1}" srcId="{BFF2E750-700C-40F6-8463-CA3765FE8E88}" destId="{AA500066-4384-40CB-99E0-34810509B800}" srcOrd="3" destOrd="0" parTransId="{E2CEE7BB-38B8-4240-ABDA-2DE4DD14FBA0}" sibTransId="{B10BABE5-76C9-4902-84C7-3A478E2FDE16}"/>
    <dgm:cxn modelId="{6491F3EC-7C54-439D-87EC-9D1B136DB8E9}" type="presOf" srcId="{E2CEE7BB-38B8-4240-ABDA-2DE4DD14FBA0}" destId="{39F87785-F75C-4ABB-8C52-5F138B9AD1DB}" srcOrd="1" destOrd="0" presId="urn:microsoft.com/office/officeart/2005/8/layout/radial5"/>
    <dgm:cxn modelId="{4AC2AEF3-75D6-4050-8F0C-DA0B18AE283E}" type="presOf" srcId="{4C936C48-1D7A-4189-B6EA-8C98860FFBCB}" destId="{C75A2EB9-B270-48F0-9C40-A80D1B58D871}" srcOrd="0" destOrd="0" presId="urn:microsoft.com/office/officeart/2005/8/layout/radial5"/>
    <dgm:cxn modelId="{B9D80CFE-59BE-4AF9-9AB6-8F0A0EC2FB83}" srcId="{BFF2E750-700C-40F6-8463-CA3765FE8E88}" destId="{8D818ED1-6BD1-4C55-AEC4-F78D7F2AEAEB}" srcOrd="0" destOrd="0" parTransId="{9D489604-D7C7-4196-B149-A80D9C80A700}" sibTransId="{EC8CFE92-D444-4619-8BEB-B0430BBB5FC3}"/>
    <dgm:cxn modelId="{1CD9923F-23A6-445C-9E47-0763444E11D3}" type="presParOf" srcId="{17E3385E-02CC-4FBF-89C9-333A1F7C8E1C}" destId="{E3AB3DB2-9D40-4BE0-A1D6-E2BAD32580D9}" srcOrd="0" destOrd="0" presId="urn:microsoft.com/office/officeart/2005/8/layout/radial5"/>
    <dgm:cxn modelId="{942C7F2A-25E2-4967-A82A-DA8769CD051F}" type="presParOf" srcId="{17E3385E-02CC-4FBF-89C9-333A1F7C8E1C}" destId="{12ABCD78-9054-426D-9B18-CB0FF8416EDB}" srcOrd="1" destOrd="0" presId="urn:microsoft.com/office/officeart/2005/8/layout/radial5"/>
    <dgm:cxn modelId="{8DD3D0C9-B59B-4ADB-A6F1-73D38A409CCD}" type="presParOf" srcId="{12ABCD78-9054-426D-9B18-CB0FF8416EDB}" destId="{ABDCB4D6-FB34-4B2E-8695-4A2D628DC710}" srcOrd="0" destOrd="0" presId="urn:microsoft.com/office/officeart/2005/8/layout/radial5"/>
    <dgm:cxn modelId="{15FAB359-1D2C-4493-912D-20CF3242EA77}" type="presParOf" srcId="{17E3385E-02CC-4FBF-89C9-333A1F7C8E1C}" destId="{F1D51FFC-7ED1-4D30-B195-16AF0CC46D6D}" srcOrd="2" destOrd="0" presId="urn:microsoft.com/office/officeart/2005/8/layout/radial5"/>
    <dgm:cxn modelId="{1EF829E7-4629-406E-A6FD-CA17AE65432D}" type="presParOf" srcId="{17E3385E-02CC-4FBF-89C9-333A1F7C8E1C}" destId="{173E799A-D030-4CE1-A7C4-1DD865953625}" srcOrd="3" destOrd="0" presId="urn:microsoft.com/office/officeart/2005/8/layout/radial5"/>
    <dgm:cxn modelId="{F30A93AC-ED20-4A73-9583-792EC0A5C720}" type="presParOf" srcId="{173E799A-D030-4CE1-A7C4-1DD865953625}" destId="{B6905B04-5038-4D0C-96AD-03449CAADEFD}" srcOrd="0" destOrd="0" presId="urn:microsoft.com/office/officeart/2005/8/layout/radial5"/>
    <dgm:cxn modelId="{D9E1AB15-4990-4BF4-AEB2-BC53330CBE08}" type="presParOf" srcId="{17E3385E-02CC-4FBF-89C9-333A1F7C8E1C}" destId="{8D11F601-84EB-42DF-B4B2-F496CA56B1FB}" srcOrd="4" destOrd="0" presId="urn:microsoft.com/office/officeart/2005/8/layout/radial5"/>
    <dgm:cxn modelId="{6979F5F9-B187-4CB7-B0FC-57E63B63BF8B}" type="presParOf" srcId="{17E3385E-02CC-4FBF-89C9-333A1F7C8E1C}" destId="{C7F5F400-09F9-4CF8-9227-A464D7A04615}" srcOrd="5" destOrd="0" presId="urn:microsoft.com/office/officeart/2005/8/layout/radial5"/>
    <dgm:cxn modelId="{F425AFB0-0712-482D-8D93-400A2A73841E}" type="presParOf" srcId="{C7F5F400-09F9-4CF8-9227-A464D7A04615}" destId="{C6FC0A36-5FF0-4257-A19E-1ED2502DDFA6}" srcOrd="0" destOrd="0" presId="urn:microsoft.com/office/officeart/2005/8/layout/radial5"/>
    <dgm:cxn modelId="{BF402DED-3357-44B2-ADCC-E6670AF4E919}" type="presParOf" srcId="{17E3385E-02CC-4FBF-89C9-333A1F7C8E1C}" destId="{A860AEAC-7068-4247-83E0-664BAD302CFB}" srcOrd="6" destOrd="0" presId="urn:microsoft.com/office/officeart/2005/8/layout/radial5"/>
    <dgm:cxn modelId="{8B53942C-CCEC-4961-A364-8171A4070E1C}" type="presParOf" srcId="{17E3385E-02CC-4FBF-89C9-333A1F7C8E1C}" destId="{AF86329B-3050-4539-80A0-C138D6290FD1}" srcOrd="7" destOrd="0" presId="urn:microsoft.com/office/officeart/2005/8/layout/radial5"/>
    <dgm:cxn modelId="{B3A47869-5CB1-4F32-99CE-72B350CA4A16}" type="presParOf" srcId="{AF86329B-3050-4539-80A0-C138D6290FD1}" destId="{39F87785-F75C-4ABB-8C52-5F138B9AD1DB}" srcOrd="0" destOrd="0" presId="urn:microsoft.com/office/officeart/2005/8/layout/radial5"/>
    <dgm:cxn modelId="{4BFD4462-7791-41B9-95D4-8941754C8025}" type="presParOf" srcId="{17E3385E-02CC-4FBF-89C9-333A1F7C8E1C}" destId="{CAC28164-988B-481F-B2B1-7C66FCDB94AE}" srcOrd="8" destOrd="0" presId="urn:microsoft.com/office/officeart/2005/8/layout/radial5"/>
    <dgm:cxn modelId="{EAB145A3-F0F7-464E-B8A3-4A14CC300E4E}" type="presParOf" srcId="{17E3385E-02CC-4FBF-89C9-333A1F7C8E1C}" destId="{C75A2EB9-B270-48F0-9C40-A80D1B58D871}" srcOrd="9" destOrd="0" presId="urn:microsoft.com/office/officeart/2005/8/layout/radial5"/>
    <dgm:cxn modelId="{CDC82FC2-2C9E-4D3F-9A32-352EAF136C91}" type="presParOf" srcId="{C75A2EB9-B270-48F0-9C40-A80D1B58D871}" destId="{B545D035-0D89-4F55-B5C6-BC5B409A717C}" srcOrd="0" destOrd="0" presId="urn:microsoft.com/office/officeart/2005/8/layout/radial5"/>
    <dgm:cxn modelId="{CA92A5FA-27E0-4B13-AD9F-B668C866E9DF}" type="presParOf" srcId="{17E3385E-02CC-4FBF-89C9-333A1F7C8E1C}" destId="{E7F11148-8080-4FE7-8B13-2DC8D8D501B5}" srcOrd="10" destOrd="0" presId="urn:microsoft.com/office/officeart/2005/8/layout/radial5"/>
    <dgm:cxn modelId="{7F49A6CD-8D81-4D51-B856-311610580BDF}" type="presParOf" srcId="{17E3385E-02CC-4FBF-89C9-333A1F7C8E1C}" destId="{A00DB54F-7924-4FF6-926D-81654F8C8E73}" srcOrd="11" destOrd="0" presId="urn:microsoft.com/office/officeart/2005/8/layout/radial5"/>
    <dgm:cxn modelId="{A37ADE3A-A7B8-469D-9E08-C28DACB2D11A}" type="presParOf" srcId="{A00DB54F-7924-4FF6-926D-81654F8C8E73}" destId="{3760ACE4-5B24-437C-94F5-E490BD627F9C}" srcOrd="0" destOrd="0" presId="urn:microsoft.com/office/officeart/2005/8/layout/radial5"/>
    <dgm:cxn modelId="{4D0B14AE-73BD-4897-BE53-D6D111A2B3F9}" type="presParOf" srcId="{17E3385E-02CC-4FBF-89C9-333A1F7C8E1C}" destId="{E0694D2C-681D-477E-8356-8A5153B20CE8}" srcOrd="12" destOrd="0" presId="urn:microsoft.com/office/officeart/2005/8/layout/radial5"/>
    <dgm:cxn modelId="{0528B3C1-89F5-477A-BE97-64FA16A01F1A}" type="presParOf" srcId="{17E3385E-02CC-4FBF-89C9-333A1F7C8E1C}" destId="{23EC4D95-699C-4482-8750-6EBEA63E3098}" srcOrd="13" destOrd="0" presId="urn:microsoft.com/office/officeart/2005/8/layout/radial5"/>
    <dgm:cxn modelId="{5CE8A741-F2D2-43EE-8A83-894C66C42A5F}" type="presParOf" srcId="{23EC4D95-699C-4482-8750-6EBEA63E3098}" destId="{1CD713D8-B733-4C89-A843-E9013A427107}" srcOrd="0" destOrd="0" presId="urn:microsoft.com/office/officeart/2005/8/layout/radial5"/>
    <dgm:cxn modelId="{AB3EA325-5610-4F48-A043-2291E38AAA23}" type="presParOf" srcId="{17E3385E-02CC-4FBF-89C9-333A1F7C8E1C}" destId="{3D1C8AF8-D424-482E-B506-9EFF625AFDDD}" srcOrd="14" destOrd="0" presId="urn:microsoft.com/office/officeart/2005/8/layout/radial5"/>
    <dgm:cxn modelId="{87212DE4-E33C-470B-9095-E521AB57F43A}" type="presParOf" srcId="{17E3385E-02CC-4FBF-89C9-333A1F7C8E1C}" destId="{A0AE32B8-ADC6-4ABB-A9E9-1C0915482AAA}" srcOrd="15" destOrd="0" presId="urn:microsoft.com/office/officeart/2005/8/layout/radial5"/>
    <dgm:cxn modelId="{C4D8494F-0541-409C-8509-E4FC39C15A6B}" type="presParOf" srcId="{A0AE32B8-ADC6-4ABB-A9E9-1C0915482AAA}" destId="{1C958BCB-0A91-44DD-BB46-14695F22201D}" srcOrd="0" destOrd="0" presId="urn:microsoft.com/office/officeart/2005/8/layout/radial5"/>
    <dgm:cxn modelId="{CC457BC2-002E-4DDB-BB2B-39DB8A0CF357}" type="presParOf" srcId="{17E3385E-02CC-4FBF-89C9-333A1F7C8E1C}" destId="{175B09CA-60CB-428F-B9E9-9E3C4A3B89A9}"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670C6-8069-4A26-BA96-17D9865FC9B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F1D1794-2088-4028-908E-23826AC6BA83}">
      <dgm:prSet/>
      <dgm:spPr>
        <a:solidFill>
          <a:srgbClr val="1F4899"/>
        </a:solidFill>
      </dgm:spPr>
      <dgm:t>
        <a:bodyPr/>
        <a:lstStyle/>
        <a:p>
          <a:r>
            <a:rPr lang="en-US"/>
            <a:t>공시의 효익</a:t>
          </a:r>
        </a:p>
      </dgm:t>
    </dgm:pt>
    <dgm:pt modelId="{A152BF29-EC15-4F2B-8931-4C20776E788D}" type="parTrans" cxnId="{050E3BE4-2302-4DC5-B952-2A76744C977F}">
      <dgm:prSet/>
      <dgm:spPr/>
      <dgm:t>
        <a:bodyPr/>
        <a:lstStyle/>
        <a:p>
          <a:endParaRPr lang="en-US"/>
        </a:p>
      </dgm:t>
    </dgm:pt>
    <dgm:pt modelId="{CD3B6E80-F1F2-4030-9E3E-235CE529CA04}" type="sibTrans" cxnId="{050E3BE4-2302-4DC5-B952-2A76744C977F}">
      <dgm:prSet/>
      <dgm:spPr/>
      <dgm:t>
        <a:bodyPr/>
        <a:lstStyle/>
        <a:p>
          <a:endParaRPr lang="en-US"/>
        </a:p>
      </dgm:t>
    </dgm:pt>
    <dgm:pt modelId="{D5E6C279-8355-42B1-87EE-3CC21E1F8AAC}">
      <dgm:prSet/>
      <dgm:spPr>
        <a:ln>
          <a:solidFill>
            <a:srgbClr val="FFC000"/>
          </a:solidFill>
        </a:ln>
      </dgm:spPr>
      <dgm:t>
        <a:bodyPr/>
        <a:lstStyle/>
        <a:p>
          <a:r>
            <a:rPr lang="en-US" dirty="0"/>
            <a:t>자본 비용을 낮춤 (더 저렴한 debt/equity)</a:t>
          </a:r>
        </a:p>
      </dgm:t>
    </dgm:pt>
    <dgm:pt modelId="{FA8F6438-4A5B-447F-8765-37A9DEE054C0}" type="parTrans" cxnId="{266173DB-32CA-43FE-953F-422C6D309150}">
      <dgm:prSet/>
      <dgm:spPr/>
      <dgm:t>
        <a:bodyPr/>
        <a:lstStyle/>
        <a:p>
          <a:endParaRPr lang="en-US"/>
        </a:p>
      </dgm:t>
    </dgm:pt>
    <dgm:pt modelId="{D94A7676-D88B-4DA0-B693-5FA258CF35B5}" type="sibTrans" cxnId="{266173DB-32CA-43FE-953F-422C6D309150}">
      <dgm:prSet/>
      <dgm:spPr/>
      <dgm:t>
        <a:bodyPr/>
        <a:lstStyle/>
        <a:p>
          <a:endParaRPr lang="en-US"/>
        </a:p>
      </dgm:t>
    </dgm:pt>
    <dgm:pt modelId="{2E4FE4E7-440C-4E7A-81E6-A73486424CDD}">
      <dgm:prSet/>
      <dgm:spPr>
        <a:ln>
          <a:solidFill>
            <a:srgbClr val="FFC000"/>
          </a:solidFill>
        </a:ln>
      </dgm:spPr>
      <dgm:t>
        <a:bodyPr/>
        <a:lstStyle/>
        <a:p>
          <a:r>
            <a:rPr lang="en-US" dirty="0"/>
            <a:t>공급자 및 고객 관계를 강화함</a:t>
          </a:r>
        </a:p>
      </dgm:t>
    </dgm:pt>
    <dgm:pt modelId="{7EF7B861-10FF-4F6D-A1E4-7E0BAB18DAEE}" type="parTrans" cxnId="{CDF33B6F-8721-4DD9-A4D7-92F0B3DE4B3E}">
      <dgm:prSet/>
      <dgm:spPr/>
      <dgm:t>
        <a:bodyPr/>
        <a:lstStyle/>
        <a:p>
          <a:endParaRPr lang="en-US"/>
        </a:p>
      </dgm:t>
    </dgm:pt>
    <dgm:pt modelId="{EC76CA94-82BF-4656-9AF6-895D38BDB950}" type="sibTrans" cxnId="{CDF33B6F-8721-4DD9-A4D7-92F0B3DE4B3E}">
      <dgm:prSet/>
      <dgm:spPr/>
      <dgm:t>
        <a:bodyPr/>
        <a:lstStyle/>
        <a:p>
          <a:endParaRPr lang="en-US"/>
        </a:p>
      </dgm:t>
    </dgm:pt>
    <dgm:pt modelId="{C753C840-ACB2-46F9-A08E-7B0337FB3A9C}">
      <dgm:prSet/>
      <dgm:spPr>
        <a:ln>
          <a:solidFill>
            <a:srgbClr val="FFC000"/>
          </a:solidFill>
        </a:ln>
      </dgm:spPr>
      <dgm:t>
        <a:bodyPr/>
        <a:lstStyle/>
        <a:p>
          <a:r>
            <a:rPr lang="en-US" dirty="0"/>
            <a:t>시장 가시성을 높임</a:t>
          </a:r>
        </a:p>
      </dgm:t>
    </dgm:pt>
    <dgm:pt modelId="{7914949D-7DF7-443A-8BAC-782A820678F7}" type="parTrans" cxnId="{5715B775-D803-40C5-8588-42C98A26203E}">
      <dgm:prSet/>
      <dgm:spPr/>
      <dgm:t>
        <a:bodyPr/>
        <a:lstStyle/>
        <a:p>
          <a:endParaRPr lang="en-US"/>
        </a:p>
      </dgm:t>
    </dgm:pt>
    <dgm:pt modelId="{1C016D6B-F736-4CD6-9C72-51EBD9B59220}" type="sibTrans" cxnId="{5715B775-D803-40C5-8588-42C98A26203E}">
      <dgm:prSet/>
      <dgm:spPr/>
      <dgm:t>
        <a:bodyPr/>
        <a:lstStyle/>
        <a:p>
          <a:endParaRPr lang="en-US"/>
        </a:p>
      </dgm:t>
    </dgm:pt>
    <dgm:pt modelId="{298833FF-F198-4241-B8F0-010540980E2B}">
      <dgm:prSet/>
      <dgm:spPr>
        <a:solidFill>
          <a:srgbClr val="1F4899"/>
        </a:solidFill>
      </dgm:spPr>
      <dgm:t>
        <a:bodyPr/>
        <a:lstStyle/>
        <a:p>
          <a:r>
            <a:rPr lang="en-US"/>
            <a:t>공시의 비용</a:t>
          </a:r>
        </a:p>
      </dgm:t>
    </dgm:pt>
    <dgm:pt modelId="{301F04EA-544D-4026-A833-2A31A21EF3A8}" type="parTrans" cxnId="{D26B1252-80BA-4ACB-87EC-B2146111E298}">
      <dgm:prSet/>
      <dgm:spPr/>
      <dgm:t>
        <a:bodyPr/>
        <a:lstStyle/>
        <a:p>
          <a:endParaRPr lang="en-US"/>
        </a:p>
      </dgm:t>
    </dgm:pt>
    <dgm:pt modelId="{FB9AFCD2-6609-43E3-ACA3-EED6D6329605}" type="sibTrans" cxnId="{D26B1252-80BA-4ACB-87EC-B2146111E298}">
      <dgm:prSet/>
      <dgm:spPr/>
      <dgm:t>
        <a:bodyPr/>
        <a:lstStyle/>
        <a:p>
          <a:endParaRPr lang="en-US"/>
        </a:p>
      </dgm:t>
    </dgm:pt>
    <dgm:pt modelId="{6DF5DF15-DE71-40BA-A3B8-A7C6A7FA9CB0}">
      <dgm:prSet/>
      <dgm:spPr>
        <a:ln>
          <a:solidFill>
            <a:srgbClr val="FFC000"/>
          </a:solidFill>
        </a:ln>
      </dgm:spPr>
      <dgm:t>
        <a:bodyPr/>
        <a:lstStyle/>
        <a:p>
          <a:r>
            <a:rPr lang="en-US" dirty="0"/>
            <a:t>작성 및 규정 준수 비용 (audits, SEC filings).</a:t>
          </a:r>
        </a:p>
      </dgm:t>
    </dgm:pt>
    <dgm:pt modelId="{D1E27F69-E079-4A05-AFA0-341A8C72DDAA}" type="parTrans" cxnId="{8A89E508-9D84-4F51-B229-B360119B089F}">
      <dgm:prSet/>
      <dgm:spPr/>
      <dgm:t>
        <a:bodyPr/>
        <a:lstStyle/>
        <a:p>
          <a:endParaRPr lang="en-US"/>
        </a:p>
      </dgm:t>
    </dgm:pt>
    <dgm:pt modelId="{74951A5C-1167-4DFF-A00C-A4470AD123F9}" type="sibTrans" cxnId="{8A89E508-9D84-4F51-B229-B360119B089F}">
      <dgm:prSet/>
      <dgm:spPr/>
      <dgm:t>
        <a:bodyPr/>
        <a:lstStyle/>
        <a:p>
          <a:endParaRPr lang="en-US"/>
        </a:p>
      </dgm:t>
    </dgm:pt>
    <dgm:pt modelId="{E16F5FAF-AB35-48C0-A1F3-68B68BFA7818}">
      <dgm:prSet/>
      <dgm:spPr>
        <a:ln>
          <a:solidFill>
            <a:srgbClr val="FFC000"/>
          </a:solidFill>
        </a:ln>
      </dgm:spPr>
      <dgm:t>
        <a:bodyPr/>
        <a:lstStyle/>
        <a:p>
          <a:r>
            <a:rPr lang="en-US" dirty="0"/>
            <a:t>전략 노출로 인한 경쟁 위험.</a:t>
          </a:r>
        </a:p>
      </dgm:t>
    </dgm:pt>
    <dgm:pt modelId="{FA4594AC-1669-40D1-A21A-A64D9EC9D5CF}" type="parTrans" cxnId="{34F93890-C166-462C-9EA5-6238F70EE6C2}">
      <dgm:prSet/>
      <dgm:spPr/>
      <dgm:t>
        <a:bodyPr/>
        <a:lstStyle/>
        <a:p>
          <a:endParaRPr lang="en-US"/>
        </a:p>
      </dgm:t>
    </dgm:pt>
    <dgm:pt modelId="{15C04A0D-3DA7-4938-A75C-2D46452A1363}" type="sibTrans" cxnId="{34F93890-C166-462C-9EA5-6238F70EE6C2}">
      <dgm:prSet/>
      <dgm:spPr/>
      <dgm:t>
        <a:bodyPr/>
        <a:lstStyle/>
        <a:p>
          <a:endParaRPr lang="en-US"/>
        </a:p>
      </dgm:t>
    </dgm:pt>
    <dgm:pt modelId="{A7300D3E-6057-4B03-9B04-DFB7C44F0AF8}" type="pres">
      <dgm:prSet presAssocID="{8F1670C6-8069-4A26-BA96-17D9865FC9B3}" presName="linear" presStyleCnt="0">
        <dgm:presLayoutVars>
          <dgm:dir/>
          <dgm:animLvl val="lvl"/>
          <dgm:resizeHandles val="exact"/>
        </dgm:presLayoutVars>
      </dgm:prSet>
      <dgm:spPr/>
    </dgm:pt>
    <dgm:pt modelId="{C8619F04-356E-4E68-9918-C2D43DB22DE2}" type="pres">
      <dgm:prSet presAssocID="{7F1D1794-2088-4028-908E-23826AC6BA83}" presName="parentLin" presStyleCnt="0"/>
      <dgm:spPr/>
    </dgm:pt>
    <dgm:pt modelId="{965A3E86-2059-4400-88A4-AFD5B25E1266}" type="pres">
      <dgm:prSet presAssocID="{7F1D1794-2088-4028-908E-23826AC6BA83}" presName="parentLeftMargin" presStyleLbl="node1" presStyleIdx="0" presStyleCnt="2"/>
      <dgm:spPr/>
    </dgm:pt>
    <dgm:pt modelId="{A61FB8E6-7A87-4BA3-ADB8-2E18BC601657}" type="pres">
      <dgm:prSet presAssocID="{7F1D1794-2088-4028-908E-23826AC6BA83}" presName="parentText" presStyleLbl="node1" presStyleIdx="0" presStyleCnt="2" custLinFactNeighborX="5376" custLinFactNeighborY="-5146">
        <dgm:presLayoutVars>
          <dgm:chMax val="0"/>
          <dgm:bulletEnabled val="1"/>
        </dgm:presLayoutVars>
      </dgm:prSet>
      <dgm:spPr/>
    </dgm:pt>
    <dgm:pt modelId="{4FA69174-807C-4F6C-85B5-495EB7886F83}" type="pres">
      <dgm:prSet presAssocID="{7F1D1794-2088-4028-908E-23826AC6BA83}" presName="negativeSpace" presStyleCnt="0"/>
      <dgm:spPr/>
    </dgm:pt>
    <dgm:pt modelId="{60FF2647-2EED-4D16-9D83-BA390E2D2CFC}" type="pres">
      <dgm:prSet presAssocID="{7F1D1794-2088-4028-908E-23826AC6BA83}" presName="childText" presStyleLbl="conFgAcc1" presStyleIdx="0" presStyleCnt="2" custLinFactNeighborY="-6279">
        <dgm:presLayoutVars>
          <dgm:bulletEnabled val="1"/>
        </dgm:presLayoutVars>
      </dgm:prSet>
      <dgm:spPr/>
    </dgm:pt>
    <dgm:pt modelId="{8605D866-6559-491D-B33C-0F503140849F}" type="pres">
      <dgm:prSet presAssocID="{CD3B6E80-F1F2-4030-9E3E-235CE529CA04}" presName="spaceBetweenRectangles" presStyleCnt="0"/>
      <dgm:spPr/>
    </dgm:pt>
    <dgm:pt modelId="{FCA36E80-14DA-4569-B6BD-EA8B6D19C695}" type="pres">
      <dgm:prSet presAssocID="{298833FF-F198-4241-B8F0-010540980E2B}" presName="parentLin" presStyleCnt="0"/>
      <dgm:spPr/>
    </dgm:pt>
    <dgm:pt modelId="{A0167710-F1ED-4FF4-A3EA-048B158A2455}" type="pres">
      <dgm:prSet presAssocID="{298833FF-F198-4241-B8F0-010540980E2B}" presName="parentLeftMargin" presStyleLbl="node1" presStyleIdx="0" presStyleCnt="2"/>
      <dgm:spPr/>
    </dgm:pt>
    <dgm:pt modelId="{99FADE9F-9677-4BE9-89C2-6DFC22A47B30}" type="pres">
      <dgm:prSet presAssocID="{298833FF-F198-4241-B8F0-010540980E2B}" presName="parentText" presStyleLbl="node1" presStyleIdx="1" presStyleCnt="2">
        <dgm:presLayoutVars>
          <dgm:chMax val="0"/>
          <dgm:bulletEnabled val="1"/>
        </dgm:presLayoutVars>
      </dgm:prSet>
      <dgm:spPr/>
    </dgm:pt>
    <dgm:pt modelId="{F81AF37C-7352-4DA1-85F6-2902C3CC9038}" type="pres">
      <dgm:prSet presAssocID="{298833FF-F198-4241-B8F0-010540980E2B}" presName="negativeSpace" presStyleCnt="0"/>
      <dgm:spPr/>
    </dgm:pt>
    <dgm:pt modelId="{58FA72D1-A900-4C52-A7D5-DB48BB32148D}" type="pres">
      <dgm:prSet presAssocID="{298833FF-F198-4241-B8F0-010540980E2B}" presName="childText" presStyleLbl="conFgAcc1" presStyleIdx="1" presStyleCnt="2">
        <dgm:presLayoutVars>
          <dgm:bulletEnabled val="1"/>
        </dgm:presLayoutVars>
      </dgm:prSet>
      <dgm:spPr/>
    </dgm:pt>
  </dgm:ptLst>
  <dgm:cxnLst>
    <dgm:cxn modelId="{8A89E508-9D84-4F51-B229-B360119B089F}" srcId="{298833FF-F198-4241-B8F0-010540980E2B}" destId="{6DF5DF15-DE71-40BA-A3B8-A7C6A7FA9CB0}" srcOrd="0" destOrd="0" parTransId="{D1E27F69-E079-4A05-AFA0-341A8C72DDAA}" sibTransId="{74951A5C-1167-4DFF-A00C-A4470AD123F9}"/>
    <dgm:cxn modelId="{0E249E24-7C8A-45C3-A064-E4916A278178}" type="presOf" srcId="{6DF5DF15-DE71-40BA-A3B8-A7C6A7FA9CB0}" destId="{58FA72D1-A900-4C52-A7D5-DB48BB32148D}" srcOrd="0" destOrd="0" presId="urn:microsoft.com/office/officeart/2005/8/layout/list1"/>
    <dgm:cxn modelId="{A5E92630-726D-4206-AD73-009A402503A0}" type="presOf" srcId="{298833FF-F198-4241-B8F0-010540980E2B}" destId="{A0167710-F1ED-4FF4-A3EA-048B158A2455}" srcOrd="0" destOrd="0" presId="urn:microsoft.com/office/officeart/2005/8/layout/list1"/>
    <dgm:cxn modelId="{D528B231-B887-4166-82F9-E9A84720F341}" type="presOf" srcId="{D5E6C279-8355-42B1-87EE-3CC21E1F8AAC}" destId="{60FF2647-2EED-4D16-9D83-BA390E2D2CFC}" srcOrd="0" destOrd="0" presId="urn:microsoft.com/office/officeart/2005/8/layout/list1"/>
    <dgm:cxn modelId="{1385405F-8B23-4500-BAC1-EAD8701322DC}" type="presOf" srcId="{8F1670C6-8069-4A26-BA96-17D9865FC9B3}" destId="{A7300D3E-6057-4B03-9B04-DFB7C44F0AF8}" srcOrd="0" destOrd="0" presId="urn:microsoft.com/office/officeart/2005/8/layout/list1"/>
    <dgm:cxn modelId="{627E4D43-ABDE-455C-9BE1-DA71BC930B8C}" type="presOf" srcId="{298833FF-F198-4241-B8F0-010540980E2B}" destId="{99FADE9F-9677-4BE9-89C2-6DFC22A47B30}" srcOrd="1" destOrd="0" presId="urn:microsoft.com/office/officeart/2005/8/layout/list1"/>
    <dgm:cxn modelId="{CDF33B6F-8721-4DD9-A4D7-92F0B3DE4B3E}" srcId="{7F1D1794-2088-4028-908E-23826AC6BA83}" destId="{2E4FE4E7-440C-4E7A-81E6-A73486424CDD}" srcOrd="1" destOrd="0" parTransId="{7EF7B861-10FF-4F6D-A1E4-7E0BAB18DAEE}" sibTransId="{EC76CA94-82BF-4656-9AF6-895D38BDB950}"/>
    <dgm:cxn modelId="{D26B1252-80BA-4ACB-87EC-B2146111E298}" srcId="{8F1670C6-8069-4A26-BA96-17D9865FC9B3}" destId="{298833FF-F198-4241-B8F0-010540980E2B}" srcOrd="1" destOrd="0" parTransId="{301F04EA-544D-4026-A833-2A31A21EF3A8}" sibTransId="{FB9AFCD2-6609-43E3-ACA3-EED6D6329605}"/>
    <dgm:cxn modelId="{5715B775-D803-40C5-8588-42C98A26203E}" srcId="{7F1D1794-2088-4028-908E-23826AC6BA83}" destId="{C753C840-ACB2-46F9-A08E-7B0337FB3A9C}" srcOrd="2" destOrd="0" parTransId="{7914949D-7DF7-443A-8BAC-782A820678F7}" sibTransId="{1C016D6B-F736-4CD6-9C72-51EBD9B59220}"/>
    <dgm:cxn modelId="{78F3D157-F24E-479D-9318-824D9956BC25}" type="presOf" srcId="{7F1D1794-2088-4028-908E-23826AC6BA83}" destId="{A61FB8E6-7A87-4BA3-ADB8-2E18BC601657}" srcOrd="1" destOrd="0" presId="urn:microsoft.com/office/officeart/2005/8/layout/list1"/>
    <dgm:cxn modelId="{8DD9FF7D-4DAA-4EC0-8DDF-89C74B9B69F7}" type="presOf" srcId="{7F1D1794-2088-4028-908E-23826AC6BA83}" destId="{965A3E86-2059-4400-88A4-AFD5B25E1266}" srcOrd="0" destOrd="0" presId="urn:microsoft.com/office/officeart/2005/8/layout/list1"/>
    <dgm:cxn modelId="{34F93890-C166-462C-9EA5-6238F70EE6C2}" srcId="{298833FF-F198-4241-B8F0-010540980E2B}" destId="{E16F5FAF-AB35-48C0-A1F3-68B68BFA7818}" srcOrd="1" destOrd="0" parTransId="{FA4594AC-1669-40D1-A21A-A64D9EC9D5CF}" sibTransId="{15C04A0D-3DA7-4938-A75C-2D46452A1363}"/>
    <dgm:cxn modelId="{A15576A7-B496-4D61-BBEB-78CD2DF38E1A}" type="presOf" srcId="{C753C840-ACB2-46F9-A08E-7B0337FB3A9C}" destId="{60FF2647-2EED-4D16-9D83-BA390E2D2CFC}" srcOrd="0" destOrd="2" presId="urn:microsoft.com/office/officeart/2005/8/layout/list1"/>
    <dgm:cxn modelId="{B5AD7BBA-76D7-4019-AB27-8775CC807C83}" type="presOf" srcId="{E16F5FAF-AB35-48C0-A1F3-68B68BFA7818}" destId="{58FA72D1-A900-4C52-A7D5-DB48BB32148D}" srcOrd="0" destOrd="1" presId="urn:microsoft.com/office/officeart/2005/8/layout/list1"/>
    <dgm:cxn modelId="{9DFD67C7-E623-42E2-9F00-1D63462A33E9}" type="presOf" srcId="{2E4FE4E7-440C-4E7A-81E6-A73486424CDD}" destId="{60FF2647-2EED-4D16-9D83-BA390E2D2CFC}" srcOrd="0" destOrd="1" presId="urn:microsoft.com/office/officeart/2005/8/layout/list1"/>
    <dgm:cxn modelId="{266173DB-32CA-43FE-953F-422C6D309150}" srcId="{7F1D1794-2088-4028-908E-23826AC6BA83}" destId="{D5E6C279-8355-42B1-87EE-3CC21E1F8AAC}" srcOrd="0" destOrd="0" parTransId="{FA8F6438-4A5B-447F-8765-37A9DEE054C0}" sibTransId="{D94A7676-D88B-4DA0-B693-5FA258CF35B5}"/>
    <dgm:cxn modelId="{050E3BE4-2302-4DC5-B952-2A76744C977F}" srcId="{8F1670C6-8069-4A26-BA96-17D9865FC9B3}" destId="{7F1D1794-2088-4028-908E-23826AC6BA83}" srcOrd="0" destOrd="0" parTransId="{A152BF29-EC15-4F2B-8931-4C20776E788D}" sibTransId="{CD3B6E80-F1F2-4030-9E3E-235CE529CA04}"/>
    <dgm:cxn modelId="{D195C7F2-78D3-4228-A63E-5DE6708ADF24}" type="presParOf" srcId="{A7300D3E-6057-4B03-9B04-DFB7C44F0AF8}" destId="{C8619F04-356E-4E68-9918-C2D43DB22DE2}" srcOrd="0" destOrd="0" presId="urn:microsoft.com/office/officeart/2005/8/layout/list1"/>
    <dgm:cxn modelId="{0B5BA533-BAAD-4BFA-8115-368A8F1896C2}" type="presParOf" srcId="{C8619F04-356E-4E68-9918-C2D43DB22DE2}" destId="{965A3E86-2059-4400-88A4-AFD5B25E1266}" srcOrd="0" destOrd="0" presId="urn:microsoft.com/office/officeart/2005/8/layout/list1"/>
    <dgm:cxn modelId="{C2261B28-3BC7-471D-95D9-CDA51344A441}" type="presParOf" srcId="{C8619F04-356E-4E68-9918-C2D43DB22DE2}" destId="{A61FB8E6-7A87-4BA3-ADB8-2E18BC601657}" srcOrd="1" destOrd="0" presId="urn:microsoft.com/office/officeart/2005/8/layout/list1"/>
    <dgm:cxn modelId="{D484922C-55BA-4FC3-A2A7-1DC7A0860972}" type="presParOf" srcId="{A7300D3E-6057-4B03-9B04-DFB7C44F0AF8}" destId="{4FA69174-807C-4F6C-85B5-495EB7886F83}" srcOrd="1" destOrd="0" presId="urn:microsoft.com/office/officeart/2005/8/layout/list1"/>
    <dgm:cxn modelId="{CA37A127-3131-4B81-A83A-2B8300597A96}" type="presParOf" srcId="{A7300D3E-6057-4B03-9B04-DFB7C44F0AF8}" destId="{60FF2647-2EED-4D16-9D83-BA390E2D2CFC}" srcOrd="2" destOrd="0" presId="urn:microsoft.com/office/officeart/2005/8/layout/list1"/>
    <dgm:cxn modelId="{12234B80-C90C-453D-983E-7508F183D1EB}" type="presParOf" srcId="{A7300D3E-6057-4B03-9B04-DFB7C44F0AF8}" destId="{8605D866-6559-491D-B33C-0F503140849F}" srcOrd="3" destOrd="0" presId="urn:microsoft.com/office/officeart/2005/8/layout/list1"/>
    <dgm:cxn modelId="{5F6AB50E-2E78-48E4-B747-92C0892CC99F}" type="presParOf" srcId="{A7300D3E-6057-4B03-9B04-DFB7C44F0AF8}" destId="{FCA36E80-14DA-4569-B6BD-EA8B6D19C695}" srcOrd="4" destOrd="0" presId="urn:microsoft.com/office/officeart/2005/8/layout/list1"/>
    <dgm:cxn modelId="{718A53B4-3D77-482D-A9CC-DB4EDDCA65FF}" type="presParOf" srcId="{FCA36E80-14DA-4569-B6BD-EA8B6D19C695}" destId="{A0167710-F1ED-4FF4-A3EA-048B158A2455}" srcOrd="0" destOrd="0" presId="urn:microsoft.com/office/officeart/2005/8/layout/list1"/>
    <dgm:cxn modelId="{2CD20326-6FC5-45C0-973E-1F7F3FE3C0C4}" type="presParOf" srcId="{FCA36E80-14DA-4569-B6BD-EA8B6D19C695}" destId="{99FADE9F-9677-4BE9-89C2-6DFC22A47B30}" srcOrd="1" destOrd="0" presId="urn:microsoft.com/office/officeart/2005/8/layout/list1"/>
    <dgm:cxn modelId="{1905C8F9-B404-42D4-9841-B527D809D0B2}" type="presParOf" srcId="{A7300D3E-6057-4B03-9B04-DFB7C44F0AF8}" destId="{F81AF37C-7352-4DA1-85F6-2902C3CC9038}" srcOrd="5" destOrd="0" presId="urn:microsoft.com/office/officeart/2005/8/layout/list1"/>
    <dgm:cxn modelId="{5E436835-319E-409C-A268-D9755A4788B5}" type="presParOf" srcId="{A7300D3E-6057-4B03-9B04-DFB7C44F0AF8}" destId="{58FA72D1-A900-4C52-A7D5-DB48BB32148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56C8D-D43F-4833-9869-CFE0943D3CF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43061172-472B-437C-BDEA-4A57CFD06B7A}">
      <dgm:prSet/>
      <dgm:spPr>
        <a:solidFill>
          <a:srgbClr val="1F4899"/>
        </a:solidFill>
      </dgm:spPr>
      <dgm:t>
        <a:bodyPr/>
        <a:lstStyle/>
        <a:p>
          <a:r>
            <a:rPr lang="en-US" dirty="0"/>
            <a:t>경영진</a:t>
          </a:r>
        </a:p>
      </dgm:t>
    </dgm:pt>
    <dgm:pt modelId="{0C5C6A1A-F560-47B0-A130-A3E031C8FB1C}" type="parTrans" cxnId="{78D920A9-2A09-4ED0-BA73-FB536C5FA484}">
      <dgm:prSet/>
      <dgm:spPr/>
      <dgm:t>
        <a:bodyPr/>
        <a:lstStyle/>
        <a:p>
          <a:endParaRPr lang="en-US"/>
        </a:p>
      </dgm:t>
    </dgm:pt>
    <dgm:pt modelId="{F32C5E43-0399-4C9D-B09B-93DF5017149E}" type="sibTrans" cxnId="{78D920A9-2A09-4ED0-BA73-FB536C5FA484}">
      <dgm:prSet/>
      <dgm:spPr/>
      <dgm:t>
        <a:bodyPr/>
        <a:lstStyle/>
        <a:p>
          <a:endParaRPr lang="en-US"/>
        </a:p>
      </dgm:t>
    </dgm:pt>
    <dgm:pt modelId="{7B1750CA-0DE8-4677-AF6A-052F857ABFF0}">
      <dgm:prSet/>
      <dgm:spPr>
        <a:ln>
          <a:solidFill>
            <a:srgbClr val="FFC000"/>
          </a:solidFill>
        </a:ln>
      </dgm:spPr>
      <dgm:t>
        <a:bodyPr/>
        <a:lstStyle/>
        <a:p>
          <a:r>
            <a:rPr lang="en-US" dirty="0"/>
            <a:t>재무제표를 작성함.</a:t>
          </a:r>
        </a:p>
      </dgm:t>
    </dgm:pt>
    <dgm:pt modelId="{D2CCE168-69E0-453B-A179-0242B7E13FC5}" type="parTrans" cxnId="{E54EF3DE-3B40-4F20-9FBE-D751DFE7A823}">
      <dgm:prSet/>
      <dgm:spPr/>
      <dgm:t>
        <a:bodyPr/>
        <a:lstStyle/>
        <a:p>
          <a:endParaRPr lang="en-US"/>
        </a:p>
      </dgm:t>
    </dgm:pt>
    <dgm:pt modelId="{7D5BFA4A-485D-4A89-8925-FA37C6755CF4}" type="sibTrans" cxnId="{E54EF3DE-3B40-4F20-9FBE-D751DFE7A823}">
      <dgm:prSet/>
      <dgm:spPr/>
      <dgm:t>
        <a:bodyPr/>
        <a:lstStyle/>
        <a:p>
          <a:endParaRPr lang="en-US"/>
        </a:p>
      </dgm:t>
    </dgm:pt>
    <dgm:pt modelId="{D14CE736-09FC-4734-B3C0-5C0E56D16C99}">
      <dgm:prSet/>
      <dgm:spPr>
        <a:ln>
          <a:solidFill>
            <a:srgbClr val="FFC000"/>
          </a:solidFill>
        </a:ln>
      </dgm:spPr>
      <dgm:t>
        <a:bodyPr/>
        <a:lstStyle/>
        <a:p>
          <a:r>
            <a:rPr lang="en-US"/>
            <a:t>재무제표에 공시된 내용에 대해 책임을 짐.</a:t>
          </a:r>
        </a:p>
      </dgm:t>
    </dgm:pt>
    <dgm:pt modelId="{402E4E00-F709-4724-BCB9-A0C0D2304138}" type="parTrans" cxnId="{38061E70-903E-4599-8004-6AEFE91C838C}">
      <dgm:prSet/>
      <dgm:spPr/>
      <dgm:t>
        <a:bodyPr/>
        <a:lstStyle/>
        <a:p>
          <a:endParaRPr lang="en-US"/>
        </a:p>
      </dgm:t>
    </dgm:pt>
    <dgm:pt modelId="{B482A186-3F08-412C-801E-4AABD22F4625}" type="sibTrans" cxnId="{38061E70-903E-4599-8004-6AEFE91C838C}">
      <dgm:prSet/>
      <dgm:spPr/>
      <dgm:t>
        <a:bodyPr/>
        <a:lstStyle/>
        <a:p>
          <a:endParaRPr lang="en-US"/>
        </a:p>
      </dgm:t>
    </dgm:pt>
    <dgm:pt modelId="{057FFA8D-5232-4399-848B-C581DB903408}">
      <dgm:prSet/>
      <dgm:spPr>
        <a:solidFill>
          <a:srgbClr val="1F4899"/>
        </a:solidFill>
      </dgm:spPr>
      <dgm:t>
        <a:bodyPr/>
        <a:lstStyle/>
        <a:p>
          <a:r>
            <a:rPr lang="en-US"/>
            <a:t>독립 감사인</a:t>
          </a:r>
        </a:p>
      </dgm:t>
    </dgm:pt>
    <dgm:pt modelId="{3A90E950-FF90-4469-B2E5-1F34FDC36CFB}" type="parTrans" cxnId="{82D3604C-D8A0-40BE-92AE-D4E2C293B1E5}">
      <dgm:prSet/>
      <dgm:spPr/>
      <dgm:t>
        <a:bodyPr/>
        <a:lstStyle/>
        <a:p>
          <a:endParaRPr lang="en-US"/>
        </a:p>
      </dgm:t>
    </dgm:pt>
    <dgm:pt modelId="{CEC21921-3523-4746-A25D-747792923FFF}" type="sibTrans" cxnId="{82D3604C-D8A0-40BE-92AE-D4E2C293B1E5}">
      <dgm:prSet/>
      <dgm:spPr/>
      <dgm:t>
        <a:bodyPr/>
        <a:lstStyle/>
        <a:p>
          <a:endParaRPr lang="en-US"/>
        </a:p>
      </dgm:t>
    </dgm:pt>
    <dgm:pt modelId="{C4781DE2-3982-4A1C-841D-72E727D6C6F0}">
      <dgm:prSet/>
      <dgm:spPr>
        <a:ln>
          <a:solidFill>
            <a:srgbClr val="FFC000"/>
          </a:solidFill>
        </a:ln>
      </dgm:spPr>
      <dgm:t>
        <a:bodyPr/>
        <a:lstStyle/>
        <a:p>
          <a:r>
            <a:rPr lang="en-US" dirty="0"/>
            <a:t>정확성과 완전성을 보증하기 위해 재무제표를 감사(audit)함.</a:t>
          </a:r>
        </a:p>
      </dgm:t>
    </dgm:pt>
    <dgm:pt modelId="{145D0704-199A-453B-A1DA-3BBAAC599909}" type="parTrans" cxnId="{C51EE0B0-8352-4ABC-9B17-CD4D01C79839}">
      <dgm:prSet/>
      <dgm:spPr/>
      <dgm:t>
        <a:bodyPr/>
        <a:lstStyle/>
        <a:p>
          <a:endParaRPr lang="en-US"/>
        </a:p>
      </dgm:t>
    </dgm:pt>
    <dgm:pt modelId="{96190CF9-8CEE-4F03-B686-8096CBBD8344}" type="sibTrans" cxnId="{C51EE0B0-8352-4ABC-9B17-CD4D01C79839}">
      <dgm:prSet/>
      <dgm:spPr/>
      <dgm:t>
        <a:bodyPr/>
        <a:lstStyle/>
        <a:p>
          <a:endParaRPr lang="en-US"/>
        </a:p>
      </dgm:t>
    </dgm:pt>
    <dgm:pt modelId="{7BB76ED2-2BA4-44C0-A9D7-F071444CF99B}">
      <dgm:prSet/>
      <dgm:spPr>
        <a:ln>
          <a:solidFill>
            <a:srgbClr val="FFC000"/>
          </a:solidFill>
        </a:ln>
      </dgm:spPr>
      <dgm:t>
        <a:bodyPr/>
        <a:lstStyle/>
        <a:p>
          <a:r>
            <a:rPr lang="en-US" dirty="0"/>
            <a:t>정확성에 대한 '의견(opinion)'을 제시함.</a:t>
          </a:r>
        </a:p>
      </dgm:t>
    </dgm:pt>
    <dgm:pt modelId="{5A6962F1-D999-4221-8AF9-8909E790A26A}" type="parTrans" cxnId="{AE208534-AFFF-4859-9D07-5E0BCB496DC5}">
      <dgm:prSet/>
      <dgm:spPr/>
      <dgm:t>
        <a:bodyPr/>
        <a:lstStyle/>
        <a:p>
          <a:endParaRPr lang="en-US"/>
        </a:p>
      </dgm:t>
    </dgm:pt>
    <dgm:pt modelId="{2A3F4C36-113D-49CD-9AD6-AD673AE5085F}" type="sibTrans" cxnId="{AE208534-AFFF-4859-9D07-5E0BCB496DC5}">
      <dgm:prSet/>
      <dgm:spPr/>
      <dgm:t>
        <a:bodyPr/>
        <a:lstStyle/>
        <a:p>
          <a:endParaRPr lang="en-US"/>
        </a:p>
      </dgm:t>
    </dgm:pt>
    <dgm:pt modelId="{2E8DD26E-799F-41FD-9DC6-41F349AFA195}">
      <dgm:prSet/>
      <dgm:spPr>
        <a:ln>
          <a:solidFill>
            <a:srgbClr val="FFC000"/>
          </a:solidFill>
        </a:ln>
      </dgm:spPr>
      <dgm:t>
        <a:bodyPr/>
        <a:lstStyle/>
        <a:p>
          <a:r>
            <a:rPr lang="en-US" dirty="0"/>
            <a:t>상장기업의 재무제표는 독립적인 audit firm의 감사를 받아야 함.</a:t>
          </a:r>
        </a:p>
      </dgm:t>
    </dgm:pt>
    <dgm:pt modelId="{B7AE7385-DD37-48F0-9044-F7624035A415}" type="parTrans" cxnId="{3F72667F-E263-4D3D-B42E-6D0F02AD494B}">
      <dgm:prSet/>
      <dgm:spPr/>
      <dgm:t>
        <a:bodyPr/>
        <a:lstStyle/>
        <a:p>
          <a:endParaRPr lang="en-US"/>
        </a:p>
      </dgm:t>
    </dgm:pt>
    <dgm:pt modelId="{8AC5675E-6F9A-49BA-ABFA-97B98597EC04}" type="sibTrans" cxnId="{3F72667F-E263-4D3D-B42E-6D0F02AD494B}">
      <dgm:prSet/>
      <dgm:spPr/>
      <dgm:t>
        <a:bodyPr/>
        <a:lstStyle/>
        <a:p>
          <a:endParaRPr lang="en-US"/>
        </a:p>
      </dgm:t>
    </dgm:pt>
    <dgm:pt modelId="{D6BA5CD0-C69F-4A59-91C0-DC044EC4F007}" type="pres">
      <dgm:prSet presAssocID="{B1D56C8D-D43F-4833-9869-CFE0943D3CFD}" presName="linear" presStyleCnt="0">
        <dgm:presLayoutVars>
          <dgm:dir/>
          <dgm:animLvl val="lvl"/>
          <dgm:resizeHandles val="exact"/>
        </dgm:presLayoutVars>
      </dgm:prSet>
      <dgm:spPr/>
    </dgm:pt>
    <dgm:pt modelId="{1EE7C93E-0084-429F-AAF9-0E52B2E53E69}" type="pres">
      <dgm:prSet presAssocID="{43061172-472B-437C-BDEA-4A57CFD06B7A}" presName="parentLin" presStyleCnt="0"/>
      <dgm:spPr/>
    </dgm:pt>
    <dgm:pt modelId="{E8514E71-3755-4E57-B3D6-95B5A28DD5BB}" type="pres">
      <dgm:prSet presAssocID="{43061172-472B-437C-BDEA-4A57CFD06B7A}" presName="parentLeftMargin" presStyleLbl="node1" presStyleIdx="0" presStyleCnt="2"/>
      <dgm:spPr/>
    </dgm:pt>
    <dgm:pt modelId="{15A5F335-3A4F-41DC-9F2C-04A21B1D905E}" type="pres">
      <dgm:prSet presAssocID="{43061172-472B-437C-BDEA-4A57CFD06B7A}" presName="parentText" presStyleLbl="node1" presStyleIdx="0" presStyleCnt="2">
        <dgm:presLayoutVars>
          <dgm:chMax val="0"/>
          <dgm:bulletEnabled val="1"/>
        </dgm:presLayoutVars>
      </dgm:prSet>
      <dgm:spPr/>
    </dgm:pt>
    <dgm:pt modelId="{362AD9DE-8186-4B25-9B1F-D530086D8B69}" type="pres">
      <dgm:prSet presAssocID="{43061172-472B-437C-BDEA-4A57CFD06B7A}" presName="negativeSpace" presStyleCnt="0"/>
      <dgm:spPr/>
    </dgm:pt>
    <dgm:pt modelId="{C69047A5-1486-46BC-8E36-BAD7E7207E98}" type="pres">
      <dgm:prSet presAssocID="{43061172-472B-437C-BDEA-4A57CFD06B7A}" presName="childText" presStyleLbl="conFgAcc1" presStyleIdx="0" presStyleCnt="2">
        <dgm:presLayoutVars>
          <dgm:bulletEnabled val="1"/>
        </dgm:presLayoutVars>
      </dgm:prSet>
      <dgm:spPr/>
    </dgm:pt>
    <dgm:pt modelId="{828D27E4-2DB8-4749-83E0-E9071599FC6F}" type="pres">
      <dgm:prSet presAssocID="{F32C5E43-0399-4C9D-B09B-93DF5017149E}" presName="spaceBetweenRectangles" presStyleCnt="0"/>
      <dgm:spPr/>
    </dgm:pt>
    <dgm:pt modelId="{6D80A96E-FF13-41DE-89E1-98E21F145287}" type="pres">
      <dgm:prSet presAssocID="{057FFA8D-5232-4399-848B-C581DB903408}" presName="parentLin" presStyleCnt="0"/>
      <dgm:spPr/>
    </dgm:pt>
    <dgm:pt modelId="{83D8AC8D-D5A7-4ECC-87FA-CBAF74403E0E}" type="pres">
      <dgm:prSet presAssocID="{057FFA8D-5232-4399-848B-C581DB903408}" presName="parentLeftMargin" presStyleLbl="node1" presStyleIdx="0" presStyleCnt="2"/>
      <dgm:spPr/>
    </dgm:pt>
    <dgm:pt modelId="{5D4771FE-D157-426E-9941-ED8D17324C96}" type="pres">
      <dgm:prSet presAssocID="{057FFA8D-5232-4399-848B-C581DB903408}" presName="parentText" presStyleLbl="node1" presStyleIdx="1" presStyleCnt="2">
        <dgm:presLayoutVars>
          <dgm:chMax val="0"/>
          <dgm:bulletEnabled val="1"/>
        </dgm:presLayoutVars>
      </dgm:prSet>
      <dgm:spPr/>
    </dgm:pt>
    <dgm:pt modelId="{7182B293-5719-420A-BCC3-78B6A92C7DBE}" type="pres">
      <dgm:prSet presAssocID="{057FFA8D-5232-4399-848B-C581DB903408}" presName="negativeSpace" presStyleCnt="0"/>
      <dgm:spPr/>
    </dgm:pt>
    <dgm:pt modelId="{268BBBE6-4F42-4571-A3FF-474487AC720D}" type="pres">
      <dgm:prSet presAssocID="{057FFA8D-5232-4399-848B-C581DB903408}" presName="childText" presStyleLbl="conFgAcc1" presStyleIdx="1" presStyleCnt="2">
        <dgm:presLayoutVars>
          <dgm:bulletEnabled val="1"/>
        </dgm:presLayoutVars>
      </dgm:prSet>
      <dgm:spPr/>
    </dgm:pt>
  </dgm:ptLst>
  <dgm:cxnLst>
    <dgm:cxn modelId="{4FFDDF05-070D-4A3E-A314-641A9B121C1B}" type="presOf" srcId="{7B1750CA-0DE8-4677-AF6A-052F857ABFF0}" destId="{C69047A5-1486-46BC-8E36-BAD7E7207E98}" srcOrd="0" destOrd="0" presId="urn:microsoft.com/office/officeart/2005/8/layout/list1"/>
    <dgm:cxn modelId="{E5D8351A-4576-46F0-B481-5772D3DF12E7}" type="presOf" srcId="{057FFA8D-5232-4399-848B-C581DB903408}" destId="{83D8AC8D-D5A7-4ECC-87FA-CBAF74403E0E}" srcOrd="0" destOrd="0" presId="urn:microsoft.com/office/officeart/2005/8/layout/list1"/>
    <dgm:cxn modelId="{42D0472D-2A73-46FA-9E89-F47ECA929CFF}" type="presOf" srcId="{C4781DE2-3982-4A1C-841D-72E727D6C6F0}" destId="{268BBBE6-4F42-4571-A3FF-474487AC720D}" srcOrd="0" destOrd="0" presId="urn:microsoft.com/office/officeart/2005/8/layout/list1"/>
    <dgm:cxn modelId="{AE208534-AFFF-4859-9D07-5E0BCB496DC5}" srcId="{057FFA8D-5232-4399-848B-C581DB903408}" destId="{7BB76ED2-2BA4-44C0-A9D7-F071444CF99B}" srcOrd="1" destOrd="0" parTransId="{5A6962F1-D999-4221-8AF9-8909E790A26A}" sibTransId="{2A3F4C36-113D-49CD-9AD6-AD673AE5085F}"/>
    <dgm:cxn modelId="{4D19543D-6A81-4285-B279-3D0204A81D80}" type="presOf" srcId="{B1D56C8D-D43F-4833-9869-CFE0943D3CFD}" destId="{D6BA5CD0-C69F-4A59-91C0-DC044EC4F007}" srcOrd="0" destOrd="0" presId="urn:microsoft.com/office/officeart/2005/8/layout/list1"/>
    <dgm:cxn modelId="{C32B645D-7C65-4BEA-ACD9-A34CEBADC6C0}" type="presOf" srcId="{43061172-472B-437C-BDEA-4A57CFD06B7A}" destId="{E8514E71-3755-4E57-B3D6-95B5A28DD5BB}" srcOrd="0" destOrd="0" presId="urn:microsoft.com/office/officeart/2005/8/layout/list1"/>
    <dgm:cxn modelId="{82D3604C-D8A0-40BE-92AE-D4E2C293B1E5}" srcId="{B1D56C8D-D43F-4833-9869-CFE0943D3CFD}" destId="{057FFA8D-5232-4399-848B-C581DB903408}" srcOrd="1" destOrd="0" parTransId="{3A90E950-FF90-4469-B2E5-1F34FDC36CFB}" sibTransId="{CEC21921-3523-4746-A25D-747792923FFF}"/>
    <dgm:cxn modelId="{38061E70-903E-4599-8004-6AEFE91C838C}" srcId="{43061172-472B-437C-BDEA-4A57CFD06B7A}" destId="{D14CE736-09FC-4734-B3C0-5C0E56D16C99}" srcOrd="1" destOrd="0" parTransId="{402E4E00-F709-4724-BCB9-A0C0D2304138}" sibTransId="{B482A186-3F08-412C-801E-4AABD22F4625}"/>
    <dgm:cxn modelId="{85B7507A-B24A-4E1D-9FB3-090A791FBBFC}" type="presOf" srcId="{7BB76ED2-2BA4-44C0-A9D7-F071444CF99B}" destId="{268BBBE6-4F42-4571-A3FF-474487AC720D}" srcOrd="0" destOrd="1" presId="urn:microsoft.com/office/officeart/2005/8/layout/list1"/>
    <dgm:cxn modelId="{4FDD337F-5706-443C-8BCA-BABA27061800}" type="presOf" srcId="{43061172-472B-437C-BDEA-4A57CFD06B7A}" destId="{15A5F335-3A4F-41DC-9F2C-04A21B1D905E}" srcOrd="1" destOrd="0" presId="urn:microsoft.com/office/officeart/2005/8/layout/list1"/>
    <dgm:cxn modelId="{3F72667F-E263-4D3D-B42E-6D0F02AD494B}" srcId="{057FFA8D-5232-4399-848B-C581DB903408}" destId="{2E8DD26E-799F-41FD-9DC6-41F349AFA195}" srcOrd="2" destOrd="0" parTransId="{B7AE7385-DD37-48F0-9044-F7624035A415}" sibTransId="{8AC5675E-6F9A-49BA-ABFA-97B98597EC04}"/>
    <dgm:cxn modelId="{53508D9C-9D1A-4456-9955-B10ED9323F8C}" type="presOf" srcId="{057FFA8D-5232-4399-848B-C581DB903408}" destId="{5D4771FE-D157-426E-9941-ED8D17324C96}" srcOrd="1" destOrd="0" presId="urn:microsoft.com/office/officeart/2005/8/layout/list1"/>
    <dgm:cxn modelId="{78D920A9-2A09-4ED0-BA73-FB536C5FA484}" srcId="{B1D56C8D-D43F-4833-9869-CFE0943D3CFD}" destId="{43061172-472B-437C-BDEA-4A57CFD06B7A}" srcOrd="0" destOrd="0" parTransId="{0C5C6A1A-F560-47B0-A130-A3E031C8FB1C}" sibTransId="{F32C5E43-0399-4C9D-B09B-93DF5017149E}"/>
    <dgm:cxn modelId="{C51EE0B0-8352-4ABC-9B17-CD4D01C79839}" srcId="{057FFA8D-5232-4399-848B-C581DB903408}" destId="{C4781DE2-3982-4A1C-841D-72E727D6C6F0}" srcOrd="0" destOrd="0" parTransId="{145D0704-199A-453B-A1DA-3BBAAC599909}" sibTransId="{96190CF9-8CEE-4F03-B686-8096CBBD8344}"/>
    <dgm:cxn modelId="{6AF849D6-BBC1-44FF-8FC1-03FD3584DB10}" type="presOf" srcId="{D14CE736-09FC-4734-B3C0-5C0E56D16C99}" destId="{C69047A5-1486-46BC-8E36-BAD7E7207E98}" srcOrd="0" destOrd="1" presId="urn:microsoft.com/office/officeart/2005/8/layout/list1"/>
    <dgm:cxn modelId="{E54EF3DE-3B40-4F20-9FBE-D751DFE7A823}" srcId="{43061172-472B-437C-BDEA-4A57CFD06B7A}" destId="{7B1750CA-0DE8-4677-AF6A-052F857ABFF0}" srcOrd="0" destOrd="0" parTransId="{D2CCE168-69E0-453B-A179-0242B7E13FC5}" sibTransId="{7D5BFA4A-485D-4A89-8925-FA37C6755CF4}"/>
    <dgm:cxn modelId="{B41123F8-A928-4AC5-A30C-E9843CD09175}" type="presOf" srcId="{2E8DD26E-799F-41FD-9DC6-41F349AFA195}" destId="{268BBBE6-4F42-4571-A3FF-474487AC720D}" srcOrd="0" destOrd="2" presId="urn:microsoft.com/office/officeart/2005/8/layout/list1"/>
    <dgm:cxn modelId="{71A9FADC-C8AB-4545-8074-05C791D283E2}" type="presParOf" srcId="{D6BA5CD0-C69F-4A59-91C0-DC044EC4F007}" destId="{1EE7C93E-0084-429F-AAF9-0E52B2E53E69}" srcOrd="0" destOrd="0" presId="urn:microsoft.com/office/officeart/2005/8/layout/list1"/>
    <dgm:cxn modelId="{C0D814D2-0B20-4811-8548-B05F41A93C26}" type="presParOf" srcId="{1EE7C93E-0084-429F-AAF9-0E52B2E53E69}" destId="{E8514E71-3755-4E57-B3D6-95B5A28DD5BB}" srcOrd="0" destOrd="0" presId="urn:microsoft.com/office/officeart/2005/8/layout/list1"/>
    <dgm:cxn modelId="{5BE44D30-A443-4611-8C53-9F666C4B1D04}" type="presParOf" srcId="{1EE7C93E-0084-429F-AAF9-0E52B2E53E69}" destId="{15A5F335-3A4F-41DC-9F2C-04A21B1D905E}" srcOrd="1" destOrd="0" presId="urn:microsoft.com/office/officeart/2005/8/layout/list1"/>
    <dgm:cxn modelId="{61514C77-D99B-4602-AACD-74D53A9AC115}" type="presParOf" srcId="{D6BA5CD0-C69F-4A59-91C0-DC044EC4F007}" destId="{362AD9DE-8186-4B25-9B1F-D530086D8B69}" srcOrd="1" destOrd="0" presId="urn:microsoft.com/office/officeart/2005/8/layout/list1"/>
    <dgm:cxn modelId="{CD00D5EC-4423-4C66-88E6-2D4D105881CA}" type="presParOf" srcId="{D6BA5CD0-C69F-4A59-91C0-DC044EC4F007}" destId="{C69047A5-1486-46BC-8E36-BAD7E7207E98}" srcOrd="2" destOrd="0" presId="urn:microsoft.com/office/officeart/2005/8/layout/list1"/>
    <dgm:cxn modelId="{BBC7E243-C637-482A-AFB3-4CD8D7811F79}" type="presParOf" srcId="{D6BA5CD0-C69F-4A59-91C0-DC044EC4F007}" destId="{828D27E4-2DB8-4749-83E0-E9071599FC6F}" srcOrd="3" destOrd="0" presId="urn:microsoft.com/office/officeart/2005/8/layout/list1"/>
    <dgm:cxn modelId="{76D9A89C-8CC6-4750-B637-1B2D9B06B499}" type="presParOf" srcId="{D6BA5CD0-C69F-4A59-91C0-DC044EC4F007}" destId="{6D80A96E-FF13-41DE-89E1-98E21F145287}" srcOrd="4" destOrd="0" presId="urn:microsoft.com/office/officeart/2005/8/layout/list1"/>
    <dgm:cxn modelId="{00816BC6-1EA5-4E9F-9BC7-8BD187819163}" type="presParOf" srcId="{6D80A96E-FF13-41DE-89E1-98E21F145287}" destId="{83D8AC8D-D5A7-4ECC-87FA-CBAF74403E0E}" srcOrd="0" destOrd="0" presId="urn:microsoft.com/office/officeart/2005/8/layout/list1"/>
    <dgm:cxn modelId="{DF59E0B6-F478-4979-A8D8-B29657EF76D6}" type="presParOf" srcId="{6D80A96E-FF13-41DE-89E1-98E21F145287}" destId="{5D4771FE-D157-426E-9941-ED8D17324C96}" srcOrd="1" destOrd="0" presId="urn:microsoft.com/office/officeart/2005/8/layout/list1"/>
    <dgm:cxn modelId="{13224B0F-4CBD-4266-9617-2F5688F547BF}" type="presParOf" srcId="{D6BA5CD0-C69F-4A59-91C0-DC044EC4F007}" destId="{7182B293-5719-420A-BCC3-78B6A92C7DBE}" srcOrd="5" destOrd="0" presId="urn:microsoft.com/office/officeart/2005/8/layout/list1"/>
    <dgm:cxn modelId="{01F89C4E-7A9B-4B24-B3BF-F0B4B31EDF6F}" type="presParOf" srcId="{D6BA5CD0-C69F-4A59-91C0-DC044EC4F007}" destId="{268BBBE6-4F42-4571-A3FF-474487AC720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B3DB2-9D40-4BE0-A1D6-E2BAD32580D9}">
      <dsp:nvSpPr>
        <dsp:cNvPr id="0" name=""/>
        <dsp:cNvSpPr/>
      </dsp:nvSpPr>
      <dsp:spPr>
        <a:xfrm>
          <a:off x="4735938" y="1765192"/>
          <a:ext cx="1442186" cy="969530"/>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기업</a:t>
          </a:r>
        </a:p>
      </dsp:txBody>
      <dsp:txXfrm>
        <a:off x="4947141" y="1907176"/>
        <a:ext cx="1019780" cy="685562"/>
      </dsp:txXfrm>
    </dsp:sp>
    <dsp:sp modelId="{12ABCD78-9054-426D-9B18-CB0FF8416EDB}">
      <dsp:nvSpPr>
        <dsp:cNvPr id="0" name=""/>
        <dsp:cNvSpPr/>
      </dsp:nvSpPr>
      <dsp:spPr>
        <a:xfrm rot="16131542">
          <a:off x="5228407" y="1185931"/>
          <a:ext cx="422541"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287373" y="1320822"/>
        <a:ext cx="306911" cy="231259"/>
      </dsp:txXfrm>
    </dsp:sp>
    <dsp:sp modelId="{F1D51FFC-7ED1-4D30-B195-16AF0CC46D6D}">
      <dsp:nvSpPr>
        <dsp:cNvPr id="0" name=""/>
        <dsp:cNvSpPr/>
      </dsp:nvSpPr>
      <dsp:spPr>
        <a:xfrm>
          <a:off x="4632968" y="12"/>
          <a:ext cx="1577788" cy="968169"/>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현재 주주 및 이사</a:t>
          </a:r>
        </a:p>
      </dsp:txBody>
      <dsp:txXfrm>
        <a:off x="4864030" y="141797"/>
        <a:ext cx="1115664" cy="684599"/>
      </dsp:txXfrm>
    </dsp:sp>
    <dsp:sp modelId="{173E799A-D030-4CE1-A7C4-1DD865953625}">
      <dsp:nvSpPr>
        <dsp:cNvPr id="0" name=""/>
        <dsp:cNvSpPr/>
      </dsp:nvSpPr>
      <dsp:spPr>
        <a:xfrm rot="19095791">
          <a:off x="5966588" y="1418253"/>
          <a:ext cx="413398"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81261" y="1533828"/>
        <a:ext cx="297768" cy="231259"/>
      </dsp:txXfrm>
    </dsp:sp>
    <dsp:sp modelId="{8D11F601-84EB-42DF-B4B2-F496CA56B1FB}">
      <dsp:nvSpPr>
        <dsp:cNvPr id="0" name=""/>
        <dsp:cNvSpPr/>
      </dsp:nvSpPr>
      <dsp:spPr>
        <a:xfrm>
          <a:off x="6187996" y="430424"/>
          <a:ext cx="1473547"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잠재적 주주</a:t>
          </a:r>
        </a:p>
      </dsp:txBody>
      <dsp:txXfrm>
        <a:off x="6403792" y="579838"/>
        <a:ext cx="1041955" cy="721436"/>
      </dsp:txXfrm>
    </dsp:sp>
    <dsp:sp modelId="{C7F5F400-09F9-4CF8-9227-A464D7A04615}">
      <dsp:nvSpPr>
        <dsp:cNvPr id="0" name=""/>
        <dsp:cNvSpPr/>
      </dsp:nvSpPr>
      <dsp:spPr>
        <a:xfrm rot="21396731">
          <a:off x="6310374" y="1997059"/>
          <a:ext cx="326556"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10460" y="2077041"/>
        <a:ext cx="228589" cy="231259"/>
      </dsp:txXfrm>
    </dsp:sp>
    <dsp:sp modelId="{A860AEAC-7068-4247-83E0-664BAD302CFB}">
      <dsp:nvSpPr>
        <dsp:cNvPr id="0" name=""/>
        <dsp:cNvSpPr/>
      </dsp:nvSpPr>
      <dsp:spPr>
        <a:xfrm>
          <a:off x="6787893" y="1618311"/>
          <a:ext cx="1443653"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정부 기관</a:t>
          </a:r>
        </a:p>
      </dsp:txBody>
      <dsp:txXfrm>
        <a:off x="6999311" y="1767725"/>
        <a:ext cx="1020817" cy="721436"/>
      </dsp:txXfrm>
    </dsp:sp>
    <dsp:sp modelId="{AF86329B-3050-4539-80A0-C138D6290FD1}">
      <dsp:nvSpPr>
        <dsp:cNvPr id="0" name=""/>
        <dsp:cNvSpPr/>
      </dsp:nvSpPr>
      <dsp:spPr>
        <a:xfrm rot="2370384">
          <a:off x="5991941" y="2656832"/>
          <a:ext cx="384574"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05119" y="2697221"/>
        <a:ext cx="269202" cy="231259"/>
      </dsp:txXfrm>
    </dsp:sp>
    <dsp:sp modelId="{CAC28164-988B-481F-B2B1-7C66FCDB94AE}">
      <dsp:nvSpPr>
        <dsp:cNvPr id="0" name=""/>
        <dsp:cNvSpPr/>
      </dsp:nvSpPr>
      <dsp:spPr>
        <a:xfrm>
          <a:off x="6187741" y="2974028"/>
          <a:ext cx="1532314"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재무 애널리스트</a:t>
          </a:r>
        </a:p>
      </dsp:txBody>
      <dsp:txXfrm>
        <a:off x="6412143" y="3123442"/>
        <a:ext cx="1083510" cy="721436"/>
      </dsp:txXfrm>
    </dsp:sp>
    <dsp:sp modelId="{C75A2EB9-B270-48F0-9C40-A80D1B58D871}">
      <dsp:nvSpPr>
        <dsp:cNvPr id="0" name=""/>
        <dsp:cNvSpPr/>
      </dsp:nvSpPr>
      <dsp:spPr>
        <a:xfrm rot="5456997">
          <a:off x="5238441" y="2915927"/>
          <a:ext cx="408703"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297215" y="2935207"/>
        <a:ext cx="293073" cy="231259"/>
      </dsp:txXfrm>
    </dsp:sp>
    <dsp:sp modelId="{E7F11148-8080-4FE7-8B13-2DC8D8D501B5}">
      <dsp:nvSpPr>
        <dsp:cNvPr id="0" name=""/>
        <dsp:cNvSpPr/>
      </dsp:nvSpPr>
      <dsp:spPr>
        <a:xfrm>
          <a:off x="4730823" y="3505688"/>
          <a:ext cx="1393854"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채권자</a:t>
          </a:r>
        </a:p>
      </dsp:txBody>
      <dsp:txXfrm>
        <a:off x="4934948" y="3655102"/>
        <a:ext cx="985604" cy="721436"/>
      </dsp:txXfrm>
    </dsp:sp>
    <dsp:sp modelId="{A00DB54F-7924-4FF6-926D-81654F8C8E73}">
      <dsp:nvSpPr>
        <dsp:cNvPr id="0" name=""/>
        <dsp:cNvSpPr/>
      </dsp:nvSpPr>
      <dsp:spPr>
        <a:xfrm rot="8364438">
          <a:off x="4527090" y="2680244"/>
          <a:ext cx="405767"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628807" y="2719712"/>
        <a:ext cx="290137" cy="231259"/>
      </dsp:txXfrm>
    </dsp:sp>
    <dsp:sp modelId="{E0694D2C-681D-477E-8356-8A5153B20CE8}">
      <dsp:nvSpPr>
        <dsp:cNvPr id="0" name=""/>
        <dsp:cNvSpPr/>
      </dsp:nvSpPr>
      <dsp:spPr>
        <a:xfrm>
          <a:off x="3220102" y="3017965"/>
          <a:ext cx="1490626"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공급자</a:t>
          </a:r>
        </a:p>
      </dsp:txBody>
      <dsp:txXfrm>
        <a:off x="3438399" y="3167379"/>
        <a:ext cx="1054032" cy="721436"/>
      </dsp:txXfrm>
    </dsp:sp>
    <dsp:sp modelId="{23EC4D95-699C-4482-8750-6EBEA63E3098}">
      <dsp:nvSpPr>
        <dsp:cNvPr id="0" name=""/>
        <dsp:cNvSpPr/>
      </dsp:nvSpPr>
      <dsp:spPr>
        <a:xfrm rot="10813446">
          <a:off x="4239587" y="2053165"/>
          <a:ext cx="350765"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344816" y="2130458"/>
        <a:ext cx="245536" cy="231259"/>
      </dsp:txXfrm>
    </dsp:sp>
    <dsp:sp modelId="{3D1C8AF8-D424-482E-B506-9EFF625AFDDD}">
      <dsp:nvSpPr>
        <dsp:cNvPr id="0" name=""/>
        <dsp:cNvSpPr/>
      </dsp:nvSpPr>
      <dsp:spPr>
        <a:xfrm>
          <a:off x="2747962" y="1731823"/>
          <a:ext cx="1326180"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고객</a:t>
          </a:r>
        </a:p>
      </dsp:txBody>
      <dsp:txXfrm>
        <a:off x="2942177" y="1881237"/>
        <a:ext cx="937750" cy="721436"/>
      </dsp:txXfrm>
    </dsp:sp>
    <dsp:sp modelId="{A0AE32B8-ADC6-4ABB-A9E9-1C0915482AAA}">
      <dsp:nvSpPr>
        <dsp:cNvPr id="0" name=""/>
        <dsp:cNvSpPr/>
      </dsp:nvSpPr>
      <dsp:spPr>
        <a:xfrm rot="13046157">
          <a:off x="4413087" y="1435339"/>
          <a:ext cx="463174" cy="385433"/>
        </a:xfrm>
        <a:prstGeom prst="rightArrow">
          <a:avLst>
            <a:gd name="adj1" fmla="val 60000"/>
            <a:gd name="adj2" fmla="val 50000"/>
          </a:avLst>
        </a:prstGeom>
        <a:solidFill>
          <a:srgbClr val="1F48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16809" y="1547570"/>
        <a:ext cx="347544" cy="231259"/>
      </dsp:txXfrm>
    </dsp:sp>
    <dsp:sp modelId="{175B09CA-60CB-428F-B9E9-9E3C4A3B89A9}">
      <dsp:nvSpPr>
        <dsp:cNvPr id="0" name=""/>
        <dsp:cNvSpPr/>
      </dsp:nvSpPr>
      <dsp:spPr>
        <a:xfrm>
          <a:off x="3101790" y="474310"/>
          <a:ext cx="1404332" cy="1020264"/>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경영자 및 직원</a:t>
          </a:r>
        </a:p>
      </dsp:txBody>
      <dsp:txXfrm>
        <a:off x="3307450" y="623724"/>
        <a:ext cx="993012" cy="721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F2647-2EED-4D16-9D83-BA390E2D2CFC}">
      <dsp:nvSpPr>
        <dsp:cNvPr id="0" name=""/>
        <dsp:cNvSpPr/>
      </dsp:nvSpPr>
      <dsp:spPr>
        <a:xfrm>
          <a:off x="0" y="415242"/>
          <a:ext cx="10972800" cy="2268000"/>
        </a:xfrm>
        <a:prstGeom prst="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99872" rIns="85161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자본 비용을 낮춤 (더 저렴한 debt/equity)</a:t>
          </a:r>
        </a:p>
        <a:p>
          <a:pPr marL="228600" lvl="1" indent="-228600" algn="l" defTabSz="1066800">
            <a:lnSpc>
              <a:spcPct val="90000"/>
            </a:lnSpc>
            <a:spcBef>
              <a:spcPct val="0"/>
            </a:spcBef>
            <a:spcAft>
              <a:spcPct val="15000"/>
            </a:spcAft>
            <a:buChar char="•"/>
          </a:pPr>
          <a:r>
            <a:rPr lang="en-US" sz="2400" kern="1200" dirty="0"/>
            <a:t>공급자 및 고객 관계를 강화함</a:t>
          </a:r>
        </a:p>
        <a:p>
          <a:pPr marL="228600" lvl="1" indent="-228600" algn="l" defTabSz="1066800">
            <a:lnSpc>
              <a:spcPct val="90000"/>
            </a:lnSpc>
            <a:spcBef>
              <a:spcPct val="0"/>
            </a:spcBef>
            <a:spcAft>
              <a:spcPct val="15000"/>
            </a:spcAft>
            <a:buChar char="•"/>
          </a:pPr>
          <a:r>
            <a:rPr lang="en-US" sz="2400" kern="1200" dirty="0"/>
            <a:t>시장 가시성을 높임</a:t>
          </a:r>
        </a:p>
      </dsp:txBody>
      <dsp:txXfrm>
        <a:off x="0" y="415242"/>
        <a:ext cx="10972800" cy="2268000"/>
      </dsp:txXfrm>
    </dsp:sp>
    <dsp:sp modelId="{A61FB8E6-7A87-4BA3-ADB8-2E18BC601657}">
      <dsp:nvSpPr>
        <dsp:cNvPr id="0" name=""/>
        <dsp:cNvSpPr/>
      </dsp:nvSpPr>
      <dsp:spPr>
        <a:xfrm>
          <a:off x="578134" y="32682"/>
          <a:ext cx="7680960" cy="708480"/>
        </a:xfrm>
        <a:prstGeom prst="roundRect">
          <a:avLst/>
        </a:prstGeom>
        <a:solidFill>
          <a:srgbClr val="1F48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en-US" sz="2400" kern="1200"/>
            <a:t>공시의 효익</a:t>
          </a:r>
        </a:p>
      </dsp:txBody>
      <dsp:txXfrm>
        <a:off x="612719" y="67267"/>
        <a:ext cx="7611790" cy="639310"/>
      </dsp:txXfrm>
    </dsp:sp>
    <dsp:sp modelId="{58FA72D1-A900-4C52-A7D5-DB48BB32148D}">
      <dsp:nvSpPr>
        <dsp:cNvPr id="0" name=""/>
        <dsp:cNvSpPr/>
      </dsp:nvSpPr>
      <dsp:spPr>
        <a:xfrm>
          <a:off x="0" y="3175220"/>
          <a:ext cx="10972800" cy="1738800"/>
        </a:xfrm>
        <a:prstGeom prst="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499872" rIns="85161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작성 및 규정 준수 비용 (audits, SEC filings).</a:t>
          </a:r>
        </a:p>
        <a:p>
          <a:pPr marL="228600" lvl="1" indent="-228600" algn="l" defTabSz="1066800">
            <a:lnSpc>
              <a:spcPct val="90000"/>
            </a:lnSpc>
            <a:spcBef>
              <a:spcPct val="0"/>
            </a:spcBef>
            <a:spcAft>
              <a:spcPct val="15000"/>
            </a:spcAft>
            <a:buChar char="•"/>
          </a:pPr>
          <a:r>
            <a:rPr lang="en-US" sz="2400" kern="1200" dirty="0"/>
            <a:t>전략 노출로 인한 경쟁 위험.</a:t>
          </a:r>
        </a:p>
      </dsp:txBody>
      <dsp:txXfrm>
        <a:off x="0" y="3175220"/>
        <a:ext cx="10972800" cy="1738800"/>
      </dsp:txXfrm>
    </dsp:sp>
    <dsp:sp modelId="{99FADE9F-9677-4BE9-89C2-6DFC22A47B30}">
      <dsp:nvSpPr>
        <dsp:cNvPr id="0" name=""/>
        <dsp:cNvSpPr/>
      </dsp:nvSpPr>
      <dsp:spPr>
        <a:xfrm>
          <a:off x="548640" y="2820980"/>
          <a:ext cx="7680960" cy="708480"/>
        </a:xfrm>
        <a:prstGeom prst="roundRect">
          <a:avLst/>
        </a:prstGeom>
        <a:solidFill>
          <a:srgbClr val="1F48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66800">
            <a:lnSpc>
              <a:spcPct val="90000"/>
            </a:lnSpc>
            <a:spcBef>
              <a:spcPct val="0"/>
            </a:spcBef>
            <a:spcAft>
              <a:spcPct val="35000"/>
            </a:spcAft>
            <a:buNone/>
          </a:pPr>
          <a:r>
            <a:rPr lang="en-US" sz="2400" kern="1200"/>
            <a:t>공시의 비용</a:t>
          </a:r>
        </a:p>
      </dsp:txBody>
      <dsp:txXfrm>
        <a:off x="583225" y="2855565"/>
        <a:ext cx="761179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047A5-1486-46BC-8E36-BAD7E7207E98}">
      <dsp:nvSpPr>
        <dsp:cNvPr id="0" name=""/>
        <dsp:cNvSpPr/>
      </dsp:nvSpPr>
      <dsp:spPr>
        <a:xfrm>
          <a:off x="0" y="396268"/>
          <a:ext cx="11235068" cy="1456875"/>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71966" tIns="520700" rIns="87196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재무제표를 작성함.</a:t>
          </a:r>
        </a:p>
        <a:p>
          <a:pPr marL="228600" lvl="1" indent="-228600" algn="l" defTabSz="1111250">
            <a:lnSpc>
              <a:spcPct val="90000"/>
            </a:lnSpc>
            <a:spcBef>
              <a:spcPct val="0"/>
            </a:spcBef>
            <a:spcAft>
              <a:spcPct val="15000"/>
            </a:spcAft>
            <a:buChar char="•"/>
          </a:pPr>
          <a:r>
            <a:rPr lang="en-US" sz="2500" kern="1200"/>
            <a:t>재무제표에 공시된 내용에 대해 책임을 짐.</a:t>
          </a:r>
        </a:p>
      </dsp:txBody>
      <dsp:txXfrm>
        <a:off x="0" y="396268"/>
        <a:ext cx="11235068" cy="1456875"/>
      </dsp:txXfrm>
    </dsp:sp>
    <dsp:sp modelId="{15A5F335-3A4F-41DC-9F2C-04A21B1D905E}">
      <dsp:nvSpPr>
        <dsp:cNvPr id="0" name=""/>
        <dsp:cNvSpPr/>
      </dsp:nvSpPr>
      <dsp:spPr>
        <a:xfrm>
          <a:off x="561753" y="27268"/>
          <a:ext cx="7864547" cy="738000"/>
        </a:xfrm>
        <a:prstGeom prst="roundRect">
          <a:avLst/>
        </a:prstGeom>
        <a:solidFill>
          <a:srgbClr val="1F48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61" tIns="0" rIns="297261" bIns="0" numCol="1" spcCol="1270" anchor="ctr" anchorCtr="0">
          <a:noAutofit/>
        </a:bodyPr>
        <a:lstStyle/>
        <a:p>
          <a:pPr marL="0" lvl="0" indent="0" algn="l" defTabSz="1111250">
            <a:lnSpc>
              <a:spcPct val="90000"/>
            </a:lnSpc>
            <a:spcBef>
              <a:spcPct val="0"/>
            </a:spcBef>
            <a:spcAft>
              <a:spcPct val="35000"/>
            </a:spcAft>
            <a:buNone/>
          </a:pPr>
          <a:r>
            <a:rPr lang="en-US" sz="2500" kern="1200" dirty="0"/>
            <a:t>경영진</a:t>
          </a:r>
        </a:p>
      </dsp:txBody>
      <dsp:txXfrm>
        <a:off x="597779" y="63294"/>
        <a:ext cx="7792495" cy="665948"/>
      </dsp:txXfrm>
    </dsp:sp>
    <dsp:sp modelId="{268BBBE6-4F42-4571-A3FF-474487AC720D}">
      <dsp:nvSpPr>
        <dsp:cNvPr id="0" name=""/>
        <dsp:cNvSpPr/>
      </dsp:nvSpPr>
      <dsp:spPr>
        <a:xfrm>
          <a:off x="0" y="2357143"/>
          <a:ext cx="11235068" cy="2598750"/>
        </a:xfrm>
        <a:prstGeom prst="rect">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71966" tIns="520700" rIns="87196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정확성과 완전성을 보증하기 위해 재무제표를 감사(audit)함.</a:t>
          </a:r>
        </a:p>
        <a:p>
          <a:pPr marL="228600" lvl="1" indent="-228600" algn="l" defTabSz="1111250">
            <a:lnSpc>
              <a:spcPct val="90000"/>
            </a:lnSpc>
            <a:spcBef>
              <a:spcPct val="0"/>
            </a:spcBef>
            <a:spcAft>
              <a:spcPct val="15000"/>
            </a:spcAft>
            <a:buChar char="•"/>
          </a:pPr>
          <a:r>
            <a:rPr lang="en-US" sz="2500" kern="1200" dirty="0"/>
            <a:t>정확성에 대한 '의견(opinion)'을 제시함.</a:t>
          </a:r>
        </a:p>
        <a:p>
          <a:pPr marL="228600" lvl="1" indent="-228600" algn="l" defTabSz="1111250">
            <a:lnSpc>
              <a:spcPct val="90000"/>
            </a:lnSpc>
            <a:spcBef>
              <a:spcPct val="0"/>
            </a:spcBef>
            <a:spcAft>
              <a:spcPct val="15000"/>
            </a:spcAft>
            <a:buChar char="•"/>
          </a:pPr>
          <a:r>
            <a:rPr lang="en-US" sz="2500" kern="1200" dirty="0"/>
            <a:t>상장기업의 재무제표는 독립적인 audit firm의 감사를 받아야 함.</a:t>
          </a:r>
        </a:p>
      </dsp:txBody>
      <dsp:txXfrm>
        <a:off x="0" y="2357143"/>
        <a:ext cx="11235068" cy="2598750"/>
      </dsp:txXfrm>
    </dsp:sp>
    <dsp:sp modelId="{5D4771FE-D157-426E-9941-ED8D17324C96}">
      <dsp:nvSpPr>
        <dsp:cNvPr id="0" name=""/>
        <dsp:cNvSpPr/>
      </dsp:nvSpPr>
      <dsp:spPr>
        <a:xfrm>
          <a:off x="561753" y="1988142"/>
          <a:ext cx="7864547" cy="738000"/>
        </a:xfrm>
        <a:prstGeom prst="roundRect">
          <a:avLst/>
        </a:prstGeom>
        <a:solidFill>
          <a:srgbClr val="1F48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7261" tIns="0" rIns="297261" bIns="0" numCol="1" spcCol="1270" anchor="ctr" anchorCtr="0">
          <a:noAutofit/>
        </a:bodyPr>
        <a:lstStyle/>
        <a:p>
          <a:pPr marL="0" lvl="0" indent="0" algn="l" defTabSz="1111250">
            <a:lnSpc>
              <a:spcPct val="90000"/>
            </a:lnSpc>
            <a:spcBef>
              <a:spcPct val="0"/>
            </a:spcBef>
            <a:spcAft>
              <a:spcPct val="35000"/>
            </a:spcAft>
            <a:buNone/>
          </a:pPr>
          <a:r>
            <a:rPr lang="en-US" sz="2500" kern="1200"/>
            <a:t>독립 감사인</a:t>
          </a:r>
        </a:p>
      </dsp:txBody>
      <dsp:txXfrm>
        <a:off x="597779" y="2024168"/>
        <a:ext cx="779249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1</a:t>
            </a:fld>
            <a:endParaRPr lang="en-US"/>
          </a:p>
        </p:txBody>
      </p:sp>
    </p:spTree>
    <p:extLst>
      <p:ext uri="{BB962C8B-B14F-4D97-AF65-F5344CB8AC3E}">
        <p14:creationId xmlns:p14="http://schemas.microsoft.com/office/powerpoint/2010/main" val="50139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is a cycle.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business organizes its efforts around three main types of activities: </a:t>
            </a:r>
            <a:r>
              <a:rPr lang="en-US" sz="1200" b="1" kern="1200" dirty="0">
                <a:solidFill>
                  <a:schemeClr val="tx1"/>
                </a:solidFill>
                <a:effectLst/>
                <a:latin typeface="+mn-lt"/>
                <a:ea typeface="+mn-ea"/>
                <a:cs typeface="+mn-cs"/>
              </a:rPr>
              <a:t>financing, investing, and operating</a:t>
            </a:r>
            <a:r>
              <a:rPr lang="en-US" sz="1200" kern="1200" dirty="0">
                <a:solidFill>
                  <a:schemeClr val="tx1"/>
                </a:solidFill>
                <a:effectLst/>
                <a:latin typeface="+mn-lt"/>
                <a:ea typeface="+mn-ea"/>
                <a:cs typeface="+mn-cs"/>
              </a:rPr>
              <a:t>. Together, these activities enable the business to achieve its primary objective — creating value and generating wealth.</a:t>
            </a:r>
          </a:p>
          <a:p>
            <a:endParaRPr lang="en-US" dirty="0"/>
          </a:p>
          <a:p>
            <a:r>
              <a:rPr lang="en-US" dirty="0"/>
              <a:t> First, you Finance (get money). Second, you Invest (buy machines/buildings). Third, you Operate (sell goods). This cycle repeats to generate wealth.</a:t>
            </a:r>
          </a:p>
        </p:txBody>
      </p:sp>
      <p:sp>
        <p:nvSpPr>
          <p:cNvPr id="4" name="Slide Number Placeholder 3"/>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35786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Referencing Exhibit 1.4, we see that capital structure varies by industry. Some companies like Lowe's borrow heavily, while others like Apple rely more on equity.</a:t>
            </a:r>
          </a:p>
        </p:txBody>
      </p:sp>
      <p:sp>
        <p:nvSpPr>
          <p:cNvPr id="4" name="Slide Number Placeholder 3"/>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26213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'Big Four' documents. The Balance Sheet is a snapshot photo. The Income Statement is a video recording of performance over the year.</a:t>
            </a:r>
          </a:p>
        </p:txBody>
      </p:sp>
      <p:sp>
        <p:nvSpPr>
          <p:cNvPr id="4" name="Slide Number Placeholder 3"/>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62288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'Position Statement.' It tells us what the company owns and owes on a specific day, like December 31st. It summarizes investing and financing activities.</a:t>
            </a:r>
          </a:p>
        </p:txBody>
      </p:sp>
      <p:sp>
        <p:nvSpPr>
          <p:cNvPr id="4" name="Slide Number Placeholder 3"/>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404056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F12CA-9409-F6E5-C29B-DBCC6E117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45FFB-A628-651C-C65F-260A8092C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F0980-00D3-722F-48E1-1BE0B623C699}"/>
              </a:ext>
            </a:extLst>
          </p:cNvPr>
          <p:cNvSpPr>
            <a:spLocks noGrp="1"/>
          </p:cNvSpPr>
          <p:nvPr>
            <p:ph type="body" idx="1"/>
          </p:nvPr>
        </p:nvSpPr>
        <p:spPr/>
        <p:txBody>
          <a:bodyPr/>
          <a:lstStyle/>
          <a:p>
            <a:r>
              <a:rPr lang="en-US" dirty="0"/>
              <a:t>This is the 'Position Statement.' It tells us what the company owns and owes on a specific day, like December 31st. It summarizes investing and financing activities.</a:t>
            </a:r>
          </a:p>
        </p:txBody>
      </p:sp>
      <p:sp>
        <p:nvSpPr>
          <p:cNvPr id="4" name="Slide Number Placeholder 3">
            <a:extLst>
              <a:ext uri="{FF2B5EF4-FFF2-40B4-BE49-F238E27FC236}">
                <a16:creationId xmlns:a16="http://schemas.microsoft.com/office/drawing/2014/main" id="{196B6E47-072F-B25E-5E1E-E83B2DBBBAA3}"/>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361136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2CBB6-0D11-782F-1EF9-4B7F4E90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28EE1-4D39-DDE7-CF57-D222B5C2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0CFD8-813E-DBBB-F87B-29E7E5CB3193}"/>
              </a:ext>
            </a:extLst>
          </p:cNvPr>
          <p:cNvSpPr>
            <a:spLocks noGrp="1"/>
          </p:cNvSpPr>
          <p:nvPr>
            <p:ph type="body" idx="1"/>
          </p:nvPr>
        </p:nvSpPr>
        <p:spPr/>
        <p:txBody>
          <a:bodyPr/>
          <a:lstStyle/>
          <a:p>
            <a:r>
              <a:rPr lang="en-US" dirty="0"/>
              <a:t>This is the 'Position Statement.' It tells us what the company owns and owes on a specific day, like December 31st. It summarizes investing and financing activities.</a:t>
            </a:r>
          </a:p>
        </p:txBody>
      </p:sp>
      <p:sp>
        <p:nvSpPr>
          <p:cNvPr id="4" name="Slide Number Placeholder 3">
            <a:extLst>
              <a:ext uri="{FF2B5EF4-FFF2-40B4-BE49-F238E27FC236}">
                <a16:creationId xmlns:a16="http://schemas.microsoft.com/office/drawing/2014/main" id="{43E81A06-ED34-B6EB-6EFE-BB4AE3500260}"/>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118737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3888-BA1E-4BAF-636C-5AB3D0180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6BBB5-990D-A157-2D0E-21BFE0BBD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F2A5E-2D10-1EC8-8B36-64BFBEC7B40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a:extLst>
              <a:ext uri="{FF2B5EF4-FFF2-40B4-BE49-F238E27FC236}">
                <a16:creationId xmlns:a16="http://schemas.microsoft.com/office/drawing/2014/main" id="{7930CAC2-A965-B74A-7071-1253D3478A30}"/>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89467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5104-69E8-382F-7E9D-399291066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5CD44-494B-9EBF-5B48-60F8BEA94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651D1-2C68-2D4F-9AB6-A5E4E942542F}"/>
              </a:ext>
            </a:extLst>
          </p:cNvPr>
          <p:cNvSpPr>
            <a:spLocks noGrp="1"/>
          </p:cNvSpPr>
          <p:nvPr>
            <p:ph type="body" idx="1"/>
          </p:nvPr>
        </p:nvSpPr>
        <p:spPr/>
        <p:txBody>
          <a:bodyPr/>
          <a:lstStyle/>
          <a:p>
            <a:r>
              <a:rPr lang="en-US" dirty="0"/>
              <a:t>Nike’s profit is $2,539 million for its fiscal year ending May 31, 2020.</a:t>
            </a:r>
          </a:p>
        </p:txBody>
      </p:sp>
      <p:sp>
        <p:nvSpPr>
          <p:cNvPr id="4" name="Slide Number Placeholder 3">
            <a:extLst>
              <a:ext uri="{FF2B5EF4-FFF2-40B4-BE49-F238E27FC236}">
                <a16:creationId xmlns:a16="http://schemas.microsoft.com/office/drawing/2014/main" id="{6878FB06-BA2B-C630-1C57-9FEB07884A00}"/>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204356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how the owners' stake changed during the year. Did the owners put more money in (Stock Issuance)? Did the company make profit (Net Income)? Did they pay cash out to owners (Dividends)?.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Nike’s paid out $1,491 million of its profit as dividends to shareholders during its fiscal year ending May 31, 2020.</a:t>
            </a:r>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79648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Profit is not the same as Cash. You can make a sale on credit (Revenue) but not get the cash for 30 days. This statement tracks the actual movement of hard cash.</a:t>
            </a:r>
          </a:p>
        </p:txBody>
      </p:sp>
      <p:sp>
        <p:nvSpPr>
          <p:cNvPr id="4" name="Slide Number Placeholder 3"/>
          <p:cNvSpPr>
            <a:spLocks noGrp="1"/>
          </p:cNvSpPr>
          <p:nvPr>
            <p:ph type="sldNum" sz="quarter" idx="5"/>
          </p:nvPr>
        </p:nvSpPr>
        <p:spPr/>
        <p:txBody>
          <a:bodyPr/>
          <a:lstStyle/>
          <a:p>
            <a:fld id="{D0E3E56B-C3C4-8E4F-B314-D5C81CC34EEF}" type="slidenum">
              <a:rPr lang="en-US" smtClean="0"/>
              <a:t>23</a:t>
            </a:fld>
            <a:endParaRPr lang="en-US"/>
          </a:p>
        </p:txBody>
      </p:sp>
    </p:spTree>
    <p:extLst>
      <p:ext uri="{BB962C8B-B14F-4D97-AF65-F5344CB8AC3E}">
        <p14:creationId xmlns:p14="http://schemas.microsoft.com/office/powerpoint/2010/main" val="127233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B2C0-CB77-EF9A-BAED-15B29DA84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D735C-90DC-5266-9CDD-089819554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E3F38-F366-5451-FBBC-E2AC4EFA1734}"/>
              </a:ext>
            </a:extLst>
          </p:cNvPr>
          <p:cNvSpPr>
            <a:spLocks noGrp="1"/>
          </p:cNvSpPr>
          <p:nvPr>
            <p:ph type="body" idx="1"/>
          </p:nvPr>
        </p:nvSpPr>
        <p:spPr/>
        <p:txBody>
          <a:bodyPr/>
          <a:lstStyle/>
          <a:p>
            <a:r>
              <a:rPr lang="en-US"/>
              <a:t>Profit is not the same as Cash. You can make a sale on credit (Revenue) but not get the cash for 30 days. This statement tracks the actual movement of hard cash.</a:t>
            </a:r>
          </a:p>
        </p:txBody>
      </p:sp>
      <p:sp>
        <p:nvSpPr>
          <p:cNvPr id="4" name="Slide Number Placeholder 3">
            <a:extLst>
              <a:ext uri="{FF2B5EF4-FFF2-40B4-BE49-F238E27FC236}">
                <a16:creationId xmlns:a16="http://schemas.microsoft.com/office/drawing/2014/main" id="{D252A09E-0BB8-C9B3-63E9-A5F77629B699}"/>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102478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374478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34D96-6C7D-BB37-129D-1F32B9A49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B2590-3EF3-0941-B316-6DCF63E6A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58B6E-AB55-BBAA-B91D-B2120FCF8B65}"/>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967C185E-2E82-8BE7-33FB-59DEBC8F29A4}"/>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404380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41E34-1196-39E1-7EF6-0F413DC32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35D2D-3055-BE5D-4640-22DA8766C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D885-4796-F77D-D330-9F4652A601AB}"/>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59140BF6-EF7E-C1B4-8F79-C4B09E0843DB}"/>
              </a:ext>
            </a:extLst>
          </p:cNvPr>
          <p:cNvSpPr>
            <a:spLocks noGrp="1"/>
          </p:cNvSpPr>
          <p:nvPr>
            <p:ph type="sldNum" sz="quarter" idx="5"/>
          </p:nvPr>
        </p:nvSpPr>
        <p:spPr/>
        <p:txBody>
          <a:bodyPr/>
          <a:lstStyle/>
          <a:p>
            <a:fld id="{D0E3E56B-C3C4-8E4F-B314-D5C81CC34EEF}" type="slidenum">
              <a:rPr lang="en-US" smtClean="0"/>
              <a:t>27</a:t>
            </a:fld>
            <a:endParaRPr lang="en-US"/>
          </a:p>
        </p:txBody>
      </p:sp>
    </p:spTree>
    <p:extLst>
      <p:ext uri="{BB962C8B-B14F-4D97-AF65-F5344CB8AC3E}">
        <p14:creationId xmlns:p14="http://schemas.microsoft.com/office/powerpoint/2010/main" val="102742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AD982-B342-38DC-5AD2-2ED965EDE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70B5B-C873-3F4B-620F-8AD34712E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DD88E-29F6-228D-CC20-0E9819EDE0D0}"/>
              </a:ext>
            </a:extLst>
          </p:cNvPr>
          <p:cNvSpPr>
            <a:spLocks noGrp="1"/>
          </p:cNvSpPr>
          <p:nvPr>
            <p:ph type="body" idx="1"/>
          </p:nvPr>
        </p:nvSpPr>
        <p:spPr/>
        <p:txBody>
          <a:bodyPr/>
          <a:lstStyle/>
          <a:p>
            <a:r>
              <a:rPr lang="en-US"/>
              <a:t>These documents talk to each other. You cannot finish the Balance Sheet until you know the Ending Equity. You cannot know Equity until you know Net Income from the Income Statement.</a:t>
            </a:r>
          </a:p>
        </p:txBody>
      </p:sp>
      <p:sp>
        <p:nvSpPr>
          <p:cNvPr id="4" name="Slide Number Placeholder 3">
            <a:extLst>
              <a:ext uri="{FF2B5EF4-FFF2-40B4-BE49-F238E27FC236}">
                <a16:creationId xmlns:a16="http://schemas.microsoft.com/office/drawing/2014/main" id="{FEB500FC-DE6A-A40B-8C14-FE40757194A9}"/>
              </a:ext>
            </a:extLst>
          </p:cNvPr>
          <p:cNvSpPr>
            <a:spLocks noGrp="1"/>
          </p:cNvSpPr>
          <p:nvPr>
            <p:ph type="sldNum" sz="quarter" idx="5"/>
          </p:nvPr>
        </p:nvSpPr>
        <p:spPr/>
        <p:txBody>
          <a:bodyPr/>
          <a:lstStyle/>
          <a:p>
            <a:fld id="{D0E3E56B-C3C4-8E4F-B314-D5C81CC34EEF}" type="slidenum">
              <a:rPr lang="en-US" smtClean="0"/>
              <a:t>28</a:t>
            </a:fld>
            <a:endParaRPr lang="en-US"/>
          </a:p>
        </p:txBody>
      </p:sp>
    </p:spTree>
    <p:extLst>
      <p:ext uri="{BB962C8B-B14F-4D97-AF65-F5344CB8AC3E}">
        <p14:creationId xmlns:p14="http://schemas.microsoft.com/office/powerpoint/2010/main" val="138754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exercise, we take raw data and organize it. Note that Assets equal Liabilities plus Equity (448,425). This confirms our Balance Sheet is balanced.</a:t>
            </a:r>
          </a:p>
        </p:txBody>
      </p:sp>
      <p:sp>
        <p:nvSpPr>
          <p:cNvPr id="4" name="Slide Number Placeholder 3"/>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66882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32</a:t>
            </a:fld>
            <a:endParaRPr lang="en-US"/>
          </a:p>
        </p:txBody>
      </p:sp>
    </p:spTree>
    <p:extLst>
      <p:ext uri="{BB962C8B-B14F-4D97-AF65-F5344CB8AC3E}">
        <p14:creationId xmlns:p14="http://schemas.microsoft.com/office/powerpoint/2010/main" val="1774429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common misconception that auditors are responsible for the numbers. Management is responsible. Auditors just check the work to provide reasonable assurance.</a:t>
            </a:r>
          </a:p>
          <a:p>
            <a:r>
              <a:rPr lang="en-US" sz="2000" dirty="0"/>
              <a:t>“Audit” financial statements</a:t>
            </a:r>
          </a:p>
          <a:p>
            <a:pPr lvl="1"/>
            <a:r>
              <a:rPr lang="en-US" sz="1600" dirty="0"/>
              <a:t>As assurance of accuracy and completeness, financial statements of publicly traded companies </a:t>
            </a:r>
            <a:r>
              <a:rPr lang="en-US" sz="1600" b="1" dirty="0"/>
              <a:t>must</a:t>
            </a:r>
            <a:r>
              <a:rPr lang="en-US" sz="1600" dirty="0"/>
              <a:t> be audited by an </a:t>
            </a:r>
            <a:r>
              <a:rPr lang="en-US" sz="1600" b="1" dirty="0"/>
              <a:t>independent</a:t>
            </a:r>
            <a:r>
              <a:rPr lang="en-US" sz="1600" dirty="0"/>
              <a:t>  audit firm. </a:t>
            </a:r>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926342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A046-897A-4C22-6EBD-54AB6D473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60B3C-D2E5-C2BE-4155-707A34900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D111A-D54B-EA16-3F60-56350D552629}"/>
              </a:ext>
            </a:extLst>
          </p:cNvPr>
          <p:cNvSpPr>
            <a:spLocks noGrp="1"/>
          </p:cNvSpPr>
          <p:nvPr>
            <p:ph type="body" idx="1"/>
          </p:nvPr>
        </p:nvSpPr>
        <p:spPr/>
        <p:txBody>
          <a:bodyPr/>
          <a:lstStyle/>
          <a:p>
            <a:pPr marL="0" indent="0">
              <a:lnSpc>
                <a:spcPct val="150000"/>
              </a:lnSpc>
              <a:buNone/>
            </a:pPr>
            <a:r>
              <a:rPr lang="en-US" b="1" dirty="0"/>
              <a:t>Sarbanes-Oxley Act of 2002</a:t>
            </a:r>
          </a:p>
          <a:p>
            <a:pPr>
              <a:lnSpc>
                <a:spcPct val="150000"/>
              </a:lnSpc>
            </a:pPr>
            <a:r>
              <a:rPr lang="en-US" sz="1200" dirty="0"/>
              <a:t>Referred to as SOX by the accounting profession.</a:t>
            </a:r>
          </a:p>
          <a:p>
            <a:pPr>
              <a:lnSpc>
                <a:spcPct val="150000"/>
              </a:lnSpc>
            </a:pPr>
            <a:r>
              <a:rPr lang="en-US" sz="1200" dirty="0"/>
              <a:t>Developed by Congress due to concerns over the quality of corporate financial reporting.</a:t>
            </a:r>
          </a:p>
          <a:p>
            <a:pPr>
              <a:lnSpc>
                <a:spcPct val="150000"/>
              </a:lnSpc>
            </a:pPr>
            <a:r>
              <a:rPr lang="en-US" sz="1200" dirty="0"/>
              <a:t>Goal was to increase the level of confidence that external users have in financial statements.</a:t>
            </a:r>
          </a:p>
          <a:p>
            <a:pPr>
              <a:lnSpc>
                <a:spcPct val="150000"/>
              </a:lnSpc>
            </a:pPr>
            <a:r>
              <a:rPr lang="en-US" sz="1200" dirty="0"/>
              <a:t>SOX then established the Public Accounting Oversight Board (PCAOB) to approve auditing standards and to monitor the quality of financial statements and audits (GAAP).</a:t>
            </a:r>
          </a:p>
          <a:p>
            <a:pPr>
              <a:lnSpc>
                <a:spcPct val="150000"/>
              </a:lnSpc>
            </a:pPr>
            <a:endParaRPr lang="en-US" sz="1200" dirty="0"/>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A4C481E9-1FA8-BC4E-C1C9-DC377AE61A0C}"/>
              </a:ext>
            </a:extLst>
          </p:cNvPr>
          <p:cNvSpPr>
            <a:spLocks noGrp="1"/>
          </p:cNvSpPr>
          <p:nvPr>
            <p:ph type="sldNum" sz="quarter" idx="5"/>
          </p:nvPr>
        </p:nvSpPr>
        <p:spPr/>
        <p:txBody>
          <a:bodyPr/>
          <a:lstStyle/>
          <a:p>
            <a:fld id="{D0E3E56B-C3C4-8E4F-B314-D5C81CC34EEF}" type="slidenum">
              <a:rPr lang="en-US" smtClean="0"/>
              <a:t>35</a:t>
            </a:fld>
            <a:endParaRPr lang="en-US"/>
          </a:p>
        </p:txBody>
      </p:sp>
    </p:spTree>
    <p:extLst>
      <p:ext uri="{BB962C8B-B14F-4D97-AF65-F5344CB8AC3E}">
        <p14:creationId xmlns:p14="http://schemas.microsoft.com/office/powerpoint/2010/main" val="987412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79FA-8D2C-E775-CC53-CF8E7E726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629F5-FF2F-4FBF-3E6E-CDE9EC8F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1DB30-8F12-9391-F7EB-779624835061}"/>
              </a:ext>
            </a:extLst>
          </p:cNvPr>
          <p:cNvSpPr>
            <a:spLocks noGrp="1"/>
          </p:cNvSpPr>
          <p:nvPr>
            <p:ph type="body" idx="1"/>
          </p:nvPr>
        </p:nvSpPr>
        <p:spPr/>
        <p:txBody>
          <a:bodyPr/>
          <a:lstStyle/>
          <a:p>
            <a:pPr marL="0" indent="0">
              <a:lnSpc>
                <a:spcPct val="150000"/>
              </a:lnSpc>
              <a:buNone/>
            </a:pPr>
            <a:r>
              <a:rPr lang="en-US" b="1" dirty="0"/>
              <a:t>Sarbanes-Oxley Act of 2002</a:t>
            </a:r>
          </a:p>
          <a:p>
            <a:pPr>
              <a:lnSpc>
                <a:spcPct val="150000"/>
              </a:lnSpc>
            </a:pPr>
            <a:r>
              <a:rPr lang="en-US" sz="1200" dirty="0"/>
              <a:t>Referred to as SOX by the accounting profession.</a:t>
            </a:r>
          </a:p>
          <a:p>
            <a:pPr>
              <a:lnSpc>
                <a:spcPct val="150000"/>
              </a:lnSpc>
            </a:pPr>
            <a:r>
              <a:rPr lang="en-US" sz="1200" dirty="0"/>
              <a:t>Developed by Congress due to concerns over the quality of corporate financial reporting.</a:t>
            </a:r>
          </a:p>
          <a:p>
            <a:pPr>
              <a:lnSpc>
                <a:spcPct val="150000"/>
              </a:lnSpc>
            </a:pPr>
            <a:r>
              <a:rPr lang="en-US" sz="1200" dirty="0"/>
              <a:t>Goal was to increase the level of confidence that external users have in financial statements.</a:t>
            </a:r>
          </a:p>
          <a:p>
            <a:pPr>
              <a:lnSpc>
                <a:spcPct val="150000"/>
              </a:lnSpc>
            </a:pPr>
            <a:r>
              <a:rPr lang="en-US" sz="1200" dirty="0"/>
              <a:t>SOX then established the Public Accounting Oversight Board (PCAOB) to approve auditing standards and to monitor the quality of financial statements and audits (GAAP).</a:t>
            </a:r>
          </a:p>
          <a:p>
            <a:pPr>
              <a:lnSpc>
                <a:spcPct val="150000"/>
              </a:lnSpc>
            </a:pPr>
            <a:endParaRPr lang="en-US" sz="1200" dirty="0"/>
          </a:p>
          <a:p>
            <a:pPr>
              <a:lnSpc>
                <a:spcPct val="150000"/>
              </a:lnSpc>
            </a:pPr>
            <a:endParaRPr lang="en-US" sz="1200" dirty="0"/>
          </a:p>
          <a:p>
            <a:endParaRPr lang="en-US" dirty="0"/>
          </a:p>
        </p:txBody>
      </p:sp>
      <p:sp>
        <p:nvSpPr>
          <p:cNvPr id="4" name="Slide Number Placeholder 3">
            <a:extLst>
              <a:ext uri="{FF2B5EF4-FFF2-40B4-BE49-F238E27FC236}">
                <a16:creationId xmlns:a16="http://schemas.microsoft.com/office/drawing/2014/main" id="{88D91EED-1B01-74A3-2DED-9D32CA43A2A9}"/>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263159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is global. While the US uses GAAP, most of the world uses IFRS. The goal is for an investor in New York to easily compare a company in London with one in Tokyo.</a:t>
            </a:r>
          </a:p>
        </p:txBody>
      </p:sp>
      <p:sp>
        <p:nvSpPr>
          <p:cNvPr id="4" name="Slide Number Placeholder 3"/>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670903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quick check on the ecosystem. FASB writes the rules. SEC enforces them. PCAOB watches the auditors. Management owns the data.</a:t>
            </a:r>
          </a:p>
        </p:txBody>
      </p:sp>
      <p:sp>
        <p:nvSpPr>
          <p:cNvPr id="4" name="Slide Number Placeholder 3"/>
          <p:cNvSpPr>
            <a:spLocks noGrp="1"/>
          </p:cNvSpPr>
          <p:nvPr>
            <p:ph type="sldNum" sz="quarter" idx="5"/>
          </p:nvPr>
        </p:nvSpPr>
        <p:spPr/>
        <p:txBody>
          <a:bodyPr/>
          <a:lstStyle/>
          <a:p>
            <a:fld id="{D0E3E56B-C3C4-8E4F-B314-D5C81CC34EEF}" type="slidenum">
              <a:rPr lang="en-US" smtClean="0"/>
              <a:t>38</a:t>
            </a:fld>
            <a:endParaRPr lang="en-US"/>
          </a:p>
        </p:txBody>
      </p:sp>
    </p:spTree>
    <p:extLst>
      <p:ext uri="{BB962C8B-B14F-4D97-AF65-F5344CB8AC3E}">
        <p14:creationId xmlns:p14="http://schemas.microsoft.com/office/powerpoint/2010/main" val="2387994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a $1 million profit good? For a small bakery, yes. For Apple, no. Ratios turn absolute numbers into comparable percentages to provide this context.</a:t>
            </a:r>
          </a:p>
        </p:txBody>
      </p:sp>
      <p:sp>
        <p:nvSpPr>
          <p:cNvPr id="4" name="Slide Number Placeholder 3"/>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100806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ROE tells shareholders how well their money is being used. Nike's exceptionally high ROE indicates it is very efficient at generating profit from shareholder capital.</a:t>
            </a:r>
          </a:p>
        </p:txBody>
      </p:sp>
      <p:sp>
        <p:nvSpPr>
          <p:cNvPr id="4" name="Slide Number Placeholder 3"/>
          <p:cNvSpPr>
            <a:spLocks noGrp="1"/>
          </p:cNvSpPr>
          <p:nvPr>
            <p:ph type="sldNum" sz="quarter" idx="5"/>
          </p:nvPr>
        </p:nvSpPr>
        <p:spPr/>
        <p:txBody>
          <a:bodyPr/>
          <a:lstStyle/>
          <a:p>
            <a:fld id="{D0E3E56B-C3C4-8E4F-B314-D5C81CC34EEF}" type="slidenum">
              <a:rPr lang="en-US" smtClean="0"/>
              <a:t>41</a:t>
            </a:fld>
            <a:endParaRPr lang="en-US"/>
          </a:p>
        </p:txBody>
      </p:sp>
    </p:spTree>
    <p:extLst>
      <p:ext uri="{BB962C8B-B14F-4D97-AF65-F5344CB8AC3E}">
        <p14:creationId xmlns:p14="http://schemas.microsoft.com/office/powerpoint/2010/main" val="2240116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measures risk. Nike took on more debt relative to equity over these three years. While this increases risk, it can also boost ROE if the borrowed money is invested wisely.</a:t>
            </a:r>
          </a:p>
        </p:txBody>
      </p:sp>
      <p:sp>
        <p:nvSpPr>
          <p:cNvPr id="4" name="Slide Number Placeholder 3"/>
          <p:cNvSpPr>
            <a:spLocks noGrp="1"/>
          </p:cNvSpPr>
          <p:nvPr>
            <p:ph type="sldNum" sz="quarter" idx="5"/>
          </p:nvPr>
        </p:nvSpPr>
        <p:spPr/>
        <p:txBody>
          <a:bodyPr/>
          <a:lstStyle/>
          <a:p>
            <a:fld id="{D0E3E56B-C3C4-8E4F-B314-D5C81CC34EEF}" type="slidenum">
              <a:rPr lang="en-US" smtClean="0"/>
              <a:t>42</a:t>
            </a:fld>
            <a:endParaRPr lang="en-US"/>
          </a:p>
        </p:txBody>
      </p:sp>
    </p:spTree>
    <p:extLst>
      <p:ext uri="{BB962C8B-B14F-4D97-AF65-F5344CB8AC3E}">
        <p14:creationId xmlns:p14="http://schemas.microsoft.com/office/powerpoint/2010/main" val="3090717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power of ratios. We can compare Adidas (Euros) to Nike (Dollars) directly. They have similar profitability, but Nike is carrying significantly more debt/risk.</a:t>
            </a:r>
          </a:p>
        </p:txBody>
      </p:sp>
      <p:sp>
        <p:nvSpPr>
          <p:cNvPr id="4" name="Slide Number Placeholder 3"/>
          <p:cNvSpPr>
            <a:spLocks noGrp="1"/>
          </p:cNvSpPr>
          <p:nvPr>
            <p:ph type="sldNum" sz="quarter" idx="5"/>
          </p:nvPr>
        </p:nvSpPr>
        <p:spPr/>
        <p:txBody>
          <a:bodyPr/>
          <a:lstStyle/>
          <a:p>
            <a:fld id="{D0E3E56B-C3C4-8E4F-B314-D5C81CC34EEF}" type="slidenum">
              <a:rPr lang="en-US" smtClean="0"/>
              <a:t>43</a:t>
            </a:fld>
            <a:endParaRPr lang="en-US"/>
          </a:p>
        </p:txBody>
      </p:sp>
    </p:spTree>
    <p:extLst>
      <p:ext uri="{BB962C8B-B14F-4D97-AF65-F5344CB8AC3E}">
        <p14:creationId xmlns:p14="http://schemas.microsoft.com/office/powerpoint/2010/main" val="13151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AA20-E349-EEAA-3FFA-CF157C01A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FC69-7EB6-D755-9BA3-188EB6E6F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3DC60-6A1F-DBA8-3CEC-F7BB4D350C54}"/>
              </a:ext>
            </a:extLst>
          </p:cNvPr>
          <p:cNvSpPr>
            <a:spLocks noGrp="1"/>
          </p:cNvSpPr>
          <p:nvPr>
            <p:ph type="body" idx="1"/>
          </p:nvPr>
        </p:nvSpPr>
        <p:spPr/>
        <p:txBody>
          <a:bodyPr/>
          <a:lstStyle/>
          <a:p>
            <a:r>
              <a:rPr lang="en-US" b="1" dirty="0"/>
              <a:t>Short Speaker Notes</a:t>
            </a:r>
          </a:p>
          <a:p>
            <a:r>
              <a:rPr lang="en-US" b="1" dirty="0"/>
              <a:t>“This slide highlights the key difference between financial and managerial accounting.”</a:t>
            </a:r>
            <a:endParaRPr lang="en-US" dirty="0"/>
          </a:p>
          <a:p>
            <a:r>
              <a:rPr lang="en-US" b="1" dirty="0"/>
              <a:t>Who uses the information?</a:t>
            </a:r>
          </a:p>
          <a:p>
            <a:r>
              <a:rPr lang="en-US" b="1" dirty="0"/>
              <a:t>Financial accounting</a:t>
            </a:r>
            <a:r>
              <a:rPr lang="en-US" dirty="0"/>
              <a:t> serves </a:t>
            </a:r>
            <a:r>
              <a:rPr lang="en-US" b="1" dirty="0"/>
              <a:t>external users</a:t>
            </a:r>
            <a:r>
              <a:rPr lang="en-US" dirty="0"/>
              <a:t>—investors, lenders, regulators.</a:t>
            </a:r>
          </a:p>
          <a:p>
            <a:r>
              <a:rPr lang="en-US" b="1" dirty="0"/>
              <a:t>Managerial accounting</a:t>
            </a:r>
            <a:r>
              <a:rPr lang="en-US" dirty="0"/>
              <a:t> is for </a:t>
            </a:r>
            <a:r>
              <a:rPr lang="en-US" b="1" dirty="0"/>
              <a:t>internal users</a:t>
            </a:r>
            <a:r>
              <a:rPr lang="en-US" dirty="0"/>
              <a:t>—managers who run the business day-to-day.</a:t>
            </a:r>
          </a:p>
          <a:p>
            <a:r>
              <a:rPr lang="en-US" b="1" dirty="0"/>
              <a:t>What decisions are supported?</a:t>
            </a:r>
          </a:p>
          <a:p>
            <a:r>
              <a:rPr lang="en-US" b="1" dirty="0"/>
              <a:t>Financial accounting</a:t>
            </a:r>
            <a:r>
              <a:rPr lang="en-US" dirty="0"/>
              <a:t> helps outsiders assess performance, profitability, and overall financial health.</a:t>
            </a:r>
          </a:p>
          <a:p>
            <a:r>
              <a:rPr lang="en-US" b="1" dirty="0"/>
              <a:t>Managerial accounting</a:t>
            </a:r>
            <a:r>
              <a:rPr lang="en-US" dirty="0"/>
              <a:t> supports operational decisions—pricing, budgeting, planning, and controlling costs.</a:t>
            </a:r>
          </a:p>
          <a:p>
            <a:r>
              <a:rPr lang="en-US" b="1" dirty="0"/>
              <a:t>What information is used?</a:t>
            </a:r>
          </a:p>
          <a:p>
            <a:r>
              <a:rPr lang="en-US" b="1" dirty="0"/>
              <a:t>Financial accounting</a:t>
            </a:r>
            <a:r>
              <a:rPr lang="en-US" dirty="0"/>
              <a:t> relies on </a:t>
            </a:r>
            <a:r>
              <a:rPr lang="en-US" b="1" dirty="0"/>
              <a:t>historical, GAAP-based, company-wide</a:t>
            </a:r>
            <a:r>
              <a:rPr lang="en-US" dirty="0"/>
              <a:t> data.</a:t>
            </a:r>
          </a:p>
          <a:p>
            <a:r>
              <a:rPr lang="en-US" b="1" dirty="0"/>
              <a:t>Managerial accounting</a:t>
            </a:r>
            <a:r>
              <a:rPr lang="en-US" dirty="0"/>
              <a:t> uses </a:t>
            </a:r>
            <a:r>
              <a:rPr lang="en-US" b="1" dirty="0"/>
              <a:t>future-oriented, flexible, detailed</a:t>
            </a:r>
            <a:r>
              <a:rPr lang="en-US" dirty="0"/>
              <a:t> information—whatever managers need.</a:t>
            </a:r>
          </a:p>
          <a:p>
            <a:r>
              <a:rPr lang="en-US" b="1" dirty="0"/>
              <a:t>“So in short: financial accounting looks outward and backward; managerial accounting looks inward and forward.”</a:t>
            </a:r>
            <a:endParaRPr lang="en-US" dirty="0"/>
          </a:p>
        </p:txBody>
      </p:sp>
      <p:sp>
        <p:nvSpPr>
          <p:cNvPr id="4" name="Slide Number Placeholder 3">
            <a:extLst>
              <a:ext uri="{FF2B5EF4-FFF2-40B4-BE49-F238E27FC236}">
                <a16:creationId xmlns:a16="http://schemas.microsoft.com/office/drawing/2014/main" id="{591223BD-F226-3DD5-09C4-81CA8A1B122F}"/>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41278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5BDA-8A16-8300-270B-3A60E558D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49691-3A55-A9FC-6C23-190893A70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8279-BF38-61D0-6B1A-9A8AE38E920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Different users have different needs. Shareholders want to know if they should invest. Creditors, like banks, just want to know if they will get their money back. Analysts act as intermediaries, interpreting this complex info for the market.</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Shareholders &amp; Potential Shareholders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info to decide whether to invest or keep investing. </a:t>
            </a:r>
          </a:p>
          <a:p>
            <a:pPr lvl="0"/>
            <a:r>
              <a:rPr lang="en-US" sz="1200" kern="1200" dirty="0">
                <a:solidFill>
                  <a:schemeClr val="tx1"/>
                </a:solidFill>
                <a:effectLst/>
                <a:latin typeface="+mn-lt"/>
                <a:ea typeface="+mn-ea"/>
                <a:cs typeface="+mn-cs"/>
              </a:rPr>
              <a:t>Rely on financial statements to evaluate company performance since they don’t manage operations.</a:t>
            </a:r>
          </a:p>
          <a:p>
            <a:pPr lvl="0"/>
            <a:r>
              <a:rPr lang="en-US" sz="1200" b="1" kern="1200" dirty="0">
                <a:solidFill>
                  <a:schemeClr val="tx1"/>
                </a:solidFill>
                <a:effectLst/>
                <a:latin typeface="+mn-lt"/>
                <a:ea typeface="+mn-ea"/>
                <a:cs typeface="+mn-cs"/>
              </a:rPr>
              <a:t>Creditors &amp; Suppliers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Banks, lenders, and suppliers assess ability to repay loans or honor contracts.</a:t>
            </a:r>
          </a:p>
          <a:p>
            <a:pPr lvl="0"/>
            <a:r>
              <a:rPr lang="en-US" sz="1200" kern="1200" dirty="0">
                <a:solidFill>
                  <a:schemeClr val="tx1"/>
                </a:solidFill>
                <a:effectLst/>
                <a:latin typeface="+mn-lt"/>
                <a:ea typeface="+mn-ea"/>
                <a:cs typeface="+mn-cs"/>
              </a:rPr>
              <a:t>Financial info helps determine credit terms, interest rates, and supplier relationships.</a:t>
            </a:r>
          </a:p>
          <a:p>
            <a:pPr lvl="0"/>
            <a:r>
              <a:rPr lang="en-US" sz="1200" b="1" kern="1200" dirty="0">
                <a:solidFill>
                  <a:schemeClr val="tx1"/>
                </a:solidFill>
                <a:effectLst/>
                <a:latin typeface="+mn-lt"/>
                <a:ea typeface="+mn-ea"/>
                <a:cs typeface="+mn-cs"/>
              </a:rPr>
              <a:t>Managers &amp; Directors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statements as a performance “report card.”</a:t>
            </a:r>
          </a:p>
          <a:p>
            <a:pPr lvl="0"/>
            <a:r>
              <a:rPr lang="en-US" sz="1200" kern="1200" dirty="0">
                <a:solidFill>
                  <a:schemeClr val="tx1"/>
                </a:solidFill>
                <a:effectLst/>
                <a:latin typeface="+mn-lt"/>
                <a:ea typeface="+mn-ea"/>
                <a:cs typeface="+mn-cs"/>
              </a:rPr>
              <a:t>Boards review operations and strategy; managers use info for planning, bonuses, and comparisons with other companies.</a:t>
            </a:r>
          </a:p>
          <a:p>
            <a:endParaRPr lang="en-US" dirty="0"/>
          </a:p>
        </p:txBody>
      </p:sp>
      <p:sp>
        <p:nvSpPr>
          <p:cNvPr id="4" name="Slide Number Placeholder 3">
            <a:extLst>
              <a:ext uri="{FF2B5EF4-FFF2-40B4-BE49-F238E27FC236}">
                <a16:creationId xmlns:a16="http://schemas.microsoft.com/office/drawing/2014/main" id="{22EE823A-71F3-5926-F93F-801364CD5E8D}"/>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324900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accounting purposes, the Corporation is the most complex but allows for limited liability. This means owners can only lose what they invest, not their personal assets. However, they face double taxation on profits and dividends.</a:t>
            </a:r>
          </a:p>
        </p:txBody>
      </p:sp>
      <p:sp>
        <p:nvSpPr>
          <p:cNvPr id="4" name="Slide Number Placeholder 3"/>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10690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46905-2569-F805-3C44-7259E86AF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6236-D8A4-4CCA-C195-AEE3CB9B1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62C3A-253C-DFBB-F38C-FB2305E0D2D4}"/>
              </a:ext>
            </a:extLst>
          </p:cNvPr>
          <p:cNvSpPr>
            <a:spLocks noGrp="1"/>
          </p:cNvSpPr>
          <p:nvPr>
            <p:ph type="body" idx="1"/>
          </p:nvPr>
        </p:nvSpPr>
        <p:spPr/>
        <p:txBody>
          <a:bodyPr/>
          <a:lstStyle/>
          <a:p>
            <a:r>
              <a:rPr lang="en-US" b="1" dirty="0"/>
              <a:t>“This diagram shows how corporate governance works.”</a:t>
            </a:r>
            <a:endParaRPr lang="en-US" dirty="0"/>
          </a:p>
          <a:p>
            <a:r>
              <a:rPr lang="en-US" b="1" dirty="0"/>
              <a:t>Stockholders</a:t>
            </a:r>
            <a:r>
              <a:rPr lang="en-US" dirty="0"/>
              <a:t> elect the </a:t>
            </a:r>
            <a:r>
              <a:rPr lang="en-US" b="1" dirty="0"/>
              <a:t>Board of Directors</a:t>
            </a:r>
            <a:r>
              <a:rPr lang="en-US" dirty="0"/>
              <a:t>.</a:t>
            </a:r>
          </a:p>
          <a:p>
            <a:r>
              <a:rPr lang="en-US" dirty="0"/>
              <a:t>The </a:t>
            </a:r>
            <a:r>
              <a:rPr lang="en-US" b="1" dirty="0"/>
              <a:t>Board</a:t>
            </a:r>
            <a:r>
              <a:rPr lang="en-US" dirty="0"/>
              <a:t> sets policy, hires top executives, and forms key committees like audit, compensation, and strategy.</a:t>
            </a:r>
          </a:p>
          <a:p>
            <a:r>
              <a:rPr lang="en-US" b="1" dirty="0"/>
              <a:t>Executive managers</a:t>
            </a:r>
            <a:r>
              <a:rPr lang="en-US" dirty="0"/>
              <a:t> run the day-to-day business and report back to the board.</a:t>
            </a:r>
          </a:p>
          <a:p>
            <a:r>
              <a:rPr lang="en-US" dirty="0"/>
              <a:t>The </a:t>
            </a:r>
            <a:r>
              <a:rPr lang="en-US" b="1" dirty="0"/>
              <a:t>Audit Committee</a:t>
            </a:r>
            <a:r>
              <a:rPr lang="en-US" dirty="0"/>
              <a:t> appoints the external </a:t>
            </a:r>
            <a:r>
              <a:rPr lang="en-US" b="1" dirty="0"/>
              <a:t>Audit Firm</a:t>
            </a:r>
            <a:r>
              <a:rPr lang="en-US" dirty="0"/>
              <a:t>, which examines the company’s financial statements.</a:t>
            </a:r>
          </a:p>
          <a:p>
            <a:r>
              <a:rPr lang="en-US" dirty="0"/>
              <a:t>Even though the </a:t>
            </a:r>
            <a:r>
              <a:rPr lang="en-US" b="1" dirty="0"/>
              <a:t>company pays the audit fees</a:t>
            </a:r>
            <a:r>
              <a:rPr lang="en-US" dirty="0"/>
              <a:t>, the auditor reports directly to the board, helping maintain independence.</a:t>
            </a:r>
          </a:p>
          <a:p>
            <a:r>
              <a:rPr lang="en-US" b="1" dirty="0"/>
              <a:t>“Overall, it’s a system of checks and balances: owners oversee the board, the board oversees management, and auditors help ensure honest financial reporting.”</a:t>
            </a:r>
            <a:endParaRPr lang="en-US" dirty="0"/>
          </a:p>
          <a:p>
            <a:endParaRPr lang="en-US" dirty="0"/>
          </a:p>
        </p:txBody>
      </p:sp>
      <p:sp>
        <p:nvSpPr>
          <p:cNvPr id="4" name="Slide Number Placeholder 3">
            <a:extLst>
              <a:ext uri="{FF2B5EF4-FFF2-40B4-BE49-F238E27FC236}">
                <a16:creationId xmlns:a16="http://schemas.microsoft.com/office/drawing/2014/main" id="{01A3B875-D582-41F7-4228-4CAFF67F0585}"/>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50096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307612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003E-AF86-F1A2-7BE8-BBA992E2A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0CF5D-69CD-9A69-345D-571F7EE83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91970-8AB6-6BB3-44DB-5D20680C14B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Together, these filings are the main accounting information available to investors, analysts, and the public.</a:t>
            </a:r>
            <a:endParaRPr lang="en-US" sz="1200" dirty="0"/>
          </a:p>
          <a:p>
            <a:endParaRPr lang="en-US" dirty="0"/>
          </a:p>
        </p:txBody>
      </p:sp>
      <p:sp>
        <p:nvSpPr>
          <p:cNvPr id="4" name="Slide Number Placeholder 3">
            <a:extLst>
              <a:ext uri="{FF2B5EF4-FFF2-40B4-BE49-F238E27FC236}">
                <a16:creationId xmlns:a16="http://schemas.microsoft.com/office/drawing/2014/main" id="{950FDEE4-FF83-F9C5-FCDA-4FCA8E166F80}"/>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234603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63225BAC-F4E4-63D9-B757-09201E765E02}"/>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
        <p:nvSpPr>
          <p:cNvPr id="2" name="Title 1"/>
          <p:cNvSpPr>
            <a:spLocks noGrp="1"/>
          </p:cNvSpPr>
          <p:nvPr>
            <p:ph type="ctrTitle"/>
          </p:nvPr>
        </p:nvSpPr>
        <p:spPr>
          <a:xfrm>
            <a:off x="19050" y="4263716"/>
            <a:ext cx="12192000" cy="1685073"/>
          </a:xfrm>
        </p:spPr>
        <p:txBody>
          <a:bodyPr/>
          <a:lstStyle>
            <a:lvl1pPr>
              <a:defRPr b="1">
                <a:solidFill>
                  <a:srgbClr val="1F4899"/>
                </a:solidFill>
              </a:defRPr>
            </a:lvl1pPr>
          </a:lstStyle>
          <a:p>
            <a:r>
              <a:rPr lang="en-US" dirty="0"/>
              <a:t>Click to edit Master title style</a:t>
            </a:r>
          </a:p>
        </p:txBody>
      </p:sp>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vestors.nike.com/investors/news-events-and-reports/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477189"/>
            <a:ext cx="12192000" cy="1685073"/>
          </a:xfrm>
        </p:spPr>
        <p:txBody>
          <a:bodyPr/>
          <a:lstStyle/>
          <a:p>
            <a:r>
              <a:rPr lang="en-US" dirty="0">
                <a:solidFill>
                  <a:schemeClr val="bg1"/>
                </a:solidFill>
              </a:rPr>
              <a:t>Chapter 1: </a:t>
            </a:r>
            <a:r>
              <a:rPr lang="en-US">
                <a:solidFill>
                  <a:schemeClr val="bg1"/>
                </a:solidFill>
              </a:rPr>
              <a:t>Introducing Financial</a:t>
            </a:r>
            <a:r>
              <a:rPr lang="en-US" dirty="0">
                <a:solidFill>
                  <a:schemeClr val="bg1"/>
                </a:solidFill>
              </a:rPr>
              <a:t> </a:t>
            </a:r>
            <a:r>
              <a:rPr lang="en-US">
                <a:solidFill>
                  <a:schemeClr val="bg1"/>
                </a:solidFill>
              </a:rPr>
              <a:t>Accounting</a:t>
            </a:r>
            <a:endParaRPr lang="en-US" dirty="0">
              <a:solidFill>
                <a:schemeClr val="bg1"/>
              </a:solidFill>
            </a:endParaRPr>
          </a:p>
        </p:txBody>
      </p:sp>
    </p:spTree>
    <p:extLst>
      <p:ext uri="{BB962C8B-B14F-4D97-AF65-F5344CB8AC3E}">
        <p14:creationId xmlns:p14="http://schemas.microsoft.com/office/powerpoint/2010/main" val="209681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8515-196F-A771-0E52-589E7C1F7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B1FB6-DB95-C45E-7D20-C47A5A314823}"/>
              </a:ext>
            </a:extLst>
          </p:cNvPr>
          <p:cNvSpPr>
            <a:spLocks noGrp="1"/>
          </p:cNvSpPr>
          <p:nvPr>
            <p:ph type="title"/>
          </p:nvPr>
        </p:nvSpPr>
        <p:spPr>
          <a:xfrm>
            <a:off x="609600" y="274638"/>
            <a:ext cx="10972800" cy="1143000"/>
          </a:xfrm>
        </p:spPr>
        <p:txBody>
          <a:bodyPr anchor="ctr">
            <a:normAutofit/>
          </a:bodyPr>
          <a:lstStyle/>
          <a:p>
            <a:r>
              <a:rPr lang="en-US" dirty="0"/>
              <a:t>The Supply of Information (continued)</a:t>
            </a:r>
          </a:p>
        </p:txBody>
      </p:sp>
      <p:graphicFrame>
        <p:nvGraphicFramePr>
          <p:cNvPr id="7" name="Content Placeholder 2">
            <a:extLst>
              <a:ext uri="{FF2B5EF4-FFF2-40B4-BE49-F238E27FC236}">
                <a16:creationId xmlns:a16="http://schemas.microsoft.com/office/drawing/2014/main" id="{693B4555-8977-45F7-28FE-FAB00E0B95BD}"/>
              </a:ext>
            </a:extLst>
          </p:cNvPr>
          <p:cNvGraphicFramePr>
            <a:graphicFrameLocks noGrp="1"/>
          </p:cNvGraphicFramePr>
          <p:nvPr>
            <p:ph idx="1"/>
            <p:extLst>
              <p:ext uri="{D42A27DB-BD31-4B8C-83A1-F6EECF244321}">
                <p14:modId xmlns:p14="http://schemas.microsoft.com/office/powerpoint/2010/main" val="789571352"/>
              </p:ext>
            </p:extLst>
          </p:nvPr>
        </p:nvGraphicFramePr>
        <p:xfrm>
          <a:off x="609600" y="1600201"/>
          <a:ext cx="10972800" cy="498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46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34D1-99F2-D597-CEA0-215EF0397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3F58B-17CA-5DC1-C0A4-DD655A370102}"/>
              </a:ext>
            </a:extLst>
          </p:cNvPr>
          <p:cNvSpPr>
            <a:spLocks noGrp="1"/>
          </p:cNvSpPr>
          <p:nvPr>
            <p:ph type="title"/>
          </p:nvPr>
        </p:nvSpPr>
        <p:spPr>
          <a:xfrm>
            <a:off x="0" y="2857500"/>
            <a:ext cx="12191999" cy="1143000"/>
          </a:xfrm>
        </p:spPr>
        <p:txBody>
          <a:bodyPr/>
          <a:lstStyle/>
          <a:p>
            <a:r>
              <a:rPr lang="en-US" dirty="0"/>
              <a:t>2. Business Activities</a:t>
            </a:r>
          </a:p>
        </p:txBody>
      </p:sp>
    </p:spTree>
    <p:extLst>
      <p:ext uri="{BB962C8B-B14F-4D97-AF65-F5344CB8AC3E}">
        <p14:creationId xmlns:p14="http://schemas.microsoft.com/office/powerpoint/2010/main" val="371007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8C43-6F6C-3503-6A8E-FBA61BCDC12B}"/>
              </a:ext>
            </a:extLst>
          </p:cNvPr>
          <p:cNvSpPr>
            <a:spLocks noGrp="1"/>
          </p:cNvSpPr>
          <p:nvPr>
            <p:ph type="title"/>
          </p:nvPr>
        </p:nvSpPr>
        <p:spPr>
          <a:xfrm>
            <a:off x="609600" y="274638"/>
            <a:ext cx="10972800" cy="1143000"/>
          </a:xfrm>
        </p:spPr>
        <p:txBody>
          <a:bodyPr anchor="ctr">
            <a:normAutofit/>
          </a:bodyPr>
          <a:lstStyle/>
          <a:p>
            <a:pPr algn="l"/>
            <a:r>
              <a:rPr lang="en-US" dirty="0"/>
              <a:t>Business Activities</a:t>
            </a:r>
          </a:p>
        </p:txBody>
      </p:sp>
      <p:sp>
        <p:nvSpPr>
          <p:cNvPr id="3" name="Content Placeholder 2">
            <a:extLst>
              <a:ext uri="{FF2B5EF4-FFF2-40B4-BE49-F238E27FC236}">
                <a16:creationId xmlns:a16="http://schemas.microsoft.com/office/drawing/2014/main" id="{EACB07C3-8622-9321-7341-3D5EE6B24272}"/>
              </a:ext>
            </a:extLst>
          </p:cNvPr>
          <p:cNvSpPr>
            <a:spLocks noGrp="1"/>
          </p:cNvSpPr>
          <p:nvPr>
            <p:ph sz="half" idx="1"/>
          </p:nvPr>
        </p:nvSpPr>
        <p:spPr>
          <a:xfrm>
            <a:off x="609600" y="1408807"/>
            <a:ext cx="5384800" cy="4525963"/>
          </a:xfrm>
        </p:spPr>
        <p:txBody>
          <a:bodyPr>
            <a:normAutofit fontScale="77500" lnSpcReduction="20000"/>
          </a:bodyPr>
          <a:lstStyle/>
          <a:p>
            <a:pPr>
              <a:lnSpc>
                <a:spcPct val="150000"/>
              </a:lnSpc>
            </a:pPr>
            <a:r>
              <a:rPr lang="en-US" sz="3100" dirty="0"/>
              <a:t>Financing Activities</a:t>
            </a:r>
          </a:p>
          <a:p>
            <a:pPr lvl="1">
              <a:lnSpc>
                <a:spcPct val="150000"/>
              </a:lnSpc>
            </a:pPr>
            <a:r>
              <a:rPr lang="en-US" sz="2800" dirty="0"/>
              <a:t>소유주(Equity) 또는 채권자(Debt)로부터 자금을 조달.</a:t>
            </a:r>
          </a:p>
          <a:p>
            <a:pPr>
              <a:lnSpc>
                <a:spcPct val="150000"/>
              </a:lnSpc>
            </a:pPr>
            <a:r>
              <a:rPr lang="en-US" sz="3100" dirty="0"/>
              <a:t>Investing Activities</a:t>
            </a:r>
          </a:p>
          <a:p>
            <a:pPr lvl="1">
              <a:lnSpc>
                <a:spcPct val="150000"/>
              </a:lnSpc>
            </a:pPr>
            <a:r>
              <a:rPr lang="en-US" sz="2800" dirty="0"/>
              <a:t>자금을 사용하여 자원(Assets – inventory 또는 equipment)을 취득.</a:t>
            </a:r>
          </a:p>
          <a:p>
            <a:pPr>
              <a:lnSpc>
                <a:spcPct val="150000"/>
              </a:lnSpc>
            </a:pPr>
            <a:r>
              <a:rPr lang="en-US" sz="3100" dirty="0"/>
              <a:t>Operating Activities</a:t>
            </a:r>
          </a:p>
          <a:p>
            <a:pPr lvl="1">
              <a:lnSpc>
                <a:spcPct val="150000"/>
              </a:lnSpc>
            </a:pPr>
            <a:r>
              <a:rPr lang="en-US" sz="2800" dirty="0"/>
              <a:t>재화/용역을 생산하는 일상적 활동.</a:t>
            </a:r>
          </a:p>
          <a:p>
            <a:endParaRPr lang="en-US" dirty="0"/>
          </a:p>
        </p:txBody>
      </p:sp>
      <p:pic>
        <p:nvPicPr>
          <p:cNvPr id="4" name="Picture 3" descr="Diagram of a diagram of a business  AI-generated content may be incorrect.">
            <a:extLst>
              <a:ext uri="{FF2B5EF4-FFF2-40B4-BE49-F238E27FC236}">
                <a16:creationId xmlns:a16="http://schemas.microsoft.com/office/drawing/2014/main" id="{C36A317C-DF90-459E-59A1-94AFF8D41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27018" y="1600201"/>
            <a:ext cx="4525963" cy="4525963"/>
          </a:xfrm>
          <a:prstGeom prst="rect">
            <a:avLst/>
          </a:prstGeom>
          <a:noFill/>
          <a:ln>
            <a:noFill/>
          </a:ln>
        </p:spPr>
      </p:pic>
    </p:spTree>
    <p:extLst>
      <p:ext uri="{BB962C8B-B14F-4D97-AF65-F5344CB8AC3E}">
        <p14:creationId xmlns:p14="http://schemas.microsoft.com/office/powerpoint/2010/main" val="31211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0B94-2C9C-E584-7F33-94B898694094}"/>
              </a:ext>
            </a:extLst>
          </p:cNvPr>
          <p:cNvSpPr>
            <a:spLocks noGrp="1"/>
          </p:cNvSpPr>
          <p:nvPr>
            <p:ph type="title"/>
          </p:nvPr>
        </p:nvSpPr>
        <p:spPr>
          <a:xfrm>
            <a:off x="609600" y="274638"/>
            <a:ext cx="10972800" cy="1143000"/>
          </a:xfrm>
        </p:spPr>
        <p:txBody>
          <a:bodyPr anchor="ctr">
            <a:normAutofit/>
          </a:bodyPr>
          <a:lstStyle/>
          <a:p>
            <a:pPr algn="l"/>
            <a:r>
              <a:rPr lang="en-US" dirty="0"/>
              <a:t>Financing Strategies</a:t>
            </a:r>
          </a:p>
        </p:txBody>
      </p:sp>
      <p:sp>
        <p:nvSpPr>
          <p:cNvPr id="3" name="Content Placeholder 2">
            <a:extLst>
              <a:ext uri="{FF2B5EF4-FFF2-40B4-BE49-F238E27FC236}">
                <a16:creationId xmlns:a16="http://schemas.microsoft.com/office/drawing/2014/main" id="{2FFFF8B2-3BA0-499E-B12A-3C57ABE7CAA1}"/>
              </a:ext>
            </a:extLst>
          </p:cNvPr>
          <p:cNvSpPr>
            <a:spLocks noGrp="1"/>
          </p:cNvSpPr>
          <p:nvPr>
            <p:ph sz="half" idx="1"/>
          </p:nvPr>
        </p:nvSpPr>
        <p:spPr>
          <a:xfrm>
            <a:off x="609600" y="1600201"/>
            <a:ext cx="5384800" cy="4525963"/>
          </a:xfrm>
        </p:spPr>
        <p:txBody>
          <a:bodyPr>
            <a:normAutofit fontScale="92500" lnSpcReduction="20000"/>
          </a:bodyPr>
          <a:lstStyle/>
          <a:p>
            <a:pPr>
              <a:lnSpc>
                <a:spcPct val="160000"/>
              </a:lnSpc>
            </a:pPr>
            <a:r>
              <a:rPr lang="en-US" sz="3200" dirty="0"/>
              <a:t>기업마다 credit financing과 equity financing의 조합이 다름.</a:t>
            </a:r>
          </a:p>
          <a:p>
            <a:pPr lvl="1">
              <a:lnSpc>
                <a:spcPct val="160000"/>
              </a:lnSpc>
            </a:pPr>
            <a:r>
              <a:rPr lang="en-US" sz="2800" dirty="0"/>
              <a:t>Pfizer/Nike: 균형잡힌 조합.</a:t>
            </a:r>
          </a:p>
          <a:p>
            <a:pPr lvl="1">
              <a:lnSpc>
                <a:spcPct val="160000"/>
              </a:lnSpc>
            </a:pPr>
            <a:r>
              <a:rPr lang="en-US" sz="2800" dirty="0"/>
              <a:t>Lowe's: credit financing 의존도가 높음 (&gt;90%).</a:t>
            </a:r>
          </a:p>
          <a:p>
            <a:pPr lvl="1">
              <a:lnSpc>
                <a:spcPct val="160000"/>
              </a:lnSpc>
            </a:pPr>
            <a:r>
              <a:rPr lang="en-US" sz="2800" dirty="0"/>
              <a:t>Alphabet/Facebook: equity 의존도가 높음.</a:t>
            </a:r>
          </a:p>
        </p:txBody>
      </p:sp>
      <p:pic>
        <p:nvPicPr>
          <p:cNvPr id="4" name="Picture 3">
            <a:extLst>
              <a:ext uri="{FF2B5EF4-FFF2-40B4-BE49-F238E27FC236}">
                <a16:creationId xmlns:a16="http://schemas.microsoft.com/office/drawing/2014/main" id="{D4B81C8C-A688-44C8-6765-34D5C9E4F723}"/>
              </a:ext>
            </a:extLst>
          </p:cNvPr>
          <p:cNvPicPr>
            <a:picLocks noChangeAspect="1"/>
          </p:cNvPicPr>
          <p:nvPr/>
        </p:nvPicPr>
        <p:blipFill>
          <a:blip r:embed="rId3"/>
          <a:stretch>
            <a:fillRect/>
          </a:stretch>
        </p:blipFill>
        <p:spPr>
          <a:xfrm>
            <a:off x="6197600" y="2160240"/>
            <a:ext cx="5384800" cy="3405885"/>
          </a:xfrm>
          <a:prstGeom prst="rect">
            <a:avLst/>
          </a:prstGeom>
          <a:noFill/>
        </p:spPr>
      </p:pic>
    </p:spTree>
    <p:extLst>
      <p:ext uri="{BB962C8B-B14F-4D97-AF65-F5344CB8AC3E}">
        <p14:creationId xmlns:p14="http://schemas.microsoft.com/office/powerpoint/2010/main" val="29810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0D2D-D2F3-62EF-08FB-D918F89DB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990F9-3278-97BF-CC43-475F1474BF5E}"/>
              </a:ext>
            </a:extLst>
          </p:cNvPr>
          <p:cNvSpPr>
            <a:spLocks noGrp="1"/>
          </p:cNvSpPr>
          <p:nvPr>
            <p:ph type="title"/>
          </p:nvPr>
        </p:nvSpPr>
        <p:spPr>
          <a:xfrm>
            <a:off x="0" y="2857500"/>
            <a:ext cx="12191999" cy="1143000"/>
          </a:xfrm>
        </p:spPr>
        <p:txBody>
          <a:bodyPr/>
          <a:lstStyle/>
          <a:p>
            <a:r>
              <a:rPr lang="en-US" dirty="0"/>
              <a:t>3. The Four Financial Statements</a:t>
            </a:r>
          </a:p>
        </p:txBody>
      </p:sp>
    </p:spTree>
    <p:extLst>
      <p:ext uri="{BB962C8B-B14F-4D97-AF65-F5344CB8AC3E}">
        <p14:creationId xmlns:p14="http://schemas.microsoft.com/office/powerpoint/2010/main" val="19756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340-00E8-8A73-A5AF-EBC5CF99CE51}"/>
              </a:ext>
            </a:extLst>
          </p:cNvPr>
          <p:cNvSpPr>
            <a:spLocks noGrp="1"/>
          </p:cNvSpPr>
          <p:nvPr>
            <p:ph type="title"/>
          </p:nvPr>
        </p:nvSpPr>
        <p:spPr>
          <a:xfrm>
            <a:off x="609600" y="274638"/>
            <a:ext cx="10972800" cy="1143000"/>
          </a:xfrm>
        </p:spPr>
        <p:txBody>
          <a:bodyPr anchor="ctr">
            <a:normAutofit/>
          </a:bodyPr>
          <a:lstStyle/>
          <a:p>
            <a:pPr algn="l"/>
            <a:r>
              <a:rPr lang="en-US" dirty="0"/>
              <a:t>Four Financial Statements</a:t>
            </a:r>
          </a:p>
        </p:txBody>
      </p:sp>
      <p:sp>
        <p:nvSpPr>
          <p:cNvPr id="3" name="Content Placeholder 2">
            <a:extLst>
              <a:ext uri="{FF2B5EF4-FFF2-40B4-BE49-F238E27FC236}">
                <a16:creationId xmlns:a16="http://schemas.microsoft.com/office/drawing/2014/main" id="{8DEC9241-C8A2-F596-F1ED-42554F4E25CB}"/>
              </a:ext>
            </a:extLst>
          </p:cNvPr>
          <p:cNvSpPr>
            <a:spLocks noGrp="1"/>
          </p:cNvSpPr>
          <p:nvPr>
            <p:ph sz="half" idx="1"/>
          </p:nvPr>
        </p:nvSpPr>
        <p:spPr>
          <a:xfrm>
            <a:off x="609600" y="1600201"/>
            <a:ext cx="5384800" cy="4525963"/>
          </a:xfrm>
        </p:spPr>
        <p:txBody>
          <a:bodyPr>
            <a:normAutofit/>
          </a:bodyPr>
          <a:lstStyle/>
          <a:p>
            <a:pPr>
              <a:lnSpc>
                <a:spcPct val="90000"/>
              </a:lnSpc>
            </a:pPr>
            <a:r>
              <a:rPr lang="en-US" sz="2600" dirty="0"/>
              <a:t>Balance Sheet</a:t>
            </a:r>
          </a:p>
          <a:p>
            <a:pPr lvl="1">
              <a:lnSpc>
                <a:spcPct val="90000"/>
              </a:lnSpc>
            </a:pPr>
            <a:r>
              <a:rPr lang="en-US" sz="2600" dirty="0"/>
              <a:t>특정 시점의 투자(assets)와 financing 현황.</a:t>
            </a:r>
          </a:p>
          <a:p>
            <a:pPr>
              <a:lnSpc>
                <a:spcPct val="90000"/>
              </a:lnSpc>
            </a:pPr>
            <a:r>
              <a:rPr lang="en-US" sz="2600" dirty="0"/>
              <a:t>Income Statement</a:t>
            </a:r>
          </a:p>
          <a:p>
            <a:pPr lvl="1">
              <a:lnSpc>
                <a:spcPct val="90000"/>
              </a:lnSpc>
            </a:pPr>
            <a:r>
              <a:rPr lang="en-US" sz="2600" dirty="0"/>
              <a:t>일정 기간의 영업 성과.</a:t>
            </a:r>
          </a:p>
          <a:p>
            <a:pPr>
              <a:lnSpc>
                <a:spcPct val="90000"/>
              </a:lnSpc>
            </a:pPr>
            <a:r>
              <a:rPr lang="en-US" sz="2600" dirty="0"/>
              <a:t>Statement of Stockholders' Equity</a:t>
            </a:r>
          </a:p>
          <a:p>
            <a:pPr lvl="1">
              <a:lnSpc>
                <a:spcPct val="90000"/>
              </a:lnSpc>
            </a:pPr>
            <a:r>
              <a:rPr lang="en-US" sz="2600" dirty="0"/>
              <a:t>소유주 financing의 변동.</a:t>
            </a:r>
          </a:p>
          <a:p>
            <a:pPr>
              <a:lnSpc>
                <a:spcPct val="90000"/>
              </a:lnSpc>
            </a:pPr>
            <a:r>
              <a:rPr lang="en-US" sz="2600" dirty="0"/>
              <a:t>Statement of Cash Flows</a:t>
            </a:r>
          </a:p>
          <a:p>
            <a:pPr lvl="1">
              <a:lnSpc>
                <a:spcPct val="90000"/>
              </a:lnSpc>
            </a:pPr>
            <a:r>
              <a:rPr lang="en-US" sz="2600" dirty="0"/>
              <a:t>cash의 원천과 사용.</a:t>
            </a:r>
          </a:p>
        </p:txBody>
      </p:sp>
      <p:pic>
        <p:nvPicPr>
          <p:cNvPr id="5" name="Picture 4">
            <a:extLst>
              <a:ext uri="{FF2B5EF4-FFF2-40B4-BE49-F238E27FC236}">
                <a16:creationId xmlns:a16="http://schemas.microsoft.com/office/drawing/2014/main" id="{5C2316A3-F72C-A1C0-00B8-3BD9C4CB2075}"/>
              </a:ext>
            </a:extLst>
          </p:cNvPr>
          <p:cNvPicPr>
            <a:picLocks noChangeAspect="1"/>
          </p:cNvPicPr>
          <p:nvPr/>
        </p:nvPicPr>
        <p:blipFill>
          <a:blip r:embed="rId3"/>
          <a:stretch>
            <a:fillRect/>
          </a:stretch>
        </p:blipFill>
        <p:spPr>
          <a:xfrm>
            <a:off x="5900310" y="2144110"/>
            <a:ext cx="5682090" cy="3267202"/>
          </a:xfrm>
          <a:prstGeom prst="rect">
            <a:avLst/>
          </a:prstGeom>
          <a:noFill/>
        </p:spPr>
      </p:pic>
    </p:spTree>
    <p:extLst>
      <p:ext uri="{BB962C8B-B14F-4D97-AF65-F5344CB8AC3E}">
        <p14:creationId xmlns:p14="http://schemas.microsoft.com/office/powerpoint/2010/main" val="14734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AB62-AE24-03B2-07BB-4AC6C4725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7303-224F-2DDA-3D09-15CD54838A16}"/>
              </a:ext>
            </a:extLst>
          </p:cNvPr>
          <p:cNvSpPr>
            <a:spLocks noGrp="1"/>
          </p:cNvSpPr>
          <p:nvPr>
            <p:ph type="title"/>
          </p:nvPr>
        </p:nvSpPr>
        <p:spPr>
          <a:xfrm>
            <a:off x="0" y="2857500"/>
            <a:ext cx="12191999" cy="1143000"/>
          </a:xfrm>
        </p:spPr>
        <p:txBody>
          <a:bodyPr>
            <a:normAutofit/>
          </a:bodyPr>
          <a:lstStyle/>
          <a:p>
            <a:r>
              <a:rPr lang="en-US" dirty="0"/>
              <a:t>4. Deep Dive: The Four Core Statements</a:t>
            </a:r>
          </a:p>
        </p:txBody>
      </p:sp>
    </p:spTree>
    <p:extLst>
      <p:ext uri="{BB962C8B-B14F-4D97-AF65-F5344CB8AC3E}">
        <p14:creationId xmlns:p14="http://schemas.microsoft.com/office/powerpoint/2010/main" val="404813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82E3-416D-2D53-7371-55BC3C6FB545}"/>
              </a:ext>
            </a:extLst>
          </p:cNvPr>
          <p:cNvSpPr>
            <a:spLocks noGrp="1"/>
          </p:cNvSpPr>
          <p:nvPr>
            <p:ph type="title"/>
          </p:nvPr>
        </p:nvSpPr>
        <p:spPr>
          <a:xfrm>
            <a:off x="609600" y="274638"/>
            <a:ext cx="10972800" cy="1143000"/>
          </a:xfrm>
        </p:spPr>
        <p:txBody>
          <a:bodyPr anchor="ctr">
            <a:normAutofit/>
          </a:bodyPr>
          <a:lstStyle/>
          <a:p>
            <a:pPr algn="l"/>
            <a:r>
              <a:rPr lang="en-US" dirty="0"/>
              <a:t>Balance Sheet</a:t>
            </a:r>
          </a:p>
        </p:txBody>
      </p:sp>
      <p:sp>
        <p:nvSpPr>
          <p:cNvPr id="3" name="Content Placeholder 2">
            <a:extLst>
              <a:ext uri="{FF2B5EF4-FFF2-40B4-BE49-F238E27FC236}">
                <a16:creationId xmlns:a16="http://schemas.microsoft.com/office/drawing/2014/main" id="{00C54955-E710-3AF9-6784-069ABE3CF6E0}"/>
              </a:ext>
            </a:extLst>
          </p:cNvPr>
          <p:cNvSpPr>
            <a:spLocks noGrp="1"/>
          </p:cNvSpPr>
          <p:nvPr>
            <p:ph sz="half" idx="1"/>
          </p:nvPr>
        </p:nvSpPr>
        <p:spPr>
          <a:xfrm>
            <a:off x="609600" y="1600201"/>
            <a:ext cx="5384800" cy="4983161"/>
          </a:xfrm>
        </p:spPr>
        <p:txBody>
          <a:bodyPr>
            <a:normAutofit fontScale="92500"/>
          </a:bodyPr>
          <a:lstStyle/>
          <a:p>
            <a:pPr lvl="0">
              <a:lnSpc>
                <a:spcPct val="150000"/>
              </a:lnSpc>
            </a:pPr>
            <a:r>
              <a:rPr lang="en-US" dirty="0"/>
              <a:t>Balance sheet는 특정 시점의 회사 financial position을 보고함.</a:t>
            </a:r>
          </a:p>
          <a:p>
            <a:pPr lvl="0">
              <a:lnSpc>
                <a:spcPct val="150000"/>
              </a:lnSpc>
            </a:pPr>
            <a:r>
              <a:rPr lang="en-US" dirty="0"/>
              <a:t>assets, liabilities, equity의 세 요소와 각 요소의 하위 항목을 나열함.</a:t>
            </a:r>
          </a:p>
          <a:p>
            <a:pPr lvl="0">
              <a:lnSpc>
                <a:spcPct val="150000"/>
              </a:lnSpc>
            </a:pPr>
            <a:r>
              <a:rPr lang="en-US" dirty="0"/>
              <a:t>investing 및 financing activities의 결과를 요약함.</a:t>
            </a:r>
          </a:p>
        </p:txBody>
      </p:sp>
      <p:pic>
        <p:nvPicPr>
          <p:cNvPr id="6" name="Picture 5">
            <a:extLst>
              <a:ext uri="{FF2B5EF4-FFF2-40B4-BE49-F238E27FC236}">
                <a16:creationId xmlns:a16="http://schemas.microsoft.com/office/drawing/2014/main" id="{5BBDB30C-CE0B-6508-4C8B-EF3DDDC8868B}"/>
              </a:ext>
            </a:extLst>
          </p:cNvPr>
          <p:cNvPicPr>
            <a:picLocks noChangeAspect="1"/>
          </p:cNvPicPr>
          <p:nvPr/>
        </p:nvPicPr>
        <p:blipFill>
          <a:blip r:embed="rId3"/>
          <a:stretch>
            <a:fillRect/>
          </a:stretch>
        </p:blipFill>
        <p:spPr>
          <a:xfrm>
            <a:off x="6056564" y="2237591"/>
            <a:ext cx="5525836" cy="3005446"/>
          </a:xfrm>
          <a:prstGeom prst="rect">
            <a:avLst/>
          </a:prstGeom>
          <a:noFill/>
        </p:spPr>
      </p:pic>
    </p:spTree>
    <p:extLst>
      <p:ext uri="{BB962C8B-B14F-4D97-AF65-F5344CB8AC3E}">
        <p14:creationId xmlns:p14="http://schemas.microsoft.com/office/powerpoint/2010/main" val="397563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53F4-A628-A69B-C58C-2B7B662BD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AAE4-969C-4D0C-22F6-FBD98EA5151B}"/>
              </a:ext>
            </a:extLst>
          </p:cNvPr>
          <p:cNvSpPr>
            <a:spLocks noGrp="1"/>
          </p:cNvSpPr>
          <p:nvPr>
            <p:ph type="title"/>
          </p:nvPr>
        </p:nvSpPr>
        <p:spPr>
          <a:xfrm>
            <a:off x="609600" y="274638"/>
            <a:ext cx="10972800" cy="1143000"/>
          </a:xfrm>
        </p:spPr>
        <p:txBody>
          <a:bodyPr anchor="ctr">
            <a:normAutofit/>
          </a:bodyPr>
          <a:lstStyle/>
          <a:p>
            <a:pPr algn="l"/>
            <a:r>
              <a:rPr lang="en-US" dirty="0"/>
              <a:t>Balance Sheet</a:t>
            </a:r>
          </a:p>
        </p:txBody>
      </p:sp>
      <p:sp>
        <p:nvSpPr>
          <p:cNvPr id="3" name="Content Placeholder 2">
            <a:extLst>
              <a:ext uri="{FF2B5EF4-FFF2-40B4-BE49-F238E27FC236}">
                <a16:creationId xmlns:a16="http://schemas.microsoft.com/office/drawing/2014/main" id="{B7A5F0C0-27C3-10B3-FA20-A58584D5524B}"/>
              </a:ext>
            </a:extLst>
          </p:cNvPr>
          <p:cNvSpPr>
            <a:spLocks noGrp="1"/>
          </p:cNvSpPr>
          <p:nvPr>
            <p:ph sz="half" idx="1"/>
          </p:nvPr>
        </p:nvSpPr>
        <p:spPr>
          <a:xfrm>
            <a:off x="609600" y="1600201"/>
            <a:ext cx="10534650" cy="4525963"/>
          </a:xfrm>
        </p:spPr>
        <p:txBody>
          <a:bodyPr>
            <a:normAutofit/>
          </a:bodyPr>
          <a:lstStyle/>
          <a:p>
            <a:pPr lvl="0"/>
            <a:r>
              <a:rPr lang="en-US" dirty="0"/>
              <a:t>The Basic Accounting Equation for Balance Sheet</a:t>
            </a:r>
          </a:p>
        </p:txBody>
      </p:sp>
      <p:pic>
        <p:nvPicPr>
          <p:cNvPr id="4" name="Picture 3" descr="A diagram of a company's financial statements&#10;&#10;AI-generated content may be incorrect.">
            <a:extLst>
              <a:ext uri="{FF2B5EF4-FFF2-40B4-BE49-F238E27FC236}">
                <a16:creationId xmlns:a16="http://schemas.microsoft.com/office/drawing/2014/main" id="{FBCA29D0-8619-C426-8DC8-D9B2FBD1E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54686" y="2492792"/>
            <a:ext cx="8279428" cy="3518755"/>
          </a:xfrm>
          <a:prstGeom prst="rect">
            <a:avLst/>
          </a:prstGeom>
          <a:noFill/>
          <a:ln>
            <a:noFill/>
          </a:ln>
        </p:spPr>
      </p:pic>
    </p:spTree>
    <p:extLst>
      <p:ext uri="{BB962C8B-B14F-4D97-AF65-F5344CB8AC3E}">
        <p14:creationId xmlns:p14="http://schemas.microsoft.com/office/powerpoint/2010/main" val="400201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EE0F-6258-0593-D46D-4519BE667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C2D47-2483-7F17-6DBF-EDE745DDF4F4}"/>
              </a:ext>
            </a:extLst>
          </p:cNvPr>
          <p:cNvSpPr>
            <a:spLocks noGrp="1"/>
          </p:cNvSpPr>
          <p:nvPr>
            <p:ph type="title"/>
          </p:nvPr>
        </p:nvSpPr>
        <p:spPr>
          <a:xfrm>
            <a:off x="609600" y="274638"/>
            <a:ext cx="10972800" cy="1143000"/>
          </a:xfrm>
        </p:spPr>
        <p:txBody>
          <a:bodyPr anchor="ctr">
            <a:normAutofit/>
          </a:bodyPr>
          <a:lstStyle/>
          <a:p>
            <a:pPr algn="l"/>
            <a:r>
              <a:rPr lang="en-US" dirty="0"/>
              <a:t>Review Problems 2 –the Accounting Equation</a:t>
            </a:r>
          </a:p>
        </p:txBody>
      </p:sp>
      <p:sp>
        <p:nvSpPr>
          <p:cNvPr id="3" name="Content Placeholder 2">
            <a:extLst>
              <a:ext uri="{FF2B5EF4-FFF2-40B4-BE49-F238E27FC236}">
                <a16:creationId xmlns:a16="http://schemas.microsoft.com/office/drawing/2014/main" id="{54BBD54B-EF0D-7B02-FACB-2BB6CE235A67}"/>
              </a:ext>
            </a:extLst>
          </p:cNvPr>
          <p:cNvSpPr>
            <a:spLocks noGrp="1"/>
          </p:cNvSpPr>
          <p:nvPr>
            <p:ph sz="half" idx="1"/>
          </p:nvPr>
        </p:nvSpPr>
        <p:spPr>
          <a:xfrm>
            <a:off x="609600" y="1600202"/>
            <a:ext cx="10534650" cy="1418302"/>
          </a:xfrm>
        </p:spPr>
        <p:txBody>
          <a:bodyPr>
            <a:normAutofit/>
          </a:bodyPr>
          <a:lstStyle/>
          <a:p>
            <a:pPr marL="0" indent="0">
              <a:buNone/>
            </a:pPr>
            <a:r>
              <a:rPr lang="en-US" dirty="0"/>
              <a:t>아래 Delta Air Lines, Inc.의 각 연도별 누락된 금액과, 소유주 및 채권자가 제공한 financing 비율을 구하시오.</a:t>
            </a:r>
          </a:p>
        </p:txBody>
      </p:sp>
      <p:pic>
        <p:nvPicPr>
          <p:cNvPr id="12" name="Picture 11">
            <a:extLst>
              <a:ext uri="{FF2B5EF4-FFF2-40B4-BE49-F238E27FC236}">
                <a16:creationId xmlns:a16="http://schemas.microsoft.com/office/drawing/2014/main" id="{42E74A9C-5670-04C5-F668-E551A9FCC24D}"/>
              </a:ext>
            </a:extLst>
          </p:cNvPr>
          <p:cNvPicPr>
            <a:picLocks noChangeAspect="1"/>
          </p:cNvPicPr>
          <p:nvPr/>
        </p:nvPicPr>
        <p:blipFill>
          <a:blip r:embed="rId3"/>
          <a:stretch>
            <a:fillRect/>
          </a:stretch>
        </p:blipFill>
        <p:spPr>
          <a:xfrm>
            <a:off x="1394787" y="3201502"/>
            <a:ext cx="8964276" cy="1667108"/>
          </a:xfrm>
          <a:prstGeom prst="rect">
            <a:avLst/>
          </a:prstGeom>
        </p:spPr>
      </p:pic>
    </p:spTree>
    <p:extLst>
      <p:ext uri="{BB962C8B-B14F-4D97-AF65-F5344CB8AC3E}">
        <p14:creationId xmlns:p14="http://schemas.microsoft.com/office/powerpoint/2010/main" val="33094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목차</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4983161"/>
          </a:xfrm>
        </p:spPr>
        <p:txBody>
          <a:bodyPr>
            <a:normAutofit/>
          </a:bodyPr>
          <a:lstStyle/>
          <a:p>
            <a:pPr marL="0" indent="0">
              <a:lnSpc>
                <a:spcPct val="150000"/>
              </a:lnSpc>
              <a:buNone/>
            </a:pPr>
            <a:r>
              <a:rPr lang="en-US" sz="2800" dirty="0"/>
              <a:t>1. 회계 정보에 대한 수요</a:t>
            </a:r>
          </a:p>
          <a:p>
            <a:pPr marL="0" indent="0">
              <a:lnSpc>
                <a:spcPct val="150000"/>
              </a:lnSpc>
              <a:buNone/>
            </a:pPr>
            <a:r>
              <a:rPr lang="en-US" sz="2800" dirty="0"/>
              <a:t>2. 기업 활동</a:t>
            </a:r>
          </a:p>
          <a:p>
            <a:pPr marL="0" indent="0">
              <a:lnSpc>
                <a:spcPct val="150000"/>
              </a:lnSpc>
              <a:buNone/>
            </a:pPr>
            <a:r>
              <a:rPr lang="en-US" sz="2800" dirty="0"/>
              <a:t>3. 재무제표와 회계등식</a:t>
            </a:r>
          </a:p>
          <a:p>
            <a:pPr marL="0" indent="0">
              <a:lnSpc>
                <a:spcPct val="150000"/>
              </a:lnSpc>
              <a:buNone/>
            </a:pPr>
            <a:r>
              <a:rPr lang="en-US" sz="2800" dirty="0"/>
              <a:t>4. 심화: 4대 핵심 재무제표</a:t>
            </a:r>
          </a:p>
          <a:p>
            <a:pPr marL="0" indent="0">
              <a:lnSpc>
                <a:spcPct val="150000"/>
              </a:lnSpc>
              <a:buNone/>
            </a:pPr>
            <a:r>
              <a:rPr lang="en-US" sz="2800" dirty="0"/>
              <a:t>5. 재무보고 환경</a:t>
            </a:r>
          </a:p>
          <a:p>
            <a:pPr marL="0" indent="0">
              <a:lnSpc>
                <a:spcPct val="150000"/>
              </a:lnSpc>
              <a:buNone/>
            </a:pPr>
            <a:r>
              <a:rPr lang="en-US" sz="2800" dirty="0"/>
              <a:t>6. 재무제표 분석 (Ratios)</a:t>
            </a:r>
          </a:p>
        </p:txBody>
      </p:sp>
    </p:spTree>
    <p:extLst>
      <p:ext uri="{BB962C8B-B14F-4D97-AF65-F5344CB8AC3E}">
        <p14:creationId xmlns:p14="http://schemas.microsoft.com/office/powerpoint/2010/main" val="350895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E757-B979-BFC7-F1BD-31C9D0552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62B56-D569-FE00-6429-F929DA17DF97}"/>
              </a:ext>
            </a:extLst>
          </p:cNvPr>
          <p:cNvSpPr>
            <a:spLocks noGrp="1"/>
          </p:cNvSpPr>
          <p:nvPr>
            <p:ph type="title"/>
          </p:nvPr>
        </p:nvSpPr>
        <p:spPr>
          <a:xfrm>
            <a:off x="609600" y="274638"/>
            <a:ext cx="10972800" cy="1143000"/>
          </a:xfrm>
        </p:spPr>
        <p:txBody>
          <a:bodyPr anchor="ctr">
            <a:normAutofit/>
          </a:bodyPr>
          <a:lstStyle/>
          <a:p>
            <a:r>
              <a:rPr lang="en-US" dirty="0"/>
              <a:t>Income Statement</a:t>
            </a:r>
          </a:p>
        </p:txBody>
      </p:sp>
      <p:grpSp>
        <p:nvGrpSpPr>
          <p:cNvPr id="3" name="Group 2">
            <a:extLst>
              <a:ext uri="{FF2B5EF4-FFF2-40B4-BE49-F238E27FC236}">
                <a16:creationId xmlns:a16="http://schemas.microsoft.com/office/drawing/2014/main" id="{B1522407-7F8C-1D43-5F45-03BE5E6817DD}"/>
              </a:ext>
            </a:extLst>
          </p:cNvPr>
          <p:cNvGrpSpPr/>
          <p:nvPr/>
        </p:nvGrpSpPr>
        <p:grpSpPr>
          <a:xfrm>
            <a:off x="511277" y="1429721"/>
            <a:ext cx="11071123" cy="5198759"/>
            <a:chOff x="511277" y="1429721"/>
            <a:chExt cx="11071123" cy="5198759"/>
          </a:xfrm>
        </p:grpSpPr>
        <p:sp>
          <p:nvSpPr>
            <p:cNvPr id="4" name="Freeform: Shape 3">
              <a:extLst>
                <a:ext uri="{FF2B5EF4-FFF2-40B4-BE49-F238E27FC236}">
                  <a16:creationId xmlns:a16="http://schemas.microsoft.com/office/drawing/2014/main" id="{67A57317-0A0F-09F2-4BEC-8B9FD1B9F911}"/>
                </a:ext>
              </a:extLst>
            </p:cNvPr>
            <p:cNvSpPr/>
            <p:nvPr/>
          </p:nvSpPr>
          <p:spPr>
            <a:xfrm>
              <a:off x="511277" y="1636361"/>
              <a:ext cx="11071123" cy="904049"/>
            </a:xfrm>
            <a:custGeom>
              <a:avLst/>
              <a:gdLst>
                <a:gd name="csX0" fmla="*/ 0 w 11071123"/>
                <a:gd name="csY0" fmla="*/ 0 h 904049"/>
                <a:gd name="csX1" fmla="*/ 11071123 w 11071123"/>
                <a:gd name="csY1" fmla="*/ 0 h 904049"/>
                <a:gd name="csX2" fmla="*/ 11071123 w 11071123"/>
                <a:gd name="csY2" fmla="*/ 904049 h 904049"/>
                <a:gd name="csX3" fmla="*/ 0 w 11071123"/>
                <a:gd name="csY3" fmla="*/ 904049 h 904049"/>
                <a:gd name="csX4" fmla="*/ 0 w 11071123"/>
                <a:gd name="csY4" fmla="*/ 0 h 904049"/>
              </a:gdLst>
              <a:ahLst/>
              <a:cxnLst>
                <a:cxn ang="0">
                  <a:pos x="csX0" y="csY0"/>
                </a:cxn>
                <a:cxn ang="0">
                  <a:pos x="csX1" y="csY1"/>
                </a:cxn>
                <a:cxn ang="0">
                  <a:pos x="csX2" y="csY2"/>
                </a:cxn>
                <a:cxn ang="0">
                  <a:pos x="csX3" y="csY3"/>
                </a:cxn>
                <a:cxn ang="0">
                  <a:pos x="csX4" y="csY4"/>
                </a:cxn>
              </a:cxnLst>
              <a:rect l="l" t="t" r="r" b="b"/>
              <a:pathLst>
                <a:path w="11071123" h="904049">
                  <a:moveTo>
                    <a:pt x="0" y="0"/>
                  </a:moveTo>
                  <a:lnTo>
                    <a:pt x="11071123" y="0"/>
                  </a:lnTo>
                  <a:lnTo>
                    <a:pt x="11071123" y="904049"/>
                  </a:lnTo>
                  <a:lnTo>
                    <a:pt x="0" y="904049"/>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회사 operating activities의 성과</a:t>
              </a:r>
            </a:p>
            <a:p>
              <a:pPr marL="171450" lvl="1" indent="-171450" algn="l" defTabSz="711200">
                <a:lnSpc>
                  <a:spcPct val="90000"/>
                </a:lnSpc>
                <a:spcBef>
                  <a:spcPct val="0"/>
                </a:spcBef>
                <a:spcAft>
                  <a:spcPct val="15000"/>
                </a:spcAft>
                <a:buChar char="•"/>
              </a:pPr>
              <a:r>
                <a:rPr lang="en-US" sz="1600" b="1" kern="1200" dirty="0"/>
                <a:t>일정 기간에 걸친</a:t>
              </a:r>
            </a:p>
          </p:txBody>
        </p:sp>
        <p:sp>
          <p:nvSpPr>
            <p:cNvPr id="5" name="Freeform: Shape 4">
              <a:extLst>
                <a:ext uri="{FF2B5EF4-FFF2-40B4-BE49-F238E27FC236}">
                  <a16:creationId xmlns:a16="http://schemas.microsoft.com/office/drawing/2014/main" id="{CFCDB4CC-2BB2-73CD-FF1A-170B3FD5D6B5}"/>
                </a:ext>
              </a:extLst>
            </p:cNvPr>
            <p:cNvSpPr/>
            <p:nvPr/>
          </p:nvSpPr>
          <p:spPr>
            <a:xfrm>
              <a:off x="1094592" y="142972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The Income Statement reports </a:t>
              </a:r>
            </a:p>
          </p:txBody>
        </p:sp>
        <p:sp>
          <p:nvSpPr>
            <p:cNvPr id="6" name="Freeform: Shape 5">
              <a:extLst>
                <a:ext uri="{FF2B5EF4-FFF2-40B4-BE49-F238E27FC236}">
                  <a16:creationId xmlns:a16="http://schemas.microsoft.com/office/drawing/2014/main" id="{FD15B5FC-D159-FC68-9022-C2E63BD44085}"/>
                </a:ext>
              </a:extLst>
            </p:cNvPr>
            <p:cNvSpPr/>
            <p:nvPr/>
          </p:nvSpPr>
          <p:spPr>
            <a:xfrm>
              <a:off x="511277" y="2822651"/>
              <a:ext cx="11071123" cy="1168650"/>
            </a:xfrm>
            <a:custGeom>
              <a:avLst/>
              <a:gdLst>
                <a:gd name="csX0" fmla="*/ 0 w 11071123"/>
                <a:gd name="csY0" fmla="*/ 0 h 1168650"/>
                <a:gd name="csX1" fmla="*/ 11071123 w 11071123"/>
                <a:gd name="csY1" fmla="*/ 0 h 1168650"/>
                <a:gd name="csX2" fmla="*/ 11071123 w 11071123"/>
                <a:gd name="csY2" fmla="*/ 1168650 h 1168650"/>
                <a:gd name="csX3" fmla="*/ 0 w 11071123"/>
                <a:gd name="csY3" fmla="*/ 1168650 h 1168650"/>
                <a:gd name="csX4" fmla="*/ 0 w 11071123"/>
                <a:gd name="csY4" fmla="*/ 0 h 1168650"/>
              </a:gdLst>
              <a:ahLst/>
              <a:cxnLst>
                <a:cxn ang="0">
                  <a:pos x="csX0" y="csY0"/>
                </a:cxn>
                <a:cxn ang="0">
                  <a:pos x="csX1" y="csY1"/>
                </a:cxn>
                <a:cxn ang="0">
                  <a:pos x="csX2" y="csY2"/>
                </a:cxn>
                <a:cxn ang="0">
                  <a:pos x="csX3" y="csY3"/>
                </a:cxn>
                <a:cxn ang="0">
                  <a:pos x="csX4" y="csY4"/>
                </a:cxn>
              </a:cxnLst>
              <a:rect l="l" t="t" r="r" b="b"/>
              <a:pathLst>
                <a:path w="11071123" h="1168650">
                  <a:moveTo>
                    <a:pt x="0" y="0"/>
                  </a:moveTo>
                  <a:lnTo>
                    <a:pt x="11071123" y="0"/>
                  </a:lnTo>
                  <a:lnTo>
                    <a:pt x="11071123" y="1168650"/>
                  </a:lnTo>
                  <a:lnTo>
                    <a:pt x="0" y="1168650"/>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Statement of Earnings </a:t>
              </a:r>
            </a:p>
            <a:p>
              <a:pPr marL="171450" lvl="1" indent="-171450" algn="l" defTabSz="711200">
                <a:lnSpc>
                  <a:spcPct val="90000"/>
                </a:lnSpc>
                <a:spcBef>
                  <a:spcPct val="0"/>
                </a:spcBef>
                <a:spcAft>
                  <a:spcPct val="15000"/>
                </a:spcAft>
                <a:buChar char="•"/>
              </a:pPr>
              <a:r>
                <a:rPr lang="en-US" sz="1600" kern="1200" dirty="0"/>
                <a:t>Profit and Loss Statement (P&amp;L)</a:t>
              </a:r>
            </a:p>
            <a:p>
              <a:pPr marL="171450" lvl="1" indent="-171450" algn="l" defTabSz="711200">
                <a:lnSpc>
                  <a:spcPct val="90000"/>
                </a:lnSpc>
                <a:spcBef>
                  <a:spcPct val="0"/>
                </a:spcBef>
                <a:spcAft>
                  <a:spcPct val="15000"/>
                </a:spcAft>
                <a:buChar char="•"/>
              </a:pPr>
              <a:r>
                <a:rPr lang="en-US" sz="1600" kern="1200" dirty="0"/>
                <a:t>Statement of Operations</a:t>
              </a:r>
            </a:p>
          </p:txBody>
        </p:sp>
        <p:sp>
          <p:nvSpPr>
            <p:cNvPr id="8" name="Freeform: Shape 7">
              <a:extLst>
                <a:ext uri="{FF2B5EF4-FFF2-40B4-BE49-F238E27FC236}">
                  <a16:creationId xmlns:a16="http://schemas.microsoft.com/office/drawing/2014/main" id="{39DEB4F2-644E-C293-06C4-4D41F742DDF3}"/>
                </a:ext>
              </a:extLst>
            </p:cNvPr>
            <p:cNvSpPr/>
            <p:nvPr/>
          </p:nvSpPr>
          <p:spPr>
            <a:xfrm>
              <a:off x="1064833" y="261601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여러 다른 명칭으로 불림.</a:t>
              </a:r>
            </a:p>
          </p:txBody>
        </p:sp>
        <p:sp>
          <p:nvSpPr>
            <p:cNvPr id="9" name="Freeform: Shape 8">
              <a:extLst>
                <a:ext uri="{FF2B5EF4-FFF2-40B4-BE49-F238E27FC236}">
                  <a16:creationId xmlns:a16="http://schemas.microsoft.com/office/drawing/2014/main" id="{617B535C-E643-E4DC-DD34-A41A34A44B97}"/>
                </a:ext>
              </a:extLst>
            </p:cNvPr>
            <p:cNvSpPr/>
            <p:nvPr/>
          </p:nvSpPr>
          <p:spPr>
            <a:xfrm>
              <a:off x="511277" y="4268794"/>
              <a:ext cx="11071123" cy="1168650"/>
            </a:xfrm>
            <a:custGeom>
              <a:avLst/>
              <a:gdLst>
                <a:gd name="csX0" fmla="*/ 0 w 11071123"/>
                <a:gd name="csY0" fmla="*/ 0 h 1168650"/>
                <a:gd name="csX1" fmla="*/ 11071123 w 11071123"/>
                <a:gd name="csY1" fmla="*/ 0 h 1168650"/>
                <a:gd name="csX2" fmla="*/ 11071123 w 11071123"/>
                <a:gd name="csY2" fmla="*/ 1168650 h 1168650"/>
                <a:gd name="csX3" fmla="*/ 0 w 11071123"/>
                <a:gd name="csY3" fmla="*/ 1168650 h 1168650"/>
                <a:gd name="csX4" fmla="*/ 0 w 11071123"/>
                <a:gd name="csY4" fmla="*/ 0 h 1168650"/>
              </a:gdLst>
              <a:ahLst/>
              <a:cxnLst>
                <a:cxn ang="0">
                  <a:pos x="csX0" y="csY0"/>
                </a:cxn>
                <a:cxn ang="0">
                  <a:pos x="csX1" y="csY1"/>
                </a:cxn>
                <a:cxn ang="0">
                  <a:pos x="csX2" y="csY2"/>
                </a:cxn>
                <a:cxn ang="0">
                  <a:pos x="csX3" y="csY3"/>
                </a:cxn>
                <a:cxn ang="0">
                  <a:pos x="csX4" y="csY4"/>
                </a:cxn>
              </a:cxnLst>
              <a:rect l="l" t="t" r="r" b="b"/>
              <a:pathLst>
                <a:path w="11071123" h="1168650">
                  <a:moveTo>
                    <a:pt x="0" y="0"/>
                  </a:moveTo>
                  <a:lnTo>
                    <a:pt x="11071123" y="0"/>
                  </a:lnTo>
                  <a:lnTo>
                    <a:pt x="11071123" y="1168650"/>
                  </a:lnTo>
                  <a:lnTo>
                    <a:pt x="0" y="1168650"/>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Revenue = 재화/용역 판매로 인한 equity 증가</a:t>
              </a:r>
            </a:p>
            <a:p>
              <a:pPr marL="171450" lvl="1" indent="-171450" algn="l" defTabSz="711200">
                <a:lnSpc>
                  <a:spcPct val="90000"/>
                </a:lnSpc>
                <a:spcBef>
                  <a:spcPct val="0"/>
                </a:spcBef>
                <a:spcAft>
                  <a:spcPct val="15000"/>
                </a:spcAft>
                <a:buChar char="•"/>
              </a:pPr>
              <a:r>
                <a:rPr lang="en-US" sz="1600" kern="1200" dirty="0"/>
                <a:t>Expense = revenue를 창출하기 위한 비용.</a:t>
              </a:r>
            </a:p>
            <a:p>
              <a:pPr marL="171450" lvl="1" indent="-171450" algn="l" defTabSz="711200">
                <a:lnSpc>
                  <a:spcPct val="90000"/>
                </a:lnSpc>
                <a:spcBef>
                  <a:spcPct val="0"/>
                </a:spcBef>
                <a:spcAft>
                  <a:spcPct val="15000"/>
                </a:spcAft>
                <a:buChar char="•"/>
              </a:pPr>
              <a:r>
                <a:rPr lang="en-US" sz="1600" kern="1200" dirty="0"/>
                <a:t>Net income = revenues – expenses.</a:t>
              </a:r>
            </a:p>
          </p:txBody>
        </p:sp>
        <p:sp>
          <p:nvSpPr>
            <p:cNvPr id="10" name="Freeform: Shape 9">
              <a:extLst>
                <a:ext uri="{FF2B5EF4-FFF2-40B4-BE49-F238E27FC236}">
                  <a16:creationId xmlns:a16="http://schemas.microsoft.com/office/drawing/2014/main" id="{6AD6DF7E-E310-755B-4C2B-C9BC7049DB41}"/>
                </a:ext>
              </a:extLst>
            </p:cNvPr>
            <p:cNvSpPr/>
            <p:nvPr/>
          </p:nvSpPr>
          <p:spPr>
            <a:xfrm>
              <a:off x="1021201" y="4045634"/>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00100">
                <a:lnSpc>
                  <a:spcPct val="90000"/>
                </a:lnSpc>
                <a:spcBef>
                  <a:spcPct val="0"/>
                </a:spcBef>
                <a:spcAft>
                  <a:spcPct val="35000"/>
                </a:spcAft>
                <a:buNone/>
              </a:pPr>
              <a:r>
                <a:rPr lang="en-US" sz="1800" kern="1200" dirty="0"/>
                <a:t>Income Statement Elements: Revenue and Expense</a:t>
              </a:r>
            </a:p>
          </p:txBody>
        </p:sp>
        <p:sp>
          <p:nvSpPr>
            <p:cNvPr id="11" name="Freeform: Shape 10">
              <a:extLst>
                <a:ext uri="{FF2B5EF4-FFF2-40B4-BE49-F238E27FC236}">
                  <a16:creationId xmlns:a16="http://schemas.microsoft.com/office/drawing/2014/main" id="{D160F982-98C0-8851-FA1F-9228D0A1AA13}"/>
                </a:ext>
              </a:extLst>
            </p:cNvPr>
            <p:cNvSpPr/>
            <p:nvPr/>
          </p:nvSpPr>
          <p:spPr>
            <a:xfrm>
              <a:off x="511277" y="5724431"/>
              <a:ext cx="11071123" cy="904049"/>
            </a:xfrm>
            <a:custGeom>
              <a:avLst/>
              <a:gdLst>
                <a:gd name="csX0" fmla="*/ 0 w 11071123"/>
                <a:gd name="csY0" fmla="*/ 0 h 904049"/>
                <a:gd name="csX1" fmla="*/ 11071123 w 11071123"/>
                <a:gd name="csY1" fmla="*/ 0 h 904049"/>
                <a:gd name="csX2" fmla="*/ 11071123 w 11071123"/>
                <a:gd name="csY2" fmla="*/ 904049 h 904049"/>
                <a:gd name="csX3" fmla="*/ 0 w 11071123"/>
                <a:gd name="csY3" fmla="*/ 904049 h 904049"/>
                <a:gd name="csX4" fmla="*/ 0 w 11071123"/>
                <a:gd name="csY4" fmla="*/ 0 h 904049"/>
              </a:gdLst>
              <a:ahLst/>
              <a:cxnLst>
                <a:cxn ang="0">
                  <a:pos x="csX0" y="csY0"/>
                </a:cxn>
                <a:cxn ang="0">
                  <a:pos x="csX1" y="csY1"/>
                </a:cxn>
                <a:cxn ang="0">
                  <a:pos x="csX2" y="csY2"/>
                </a:cxn>
                <a:cxn ang="0">
                  <a:pos x="csX3" y="csY3"/>
                </a:cxn>
                <a:cxn ang="0">
                  <a:pos x="csX4" y="csY4"/>
                </a:cxn>
              </a:cxnLst>
              <a:rect l="l" t="t" r="r" b="b"/>
              <a:pathLst>
                <a:path w="11071123" h="904049">
                  <a:moveTo>
                    <a:pt x="0" y="0"/>
                  </a:moveTo>
                  <a:lnTo>
                    <a:pt x="11071123" y="0"/>
                  </a:lnTo>
                  <a:lnTo>
                    <a:pt x="11071123" y="904049"/>
                  </a:lnTo>
                  <a:lnTo>
                    <a:pt x="0" y="904049"/>
                  </a:lnTo>
                  <a:lnTo>
                    <a:pt x="0" y="0"/>
                  </a:lnTo>
                  <a:close/>
                </a:path>
              </a:pathLst>
            </a:custGeom>
            <a:ln>
              <a:solidFill>
                <a:srgbClr val="FFC00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9242" tIns="291592" rIns="85924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Balance sheet = 특정 시점의 상태.</a:t>
              </a:r>
            </a:p>
            <a:p>
              <a:pPr marL="171450" lvl="1" indent="-171450" algn="l" defTabSz="711200">
                <a:lnSpc>
                  <a:spcPct val="90000"/>
                </a:lnSpc>
                <a:spcBef>
                  <a:spcPct val="0"/>
                </a:spcBef>
                <a:spcAft>
                  <a:spcPct val="15000"/>
                </a:spcAft>
                <a:buChar char="•"/>
              </a:pPr>
              <a:r>
                <a:rPr lang="en-US" sz="1600" kern="1200" dirty="0"/>
                <a:t>Income statement = 일정 기간의 성과.</a:t>
              </a:r>
            </a:p>
          </p:txBody>
        </p:sp>
        <p:sp>
          <p:nvSpPr>
            <p:cNvPr id="12" name="Freeform: Shape 11">
              <a:extLst>
                <a:ext uri="{FF2B5EF4-FFF2-40B4-BE49-F238E27FC236}">
                  <a16:creationId xmlns:a16="http://schemas.microsoft.com/office/drawing/2014/main" id="{F30FDFE3-9D64-53B5-CAA0-1F517A02FBB9}"/>
                </a:ext>
              </a:extLst>
            </p:cNvPr>
            <p:cNvSpPr/>
            <p:nvPr/>
          </p:nvSpPr>
          <p:spPr>
            <a:xfrm>
              <a:off x="1064833" y="5517791"/>
              <a:ext cx="7749786" cy="413280"/>
            </a:xfrm>
            <a:custGeom>
              <a:avLst/>
              <a:gdLst>
                <a:gd name="csX0" fmla="*/ 0 w 7749786"/>
                <a:gd name="csY0" fmla="*/ 68881 h 413280"/>
                <a:gd name="csX1" fmla="*/ 68881 w 7749786"/>
                <a:gd name="csY1" fmla="*/ 0 h 413280"/>
                <a:gd name="csX2" fmla="*/ 7680905 w 7749786"/>
                <a:gd name="csY2" fmla="*/ 0 h 413280"/>
                <a:gd name="csX3" fmla="*/ 7749786 w 7749786"/>
                <a:gd name="csY3" fmla="*/ 68881 h 413280"/>
                <a:gd name="csX4" fmla="*/ 7749786 w 7749786"/>
                <a:gd name="csY4" fmla="*/ 344399 h 413280"/>
                <a:gd name="csX5" fmla="*/ 7680905 w 7749786"/>
                <a:gd name="csY5" fmla="*/ 413280 h 413280"/>
                <a:gd name="csX6" fmla="*/ 68881 w 7749786"/>
                <a:gd name="csY6" fmla="*/ 413280 h 413280"/>
                <a:gd name="csX7" fmla="*/ 0 w 7749786"/>
                <a:gd name="csY7" fmla="*/ 344399 h 413280"/>
                <a:gd name="csX8" fmla="*/ 0 w 7749786"/>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49786" h="413280">
                  <a:moveTo>
                    <a:pt x="0" y="68881"/>
                  </a:moveTo>
                  <a:cubicBezTo>
                    <a:pt x="0" y="30839"/>
                    <a:pt x="30839" y="0"/>
                    <a:pt x="68881" y="0"/>
                  </a:cubicBezTo>
                  <a:lnTo>
                    <a:pt x="7680905" y="0"/>
                  </a:lnTo>
                  <a:cubicBezTo>
                    <a:pt x="7718947" y="0"/>
                    <a:pt x="7749786" y="30839"/>
                    <a:pt x="7749786" y="68881"/>
                  </a:cubicBezTo>
                  <a:lnTo>
                    <a:pt x="7749786" y="344399"/>
                  </a:lnTo>
                  <a:cubicBezTo>
                    <a:pt x="7749786" y="382441"/>
                    <a:pt x="7718947" y="413280"/>
                    <a:pt x="7680905" y="413280"/>
                  </a:cubicBezTo>
                  <a:lnTo>
                    <a:pt x="68881" y="413280"/>
                  </a:lnTo>
                  <a:cubicBezTo>
                    <a:pt x="30839" y="413280"/>
                    <a:pt x="0" y="382441"/>
                    <a:pt x="0" y="344399"/>
                  </a:cubicBezTo>
                  <a:lnTo>
                    <a:pt x="0" y="68881"/>
                  </a:lnTo>
                  <a:close/>
                </a:path>
              </a:pathLst>
            </a:custGeom>
            <a:solidFill>
              <a:srgbClr val="1F48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13098" tIns="20175" rIns="313098" bIns="20175" numCol="1" spcCol="1270" anchor="ctr" anchorCtr="0">
              <a:noAutofit/>
            </a:bodyPr>
            <a:lstStyle/>
            <a:p>
              <a:pPr marL="0" lvl="0" indent="0" algn="l" defTabSz="889000">
                <a:lnSpc>
                  <a:spcPct val="90000"/>
                </a:lnSpc>
                <a:spcBef>
                  <a:spcPct val="0"/>
                </a:spcBef>
                <a:spcAft>
                  <a:spcPct val="35000"/>
                </a:spcAft>
                <a:buNone/>
              </a:pPr>
              <a:r>
                <a:rPr lang="en-US" sz="2000" kern="1200" dirty="0"/>
                <a:t>Difference with balance sheet:</a:t>
              </a:r>
            </a:p>
          </p:txBody>
        </p:sp>
      </p:grpSp>
      <p:sp>
        <p:nvSpPr>
          <p:cNvPr id="13" name="Rectangle 12">
            <a:extLst>
              <a:ext uri="{FF2B5EF4-FFF2-40B4-BE49-F238E27FC236}">
                <a16:creationId xmlns:a16="http://schemas.microsoft.com/office/drawing/2014/main" id="{B9AFA2FF-17BA-E38E-394F-DB54031FAB41}"/>
              </a:ext>
            </a:extLst>
          </p:cNvPr>
          <p:cNvSpPr/>
          <p:nvPr/>
        </p:nvSpPr>
        <p:spPr>
          <a:xfrm>
            <a:off x="511277" y="2616011"/>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D6D8D2-B143-1BEA-52FF-E343F864EA5F}"/>
              </a:ext>
            </a:extLst>
          </p:cNvPr>
          <p:cNvSpPr/>
          <p:nvPr/>
        </p:nvSpPr>
        <p:spPr>
          <a:xfrm>
            <a:off x="526025" y="4046608"/>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D4F9AB-B826-A3FF-9C0A-7E03DDEE26CB}"/>
              </a:ext>
            </a:extLst>
          </p:cNvPr>
          <p:cNvSpPr/>
          <p:nvPr/>
        </p:nvSpPr>
        <p:spPr>
          <a:xfrm>
            <a:off x="540773" y="5477205"/>
            <a:ext cx="11071123" cy="137529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D9E8D-BB6C-154C-A070-6978A6C89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DF48D-3F80-E586-19FF-F8FF5E9C6CE7}"/>
              </a:ext>
            </a:extLst>
          </p:cNvPr>
          <p:cNvSpPr>
            <a:spLocks noGrp="1"/>
          </p:cNvSpPr>
          <p:nvPr>
            <p:ph type="title"/>
          </p:nvPr>
        </p:nvSpPr>
        <p:spPr>
          <a:xfrm>
            <a:off x="609600" y="274638"/>
            <a:ext cx="10972800" cy="1143000"/>
          </a:xfrm>
        </p:spPr>
        <p:txBody>
          <a:bodyPr anchor="ctr">
            <a:normAutofit/>
          </a:bodyPr>
          <a:lstStyle/>
          <a:p>
            <a:r>
              <a:rPr lang="en-US" dirty="0"/>
              <a:t>Income Statement</a:t>
            </a:r>
          </a:p>
        </p:txBody>
      </p:sp>
      <p:sp>
        <p:nvSpPr>
          <p:cNvPr id="3" name="Text Placeholder 5">
            <a:extLst>
              <a:ext uri="{FF2B5EF4-FFF2-40B4-BE49-F238E27FC236}">
                <a16:creationId xmlns:a16="http://schemas.microsoft.com/office/drawing/2014/main" id="{0E749C71-E8FB-A0F7-44D2-3B7C10AB8EDE}"/>
              </a:ext>
            </a:extLst>
          </p:cNvPr>
          <p:cNvSpPr txBox="1">
            <a:spLocks/>
          </p:cNvSpPr>
          <p:nvPr/>
        </p:nvSpPr>
        <p:spPr>
          <a:xfrm>
            <a:off x="304800" y="1442540"/>
            <a:ext cx="11277600" cy="4953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Nike의 회계연도(fiscal year, 2020/5/31 종료) 이익은 $2,539 million임.</a:t>
            </a:r>
          </a:p>
          <a:p>
            <a:endParaRPr lang="en-US" dirty="0"/>
          </a:p>
          <a:p>
            <a:endParaRPr lang="en-US" dirty="0"/>
          </a:p>
          <a:p>
            <a:endParaRPr lang="en-US" dirty="0"/>
          </a:p>
          <a:p>
            <a:pPr>
              <a:spcBef>
                <a:spcPts val="3000"/>
              </a:spcBef>
            </a:pPr>
            <a:r>
              <a:rPr lang="en-US" dirty="0"/>
              <a:t>A more detailed format:</a:t>
            </a:r>
          </a:p>
        </p:txBody>
      </p:sp>
      <p:pic>
        <p:nvPicPr>
          <p:cNvPr id="4" name="Picture 3">
            <a:extLst>
              <a:ext uri="{FF2B5EF4-FFF2-40B4-BE49-F238E27FC236}">
                <a16:creationId xmlns:a16="http://schemas.microsoft.com/office/drawing/2014/main" id="{246BDED3-EDC1-92DD-8D74-D9965ADD0ACC}"/>
              </a:ext>
            </a:extLst>
          </p:cNvPr>
          <p:cNvPicPr>
            <a:picLocks noChangeAspect="1"/>
          </p:cNvPicPr>
          <p:nvPr/>
        </p:nvPicPr>
        <p:blipFill>
          <a:blip r:embed="rId3"/>
          <a:stretch>
            <a:fillRect/>
          </a:stretch>
        </p:blipFill>
        <p:spPr>
          <a:xfrm>
            <a:off x="1496147" y="2220961"/>
            <a:ext cx="6151706" cy="1676401"/>
          </a:xfrm>
          <a:prstGeom prst="rect">
            <a:avLst/>
          </a:prstGeom>
        </p:spPr>
      </p:pic>
      <p:pic>
        <p:nvPicPr>
          <p:cNvPr id="6" name="Picture 5">
            <a:extLst>
              <a:ext uri="{FF2B5EF4-FFF2-40B4-BE49-F238E27FC236}">
                <a16:creationId xmlns:a16="http://schemas.microsoft.com/office/drawing/2014/main" id="{4959E2EF-5E22-4C2D-78C1-431463533600}"/>
              </a:ext>
            </a:extLst>
          </p:cNvPr>
          <p:cNvPicPr>
            <a:picLocks noChangeAspect="1"/>
          </p:cNvPicPr>
          <p:nvPr/>
        </p:nvPicPr>
        <p:blipFill>
          <a:blip r:embed="rId4"/>
          <a:stretch>
            <a:fillRect/>
          </a:stretch>
        </p:blipFill>
        <p:spPr>
          <a:xfrm>
            <a:off x="1496147" y="4593305"/>
            <a:ext cx="6151706" cy="2003223"/>
          </a:xfrm>
          <a:prstGeom prst="rect">
            <a:avLst/>
          </a:prstGeom>
        </p:spPr>
      </p:pic>
    </p:spTree>
    <p:extLst>
      <p:ext uri="{BB962C8B-B14F-4D97-AF65-F5344CB8AC3E}">
        <p14:creationId xmlns:p14="http://schemas.microsoft.com/office/powerpoint/2010/main" val="3933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890-61CB-6EDE-AF87-172D6984D73F}"/>
              </a:ext>
            </a:extLst>
          </p:cNvPr>
          <p:cNvSpPr>
            <a:spLocks noGrp="1"/>
          </p:cNvSpPr>
          <p:nvPr>
            <p:ph type="title"/>
          </p:nvPr>
        </p:nvSpPr>
        <p:spPr>
          <a:xfrm>
            <a:off x="609600" y="274638"/>
            <a:ext cx="10972800" cy="1143000"/>
          </a:xfrm>
        </p:spPr>
        <p:txBody>
          <a:bodyPr anchor="ctr">
            <a:normAutofit/>
          </a:bodyPr>
          <a:lstStyle/>
          <a:p>
            <a:pPr algn="l"/>
            <a:r>
              <a:rPr lang="en-US" dirty="0"/>
              <a:t>Statement of Stockholders' Equity</a:t>
            </a:r>
          </a:p>
        </p:txBody>
      </p:sp>
      <p:sp>
        <p:nvSpPr>
          <p:cNvPr id="3" name="Content Placeholder 2">
            <a:extLst>
              <a:ext uri="{FF2B5EF4-FFF2-40B4-BE49-F238E27FC236}">
                <a16:creationId xmlns:a16="http://schemas.microsoft.com/office/drawing/2014/main" id="{58DC443F-579C-0D21-C322-65E0CB889BC0}"/>
              </a:ext>
            </a:extLst>
          </p:cNvPr>
          <p:cNvSpPr>
            <a:spLocks noGrp="1"/>
          </p:cNvSpPr>
          <p:nvPr>
            <p:ph sz="half" idx="1"/>
          </p:nvPr>
        </p:nvSpPr>
        <p:spPr>
          <a:xfrm>
            <a:off x="609600" y="1600201"/>
            <a:ext cx="8968740" cy="4983161"/>
          </a:xfrm>
        </p:spPr>
        <p:txBody>
          <a:bodyPr>
            <a:normAutofit fontScale="92500" lnSpcReduction="20000"/>
          </a:bodyPr>
          <a:lstStyle/>
          <a:p>
            <a:pPr>
              <a:lnSpc>
                <a:spcPct val="90000"/>
              </a:lnSpc>
            </a:pPr>
            <a:r>
              <a:rPr lang="en-US" sz="2600" dirty="0"/>
              <a:t>시간에 따른 equity 계정의 변동을 보여줌.</a:t>
            </a:r>
          </a:p>
          <a:p>
            <a:pPr>
              <a:lnSpc>
                <a:spcPct val="90000"/>
              </a:lnSpc>
            </a:pPr>
            <a:endParaRPr lang="en-US" sz="2400" dirty="0"/>
          </a:p>
          <a:p>
            <a:pPr>
              <a:lnSpc>
                <a:spcPct val="90000"/>
              </a:lnSpc>
            </a:pPr>
            <a:r>
              <a:rPr lang="en-US" sz="2600" dirty="0"/>
              <a:t>Main Components</a:t>
            </a:r>
          </a:p>
          <a:p>
            <a:pPr lvl="1">
              <a:lnSpc>
                <a:spcPct val="90000"/>
              </a:lnSpc>
            </a:pPr>
            <a:r>
              <a:rPr lang="en-US" dirty="0"/>
              <a:t>Contributed Capital</a:t>
            </a:r>
          </a:p>
          <a:p>
            <a:pPr lvl="2">
              <a:lnSpc>
                <a:spcPct val="90000"/>
              </a:lnSpc>
            </a:pPr>
            <a:r>
              <a:rPr lang="en-US" sz="2400" dirty="0"/>
              <a:t>stock 발행으로 유입된 금액.</a:t>
            </a:r>
          </a:p>
          <a:p>
            <a:pPr lvl="1">
              <a:lnSpc>
                <a:spcPct val="90000"/>
              </a:lnSpc>
            </a:pPr>
            <a:r>
              <a:rPr lang="en-US" dirty="0"/>
              <a:t>Retained Earnings</a:t>
            </a:r>
          </a:p>
          <a:p>
            <a:pPr lvl="2">
              <a:lnSpc>
                <a:spcPct val="90000"/>
              </a:lnSpc>
            </a:pPr>
            <a:r>
              <a:rPr lang="en-US" sz="2400" dirty="0"/>
              <a:t>누적 net income에서 dividends를 차감한 금액.</a:t>
            </a:r>
          </a:p>
          <a:p>
            <a:pPr lvl="2">
              <a:lnSpc>
                <a:spcPct val="90000"/>
              </a:lnSpc>
            </a:pPr>
            <a:r>
              <a:rPr lang="en-US" sz="2400" dirty="0"/>
              <a:t>income statement와 balance sheet를 연결함.</a:t>
            </a:r>
          </a:p>
          <a:p>
            <a:pPr lvl="1">
              <a:lnSpc>
                <a:spcPct val="90000"/>
              </a:lnSpc>
            </a:pPr>
            <a:r>
              <a:rPr lang="en-US" dirty="0"/>
              <a:t>Other Equity Items</a:t>
            </a:r>
          </a:p>
          <a:p>
            <a:pPr lvl="2">
              <a:lnSpc>
                <a:spcPct val="90000"/>
              </a:lnSpc>
            </a:pPr>
            <a:r>
              <a:rPr lang="en-US" sz="2400" dirty="0"/>
              <a:t>net income에 포함되지 않은 조정 항목.</a:t>
            </a:r>
          </a:p>
          <a:p>
            <a:pPr>
              <a:lnSpc>
                <a:spcPct val="90000"/>
              </a:lnSpc>
            </a:pPr>
            <a:endParaRPr lang="en-US" sz="2400" dirty="0"/>
          </a:p>
          <a:p>
            <a:pPr>
              <a:lnSpc>
                <a:spcPct val="90000"/>
              </a:lnSpc>
            </a:pPr>
            <a:r>
              <a:rPr lang="en-US" sz="2600" dirty="0"/>
              <a:t>Structure</a:t>
            </a:r>
          </a:p>
          <a:p>
            <a:pPr lvl="1">
              <a:lnSpc>
                <a:spcPct val="90000"/>
              </a:lnSpc>
            </a:pPr>
            <a:r>
              <a:rPr lang="en-US" dirty="0"/>
              <a:t>두 가지 차원으로 표시됨:</a:t>
            </a:r>
          </a:p>
          <a:p>
            <a:pPr lvl="2">
              <a:lnSpc>
                <a:spcPct val="90000"/>
              </a:lnSpc>
            </a:pPr>
            <a:r>
              <a:rPr lang="en-US" sz="2400" dirty="0"/>
              <a:t>Vertical: 시간에 따른 변동</a:t>
            </a:r>
          </a:p>
          <a:p>
            <a:pPr lvl="2">
              <a:lnSpc>
                <a:spcPct val="90000"/>
              </a:lnSpc>
            </a:pPr>
            <a:r>
              <a:rPr lang="en-US" sz="2400" dirty="0"/>
              <a:t>Horizontal: equity 범주</a:t>
            </a:r>
          </a:p>
        </p:txBody>
      </p:sp>
      <p:pic>
        <p:nvPicPr>
          <p:cNvPr id="4" name="Picture 3">
            <a:extLst>
              <a:ext uri="{FF2B5EF4-FFF2-40B4-BE49-F238E27FC236}">
                <a16:creationId xmlns:a16="http://schemas.microsoft.com/office/drawing/2014/main" id="{492E635C-5F70-2371-0AA2-2CE0FC967278}"/>
              </a:ext>
            </a:extLst>
          </p:cNvPr>
          <p:cNvPicPr>
            <a:picLocks noChangeAspect="1"/>
          </p:cNvPicPr>
          <p:nvPr/>
        </p:nvPicPr>
        <p:blipFill>
          <a:blip r:embed="rId3"/>
          <a:stretch>
            <a:fillRect/>
          </a:stretch>
        </p:blipFill>
        <p:spPr>
          <a:xfrm>
            <a:off x="5517739" y="4716973"/>
            <a:ext cx="5698901" cy="1866389"/>
          </a:xfrm>
          <a:prstGeom prst="rect">
            <a:avLst/>
          </a:prstGeom>
          <a:noFill/>
        </p:spPr>
      </p:pic>
    </p:spTree>
    <p:extLst>
      <p:ext uri="{BB962C8B-B14F-4D97-AF65-F5344CB8AC3E}">
        <p14:creationId xmlns:p14="http://schemas.microsoft.com/office/powerpoint/2010/main" val="23274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3E14-F9FE-F086-25D8-90062B8841BD}"/>
              </a:ext>
            </a:extLst>
          </p:cNvPr>
          <p:cNvSpPr>
            <a:spLocks noGrp="1"/>
          </p:cNvSpPr>
          <p:nvPr>
            <p:ph type="title"/>
          </p:nvPr>
        </p:nvSpPr>
        <p:spPr/>
        <p:txBody>
          <a:bodyPr/>
          <a:lstStyle/>
          <a:p>
            <a:r>
              <a:rPr lang="en-US" dirty="0"/>
              <a:t>Statement of Cash Flows</a:t>
            </a:r>
          </a:p>
        </p:txBody>
      </p:sp>
      <p:sp>
        <p:nvSpPr>
          <p:cNvPr id="3" name="Content Placeholder 2">
            <a:extLst>
              <a:ext uri="{FF2B5EF4-FFF2-40B4-BE49-F238E27FC236}">
                <a16:creationId xmlns:a16="http://schemas.microsoft.com/office/drawing/2014/main" id="{BB5A4953-6544-03AD-3D7E-76B494537F0D}"/>
              </a:ext>
            </a:extLst>
          </p:cNvPr>
          <p:cNvSpPr>
            <a:spLocks noGrp="1"/>
          </p:cNvSpPr>
          <p:nvPr>
            <p:ph idx="1"/>
          </p:nvPr>
        </p:nvSpPr>
        <p:spPr>
          <a:xfrm>
            <a:off x="609600" y="1600201"/>
            <a:ext cx="10126532" cy="4983161"/>
          </a:xfrm>
        </p:spPr>
        <p:txBody>
          <a:bodyPr>
            <a:normAutofit/>
          </a:bodyPr>
          <a:lstStyle/>
          <a:p>
            <a:r>
              <a:rPr lang="en-US" dirty="0"/>
              <a:t>Statement of cash flows는 일정 기간의 operating, investing, financing activities로부터의 net cash flows를 보고함.</a:t>
            </a:r>
          </a:p>
          <a:p>
            <a:endParaRPr lang="en-US" dirty="0"/>
          </a:p>
          <a:p>
            <a:r>
              <a:rPr lang="en-US" b="1" dirty="0"/>
              <a:t>인식 시점과 현금 수취/지급 시점의 차이로 인해 operating cash flow ≠ net income임.</a:t>
            </a:r>
          </a:p>
          <a:p>
            <a:endParaRPr lang="en-US" dirty="0"/>
          </a:p>
          <a:p>
            <a:r>
              <a:rPr lang="en-US" dirty="0"/>
              <a:t>cash flow와 net income은 기업 성과의 서로 다른 측면을 반영하므로 의사결정에 모두 필수적임.</a:t>
            </a:r>
          </a:p>
        </p:txBody>
      </p:sp>
    </p:spTree>
    <p:extLst>
      <p:ext uri="{BB962C8B-B14F-4D97-AF65-F5344CB8AC3E}">
        <p14:creationId xmlns:p14="http://schemas.microsoft.com/office/powerpoint/2010/main" val="31798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4062-D894-C871-16E8-71143ABB5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6E78C-C3EE-582F-782D-11934747BF13}"/>
              </a:ext>
            </a:extLst>
          </p:cNvPr>
          <p:cNvSpPr>
            <a:spLocks noGrp="1"/>
          </p:cNvSpPr>
          <p:nvPr>
            <p:ph type="title"/>
          </p:nvPr>
        </p:nvSpPr>
        <p:spPr>
          <a:xfrm>
            <a:off x="609600" y="274638"/>
            <a:ext cx="10972800" cy="1143000"/>
          </a:xfrm>
        </p:spPr>
        <p:txBody>
          <a:bodyPr anchor="ctr">
            <a:normAutofit/>
          </a:bodyPr>
          <a:lstStyle/>
          <a:p>
            <a:r>
              <a:rPr lang="en-US" dirty="0"/>
              <a:t>Statement of Cash Flows</a:t>
            </a:r>
          </a:p>
        </p:txBody>
      </p:sp>
      <p:pic>
        <p:nvPicPr>
          <p:cNvPr id="6" name="Picture 5">
            <a:extLst>
              <a:ext uri="{FF2B5EF4-FFF2-40B4-BE49-F238E27FC236}">
                <a16:creationId xmlns:a16="http://schemas.microsoft.com/office/drawing/2014/main" id="{8AA18645-2B3B-8090-6553-B29A6D07BFE6}"/>
              </a:ext>
            </a:extLst>
          </p:cNvPr>
          <p:cNvPicPr>
            <a:picLocks noChangeAspect="1"/>
          </p:cNvPicPr>
          <p:nvPr/>
        </p:nvPicPr>
        <p:blipFill>
          <a:blip r:embed="rId3"/>
          <a:stretch>
            <a:fillRect/>
          </a:stretch>
        </p:blipFill>
        <p:spPr>
          <a:xfrm>
            <a:off x="609600" y="2006950"/>
            <a:ext cx="10972800" cy="4169663"/>
          </a:xfrm>
          <a:prstGeom prst="rect">
            <a:avLst/>
          </a:prstGeom>
          <a:noFill/>
        </p:spPr>
      </p:pic>
    </p:spTree>
    <p:extLst>
      <p:ext uri="{BB962C8B-B14F-4D97-AF65-F5344CB8AC3E}">
        <p14:creationId xmlns:p14="http://schemas.microsoft.com/office/powerpoint/2010/main" val="412567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FE4B-E059-3009-A39F-9068A0D4D624}"/>
              </a:ext>
            </a:extLst>
          </p:cNvPr>
          <p:cNvSpPr>
            <a:spLocks noGrp="1"/>
          </p:cNvSpPr>
          <p:nvPr>
            <p:ph type="title"/>
          </p:nvPr>
        </p:nvSpPr>
        <p:spPr/>
        <p:txBody>
          <a:bodyPr/>
          <a:lstStyle/>
          <a:p>
            <a:r>
              <a:rPr lang="en-US" dirty="0"/>
              <a:t>Articulation of Financial Statements</a:t>
            </a:r>
          </a:p>
        </p:txBody>
      </p:sp>
      <p:sp>
        <p:nvSpPr>
          <p:cNvPr id="3" name="Content Placeholder 2">
            <a:extLst>
              <a:ext uri="{FF2B5EF4-FFF2-40B4-BE49-F238E27FC236}">
                <a16:creationId xmlns:a16="http://schemas.microsoft.com/office/drawing/2014/main" id="{FB2C3428-A971-620B-5131-282B6D1A37F1}"/>
              </a:ext>
            </a:extLst>
          </p:cNvPr>
          <p:cNvSpPr>
            <a:spLocks noGrp="1"/>
          </p:cNvSpPr>
          <p:nvPr>
            <p:ph idx="1"/>
          </p:nvPr>
        </p:nvSpPr>
        <p:spPr/>
        <p:txBody>
          <a:bodyPr>
            <a:normAutofit/>
          </a:bodyPr>
          <a:lstStyle/>
          <a:p>
            <a:pPr>
              <a:lnSpc>
                <a:spcPct val="150000"/>
              </a:lnSpc>
            </a:pPr>
            <a:r>
              <a:rPr lang="en-US" dirty="0"/>
              <a:t>How the statements connect (the Flow):</a:t>
            </a:r>
          </a:p>
          <a:p>
            <a:pPr marL="971550" lvl="1" indent="-514350">
              <a:lnSpc>
                <a:spcPct val="150000"/>
              </a:lnSpc>
              <a:buFont typeface="+mj-lt"/>
              <a:buAutoNum type="arabicParenR"/>
            </a:pPr>
            <a:r>
              <a:rPr lang="en-US" dirty="0"/>
              <a:t>Income Statement에서 Net Income이 산출됨.</a:t>
            </a:r>
          </a:p>
          <a:p>
            <a:pPr marL="971550" lvl="1" indent="-514350">
              <a:lnSpc>
                <a:spcPct val="150000"/>
              </a:lnSpc>
              <a:buFont typeface="+mj-lt"/>
              <a:buAutoNum type="arabicParenR"/>
            </a:pPr>
            <a:r>
              <a:rPr lang="en-US" dirty="0"/>
              <a:t>Net Income은 Statement of Equity(Retained Earnings)로 유입됨.</a:t>
            </a:r>
          </a:p>
          <a:p>
            <a:pPr marL="971550" lvl="1" indent="-514350">
              <a:lnSpc>
                <a:spcPct val="150000"/>
              </a:lnSpc>
              <a:buFont typeface="+mj-lt"/>
              <a:buAutoNum type="arabicParenR"/>
            </a:pPr>
            <a:r>
              <a:rPr lang="en-US" dirty="0"/>
              <a:t>기말 Equity는 Balance Sheet로 반영됨.</a:t>
            </a:r>
          </a:p>
          <a:p>
            <a:pPr marL="971550" lvl="1" indent="-514350">
              <a:lnSpc>
                <a:spcPct val="150000"/>
              </a:lnSpc>
              <a:buFont typeface="+mj-lt"/>
              <a:buAutoNum type="arabicParenR"/>
            </a:pPr>
            <a:r>
              <a:rPr lang="en-US" dirty="0"/>
              <a:t>Cash의 변동(Cash Flow Stmt)은 Balance Sheet의 Cash와 일치함.</a:t>
            </a:r>
          </a:p>
        </p:txBody>
      </p:sp>
    </p:spTree>
    <p:extLst>
      <p:ext uri="{BB962C8B-B14F-4D97-AF65-F5344CB8AC3E}">
        <p14:creationId xmlns:p14="http://schemas.microsoft.com/office/powerpoint/2010/main" val="401367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2953-BD80-87EE-2655-8F155D49B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7D714-773E-FB4C-D7EC-8E2A3C855EC0}"/>
              </a:ext>
            </a:extLst>
          </p:cNvPr>
          <p:cNvSpPr>
            <a:spLocks noGrp="1"/>
          </p:cNvSpPr>
          <p:nvPr>
            <p:ph type="title"/>
          </p:nvPr>
        </p:nvSpPr>
        <p:spPr>
          <a:xfrm>
            <a:off x="609600" y="274638"/>
            <a:ext cx="10972800" cy="1143000"/>
          </a:xfrm>
        </p:spPr>
        <p:txBody>
          <a:bodyPr anchor="ctr">
            <a:normAutofit/>
          </a:bodyPr>
          <a:lstStyle/>
          <a:p>
            <a:r>
              <a:rPr lang="en-US"/>
              <a:t>Articulation of Financial Statements</a:t>
            </a:r>
          </a:p>
        </p:txBody>
      </p:sp>
      <p:pic>
        <p:nvPicPr>
          <p:cNvPr id="9" name="Picture 8">
            <a:extLst>
              <a:ext uri="{FF2B5EF4-FFF2-40B4-BE49-F238E27FC236}">
                <a16:creationId xmlns:a16="http://schemas.microsoft.com/office/drawing/2014/main" id="{1681C03F-96D4-166E-E769-E6220612E10E}"/>
              </a:ext>
            </a:extLst>
          </p:cNvPr>
          <p:cNvPicPr>
            <a:picLocks noChangeAspect="1"/>
          </p:cNvPicPr>
          <p:nvPr/>
        </p:nvPicPr>
        <p:blipFill>
          <a:blip r:embed="rId3"/>
          <a:stretch>
            <a:fillRect/>
          </a:stretch>
        </p:blipFill>
        <p:spPr>
          <a:xfrm>
            <a:off x="1576816" y="1417638"/>
            <a:ext cx="8102701" cy="4983161"/>
          </a:xfrm>
          <a:prstGeom prst="rect">
            <a:avLst/>
          </a:prstGeom>
          <a:noFill/>
        </p:spPr>
      </p:pic>
      <p:sp>
        <p:nvSpPr>
          <p:cNvPr id="3" name="Rectangle: Rounded Corners 2">
            <a:extLst>
              <a:ext uri="{FF2B5EF4-FFF2-40B4-BE49-F238E27FC236}">
                <a16:creationId xmlns:a16="http://schemas.microsoft.com/office/drawing/2014/main" id="{179E13E4-A761-B2CC-5DEA-36A7EF27907C}"/>
              </a:ext>
            </a:extLst>
          </p:cNvPr>
          <p:cNvSpPr/>
          <p:nvPr/>
        </p:nvSpPr>
        <p:spPr>
          <a:xfrm>
            <a:off x="5742039" y="1494503"/>
            <a:ext cx="3937478" cy="225158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B8A3720-0828-F3E9-E221-F8299FAF65FE}"/>
              </a:ext>
            </a:extLst>
          </p:cNvPr>
          <p:cNvSpPr/>
          <p:nvPr/>
        </p:nvSpPr>
        <p:spPr>
          <a:xfrm>
            <a:off x="1576816" y="4045974"/>
            <a:ext cx="3937478" cy="225158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EE0B975-1EFA-6278-77A9-DA9B8D8FF9E4}"/>
              </a:ext>
            </a:extLst>
          </p:cNvPr>
          <p:cNvSpPr/>
          <p:nvPr/>
        </p:nvSpPr>
        <p:spPr>
          <a:xfrm>
            <a:off x="5742039" y="4045973"/>
            <a:ext cx="3937478" cy="2251587"/>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8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80C8F-6E2A-4CA6-ACA0-FD78838E4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87AAD-65DD-90DC-CF3B-2E0A77A739C8}"/>
              </a:ext>
            </a:extLst>
          </p:cNvPr>
          <p:cNvSpPr>
            <a:spLocks noGrp="1"/>
          </p:cNvSpPr>
          <p:nvPr>
            <p:ph type="title"/>
          </p:nvPr>
        </p:nvSpPr>
        <p:spPr>
          <a:xfrm>
            <a:off x="609600" y="70241"/>
            <a:ext cx="10972800" cy="1143000"/>
          </a:xfrm>
        </p:spPr>
        <p:txBody>
          <a:bodyPr>
            <a:normAutofit/>
          </a:bodyPr>
          <a:lstStyle/>
          <a:p>
            <a:r>
              <a:rPr lang="en-US" dirty="0"/>
              <a:t>Articulation of Nike Financial Statements</a:t>
            </a:r>
          </a:p>
        </p:txBody>
      </p:sp>
      <p:grpSp>
        <p:nvGrpSpPr>
          <p:cNvPr id="64" name="Group 63">
            <a:extLst>
              <a:ext uri="{FF2B5EF4-FFF2-40B4-BE49-F238E27FC236}">
                <a16:creationId xmlns:a16="http://schemas.microsoft.com/office/drawing/2014/main" id="{973BA79B-D1E0-1797-AA86-C68151563CC2}"/>
              </a:ext>
            </a:extLst>
          </p:cNvPr>
          <p:cNvGrpSpPr/>
          <p:nvPr/>
        </p:nvGrpSpPr>
        <p:grpSpPr>
          <a:xfrm>
            <a:off x="3095625" y="1036323"/>
            <a:ext cx="6422844" cy="5431749"/>
            <a:chOff x="0" y="0"/>
            <a:chExt cx="6000750" cy="4946015"/>
          </a:xfrm>
        </p:grpSpPr>
        <p:pic>
          <p:nvPicPr>
            <p:cNvPr id="65" name="Picture 64">
              <a:extLst>
                <a:ext uri="{FF2B5EF4-FFF2-40B4-BE49-F238E27FC236}">
                  <a16:creationId xmlns:a16="http://schemas.microsoft.com/office/drawing/2014/main" id="{48068DDD-00C6-94B4-F2DC-525C83AB5D4B}"/>
                </a:ext>
              </a:extLst>
            </p:cNvPr>
            <p:cNvPicPr>
              <a:picLocks noChangeAspect="1"/>
            </p:cNvPicPr>
            <p:nvPr/>
          </p:nvPicPr>
          <p:blipFill>
            <a:blip r:embed="rId3"/>
            <a:stretch>
              <a:fillRect/>
            </a:stretch>
          </p:blipFill>
          <p:spPr>
            <a:xfrm>
              <a:off x="0" y="0"/>
              <a:ext cx="6000750" cy="4946015"/>
            </a:xfrm>
            <a:prstGeom prst="rect">
              <a:avLst/>
            </a:prstGeom>
          </p:spPr>
        </p:pic>
        <p:grpSp>
          <p:nvGrpSpPr>
            <p:cNvPr id="66" name="Group 65">
              <a:extLst>
                <a:ext uri="{FF2B5EF4-FFF2-40B4-BE49-F238E27FC236}">
                  <a16:creationId xmlns:a16="http://schemas.microsoft.com/office/drawing/2014/main" id="{56C9D20C-7B76-246F-BE1D-EBE17F3B56CD}"/>
                </a:ext>
              </a:extLst>
            </p:cNvPr>
            <p:cNvGrpSpPr/>
            <p:nvPr/>
          </p:nvGrpSpPr>
          <p:grpSpPr>
            <a:xfrm>
              <a:off x="1404938" y="895330"/>
              <a:ext cx="4424216" cy="3240108"/>
              <a:chOff x="0" y="14267"/>
              <a:chExt cx="4424216" cy="3240108"/>
            </a:xfrm>
          </p:grpSpPr>
          <p:sp>
            <p:nvSpPr>
              <p:cNvPr id="67" name="Rectangle: Rounded Corners 66">
                <a:extLst>
                  <a:ext uri="{FF2B5EF4-FFF2-40B4-BE49-F238E27FC236}">
                    <a16:creationId xmlns:a16="http://schemas.microsoft.com/office/drawing/2014/main" id="{A9EFC90E-99A5-8920-58D7-4BCF2DD6096A}"/>
                  </a:ext>
                </a:extLst>
              </p:cNvPr>
              <p:cNvSpPr/>
              <p:nvPr/>
            </p:nvSpPr>
            <p:spPr>
              <a:xfrm>
                <a:off x="2047875" y="504825"/>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(3)</a:t>
                </a:r>
              </a:p>
            </p:txBody>
          </p:sp>
          <p:sp>
            <p:nvSpPr>
              <p:cNvPr id="68" name="Rectangle: Rounded Corners 67">
                <a:extLst>
                  <a:ext uri="{FF2B5EF4-FFF2-40B4-BE49-F238E27FC236}">
                    <a16:creationId xmlns:a16="http://schemas.microsoft.com/office/drawing/2014/main" id="{4CC1F7DB-4B7E-F2BD-3015-D08B8095D06D}"/>
                  </a:ext>
                </a:extLst>
              </p:cNvPr>
              <p:cNvSpPr/>
              <p:nvPr/>
            </p:nvSpPr>
            <p:spPr>
              <a:xfrm>
                <a:off x="2019300" y="24955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(7)</a:t>
                </a:r>
              </a:p>
            </p:txBody>
          </p:sp>
          <p:sp>
            <p:nvSpPr>
              <p:cNvPr id="70" name="Rectangle: Rounded Corners 69">
                <a:extLst>
                  <a:ext uri="{FF2B5EF4-FFF2-40B4-BE49-F238E27FC236}">
                    <a16:creationId xmlns:a16="http://schemas.microsoft.com/office/drawing/2014/main" id="{24035827-32F1-2A48-88B4-EC5A1304517A}"/>
                  </a:ext>
                </a:extLst>
              </p:cNvPr>
              <p:cNvSpPr/>
              <p:nvPr/>
            </p:nvSpPr>
            <p:spPr>
              <a:xfrm>
                <a:off x="3962400" y="704850"/>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(11)</a:t>
                </a:r>
              </a:p>
            </p:txBody>
          </p:sp>
          <p:sp>
            <p:nvSpPr>
              <p:cNvPr id="71" name="Rectangle: Rounded Corners 70">
                <a:extLst>
                  <a:ext uri="{FF2B5EF4-FFF2-40B4-BE49-F238E27FC236}">
                    <a16:creationId xmlns:a16="http://schemas.microsoft.com/office/drawing/2014/main" id="{6C46D184-26AA-8104-02F7-14371EBDCDD5}"/>
                  </a:ext>
                </a:extLst>
              </p:cNvPr>
              <p:cNvSpPr/>
              <p:nvPr/>
            </p:nvSpPr>
            <p:spPr>
              <a:xfrm>
                <a:off x="1990725" y="3152775"/>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(9)</a:t>
                </a:r>
              </a:p>
            </p:txBody>
          </p:sp>
          <p:sp>
            <p:nvSpPr>
              <p:cNvPr id="72" name="Rectangle: Rounded Corners 71">
                <a:extLst>
                  <a:ext uri="{FF2B5EF4-FFF2-40B4-BE49-F238E27FC236}">
                    <a16:creationId xmlns:a16="http://schemas.microsoft.com/office/drawing/2014/main" id="{3FD274C5-AA02-F883-0275-4B725FA29AC6}"/>
                  </a:ext>
                </a:extLst>
              </p:cNvPr>
              <p:cNvSpPr/>
              <p:nvPr/>
            </p:nvSpPr>
            <p:spPr>
              <a:xfrm>
                <a:off x="2019300" y="23812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(6)</a:t>
                </a:r>
              </a:p>
            </p:txBody>
          </p:sp>
          <p:sp>
            <p:nvSpPr>
              <p:cNvPr id="73" name="Rectangle: Rounded Corners 72">
                <a:extLst>
                  <a:ext uri="{FF2B5EF4-FFF2-40B4-BE49-F238E27FC236}">
                    <a16:creationId xmlns:a16="http://schemas.microsoft.com/office/drawing/2014/main" id="{DCBA73CB-086C-0E76-3D7D-18D8C8163E4E}"/>
                  </a:ext>
                </a:extLst>
              </p:cNvPr>
              <p:cNvSpPr/>
              <p:nvPr/>
            </p:nvSpPr>
            <p:spPr>
              <a:xfrm>
                <a:off x="1985962" y="1619250"/>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(5)</a:t>
                </a:r>
              </a:p>
            </p:txBody>
          </p:sp>
          <p:sp>
            <p:nvSpPr>
              <p:cNvPr id="74" name="Rectangle: Rounded Corners 73">
                <a:extLst>
                  <a:ext uri="{FF2B5EF4-FFF2-40B4-BE49-F238E27FC236}">
                    <a16:creationId xmlns:a16="http://schemas.microsoft.com/office/drawing/2014/main" id="{1205A4DF-4E0A-F158-3B65-C5295A36EAA8}"/>
                  </a:ext>
                </a:extLst>
              </p:cNvPr>
              <p:cNvSpPr/>
              <p:nvPr/>
            </p:nvSpPr>
            <p:spPr>
              <a:xfrm>
                <a:off x="2047875" y="385762"/>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(2)</a:t>
                </a:r>
              </a:p>
            </p:txBody>
          </p:sp>
          <p:sp>
            <p:nvSpPr>
              <p:cNvPr id="75" name="Rectangle: Rounded Corners 74">
                <a:extLst>
                  <a:ext uri="{FF2B5EF4-FFF2-40B4-BE49-F238E27FC236}">
                    <a16:creationId xmlns:a16="http://schemas.microsoft.com/office/drawing/2014/main" id="{C11B5FFD-281D-22C3-3C6E-7D1855AF4487}"/>
                  </a:ext>
                </a:extLst>
              </p:cNvPr>
              <p:cNvSpPr/>
              <p:nvPr/>
            </p:nvSpPr>
            <p:spPr>
              <a:xfrm>
                <a:off x="2047875" y="661987"/>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a:effectLst/>
                    <a:ea typeface="Malgun Gothic" panose="020B0503020000020004" pitchFamily="34" charset="-127"/>
                    <a:cs typeface="Times New Roman" panose="02020603050405020304" pitchFamily="18" charset="0"/>
                  </a:rPr>
                  <a:t>(4)</a:t>
                </a:r>
              </a:p>
            </p:txBody>
          </p:sp>
          <p:sp>
            <p:nvSpPr>
              <p:cNvPr id="76" name="Rectangle: Rounded Corners 75">
                <a:extLst>
                  <a:ext uri="{FF2B5EF4-FFF2-40B4-BE49-F238E27FC236}">
                    <a16:creationId xmlns:a16="http://schemas.microsoft.com/office/drawing/2014/main" id="{037D41A0-0202-E78E-50DE-E38DCB7F6AB7}"/>
                  </a:ext>
                </a:extLst>
              </p:cNvPr>
              <p:cNvSpPr/>
              <p:nvPr/>
            </p:nvSpPr>
            <p:spPr>
              <a:xfrm>
                <a:off x="0" y="871537"/>
                <a:ext cx="408940" cy="1016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(1)</a:t>
                </a:r>
              </a:p>
            </p:txBody>
          </p:sp>
          <p:sp>
            <p:nvSpPr>
              <p:cNvPr id="77" name="Rectangle: Rounded Corners 76">
                <a:extLst>
                  <a:ext uri="{FF2B5EF4-FFF2-40B4-BE49-F238E27FC236}">
                    <a16:creationId xmlns:a16="http://schemas.microsoft.com/office/drawing/2014/main" id="{5D605247-D491-E8A4-9DF0-E9F59174A01F}"/>
                  </a:ext>
                </a:extLst>
              </p:cNvPr>
              <p:cNvSpPr/>
              <p:nvPr/>
            </p:nvSpPr>
            <p:spPr>
              <a:xfrm>
                <a:off x="4014783" y="14267"/>
                <a:ext cx="409433" cy="10206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1000"/>
                  </a:spcAft>
                  <a:buNone/>
                </a:pPr>
                <a:r>
                  <a:rPr lang="en-US" sz="1050" kern="100" dirty="0">
                    <a:effectLst/>
                    <a:ea typeface="Malgun Gothic" panose="020B0503020000020004" pitchFamily="34" charset="-127"/>
                    <a:cs typeface="Times New Roman" panose="02020603050405020304" pitchFamily="18" charset="0"/>
                  </a:rPr>
                  <a:t>(10)</a:t>
                </a:r>
              </a:p>
            </p:txBody>
          </p:sp>
        </p:grpSp>
      </p:grpSp>
    </p:spTree>
    <p:extLst>
      <p:ext uri="{BB962C8B-B14F-4D97-AF65-F5344CB8AC3E}">
        <p14:creationId xmlns:p14="http://schemas.microsoft.com/office/powerpoint/2010/main" val="62591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F51D-FB4E-52DC-E9D8-176A3417E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7EEC7-5467-20FD-FEC6-6BD891988AB1}"/>
              </a:ext>
            </a:extLst>
          </p:cNvPr>
          <p:cNvSpPr>
            <a:spLocks noGrp="1"/>
          </p:cNvSpPr>
          <p:nvPr>
            <p:ph type="title"/>
          </p:nvPr>
        </p:nvSpPr>
        <p:spPr/>
        <p:txBody>
          <a:bodyPr>
            <a:normAutofit/>
          </a:bodyPr>
          <a:lstStyle/>
          <a:p>
            <a:pPr algn="l"/>
            <a:r>
              <a:rPr lang="en-US" dirty="0"/>
              <a:t>Information Beyond Financial Statements</a:t>
            </a:r>
          </a:p>
        </p:txBody>
      </p:sp>
      <p:sp>
        <p:nvSpPr>
          <p:cNvPr id="3" name="Content Placeholder 2">
            <a:extLst>
              <a:ext uri="{FF2B5EF4-FFF2-40B4-BE49-F238E27FC236}">
                <a16:creationId xmlns:a16="http://schemas.microsoft.com/office/drawing/2014/main" id="{21F08236-98F3-6536-363D-9D292E068B7B}"/>
              </a:ext>
            </a:extLst>
          </p:cNvPr>
          <p:cNvSpPr>
            <a:spLocks noGrp="1"/>
          </p:cNvSpPr>
          <p:nvPr>
            <p:ph idx="1"/>
          </p:nvPr>
        </p:nvSpPr>
        <p:spPr/>
        <p:txBody>
          <a:bodyPr>
            <a:normAutofit fontScale="92500" lnSpcReduction="10000"/>
          </a:bodyPr>
          <a:lstStyle/>
          <a:p>
            <a:pPr lvl="0">
              <a:lnSpc>
                <a:spcPct val="150000"/>
              </a:lnSpc>
            </a:pPr>
            <a:r>
              <a:rPr lang="en-US" dirty="0"/>
              <a:t>Management Discussion and Analysis (MD&amp;A)</a:t>
            </a:r>
          </a:p>
          <a:p>
            <a:pPr lvl="0">
              <a:lnSpc>
                <a:spcPct val="150000"/>
              </a:lnSpc>
            </a:pPr>
            <a:r>
              <a:rPr lang="en-US" dirty="0"/>
              <a:t>Independent auditor report</a:t>
            </a:r>
          </a:p>
          <a:p>
            <a:pPr lvl="0">
              <a:lnSpc>
                <a:spcPct val="150000"/>
              </a:lnSpc>
            </a:pPr>
            <a:r>
              <a:rPr lang="en-US" dirty="0"/>
              <a:t>Financial statement footnotes</a:t>
            </a:r>
          </a:p>
          <a:p>
            <a:pPr lvl="0">
              <a:lnSpc>
                <a:spcPct val="150000"/>
              </a:lnSpc>
            </a:pPr>
            <a:r>
              <a:rPr lang="en-US" dirty="0"/>
              <a:t>Regulatory filings, including proxy statements and other SEC filings</a:t>
            </a:r>
          </a:p>
          <a:p>
            <a:pPr lvl="0">
              <a:lnSpc>
                <a:spcPct val="150000"/>
              </a:lnSpc>
            </a:pPr>
            <a:r>
              <a:rPr lang="en-US" dirty="0"/>
              <a:t>Environmental, Social, and Governance (ESG) reporting</a:t>
            </a:r>
          </a:p>
          <a:p>
            <a:pPr lvl="0">
              <a:lnSpc>
                <a:spcPct val="150000"/>
              </a:lnSpc>
            </a:pPr>
            <a:r>
              <a:rPr lang="en-US" dirty="0"/>
              <a:t>Nike’s 10-K Report (2024):</a:t>
            </a:r>
          </a:p>
          <a:p>
            <a:pPr marL="0" indent="0">
              <a:buNone/>
            </a:pPr>
            <a:r>
              <a:rPr lang="en-US" sz="2000" u="sng" dirty="0">
                <a:hlinkClick r:id="rId3"/>
              </a:rPr>
              <a:t>https://investors.nike.com/investors/news-events-and-reports/default.aspx</a:t>
            </a:r>
            <a:endParaRPr lang="en-US" sz="2000" dirty="0"/>
          </a:p>
        </p:txBody>
      </p:sp>
    </p:spTree>
    <p:extLst>
      <p:ext uri="{BB962C8B-B14F-4D97-AF65-F5344CB8AC3E}">
        <p14:creationId xmlns:p14="http://schemas.microsoft.com/office/powerpoint/2010/main" val="89260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7D2B-E3B0-69DA-ED9B-6646ED944A81}"/>
              </a:ext>
            </a:extLst>
          </p:cNvPr>
          <p:cNvSpPr>
            <a:spLocks noGrp="1"/>
          </p:cNvSpPr>
          <p:nvPr>
            <p:ph type="title"/>
          </p:nvPr>
        </p:nvSpPr>
        <p:spPr/>
        <p:txBody>
          <a:bodyPr/>
          <a:lstStyle/>
          <a:p>
            <a:pPr algn="l"/>
            <a:r>
              <a:rPr lang="en-US" dirty="0"/>
              <a:t>Review Problem 3: Samsung Electronics</a:t>
            </a:r>
          </a:p>
        </p:txBody>
      </p:sp>
      <p:graphicFrame>
        <p:nvGraphicFramePr>
          <p:cNvPr id="7" name="Content Placeholder 6">
            <a:extLst>
              <a:ext uri="{FF2B5EF4-FFF2-40B4-BE49-F238E27FC236}">
                <a16:creationId xmlns:a16="http://schemas.microsoft.com/office/drawing/2014/main" id="{E1E272E1-0231-A90C-97A5-9A916B92C25A}"/>
              </a:ext>
            </a:extLst>
          </p:cNvPr>
          <p:cNvGraphicFramePr>
            <a:graphicFrameLocks noGrp="1"/>
          </p:cNvGraphicFramePr>
          <p:nvPr>
            <p:ph idx="1"/>
            <p:extLst>
              <p:ext uri="{D42A27DB-BD31-4B8C-83A1-F6EECF244321}">
                <p14:modId xmlns:p14="http://schemas.microsoft.com/office/powerpoint/2010/main" val="2501450684"/>
              </p:ext>
            </p:extLst>
          </p:nvPr>
        </p:nvGraphicFramePr>
        <p:xfrm>
          <a:off x="2743200" y="2862443"/>
          <a:ext cx="5651862" cy="3467440"/>
        </p:xfrm>
        <a:graphic>
          <a:graphicData uri="http://schemas.openxmlformats.org/drawingml/2006/table">
            <a:tbl>
              <a:tblPr firstRow="1" firstCol="1" bandRow="1">
                <a:tableStyleId>{5C22544A-7EE6-4342-B048-85BDC9FD1C3A}</a:tableStyleId>
              </a:tblPr>
              <a:tblGrid>
                <a:gridCol w="2825931">
                  <a:extLst>
                    <a:ext uri="{9D8B030D-6E8A-4147-A177-3AD203B41FA5}">
                      <a16:colId xmlns:a16="http://schemas.microsoft.com/office/drawing/2014/main" val="3224373224"/>
                    </a:ext>
                  </a:extLst>
                </a:gridCol>
                <a:gridCol w="2825931">
                  <a:extLst>
                    <a:ext uri="{9D8B030D-6E8A-4147-A177-3AD203B41FA5}">
                      <a16:colId xmlns:a16="http://schemas.microsoft.com/office/drawing/2014/main" val="1158919664"/>
                    </a:ext>
                  </a:extLst>
                </a:gridCol>
              </a:tblGrid>
              <a:tr h="216715">
                <a:tc>
                  <a:txBody>
                    <a:bodyPr/>
                    <a:lstStyle/>
                    <a:p>
                      <a:pPr marL="228600" marR="0">
                        <a:lnSpc>
                          <a:spcPct val="115000"/>
                        </a:lnSpc>
                        <a:spcAft>
                          <a:spcPts val="1000"/>
                        </a:spcAft>
                        <a:buNone/>
                      </a:pPr>
                      <a:r>
                        <a:rPr lang="en-US" sz="1200" kern="100" dirty="0">
                          <a:solidFill>
                            <a:schemeClr val="tx1"/>
                          </a:solidFill>
                          <a:effectLst/>
                        </a:rPr>
                        <a:t>Item</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Amount (₩ billions)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746150915"/>
                  </a:ext>
                </a:extLst>
              </a:tr>
              <a:tr h="216715">
                <a:tc>
                  <a:txBody>
                    <a:bodyPr/>
                    <a:lstStyle/>
                    <a:p>
                      <a:pPr marL="228600" marR="0">
                        <a:lnSpc>
                          <a:spcPct val="115000"/>
                        </a:lnSpc>
                        <a:spcAft>
                          <a:spcPts val="1000"/>
                        </a:spcAft>
                        <a:buNone/>
                      </a:pPr>
                      <a:r>
                        <a:rPr lang="en-US" sz="1200" kern="100" dirty="0">
                          <a:solidFill>
                            <a:schemeClr val="tx1"/>
                          </a:solidFill>
                          <a:effectLst/>
                        </a:rPr>
                        <a:t>Short-term liabilities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78,345</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51125486"/>
                  </a:ext>
                </a:extLst>
              </a:tr>
              <a:tr h="216715">
                <a:tc>
                  <a:txBody>
                    <a:bodyPr/>
                    <a:lstStyle/>
                    <a:p>
                      <a:pPr marL="228600" marR="0">
                        <a:lnSpc>
                          <a:spcPct val="115000"/>
                        </a:lnSpc>
                        <a:spcAft>
                          <a:spcPts val="1000"/>
                        </a:spcAft>
                        <a:buNone/>
                      </a:pPr>
                      <a:r>
                        <a:rPr lang="en-US" sz="1200" kern="100" dirty="0">
                          <a:solidFill>
                            <a:schemeClr val="tx1"/>
                          </a:solidFill>
                          <a:effectLst/>
                        </a:rPr>
                        <a:t>Cash flows used in financing</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(19,928)</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353312971"/>
                  </a:ext>
                </a:extLst>
              </a:tr>
              <a:tr h="216715">
                <a:tc>
                  <a:txBody>
                    <a:bodyPr/>
                    <a:lstStyle/>
                    <a:p>
                      <a:pPr marL="228600" marR="0">
                        <a:lnSpc>
                          <a:spcPct val="115000"/>
                        </a:lnSpc>
                        <a:spcAft>
                          <a:spcPts val="1000"/>
                        </a:spcAft>
                        <a:buNone/>
                      </a:pPr>
                      <a:r>
                        <a:rPr lang="en-US" sz="1200" kern="100" dirty="0">
                          <a:solidFill>
                            <a:schemeClr val="tx1"/>
                          </a:solidFill>
                          <a:effectLst/>
                        </a:rPr>
                        <a:t>Revenues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302,231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297301651"/>
                  </a:ext>
                </a:extLst>
              </a:tr>
              <a:tr h="216715">
                <a:tc>
                  <a:txBody>
                    <a:bodyPr/>
                    <a:lstStyle/>
                    <a:p>
                      <a:pPr marL="228600" marR="0">
                        <a:lnSpc>
                          <a:spcPct val="115000"/>
                        </a:lnSpc>
                        <a:spcAft>
                          <a:spcPts val="1000"/>
                        </a:spcAft>
                        <a:buNone/>
                      </a:pPr>
                      <a:r>
                        <a:rPr lang="en-US" sz="1200" kern="100" dirty="0">
                          <a:solidFill>
                            <a:schemeClr val="tx1"/>
                          </a:solidFill>
                          <a:effectLst/>
                        </a:rPr>
                        <a:t>Stockholders' equity</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a:solidFill>
                            <a:schemeClr val="tx1"/>
                          </a:solidFill>
                          <a:effectLst/>
                        </a:rPr>
                        <a:t>354,750</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097419136"/>
                  </a:ext>
                </a:extLst>
              </a:tr>
              <a:tr h="216715">
                <a:tc>
                  <a:txBody>
                    <a:bodyPr/>
                    <a:lstStyle/>
                    <a:p>
                      <a:pPr marL="228600" marR="0">
                        <a:lnSpc>
                          <a:spcPct val="115000"/>
                        </a:lnSpc>
                        <a:spcAft>
                          <a:spcPts val="1000"/>
                        </a:spcAft>
                        <a:buNone/>
                      </a:pPr>
                      <a:r>
                        <a:rPr lang="en-US" sz="1200" kern="100" dirty="0">
                          <a:solidFill>
                            <a:schemeClr val="tx1"/>
                          </a:solidFill>
                          <a:effectLst/>
                        </a:rPr>
                        <a:t>Cash flows from operations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62,181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32348093"/>
                  </a:ext>
                </a:extLst>
              </a:tr>
              <a:tr h="216715">
                <a:tc>
                  <a:txBody>
                    <a:bodyPr/>
                    <a:lstStyle/>
                    <a:p>
                      <a:pPr marL="228600" marR="0">
                        <a:lnSpc>
                          <a:spcPct val="115000"/>
                        </a:lnSpc>
                        <a:spcAft>
                          <a:spcPts val="1000"/>
                        </a:spcAft>
                        <a:buNone/>
                      </a:pPr>
                      <a:r>
                        <a:rPr lang="en-US" sz="1200" kern="100">
                          <a:solidFill>
                            <a:schemeClr val="tx1"/>
                          </a:solidFill>
                          <a:effectLst/>
                        </a:rPr>
                        <a:t>SG&amp;A expenses</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a:solidFill>
                            <a:schemeClr val="tx1"/>
                          </a:solidFill>
                          <a:effectLst/>
                        </a:rPr>
                        <a:t>68,813</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93256386"/>
                  </a:ext>
                </a:extLst>
              </a:tr>
              <a:tr h="216715">
                <a:tc>
                  <a:txBody>
                    <a:bodyPr/>
                    <a:lstStyle/>
                    <a:p>
                      <a:pPr marL="228600" marR="0">
                        <a:lnSpc>
                          <a:spcPct val="115000"/>
                        </a:lnSpc>
                        <a:spcAft>
                          <a:spcPts val="1000"/>
                        </a:spcAft>
                        <a:buNone/>
                      </a:pPr>
                      <a:r>
                        <a:rPr lang="en-US" sz="1200" kern="100">
                          <a:solidFill>
                            <a:schemeClr val="tx1"/>
                          </a:solidFill>
                          <a:effectLst/>
                        </a:rPr>
                        <a:t>Long-term assets</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229,954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753770098"/>
                  </a:ext>
                </a:extLst>
              </a:tr>
              <a:tr h="216715">
                <a:tc>
                  <a:txBody>
                    <a:bodyPr/>
                    <a:lstStyle/>
                    <a:p>
                      <a:pPr marL="228600" marR="0">
                        <a:lnSpc>
                          <a:spcPct val="115000"/>
                        </a:lnSpc>
                        <a:spcAft>
                          <a:spcPts val="1000"/>
                        </a:spcAft>
                        <a:buNone/>
                      </a:pPr>
                      <a:r>
                        <a:rPr lang="en-US" sz="1200" kern="100">
                          <a:solidFill>
                            <a:schemeClr val="tx1"/>
                          </a:solidFill>
                          <a:effectLst/>
                        </a:rPr>
                        <a:t>Interest income</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3,064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979447079"/>
                  </a:ext>
                </a:extLst>
              </a:tr>
              <a:tr h="216715">
                <a:tc>
                  <a:txBody>
                    <a:bodyPr/>
                    <a:lstStyle/>
                    <a:p>
                      <a:pPr marL="228600" marR="0">
                        <a:lnSpc>
                          <a:spcPct val="115000"/>
                        </a:lnSpc>
                        <a:spcAft>
                          <a:spcPts val="1000"/>
                        </a:spcAft>
                        <a:buNone/>
                      </a:pPr>
                      <a:r>
                        <a:rPr lang="en-US" sz="1200" kern="100" dirty="0">
                          <a:solidFill>
                            <a:schemeClr val="tx1"/>
                          </a:solidFill>
                          <a:effectLst/>
                        </a:rPr>
                        <a:t>Cost of goods sold</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190,042</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71447212"/>
                  </a:ext>
                </a:extLst>
              </a:tr>
              <a:tr h="216715">
                <a:tc>
                  <a:txBody>
                    <a:bodyPr/>
                    <a:lstStyle/>
                    <a:p>
                      <a:pPr marL="228600" marR="0">
                        <a:lnSpc>
                          <a:spcPct val="115000"/>
                        </a:lnSpc>
                        <a:spcAft>
                          <a:spcPts val="1000"/>
                        </a:spcAft>
                        <a:buNone/>
                      </a:pPr>
                      <a:r>
                        <a:rPr lang="en-US" sz="1200" kern="100">
                          <a:solidFill>
                            <a:schemeClr val="tx1"/>
                          </a:solidFill>
                          <a:effectLst/>
                        </a:rPr>
                        <a:t>Cash, beginning-year</a:t>
                      </a:r>
                      <a:endParaRPr lang="en-US" sz="1050" kern="1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39,031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86760671"/>
                  </a:ext>
                </a:extLst>
              </a:tr>
              <a:tr h="216715">
                <a:tc>
                  <a:txBody>
                    <a:bodyPr/>
                    <a:lstStyle/>
                    <a:p>
                      <a:pPr marL="228600" marR="0">
                        <a:lnSpc>
                          <a:spcPct val="115000"/>
                        </a:lnSpc>
                        <a:spcAft>
                          <a:spcPts val="1000"/>
                        </a:spcAft>
                        <a:buNone/>
                      </a:pPr>
                      <a:r>
                        <a:rPr lang="en-US" sz="1200" kern="100" dirty="0">
                          <a:solidFill>
                            <a:schemeClr val="tx1"/>
                          </a:solidFill>
                          <a:effectLst/>
                        </a:rPr>
                        <a:t>Provision for income taxes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(9,214)</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092643442"/>
                  </a:ext>
                </a:extLst>
              </a:tr>
              <a:tr h="216715">
                <a:tc>
                  <a:txBody>
                    <a:bodyPr/>
                    <a:lstStyle/>
                    <a:p>
                      <a:pPr marL="228600" marR="0">
                        <a:lnSpc>
                          <a:spcPct val="115000"/>
                        </a:lnSpc>
                        <a:spcAft>
                          <a:spcPts val="1000"/>
                        </a:spcAft>
                        <a:buNone/>
                      </a:pPr>
                      <a:r>
                        <a:rPr lang="en-US" sz="1200" kern="100" dirty="0">
                          <a:solidFill>
                            <a:schemeClr val="tx1"/>
                          </a:solidFill>
                          <a:effectLst/>
                        </a:rPr>
                        <a:t>Short-term assets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218,471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3564904"/>
                  </a:ext>
                </a:extLst>
              </a:tr>
              <a:tr h="216715">
                <a:tc>
                  <a:txBody>
                    <a:bodyPr/>
                    <a:lstStyle/>
                    <a:p>
                      <a:pPr marL="228600" marR="0">
                        <a:lnSpc>
                          <a:spcPct val="115000"/>
                        </a:lnSpc>
                        <a:spcAft>
                          <a:spcPts val="1000"/>
                        </a:spcAft>
                        <a:buNone/>
                      </a:pPr>
                      <a:r>
                        <a:rPr lang="en-US" sz="1200" kern="100" dirty="0">
                          <a:solidFill>
                            <a:schemeClr val="tx1"/>
                          </a:solidFill>
                          <a:effectLst/>
                        </a:rPr>
                        <a:t>Long-term liabilities</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15,330</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359553241"/>
                  </a:ext>
                </a:extLst>
              </a:tr>
              <a:tr h="216715">
                <a:tc>
                  <a:txBody>
                    <a:bodyPr/>
                    <a:lstStyle/>
                    <a:p>
                      <a:pPr marL="228600" marR="0">
                        <a:lnSpc>
                          <a:spcPct val="115000"/>
                        </a:lnSpc>
                        <a:spcAft>
                          <a:spcPts val="1000"/>
                        </a:spcAft>
                        <a:buNone/>
                      </a:pPr>
                      <a:r>
                        <a:rPr lang="en-US" sz="1200" kern="100" dirty="0">
                          <a:solidFill>
                            <a:schemeClr val="tx1"/>
                          </a:solidFill>
                          <a:effectLst/>
                        </a:rPr>
                        <a:t>Cash, ending year</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49,681</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078348379"/>
                  </a:ext>
                </a:extLst>
              </a:tr>
              <a:tr h="216715">
                <a:tc>
                  <a:txBody>
                    <a:bodyPr/>
                    <a:lstStyle/>
                    <a:p>
                      <a:pPr marL="228600" marR="0">
                        <a:lnSpc>
                          <a:spcPct val="115000"/>
                        </a:lnSpc>
                        <a:spcAft>
                          <a:spcPts val="1000"/>
                        </a:spcAft>
                        <a:buNone/>
                      </a:pPr>
                      <a:r>
                        <a:rPr lang="en-US" sz="1200" kern="100" dirty="0">
                          <a:solidFill>
                            <a:schemeClr val="tx1"/>
                          </a:solidFill>
                          <a:effectLst/>
                        </a:rPr>
                        <a:t>Cash flows used in investing</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ct val="115000"/>
                        </a:lnSpc>
                        <a:spcAft>
                          <a:spcPts val="1000"/>
                        </a:spcAft>
                        <a:buNone/>
                      </a:pPr>
                      <a:r>
                        <a:rPr lang="en-US" sz="1200" kern="100" dirty="0">
                          <a:solidFill>
                            <a:schemeClr val="tx1"/>
                          </a:solidFill>
                          <a:effectLst/>
                        </a:rPr>
                        <a:t>(31,603)</a:t>
                      </a:r>
                      <a:endParaRPr lang="en-US" sz="105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451895217"/>
                  </a:ext>
                </a:extLst>
              </a:tr>
            </a:tbl>
          </a:graphicData>
        </a:graphic>
      </p:graphicFrame>
      <p:sp>
        <p:nvSpPr>
          <p:cNvPr id="9" name="Rectangle 4">
            <a:extLst>
              <a:ext uri="{FF2B5EF4-FFF2-40B4-BE49-F238E27FC236}">
                <a16:creationId xmlns:a16="http://schemas.microsoft.com/office/drawing/2014/main" id="{3B8A610A-2531-FFAB-90B3-4876B768A44C}"/>
              </a:ext>
            </a:extLst>
          </p:cNvPr>
          <p:cNvSpPr>
            <a:spLocks noChangeArrowheads="1"/>
          </p:cNvSpPr>
          <p:nvPr/>
        </p:nvSpPr>
        <p:spPr bwMode="auto">
          <a:xfrm>
            <a:off x="696689" y="1231227"/>
            <a:ext cx="1023257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Malgun Gothic" panose="020B0503020000020004" pitchFamily="34" charset="-127"/>
                <a:cs typeface="Calibri" panose="020F0502020204030204" pitchFamily="34" charset="0"/>
              </a:rPr>
              <a:t>다음은 Apple의 경쟁사인 Samsung Electronics의 2022년 12월 31일 기준 재무정보임 (단위: 십억 Korean won).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ea typeface="Malgun Gothic" panose="020B0503020000020004" pitchFamily="34" charset="-127"/>
                <a:cs typeface="Times New Roman" panose="02020603050405020304" pitchFamily="18" charset="0"/>
              </a:rPr>
              <a:t>Required: Samsung Electronics의 2022년 12월 31일 종료 연도에 대한 income statement와 statement of cash flows를 작성하고, 2022년 12월 31일 기준 balance sheet를 작성하시오.</a:t>
            </a:r>
            <a:endParaRPr kumimoji="0" lang="en-US" altLang="ko-K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4460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1. Demand for Accounting Information</a:t>
            </a:r>
          </a:p>
        </p:txBody>
      </p:sp>
    </p:spTree>
    <p:extLst>
      <p:ext uri="{BB962C8B-B14F-4D97-AF65-F5344CB8AC3E}">
        <p14:creationId xmlns:p14="http://schemas.microsoft.com/office/powerpoint/2010/main" val="252288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000E-8AC9-4B3E-979A-EB908A4A6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83C3A-9DD2-4967-B26C-9EE49951B35B}"/>
              </a:ext>
            </a:extLst>
          </p:cNvPr>
          <p:cNvSpPr>
            <a:spLocks noGrp="1"/>
          </p:cNvSpPr>
          <p:nvPr>
            <p:ph type="title"/>
          </p:nvPr>
        </p:nvSpPr>
        <p:spPr>
          <a:xfrm>
            <a:off x="0" y="2857500"/>
            <a:ext cx="12191999" cy="1143000"/>
          </a:xfrm>
        </p:spPr>
        <p:txBody>
          <a:bodyPr/>
          <a:lstStyle/>
          <a:p>
            <a:r>
              <a:rPr lang="en-US" dirty="0"/>
              <a:t>5. Financial Reporting Environment</a:t>
            </a:r>
          </a:p>
        </p:txBody>
      </p:sp>
    </p:spTree>
    <p:extLst>
      <p:ext uri="{BB962C8B-B14F-4D97-AF65-F5344CB8AC3E}">
        <p14:creationId xmlns:p14="http://schemas.microsoft.com/office/powerpoint/2010/main" val="1757297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BAF7-C13C-9D60-BC74-6E4A9841B6C6}"/>
              </a:ext>
            </a:extLst>
          </p:cNvPr>
          <p:cNvSpPr>
            <a:spLocks noGrp="1"/>
          </p:cNvSpPr>
          <p:nvPr>
            <p:ph type="title"/>
          </p:nvPr>
        </p:nvSpPr>
        <p:spPr/>
        <p:txBody>
          <a:bodyPr>
            <a:normAutofit fontScale="90000"/>
          </a:bodyPr>
          <a:lstStyle/>
          <a:p>
            <a:r>
              <a:rPr lang="en-US" dirty="0"/>
              <a:t>Generally Accepted Accounting Principles (GAAP)</a:t>
            </a:r>
          </a:p>
        </p:txBody>
      </p:sp>
      <p:sp>
        <p:nvSpPr>
          <p:cNvPr id="3" name="Content Placeholder 2">
            <a:extLst>
              <a:ext uri="{FF2B5EF4-FFF2-40B4-BE49-F238E27FC236}">
                <a16:creationId xmlns:a16="http://schemas.microsoft.com/office/drawing/2014/main" id="{7E42BBF5-D5BF-0665-2177-1D5B0F888694}"/>
              </a:ext>
            </a:extLst>
          </p:cNvPr>
          <p:cNvSpPr>
            <a:spLocks noGrp="1"/>
          </p:cNvSpPr>
          <p:nvPr>
            <p:ph idx="1"/>
          </p:nvPr>
        </p:nvSpPr>
        <p:spPr/>
        <p:txBody>
          <a:bodyPr/>
          <a:lstStyle/>
          <a:p>
            <a:r>
              <a:rPr lang="en-US" dirty="0"/>
              <a:t>financial statements 작성을 안내하기 위해 마련된 기준 및 관행.</a:t>
            </a:r>
          </a:p>
          <a:p>
            <a:r>
              <a:rPr lang="en-US" dirty="0"/>
              <a:t>기본 원칙(GAAP)에 근거함.</a:t>
            </a:r>
          </a:p>
          <a:p>
            <a:r>
              <a:rPr lang="en-US" dirty="0"/>
              <a:t>작성 시 상당한 재량을 허용함.</a:t>
            </a:r>
          </a:p>
          <a:p>
            <a:r>
              <a:rPr lang="en-US" dirty="0"/>
              <a:t>외부 이용자가 감사받은 financial statements를 신뢰할 수 있게 함.</a:t>
            </a:r>
          </a:p>
          <a:p>
            <a:endParaRPr lang="en-US" dirty="0"/>
          </a:p>
        </p:txBody>
      </p:sp>
      <p:pic>
        <p:nvPicPr>
          <p:cNvPr id="4" name="Picture 5" descr="MCPE01327_0000[1]">
            <a:extLst>
              <a:ext uri="{FF2B5EF4-FFF2-40B4-BE49-F238E27FC236}">
                <a16:creationId xmlns:a16="http://schemas.microsoft.com/office/drawing/2014/main" id="{CF65F2B1-9C77-8EDD-58DD-E0B8D745928E}"/>
              </a:ext>
            </a:extLst>
          </p:cNvP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flipH="1">
            <a:off x="6934201" y="4627453"/>
            <a:ext cx="3006213" cy="1995196"/>
          </a:xfrm>
          <a:prstGeom prst="rect">
            <a:avLst/>
          </a:prstGeom>
          <a:noFill/>
          <a:effectLst>
            <a:outerShdw dist="35921" dir="2700000" algn="ctr" rotWithShape="0">
              <a:schemeClr val="tx1"/>
            </a:outerShdw>
          </a:effectLst>
        </p:spPr>
      </p:pic>
      <p:sp>
        <p:nvSpPr>
          <p:cNvPr id="5" name="AutoShape 6">
            <a:extLst>
              <a:ext uri="{FF2B5EF4-FFF2-40B4-BE49-F238E27FC236}">
                <a16:creationId xmlns:a16="http://schemas.microsoft.com/office/drawing/2014/main" id="{F814FE83-791A-77EF-F03E-1343E9A6A1FA}"/>
              </a:ext>
            </a:extLst>
          </p:cNvPr>
          <p:cNvSpPr>
            <a:spLocks noChangeArrowheads="1"/>
          </p:cNvSpPr>
          <p:nvPr/>
        </p:nvSpPr>
        <p:spPr bwMode="auto">
          <a:xfrm>
            <a:off x="2552700" y="5142192"/>
            <a:ext cx="3352800" cy="914400"/>
          </a:xfrm>
          <a:prstGeom prst="wedgeRoundRectCallout">
            <a:avLst>
              <a:gd name="adj1" fmla="val 87374"/>
              <a:gd name="adj2" fmla="val -73398"/>
              <a:gd name="adj3" fmla="val 16667"/>
            </a:avLst>
          </a:prstGeom>
          <a:solidFill>
            <a:schemeClr val="bg1"/>
          </a:solidFill>
          <a:ln w="9525">
            <a:solidFill>
              <a:schemeClr val="tx1"/>
            </a:solidFill>
            <a:miter lim="800000"/>
            <a:headEnd/>
            <a:tailEnd/>
          </a:ln>
          <a:effectLst>
            <a:outerShdw dist="35921" dir="2700000" algn="ctr" rotWithShape="0">
              <a:schemeClr val="tx1"/>
            </a:outerShdw>
          </a:effectLst>
        </p:spPr>
        <p:txBody>
          <a:bodyPr/>
          <a:lstStyle/>
          <a:p>
            <a:pPr algn="ctr">
              <a:defRPr/>
            </a:pPr>
            <a:r>
              <a:rPr lang="en-US" sz="1600" b="1" dirty="0"/>
              <a:t>이 financial statements는 GAAP에 따라 작성되었으며 감사를 받았습니다!</a:t>
            </a:r>
          </a:p>
        </p:txBody>
      </p:sp>
    </p:spTree>
    <p:extLst>
      <p:ext uri="{BB962C8B-B14F-4D97-AF65-F5344CB8AC3E}">
        <p14:creationId xmlns:p14="http://schemas.microsoft.com/office/powerpoint/2010/main" val="5582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A951-9BAB-BE45-B1D4-2679DED5E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A4600-8715-C679-BCBE-3E67E37457D2}"/>
              </a:ext>
            </a:extLst>
          </p:cNvPr>
          <p:cNvSpPr>
            <a:spLocks noGrp="1"/>
          </p:cNvSpPr>
          <p:nvPr>
            <p:ph type="title"/>
          </p:nvPr>
        </p:nvSpPr>
        <p:spPr/>
        <p:txBody>
          <a:bodyPr>
            <a:normAutofit/>
          </a:bodyPr>
          <a:lstStyle/>
          <a:p>
            <a:r>
              <a:rPr lang="en-US" dirty="0"/>
              <a:t>Regulation and Oversight – the SEC</a:t>
            </a:r>
          </a:p>
        </p:txBody>
      </p:sp>
      <p:sp>
        <p:nvSpPr>
          <p:cNvPr id="3" name="Content Placeholder 2">
            <a:extLst>
              <a:ext uri="{FF2B5EF4-FFF2-40B4-BE49-F238E27FC236}">
                <a16:creationId xmlns:a16="http://schemas.microsoft.com/office/drawing/2014/main" id="{4EBC1B9C-C726-3FD8-1ACE-39E5A659AA71}"/>
              </a:ext>
            </a:extLst>
          </p:cNvPr>
          <p:cNvSpPr>
            <a:spLocks noGrp="1"/>
          </p:cNvSpPr>
          <p:nvPr>
            <p:ph idx="1"/>
          </p:nvPr>
        </p:nvSpPr>
        <p:spPr>
          <a:xfrm>
            <a:off x="609600" y="2420012"/>
            <a:ext cx="10972800" cy="3444765"/>
          </a:xfrm>
        </p:spPr>
        <p:txBody>
          <a:bodyPr/>
          <a:lstStyle/>
          <a:p>
            <a:pPr marL="0" indent="0">
              <a:buNone/>
            </a:pPr>
            <a:r>
              <a:rPr lang="en-US" b="1" dirty="0"/>
              <a:t>The SEC’s Authority</a:t>
            </a:r>
          </a:p>
          <a:p>
            <a:pPr lvl="1">
              <a:buFont typeface="Arial" panose="020B0604020202020204" pitchFamily="34" charset="0"/>
              <a:buChar char="•"/>
            </a:pPr>
            <a:r>
              <a:rPr lang="en-US" dirty="0"/>
              <a:t>미국 내 securities의 발행과 거래를 규제함.</a:t>
            </a:r>
          </a:p>
          <a:p>
            <a:pPr marL="0" indent="0">
              <a:spcBef>
                <a:spcPts val="2400"/>
              </a:spcBef>
              <a:buNone/>
            </a:pPr>
            <a:r>
              <a:rPr lang="en-US" b="1" dirty="0"/>
              <a:t>Who must report to the SEC?</a:t>
            </a:r>
          </a:p>
          <a:p>
            <a:pPr lvl="1">
              <a:buFont typeface="Arial" panose="020B0604020202020204" pitchFamily="34" charset="0"/>
              <a:buChar char="•"/>
            </a:pPr>
            <a:r>
              <a:rPr lang="en-US" dirty="0"/>
              <a:t>assets가 $10 million을 초과하고 securities 보유자가 500명을 초과하는 기업은 연차 및 기타 정기 보고서를 제출해야 함.</a:t>
            </a:r>
          </a:p>
          <a:p>
            <a:endParaRPr lang="en-US" dirty="0"/>
          </a:p>
        </p:txBody>
      </p:sp>
      <p:grpSp>
        <p:nvGrpSpPr>
          <p:cNvPr id="6" name="Group 5">
            <a:extLst>
              <a:ext uri="{FF2B5EF4-FFF2-40B4-BE49-F238E27FC236}">
                <a16:creationId xmlns:a16="http://schemas.microsoft.com/office/drawing/2014/main" id="{AF21695F-5C02-F01E-A9A7-9B45E83952E8}"/>
              </a:ext>
            </a:extLst>
          </p:cNvPr>
          <p:cNvGrpSpPr/>
          <p:nvPr/>
        </p:nvGrpSpPr>
        <p:grpSpPr>
          <a:xfrm>
            <a:off x="2684719" y="1442499"/>
            <a:ext cx="6248400" cy="660977"/>
            <a:chOff x="1456674" y="2894898"/>
            <a:chExt cx="7534926" cy="600611"/>
          </a:xfrm>
        </p:grpSpPr>
        <p:sp>
          <p:nvSpPr>
            <p:cNvPr id="7" name="TextBox 6">
              <a:extLst>
                <a:ext uri="{FF2B5EF4-FFF2-40B4-BE49-F238E27FC236}">
                  <a16:creationId xmlns:a16="http://schemas.microsoft.com/office/drawing/2014/main" id="{B99855EF-04A1-4114-73C2-17C5B827B411}"/>
                </a:ext>
              </a:extLst>
            </p:cNvPr>
            <p:cNvSpPr txBox="1"/>
            <p:nvPr/>
          </p:nvSpPr>
          <p:spPr>
            <a:xfrm>
              <a:off x="6019800" y="2964137"/>
              <a:ext cx="2971800" cy="53136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600" b="1" dirty="0">
                  <a:solidFill>
                    <a:schemeClr val="bg1"/>
                  </a:solidFill>
                </a:rPr>
                <a:t>Securities &amp; Exchange Commission (SEC)</a:t>
              </a:r>
            </a:p>
          </p:txBody>
        </p:sp>
        <p:sp>
          <p:nvSpPr>
            <p:cNvPr id="8" name="TextBox 7">
              <a:extLst>
                <a:ext uri="{FF2B5EF4-FFF2-40B4-BE49-F238E27FC236}">
                  <a16:creationId xmlns:a16="http://schemas.microsoft.com/office/drawing/2014/main" id="{25ED2A8C-4434-01BE-F250-E021153DEF4F}"/>
                </a:ext>
              </a:extLst>
            </p:cNvPr>
            <p:cNvSpPr txBox="1"/>
            <p:nvPr/>
          </p:nvSpPr>
          <p:spPr>
            <a:xfrm>
              <a:off x="1456674" y="2964141"/>
              <a:ext cx="2113456" cy="531368"/>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1600" b="1" dirty="0">
                  <a:solidFill>
                    <a:schemeClr val="bg1"/>
                  </a:solidFill>
                </a:rPr>
                <a:t>Securities Act of 1934</a:t>
              </a:r>
            </a:p>
          </p:txBody>
        </p:sp>
        <p:grpSp>
          <p:nvGrpSpPr>
            <p:cNvPr id="9" name="Group 8">
              <a:extLst>
                <a:ext uri="{FF2B5EF4-FFF2-40B4-BE49-F238E27FC236}">
                  <a16:creationId xmlns:a16="http://schemas.microsoft.com/office/drawing/2014/main" id="{6ACA69F7-A596-8A8B-7965-5CF67C44BB34}"/>
                </a:ext>
              </a:extLst>
            </p:cNvPr>
            <p:cNvGrpSpPr/>
            <p:nvPr/>
          </p:nvGrpSpPr>
          <p:grpSpPr>
            <a:xfrm>
              <a:off x="3570130" y="2894898"/>
              <a:ext cx="2449670" cy="307634"/>
              <a:chOff x="3570130" y="2894898"/>
              <a:chExt cx="2449670" cy="307634"/>
            </a:xfrm>
          </p:grpSpPr>
          <p:cxnSp>
            <p:nvCxnSpPr>
              <p:cNvPr id="10" name="Straight Arrow Connector 9">
                <a:extLst>
                  <a:ext uri="{FF2B5EF4-FFF2-40B4-BE49-F238E27FC236}">
                    <a16:creationId xmlns:a16="http://schemas.microsoft.com/office/drawing/2014/main" id="{39C1239E-6BCA-2049-83E6-DD9CD28266C2}"/>
                  </a:ext>
                </a:extLst>
              </p:cNvPr>
              <p:cNvCxnSpPr/>
              <p:nvPr/>
            </p:nvCxnSpPr>
            <p:spPr>
              <a:xfrm>
                <a:off x="3570130" y="3201818"/>
                <a:ext cx="2449670"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C45803-34D3-B9E8-45B8-075042B8FB1B}"/>
                  </a:ext>
                </a:extLst>
              </p:cNvPr>
              <p:cNvSpPr txBox="1"/>
              <p:nvPr/>
            </p:nvSpPr>
            <p:spPr>
              <a:xfrm>
                <a:off x="3570130" y="2894898"/>
                <a:ext cx="2438400" cy="307634"/>
              </a:xfrm>
              <a:prstGeom prst="rect">
                <a:avLst/>
              </a:prstGeom>
              <a:noFill/>
            </p:spPr>
            <p:txBody>
              <a:bodyPr>
                <a:spAutoFit/>
              </a:bodyPr>
              <a:lstStyle/>
              <a:p>
                <a:pPr algn="ctr">
                  <a:defRPr/>
                </a:pPr>
                <a:r>
                  <a:rPr lang="en-US" sz="1600" b="1" dirty="0">
                    <a:solidFill>
                      <a:srgbClr val="0070C0"/>
                    </a:solidFill>
                  </a:rPr>
                  <a:t>created</a:t>
                </a:r>
              </a:p>
            </p:txBody>
          </p:sp>
        </p:grpSp>
      </p:grpSp>
    </p:spTree>
    <p:extLst>
      <p:ext uri="{BB962C8B-B14F-4D97-AF65-F5344CB8AC3E}">
        <p14:creationId xmlns:p14="http://schemas.microsoft.com/office/powerpoint/2010/main" val="12289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4E2B-5BFF-AE43-BEE8-51B2509D17ED}"/>
              </a:ext>
            </a:extLst>
          </p:cNvPr>
          <p:cNvSpPr>
            <a:spLocks noGrp="1"/>
          </p:cNvSpPr>
          <p:nvPr>
            <p:ph type="title"/>
          </p:nvPr>
        </p:nvSpPr>
        <p:spPr/>
        <p:txBody>
          <a:bodyPr/>
          <a:lstStyle/>
          <a:p>
            <a:r>
              <a:rPr lang="en-US" dirty="0"/>
              <a:t>Regulation and Oversight - FASB</a:t>
            </a:r>
          </a:p>
        </p:txBody>
      </p:sp>
      <p:sp>
        <p:nvSpPr>
          <p:cNvPr id="3" name="Content Placeholder 2">
            <a:extLst>
              <a:ext uri="{FF2B5EF4-FFF2-40B4-BE49-F238E27FC236}">
                <a16:creationId xmlns:a16="http://schemas.microsoft.com/office/drawing/2014/main" id="{28A2C4A8-4DA6-013A-33A0-C6299AFA9419}"/>
              </a:ext>
            </a:extLst>
          </p:cNvPr>
          <p:cNvSpPr>
            <a:spLocks noGrp="1"/>
          </p:cNvSpPr>
          <p:nvPr>
            <p:ph idx="1"/>
          </p:nvPr>
        </p:nvSpPr>
        <p:spPr/>
        <p:txBody>
          <a:bodyPr/>
          <a:lstStyle/>
          <a:p>
            <a:pPr marL="0" indent="0">
              <a:buNone/>
            </a:pPr>
            <a:r>
              <a:rPr lang="en-US" b="1" dirty="0"/>
              <a:t>Financial Accounting Standards Board</a:t>
            </a:r>
          </a:p>
          <a:p>
            <a:r>
              <a:rPr lang="en-US" sz="2800" dirty="0"/>
              <a:t>현재 미국의 accounting standards를 제정함.</a:t>
            </a:r>
          </a:p>
          <a:p>
            <a:r>
              <a:rPr lang="en-US" sz="2800" dirty="0"/>
              <a:t>기준에서 다루지 않는 회계 이슈의 지침으로 삼기 위해 Conceptual Framework를 개발함.</a:t>
            </a:r>
          </a:p>
          <a:p>
            <a:endParaRPr lang="en-US" dirty="0"/>
          </a:p>
        </p:txBody>
      </p:sp>
      <p:pic>
        <p:nvPicPr>
          <p:cNvPr id="4" name="Picture 3" descr="C:\Users\Diane Tanner\Pictures\Microsoft Clip Organizer\bd07052_.wmf">
            <a:extLst>
              <a:ext uri="{FF2B5EF4-FFF2-40B4-BE49-F238E27FC236}">
                <a16:creationId xmlns:a16="http://schemas.microsoft.com/office/drawing/2014/main" id="{8E4437D5-252D-1A0B-5D69-1498B1B88CFD}"/>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3868136"/>
            <a:ext cx="2438400" cy="26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F6F3470-BC4C-DE53-E216-A601D28D884A}"/>
              </a:ext>
            </a:extLst>
          </p:cNvPr>
          <p:cNvSpPr txBox="1"/>
          <p:nvPr/>
        </p:nvSpPr>
        <p:spPr>
          <a:xfrm>
            <a:off x="2438400" y="4648201"/>
            <a:ext cx="4305300" cy="830997"/>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buClr>
                <a:schemeClr val="accent1">
                  <a:lumMod val="75000"/>
                </a:schemeClr>
              </a:buClr>
              <a:defRPr/>
            </a:pPr>
            <a:r>
              <a:rPr lang="en-US" sz="2400" b="1" i="1" dirty="0">
                <a:solidFill>
                  <a:schemeClr val="tx1"/>
                </a:solidFill>
              </a:rPr>
              <a:t>회계 실무에서 FASB로 불림.</a:t>
            </a:r>
          </a:p>
        </p:txBody>
      </p:sp>
    </p:spTree>
    <p:extLst>
      <p:ext uri="{BB962C8B-B14F-4D97-AF65-F5344CB8AC3E}">
        <p14:creationId xmlns:p14="http://schemas.microsoft.com/office/powerpoint/2010/main" val="15697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2324-6036-7774-13E2-0CCF00FFC085}"/>
              </a:ext>
            </a:extLst>
          </p:cNvPr>
          <p:cNvSpPr>
            <a:spLocks noGrp="1"/>
          </p:cNvSpPr>
          <p:nvPr>
            <p:ph type="title"/>
          </p:nvPr>
        </p:nvSpPr>
        <p:spPr>
          <a:xfrm>
            <a:off x="609600" y="157675"/>
            <a:ext cx="10972800" cy="1143000"/>
          </a:xfrm>
        </p:spPr>
        <p:txBody>
          <a:bodyPr vert="horz" lIns="91440" tIns="45720" rIns="91440" bIns="45720" rtlCol="0" anchor="ctr">
            <a:normAutofit/>
          </a:bodyPr>
          <a:lstStyle/>
          <a:p>
            <a:r>
              <a:rPr lang="en-US" kern="1200" dirty="0"/>
              <a:t>Management and Auditors</a:t>
            </a:r>
          </a:p>
        </p:txBody>
      </p:sp>
      <p:graphicFrame>
        <p:nvGraphicFramePr>
          <p:cNvPr id="6" name="Content Placeholder 2">
            <a:extLst>
              <a:ext uri="{FF2B5EF4-FFF2-40B4-BE49-F238E27FC236}">
                <a16:creationId xmlns:a16="http://schemas.microsoft.com/office/drawing/2014/main" id="{CF73C00E-EE7B-3CF7-ED39-F0A5A341E4FF}"/>
              </a:ext>
            </a:extLst>
          </p:cNvPr>
          <p:cNvGraphicFramePr>
            <a:graphicFrameLocks noGrp="1"/>
          </p:cNvGraphicFramePr>
          <p:nvPr>
            <p:ph idx="1"/>
            <p:extLst>
              <p:ext uri="{D42A27DB-BD31-4B8C-83A1-F6EECF244321}">
                <p14:modId xmlns:p14="http://schemas.microsoft.com/office/powerpoint/2010/main" val="4047232696"/>
              </p:ext>
            </p:extLst>
          </p:nvPr>
        </p:nvGraphicFramePr>
        <p:xfrm>
          <a:off x="347332" y="1345021"/>
          <a:ext cx="11235068" cy="498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B6A0373-206F-0FEF-52D7-2BA32AA295E3}"/>
              </a:ext>
            </a:extLst>
          </p:cNvPr>
          <p:cNvSpPr txBox="1"/>
          <p:nvPr/>
        </p:nvSpPr>
        <p:spPr>
          <a:xfrm>
            <a:off x="2642185" y="6078280"/>
            <a:ext cx="6019800" cy="762000"/>
          </a:xfrm>
          <a:prstGeom prst="rect">
            <a:avLst/>
          </a:prstGeom>
          <a:solidFill>
            <a:schemeClr val="bg1"/>
          </a:solidFill>
          <a:ln w="28575">
            <a:solidFill>
              <a:srgbClr val="FFC000"/>
            </a:solidFill>
          </a:ln>
        </p:spPr>
        <p:style>
          <a:lnRef idx="1">
            <a:schemeClr val="accent5"/>
          </a:lnRef>
          <a:fillRef idx="2">
            <a:schemeClr val="accent5"/>
          </a:fillRef>
          <a:effectRef idx="1">
            <a:schemeClr val="accent5"/>
          </a:effectRef>
          <a:fontRef idx="minor">
            <a:schemeClr val="dk1"/>
          </a:fontRef>
        </p:style>
        <p:txBody>
          <a:bodyPr wrap="none" anchor="ctr" anchorCtr="0">
            <a:noAutofit/>
          </a:bodyPr>
          <a:lstStyle/>
          <a:p>
            <a:pPr algn="ctr">
              <a:defRPr/>
            </a:pPr>
            <a:r>
              <a:rPr lang="en-US" sz="2400" b="1">
                <a:solidFill>
                  <a:schemeClr val="tx1"/>
                </a:solidFill>
              </a:rPr>
              <a:t>audit opinion이 보증을 의미하지는 않음.</a:t>
            </a:r>
            <a:endParaRPr lang="en-US" sz="2400" b="1" dirty="0">
              <a:solidFill>
                <a:schemeClr val="tx1"/>
              </a:solidFill>
            </a:endParaRPr>
          </a:p>
        </p:txBody>
      </p:sp>
    </p:spTree>
    <p:extLst>
      <p:ext uri="{BB962C8B-B14F-4D97-AF65-F5344CB8AC3E}">
        <p14:creationId xmlns:p14="http://schemas.microsoft.com/office/powerpoint/2010/main" val="11874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77B1-7CF8-8E2B-87BF-65405BCC8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05A39-687C-351F-3785-2F2FEFD86DDC}"/>
              </a:ext>
            </a:extLst>
          </p:cNvPr>
          <p:cNvSpPr>
            <a:spLocks noGrp="1"/>
          </p:cNvSpPr>
          <p:nvPr>
            <p:ph type="title"/>
          </p:nvPr>
        </p:nvSpPr>
        <p:spPr>
          <a:xfrm>
            <a:off x="609600" y="274638"/>
            <a:ext cx="10972800" cy="1143000"/>
          </a:xfrm>
        </p:spPr>
        <p:txBody>
          <a:bodyPr anchor="ctr">
            <a:normAutofit/>
          </a:bodyPr>
          <a:lstStyle/>
          <a:p>
            <a:r>
              <a:rPr lang="en-US" dirty="0"/>
              <a:t>Regulation and Oversight - Sox</a:t>
            </a:r>
          </a:p>
        </p:txBody>
      </p:sp>
      <p:sp>
        <p:nvSpPr>
          <p:cNvPr id="3" name="Content Placeholder 2">
            <a:extLst>
              <a:ext uri="{FF2B5EF4-FFF2-40B4-BE49-F238E27FC236}">
                <a16:creationId xmlns:a16="http://schemas.microsoft.com/office/drawing/2014/main" id="{764B70F1-43FF-94F6-A057-40D8FB728467}"/>
              </a:ext>
            </a:extLst>
          </p:cNvPr>
          <p:cNvSpPr>
            <a:spLocks noGrp="1"/>
          </p:cNvSpPr>
          <p:nvPr>
            <p:ph sz="half" idx="1"/>
          </p:nvPr>
        </p:nvSpPr>
        <p:spPr>
          <a:xfrm>
            <a:off x="609599" y="1600201"/>
            <a:ext cx="5589181" cy="5257799"/>
          </a:xfrm>
        </p:spPr>
        <p:txBody>
          <a:bodyPr>
            <a:normAutofit/>
          </a:bodyPr>
          <a:lstStyle/>
          <a:p>
            <a:pPr marL="0" indent="0">
              <a:lnSpc>
                <a:spcPct val="90000"/>
              </a:lnSpc>
              <a:buNone/>
            </a:pPr>
            <a:r>
              <a:rPr lang="en-US" b="1" dirty="0"/>
              <a:t>Sarbanes-Oxley Act (SOX) of 2002</a:t>
            </a:r>
          </a:p>
          <a:p>
            <a:pPr>
              <a:lnSpc>
                <a:spcPct val="150000"/>
              </a:lnSpc>
            </a:pPr>
            <a:r>
              <a:rPr lang="en-US" sz="2400" dirty="0"/>
              <a:t>신뢰할 수 없는 financial reporting에 대한 우려를 해소하기 위해 Congress가 제정함.</a:t>
            </a:r>
          </a:p>
          <a:p>
            <a:pPr>
              <a:lnSpc>
                <a:spcPct val="150000"/>
              </a:lnSpc>
            </a:pPr>
            <a:r>
              <a:rPr lang="en-US" sz="2400" dirty="0"/>
              <a:t>기업 financial statements에 대한 투자자 신뢰를 회복하는 것을 목표로 함.</a:t>
            </a:r>
          </a:p>
          <a:p>
            <a:pPr>
              <a:lnSpc>
                <a:spcPct val="150000"/>
              </a:lnSpc>
            </a:pPr>
            <a:r>
              <a:rPr lang="en-US" sz="2400" dirty="0"/>
              <a:t>다음을 위해 PCAOB를 설립함:</a:t>
            </a:r>
          </a:p>
          <a:p>
            <a:pPr lvl="1">
              <a:lnSpc>
                <a:spcPct val="150000"/>
              </a:lnSpc>
            </a:pPr>
            <a:r>
              <a:rPr lang="en-US" dirty="0"/>
              <a:t>auditing standards를 설정하고 승인함.</a:t>
            </a:r>
          </a:p>
          <a:p>
            <a:pPr lvl="1">
              <a:lnSpc>
                <a:spcPct val="150000"/>
              </a:lnSpc>
            </a:pPr>
            <a:r>
              <a:rPr lang="en-US" dirty="0"/>
              <a:t>audit 품질과 GAAP 준수 여부를 감독함.</a:t>
            </a:r>
          </a:p>
        </p:txBody>
      </p:sp>
      <p:pic>
        <p:nvPicPr>
          <p:cNvPr id="7" name="Picture 6" descr="A scale with a building and checklist on it  AI-generated content may be incorrect.">
            <a:extLst>
              <a:ext uri="{FF2B5EF4-FFF2-40B4-BE49-F238E27FC236}">
                <a16:creationId xmlns:a16="http://schemas.microsoft.com/office/drawing/2014/main" id="{95A0D579-1A95-24FE-54EE-E337C7FFD742}"/>
              </a:ext>
            </a:extLst>
          </p:cNvPr>
          <p:cNvPicPr>
            <a:picLocks noChangeAspect="1"/>
          </p:cNvPicPr>
          <p:nvPr/>
        </p:nvPicPr>
        <p:blipFill>
          <a:blip r:embed="rId3"/>
          <a:stretch>
            <a:fillRect/>
          </a:stretch>
        </p:blipFill>
        <p:spPr>
          <a:xfrm>
            <a:off x="6888293" y="2489664"/>
            <a:ext cx="4694106" cy="3133316"/>
          </a:xfrm>
          <a:prstGeom prst="rect">
            <a:avLst/>
          </a:prstGeom>
          <a:noFill/>
        </p:spPr>
      </p:pic>
    </p:spTree>
    <p:extLst>
      <p:ext uri="{BB962C8B-B14F-4D97-AF65-F5344CB8AC3E}">
        <p14:creationId xmlns:p14="http://schemas.microsoft.com/office/powerpoint/2010/main" val="184364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7E1A-6E58-FD2A-F534-9B3206591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D4C-A7FD-8C1C-28F8-890B80957CDD}"/>
              </a:ext>
            </a:extLst>
          </p:cNvPr>
          <p:cNvSpPr>
            <a:spLocks noGrp="1"/>
          </p:cNvSpPr>
          <p:nvPr>
            <p:ph type="title"/>
          </p:nvPr>
        </p:nvSpPr>
        <p:spPr/>
        <p:txBody>
          <a:bodyPr/>
          <a:lstStyle/>
          <a:p>
            <a:r>
              <a:rPr lang="en-US" dirty="0"/>
              <a:t>Regulation and Oversight - Sox</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439" y="1524000"/>
            <a:ext cx="6399342" cy="4818126"/>
          </a:xfrm>
          <a:prstGeom prst="rect">
            <a:avLst/>
          </a:prstGeom>
        </p:spPr>
      </p:pic>
    </p:spTree>
    <p:extLst>
      <p:ext uri="{BB962C8B-B14F-4D97-AF65-F5344CB8AC3E}">
        <p14:creationId xmlns:p14="http://schemas.microsoft.com/office/powerpoint/2010/main" val="24936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01C2-8A47-6BC7-8108-A40EA2F1028A}"/>
              </a:ext>
            </a:extLst>
          </p:cNvPr>
          <p:cNvSpPr>
            <a:spLocks noGrp="1"/>
          </p:cNvSpPr>
          <p:nvPr>
            <p:ph type="title"/>
          </p:nvPr>
        </p:nvSpPr>
        <p:spPr/>
        <p:txBody>
          <a:bodyPr/>
          <a:lstStyle/>
          <a:p>
            <a:r>
              <a:rPr lang="en-US"/>
              <a:t>Global Perspective (GAAP vs. IFRS)</a:t>
            </a:r>
          </a:p>
        </p:txBody>
      </p:sp>
      <p:sp>
        <p:nvSpPr>
          <p:cNvPr id="3" name="Content Placeholder 2">
            <a:extLst>
              <a:ext uri="{FF2B5EF4-FFF2-40B4-BE49-F238E27FC236}">
                <a16:creationId xmlns:a16="http://schemas.microsoft.com/office/drawing/2014/main" id="{7E469E6C-0220-8C59-06CB-3F25BC4CBFD1}"/>
              </a:ext>
            </a:extLst>
          </p:cNvPr>
          <p:cNvSpPr>
            <a:spLocks noGrp="1"/>
          </p:cNvSpPr>
          <p:nvPr>
            <p:ph idx="1"/>
          </p:nvPr>
        </p:nvSpPr>
        <p:spPr/>
        <p:txBody>
          <a:bodyPr>
            <a:normAutofit fontScale="70000" lnSpcReduction="20000"/>
          </a:bodyPr>
          <a:lstStyle/>
          <a:p>
            <a:r>
              <a:rPr lang="en-US" b="1" dirty="0"/>
              <a:t>Why Global Standards Exist</a:t>
            </a:r>
            <a:endParaRPr lang="en-US" dirty="0"/>
          </a:p>
          <a:p>
            <a:pPr lvl="1"/>
            <a:r>
              <a:rPr lang="en-US" dirty="0"/>
              <a:t>글로벌 capital markets에는 비교 가능한 financial information이 필요함.</a:t>
            </a:r>
          </a:p>
          <a:p>
            <a:pPr lvl="1"/>
            <a:r>
              <a:rPr lang="en-US" dirty="0"/>
              <a:t>기업의 비용을 줄이고 투자자에 대한 투명성을 높임.</a:t>
            </a:r>
          </a:p>
          <a:p>
            <a:r>
              <a:rPr lang="en-US" b="1" dirty="0"/>
              <a:t>Key Standard Setters</a:t>
            </a:r>
            <a:endParaRPr lang="en-US" dirty="0"/>
          </a:p>
          <a:p>
            <a:pPr lvl="1"/>
            <a:r>
              <a:rPr lang="en-US" b="1" dirty="0"/>
              <a:t>FASB – U.S. GAAP를 제정.</a:t>
            </a:r>
          </a:p>
          <a:p>
            <a:pPr lvl="1"/>
            <a:r>
              <a:rPr lang="en-US" b="1" dirty="0"/>
              <a:t>IASB – IFRS를 제정하며, 100개국 이상(EU, UK, Canada, Japan)에서 사용.</a:t>
            </a:r>
          </a:p>
          <a:p>
            <a:r>
              <a:rPr lang="en-US" b="1" dirty="0"/>
              <a:t>GAAP vs. IFRS</a:t>
            </a:r>
            <a:endParaRPr lang="en-US" dirty="0"/>
          </a:p>
          <a:p>
            <a:pPr lvl="1"/>
            <a:r>
              <a:rPr lang="en-US" dirty="0"/>
              <a:t>둘 다 동일한 core statements(BS, IS, CF, Equity)를 산출함.</a:t>
            </a:r>
          </a:p>
          <a:p>
            <a:pPr lvl="1"/>
            <a:r>
              <a:rPr lang="en-US" dirty="0"/>
              <a:t>세부 규정과 처리는 다르지만 유사한 개념을 공유함.</a:t>
            </a:r>
          </a:p>
          <a:p>
            <a:r>
              <a:rPr lang="en-US" b="1" dirty="0"/>
              <a:t>Adoption and Use</a:t>
            </a:r>
            <a:endParaRPr lang="en-US" dirty="0"/>
          </a:p>
          <a:p>
            <a:pPr lvl="1"/>
            <a:r>
              <a:rPr lang="en-US" dirty="0"/>
              <a:t>100개국 이상이 IFRS를 의무화하며, 모든 EU 국가가 사용함.</a:t>
            </a:r>
          </a:p>
          <a:p>
            <a:pPr lvl="1"/>
            <a:r>
              <a:rPr lang="en-US" dirty="0"/>
              <a:t>SEC는 외국 기업이 U.S. GAAP 조정 없이 IFRS로 제출하는 것을 허용함.</a:t>
            </a:r>
          </a:p>
          <a:p>
            <a:r>
              <a:rPr lang="en-US" b="1" dirty="0"/>
              <a:t>Comparability &amp; Convergence</a:t>
            </a:r>
            <a:endParaRPr lang="en-US" dirty="0"/>
          </a:p>
          <a:p>
            <a:pPr lvl="1"/>
            <a:r>
              <a:rPr lang="en-US" dirty="0"/>
              <a:t>과거 공동 프로젝트(leases, revenue, financial instruments).</a:t>
            </a:r>
          </a:p>
          <a:p>
            <a:pPr lvl="1"/>
            <a:r>
              <a:rPr lang="en-US" dirty="0"/>
              <a:t>현재 활발한 convergence는 없으나 비교가능성은 여전히 우선순위임.</a:t>
            </a:r>
          </a:p>
          <a:p>
            <a:endParaRPr lang="en-US" sz="1600" dirty="0"/>
          </a:p>
        </p:txBody>
      </p:sp>
    </p:spTree>
    <p:extLst>
      <p:ext uri="{BB962C8B-B14F-4D97-AF65-F5344CB8AC3E}">
        <p14:creationId xmlns:p14="http://schemas.microsoft.com/office/powerpoint/2010/main" val="15331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E402-131B-51DE-CF9C-C2BBD5FD5586}"/>
              </a:ext>
            </a:extLst>
          </p:cNvPr>
          <p:cNvSpPr>
            <a:spLocks noGrp="1"/>
          </p:cNvSpPr>
          <p:nvPr>
            <p:ph type="title"/>
          </p:nvPr>
        </p:nvSpPr>
        <p:spPr/>
        <p:txBody>
          <a:bodyPr/>
          <a:lstStyle/>
          <a:p>
            <a:r>
              <a:rPr lang="en-US"/>
              <a:t>Review Problem 4: Regulatory Roles</a:t>
            </a:r>
          </a:p>
        </p:txBody>
      </p:sp>
      <p:sp>
        <p:nvSpPr>
          <p:cNvPr id="3" name="Content Placeholder 2">
            <a:extLst>
              <a:ext uri="{FF2B5EF4-FFF2-40B4-BE49-F238E27FC236}">
                <a16:creationId xmlns:a16="http://schemas.microsoft.com/office/drawing/2014/main" id="{28D8C430-151C-EDF5-7931-56EB86E773CE}"/>
              </a:ext>
            </a:extLst>
          </p:cNvPr>
          <p:cNvSpPr>
            <a:spLocks noGrp="1"/>
          </p:cNvSpPr>
          <p:nvPr>
            <p:ph idx="1"/>
          </p:nvPr>
        </p:nvSpPr>
        <p:spPr/>
        <p:txBody>
          <a:bodyPr>
            <a:normAutofit/>
          </a:bodyPr>
          <a:lstStyle/>
          <a:p>
            <a:pPr>
              <a:lnSpc>
                <a:spcPts val="2000"/>
              </a:lnSpc>
            </a:pPr>
            <a:r>
              <a:rPr lang="en-US" sz="1600" dirty="0"/>
              <a:t>다음 각 용어를 financial reporting과의 관계를 가장 잘 설명하는 내용과 연결하시오.</a:t>
            </a:r>
            <a:br>
              <a:rPr lang="en-US" sz="1600" dirty="0"/>
            </a:br>
            <a:r>
              <a:rPr lang="en-US" sz="1600" dirty="0"/>
              <a:t>Terms: (a) Auditor, (b) FASB, (c) GAAP, (d) Internal controls, (e) Management, (f) PCAOB, (g) SEC</a:t>
            </a:r>
          </a:p>
          <a:p>
            <a:pPr marL="0" indent="0">
              <a:lnSpc>
                <a:spcPts val="2000"/>
              </a:lnSpc>
              <a:buNone/>
            </a:pPr>
            <a:r>
              <a:rPr lang="en-US" sz="1600" dirty="0"/>
              <a:t>1. _____ 미국에서 financial statements 작성을 안내하는 권위 있는 기준 및 관행의 집합.</a:t>
            </a:r>
          </a:p>
          <a:p>
            <a:pPr marL="0" indent="0">
              <a:lnSpc>
                <a:spcPts val="2000"/>
              </a:lnSpc>
              <a:buNone/>
            </a:pPr>
            <a:r>
              <a:rPr lang="en-US" sz="1600" dirty="0"/>
              <a:t>2. _____ financial reporting에 대해 최종 권한을 가진 기관.</a:t>
            </a:r>
          </a:p>
          <a:p>
            <a:pPr marL="0" indent="0">
              <a:lnSpc>
                <a:spcPts val="2000"/>
              </a:lnSpc>
              <a:buNone/>
            </a:pPr>
            <a:r>
              <a:rPr lang="en-US" sz="1600" dirty="0"/>
              <a:t>3. _____ 현재 financial reporting을 안내하는 새로운 accounting standards를 성문화함.</a:t>
            </a:r>
          </a:p>
          <a:p>
            <a:pPr marL="0" indent="0">
              <a:lnSpc>
                <a:spcPts val="2000"/>
              </a:lnSpc>
              <a:buNone/>
            </a:pPr>
            <a:r>
              <a:rPr lang="en-US" sz="1600" dirty="0"/>
              <a:t>4. _____ auditing standards를 승인하고, 연차 실적 보고가 요구되는 상장기업의 audit을 감독함.</a:t>
            </a:r>
          </a:p>
          <a:p>
            <a:pPr marL="0" indent="0">
              <a:lnSpc>
                <a:spcPts val="2000"/>
              </a:lnSpc>
              <a:buNone/>
            </a:pPr>
            <a:r>
              <a:rPr lang="en-US" sz="1600" dirty="0"/>
              <a:t>5. _____ financial statements에 공시된 정보의 정확성과 완전성에 대해 책임을 짐.</a:t>
            </a:r>
          </a:p>
          <a:p>
            <a:pPr marL="0" indent="0">
              <a:lnSpc>
                <a:spcPts val="2000"/>
              </a:lnSpc>
              <a:buNone/>
            </a:pPr>
            <a:r>
              <a:rPr lang="en-US" sz="1600" dirty="0"/>
              <a:t>6. _____ 회사 financial reporting의 공정한 표시에 대해 의견을 제시함.</a:t>
            </a:r>
          </a:p>
          <a:p>
            <a:pPr marL="0" indent="0">
              <a:lnSpc>
                <a:spcPts val="2000"/>
              </a:lnSpc>
              <a:buNone/>
            </a:pPr>
            <a:r>
              <a:rPr lang="en-US" sz="1600" dirty="0"/>
              <a:t>7. _____ 내부 감시 절차와 규칙 체계를 통해 회사 financial reporting의 정확성을 확보하도록 도움.</a:t>
            </a:r>
          </a:p>
        </p:txBody>
      </p:sp>
    </p:spTree>
    <p:extLst>
      <p:ext uri="{BB962C8B-B14F-4D97-AF65-F5344CB8AC3E}">
        <p14:creationId xmlns:p14="http://schemas.microsoft.com/office/powerpoint/2010/main" val="3675208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14B6-F0D5-5A60-25FF-18D05FADB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2EB3B-80C9-5A4C-686F-2AB26E651BF5}"/>
              </a:ext>
            </a:extLst>
          </p:cNvPr>
          <p:cNvSpPr>
            <a:spLocks noGrp="1"/>
          </p:cNvSpPr>
          <p:nvPr>
            <p:ph type="title"/>
          </p:nvPr>
        </p:nvSpPr>
        <p:spPr>
          <a:xfrm>
            <a:off x="0" y="2857500"/>
            <a:ext cx="12191999" cy="1143000"/>
          </a:xfrm>
        </p:spPr>
        <p:txBody>
          <a:bodyPr/>
          <a:lstStyle/>
          <a:p>
            <a:r>
              <a:rPr lang="en-US" dirty="0"/>
              <a:t>6. Analyzing Financial Statements</a:t>
            </a:r>
          </a:p>
        </p:txBody>
      </p:sp>
    </p:spTree>
    <p:extLst>
      <p:ext uri="{BB962C8B-B14F-4D97-AF65-F5344CB8AC3E}">
        <p14:creationId xmlns:p14="http://schemas.microsoft.com/office/powerpoint/2010/main" val="1247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lstStyle/>
          <a:p>
            <a:r>
              <a:rPr lang="en-US" dirty="0"/>
              <a:t>What is Accounting?</a:t>
            </a:r>
          </a:p>
        </p:txBody>
      </p:sp>
      <p:sp>
        <p:nvSpPr>
          <p:cNvPr id="3" name="Content Placeholder 2">
            <a:extLst>
              <a:ext uri="{FF2B5EF4-FFF2-40B4-BE49-F238E27FC236}">
                <a16:creationId xmlns:a16="http://schemas.microsoft.com/office/drawing/2014/main" id="{E1533A86-C994-CD53-099E-A701D7B8C139}"/>
              </a:ext>
            </a:extLst>
          </p:cNvPr>
          <p:cNvSpPr>
            <a:spLocks noGrp="1"/>
          </p:cNvSpPr>
          <p:nvPr>
            <p:ph idx="1"/>
          </p:nvPr>
        </p:nvSpPr>
        <p:spPr/>
        <p:txBody>
          <a:bodyPr>
            <a:normAutofit lnSpcReduction="10000"/>
          </a:bodyPr>
          <a:lstStyle/>
          <a:p>
            <a:r>
              <a:rPr lang="en-US" dirty="0"/>
              <a:t>Definition</a:t>
            </a:r>
          </a:p>
          <a:p>
            <a:pPr lvl="1"/>
            <a:r>
              <a:rPr lang="en-US" dirty="0"/>
              <a:t>financial transactions 를 기록·요약·분석하는 시스템.</a:t>
            </a:r>
          </a:p>
          <a:p>
            <a:endParaRPr lang="en-US" dirty="0"/>
          </a:p>
          <a:p>
            <a:r>
              <a:rPr lang="en-US" dirty="0"/>
              <a:t>Purpose</a:t>
            </a:r>
          </a:p>
          <a:p>
            <a:pPr lvl="1"/>
            <a:r>
              <a:rPr lang="en-US" dirty="0"/>
              <a:t>경제적 의사결정에 유용한 정보를 제공하기 위함.</a:t>
            </a:r>
          </a:p>
          <a:p>
            <a:endParaRPr lang="en-US" dirty="0"/>
          </a:p>
          <a:p>
            <a:r>
              <a:rPr lang="en-US" dirty="0"/>
              <a:t>Two Categories:</a:t>
            </a:r>
          </a:p>
          <a:p>
            <a:pPr lvl="1"/>
            <a:r>
              <a:rPr lang="en-US" dirty="0"/>
              <a:t>Financial Accounting: 외부 이용자 (Investors, Creditors).</a:t>
            </a:r>
          </a:p>
          <a:p>
            <a:pPr lvl="1"/>
            <a:r>
              <a:rPr lang="en-US" dirty="0"/>
              <a:t>Managerial Accounting: 내부 이용자 (Management, Operations).</a:t>
            </a:r>
          </a:p>
        </p:txBody>
      </p:sp>
    </p:spTree>
    <p:extLst>
      <p:ext uri="{BB962C8B-B14F-4D97-AF65-F5344CB8AC3E}">
        <p14:creationId xmlns:p14="http://schemas.microsoft.com/office/powerpoint/2010/main" val="237784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A0ED-F0B9-DD63-38E5-9A4D3974403D}"/>
              </a:ext>
            </a:extLst>
          </p:cNvPr>
          <p:cNvSpPr>
            <a:spLocks noGrp="1"/>
          </p:cNvSpPr>
          <p:nvPr>
            <p:ph type="title"/>
          </p:nvPr>
        </p:nvSpPr>
        <p:spPr/>
        <p:txBody>
          <a:bodyPr/>
          <a:lstStyle/>
          <a:p>
            <a:r>
              <a:rPr lang="en-US" dirty="0"/>
              <a:t>Analyzing Financial Statements</a:t>
            </a:r>
          </a:p>
        </p:txBody>
      </p:sp>
      <p:sp>
        <p:nvSpPr>
          <p:cNvPr id="3" name="Content Placeholder 2">
            <a:extLst>
              <a:ext uri="{FF2B5EF4-FFF2-40B4-BE49-F238E27FC236}">
                <a16:creationId xmlns:a16="http://schemas.microsoft.com/office/drawing/2014/main" id="{61BD60FB-A8CB-661E-092F-3FAE12760A37}"/>
              </a:ext>
            </a:extLst>
          </p:cNvPr>
          <p:cNvSpPr>
            <a:spLocks noGrp="1"/>
          </p:cNvSpPr>
          <p:nvPr>
            <p:ph idx="1"/>
          </p:nvPr>
        </p:nvSpPr>
        <p:spPr/>
        <p:txBody>
          <a:bodyPr>
            <a:normAutofit/>
          </a:bodyPr>
          <a:lstStyle/>
          <a:p>
            <a:pPr>
              <a:lnSpc>
                <a:spcPct val="150000"/>
              </a:lnSpc>
            </a:pPr>
            <a:r>
              <a:rPr lang="en-US" sz="2800" dirty="0"/>
              <a:t>Why Analysis and Interpretation Matters</a:t>
            </a:r>
          </a:p>
          <a:p>
            <a:pPr lvl="1">
              <a:lnSpc>
                <a:spcPct val="150000"/>
              </a:lnSpc>
            </a:pPr>
            <a:r>
              <a:rPr lang="en-US" sz="2000" dirty="0"/>
              <a:t>raw numbers(net income, liabilities 등)는 맥락 없이는 의미가 없음.</a:t>
            </a:r>
          </a:p>
          <a:p>
            <a:pPr lvl="1">
              <a:lnSpc>
                <a:spcPct val="150000"/>
              </a:lnSpc>
            </a:pPr>
            <a:r>
              <a:rPr lang="en-US" sz="2000" dirty="0"/>
              <a:t>Financial statements는 성과를 보여주지만 이해하려면 분석이 필요함.</a:t>
            </a:r>
          </a:p>
          <a:p>
            <a:pPr>
              <a:lnSpc>
                <a:spcPct val="150000"/>
              </a:lnSpc>
            </a:pPr>
            <a:r>
              <a:rPr lang="en-US" sz="2800" dirty="0"/>
              <a:t>Role of Ratios</a:t>
            </a:r>
          </a:p>
          <a:p>
            <a:pPr lvl="1">
              <a:lnSpc>
                <a:spcPct val="150000"/>
              </a:lnSpc>
            </a:pPr>
            <a:r>
              <a:rPr lang="en-US" sz="2000" dirty="0"/>
              <a:t>규모와 관계없이 기업 간 비교를 도움.</a:t>
            </a:r>
          </a:p>
          <a:p>
            <a:pPr lvl="1">
              <a:lnSpc>
                <a:spcPct val="150000"/>
              </a:lnSpc>
            </a:pPr>
            <a:r>
              <a:rPr lang="en-US" sz="2000" dirty="0"/>
              <a:t>추세, profitability, 잠재적 위험을 드러냄.</a:t>
            </a:r>
          </a:p>
          <a:p>
            <a:endParaRPr lang="en-US" sz="2000" dirty="0"/>
          </a:p>
        </p:txBody>
      </p:sp>
    </p:spTree>
    <p:extLst>
      <p:ext uri="{BB962C8B-B14F-4D97-AF65-F5344CB8AC3E}">
        <p14:creationId xmlns:p14="http://schemas.microsoft.com/office/powerpoint/2010/main" val="32810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33C0-F7D4-D8FF-0567-93305060AE85}"/>
              </a:ext>
            </a:extLst>
          </p:cNvPr>
          <p:cNvSpPr>
            <a:spLocks noGrp="1"/>
          </p:cNvSpPr>
          <p:nvPr>
            <p:ph type="title"/>
          </p:nvPr>
        </p:nvSpPr>
        <p:spPr/>
        <p:txBody>
          <a:bodyPr/>
          <a:lstStyle/>
          <a:p>
            <a:r>
              <a:rPr lang="en-US"/>
              <a:t>Profitability Analysis (ROE)</a:t>
            </a:r>
          </a:p>
        </p:txBody>
      </p:sp>
      <p:sp>
        <p:nvSpPr>
          <p:cNvPr id="3" name="Content Placeholder 2">
            <a:extLst>
              <a:ext uri="{FF2B5EF4-FFF2-40B4-BE49-F238E27FC236}">
                <a16:creationId xmlns:a16="http://schemas.microsoft.com/office/drawing/2014/main" id="{CC03B53F-CCDA-F439-387E-8B9297FDEDAE}"/>
              </a:ext>
            </a:extLst>
          </p:cNvPr>
          <p:cNvSpPr>
            <a:spLocks noGrp="1"/>
          </p:cNvSpPr>
          <p:nvPr>
            <p:ph idx="1"/>
          </p:nvPr>
        </p:nvSpPr>
        <p:spPr/>
        <p:txBody>
          <a:bodyPr>
            <a:normAutofit/>
          </a:bodyPr>
          <a:lstStyle/>
          <a:p>
            <a:r>
              <a:rPr lang="en-US" sz="2200" dirty="0"/>
              <a:t>Return on Equity (ROE)</a:t>
            </a:r>
          </a:p>
          <a:p>
            <a:pPr lvl="1"/>
            <a:r>
              <a:rPr lang="en-US" sz="2200" dirty="0"/>
              <a:t>기업이 stockholders를 위해 수익을 창출하는 능력을 측정함.</a:t>
            </a:r>
          </a:p>
          <a:p>
            <a:r>
              <a:rPr lang="en-US" sz="2200" dirty="0"/>
              <a:t>Formula</a:t>
            </a:r>
          </a:p>
          <a:p>
            <a:pPr lvl="1"/>
            <a:r>
              <a:rPr lang="en-US" sz="2200" dirty="0"/>
              <a:t>ROE = Net Income / Average Stockholders' Equity.</a:t>
            </a:r>
          </a:p>
          <a:p>
            <a:r>
              <a:rPr lang="en-US" sz="2200" dirty="0"/>
              <a:t>Nike Example</a:t>
            </a:r>
          </a:p>
          <a:p>
            <a:pPr lvl="1"/>
            <a:r>
              <a:rPr lang="en-US" sz="2200" dirty="0"/>
              <a:t>ROE 30-42%. (Guidance: &gt;10 % is strong).</a:t>
            </a:r>
          </a:p>
          <a:p>
            <a:r>
              <a:rPr lang="en-US" sz="2200" dirty="0"/>
              <a:t>Takeaways: Nike ROE</a:t>
            </a:r>
          </a:p>
          <a:p>
            <a:pPr lvl="1"/>
            <a:r>
              <a:rPr lang="en-US" sz="1800" dirty="0"/>
              <a:t>Strong Performance</a:t>
            </a:r>
          </a:p>
          <a:p>
            <a:pPr lvl="2"/>
            <a:r>
              <a:rPr lang="en-US" sz="1800" dirty="0"/>
              <a:t>ROE: 42% (2019) and ~30% (2020).</a:t>
            </a:r>
          </a:p>
          <a:p>
            <a:pPr lvl="2"/>
            <a:r>
              <a:rPr lang="en-US" sz="1800" dirty="0"/>
              <a:t>주요 경쟁사(Adidas, Under Armor)를 크게 상회함.</a:t>
            </a:r>
          </a:p>
          <a:p>
            <a:pPr lvl="1"/>
            <a:r>
              <a:rPr lang="en-US" sz="1800" dirty="0"/>
              <a:t>What It Means</a:t>
            </a:r>
          </a:p>
          <a:p>
            <a:pPr lvl="2"/>
            <a:r>
              <a:rPr lang="en-US" sz="1800" dirty="0"/>
              <a:t>높은 ROE → 강한 shareholder returns.</a:t>
            </a:r>
          </a:p>
          <a:p>
            <a:pPr lvl="2"/>
            <a:r>
              <a:rPr lang="en-US" sz="1800" dirty="0"/>
              <a:t>지속적인 리더십은 꾸준한 product innovation에 달려 있음.</a:t>
            </a:r>
          </a:p>
          <a:p>
            <a:pPr lvl="1"/>
            <a:endParaRPr lang="en-US" sz="1600" dirty="0"/>
          </a:p>
        </p:txBody>
      </p:sp>
      <p:pic>
        <p:nvPicPr>
          <p:cNvPr id="6" name="Picture 5">
            <a:extLst>
              <a:ext uri="{FF2B5EF4-FFF2-40B4-BE49-F238E27FC236}">
                <a16:creationId xmlns:a16="http://schemas.microsoft.com/office/drawing/2014/main" id="{22A89281-10EA-22AD-959A-F901B976CED4}"/>
              </a:ext>
            </a:extLst>
          </p:cNvPr>
          <p:cNvPicPr>
            <a:picLocks noChangeAspect="1"/>
          </p:cNvPicPr>
          <p:nvPr/>
        </p:nvPicPr>
        <p:blipFill>
          <a:blip r:embed="rId3"/>
          <a:stretch>
            <a:fillRect/>
          </a:stretch>
        </p:blipFill>
        <p:spPr>
          <a:xfrm>
            <a:off x="8023860" y="4617582"/>
            <a:ext cx="3558540" cy="1784226"/>
          </a:xfrm>
          <a:prstGeom prst="rect">
            <a:avLst/>
          </a:prstGeom>
        </p:spPr>
      </p:pic>
      <p:pic>
        <p:nvPicPr>
          <p:cNvPr id="8" name="Picture 7">
            <a:extLst>
              <a:ext uri="{FF2B5EF4-FFF2-40B4-BE49-F238E27FC236}">
                <a16:creationId xmlns:a16="http://schemas.microsoft.com/office/drawing/2014/main" id="{D14D2674-A472-1CBC-F5A4-061BE4B363A9}"/>
              </a:ext>
            </a:extLst>
          </p:cNvPr>
          <p:cNvPicPr>
            <a:picLocks noChangeAspect="1"/>
          </p:cNvPicPr>
          <p:nvPr/>
        </p:nvPicPr>
        <p:blipFill>
          <a:blip r:embed="rId4"/>
          <a:stretch>
            <a:fillRect/>
          </a:stretch>
        </p:blipFill>
        <p:spPr>
          <a:xfrm>
            <a:off x="8491081" y="2240418"/>
            <a:ext cx="3091319" cy="2194601"/>
          </a:xfrm>
          <a:prstGeom prst="rect">
            <a:avLst/>
          </a:prstGeom>
        </p:spPr>
      </p:pic>
    </p:spTree>
    <p:extLst>
      <p:ext uri="{BB962C8B-B14F-4D97-AF65-F5344CB8AC3E}">
        <p14:creationId xmlns:p14="http://schemas.microsoft.com/office/powerpoint/2010/main" val="28078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6B51-C6E1-AF14-61D5-6639662AB06A}"/>
              </a:ext>
            </a:extLst>
          </p:cNvPr>
          <p:cNvSpPr>
            <a:spLocks noGrp="1"/>
          </p:cNvSpPr>
          <p:nvPr>
            <p:ph type="title"/>
          </p:nvPr>
        </p:nvSpPr>
        <p:spPr/>
        <p:txBody>
          <a:bodyPr/>
          <a:lstStyle/>
          <a:p>
            <a:r>
              <a:rPr lang="en-US"/>
              <a:t>Credit Risk Analysis (D/E Ratio)</a:t>
            </a:r>
          </a:p>
        </p:txBody>
      </p:sp>
      <p:sp>
        <p:nvSpPr>
          <p:cNvPr id="3" name="Content Placeholder 2">
            <a:extLst>
              <a:ext uri="{FF2B5EF4-FFF2-40B4-BE49-F238E27FC236}">
                <a16:creationId xmlns:a16="http://schemas.microsoft.com/office/drawing/2014/main" id="{C8BFB4B5-94C6-B592-C373-3E029CFB2AE8}"/>
              </a:ext>
            </a:extLst>
          </p:cNvPr>
          <p:cNvSpPr>
            <a:spLocks noGrp="1"/>
          </p:cNvSpPr>
          <p:nvPr>
            <p:ph idx="1"/>
          </p:nvPr>
        </p:nvSpPr>
        <p:spPr>
          <a:xfrm>
            <a:off x="609600" y="1600201"/>
            <a:ext cx="10972800" cy="5173823"/>
          </a:xfrm>
        </p:spPr>
        <p:txBody>
          <a:bodyPr>
            <a:noAutofit/>
          </a:bodyPr>
          <a:lstStyle/>
          <a:p>
            <a:r>
              <a:rPr lang="en-US" sz="2000" dirty="0"/>
              <a:t>Purpose</a:t>
            </a:r>
          </a:p>
          <a:p>
            <a:pPr lvl="1"/>
            <a:r>
              <a:rPr lang="en-US" sz="2000" dirty="0"/>
              <a:t>기업에 투자하거나 대출할 때의 위험을 평가함.</a:t>
            </a:r>
          </a:p>
          <a:p>
            <a:pPr lvl="1"/>
            <a:r>
              <a:rPr lang="en-US" sz="2000" dirty="0"/>
              <a:t>장기 solvency가 핵심이며, Debt-to-Equity(D/E) ratio로 측정됨.</a:t>
            </a:r>
          </a:p>
          <a:p>
            <a:r>
              <a:rPr lang="en-US" sz="2000" dirty="0"/>
              <a:t>Analysis Focus</a:t>
            </a:r>
          </a:p>
          <a:p>
            <a:pPr lvl="1"/>
            <a:r>
              <a:rPr lang="en-US" sz="2000" dirty="0"/>
              <a:t>Objective: 이자와 원금 지급 능력을 평가함.</a:t>
            </a:r>
          </a:p>
          <a:p>
            <a:pPr lvl="1"/>
            <a:r>
              <a:rPr lang="en-US" sz="2000" dirty="0"/>
              <a:t>Tool: </a:t>
            </a:r>
          </a:p>
          <a:p>
            <a:pPr lvl="2"/>
            <a:r>
              <a:rPr lang="en-US" sz="2000" dirty="0"/>
              <a:t>D/E = Total Liabilities ÷ Total Equity</a:t>
            </a:r>
          </a:p>
          <a:p>
            <a:pPr lvl="2"/>
            <a:r>
              <a:rPr lang="en-US" sz="2000" dirty="0"/>
              <a:t>Nike: 1.30 (2018) → 1.62 (2019) → 2.89 (2020)</a:t>
            </a:r>
          </a:p>
          <a:p>
            <a:r>
              <a:rPr lang="en-US" sz="2000" dirty="0"/>
              <a:t>Interpretation</a:t>
            </a:r>
          </a:p>
          <a:p>
            <a:pPr lvl="1"/>
            <a:r>
              <a:rPr lang="en-US" sz="2000" dirty="0"/>
              <a:t>D/E가 높을수록 debt 의존도와 파산 위험이 커짐.</a:t>
            </a:r>
          </a:p>
          <a:p>
            <a:pPr lvl="1"/>
            <a:r>
              <a:rPr lang="en-US" sz="2000" dirty="0"/>
              <a:t>Nike의 D/E 상승은 liabilities가 equity보다 빠르게 증가함을 보여줌.</a:t>
            </a:r>
          </a:p>
          <a:p>
            <a:r>
              <a:rPr lang="en-US" sz="2000" dirty="0"/>
              <a:t>Takeaways</a:t>
            </a:r>
          </a:p>
          <a:p>
            <a:pPr lvl="1"/>
            <a:r>
              <a:rPr lang="en-US" sz="2000" dirty="0"/>
              <a:t>Nike의 2020년 D/E는 경쟁사를 초과함.</a:t>
            </a:r>
          </a:p>
          <a:p>
            <a:pPr lvl="1"/>
            <a:r>
              <a:rPr lang="en-US" sz="2000" dirty="0"/>
              <a:t>높은 ROE는 부분적으로 debt financing 증가에 기인함.</a:t>
            </a:r>
          </a:p>
        </p:txBody>
      </p:sp>
      <p:pic>
        <p:nvPicPr>
          <p:cNvPr id="7" name="Picture 6" descr="A graph with numbers and a red line  AI-generated content may be incorrect.">
            <a:extLst>
              <a:ext uri="{FF2B5EF4-FFF2-40B4-BE49-F238E27FC236}">
                <a16:creationId xmlns:a16="http://schemas.microsoft.com/office/drawing/2014/main" id="{05A256C5-BEE2-62AD-0FC3-5FB58788E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545" y="5049999"/>
            <a:ext cx="3514725" cy="1724025"/>
          </a:xfrm>
          <a:prstGeom prst="rect">
            <a:avLst/>
          </a:prstGeom>
        </p:spPr>
      </p:pic>
      <p:pic>
        <p:nvPicPr>
          <p:cNvPr id="8" name="Picture 7" descr="A graph with numbers and lines  AI-generated content may be incorrect.">
            <a:extLst>
              <a:ext uri="{FF2B5EF4-FFF2-40B4-BE49-F238E27FC236}">
                <a16:creationId xmlns:a16="http://schemas.microsoft.com/office/drawing/2014/main" id="{891E788F-1301-9875-7450-94D7340DD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760" y="3210086"/>
            <a:ext cx="2505075" cy="1657350"/>
          </a:xfrm>
          <a:prstGeom prst="rect">
            <a:avLst/>
          </a:prstGeom>
        </p:spPr>
      </p:pic>
    </p:spTree>
    <p:extLst>
      <p:ext uri="{BB962C8B-B14F-4D97-AF65-F5344CB8AC3E}">
        <p14:creationId xmlns:p14="http://schemas.microsoft.com/office/powerpoint/2010/main" val="4809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F250-3AB0-DA4C-35D2-A4F66E5D6F4A}"/>
              </a:ext>
            </a:extLst>
          </p:cNvPr>
          <p:cNvSpPr>
            <a:spLocks noGrp="1"/>
          </p:cNvSpPr>
          <p:nvPr>
            <p:ph type="title"/>
          </p:nvPr>
        </p:nvSpPr>
        <p:spPr/>
        <p:txBody>
          <a:bodyPr/>
          <a:lstStyle/>
          <a:p>
            <a:r>
              <a:rPr lang="en-US"/>
              <a:t>Review Problem 5: Adidas vs. Nike</a:t>
            </a:r>
          </a:p>
        </p:txBody>
      </p:sp>
      <p:sp>
        <p:nvSpPr>
          <p:cNvPr id="3" name="Content Placeholder 2">
            <a:extLst>
              <a:ext uri="{FF2B5EF4-FFF2-40B4-BE49-F238E27FC236}">
                <a16:creationId xmlns:a16="http://schemas.microsoft.com/office/drawing/2014/main" id="{FDEA5EBB-E409-2F32-1304-E02077481125}"/>
              </a:ext>
            </a:extLst>
          </p:cNvPr>
          <p:cNvSpPr>
            <a:spLocks noGrp="1"/>
          </p:cNvSpPr>
          <p:nvPr>
            <p:ph idx="1"/>
          </p:nvPr>
        </p:nvSpPr>
        <p:spPr/>
        <p:txBody>
          <a:bodyPr>
            <a:normAutofit/>
          </a:bodyPr>
          <a:lstStyle/>
          <a:p>
            <a:r>
              <a:rPr lang="en-US" sz="2200" dirty="0"/>
              <a:t>Nike의 주요 경쟁사인 Adidas는 Adidas 및 Reebok 브랜드로 운동화와 의류를 판매함. 또한 Solomon 스키 장비와 TaylorMade 골프 장비도 판매함. 다음 정보는 Adidas의 2019년 financial statements에서 발췌한 것임 (Adidas의 financial statements는 European Union의 통화인 Euros로 보고됨):</a:t>
            </a:r>
          </a:p>
          <a:p>
            <a:endParaRPr lang="en-US" sz="2200" dirty="0"/>
          </a:p>
          <a:p>
            <a:endParaRPr lang="en-US" sz="2200" dirty="0"/>
          </a:p>
          <a:p>
            <a:endParaRPr lang="en-US" sz="2200" dirty="0"/>
          </a:p>
          <a:p>
            <a:r>
              <a:rPr lang="en-US" sz="2200" dirty="0"/>
              <a:t>Required :</a:t>
            </a:r>
          </a:p>
          <a:p>
            <a:r>
              <a:rPr lang="en-US" sz="2200" dirty="0"/>
              <a:t>a. Adidas의 2019년 return on equity(ROE) ratio를 계산하시오.</a:t>
            </a:r>
          </a:p>
          <a:p>
            <a:r>
              <a:rPr lang="en-US" sz="2200" dirty="0"/>
              <a:t>b. Adidas의 2019년 debt-to-equity ratio를 계산하시오.</a:t>
            </a:r>
          </a:p>
          <a:p>
            <a:r>
              <a:rPr lang="en-US" sz="2200" dirty="0"/>
              <a:t>c. Adidas와 Nike의 profitability와 위험을 비교하시오. 참고: 분석 시 Nike의 FY 2020 재무제표(2020년 5월 31일 종료 12개월)와 Adidas의 2019년 재무제표(2019년 12월 31일 종료 12개월)를 비교하시오.</a:t>
            </a:r>
          </a:p>
          <a:p>
            <a:endParaRPr lang="en-US" sz="2000" dirty="0"/>
          </a:p>
          <a:p>
            <a:endParaRPr lang="en-US" sz="2000" dirty="0"/>
          </a:p>
        </p:txBody>
      </p:sp>
      <p:graphicFrame>
        <p:nvGraphicFramePr>
          <p:cNvPr id="6" name="Table 5">
            <a:extLst>
              <a:ext uri="{FF2B5EF4-FFF2-40B4-BE49-F238E27FC236}">
                <a16:creationId xmlns:a16="http://schemas.microsoft.com/office/drawing/2014/main" id="{2A2B76BC-0A22-77AA-AAB5-A351D65CB6ED}"/>
              </a:ext>
            </a:extLst>
          </p:cNvPr>
          <p:cNvGraphicFramePr>
            <a:graphicFrameLocks noGrp="1"/>
          </p:cNvGraphicFramePr>
          <p:nvPr>
            <p:extLst>
              <p:ext uri="{D42A27DB-BD31-4B8C-83A1-F6EECF244321}">
                <p14:modId xmlns:p14="http://schemas.microsoft.com/office/powerpoint/2010/main" val="2101246864"/>
              </p:ext>
            </p:extLst>
          </p:nvPr>
        </p:nvGraphicFramePr>
        <p:xfrm>
          <a:off x="2642765" y="3100643"/>
          <a:ext cx="6239977" cy="1238090"/>
        </p:xfrm>
        <a:graphic>
          <a:graphicData uri="http://schemas.openxmlformats.org/drawingml/2006/table">
            <a:tbl>
              <a:tblPr firstRow="1" firstCol="1" bandRow="1">
                <a:tableStyleId>{5C22544A-7EE6-4342-B048-85BDC9FD1C3A}</a:tableStyleId>
              </a:tblPr>
              <a:tblGrid>
                <a:gridCol w="4225188">
                  <a:extLst>
                    <a:ext uri="{9D8B030D-6E8A-4147-A177-3AD203B41FA5}">
                      <a16:colId xmlns:a16="http://schemas.microsoft.com/office/drawing/2014/main" val="811999921"/>
                    </a:ext>
                  </a:extLst>
                </a:gridCol>
                <a:gridCol w="2014789">
                  <a:extLst>
                    <a:ext uri="{9D8B030D-6E8A-4147-A177-3AD203B41FA5}">
                      <a16:colId xmlns:a16="http://schemas.microsoft.com/office/drawing/2014/main" val="1383910151"/>
                    </a:ext>
                  </a:extLst>
                </a:gridCol>
              </a:tblGrid>
              <a:tr h="247618">
                <a:tc>
                  <a:txBody>
                    <a:bodyPr/>
                    <a:lstStyle/>
                    <a:p>
                      <a:pPr marL="228600" marR="0">
                        <a:lnSpc>
                          <a:spcPts val="1800"/>
                        </a:lnSpc>
                        <a:spcAft>
                          <a:spcPts val="1000"/>
                        </a:spcAft>
                        <a:buNone/>
                      </a:pPr>
                      <a:r>
                        <a:rPr lang="en-US" sz="1800" kern="100" dirty="0">
                          <a:effectLst/>
                        </a:rPr>
                        <a:t>(millions)</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nSpc>
                          <a:spcPts val="1800"/>
                        </a:lnSpc>
                        <a:spcAft>
                          <a:spcPts val="1000"/>
                        </a:spcAft>
                        <a:buNone/>
                      </a:pPr>
                      <a:r>
                        <a:rPr lang="en-US" sz="1800" kern="100">
                          <a:effectLst/>
                        </a:rPr>
                        <a:t>Adidas</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529548610"/>
                  </a:ext>
                </a:extLst>
              </a:tr>
              <a:tr h="247618">
                <a:tc>
                  <a:txBody>
                    <a:bodyPr/>
                    <a:lstStyle/>
                    <a:p>
                      <a:pPr marL="228600" marR="0">
                        <a:lnSpc>
                          <a:spcPts val="1800"/>
                        </a:lnSpc>
                        <a:spcAft>
                          <a:spcPts val="1000"/>
                        </a:spcAft>
                        <a:buNone/>
                      </a:pPr>
                      <a:r>
                        <a:rPr lang="en-US" sz="1800" kern="100" dirty="0">
                          <a:effectLst/>
                        </a:rPr>
                        <a:t>Net income (loss) (2019)</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153670" marR="0" algn="ctr">
                        <a:lnSpc>
                          <a:spcPts val="1800"/>
                        </a:lnSpc>
                        <a:spcAft>
                          <a:spcPts val="1000"/>
                        </a:spcAft>
                        <a:buNone/>
                      </a:pPr>
                      <a:r>
                        <a:rPr lang="en-US" sz="1800" kern="100">
                          <a:effectLst/>
                        </a:rPr>
                        <a:t>€ 1,977</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40617407"/>
                  </a:ext>
                </a:extLst>
              </a:tr>
              <a:tr h="247618">
                <a:tc>
                  <a:txBody>
                    <a:bodyPr/>
                    <a:lstStyle/>
                    <a:p>
                      <a:pPr marL="228600" marR="0">
                        <a:lnSpc>
                          <a:spcPts val="1800"/>
                        </a:lnSpc>
                        <a:spcAft>
                          <a:spcPts val="1000"/>
                        </a:spcAft>
                        <a:buNone/>
                      </a:pPr>
                      <a:r>
                        <a:rPr lang="en-US" sz="1800" kern="100">
                          <a:effectLst/>
                        </a:rPr>
                        <a:t>Stockholders’ equity (2019 year-end)</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gn="ctr">
                        <a:lnSpc>
                          <a:spcPts val="1800"/>
                        </a:lnSpc>
                        <a:spcAft>
                          <a:spcPts val="1000"/>
                        </a:spcAft>
                        <a:buNone/>
                      </a:pPr>
                      <a:r>
                        <a:rPr lang="en-US" sz="1800" kern="100" dirty="0">
                          <a:effectLst/>
                        </a:rPr>
                        <a:t>7,058</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75457779"/>
                  </a:ext>
                </a:extLst>
              </a:tr>
              <a:tr h="247618">
                <a:tc>
                  <a:txBody>
                    <a:bodyPr/>
                    <a:lstStyle/>
                    <a:p>
                      <a:pPr marL="228600" marR="0">
                        <a:lnSpc>
                          <a:spcPts val="1800"/>
                        </a:lnSpc>
                        <a:spcAft>
                          <a:spcPts val="1000"/>
                        </a:spcAft>
                        <a:buNone/>
                      </a:pPr>
                      <a:r>
                        <a:rPr lang="en-US" sz="1800" kern="100">
                          <a:effectLst/>
                        </a:rPr>
                        <a:t>Stockholders’ equity (2018 year-end)</a:t>
                      </a:r>
                      <a:endParaRPr lang="en-US" sz="14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228600" marR="0" algn="ctr">
                        <a:lnSpc>
                          <a:spcPts val="1800"/>
                        </a:lnSpc>
                        <a:spcAft>
                          <a:spcPts val="1000"/>
                        </a:spcAft>
                        <a:buNone/>
                      </a:pPr>
                      <a:r>
                        <a:rPr lang="en-US" sz="1800" kern="100" dirty="0">
                          <a:effectLst/>
                        </a:rPr>
                        <a:t>6,364</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074192662"/>
                  </a:ext>
                </a:extLst>
              </a:tr>
              <a:tr h="247618">
                <a:tc>
                  <a:txBody>
                    <a:bodyPr/>
                    <a:lstStyle/>
                    <a:p>
                      <a:pPr marL="228600" marR="0">
                        <a:lnSpc>
                          <a:spcPts val="1800"/>
                        </a:lnSpc>
                        <a:spcAft>
                          <a:spcPts val="1000"/>
                        </a:spcAft>
                        <a:buNone/>
                      </a:pPr>
                      <a:r>
                        <a:rPr lang="en-US" sz="1800" kern="100" dirty="0">
                          <a:effectLst/>
                        </a:rPr>
                        <a:t>Total liabilities (2019 year-end)</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marL="153670" marR="0" algn="ctr">
                        <a:lnSpc>
                          <a:spcPts val="1800"/>
                        </a:lnSpc>
                        <a:spcAft>
                          <a:spcPts val="1000"/>
                        </a:spcAft>
                        <a:buNone/>
                      </a:pPr>
                      <a:r>
                        <a:rPr lang="en-US" sz="1800" kern="100" dirty="0">
                          <a:effectLst/>
                        </a:rPr>
                        <a:t>13,622</a:t>
                      </a:r>
                      <a:endParaRPr lang="en-US" sz="14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996628078"/>
                  </a:ext>
                </a:extLst>
              </a:tr>
            </a:tbl>
          </a:graphicData>
        </a:graphic>
      </p:graphicFrame>
    </p:spTree>
    <p:extLst>
      <p:ext uri="{BB962C8B-B14F-4D97-AF65-F5344CB8AC3E}">
        <p14:creationId xmlns:p14="http://schemas.microsoft.com/office/powerpoint/2010/main" val="42477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272A-7622-B620-9138-58DBD43A0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8310D-477F-935B-6FE7-B7044BBF97B5}"/>
              </a:ext>
            </a:extLst>
          </p:cNvPr>
          <p:cNvSpPr>
            <a:spLocks noGrp="1"/>
          </p:cNvSpPr>
          <p:nvPr>
            <p:ph type="title"/>
          </p:nvPr>
        </p:nvSpPr>
        <p:spPr/>
        <p:txBody>
          <a:bodyPr>
            <a:normAutofit/>
          </a:bodyPr>
          <a:lstStyle/>
          <a:p>
            <a:r>
              <a:rPr lang="en-US" dirty="0"/>
              <a:t>Information Needs of Decision Makers</a:t>
            </a:r>
          </a:p>
        </p:txBody>
      </p:sp>
      <p:sp>
        <p:nvSpPr>
          <p:cNvPr id="4" name="Text Placeholder 4">
            <a:extLst>
              <a:ext uri="{FF2B5EF4-FFF2-40B4-BE49-F238E27FC236}">
                <a16:creationId xmlns:a16="http://schemas.microsoft.com/office/drawing/2014/main" id="{E1761DA2-8C77-1F4F-3615-46E8F683DF27}"/>
              </a:ext>
            </a:extLst>
          </p:cNvPr>
          <p:cNvSpPr txBox="1">
            <a:spLocks/>
          </p:cNvSpPr>
          <p:nvPr/>
        </p:nvSpPr>
        <p:spPr>
          <a:xfrm>
            <a:off x="1828800" y="2755746"/>
            <a:ext cx="3657600" cy="914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dirty="0"/>
              <a:t>투자자와 애널리스트</a:t>
            </a:r>
          </a:p>
          <a:p>
            <a:pPr>
              <a:spcBef>
                <a:spcPts val="0"/>
              </a:spcBef>
            </a:pPr>
            <a:r>
              <a:rPr lang="en-US" sz="1600" dirty="0"/>
              <a:t>채권자</a:t>
            </a:r>
          </a:p>
          <a:p>
            <a:pPr>
              <a:spcBef>
                <a:spcPts val="0"/>
              </a:spcBef>
            </a:pPr>
            <a:r>
              <a:rPr lang="en-US" sz="1600" dirty="0"/>
              <a:t>공급자와 고객</a:t>
            </a:r>
          </a:p>
        </p:txBody>
      </p:sp>
      <p:sp>
        <p:nvSpPr>
          <p:cNvPr id="5" name="Text Placeholder 2">
            <a:extLst>
              <a:ext uri="{FF2B5EF4-FFF2-40B4-BE49-F238E27FC236}">
                <a16:creationId xmlns:a16="http://schemas.microsoft.com/office/drawing/2014/main" id="{7D8960CD-49F0-D841-F233-8D254A80BECD}"/>
              </a:ext>
            </a:extLst>
          </p:cNvPr>
          <p:cNvSpPr txBox="1">
            <a:spLocks/>
          </p:cNvSpPr>
          <p:nvPr/>
        </p:nvSpPr>
        <p:spPr>
          <a:xfrm>
            <a:off x="1905000" y="1765146"/>
            <a:ext cx="3581400" cy="457200"/>
          </a:xfrm>
          <a:prstGeom prst="rect">
            <a:avLst/>
          </a:prstGeom>
          <a:solidFill>
            <a:srgbClr val="1F4899"/>
          </a:solidFill>
        </p:spPr>
        <p:txBody>
          <a:bodyPr anchor="ctr" anchorCtr="0"/>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sz="2000" b="1" dirty="0">
                <a:solidFill>
                  <a:schemeClr val="bg1"/>
                </a:solidFill>
              </a:rPr>
              <a:t>Financial Accounting</a:t>
            </a:r>
          </a:p>
        </p:txBody>
      </p:sp>
      <p:sp>
        <p:nvSpPr>
          <p:cNvPr id="6" name="Text Placeholder 2">
            <a:extLst>
              <a:ext uri="{FF2B5EF4-FFF2-40B4-BE49-F238E27FC236}">
                <a16:creationId xmlns:a16="http://schemas.microsoft.com/office/drawing/2014/main" id="{DAFC4747-2F23-E2E0-44D2-C3215BF0B7EE}"/>
              </a:ext>
            </a:extLst>
          </p:cNvPr>
          <p:cNvSpPr txBox="1">
            <a:spLocks/>
          </p:cNvSpPr>
          <p:nvPr/>
        </p:nvSpPr>
        <p:spPr>
          <a:xfrm>
            <a:off x="6172200" y="1765146"/>
            <a:ext cx="3581400" cy="457200"/>
          </a:xfrm>
          <a:prstGeom prst="rect">
            <a:avLst/>
          </a:prstGeom>
          <a:solidFill>
            <a:srgbClr val="1F4899"/>
          </a:solidFill>
        </p:spPr>
        <p:txBody>
          <a:bodyPr anchor="ctr" anchorCtr="0"/>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sz="2000" b="1" dirty="0">
                <a:solidFill>
                  <a:schemeClr val="bg1"/>
                </a:solidFill>
              </a:rPr>
              <a:t>Managerial Accounting</a:t>
            </a:r>
          </a:p>
        </p:txBody>
      </p:sp>
      <p:sp>
        <p:nvSpPr>
          <p:cNvPr id="7" name="Text Placeholder 4">
            <a:extLst>
              <a:ext uri="{FF2B5EF4-FFF2-40B4-BE49-F238E27FC236}">
                <a16:creationId xmlns:a16="http://schemas.microsoft.com/office/drawing/2014/main" id="{08241844-096C-1814-5B73-23CA42253F90}"/>
              </a:ext>
            </a:extLst>
          </p:cNvPr>
          <p:cNvSpPr txBox="1">
            <a:spLocks/>
          </p:cNvSpPr>
          <p:nvPr/>
        </p:nvSpPr>
        <p:spPr>
          <a:xfrm>
            <a:off x="6096000" y="27557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최고경영진</a:t>
            </a:r>
          </a:p>
          <a:p>
            <a:pPr>
              <a:spcBef>
                <a:spcPts val="0"/>
              </a:spcBef>
              <a:buClr>
                <a:srgbClr val="FFC000"/>
              </a:buClr>
            </a:pPr>
            <a:r>
              <a:rPr lang="en-US" sz="1600" dirty="0"/>
              <a:t>마케팅팀</a:t>
            </a:r>
          </a:p>
          <a:p>
            <a:pPr>
              <a:spcBef>
                <a:spcPts val="0"/>
              </a:spcBef>
              <a:buClr>
                <a:srgbClr val="FFC000"/>
              </a:buClr>
            </a:pPr>
            <a:r>
              <a:rPr lang="en-US" sz="1600" dirty="0"/>
              <a:t>생산 및 운영</a:t>
            </a:r>
          </a:p>
        </p:txBody>
      </p:sp>
      <p:grpSp>
        <p:nvGrpSpPr>
          <p:cNvPr id="8" name="Group 7">
            <a:extLst>
              <a:ext uri="{FF2B5EF4-FFF2-40B4-BE49-F238E27FC236}">
                <a16:creationId xmlns:a16="http://schemas.microsoft.com/office/drawing/2014/main" id="{F09C4702-28CC-A786-18BE-01BA860FB724}"/>
              </a:ext>
            </a:extLst>
          </p:cNvPr>
          <p:cNvGrpSpPr/>
          <p:nvPr/>
        </p:nvGrpSpPr>
        <p:grpSpPr>
          <a:xfrm>
            <a:off x="1905000" y="2297636"/>
            <a:ext cx="7848600" cy="1219202"/>
            <a:chOff x="381000" y="2438400"/>
            <a:chExt cx="7848600" cy="1219202"/>
          </a:xfrm>
        </p:grpSpPr>
        <p:sp>
          <p:nvSpPr>
            <p:cNvPr id="9" name="TextBox 8">
              <a:extLst>
                <a:ext uri="{FF2B5EF4-FFF2-40B4-BE49-F238E27FC236}">
                  <a16:creationId xmlns:a16="http://schemas.microsoft.com/office/drawing/2014/main" id="{51157816-AAEC-5FD0-E7EC-3B580523F872}"/>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누가 의사결정자인가?</a:t>
              </a:r>
            </a:p>
          </p:txBody>
        </p:sp>
        <p:grpSp>
          <p:nvGrpSpPr>
            <p:cNvPr id="10" name="Group 9">
              <a:extLst>
                <a:ext uri="{FF2B5EF4-FFF2-40B4-BE49-F238E27FC236}">
                  <a16:creationId xmlns:a16="http://schemas.microsoft.com/office/drawing/2014/main" id="{39305CAD-BEE5-45AD-DDB1-8D7955E6E0C5}"/>
                </a:ext>
              </a:extLst>
            </p:cNvPr>
            <p:cNvGrpSpPr/>
            <p:nvPr/>
          </p:nvGrpSpPr>
          <p:grpSpPr>
            <a:xfrm>
              <a:off x="381000" y="2819400"/>
              <a:ext cx="7848600" cy="838202"/>
              <a:chOff x="381000" y="2954923"/>
              <a:chExt cx="7848600" cy="838202"/>
            </a:xfrm>
          </p:grpSpPr>
          <p:cxnSp>
            <p:nvCxnSpPr>
              <p:cNvPr id="11" name="Straight Connector 10">
                <a:extLst>
                  <a:ext uri="{FF2B5EF4-FFF2-40B4-BE49-F238E27FC236}">
                    <a16:creationId xmlns:a16="http://schemas.microsoft.com/office/drawing/2014/main" id="{CD2A7716-3A31-0790-F1E2-F44C055F45A5}"/>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8E75E5-4856-8131-BA62-E9B2551F93B5}"/>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3" name="Text Placeholder 4">
            <a:extLst>
              <a:ext uri="{FF2B5EF4-FFF2-40B4-BE49-F238E27FC236}">
                <a16:creationId xmlns:a16="http://schemas.microsoft.com/office/drawing/2014/main" id="{77323A3D-08C7-A7F9-C403-64E408B50D38}"/>
              </a:ext>
            </a:extLst>
          </p:cNvPr>
          <p:cNvSpPr txBox="1">
            <a:spLocks/>
          </p:cNvSpPr>
          <p:nvPr/>
        </p:nvSpPr>
        <p:spPr>
          <a:xfrm>
            <a:off x="1828800" y="40511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주식 매매 여부?</a:t>
            </a:r>
          </a:p>
          <a:p>
            <a:pPr>
              <a:spcBef>
                <a:spcPts val="0"/>
              </a:spcBef>
              <a:buClr>
                <a:srgbClr val="FFC000"/>
              </a:buClr>
            </a:pPr>
            <a:r>
              <a:rPr lang="en-US" sz="1600" dirty="0"/>
              <a:t>대출 여부?</a:t>
            </a:r>
          </a:p>
          <a:p>
            <a:pPr>
              <a:spcBef>
                <a:spcPts val="0"/>
              </a:spcBef>
              <a:buClr>
                <a:srgbClr val="FFC000"/>
              </a:buClr>
            </a:pPr>
            <a:r>
              <a:rPr lang="en-US" sz="1600" dirty="0"/>
              <a:t>상품 구매/판매 여부?</a:t>
            </a:r>
          </a:p>
        </p:txBody>
      </p:sp>
      <p:sp>
        <p:nvSpPr>
          <p:cNvPr id="14" name="Text Placeholder 4">
            <a:extLst>
              <a:ext uri="{FF2B5EF4-FFF2-40B4-BE49-F238E27FC236}">
                <a16:creationId xmlns:a16="http://schemas.microsoft.com/office/drawing/2014/main" id="{4010BFAD-C0EF-7D06-F2F2-20549A370151}"/>
              </a:ext>
            </a:extLst>
          </p:cNvPr>
          <p:cNvSpPr txBox="1">
            <a:spLocks/>
          </p:cNvSpPr>
          <p:nvPr/>
        </p:nvSpPr>
        <p:spPr>
          <a:xfrm>
            <a:off x="6096000" y="40511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신규 전략 수립?</a:t>
            </a:r>
          </a:p>
          <a:p>
            <a:pPr>
              <a:spcBef>
                <a:spcPts val="0"/>
              </a:spcBef>
              <a:buClr>
                <a:srgbClr val="FFC000"/>
              </a:buClr>
            </a:pPr>
            <a:r>
              <a:rPr lang="en-US" sz="1600" dirty="0"/>
              <a:t>신제품 출시 여부?</a:t>
            </a:r>
          </a:p>
          <a:p>
            <a:pPr>
              <a:spcBef>
                <a:spcPts val="0"/>
              </a:spcBef>
              <a:buClr>
                <a:srgbClr val="FFC000"/>
              </a:buClr>
            </a:pPr>
            <a:r>
              <a:rPr lang="en-US" sz="1600" dirty="0"/>
              <a:t>운영 관리</a:t>
            </a:r>
          </a:p>
        </p:txBody>
      </p:sp>
      <p:grpSp>
        <p:nvGrpSpPr>
          <p:cNvPr id="15" name="Group 14">
            <a:extLst>
              <a:ext uri="{FF2B5EF4-FFF2-40B4-BE49-F238E27FC236}">
                <a16:creationId xmlns:a16="http://schemas.microsoft.com/office/drawing/2014/main" id="{A2FDF03B-A754-1202-29F9-0BE23A063F93}"/>
              </a:ext>
            </a:extLst>
          </p:cNvPr>
          <p:cNvGrpSpPr/>
          <p:nvPr/>
        </p:nvGrpSpPr>
        <p:grpSpPr>
          <a:xfrm>
            <a:off x="1905000" y="3593946"/>
            <a:ext cx="7848600" cy="1219202"/>
            <a:chOff x="381000" y="2438400"/>
            <a:chExt cx="7848600" cy="1219202"/>
          </a:xfrm>
        </p:grpSpPr>
        <p:sp>
          <p:nvSpPr>
            <p:cNvPr id="16" name="TextBox 15">
              <a:extLst>
                <a:ext uri="{FF2B5EF4-FFF2-40B4-BE49-F238E27FC236}">
                  <a16:creationId xmlns:a16="http://schemas.microsoft.com/office/drawing/2014/main" id="{A1E89D5C-7475-5284-21F5-BD1E4D67180A}"/>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어떤 의사결정을 하는가?</a:t>
              </a:r>
            </a:p>
          </p:txBody>
        </p:sp>
        <p:grpSp>
          <p:nvGrpSpPr>
            <p:cNvPr id="17" name="Group 16">
              <a:extLst>
                <a:ext uri="{FF2B5EF4-FFF2-40B4-BE49-F238E27FC236}">
                  <a16:creationId xmlns:a16="http://schemas.microsoft.com/office/drawing/2014/main" id="{807A6100-048B-E7A0-8959-5A8F18992EF9}"/>
                </a:ext>
              </a:extLst>
            </p:cNvPr>
            <p:cNvGrpSpPr/>
            <p:nvPr/>
          </p:nvGrpSpPr>
          <p:grpSpPr>
            <a:xfrm>
              <a:off x="381000" y="2819400"/>
              <a:ext cx="7848600" cy="838202"/>
              <a:chOff x="381000" y="2954923"/>
              <a:chExt cx="7848600" cy="838202"/>
            </a:xfrm>
          </p:grpSpPr>
          <p:cxnSp>
            <p:nvCxnSpPr>
              <p:cNvPr id="18" name="Straight Connector 17">
                <a:extLst>
                  <a:ext uri="{FF2B5EF4-FFF2-40B4-BE49-F238E27FC236}">
                    <a16:creationId xmlns:a16="http://schemas.microsoft.com/office/drawing/2014/main" id="{EA223F93-7353-76F0-D5D0-687B8696982B}"/>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BF6135-D7CF-9907-B7F9-6F316D504D43}"/>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0" name="Text Placeholder 4">
            <a:extLst>
              <a:ext uri="{FF2B5EF4-FFF2-40B4-BE49-F238E27FC236}">
                <a16:creationId xmlns:a16="http://schemas.microsoft.com/office/drawing/2014/main" id="{56729311-0A7E-00FC-5139-C8543CF5BA43}"/>
              </a:ext>
            </a:extLst>
          </p:cNvPr>
          <p:cNvSpPr txBox="1">
            <a:spLocks/>
          </p:cNvSpPr>
          <p:nvPr/>
        </p:nvSpPr>
        <p:spPr>
          <a:xfrm>
            <a:off x="1828800" y="53465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매출과 비용</a:t>
            </a:r>
          </a:p>
          <a:p>
            <a:pPr>
              <a:spcBef>
                <a:spcPts val="0"/>
              </a:spcBef>
              <a:buClr>
                <a:srgbClr val="FFC000"/>
              </a:buClr>
            </a:pPr>
            <a:r>
              <a:rPr lang="en-US" sz="1600" dirty="0"/>
              <a:t>현금 유입과 유출</a:t>
            </a:r>
          </a:p>
          <a:p>
            <a:pPr>
              <a:spcBef>
                <a:spcPts val="0"/>
              </a:spcBef>
              <a:buClr>
                <a:srgbClr val="FFC000"/>
              </a:buClr>
            </a:pPr>
            <a:r>
              <a:rPr lang="en-US" sz="1600" dirty="0"/>
              <a:t>Assets와 liabilities</a:t>
            </a:r>
          </a:p>
        </p:txBody>
      </p:sp>
      <p:sp>
        <p:nvSpPr>
          <p:cNvPr id="21" name="Text Placeholder 4">
            <a:extLst>
              <a:ext uri="{FF2B5EF4-FFF2-40B4-BE49-F238E27FC236}">
                <a16:creationId xmlns:a16="http://schemas.microsoft.com/office/drawing/2014/main" id="{50D1C077-8F8B-A8FA-11B7-12B713FEC0F8}"/>
              </a:ext>
            </a:extLst>
          </p:cNvPr>
          <p:cNvSpPr txBox="1">
            <a:spLocks/>
          </p:cNvSpPr>
          <p:nvPr/>
        </p:nvSpPr>
        <p:spPr>
          <a:xfrm>
            <a:off x="6096000" y="5346546"/>
            <a:ext cx="3657600" cy="914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spcAft>
                <a:spcPts val="0"/>
              </a:spcAft>
              <a:buClr>
                <a:srgbClr val="0070C0"/>
              </a:buClr>
              <a:buSzPct val="85000"/>
              <a:buFont typeface="Wingdings" panose="05000000000000000000" pitchFamily="2" charset="2"/>
              <a:buChar char="§"/>
              <a:defRPr lang="en-US" sz="2400" kern="1200" dirty="0" smtClean="0">
                <a:solidFill>
                  <a:schemeClr val="tx1"/>
                </a:solidFill>
                <a:latin typeface="+mn-lt"/>
                <a:ea typeface="+mn-ea"/>
                <a:cs typeface="+mn-cs"/>
              </a:defRPr>
            </a:lvl1pPr>
            <a:lvl2pPr marL="457200" indent="-228600" algn="l" defTabSz="914400" rtl="0" eaLnBrk="1" latinLnBrk="0" hangingPunct="1">
              <a:lnSpc>
                <a:spcPct val="100000"/>
              </a:lnSpc>
              <a:spcBef>
                <a:spcPts val="500"/>
              </a:spcBef>
              <a:buClr>
                <a:srgbClr val="FF0000"/>
              </a:buClr>
              <a:buSzPct val="85000"/>
              <a:buFont typeface="Wingdings" panose="05000000000000000000" pitchFamily="2" charset="2"/>
              <a:buChar char="§"/>
              <a:defRPr lang="en-US" sz="20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rgbClr val="00B050"/>
              </a:buClr>
              <a:buSzPct val="85000"/>
              <a:buFont typeface="Wingdings" panose="05000000000000000000" pitchFamily="2" charset="2"/>
              <a:buChar char="§"/>
              <a:defRPr lang="en-US" sz="1800" kern="1200" dirty="0" smtClean="0">
                <a:solidFill>
                  <a:schemeClr val="tx1"/>
                </a:solidFill>
                <a:latin typeface="+mn-lt"/>
                <a:ea typeface="+mn-ea"/>
                <a:cs typeface="+mn-cs"/>
              </a:defRPr>
            </a:lvl3pPr>
            <a:lvl4pPr marL="914400" indent="-228600" algn="l" defTabSz="914400" rtl="0" eaLnBrk="1" latinLnBrk="0" hangingPunct="1">
              <a:lnSpc>
                <a:spcPct val="100000"/>
              </a:lnSpc>
              <a:spcBef>
                <a:spcPts val="500"/>
              </a:spcBef>
              <a:buClr>
                <a:srgbClr val="FFC000"/>
              </a:buClr>
              <a:buSzPct val="85000"/>
              <a:buFont typeface="Wingdings" panose="05000000000000000000" pitchFamily="2" charset="2"/>
              <a:buChar char="§"/>
              <a:tabLst/>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Clr>
                <a:srgbClr val="CC00FF"/>
              </a:buClr>
              <a:buSzPct val="85000"/>
              <a:buFont typeface="Wingdings" panose="05000000000000000000" pitchFamily="2" charset="2"/>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spcBef>
                <a:spcPts val="0"/>
              </a:spcBef>
              <a:buClr>
                <a:srgbClr val="FFC000"/>
              </a:buClr>
            </a:pPr>
            <a:r>
              <a:rPr lang="en-US" sz="1600" dirty="0"/>
              <a:t>제품 매출과 비용</a:t>
            </a:r>
          </a:p>
          <a:p>
            <a:pPr>
              <a:spcBef>
                <a:spcPts val="0"/>
              </a:spcBef>
              <a:buClr>
                <a:srgbClr val="FFC000"/>
              </a:buClr>
            </a:pPr>
            <a:r>
              <a:rPr lang="en-US" sz="1600" dirty="0"/>
              <a:t>부서별 성과</a:t>
            </a:r>
          </a:p>
          <a:p>
            <a:pPr>
              <a:spcBef>
                <a:spcPts val="0"/>
              </a:spcBef>
              <a:buClr>
                <a:srgbClr val="FFC000"/>
              </a:buClr>
            </a:pPr>
            <a:r>
              <a:rPr lang="en-US" sz="1600" dirty="0"/>
              <a:t>예산 및 품질 보고서</a:t>
            </a:r>
          </a:p>
        </p:txBody>
      </p:sp>
      <p:grpSp>
        <p:nvGrpSpPr>
          <p:cNvPr id="22" name="Group 21">
            <a:extLst>
              <a:ext uri="{FF2B5EF4-FFF2-40B4-BE49-F238E27FC236}">
                <a16:creationId xmlns:a16="http://schemas.microsoft.com/office/drawing/2014/main" id="{67D858A3-3066-CB2E-52B7-3081D534FC9D}"/>
              </a:ext>
            </a:extLst>
          </p:cNvPr>
          <p:cNvGrpSpPr/>
          <p:nvPr/>
        </p:nvGrpSpPr>
        <p:grpSpPr>
          <a:xfrm>
            <a:off x="1905000" y="4889346"/>
            <a:ext cx="7848600" cy="1219202"/>
            <a:chOff x="381000" y="2438400"/>
            <a:chExt cx="7848600" cy="1219202"/>
          </a:xfrm>
        </p:grpSpPr>
        <p:sp>
          <p:nvSpPr>
            <p:cNvPr id="23" name="TextBox 22">
              <a:extLst>
                <a:ext uri="{FF2B5EF4-FFF2-40B4-BE49-F238E27FC236}">
                  <a16:creationId xmlns:a16="http://schemas.microsoft.com/office/drawing/2014/main" id="{B58FB92C-8BA6-D751-87C6-FA49F044B44B}"/>
                </a:ext>
              </a:extLst>
            </p:cNvPr>
            <p:cNvSpPr txBox="1"/>
            <p:nvPr/>
          </p:nvSpPr>
          <p:spPr>
            <a:xfrm>
              <a:off x="381000" y="2438400"/>
              <a:ext cx="7848600" cy="369332"/>
            </a:xfrm>
            <a:prstGeom prst="rect">
              <a:avLst/>
            </a:prstGeom>
            <a:noFill/>
          </p:spPr>
          <p:txBody>
            <a:bodyPr wrap="square">
              <a:spAutoFit/>
            </a:bodyPr>
            <a:lstStyle/>
            <a:p>
              <a:pPr algn="ctr">
                <a:defRPr/>
              </a:pPr>
              <a:r>
                <a:rPr lang="en-US" b="1" dirty="0">
                  <a:solidFill>
                    <a:srgbClr val="1F4899"/>
                  </a:solidFill>
                </a:rPr>
                <a:t>어떤 정보가 필요한가?</a:t>
              </a:r>
            </a:p>
          </p:txBody>
        </p:sp>
        <p:grpSp>
          <p:nvGrpSpPr>
            <p:cNvPr id="24" name="Group 23">
              <a:extLst>
                <a:ext uri="{FF2B5EF4-FFF2-40B4-BE49-F238E27FC236}">
                  <a16:creationId xmlns:a16="http://schemas.microsoft.com/office/drawing/2014/main" id="{161BC3CE-AA06-8DC3-068F-D046862AC106}"/>
                </a:ext>
              </a:extLst>
            </p:cNvPr>
            <p:cNvGrpSpPr/>
            <p:nvPr/>
          </p:nvGrpSpPr>
          <p:grpSpPr>
            <a:xfrm>
              <a:off x="381000" y="2819400"/>
              <a:ext cx="7848600" cy="838202"/>
              <a:chOff x="381000" y="2954923"/>
              <a:chExt cx="7848600" cy="838202"/>
            </a:xfrm>
          </p:grpSpPr>
          <p:cxnSp>
            <p:nvCxnSpPr>
              <p:cNvPr id="25" name="Straight Connector 24">
                <a:extLst>
                  <a:ext uri="{FF2B5EF4-FFF2-40B4-BE49-F238E27FC236}">
                    <a16:creationId xmlns:a16="http://schemas.microsoft.com/office/drawing/2014/main" id="{DD0B2C16-AF5A-4F6F-DFEA-940ADB645FB7}"/>
                  </a:ext>
                </a:extLst>
              </p:cNvPr>
              <p:cNvCxnSpPr/>
              <p:nvPr/>
            </p:nvCxnSpPr>
            <p:spPr>
              <a:xfrm>
                <a:off x="4341812" y="2976562"/>
                <a:ext cx="1" cy="81656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DBE591-2944-EF3D-6DE2-CA6CFD0776E1}"/>
                  </a:ext>
                </a:extLst>
              </p:cNvPr>
              <p:cNvCxnSpPr/>
              <p:nvPr/>
            </p:nvCxnSpPr>
            <p:spPr>
              <a:xfrm>
                <a:off x="381000" y="2954923"/>
                <a:ext cx="784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38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p:bldP spid="13" grpId="0"/>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D2445-1D00-6E79-7E62-4F50B8872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B2285-5873-9B1F-D9CE-5162C6522B64}"/>
              </a:ext>
            </a:extLst>
          </p:cNvPr>
          <p:cNvSpPr>
            <a:spLocks noGrp="1"/>
          </p:cNvSpPr>
          <p:nvPr>
            <p:ph type="title"/>
          </p:nvPr>
        </p:nvSpPr>
        <p:spPr/>
        <p:txBody>
          <a:bodyPr/>
          <a:lstStyle/>
          <a:p>
            <a:r>
              <a:rPr lang="en-US"/>
              <a:t>Users of Accounting Information</a:t>
            </a:r>
          </a:p>
        </p:txBody>
      </p:sp>
      <p:graphicFrame>
        <p:nvGraphicFramePr>
          <p:cNvPr id="4" name="Content Placeholder 3">
            <a:extLst>
              <a:ext uri="{FF2B5EF4-FFF2-40B4-BE49-F238E27FC236}">
                <a16:creationId xmlns:a16="http://schemas.microsoft.com/office/drawing/2014/main" id="{E4340AFF-EAF4-9AFA-E5CB-C647AFF937EE}"/>
              </a:ext>
            </a:extLst>
          </p:cNvPr>
          <p:cNvGraphicFramePr>
            <a:graphicFrameLocks noGrp="1"/>
          </p:cNvGraphicFramePr>
          <p:nvPr>
            <p:ph idx="1"/>
            <p:extLst>
              <p:ext uri="{D42A27DB-BD31-4B8C-83A1-F6EECF244321}">
                <p14:modId xmlns:p14="http://schemas.microsoft.com/office/powerpoint/2010/main" val="875328198"/>
              </p:ext>
            </p:extLst>
          </p:nvPr>
        </p:nvGraphicFramePr>
        <p:xfrm>
          <a:off x="373979"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7B37-C6E2-E685-E55A-AB645BA6589F}"/>
              </a:ext>
            </a:extLst>
          </p:cNvPr>
          <p:cNvSpPr>
            <a:spLocks noGrp="1"/>
          </p:cNvSpPr>
          <p:nvPr>
            <p:ph type="title"/>
          </p:nvPr>
        </p:nvSpPr>
        <p:spPr/>
        <p:txBody>
          <a:bodyPr/>
          <a:lstStyle/>
          <a:p>
            <a:r>
              <a:rPr lang="en-US" dirty="0"/>
              <a:t>Forms of Business Organization</a:t>
            </a:r>
          </a:p>
        </p:txBody>
      </p:sp>
      <p:sp>
        <p:nvSpPr>
          <p:cNvPr id="3" name="Content Placeholder 2">
            <a:extLst>
              <a:ext uri="{FF2B5EF4-FFF2-40B4-BE49-F238E27FC236}">
                <a16:creationId xmlns:a16="http://schemas.microsoft.com/office/drawing/2014/main" id="{4265FC92-83E2-B435-9C90-AB8E2769624E}"/>
              </a:ext>
            </a:extLst>
          </p:cNvPr>
          <p:cNvSpPr>
            <a:spLocks noGrp="1"/>
          </p:cNvSpPr>
          <p:nvPr>
            <p:ph idx="1"/>
          </p:nvPr>
        </p:nvSpPr>
        <p:spPr>
          <a:xfrm>
            <a:off x="609600" y="1600201"/>
            <a:ext cx="10972800" cy="2224547"/>
          </a:xfrm>
        </p:spPr>
        <p:txBody>
          <a:bodyPr>
            <a:normAutofit/>
          </a:bodyPr>
          <a:lstStyle/>
          <a:p>
            <a:pPr marL="0" indent="0">
              <a:buNone/>
            </a:pPr>
            <a:r>
              <a:rPr lang="en-US" sz="2400" dirty="0"/>
              <a:t>Sole Proprietorship		소유주 1인이 소유하며 모든 위험을 부담.</a:t>
            </a:r>
          </a:p>
          <a:p>
            <a:pPr marL="0" indent="0">
              <a:buNone/>
            </a:pPr>
            <a:r>
              <a:rPr lang="en-US" sz="2400" dirty="0"/>
              <a:t>Partnership				2인 이상이 소유하며 이익/손실을 공유.</a:t>
            </a:r>
          </a:p>
          <a:p>
            <a:pPr marL="0" indent="0">
              <a:buNone/>
            </a:pPr>
            <a:r>
              <a:rPr lang="en-US" sz="2400" dirty="0"/>
              <a:t>Corporation				별도의 법적 실체.</a:t>
            </a:r>
          </a:p>
          <a:p>
            <a:pPr marL="457200" lvl="1" indent="0">
              <a:buNone/>
            </a:pPr>
            <a:r>
              <a:rPr lang="en-US" sz="2400" dirty="0"/>
              <a:t>							Advantage - 유한책임, 자본 조달이 용이.</a:t>
            </a:r>
          </a:p>
          <a:p>
            <a:pPr marL="457200" lvl="1" indent="0">
              <a:buNone/>
            </a:pPr>
            <a:r>
              <a:rPr lang="en-US" sz="2400" dirty="0"/>
              <a:t>							Disadvantage: 이중과세.</a:t>
            </a:r>
          </a:p>
        </p:txBody>
      </p:sp>
      <p:pic>
        <p:nvPicPr>
          <p:cNvPr id="5" name="Picture 4">
            <a:extLst>
              <a:ext uri="{FF2B5EF4-FFF2-40B4-BE49-F238E27FC236}">
                <a16:creationId xmlns:a16="http://schemas.microsoft.com/office/drawing/2014/main" id="{9AD06791-790F-CC5F-928B-66BE9B61AA52}"/>
              </a:ext>
            </a:extLst>
          </p:cNvPr>
          <p:cNvPicPr>
            <a:picLocks noChangeAspect="1"/>
          </p:cNvPicPr>
          <p:nvPr/>
        </p:nvPicPr>
        <p:blipFill>
          <a:blip r:embed="rId3"/>
          <a:stretch>
            <a:fillRect/>
          </a:stretch>
        </p:blipFill>
        <p:spPr>
          <a:xfrm>
            <a:off x="1249157" y="3824748"/>
            <a:ext cx="8940864" cy="2758614"/>
          </a:xfrm>
          <a:prstGeom prst="rect">
            <a:avLst/>
          </a:prstGeom>
        </p:spPr>
      </p:pic>
    </p:spTree>
    <p:extLst>
      <p:ext uri="{BB962C8B-B14F-4D97-AF65-F5344CB8AC3E}">
        <p14:creationId xmlns:p14="http://schemas.microsoft.com/office/powerpoint/2010/main" val="1743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45BE-37EE-6792-53A8-87978ADE0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825E1-01CE-7CBB-8ABB-88676C1612A8}"/>
              </a:ext>
            </a:extLst>
          </p:cNvPr>
          <p:cNvSpPr>
            <a:spLocks noGrp="1"/>
          </p:cNvSpPr>
          <p:nvPr>
            <p:ph type="title"/>
          </p:nvPr>
        </p:nvSpPr>
        <p:spPr>
          <a:xfrm>
            <a:off x="609600" y="274638"/>
            <a:ext cx="10972800" cy="1143000"/>
          </a:xfrm>
        </p:spPr>
        <p:txBody>
          <a:bodyPr anchor="ctr">
            <a:normAutofit/>
          </a:bodyPr>
          <a:lstStyle/>
          <a:p>
            <a:r>
              <a:rPr lang="en-US" dirty="0"/>
              <a:t>Corporate Governance Structure</a:t>
            </a:r>
            <a:endParaRPr lang="en-US"/>
          </a:p>
        </p:txBody>
      </p:sp>
      <p:pic>
        <p:nvPicPr>
          <p:cNvPr id="3" name="Picture 2" descr="A diagram of a company&#10;&#10;AI-generated content may be incorrect.">
            <a:extLst>
              <a:ext uri="{FF2B5EF4-FFF2-40B4-BE49-F238E27FC236}">
                <a16:creationId xmlns:a16="http://schemas.microsoft.com/office/drawing/2014/main" id="{905FB7A2-935A-B01D-09EA-CE7A4DEA792F}"/>
              </a:ext>
            </a:extLst>
          </p:cNvPr>
          <p:cNvPicPr>
            <a:picLocks noChangeAspect="1"/>
          </p:cNvPicPr>
          <p:nvPr/>
        </p:nvPicPr>
        <p:blipFill>
          <a:blip r:embed="rId3"/>
          <a:stretch>
            <a:fillRect/>
          </a:stretch>
        </p:blipFill>
        <p:spPr>
          <a:xfrm>
            <a:off x="1481961" y="1600201"/>
            <a:ext cx="9228077" cy="4983161"/>
          </a:xfrm>
          <a:prstGeom prst="rect">
            <a:avLst/>
          </a:prstGeom>
          <a:noFill/>
        </p:spPr>
      </p:pic>
    </p:spTree>
    <p:extLst>
      <p:ext uri="{BB962C8B-B14F-4D97-AF65-F5344CB8AC3E}">
        <p14:creationId xmlns:p14="http://schemas.microsoft.com/office/powerpoint/2010/main" val="374822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E373-DC1A-1D4E-3ABB-026E47BE1A72}"/>
              </a:ext>
            </a:extLst>
          </p:cNvPr>
          <p:cNvSpPr>
            <a:spLocks noGrp="1"/>
          </p:cNvSpPr>
          <p:nvPr>
            <p:ph type="title"/>
          </p:nvPr>
        </p:nvSpPr>
        <p:spPr/>
        <p:txBody>
          <a:bodyPr/>
          <a:lstStyle/>
          <a:p>
            <a:r>
              <a:rPr lang="en-US" dirty="0"/>
              <a:t>The Supply of Information</a:t>
            </a:r>
          </a:p>
        </p:txBody>
      </p:sp>
      <p:sp>
        <p:nvSpPr>
          <p:cNvPr id="3" name="Content Placeholder 2">
            <a:extLst>
              <a:ext uri="{FF2B5EF4-FFF2-40B4-BE49-F238E27FC236}">
                <a16:creationId xmlns:a16="http://schemas.microsoft.com/office/drawing/2014/main" id="{F70F78AD-D7A4-D87A-07D8-D05D8822FD59}"/>
              </a:ext>
            </a:extLst>
          </p:cNvPr>
          <p:cNvSpPr>
            <a:spLocks noGrp="1"/>
          </p:cNvSpPr>
          <p:nvPr>
            <p:ph idx="1"/>
          </p:nvPr>
        </p:nvSpPr>
        <p:spPr>
          <a:xfrm>
            <a:off x="609600" y="1504504"/>
            <a:ext cx="10972800" cy="5166359"/>
          </a:xfrm>
        </p:spPr>
        <p:txBody>
          <a:bodyPr>
            <a:noAutofit/>
          </a:bodyPr>
          <a:lstStyle/>
          <a:p>
            <a:pPr>
              <a:lnSpc>
                <a:spcPct val="150000"/>
              </a:lnSpc>
            </a:pPr>
            <a:r>
              <a:rPr lang="en-US" sz="2800" dirty="0"/>
              <a:t>Primary Source of Accounting Information for Public companies</a:t>
            </a:r>
          </a:p>
          <a:p>
            <a:pPr lvl="1">
              <a:lnSpc>
                <a:spcPct val="150000"/>
              </a:lnSpc>
            </a:pPr>
            <a:r>
              <a:rPr lang="en-US" sz="2400" dirty="0"/>
              <a:t>10-K: 감사받은 연차 보고서 (가장 포괄적인 자료).</a:t>
            </a:r>
          </a:p>
          <a:p>
            <a:pPr lvl="1">
              <a:lnSpc>
                <a:spcPct val="150000"/>
              </a:lnSpc>
            </a:pPr>
            <a:r>
              <a:rPr lang="en-US" sz="2400" dirty="0"/>
              <a:t>10-Q: 감사받지 않은 분기 보고서 (적시 업데이트).</a:t>
            </a:r>
          </a:p>
          <a:p>
            <a:pPr>
              <a:lnSpc>
                <a:spcPct val="150000"/>
              </a:lnSpc>
            </a:pPr>
            <a:r>
              <a:rPr lang="en-US" sz="2800" dirty="0"/>
              <a:t>Why Companies Disclose more Information than Required</a:t>
            </a:r>
          </a:p>
          <a:p>
            <a:pPr lvl="1">
              <a:lnSpc>
                <a:spcPct val="150000"/>
              </a:lnSpc>
            </a:pPr>
            <a:r>
              <a:rPr lang="en-US" sz="2400" dirty="0"/>
              <a:t>기업은 효익이 비용을 초과할 때 회계 정보를 제공함.</a:t>
            </a:r>
          </a:p>
          <a:p>
            <a:pPr marL="0" indent="0">
              <a:lnSpc>
                <a:spcPct val="110000"/>
              </a:lnSpc>
              <a:buNone/>
            </a:pPr>
            <a:endParaRPr lang="en-US" sz="2400" dirty="0"/>
          </a:p>
        </p:txBody>
      </p:sp>
    </p:spTree>
    <p:extLst>
      <p:ext uri="{BB962C8B-B14F-4D97-AF65-F5344CB8AC3E}">
        <p14:creationId xmlns:p14="http://schemas.microsoft.com/office/powerpoint/2010/main" val="29081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4793</TotalTime>
  <Words>3637</Words>
  <Application>Microsoft Office PowerPoint</Application>
  <PresentationFormat>Widescreen</PresentationFormat>
  <Paragraphs>443</Paragraphs>
  <Slides>43</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Malgun Gothic</vt:lpstr>
      <vt:lpstr>Arial</vt:lpstr>
      <vt:lpstr>Calibri</vt:lpstr>
      <vt:lpstr>CBA</vt:lpstr>
      <vt:lpstr>Chapter 1: Introducing Financial Accounting</vt:lpstr>
      <vt:lpstr>목차</vt:lpstr>
      <vt:lpstr>1. Demand for Accounting Information</vt:lpstr>
      <vt:lpstr>What is Accounting?</vt:lpstr>
      <vt:lpstr>Information Needs of Decision Makers</vt:lpstr>
      <vt:lpstr>Users of Accounting Information</vt:lpstr>
      <vt:lpstr>Forms of Business Organization</vt:lpstr>
      <vt:lpstr>Corporate Governance Structure</vt:lpstr>
      <vt:lpstr>The Supply of Information</vt:lpstr>
      <vt:lpstr>The Supply of Information (continued)</vt:lpstr>
      <vt:lpstr>2. Business Activities</vt:lpstr>
      <vt:lpstr>Business Activities</vt:lpstr>
      <vt:lpstr>Financing Strategies</vt:lpstr>
      <vt:lpstr>3. The Four Financial Statements</vt:lpstr>
      <vt:lpstr>Four Financial Statements</vt:lpstr>
      <vt:lpstr>4. Deep Dive: The Four Core Statements</vt:lpstr>
      <vt:lpstr>Balance Sheet</vt:lpstr>
      <vt:lpstr>Balance Sheet</vt:lpstr>
      <vt:lpstr>Review Problems 2 –the Accounting Equation</vt:lpstr>
      <vt:lpstr>Income Statement</vt:lpstr>
      <vt:lpstr>Income Statement</vt:lpstr>
      <vt:lpstr>Statement of Stockholders' Equity</vt:lpstr>
      <vt:lpstr>Statement of Cash Flows</vt:lpstr>
      <vt:lpstr>Statement of Cash Flows</vt:lpstr>
      <vt:lpstr>Articulation of Financial Statements</vt:lpstr>
      <vt:lpstr>Articulation of Financial Statements</vt:lpstr>
      <vt:lpstr>Articulation of Nike Financial Statements</vt:lpstr>
      <vt:lpstr>Information Beyond Financial Statements</vt:lpstr>
      <vt:lpstr>Review Problem 3: Samsung Electronics</vt:lpstr>
      <vt:lpstr>5. Financial Reporting Environment</vt:lpstr>
      <vt:lpstr>Generally Accepted Accounting Principles (GAAP)</vt:lpstr>
      <vt:lpstr>Regulation and Oversight – the SEC</vt:lpstr>
      <vt:lpstr>Regulation and Oversight - FASB</vt:lpstr>
      <vt:lpstr>Management and Auditors</vt:lpstr>
      <vt:lpstr>Regulation and Oversight - Sox</vt:lpstr>
      <vt:lpstr>Regulation and Oversight - Sox</vt:lpstr>
      <vt:lpstr>Global Perspective (GAAP vs. IFRS)</vt:lpstr>
      <vt:lpstr>Review Problem 4: Regulatory Roles</vt:lpstr>
      <vt:lpstr>6. Analyzing Financial Statements</vt:lpstr>
      <vt:lpstr>Analyzing Financial Statements</vt:lpstr>
      <vt:lpstr>Profitability Analysis (ROE)</vt:lpstr>
      <vt:lpstr>Credit Risk Analysis (D/E Ratio)</vt:lpstr>
      <vt:lpstr>Review Problem 5: Adidas vs. Nike</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116</cp:revision>
  <dcterms:created xsi:type="dcterms:W3CDTF">2017-10-25T17:52:39Z</dcterms:created>
  <dcterms:modified xsi:type="dcterms:W3CDTF">2026-07-15T05:02:25Z</dcterms:modified>
</cp:coreProperties>
</file>