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21"/>
  </p:notesMasterIdLst>
  <p:sldIdLst>
    <p:sldId id="471" r:id="rId2"/>
    <p:sldId id="361" r:id="rId3"/>
    <p:sldId id="1557" r:id="rId4"/>
    <p:sldId id="1543" r:id="rId5"/>
    <p:sldId id="530" r:id="rId6"/>
    <p:sldId id="1544" r:id="rId7"/>
    <p:sldId id="1545" r:id="rId8"/>
    <p:sldId id="1551" r:id="rId9"/>
    <p:sldId id="1547" r:id="rId10"/>
    <p:sldId id="1546" r:id="rId11"/>
    <p:sldId id="532" r:id="rId12"/>
    <p:sldId id="1552" r:id="rId13"/>
    <p:sldId id="1553" r:id="rId14"/>
    <p:sldId id="1555" r:id="rId15"/>
    <p:sldId id="1554" r:id="rId16"/>
    <p:sldId id="535" r:id="rId17"/>
    <p:sldId id="1548" r:id="rId18"/>
    <p:sldId id="539" r:id="rId19"/>
    <p:sldId id="153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D0DD-D71B-46A6-B267-C400D1B4EA80}">
          <p14:sldIdLst/>
        </p14:section>
        <p14:section name="2.5" id="{3F299E8A-D097-4AEE-BBB1-25AF1F23F6E3}">
          <p14:sldIdLst>
            <p14:sldId id="471"/>
            <p14:sldId id="361"/>
            <p14:sldId id="1557"/>
            <p14:sldId id="1543"/>
            <p14:sldId id="530"/>
            <p14:sldId id="1544"/>
            <p14:sldId id="1545"/>
            <p14:sldId id="1551"/>
            <p14:sldId id="1547"/>
            <p14:sldId id="1546"/>
            <p14:sldId id="532"/>
            <p14:sldId id="1552"/>
            <p14:sldId id="1553"/>
            <p14:sldId id="1555"/>
            <p14:sldId id="1554"/>
            <p14:sldId id="535"/>
            <p14:sldId id="1548"/>
            <p14:sldId id="539"/>
            <p14:sldId id="1538"/>
          </p14:sldIdLst>
        </p14:section>
      </p14:sectionLst>
    </p:ext>
    <p:ext uri="{EFAFB233-063F-42B5-8137-9DF3F51BA10A}">
      <p15:sldGuideLst xmlns:p15="http://schemas.microsoft.com/office/powerpoint/2012/main">
        <p15:guide id="1" orient="horz" pos="22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44"/>
    <a:srgbClr val="FFFFFF"/>
    <a:srgbClr val="FEF2F2"/>
    <a:srgbClr val="135BD6"/>
    <a:srgbClr val="DD8933"/>
    <a:srgbClr val="36701C"/>
    <a:srgbClr val="01215A"/>
    <a:srgbClr val="15803D"/>
    <a:srgbClr val="E5FCED"/>
    <a:srgbClr val="F0F1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83" autoAdjust="0"/>
    <p:restoredTop sz="78261" autoAdjust="0"/>
  </p:normalViewPr>
  <p:slideViewPr>
    <p:cSldViewPr snapToGrid="0" snapToObjects="1" showGuides="1">
      <p:cViewPr varScale="1">
        <p:scale>
          <a:sx n="83" d="100"/>
          <a:sy n="83" d="100"/>
        </p:scale>
        <p:origin x="1302" y="54"/>
      </p:cViewPr>
      <p:guideLst>
        <p:guide orient="horz" pos="22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E029D-4975-9049-A4B2-065531108780}" type="datetimeFigureOut">
              <a:rPr lang="en-US" smtClean="0"/>
              <a:t>7/14/2026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3E56B-C3C4-8E4F-B314-D5C81CC34EEF}" type="slidenum">
              <a:rPr lang="en-US" smtClean="0"/>
              <a:t>‹#›</a:t>
            </a:fld>
            <a:endParaRPr lang="en-US"/>
          </a:p>
        </p:txBody>
      </p:sp>
    </p:spTree>
    <p:extLst>
      <p:ext uri="{BB962C8B-B14F-4D97-AF65-F5344CB8AC3E}">
        <p14:creationId xmlns:p14="http://schemas.microsoft.com/office/powerpoint/2010/main" val="4274078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move through six sections, starting with why we need accounting information, moving through the mechanics of the statements, and finishing with how to analyze those statements using ratios like ROE.</a:t>
            </a:r>
          </a:p>
        </p:txBody>
      </p:sp>
      <p:sp>
        <p:nvSpPr>
          <p:cNvPr id="4" name="Slide Number Placeholder 3"/>
          <p:cNvSpPr>
            <a:spLocks noGrp="1"/>
          </p:cNvSpPr>
          <p:nvPr>
            <p:ph type="sldNum" sz="quarter" idx="5"/>
          </p:nvPr>
        </p:nvSpPr>
        <p:spPr/>
        <p:txBody>
          <a:bodyPr/>
          <a:lstStyle/>
          <a:p>
            <a:fld id="{D0E3E56B-C3C4-8E4F-B314-D5C81CC34EEF}" type="slidenum">
              <a:rPr lang="en-US" smtClean="0"/>
              <a:t>2</a:t>
            </a:fld>
            <a:endParaRPr lang="en-US"/>
          </a:p>
        </p:txBody>
      </p:sp>
    </p:spTree>
    <p:extLst>
      <p:ext uri="{BB962C8B-B14F-4D97-AF65-F5344CB8AC3E}">
        <p14:creationId xmlns:p14="http://schemas.microsoft.com/office/powerpoint/2010/main" val="374776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C256E-49BF-9196-A9F2-B7C115F69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E770F-4F94-679D-4AA7-A19A4E6C1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9AF97-7465-A839-DB8F-0775DC7958A0}"/>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31BDC4D8-B766-CDD8-435C-0A5DDDD80427}"/>
              </a:ext>
            </a:extLst>
          </p:cNvPr>
          <p:cNvSpPr>
            <a:spLocks noGrp="1"/>
          </p:cNvSpPr>
          <p:nvPr>
            <p:ph type="sldNum" sz="quarter" idx="5"/>
          </p:nvPr>
        </p:nvSpPr>
        <p:spPr/>
        <p:txBody>
          <a:bodyPr/>
          <a:lstStyle/>
          <a:p>
            <a:fld id="{D0E3E56B-C3C4-8E4F-B314-D5C81CC34EEF}" type="slidenum">
              <a:rPr lang="en-US" smtClean="0"/>
              <a:t>13</a:t>
            </a:fld>
            <a:endParaRPr lang="en-US"/>
          </a:p>
        </p:txBody>
      </p:sp>
    </p:spTree>
    <p:extLst>
      <p:ext uri="{BB962C8B-B14F-4D97-AF65-F5344CB8AC3E}">
        <p14:creationId xmlns:p14="http://schemas.microsoft.com/office/powerpoint/2010/main" val="362041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B3941-AF3E-E165-353B-D7CECA94A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AAB93-E42B-850F-0145-7C13AEF3A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328B4-E977-D489-FE57-9976BE3C6653}"/>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3EEA043E-ABB2-CBB3-FB8A-51AEFACDE608}"/>
              </a:ext>
            </a:extLst>
          </p:cNvPr>
          <p:cNvSpPr>
            <a:spLocks noGrp="1"/>
          </p:cNvSpPr>
          <p:nvPr>
            <p:ph type="sldNum" sz="quarter" idx="5"/>
          </p:nvPr>
        </p:nvSpPr>
        <p:spPr/>
        <p:txBody>
          <a:bodyPr/>
          <a:lstStyle/>
          <a:p>
            <a:fld id="{D0E3E56B-C3C4-8E4F-B314-D5C81CC34EEF}" type="slidenum">
              <a:rPr lang="en-US" smtClean="0"/>
              <a:t>14</a:t>
            </a:fld>
            <a:endParaRPr lang="en-US"/>
          </a:p>
        </p:txBody>
      </p:sp>
    </p:spTree>
    <p:extLst>
      <p:ext uri="{BB962C8B-B14F-4D97-AF65-F5344CB8AC3E}">
        <p14:creationId xmlns:p14="http://schemas.microsoft.com/office/powerpoint/2010/main" val="3161121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BF4E9-BF5A-C368-AD49-AF189797B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8CFF7-F5EC-EB40-2415-E21300009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95FD5E-59AA-B40F-6889-30AB2984B552}"/>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280D4E75-DD89-7172-7F0D-FC5E0E9BFB48}"/>
              </a:ext>
            </a:extLst>
          </p:cNvPr>
          <p:cNvSpPr>
            <a:spLocks noGrp="1"/>
          </p:cNvSpPr>
          <p:nvPr>
            <p:ph type="sldNum" sz="quarter" idx="5"/>
          </p:nvPr>
        </p:nvSpPr>
        <p:spPr/>
        <p:txBody>
          <a:bodyPr/>
          <a:lstStyle/>
          <a:p>
            <a:fld id="{D0E3E56B-C3C4-8E4F-B314-D5C81CC34EEF}" type="slidenum">
              <a:rPr lang="en-US" smtClean="0"/>
              <a:t>15</a:t>
            </a:fld>
            <a:endParaRPr lang="en-US"/>
          </a:p>
        </p:txBody>
      </p:sp>
    </p:spTree>
    <p:extLst>
      <p:ext uri="{BB962C8B-B14F-4D97-AF65-F5344CB8AC3E}">
        <p14:creationId xmlns:p14="http://schemas.microsoft.com/office/powerpoint/2010/main" val="383955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FD037-E859-AA48-3A8E-5B50B6306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0FA3C-72C2-3858-489D-B949373B2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8799-03DA-6695-AB76-CC9AD6B2BD8A}"/>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714504B3-0185-7300-4046-02F881949BEE}"/>
              </a:ext>
            </a:extLst>
          </p:cNvPr>
          <p:cNvSpPr>
            <a:spLocks noGrp="1"/>
          </p:cNvSpPr>
          <p:nvPr>
            <p:ph type="sldNum" sz="quarter" idx="5"/>
          </p:nvPr>
        </p:nvSpPr>
        <p:spPr/>
        <p:txBody>
          <a:bodyPr/>
          <a:lstStyle/>
          <a:p>
            <a:fld id="{D0E3E56B-C3C4-8E4F-B314-D5C81CC34EEF}" type="slidenum">
              <a:rPr lang="en-US" smtClean="0"/>
              <a:t>16</a:t>
            </a:fld>
            <a:endParaRPr lang="en-US"/>
          </a:p>
        </p:txBody>
      </p:sp>
    </p:spTree>
    <p:extLst>
      <p:ext uri="{BB962C8B-B14F-4D97-AF65-F5344CB8AC3E}">
        <p14:creationId xmlns:p14="http://schemas.microsoft.com/office/powerpoint/2010/main" val="384382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DD3BD-9123-45AC-1CE6-351C66AB8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2BA238-D6A9-2A3F-7CCC-9B5C5BF95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A8F193-3B4E-B62D-8215-AD27AD109D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FDB009-1458-FAF7-A45F-E950ED0BCDA6}"/>
              </a:ext>
            </a:extLst>
          </p:cNvPr>
          <p:cNvSpPr>
            <a:spLocks noGrp="1"/>
          </p:cNvSpPr>
          <p:nvPr>
            <p:ph type="sldNum" sz="quarter" idx="5"/>
          </p:nvPr>
        </p:nvSpPr>
        <p:spPr/>
        <p:txBody>
          <a:bodyPr/>
          <a:lstStyle/>
          <a:p>
            <a:fld id="{D0E3E56B-C3C4-8E4F-B314-D5C81CC34EEF}" type="slidenum">
              <a:rPr lang="en-US" smtClean="0"/>
              <a:t>17</a:t>
            </a:fld>
            <a:endParaRPr lang="en-US"/>
          </a:p>
        </p:txBody>
      </p:sp>
    </p:spTree>
    <p:extLst>
      <p:ext uri="{BB962C8B-B14F-4D97-AF65-F5344CB8AC3E}">
        <p14:creationId xmlns:p14="http://schemas.microsoft.com/office/powerpoint/2010/main" val="319178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B914B-AD0D-1220-4E6A-4486E3411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AC8FE-8532-D705-AE64-834C3BE4E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F3D53-3E7E-6469-3C9E-CD4142BB85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2A744F-0F89-C214-22E6-9AE231EE198B}"/>
              </a:ext>
            </a:extLst>
          </p:cNvPr>
          <p:cNvSpPr>
            <a:spLocks noGrp="1"/>
          </p:cNvSpPr>
          <p:nvPr>
            <p:ph type="sldNum" sz="quarter" idx="5"/>
          </p:nvPr>
        </p:nvSpPr>
        <p:spPr/>
        <p:txBody>
          <a:bodyPr/>
          <a:lstStyle/>
          <a:p>
            <a:fld id="{D0E3E56B-C3C4-8E4F-B314-D5C81CC34EEF}" type="slidenum">
              <a:rPr lang="en-US" smtClean="0"/>
              <a:t>18</a:t>
            </a:fld>
            <a:endParaRPr lang="en-US"/>
          </a:p>
        </p:txBody>
      </p:sp>
    </p:spTree>
    <p:extLst>
      <p:ext uri="{BB962C8B-B14F-4D97-AF65-F5344CB8AC3E}">
        <p14:creationId xmlns:p14="http://schemas.microsoft.com/office/powerpoint/2010/main" val="1489209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B647B-3F52-A07F-E393-FE4BF8A4E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E7F4F-C429-FA29-4B9C-91EE73410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4EA72-233E-0264-ACF6-216CD83EF2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CAB9D8-1A05-5B00-44C0-3B6E4010789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515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074B5-98F3-1021-37B4-B8A59FB0A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4EB43-20CA-EC81-90C3-342546DF4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1EBDD-337F-0D53-8F16-9D0A7E4F2B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F70671-A93A-D978-8899-825BD1B47590}"/>
              </a:ext>
            </a:extLst>
          </p:cNvPr>
          <p:cNvSpPr>
            <a:spLocks noGrp="1"/>
          </p:cNvSpPr>
          <p:nvPr>
            <p:ph type="sldNum" sz="quarter" idx="5"/>
          </p:nvPr>
        </p:nvSpPr>
        <p:spPr/>
        <p:txBody>
          <a:bodyPr/>
          <a:lstStyle/>
          <a:p>
            <a:fld id="{D0E3E56B-C3C4-8E4F-B314-D5C81CC34EEF}" type="slidenum">
              <a:rPr lang="en-US" smtClean="0"/>
              <a:t>4</a:t>
            </a:fld>
            <a:endParaRPr lang="en-US"/>
          </a:p>
        </p:txBody>
      </p:sp>
    </p:spTree>
    <p:extLst>
      <p:ext uri="{BB962C8B-B14F-4D97-AF65-F5344CB8AC3E}">
        <p14:creationId xmlns:p14="http://schemas.microsoft.com/office/powerpoint/2010/main" val="33691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4B22D-0A31-7273-1BB3-E87E31127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F7BBF-5BBF-FED7-EB8A-65FC3FB14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77D3F-54F4-5EEA-9077-5CFFCDCA14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785F7B-0564-81CB-378D-6098A216983B}"/>
              </a:ext>
            </a:extLst>
          </p:cNvPr>
          <p:cNvSpPr>
            <a:spLocks noGrp="1"/>
          </p:cNvSpPr>
          <p:nvPr>
            <p:ph type="sldNum" sz="quarter" idx="5"/>
          </p:nvPr>
        </p:nvSpPr>
        <p:spPr/>
        <p:txBody>
          <a:bodyPr/>
          <a:lstStyle/>
          <a:p>
            <a:fld id="{D0E3E56B-C3C4-8E4F-B314-D5C81CC34EEF}" type="slidenum">
              <a:rPr lang="en-US" smtClean="0"/>
              <a:t>5</a:t>
            </a:fld>
            <a:endParaRPr lang="en-US"/>
          </a:p>
        </p:txBody>
      </p:sp>
    </p:spTree>
    <p:extLst>
      <p:ext uri="{BB962C8B-B14F-4D97-AF65-F5344CB8AC3E}">
        <p14:creationId xmlns:p14="http://schemas.microsoft.com/office/powerpoint/2010/main" val="377849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3DDA6-2CE1-EB91-9A5B-47CF5EE06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3547C-FFE4-0F48-C704-ADF4EF2ED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30BB9-8282-5427-A082-630D4EE6C0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8D2E8E-27EF-3987-BFDA-8912D60A4D02}"/>
              </a:ext>
            </a:extLst>
          </p:cNvPr>
          <p:cNvSpPr>
            <a:spLocks noGrp="1"/>
          </p:cNvSpPr>
          <p:nvPr>
            <p:ph type="sldNum" sz="quarter" idx="5"/>
          </p:nvPr>
        </p:nvSpPr>
        <p:spPr/>
        <p:txBody>
          <a:bodyPr/>
          <a:lstStyle/>
          <a:p>
            <a:fld id="{D0E3E56B-C3C4-8E4F-B314-D5C81CC34EEF}" type="slidenum">
              <a:rPr lang="en-US" smtClean="0"/>
              <a:t>6</a:t>
            </a:fld>
            <a:endParaRPr lang="en-US"/>
          </a:p>
        </p:txBody>
      </p:sp>
    </p:spTree>
    <p:extLst>
      <p:ext uri="{BB962C8B-B14F-4D97-AF65-F5344CB8AC3E}">
        <p14:creationId xmlns:p14="http://schemas.microsoft.com/office/powerpoint/2010/main" val="221800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CC15D-E366-68A1-C994-E28FB44FD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59442-CC9A-8A66-3BAE-A2F4A97BE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9535A-5C9F-5DCB-0897-B013CEEFFB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D9C06F-5B00-32B9-3E64-E27F5F6300FF}"/>
              </a:ext>
            </a:extLst>
          </p:cNvPr>
          <p:cNvSpPr>
            <a:spLocks noGrp="1"/>
          </p:cNvSpPr>
          <p:nvPr>
            <p:ph type="sldNum" sz="quarter" idx="5"/>
          </p:nvPr>
        </p:nvSpPr>
        <p:spPr/>
        <p:txBody>
          <a:bodyPr/>
          <a:lstStyle/>
          <a:p>
            <a:fld id="{D0E3E56B-C3C4-8E4F-B314-D5C81CC34EEF}" type="slidenum">
              <a:rPr lang="en-US" smtClean="0"/>
              <a:t>7</a:t>
            </a:fld>
            <a:endParaRPr lang="en-US"/>
          </a:p>
        </p:txBody>
      </p:sp>
    </p:spTree>
    <p:extLst>
      <p:ext uri="{BB962C8B-B14F-4D97-AF65-F5344CB8AC3E}">
        <p14:creationId xmlns:p14="http://schemas.microsoft.com/office/powerpoint/2010/main" val="62031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C9B4B-99F3-C5BF-CFE5-D0AE98761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229F4-9921-0A4A-D4F0-19773A1D9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8B5F8-B975-E141-1C37-DF9DFC03F9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2A837E-6220-BC7B-DCCA-27F2C6F407B6}"/>
              </a:ext>
            </a:extLst>
          </p:cNvPr>
          <p:cNvSpPr>
            <a:spLocks noGrp="1"/>
          </p:cNvSpPr>
          <p:nvPr>
            <p:ph type="sldNum" sz="quarter" idx="5"/>
          </p:nvPr>
        </p:nvSpPr>
        <p:spPr/>
        <p:txBody>
          <a:bodyPr/>
          <a:lstStyle/>
          <a:p>
            <a:fld id="{D0E3E56B-C3C4-8E4F-B314-D5C81CC34EEF}" type="slidenum">
              <a:rPr lang="en-US" smtClean="0"/>
              <a:t>8</a:t>
            </a:fld>
            <a:endParaRPr lang="en-US"/>
          </a:p>
        </p:txBody>
      </p:sp>
    </p:spTree>
    <p:extLst>
      <p:ext uri="{BB962C8B-B14F-4D97-AF65-F5344CB8AC3E}">
        <p14:creationId xmlns:p14="http://schemas.microsoft.com/office/powerpoint/2010/main" val="342584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27CFC-1930-27D4-0C0F-BA6CBE780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559A9-D7A9-35CA-43B6-F9F51861F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C5AE0-8BC4-C51D-B168-C89977BD4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FBE7D6-44AE-6DD5-2FF7-CB7FD599BFF5}"/>
              </a:ext>
            </a:extLst>
          </p:cNvPr>
          <p:cNvSpPr>
            <a:spLocks noGrp="1"/>
          </p:cNvSpPr>
          <p:nvPr>
            <p:ph type="sldNum" sz="quarter" idx="5"/>
          </p:nvPr>
        </p:nvSpPr>
        <p:spPr/>
        <p:txBody>
          <a:bodyPr/>
          <a:lstStyle/>
          <a:p>
            <a:fld id="{D0E3E56B-C3C4-8E4F-B314-D5C81CC34EEF}" type="slidenum">
              <a:rPr lang="en-US" smtClean="0"/>
              <a:t>9</a:t>
            </a:fld>
            <a:endParaRPr lang="en-US"/>
          </a:p>
        </p:txBody>
      </p:sp>
    </p:spTree>
    <p:extLst>
      <p:ext uri="{BB962C8B-B14F-4D97-AF65-F5344CB8AC3E}">
        <p14:creationId xmlns:p14="http://schemas.microsoft.com/office/powerpoint/2010/main" val="9365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7634E-92DC-458B-94D7-0159469B3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F614D-2DBC-F076-C16D-35E2E2E05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8243C-1738-C14B-5025-E767777133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11490A-DE15-AE7A-3849-4C2D2FB9496A}"/>
              </a:ext>
            </a:extLst>
          </p:cNvPr>
          <p:cNvSpPr>
            <a:spLocks noGrp="1"/>
          </p:cNvSpPr>
          <p:nvPr>
            <p:ph type="sldNum" sz="quarter" idx="5"/>
          </p:nvPr>
        </p:nvSpPr>
        <p:spPr/>
        <p:txBody>
          <a:bodyPr/>
          <a:lstStyle/>
          <a:p>
            <a:fld id="{D0E3E56B-C3C4-8E4F-B314-D5C81CC34EEF}" type="slidenum">
              <a:rPr lang="en-US" smtClean="0"/>
              <a:t>10</a:t>
            </a:fld>
            <a:endParaRPr lang="en-US"/>
          </a:p>
        </p:txBody>
      </p:sp>
    </p:spTree>
    <p:extLst>
      <p:ext uri="{BB962C8B-B14F-4D97-AF65-F5344CB8AC3E}">
        <p14:creationId xmlns:p14="http://schemas.microsoft.com/office/powerpoint/2010/main" val="265742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953A0-131B-ECA4-CDD5-ED0CD43F7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061B2-7C3B-10DB-B32E-B80756180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DA222-52A9-2CC1-79CF-F9245ED56E0E}"/>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1C3141F1-3398-142C-03EE-FB9B4F4E363E}"/>
              </a:ext>
            </a:extLst>
          </p:cNvPr>
          <p:cNvSpPr>
            <a:spLocks noGrp="1"/>
          </p:cNvSpPr>
          <p:nvPr>
            <p:ph type="sldNum" sz="quarter" idx="5"/>
          </p:nvPr>
        </p:nvSpPr>
        <p:spPr/>
        <p:txBody>
          <a:bodyPr/>
          <a:lstStyle/>
          <a:p>
            <a:fld id="{D0E3E56B-C3C4-8E4F-B314-D5C81CC34EEF}" type="slidenum">
              <a:rPr lang="en-US" smtClean="0"/>
              <a:t>12</a:t>
            </a:fld>
            <a:endParaRPr lang="en-US"/>
          </a:p>
        </p:txBody>
      </p:sp>
    </p:spTree>
    <p:extLst>
      <p:ext uri="{BB962C8B-B14F-4D97-AF65-F5344CB8AC3E}">
        <p14:creationId xmlns:p14="http://schemas.microsoft.com/office/powerpoint/2010/main" val="2508171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172928"/>
            <a:ext cx="12192000" cy="1685073"/>
          </a:xfrm>
        </p:spPr>
        <p:txBody>
          <a:bodyPr/>
          <a:lstStyle>
            <a:lvl1pPr>
              <a:defRPr>
                <a:solidFill>
                  <a:srgbClr val="FFFFFF"/>
                </a:solidFill>
              </a:defRPr>
            </a:lvl1pPr>
          </a:lstStyle>
          <a:p>
            <a:r>
              <a:rPr lang="en-US"/>
              <a:t>Click to edit Master title style</a:t>
            </a:r>
            <a:endParaRPr lang="en-US" dirty="0"/>
          </a:p>
        </p:txBody>
      </p:sp>
      <p:sp>
        <p:nvSpPr>
          <p:cNvPr id="7" name="Title 1">
            <a:extLst>
              <a:ext uri="{FF2B5EF4-FFF2-40B4-BE49-F238E27FC236}">
                <a16:creationId xmlns:a16="http://schemas.microsoft.com/office/drawing/2014/main" id="{730653CB-3767-3683-0E94-1BCF5BFDC36C}"/>
              </a:ext>
            </a:extLst>
          </p:cNvPr>
          <p:cNvSpPr txBox="1">
            <a:spLocks/>
          </p:cNvSpPr>
          <p:nvPr userDrawn="1"/>
        </p:nvSpPr>
        <p:spPr>
          <a:xfrm>
            <a:off x="-19050" y="5106253"/>
            <a:ext cx="12192000" cy="16850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endParaRPr lang="en-US" dirty="0"/>
          </a:p>
        </p:txBody>
      </p:sp>
      <p:pic>
        <p:nvPicPr>
          <p:cNvPr id="5" name="Picture 4">
            <a:extLst>
              <a:ext uri="{FF2B5EF4-FFF2-40B4-BE49-F238E27FC236}">
                <a16:creationId xmlns:a16="http://schemas.microsoft.com/office/drawing/2014/main" id="{AF664FD5-C5B6-A003-DFB2-EF188354726A}"/>
              </a:ext>
            </a:extLst>
          </p:cNvPr>
          <p:cNvPicPr preferRelativeResize="0">
            <a:picLocks/>
          </p:cNvPicPr>
          <p:nvPr userDrawn="1"/>
        </p:nvPicPr>
        <p:blipFill>
          <a:blip r:embed="rId2"/>
          <a:stretch>
            <a:fillRect/>
          </a:stretch>
        </p:blipFill>
        <p:spPr>
          <a:xfrm>
            <a:off x="490283" y="481263"/>
            <a:ext cx="11201402" cy="5907501"/>
          </a:xfrm>
          <a:prstGeom prst="rect">
            <a:avLst/>
          </a:prstGeom>
          <a:ln w="508000">
            <a:solidFill>
              <a:srgbClr val="1F4899"/>
            </a:solidFill>
            <a:miter lim="800000"/>
          </a:ln>
        </p:spPr>
      </p:pic>
    </p:spTree>
    <p:extLst>
      <p:ext uri="{BB962C8B-B14F-4D97-AF65-F5344CB8AC3E}">
        <p14:creationId xmlns:p14="http://schemas.microsoft.com/office/powerpoint/2010/main" val="50717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4899"/>
                </a:solidFill>
              </a:defRPr>
            </a:lvl1pPr>
          </a:lstStyle>
          <a:p>
            <a:r>
              <a:rPr lang="en-US" dirty="0"/>
              <a:t>Click to edit Master title style</a:t>
            </a:r>
          </a:p>
        </p:txBody>
      </p:sp>
      <p:sp>
        <p:nvSpPr>
          <p:cNvPr id="3" name="Content Placeholder 2"/>
          <p:cNvSpPr>
            <a:spLocks noGrp="1"/>
          </p:cNvSpPr>
          <p:nvPr>
            <p:ph idx="1" hasCustomPrompt="1"/>
          </p:nvPr>
        </p:nvSpPr>
        <p:spPr>
          <a:xfrm>
            <a:off x="609600" y="1600201"/>
            <a:ext cx="10972800" cy="49831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AD136BD2-9C07-2E33-7016-48C3AB8CE1D7}"/>
              </a:ext>
            </a:extLst>
          </p:cNvPr>
          <p:cNvSpPr/>
          <p:nvPr userDrawn="1"/>
        </p:nvSpPr>
        <p:spPr>
          <a:xfrm>
            <a:off x="11681927" y="0"/>
            <a:ext cx="510073" cy="6858000"/>
          </a:xfrm>
          <a:prstGeom prst="rect">
            <a:avLst/>
          </a:prstGeo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9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1999" cy="1143000"/>
          </a:xfr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3500000" scaled="1"/>
            <a:tileRect/>
          </a:gra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469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E3CA0E-A3BA-AE5E-2446-BAF8B0EE6046}"/>
              </a:ext>
            </a:extLst>
          </p:cNvPr>
          <p:cNvSpPr/>
          <p:nvPr userDrawn="1"/>
        </p:nvSpPr>
        <p:spPr>
          <a:xfrm>
            <a:off x="11681927" y="0"/>
            <a:ext cx="510073" cy="6858000"/>
          </a:xfrm>
          <a:prstGeom prst="rect">
            <a:avLst/>
          </a:prstGeom>
          <a:solidFill>
            <a:srgbClr val="1F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6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econdary-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4738"/>
            <a:ext cx="12192000" cy="996696"/>
          </a:xfrm>
          <a:prstGeom prst="rect">
            <a:avLst/>
          </a:prstGeom>
        </p:spPr>
      </p:pic>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872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F1AA2-E424-AF48-BE0B-AA2CA13DBDC8}" type="datetimeFigureOut">
              <a:rPr lang="en-US" smtClean="0"/>
              <a:t>7/14/2026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6C1F-A62A-E649-96ED-1A90FB2BF938}" type="slidenum">
              <a:rPr lang="en-US" smtClean="0"/>
              <a:t>‹#›</a:t>
            </a:fld>
            <a:endParaRPr lang="en-US"/>
          </a:p>
        </p:txBody>
      </p:sp>
    </p:spTree>
    <p:extLst>
      <p:ext uri="{BB962C8B-B14F-4D97-AF65-F5344CB8AC3E}">
        <p14:creationId xmlns:p14="http://schemas.microsoft.com/office/powerpoint/2010/main" val="3698426862"/>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4" r:id="rId3"/>
    <p:sldLayoutId id="2147483652" r:id="rId4"/>
    <p:sldLayoutId id="214748365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5842-1A4E-06A5-2720-981F3C546279}"/>
              </a:ext>
            </a:extLst>
          </p:cNvPr>
          <p:cNvSpPr>
            <a:spLocks noGrp="1"/>
          </p:cNvSpPr>
          <p:nvPr>
            <p:ph type="ctrTitle"/>
          </p:nvPr>
        </p:nvSpPr>
        <p:spPr>
          <a:xfrm>
            <a:off x="0" y="4944328"/>
            <a:ext cx="12192000" cy="1685073"/>
          </a:xfrm>
        </p:spPr>
        <p:txBody>
          <a:bodyPr/>
          <a:lstStyle/>
          <a:p>
            <a:r>
              <a:rPr lang="en-US" dirty="0"/>
              <a:t>Chapter 4: Statement of Cash Flows</a:t>
            </a:r>
          </a:p>
        </p:txBody>
      </p:sp>
    </p:spTree>
    <p:extLst>
      <p:ext uri="{BB962C8B-B14F-4D97-AF65-F5344CB8AC3E}">
        <p14:creationId xmlns:p14="http://schemas.microsoft.com/office/powerpoint/2010/main" val="129693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B6595-AC83-FBC8-5AFB-07DC439D09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C7E88-6593-67B4-DE22-47363C09C794}"/>
              </a:ext>
            </a:extLst>
          </p:cNvPr>
          <p:cNvSpPr>
            <a:spLocks noGrp="1"/>
          </p:cNvSpPr>
          <p:nvPr>
            <p:ph type="title"/>
          </p:nvPr>
        </p:nvSpPr>
        <p:spPr/>
        <p:txBody>
          <a:bodyPr>
            <a:normAutofit/>
          </a:bodyPr>
          <a:lstStyle/>
          <a:p>
            <a:r>
              <a:rPr lang="en-US" dirty="0"/>
              <a:t>Classification Issue: U.S. GAAP vs. IFRS </a:t>
            </a:r>
          </a:p>
        </p:txBody>
      </p:sp>
      <p:sp>
        <p:nvSpPr>
          <p:cNvPr id="3" name="Text 4">
            <a:extLst>
              <a:ext uri="{FF2B5EF4-FFF2-40B4-BE49-F238E27FC236}">
                <a16:creationId xmlns:a16="http://schemas.microsoft.com/office/drawing/2014/main" id="{3122B532-3DB6-D9F8-8F5C-B3A8ECB48387}"/>
              </a:ext>
            </a:extLst>
          </p:cNvPr>
          <p:cNvSpPr/>
          <p:nvPr/>
        </p:nvSpPr>
        <p:spPr>
          <a:xfrm>
            <a:off x="1650282" y="2421051"/>
            <a:ext cx="3834786" cy="4269116"/>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7" name="Text 5">
            <a:extLst>
              <a:ext uri="{FF2B5EF4-FFF2-40B4-BE49-F238E27FC236}">
                <a16:creationId xmlns:a16="http://schemas.microsoft.com/office/drawing/2014/main" id="{1AF23E26-E953-EF4E-B048-0146CF657361}"/>
              </a:ext>
            </a:extLst>
          </p:cNvPr>
          <p:cNvSpPr/>
          <p:nvPr/>
        </p:nvSpPr>
        <p:spPr>
          <a:xfrm>
            <a:off x="1878883" y="2649650"/>
            <a:ext cx="3587027" cy="3730488"/>
          </a:xfrm>
          <a:prstGeom prst="rect">
            <a:avLst/>
          </a:prstGeom>
          <a:noFill/>
          <a:ln/>
        </p:spPr>
        <p:txBody>
          <a:bodyPr wrap="square" lIns="0" tIns="0" rIns="0" bIns="0" rtlCol="0" anchor="t"/>
          <a:lstStyle/>
          <a:p>
            <a:pPr>
              <a:lnSpc>
                <a:spcPts val="2240"/>
              </a:lnSpc>
              <a:spcAft>
                <a:spcPts val="800"/>
              </a:spcAft>
            </a:pPr>
            <a:r>
              <a:rPr lang="en-US" sz="2000" b="1" dirty="0">
                <a:solidFill>
                  <a:srgbClr val="1E40AF"/>
                </a:solidFill>
                <a:latin typeface="Arial" pitchFamily="34" charset="0"/>
                <a:ea typeface="Arial" pitchFamily="34" charset="-122"/>
                <a:cs typeface="Arial" pitchFamily="34" charset="-120"/>
              </a:rPr>
              <a:t>U.S. GAAP</a:t>
            </a:r>
          </a:p>
          <a:p>
            <a:pPr>
              <a:lnSpc>
                <a:spcPts val="2240"/>
              </a:lnSpc>
              <a:spcAft>
                <a:spcPts val="800"/>
              </a:spcAft>
            </a:pPr>
            <a:r>
              <a:rPr lang="en-US" b="1" dirty="0">
                <a:latin typeface="Arial" pitchFamily="34" charset="0"/>
                <a:ea typeface="Arial" pitchFamily="34" charset="-122"/>
                <a:cs typeface="Arial" pitchFamily="34" charset="-120"/>
              </a:rPr>
              <a:t>Operating Activities</a:t>
            </a:r>
          </a:p>
          <a:p>
            <a:pPr marL="342900" indent="-342900">
              <a:lnSpc>
                <a:spcPts val="2240"/>
              </a:lnSpc>
              <a:spcAft>
                <a:spcPts val="800"/>
              </a:spcAft>
              <a:buFont typeface="Arial" panose="020B0604020202020204" pitchFamily="34" charset="0"/>
              <a:buChar char="•"/>
            </a:pPr>
            <a:r>
              <a:rPr lang="en-US" dirty="0">
                <a:latin typeface="Arial" pitchFamily="34" charset="0"/>
                <a:ea typeface="Arial" pitchFamily="34" charset="-122"/>
                <a:cs typeface="Arial" pitchFamily="34" charset="-120"/>
              </a:rPr>
              <a:t>Dividends received</a:t>
            </a:r>
          </a:p>
          <a:p>
            <a:pPr marL="342900" indent="-342900">
              <a:lnSpc>
                <a:spcPts val="2240"/>
              </a:lnSpc>
              <a:spcAft>
                <a:spcPts val="800"/>
              </a:spcAft>
              <a:buFont typeface="Arial" panose="020B0604020202020204" pitchFamily="34" charset="0"/>
              <a:buChar char="•"/>
            </a:pPr>
            <a:r>
              <a:rPr lang="en-US" dirty="0">
                <a:latin typeface="Arial" pitchFamily="34" charset="0"/>
                <a:ea typeface="Arial" pitchFamily="34" charset="-122"/>
                <a:cs typeface="Arial" pitchFamily="34" charset="-120"/>
              </a:rPr>
              <a:t>Interest received</a:t>
            </a:r>
          </a:p>
          <a:p>
            <a:pPr marL="342900" indent="-342900">
              <a:lnSpc>
                <a:spcPts val="2240"/>
              </a:lnSpc>
              <a:spcAft>
                <a:spcPts val="800"/>
              </a:spcAft>
              <a:buFont typeface="Arial" panose="020B0604020202020204" pitchFamily="34" charset="0"/>
              <a:buChar char="•"/>
            </a:pPr>
            <a:r>
              <a:rPr lang="en-US" dirty="0">
                <a:latin typeface="Arial" pitchFamily="34" charset="0"/>
                <a:ea typeface="Arial" pitchFamily="34" charset="-122"/>
                <a:cs typeface="Arial" pitchFamily="34" charset="-120"/>
              </a:rPr>
              <a:t>Interest paid</a:t>
            </a:r>
            <a:endParaRPr lang="en-US" b="1" dirty="0">
              <a:latin typeface="Arial" pitchFamily="34" charset="0"/>
              <a:ea typeface="Arial" pitchFamily="34" charset="-122"/>
              <a:cs typeface="Arial" pitchFamily="34" charset="-120"/>
            </a:endParaRPr>
          </a:p>
          <a:p>
            <a:pPr>
              <a:lnSpc>
                <a:spcPts val="2240"/>
              </a:lnSpc>
              <a:spcAft>
                <a:spcPts val="800"/>
              </a:spcAft>
            </a:pPr>
            <a:r>
              <a:rPr lang="en-US" b="1" dirty="0">
                <a:latin typeface="Arial" pitchFamily="34" charset="0"/>
                <a:ea typeface="Arial" pitchFamily="34" charset="-122"/>
                <a:cs typeface="Arial" pitchFamily="34" charset="-120"/>
              </a:rPr>
              <a:t>Investing Activities</a:t>
            </a:r>
          </a:p>
          <a:p>
            <a:pPr>
              <a:lnSpc>
                <a:spcPts val="2240"/>
              </a:lnSpc>
              <a:spcAft>
                <a:spcPts val="800"/>
              </a:spcAft>
            </a:pPr>
            <a:endParaRPr lang="en-US" b="1" dirty="0">
              <a:latin typeface="Arial" pitchFamily="34" charset="0"/>
              <a:ea typeface="Arial" pitchFamily="34" charset="-122"/>
              <a:cs typeface="Arial" pitchFamily="34" charset="-120"/>
            </a:endParaRPr>
          </a:p>
          <a:p>
            <a:pPr>
              <a:lnSpc>
                <a:spcPts val="2240"/>
              </a:lnSpc>
              <a:spcAft>
                <a:spcPts val="800"/>
              </a:spcAft>
            </a:pPr>
            <a:endParaRPr lang="en-US" b="1" dirty="0">
              <a:latin typeface="Arial" pitchFamily="34" charset="0"/>
              <a:ea typeface="Arial" pitchFamily="34" charset="-122"/>
              <a:cs typeface="Arial" pitchFamily="34" charset="-120"/>
            </a:endParaRPr>
          </a:p>
          <a:p>
            <a:pPr>
              <a:lnSpc>
                <a:spcPts val="2240"/>
              </a:lnSpc>
              <a:spcAft>
                <a:spcPts val="800"/>
              </a:spcAft>
            </a:pPr>
            <a:r>
              <a:rPr lang="en-US" b="1" dirty="0">
                <a:latin typeface="Arial" pitchFamily="34" charset="0"/>
                <a:ea typeface="Arial" pitchFamily="34" charset="-122"/>
                <a:cs typeface="Arial" pitchFamily="34" charset="-120"/>
              </a:rPr>
              <a:t>Financing Actives</a:t>
            </a:r>
          </a:p>
          <a:p>
            <a:pPr marL="342900" indent="-342900">
              <a:lnSpc>
                <a:spcPts val="2240"/>
              </a:lnSpc>
              <a:spcAft>
                <a:spcPts val="800"/>
              </a:spcAft>
              <a:buFont typeface="Arial" panose="020B0604020202020204" pitchFamily="34" charset="0"/>
              <a:buChar char="•"/>
            </a:pPr>
            <a:r>
              <a:rPr lang="en-US" dirty="0">
                <a:latin typeface="Arial" pitchFamily="34" charset="0"/>
                <a:ea typeface="Arial" pitchFamily="34" charset="-122"/>
                <a:cs typeface="Arial" pitchFamily="34" charset="-120"/>
              </a:rPr>
              <a:t>Dividends paid</a:t>
            </a:r>
          </a:p>
          <a:p>
            <a:pPr>
              <a:lnSpc>
                <a:spcPts val="2240"/>
              </a:lnSpc>
              <a:spcAft>
                <a:spcPts val="800"/>
              </a:spcAft>
            </a:pPr>
            <a:endParaRPr lang="en-US" sz="2000" b="1" dirty="0">
              <a:solidFill>
                <a:srgbClr val="1E40AF"/>
              </a:solidFill>
              <a:latin typeface="Arial" pitchFamily="34" charset="0"/>
              <a:ea typeface="Arial" pitchFamily="34" charset="-122"/>
              <a:cs typeface="Arial" pitchFamily="34" charset="-120"/>
            </a:endParaRPr>
          </a:p>
          <a:p>
            <a:pPr>
              <a:lnSpc>
                <a:spcPts val="2240"/>
              </a:lnSpc>
              <a:spcAft>
                <a:spcPts val="800"/>
              </a:spcAft>
            </a:pPr>
            <a:endParaRPr lang="en-US" sz="2000" b="1" dirty="0">
              <a:solidFill>
                <a:srgbClr val="1E40AF"/>
              </a:solidFill>
              <a:latin typeface="Arial" pitchFamily="34" charset="0"/>
              <a:ea typeface="Arial" pitchFamily="34" charset="-122"/>
              <a:cs typeface="Arial" pitchFamily="34" charset="-120"/>
            </a:endParaRPr>
          </a:p>
        </p:txBody>
      </p:sp>
      <p:sp>
        <p:nvSpPr>
          <p:cNvPr id="18" name="Text 26">
            <a:extLst>
              <a:ext uri="{FF2B5EF4-FFF2-40B4-BE49-F238E27FC236}">
                <a16:creationId xmlns:a16="http://schemas.microsoft.com/office/drawing/2014/main" id="{246E5CD3-9647-B0FE-4E8E-19F819E38492}"/>
              </a:ext>
            </a:extLst>
          </p:cNvPr>
          <p:cNvSpPr/>
          <p:nvPr/>
        </p:nvSpPr>
        <p:spPr>
          <a:xfrm>
            <a:off x="6227180" y="2377403"/>
            <a:ext cx="3606247" cy="4356412"/>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19" name="Text 6">
            <a:extLst>
              <a:ext uri="{FF2B5EF4-FFF2-40B4-BE49-F238E27FC236}">
                <a16:creationId xmlns:a16="http://schemas.microsoft.com/office/drawing/2014/main" id="{4BCD0914-2376-51B9-3E4E-9FA656FD2281}"/>
              </a:ext>
            </a:extLst>
          </p:cNvPr>
          <p:cNvSpPr/>
          <p:nvPr/>
        </p:nvSpPr>
        <p:spPr>
          <a:xfrm>
            <a:off x="6438491" y="2593428"/>
            <a:ext cx="3284244" cy="3604203"/>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IFRS</a:t>
            </a:r>
          </a:p>
          <a:p>
            <a:pPr>
              <a:lnSpc>
                <a:spcPts val="2240"/>
              </a:lnSpc>
              <a:spcAft>
                <a:spcPts val="800"/>
              </a:spcAft>
            </a:pPr>
            <a:r>
              <a:rPr lang="en-US" b="1" dirty="0">
                <a:latin typeface="Arial" pitchFamily="34" charset="0"/>
                <a:ea typeface="Arial" pitchFamily="34" charset="-122"/>
                <a:cs typeface="Arial" pitchFamily="34" charset="-120"/>
              </a:rPr>
              <a:t>Operating Activities</a:t>
            </a:r>
          </a:p>
          <a:p>
            <a:pPr marL="342900" indent="-342900">
              <a:lnSpc>
                <a:spcPts val="2240"/>
              </a:lnSpc>
              <a:spcAft>
                <a:spcPts val="800"/>
              </a:spcAft>
              <a:buFont typeface="Arial" panose="020B0604020202020204" pitchFamily="34" charset="0"/>
              <a:buChar char="•"/>
            </a:pPr>
            <a:endParaRPr lang="en-US" b="1" dirty="0">
              <a:latin typeface="Arial" pitchFamily="34" charset="0"/>
              <a:ea typeface="Arial" pitchFamily="34" charset="-122"/>
              <a:cs typeface="Arial" pitchFamily="34" charset="-120"/>
            </a:endParaRPr>
          </a:p>
          <a:p>
            <a:pPr marL="342900" indent="-342900">
              <a:lnSpc>
                <a:spcPts val="2240"/>
              </a:lnSpc>
              <a:spcAft>
                <a:spcPts val="800"/>
              </a:spcAft>
              <a:buFont typeface="Arial" panose="020B0604020202020204" pitchFamily="34" charset="0"/>
              <a:buChar char="•"/>
            </a:pPr>
            <a:endParaRPr lang="en-US" b="1" dirty="0">
              <a:latin typeface="Arial" pitchFamily="34" charset="0"/>
              <a:ea typeface="Arial" pitchFamily="34" charset="-122"/>
              <a:cs typeface="Arial" pitchFamily="34" charset="-120"/>
            </a:endParaRPr>
          </a:p>
          <a:p>
            <a:pPr marL="342900" indent="-342900">
              <a:lnSpc>
                <a:spcPts val="2240"/>
              </a:lnSpc>
              <a:spcAft>
                <a:spcPts val="800"/>
              </a:spcAft>
              <a:buFont typeface="Arial" panose="020B0604020202020204" pitchFamily="34" charset="0"/>
              <a:buChar char="•"/>
            </a:pPr>
            <a:endParaRPr lang="en-US" b="1" dirty="0">
              <a:latin typeface="Arial" pitchFamily="34" charset="0"/>
              <a:ea typeface="Arial" pitchFamily="34" charset="-122"/>
              <a:cs typeface="Arial" pitchFamily="34" charset="-120"/>
            </a:endParaRPr>
          </a:p>
          <a:p>
            <a:pPr>
              <a:lnSpc>
                <a:spcPts val="2240"/>
              </a:lnSpc>
              <a:spcAft>
                <a:spcPts val="800"/>
              </a:spcAft>
            </a:pPr>
            <a:r>
              <a:rPr lang="en-US" b="1" dirty="0">
                <a:latin typeface="Arial" pitchFamily="34" charset="0"/>
                <a:ea typeface="Arial" pitchFamily="34" charset="-122"/>
                <a:cs typeface="Arial" pitchFamily="34" charset="-120"/>
              </a:rPr>
              <a:t>Investing Activities</a:t>
            </a:r>
          </a:p>
          <a:p>
            <a:pPr marL="342900" indent="-342900">
              <a:lnSpc>
                <a:spcPts val="2240"/>
              </a:lnSpc>
              <a:spcAft>
                <a:spcPts val="800"/>
              </a:spcAft>
              <a:buFont typeface="Arial" panose="020B0604020202020204" pitchFamily="34" charset="0"/>
              <a:buChar char="•"/>
            </a:pPr>
            <a:r>
              <a:rPr lang="en-US" dirty="0">
                <a:latin typeface="Arial" pitchFamily="34" charset="0"/>
                <a:ea typeface="Arial" pitchFamily="34" charset="-122"/>
                <a:cs typeface="Arial" pitchFamily="34" charset="-120"/>
              </a:rPr>
              <a:t>Dividends received</a:t>
            </a:r>
          </a:p>
          <a:p>
            <a:pPr marL="342900" indent="-342900">
              <a:lnSpc>
                <a:spcPts val="2240"/>
              </a:lnSpc>
              <a:spcAft>
                <a:spcPts val="800"/>
              </a:spcAft>
              <a:buFont typeface="Arial" panose="020B0604020202020204" pitchFamily="34" charset="0"/>
              <a:buChar char="•"/>
            </a:pPr>
            <a:r>
              <a:rPr lang="en-US" dirty="0">
                <a:latin typeface="Arial" pitchFamily="34" charset="0"/>
                <a:ea typeface="Arial" pitchFamily="34" charset="-122"/>
                <a:cs typeface="Arial" pitchFamily="34" charset="-120"/>
              </a:rPr>
              <a:t>Interest received</a:t>
            </a:r>
          </a:p>
          <a:p>
            <a:pPr>
              <a:lnSpc>
                <a:spcPts val="2240"/>
              </a:lnSpc>
              <a:spcAft>
                <a:spcPts val="800"/>
              </a:spcAft>
            </a:pPr>
            <a:r>
              <a:rPr lang="en-US" b="1" dirty="0">
                <a:latin typeface="Arial" pitchFamily="34" charset="0"/>
                <a:ea typeface="Arial" pitchFamily="34" charset="-122"/>
                <a:cs typeface="Arial" pitchFamily="34" charset="-120"/>
              </a:rPr>
              <a:t>Financing Actives</a:t>
            </a:r>
          </a:p>
          <a:p>
            <a:pPr marL="342900" indent="-342900">
              <a:lnSpc>
                <a:spcPts val="2240"/>
              </a:lnSpc>
              <a:spcAft>
                <a:spcPts val="800"/>
              </a:spcAft>
              <a:buFont typeface="Arial" panose="020B0604020202020204" pitchFamily="34" charset="0"/>
              <a:buChar char="•"/>
            </a:pPr>
            <a:r>
              <a:rPr lang="en-US" dirty="0">
                <a:latin typeface="Arial" pitchFamily="34" charset="0"/>
                <a:ea typeface="Arial" pitchFamily="34" charset="-122"/>
                <a:cs typeface="Arial" pitchFamily="34" charset="-120"/>
              </a:rPr>
              <a:t>Dividends paid</a:t>
            </a:r>
          </a:p>
          <a:p>
            <a:pPr marL="342900" indent="-342900">
              <a:lnSpc>
                <a:spcPts val="2240"/>
              </a:lnSpc>
              <a:spcAft>
                <a:spcPts val="800"/>
              </a:spcAft>
              <a:buFont typeface="Arial" panose="020B0604020202020204" pitchFamily="34" charset="0"/>
              <a:buChar char="•"/>
            </a:pPr>
            <a:r>
              <a:rPr lang="en-US" dirty="0">
                <a:latin typeface="Arial" pitchFamily="34" charset="0"/>
                <a:ea typeface="Arial" pitchFamily="34" charset="-122"/>
                <a:cs typeface="Arial" pitchFamily="34" charset="-120"/>
              </a:rPr>
              <a:t>Interest paid</a:t>
            </a:r>
          </a:p>
          <a:p>
            <a:pPr>
              <a:lnSpc>
                <a:spcPts val="2240"/>
              </a:lnSpc>
              <a:spcAft>
                <a:spcPts val="800"/>
              </a:spcAft>
            </a:pPr>
            <a:endParaRPr lang="en-US" sz="2000" b="1" dirty="0">
              <a:latin typeface="Arial" pitchFamily="34" charset="0"/>
              <a:ea typeface="Arial" pitchFamily="34" charset="-122"/>
              <a:cs typeface="Arial" pitchFamily="34" charset="-120"/>
            </a:endParaRPr>
          </a:p>
        </p:txBody>
      </p:sp>
      <p:sp>
        <p:nvSpPr>
          <p:cNvPr id="20" name="Text 7">
            <a:extLst>
              <a:ext uri="{FF2B5EF4-FFF2-40B4-BE49-F238E27FC236}">
                <a16:creationId xmlns:a16="http://schemas.microsoft.com/office/drawing/2014/main" id="{DA88FE93-BB79-0E33-EEB9-BA4400908B72}"/>
              </a:ext>
            </a:extLst>
          </p:cNvPr>
          <p:cNvSpPr/>
          <p:nvPr/>
        </p:nvSpPr>
        <p:spPr>
          <a:xfrm>
            <a:off x="6356885" y="3001813"/>
            <a:ext cx="3527893" cy="2845398"/>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sp>
        <p:nvSpPr>
          <p:cNvPr id="4" name="Text 26">
            <a:extLst>
              <a:ext uri="{FF2B5EF4-FFF2-40B4-BE49-F238E27FC236}">
                <a16:creationId xmlns:a16="http://schemas.microsoft.com/office/drawing/2014/main" id="{FFAC5330-B014-ADF6-A6AC-7041D2AB4339}"/>
              </a:ext>
            </a:extLst>
          </p:cNvPr>
          <p:cNvSpPr/>
          <p:nvPr/>
        </p:nvSpPr>
        <p:spPr>
          <a:xfrm>
            <a:off x="472499" y="1199438"/>
            <a:ext cx="11018001" cy="967282"/>
          </a:xfrm>
          <a:prstGeom prst="roundRect">
            <a:avLst>
              <a:gd name="adj" fmla="val 7846"/>
            </a:avLst>
          </a:prstGeom>
          <a:solidFill>
            <a:srgbClr val="E5FCED"/>
          </a:solidFill>
          <a:ln w="9525">
            <a:solidFill>
              <a:srgbClr val="6DB587"/>
            </a:solidFill>
          </a:ln>
        </p:spPr>
        <p:txBody>
          <a:bodyPr wrap="square" rtlCol="0" anchor="ctr"/>
          <a:lstStyle/>
          <a:p>
            <a:endParaRPr lang="en-US" sz="2400" dirty="0"/>
          </a:p>
        </p:txBody>
      </p:sp>
      <p:sp>
        <p:nvSpPr>
          <p:cNvPr id="5" name="Text 6">
            <a:extLst>
              <a:ext uri="{FF2B5EF4-FFF2-40B4-BE49-F238E27FC236}">
                <a16:creationId xmlns:a16="http://schemas.microsoft.com/office/drawing/2014/main" id="{A21AF6E0-BFF2-CA2A-9C45-FBF8B7D6B264}"/>
              </a:ext>
            </a:extLst>
          </p:cNvPr>
          <p:cNvSpPr/>
          <p:nvPr/>
        </p:nvSpPr>
        <p:spPr>
          <a:xfrm>
            <a:off x="655900" y="1238464"/>
            <a:ext cx="10789400" cy="769190"/>
          </a:xfrm>
          <a:prstGeom prst="rect">
            <a:avLst/>
          </a:prstGeom>
          <a:noFill/>
          <a:ln/>
        </p:spPr>
        <p:txBody>
          <a:bodyPr wrap="square" lIns="0" tIns="0" rIns="0" bIns="0" rtlCol="0" anchor="t"/>
          <a:lstStyle/>
          <a:p>
            <a:pPr>
              <a:lnSpc>
                <a:spcPct val="150000"/>
              </a:lnSpc>
              <a:spcAft>
                <a:spcPts val="800"/>
              </a:spcAft>
            </a:pPr>
            <a:r>
              <a:rPr lang="en-US" sz="2000" b="1" dirty="0">
                <a:solidFill>
                  <a:srgbClr val="15803D"/>
                </a:solidFill>
                <a:latin typeface="Arial" pitchFamily="34" charset="0"/>
                <a:ea typeface="Arial" pitchFamily="34" charset="-122"/>
                <a:cs typeface="Arial" pitchFamily="34" charset="-120"/>
              </a:rPr>
              <a:t>Classification </a:t>
            </a:r>
            <a:r>
              <a:rPr lang="en-US" sz="2000" b="1" dirty="0">
                <a:solidFill>
                  <a:srgbClr val="15803D"/>
                </a:solidFill>
                <a:latin typeface="Arial" pitchFamily="34" charset="0"/>
                <a:cs typeface="Arial" pitchFamily="34" charset="-120"/>
              </a:rPr>
              <a:t>of the payment/receipt of dividend and Interest is different under the U.S. GAAP and the IFRS.</a:t>
            </a:r>
            <a:endParaRPr lang="en-US" sz="2000" dirty="0">
              <a:latin typeface="Arial" panose="020B0604020202020204" pitchFamily="34" charset="0"/>
              <a:cs typeface="Arial" panose="020B0604020202020204" pitchFamily="34" charset="0"/>
            </a:endParaRPr>
          </a:p>
          <a:p>
            <a:pPr marL="342900" indent="-342900">
              <a:lnSpc>
                <a:spcPts val="2240"/>
              </a:lnSpc>
              <a:spcAft>
                <a:spcPts val="8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18448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B6D0D-280B-973E-382F-746553E9A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8D82C-760D-0636-CDF7-D38BEDDEDF07}"/>
              </a:ext>
            </a:extLst>
          </p:cNvPr>
          <p:cNvSpPr>
            <a:spLocks noGrp="1"/>
          </p:cNvSpPr>
          <p:nvPr>
            <p:ph type="title"/>
          </p:nvPr>
        </p:nvSpPr>
        <p:spPr>
          <a:xfrm>
            <a:off x="0" y="2857500"/>
            <a:ext cx="12191999" cy="1143000"/>
          </a:xfrm>
        </p:spPr>
        <p:txBody>
          <a:bodyPr>
            <a:normAutofit fontScale="90000"/>
          </a:bodyPr>
          <a:lstStyle/>
          <a:p>
            <a:r>
              <a:rPr lang="en-US" dirty="0"/>
              <a:t>Cash Flows From </a:t>
            </a:r>
            <a:r>
              <a:rPr lang="en-US" dirty="0">
                <a:latin typeface="Arial" panose="020B0604020202020204" pitchFamily="34" charset="0"/>
                <a:cs typeface="Arial" panose="020B0604020202020204" pitchFamily="34" charset="0"/>
              </a:rPr>
              <a:t>Operating Activities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Direct vs. Indirect Method</a:t>
            </a:r>
            <a:r>
              <a:rPr lang="en-US" dirty="0"/>
              <a:t>	</a:t>
            </a:r>
          </a:p>
        </p:txBody>
      </p:sp>
    </p:spTree>
    <p:extLst>
      <p:ext uri="{BB962C8B-B14F-4D97-AF65-F5344CB8AC3E}">
        <p14:creationId xmlns:p14="http://schemas.microsoft.com/office/powerpoint/2010/main" val="193545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AF3A0-A0CE-3A91-3D12-6A3394122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0615C-D80A-6EAF-403B-B3DD5668FCA3}"/>
              </a:ext>
            </a:extLst>
          </p:cNvPr>
          <p:cNvSpPr>
            <a:spLocks noGrp="1"/>
          </p:cNvSpPr>
          <p:nvPr>
            <p:ph type="title"/>
          </p:nvPr>
        </p:nvSpPr>
        <p:spPr/>
        <p:txBody>
          <a:bodyPr>
            <a:normAutofit/>
          </a:bodyPr>
          <a:lstStyle/>
          <a:p>
            <a:r>
              <a:rPr lang="en-US" dirty="0"/>
              <a:t>Two Ways to Report Operating Cash Flows</a:t>
            </a:r>
          </a:p>
        </p:txBody>
      </p:sp>
      <p:pic>
        <p:nvPicPr>
          <p:cNvPr id="13" name="Picture 12">
            <a:extLst>
              <a:ext uri="{FF2B5EF4-FFF2-40B4-BE49-F238E27FC236}">
                <a16:creationId xmlns:a16="http://schemas.microsoft.com/office/drawing/2014/main" id="{500B9319-7E10-A7CB-9039-06DF278E6737}"/>
              </a:ext>
            </a:extLst>
          </p:cNvPr>
          <p:cNvPicPr>
            <a:picLocks noChangeAspect="1"/>
          </p:cNvPicPr>
          <p:nvPr/>
        </p:nvPicPr>
        <p:blipFill>
          <a:blip r:embed="rId3"/>
          <a:stretch>
            <a:fillRect/>
          </a:stretch>
        </p:blipFill>
        <p:spPr>
          <a:xfrm>
            <a:off x="2002431" y="998540"/>
            <a:ext cx="9537537" cy="5717892"/>
          </a:xfrm>
          <a:prstGeom prst="rect">
            <a:avLst/>
          </a:prstGeom>
        </p:spPr>
      </p:pic>
      <p:sp>
        <p:nvSpPr>
          <p:cNvPr id="15" name="TextBox 14">
            <a:extLst>
              <a:ext uri="{FF2B5EF4-FFF2-40B4-BE49-F238E27FC236}">
                <a16:creationId xmlns:a16="http://schemas.microsoft.com/office/drawing/2014/main" id="{0169E7F3-0C70-927B-906E-D675F8DC399F}"/>
              </a:ext>
            </a:extLst>
          </p:cNvPr>
          <p:cNvSpPr txBox="1"/>
          <p:nvPr/>
        </p:nvSpPr>
        <p:spPr>
          <a:xfrm>
            <a:off x="2164470" y="1721475"/>
            <a:ext cx="3414537"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DIRECT METHOD</a:t>
            </a:r>
            <a:r>
              <a:rPr lang="en-US" sz="2400" dirty="0"/>
              <a:t> </a:t>
            </a:r>
          </a:p>
        </p:txBody>
      </p:sp>
      <p:sp>
        <p:nvSpPr>
          <p:cNvPr id="17" name="TextBox 16">
            <a:extLst>
              <a:ext uri="{FF2B5EF4-FFF2-40B4-BE49-F238E27FC236}">
                <a16:creationId xmlns:a16="http://schemas.microsoft.com/office/drawing/2014/main" id="{7D4C45EE-897D-F90F-78F5-1DA424C4508C}"/>
              </a:ext>
            </a:extLst>
          </p:cNvPr>
          <p:cNvSpPr txBox="1"/>
          <p:nvPr/>
        </p:nvSpPr>
        <p:spPr>
          <a:xfrm>
            <a:off x="2164471" y="5184235"/>
            <a:ext cx="3923824"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INDIRECT METHOD</a:t>
            </a:r>
            <a:r>
              <a:rPr lang="en-US" sz="2400" dirty="0"/>
              <a:t> </a:t>
            </a:r>
          </a:p>
        </p:txBody>
      </p:sp>
      <p:sp>
        <p:nvSpPr>
          <p:cNvPr id="19" name="TextBox 18">
            <a:extLst>
              <a:ext uri="{FF2B5EF4-FFF2-40B4-BE49-F238E27FC236}">
                <a16:creationId xmlns:a16="http://schemas.microsoft.com/office/drawing/2014/main" id="{5543BD4E-DB6B-ABED-D5F3-11D0727B6774}"/>
              </a:ext>
            </a:extLst>
          </p:cNvPr>
          <p:cNvSpPr txBox="1"/>
          <p:nvPr/>
        </p:nvSpPr>
        <p:spPr>
          <a:xfrm>
            <a:off x="2233920" y="5493841"/>
            <a:ext cx="4514131" cy="1140697"/>
          </a:xfrm>
          <a:prstGeom prst="rect">
            <a:avLst/>
          </a:prstGeom>
          <a:noFill/>
        </p:spPr>
        <p:txBody>
          <a:bodyPr wrap="square" rtlCol="0">
            <a:spAutoFit/>
          </a:bodyPr>
          <a:lstStyle/>
          <a:p>
            <a:pPr>
              <a:lnSpc>
                <a:spcPct val="150000"/>
              </a:lnSpc>
            </a:pPr>
            <a:r>
              <a:rPr lang="en-US" sz="2400" dirty="0">
                <a:latin typeface="Arial" panose="020B0604020202020204" pitchFamily="34" charset="0"/>
                <a:cs typeface="Arial" panose="020B0604020202020204" pitchFamily="34" charset="0"/>
              </a:rPr>
              <a:t>The Reconciliation Approach</a:t>
            </a:r>
          </a:p>
          <a:p>
            <a:pPr>
              <a:lnSpc>
                <a:spcPct val="150000"/>
              </a:lnSpc>
            </a:pPr>
            <a:r>
              <a:rPr lang="en-US" sz="2400" dirty="0">
                <a:latin typeface="Arial" panose="020B0604020202020204" pitchFamily="34" charset="0"/>
                <a:cs typeface="Arial" panose="020B0604020202020204" pitchFamily="34" charset="0"/>
              </a:rPr>
              <a:t>Net Income +/- Adjustments</a:t>
            </a:r>
            <a:endParaRPr lang="en-US" sz="2000" dirty="0"/>
          </a:p>
        </p:txBody>
      </p:sp>
      <p:sp>
        <p:nvSpPr>
          <p:cNvPr id="20" name="TextBox 19">
            <a:extLst>
              <a:ext uri="{FF2B5EF4-FFF2-40B4-BE49-F238E27FC236}">
                <a16:creationId xmlns:a16="http://schemas.microsoft.com/office/drawing/2014/main" id="{5A3C7BE4-04AB-0F41-A7EF-43327BED1537}"/>
              </a:ext>
            </a:extLst>
          </p:cNvPr>
          <p:cNvSpPr txBox="1"/>
          <p:nvPr/>
        </p:nvSpPr>
        <p:spPr>
          <a:xfrm>
            <a:off x="2268644" y="2678269"/>
            <a:ext cx="4687751" cy="1140697"/>
          </a:xfrm>
          <a:prstGeom prst="rect">
            <a:avLst/>
          </a:prstGeom>
          <a:noFill/>
        </p:spPr>
        <p:txBody>
          <a:bodyPr wrap="square" rtlCol="0">
            <a:spAutoFit/>
          </a:bodyPr>
          <a:lstStyle/>
          <a:p>
            <a:pPr>
              <a:lnSpc>
                <a:spcPct val="150000"/>
              </a:lnSpc>
            </a:pPr>
            <a:r>
              <a:rPr lang="en-US" sz="2400" dirty="0">
                <a:latin typeface="Arial" panose="020B0604020202020204" pitchFamily="34" charset="0"/>
                <a:cs typeface="Arial" panose="020B0604020202020204" pitchFamily="34" charset="0"/>
              </a:rPr>
              <a:t>The Checkbook Approach</a:t>
            </a:r>
          </a:p>
          <a:p>
            <a:pPr>
              <a:lnSpc>
                <a:spcPct val="150000"/>
              </a:lnSpc>
            </a:pPr>
            <a:r>
              <a:rPr lang="en-US" sz="2400" dirty="0">
                <a:latin typeface="Arial" panose="020B0604020202020204" pitchFamily="34" charset="0"/>
                <a:cs typeface="Arial" panose="020B0604020202020204" pitchFamily="34" charset="0"/>
              </a:rPr>
              <a:t>Cash Receipts – Cash Payments</a:t>
            </a:r>
            <a:endParaRPr lang="en-US" sz="2000" dirty="0"/>
          </a:p>
        </p:txBody>
      </p:sp>
      <p:sp>
        <p:nvSpPr>
          <p:cNvPr id="21" name="TextBox 20">
            <a:extLst>
              <a:ext uri="{FF2B5EF4-FFF2-40B4-BE49-F238E27FC236}">
                <a16:creationId xmlns:a16="http://schemas.microsoft.com/office/drawing/2014/main" id="{BC28F996-3361-46B2-B17E-8A38D47F6B8E}"/>
              </a:ext>
            </a:extLst>
          </p:cNvPr>
          <p:cNvSpPr txBox="1"/>
          <p:nvPr/>
        </p:nvSpPr>
        <p:spPr>
          <a:xfrm>
            <a:off x="7778206" y="5168757"/>
            <a:ext cx="4085852"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Net Cash Flow </a:t>
            </a:r>
          </a:p>
          <a:p>
            <a:pPr algn="ctr"/>
            <a:r>
              <a:rPr lang="en-US" sz="2400" b="1" dirty="0">
                <a:latin typeface="Arial" panose="020B0604020202020204" pitchFamily="34" charset="0"/>
                <a:cs typeface="Arial" panose="020B0604020202020204" pitchFamily="34" charset="0"/>
              </a:rPr>
              <a:t>From Operating Activities</a:t>
            </a:r>
          </a:p>
        </p:txBody>
      </p:sp>
      <p:sp>
        <p:nvSpPr>
          <p:cNvPr id="32" name="Left Brace 31">
            <a:extLst>
              <a:ext uri="{FF2B5EF4-FFF2-40B4-BE49-F238E27FC236}">
                <a16:creationId xmlns:a16="http://schemas.microsoft.com/office/drawing/2014/main" id="{B640092A-45DB-FE4E-B62B-989945CC16C7}"/>
              </a:ext>
            </a:extLst>
          </p:cNvPr>
          <p:cNvSpPr/>
          <p:nvPr/>
        </p:nvSpPr>
        <p:spPr>
          <a:xfrm>
            <a:off x="1643612" y="2407534"/>
            <a:ext cx="497711" cy="2604304"/>
          </a:xfrm>
          <a:prstGeom prst="leftBrace">
            <a:avLst/>
          </a:prstGeom>
          <a:ln w="38100">
            <a:solidFill>
              <a:srgbClr val="135BD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40F88F97-8D75-9CE0-ECE3-7C28DCA78646}"/>
              </a:ext>
            </a:extLst>
          </p:cNvPr>
          <p:cNvSpPr txBox="1"/>
          <p:nvPr/>
        </p:nvSpPr>
        <p:spPr>
          <a:xfrm>
            <a:off x="-86789" y="3294187"/>
            <a:ext cx="1996633"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Cash Flow</a:t>
            </a:r>
          </a:p>
          <a:p>
            <a:pPr algn="ctr"/>
            <a:r>
              <a:rPr lang="en-US" sz="2400" b="1" dirty="0">
                <a:latin typeface="Arial" panose="020B0604020202020204" pitchFamily="34" charset="0"/>
                <a:cs typeface="Arial" panose="020B0604020202020204" pitchFamily="34" charset="0"/>
              </a:rPr>
              <a:t>Calculation</a:t>
            </a:r>
            <a:endParaRPr lang="en-US" sz="2400" dirty="0"/>
          </a:p>
        </p:txBody>
      </p:sp>
    </p:spTree>
    <p:extLst>
      <p:ext uri="{BB962C8B-B14F-4D97-AF65-F5344CB8AC3E}">
        <p14:creationId xmlns:p14="http://schemas.microsoft.com/office/powerpoint/2010/main" val="188343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1B8B-F889-408A-F651-B715AC28054B}"/>
            </a:ext>
          </a:extLst>
        </p:cNvPr>
        <p:cNvGrpSpPr/>
        <p:nvPr/>
      </p:nvGrpSpPr>
      <p:grpSpPr>
        <a:xfrm>
          <a:off x="0" y="0"/>
          <a:ext cx="0" cy="0"/>
          <a:chOff x="0" y="0"/>
          <a:chExt cx="0" cy="0"/>
        </a:xfrm>
      </p:grpSpPr>
      <p:sp>
        <p:nvSpPr>
          <p:cNvPr id="15" name="Text 4">
            <a:extLst>
              <a:ext uri="{FF2B5EF4-FFF2-40B4-BE49-F238E27FC236}">
                <a16:creationId xmlns:a16="http://schemas.microsoft.com/office/drawing/2014/main" id="{ED3B831F-A29C-BB26-8F77-458E55A559E1}"/>
              </a:ext>
            </a:extLst>
          </p:cNvPr>
          <p:cNvSpPr/>
          <p:nvPr/>
        </p:nvSpPr>
        <p:spPr>
          <a:xfrm>
            <a:off x="1079662" y="1730425"/>
            <a:ext cx="9499600" cy="5095748"/>
          </a:xfrm>
          <a:prstGeom prst="roundRect">
            <a:avLst>
              <a:gd name="adj" fmla="val 3697"/>
            </a:avLst>
          </a:prstGeom>
          <a:solidFill>
            <a:srgbClr val="EFF6FF"/>
          </a:solidFill>
          <a:ln w="19050">
            <a:solidFill>
              <a:srgbClr val="3B82F6"/>
            </a:solidFill>
          </a:ln>
        </p:spPr>
        <p:txBody>
          <a:bodyPr wrap="square" rtlCol="0" anchor="ctr"/>
          <a:lstStyle/>
          <a:p>
            <a:endParaRPr lang="en-US" sz="2000" dirty="0"/>
          </a:p>
        </p:txBody>
      </p:sp>
      <p:sp>
        <p:nvSpPr>
          <p:cNvPr id="2" name="Title 1">
            <a:extLst>
              <a:ext uri="{FF2B5EF4-FFF2-40B4-BE49-F238E27FC236}">
                <a16:creationId xmlns:a16="http://schemas.microsoft.com/office/drawing/2014/main" id="{0D21D81F-4FCC-F81F-9922-205AB5B3B805}"/>
              </a:ext>
            </a:extLst>
          </p:cNvPr>
          <p:cNvSpPr>
            <a:spLocks noGrp="1"/>
          </p:cNvSpPr>
          <p:nvPr>
            <p:ph type="title"/>
          </p:nvPr>
        </p:nvSpPr>
        <p:spPr>
          <a:xfrm>
            <a:off x="609600" y="274638"/>
            <a:ext cx="10972800" cy="1143000"/>
          </a:xfrm>
        </p:spPr>
        <p:txBody>
          <a:bodyPr anchor="ctr">
            <a:normAutofit/>
          </a:bodyPr>
          <a:lstStyle/>
          <a:p>
            <a:r>
              <a:rPr lang="en-US" dirty="0"/>
              <a:t>The Direct Method – Receipts &amp; Disbursements</a:t>
            </a:r>
          </a:p>
        </p:txBody>
      </p:sp>
      <p:graphicFrame>
        <p:nvGraphicFramePr>
          <p:cNvPr id="12" name="Table 11">
            <a:extLst>
              <a:ext uri="{FF2B5EF4-FFF2-40B4-BE49-F238E27FC236}">
                <a16:creationId xmlns:a16="http://schemas.microsoft.com/office/drawing/2014/main" id="{D49C8A3F-1BB1-2628-A3D4-AF5A37FA288A}"/>
              </a:ext>
            </a:extLst>
          </p:cNvPr>
          <p:cNvGraphicFramePr>
            <a:graphicFrameLocks noGrp="1"/>
          </p:cNvGraphicFramePr>
          <p:nvPr>
            <p:extLst>
              <p:ext uri="{D42A27DB-BD31-4B8C-83A1-F6EECF244321}">
                <p14:modId xmlns:p14="http://schemas.microsoft.com/office/powerpoint/2010/main" val="1777894254"/>
              </p:ext>
            </p:extLst>
          </p:nvPr>
        </p:nvGraphicFramePr>
        <p:xfrm>
          <a:off x="1461355" y="1730425"/>
          <a:ext cx="8759091" cy="4983167"/>
        </p:xfrm>
        <a:graphic>
          <a:graphicData uri="http://schemas.openxmlformats.org/drawingml/2006/table">
            <a:tbl>
              <a:tblPr/>
              <a:tblGrid>
                <a:gridCol w="7396503">
                  <a:extLst>
                    <a:ext uri="{9D8B030D-6E8A-4147-A177-3AD203B41FA5}">
                      <a16:colId xmlns:a16="http://schemas.microsoft.com/office/drawing/2014/main" val="1215667525"/>
                    </a:ext>
                  </a:extLst>
                </a:gridCol>
                <a:gridCol w="1362588">
                  <a:extLst>
                    <a:ext uri="{9D8B030D-6E8A-4147-A177-3AD203B41FA5}">
                      <a16:colId xmlns:a16="http://schemas.microsoft.com/office/drawing/2014/main" val="1191255517"/>
                    </a:ext>
                  </a:extLst>
                </a:gridCol>
              </a:tblGrid>
              <a:tr h="649455">
                <a:tc gridSpan="2">
                  <a:txBody>
                    <a:bodyPr/>
                    <a:lstStyle/>
                    <a:p>
                      <a:pPr algn="ctr" fontAlgn="b">
                        <a:buNone/>
                      </a:pPr>
                      <a:r>
                        <a:rPr lang="en-US" sz="2400" b="1" i="0" u="none" strike="noStrike" dirty="0">
                          <a:solidFill>
                            <a:srgbClr val="153D64"/>
                          </a:solidFill>
                          <a:effectLst/>
                          <a:latin typeface="Arial" panose="020B0604020202020204" pitchFamily="34" charset="0"/>
                        </a:rPr>
                        <a:t>Cash Flows from Operating Activities ($ in millions)</a:t>
                      </a:r>
                      <a:endParaRPr lang="en-US" sz="1800" b="0" i="0" u="none" strike="noStrike" dirty="0">
                        <a:effectLst/>
                        <a:latin typeface="Arial" panose="020B0604020202020204" pitchFamily="34" charset="0"/>
                      </a:endParaRPr>
                    </a:p>
                  </a:txBody>
                  <a:tcPr marL="120269" marR="120269" marT="60135" marB="60135">
                    <a:lnL>
                      <a:noFill/>
                    </a:lnL>
                    <a:lnR>
                      <a:noFill/>
                    </a:lnR>
                    <a:lnT>
                      <a:noFill/>
                    </a:lnT>
                    <a:lnB w="12700" cap="flat" cmpd="sng" algn="ctr">
                      <a:solidFill>
                        <a:srgbClr val="00206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019854663"/>
                  </a:ext>
                </a:extLst>
              </a:tr>
              <a:tr h="541714">
                <a:tc>
                  <a:txBody>
                    <a:bodyPr/>
                    <a:lstStyle/>
                    <a:p>
                      <a:pPr algn="l" fontAlgn="ctr">
                        <a:buNone/>
                      </a:pPr>
                      <a:r>
                        <a:rPr lang="en-US" sz="2400" b="0" i="0" u="none" strike="noStrike" dirty="0">
                          <a:solidFill>
                            <a:srgbClr val="2B6E31"/>
                          </a:solidFill>
                          <a:effectLst/>
                          <a:latin typeface="Arial" panose="020B0604020202020204" pitchFamily="34" charset="0"/>
                        </a:rPr>
                        <a:t>From customers:</a:t>
                      </a:r>
                      <a:endParaRPr lang="en-US" sz="1800" b="0" i="0" u="none" strike="noStrike" dirty="0">
                        <a:effectLst/>
                        <a:latin typeface="Arial" panose="020B0604020202020204" pitchFamily="34" charset="0"/>
                      </a:endParaRPr>
                    </a:p>
                  </a:txBody>
                  <a:tcPr marL="12528" marR="12528" marT="12528" marB="0" anchor="ctr">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ctr">
                        <a:buNone/>
                      </a:pPr>
                      <a:r>
                        <a:rPr lang="en-US" sz="2400" b="0" i="0" u="none" strike="noStrike" dirty="0">
                          <a:solidFill>
                            <a:srgbClr val="2B6E31"/>
                          </a:solidFill>
                          <a:effectLst/>
                          <a:latin typeface="Arial" panose="020B0604020202020204" pitchFamily="34" charset="0"/>
                        </a:rPr>
                        <a:t>       +98 </a:t>
                      </a:r>
                      <a:endParaRPr lang="en-US" sz="1800" b="0" i="0" u="none" strike="noStrike" dirty="0">
                        <a:effectLst/>
                        <a:latin typeface="Arial" panose="020B0604020202020204" pitchFamily="34" charset="0"/>
                      </a:endParaRPr>
                    </a:p>
                  </a:txBody>
                  <a:tcPr marL="12528" marR="12528" marT="12528" marB="0" anchor="ctr">
                    <a:lnL>
                      <a:noFill/>
                    </a:lnL>
                    <a:lnR>
                      <a:noFill/>
                    </a:lnR>
                    <a:lnT w="1270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140584413"/>
                  </a:ext>
                </a:extLst>
              </a:tr>
              <a:tr h="541714">
                <a:tc>
                  <a:txBody>
                    <a:bodyPr/>
                    <a:lstStyle/>
                    <a:p>
                      <a:pPr algn="l" fontAlgn="ctr">
                        <a:buNone/>
                      </a:pPr>
                      <a:r>
                        <a:rPr lang="en-US" sz="2400" b="0" i="0" u="none" strike="noStrike" dirty="0">
                          <a:solidFill>
                            <a:srgbClr val="2B6E31"/>
                          </a:solidFill>
                          <a:effectLst/>
                          <a:latin typeface="Arial" panose="020B0604020202020204" pitchFamily="34" charset="0"/>
                        </a:rPr>
                        <a:t>From investment revenue:</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ctr">
                        <a:buNone/>
                      </a:pPr>
                      <a:r>
                        <a:rPr lang="en-US" sz="2400" b="0" i="0" u="none" strike="noStrike" dirty="0">
                          <a:solidFill>
                            <a:srgbClr val="2B6E31"/>
                          </a:solidFill>
                          <a:effectLst/>
                          <a:latin typeface="Arial" panose="020B0604020202020204" pitchFamily="34" charset="0"/>
                        </a:rPr>
                        <a:t>       +3 </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586393230"/>
                  </a:ext>
                </a:extLst>
              </a:tr>
              <a:tr h="541714">
                <a:tc>
                  <a:txBody>
                    <a:bodyPr/>
                    <a:lstStyle/>
                    <a:p>
                      <a:pPr algn="l" fontAlgn="ctr">
                        <a:buNone/>
                      </a:pPr>
                      <a:r>
                        <a:rPr lang="en-US" sz="2400" b="0" i="0" u="none" strike="noStrike" dirty="0">
                          <a:solidFill>
                            <a:srgbClr val="821613"/>
                          </a:solidFill>
                          <a:effectLst/>
                          <a:latin typeface="Arial" panose="020B0604020202020204" pitchFamily="34" charset="0"/>
                        </a:rPr>
                        <a:t>To suppliers of goods</a:t>
                      </a:r>
                      <a:r>
                        <a:rPr lang="en-US" sz="2400" b="0" i="0" u="none" strike="noStrike" dirty="0">
                          <a:solidFill>
                            <a:srgbClr val="802D2D"/>
                          </a:solidFill>
                          <a:effectLst/>
                          <a:latin typeface="Arial" panose="020B0604020202020204" pitchFamily="34" charset="0"/>
                        </a:rPr>
                        <a:t>:</a:t>
                      </a:r>
                      <a:endParaRPr lang="en-US" sz="1800" b="0" i="0" u="none" strike="noStrike" dirty="0">
                        <a:effectLst/>
                        <a:latin typeface="Arial" panose="020B0604020202020204" pitchFamily="34" charset="0"/>
                      </a:endParaRPr>
                    </a:p>
                  </a:txBody>
                  <a:tcPr marL="12528" marR="12528" marT="12528" marB="0" anchor="ctr">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ctr">
                        <a:buNone/>
                      </a:pPr>
                      <a:r>
                        <a:rPr lang="en-US" sz="2400" b="0" i="0" u="none" strike="noStrike">
                          <a:solidFill>
                            <a:srgbClr val="821613"/>
                          </a:solidFill>
                          <a:effectLst/>
                          <a:latin typeface="Arial" panose="020B0604020202020204" pitchFamily="34" charset="0"/>
                        </a:rPr>
                        <a:t>      (50)</a:t>
                      </a:r>
                      <a:endParaRPr lang="en-US" sz="1800" b="0" i="0" u="none" strike="noStrike">
                        <a:effectLst/>
                        <a:latin typeface="Arial" panose="020B0604020202020204" pitchFamily="34" charset="0"/>
                      </a:endParaRPr>
                    </a:p>
                  </a:txBody>
                  <a:tcPr marL="12528" marR="12528" marT="12528" marB="0" anchor="ctr">
                    <a:lnL>
                      <a:noFill/>
                    </a:lnL>
                    <a:lnR>
                      <a:noFill/>
                    </a:lnR>
                    <a:lnT w="1270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3067854874"/>
                  </a:ext>
                </a:extLst>
              </a:tr>
              <a:tr h="541714">
                <a:tc>
                  <a:txBody>
                    <a:bodyPr/>
                    <a:lstStyle/>
                    <a:p>
                      <a:pPr algn="l" fontAlgn="ctr">
                        <a:buNone/>
                      </a:pPr>
                      <a:r>
                        <a:rPr lang="en-US" sz="2400" b="0" i="0" u="none" strike="noStrike" dirty="0">
                          <a:solidFill>
                            <a:srgbClr val="821613"/>
                          </a:solidFill>
                          <a:effectLst/>
                          <a:latin typeface="Arial" panose="020B0604020202020204" pitchFamily="34" charset="0"/>
                        </a:rPr>
                        <a:t>To employees</a:t>
                      </a:r>
                      <a:r>
                        <a:rPr lang="en-US" sz="2400" b="0" i="0" u="none" strike="noStrike" dirty="0">
                          <a:solidFill>
                            <a:srgbClr val="802D2D"/>
                          </a:solidFill>
                          <a:effectLst/>
                          <a:latin typeface="Arial" panose="020B0604020202020204" pitchFamily="34" charset="0"/>
                        </a:rPr>
                        <a:t>:</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a:noFill/>
                    </a:lnB>
                    <a:noFill/>
                  </a:tcPr>
                </a:tc>
                <a:tc>
                  <a:txBody>
                    <a:bodyPr/>
                    <a:lstStyle/>
                    <a:p>
                      <a:pPr algn="r" fontAlgn="ctr">
                        <a:buNone/>
                      </a:pPr>
                      <a:r>
                        <a:rPr lang="en-US" sz="2400" b="0" i="0" u="none" strike="noStrike" dirty="0">
                          <a:solidFill>
                            <a:srgbClr val="821613"/>
                          </a:solidFill>
                          <a:effectLst/>
                          <a:latin typeface="Arial" panose="020B0604020202020204" pitchFamily="34" charset="0"/>
                        </a:rPr>
                        <a:t>      (11)</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a:noFill/>
                    </a:lnB>
                    <a:noFill/>
                  </a:tcPr>
                </a:tc>
                <a:extLst>
                  <a:ext uri="{0D108BD9-81ED-4DB2-BD59-A6C34878D82A}">
                    <a16:rowId xmlns:a16="http://schemas.microsoft.com/office/drawing/2014/main" val="3067826542"/>
                  </a:ext>
                </a:extLst>
              </a:tr>
              <a:tr h="541714">
                <a:tc>
                  <a:txBody>
                    <a:bodyPr/>
                    <a:lstStyle/>
                    <a:p>
                      <a:pPr algn="l" fontAlgn="ctr">
                        <a:buNone/>
                      </a:pPr>
                      <a:r>
                        <a:rPr lang="en-US" sz="2400" b="0" i="0" u="none" strike="noStrike" dirty="0">
                          <a:solidFill>
                            <a:srgbClr val="821613"/>
                          </a:solidFill>
                          <a:effectLst/>
                          <a:latin typeface="Arial" panose="020B0604020202020204" pitchFamily="34" charset="0"/>
                        </a:rPr>
                        <a:t>For interest</a:t>
                      </a:r>
                      <a:r>
                        <a:rPr lang="en-US" sz="2400" b="0" i="0" u="none" strike="noStrike" dirty="0">
                          <a:solidFill>
                            <a:srgbClr val="802D2D"/>
                          </a:solidFill>
                          <a:effectLst/>
                          <a:latin typeface="Arial" panose="020B0604020202020204" pitchFamily="34" charset="0"/>
                        </a:rPr>
                        <a:t>:</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a:noFill/>
                    </a:lnB>
                    <a:noFill/>
                  </a:tcPr>
                </a:tc>
                <a:tc>
                  <a:txBody>
                    <a:bodyPr/>
                    <a:lstStyle/>
                    <a:p>
                      <a:pPr algn="r" fontAlgn="ctr">
                        <a:buNone/>
                      </a:pPr>
                      <a:r>
                        <a:rPr lang="en-US" sz="2400" b="0" i="0" u="none" strike="noStrike">
                          <a:solidFill>
                            <a:srgbClr val="821613"/>
                          </a:solidFill>
                          <a:effectLst/>
                          <a:latin typeface="Arial" panose="020B0604020202020204" pitchFamily="34" charset="0"/>
                        </a:rPr>
                        <a:t>        (3)</a:t>
                      </a:r>
                      <a:endParaRPr lang="en-US" sz="1800" b="0" i="0" u="none" strike="noStrike">
                        <a:effectLst/>
                        <a:latin typeface="Arial" panose="020B0604020202020204" pitchFamily="34" charset="0"/>
                      </a:endParaRPr>
                    </a:p>
                  </a:txBody>
                  <a:tcPr marL="12528" marR="12528" marT="12528" marB="0" anchor="ctr">
                    <a:lnL>
                      <a:noFill/>
                    </a:lnL>
                    <a:lnR>
                      <a:noFill/>
                    </a:lnR>
                    <a:lnT>
                      <a:noFill/>
                    </a:lnT>
                    <a:lnB>
                      <a:noFill/>
                    </a:lnB>
                    <a:noFill/>
                  </a:tcPr>
                </a:tc>
                <a:extLst>
                  <a:ext uri="{0D108BD9-81ED-4DB2-BD59-A6C34878D82A}">
                    <a16:rowId xmlns:a16="http://schemas.microsoft.com/office/drawing/2014/main" val="1204039375"/>
                  </a:ext>
                </a:extLst>
              </a:tr>
              <a:tr h="541714">
                <a:tc>
                  <a:txBody>
                    <a:bodyPr/>
                    <a:lstStyle/>
                    <a:p>
                      <a:pPr algn="l" fontAlgn="ctr">
                        <a:buNone/>
                      </a:pPr>
                      <a:r>
                        <a:rPr lang="en-US" sz="2400" b="0" i="0" u="none" strike="noStrike" dirty="0">
                          <a:solidFill>
                            <a:srgbClr val="821613"/>
                          </a:solidFill>
                          <a:effectLst/>
                          <a:latin typeface="Arial" panose="020B0604020202020204" pitchFamily="34" charset="0"/>
                        </a:rPr>
                        <a:t>For Insurance</a:t>
                      </a:r>
                      <a:r>
                        <a:rPr lang="en-US" sz="2400" b="0" i="0" u="none" strike="noStrike" dirty="0">
                          <a:solidFill>
                            <a:srgbClr val="802D2D"/>
                          </a:solidFill>
                          <a:effectLst/>
                          <a:latin typeface="Arial" panose="020B0604020202020204" pitchFamily="34" charset="0"/>
                        </a:rPr>
                        <a:t>:</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a:noFill/>
                    </a:lnB>
                    <a:noFill/>
                  </a:tcPr>
                </a:tc>
                <a:tc>
                  <a:txBody>
                    <a:bodyPr/>
                    <a:lstStyle/>
                    <a:p>
                      <a:pPr algn="r" fontAlgn="ctr">
                        <a:buNone/>
                      </a:pPr>
                      <a:r>
                        <a:rPr lang="en-US" sz="2400" b="0" i="0" u="none" strike="noStrike">
                          <a:solidFill>
                            <a:srgbClr val="821613"/>
                          </a:solidFill>
                          <a:effectLst/>
                          <a:latin typeface="Arial" panose="020B0604020202020204" pitchFamily="34" charset="0"/>
                        </a:rPr>
                        <a:t>        (4)</a:t>
                      </a:r>
                      <a:endParaRPr lang="en-US" sz="1800" b="0" i="0" u="none" strike="noStrike">
                        <a:effectLst/>
                        <a:latin typeface="Arial" panose="020B0604020202020204" pitchFamily="34" charset="0"/>
                      </a:endParaRPr>
                    </a:p>
                  </a:txBody>
                  <a:tcPr marL="12528" marR="12528" marT="12528" marB="0" anchor="ctr">
                    <a:lnL>
                      <a:noFill/>
                    </a:lnL>
                    <a:lnR>
                      <a:noFill/>
                    </a:lnR>
                    <a:lnT>
                      <a:noFill/>
                    </a:lnT>
                    <a:lnB>
                      <a:noFill/>
                    </a:lnB>
                    <a:noFill/>
                  </a:tcPr>
                </a:tc>
                <a:extLst>
                  <a:ext uri="{0D108BD9-81ED-4DB2-BD59-A6C34878D82A}">
                    <a16:rowId xmlns:a16="http://schemas.microsoft.com/office/drawing/2014/main" val="106214130"/>
                  </a:ext>
                </a:extLst>
              </a:tr>
              <a:tr h="541714">
                <a:tc>
                  <a:txBody>
                    <a:bodyPr/>
                    <a:lstStyle/>
                    <a:p>
                      <a:pPr algn="l" fontAlgn="ctr">
                        <a:buNone/>
                      </a:pPr>
                      <a:r>
                        <a:rPr lang="en-US" sz="2400" b="0" i="0" u="none" strike="noStrike" dirty="0">
                          <a:solidFill>
                            <a:srgbClr val="821613"/>
                          </a:solidFill>
                          <a:effectLst/>
                          <a:latin typeface="Arial" panose="020B0604020202020204" pitchFamily="34" charset="0"/>
                        </a:rPr>
                        <a:t>For income taxes</a:t>
                      </a:r>
                      <a:r>
                        <a:rPr lang="en-US" sz="2400" b="0" i="0" u="none" strike="noStrike" dirty="0">
                          <a:solidFill>
                            <a:srgbClr val="802D2D"/>
                          </a:solidFill>
                          <a:effectLst/>
                          <a:latin typeface="Arial" panose="020B0604020202020204" pitchFamily="34" charset="0"/>
                        </a:rPr>
                        <a:t>:</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ctr">
                        <a:buNone/>
                      </a:pPr>
                      <a:r>
                        <a:rPr lang="en-US" sz="2400" b="0" i="0" u="none" strike="noStrike">
                          <a:solidFill>
                            <a:srgbClr val="821613"/>
                          </a:solidFill>
                          <a:effectLst/>
                          <a:latin typeface="Arial" panose="020B0604020202020204" pitchFamily="34" charset="0"/>
                        </a:rPr>
                        <a:t>      (11)</a:t>
                      </a:r>
                      <a:endParaRPr lang="en-US" sz="1800" b="0" i="0" u="none" strike="noStrike">
                        <a:effectLst/>
                        <a:latin typeface="Arial" panose="020B0604020202020204" pitchFamily="34" charset="0"/>
                      </a:endParaRPr>
                    </a:p>
                  </a:txBody>
                  <a:tcPr marL="12528" marR="12528" marT="12528" marB="0" anchor="ctr">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259456414"/>
                  </a:ext>
                </a:extLst>
              </a:tr>
              <a:tr h="541714">
                <a:tc>
                  <a:txBody>
                    <a:bodyPr/>
                    <a:lstStyle/>
                    <a:p>
                      <a:pPr algn="l" fontAlgn="ctr">
                        <a:buNone/>
                      </a:pPr>
                      <a:r>
                        <a:rPr lang="en-US" sz="2400" b="1" i="0" u="none" strike="noStrike" dirty="0">
                          <a:solidFill>
                            <a:srgbClr val="153D64"/>
                          </a:solidFill>
                          <a:effectLst/>
                          <a:latin typeface="Arial" panose="020B0604020202020204" pitchFamily="34" charset="0"/>
                        </a:rPr>
                        <a:t>Net cash flows from operating activities:</a:t>
                      </a:r>
                      <a:endParaRPr lang="en-US" sz="1800" b="0" i="0" u="none" strike="noStrike" dirty="0">
                        <a:effectLst/>
                        <a:latin typeface="Arial" panose="020B0604020202020204" pitchFamily="34" charset="0"/>
                      </a:endParaRPr>
                    </a:p>
                  </a:txBody>
                  <a:tcPr marL="12528" marR="12528" marT="12528"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ctr">
                        <a:buNone/>
                      </a:pPr>
                      <a:r>
                        <a:rPr lang="en-US" sz="2400" b="1" i="0" u="none" strike="noStrike" dirty="0">
                          <a:solidFill>
                            <a:srgbClr val="07213B"/>
                          </a:solidFill>
                          <a:effectLst/>
                          <a:latin typeface="Arial" panose="020B0604020202020204" pitchFamily="34" charset="0"/>
                        </a:rPr>
                        <a:t>       </a:t>
                      </a:r>
                      <a:r>
                        <a:rPr lang="en-US" sz="2400" b="1" i="0" u="none" strike="noStrike" dirty="0">
                          <a:solidFill>
                            <a:schemeClr val="accent1">
                              <a:lumMod val="50000"/>
                            </a:schemeClr>
                          </a:solidFill>
                          <a:effectLst/>
                          <a:latin typeface="Arial" panose="020B0604020202020204" pitchFamily="34" charset="0"/>
                        </a:rPr>
                        <a:t>$22 </a:t>
                      </a:r>
                      <a:endParaRPr lang="en-US" sz="1800" b="0" i="0" u="none" strike="noStrike" dirty="0">
                        <a:solidFill>
                          <a:schemeClr val="accent1">
                            <a:lumMod val="50000"/>
                          </a:schemeClr>
                        </a:solidFill>
                        <a:effectLst/>
                        <a:latin typeface="Arial" panose="020B0604020202020204" pitchFamily="34" charset="0"/>
                      </a:endParaRPr>
                    </a:p>
                  </a:txBody>
                  <a:tcPr marL="12528" marR="12528" marT="12528"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521320601"/>
                  </a:ext>
                </a:extLst>
              </a:tr>
            </a:tbl>
          </a:graphicData>
        </a:graphic>
      </p:graphicFrame>
      <p:sp>
        <p:nvSpPr>
          <p:cNvPr id="13" name="TextBox 12">
            <a:extLst>
              <a:ext uri="{FF2B5EF4-FFF2-40B4-BE49-F238E27FC236}">
                <a16:creationId xmlns:a16="http://schemas.microsoft.com/office/drawing/2014/main" id="{4A727665-A33D-9A63-1BCC-9B3A58AC24BE}"/>
              </a:ext>
            </a:extLst>
          </p:cNvPr>
          <p:cNvSpPr txBox="1"/>
          <p:nvPr/>
        </p:nvSpPr>
        <p:spPr>
          <a:xfrm>
            <a:off x="763929" y="1233764"/>
            <a:ext cx="996580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Case Study: United Brands Corporation (Year Ended Dec 31, 2021)</a:t>
            </a:r>
          </a:p>
        </p:txBody>
      </p:sp>
    </p:spTree>
    <p:extLst>
      <p:ext uri="{BB962C8B-B14F-4D97-AF65-F5344CB8AC3E}">
        <p14:creationId xmlns:p14="http://schemas.microsoft.com/office/powerpoint/2010/main" val="203136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4F532-20E0-2889-BFC1-AB44EAB82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B8320-A7EF-79B8-6D9E-43D2D86D4D8C}"/>
              </a:ext>
            </a:extLst>
          </p:cNvPr>
          <p:cNvSpPr>
            <a:spLocks noGrp="1"/>
          </p:cNvSpPr>
          <p:nvPr>
            <p:ph type="title"/>
          </p:nvPr>
        </p:nvSpPr>
        <p:spPr>
          <a:xfrm>
            <a:off x="609600" y="274638"/>
            <a:ext cx="10972800" cy="1143000"/>
          </a:xfrm>
        </p:spPr>
        <p:txBody>
          <a:bodyPr anchor="ctr">
            <a:normAutofit/>
          </a:bodyPr>
          <a:lstStyle/>
          <a:p>
            <a:pPr>
              <a:lnSpc>
                <a:spcPct val="90000"/>
              </a:lnSpc>
            </a:pPr>
            <a:r>
              <a:rPr lang="en-US" sz="3700"/>
              <a:t>The Indirect Method – Reconciliation of </a:t>
            </a:r>
            <a:br>
              <a:rPr lang="en-US" sz="3700"/>
            </a:br>
            <a:r>
              <a:rPr lang="en-US" sz="3700"/>
              <a:t>Net Income to Cash Flow</a:t>
            </a:r>
          </a:p>
        </p:txBody>
      </p:sp>
      <p:pic>
        <p:nvPicPr>
          <p:cNvPr id="6" name="Picture 5">
            <a:extLst>
              <a:ext uri="{FF2B5EF4-FFF2-40B4-BE49-F238E27FC236}">
                <a16:creationId xmlns:a16="http://schemas.microsoft.com/office/drawing/2014/main" id="{33A36E12-6E70-9D86-CE43-3D35690221D5}"/>
              </a:ext>
            </a:extLst>
          </p:cNvPr>
          <p:cNvPicPr>
            <a:picLocks noChangeAspect="1"/>
          </p:cNvPicPr>
          <p:nvPr/>
        </p:nvPicPr>
        <p:blipFill>
          <a:blip r:embed="rId3"/>
          <a:stretch>
            <a:fillRect/>
          </a:stretch>
        </p:blipFill>
        <p:spPr>
          <a:xfrm>
            <a:off x="958721" y="1600201"/>
            <a:ext cx="10274558" cy="4983161"/>
          </a:xfrm>
          <a:prstGeom prst="rect">
            <a:avLst/>
          </a:prstGeom>
          <a:noFill/>
        </p:spPr>
      </p:pic>
      <p:sp>
        <p:nvSpPr>
          <p:cNvPr id="8" name="Rectangle 7">
            <a:extLst>
              <a:ext uri="{FF2B5EF4-FFF2-40B4-BE49-F238E27FC236}">
                <a16:creationId xmlns:a16="http://schemas.microsoft.com/office/drawing/2014/main" id="{E11D092D-C573-77E1-7364-21766380131C}"/>
              </a:ext>
            </a:extLst>
          </p:cNvPr>
          <p:cNvSpPr/>
          <p:nvPr/>
        </p:nvSpPr>
        <p:spPr>
          <a:xfrm>
            <a:off x="2523282" y="2928395"/>
            <a:ext cx="7199453" cy="3643392"/>
          </a:xfrm>
          <a:prstGeom prst="rect">
            <a:avLst/>
          </a:prstGeom>
          <a:solidFill>
            <a:srgbClr val="F0F1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3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01EDD-260A-65DC-4100-4A9684D4B2DB}"/>
            </a:ext>
          </a:extLst>
        </p:cNvPr>
        <p:cNvGrpSpPr/>
        <p:nvPr/>
      </p:nvGrpSpPr>
      <p:grpSpPr>
        <a:xfrm>
          <a:off x="0" y="0"/>
          <a:ext cx="0" cy="0"/>
          <a:chOff x="0" y="0"/>
          <a:chExt cx="0" cy="0"/>
        </a:xfrm>
      </p:grpSpPr>
      <p:sp>
        <p:nvSpPr>
          <p:cNvPr id="15" name="Text 4">
            <a:extLst>
              <a:ext uri="{FF2B5EF4-FFF2-40B4-BE49-F238E27FC236}">
                <a16:creationId xmlns:a16="http://schemas.microsoft.com/office/drawing/2014/main" id="{9146A364-40E3-5E8B-8ED3-DEB920E23C60}"/>
              </a:ext>
            </a:extLst>
          </p:cNvPr>
          <p:cNvSpPr/>
          <p:nvPr/>
        </p:nvSpPr>
        <p:spPr>
          <a:xfrm>
            <a:off x="558800" y="1739101"/>
            <a:ext cx="11074400" cy="5095748"/>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8FEEEECD-6E64-EB3A-C484-D11A7A729124}"/>
              </a:ext>
            </a:extLst>
          </p:cNvPr>
          <p:cNvSpPr>
            <a:spLocks noGrp="1"/>
          </p:cNvSpPr>
          <p:nvPr>
            <p:ph type="title"/>
          </p:nvPr>
        </p:nvSpPr>
        <p:spPr>
          <a:xfrm>
            <a:off x="609600" y="274638"/>
            <a:ext cx="10972800" cy="1143000"/>
          </a:xfrm>
        </p:spPr>
        <p:txBody>
          <a:bodyPr anchor="ctr">
            <a:normAutofit/>
          </a:bodyPr>
          <a:lstStyle/>
          <a:p>
            <a:r>
              <a:rPr lang="en-US" dirty="0"/>
              <a:t>The Indirect Method – More common form</a:t>
            </a:r>
          </a:p>
        </p:txBody>
      </p:sp>
      <p:graphicFrame>
        <p:nvGraphicFramePr>
          <p:cNvPr id="4" name="Table 3">
            <a:extLst>
              <a:ext uri="{FF2B5EF4-FFF2-40B4-BE49-F238E27FC236}">
                <a16:creationId xmlns:a16="http://schemas.microsoft.com/office/drawing/2014/main" id="{11E29C9C-CE53-3497-54A6-08D3E1EBE73C}"/>
              </a:ext>
            </a:extLst>
          </p:cNvPr>
          <p:cNvGraphicFramePr>
            <a:graphicFrameLocks noGrp="1"/>
          </p:cNvGraphicFramePr>
          <p:nvPr>
            <p:extLst>
              <p:ext uri="{D42A27DB-BD31-4B8C-83A1-F6EECF244321}">
                <p14:modId xmlns:p14="http://schemas.microsoft.com/office/powerpoint/2010/main" val="3715372481"/>
              </p:ext>
            </p:extLst>
          </p:nvPr>
        </p:nvGraphicFramePr>
        <p:xfrm>
          <a:off x="2078086" y="1901139"/>
          <a:ext cx="7366855" cy="4721613"/>
        </p:xfrm>
        <a:graphic>
          <a:graphicData uri="http://schemas.openxmlformats.org/drawingml/2006/table">
            <a:tbl>
              <a:tblPr/>
              <a:tblGrid>
                <a:gridCol w="5805591">
                  <a:extLst>
                    <a:ext uri="{9D8B030D-6E8A-4147-A177-3AD203B41FA5}">
                      <a16:colId xmlns:a16="http://schemas.microsoft.com/office/drawing/2014/main" val="3977720997"/>
                    </a:ext>
                  </a:extLst>
                </a:gridCol>
                <a:gridCol w="1561264">
                  <a:extLst>
                    <a:ext uri="{9D8B030D-6E8A-4147-A177-3AD203B41FA5}">
                      <a16:colId xmlns:a16="http://schemas.microsoft.com/office/drawing/2014/main" val="3315695017"/>
                    </a:ext>
                  </a:extLst>
                </a:gridCol>
              </a:tblGrid>
              <a:tr h="338745">
                <a:tc gridSpan="2">
                  <a:txBody>
                    <a:bodyPr/>
                    <a:lstStyle/>
                    <a:p>
                      <a:pPr algn="ctr" fontAlgn="b">
                        <a:buNone/>
                      </a:pPr>
                      <a:r>
                        <a:rPr lang="en-US" sz="2000" b="1" i="0" u="none" strike="noStrike" dirty="0">
                          <a:solidFill>
                            <a:srgbClr val="153D64"/>
                          </a:solidFill>
                          <a:effectLst/>
                          <a:latin typeface="Arial" panose="020B0604020202020204" pitchFamily="34" charset="0"/>
                        </a:rPr>
                        <a:t>Cash Flows from Operating Activities ($ in millions)</a:t>
                      </a:r>
                    </a:p>
                  </a:txBody>
                  <a:tcPr marL="8262" marR="8262" marT="8262" marB="0" anchor="b">
                    <a:lnL>
                      <a:noFill/>
                    </a:lnL>
                    <a:lnR>
                      <a:noFill/>
                    </a:lnR>
                    <a:lnT>
                      <a:noFill/>
                    </a:lnT>
                    <a:lnB w="12700" cap="flat" cmpd="sng" algn="ctr">
                      <a:solidFill>
                        <a:srgbClr val="00206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94214939"/>
                  </a:ext>
                </a:extLst>
              </a:tr>
              <a:tr h="299087">
                <a:tc>
                  <a:txBody>
                    <a:bodyPr/>
                    <a:lstStyle/>
                    <a:p>
                      <a:pPr algn="l" fontAlgn="ctr">
                        <a:buNone/>
                      </a:pPr>
                      <a:r>
                        <a:rPr lang="en-US" sz="2000" b="0" i="0" u="none" strike="noStrike" dirty="0">
                          <a:solidFill>
                            <a:srgbClr val="050505"/>
                          </a:solidFill>
                          <a:effectLst/>
                          <a:latin typeface="Arial" panose="020B0604020202020204" pitchFamily="34" charset="0"/>
                        </a:rPr>
                        <a:t>Net Income</a:t>
                      </a:r>
                      <a:r>
                        <a:rPr lang="en-US" sz="2000" b="0" i="0" u="none" strike="noStrike" dirty="0">
                          <a:solidFill>
                            <a:srgbClr val="1A1F1F"/>
                          </a:solidFill>
                          <a:effectLst/>
                          <a:latin typeface="Arial" panose="020B0604020202020204" pitchFamily="34" charset="0"/>
                        </a:rPr>
                        <a:t>:</a:t>
                      </a:r>
                      <a:endParaRPr lang="en-US" sz="2000" b="0" i="0" u="none" strike="noStrike" dirty="0">
                        <a:solidFill>
                          <a:srgbClr val="050505"/>
                        </a:solidFill>
                        <a:effectLst/>
                        <a:latin typeface="Arial" panose="020B0604020202020204" pitchFamily="34" charset="0"/>
                      </a:endParaRPr>
                    </a:p>
                  </a:txBody>
                  <a:tcPr marL="74359" marR="8262" marT="8262" marB="0" anchor="ctr">
                    <a:lnL>
                      <a:noFill/>
                    </a:lnL>
                    <a:lnR>
                      <a:noFill/>
                    </a:lnR>
                    <a:lnT w="12700" cap="flat" cmpd="sng" algn="ctr">
                      <a:solidFill>
                        <a:srgbClr val="002060"/>
                      </a:solidFill>
                      <a:prstDash val="solid"/>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$12 </a:t>
                      </a:r>
                    </a:p>
                  </a:txBody>
                  <a:tcPr marL="8262" marR="8262" marT="8262" marB="0" anchor="ctr">
                    <a:lnL>
                      <a:noFill/>
                    </a:lnL>
                    <a:lnR>
                      <a:noFill/>
                    </a:lnR>
                    <a:lnT w="12700" cap="flat" cmpd="sng" algn="ctr">
                      <a:solidFill>
                        <a:srgbClr val="002060"/>
                      </a:solidFill>
                      <a:prstDash val="solid"/>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4128278616"/>
                  </a:ext>
                </a:extLst>
              </a:tr>
              <a:tr h="299087">
                <a:tc>
                  <a:txBody>
                    <a:bodyPr/>
                    <a:lstStyle/>
                    <a:p>
                      <a:pPr algn="l" fontAlgn="ctr">
                        <a:buNone/>
                      </a:pPr>
                      <a:r>
                        <a:rPr lang="en-US" sz="2000" b="1" i="0" u="none" strike="noStrike" dirty="0">
                          <a:solidFill>
                            <a:srgbClr val="050505"/>
                          </a:solidFill>
                          <a:effectLst/>
                          <a:latin typeface="Arial" panose="020B0604020202020204" pitchFamily="34" charset="0"/>
                        </a:rPr>
                        <a:t>Adjustments for non-cash effects:</a:t>
                      </a:r>
                    </a:p>
                  </a:txBody>
                  <a:tcPr marL="74359"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t">
                        <a:buNone/>
                      </a:pPr>
                      <a:r>
                        <a:rPr lang="en-US" sz="2000" b="0" i="0" u="none" strike="noStrike" dirty="0">
                          <a:solidFill>
                            <a:srgbClr val="000000"/>
                          </a:solidFill>
                          <a:effectLst/>
                          <a:latin typeface="Arial" panose="020B0604020202020204" pitchFamily="34" charset="0"/>
                        </a:rPr>
                        <a:t> </a:t>
                      </a:r>
                    </a:p>
                  </a:txBody>
                  <a:tcPr marL="8262" marR="8262" marT="8262" marB="0">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2813086306"/>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Depreciation expense</a:t>
                      </a:r>
                      <a:r>
                        <a:rPr lang="en-US" sz="2000" b="0" i="0" u="none" strike="noStrike">
                          <a:solidFill>
                            <a:srgbClr val="1A1F1F"/>
                          </a:solidFill>
                          <a:effectLst/>
                          <a:latin typeface="Arial" panose="020B0604020202020204" pitchFamily="34" charset="0"/>
                        </a:rPr>
                        <a:t>:</a:t>
                      </a:r>
                      <a:endParaRPr lang="en-US" sz="2000" b="0" i="0" u="none" strike="noStrike">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3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821328487"/>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Gain on sale of land:</a:t>
                      </a: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t">
                        <a:buNone/>
                      </a:pPr>
                      <a:r>
                        <a:rPr lang="en-US" sz="2000" b="0" i="0" u="none" strike="noStrike" dirty="0">
                          <a:solidFill>
                            <a:srgbClr val="000000"/>
                          </a:solidFill>
                          <a:effectLst/>
                          <a:latin typeface="Arial" panose="020B0604020202020204" pitchFamily="34" charset="0"/>
                        </a:rPr>
                        <a:t>                (8)</a:t>
                      </a:r>
                    </a:p>
                  </a:txBody>
                  <a:tcPr marL="8262" marR="8262" marT="8262" marB="0">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2102209443"/>
                  </a:ext>
                </a:extLst>
              </a:tr>
              <a:tr h="299087">
                <a:tc>
                  <a:txBody>
                    <a:bodyPr/>
                    <a:lstStyle/>
                    <a:p>
                      <a:pPr algn="l" fontAlgn="ctr">
                        <a:buNone/>
                      </a:pPr>
                      <a:r>
                        <a:rPr lang="en-US" sz="2000" b="0" i="0" u="none" strike="noStrike" dirty="0">
                          <a:solidFill>
                            <a:srgbClr val="050505"/>
                          </a:solidFill>
                          <a:effectLst/>
                          <a:latin typeface="Arial" panose="020B0604020202020204" pitchFamily="34" charset="0"/>
                        </a:rPr>
                        <a:t>Loss on sale of equipment:</a:t>
                      </a: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2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2628521897"/>
                  </a:ext>
                </a:extLst>
              </a:tr>
              <a:tr h="299087">
                <a:tc>
                  <a:txBody>
                    <a:bodyPr/>
                    <a:lstStyle/>
                    <a:p>
                      <a:pPr algn="l" fontAlgn="ctr">
                        <a:buNone/>
                      </a:pPr>
                      <a:r>
                        <a:rPr lang="en-US" sz="2000" b="1" i="0" u="none" strike="noStrike">
                          <a:solidFill>
                            <a:srgbClr val="050505"/>
                          </a:solidFill>
                          <a:effectLst/>
                          <a:latin typeface="Arial" panose="020B0604020202020204" pitchFamily="34" charset="0"/>
                        </a:rPr>
                        <a:t>Changes in Operating Assets/Liabilities</a:t>
                      </a:r>
                    </a:p>
                  </a:txBody>
                  <a:tcPr marL="74359"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t">
                        <a:buNone/>
                      </a:pPr>
                      <a:r>
                        <a:rPr lang="en-US" sz="2000" b="0" i="0" u="none" strike="noStrike" dirty="0">
                          <a:solidFill>
                            <a:srgbClr val="000000"/>
                          </a:solidFill>
                          <a:effectLst/>
                          <a:latin typeface="Arial" panose="020B0604020202020204" pitchFamily="34" charset="0"/>
                        </a:rPr>
                        <a:t> </a:t>
                      </a:r>
                    </a:p>
                  </a:txBody>
                  <a:tcPr marL="8262" marR="8262" marT="8262" marB="0">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3198443919"/>
                  </a:ext>
                </a:extLst>
              </a:tr>
              <a:tr h="299087">
                <a:tc>
                  <a:txBody>
                    <a:bodyPr/>
                    <a:lstStyle/>
                    <a:p>
                      <a:pPr algn="l" fontAlgn="ctr">
                        <a:buNone/>
                      </a:pPr>
                      <a:r>
                        <a:rPr lang="en-US" sz="2000" b="0" i="0" u="none" strike="noStrike" dirty="0">
                          <a:solidFill>
                            <a:srgbClr val="050505"/>
                          </a:solidFill>
                          <a:effectLst/>
                          <a:latin typeface="Arial" panose="020B0604020202020204" pitchFamily="34" charset="0"/>
                        </a:rPr>
                        <a:t>Increase in A</a:t>
                      </a:r>
                      <a:r>
                        <a:rPr lang="en-US" sz="2000" b="0" i="0" u="none" strike="noStrike" dirty="0">
                          <a:solidFill>
                            <a:srgbClr val="1A1F1F"/>
                          </a:solidFill>
                          <a:effectLst/>
                          <a:latin typeface="Arial" panose="020B0604020202020204" pitchFamily="34" charset="0"/>
                        </a:rPr>
                        <a:t>/</a:t>
                      </a:r>
                      <a:r>
                        <a:rPr lang="en-US" sz="2000" b="0" i="0" u="none" strike="noStrike" dirty="0">
                          <a:solidFill>
                            <a:srgbClr val="050505"/>
                          </a:solidFill>
                          <a:effectLst/>
                          <a:latin typeface="Arial" panose="020B0604020202020204" pitchFamily="34" charset="0"/>
                        </a:rPr>
                        <a:t>R</a:t>
                      </a:r>
                      <a:r>
                        <a:rPr lang="en-US" sz="2000" b="0" i="0" u="none" strike="noStrike" dirty="0">
                          <a:solidFill>
                            <a:srgbClr val="1A1F1F"/>
                          </a:solidFill>
                          <a:effectLst/>
                          <a:latin typeface="Arial" panose="020B0604020202020204" pitchFamily="34" charset="0"/>
                        </a:rPr>
                        <a:t>:</a:t>
                      </a:r>
                      <a:endParaRPr lang="en-US" sz="2000" b="0" i="0" u="none" strike="noStrike" dirty="0">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t">
                        <a:buNone/>
                      </a:pPr>
                      <a:r>
                        <a:rPr lang="en-US" sz="2000" b="0" i="0" u="none" strike="noStrike" dirty="0">
                          <a:solidFill>
                            <a:srgbClr val="000000"/>
                          </a:solidFill>
                          <a:effectLst/>
                          <a:latin typeface="Arial" panose="020B0604020202020204" pitchFamily="34" charset="0"/>
                        </a:rPr>
                        <a:t>                (2)</a:t>
                      </a:r>
                    </a:p>
                  </a:txBody>
                  <a:tcPr marL="8262" marR="8262" marT="8262" marB="0">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4080222961"/>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Decrease in Inventory</a:t>
                      </a:r>
                      <a:r>
                        <a:rPr lang="en-US" sz="2000" b="0" i="0" u="none" strike="noStrike">
                          <a:solidFill>
                            <a:srgbClr val="1A1F1F"/>
                          </a:solidFill>
                          <a:effectLst/>
                          <a:latin typeface="Arial" panose="020B0604020202020204" pitchFamily="34" charset="0"/>
                        </a:rPr>
                        <a:t>:</a:t>
                      </a:r>
                      <a:endParaRPr lang="en-US" sz="2000" b="0" i="0" u="none" strike="noStrike">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4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88233275"/>
                  </a:ext>
                </a:extLst>
              </a:tr>
              <a:tr h="299087">
                <a:tc>
                  <a:txBody>
                    <a:bodyPr/>
                    <a:lstStyle/>
                    <a:p>
                      <a:pPr algn="l" fontAlgn="ctr">
                        <a:buNone/>
                      </a:pPr>
                      <a:r>
                        <a:rPr lang="en-US" sz="2000" b="0" i="0" u="none" strike="noStrike" dirty="0">
                          <a:solidFill>
                            <a:srgbClr val="050505"/>
                          </a:solidFill>
                          <a:effectLst/>
                          <a:latin typeface="Arial" panose="020B0604020202020204" pitchFamily="34" charset="0"/>
                        </a:rPr>
                        <a:t>Increase in A</a:t>
                      </a:r>
                      <a:r>
                        <a:rPr lang="en-US" sz="2000" b="0" i="0" u="none" strike="noStrike" dirty="0">
                          <a:solidFill>
                            <a:srgbClr val="1A1F1F"/>
                          </a:solidFill>
                          <a:effectLst/>
                          <a:latin typeface="Arial" panose="020B0604020202020204" pitchFamily="34" charset="0"/>
                        </a:rPr>
                        <a:t>/</a:t>
                      </a:r>
                      <a:r>
                        <a:rPr lang="en-US" sz="2000" b="0" i="0" u="none" strike="noStrike" dirty="0">
                          <a:solidFill>
                            <a:srgbClr val="050505"/>
                          </a:solidFill>
                          <a:effectLst/>
                          <a:latin typeface="Arial" panose="020B0604020202020204" pitchFamily="34" charset="0"/>
                        </a:rPr>
                        <a:t>P</a:t>
                      </a:r>
                      <a:r>
                        <a:rPr lang="en-US" sz="2000" b="0" i="0" u="none" strike="noStrike" dirty="0">
                          <a:solidFill>
                            <a:srgbClr val="2D2D2A"/>
                          </a:solidFill>
                          <a:effectLst/>
                          <a:latin typeface="Arial" panose="020B0604020202020204" pitchFamily="34" charset="0"/>
                        </a:rPr>
                        <a:t>:</a:t>
                      </a:r>
                      <a:endParaRPr lang="en-US" sz="2000" b="0" i="0" u="none" strike="noStrike" dirty="0">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6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1625273203"/>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Increase in salaries payable:</a:t>
                      </a: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2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1244983748"/>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Discount on bonds payable</a:t>
                      </a:r>
                      <a:r>
                        <a:rPr lang="en-US" sz="2000" b="0" i="0" u="none" strike="noStrike">
                          <a:solidFill>
                            <a:srgbClr val="1A1F1F"/>
                          </a:solidFill>
                          <a:effectLst/>
                          <a:latin typeface="Arial" panose="020B0604020202020204" pitchFamily="34" charset="0"/>
                        </a:rPr>
                        <a:t>:</a:t>
                      </a:r>
                      <a:endParaRPr lang="en-US" sz="2000" b="0" i="0" u="none" strike="noStrike">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2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3596594394"/>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Decrease in prepaid insurance</a:t>
                      </a:r>
                      <a:r>
                        <a:rPr lang="en-US" sz="2000" b="0" i="0" u="none" strike="noStrike">
                          <a:solidFill>
                            <a:srgbClr val="2D2D2A"/>
                          </a:solidFill>
                          <a:effectLst/>
                          <a:latin typeface="Arial" panose="020B0604020202020204" pitchFamily="34" charset="0"/>
                        </a:rPr>
                        <a:t>:</a:t>
                      </a:r>
                      <a:endParaRPr lang="en-US" sz="2000" b="0" i="0" u="none" strike="noStrike">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3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1212663808"/>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Decrease in income tax payable</a:t>
                      </a:r>
                      <a:r>
                        <a:rPr lang="en-US" sz="2000" b="0" i="0" u="none" strike="noStrike">
                          <a:solidFill>
                            <a:srgbClr val="2D2D2A"/>
                          </a:solidFill>
                          <a:effectLst/>
                          <a:latin typeface="Arial" panose="020B0604020202020204" pitchFamily="34" charset="0"/>
                        </a:rPr>
                        <a:t>:</a:t>
                      </a:r>
                      <a:endParaRPr lang="en-US" sz="2000" b="0" i="0" u="none" strike="noStrike">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l" fontAlgn="t">
                        <a:buNone/>
                      </a:pPr>
                      <a:r>
                        <a:rPr lang="en-US" sz="2000" b="0" i="0" u="none" strike="noStrike" dirty="0">
                          <a:solidFill>
                            <a:srgbClr val="000000"/>
                          </a:solidFill>
                          <a:effectLst/>
                          <a:latin typeface="Arial" panose="020B0604020202020204" pitchFamily="34" charset="0"/>
                        </a:rPr>
                        <a:t>                (2)</a:t>
                      </a:r>
                    </a:p>
                  </a:txBody>
                  <a:tcPr marL="8262" marR="8262" marT="8262" marB="0">
                    <a:lnL>
                      <a:noFill/>
                    </a:lnL>
                    <a:lnR>
                      <a:noFill/>
                    </a:lnR>
                    <a:lnT w="6350" cap="flat" cmpd="sng" algn="ctr">
                      <a:solidFill>
                        <a:srgbClr val="153D64"/>
                      </a:solidFill>
                      <a:prstDash val="dot"/>
                      <a:round/>
                      <a:headEnd type="none" w="med" len="med"/>
                      <a:tailEnd type="none" w="med" len="med"/>
                    </a:lnT>
                    <a:lnB w="12700" cap="flat" cmpd="sng" algn="ctr">
                      <a:solidFill>
                        <a:srgbClr val="153D64"/>
                      </a:solidFill>
                      <a:prstDash val="solid"/>
                      <a:round/>
                      <a:headEnd type="none" w="med" len="med"/>
                      <a:tailEnd type="none" w="med" len="med"/>
                    </a:lnB>
                    <a:noFill/>
                  </a:tcPr>
                </a:tc>
                <a:extLst>
                  <a:ext uri="{0D108BD9-81ED-4DB2-BD59-A6C34878D82A}">
                    <a16:rowId xmlns:a16="http://schemas.microsoft.com/office/drawing/2014/main" val="1766827410"/>
                  </a:ext>
                </a:extLst>
              </a:tr>
              <a:tr h="299087">
                <a:tc>
                  <a:txBody>
                    <a:bodyPr/>
                    <a:lstStyle/>
                    <a:p>
                      <a:pPr algn="l" fontAlgn="ctr">
                        <a:buNone/>
                      </a:pPr>
                      <a:r>
                        <a:rPr lang="en-US" sz="2000" b="1" i="0" u="none" strike="noStrike">
                          <a:solidFill>
                            <a:srgbClr val="052646"/>
                          </a:solidFill>
                          <a:effectLst/>
                          <a:latin typeface="Arial" panose="020B0604020202020204" pitchFamily="34" charset="0"/>
                        </a:rPr>
                        <a:t>Net cash flows from operating activities:</a:t>
                      </a:r>
                    </a:p>
                  </a:txBody>
                  <a:tcPr marL="74359" marR="8262" marT="8262" marB="0" anchor="ctr">
                    <a:lnL>
                      <a:noFill/>
                    </a:lnL>
                    <a:lnR>
                      <a:noFill/>
                    </a:lnR>
                    <a:lnT w="12700" cap="flat" cmpd="sng" algn="ctr">
                      <a:solidFill>
                        <a:srgbClr val="153D64"/>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l" fontAlgn="ctr">
                        <a:buNone/>
                      </a:pPr>
                      <a:r>
                        <a:rPr lang="en-US" sz="2000" b="1" i="0" u="none" strike="noStrike" dirty="0">
                          <a:solidFill>
                            <a:srgbClr val="052646"/>
                          </a:solidFill>
                          <a:effectLst/>
                          <a:latin typeface="Arial" panose="020B0604020202020204" pitchFamily="34" charset="0"/>
                        </a:rPr>
                        <a:t>                $22 </a:t>
                      </a:r>
                    </a:p>
                  </a:txBody>
                  <a:tcPr marL="8262" marR="8262" marT="8262" marB="0" anchor="ctr">
                    <a:lnL>
                      <a:noFill/>
                    </a:lnL>
                    <a:lnR>
                      <a:noFill/>
                    </a:lnR>
                    <a:lnT w="12700" cap="flat" cmpd="sng" algn="ctr">
                      <a:solidFill>
                        <a:srgbClr val="153D64"/>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68590685"/>
                  </a:ext>
                </a:extLst>
              </a:tr>
            </a:tbl>
          </a:graphicData>
        </a:graphic>
      </p:graphicFrame>
      <p:sp>
        <p:nvSpPr>
          <p:cNvPr id="5" name="TextBox 4">
            <a:extLst>
              <a:ext uri="{FF2B5EF4-FFF2-40B4-BE49-F238E27FC236}">
                <a16:creationId xmlns:a16="http://schemas.microsoft.com/office/drawing/2014/main" id="{4B1A0625-65A3-109C-584B-64F514AACE0B}"/>
              </a:ext>
            </a:extLst>
          </p:cNvPr>
          <p:cNvSpPr txBox="1"/>
          <p:nvPr/>
        </p:nvSpPr>
        <p:spPr>
          <a:xfrm>
            <a:off x="9725146" y="5015743"/>
            <a:ext cx="2009172"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Matched Direct Method Result</a:t>
            </a:r>
          </a:p>
        </p:txBody>
      </p:sp>
      <p:cxnSp>
        <p:nvCxnSpPr>
          <p:cNvPr id="7" name="Straight Arrow Connector 6">
            <a:extLst>
              <a:ext uri="{FF2B5EF4-FFF2-40B4-BE49-F238E27FC236}">
                <a16:creationId xmlns:a16="http://schemas.microsoft.com/office/drawing/2014/main" id="{E21EC3E9-0632-8C75-8BF5-2027D181E69F}"/>
              </a:ext>
            </a:extLst>
          </p:cNvPr>
          <p:cNvCxnSpPr/>
          <p:nvPr/>
        </p:nvCxnSpPr>
        <p:spPr>
          <a:xfrm flipH="1">
            <a:off x="9444941" y="5671782"/>
            <a:ext cx="1125106" cy="746619"/>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408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5A6CF-0DF5-DD6F-3866-4D4FE2AD4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C66CD-14B7-6883-AE80-6F4FB5F278BC}"/>
              </a:ext>
            </a:extLst>
          </p:cNvPr>
          <p:cNvSpPr>
            <a:spLocks noGrp="1"/>
          </p:cNvSpPr>
          <p:nvPr>
            <p:ph type="title"/>
          </p:nvPr>
        </p:nvSpPr>
        <p:spPr/>
        <p:txBody>
          <a:bodyPr>
            <a:normAutofit/>
          </a:bodyPr>
          <a:lstStyle/>
          <a:p>
            <a:r>
              <a:rPr lang="en-US" dirty="0"/>
              <a:t>The Complete Picture – United Brands</a:t>
            </a:r>
          </a:p>
        </p:txBody>
      </p:sp>
      <p:graphicFrame>
        <p:nvGraphicFramePr>
          <p:cNvPr id="5" name="Table 4">
            <a:extLst>
              <a:ext uri="{FF2B5EF4-FFF2-40B4-BE49-F238E27FC236}">
                <a16:creationId xmlns:a16="http://schemas.microsoft.com/office/drawing/2014/main" id="{CC55A4D9-4E0A-92FA-834B-C06BE8EA209D}"/>
              </a:ext>
            </a:extLst>
          </p:cNvPr>
          <p:cNvGraphicFramePr>
            <a:graphicFrameLocks noGrp="1"/>
          </p:cNvGraphicFramePr>
          <p:nvPr>
            <p:extLst>
              <p:ext uri="{D42A27DB-BD31-4B8C-83A1-F6EECF244321}">
                <p14:modId xmlns:p14="http://schemas.microsoft.com/office/powerpoint/2010/main" val="2083956520"/>
              </p:ext>
            </p:extLst>
          </p:nvPr>
        </p:nvGraphicFramePr>
        <p:xfrm>
          <a:off x="2395959" y="1307939"/>
          <a:ext cx="7037408" cy="5275418"/>
        </p:xfrm>
        <a:graphic>
          <a:graphicData uri="http://schemas.openxmlformats.org/drawingml/2006/table">
            <a:tbl>
              <a:tblPr/>
              <a:tblGrid>
                <a:gridCol w="400865">
                  <a:extLst>
                    <a:ext uri="{9D8B030D-6E8A-4147-A177-3AD203B41FA5}">
                      <a16:colId xmlns:a16="http://schemas.microsoft.com/office/drawing/2014/main" val="2713266019"/>
                    </a:ext>
                  </a:extLst>
                </a:gridCol>
                <a:gridCol w="4944002">
                  <a:extLst>
                    <a:ext uri="{9D8B030D-6E8A-4147-A177-3AD203B41FA5}">
                      <a16:colId xmlns:a16="http://schemas.microsoft.com/office/drawing/2014/main" val="1885082552"/>
                    </a:ext>
                  </a:extLst>
                </a:gridCol>
                <a:gridCol w="1692541">
                  <a:extLst>
                    <a:ext uri="{9D8B030D-6E8A-4147-A177-3AD203B41FA5}">
                      <a16:colId xmlns:a16="http://schemas.microsoft.com/office/drawing/2014/main" val="1482070001"/>
                    </a:ext>
                  </a:extLst>
                </a:gridCol>
              </a:tblGrid>
              <a:tr h="326522">
                <a:tc gridSpan="3">
                  <a:txBody>
                    <a:bodyPr/>
                    <a:lstStyle/>
                    <a:p>
                      <a:pPr algn="l" fontAlgn="b">
                        <a:buNone/>
                      </a:pPr>
                      <a:r>
                        <a:rPr lang="en-US" sz="2000" b="1" i="0" u="none" strike="noStrike" dirty="0">
                          <a:solidFill>
                            <a:srgbClr val="FFFFFF"/>
                          </a:solidFill>
                          <a:effectLst/>
                          <a:latin typeface="Arial" panose="020B0604020202020204" pitchFamily="34" charset="0"/>
                        </a:rPr>
                        <a:t>Operating</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8197986"/>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1" i="1" u="none" strike="noStrike" dirty="0">
                          <a:solidFill>
                            <a:srgbClr val="000000"/>
                          </a:solidFill>
                          <a:effectLst/>
                          <a:latin typeface="Arial" panose="020B0604020202020204" pitchFamily="34" charset="0"/>
                        </a:rPr>
                        <a:t>Net cash flows from operating activities:</a:t>
                      </a:r>
                    </a:p>
                  </a:txBody>
                  <a:tcPr marL="9525" marR="9525" marT="9525" marB="0" anchor="b">
                    <a:lnL>
                      <a:noFill/>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r" fontAlgn="b">
                        <a:buNone/>
                      </a:pPr>
                      <a:r>
                        <a:rPr lang="en-US" sz="2000" b="1" i="0" u="none" strike="noStrike">
                          <a:solidFill>
                            <a:srgbClr val="000000"/>
                          </a:solidFill>
                          <a:effectLst/>
                          <a:latin typeface="Arial" panose="020B0604020202020204" pitchFamily="34" charset="0"/>
                        </a:rPr>
                        <a:t> $22 </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extLst>
                  <a:ext uri="{0D108BD9-81ED-4DB2-BD59-A6C34878D82A}">
                    <a16:rowId xmlns:a16="http://schemas.microsoft.com/office/drawing/2014/main" val="2513914562"/>
                  </a:ext>
                </a:extLst>
              </a:tr>
              <a:tr h="326522">
                <a:tc gridSpan="3">
                  <a:txBody>
                    <a:bodyPr/>
                    <a:lstStyle/>
                    <a:p>
                      <a:pPr algn="l" fontAlgn="b">
                        <a:buNone/>
                      </a:pPr>
                      <a:r>
                        <a:rPr lang="en-US" sz="2000" b="1" i="0" u="none" strike="noStrike" dirty="0">
                          <a:solidFill>
                            <a:srgbClr val="FFFFFF"/>
                          </a:solidFill>
                          <a:effectLst/>
                          <a:latin typeface="Arial" panose="020B0604020202020204" pitchFamily="34" charset="0"/>
                        </a:rPr>
                        <a:t>Investing</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3589601"/>
                  </a:ext>
                </a:extLst>
              </a:tr>
              <a:tr h="314861">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w="12700" cap="flat" cmpd="sng" algn="ctr">
                      <a:solidFill>
                        <a:srgbClr val="153D64"/>
                      </a:solidFill>
                      <a:prstDash val="solid"/>
                      <a:round/>
                      <a:headEnd type="none" w="med" len="med"/>
                      <a:tailEnd type="none" w="med" len="med"/>
                    </a:lnT>
                    <a:lnB>
                      <a:noFill/>
                    </a:lnB>
                    <a:noFill/>
                  </a:tcPr>
                </a:tc>
                <a:tc>
                  <a:txBody>
                    <a:bodyPr/>
                    <a:lstStyle/>
                    <a:p>
                      <a:pPr algn="l" fontAlgn="b">
                        <a:buNone/>
                      </a:pPr>
                      <a:r>
                        <a:rPr lang="en-US" sz="2000" b="0" i="0" u="none" strike="noStrike" dirty="0">
                          <a:solidFill>
                            <a:srgbClr val="000000"/>
                          </a:solidFill>
                          <a:effectLst/>
                          <a:latin typeface="Arial" panose="020B0604020202020204" pitchFamily="34" charset="0"/>
                        </a:rPr>
                        <a:t>Purchase of land:</a:t>
                      </a:r>
                    </a:p>
                  </a:txBody>
                  <a:tcPr marL="9525" marR="9525" marT="9525" marB="0" anchor="b">
                    <a:lnL>
                      <a:noFill/>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                 (30)</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a:noFill/>
                    </a:lnB>
                    <a:noFill/>
                  </a:tcPr>
                </a:tc>
                <a:extLst>
                  <a:ext uri="{0D108BD9-81ED-4DB2-BD59-A6C34878D82A}">
                    <a16:rowId xmlns:a16="http://schemas.microsoft.com/office/drawing/2014/main" val="3833841655"/>
                  </a:ext>
                </a:extLst>
              </a:tr>
              <a:tr h="435893">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a:noFill/>
                    </a:lnB>
                    <a:noFill/>
                  </a:tcPr>
                </a:tc>
                <a:tc>
                  <a:txBody>
                    <a:bodyPr/>
                    <a:lstStyle/>
                    <a:p>
                      <a:pPr algn="l" fontAlgn="b">
                        <a:buNone/>
                      </a:pPr>
                      <a:r>
                        <a:rPr lang="en-US" sz="2000" b="0" i="0" u="none" strike="noStrike" dirty="0">
                          <a:solidFill>
                            <a:srgbClr val="000000"/>
                          </a:solidFill>
                          <a:effectLst/>
                          <a:latin typeface="Arial" panose="020B0604020202020204" pitchFamily="34" charset="0"/>
                        </a:rPr>
                        <a:t>Purchase of short-term investment</a:t>
                      </a:r>
                    </a:p>
                  </a:txBody>
                  <a:tcPr marL="9525" marR="9525" marT="9525" marB="0" anchor="b">
                    <a:lnL>
                      <a:noFill/>
                    </a:lnL>
                    <a:lnR w="12700" cap="flat" cmpd="sng" algn="ctr">
                      <a:solidFill>
                        <a:srgbClr val="153D64"/>
                      </a:solidFill>
                      <a:prstDash val="solid"/>
                      <a:round/>
                      <a:headEnd type="none" w="med" len="med"/>
                      <a:tailEnd type="none" w="med" len="med"/>
                    </a:lnR>
                    <a:lnT>
                      <a:noFill/>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                 (12)</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a:noFill/>
                    </a:lnT>
                    <a:lnB>
                      <a:noFill/>
                    </a:lnB>
                    <a:noFill/>
                  </a:tcPr>
                </a:tc>
                <a:extLst>
                  <a:ext uri="{0D108BD9-81ED-4DB2-BD59-A6C34878D82A}">
                    <a16:rowId xmlns:a16="http://schemas.microsoft.com/office/drawing/2014/main" val="3411229421"/>
                  </a:ext>
                </a:extLst>
              </a:tr>
              <a:tr h="314861">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Sale of land:</a:t>
                      </a:r>
                    </a:p>
                  </a:txBody>
                  <a:tcPr marL="9525" marR="9525" marT="9525" marB="0" anchor="b">
                    <a:lnL>
                      <a:noFill/>
                    </a:lnL>
                    <a:lnR w="12700" cap="flat" cmpd="sng" algn="ctr">
                      <a:solidFill>
                        <a:srgbClr val="153D64"/>
                      </a:solidFill>
                      <a:prstDash val="solid"/>
                      <a:round/>
                      <a:headEnd type="none" w="med" len="med"/>
                      <a:tailEnd type="none" w="med" len="med"/>
                    </a:lnR>
                    <a:lnT>
                      <a:noFill/>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                 (18)</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a:noFill/>
                    </a:lnT>
                    <a:lnB>
                      <a:noFill/>
                    </a:lnB>
                    <a:noFill/>
                  </a:tcPr>
                </a:tc>
                <a:extLst>
                  <a:ext uri="{0D108BD9-81ED-4DB2-BD59-A6C34878D82A}">
                    <a16:rowId xmlns:a16="http://schemas.microsoft.com/office/drawing/2014/main" val="2472308365"/>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0" i="0" u="none" strike="noStrike" dirty="0">
                          <a:solidFill>
                            <a:srgbClr val="000000"/>
                          </a:solidFill>
                          <a:effectLst/>
                          <a:latin typeface="Arial" panose="020B0604020202020204" pitchFamily="34" charset="0"/>
                        </a:rPr>
                        <a:t>Sale of equipment:</a:t>
                      </a:r>
                    </a:p>
                  </a:txBody>
                  <a:tcPr marL="9525" marR="9525" marT="9525" marB="0" anchor="b">
                    <a:lnL>
                      <a:noFill/>
                    </a:lnL>
                    <a:lnR w="12700" cap="flat" cmpd="sng" algn="ctr">
                      <a:solidFill>
                        <a:srgbClr val="153D64"/>
                      </a:solidFill>
                      <a:prstDash val="solid"/>
                      <a:round/>
                      <a:headEnd type="none" w="med" len="med"/>
                      <a:tailEnd type="none" w="med" len="med"/>
                    </a:lnR>
                    <a:lnT>
                      <a:noFill/>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0" i="0" u="none" strike="noStrike">
                          <a:solidFill>
                            <a:srgbClr val="000000"/>
                          </a:solidFill>
                          <a:effectLst/>
                          <a:latin typeface="Arial" panose="020B0604020202020204" pitchFamily="34" charset="0"/>
                        </a:rPr>
                        <a:t>                     5 </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a:noFill/>
                    </a:lnT>
                    <a:lnB w="12700" cap="flat" cmpd="sng" algn="ctr">
                      <a:solidFill>
                        <a:srgbClr val="153D64"/>
                      </a:solidFill>
                      <a:prstDash val="solid"/>
                      <a:round/>
                      <a:headEnd type="none" w="med" len="med"/>
                      <a:tailEnd type="none" w="med" len="med"/>
                    </a:lnB>
                    <a:noFill/>
                  </a:tcPr>
                </a:tc>
                <a:extLst>
                  <a:ext uri="{0D108BD9-81ED-4DB2-BD59-A6C34878D82A}">
                    <a16:rowId xmlns:a16="http://schemas.microsoft.com/office/drawing/2014/main" val="3933091329"/>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1" i="1" u="none" strike="noStrike">
                          <a:solidFill>
                            <a:srgbClr val="000000"/>
                          </a:solidFill>
                          <a:effectLst/>
                          <a:latin typeface="Arial" panose="020B0604020202020204" pitchFamily="34" charset="0"/>
                        </a:rPr>
                        <a:t>Net cash flows from investing activities:</a:t>
                      </a:r>
                    </a:p>
                  </a:txBody>
                  <a:tcPr marL="9525" marR="9525" marT="9525" marB="0" anchor="b">
                    <a:lnL>
                      <a:noFill/>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1" i="0" u="none" strike="noStrike">
                          <a:solidFill>
                            <a:srgbClr val="000000"/>
                          </a:solidFill>
                          <a:effectLst/>
                          <a:latin typeface="Arial" panose="020B0604020202020204" pitchFamily="34" charset="0"/>
                        </a:rPr>
                        <a:t>                 (19)</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extLst>
                  <a:ext uri="{0D108BD9-81ED-4DB2-BD59-A6C34878D82A}">
                    <a16:rowId xmlns:a16="http://schemas.microsoft.com/office/drawing/2014/main" val="1525468263"/>
                  </a:ext>
                </a:extLst>
              </a:tr>
              <a:tr h="326522">
                <a:tc gridSpan="3">
                  <a:txBody>
                    <a:bodyPr/>
                    <a:lstStyle/>
                    <a:p>
                      <a:pPr algn="l" fontAlgn="b">
                        <a:buNone/>
                      </a:pPr>
                      <a:r>
                        <a:rPr lang="en-US" sz="2000" b="1" i="0" u="none" strike="noStrike" dirty="0">
                          <a:solidFill>
                            <a:srgbClr val="FFFFFF"/>
                          </a:solidFill>
                          <a:effectLst/>
                          <a:latin typeface="Arial" panose="020B0604020202020204" pitchFamily="34" charset="0"/>
                        </a:rPr>
                        <a:t>Financing</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solidFill>
                      <a:srgbClr val="F1A98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4584671"/>
                  </a:ext>
                </a:extLst>
              </a:tr>
              <a:tr h="314861">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w="12700" cap="flat" cmpd="sng" algn="ctr">
                      <a:solidFill>
                        <a:srgbClr val="153D64"/>
                      </a:solidFill>
                      <a:prstDash val="solid"/>
                      <a:round/>
                      <a:headEnd type="none" w="med" len="med"/>
                      <a:tailEnd type="none" w="med" len="med"/>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Sale of common shares:</a:t>
                      </a:r>
                    </a:p>
                  </a:txBody>
                  <a:tcPr marL="9525" marR="9525" marT="9525" marB="0" anchor="b">
                    <a:lnL>
                      <a:noFill/>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a:noFill/>
                    </a:lnB>
                    <a:noFill/>
                  </a:tcPr>
                </a:tc>
                <a:tc>
                  <a:txBody>
                    <a:bodyPr/>
                    <a:lstStyle/>
                    <a:p>
                      <a:pPr algn="l" fontAlgn="b">
                        <a:buNone/>
                      </a:pPr>
                      <a:r>
                        <a:rPr lang="en-US" sz="2000" b="0" i="0" u="none" strike="noStrike" dirty="0">
                          <a:solidFill>
                            <a:srgbClr val="000000"/>
                          </a:solidFill>
                          <a:effectLst/>
                          <a:latin typeface="Arial" panose="020B0604020202020204" pitchFamily="34" charset="0"/>
                        </a:rPr>
                        <a:t>                   26 </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a:noFill/>
                    </a:lnB>
                    <a:noFill/>
                  </a:tcPr>
                </a:tc>
                <a:extLst>
                  <a:ext uri="{0D108BD9-81ED-4DB2-BD59-A6C34878D82A}">
                    <a16:rowId xmlns:a16="http://schemas.microsoft.com/office/drawing/2014/main" val="2422822674"/>
                  </a:ext>
                </a:extLst>
              </a:tr>
              <a:tr h="314861">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Retirement of bods payable:</a:t>
                      </a:r>
                    </a:p>
                  </a:txBody>
                  <a:tcPr marL="9525" marR="9525" marT="9525" marB="0" anchor="b">
                    <a:lnL>
                      <a:noFill/>
                    </a:lnL>
                    <a:lnR w="12700" cap="flat" cmpd="sng" algn="ctr">
                      <a:solidFill>
                        <a:srgbClr val="153D64"/>
                      </a:solidFill>
                      <a:prstDash val="solid"/>
                      <a:round/>
                      <a:headEnd type="none" w="med" len="med"/>
                      <a:tailEnd type="none" w="med" len="med"/>
                    </a:lnR>
                    <a:lnT>
                      <a:noFill/>
                    </a:lnT>
                    <a:lnB>
                      <a:noFill/>
                    </a:lnB>
                    <a:noFill/>
                  </a:tcPr>
                </a:tc>
                <a:tc>
                  <a:txBody>
                    <a:bodyPr/>
                    <a:lstStyle/>
                    <a:p>
                      <a:pPr algn="l" fontAlgn="b">
                        <a:buNone/>
                      </a:pPr>
                      <a:r>
                        <a:rPr lang="en-US" sz="2000" b="0" i="0" u="none" strike="noStrike" dirty="0">
                          <a:solidFill>
                            <a:srgbClr val="000000"/>
                          </a:solidFill>
                          <a:effectLst/>
                          <a:latin typeface="Arial" panose="020B0604020202020204" pitchFamily="34" charset="0"/>
                        </a:rPr>
                        <a:t>                 (15)</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a:noFill/>
                    </a:lnT>
                    <a:lnB>
                      <a:noFill/>
                    </a:lnB>
                    <a:noFill/>
                  </a:tcPr>
                </a:tc>
                <a:extLst>
                  <a:ext uri="{0D108BD9-81ED-4DB2-BD59-A6C34878D82A}">
                    <a16:rowId xmlns:a16="http://schemas.microsoft.com/office/drawing/2014/main" val="69777874"/>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0" i="0" u="none" strike="noStrike">
                          <a:solidFill>
                            <a:srgbClr val="000000"/>
                          </a:solidFill>
                          <a:effectLst/>
                          <a:latin typeface="Arial" panose="020B0604020202020204" pitchFamily="34" charset="0"/>
                        </a:rPr>
                        <a:t>Payment of cash dividends:</a:t>
                      </a:r>
                    </a:p>
                  </a:txBody>
                  <a:tcPr marL="9525" marR="9525" marT="9525" marB="0" anchor="b">
                    <a:lnL>
                      <a:noFill/>
                    </a:lnL>
                    <a:lnR w="12700" cap="flat" cmpd="sng" algn="ctr">
                      <a:solidFill>
                        <a:srgbClr val="153D64"/>
                      </a:solidFill>
                      <a:prstDash val="solid"/>
                      <a:round/>
                      <a:headEnd type="none" w="med" len="med"/>
                      <a:tailEnd type="none" w="med" len="med"/>
                    </a:lnR>
                    <a:lnT>
                      <a:noFill/>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0" i="0" u="none" strike="noStrike">
                          <a:solidFill>
                            <a:srgbClr val="000000"/>
                          </a:solidFill>
                          <a:effectLst/>
                          <a:latin typeface="Arial" panose="020B0604020202020204" pitchFamily="34" charset="0"/>
                        </a:rPr>
                        <a:t>                   (5)</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a:noFill/>
                    </a:lnT>
                    <a:lnB w="12700" cap="flat" cmpd="sng" algn="ctr">
                      <a:solidFill>
                        <a:srgbClr val="153D64"/>
                      </a:solidFill>
                      <a:prstDash val="solid"/>
                      <a:round/>
                      <a:headEnd type="none" w="med" len="med"/>
                      <a:tailEnd type="none" w="med" len="med"/>
                    </a:lnB>
                    <a:noFill/>
                  </a:tcPr>
                </a:tc>
                <a:extLst>
                  <a:ext uri="{0D108BD9-81ED-4DB2-BD59-A6C34878D82A}">
                    <a16:rowId xmlns:a16="http://schemas.microsoft.com/office/drawing/2014/main" val="1114659721"/>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1" i="1" u="none" strike="noStrike">
                          <a:solidFill>
                            <a:srgbClr val="000000"/>
                          </a:solidFill>
                          <a:effectLst/>
                          <a:latin typeface="Arial" panose="020B0604020202020204" pitchFamily="34" charset="0"/>
                        </a:rPr>
                        <a:t>Net cash flows from financing activities:</a:t>
                      </a:r>
                    </a:p>
                  </a:txBody>
                  <a:tcPr marL="9525" marR="9525" marT="9525" marB="0" anchor="b">
                    <a:lnL>
                      <a:noFill/>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1" i="0" u="none" strike="noStrike" dirty="0">
                          <a:solidFill>
                            <a:srgbClr val="000000"/>
                          </a:solidFill>
                          <a:effectLst/>
                          <a:latin typeface="Arial" panose="020B0604020202020204" pitchFamily="34" charset="0"/>
                        </a:rPr>
                        <a:t>                     6 </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extLst>
                  <a:ext uri="{0D108BD9-81ED-4DB2-BD59-A6C34878D82A}">
                    <a16:rowId xmlns:a16="http://schemas.microsoft.com/office/drawing/2014/main" val="711613086"/>
                  </a:ext>
                </a:extLst>
              </a:tr>
              <a:tr h="314861">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w="12700" cap="flat" cmpd="sng" algn="ctr">
                      <a:solidFill>
                        <a:srgbClr val="153D64"/>
                      </a:solidFill>
                      <a:prstDash val="solid"/>
                      <a:round/>
                      <a:headEnd type="none" w="med" len="med"/>
                      <a:tailEnd type="none" w="med" len="med"/>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Net increase in cash:</a:t>
                      </a:r>
                    </a:p>
                  </a:txBody>
                  <a:tcPr marL="9525" marR="9525" marT="9525" marB="0" anchor="b">
                    <a:lnL>
                      <a:noFill/>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a:noFill/>
                    </a:lnB>
                    <a:noFill/>
                  </a:tcPr>
                </a:tc>
                <a:tc>
                  <a:txBody>
                    <a:bodyPr/>
                    <a:lstStyle/>
                    <a:p>
                      <a:pPr algn="l" fontAlgn="b">
                        <a:buNone/>
                      </a:pPr>
                      <a:r>
                        <a:rPr lang="en-US" sz="2000" b="0" i="0" u="none" strike="noStrike" dirty="0">
                          <a:solidFill>
                            <a:srgbClr val="000000"/>
                          </a:solidFill>
                          <a:effectLst/>
                          <a:latin typeface="Arial" panose="020B0604020202020204" pitchFamily="34" charset="0"/>
                        </a:rPr>
                        <a:t>                     9 </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a:noFill/>
                    </a:lnB>
                    <a:noFill/>
                  </a:tcPr>
                </a:tc>
                <a:extLst>
                  <a:ext uri="{0D108BD9-81ED-4DB2-BD59-A6C34878D82A}">
                    <a16:rowId xmlns:a16="http://schemas.microsoft.com/office/drawing/2014/main" val="1903656866"/>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Cash balance, Ja1:</a:t>
                      </a:r>
                    </a:p>
                  </a:txBody>
                  <a:tcPr marL="9525" marR="9525" marT="9525" marB="0" anchor="b">
                    <a:lnL>
                      <a:noFill/>
                    </a:lnL>
                    <a:lnR w="12700" cap="flat" cmpd="sng" algn="ctr">
                      <a:solidFill>
                        <a:srgbClr val="153D64"/>
                      </a:solidFill>
                      <a:prstDash val="solid"/>
                      <a:round/>
                      <a:headEnd type="none" w="med" len="med"/>
                      <a:tailEnd type="none" w="med" len="med"/>
                    </a:lnR>
                    <a:lnT>
                      <a:noFill/>
                    </a:lnT>
                    <a:lnB>
                      <a:noFill/>
                    </a:lnB>
                    <a:noFill/>
                  </a:tcPr>
                </a:tc>
                <a:tc>
                  <a:txBody>
                    <a:bodyPr/>
                    <a:lstStyle/>
                    <a:p>
                      <a:pPr algn="l" fontAlgn="b">
                        <a:buNone/>
                      </a:pPr>
                      <a:r>
                        <a:rPr lang="en-US" sz="2000" b="0" i="0" u="none" strike="noStrike" dirty="0">
                          <a:solidFill>
                            <a:srgbClr val="000000"/>
                          </a:solidFill>
                          <a:effectLst/>
                          <a:latin typeface="Arial" panose="020B0604020202020204" pitchFamily="34" charset="0"/>
                        </a:rPr>
                        <a:t>                   20 </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444564"/>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0" i="0" u="none" strike="noStrike">
                          <a:solidFill>
                            <a:srgbClr val="000000"/>
                          </a:solidFill>
                          <a:effectLst/>
                          <a:latin typeface="Arial" panose="020B0604020202020204" pitchFamily="34" charset="0"/>
                        </a:rPr>
                        <a:t>Cash balance, Dec 31</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153D64"/>
                      </a:solidFill>
                      <a:prstDash val="solid"/>
                      <a:round/>
                      <a:headEnd type="none" w="med" len="med"/>
                      <a:tailEnd type="none" w="med" len="med"/>
                    </a:lnB>
                    <a:noFill/>
                  </a:tcPr>
                </a:tc>
                <a:tc>
                  <a:txBody>
                    <a:bodyPr/>
                    <a:lstStyle/>
                    <a:p>
                      <a:pPr algn="r" fontAlgn="b">
                        <a:buNone/>
                      </a:pPr>
                      <a:r>
                        <a:rPr lang="en-US" sz="2000" b="0" i="0" u="none" strike="noStrike" dirty="0">
                          <a:solidFill>
                            <a:srgbClr val="000000"/>
                          </a:solidFill>
                          <a:effectLst/>
                          <a:latin typeface="Arial" panose="020B060402020202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4268650"/>
                  </a:ext>
                </a:extLst>
              </a:tr>
            </a:tbl>
          </a:graphicData>
        </a:graphic>
      </p:graphicFrame>
    </p:spTree>
    <p:extLst>
      <p:ext uri="{BB962C8B-B14F-4D97-AF65-F5344CB8AC3E}">
        <p14:creationId xmlns:p14="http://schemas.microsoft.com/office/powerpoint/2010/main" val="331201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E9AC5-9916-55E1-A57D-238DFB69A9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EBB3E-0272-2854-C18A-92B5F25E6C3D}"/>
              </a:ext>
            </a:extLst>
          </p:cNvPr>
          <p:cNvSpPr>
            <a:spLocks noGrp="1"/>
          </p:cNvSpPr>
          <p:nvPr>
            <p:ph type="title"/>
          </p:nvPr>
        </p:nvSpPr>
        <p:spPr/>
        <p:txBody>
          <a:bodyPr>
            <a:normAutofit/>
          </a:bodyPr>
          <a:lstStyle/>
          <a:p>
            <a:r>
              <a:rPr lang="en-US" dirty="0"/>
              <a:t>Example</a:t>
            </a:r>
          </a:p>
        </p:txBody>
      </p:sp>
      <p:graphicFrame>
        <p:nvGraphicFramePr>
          <p:cNvPr id="4" name="Table 3">
            <a:extLst>
              <a:ext uri="{FF2B5EF4-FFF2-40B4-BE49-F238E27FC236}">
                <a16:creationId xmlns:a16="http://schemas.microsoft.com/office/drawing/2014/main" id="{D9EEC661-DDB4-3334-6CF7-EA6027537F11}"/>
              </a:ext>
            </a:extLst>
          </p:cNvPr>
          <p:cNvGraphicFramePr>
            <a:graphicFrameLocks noGrp="1"/>
          </p:cNvGraphicFramePr>
          <p:nvPr/>
        </p:nvGraphicFramePr>
        <p:xfrm>
          <a:off x="3217766" y="254981"/>
          <a:ext cx="6620718" cy="6832318"/>
        </p:xfrm>
        <a:graphic>
          <a:graphicData uri="http://schemas.openxmlformats.org/drawingml/2006/table">
            <a:tbl>
              <a:tblPr firstRow="1" firstCol="1" bandRow="1">
                <a:tableStyleId>{5C22544A-7EE6-4342-B048-85BDC9FD1C3A}</a:tableStyleId>
              </a:tblPr>
              <a:tblGrid>
                <a:gridCol w="4702768">
                  <a:extLst>
                    <a:ext uri="{9D8B030D-6E8A-4147-A177-3AD203B41FA5}">
                      <a16:colId xmlns:a16="http://schemas.microsoft.com/office/drawing/2014/main" val="1515351022"/>
                    </a:ext>
                  </a:extLst>
                </a:gridCol>
                <a:gridCol w="923697">
                  <a:extLst>
                    <a:ext uri="{9D8B030D-6E8A-4147-A177-3AD203B41FA5}">
                      <a16:colId xmlns:a16="http://schemas.microsoft.com/office/drawing/2014/main" val="3491023291"/>
                    </a:ext>
                  </a:extLst>
                </a:gridCol>
                <a:gridCol w="994253">
                  <a:extLst>
                    <a:ext uri="{9D8B030D-6E8A-4147-A177-3AD203B41FA5}">
                      <a16:colId xmlns:a16="http://schemas.microsoft.com/office/drawing/2014/main" val="2273096978"/>
                    </a:ext>
                  </a:extLst>
                </a:gridCol>
              </a:tblGrid>
              <a:tr h="228560">
                <a:tc gridSpan="3">
                  <a:txBody>
                    <a:bodyPr/>
                    <a:lstStyle/>
                    <a:p>
                      <a:pPr marL="0" marR="0" algn="ctr">
                        <a:lnSpc>
                          <a:spcPct val="100000"/>
                        </a:lnSpc>
                        <a:spcBef>
                          <a:spcPts val="0"/>
                        </a:spcBef>
                        <a:spcAft>
                          <a:spcPts val="1000"/>
                        </a:spcAft>
                        <a:buNone/>
                      </a:pPr>
                      <a:endParaRPr lang="en-US" sz="1400" kern="100" dirty="0">
                        <a:effectLst/>
                      </a:endParaRPr>
                    </a:p>
                  </a:txBody>
                  <a:tcPr marL="64166" marR="6416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5764107"/>
                  </a:ext>
                </a:extLst>
              </a:tr>
              <a:tr h="248708">
                <a:tc>
                  <a:txBody>
                    <a:bodyPr/>
                    <a:lstStyle/>
                    <a:p>
                      <a:pPr marL="0" marR="0">
                        <a:lnSpc>
                          <a:spcPct val="115000"/>
                        </a:lnSpc>
                        <a:spcAft>
                          <a:spcPts val="1000"/>
                        </a:spcAft>
                        <a:buNone/>
                      </a:pPr>
                      <a:r>
                        <a:rPr lang="en-US" sz="1600" kern="100" dirty="0">
                          <a:solidFill>
                            <a:srgbClr val="FFC000"/>
                          </a:solidFill>
                          <a:effectLst/>
                        </a:rPr>
                        <a:t>Cash Flows from Operating Activities</a:t>
                      </a:r>
                      <a:endParaRPr lang="en-US" sz="1600" kern="100" dirty="0">
                        <a:solidFill>
                          <a:srgbClr val="FFC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gridSpan="2">
                  <a:txBody>
                    <a:bodyPr/>
                    <a:lstStyle/>
                    <a:p>
                      <a:pPr marL="0" marR="0">
                        <a:lnSpc>
                          <a:spcPct val="115000"/>
                        </a:lnSpc>
                        <a:spcAft>
                          <a:spcPts val="1000"/>
                        </a:spcAft>
                        <a:buNone/>
                      </a:pPr>
                      <a:r>
                        <a:rPr lang="en-US" sz="1600" kern="100" dirty="0">
                          <a:effectLst/>
                        </a:rPr>
                        <a:t>($ in millions)</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hMerge="1">
                  <a:txBody>
                    <a:bodyPr/>
                    <a:lstStyle/>
                    <a:p>
                      <a:endParaRPr lang="en-US"/>
                    </a:p>
                  </a:txBody>
                  <a:tcPr/>
                </a:tc>
                <a:extLst>
                  <a:ext uri="{0D108BD9-81ED-4DB2-BD59-A6C34878D82A}">
                    <a16:rowId xmlns:a16="http://schemas.microsoft.com/office/drawing/2014/main" val="1883135994"/>
                  </a:ext>
                </a:extLst>
              </a:tr>
              <a:tr h="248708">
                <a:tc>
                  <a:txBody>
                    <a:bodyPr/>
                    <a:lstStyle/>
                    <a:p>
                      <a:pPr marL="0" marR="0">
                        <a:lnSpc>
                          <a:spcPct val="115000"/>
                        </a:lnSpc>
                        <a:spcAft>
                          <a:spcPts val="1000"/>
                        </a:spcAft>
                        <a:buNone/>
                      </a:pPr>
                      <a:r>
                        <a:rPr lang="en-US" sz="1600" kern="100" dirty="0">
                          <a:effectLst/>
                        </a:rPr>
                        <a:t>Cash inflows:</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nSpc>
                          <a:spcPct val="115000"/>
                        </a:lnSpc>
                        <a:spcAft>
                          <a:spcPts val="1000"/>
                        </a:spcAft>
                        <a:buNone/>
                      </a:pPr>
                      <a:r>
                        <a:rPr lang="en-US" sz="1600" kern="100" dirty="0">
                          <a:effectLst/>
                        </a:rPr>
                        <a:t> </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2751858677"/>
                  </a:ext>
                </a:extLst>
              </a:tr>
              <a:tr h="248708">
                <a:tc>
                  <a:txBody>
                    <a:bodyPr/>
                    <a:lstStyle/>
                    <a:p>
                      <a:pPr marL="0" marR="0">
                        <a:lnSpc>
                          <a:spcPct val="115000"/>
                        </a:lnSpc>
                        <a:spcAft>
                          <a:spcPts val="1000"/>
                        </a:spcAft>
                        <a:buNone/>
                      </a:pPr>
                      <a:r>
                        <a:rPr lang="en-US" sz="1600" kern="100" dirty="0">
                          <a:effectLst/>
                        </a:rPr>
                        <a:t>        From customers</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98</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72904267"/>
                  </a:ext>
                </a:extLst>
              </a:tr>
              <a:tr h="248708">
                <a:tc>
                  <a:txBody>
                    <a:bodyPr/>
                    <a:lstStyle/>
                    <a:p>
                      <a:pPr marL="0" marR="0">
                        <a:lnSpc>
                          <a:spcPct val="115000"/>
                        </a:lnSpc>
                        <a:spcAft>
                          <a:spcPts val="1000"/>
                        </a:spcAft>
                        <a:buNone/>
                      </a:pPr>
                      <a:r>
                        <a:rPr lang="en-US" sz="1600" kern="100">
                          <a:effectLst/>
                        </a:rPr>
                        <a:t>        From investment revenue</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3</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3908389021"/>
                  </a:ext>
                </a:extLst>
              </a:tr>
              <a:tr h="248708">
                <a:tc>
                  <a:txBody>
                    <a:bodyPr/>
                    <a:lstStyle/>
                    <a:p>
                      <a:pPr marL="0" marR="0">
                        <a:lnSpc>
                          <a:spcPct val="115000"/>
                        </a:lnSpc>
                        <a:spcAft>
                          <a:spcPts val="1000"/>
                        </a:spcAft>
                        <a:buNone/>
                      </a:pPr>
                      <a:r>
                        <a:rPr lang="en-US" sz="1600" kern="100">
                          <a:effectLst/>
                        </a:rPr>
                        <a:t>Cash outflows: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2489181686"/>
                  </a:ext>
                </a:extLst>
              </a:tr>
              <a:tr h="248708">
                <a:tc>
                  <a:txBody>
                    <a:bodyPr/>
                    <a:lstStyle/>
                    <a:p>
                      <a:pPr marL="0" marR="0">
                        <a:lnSpc>
                          <a:spcPct val="115000"/>
                        </a:lnSpc>
                        <a:spcAft>
                          <a:spcPts val="1000"/>
                        </a:spcAft>
                        <a:buNone/>
                      </a:pPr>
                      <a:r>
                        <a:rPr lang="en-US" sz="1600" kern="100">
                          <a:effectLst/>
                        </a:rPr>
                        <a:t>        To suppliers of goods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(50)</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1235923584"/>
                  </a:ext>
                </a:extLst>
              </a:tr>
              <a:tr h="248708">
                <a:tc>
                  <a:txBody>
                    <a:bodyPr/>
                    <a:lstStyle/>
                    <a:p>
                      <a:pPr marL="0" marR="0">
                        <a:lnSpc>
                          <a:spcPct val="115000"/>
                        </a:lnSpc>
                        <a:spcAft>
                          <a:spcPts val="1000"/>
                        </a:spcAft>
                        <a:buNone/>
                      </a:pPr>
                      <a:r>
                        <a:rPr lang="en-US" sz="1600" kern="100" dirty="0">
                          <a:effectLst/>
                        </a:rPr>
                        <a:t>        To employees</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(11)</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1985701648"/>
                  </a:ext>
                </a:extLst>
              </a:tr>
              <a:tr h="248708">
                <a:tc>
                  <a:txBody>
                    <a:bodyPr/>
                    <a:lstStyle/>
                    <a:p>
                      <a:pPr marL="0" marR="0">
                        <a:lnSpc>
                          <a:spcPct val="115000"/>
                        </a:lnSpc>
                        <a:spcAft>
                          <a:spcPts val="1000"/>
                        </a:spcAft>
                        <a:buNone/>
                      </a:pPr>
                      <a:r>
                        <a:rPr lang="en-US" sz="1600" kern="100">
                          <a:effectLst/>
                        </a:rPr>
                        <a:t>        For interest</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(3)</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2605883838"/>
                  </a:ext>
                </a:extLst>
              </a:tr>
              <a:tr h="248708">
                <a:tc>
                  <a:txBody>
                    <a:bodyPr/>
                    <a:lstStyle/>
                    <a:p>
                      <a:pPr marL="0" marR="0">
                        <a:lnSpc>
                          <a:spcPct val="115000"/>
                        </a:lnSpc>
                        <a:spcAft>
                          <a:spcPts val="1000"/>
                        </a:spcAft>
                        <a:buNone/>
                      </a:pPr>
                      <a:r>
                        <a:rPr lang="en-US" sz="1600" kern="100">
                          <a:effectLst/>
                        </a:rPr>
                        <a:t>        For insurance</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(4)</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2529468094"/>
                  </a:ext>
                </a:extLst>
              </a:tr>
              <a:tr h="248708">
                <a:tc>
                  <a:txBody>
                    <a:bodyPr/>
                    <a:lstStyle/>
                    <a:p>
                      <a:pPr marL="0" marR="0">
                        <a:lnSpc>
                          <a:spcPct val="115000"/>
                        </a:lnSpc>
                        <a:spcAft>
                          <a:spcPts val="1000"/>
                        </a:spcAft>
                        <a:buNone/>
                      </a:pPr>
                      <a:r>
                        <a:rPr lang="en-US" sz="1600" kern="100">
                          <a:effectLst/>
                        </a:rPr>
                        <a:t>        For income taxes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u="sng" kern="100">
                          <a:effectLst/>
                        </a:rPr>
                        <a:t>   (11)</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521376419"/>
                  </a:ext>
                </a:extLst>
              </a:tr>
              <a:tr h="248708">
                <a:tc>
                  <a:txBody>
                    <a:bodyPr/>
                    <a:lstStyle/>
                    <a:p>
                      <a:pPr marL="0" marR="0">
                        <a:lnSpc>
                          <a:spcPct val="115000"/>
                        </a:lnSpc>
                        <a:spcAft>
                          <a:spcPts val="1000"/>
                        </a:spcAft>
                        <a:buNone/>
                      </a:pPr>
                      <a:r>
                        <a:rPr lang="en-US" sz="1600" kern="100" dirty="0">
                          <a:effectLst/>
                        </a:rPr>
                        <a:t>Net cash flows from operating activities</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dirty="0">
                          <a:effectLst/>
                        </a:rPr>
                        <a:t> </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dirty="0">
                          <a:effectLst/>
                        </a:rPr>
                        <a:t>$    22</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2771456722"/>
                  </a:ext>
                </a:extLst>
              </a:tr>
              <a:tr h="256843">
                <a:tc>
                  <a:txBody>
                    <a:bodyPr/>
                    <a:lstStyle/>
                    <a:p>
                      <a:pPr marL="0" marR="0">
                        <a:lnSpc>
                          <a:spcPct val="115000"/>
                        </a:lnSpc>
                        <a:spcAft>
                          <a:spcPts val="1000"/>
                        </a:spcAft>
                        <a:buNone/>
                      </a:pPr>
                      <a:r>
                        <a:rPr lang="en-US" sz="1600" kern="100" dirty="0">
                          <a:solidFill>
                            <a:srgbClr val="FFC000"/>
                          </a:solidFill>
                          <a:effectLst/>
                        </a:rPr>
                        <a:t>Cash Flows from Investing Activities</a:t>
                      </a:r>
                      <a:endParaRPr lang="en-US" sz="1600" kern="100" dirty="0">
                        <a:solidFill>
                          <a:srgbClr val="FFC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effectLst/>
                        </a:rPr>
                        <a:t> </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2798700463"/>
                  </a:ext>
                </a:extLst>
              </a:tr>
              <a:tr h="248708">
                <a:tc>
                  <a:txBody>
                    <a:bodyPr/>
                    <a:lstStyle/>
                    <a:p>
                      <a:pPr marL="0" marR="0">
                        <a:lnSpc>
                          <a:spcPct val="115000"/>
                        </a:lnSpc>
                        <a:spcAft>
                          <a:spcPts val="1000"/>
                        </a:spcAft>
                        <a:buNone/>
                      </a:pPr>
                      <a:r>
                        <a:rPr lang="en-US" sz="1600" kern="100">
                          <a:effectLst/>
                        </a:rPr>
                        <a:t>        Purchase of land</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(30)</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3530899352"/>
                  </a:ext>
                </a:extLst>
              </a:tr>
              <a:tr h="248708">
                <a:tc>
                  <a:txBody>
                    <a:bodyPr/>
                    <a:lstStyle/>
                    <a:p>
                      <a:pPr marL="0" marR="0">
                        <a:lnSpc>
                          <a:spcPct val="115000"/>
                        </a:lnSpc>
                        <a:spcAft>
                          <a:spcPts val="1000"/>
                        </a:spcAft>
                        <a:buNone/>
                      </a:pPr>
                      <a:r>
                        <a:rPr lang="en-US" sz="1600" kern="100">
                          <a:effectLst/>
                        </a:rPr>
                        <a:t>        Purchase of short-term investment</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effectLst/>
                        </a:rPr>
                        <a:t>(12)</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2303639834"/>
                  </a:ext>
                </a:extLst>
              </a:tr>
              <a:tr h="248708">
                <a:tc>
                  <a:txBody>
                    <a:bodyPr/>
                    <a:lstStyle/>
                    <a:p>
                      <a:pPr marL="0" marR="0">
                        <a:lnSpc>
                          <a:spcPct val="115000"/>
                        </a:lnSpc>
                        <a:spcAft>
                          <a:spcPts val="1000"/>
                        </a:spcAft>
                        <a:buNone/>
                      </a:pPr>
                      <a:r>
                        <a:rPr lang="en-US" sz="1600" kern="100">
                          <a:effectLst/>
                        </a:rPr>
                        <a:t>        Sale of land</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18</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2775817597"/>
                  </a:ext>
                </a:extLst>
              </a:tr>
              <a:tr h="248708">
                <a:tc>
                  <a:txBody>
                    <a:bodyPr/>
                    <a:lstStyle/>
                    <a:p>
                      <a:pPr marL="0" marR="0">
                        <a:lnSpc>
                          <a:spcPct val="115000"/>
                        </a:lnSpc>
                        <a:spcAft>
                          <a:spcPts val="1000"/>
                        </a:spcAft>
                        <a:buNone/>
                      </a:pPr>
                      <a:r>
                        <a:rPr lang="en-US" sz="1600" kern="100">
                          <a:effectLst/>
                        </a:rPr>
                        <a:t>        Sale of equipment</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u="sng" kern="100">
                          <a:effectLst/>
                        </a:rPr>
                        <a:t>     5</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3223704775"/>
                  </a:ext>
                </a:extLst>
              </a:tr>
              <a:tr h="248708">
                <a:tc>
                  <a:txBody>
                    <a:bodyPr/>
                    <a:lstStyle/>
                    <a:p>
                      <a:pPr marL="0" marR="0">
                        <a:lnSpc>
                          <a:spcPct val="115000"/>
                        </a:lnSpc>
                        <a:spcAft>
                          <a:spcPts val="1000"/>
                        </a:spcAft>
                        <a:buNone/>
                      </a:pPr>
                      <a:r>
                        <a:rPr lang="en-US" sz="1600" kern="100">
                          <a:effectLst/>
                        </a:rPr>
                        <a:t>Net cash flows from investing activities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(19)</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2631362939"/>
                  </a:ext>
                </a:extLst>
              </a:tr>
              <a:tr h="270014">
                <a:tc>
                  <a:txBody>
                    <a:bodyPr/>
                    <a:lstStyle/>
                    <a:p>
                      <a:pPr marL="0" marR="0">
                        <a:lnSpc>
                          <a:spcPct val="115000"/>
                        </a:lnSpc>
                        <a:spcAft>
                          <a:spcPts val="1000"/>
                        </a:spcAft>
                        <a:buNone/>
                      </a:pPr>
                      <a:r>
                        <a:rPr lang="en-US" sz="1600" kern="100" dirty="0">
                          <a:solidFill>
                            <a:srgbClr val="FFC000"/>
                          </a:solidFill>
                          <a:effectLst/>
                        </a:rPr>
                        <a:t>Cash Flows from Financing Activities</a:t>
                      </a:r>
                      <a:endParaRPr lang="en-US" sz="1600" kern="100" dirty="0">
                        <a:solidFill>
                          <a:srgbClr val="FFC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effectLst/>
                        </a:rPr>
                        <a:t> </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733373704"/>
                  </a:ext>
                </a:extLst>
              </a:tr>
              <a:tr h="248708">
                <a:tc>
                  <a:txBody>
                    <a:bodyPr/>
                    <a:lstStyle/>
                    <a:p>
                      <a:pPr marL="0" marR="0">
                        <a:lnSpc>
                          <a:spcPct val="115000"/>
                        </a:lnSpc>
                        <a:spcAft>
                          <a:spcPts val="1000"/>
                        </a:spcAft>
                        <a:buNone/>
                      </a:pPr>
                      <a:r>
                        <a:rPr lang="en-US" sz="1600" kern="100">
                          <a:effectLst/>
                        </a:rPr>
                        <a:t>        Sale of common shares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26</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2059031308"/>
                  </a:ext>
                </a:extLst>
              </a:tr>
              <a:tr h="248708">
                <a:tc>
                  <a:txBody>
                    <a:bodyPr/>
                    <a:lstStyle/>
                    <a:p>
                      <a:pPr marL="0" marR="0">
                        <a:lnSpc>
                          <a:spcPct val="115000"/>
                        </a:lnSpc>
                        <a:spcAft>
                          <a:spcPts val="1000"/>
                        </a:spcAft>
                        <a:buNone/>
                      </a:pPr>
                      <a:r>
                        <a:rPr lang="en-US" sz="1600" kern="100">
                          <a:effectLst/>
                        </a:rPr>
                        <a:t>        Retirement of bonds payable</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(15)</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1325809884"/>
                  </a:ext>
                </a:extLst>
              </a:tr>
              <a:tr h="248708">
                <a:tc>
                  <a:txBody>
                    <a:bodyPr/>
                    <a:lstStyle/>
                    <a:p>
                      <a:pPr marL="0" marR="0">
                        <a:lnSpc>
                          <a:spcPct val="115000"/>
                        </a:lnSpc>
                        <a:spcAft>
                          <a:spcPts val="1000"/>
                        </a:spcAft>
                        <a:buNone/>
                      </a:pPr>
                      <a:r>
                        <a:rPr lang="en-US" sz="1600" kern="100">
                          <a:effectLst/>
                        </a:rPr>
                        <a:t>        Payment of cash dividends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u="sng" kern="100">
                          <a:effectLst/>
                        </a:rPr>
                        <a:t>     (5)</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2611890909"/>
                  </a:ext>
                </a:extLst>
              </a:tr>
              <a:tr h="248708">
                <a:tc>
                  <a:txBody>
                    <a:bodyPr/>
                    <a:lstStyle/>
                    <a:p>
                      <a:pPr marL="0" marR="0">
                        <a:lnSpc>
                          <a:spcPct val="115000"/>
                        </a:lnSpc>
                        <a:spcAft>
                          <a:spcPts val="1000"/>
                        </a:spcAft>
                        <a:buNone/>
                      </a:pPr>
                      <a:r>
                        <a:rPr lang="en-US" sz="1600" kern="100">
                          <a:effectLst/>
                        </a:rPr>
                        <a:t>        Net cash flows from financing activities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effectLst/>
                        </a:rPr>
                        <a:t>6</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832715339"/>
                  </a:ext>
                </a:extLst>
              </a:tr>
              <a:tr h="248708">
                <a:tc>
                  <a:txBody>
                    <a:bodyPr/>
                    <a:lstStyle/>
                    <a:p>
                      <a:pPr marL="0" marR="0">
                        <a:lnSpc>
                          <a:spcPct val="115000"/>
                        </a:lnSpc>
                        <a:spcAft>
                          <a:spcPts val="1000"/>
                        </a:spcAft>
                        <a:buNone/>
                      </a:pPr>
                      <a:r>
                        <a:rPr lang="en-US" sz="1600" kern="100" dirty="0">
                          <a:solidFill>
                            <a:srgbClr val="FFC000"/>
                          </a:solidFill>
                          <a:effectLst/>
                        </a:rPr>
                        <a:t>Net increase in cash</a:t>
                      </a:r>
                      <a:endParaRPr lang="en-US" sz="1600" kern="100" dirty="0">
                        <a:solidFill>
                          <a:srgbClr val="FFC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solidFill>
                            <a:schemeClr val="tx1"/>
                          </a:solidFill>
                          <a:effectLst/>
                        </a:rPr>
                        <a:t> </a:t>
                      </a:r>
                      <a:endParaRPr lang="en-US" sz="160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solidFill>
                            <a:schemeClr val="tx1"/>
                          </a:solidFill>
                          <a:effectLst/>
                        </a:rPr>
                        <a:t>9</a:t>
                      </a:r>
                      <a:endParaRPr lang="en-US" sz="160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607461375"/>
                  </a:ext>
                </a:extLst>
              </a:tr>
              <a:tr h="248708">
                <a:tc>
                  <a:txBody>
                    <a:bodyPr/>
                    <a:lstStyle/>
                    <a:p>
                      <a:pPr marL="0" marR="0">
                        <a:lnSpc>
                          <a:spcPct val="115000"/>
                        </a:lnSpc>
                        <a:spcAft>
                          <a:spcPts val="1000"/>
                        </a:spcAft>
                        <a:buNone/>
                      </a:pPr>
                      <a:r>
                        <a:rPr lang="en-US" sz="1600" kern="100">
                          <a:effectLst/>
                        </a:rPr>
                        <a:t>Cash balance, January 1</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effectLst/>
                        </a:rPr>
                        <a:t>20</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457054928"/>
                  </a:ext>
                </a:extLst>
              </a:tr>
              <a:tr h="248708">
                <a:tc>
                  <a:txBody>
                    <a:bodyPr/>
                    <a:lstStyle/>
                    <a:p>
                      <a:pPr marL="0" marR="0">
                        <a:lnSpc>
                          <a:spcPct val="115000"/>
                        </a:lnSpc>
                        <a:spcAft>
                          <a:spcPts val="1000"/>
                        </a:spcAft>
                        <a:buNone/>
                      </a:pPr>
                      <a:r>
                        <a:rPr lang="en-US" sz="1600" kern="100">
                          <a:effectLst/>
                        </a:rPr>
                        <a:t>Cash balance, December 31</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u="dbl" kern="100" dirty="0">
                          <a:effectLst/>
                        </a:rPr>
                        <a:t>   $29</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659890409"/>
                  </a:ext>
                </a:extLst>
              </a:tr>
            </a:tbl>
          </a:graphicData>
        </a:graphic>
      </p:graphicFrame>
      <p:sp>
        <p:nvSpPr>
          <p:cNvPr id="10" name="TextBox 9">
            <a:extLst>
              <a:ext uri="{FF2B5EF4-FFF2-40B4-BE49-F238E27FC236}">
                <a16:creationId xmlns:a16="http://schemas.microsoft.com/office/drawing/2014/main" id="{D42DD436-E2D4-F46D-DCA4-E988FFF63A92}"/>
              </a:ext>
            </a:extLst>
          </p:cNvPr>
          <p:cNvSpPr txBox="1"/>
          <p:nvPr/>
        </p:nvSpPr>
        <p:spPr>
          <a:xfrm>
            <a:off x="5034988" y="-77193"/>
            <a:ext cx="3044142" cy="738664"/>
          </a:xfrm>
          <a:prstGeom prst="rect">
            <a:avLst/>
          </a:prstGeom>
          <a:noFill/>
        </p:spPr>
        <p:txBody>
          <a:bodyPr wrap="square" rtlCol="0">
            <a:spAutoFit/>
          </a:bodyPr>
          <a:lstStyle/>
          <a:p>
            <a:pPr algn="ctr"/>
            <a:r>
              <a:rPr lang="en-US" sz="1400" dirty="0"/>
              <a:t>United Brands Corporation</a:t>
            </a:r>
          </a:p>
          <a:p>
            <a:pPr algn="ctr"/>
            <a:r>
              <a:rPr lang="en-US" sz="1400" dirty="0"/>
              <a:t>Statement of Cash Flows</a:t>
            </a:r>
          </a:p>
          <a:p>
            <a:pPr algn="ctr"/>
            <a:r>
              <a:rPr lang="en-US" sz="1400" dirty="0"/>
              <a:t>For Year Ended Dec 31,2021</a:t>
            </a:r>
          </a:p>
        </p:txBody>
      </p:sp>
    </p:spTree>
    <p:extLst>
      <p:ext uri="{BB962C8B-B14F-4D97-AF65-F5344CB8AC3E}">
        <p14:creationId xmlns:p14="http://schemas.microsoft.com/office/powerpoint/2010/main" val="301216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7B553-869A-4B0C-10BC-1FEE9ECEFDE5}"/>
            </a:ext>
          </a:extLst>
        </p:cNvPr>
        <p:cNvGrpSpPr/>
        <p:nvPr/>
      </p:nvGrpSpPr>
      <p:grpSpPr>
        <a:xfrm>
          <a:off x="0" y="0"/>
          <a:ext cx="0" cy="0"/>
          <a:chOff x="0" y="0"/>
          <a:chExt cx="0" cy="0"/>
        </a:xfrm>
      </p:grpSpPr>
      <p:sp>
        <p:nvSpPr>
          <p:cNvPr id="3" name="Text 4">
            <a:extLst>
              <a:ext uri="{FF2B5EF4-FFF2-40B4-BE49-F238E27FC236}">
                <a16:creationId xmlns:a16="http://schemas.microsoft.com/office/drawing/2014/main" id="{FF8F7D67-2A01-D6F4-5D3D-F3387D439774}"/>
              </a:ext>
            </a:extLst>
          </p:cNvPr>
          <p:cNvSpPr/>
          <p:nvPr/>
        </p:nvSpPr>
        <p:spPr>
          <a:xfrm>
            <a:off x="255270" y="1591262"/>
            <a:ext cx="3531025" cy="2315197"/>
          </a:xfrm>
          <a:prstGeom prst="roundRect">
            <a:avLst>
              <a:gd name="adj" fmla="val 6736"/>
            </a:avLst>
          </a:prstGeom>
          <a:solidFill>
            <a:srgbClr val="EFF6FF"/>
          </a:solidFill>
          <a:ln w="9525">
            <a:solidFill>
              <a:srgbClr val="3B82F6"/>
            </a:solidFill>
          </a:ln>
        </p:spPr>
        <p:txBody>
          <a:bodyPr wrap="square" rtlCol="0" anchor="ctr"/>
          <a:lstStyle/>
          <a:p>
            <a:endParaRPr lang="en-US" sz="20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A9FA2D2-3893-4540-AF68-973FBBDDD9B6}"/>
              </a:ext>
            </a:extLst>
          </p:cNvPr>
          <p:cNvSpPr>
            <a:spLocks noGrp="1"/>
          </p:cNvSpPr>
          <p:nvPr>
            <p:ph type="title"/>
          </p:nvPr>
        </p:nvSpPr>
        <p:spPr/>
        <p:txBody>
          <a:bodyPr>
            <a:normAutofit/>
          </a:bodyPr>
          <a:lstStyle/>
          <a:p>
            <a:r>
              <a:rPr lang="en-US" dirty="0"/>
              <a:t>Analyzing United Brands’ Performance</a:t>
            </a:r>
          </a:p>
        </p:txBody>
      </p:sp>
      <p:sp>
        <p:nvSpPr>
          <p:cNvPr id="4" name="Text 2">
            <a:extLst>
              <a:ext uri="{FF2B5EF4-FFF2-40B4-BE49-F238E27FC236}">
                <a16:creationId xmlns:a16="http://schemas.microsoft.com/office/drawing/2014/main" id="{D6FD4704-73D3-A7DE-5A44-5BBC4972A970}"/>
              </a:ext>
            </a:extLst>
          </p:cNvPr>
          <p:cNvSpPr/>
          <p:nvPr/>
        </p:nvSpPr>
        <p:spPr>
          <a:xfrm>
            <a:off x="255270" y="1692859"/>
            <a:ext cx="3531025" cy="358100"/>
          </a:xfrm>
          <a:prstGeom prst="rect">
            <a:avLst/>
          </a:prstGeom>
          <a:noFill/>
          <a:ln/>
        </p:spPr>
        <p:txBody>
          <a:bodyPr wrap="square" lIns="0" tIns="0" rIns="0" bIns="0" rtlCol="0" anchor="t"/>
          <a:lstStyle/>
          <a:p>
            <a:pPr algn="ctr">
              <a:lnSpc>
                <a:spcPts val="2380"/>
              </a:lnSpc>
              <a:spcAft>
                <a:spcPts val="1000"/>
              </a:spcAft>
            </a:pPr>
            <a:r>
              <a:rPr lang="en-US" sz="2000" b="1" dirty="0">
                <a:solidFill>
                  <a:srgbClr val="135BD6"/>
                </a:solidFill>
                <a:latin typeface="Arial" panose="020B0604020202020204" pitchFamily="34" charset="0"/>
                <a:cs typeface="Arial" panose="020B0604020202020204" pitchFamily="34" charset="0"/>
              </a:rPr>
              <a:t>Operating Cash: + $22M</a:t>
            </a:r>
            <a:r>
              <a:rPr lang="en-US" sz="2000" b="1" dirty="0">
                <a:latin typeface="Arial" panose="020B0604020202020204" pitchFamily="34" charset="0"/>
                <a:cs typeface="Arial" panose="020B0604020202020204" pitchFamily="34" charset="0"/>
              </a:rPr>
              <a:t>       </a:t>
            </a:r>
            <a:r>
              <a:rPr lang="en-US" sz="2000" b="1" dirty="0">
                <a:solidFill>
                  <a:schemeClr val="bg1"/>
                </a:solidFill>
                <a:highlight>
                  <a:srgbClr val="135BD6"/>
                </a:highlight>
                <a:latin typeface="Arial" panose="020B0604020202020204" pitchFamily="34" charset="0"/>
                <a:cs typeface="Arial" panose="020B0604020202020204" pitchFamily="34" charset="0"/>
              </a:rPr>
              <a:t>  </a:t>
            </a:r>
            <a:endParaRPr lang="en-US" sz="2000" dirty="0">
              <a:solidFill>
                <a:schemeClr val="bg1"/>
              </a:solidFill>
              <a:highlight>
                <a:srgbClr val="135BD6"/>
              </a:highlight>
              <a:latin typeface="Arial" panose="020B0604020202020204" pitchFamily="34" charset="0"/>
              <a:cs typeface="Arial" panose="020B0604020202020204" pitchFamily="34" charset="0"/>
            </a:endParaRPr>
          </a:p>
        </p:txBody>
      </p:sp>
      <p:sp>
        <p:nvSpPr>
          <p:cNvPr id="5" name="Text 3">
            <a:extLst>
              <a:ext uri="{FF2B5EF4-FFF2-40B4-BE49-F238E27FC236}">
                <a16:creationId xmlns:a16="http://schemas.microsoft.com/office/drawing/2014/main" id="{ECA14CE9-1843-CA3F-71D3-3072A81392D7}"/>
              </a:ext>
            </a:extLst>
          </p:cNvPr>
          <p:cNvSpPr/>
          <p:nvPr/>
        </p:nvSpPr>
        <p:spPr>
          <a:xfrm>
            <a:off x="558801" y="2050959"/>
            <a:ext cx="3260846" cy="1247829"/>
          </a:xfrm>
          <a:prstGeom prst="rect">
            <a:avLst/>
          </a:prstGeom>
          <a:noFill/>
          <a:ln/>
        </p:spPr>
        <p:txBody>
          <a:bodyPr wrap="square" lIns="0" tIns="0" rIns="0" bIns="0" rtlCol="0" anchor="t"/>
          <a:lstStyle/>
          <a:p>
            <a:pPr marL="285750" indent="-28575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Positive &amp; Strong.</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Cash Flow ($22M) &gt; </a:t>
            </a:r>
          </a:p>
          <a:p>
            <a:pPr>
              <a:lnSpc>
                <a:spcPts val="3000"/>
              </a:lnSpc>
              <a:buSzPct val="100000"/>
            </a:pPr>
            <a:r>
              <a:rPr lang="en-US" sz="2000" dirty="0">
                <a:solidFill>
                  <a:srgbClr val="1D1D1D"/>
                </a:solidFill>
                <a:latin typeface="Arial" panose="020B0604020202020204" pitchFamily="34" charset="0"/>
                <a:cs typeface="Arial" panose="020B0604020202020204" pitchFamily="34" charset="0"/>
              </a:rPr>
              <a:t>       NI ($12M).</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High quality of earnings.	</a:t>
            </a: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latin typeface="Arial" panose="020B0604020202020204" pitchFamily="34" charset="0"/>
              <a:cs typeface="Arial" panose="020B0604020202020204" pitchFamily="34" charset="0"/>
            </a:endParaRPr>
          </a:p>
        </p:txBody>
      </p:sp>
      <p:sp>
        <p:nvSpPr>
          <p:cNvPr id="14" name="Text 4">
            <a:extLst>
              <a:ext uri="{FF2B5EF4-FFF2-40B4-BE49-F238E27FC236}">
                <a16:creationId xmlns:a16="http://schemas.microsoft.com/office/drawing/2014/main" id="{97869405-CCD4-C7A6-1AEF-634378A073E7}"/>
              </a:ext>
            </a:extLst>
          </p:cNvPr>
          <p:cNvSpPr/>
          <p:nvPr/>
        </p:nvSpPr>
        <p:spPr>
          <a:xfrm>
            <a:off x="3938695" y="1591262"/>
            <a:ext cx="3531025" cy="2315198"/>
          </a:xfrm>
          <a:prstGeom prst="roundRect">
            <a:avLst>
              <a:gd name="adj" fmla="val 6736"/>
            </a:avLst>
          </a:prstGeom>
          <a:solidFill>
            <a:srgbClr val="E5FCED"/>
          </a:solidFill>
          <a:ln w="9525">
            <a:solidFill>
              <a:srgbClr val="15803D"/>
            </a:solidFill>
          </a:ln>
        </p:spPr>
        <p:txBody>
          <a:bodyPr wrap="square" rtlCol="0" anchor="ctr"/>
          <a:lstStyle/>
          <a:p>
            <a:endParaRPr lang="en-US" sz="2000" dirty="0">
              <a:latin typeface="Arial" panose="020B0604020202020204" pitchFamily="34" charset="0"/>
              <a:cs typeface="Arial" panose="020B0604020202020204" pitchFamily="34" charset="0"/>
            </a:endParaRPr>
          </a:p>
        </p:txBody>
      </p:sp>
      <p:sp>
        <p:nvSpPr>
          <p:cNvPr id="15" name="Text 2">
            <a:extLst>
              <a:ext uri="{FF2B5EF4-FFF2-40B4-BE49-F238E27FC236}">
                <a16:creationId xmlns:a16="http://schemas.microsoft.com/office/drawing/2014/main" id="{2F899CEA-AD2B-491E-CF1E-E32B3A2594C8}"/>
              </a:ext>
            </a:extLst>
          </p:cNvPr>
          <p:cNvSpPr/>
          <p:nvPr/>
        </p:nvSpPr>
        <p:spPr>
          <a:xfrm>
            <a:off x="3938695" y="1692859"/>
            <a:ext cx="3531025" cy="358100"/>
          </a:xfrm>
          <a:prstGeom prst="rect">
            <a:avLst/>
          </a:prstGeom>
          <a:noFill/>
          <a:ln/>
        </p:spPr>
        <p:txBody>
          <a:bodyPr wrap="square" lIns="0" tIns="0" rIns="0" bIns="0" rtlCol="0" anchor="t"/>
          <a:lstStyle/>
          <a:p>
            <a:pPr algn="ctr">
              <a:lnSpc>
                <a:spcPts val="2380"/>
              </a:lnSpc>
              <a:spcAft>
                <a:spcPts val="1000"/>
              </a:spcAft>
            </a:pPr>
            <a:r>
              <a:rPr lang="en-US" sz="2000" b="1" dirty="0">
                <a:solidFill>
                  <a:srgbClr val="15803D"/>
                </a:solidFill>
                <a:latin typeface="Arial" panose="020B0604020202020204" pitchFamily="34" charset="0"/>
                <a:cs typeface="Arial" panose="020B0604020202020204" pitchFamily="34" charset="0"/>
              </a:rPr>
              <a:t>Investing Cash: - $19M      </a:t>
            </a:r>
            <a:r>
              <a:rPr lang="en-US" sz="2000" b="1" dirty="0">
                <a:solidFill>
                  <a:srgbClr val="15803D"/>
                </a:solidFill>
                <a:highlight>
                  <a:srgbClr val="135BD6"/>
                </a:highlight>
                <a:latin typeface="Arial" panose="020B0604020202020204" pitchFamily="34" charset="0"/>
                <a:cs typeface="Arial" panose="020B0604020202020204" pitchFamily="34" charset="0"/>
              </a:rPr>
              <a:t>  </a:t>
            </a:r>
            <a:endParaRPr lang="en-US" sz="2000" dirty="0">
              <a:solidFill>
                <a:srgbClr val="15803D"/>
              </a:solidFill>
              <a:highlight>
                <a:srgbClr val="135BD6"/>
              </a:highlight>
              <a:latin typeface="Arial" panose="020B0604020202020204" pitchFamily="34" charset="0"/>
              <a:cs typeface="Arial" panose="020B0604020202020204" pitchFamily="34" charset="0"/>
            </a:endParaRPr>
          </a:p>
        </p:txBody>
      </p:sp>
      <p:sp>
        <p:nvSpPr>
          <p:cNvPr id="16" name="Text 3">
            <a:extLst>
              <a:ext uri="{FF2B5EF4-FFF2-40B4-BE49-F238E27FC236}">
                <a16:creationId xmlns:a16="http://schemas.microsoft.com/office/drawing/2014/main" id="{9C0241CF-6FC1-7B1C-C49F-00AF57773070}"/>
              </a:ext>
            </a:extLst>
          </p:cNvPr>
          <p:cNvSpPr/>
          <p:nvPr/>
        </p:nvSpPr>
        <p:spPr>
          <a:xfrm>
            <a:off x="4242226" y="2050959"/>
            <a:ext cx="3260846" cy="1551664"/>
          </a:xfrm>
          <a:prstGeom prst="rect">
            <a:avLst/>
          </a:prstGeom>
          <a:noFill/>
          <a:ln/>
        </p:spPr>
        <p:txBody>
          <a:bodyPr wrap="square" lIns="0" tIns="0" rIns="0" bIns="0" rtlCol="0" anchor="t"/>
          <a:lstStyle/>
          <a:p>
            <a:pPr marL="285750" indent="-28575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Negative (Outflow).</a:t>
            </a:r>
          </a:p>
          <a:p>
            <a:pPr marL="285750" indent="-285750">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Company is in growth mode, purchasing land and investments. Not liquidating assets.</a:t>
            </a:r>
          </a:p>
        </p:txBody>
      </p:sp>
      <p:sp>
        <p:nvSpPr>
          <p:cNvPr id="17" name="Text 4">
            <a:extLst>
              <a:ext uri="{FF2B5EF4-FFF2-40B4-BE49-F238E27FC236}">
                <a16:creationId xmlns:a16="http://schemas.microsoft.com/office/drawing/2014/main" id="{5FD29108-27A7-256E-92D4-640BA26A6D78}"/>
              </a:ext>
            </a:extLst>
          </p:cNvPr>
          <p:cNvSpPr/>
          <p:nvPr/>
        </p:nvSpPr>
        <p:spPr>
          <a:xfrm>
            <a:off x="7622120" y="1591262"/>
            <a:ext cx="3531025" cy="2315198"/>
          </a:xfrm>
          <a:prstGeom prst="roundRect">
            <a:avLst>
              <a:gd name="adj" fmla="val 6736"/>
            </a:avLst>
          </a:prstGeom>
          <a:solidFill>
            <a:srgbClr val="FEF2F2"/>
          </a:solidFill>
          <a:ln w="9525">
            <a:solidFill>
              <a:srgbClr val="EF4444"/>
            </a:solidFill>
          </a:ln>
        </p:spPr>
        <p:txBody>
          <a:bodyPr wrap="square" rtlCol="0" anchor="ctr"/>
          <a:lstStyle/>
          <a:p>
            <a:endParaRPr lang="en-US" sz="2000" dirty="0">
              <a:latin typeface="Arial" panose="020B0604020202020204" pitchFamily="34" charset="0"/>
              <a:cs typeface="Arial" panose="020B0604020202020204" pitchFamily="34" charset="0"/>
            </a:endParaRPr>
          </a:p>
        </p:txBody>
      </p:sp>
      <p:sp>
        <p:nvSpPr>
          <p:cNvPr id="18" name="Text 2">
            <a:extLst>
              <a:ext uri="{FF2B5EF4-FFF2-40B4-BE49-F238E27FC236}">
                <a16:creationId xmlns:a16="http://schemas.microsoft.com/office/drawing/2014/main" id="{4AFC12A9-A964-2711-3C1B-B29F5A25DD7D}"/>
              </a:ext>
            </a:extLst>
          </p:cNvPr>
          <p:cNvSpPr/>
          <p:nvPr/>
        </p:nvSpPr>
        <p:spPr>
          <a:xfrm>
            <a:off x="7622120" y="1692859"/>
            <a:ext cx="3531025" cy="358100"/>
          </a:xfrm>
          <a:prstGeom prst="rect">
            <a:avLst/>
          </a:prstGeom>
          <a:noFill/>
          <a:ln/>
        </p:spPr>
        <p:txBody>
          <a:bodyPr wrap="square" lIns="0" tIns="0" rIns="0" bIns="0" rtlCol="0" anchor="t"/>
          <a:lstStyle/>
          <a:p>
            <a:pPr algn="ctr">
              <a:lnSpc>
                <a:spcPts val="2380"/>
              </a:lnSpc>
              <a:spcAft>
                <a:spcPts val="1000"/>
              </a:spcAft>
            </a:pPr>
            <a:r>
              <a:rPr lang="en-US" sz="2000" b="1" dirty="0">
                <a:solidFill>
                  <a:srgbClr val="991B1B"/>
                </a:solidFill>
                <a:latin typeface="Arial" panose="020B0604020202020204" pitchFamily="34" charset="0"/>
                <a:ea typeface="Arial" pitchFamily="34" charset="-122"/>
                <a:cs typeface="Arial" panose="020B0604020202020204" pitchFamily="34" charset="0"/>
              </a:rPr>
              <a:t>Financing Cash: +6M</a:t>
            </a:r>
            <a:endParaRPr lang="en-US" sz="2000" dirty="0">
              <a:solidFill>
                <a:schemeClr val="bg1"/>
              </a:solidFill>
              <a:highlight>
                <a:srgbClr val="135BD6"/>
              </a:highlight>
              <a:latin typeface="Arial" panose="020B0604020202020204" pitchFamily="34" charset="0"/>
              <a:cs typeface="Arial" panose="020B0604020202020204" pitchFamily="34" charset="0"/>
            </a:endParaRPr>
          </a:p>
        </p:txBody>
      </p:sp>
      <p:sp>
        <p:nvSpPr>
          <p:cNvPr id="19" name="Text 3">
            <a:extLst>
              <a:ext uri="{FF2B5EF4-FFF2-40B4-BE49-F238E27FC236}">
                <a16:creationId xmlns:a16="http://schemas.microsoft.com/office/drawing/2014/main" id="{2D07156C-F546-4D4E-8E43-CE8360BAB8DA}"/>
              </a:ext>
            </a:extLst>
          </p:cNvPr>
          <p:cNvSpPr/>
          <p:nvPr/>
        </p:nvSpPr>
        <p:spPr>
          <a:xfrm>
            <a:off x="7925651" y="2050959"/>
            <a:ext cx="3260846" cy="1247829"/>
          </a:xfrm>
          <a:prstGeom prst="rect">
            <a:avLst/>
          </a:prstGeom>
          <a:noFill/>
          <a:ln/>
        </p:spPr>
        <p:txBody>
          <a:bodyPr wrap="square" lIns="0" tIns="0" rIns="0" bIns="0" rtlCol="0" anchor="t"/>
          <a:lstStyle/>
          <a:p>
            <a:pPr marL="285750" indent="-28575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Positive (Inflow).</a:t>
            </a:r>
          </a:p>
          <a:p>
            <a:pPr marL="285750" indent="-285750">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Raising capital via stock ($26M) while responsibly retiring ($15M) and paying dividends.</a:t>
            </a:r>
          </a:p>
          <a:p>
            <a:pPr>
              <a:buSzPct val="100000"/>
            </a:pP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latin typeface="Arial" panose="020B0604020202020204" pitchFamily="34" charset="0"/>
              <a:cs typeface="Arial" panose="020B0604020202020204" pitchFamily="34" charset="0"/>
            </a:endParaRPr>
          </a:p>
        </p:txBody>
      </p:sp>
      <p:sp>
        <p:nvSpPr>
          <p:cNvPr id="25" name="Text 26">
            <a:extLst>
              <a:ext uri="{FF2B5EF4-FFF2-40B4-BE49-F238E27FC236}">
                <a16:creationId xmlns:a16="http://schemas.microsoft.com/office/drawing/2014/main" id="{72AC8AB0-092D-F8F3-1956-9F3307BA8294}"/>
              </a:ext>
            </a:extLst>
          </p:cNvPr>
          <p:cNvSpPr/>
          <p:nvPr/>
        </p:nvSpPr>
        <p:spPr>
          <a:xfrm>
            <a:off x="255270" y="4228931"/>
            <a:ext cx="10931227" cy="991516"/>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26" name="Text 13">
            <a:extLst>
              <a:ext uri="{FF2B5EF4-FFF2-40B4-BE49-F238E27FC236}">
                <a16:creationId xmlns:a16="http://schemas.microsoft.com/office/drawing/2014/main" id="{B8F03E71-D7C2-FEF7-8618-863C9E0B4F51}"/>
              </a:ext>
            </a:extLst>
          </p:cNvPr>
          <p:cNvSpPr/>
          <p:nvPr/>
        </p:nvSpPr>
        <p:spPr>
          <a:xfrm>
            <a:off x="558801" y="4518606"/>
            <a:ext cx="10594344" cy="701840"/>
          </a:xfrm>
          <a:prstGeom prst="rect">
            <a:avLst/>
          </a:prstGeom>
          <a:noFill/>
          <a:ln/>
        </p:spPr>
        <p:txBody>
          <a:bodyPr wrap="square" lIns="0" tIns="0" rIns="0" bIns="0" rtlCol="0" anchor="t"/>
          <a:lstStyle/>
          <a:p>
            <a:pPr>
              <a:lnSpc>
                <a:spcPts val="2100"/>
              </a:lnSpc>
              <a:spcAft>
                <a:spcPts val="800"/>
              </a:spcAft>
            </a:pPr>
            <a:r>
              <a:rPr lang="en-US" sz="2400" dirty="0">
                <a:latin typeface="Arial" pitchFamily="34" charset="0"/>
                <a:ea typeface="Arial" pitchFamily="34" charset="-122"/>
                <a:cs typeface="Arial" pitchFamily="34" charset="-120"/>
              </a:rPr>
              <a:t>Verdict: United Brands Corporation is a healthy, growing company funded by strong operations and new equity</a:t>
            </a:r>
            <a:endParaRPr lang="en-US" sz="1600" dirty="0"/>
          </a:p>
        </p:txBody>
      </p:sp>
    </p:spTree>
    <p:extLst>
      <p:ext uri="{BB962C8B-B14F-4D97-AF65-F5344CB8AC3E}">
        <p14:creationId xmlns:p14="http://schemas.microsoft.com/office/powerpoint/2010/main" val="40297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4" grpId="0" animBg="1"/>
      <p:bldP spid="15" grpId="0" animBg="1"/>
      <p:bldP spid="16" grpId="0" animBg="1"/>
      <p:bldP spid="17" grpId="0" animBg="1"/>
      <p:bldP spid="18" grpId="0" animBg="1"/>
      <p:bldP spid="19"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677D4-2BC4-4333-C267-48D42A696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47A99-1DA8-4E1F-8FB2-77DF665C08FF}"/>
              </a:ext>
            </a:extLst>
          </p:cNvPr>
          <p:cNvSpPr>
            <a:spLocks noGrp="1"/>
          </p:cNvSpPr>
          <p:nvPr>
            <p:ph type="title"/>
          </p:nvPr>
        </p:nvSpPr>
        <p:spPr/>
        <p:txBody>
          <a:bodyPr>
            <a:normAutofit/>
          </a:bodyPr>
          <a:lstStyle/>
          <a:p>
            <a:r>
              <a:rPr lang="en-US" dirty="0"/>
              <a:t>Key Takeaways – Statement of Cash Flows</a:t>
            </a:r>
          </a:p>
        </p:txBody>
      </p:sp>
      <p:sp>
        <p:nvSpPr>
          <p:cNvPr id="4" name="Oval 3">
            <a:extLst>
              <a:ext uri="{FF2B5EF4-FFF2-40B4-BE49-F238E27FC236}">
                <a16:creationId xmlns:a16="http://schemas.microsoft.com/office/drawing/2014/main" id="{7FF7C738-63BB-F3BC-04C7-B93C44ECEFCD}"/>
              </a:ext>
            </a:extLst>
          </p:cNvPr>
          <p:cNvSpPr/>
          <p:nvPr/>
        </p:nvSpPr>
        <p:spPr>
          <a:xfrm>
            <a:off x="1342663" y="2118167"/>
            <a:ext cx="2858947" cy="2777924"/>
          </a:xfrm>
          <a:prstGeom prst="ellipse">
            <a:avLst/>
          </a:prstGeom>
          <a:solidFill>
            <a:srgbClr val="0121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Operating</a:t>
            </a:r>
          </a:p>
        </p:txBody>
      </p:sp>
      <p:sp>
        <p:nvSpPr>
          <p:cNvPr id="15" name="Oval 14">
            <a:extLst>
              <a:ext uri="{FF2B5EF4-FFF2-40B4-BE49-F238E27FC236}">
                <a16:creationId xmlns:a16="http://schemas.microsoft.com/office/drawing/2014/main" id="{ADAAEA83-14F6-6E9E-8FD3-C1BCBA3DE195}"/>
              </a:ext>
            </a:extLst>
          </p:cNvPr>
          <p:cNvSpPr/>
          <p:nvPr/>
        </p:nvSpPr>
        <p:spPr>
          <a:xfrm>
            <a:off x="4666526" y="2118167"/>
            <a:ext cx="2858947" cy="2777924"/>
          </a:xfrm>
          <a:prstGeom prst="ellipse">
            <a:avLst/>
          </a:prstGeom>
          <a:solidFill>
            <a:srgbClr val="36701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Investing</a:t>
            </a:r>
          </a:p>
        </p:txBody>
      </p:sp>
      <p:sp>
        <p:nvSpPr>
          <p:cNvPr id="18" name="Oval 17">
            <a:extLst>
              <a:ext uri="{FF2B5EF4-FFF2-40B4-BE49-F238E27FC236}">
                <a16:creationId xmlns:a16="http://schemas.microsoft.com/office/drawing/2014/main" id="{8BCA7E1B-B1FC-0985-4011-7C8C3FCF374C}"/>
              </a:ext>
            </a:extLst>
          </p:cNvPr>
          <p:cNvSpPr/>
          <p:nvPr/>
        </p:nvSpPr>
        <p:spPr>
          <a:xfrm>
            <a:off x="7990389" y="2118167"/>
            <a:ext cx="2858947" cy="2777924"/>
          </a:xfrm>
          <a:prstGeom prst="ellipse">
            <a:avLst/>
          </a:prstGeom>
          <a:solidFill>
            <a:srgbClr val="DD89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Financing</a:t>
            </a:r>
          </a:p>
        </p:txBody>
      </p:sp>
      <p:sp>
        <p:nvSpPr>
          <p:cNvPr id="20" name="TextBox 19">
            <a:extLst>
              <a:ext uri="{FF2B5EF4-FFF2-40B4-BE49-F238E27FC236}">
                <a16:creationId xmlns:a16="http://schemas.microsoft.com/office/drawing/2014/main" id="{55DFA307-17C2-D54D-C2BF-9F7345E3109B}"/>
              </a:ext>
            </a:extLst>
          </p:cNvPr>
          <p:cNvSpPr txBox="1"/>
          <p:nvPr/>
        </p:nvSpPr>
        <p:spPr>
          <a:xfrm>
            <a:off x="1342663" y="5293895"/>
            <a:ext cx="2858947"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The Engine</a:t>
            </a:r>
          </a:p>
          <a:p>
            <a:pPr algn="ctr"/>
            <a:r>
              <a:rPr lang="en-US" sz="2400" b="1" dirty="0">
                <a:latin typeface="Arial" panose="020B0604020202020204" pitchFamily="34" charset="0"/>
                <a:cs typeface="Arial" panose="020B0604020202020204" pitchFamily="34" charset="0"/>
              </a:rPr>
              <a:t>(Performance</a:t>
            </a:r>
            <a:r>
              <a:rPr lang="en-US" dirty="0"/>
              <a:t>)</a:t>
            </a:r>
          </a:p>
        </p:txBody>
      </p:sp>
      <p:sp>
        <p:nvSpPr>
          <p:cNvPr id="21" name="TextBox 20">
            <a:extLst>
              <a:ext uri="{FF2B5EF4-FFF2-40B4-BE49-F238E27FC236}">
                <a16:creationId xmlns:a16="http://schemas.microsoft.com/office/drawing/2014/main" id="{E5B2A089-D57C-B0BA-E44A-0379DE0B3714}"/>
              </a:ext>
            </a:extLst>
          </p:cNvPr>
          <p:cNvSpPr txBox="1"/>
          <p:nvPr/>
        </p:nvSpPr>
        <p:spPr>
          <a:xfrm>
            <a:off x="4666526" y="5249776"/>
            <a:ext cx="2858947"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The Future</a:t>
            </a:r>
          </a:p>
          <a:p>
            <a:pPr algn="ctr"/>
            <a:r>
              <a:rPr lang="en-US" sz="2400" b="1" dirty="0">
                <a:latin typeface="Arial" panose="020B0604020202020204" pitchFamily="34" charset="0"/>
                <a:cs typeface="Arial" panose="020B0604020202020204" pitchFamily="34" charset="0"/>
              </a:rPr>
              <a:t>(Growth)</a:t>
            </a:r>
            <a:endParaRPr lang="en-US" dirty="0"/>
          </a:p>
        </p:txBody>
      </p:sp>
      <p:sp>
        <p:nvSpPr>
          <p:cNvPr id="22" name="TextBox 21">
            <a:extLst>
              <a:ext uri="{FF2B5EF4-FFF2-40B4-BE49-F238E27FC236}">
                <a16:creationId xmlns:a16="http://schemas.microsoft.com/office/drawing/2014/main" id="{F4153E4F-492B-FAF5-5010-EC223DEE62A6}"/>
              </a:ext>
            </a:extLst>
          </p:cNvPr>
          <p:cNvSpPr txBox="1"/>
          <p:nvPr/>
        </p:nvSpPr>
        <p:spPr>
          <a:xfrm>
            <a:off x="7990389" y="5205657"/>
            <a:ext cx="2858947"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The Fuel</a:t>
            </a:r>
          </a:p>
          <a:p>
            <a:pPr algn="ctr"/>
            <a:r>
              <a:rPr lang="en-US" sz="2400" b="1" dirty="0">
                <a:latin typeface="Arial" panose="020B0604020202020204" pitchFamily="34" charset="0"/>
                <a:cs typeface="Arial" panose="020B0604020202020204" pitchFamily="34" charset="0"/>
              </a:rPr>
              <a:t>(Solvency</a:t>
            </a:r>
            <a:r>
              <a:rPr lang="en-US" dirty="0"/>
              <a:t>)</a:t>
            </a:r>
          </a:p>
        </p:txBody>
      </p:sp>
    </p:spTree>
    <p:extLst>
      <p:ext uri="{BB962C8B-B14F-4D97-AF65-F5344CB8AC3E}">
        <p14:creationId xmlns:p14="http://schemas.microsoft.com/office/powerpoint/2010/main" val="157486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1E-35ED-245C-F85D-64F5555F6948}"/>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3475B7FB-EB2C-CA4B-1C14-339864FDB75E}"/>
              </a:ext>
            </a:extLst>
          </p:cNvPr>
          <p:cNvSpPr>
            <a:spLocks noGrp="1"/>
          </p:cNvSpPr>
          <p:nvPr>
            <p:ph idx="1"/>
          </p:nvPr>
        </p:nvSpPr>
        <p:spPr>
          <a:xfrm>
            <a:off x="609600" y="1600201"/>
            <a:ext cx="10972800" cy="4983161"/>
          </a:xfrm>
        </p:spPr>
        <p:txBody>
          <a:bodyPr>
            <a:normAutofit/>
          </a:bodyPr>
          <a:lstStyle/>
          <a:p>
            <a:pPr marL="0" indent="0">
              <a:lnSpc>
                <a:spcPct val="150000"/>
              </a:lnSpc>
              <a:buNone/>
            </a:pPr>
            <a:r>
              <a:rPr lang="en-US" sz="2800" dirty="0"/>
              <a:t>1. Objectives and Utility of Cash Flow Reporting</a:t>
            </a:r>
          </a:p>
          <a:p>
            <a:pPr marL="0" indent="0">
              <a:lnSpc>
                <a:spcPct val="150000"/>
              </a:lnSpc>
              <a:buNone/>
            </a:pPr>
            <a:r>
              <a:rPr lang="en-US" sz="2800" dirty="0"/>
              <a:t>2. Classification of Cash Inflows and Outflows</a:t>
            </a:r>
          </a:p>
          <a:p>
            <a:pPr marL="0" indent="0">
              <a:lnSpc>
                <a:spcPct val="150000"/>
              </a:lnSpc>
              <a:buNone/>
            </a:pPr>
            <a:r>
              <a:rPr lang="en-US" sz="2800" dirty="0"/>
              <a:t>3. Direct Method vs. Indirect Method – Cash Flows from Operating Activities</a:t>
            </a:r>
          </a:p>
        </p:txBody>
      </p:sp>
    </p:spTree>
    <p:extLst>
      <p:ext uri="{BB962C8B-B14F-4D97-AF65-F5344CB8AC3E}">
        <p14:creationId xmlns:p14="http://schemas.microsoft.com/office/powerpoint/2010/main" val="350895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6301D-08C7-16D5-A77F-FB56A107C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1DBC4-D332-40A4-3926-9632CF703FAC}"/>
              </a:ext>
            </a:extLst>
          </p:cNvPr>
          <p:cNvSpPr>
            <a:spLocks noGrp="1"/>
          </p:cNvSpPr>
          <p:nvPr>
            <p:ph type="title"/>
          </p:nvPr>
        </p:nvSpPr>
        <p:spPr>
          <a:xfrm>
            <a:off x="0" y="2857500"/>
            <a:ext cx="12191999" cy="1143000"/>
          </a:xfrm>
        </p:spPr>
        <p:txBody>
          <a:bodyPr>
            <a:normAutofit/>
          </a:bodyPr>
          <a:lstStyle/>
          <a:p>
            <a:r>
              <a:rPr lang="en-US" dirty="0"/>
              <a:t>Objectives and Utility of Cash Flow Reporting</a:t>
            </a:r>
          </a:p>
        </p:txBody>
      </p:sp>
    </p:spTree>
    <p:extLst>
      <p:ext uri="{BB962C8B-B14F-4D97-AF65-F5344CB8AC3E}">
        <p14:creationId xmlns:p14="http://schemas.microsoft.com/office/powerpoint/2010/main" val="389634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A75E0-E8E4-1E84-3529-4D90E08E9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08C2B-7DE2-7B49-52E7-5BD5233E4EC0}"/>
              </a:ext>
            </a:extLst>
          </p:cNvPr>
          <p:cNvSpPr>
            <a:spLocks noGrp="1"/>
          </p:cNvSpPr>
          <p:nvPr>
            <p:ph type="title"/>
          </p:nvPr>
        </p:nvSpPr>
        <p:spPr>
          <a:xfrm>
            <a:off x="609600" y="274638"/>
            <a:ext cx="10972800" cy="1143000"/>
          </a:xfrm>
        </p:spPr>
        <p:txBody>
          <a:bodyPr anchor="ctr">
            <a:normAutofit/>
          </a:bodyPr>
          <a:lstStyle/>
          <a:p>
            <a:r>
              <a:rPr lang="en-US" dirty="0"/>
              <a:t>The Three Engines of Cash Flow</a:t>
            </a:r>
          </a:p>
        </p:txBody>
      </p:sp>
      <p:pic>
        <p:nvPicPr>
          <p:cNvPr id="14" name="Picture 13">
            <a:extLst>
              <a:ext uri="{FF2B5EF4-FFF2-40B4-BE49-F238E27FC236}">
                <a16:creationId xmlns:a16="http://schemas.microsoft.com/office/drawing/2014/main" id="{F2A52E53-3B38-7641-6D7E-596BD5F5B4AD}"/>
              </a:ext>
            </a:extLst>
          </p:cNvPr>
          <p:cNvPicPr>
            <a:picLocks noChangeAspect="1"/>
          </p:cNvPicPr>
          <p:nvPr/>
        </p:nvPicPr>
        <p:blipFill>
          <a:blip r:embed="rId3"/>
          <a:stretch>
            <a:fillRect/>
          </a:stretch>
        </p:blipFill>
        <p:spPr>
          <a:xfrm>
            <a:off x="551725" y="1438459"/>
            <a:ext cx="10972800" cy="3593591"/>
          </a:xfrm>
          <a:prstGeom prst="rect">
            <a:avLst/>
          </a:prstGeom>
          <a:noFill/>
        </p:spPr>
      </p:pic>
    </p:spTree>
    <p:extLst>
      <p:ext uri="{BB962C8B-B14F-4D97-AF65-F5344CB8AC3E}">
        <p14:creationId xmlns:p14="http://schemas.microsoft.com/office/powerpoint/2010/main" val="371231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24163-4725-F186-36D5-C0AE90A98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04706-C898-CF36-46E3-AAC55E106459}"/>
              </a:ext>
            </a:extLst>
          </p:cNvPr>
          <p:cNvSpPr>
            <a:spLocks noGrp="1"/>
          </p:cNvSpPr>
          <p:nvPr>
            <p:ph type="title"/>
          </p:nvPr>
        </p:nvSpPr>
        <p:spPr/>
        <p:txBody>
          <a:bodyPr>
            <a:normAutofit fontScale="90000"/>
          </a:bodyPr>
          <a:lstStyle/>
          <a:p>
            <a:r>
              <a:rPr lang="en-US" dirty="0"/>
              <a:t>Operating Activities : The Heartbeat of the Business </a:t>
            </a:r>
          </a:p>
        </p:txBody>
      </p:sp>
      <p:sp>
        <p:nvSpPr>
          <p:cNvPr id="3" name="Text 4">
            <a:extLst>
              <a:ext uri="{FF2B5EF4-FFF2-40B4-BE49-F238E27FC236}">
                <a16:creationId xmlns:a16="http://schemas.microsoft.com/office/drawing/2014/main" id="{9DC9182D-AD90-1BDC-BC70-942E90D2E484}"/>
              </a:ext>
            </a:extLst>
          </p:cNvPr>
          <p:cNvSpPr/>
          <p:nvPr/>
        </p:nvSpPr>
        <p:spPr>
          <a:xfrm>
            <a:off x="508000" y="1349905"/>
            <a:ext cx="11074400" cy="801429"/>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7" name="Text 5">
            <a:extLst>
              <a:ext uri="{FF2B5EF4-FFF2-40B4-BE49-F238E27FC236}">
                <a16:creationId xmlns:a16="http://schemas.microsoft.com/office/drawing/2014/main" id="{840B9FC2-4ABA-41C6-75F0-16305837DC78}"/>
              </a:ext>
            </a:extLst>
          </p:cNvPr>
          <p:cNvSpPr/>
          <p:nvPr/>
        </p:nvSpPr>
        <p:spPr>
          <a:xfrm>
            <a:off x="736601" y="1578505"/>
            <a:ext cx="10358902" cy="306434"/>
          </a:xfrm>
          <a:prstGeom prst="rect">
            <a:avLst/>
          </a:prstGeom>
          <a:noFill/>
          <a:ln/>
        </p:spPr>
        <p:txBody>
          <a:bodyPr wrap="square" lIns="0" tIns="0" rIns="0" bIns="0" rtlCol="0" anchor="t"/>
          <a:lstStyle/>
          <a:p>
            <a:pPr>
              <a:lnSpc>
                <a:spcPts val="2240"/>
              </a:lnSpc>
              <a:spcAft>
                <a:spcPts val="800"/>
              </a:spcAft>
            </a:pPr>
            <a:r>
              <a:rPr lang="en-US" sz="2000" b="1" dirty="0">
                <a:solidFill>
                  <a:srgbClr val="1E40AF"/>
                </a:solidFill>
                <a:latin typeface="Arial" pitchFamily="34" charset="0"/>
                <a:ea typeface="Arial" pitchFamily="34" charset="-122"/>
                <a:cs typeface="Arial" pitchFamily="34" charset="-120"/>
              </a:rPr>
              <a:t>Operating Activities involve income statement items reported on a cash basis</a:t>
            </a:r>
          </a:p>
        </p:txBody>
      </p:sp>
      <p:sp>
        <p:nvSpPr>
          <p:cNvPr id="18" name="Text 26">
            <a:extLst>
              <a:ext uri="{FF2B5EF4-FFF2-40B4-BE49-F238E27FC236}">
                <a16:creationId xmlns:a16="http://schemas.microsoft.com/office/drawing/2014/main" id="{E42465FA-E5E2-4E27-7890-24F8AAA62CC1}"/>
              </a:ext>
            </a:extLst>
          </p:cNvPr>
          <p:cNvSpPr/>
          <p:nvPr/>
        </p:nvSpPr>
        <p:spPr>
          <a:xfrm>
            <a:off x="8206452" y="2400549"/>
            <a:ext cx="3274961" cy="2680113"/>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19" name="Text 6">
            <a:extLst>
              <a:ext uri="{FF2B5EF4-FFF2-40B4-BE49-F238E27FC236}">
                <a16:creationId xmlns:a16="http://schemas.microsoft.com/office/drawing/2014/main" id="{7E3348E5-238B-F565-B785-5A9F2A9785C4}"/>
              </a:ext>
            </a:extLst>
          </p:cNvPr>
          <p:cNvSpPr/>
          <p:nvPr/>
        </p:nvSpPr>
        <p:spPr>
          <a:xfrm>
            <a:off x="8290437" y="2590051"/>
            <a:ext cx="3203805" cy="227307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Cash Outflows</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To Suppliers</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To Employees</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To Government (Taxes)</a:t>
            </a:r>
          </a:p>
          <a:p>
            <a:pPr marL="342900" indent="-342900">
              <a:lnSpc>
                <a:spcPts val="2240"/>
              </a:lnSpc>
              <a:spcAft>
                <a:spcPts val="800"/>
              </a:spcAft>
              <a:buFont typeface="Arial" panose="020B0604020202020204" pitchFamily="34" charset="0"/>
              <a:buChar char="•"/>
            </a:pPr>
            <a:r>
              <a:rPr lang="en-US" sz="2000" i="1" dirty="0">
                <a:latin typeface="Arial" panose="020B0604020202020204" pitchFamily="34" charset="0"/>
                <a:cs typeface="Arial" panose="020B0604020202020204" pitchFamily="34" charset="0"/>
              </a:rPr>
              <a:t>To Lenders (Interest expense)*</a:t>
            </a:r>
            <a:endParaRPr lang="en-US" sz="2000" i="1" dirty="0"/>
          </a:p>
        </p:txBody>
      </p:sp>
      <p:sp>
        <p:nvSpPr>
          <p:cNvPr id="20" name="Text 7">
            <a:extLst>
              <a:ext uri="{FF2B5EF4-FFF2-40B4-BE49-F238E27FC236}">
                <a16:creationId xmlns:a16="http://schemas.microsoft.com/office/drawing/2014/main" id="{1480E70F-44FF-D278-2064-0E2053756A08}"/>
              </a:ext>
            </a:extLst>
          </p:cNvPr>
          <p:cNvSpPr/>
          <p:nvPr/>
        </p:nvSpPr>
        <p:spPr>
          <a:xfrm>
            <a:off x="8336157" y="3068608"/>
            <a:ext cx="3203805" cy="1794516"/>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pic>
        <p:nvPicPr>
          <p:cNvPr id="22" name="Picture 21">
            <a:extLst>
              <a:ext uri="{FF2B5EF4-FFF2-40B4-BE49-F238E27FC236}">
                <a16:creationId xmlns:a16="http://schemas.microsoft.com/office/drawing/2014/main" id="{F6EA63B6-59F4-CF09-AB24-E6D8DDCAE495}"/>
              </a:ext>
            </a:extLst>
          </p:cNvPr>
          <p:cNvPicPr>
            <a:picLocks noChangeAspect="1"/>
          </p:cNvPicPr>
          <p:nvPr/>
        </p:nvPicPr>
        <p:blipFill>
          <a:blip r:embed="rId3"/>
          <a:stretch>
            <a:fillRect/>
          </a:stretch>
        </p:blipFill>
        <p:spPr>
          <a:xfrm>
            <a:off x="508000" y="2386144"/>
            <a:ext cx="4122055" cy="3816121"/>
          </a:xfrm>
          <a:prstGeom prst="rect">
            <a:avLst/>
          </a:prstGeom>
        </p:spPr>
      </p:pic>
      <p:sp>
        <p:nvSpPr>
          <p:cNvPr id="24" name="Text 26">
            <a:extLst>
              <a:ext uri="{FF2B5EF4-FFF2-40B4-BE49-F238E27FC236}">
                <a16:creationId xmlns:a16="http://schemas.microsoft.com/office/drawing/2014/main" id="{9EE441E1-1DF7-C9EC-50AD-A0332A892647}"/>
              </a:ext>
            </a:extLst>
          </p:cNvPr>
          <p:cNvSpPr/>
          <p:nvPr/>
        </p:nvSpPr>
        <p:spPr>
          <a:xfrm>
            <a:off x="4770694" y="2414050"/>
            <a:ext cx="3274961" cy="2666612"/>
          </a:xfrm>
          <a:prstGeom prst="roundRect">
            <a:avLst>
              <a:gd name="adj" fmla="val 7846"/>
            </a:avLst>
          </a:prstGeom>
          <a:solidFill>
            <a:srgbClr val="E5FCED"/>
          </a:solidFill>
          <a:ln w="9525">
            <a:solidFill>
              <a:srgbClr val="6DB587"/>
            </a:solidFill>
          </a:ln>
        </p:spPr>
        <p:txBody>
          <a:bodyPr wrap="square" rtlCol="0" anchor="ctr"/>
          <a:lstStyle/>
          <a:p>
            <a:endParaRPr lang="en-US" sz="2400" dirty="0"/>
          </a:p>
        </p:txBody>
      </p:sp>
      <p:sp>
        <p:nvSpPr>
          <p:cNvPr id="25" name="Text 6">
            <a:extLst>
              <a:ext uri="{FF2B5EF4-FFF2-40B4-BE49-F238E27FC236}">
                <a16:creationId xmlns:a16="http://schemas.microsoft.com/office/drawing/2014/main" id="{A06DE32E-71F1-9501-D906-CFD1431A8D66}"/>
              </a:ext>
            </a:extLst>
          </p:cNvPr>
          <p:cNvSpPr/>
          <p:nvPr/>
        </p:nvSpPr>
        <p:spPr>
          <a:xfrm>
            <a:off x="4866254" y="2603551"/>
            <a:ext cx="3203805" cy="227307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a:t>
            </a:r>
            <a:r>
              <a:rPr lang="en-US" sz="2000" b="1" dirty="0">
                <a:solidFill>
                  <a:srgbClr val="15803D"/>
                </a:solidFill>
                <a:latin typeface="Arial" pitchFamily="34" charset="0"/>
                <a:ea typeface="Arial" pitchFamily="34" charset="-122"/>
                <a:cs typeface="Arial" pitchFamily="34" charset="-120"/>
              </a:rPr>
              <a:t>Cash Inflows</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Sale of goods/services</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Dividends received</a:t>
            </a:r>
          </a:p>
          <a:p>
            <a:pPr marL="342900" indent="-342900">
              <a:lnSpc>
                <a:spcPts val="2240"/>
              </a:lnSpc>
              <a:spcAft>
                <a:spcPts val="800"/>
              </a:spcAft>
              <a:buFont typeface="Arial" panose="020B0604020202020204" pitchFamily="34" charset="0"/>
              <a:buChar char="•"/>
            </a:pPr>
            <a:r>
              <a:rPr lang="en-US" sz="2000" i="1" dirty="0">
                <a:latin typeface="Arial" panose="020B0604020202020204" pitchFamily="34" charset="0"/>
                <a:cs typeface="Arial" panose="020B0604020202020204" pitchFamily="34" charset="0"/>
              </a:rPr>
              <a:t>Interest Revenue *</a:t>
            </a:r>
            <a:endParaRPr lang="en-US" sz="2000" i="1" dirty="0"/>
          </a:p>
        </p:txBody>
      </p:sp>
      <p:sp>
        <p:nvSpPr>
          <p:cNvPr id="26" name="Text 7">
            <a:extLst>
              <a:ext uri="{FF2B5EF4-FFF2-40B4-BE49-F238E27FC236}">
                <a16:creationId xmlns:a16="http://schemas.microsoft.com/office/drawing/2014/main" id="{D7A2A643-F6D3-C200-2D03-0C10F341BB00}"/>
              </a:ext>
            </a:extLst>
          </p:cNvPr>
          <p:cNvSpPr/>
          <p:nvPr/>
        </p:nvSpPr>
        <p:spPr>
          <a:xfrm>
            <a:off x="4911974" y="3082108"/>
            <a:ext cx="3203805" cy="1794516"/>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sp>
        <p:nvSpPr>
          <p:cNvPr id="27" name="TextBox 26">
            <a:extLst>
              <a:ext uri="{FF2B5EF4-FFF2-40B4-BE49-F238E27FC236}">
                <a16:creationId xmlns:a16="http://schemas.microsoft.com/office/drawing/2014/main" id="{8AF8DE8A-7BD9-D310-43CB-166BF4DB3D11}"/>
              </a:ext>
            </a:extLst>
          </p:cNvPr>
          <p:cNvSpPr txBox="1"/>
          <p:nvPr/>
        </p:nvSpPr>
        <p:spPr>
          <a:xfrm>
            <a:off x="4845174" y="5341681"/>
            <a:ext cx="6250329" cy="707886"/>
          </a:xfrm>
          <a:prstGeom prst="rect">
            <a:avLst/>
          </a:prstGeom>
          <a:noFill/>
        </p:spPr>
        <p:txBody>
          <a:bodyPr wrap="square" rtlCol="0">
            <a:spAutoFit/>
          </a:bodyPr>
          <a:lstStyle/>
          <a:p>
            <a:r>
              <a:rPr lang="en-US" sz="2000" dirty="0"/>
              <a:t>* Careful!  These are reported in operating, not investing/financing sections of statement of cash flows</a:t>
            </a:r>
          </a:p>
        </p:txBody>
      </p:sp>
    </p:spTree>
    <p:extLst>
      <p:ext uri="{BB962C8B-B14F-4D97-AF65-F5344CB8AC3E}">
        <p14:creationId xmlns:p14="http://schemas.microsoft.com/office/powerpoint/2010/main" val="107938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67BB-B98D-DD4B-D5AE-1A7AD527B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806DC-9418-D3D0-1D51-307B3DC3176A}"/>
              </a:ext>
            </a:extLst>
          </p:cNvPr>
          <p:cNvSpPr>
            <a:spLocks noGrp="1"/>
          </p:cNvSpPr>
          <p:nvPr>
            <p:ph type="title"/>
          </p:nvPr>
        </p:nvSpPr>
        <p:spPr/>
        <p:txBody>
          <a:bodyPr>
            <a:normAutofit/>
          </a:bodyPr>
          <a:lstStyle/>
          <a:p>
            <a:r>
              <a:rPr lang="en-US" dirty="0"/>
              <a:t>Investing Activities :Spending now to grow later</a:t>
            </a:r>
          </a:p>
        </p:txBody>
      </p:sp>
      <p:sp>
        <p:nvSpPr>
          <p:cNvPr id="3" name="Text 4">
            <a:extLst>
              <a:ext uri="{FF2B5EF4-FFF2-40B4-BE49-F238E27FC236}">
                <a16:creationId xmlns:a16="http://schemas.microsoft.com/office/drawing/2014/main" id="{C8BFE260-9BA5-74D4-B0CD-D776A20BC86D}"/>
              </a:ext>
            </a:extLst>
          </p:cNvPr>
          <p:cNvSpPr/>
          <p:nvPr/>
        </p:nvSpPr>
        <p:spPr>
          <a:xfrm>
            <a:off x="508000" y="1349905"/>
            <a:ext cx="11074400" cy="801429"/>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7" name="Text 5">
            <a:extLst>
              <a:ext uri="{FF2B5EF4-FFF2-40B4-BE49-F238E27FC236}">
                <a16:creationId xmlns:a16="http://schemas.microsoft.com/office/drawing/2014/main" id="{891FFE91-AB7B-1FEB-97EF-B7BE2690A664}"/>
              </a:ext>
            </a:extLst>
          </p:cNvPr>
          <p:cNvSpPr/>
          <p:nvPr/>
        </p:nvSpPr>
        <p:spPr>
          <a:xfrm>
            <a:off x="736601" y="1578505"/>
            <a:ext cx="10358902" cy="306434"/>
          </a:xfrm>
          <a:prstGeom prst="rect">
            <a:avLst/>
          </a:prstGeom>
          <a:noFill/>
          <a:ln/>
        </p:spPr>
        <p:txBody>
          <a:bodyPr wrap="square" lIns="0" tIns="0" rIns="0" bIns="0" rtlCol="0" anchor="t"/>
          <a:lstStyle/>
          <a:p>
            <a:pPr>
              <a:lnSpc>
                <a:spcPts val="2240"/>
              </a:lnSpc>
              <a:spcAft>
                <a:spcPts val="800"/>
              </a:spcAft>
            </a:pPr>
            <a:r>
              <a:rPr lang="en-US" sz="2000" b="1" dirty="0">
                <a:solidFill>
                  <a:srgbClr val="1E40AF"/>
                </a:solidFill>
                <a:latin typeface="Arial" pitchFamily="34" charset="0"/>
                <a:ea typeface="Arial" pitchFamily="34" charset="-122"/>
                <a:cs typeface="Arial" pitchFamily="34" charset="-120"/>
              </a:rPr>
              <a:t>Investing activities focus on long-term assets and investment</a:t>
            </a:r>
          </a:p>
        </p:txBody>
      </p:sp>
      <p:sp>
        <p:nvSpPr>
          <p:cNvPr id="18" name="Text 26">
            <a:extLst>
              <a:ext uri="{FF2B5EF4-FFF2-40B4-BE49-F238E27FC236}">
                <a16:creationId xmlns:a16="http://schemas.microsoft.com/office/drawing/2014/main" id="{FE184E9A-E9B4-09F2-263B-AA3C45E193AB}"/>
              </a:ext>
            </a:extLst>
          </p:cNvPr>
          <p:cNvSpPr/>
          <p:nvPr/>
        </p:nvSpPr>
        <p:spPr>
          <a:xfrm>
            <a:off x="8206452" y="2400549"/>
            <a:ext cx="3274961" cy="2680113"/>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19" name="Text 6">
            <a:extLst>
              <a:ext uri="{FF2B5EF4-FFF2-40B4-BE49-F238E27FC236}">
                <a16:creationId xmlns:a16="http://schemas.microsoft.com/office/drawing/2014/main" id="{D4C3C961-4CC7-84C9-0978-B762037FFB97}"/>
              </a:ext>
            </a:extLst>
          </p:cNvPr>
          <p:cNvSpPr/>
          <p:nvPr/>
        </p:nvSpPr>
        <p:spPr>
          <a:xfrm>
            <a:off x="8290437" y="2590051"/>
            <a:ext cx="3203805" cy="227307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Cash Outflows (Buying)</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Purchase of PP&amp;E</a:t>
            </a:r>
          </a:p>
          <a:p>
            <a:pPr marL="342900" indent="-342900">
              <a:lnSpc>
                <a:spcPts val="2240"/>
              </a:lnSpc>
              <a:spcAft>
                <a:spcPts val="800"/>
              </a:spcAft>
              <a:buFont typeface="Arial" panose="020B0604020202020204" pitchFamily="34" charset="0"/>
              <a:buChar char="•"/>
            </a:pPr>
            <a:r>
              <a:rPr lang="en-US" sz="2000" i="1" dirty="0">
                <a:latin typeface="Arial" panose="020B0604020202020204" pitchFamily="34" charset="0"/>
                <a:cs typeface="Arial" panose="020B0604020202020204" pitchFamily="34" charset="0"/>
              </a:rPr>
              <a:t>Purchase of Investments</a:t>
            </a:r>
          </a:p>
          <a:p>
            <a:pPr marL="342900" indent="-342900">
              <a:lnSpc>
                <a:spcPts val="2240"/>
              </a:lnSpc>
              <a:spcAft>
                <a:spcPts val="800"/>
              </a:spcAft>
              <a:buFont typeface="Arial" panose="020B0604020202020204" pitchFamily="34" charset="0"/>
              <a:buChar char="•"/>
            </a:pPr>
            <a:r>
              <a:rPr lang="en-US" sz="2000" i="1" dirty="0">
                <a:latin typeface="Arial" panose="020B0604020202020204" pitchFamily="34" charset="0"/>
                <a:cs typeface="Arial" panose="020B0604020202020204" pitchFamily="34" charset="0"/>
              </a:rPr>
              <a:t>Lending to others</a:t>
            </a:r>
            <a:endParaRPr lang="en-US" sz="2000" i="1" dirty="0"/>
          </a:p>
        </p:txBody>
      </p:sp>
      <p:sp>
        <p:nvSpPr>
          <p:cNvPr id="20" name="Text 7">
            <a:extLst>
              <a:ext uri="{FF2B5EF4-FFF2-40B4-BE49-F238E27FC236}">
                <a16:creationId xmlns:a16="http://schemas.microsoft.com/office/drawing/2014/main" id="{0F5BFEE5-23B4-A9D9-AAEF-115912B239E8}"/>
              </a:ext>
            </a:extLst>
          </p:cNvPr>
          <p:cNvSpPr/>
          <p:nvPr/>
        </p:nvSpPr>
        <p:spPr>
          <a:xfrm>
            <a:off x="8336157" y="3068608"/>
            <a:ext cx="3203805" cy="1794516"/>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sp>
        <p:nvSpPr>
          <p:cNvPr id="24" name="Text 26">
            <a:extLst>
              <a:ext uri="{FF2B5EF4-FFF2-40B4-BE49-F238E27FC236}">
                <a16:creationId xmlns:a16="http://schemas.microsoft.com/office/drawing/2014/main" id="{5576EF73-33AA-8A38-2E5A-4FAD8912C96B}"/>
              </a:ext>
            </a:extLst>
          </p:cNvPr>
          <p:cNvSpPr/>
          <p:nvPr/>
        </p:nvSpPr>
        <p:spPr>
          <a:xfrm>
            <a:off x="4770694" y="2414050"/>
            <a:ext cx="3274961" cy="2666612"/>
          </a:xfrm>
          <a:prstGeom prst="roundRect">
            <a:avLst>
              <a:gd name="adj" fmla="val 7846"/>
            </a:avLst>
          </a:prstGeom>
          <a:solidFill>
            <a:srgbClr val="E5FCED"/>
          </a:solidFill>
          <a:ln w="9525">
            <a:solidFill>
              <a:srgbClr val="6DB587"/>
            </a:solidFill>
          </a:ln>
        </p:spPr>
        <p:txBody>
          <a:bodyPr wrap="square" rtlCol="0" anchor="ctr"/>
          <a:lstStyle/>
          <a:p>
            <a:endParaRPr lang="en-US" sz="2400" dirty="0"/>
          </a:p>
        </p:txBody>
      </p:sp>
      <p:sp>
        <p:nvSpPr>
          <p:cNvPr id="25" name="Text 6">
            <a:extLst>
              <a:ext uri="{FF2B5EF4-FFF2-40B4-BE49-F238E27FC236}">
                <a16:creationId xmlns:a16="http://schemas.microsoft.com/office/drawing/2014/main" id="{6B99F434-882C-D60A-38AB-1B285A2FCDB2}"/>
              </a:ext>
            </a:extLst>
          </p:cNvPr>
          <p:cNvSpPr/>
          <p:nvPr/>
        </p:nvSpPr>
        <p:spPr>
          <a:xfrm>
            <a:off x="4866254" y="2603551"/>
            <a:ext cx="3203805" cy="227307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a:t>
            </a:r>
            <a:r>
              <a:rPr lang="en-US" sz="2000" b="1" dirty="0">
                <a:solidFill>
                  <a:srgbClr val="15803D"/>
                </a:solidFill>
                <a:latin typeface="Arial" pitchFamily="34" charset="0"/>
                <a:ea typeface="Arial" pitchFamily="34" charset="-122"/>
                <a:cs typeface="Arial" pitchFamily="34" charset="-120"/>
              </a:rPr>
              <a:t>Cash Inflows (Selling)</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Sale of PP&amp;E</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Sale of Investments</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Collection of Loans</a:t>
            </a:r>
            <a:endParaRPr lang="en-US" sz="2000" dirty="0"/>
          </a:p>
        </p:txBody>
      </p:sp>
      <p:sp>
        <p:nvSpPr>
          <p:cNvPr id="26" name="Text 7">
            <a:extLst>
              <a:ext uri="{FF2B5EF4-FFF2-40B4-BE49-F238E27FC236}">
                <a16:creationId xmlns:a16="http://schemas.microsoft.com/office/drawing/2014/main" id="{598CF999-01CD-32AE-848B-9B2BFB90CA6A}"/>
              </a:ext>
            </a:extLst>
          </p:cNvPr>
          <p:cNvSpPr/>
          <p:nvPr/>
        </p:nvSpPr>
        <p:spPr>
          <a:xfrm>
            <a:off x="4911974" y="3082108"/>
            <a:ext cx="3203805" cy="1794516"/>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sp>
        <p:nvSpPr>
          <p:cNvPr id="27" name="TextBox 26">
            <a:extLst>
              <a:ext uri="{FF2B5EF4-FFF2-40B4-BE49-F238E27FC236}">
                <a16:creationId xmlns:a16="http://schemas.microsoft.com/office/drawing/2014/main" id="{F35EDE6D-65D4-AD31-B929-6E07DB82B3BF}"/>
              </a:ext>
            </a:extLst>
          </p:cNvPr>
          <p:cNvSpPr txBox="1"/>
          <p:nvPr/>
        </p:nvSpPr>
        <p:spPr>
          <a:xfrm>
            <a:off x="4845174" y="5341681"/>
            <a:ext cx="6250329" cy="400110"/>
          </a:xfrm>
          <a:prstGeom prst="rect">
            <a:avLst/>
          </a:prstGeom>
          <a:noFill/>
        </p:spPr>
        <p:txBody>
          <a:bodyPr wrap="square" rtlCol="0">
            <a:spAutoFit/>
          </a:bodyPr>
          <a:lstStyle/>
          <a:p>
            <a:r>
              <a:rPr lang="en-US" sz="2000" dirty="0"/>
              <a:t>PP&amp;E : Property, Plant and Equipment</a:t>
            </a:r>
          </a:p>
        </p:txBody>
      </p:sp>
      <p:pic>
        <p:nvPicPr>
          <p:cNvPr id="5" name="Picture 4">
            <a:extLst>
              <a:ext uri="{FF2B5EF4-FFF2-40B4-BE49-F238E27FC236}">
                <a16:creationId xmlns:a16="http://schemas.microsoft.com/office/drawing/2014/main" id="{3D810130-ACD0-24E0-084F-6B7365FE3E98}"/>
              </a:ext>
            </a:extLst>
          </p:cNvPr>
          <p:cNvPicPr>
            <a:picLocks noChangeAspect="1"/>
          </p:cNvPicPr>
          <p:nvPr/>
        </p:nvPicPr>
        <p:blipFill>
          <a:blip r:embed="rId3"/>
          <a:stretch>
            <a:fillRect/>
          </a:stretch>
        </p:blipFill>
        <p:spPr>
          <a:xfrm>
            <a:off x="609600" y="2400549"/>
            <a:ext cx="3941010" cy="3785784"/>
          </a:xfrm>
          <a:prstGeom prst="rect">
            <a:avLst/>
          </a:prstGeom>
        </p:spPr>
      </p:pic>
    </p:spTree>
    <p:extLst>
      <p:ext uri="{BB962C8B-B14F-4D97-AF65-F5344CB8AC3E}">
        <p14:creationId xmlns:p14="http://schemas.microsoft.com/office/powerpoint/2010/main" val="25407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12ED6-F254-3D16-E69A-96C39D12D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0DED0-1257-0A69-F72E-32F9A44A0488}"/>
              </a:ext>
            </a:extLst>
          </p:cNvPr>
          <p:cNvSpPr>
            <a:spLocks noGrp="1"/>
          </p:cNvSpPr>
          <p:nvPr>
            <p:ph type="title"/>
          </p:nvPr>
        </p:nvSpPr>
        <p:spPr/>
        <p:txBody>
          <a:bodyPr>
            <a:normAutofit fontScale="90000"/>
          </a:bodyPr>
          <a:lstStyle/>
          <a:p>
            <a:r>
              <a:rPr lang="en-US" dirty="0"/>
              <a:t>Financing Activities :Managing the Capital supply</a:t>
            </a:r>
          </a:p>
        </p:txBody>
      </p:sp>
      <p:sp>
        <p:nvSpPr>
          <p:cNvPr id="3" name="Text 4">
            <a:extLst>
              <a:ext uri="{FF2B5EF4-FFF2-40B4-BE49-F238E27FC236}">
                <a16:creationId xmlns:a16="http://schemas.microsoft.com/office/drawing/2014/main" id="{B5399102-DAF7-2C83-89DE-5A6AF18A0451}"/>
              </a:ext>
            </a:extLst>
          </p:cNvPr>
          <p:cNvSpPr/>
          <p:nvPr/>
        </p:nvSpPr>
        <p:spPr>
          <a:xfrm>
            <a:off x="508000" y="1349905"/>
            <a:ext cx="11074400" cy="801429"/>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7" name="Text 5">
            <a:extLst>
              <a:ext uri="{FF2B5EF4-FFF2-40B4-BE49-F238E27FC236}">
                <a16:creationId xmlns:a16="http://schemas.microsoft.com/office/drawing/2014/main" id="{4AE688A3-B743-7F03-CDAA-4EDDE9B71D2A}"/>
              </a:ext>
            </a:extLst>
          </p:cNvPr>
          <p:cNvSpPr/>
          <p:nvPr/>
        </p:nvSpPr>
        <p:spPr>
          <a:xfrm>
            <a:off x="736601" y="1578505"/>
            <a:ext cx="10358902" cy="306434"/>
          </a:xfrm>
          <a:prstGeom prst="rect">
            <a:avLst/>
          </a:prstGeom>
          <a:noFill/>
          <a:ln/>
        </p:spPr>
        <p:txBody>
          <a:bodyPr wrap="square" lIns="0" tIns="0" rIns="0" bIns="0" rtlCol="0" anchor="t"/>
          <a:lstStyle/>
          <a:p>
            <a:pPr>
              <a:lnSpc>
                <a:spcPts val="2240"/>
              </a:lnSpc>
              <a:spcAft>
                <a:spcPts val="800"/>
              </a:spcAft>
            </a:pPr>
            <a:r>
              <a:rPr lang="en-US" sz="2000" b="1" dirty="0">
                <a:solidFill>
                  <a:srgbClr val="1E40AF"/>
                </a:solidFill>
                <a:latin typeface="Arial" pitchFamily="34" charset="0"/>
                <a:ea typeface="Arial" pitchFamily="34" charset="-122"/>
                <a:cs typeface="Arial" pitchFamily="34" charset="-120"/>
              </a:rPr>
              <a:t>Financing activities represents how the company funds its capital needs</a:t>
            </a:r>
          </a:p>
        </p:txBody>
      </p:sp>
      <p:sp>
        <p:nvSpPr>
          <p:cNvPr id="18" name="Text 26">
            <a:extLst>
              <a:ext uri="{FF2B5EF4-FFF2-40B4-BE49-F238E27FC236}">
                <a16:creationId xmlns:a16="http://schemas.microsoft.com/office/drawing/2014/main" id="{0C988F0E-4EB0-BEBD-416D-C1B8943D1AA4}"/>
              </a:ext>
            </a:extLst>
          </p:cNvPr>
          <p:cNvSpPr/>
          <p:nvPr/>
        </p:nvSpPr>
        <p:spPr>
          <a:xfrm>
            <a:off x="8206452" y="2400549"/>
            <a:ext cx="3274961" cy="2680113"/>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19" name="Text 6">
            <a:extLst>
              <a:ext uri="{FF2B5EF4-FFF2-40B4-BE49-F238E27FC236}">
                <a16:creationId xmlns:a16="http://schemas.microsoft.com/office/drawing/2014/main" id="{7E703478-536F-A1C1-B176-1D6043E47FF1}"/>
              </a:ext>
            </a:extLst>
          </p:cNvPr>
          <p:cNvSpPr/>
          <p:nvPr/>
        </p:nvSpPr>
        <p:spPr>
          <a:xfrm>
            <a:off x="8290437" y="2590051"/>
            <a:ext cx="3203805" cy="227307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Cash Outflows (Buying)</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Repaying Principal</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Paying Dividends</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Buying back its own Stock (Treasury stocks)</a:t>
            </a:r>
            <a:endParaRPr lang="en-US" sz="2000" dirty="0"/>
          </a:p>
        </p:txBody>
      </p:sp>
      <p:sp>
        <p:nvSpPr>
          <p:cNvPr id="20" name="Text 7">
            <a:extLst>
              <a:ext uri="{FF2B5EF4-FFF2-40B4-BE49-F238E27FC236}">
                <a16:creationId xmlns:a16="http://schemas.microsoft.com/office/drawing/2014/main" id="{A832C71F-FB72-AFF0-810E-E17BDF4F4074}"/>
              </a:ext>
            </a:extLst>
          </p:cNvPr>
          <p:cNvSpPr/>
          <p:nvPr/>
        </p:nvSpPr>
        <p:spPr>
          <a:xfrm>
            <a:off x="8336157" y="3068608"/>
            <a:ext cx="3203805" cy="1794516"/>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sp>
        <p:nvSpPr>
          <p:cNvPr id="24" name="Text 26">
            <a:extLst>
              <a:ext uri="{FF2B5EF4-FFF2-40B4-BE49-F238E27FC236}">
                <a16:creationId xmlns:a16="http://schemas.microsoft.com/office/drawing/2014/main" id="{411ED59B-7BC8-E7C7-71F8-CDAD2A13CF5D}"/>
              </a:ext>
            </a:extLst>
          </p:cNvPr>
          <p:cNvSpPr/>
          <p:nvPr/>
        </p:nvSpPr>
        <p:spPr>
          <a:xfrm>
            <a:off x="4770694" y="2414050"/>
            <a:ext cx="3274961" cy="2666612"/>
          </a:xfrm>
          <a:prstGeom prst="roundRect">
            <a:avLst>
              <a:gd name="adj" fmla="val 7846"/>
            </a:avLst>
          </a:prstGeom>
          <a:solidFill>
            <a:srgbClr val="E5FCED"/>
          </a:solidFill>
          <a:ln w="9525">
            <a:solidFill>
              <a:srgbClr val="6DB587"/>
            </a:solidFill>
          </a:ln>
        </p:spPr>
        <p:txBody>
          <a:bodyPr wrap="square" rtlCol="0" anchor="ctr"/>
          <a:lstStyle/>
          <a:p>
            <a:endParaRPr lang="en-US" sz="2400" dirty="0"/>
          </a:p>
        </p:txBody>
      </p:sp>
      <p:sp>
        <p:nvSpPr>
          <p:cNvPr id="25" name="Text 6">
            <a:extLst>
              <a:ext uri="{FF2B5EF4-FFF2-40B4-BE49-F238E27FC236}">
                <a16:creationId xmlns:a16="http://schemas.microsoft.com/office/drawing/2014/main" id="{CB3EFB97-98DF-A7A8-CDDB-14D6E98CC31B}"/>
              </a:ext>
            </a:extLst>
          </p:cNvPr>
          <p:cNvSpPr/>
          <p:nvPr/>
        </p:nvSpPr>
        <p:spPr>
          <a:xfrm>
            <a:off x="4866254" y="2603551"/>
            <a:ext cx="3203805" cy="227307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a:t>
            </a:r>
            <a:r>
              <a:rPr lang="en-US" sz="2000" b="1" dirty="0">
                <a:solidFill>
                  <a:srgbClr val="15803D"/>
                </a:solidFill>
                <a:latin typeface="Arial" pitchFamily="34" charset="0"/>
                <a:ea typeface="Arial" pitchFamily="34" charset="-122"/>
                <a:cs typeface="Arial" pitchFamily="34" charset="-120"/>
              </a:rPr>
              <a:t>Cash Inflows (Selling)</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Issuing Bonds/Notes</a:t>
            </a:r>
          </a:p>
          <a:p>
            <a:pPr marL="342900" indent="-342900">
              <a:lnSpc>
                <a:spcPts val="224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Selling Stock</a:t>
            </a:r>
          </a:p>
          <a:p>
            <a:pPr marL="342900" indent="-342900">
              <a:lnSpc>
                <a:spcPts val="2240"/>
              </a:lnSpc>
              <a:spcAft>
                <a:spcPts val="800"/>
              </a:spcAft>
              <a:buFont typeface="Arial" panose="020B0604020202020204" pitchFamily="34" charset="0"/>
              <a:buChar char="•"/>
            </a:pPr>
            <a:endParaRPr lang="en-US" sz="2000" dirty="0"/>
          </a:p>
        </p:txBody>
      </p:sp>
      <p:sp>
        <p:nvSpPr>
          <p:cNvPr id="26" name="Text 7">
            <a:extLst>
              <a:ext uri="{FF2B5EF4-FFF2-40B4-BE49-F238E27FC236}">
                <a16:creationId xmlns:a16="http://schemas.microsoft.com/office/drawing/2014/main" id="{11E796E8-F1F0-D288-7128-4C4E5898CFF2}"/>
              </a:ext>
            </a:extLst>
          </p:cNvPr>
          <p:cNvSpPr/>
          <p:nvPr/>
        </p:nvSpPr>
        <p:spPr>
          <a:xfrm>
            <a:off x="4911974" y="3082108"/>
            <a:ext cx="3203805" cy="1794516"/>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pic>
        <p:nvPicPr>
          <p:cNvPr id="6" name="Picture 5">
            <a:extLst>
              <a:ext uri="{FF2B5EF4-FFF2-40B4-BE49-F238E27FC236}">
                <a16:creationId xmlns:a16="http://schemas.microsoft.com/office/drawing/2014/main" id="{72E00965-A99D-7E93-5B3F-FE4F0A02DC7C}"/>
              </a:ext>
            </a:extLst>
          </p:cNvPr>
          <p:cNvPicPr>
            <a:picLocks noChangeAspect="1"/>
          </p:cNvPicPr>
          <p:nvPr/>
        </p:nvPicPr>
        <p:blipFill>
          <a:blip r:embed="rId3"/>
          <a:stretch>
            <a:fillRect/>
          </a:stretch>
        </p:blipFill>
        <p:spPr>
          <a:xfrm>
            <a:off x="269065" y="2815166"/>
            <a:ext cx="4333162" cy="1891501"/>
          </a:xfrm>
          <a:prstGeom prst="rect">
            <a:avLst/>
          </a:prstGeom>
        </p:spPr>
      </p:pic>
    </p:spTree>
    <p:extLst>
      <p:ext uri="{BB962C8B-B14F-4D97-AF65-F5344CB8AC3E}">
        <p14:creationId xmlns:p14="http://schemas.microsoft.com/office/powerpoint/2010/main" val="93158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C2886-F6D9-C934-E9EB-985442883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2C318-F060-690C-6F65-96D367959EDA}"/>
              </a:ext>
            </a:extLst>
          </p:cNvPr>
          <p:cNvSpPr>
            <a:spLocks noGrp="1"/>
          </p:cNvSpPr>
          <p:nvPr>
            <p:ph type="title"/>
          </p:nvPr>
        </p:nvSpPr>
        <p:spPr/>
        <p:txBody>
          <a:bodyPr>
            <a:normAutofit/>
          </a:bodyPr>
          <a:lstStyle/>
          <a:p>
            <a:r>
              <a:rPr lang="en-US" dirty="0"/>
              <a:t>Usefulness of Classification</a:t>
            </a:r>
          </a:p>
        </p:txBody>
      </p:sp>
      <p:sp>
        <p:nvSpPr>
          <p:cNvPr id="4" name="Text 26">
            <a:extLst>
              <a:ext uri="{FF2B5EF4-FFF2-40B4-BE49-F238E27FC236}">
                <a16:creationId xmlns:a16="http://schemas.microsoft.com/office/drawing/2014/main" id="{B3FE6824-9B36-66BA-611B-FDBC5E0680CF}"/>
              </a:ext>
            </a:extLst>
          </p:cNvPr>
          <p:cNvSpPr/>
          <p:nvPr/>
        </p:nvSpPr>
        <p:spPr>
          <a:xfrm>
            <a:off x="472499" y="1199438"/>
            <a:ext cx="11018001" cy="563608"/>
          </a:xfrm>
          <a:prstGeom prst="roundRect">
            <a:avLst>
              <a:gd name="adj" fmla="val 7846"/>
            </a:avLst>
          </a:prstGeom>
          <a:solidFill>
            <a:srgbClr val="E5FCED"/>
          </a:solidFill>
          <a:ln w="9525">
            <a:solidFill>
              <a:srgbClr val="6DB587"/>
            </a:solidFill>
          </a:ln>
        </p:spPr>
        <p:txBody>
          <a:bodyPr wrap="square" rtlCol="0" anchor="ctr"/>
          <a:lstStyle/>
          <a:p>
            <a:endParaRPr lang="en-US" sz="2400" dirty="0"/>
          </a:p>
        </p:txBody>
      </p:sp>
      <p:sp>
        <p:nvSpPr>
          <p:cNvPr id="5" name="Text 6">
            <a:extLst>
              <a:ext uri="{FF2B5EF4-FFF2-40B4-BE49-F238E27FC236}">
                <a16:creationId xmlns:a16="http://schemas.microsoft.com/office/drawing/2014/main" id="{FC710DF2-758D-DF77-DDD8-19C1A1B44CD6}"/>
              </a:ext>
            </a:extLst>
          </p:cNvPr>
          <p:cNvSpPr/>
          <p:nvPr/>
        </p:nvSpPr>
        <p:spPr>
          <a:xfrm>
            <a:off x="655900" y="1307914"/>
            <a:ext cx="10789400" cy="395199"/>
          </a:xfrm>
          <a:prstGeom prst="rect">
            <a:avLst/>
          </a:prstGeom>
          <a:noFill/>
          <a:ln/>
        </p:spPr>
        <p:txBody>
          <a:bodyPr wrap="square" lIns="0" tIns="0" rIns="0" bIns="0" rtlCol="0" anchor="t"/>
          <a:lstStyle/>
          <a:p>
            <a:r>
              <a:rPr lang="en-US" sz="2000" b="1" dirty="0">
                <a:solidFill>
                  <a:srgbClr val="15803D"/>
                </a:solidFill>
                <a:latin typeface="Arial" pitchFamily="34" charset="0"/>
                <a:cs typeface="Arial" pitchFamily="34" charset="-120"/>
              </a:rPr>
              <a:t>Three competitors generated $100,000 of cash: </a:t>
            </a:r>
          </a:p>
          <a:p>
            <a:pPr marL="342900" indent="-342900">
              <a:lnSpc>
                <a:spcPts val="2240"/>
              </a:lnSpc>
              <a:spcAft>
                <a:spcPts val="800"/>
              </a:spcAft>
              <a:buFont typeface="Arial" panose="020B0604020202020204" pitchFamily="34" charset="0"/>
              <a:buChar char="•"/>
            </a:pPr>
            <a:endParaRPr lang="en-US" sz="2000" dirty="0"/>
          </a:p>
        </p:txBody>
      </p:sp>
      <p:grpSp>
        <p:nvGrpSpPr>
          <p:cNvPr id="25" name="Group 24">
            <a:extLst>
              <a:ext uri="{FF2B5EF4-FFF2-40B4-BE49-F238E27FC236}">
                <a16:creationId xmlns:a16="http://schemas.microsoft.com/office/drawing/2014/main" id="{D3013240-24B1-9F03-A810-33867D7CAB99}"/>
              </a:ext>
            </a:extLst>
          </p:cNvPr>
          <p:cNvGrpSpPr>
            <a:grpSpLocks noChangeAspect="1"/>
          </p:cNvGrpSpPr>
          <p:nvPr/>
        </p:nvGrpSpPr>
        <p:grpSpPr>
          <a:xfrm>
            <a:off x="2002420" y="1956122"/>
            <a:ext cx="7432491" cy="2494968"/>
            <a:chOff x="685800" y="1979871"/>
            <a:chExt cx="7922835" cy="2438529"/>
          </a:xfrm>
        </p:grpSpPr>
        <p:pic>
          <p:nvPicPr>
            <p:cNvPr id="35" name="Picture 34">
              <a:extLst>
                <a:ext uri="{FF2B5EF4-FFF2-40B4-BE49-F238E27FC236}">
                  <a16:creationId xmlns:a16="http://schemas.microsoft.com/office/drawing/2014/main" id="{32516F94-86F7-6B2B-10AD-A35B6A4F6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426907"/>
              <a:ext cx="7922835" cy="1991493"/>
            </a:xfrm>
            <a:prstGeom prst="rect">
              <a:avLst/>
            </a:prstGeom>
          </p:spPr>
        </p:pic>
        <p:sp>
          <p:nvSpPr>
            <p:cNvPr id="36" name="Rectangle 35">
              <a:extLst>
                <a:ext uri="{FF2B5EF4-FFF2-40B4-BE49-F238E27FC236}">
                  <a16:creationId xmlns:a16="http://schemas.microsoft.com/office/drawing/2014/main" id="{C7E321F7-A57A-A132-A161-865AA284CE5F}"/>
                </a:ext>
              </a:extLst>
            </p:cNvPr>
            <p:cNvSpPr/>
            <p:nvPr/>
          </p:nvSpPr>
          <p:spPr>
            <a:xfrm>
              <a:off x="685800" y="1979871"/>
              <a:ext cx="7922835" cy="418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Summary Information for Three Competitors</a:t>
              </a:r>
            </a:p>
          </p:txBody>
        </p:sp>
      </p:grpSp>
      <p:grpSp>
        <p:nvGrpSpPr>
          <p:cNvPr id="26" name="Group 25">
            <a:extLst>
              <a:ext uri="{FF2B5EF4-FFF2-40B4-BE49-F238E27FC236}">
                <a16:creationId xmlns:a16="http://schemas.microsoft.com/office/drawing/2014/main" id="{E3F60539-3C30-4143-C786-3AD41A712A54}"/>
              </a:ext>
            </a:extLst>
          </p:cNvPr>
          <p:cNvGrpSpPr/>
          <p:nvPr/>
        </p:nvGrpSpPr>
        <p:grpSpPr>
          <a:xfrm>
            <a:off x="3506615" y="4365067"/>
            <a:ext cx="3804727" cy="1201576"/>
            <a:chOff x="2438400" y="4572000"/>
            <a:chExt cx="3276600" cy="990600"/>
          </a:xfrm>
          <a:solidFill>
            <a:schemeClr val="bg1"/>
          </a:solidFill>
        </p:grpSpPr>
        <p:cxnSp>
          <p:nvCxnSpPr>
            <p:cNvPr id="33" name="Straight Arrow Connector 32">
              <a:extLst>
                <a:ext uri="{FF2B5EF4-FFF2-40B4-BE49-F238E27FC236}">
                  <a16:creationId xmlns:a16="http://schemas.microsoft.com/office/drawing/2014/main" id="{2A2CA8CA-EEDA-86C8-356D-2EEDE969DAB4}"/>
                </a:ext>
              </a:extLst>
            </p:cNvPr>
            <p:cNvCxnSpPr/>
            <p:nvPr/>
          </p:nvCxnSpPr>
          <p:spPr bwMode="auto">
            <a:xfrm flipV="1">
              <a:off x="5153025" y="4572000"/>
              <a:ext cx="0" cy="371475"/>
            </a:xfrm>
            <a:prstGeom prst="straightConnector1">
              <a:avLst/>
            </a:prstGeom>
            <a:grpFill/>
            <a:ln w="28575">
              <a:solidFill>
                <a:srgbClr val="FFC000"/>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cxnSp>
        <p:sp>
          <p:nvSpPr>
            <p:cNvPr id="34" name="Content Placeholder 6">
              <a:extLst>
                <a:ext uri="{FF2B5EF4-FFF2-40B4-BE49-F238E27FC236}">
                  <a16:creationId xmlns:a16="http://schemas.microsoft.com/office/drawing/2014/main" id="{42D0ADDF-87EE-4534-D0F8-FE51F8689460}"/>
                </a:ext>
              </a:extLst>
            </p:cNvPr>
            <p:cNvSpPr txBox="1">
              <a:spLocks/>
            </p:cNvSpPr>
            <p:nvPr/>
          </p:nvSpPr>
          <p:spPr bwMode="auto">
            <a:xfrm>
              <a:off x="2438400" y="4876799"/>
              <a:ext cx="3276600" cy="685801"/>
            </a:xfrm>
            <a:prstGeom prst="rect">
              <a:avLst/>
            </a:prstGeom>
            <a:grpFill/>
            <a:ln w="28575">
              <a:solidFill>
                <a:srgbClr val="FFC000"/>
              </a:solidFill>
              <a:headEnd/>
              <a:tailEnd/>
            </a:ln>
            <a:effectLst/>
          </p:spPr>
          <p:style>
            <a:lnRef idx="1">
              <a:schemeClr val="accent2"/>
            </a:lnRef>
            <a:fillRef idx="3">
              <a:schemeClr val="accent2"/>
            </a:fillRef>
            <a:effectRef idx="2">
              <a:schemeClr val="accent2"/>
            </a:effectRef>
            <a:fontRef idx="minor">
              <a:schemeClr val="lt1"/>
            </a:fontRef>
          </p:style>
          <p:txBody>
            <a:bodyPr/>
            <a:lstStyle/>
            <a:p>
              <a:pPr algn="ctr" eaLnBrk="0" fontAlgn="base" hangingPunct="0">
                <a:lnSpc>
                  <a:spcPct val="110000"/>
                </a:lnSpc>
                <a:spcAft>
                  <a:spcPct val="0"/>
                </a:spcAft>
                <a:buClr>
                  <a:srgbClr val="0F6FC6"/>
                </a:buClr>
                <a:buFont typeface="Wingdings" pitchFamily="2" charset="2"/>
                <a:buNone/>
                <a:defRPr/>
              </a:pPr>
              <a:r>
                <a:rPr lang="en-US" dirty="0">
                  <a:solidFill>
                    <a:schemeClr val="tx1"/>
                  </a:solidFill>
                  <a:latin typeface="Arial" panose="020B0604020202020204" pitchFamily="34" charset="0"/>
                  <a:cs typeface="Arial" panose="020B0604020202020204" pitchFamily="34" charset="0"/>
                </a:rPr>
                <a:t>A likely recurring source that can sustain the company.</a:t>
              </a:r>
            </a:p>
          </p:txBody>
        </p:sp>
      </p:grpSp>
      <p:grpSp>
        <p:nvGrpSpPr>
          <p:cNvPr id="27" name="Group 26">
            <a:extLst>
              <a:ext uri="{FF2B5EF4-FFF2-40B4-BE49-F238E27FC236}">
                <a16:creationId xmlns:a16="http://schemas.microsoft.com/office/drawing/2014/main" id="{0C77798C-1408-5469-A2B6-EE4B9D6E826F}"/>
              </a:ext>
            </a:extLst>
          </p:cNvPr>
          <p:cNvGrpSpPr/>
          <p:nvPr/>
        </p:nvGrpSpPr>
        <p:grpSpPr>
          <a:xfrm>
            <a:off x="4037507" y="4457496"/>
            <a:ext cx="4698215" cy="2125866"/>
            <a:chOff x="3257550" y="4191002"/>
            <a:chExt cx="4046064" cy="1752600"/>
          </a:xfrm>
          <a:solidFill>
            <a:schemeClr val="bg1"/>
          </a:solidFill>
        </p:grpSpPr>
        <p:cxnSp>
          <p:nvCxnSpPr>
            <p:cNvPr id="31" name="Straight Arrow Connector 30">
              <a:extLst>
                <a:ext uri="{FF2B5EF4-FFF2-40B4-BE49-F238E27FC236}">
                  <a16:creationId xmlns:a16="http://schemas.microsoft.com/office/drawing/2014/main" id="{D508C99A-925E-9AF1-0E70-F8FBF175EA7E}"/>
                </a:ext>
              </a:extLst>
            </p:cNvPr>
            <p:cNvCxnSpPr/>
            <p:nvPr/>
          </p:nvCxnSpPr>
          <p:spPr bwMode="auto">
            <a:xfrm flipV="1">
              <a:off x="6472880" y="4191002"/>
              <a:ext cx="0" cy="1066800"/>
            </a:xfrm>
            <a:prstGeom prst="straightConnector1">
              <a:avLst/>
            </a:prstGeom>
            <a:grpFill/>
            <a:ln w="28575">
              <a:solidFill>
                <a:srgbClr val="FFC000"/>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cxnSp>
        <p:sp>
          <p:nvSpPr>
            <p:cNvPr id="32" name="Content Placeholder 6">
              <a:extLst>
                <a:ext uri="{FF2B5EF4-FFF2-40B4-BE49-F238E27FC236}">
                  <a16:creationId xmlns:a16="http://schemas.microsoft.com/office/drawing/2014/main" id="{B420F320-4914-AFAF-34DD-88D2D46A116F}"/>
                </a:ext>
              </a:extLst>
            </p:cNvPr>
            <p:cNvSpPr txBox="1">
              <a:spLocks/>
            </p:cNvSpPr>
            <p:nvPr/>
          </p:nvSpPr>
          <p:spPr bwMode="auto">
            <a:xfrm>
              <a:off x="3257550" y="5257802"/>
              <a:ext cx="4046064" cy="685800"/>
            </a:xfrm>
            <a:prstGeom prst="rect">
              <a:avLst/>
            </a:prstGeom>
            <a:grpFill/>
            <a:ln w="28575">
              <a:solidFill>
                <a:srgbClr val="FFC000"/>
              </a:solidFill>
              <a:headEnd/>
              <a:tailEnd/>
            </a:ln>
            <a:effectLst/>
          </p:spPr>
          <p:style>
            <a:lnRef idx="1">
              <a:schemeClr val="accent2"/>
            </a:lnRef>
            <a:fillRef idx="3">
              <a:schemeClr val="accent2"/>
            </a:fillRef>
            <a:effectRef idx="2">
              <a:schemeClr val="accent2"/>
            </a:effectRef>
            <a:fontRef idx="minor">
              <a:schemeClr val="lt1"/>
            </a:fontRef>
          </p:style>
          <p:txBody>
            <a:bodyPr/>
            <a:lstStyle/>
            <a:p>
              <a:pPr algn="ctr" eaLnBrk="0" fontAlgn="base" hangingPunct="0">
                <a:lnSpc>
                  <a:spcPct val="110000"/>
                </a:lnSpc>
                <a:spcAft>
                  <a:spcPct val="0"/>
                </a:spcAft>
                <a:buClr>
                  <a:srgbClr val="0F6FC6"/>
                </a:buClr>
                <a:buFont typeface="Wingdings" pitchFamily="2" charset="2"/>
                <a:buNone/>
                <a:defRPr/>
              </a:pPr>
              <a:r>
                <a:rPr lang="en-US" dirty="0">
                  <a:solidFill>
                    <a:schemeClr val="tx1"/>
                  </a:solidFill>
                  <a:latin typeface="Arial" panose="020B0604020202020204" pitchFamily="34" charset="0"/>
                  <a:cs typeface="Arial" panose="020B0604020202020204" pitchFamily="34" charset="0"/>
                </a:rPr>
                <a:t>Not likely to recur.</a:t>
              </a:r>
            </a:p>
            <a:p>
              <a:pPr algn="ctr" eaLnBrk="0" fontAlgn="base" hangingPunct="0">
                <a:lnSpc>
                  <a:spcPct val="110000"/>
                </a:lnSpc>
                <a:spcAft>
                  <a:spcPct val="0"/>
                </a:spcAft>
                <a:buClr>
                  <a:srgbClr val="0F6FC6"/>
                </a:buClr>
                <a:buFont typeface="Wingdings" pitchFamily="2" charset="2"/>
                <a:buNone/>
                <a:defRPr/>
              </a:pPr>
              <a:r>
                <a:rPr lang="en-US" dirty="0">
                  <a:solidFill>
                    <a:schemeClr val="tx1"/>
                  </a:solidFill>
                  <a:latin typeface="Arial" panose="020B0604020202020204" pitchFamily="34" charset="0"/>
                  <a:cs typeface="Arial" panose="020B0604020202020204" pitchFamily="34" charset="0"/>
                </a:rPr>
                <a:t>Will replacement assets be needed? </a:t>
              </a:r>
            </a:p>
          </p:txBody>
        </p:sp>
      </p:grpSp>
      <p:grpSp>
        <p:nvGrpSpPr>
          <p:cNvPr id="28" name="Group 27">
            <a:extLst>
              <a:ext uri="{FF2B5EF4-FFF2-40B4-BE49-F238E27FC236}">
                <a16:creationId xmlns:a16="http://schemas.microsoft.com/office/drawing/2014/main" id="{93A4CFA5-3EE6-9E4B-4BCA-B9B4DC46A341}"/>
              </a:ext>
            </a:extLst>
          </p:cNvPr>
          <p:cNvGrpSpPr/>
          <p:nvPr/>
        </p:nvGrpSpPr>
        <p:grpSpPr>
          <a:xfrm>
            <a:off x="8284644" y="4365067"/>
            <a:ext cx="1681159" cy="1201576"/>
            <a:chOff x="4495800" y="4572000"/>
            <a:chExt cx="1447800" cy="990600"/>
          </a:xfrm>
          <a:solidFill>
            <a:schemeClr val="bg1"/>
          </a:solidFill>
        </p:grpSpPr>
        <p:cxnSp>
          <p:nvCxnSpPr>
            <p:cNvPr id="29" name="Straight Arrow Connector 28">
              <a:extLst>
                <a:ext uri="{FF2B5EF4-FFF2-40B4-BE49-F238E27FC236}">
                  <a16:creationId xmlns:a16="http://schemas.microsoft.com/office/drawing/2014/main" id="{138A0F71-1871-2F7A-6EEC-1196F5C98877}"/>
                </a:ext>
              </a:extLst>
            </p:cNvPr>
            <p:cNvCxnSpPr/>
            <p:nvPr/>
          </p:nvCxnSpPr>
          <p:spPr bwMode="auto">
            <a:xfrm flipV="1">
              <a:off x="5153025" y="4572000"/>
              <a:ext cx="0" cy="371475"/>
            </a:xfrm>
            <a:prstGeom prst="straightConnector1">
              <a:avLst/>
            </a:prstGeom>
            <a:grpFill/>
            <a:ln w="28575">
              <a:solidFill>
                <a:srgbClr val="FFC000"/>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cxnSp>
        <p:sp>
          <p:nvSpPr>
            <p:cNvPr id="30" name="Content Placeholder 6">
              <a:extLst>
                <a:ext uri="{FF2B5EF4-FFF2-40B4-BE49-F238E27FC236}">
                  <a16:creationId xmlns:a16="http://schemas.microsoft.com/office/drawing/2014/main" id="{C2971657-A05E-6426-13EF-A353A8361254}"/>
                </a:ext>
              </a:extLst>
            </p:cNvPr>
            <p:cNvSpPr txBox="1">
              <a:spLocks/>
            </p:cNvSpPr>
            <p:nvPr/>
          </p:nvSpPr>
          <p:spPr bwMode="auto">
            <a:xfrm>
              <a:off x="4495800" y="4876799"/>
              <a:ext cx="1447800" cy="685801"/>
            </a:xfrm>
            <a:prstGeom prst="rect">
              <a:avLst/>
            </a:prstGeom>
            <a:grpFill/>
            <a:ln w="28575">
              <a:solidFill>
                <a:srgbClr val="FFC000"/>
              </a:solidFill>
              <a:headEnd/>
              <a:tailEnd/>
            </a:ln>
            <a:effectLst/>
          </p:spPr>
          <p:style>
            <a:lnRef idx="1">
              <a:schemeClr val="accent2"/>
            </a:lnRef>
            <a:fillRef idx="3">
              <a:schemeClr val="accent2"/>
            </a:fillRef>
            <a:effectRef idx="2">
              <a:schemeClr val="accent2"/>
            </a:effectRef>
            <a:fontRef idx="minor">
              <a:schemeClr val="lt1"/>
            </a:fontRef>
          </p:style>
          <p:txBody>
            <a:bodyPr/>
            <a:lstStyle/>
            <a:p>
              <a:pPr algn="ctr" eaLnBrk="0" fontAlgn="base" hangingPunct="0">
                <a:lnSpc>
                  <a:spcPct val="110000"/>
                </a:lnSpc>
                <a:spcAft>
                  <a:spcPct val="0"/>
                </a:spcAft>
                <a:buClr>
                  <a:srgbClr val="0F6FC6"/>
                </a:buClr>
                <a:buFont typeface="Wingdings" pitchFamily="2" charset="2"/>
                <a:buNone/>
                <a:defRPr/>
              </a:pPr>
              <a:r>
                <a:rPr lang="en-US" dirty="0">
                  <a:solidFill>
                    <a:schemeClr val="tx1"/>
                  </a:solidFill>
                  <a:latin typeface="Arial" panose="020B0604020202020204" pitchFamily="34" charset="0"/>
                  <a:cs typeface="Arial" panose="020B0604020202020204" pitchFamily="34" charset="0"/>
                </a:rPr>
                <a:t>Repayment required</a:t>
              </a:r>
            </a:p>
          </p:txBody>
        </p:sp>
      </p:grpSp>
    </p:spTree>
    <p:extLst>
      <p:ext uri="{BB962C8B-B14F-4D97-AF65-F5344CB8AC3E}">
        <p14:creationId xmlns:p14="http://schemas.microsoft.com/office/powerpoint/2010/main" val="296978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392C4-F6F1-6965-6EC5-273DBD042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2B21C-906F-6A67-9014-F445BCC25317}"/>
              </a:ext>
            </a:extLst>
          </p:cNvPr>
          <p:cNvSpPr>
            <a:spLocks noGrp="1"/>
          </p:cNvSpPr>
          <p:nvPr>
            <p:ph type="title"/>
          </p:nvPr>
        </p:nvSpPr>
        <p:spPr/>
        <p:txBody>
          <a:bodyPr>
            <a:normAutofit/>
          </a:bodyPr>
          <a:lstStyle/>
          <a:p>
            <a:r>
              <a:rPr lang="en-US" dirty="0"/>
              <a:t>Concept Quiz 1</a:t>
            </a:r>
          </a:p>
        </p:txBody>
      </p:sp>
      <p:sp>
        <p:nvSpPr>
          <p:cNvPr id="78" name="object 4">
            <a:extLst>
              <a:ext uri="{FF2B5EF4-FFF2-40B4-BE49-F238E27FC236}">
                <a16:creationId xmlns:a16="http://schemas.microsoft.com/office/drawing/2014/main" id="{CA60687E-08CE-8BD1-F676-A97027096014}"/>
              </a:ext>
            </a:extLst>
          </p:cNvPr>
          <p:cNvSpPr txBox="1"/>
          <p:nvPr/>
        </p:nvSpPr>
        <p:spPr>
          <a:xfrm>
            <a:off x="848796" y="1600376"/>
            <a:ext cx="1663646" cy="917816"/>
          </a:xfrm>
          <a:prstGeom prst="rect">
            <a:avLst/>
          </a:prstGeom>
        </p:spPr>
        <p:txBody>
          <a:bodyPr vert="horz" wrap="square" lIns="0" tIns="31115" rIns="0" bIns="0" rtlCol="0">
            <a:spAutoFit/>
          </a:bodyPr>
          <a:lstStyle/>
          <a:p>
            <a:pPr marL="18415" marR="5080" indent="-6350">
              <a:lnSpc>
                <a:spcPct val="96000"/>
              </a:lnSpc>
              <a:spcBef>
                <a:spcPts val="245"/>
              </a:spcBef>
            </a:pPr>
            <a:r>
              <a:rPr sz="2000" spc="-10" dirty="0">
                <a:solidFill>
                  <a:srgbClr val="111111"/>
                </a:solidFill>
                <a:latin typeface="Arial" panose="020B0604020202020204" pitchFamily="34" charset="0"/>
                <a:cs typeface="Arial" panose="020B0604020202020204" pitchFamily="34" charset="0"/>
              </a:rPr>
              <a:t>Issued </a:t>
            </a:r>
            <a:r>
              <a:rPr sz="2000" dirty="0">
                <a:solidFill>
                  <a:srgbClr val="212121"/>
                </a:solidFill>
                <a:latin typeface="Arial" panose="020B0604020202020204" pitchFamily="34" charset="0"/>
                <a:cs typeface="Arial" panose="020B0604020202020204" pitchFamily="34" charset="0"/>
              </a:rPr>
              <a:t>common</a:t>
            </a:r>
            <a:r>
              <a:rPr sz="2000" spc="-10" dirty="0">
                <a:solidFill>
                  <a:srgbClr val="212121"/>
                </a:solidFill>
                <a:latin typeface="Arial" panose="020B0604020202020204" pitchFamily="34" charset="0"/>
                <a:cs typeface="Arial" panose="020B0604020202020204" pitchFamily="34" charset="0"/>
              </a:rPr>
              <a:t> </a:t>
            </a:r>
            <a:r>
              <a:rPr sz="2000" spc="-20" dirty="0">
                <a:solidFill>
                  <a:srgbClr val="212121"/>
                </a:solidFill>
                <a:latin typeface="Arial" panose="020B0604020202020204" pitchFamily="34" charset="0"/>
                <a:cs typeface="Arial" panose="020B0604020202020204" pitchFamily="34" charset="0"/>
              </a:rPr>
              <a:t>stock </a:t>
            </a:r>
            <a:r>
              <a:rPr sz="2000" spc="-10" dirty="0">
                <a:solidFill>
                  <a:srgbClr val="212121"/>
                </a:solidFill>
                <a:latin typeface="Arial" panose="020B0604020202020204" pitchFamily="34" charset="0"/>
                <a:cs typeface="Arial" panose="020B0604020202020204" pitchFamily="34" charset="0"/>
              </a:rPr>
              <a:t>($300k)</a:t>
            </a:r>
            <a:endParaRPr sz="2000" dirty="0">
              <a:latin typeface="Arial" panose="020B0604020202020204" pitchFamily="34" charset="0"/>
              <a:cs typeface="Arial" panose="020B0604020202020204" pitchFamily="34" charset="0"/>
            </a:endParaRPr>
          </a:p>
        </p:txBody>
      </p:sp>
      <p:sp>
        <p:nvSpPr>
          <p:cNvPr id="79" name="object 5">
            <a:extLst>
              <a:ext uri="{FF2B5EF4-FFF2-40B4-BE49-F238E27FC236}">
                <a16:creationId xmlns:a16="http://schemas.microsoft.com/office/drawing/2014/main" id="{808133FB-36D7-1A25-2E46-8325D9BC788B}"/>
              </a:ext>
            </a:extLst>
          </p:cNvPr>
          <p:cNvSpPr txBox="1"/>
          <p:nvPr/>
        </p:nvSpPr>
        <p:spPr>
          <a:xfrm>
            <a:off x="852879" y="3348401"/>
            <a:ext cx="1422148" cy="800925"/>
          </a:xfrm>
          <a:prstGeom prst="rect">
            <a:avLst/>
          </a:prstGeom>
        </p:spPr>
        <p:txBody>
          <a:bodyPr vert="horz" wrap="square" lIns="0" tIns="46355" rIns="0" bIns="0" rtlCol="0">
            <a:spAutoFit/>
          </a:bodyPr>
          <a:lstStyle/>
          <a:p>
            <a:pPr marL="17780" marR="5080" indent="-5715">
              <a:lnSpc>
                <a:spcPts val="3120"/>
              </a:lnSpc>
              <a:spcBef>
                <a:spcPts val="365"/>
              </a:spcBef>
            </a:pPr>
            <a:r>
              <a:rPr sz="2000" spc="-25" dirty="0">
                <a:solidFill>
                  <a:srgbClr val="212121"/>
                </a:solidFill>
                <a:latin typeface="Arial" panose="020B0604020202020204" pitchFamily="34" charset="0"/>
                <a:cs typeface="Arial" panose="020B0604020202020204" pitchFamily="34" charset="0"/>
              </a:rPr>
              <a:t>Paid</a:t>
            </a:r>
            <a:r>
              <a:rPr sz="2000" spc="-155" dirty="0">
                <a:solidFill>
                  <a:srgbClr val="212121"/>
                </a:solidFill>
                <a:latin typeface="Arial" panose="020B0604020202020204" pitchFamily="34" charset="0"/>
                <a:cs typeface="Arial" panose="020B0604020202020204" pitchFamily="34" charset="0"/>
              </a:rPr>
              <a:t> </a:t>
            </a:r>
            <a:r>
              <a:rPr sz="2000" spc="-50" dirty="0">
                <a:solidFill>
                  <a:srgbClr val="212121"/>
                </a:solidFill>
                <a:latin typeface="Arial" panose="020B0604020202020204" pitchFamily="34" charset="0"/>
                <a:cs typeface="Arial" panose="020B0604020202020204" pitchFamily="34" charset="0"/>
              </a:rPr>
              <a:t>salaries </a:t>
            </a:r>
            <a:r>
              <a:rPr sz="2000" spc="-10" dirty="0">
                <a:solidFill>
                  <a:srgbClr val="212121"/>
                </a:solidFill>
                <a:latin typeface="Arial" panose="020B0604020202020204" pitchFamily="34" charset="0"/>
                <a:cs typeface="Arial" panose="020B0604020202020204" pitchFamily="34" charset="0"/>
              </a:rPr>
              <a:t>($17k)</a:t>
            </a:r>
            <a:endParaRPr sz="2000">
              <a:latin typeface="Arial" panose="020B0604020202020204" pitchFamily="34" charset="0"/>
              <a:cs typeface="Arial" panose="020B0604020202020204" pitchFamily="34" charset="0"/>
            </a:endParaRPr>
          </a:p>
        </p:txBody>
      </p:sp>
      <p:sp>
        <p:nvSpPr>
          <p:cNvPr id="80" name="object 6">
            <a:extLst>
              <a:ext uri="{FF2B5EF4-FFF2-40B4-BE49-F238E27FC236}">
                <a16:creationId xmlns:a16="http://schemas.microsoft.com/office/drawing/2014/main" id="{1CA62A70-00B3-828E-3FD6-E26856B5771C}"/>
              </a:ext>
            </a:extLst>
          </p:cNvPr>
          <p:cNvSpPr/>
          <p:nvPr/>
        </p:nvSpPr>
        <p:spPr>
          <a:xfrm>
            <a:off x="2850016" y="1680857"/>
            <a:ext cx="1395072" cy="642484"/>
          </a:xfrm>
          <a:custGeom>
            <a:avLst/>
            <a:gdLst/>
            <a:ahLst/>
            <a:cxnLst/>
            <a:rect l="l" t="t" r="r" b="b"/>
            <a:pathLst>
              <a:path w="1567179" h="475614">
                <a:moveTo>
                  <a:pt x="1566641" y="475351"/>
                </a:moveTo>
                <a:lnTo>
                  <a:pt x="0" y="475351"/>
                </a:lnTo>
                <a:lnTo>
                  <a:pt x="0" y="0"/>
                </a:lnTo>
                <a:lnTo>
                  <a:pt x="1566641" y="0"/>
                </a:lnTo>
                <a:lnTo>
                  <a:pt x="1566641" y="475351"/>
                </a:lnTo>
                <a:close/>
              </a:path>
            </a:pathLst>
          </a:custGeom>
          <a:solidFill>
            <a:srgbClr val="E6793B"/>
          </a:solidFill>
        </p:spPr>
        <p:txBody>
          <a:bodyPr wrap="square" lIns="0" tIns="0" rIns="0" bIns="0" rtlCol="0"/>
          <a:lstStyle/>
          <a:p>
            <a:endParaRPr sz="2000">
              <a:latin typeface="Arial" panose="020B0604020202020204" pitchFamily="34" charset="0"/>
              <a:cs typeface="Arial" panose="020B0604020202020204" pitchFamily="34" charset="0"/>
            </a:endParaRPr>
          </a:p>
        </p:txBody>
      </p:sp>
      <p:sp>
        <p:nvSpPr>
          <p:cNvPr id="81" name="object 7">
            <a:extLst>
              <a:ext uri="{FF2B5EF4-FFF2-40B4-BE49-F238E27FC236}">
                <a16:creationId xmlns:a16="http://schemas.microsoft.com/office/drawing/2014/main" id="{70EFFF28-27D8-50D9-C5D0-BCE7E4592891}"/>
              </a:ext>
            </a:extLst>
          </p:cNvPr>
          <p:cNvSpPr txBox="1"/>
          <p:nvPr/>
        </p:nvSpPr>
        <p:spPr>
          <a:xfrm>
            <a:off x="2829415" y="1680857"/>
            <a:ext cx="1395072" cy="642484"/>
          </a:xfrm>
          <a:prstGeom prst="rect">
            <a:avLst/>
          </a:prstGeom>
        </p:spPr>
        <p:txBody>
          <a:bodyPr vert="horz" wrap="square" lIns="0" tIns="13970" rIns="0" bIns="0" rtlCol="0">
            <a:spAutoFit/>
          </a:bodyPr>
          <a:lstStyle/>
          <a:p>
            <a:pPr marL="12700" algn="ctr">
              <a:lnSpc>
                <a:spcPct val="100000"/>
              </a:lnSpc>
              <a:spcBef>
                <a:spcPts val="110"/>
              </a:spcBef>
            </a:pPr>
            <a:r>
              <a:rPr sz="2000" b="1" spc="-10" dirty="0">
                <a:solidFill>
                  <a:srgbClr val="FDF6E2"/>
                </a:solidFill>
                <a:latin typeface="Arial" panose="020B0604020202020204" pitchFamily="34" charset="0"/>
                <a:cs typeface="Arial" panose="020B0604020202020204" pitchFamily="34" charset="0"/>
              </a:rPr>
              <a:t>Financin</a:t>
            </a:r>
            <a:r>
              <a:rPr lang="en-US" sz="2000" b="1" spc="-10" dirty="0">
                <a:solidFill>
                  <a:srgbClr val="FDF6E2"/>
                </a:solidFill>
                <a:latin typeface="Arial" panose="020B0604020202020204" pitchFamily="34" charset="0"/>
                <a:cs typeface="Arial" panose="020B0604020202020204" pitchFamily="34" charset="0"/>
              </a:rPr>
              <a:t>g</a:t>
            </a:r>
          </a:p>
          <a:p>
            <a:pPr marL="12700" algn="ctr">
              <a:lnSpc>
                <a:spcPct val="100000"/>
              </a:lnSpc>
              <a:spcBef>
                <a:spcPts val="110"/>
              </a:spcBef>
            </a:pPr>
            <a:r>
              <a:rPr lang="en-US" sz="2000" b="1" spc="-10" dirty="0">
                <a:solidFill>
                  <a:srgbClr val="FDF6E2"/>
                </a:solidFill>
                <a:latin typeface="Arial" panose="020B0604020202020204" pitchFamily="34" charset="0"/>
                <a:cs typeface="Arial" panose="020B0604020202020204" pitchFamily="34" charset="0"/>
              </a:rPr>
              <a:t>Inflow</a:t>
            </a:r>
            <a:endParaRPr sz="2000" dirty="0">
              <a:latin typeface="Arial" panose="020B0604020202020204" pitchFamily="34" charset="0"/>
              <a:cs typeface="Arial" panose="020B0604020202020204" pitchFamily="34" charset="0"/>
            </a:endParaRPr>
          </a:p>
        </p:txBody>
      </p:sp>
      <p:sp>
        <p:nvSpPr>
          <p:cNvPr id="84" name="object 10">
            <a:extLst>
              <a:ext uri="{FF2B5EF4-FFF2-40B4-BE49-F238E27FC236}">
                <a16:creationId xmlns:a16="http://schemas.microsoft.com/office/drawing/2014/main" id="{2693BAE5-183B-E5EC-64B4-71300ED5AAED}"/>
              </a:ext>
            </a:extLst>
          </p:cNvPr>
          <p:cNvSpPr txBox="1"/>
          <p:nvPr/>
        </p:nvSpPr>
        <p:spPr>
          <a:xfrm>
            <a:off x="2829415" y="3359497"/>
            <a:ext cx="1406419" cy="661720"/>
          </a:xfrm>
          <a:prstGeom prst="rect">
            <a:avLst/>
          </a:prstGeom>
          <a:solidFill>
            <a:srgbClr val="0C4FCA"/>
          </a:solidFill>
        </p:spPr>
        <p:txBody>
          <a:bodyPr vert="horz" wrap="square" lIns="0" tIns="20320" rIns="0" bIns="0" rtlCol="0">
            <a:spAutoFit/>
          </a:bodyPr>
          <a:lstStyle/>
          <a:p>
            <a:pPr marL="177800" indent="-178435" algn="ctr">
              <a:lnSpc>
                <a:spcPct val="100000"/>
              </a:lnSpc>
              <a:spcBef>
                <a:spcPts val="160"/>
              </a:spcBef>
            </a:pPr>
            <a:r>
              <a:rPr sz="2000" b="1" spc="50" dirty="0">
                <a:solidFill>
                  <a:srgbClr val="EBFBFB"/>
                </a:solidFill>
                <a:latin typeface="Arial" panose="020B0604020202020204" pitchFamily="34" charset="0"/>
                <a:cs typeface="Arial" panose="020B0604020202020204" pitchFamily="34" charset="0"/>
              </a:rPr>
              <a:t>Operatin</a:t>
            </a:r>
            <a:r>
              <a:rPr lang="en-US" sz="2000" b="1" spc="50" dirty="0">
                <a:solidFill>
                  <a:srgbClr val="EBFBFB"/>
                </a:solidFill>
                <a:latin typeface="Arial" panose="020B0604020202020204" pitchFamily="34" charset="0"/>
                <a:cs typeface="Arial" panose="020B0604020202020204" pitchFamily="34" charset="0"/>
              </a:rPr>
              <a:t>g</a:t>
            </a:r>
          </a:p>
          <a:p>
            <a:pPr marL="177800" indent="-178435" algn="ctr">
              <a:lnSpc>
                <a:spcPct val="100000"/>
              </a:lnSpc>
              <a:spcBef>
                <a:spcPts val="160"/>
              </a:spcBef>
            </a:pPr>
            <a:r>
              <a:rPr sz="2000" b="1" spc="50" dirty="0">
                <a:solidFill>
                  <a:srgbClr val="EBFBFB"/>
                </a:solidFill>
                <a:latin typeface="Arial" panose="020B0604020202020204" pitchFamily="34" charset="0"/>
                <a:cs typeface="Arial" panose="020B0604020202020204" pitchFamily="34" charset="0"/>
              </a:rPr>
              <a:t>Outflow</a:t>
            </a:r>
            <a:endParaRPr sz="2000" dirty="0">
              <a:latin typeface="Arial" panose="020B0604020202020204" pitchFamily="34" charset="0"/>
              <a:cs typeface="Arial" panose="020B0604020202020204" pitchFamily="34" charset="0"/>
            </a:endParaRPr>
          </a:p>
        </p:txBody>
      </p:sp>
      <p:sp>
        <p:nvSpPr>
          <p:cNvPr id="85" name="object 11">
            <a:extLst>
              <a:ext uri="{FF2B5EF4-FFF2-40B4-BE49-F238E27FC236}">
                <a16:creationId xmlns:a16="http://schemas.microsoft.com/office/drawing/2014/main" id="{6A7EDE74-709A-B922-E72E-101D2C1708C5}"/>
              </a:ext>
            </a:extLst>
          </p:cNvPr>
          <p:cNvSpPr txBox="1"/>
          <p:nvPr/>
        </p:nvSpPr>
        <p:spPr>
          <a:xfrm>
            <a:off x="852879" y="4926920"/>
            <a:ext cx="2093436" cy="813108"/>
          </a:xfrm>
          <a:prstGeom prst="rect">
            <a:avLst/>
          </a:prstGeom>
        </p:spPr>
        <p:txBody>
          <a:bodyPr vert="horz" wrap="square" lIns="0" tIns="36195" rIns="0" bIns="0" rtlCol="0">
            <a:spAutoFit/>
          </a:bodyPr>
          <a:lstStyle/>
          <a:p>
            <a:pPr marL="17780" marR="5080" indent="-5715">
              <a:lnSpc>
                <a:spcPts val="3220"/>
              </a:lnSpc>
              <a:spcBef>
                <a:spcPts val="285"/>
              </a:spcBef>
            </a:pPr>
            <a:r>
              <a:rPr sz="2000" spc="-30" dirty="0">
                <a:solidFill>
                  <a:srgbClr val="212121"/>
                </a:solidFill>
                <a:latin typeface="Arial" panose="020B0604020202020204" pitchFamily="34" charset="0"/>
                <a:cs typeface="Arial" panose="020B0604020202020204" pitchFamily="34" charset="0"/>
              </a:rPr>
              <a:t>Paid</a:t>
            </a:r>
            <a:r>
              <a:rPr sz="2000" spc="-135" dirty="0">
                <a:solidFill>
                  <a:srgbClr val="212121"/>
                </a:solidFill>
                <a:latin typeface="Arial" panose="020B0604020202020204" pitchFamily="34" charset="0"/>
                <a:cs typeface="Arial" panose="020B0604020202020204" pitchFamily="34" charset="0"/>
              </a:rPr>
              <a:t> </a:t>
            </a:r>
            <a:r>
              <a:rPr sz="2000" spc="-35" dirty="0">
                <a:solidFill>
                  <a:srgbClr val="212121"/>
                </a:solidFill>
                <a:latin typeface="Arial" panose="020B0604020202020204" pitchFamily="34" charset="0"/>
                <a:cs typeface="Arial" panose="020B0604020202020204" pitchFamily="34" charset="0"/>
              </a:rPr>
              <a:t>cash</a:t>
            </a:r>
            <a:r>
              <a:rPr sz="2000" spc="-155" dirty="0">
                <a:solidFill>
                  <a:srgbClr val="212121"/>
                </a:solidFill>
                <a:latin typeface="Arial" panose="020B0604020202020204" pitchFamily="34" charset="0"/>
                <a:cs typeface="Arial" panose="020B0604020202020204" pitchFamily="34" charset="0"/>
              </a:rPr>
              <a:t> </a:t>
            </a:r>
            <a:r>
              <a:rPr sz="2000" spc="-20" dirty="0">
                <a:solidFill>
                  <a:srgbClr val="212121"/>
                </a:solidFill>
                <a:latin typeface="Arial" panose="020B0604020202020204" pitchFamily="34" charset="0"/>
                <a:cs typeface="Arial" panose="020B0604020202020204" pitchFamily="34" charset="0"/>
              </a:rPr>
              <a:t>dividend </a:t>
            </a:r>
            <a:r>
              <a:rPr sz="2000" spc="-75" dirty="0">
                <a:solidFill>
                  <a:srgbClr val="212121"/>
                </a:solidFill>
                <a:latin typeface="Arial" panose="020B0604020202020204" pitchFamily="34" charset="0"/>
                <a:cs typeface="Arial" panose="020B0604020202020204" pitchFamily="34" charset="0"/>
              </a:rPr>
              <a:t>($1OOk)</a:t>
            </a:r>
            <a:endParaRPr sz="2000">
              <a:latin typeface="Arial" panose="020B0604020202020204" pitchFamily="34" charset="0"/>
              <a:cs typeface="Arial" panose="020B0604020202020204" pitchFamily="34" charset="0"/>
            </a:endParaRPr>
          </a:p>
        </p:txBody>
      </p:sp>
      <p:sp>
        <p:nvSpPr>
          <p:cNvPr id="86" name="object 12">
            <a:extLst>
              <a:ext uri="{FF2B5EF4-FFF2-40B4-BE49-F238E27FC236}">
                <a16:creationId xmlns:a16="http://schemas.microsoft.com/office/drawing/2014/main" id="{8E9C2C74-4AC4-107A-36C9-B008FEAAB4A8}"/>
              </a:ext>
            </a:extLst>
          </p:cNvPr>
          <p:cNvSpPr txBox="1"/>
          <p:nvPr/>
        </p:nvSpPr>
        <p:spPr>
          <a:xfrm>
            <a:off x="4735859" y="1600376"/>
            <a:ext cx="1182503" cy="917816"/>
          </a:xfrm>
          <a:prstGeom prst="rect">
            <a:avLst/>
          </a:prstGeom>
        </p:spPr>
        <p:txBody>
          <a:bodyPr vert="horz" wrap="square" lIns="0" tIns="31115" rIns="0" bIns="0" rtlCol="0">
            <a:spAutoFit/>
          </a:bodyPr>
          <a:lstStyle/>
          <a:p>
            <a:pPr marL="12700" marR="5080" indent="6985" algn="just">
              <a:lnSpc>
                <a:spcPct val="96000"/>
              </a:lnSpc>
              <a:spcBef>
                <a:spcPts val="245"/>
              </a:spcBef>
            </a:pPr>
            <a:r>
              <a:rPr sz="2000" spc="-80" dirty="0">
                <a:solidFill>
                  <a:srgbClr val="212121"/>
                </a:solidFill>
                <a:latin typeface="Arial" panose="020B0604020202020204" pitchFamily="34" charset="0"/>
                <a:cs typeface="Arial" panose="020B0604020202020204" pitchFamily="34" charset="0"/>
              </a:rPr>
              <a:t>Purchased </a:t>
            </a:r>
            <a:r>
              <a:rPr sz="2000" spc="-40" dirty="0">
                <a:solidFill>
                  <a:srgbClr val="212121"/>
                </a:solidFill>
                <a:latin typeface="Arial" panose="020B0604020202020204" pitchFamily="34" charset="0"/>
                <a:cs typeface="Arial" panose="020B0604020202020204" pitchFamily="34" charset="0"/>
              </a:rPr>
              <a:t>equipment </a:t>
            </a:r>
            <a:r>
              <a:rPr sz="2000" spc="-10" dirty="0">
                <a:solidFill>
                  <a:srgbClr val="212121"/>
                </a:solidFill>
                <a:latin typeface="Arial" panose="020B0604020202020204" pitchFamily="34" charset="0"/>
                <a:cs typeface="Arial" panose="020B0604020202020204" pitchFamily="34" charset="0"/>
              </a:rPr>
              <a:t>($35k)</a:t>
            </a:r>
            <a:endParaRPr sz="2000">
              <a:latin typeface="Arial" panose="020B0604020202020204" pitchFamily="34" charset="0"/>
              <a:cs typeface="Arial" panose="020B0604020202020204" pitchFamily="34" charset="0"/>
            </a:endParaRPr>
          </a:p>
        </p:txBody>
      </p:sp>
      <p:sp>
        <p:nvSpPr>
          <p:cNvPr id="87" name="object 13">
            <a:extLst>
              <a:ext uri="{FF2B5EF4-FFF2-40B4-BE49-F238E27FC236}">
                <a16:creationId xmlns:a16="http://schemas.microsoft.com/office/drawing/2014/main" id="{877222C2-30F0-76F5-F8F3-FE7A90619E72}"/>
              </a:ext>
            </a:extLst>
          </p:cNvPr>
          <p:cNvSpPr txBox="1"/>
          <p:nvPr/>
        </p:nvSpPr>
        <p:spPr>
          <a:xfrm>
            <a:off x="4738063" y="3348401"/>
            <a:ext cx="1406419" cy="800925"/>
          </a:xfrm>
          <a:prstGeom prst="rect">
            <a:avLst/>
          </a:prstGeom>
        </p:spPr>
        <p:txBody>
          <a:bodyPr vert="horz" wrap="square" lIns="0" tIns="46355" rIns="0" bIns="0" rtlCol="0">
            <a:spAutoFit/>
          </a:bodyPr>
          <a:lstStyle/>
          <a:p>
            <a:pPr marL="12700" marR="5080" indent="1905">
              <a:lnSpc>
                <a:spcPts val="3120"/>
              </a:lnSpc>
              <a:spcBef>
                <a:spcPts val="365"/>
              </a:spcBef>
            </a:pPr>
            <a:r>
              <a:rPr sz="2000" spc="-45" dirty="0">
                <a:solidFill>
                  <a:srgbClr val="212121"/>
                </a:solidFill>
                <a:latin typeface="Arial" panose="020B0604020202020204" pitchFamily="34" charset="0"/>
                <a:cs typeface="Arial" panose="020B0604020202020204" pitchFamily="34" charset="0"/>
              </a:rPr>
              <a:t>Sold</a:t>
            </a:r>
            <a:r>
              <a:rPr sz="2000" spc="-175" dirty="0">
                <a:solidFill>
                  <a:srgbClr val="212121"/>
                </a:solidFill>
                <a:latin typeface="Arial" panose="020B0604020202020204" pitchFamily="34" charset="0"/>
                <a:cs typeface="Arial" panose="020B0604020202020204" pitchFamily="34" charset="0"/>
              </a:rPr>
              <a:t> </a:t>
            </a:r>
            <a:r>
              <a:rPr sz="2000" spc="-60" dirty="0">
                <a:solidFill>
                  <a:srgbClr val="212121"/>
                </a:solidFill>
                <a:latin typeface="Arial" panose="020B0604020202020204" pitchFamily="34" charset="0"/>
                <a:cs typeface="Arial" panose="020B0604020202020204" pitchFamily="34" charset="0"/>
              </a:rPr>
              <a:t>delivery </a:t>
            </a:r>
            <a:r>
              <a:rPr sz="2000" dirty="0">
                <a:solidFill>
                  <a:srgbClr val="212121"/>
                </a:solidFill>
                <a:latin typeface="Arial" panose="020B0604020202020204" pitchFamily="34" charset="0"/>
                <a:cs typeface="Arial" panose="020B0604020202020204" pitchFamily="34" charset="0"/>
              </a:rPr>
              <a:t>truck</a:t>
            </a:r>
            <a:r>
              <a:rPr sz="2000" spc="-50" dirty="0">
                <a:solidFill>
                  <a:srgbClr val="212121"/>
                </a:solidFill>
                <a:latin typeface="Arial" panose="020B0604020202020204" pitchFamily="34" charset="0"/>
                <a:cs typeface="Arial" panose="020B0604020202020204" pitchFamily="34" charset="0"/>
              </a:rPr>
              <a:t> </a:t>
            </a:r>
            <a:r>
              <a:rPr sz="2000" spc="-10" dirty="0">
                <a:solidFill>
                  <a:srgbClr val="212121"/>
                </a:solidFill>
                <a:latin typeface="Arial" panose="020B0604020202020204" pitchFamily="34" charset="0"/>
                <a:cs typeface="Arial" panose="020B0604020202020204" pitchFamily="34" charset="0"/>
              </a:rPr>
              <a:t>($8k)</a:t>
            </a:r>
            <a:endParaRPr sz="2000">
              <a:latin typeface="Arial" panose="020B0604020202020204" pitchFamily="34" charset="0"/>
              <a:cs typeface="Arial" panose="020B0604020202020204" pitchFamily="34" charset="0"/>
            </a:endParaRPr>
          </a:p>
        </p:txBody>
      </p:sp>
      <p:sp>
        <p:nvSpPr>
          <p:cNvPr id="88" name="object 14">
            <a:extLst>
              <a:ext uri="{FF2B5EF4-FFF2-40B4-BE49-F238E27FC236}">
                <a16:creationId xmlns:a16="http://schemas.microsoft.com/office/drawing/2014/main" id="{8BD0F061-525B-CA3D-456D-718A83FC578E}"/>
              </a:ext>
            </a:extLst>
          </p:cNvPr>
          <p:cNvSpPr txBox="1"/>
          <p:nvPr/>
        </p:nvSpPr>
        <p:spPr>
          <a:xfrm>
            <a:off x="6785795" y="1770384"/>
            <a:ext cx="1355982" cy="620876"/>
          </a:xfrm>
          <a:prstGeom prst="rect">
            <a:avLst/>
          </a:prstGeom>
          <a:solidFill>
            <a:srgbClr val="26995B"/>
          </a:solidFill>
        </p:spPr>
        <p:txBody>
          <a:bodyPr vert="horz" wrap="square" lIns="0" tIns="7620" rIns="0" bIns="0" rtlCol="0">
            <a:spAutoFit/>
          </a:bodyPr>
          <a:lstStyle/>
          <a:p>
            <a:pPr marL="84455" indent="-85090" algn="ctr">
              <a:lnSpc>
                <a:spcPct val="103099"/>
              </a:lnSpc>
              <a:spcBef>
                <a:spcPts val="60"/>
              </a:spcBef>
            </a:pPr>
            <a:r>
              <a:rPr sz="2000" b="1" spc="-10" dirty="0">
                <a:solidFill>
                  <a:srgbClr val="EBFBFB"/>
                </a:solidFill>
                <a:latin typeface="Arial" panose="020B0604020202020204" pitchFamily="34" charset="0"/>
                <a:cs typeface="Arial" panose="020B0604020202020204" pitchFamily="34" charset="0"/>
              </a:rPr>
              <a:t>Investing </a:t>
            </a:r>
            <a:r>
              <a:rPr sz="2000" b="1" spc="65" dirty="0">
                <a:solidFill>
                  <a:srgbClr val="EBFBFB"/>
                </a:solidFill>
                <a:latin typeface="Arial" panose="020B0604020202020204" pitchFamily="34" charset="0"/>
                <a:cs typeface="Arial" panose="020B0604020202020204" pitchFamily="34" charset="0"/>
              </a:rPr>
              <a:t>Outflow</a:t>
            </a:r>
            <a:endParaRPr sz="2000" dirty="0">
              <a:latin typeface="Arial" panose="020B0604020202020204" pitchFamily="34" charset="0"/>
              <a:cs typeface="Arial" panose="020B0604020202020204" pitchFamily="34" charset="0"/>
            </a:endParaRPr>
          </a:p>
        </p:txBody>
      </p:sp>
      <p:sp>
        <p:nvSpPr>
          <p:cNvPr id="93" name="object 19">
            <a:extLst>
              <a:ext uri="{FF2B5EF4-FFF2-40B4-BE49-F238E27FC236}">
                <a16:creationId xmlns:a16="http://schemas.microsoft.com/office/drawing/2014/main" id="{0A921F9A-1AA1-A4B4-4D02-59E4E9561370}"/>
              </a:ext>
            </a:extLst>
          </p:cNvPr>
          <p:cNvSpPr txBox="1"/>
          <p:nvPr/>
        </p:nvSpPr>
        <p:spPr>
          <a:xfrm>
            <a:off x="6707832" y="4926920"/>
            <a:ext cx="1710835" cy="813108"/>
          </a:xfrm>
          <a:prstGeom prst="rect">
            <a:avLst/>
          </a:prstGeom>
        </p:spPr>
        <p:txBody>
          <a:bodyPr vert="horz" wrap="square" lIns="0" tIns="36195" rIns="0" bIns="0" rtlCol="0">
            <a:spAutoFit/>
          </a:bodyPr>
          <a:lstStyle/>
          <a:p>
            <a:pPr marL="15875" marR="5080" indent="-3810">
              <a:lnSpc>
                <a:spcPts val="3220"/>
              </a:lnSpc>
              <a:spcBef>
                <a:spcPts val="285"/>
              </a:spcBef>
            </a:pPr>
            <a:r>
              <a:rPr sz="2000" spc="-100" dirty="0">
                <a:solidFill>
                  <a:srgbClr val="212121"/>
                </a:solidFill>
                <a:latin typeface="Arial" panose="020B0604020202020204" pitchFamily="34" charset="0"/>
                <a:cs typeface="Arial" panose="020B0604020202020204" pitchFamily="34" charset="0"/>
              </a:rPr>
              <a:t>Received</a:t>
            </a:r>
            <a:r>
              <a:rPr sz="2000" spc="-55" dirty="0">
                <a:solidFill>
                  <a:srgbClr val="212121"/>
                </a:solidFill>
                <a:latin typeface="Arial" panose="020B0604020202020204" pitchFamily="34" charset="0"/>
                <a:cs typeface="Arial" panose="020B0604020202020204" pitchFamily="34" charset="0"/>
              </a:rPr>
              <a:t> </a:t>
            </a:r>
            <a:r>
              <a:rPr sz="2000" spc="-20" dirty="0">
                <a:solidFill>
                  <a:srgbClr val="212121"/>
                </a:solidFill>
                <a:latin typeface="Arial" panose="020B0604020202020204" pitchFamily="34" charset="0"/>
                <a:cs typeface="Arial" panose="020B0604020202020204" pitchFamily="34" charset="0"/>
              </a:rPr>
              <a:t>cash </a:t>
            </a:r>
            <a:r>
              <a:rPr sz="2000" spc="-25" dirty="0">
                <a:solidFill>
                  <a:srgbClr val="212121"/>
                </a:solidFill>
                <a:latin typeface="Arial" panose="020B0604020202020204" pitchFamily="34" charset="0"/>
                <a:cs typeface="Arial" panose="020B0604020202020204" pitchFamily="34" charset="0"/>
              </a:rPr>
              <a:t>dividend</a:t>
            </a:r>
            <a:r>
              <a:rPr sz="2000" spc="-120" dirty="0">
                <a:solidFill>
                  <a:srgbClr val="212121"/>
                </a:solidFill>
                <a:latin typeface="Arial" panose="020B0604020202020204" pitchFamily="34" charset="0"/>
                <a:cs typeface="Arial" panose="020B0604020202020204" pitchFamily="34" charset="0"/>
              </a:rPr>
              <a:t> </a:t>
            </a:r>
            <a:r>
              <a:rPr sz="2000" spc="-45" dirty="0">
                <a:solidFill>
                  <a:srgbClr val="212121"/>
                </a:solidFill>
                <a:latin typeface="Arial" panose="020B0604020202020204" pitchFamily="34" charset="0"/>
                <a:cs typeface="Arial" panose="020B0604020202020204" pitchFamily="34" charset="0"/>
              </a:rPr>
              <a:t>($50k)</a:t>
            </a:r>
            <a:endParaRPr sz="2000">
              <a:latin typeface="Arial" panose="020B0604020202020204" pitchFamily="34" charset="0"/>
              <a:cs typeface="Arial" panose="020B0604020202020204" pitchFamily="34" charset="0"/>
            </a:endParaRPr>
          </a:p>
        </p:txBody>
      </p:sp>
      <p:sp>
        <p:nvSpPr>
          <p:cNvPr id="94" name="object 20">
            <a:extLst>
              <a:ext uri="{FF2B5EF4-FFF2-40B4-BE49-F238E27FC236}">
                <a16:creationId xmlns:a16="http://schemas.microsoft.com/office/drawing/2014/main" id="{F3821CD4-3187-48A4-FC7D-2A355F1820FB}"/>
              </a:ext>
            </a:extLst>
          </p:cNvPr>
          <p:cNvSpPr txBox="1"/>
          <p:nvPr/>
        </p:nvSpPr>
        <p:spPr>
          <a:xfrm>
            <a:off x="8624034" y="1769881"/>
            <a:ext cx="1426774" cy="800925"/>
          </a:xfrm>
          <a:prstGeom prst="rect">
            <a:avLst/>
          </a:prstGeom>
        </p:spPr>
        <p:txBody>
          <a:bodyPr vert="horz" wrap="square" lIns="0" tIns="46355" rIns="0" bIns="0" rtlCol="0">
            <a:spAutoFit/>
          </a:bodyPr>
          <a:lstStyle/>
          <a:p>
            <a:pPr marL="12700" marR="5080" indent="6985">
              <a:lnSpc>
                <a:spcPts val="3120"/>
              </a:lnSpc>
              <a:spcBef>
                <a:spcPts val="365"/>
              </a:spcBef>
            </a:pPr>
            <a:r>
              <a:rPr sz="2000" spc="-60" dirty="0">
                <a:solidFill>
                  <a:srgbClr val="212121"/>
                </a:solidFill>
                <a:latin typeface="Arial" panose="020B0604020202020204" pitchFamily="34" charset="0"/>
                <a:cs typeface="Arial" panose="020B0604020202020204" pitchFamily="34" charset="0"/>
              </a:rPr>
              <a:t>Paid</a:t>
            </a:r>
            <a:r>
              <a:rPr sz="2000" spc="-125" dirty="0">
                <a:solidFill>
                  <a:srgbClr val="212121"/>
                </a:solidFill>
                <a:latin typeface="Arial" panose="020B0604020202020204" pitchFamily="34" charset="0"/>
                <a:cs typeface="Arial" panose="020B0604020202020204" pitchFamily="34" charset="0"/>
              </a:rPr>
              <a:t> </a:t>
            </a:r>
            <a:r>
              <a:rPr sz="2000" spc="-40" dirty="0">
                <a:solidFill>
                  <a:srgbClr val="212121"/>
                </a:solidFill>
                <a:latin typeface="Arial" panose="020B0604020202020204" pitchFamily="34" charset="0"/>
                <a:cs typeface="Arial" panose="020B0604020202020204" pitchFamily="34" charset="0"/>
              </a:rPr>
              <a:t>salaries </a:t>
            </a:r>
            <a:r>
              <a:rPr sz="2000" spc="-10" dirty="0">
                <a:solidFill>
                  <a:srgbClr val="212121"/>
                </a:solidFill>
                <a:latin typeface="Arial" panose="020B0604020202020204" pitchFamily="34" charset="0"/>
                <a:cs typeface="Arial" panose="020B0604020202020204" pitchFamily="34" charset="0"/>
              </a:rPr>
              <a:t>($17k)</a:t>
            </a:r>
            <a:endParaRPr sz="2000" dirty="0">
              <a:latin typeface="Arial" panose="020B0604020202020204" pitchFamily="34" charset="0"/>
              <a:cs typeface="Arial" panose="020B0604020202020204" pitchFamily="34" charset="0"/>
            </a:endParaRPr>
          </a:p>
        </p:txBody>
      </p:sp>
      <p:sp>
        <p:nvSpPr>
          <p:cNvPr id="95" name="object 21">
            <a:extLst>
              <a:ext uri="{FF2B5EF4-FFF2-40B4-BE49-F238E27FC236}">
                <a16:creationId xmlns:a16="http://schemas.microsoft.com/office/drawing/2014/main" id="{886F776A-5C33-ED65-E664-DD7E6CDCB1EB}"/>
              </a:ext>
            </a:extLst>
          </p:cNvPr>
          <p:cNvSpPr txBox="1"/>
          <p:nvPr/>
        </p:nvSpPr>
        <p:spPr>
          <a:xfrm>
            <a:off x="8624034" y="3348401"/>
            <a:ext cx="1578521" cy="800925"/>
          </a:xfrm>
          <a:prstGeom prst="rect">
            <a:avLst/>
          </a:prstGeom>
        </p:spPr>
        <p:txBody>
          <a:bodyPr vert="horz" wrap="square" lIns="0" tIns="46355" rIns="0" bIns="0" rtlCol="0">
            <a:spAutoFit/>
          </a:bodyPr>
          <a:lstStyle/>
          <a:p>
            <a:pPr marL="12700" marR="5080" indent="5080">
              <a:lnSpc>
                <a:spcPts val="3120"/>
              </a:lnSpc>
              <a:spcBef>
                <a:spcPts val="365"/>
              </a:spcBef>
            </a:pPr>
            <a:r>
              <a:rPr sz="2000" spc="-45" dirty="0">
                <a:solidFill>
                  <a:srgbClr val="212121"/>
                </a:solidFill>
                <a:latin typeface="Arial" panose="020B0604020202020204" pitchFamily="34" charset="0"/>
                <a:cs typeface="Arial" panose="020B0604020202020204" pitchFamily="34" charset="0"/>
              </a:rPr>
              <a:t>Sold</a:t>
            </a:r>
            <a:r>
              <a:rPr sz="2000" spc="-155" dirty="0">
                <a:solidFill>
                  <a:srgbClr val="212121"/>
                </a:solidFill>
                <a:latin typeface="Arial" panose="020B0604020202020204" pitchFamily="34" charset="0"/>
                <a:cs typeface="Arial" panose="020B0604020202020204" pitchFamily="34" charset="0"/>
              </a:rPr>
              <a:t> </a:t>
            </a:r>
            <a:r>
              <a:rPr sz="2000" spc="-40" dirty="0">
                <a:solidFill>
                  <a:srgbClr val="212121"/>
                </a:solidFill>
                <a:latin typeface="Arial" panose="020B0604020202020204" pitchFamily="34" charset="0"/>
                <a:cs typeface="Arial" panose="020B0604020202020204" pitchFamily="34" charset="0"/>
              </a:rPr>
              <a:t>inventory </a:t>
            </a:r>
            <a:r>
              <a:rPr sz="2000" spc="-10" dirty="0">
                <a:solidFill>
                  <a:srgbClr val="212121"/>
                </a:solidFill>
                <a:latin typeface="Arial" panose="020B0604020202020204" pitchFamily="34" charset="0"/>
                <a:cs typeface="Arial" panose="020B0604020202020204" pitchFamily="34" charset="0"/>
              </a:rPr>
              <a:t>($11k)</a:t>
            </a:r>
            <a:endParaRPr sz="2000">
              <a:latin typeface="Arial" panose="020B0604020202020204" pitchFamily="34" charset="0"/>
              <a:cs typeface="Arial" panose="020B0604020202020204" pitchFamily="34" charset="0"/>
            </a:endParaRPr>
          </a:p>
        </p:txBody>
      </p:sp>
      <p:sp>
        <p:nvSpPr>
          <p:cNvPr id="96" name="object 22">
            <a:extLst>
              <a:ext uri="{FF2B5EF4-FFF2-40B4-BE49-F238E27FC236}">
                <a16:creationId xmlns:a16="http://schemas.microsoft.com/office/drawing/2014/main" id="{276E78AF-A448-F712-AD65-079A2A2CDE6D}"/>
              </a:ext>
            </a:extLst>
          </p:cNvPr>
          <p:cNvSpPr txBox="1"/>
          <p:nvPr/>
        </p:nvSpPr>
        <p:spPr>
          <a:xfrm>
            <a:off x="10202555" y="1770384"/>
            <a:ext cx="1591212" cy="620876"/>
          </a:xfrm>
          <a:prstGeom prst="rect">
            <a:avLst/>
          </a:prstGeom>
          <a:solidFill>
            <a:srgbClr val="0C4FCA"/>
          </a:solidFill>
        </p:spPr>
        <p:txBody>
          <a:bodyPr vert="horz" wrap="square" lIns="0" tIns="7620" rIns="0" bIns="0" rtlCol="0">
            <a:spAutoFit/>
          </a:bodyPr>
          <a:lstStyle/>
          <a:p>
            <a:pPr marL="177800" indent="-178435" algn="ctr">
              <a:lnSpc>
                <a:spcPct val="103099"/>
              </a:lnSpc>
              <a:spcBef>
                <a:spcPts val="60"/>
              </a:spcBef>
            </a:pPr>
            <a:r>
              <a:rPr sz="2000" b="1" spc="50" dirty="0">
                <a:solidFill>
                  <a:srgbClr val="EBFBFB"/>
                </a:solidFill>
                <a:latin typeface="Arial" panose="020B0604020202020204" pitchFamily="34" charset="0"/>
                <a:cs typeface="Arial" panose="020B0604020202020204" pitchFamily="34" charset="0"/>
              </a:rPr>
              <a:t>Operating Outflow</a:t>
            </a:r>
            <a:endParaRPr sz="2000" dirty="0">
              <a:latin typeface="Arial" panose="020B0604020202020204" pitchFamily="34" charset="0"/>
              <a:cs typeface="Arial" panose="020B0604020202020204" pitchFamily="34" charset="0"/>
            </a:endParaRPr>
          </a:p>
        </p:txBody>
      </p:sp>
      <p:sp>
        <p:nvSpPr>
          <p:cNvPr id="102" name="object 28">
            <a:extLst>
              <a:ext uri="{FF2B5EF4-FFF2-40B4-BE49-F238E27FC236}">
                <a16:creationId xmlns:a16="http://schemas.microsoft.com/office/drawing/2014/main" id="{A462A284-195B-C040-76DD-053CC169A6A7}"/>
              </a:ext>
            </a:extLst>
          </p:cNvPr>
          <p:cNvSpPr txBox="1"/>
          <p:nvPr/>
        </p:nvSpPr>
        <p:spPr>
          <a:xfrm>
            <a:off x="9285142" y="5018315"/>
            <a:ext cx="1965450" cy="667489"/>
          </a:xfrm>
          <a:prstGeom prst="rect">
            <a:avLst/>
          </a:prstGeom>
          <a:solidFill>
            <a:srgbClr val="0C4FCA"/>
          </a:solidFill>
        </p:spPr>
        <p:txBody>
          <a:bodyPr vert="horz" wrap="square" lIns="0" tIns="26034" rIns="0" bIns="0" rtlCol="0">
            <a:spAutoFit/>
          </a:bodyPr>
          <a:lstStyle/>
          <a:p>
            <a:pPr algn="ctr">
              <a:spcBef>
                <a:spcPts val="204"/>
              </a:spcBef>
            </a:pPr>
            <a:r>
              <a:rPr sz="2000" b="1" spc="55" dirty="0">
                <a:solidFill>
                  <a:srgbClr val="EBFBFB"/>
                </a:solidFill>
                <a:latin typeface="Arial" panose="020B0604020202020204" pitchFamily="34" charset="0"/>
                <a:cs typeface="Arial" panose="020B0604020202020204" pitchFamily="34" charset="0"/>
              </a:rPr>
              <a:t>Operating</a:t>
            </a:r>
            <a:endParaRPr lang="en-US" sz="2000" b="1" spc="55" dirty="0">
              <a:solidFill>
                <a:srgbClr val="EBFBFB"/>
              </a:solidFill>
              <a:latin typeface="Arial" panose="020B0604020202020204" pitchFamily="34" charset="0"/>
              <a:cs typeface="Arial" panose="020B0604020202020204" pitchFamily="34" charset="0"/>
            </a:endParaRPr>
          </a:p>
          <a:p>
            <a:pPr algn="ctr">
              <a:spcBef>
                <a:spcPts val="204"/>
              </a:spcBef>
            </a:pPr>
            <a:r>
              <a:rPr lang="en-US" sz="2000" b="1" spc="45" dirty="0">
                <a:solidFill>
                  <a:srgbClr val="EBFBFB"/>
                </a:solidFill>
                <a:latin typeface="Arial" panose="020B0604020202020204" pitchFamily="34" charset="0"/>
                <a:cs typeface="Arial" panose="020B0604020202020204" pitchFamily="34" charset="0"/>
              </a:rPr>
              <a:t> Inflow</a:t>
            </a:r>
            <a:endParaRPr lang="en-US" sz="2000" dirty="0">
              <a:latin typeface="Arial" panose="020B0604020202020204" pitchFamily="34" charset="0"/>
              <a:cs typeface="Arial" panose="020B0604020202020204" pitchFamily="34" charset="0"/>
            </a:endParaRPr>
          </a:p>
        </p:txBody>
      </p:sp>
      <p:sp>
        <p:nvSpPr>
          <p:cNvPr id="105" name="object 28">
            <a:extLst>
              <a:ext uri="{FF2B5EF4-FFF2-40B4-BE49-F238E27FC236}">
                <a16:creationId xmlns:a16="http://schemas.microsoft.com/office/drawing/2014/main" id="{8F9C179A-C951-CE9B-48C4-9F9D28CEF2B8}"/>
              </a:ext>
            </a:extLst>
          </p:cNvPr>
          <p:cNvSpPr txBox="1"/>
          <p:nvPr/>
        </p:nvSpPr>
        <p:spPr>
          <a:xfrm>
            <a:off x="10262435" y="3356622"/>
            <a:ext cx="1531332" cy="667489"/>
          </a:xfrm>
          <a:prstGeom prst="rect">
            <a:avLst/>
          </a:prstGeom>
          <a:solidFill>
            <a:srgbClr val="0C4FCA"/>
          </a:solidFill>
        </p:spPr>
        <p:txBody>
          <a:bodyPr vert="horz" wrap="square" lIns="0" tIns="26034" rIns="0" bIns="0" rtlCol="0">
            <a:spAutoFit/>
          </a:bodyPr>
          <a:lstStyle/>
          <a:p>
            <a:pPr algn="ctr">
              <a:spcBef>
                <a:spcPts val="204"/>
              </a:spcBef>
            </a:pPr>
            <a:r>
              <a:rPr sz="2000" b="1" spc="55" dirty="0">
                <a:solidFill>
                  <a:srgbClr val="EBFBFB"/>
                </a:solidFill>
                <a:latin typeface="Arial" panose="020B0604020202020204" pitchFamily="34" charset="0"/>
                <a:cs typeface="Arial" panose="020B0604020202020204" pitchFamily="34" charset="0"/>
              </a:rPr>
              <a:t>Operating</a:t>
            </a:r>
            <a:endParaRPr lang="en-US" sz="2000" b="1" spc="55" dirty="0">
              <a:solidFill>
                <a:srgbClr val="EBFBFB"/>
              </a:solidFill>
              <a:latin typeface="Arial" panose="020B0604020202020204" pitchFamily="34" charset="0"/>
              <a:cs typeface="Arial" panose="020B0604020202020204" pitchFamily="34" charset="0"/>
            </a:endParaRPr>
          </a:p>
          <a:p>
            <a:pPr algn="ctr">
              <a:spcBef>
                <a:spcPts val="204"/>
              </a:spcBef>
            </a:pPr>
            <a:r>
              <a:rPr lang="en-US" sz="2000" b="1" spc="45" dirty="0">
                <a:solidFill>
                  <a:srgbClr val="EBFBFB"/>
                </a:solidFill>
                <a:latin typeface="Arial" panose="020B0604020202020204" pitchFamily="34" charset="0"/>
                <a:cs typeface="Arial" panose="020B0604020202020204" pitchFamily="34" charset="0"/>
              </a:rPr>
              <a:t> Inflow</a:t>
            </a:r>
            <a:endParaRPr lang="en-US" sz="2000" dirty="0">
              <a:latin typeface="Arial" panose="020B0604020202020204" pitchFamily="34" charset="0"/>
              <a:cs typeface="Arial" panose="020B0604020202020204" pitchFamily="34" charset="0"/>
            </a:endParaRPr>
          </a:p>
        </p:txBody>
      </p:sp>
      <p:sp>
        <p:nvSpPr>
          <p:cNvPr id="106" name="object 14">
            <a:extLst>
              <a:ext uri="{FF2B5EF4-FFF2-40B4-BE49-F238E27FC236}">
                <a16:creationId xmlns:a16="http://schemas.microsoft.com/office/drawing/2014/main" id="{1AE94AEB-AA3B-94C4-1DE0-23471AEDAF37}"/>
              </a:ext>
            </a:extLst>
          </p:cNvPr>
          <p:cNvSpPr txBox="1"/>
          <p:nvPr/>
        </p:nvSpPr>
        <p:spPr>
          <a:xfrm>
            <a:off x="6785795" y="3348401"/>
            <a:ext cx="1355982" cy="620876"/>
          </a:xfrm>
          <a:prstGeom prst="rect">
            <a:avLst/>
          </a:prstGeom>
          <a:solidFill>
            <a:srgbClr val="26995B"/>
          </a:solidFill>
        </p:spPr>
        <p:txBody>
          <a:bodyPr vert="horz" wrap="square" lIns="0" tIns="7620" rIns="0" bIns="0" rtlCol="0">
            <a:spAutoFit/>
          </a:bodyPr>
          <a:lstStyle/>
          <a:p>
            <a:pPr marL="84455" indent="-85090" algn="ctr">
              <a:lnSpc>
                <a:spcPct val="103099"/>
              </a:lnSpc>
              <a:spcBef>
                <a:spcPts val="60"/>
              </a:spcBef>
            </a:pPr>
            <a:r>
              <a:rPr sz="2000" b="1" spc="-10" dirty="0">
                <a:solidFill>
                  <a:srgbClr val="EBFBFB"/>
                </a:solidFill>
                <a:latin typeface="Arial" panose="020B0604020202020204" pitchFamily="34" charset="0"/>
                <a:cs typeface="Arial" panose="020B0604020202020204" pitchFamily="34" charset="0"/>
              </a:rPr>
              <a:t>Investing </a:t>
            </a:r>
            <a:r>
              <a:rPr lang="en-US" sz="2000" b="1" spc="65" dirty="0">
                <a:solidFill>
                  <a:srgbClr val="EBFBFB"/>
                </a:solidFill>
                <a:latin typeface="Arial" panose="020B0604020202020204" pitchFamily="34" charset="0"/>
                <a:cs typeface="Arial" panose="020B0604020202020204" pitchFamily="34" charset="0"/>
              </a:rPr>
              <a:t>In</a:t>
            </a:r>
            <a:r>
              <a:rPr sz="2000" b="1" spc="65" dirty="0">
                <a:solidFill>
                  <a:srgbClr val="EBFBFB"/>
                </a:solidFill>
                <a:latin typeface="Arial" panose="020B0604020202020204" pitchFamily="34" charset="0"/>
                <a:cs typeface="Arial" panose="020B0604020202020204" pitchFamily="34" charset="0"/>
              </a:rPr>
              <a:t>flow</a:t>
            </a:r>
            <a:endParaRPr sz="2000" dirty="0">
              <a:latin typeface="Arial" panose="020B0604020202020204" pitchFamily="34" charset="0"/>
              <a:cs typeface="Arial" panose="020B0604020202020204" pitchFamily="34" charset="0"/>
            </a:endParaRPr>
          </a:p>
        </p:txBody>
      </p:sp>
      <p:sp>
        <p:nvSpPr>
          <p:cNvPr id="107" name="object 6">
            <a:extLst>
              <a:ext uri="{FF2B5EF4-FFF2-40B4-BE49-F238E27FC236}">
                <a16:creationId xmlns:a16="http://schemas.microsoft.com/office/drawing/2014/main" id="{80138960-CCCD-F03A-15E5-E2D4184ECB5B}"/>
              </a:ext>
            </a:extLst>
          </p:cNvPr>
          <p:cNvSpPr/>
          <p:nvPr/>
        </p:nvSpPr>
        <p:spPr>
          <a:xfrm>
            <a:off x="3492596" y="5097544"/>
            <a:ext cx="1836810" cy="642484"/>
          </a:xfrm>
          <a:custGeom>
            <a:avLst/>
            <a:gdLst/>
            <a:ahLst/>
            <a:cxnLst/>
            <a:rect l="l" t="t" r="r" b="b"/>
            <a:pathLst>
              <a:path w="1567179" h="475614">
                <a:moveTo>
                  <a:pt x="1566641" y="475351"/>
                </a:moveTo>
                <a:lnTo>
                  <a:pt x="0" y="475351"/>
                </a:lnTo>
                <a:lnTo>
                  <a:pt x="0" y="0"/>
                </a:lnTo>
                <a:lnTo>
                  <a:pt x="1566641" y="0"/>
                </a:lnTo>
                <a:lnTo>
                  <a:pt x="1566641" y="475351"/>
                </a:lnTo>
                <a:close/>
              </a:path>
            </a:pathLst>
          </a:custGeom>
          <a:solidFill>
            <a:srgbClr val="E6793B"/>
          </a:solidFill>
        </p:spPr>
        <p:txBody>
          <a:bodyPr wrap="square" lIns="0" tIns="0" rIns="0" bIns="0" rtlCol="0"/>
          <a:lstStyle/>
          <a:p>
            <a:endParaRPr sz="2000">
              <a:latin typeface="Arial" panose="020B0604020202020204" pitchFamily="34" charset="0"/>
              <a:cs typeface="Arial" panose="020B0604020202020204" pitchFamily="34" charset="0"/>
            </a:endParaRPr>
          </a:p>
        </p:txBody>
      </p:sp>
      <p:sp>
        <p:nvSpPr>
          <p:cNvPr id="108" name="object 7">
            <a:extLst>
              <a:ext uri="{FF2B5EF4-FFF2-40B4-BE49-F238E27FC236}">
                <a16:creationId xmlns:a16="http://schemas.microsoft.com/office/drawing/2014/main" id="{D9B51EAB-7934-A8FB-7ADB-843028B761D1}"/>
              </a:ext>
            </a:extLst>
          </p:cNvPr>
          <p:cNvSpPr txBox="1"/>
          <p:nvPr/>
        </p:nvSpPr>
        <p:spPr>
          <a:xfrm>
            <a:off x="3471995" y="5097544"/>
            <a:ext cx="1863934" cy="642484"/>
          </a:xfrm>
          <a:prstGeom prst="rect">
            <a:avLst/>
          </a:prstGeom>
        </p:spPr>
        <p:txBody>
          <a:bodyPr vert="horz" wrap="square" lIns="0" tIns="13970" rIns="0" bIns="0" rtlCol="0">
            <a:spAutoFit/>
          </a:bodyPr>
          <a:lstStyle/>
          <a:p>
            <a:pPr marL="12700" algn="ctr">
              <a:lnSpc>
                <a:spcPct val="100000"/>
              </a:lnSpc>
              <a:spcBef>
                <a:spcPts val="110"/>
              </a:spcBef>
            </a:pPr>
            <a:r>
              <a:rPr sz="2000" b="1" spc="-10" dirty="0">
                <a:solidFill>
                  <a:srgbClr val="FDF6E2"/>
                </a:solidFill>
                <a:latin typeface="Arial" panose="020B0604020202020204" pitchFamily="34" charset="0"/>
                <a:cs typeface="Arial" panose="020B0604020202020204" pitchFamily="34" charset="0"/>
              </a:rPr>
              <a:t>Financin</a:t>
            </a:r>
            <a:r>
              <a:rPr lang="en-US" sz="2000" b="1" spc="-10" dirty="0">
                <a:solidFill>
                  <a:srgbClr val="FDF6E2"/>
                </a:solidFill>
                <a:latin typeface="Arial" panose="020B0604020202020204" pitchFamily="34" charset="0"/>
                <a:cs typeface="Arial" panose="020B0604020202020204" pitchFamily="34" charset="0"/>
              </a:rPr>
              <a:t>g</a:t>
            </a:r>
          </a:p>
          <a:p>
            <a:pPr marL="12700" algn="ctr">
              <a:lnSpc>
                <a:spcPct val="100000"/>
              </a:lnSpc>
              <a:spcBef>
                <a:spcPts val="110"/>
              </a:spcBef>
            </a:pPr>
            <a:r>
              <a:rPr lang="en-US" sz="2000" b="1" spc="-10" dirty="0">
                <a:solidFill>
                  <a:srgbClr val="FDF6E2"/>
                </a:solidFill>
                <a:latin typeface="Arial" panose="020B0604020202020204" pitchFamily="34" charset="0"/>
                <a:cs typeface="Arial" panose="020B0604020202020204" pitchFamily="34" charset="0"/>
              </a:rPr>
              <a:t>Outflow</a:t>
            </a: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06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ppt_x"/>
                                          </p:val>
                                        </p:tav>
                                        <p:tav tm="100000">
                                          <p:val>
                                            <p:strVal val="#ppt_x"/>
                                          </p:val>
                                        </p:tav>
                                      </p:tavLst>
                                    </p:anim>
                                    <p:anim calcmode="lin" valueType="num">
                                      <p:cBhvr additive="base">
                                        <p:cTn id="1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additive="base">
                                        <p:cTn id="25" dur="500" fill="hold"/>
                                        <p:tgtEl>
                                          <p:spTgt spid="88"/>
                                        </p:tgtEl>
                                        <p:attrNameLst>
                                          <p:attrName>ppt_x</p:attrName>
                                        </p:attrNameLst>
                                      </p:cBhvr>
                                      <p:tavLst>
                                        <p:tav tm="0">
                                          <p:val>
                                            <p:strVal val="#ppt_x"/>
                                          </p:val>
                                        </p:tav>
                                        <p:tav tm="100000">
                                          <p:val>
                                            <p:strVal val="#ppt_x"/>
                                          </p:val>
                                        </p:tav>
                                      </p:tavLst>
                                    </p:anim>
                                    <p:anim calcmode="lin" valueType="num">
                                      <p:cBhvr additive="base">
                                        <p:cTn id="26"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500" fill="hold"/>
                                        <p:tgtEl>
                                          <p:spTgt spid="94"/>
                                        </p:tgtEl>
                                        <p:attrNameLst>
                                          <p:attrName>ppt_x</p:attrName>
                                        </p:attrNameLst>
                                      </p:cBhvr>
                                      <p:tavLst>
                                        <p:tav tm="0">
                                          <p:val>
                                            <p:strVal val="#ppt_x"/>
                                          </p:val>
                                        </p:tav>
                                        <p:tav tm="100000">
                                          <p:val>
                                            <p:strVal val="#ppt_x"/>
                                          </p:val>
                                        </p:tav>
                                      </p:tavLst>
                                    </p:anim>
                                    <p:anim calcmode="lin" valueType="num">
                                      <p:cBhvr additive="base">
                                        <p:cTn id="32"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additive="base">
                                        <p:cTn id="37" dur="500" fill="hold"/>
                                        <p:tgtEl>
                                          <p:spTgt spid="96"/>
                                        </p:tgtEl>
                                        <p:attrNameLst>
                                          <p:attrName>ppt_x</p:attrName>
                                        </p:attrNameLst>
                                      </p:cBhvr>
                                      <p:tavLst>
                                        <p:tav tm="0">
                                          <p:val>
                                            <p:strVal val="#ppt_x"/>
                                          </p:val>
                                        </p:tav>
                                        <p:tav tm="100000">
                                          <p:val>
                                            <p:strVal val="#ppt_x"/>
                                          </p:val>
                                        </p:tav>
                                      </p:tavLst>
                                    </p:anim>
                                    <p:anim calcmode="lin" valueType="num">
                                      <p:cBhvr additive="base">
                                        <p:cTn id="3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additive="base">
                                        <p:cTn id="49" dur="500" fill="hold"/>
                                        <p:tgtEl>
                                          <p:spTgt spid="84"/>
                                        </p:tgtEl>
                                        <p:attrNameLst>
                                          <p:attrName>ppt_x</p:attrName>
                                        </p:attrNameLst>
                                      </p:cBhvr>
                                      <p:tavLst>
                                        <p:tav tm="0">
                                          <p:val>
                                            <p:strVal val="#ppt_x"/>
                                          </p:val>
                                        </p:tav>
                                        <p:tav tm="100000">
                                          <p:val>
                                            <p:strVal val="#ppt_x"/>
                                          </p:val>
                                        </p:tav>
                                      </p:tavLst>
                                    </p:anim>
                                    <p:anim calcmode="lin" valueType="num">
                                      <p:cBhvr additive="base">
                                        <p:cTn id="5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500" fill="hold"/>
                                        <p:tgtEl>
                                          <p:spTgt spid="87"/>
                                        </p:tgtEl>
                                        <p:attrNameLst>
                                          <p:attrName>ppt_x</p:attrName>
                                        </p:attrNameLst>
                                      </p:cBhvr>
                                      <p:tavLst>
                                        <p:tav tm="0">
                                          <p:val>
                                            <p:strVal val="#ppt_x"/>
                                          </p:val>
                                        </p:tav>
                                        <p:tav tm="100000">
                                          <p:val>
                                            <p:strVal val="#ppt_x"/>
                                          </p:val>
                                        </p:tav>
                                      </p:tavLst>
                                    </p:anim>
                                    <p:anim calcmode="lin" valueType="num">
                                      <p:cBhvr additive="base">
                                        <p:cTn id="56"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additive="base">
                                        <p:cTn id="61" dur="500" fill="hold"/>
                                        <p:tgtEl>
                                          <p:spTgt spid="106"/>
                                        </p:tgtEl>
                                        <p:attrNameLst>
                                          <p:attrName>ppt_x</p:attrName>
                                        </p:attrNameLst>
                                      </p:cBhvr>
                                      <p:tavLst>
                                        <p:tav tm="0">
                                          <p:val>
                                            <p:strVal val="#ppt_x"/>
                                          </p:val>
                                        </p:tav>
                                        <p:tav tm="100000">
                                          <p:val>
                                            <p:strVal val="#ppt_x"/>
                                          </p:val>
                                        </p:tav>
                                      </p:tavLst>
                                    </p:anim>
                                    <p:anim calcmode="lin" valueType="num">
                                      <p:cBhvr additive="base">
                                        <p:cTn id="6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additive="base">
                                        <p:cTn id="67" dur="500" fill="hold"/>
                                        <p:tgtEl>
                                          <p:spTgt spid="95"/>
                                        </p:tgtEl>
                                        <p:attrNameLst>
                                          <p:attrName>ppt_x</p:attrName>
                                        </p:attrNameLst>
                                      </p:cBhvr>
                                      <p:tavLst>
                                        <p:tav tm="0">
                                          <p:val>
                                            <p:strVal val="#ppt_x"/>
                                          </p:val>
                                        </p:tav>
                                        <p:tav tm="100000">
                                          <p:val>
                                            <p:strVal val="#ppt_x"/>
                                          </p:val>
                                        </p:tav>
                                      </p:tavLst>
                                    </p:anim>
                                    <p:anim calcmode="lin" valueType="num">
                                      <p:cBhvr additive="base">
                                        <p:cTn id="6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5"/>
                                        </p:tgtEl>
                                        <p:attrNameLst>
                                          <p:attrName>style.visibility</p:attrName>
                                        </p:attrNameLst>
                                      </p:cBhvr>
                                      <p:to>
                                        <p:strVal val="visible"/>
                                      </p:to>
                                    </p:set>
                                    <p:anim calcmode="lin" valueType="num">
                                      <p:cBhvr additive="base">
                                        <p:cTn id="73" dur="500" fill="hold"/>
                                        <p:tgtEl>
                                          <p:spTgt spid="105"/>
                                        </p:tgtEl>
                                        <p:attrNameLst>
                                          <p:attrName>ppt_x</p:attrName>
                                        </p:attrNameLst>
                                      </p:cBhvr>
                                      <p:tavLst>
                                        <p:tav tm="0">
                                          <p:val>
                                            <p:strVal val="#ppt_x"/>
                                          </p:val>
                                        </p:tav>
                                        <p:tav tm="100000">
                                          <p:val>
                                            <p:strVal val="#ppt_x"/>
                                          </p:val>
                                        </p:tav>
                                      </p:tavLst>
                                    </p:anim>
                                    <p:anim calcmode="lin" valueType="num">
                                      <p:cBhvr additive="base">
                                        <p:cTn id="74"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anim calcmode="lin" valueType="num">
                                      <p:cBhvr additive="base">
                                        <p:cTn id="79" dur="500" fill="hold"/>
                                        <p:tgtEl>
                                          <p:spTgt spid="85"/>
                                        </p:tgtEl>
                                        <p:attrNameLst>
                                          <p:attrName>ppt_x</p:attrName>
                                        </p:attrNameLst>
                                      </p:cBhvr>
                                      <p:tavLst>
                                        <p:tav tm="0">
                                          <p:val>
                                            <p:strVal val="#ppt_x"/>
                                          </p:val>
                                        </p:tav>
                                        <p:tav tm="100000">
                                          <p:val>
                                            <p:strVal val="#ppt_x"/>
                                          </p:val>
                                        </p:tav>
                                      </p:tavLst>
                                    </p:anim>
                                    <p:anim calcmode="lin" valueType="num">
                                      <p:cBhvr additive="base">
                                        <p:cTn id="8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8"/>
                                        </p:tgtEl>
                                        <p:attrNameLst>
                                          <p:attrName>style.visibility</p:attrName>
                                        </p:attrNameLst>
                                      </p:cBhvr>
                                      <p:to>
                                        <p:strVal val="visible"/>
                                      </p:to>
                                    </p:set>
                                    <p:anim calcmode="lin" valueType="num">
                                      <p:cBhvr additive="base">
                                        <p:cTn id="85" dur="500" fill="hold"/>
                                        <p:tgtEl>
                                          <p:spTgt spid="108"/>
                                        </p:tgtEl>
                                        <p:attrNameLst>
                                          <p:attrName>ppt_x</p:attrName>
                                        </p:attrNameLst>
                                      </p:cBhvr>
                                      <p:tavLst>
                                        <p:tav tm="0">
                                          <p:val>
                                            <p:strVal val="#ppt_x"/>
                                          </p:val>
                                        </p:tav>
                                        <p:tav tm="100000">
                                          <p:val>
                                            <p:strVal val="#ppt_x"/>
                                          </p:val>
                                        </p:tav>
                                      </p:tavLst>
                                    </p:anim>
                                    <p:anim calcmode="lin" valueType="num">
                                      <p:cBhvr additive="base">
                                        <p:cTn id="86"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3"/>
                                        </p:tgtEl>
                                        <p:attrNameLst>
                                          <p:attrName>style.visibility</p:attrName>
                                        </p:attrNameLst>
                                      </p:cBhvr>
                                      <p:to>
                                        <p:strVal val="visible"/>
                                      </p:to>
                                    </p:set>
                                    <p:anim calcmode="lin" valueType="num">
                                      <p:cBhvr additive="base">
                                        <p:cTn id="91" dur="500" fill="hold"/>
                                        <p:tgtEl>
                                          <p:spTgt spid="93"/>
                                        </p:tgtEl>
                                        <p:attrNameLst>
                                          <p:attrName>ppt_x</p:attrName>
                                        </p:attrNameLst>
                                      </p:cBhvr>
                                      <p:tavLst>
                                        <p:tav tm="0">
                                          <p:val>
                                            <p:strVal val="#ppt_x"/>
                                          </p:val>
                                        </p:tav>
                                        <p:tav tm="100000">
                                          <p:val>
                                            <p:strVal val="#ppt_x"/>
                                          </p:val>
                                        </p:tav>
                                      </p:tavLst>
                                    </p:anim>
                                    <p:anim calcmode="lin" valueType="num">
                                      <p:cBhvr additive="base">
                                        <p:cTn id="92"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2"/>
                                        </p:tgtEl>
                                        <p:attrNameLst>
                                          <p:attrName>style.visibility</p:attrName>
                                        </p:attrNameLst>
                                      </p:cBhvr>
                                      <p:to>
                                        <p:strVal val="visible"/>
                                      </p:to>
                                    </p:set>
                                    <p:anim calcmode="lin" valueType="num">
                                      <p:cBhvr additive="base">
                                        <p:cTn id="97" dur="500" fill="hold"/>
                                        <p:tgtEl>
                                          <p:spTgt spid="102"/>
                                        </p:tgtEl>
                                        <p:attrNameLst>
                                          <p:attrName>ppt_x</p:attrName>
                                        </p:attrNameLst>
                                      </p:cBhvr>
                                      <p:tavLst>
                                        <p:tav tm="0">
                                          <p:val>
                                            <p:strVal val="#ppt_x"/>
                                          </p:val>
                                        </p:tav>
                                        <p:tav tm="100000">
                                          <p:val>
                                            <p:strVal val="#ppt_x"/>
                                          </p:val>
                                        </p:tav>
                                      </p:tavLst>
                                    </p:anim>
                                    <p:anim calcmode="lin" valueType="num">
                                      <p:cBhvr additive="base">
                                        <p:cTn id="9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1" grpId="0"/>
      <p:bldP spid="84" grpId="0" animBg="1"/>
      <p:bldP spid="85" grpId="0"/>
      <p:bldP spid="86" grpId="0"/>
      <p:bldP spid="87" grpId="0"/>
      <p:bldP spid="88" grpId="0" animBg="1"/>
      <p:bldP spid="93" grpId="0"/>
      <p:bldP spid="94" grpId="0"/>
      <p:bldP spid="95" grpId="0"/>
      <p:bldP spid="96" grpId="0" animBg="1"/>
      <p:bldP spid="102" grpId="0" animBg="1"/>
      <p:bldP spid="105" grpId="0" animBg="1"/>
      <p:bldP spid="106" grpId="0" animBg="1"/>
      <p:bldP spid="108" grpId="0"/>
    </p:bldLst>
  </p:timing>
</p:sld>
</file>

<file path=ppt/theme/theme1.xml><?xml version="1.0" encoding="utf-8"?>
<a:theme xmlns:a="http://schemas.openxmlformats.org/drawingml/2006/main" name="C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CBA</Template>
  <TotalTime>12090</TotalTime>
  <Words>1409</Words>
  <Application>Microsoft Office PowerPoint</Application>
  <PresentationFormat>Widescreen</PresentationFormat>
  <Paragraphs>330</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CBA</vt:lpstr>
      <vt:lpstr>Chapter 4: Statement of Cash Flows</vt:lpstr>
      <vt:lpstr>Table of Contents</vt:lpstr>
      <vt:lpstr>Objectives and Utility of Cash Flow Reporting</vt:lpstr>
      <vt:lpstr>The Three Engines of Cash Flow</vt:lpstr>
      <vt:lpstr>Operating Activities : The Heartbeat of the Business </vt:lpstr>
      <vt:lpstr>Investing Activities :Spending now to grow later</vt:lpstr>
      <vt:lpstr>Financing Activities :Managing the Capital supply</vt:lpstr>
      <vt:lpstr>Usefulness of Classification</vt:lpstr>
      <vt:lpstr>Concept Quiz 1</vt:lpstr>
      <vt:lpstr>Classification Issue: U.S. GAAP vs. IFRS </vt:lpstr>
      <vt:lpstr>Cash Flows From Operating Activities :  Direct vs. Indirect Method </vt:lpstr>
      <vt:lpstr>Two Ways to Report Operating Cash Flows</vt:lpstr>
      <vt:lpstr>The Direct Method – Receipts &amp; Disbursements</vt:lpstr>
      <vt:lpstr>The Indirect Method – Reconciliation of  Net Income to Cash Flow</vt:lpstr>
      <vt:lpstr>The Indirect Method – More common form</vt:lpstr>
      <vt:lpstr>The Complete Picture – United Brands</vt:lpstr>
      <vt:lpstr>Example</vt:lpstr>
      <vt:lpstr>Analyzing United Brands’ Performance</vt:lpstr>
      <vt:lpstr>Key Takeaways – Statement of Cash Flows</vt:lpstr>
    </vt:vector>
  </TitlesOfParts>
  <Company>Central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 M. Swaney PhD, CMA</dc:title>
  <dc:creator>Swaney, Amy</dc:creator>
  <cp:lastModifiedBy>Hong, Philip Keejae</cp:lastModifiedBy>
  <cp:revision>184</cp:revision>
  <dcterms:created xsi:type="dcterms:W3CDTF">2017-10-25T17:52:39Z</dcterms:created>
  <dcterms:modified xsi:type="dcterms:W3CDTF">2026-07-14T13:20:57Z</dcterms:modified>
</cp:coreProperties>
</file>