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61" r:id="rId2"/>
  </p:sldMasterIdLst>
  <p:notesMasterIdLst>
    <p:notesMasterId r:id="rId47"/>
  </p:notesMasterIdLst>
  <p:sldIdLst>
    <p:sldId id="471" r:id="rId3"/>
    <p:sldId id="460" r:id="rId4"/>
    <p:sldId id="461" r:id="rId5"/>
    <p:sldId id="528" r:id="rId6"/>
    <p:sldId id="530" r:id="rId7"/>
    <p:sldId id="531" r:id="rId8"/>
    <p:sldId id="532" r:id="rId9"/>
    <p:sldId id="462" r:id="rId10"/>
    <p:sldId id="533" r:id="rId11"/>
    <p:sldId id="535" r:id="rId12"/>
    <p:sldId id="539" r:id="rId13"/>
    <p:sldId id="536" r:id="rId14"/>
    <p:sldId id="537" r:id="rId15"/>
    <p:sldId id="538" r:id="rId16"/>
    <p:sldId id="540" r:id="rId17"/>
    <p:sldId id="541" r:id="rId18"/>
    <p:sldId id="542" r:id="rId19"/>
    <p:sldId id="543" r:id="rId20"/>
    <p:sldId id="548" r:id="rId21"/>
    <p:sldId id="1539" r:id="rId22"/>
    <p:sldId id="1536" r:id="rId23"/>
    <p:sldId id="546" r:id="rId24"/>
    <p:sldId id="547" r:id="rId25"/>
    <p:sldId id="545" r:id="rId26"/>
    <p:sldId id="549" r:id="rId27"/>
    <p:sldId id="1493" r:id="rId28"/>
    <p:sldId id="1531" r:id="rId29"/>
    <p:sldId id="1532" r:id="rId30"/>
    <p:sldId id="1490" r:id="rId31"/>
    <p:sldId id="1494" r:id="rId32"/>
    <p:sldId id="1496" r:id="rId33"/>
    <p:sldId id="1443" r:id="rId34"/>
    <p:sldId id="1505" r:id="rId35"/>
    <p:sldId id="1495" r:id="rId36"/>
    <p:sldId id="1529" r:id="rId37"/>
    <p:sldId id="1528" r:id="rId38"/>
    <p:sldId id="1530" r:id="rId39"/>
    <p:sldId id="1538" r:id="rId40"/>
    <p:sldId id="1542" r:id="rId41"/>
    <p:sldId id="1540" r:id="rId42"/>
    <p:sldId id="1541" r:id="rId43"/>
    <p:sldId id="1534" r:id="rId44"/>
    <p:sldId id="1535" r:id="rId45"/>
    <p:sldId id="153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D0DD-D71B-46A6-B267-C400D1B4EA80}">
          <p14:sldIdLst/>
        </p14:section>
        <p14:section name="2.5" id="{3F299E8A-D097-4AEE-BBB1-25AF1F23F6E3}">
          <p14:sldIdLst>
            <p14:sldId id="471"/>
            <p14:sldId id="460"/>
            <p14:sldId id="461"/>
            <p14:sldId id="528"/>
            <p14:sldId id="530"/>
            <p14:sldId id="531"/>
            <p14:sldId id="532"/>
            <p14:sldId id="462"/>
            <p14:sldId id="533"/>
            <p14:sldId id="535"/>
            <p14:sldId id="539"/>
            <p14:sldId id="536"/>
            <p14:sldId id="537"/>
            <p14:sldId id="538"/>
            <p14:sldId id="540"/>
            <p14:sldId id="541"/>
            <p14:sldId id="542"/>
            <p14:sldId id="543"/>
            <p14:sldId id="548"/>
            <p14:sldId id="1539"/>
            <p14:sldId id="1536"/>
            <p14:sldId id="546"/>
            <p14:sldId id="547"/>
            <p14:sldId id="545"/>
            <p14:sldId id="549"/>
            <p14:sldId id="1493"/>
            <p14:sldId id="1531"/>
            <p14:sldId id="1532"/>
            <p14:sldId id="1490"/>
            <p14:sldId id="1494"/>
            <p14:sldId id="1496"/>
            <p14:sldId id="1443"/>
            <p14:sldId id="1505"/>
            <p14:sldId id="1495"/>
            <p14:sldId id="1529"/>
            <p14:sldId id="1528"/>
            <p14:sldId id="1530"/>
            <p14:sldId id="1538"/>
            <p14:sldId id="1542"/>
            <p14:sldId id="1540"/>
            <p14:sldId id="1541"/>
            <p14:sldId id="1534"/>
            <p14:sldId id="1535"/>
            <p14:sldId id="1537"/>
          </p14:sldIdLst>
        </p14:section>
      </p14:sectionLst>
    </p:ext>
    <p:ext uri="{EFAFB233-063F-42B5-8137-9DF3F51BA10A}">
      <p15:sldGuideLst xmlns:p15="http://schemas.microsoft.com/office/powerpoint/2012/main">
        <p15:guide id="1" orient="horz" pos="22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5803D"/>
    <a:srgbClr val="E5FCED"/>
    <a:srgbClr val="6DB587"/>
    <a:srgbClr val="1F4899"/>
    <a:srgbClr val="FFFFFF"/>
    <a:srgbClr val="2563EB"/>
    <a:srgbClr val="FEF2F2"/>
    <a:srgbClr val="EF4444"/>
    <a:srgbClr val="854D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83" autoAdjust="0"/>
    <p:restoredTop sz="78261" autoAdjust="0"/>
  </p:normalViewPr>
  <p:slideViewPr>
    <p:cSldViewPr snapToGrid="0" snapToObjects="1" showGuides="1">
      <p:cViewPr varScale="1">
        <p:scale>
          <a:sx n="83" d="100"/>
          <a:sy n="83" d="100"/>
        </p:scale>
        <p:origin x="1302" y="78"/>
      </p:cViewPr>
      <p:guideLst>
        <p:guide orient="horz" pos="22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E029D-4975-9049-A4B2-065531108780}" type="datetimeFigureOut">
              <a:rPr lang="en-US" smtClean="0"/>
              <a:t>7/15/2026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3E56B-C3C4-8E4F-B314-D5C81CC34EEF}" type="slidenum">
              <a:rPr lang="en-US" smtClean="0"/>
              <a:t>‹#›</a:t>
            </a:fld>
            <a:endParaRPr lang="en-US"/>
          </a:p>
        </p:txBody>
      </p:sp>
    </p:spTree>
    <p:extLst>
      <p:ext uri="{BB962C8B-B14F-4D97-AF65-F5344CB8AC3E}">
        <p14:creationId xmlns:p14="http://schemas.microsoft.com/office/powerpoint/2010/main" val="4274078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move through six sections, starting with why we need accounting information, moving through the mechanics of the statements, and finishing with how to analyze those statements using ratios like ROE.</a:t>
            </a:r>
          </a:p>
        </p:txBody>
      </p:sp>
      <p:sp>
        <p:nvSpPr>
          <p:cNvPr id="4" name="Slide Number Placeholder 3"/>
          <p:cNvSpPr>
            <a:spLocks noGrp="1"/>
          </p:cNvSpPr>
          <p:nvPr>
            <p:ph type="sldNum" sz="quarter" idx="5"/>
          </p:nvPr>
        </p:nvSpPr>
        <p:spPr/>
        <p:txBody>
          <a:bodyPr/>
          <a:lstStyle/>
          <a:p>
            <a:fld id="{D0E3E56B-C3C4-8E4F-B314-D5C81CC34EEF}" type="slidenum">
              <a:rPr lang="en-US" smtClean="0"/>
              <a:t>2</a:t>
            </a:fld>
            <a:endParaRPr lang="en-US"/>
          </a:p>
        </p:txBody>
      </p:sp>
    </p:spTree>
    <p:extLst>
      <p:ext uri="{BB962C8B-B14F-4D97-AF65-F5344CB8AC3E}">
        <p14:creationId xmlns:p14="http://schemas.microsoft.com/office/powerpoint/2010/main" val="374776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B3BF3-3468-F7EC-C846-82BC67AE2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23C09-4542-E9BE-2703-A97916C34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4FEF4-0DE1-F721-3CF8-0F50EAD38DC3}"/>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8CB3A7F1-7203-EBB0-DC12-C2A0D4940C3D}"/>
              </a:ext>
            </a:extLst>
          </p:cNvPr>
          <p:cNvSpPr>
            <a:spLocks noGrp="1"/>
          </p:cNvSpPr>
          <p:nvPr>
            <p:ph type="sldNum" sz="quarter" idx="5"/>
          </p:nvPr>
        </p:nvSpPr>
        <p:spPr/>
        <p:txBody>
          <a:bodyPr/>
          <a:lstStyle/>
          <a:p>
            <a:fld id="{D0E3E56B-C3C4-8E4F-B314-D5C81CC34EEF}" type="slidenum">
              <a:rPr lang="en-US" smtClean="0"/>
              <a:t>13</a:t>
            </a:fld>
            <a:endParaRPr lang="en-US"/>
          </a:p>
        </p:txBody>
      </p:sp>
    </p:spTree>
    <p:extLst>
      <p:ext uri="{BB962C8B-B14F-4D97-AF65-F5344CB8AC3E}">
        <p14:creationId xmlns:p14="http://schemas.microsoft.com/office/powerpoint/2010/main" val="8003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C6A17-8512-8A1B-095A-27702BD00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769A1-4211-9B23-E265-43CA2D475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528A0-0FA7-E3D5-A0BC-278144807276}"/>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0F92B098-68F9-980C-45BE-F7A8178E02C3}"/>
              </a:ext>
            </a:extLst>
          </p:cNvPr>
          <p:cNvSpPr>
            <a:spLocks noGrp="1"/>
          </p:cNvSpPr>
          <p:nvPr>
            <p:ph type="sldNum" sz="quarter" idx="5"/>
          </p:nvPr>
        </p:nvSpPr>
        <p:spPr/>
        <p:txBody>
          <a:bodyPr/>
          <a:lstStyle/>
          <a:p>
            <a:fld id="{D0E3E56B-C3C4-8E4F-B314-D5C81CC34EEF}" type="slidenum">
              <a:rPr lang="en-US" smtClean="0"/>
              <a:t>14</a:t>
            </a:fld>
            <a:endParaRPr lang="en-US"/>
          </a:p>
        </p:txBody>
      </p:sp>
    </p:spTree>
    <p:extLst>
      <p:ext uri="{BB962C8B-B14F-4D97-AF65-F5344CB8AC3E}">
        <p14:creationId xmlns:p14="http://schemas.microsoft.com/office/powerpoint/2010/main" val="2858892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268A2-9700-7D7E-8C33-65A0EC063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E01E7-8C26-9638-B85A-3160F58F9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E6256-414B-80CF-0AD1-FFDDFE6DB2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F6B51A-733C-B026-7D9A-592EB35AEF31}"/>
              </a:ext>
            </a:extLst>
          </p:cNvPr>
          <p:cNvSpPr>
            <a:spLocks noGrp="1"/>
          </p:cNvSpPr>
          <p:nvPr>
            <p:ph type="sldNum" sz="quarter" idx="5"/>
          </p:nvPr>
        </p:nvSpPr>
        <p:spPr/>
        <p:txBody>
          <a:bodyPr/>
          <a:lstStyle/>
          <a:p>
            <a:fld id="{D0E3E56B-C3C4-8E4F-B314-D5C81CC34EEF}" type="slidenum">
              <a:rPr lang="en-US" smtClean="0"/>
              <a:t>15</a:t>
            </a:fld>
            <a:endParaRPr lang="en-US"/>
          </a:p>
        </p:txBody>
      </p:sp>
    </p:spTree>
    <p:extLst>
      <p:ext uri="{BB962C8B-B14F-4D97-AF65-F5344CB8AC3E}">
        <p14:creationId xmlns:p14="http://schemas.microsoft.com/office/powerpoint/2010/main" val="416533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54922-AD75-CD44-9669-7F6764F36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616C3-E91F-F448-0A67-B0852F044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E2175-C5FF-D9E8-9AB6-5A343E4E6029}"/>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C779F8F5-30D4-DC7F-C92D-0244166D6AA3}"/>
              </a:ext>
            </a:extLst>
          </p:cNvPr>
          <p:cNvSpPr>
            <a:spLocks noGrp="1"/>
          </p:cNvSpPr>
          <p:nvPr>
            <p:ph type="sldNum" sz="quarter" idx="5"/>
          </p:nvPr>
        </p:nvSpPr>
        <p:spPr/>
        <p:txBody>
          <a:bodyPr/>
          <a:lstStyle/>
          <a:p>
            <a:fld id="{D0E3E56B-C3C4-8E4F-B314-D5C81CC34EEF}" type="slidenum">
              <a:rPr lang="en-US" smtClean="0"/>
              <a:t>16</a:t>
            </a:fld>
            <a:endParaRPr lang="en-US"/>
          </a:p>
        </p:txBody>
      </p:sp>
    </p:spTree>
    <p:extLst>
      <p:ext uri="{BB962C8B-B14F-4D97-AF65-F5344CB8AC3E}">
        <p14:creationId xmlns:p14="http://schemas.microsoft.com/office/powerpoint/2010/main" val="83831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5D722-06EB-9C41-A537-F05742DA4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759CA-00F5-47EE-1862-A37FF05A8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84CA1-6DAF-1EC8-086B-6B741AA42B9F}"/>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DF4F490B-AB62-A5AC-8919-6E3D4CFEA076}"/>
              </a:ext>
            </a:extLst>
          </p:cNvPr>
          <p:cNvSpPr>
            <a:spLocks noGrp="1"/>
          </p:cNvSpPr>
          <p:nvPr>
            <p:ph type="sldNum" sz="quarter" idx="5"/>
          </p:nvPr>
        </p:nvSpPr>
        <p:spPr/>
        <p:txBody>
          <a:bodyPr/>
          <a:lstStyle/>
          <a:p>
            <a:fld id="{D0E3E56B-C3C4-8E4F-B314-D5C81CC34EEF}" type="slidenum">
              <a:rPr lang="en-US" smtClean="0"/>
              <a:t>17</a:t>
            </a:fld>
            <a:endParaRPr lang="en-US"/>
          </a:p>
        </p:txBody>
      </p:sp>
    </p:spTree>
    <p:extLst>
      <p:ext uri="{BB962C8B-B14F-4D97-AF65-F5344CB8AC3E}">
        <p14:creationId xmlns:p14="http://schemas.microsoft.com/office/powerpoint/2010/main" val="416333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624C5-1D22-4BFE-64BD-8390D2B80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94F78-AB6F-B6FB-98B0-DF40E822A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D0DFE-47CB-8658-BA1D-E1A75120E5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66F082-C2E4-FA24-05AA-EAE86539BC3C}"/>
              </a:ext>
            </a:extLst>
          </p:cNvPr>
          <p:cNvSpPr>
            <a:spLocks noGrp="1"/>
          </p:cNvSpPr>
          <p:nvPr>
            <p:ph type="sldNum" sz="quarter" idx="5"/>
          </p:nvPr>
        </p:nvSpPr>
        <p:spPr/>
        <p:txBody>
          <a:bodyPr/>
          <a:lstStyle/>
          <a:p>
            <a:fld id="{D0E3E56B-C3C4-8E4F-B314-D5C81CC34EEF}" type="slidenum">
              <a:rPr lang="en-US" smtClean="0"/>
              <a:t>19</a:t>
            </a:fld>
            <a:endParaRPr lang="en-US"/>
          </a:p>
        </p:txBody>
      </p:sp>
    </p:spTree>
    <p:extLst>
      <p:ext uri="{BB962C8B-B14F-4D97-AF65-F5344CB8AC3E}">
        <p14:creationId xmlns:p14="http://schemas.microsoft.com/office/powerpoint/2010/main" val="233223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E0BA2-C68F-B9FF-D9B0-8E6EB29BF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6377E-0D95-E94C-6106-D27368B15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5948B-56F7-8852-BC7A-F46DEEDA34EF}"/>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83DE6CC6-EF72-B530-CF42-E36CEFEE95B1}"/>
              </a:ext>
            </a:extLst>
          </p:cNvPr>
          <p:cNvSpPr>
            <a:spLocks noGrp="1"/>
          </p:cNvSpPr>
          <p:nvPr>
            <p:ph type="sldNum" sz="quarter" idx="5"/>
          </p:nvPr>
        </p:nvSpPr>
        <p:spPr/>
        <p:txBody>
          <a:bodyPr/>
          <a:lstStyle/>
          <a:p>
            <a:fld id="{D0E3E56B-C3C4-8E4F-B314-D5C81CC34EEF}" type="slidenum">
              <a:rPr lang="en-US" smtClean="0"/>
              <a:t>20</a:t>
            </a:fld>
            <a:endParaRPr lang="en-US"/>
          </a:p>
        </p:txBody>
      </p:sp>
    </p:spTree>
    <p:extLst>
      <p:ext uri="{BB962C8B-B14F-4D97-AF65-F5344CB8AC3E}">
        <p14:creationId xmlns:p14="http://schemas.microsoft.com/office/powerpoint/2010/main" val="1218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CB911-F9F3-4077-1C8D-4D01DC2CB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59E32-EF33-35D2-FCCD-57C4A7733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3F869-DB49-3ECA-5144-91A2DF887DFC}"/>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F1094F47-F7AF-D726-E95B-C1891D0506B9}"/>
              </a:ext>
            </a:extLst>
          </p:cNvPr>
          <p:cNvSpPr>
            <a:spLocks noGrp="1"/>
          </p:cNvSpPr>
          <p:nvPr>
            <p:ph type="sldNum" sz="quarter" idx="5"/>
          </p:nvPr>
        </p:nvSpPr>
        <p:spPr/>
        <p:txBody>
          <a:bodyPr/>
          <a:lstStyle/>
          <a:p>
            <a:fld id="{D0E3E56B-C3C4-8E4F-B314-D5C81CC34EEF}" type="slidenum">
              <a:rPr lang="en-US" smtClean="0"/>
              <a:t>21</a:t>
            </a:fld>
            <a:endParaRPr lang="en-US"/>
          </a:p>
        </p:txBody>
      </p:sp>
    </p:spTree>
    <p:extLst>
      <p:ext uri="{BB962C8B-B14F-4D97-AF65-F5344CB8AC3E}">
        <p14:creationId xmlns:p14="http://schemas.microsoft.com/office/powerpoint/2010/main" val="261213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6E36-1FBC-0070-AFCE-F365A3B35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2E2A0-0D3C-2423-C2A2-583D09A9A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32DD5-56F6-A2EC-CECD-AAF43D532ACA}"/>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AF1BEB61-446C-7DC8-A465-FC3620450A4C}"/>
              </a:ext>
            </a:extLst>
          </p:cNvPr>
          <p:cNvSpPr>
            <a:spLocks noGrp="1"/>
          </p:cNvSpPr>
          <p:nvPr>
            <p:ph type="sldNum" sz="quarter" idx="5"/>
          </p:nvPr>
        </p:nvSpPr>
        <p:spPr/>
        <p:txBody>
          <a:bodyPr/>
          <a:lstStyle/>
          <a:p>
            <a:fld id="{D0E3E56B-C3C4-8E4F-B314-D5C81CC34EEF}" type="slidenum">
              <a:rPr lang="en-US" smtClean="0"/>
              <a:t>22</a:t>
            </a:fld>
            <a:endParaRPr lang="en-US"/>
          </a:p>
        </p:txBody>
      </p:sp>
    </p:spTree>
    <p:extLst>
      <p:ext uri="{BB962C8B-B14F-4D97-AF65-F5344CB8AC3E}">
        <p14:creationId xmlns:p14="http://schemas.microsoft.com/office/powerpoint/2010/main" val="2048252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3D247-B233-9292-898E-1D4E7A891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CED97-DA34-9980-B0BF-546CA7290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DFB33-4884-B5CC-2B14-9017FC3EBEF2}"/>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7533F170-6D5E-43B0-C727-1D3D67F30E55}"/>
              </a:ext>
            </a:extLst>
          </p:cNvPr>
          <p:cNvSpPr>
            <a:spLocks noGrp="1"/>
          </p:cNvSpPr>
          <p:nvPr>
            <p:ph type="sldNum" sz="quarter" idx="5"/>
          </p:nvPr>
        </p:nvSpPr>
        <p:spPr/>
        <p:txBody>
          <a:bodyPr/>
          <a:lstStyle/>
          <a:p>
            <a:fld id="{D0E3E56B-C3C4-8E4F-B314-D5C81CC34EEF}" type="slidenum">
              <a:rPr lang="en-US" smtClean="0"/>
              <a:t>24</a:t>
            </a:fld>
            <a:endParaRPr lang="en-US"/>
          </a:p>
        </p:txBody>
      </p:sp>
    </p:spTree>
    <p:extLst>
      <p:ext uri="{BB962C8B-B14F-4D97-AF65-F5344CB8AC3E}">
        <p14:creationId xmlns:p14="http://schemas.microsoft.com/office/powerpoint/2010/main" val="281822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148D-C37E-6449-37C4-A6135F3C1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9311B-AB15-A76C-C6A7-50C8322DA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680D0-5F02-45C9-DE95-9012016AFE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F25ABA-AC63-39E5-25C5-DE452032CC43}"/>
              </a:ext>
            </a:extLst>
          </p:cNvPr>
          <p:cNvSpPr>
            <a:spLocks noGrp="1"/>
          </p:cNvSpPr>
          <p:nvPr>
            <p:ph type="sldNum" sz="quarter" idx="5"/>
          </p:nvPr>
        </p:nvSpPr>
        <p:spPr/>
        <p:txBody>
          <a:bodyPr/>
          <a:lstStyle/>
          <a:p>
            <a:fld id="{D0E3E56B-C3C4-8E4F-B314-D5C81CC34EEF}" type="slidenum">
              <a:rPr lang="en-US" smtClean="0"/>
              <a:t>4</a:t>
            </a:fld>
            <a:endParaRPr lang="en-US"/>
          </a:p>
        </p:txBody>
      </p:sp>
    </p:spTree>
    <p:extLst>
      <p:ext uri="{BB962C8B-B14F-4D97-AF65-F5344CB8AC3E}">
        <p14:creationId xmlns:p14="http://schemas.microsoft.com/office/powerpoint/2010/main" val="2969178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111FD-E0C9-119B-7889-E62642AD0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F7AC6-B24E-D160-E0C8-37CECC88F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52639-656F-85B5-5BB2-17A5C69C5C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50F3EF-FFE1-9B8D-6CC9-9069BBDA3F09}"/>
              </a:ext>
            </a:extLst>
          </p:cNvPr>
          <p:cNvSpPr>
            <a:spLocks noGrp="1"/>
          </p:cNvSpPr>
          <p:nvPr>
            <p:ph type="sldNum" sz="quarter" idx="5"/>
          </p:nvPr>
        </p:nvSpPr>
        <p:spPr/>
        <p:txBody>
          <a:bodyPr/>
          <a:lstStyle/>
          <a:p>
            <a:fld id="{D0E3E56B-C3C4-8E4F-B314-D5C81CC34EEF}" type="slidenum">
              <a:rPr lang="en-US" smtClean="0"/>
              <a:t>25</a:t>
            </a:fld>
            <a:endParaRPr lang="en-US"/>
          </a:p>
        </p:txBody>
      </p:sp>
    </p:spTree>
    <p:extLst>
      <p:ext uri="{BB962C8B-B14F-4D97-AF65-F5344CB8AC3E}">
        <p14:creationId xmlns:p14="http://schemas.microsoft.com/office/powerpoint/2010/main" val="3119143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pPr lvl="0"/>
            <a:r>
              <a:rPr lang="en-GB" dirty="0"/>
              <a:t>They will typically think it is an expense: because we spent money or because advertising is an expense. </a:t>
            </a:r>
          </a:p>
          <a:p>
            <a:pPr lvl="0"/>
            <a:endParaRPr lang="en-GB" dirty="0"/>
          </a:p>
          <a:p>
            <a:pPr lvl="0"/>
            <a:r>
              <a:rPr lang="en-GB" dirty="0"/>
              <a:t>Help them work through the logic – refer them to the dates.</a:t>
            </a:r>
          </a:p>
          <a:p>
            <a:pPr lvl="0"/>
            <a:endParaRPr lang="en-GB" dirty="0"/>
          </a:p>
          <a:p>
            <a:pPr lvl="0"/>
            <a:r>
              <a:rPr lang="en-GB" dirty="0"/>
              <a:t>We gave the supplier $800. What did they give us in return?</a:t>
            </a:r>
          </a:p>
          <a:p>
            <a:pPr lvl="0"/>
            <a:endParaRPr lang="en-GB" dirty="0"/>
          </a:p>
          <a:p>
            <a:r>
              <a:rPr lang="en-GB" dirty="0"/>
              <a:t>The business has bought the right to receive advertising.</a:t>
            </a:r>
          </a:p>
          <a:p>
            <a:endParaRPr lang="en-GB" dirty="0"/>
          </a:p>
          <a:p>
            <a:r>
              <a:rPr lang="en-GB" dirty="0"/>
              <a:t>Only if a participant raises the issue: acknowledge that simplified bookkeeping practice can expense the payment immediately, and then – as a closing entry for the period/year - capitalise the portion that is not yet consumed. </a:t>
            </a:r>
          </a:p>
          <a:p>
            <a:endParaRPr lang="en-GB" dirty="0"/>
          </a:p>
          <a:p>
            <a:r>
              <a:rPr lang="en-GB" dirty="0"/>
              <a:t>Same result at the end of the period but the monthly P&amp;Ls will not reflect the underlying business activities.</a:t>
            </a:r>
          </a:p>
          <a:p>
            <a:endParaRPr lang="en-GB" altLang="en-US" dirty="0">
              <a:ea typeface="ＭＳ Ｐゴシック" charset="-128"/>
            </a:endParaRPr>
          </a:p>
        </p:txBody>
      </p:sp>
      <p:sp>
        <p:nvSpPr>
          <p:cNvPr id="82946" name="Slide Image Placeholder 1"/>
          <p:cNvSpPr>
            <a:spLocks noGrp="1" noRot="1" noChangeAspect="1" noTextEdit="1"/>
          </p:cNvSpPr>
          <p:nvPr>
            <p:ph type="sldImg"/>
          </p:nvPr>
        </p:nvSpPr>
        <p:spPr bwMode="auto">
          <a:xfrm>
            <a:off x="4627563" y="481013"/>
            <a:ext cx="2273300" cy="127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ea typeface="ＭＳ Ｐゴシック" charset="-128"/>
              </a:defRPr>
            </a:lvl1pPr>
            <a:lvl2pPr marL="785372" indent="-302066" eaLnBrk="0" hangingPunct="0">
              <a:spcBef>
                <a:spcPct val="30000"/>
              </a:spcBef>
              <a:defRPr sz="1300">
                <a:solidFill>
                  <a:schemeClr val="tx1"/>
                </a:solidFill>
                <a:latin typeface="Calibri" charset="0"/>
                <a:ea typeface="ＭＳ Ｐゴシック" charset="-128"/>
              </a:defRPr>
            </a:lvl2pPr>
            <a:lvl3pPr marL="1208265" indent="-241653" eaLnBrk="0" hangingPunct="0">
              <a:spcBef>
                <a:spcPct val="30000"/>
              </a:spcBef>
              <a:defRPr sz="1300">
                <a:solidFill>
                  <a:schemeClr val="tx1"/>
                </a:solidFill>
                <a:latin typeface="Calibri" charset="0"/>
                <a:ea typeface="ＭＳ Ｐゴシック" charset="-128"/>
              </a:defRPr>
            </a:lvl3pPr>
            <a:lvl4pPr marL="1691571" indent="-241653" eaLnBrk="0" hangingPunct="0">
              <a:spcBef>
                <a:spcPct val="30000"/>
              </a:spcBef>
              <a:defRPr sz="1300">
                <a:solidFill>
                  <a:schemeClr val="tx1"/>
                </a:solidFill>
                <a:latin typeface="Calibri" charset="0"/>
                <a:ea typeface="ＭＳ Ｐゴシック" charset="-128"/>
              </a:defRPr>
            </a:lvl4pPr>
            <a:lvl5pPr marL="2174878" indent="-241653" eaLnBrk="0" hangingPunct="0">
              <a:spcBef>
                <a:spcPct val="30000"/>
              </a:spcBef>
              <a:defRPr sz="1300">
                <a:solidFill>
                  <a:schemeClr val="tx1"/>
                </a:solidFill>
                <a:latin typeface="Calibri" charset="0"/>
                <a:ea typeface="ＭＳ Ｐゴシック" charset="-128"/>
              </a:defRPr>
            </a:lvl5pPr>
            <a:lvl6pPr marL="2658184" indent="-241653" defTabSz="483306" eaLnBrk="0" fontAlgn="base" hangingPunct="0">
              <a:spcBef>
                <a:spcPct val="30000"/>
              </a:spcBef>
              <a:spcAft>
                <a:spcPct val="0"/>
              </a:spcAft>
              <a:defRPr sz="1300">
                <a:solidFill>
                  <a:schemeClr val="tx1"/>
                </a:solidFill>
                <a:latin typeface="Calibri" charset="0"/>
                <a:ea typeface="ＭＳ Ｐゴシック" charset="-128"/>
              </a:defRPr>
            </a:lvl6pPr>
            <a:lvl7pPr marL="3141490" indent="-241653" defTabSz="483306" eaLnBrk="0" fontAlgn="base" hangingPunct="0">
              <a:spcBef>
                <a:spcPct val="30000"/>
              </a:spcBef>
              <a:spcAft>
                <a:spcPct val="0"/>
              </a:spcAft>
              <a:defRPr sz="1300">
                <a:solidFill>
                  <a:schemeClr val="tx1"/>
                </a:solidFill>
                <a:latin typeface="Calibri" charset="0"/>
                <a:ea typeface="ＭＳ Ｐゴシック" charset="-128"/>
              </a:defRPr>
            </a:lvl7pPr>
            <a:lvl8pPr marL="3624796" indent="-241653" defTabSz="483306" eaLnBrk="0" fontAlgn="base" hangingPunct="0">
              <a:spcBef>
                <a:spcPct val="30000"/>
              </a:spcBef>
              <a:spcAft>
                <a:spcPct val="0"/>
              </a:spcAft>
              <a:defRPr sz="1300">
                <a:solidFill>
                  <a:schemeClr val="tx1"/>
                </a:solidFill>
                <a:latin typeface="Calibri" charset="0"/>
                <a:ea typeface="ＭＳ Ｐゴシック" charset="-128"/>
              </a:defRPr>
            </a:lvl8pPr>
            <a:lvl9pPr marL="4108102" indent="-241653" defTabSz="483306" eaLnBrk="0" fontAlgn="base" hangingPunct="0">
              <a:spcBef>
                <a:spcPct val="30000"/>
              </a:spcBef>
              <a:spcAft>
                <a:spcPct val="0"/>
              </a:spcAft>
              <a:defRPr sz="13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A15F59-AC6F-5045-925E-116BA534E36C}" type="slidenum">
              <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endParaRPr>
          </a:p>
        </p:txBody>
      </p:sp>
    </p:spTree>
    <p:extLst>
      <p:ext uri="{BB962C8B-B14F-4D97-AF65-F5344CB8AC3E}">
        <p14:creationId xmlns:p14="http://schemas.microsoft.com/office/powerpoint/2010/main" val="2117432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E760C-7E01-DABB-2A62-80FA62977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AE69A-DD15-03A5-403D-35144E0FA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C3597-3682-0959-3D27-536CA6E404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C315C7-A5CD-5902-C257-4B9F7CE8057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513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A81DA-A0BD-D144-DD04-4CAF13738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82EEF-A906-DB32-98F8-E3A8244CB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7CE29-B63A-280F-FCD5-AD301ABC16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7A219-CDDC-1845-1F9D-6E2A2EC43AD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0917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r>
              <a:rPr lang="en-GB"/>
              <a:t>One quarter of the advertising is consumed, according to the dates and using a straight-line matching/pro rata concept for recognising the expense.</a:t>
            </a:r>
          </a:p>
          <a:p>
            <a:endParaRPr lang="en-GB" altLang="en-US">
              <a:ea typeface="ＭＳ Ｐゴシック" charset="-128"/>
            </a:endParaRPr>
          </a:p>
        </p:txBody>
      </p:sp>
      <p:sp>
        <p:nvSpPr>
          <p:cNvPr id="82946" name="Slide Image Placeholder 1"/>
          <p:cNvSpPr>
            <a:spLocks noGrp="1" noRot="1" noChangeAspect="1" noTextEdit="1"/>
          </p:cNvSpPr>
          <p:nvPr>
            <p:ph type="sldImg"/>
          </p:nvPr>
        </p:nvSpPr>
        <p:spPr bwMode="auto">
          <a:xfrm>
            <a:off x="4627563" y="481013"/>
            <a:ext cx="2273300" cy="127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ea typeface="ＭＳ Ｐゴシック" charset="-128"/>
              </a:defRPr>
            </a:lvl1pPr>
            <a:lvl2pPr marL="785372" indent="-302066" eaLnBrk="0" hangingPunct="0">
              <a:spcBef>
                <a:spcPct val="30000"/>
              </a:spcBef>
              <a:defRPr sz="1300">
                <a:solidFill>
                  <a:schemeClr val="tx1"/>
                </a:solidFill>
                <a:latin typeface="Calibri" charset="0"/>
                <a:ea typeface="ＭＳ Ｐゴシック" charset="-128"/>
              </a:defRPr>
            </a:lvl2pPr>
            <a:lvl3pPr marL="1208265" indent="-241653" eaLnBrk="0" hangingPunct="0">
              <a:spcBef>
                <a:spcPct val="30000"/>
              </a:spcBef>
              <a:defRPr sz="1300">
                <a:solidFill>
                  <a:schemeClr val="tx1"/>
                </a:solidFill>
                <a:latin typeface="Calibri" charset="0"/>
                <a:ea typeface="ＭＳ Ｐゴシック" charset="-128"/>
              </a:defRPr>
            </a:lvl3pPr>
            <a:lvl4pPr marL="1691571" indent="-241653" eaLnBrk="0" hangingPunct="0">
              <a:spcBef>
                <a:spcPct val="30000"/>
              </a:spcBef>
              <a:defRPr sz="1300">
                <a:solidFill>
                  <a:schemeClr val="tx1"/>
                </a:solidFill>
                <a:latin typeface="Calibri" charset="0"/>
                <a:ea typeface="ＭＳ Ｐゴシック" charset="-128"/>
              </a:defRPr>
            </a:lvl4pPr>
            <a:lvl5pPr marL="2174878" indent="-241653" eaLnBrk="0" hangingPunct="0">
              <a:spcBef>
                <a:spcPct val="30000"/>
              </a:spcBef>
              <a:defRPr sz="1300">
                <a:solidFill>
                  <a:schemeClr val="tx1"/>
                </a:solidFill>
                <a:latin typeface="Calibri" charset="0"/>
                <a:ea typeface="ＭＳ Ｐゴシック" charset="-128"/>
              </a:defRPr>
            </a:lvl5pPr>
            <a:lvl6pPr marL="2658184" indent="-241653" defTabSz="483306" eaLnBrk="0" fontAlgn="base" hangingPunct="0">
              <a:spcBef>
                <a:spcPct val="30000"/>
              </a:spcBef>
              <a:spcAft>
                <a:spcPct val="0"/>
              </a:spcAft>
              <a:defRPr sz="1300">
                <a:solidFill>
                  <a:schemeClr val="tx1"/>
                </a:solidFill>
                <a:latin typeface="Calibri" charset="0"/>
                <a:ea typeface="ＭＳ Ｐゴシック" charset="-128"/>
              </a:defRPr>
            </a:lvl6pPr>
            <a:lvl7pPr marL="3141490" indent="-241653" defTabSz="483306" eaLnBrk="0" fontAlgn="base" hangingPunct="0">
              <a:spcBef>
                <a:spcPct val="30000"/>
              </a:spcBef>
              <a:spcAft>
                <a:spcPct val="0"/>
              </a:spcAft>
              <a:defRPr sz="1300">
                <a:solidFill>
                  <a:schemeClr val="tx1"/>
                </a:solidFill>
                <a:latin typeface="Calibri" charset="0"/>
                <a:ea typeface="ＭＳ Ｐゴシック" charset="-128"/>
              </a:defRPr>
            </a:lvl7pPr>
            <a:lvl8pPr marL="3624796" indent="-241653" defTabSz="483306" eaLnBrk="0" fontAlgn="base" hangingPunct="0">
              <a:spcBef>
                <a:spcPct val="30000"/>
              </a:spcBef>
              <a:spcAft>
                <a:spcPct val="0"/>
              </a:spcAft>
              <a:defRPr sz="1300">
                <a:solidFill>
                  <a:schemeClr val="tx1"/>
                </a:solidFill>
                <a:latin typeface="Calibri" charset="0"/>
                <a:ea typeface="ＭＳ Ｐゴシック" charset="-128"/>
              </a:defRPr>
            </a:lvl8pPr>
            <a:lvl9pPr marL="4108102" indent="-241653" defTabSz="483306" eaLnBrk="0" fontAlgn="base" hangingPunct="0">
              <a:spcBef>
                <a:spcPct val="30000"/>
              </a:spcBef>
              <a:spcAft>
                <a:spcPct val="0"/>
              </a:spcAft>
              <a:defRPr sz="13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A15F59-AC6F-5045-925E-116BA534E36C}" type="slidenum">
              <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endParaRPr>
          </a:p>
        </p:txBody>
      </p:sp>
    </p:spTree>
    <p:extLst>
      <p:ext uri="{BB962C8B-B14F-4D97-AF65-F5344CB8AC3E}">
        <p14:creationId xmlns:p14="http://schemas.microsoft.com/office/powerpoint/2010/main" val="1651049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F595-AF76-A940-CD2A-D39323085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F28B3-B2A8-D86C-BA7E-F2AE721F0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4B4DC-EB1E-E0FD-22E9-ABAFB62AAE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E45E59-A9B2-FAC1-BCD7-85AAD2C199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0796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50BC-18D8-4B87-2768-FDA3DA936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A2AE5-1419-219F-8CF2-7F87ADB47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AE69C-FA54-2294-B949-0DFFF9BEA77F}"/>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F8E86828-DF9E-6273-DF93-F2EDDCDB9E43}"/>
              </a:ext>
            </a:extLst>
          </p:cNvPr>
          <p:cNvSpPr>
            <a:spLocks noGrp="1"/>
          </p:cNvSpPr>
          <p:nvPr>
            <p:ph type="sldNum" sz="quarter" idx="5"/>
          </p:nvPr>
        </p:nvSpPr>
        <p:spPr/>
        <p:txBody>
          <a:bodyPr/>
          <a:lstStyle/>
          <a:p>
            <a:fld id="{D0E3E56B-C3C4-8E4F-B314-D5C81CC34EEF}" type="slidenum">
              <a:rPr lang="en-US" smtClean="0"/>
              <a:t>31</a:t>
            </a:fld>
            <a:endParaRPr lang="en-US"/>
          </a:p>
        </p:txBody>
      </p:sp>
    </p:spTree>
    <p:extLst>
      <p:ext uri="{BB962C8B-B14F-4D97-AF65-F5344CB8AC3E}">
        <p14:creationId xmlns:p14="http://schemas.microsoft.com/office/powerpoint/2010/main" val="1495048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GB"/>
              <a:t>First non-cash event.</a:t>
            </a:r>
          </a:p>
          <a:p>
            <a:pPr lvl="0"/>
            <a:endParaRPr lang="en-GB"/>
          </a:p>
          <a:p>
            <a:endParaRPr lang="en-GB" altLang="en-US">
              <a:ea typeface="ＭＳ Ｐゴシック" charset="-128"/>
            </a:endParaRPr>
          </a:p>
          <a:p>
            <a:endParaRPr lang="en-GB" altLang="en-US">
              <a:ea typeface="ＭＳ Ｐゴシック" charset="-128"/>
            </a:endParaRPr>
          </a:p>
        </p:txBody>
      </p:sp>
      <p:sp>
        <p:nvSpPr>
          <p:cNvPr id="82946" name="Slide Image Placeholder 1"/>
          <p:cNvSpPr>
            <a:spLocks noGrp="1" noRot="1" noChangeAspect="1" noTextEdit="1"/>
          </p:cNvSpPr>
          <p:nvPr>
            <p:ph type="sldImg"/>
          </p:nvPr>
        </p:nvSpPr>
        <p:spPr bwMode="auto">
          <a:xfrm>
            <a:off x="4627563" y="481013"/>
            <a:ext cx="2273300" cy="127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ea typeface="ＭＳ Ｐゴシック" charset="-128"/>
              </a:defRPr>
            </a:lvl1pPr>
            <a:lvl2pPr marL="785372" indent="-302066" eaLnBrk="0" hangingPunct="0">
              <a:spcBef>
                <a:spcPct val="30000"/>
              </a:spcBef>
              <a:defRPr sz="1300">
                <a:solidFill>
                  <a:schemeClr val="tx1"/>
                </a:solidFill>
                <a:latin typeface="Calibri" charset="0"/>
                <a:ea typeface="ＭＳ Ｐゴシック" charset="-128"/>
              </a:defRPr>
            </a:lvl2pPr>
            <a:lvl3pPr marL="1208265" indent="-241653" eaLnBrk="0" hangingPunct="0">
              <a:spcBef>
                <a:spcPct val="30000"/>
              </a:spcBef>
              <a:defRPr sz="1300">
                <a:solidFill>
                  <a:schemeClr val="tx1"/>
                </a:solidFill>
                <a:latin typeface="Calibri" charset="0"/>
                <a:ea typeface="ＭＳ Ｐゴシック" charset="-128"/>
              </a:defRPr>
            </a:lvl3pPr>
            <a:lvl4pPr marL="1691571" indent="-241653" eaLnBrk="0" hangingPunct="0">
              <a:spcBef>
                <a:spcPct val="30000"/>
              </a:spcBef>
              <a:defRPr sz="1300">
                <a:solidFill>
                  <a:schemeClr val="tx1"/>
                </a:solidFill>
                <a:latin typeface="Calibri" charset="0"/>
                <a:ea typeface="ＭＳ Ｐゴシック" charset="-128"/>
              </a:defRPr>
            </a:lvl4pPr>
            <a:lvl5pPr marL="2174878" indent="-241653" eaLnBrk="0" hangingPunct="0">
              <a:spcBef>
                <a:spcPct val="30000"/>
              </a:spcBef>
              <a:defRPr sz="1300">
                <a:solidFill>
                  <a:schemeClr val="tx1"/>
                </a:solidFill>
                <a:latin typeface="Calibri" charset="0"/>
                <a:ea typeface="ＭＳ Ｐゴシック" charset="-128"/>
              </a:defRPr>
            </a:lvl5pPr>
            <a:lvl6pPr marL="2658184" indent="-241653" defTabSz="483306" eaLnBrk="0" fontAlgn="base" hangingPunct="0">
              <a:spcBef>
                <a:spcPct val="30000"/>
              </a:spcBef>
              <a:spcAft>
                <a:spcPct val="0"/>
              </a:spcAft>
              <a:defRPr sz="1300">
                <a:solidFill>
                  <a:schemeClr val="tx1"/>
                </a:solidFill>
                <a:latin typeface="Calibri" charset="0"/>
                <a:ea typeface="ＭＳ Ｐゴシック" charset="-128"/>
              </a:defRPr>
            </a:lvl6pPr>
            <a:lvl7pPr marL="3141490" indent="-241653" defTabSz="483306" eaLnBrk="0" fontAlgn="base" hangingPunct="0">
              <a:spcBef>
                <a:spcPct val="30000"/>
              </a:spcBef>
              <a:spcAft>
                <a:spcPct val="0"/>
              </a:spcAft>
              <a:defRPr sz="1300">
                <a:solidFill>
                  <a:schemeClr val="tx1"/>
                </a:solidFill>
                <a:latin typeface="Calibri" charset="0"/>
                <a:ea typeface="ＭＳ Ｐゴシック" charset="-128"/>
              </a:defRPr>
            </a:lvl7pPr>
            <a:lvl8pPr marL="3624796" indent="-241653" defTabSz="483306" eaLnBrk="0" fontAlgn="base" hangingPunct="0">
              <a:spcBef>
                <a:spcPct val="30000"/>
              </a:spcBef>
              <a:spcAft>
                <a:spcPct val="0"/>
              </a:spcAft>
              <a:defRPr sz="1300">
                <a:solidFill>
                  <a:schemeClr val="tx1"/>
                </a:solidFill>
                <a:latin typeface="Calibri" charset="0"/>
                <a:ea typeface="ＭＳ Ｐゴシック" charset="-128"/>
              </a:defRPr>
            </a:lvl8pPr>
            <a:lvl9pPr marL="4108102" indent="-241653" defTabSz="483306" eaLnBrk="0" fontAlgn="base" hangingPunct="0">
              <a:spcBef>
                <a:spcPct val="30000"/>
              </a:spcBef>
              <a:spcAft>
                <a:spcPct val="0"/>
              </a:spcAft>
              <a:defRPr sz="13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A15F59-AC6F-5045-925E-116BA534E36C}" type="slidenum">
              <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endParaRPr>
          </a:p>
        </p:txBody>
      </p:sp>
    </p:spTree>
    <p:extLst>
      <p:ext uri="{BB962C8B-B14F-4D97-AF65-F5344CB8AC3E}">
        <p14:creationId xmlns:p14="http://schemas.microsoft.com/office/powerpoint/2010/main" val="214915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endParaRPr lang="en-GB" altLang="en-US">
              <a:ea typeface="ＭＳ Ｐゴシック" charset="-128"/>
            </a:endParaRPr>
          </a:p>
          <a:p>
            <a:pPr lvl="0"/>
            <a:r>
              <a:rPr lang="en-GB"/>
              <a:t>In debrief, work through logic carefully. </a:t>
            </a:r>
          </a:p>
          <a:p>
            <a:pPr lvl="0"/>
            <a:endParaRPr lang="en-GB"/>
          </a:p>
          <a:p>
            <a:pPr lvl="0"/>
            <a:r>
              <a:rPr lang="en-GB"/>
              <a:t>New asset and new obligation.</a:t>
            </a:r>
          </a:p>
          <a:p>
            <a:pPr lvl="0"/>
            <a:endParaRPr lang="en-GB"/>
          </a:p>
          <a:p>
            <a:pPr lvl="0"/>
            <a:r>
              <a:rPr lang="en-GB"/>
              <a:t>In accounting, we record things as they occur, not necessarily when cash is received or paid.</a:t>
            </a:r>
          </a:p>
          <a:p>
            <a:pPr lvl="0"/>
            <a:endParaRPr lang="en-GB"/>
          </a:p>
          <a:p>
            <a:pPr lvl="0"/>
            <a:r>
              <a:rPr lang="en-GB"/>
              <a:t>Today we owe – tomorrow we’ll pay – we record the payment only when it happens.</a:t>
            </a:r>
            <a:br>
              <a:rPr lang="en-GB"/>
            </a:br>
            <a:endParaRPr lang="en-GB"/>
          </a:p>
          <a:p>
            <a:endParaRPr lang="en-GB" altLang="en-US">
              <a:ea typeface="ＭＳ Ｐゴシック" charset="-128"/>
            </a:endParaRPr>
          </a:p>
        </p:txBody>
      </p:sp>
      <p:sp>
        <p:nvSpPr>
          <p:cNvPr id="82946" name="Slide Image Placeholder 1"/>
          <p:cNvSpPr>
            <a:spLocks noGrp="1" noRot="1" noChangeAspect="1" noTextEdit="1"/>
          </p:cNvSpPr>
          <p:nvPr>
            <p:ph type="sldImg"/>
          </p:nvPr>
        </p:nvSpPr>
        <p:spPr bwMode="auto">
          <a:xfrm>
            <a:off x="4627563" y="481013"/>
            <a:ext cx="2273300" cy="127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ea typeface="ＭＳ Ｐゴシック" charset="-128"/>
              </a:defRPr>
            </a:lvl1pPr>
            <a:lvl2pPr marL="785372" indent="-302066" eaLnBrk="0" hangingPunct="0">
              <a:spcBef>
                <a:spcPct val="30000"/>
              </a:spcBef>
              <a:defRPr sz="1300">
                <a:solidFill>
                  <a:schemeClr val="tx1"/>
                </a:solidFill>
                <a:latin typeface="Calibri" charset="0"/>
                <a:ea typeface="ＭＳ Ｐゴシック" charset="-128"/>
              </a:defRPr>
            </a:lvl2pPr>
            <a:lvl3pPr marL="1208265" indent="-241653" eaLnBrk="0" hangingPunct="0">
              <a:spcBef>
                <a:spcPct val="30000"/>
              </a:spcBef>
              <a:defRPr sz="1300">
                <a:solidFill>
                  <a:schemeClr val="tx1"/>
                </a:solidFill>
                <a:latin typeface="Calibri" charset="0"/>
                <a:ea typeface="ＭＳ Ｐゴシック" charset="-128"/>
              </a:defRPr>
            </a:lvl3pPr>
            <a:lvl4pPr marL="1691571" indent="-241653" eaLnBrk="0" hangingPunct="0">
              <a:spcBef>
                <a:spcPct val="30000"/>
              </a:spcBef>
              <a:defRPr sz="1300">
                <a:solidFill>
                  <a:schemeClr val="tx1"/>
                </a:solidFill>
                <a:latin typeface="Calibri" charset="0"/>
                <a:ea typeface="ＭＳ Ｐゴシック" charset="-128"/>
              </a:defRPr>
            </a:lvl4pPr>
            <a:lvl5pPr marL="2174878" indent="-241653" eaLnBrk="0" hangingPunct="0">
              <a:spcBef>
                <a:spcPct val="30000"/>
              </a:spcBef>
              <a:defRPr sz="1300">
                <a:solidFill>
                  <a:schemeClr val="tx1"/>
                </a:solidFill>
                <a:latin typeface="Calibri" charset="0"/>
                <a:ea typeface="ＭＳ Ｐゴシック" charset="-128"/>
              </a:defRPr>
            </a:lvl5pPr>
            <a:lvl6pPr marL="2658184" indent="-241653" defTabSz="483306" eaLnBrk="0" fontAlgn="base" hangingPunct="0">
              <a:spcBef>
                <a:spcPct val="30000"/>
              </a:spcBef>
              <a:spcAft>
                <a:spcPct val="0"/>
              </a:spcAft>
              <a:defRPr sz="1300">
                <a:solidFill>
                  <a:schemeClr val="tx1"/>
                </a:solidFill>
                <a:latin typeface="Calibri" charset="0"/>
                <a:ea typeface="ＭＳ Ｐゴシック" charset="-128"/>
              </a:defRPr>
            </a:lvl6pPr>
            <a:lvl7pPr marL="3141490" indent="-241653" defTabSz="483306" eaLnBrk="0" fontAlgn="base" hangingPunct="0">
              <a:spcBef>
                <a:spcPct val="30000"/>
              </a:spcBef>
              <a:spcAft>
                <a:spcPct val="0"/>
              </a:spcAft>
              <a:defRPr sz="1300">
                <a:solidFill>
                  <a:schemeClr val="tx1"/>
                </a:solidFill>
                <a:latin typeface="Calibri" charset="0"/>
                <a:ea typeface="ＭＳ Ｐゴシック" charset="-128"/>
              </a:defRPr>
            </a:lvl7pPr>
            <a:lvl8pPr marL="3624796" indent="-241653" defTabSz="483306" eaLnBrk="0" fontAlgn="base" hangingPunct="0">
              <a:spcBef>
                <a:spcPct val="30000"/>
              </a:spcBef>
              <a:spcAft>
                <a:spcPct val="0"/>
              </a:spcAft>
              <a:defRPr sz="1300">
                <a:solidFill>
                  <a:schemeClr val="tx1"/>
                </a:solidFill>
                <a:latin typeface="Calibri" charset="0"/>
                <a:ea typeface="ＭＳ Ｐゴシック" charset="-128"/>
              </a:defRPr>
            </a:lvl8pPr>
            <a:lvl9pPr marL="4108102" indent="-241653" defTabSz="483306" eaLnBrk="0" fontAlgn="base" hangingPunct="0">
              <a:spcBef>
                <a:spcPct val="30000"/>
              </a:spcBef>
              <a:spcAft>
                <a:spcPct val="0"/>
              </a:spcAft>
              <a:defRPr sz="13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A15F59-AC6F-5045-925E-116BA534E36C}" type="slidenum">
              <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endParaRPr>
          </a:p>
        </p:txBody>
      </p:sp>
    </p:spTree>
    <p:extLst>
      <p:ext uri="{BB962C8B-B14F-4D97-AF65-F5344CB8AC3E}">
        <p14:creationId xmlns:p14="http://schemas.microsoft.com/office/powerpoint/2010/main" val="762271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A0EF4-6000-94E6-353D-28B0B0BAD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19EDD-9C4C-36D8-1492-4BC4194DF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0B813-A7BB-BC67-A1CE-C32D489667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31A9FA-8964-9392-41D5-3E2F0E759369}"/>
              </a:ext>
            </a:extLst>
          </p:cNvPr>
          <p:cNvSpPr>
            <a:spLocks noGrp="1"/>
          </p:cNvSpPr>
          <p:nvPr>
            <p:ph type="sldNum" sz="quarter" idx="5"/>
          </p:nvPr>
        </p:nvSpPr>
        <p:spPr/>
        <p:txBody>
          <a:bodyPr/>
          <a:lstStyle/>
          <a:p>
            <a:fld id="{D0E3E56B-C3C4-8E4F-B314-D5C81CC34EEF}" type="slidenum">
              <a:rPr lang="en-US" smtClean="0"/>
              <a:t>34</a:t>
            </a:fld>
            <a:endParaRPr lang="en-US"/>
          </a:p>
        </p:txBody>
      </p:sp>
    </p:spTree>
    <p:extLst>
      <p:ext uri="{BB962C8B-B14F-4D97-AF65-F5344CB8AC3E}">
        <p14:creationId xmlns:p14="http://schemas.microsoft.com/office/powerpoint/2010/main" val="75440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4B22D-0A31-7273-1BB3-E87E31127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F7BBF-5BBF-FED7-EB8A-65FC3FB14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77D3F-54F4-5EEA-9077-5CFFCDCA14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85F7B-0564-81CB-378D-6098A216983B}"/>
              </a:ext>
            </a:extLst>
          </p:cNvPr>
          <p:cNvSpPr>
            <a:spLocks noGrp="1"/>
          </p:cNvSpPr>
          <p:nvPr>
            <p:ph type="sldNum" sz="quarter" idx="5"/>
          </p:nvPr>
        </p:nvSpPr>
        <p:spPr/>
        <p:txBody>
          <a:bodyPr/>
          <a:lstStyle/>
          <a:p>
            <a:fld id="{D0E3E56B-C3C4-8E4F-B314-D5C81CC34EEF}" type="slidenum">
              <a:rPr lang="en-US" smtClean="0"/>
              <a:t>5</a:t>
            </a:fld>
            <a:endParaRPr lang="en-US"/>
          </a:p>
        </p:txBody>
      </p:sp>
    </p:spTree>
    <p:extLst>
      <p:ext uri="{BB962C8B-B14F-4D97-AF65-F5344CB8AC3E}">
        <p14:creationId xmlns:p14="http://schemas.microsoft.com/office/powerpoint/2010/main" val="3778492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9AEB7-4C68-C20D-93F5-195E0DCA8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9E890-3591-570A-9050-803401172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E19F8-83E1-5CC9-449B-BA6D0B72F7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407487-9BB4-09FD-DBB0-9EAF86E8CB7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0379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endParaRPr lang="en-GB" altLang="en-US" dirty="0">
              <a:ea typeface="ＭＳ Ｐゴシック" charset="-128"/>
            </a:endParaRPr>
          </a:p>
          <a:p>
            <a:pPr lvl="0"/>
            <a:r>
              <a:rPr lang="en-GB" dirty="0"/>
              <a:t>Monthly depreciation amount is $100 being </a:t>
            </a:r>
          </a:p>
          <a:p>
            <a:pPr lvl="0"/>
            <a:r>
              <a:rPr lang="en-GB" dirty="0"/>
              <a:t>$6,000 divided by 60 months.</a:t>
            </a:r>
          </a:p>
          <a:p>
            <a:pPr lvl="0"/>
            <a:endParaRPr lang="en-GB" dirty="0"/>
          </a:p>
          <a:p>
            <a:r>
              <a:rPr lang="en-GB" altLang="en-US" dirty="0">
                <a:ea typeface="ＭＳ Ｐゴシック" charset="-128"/>
              </a:rPr>
              <a:t>Depreciation causes a lot of confusion, in part, because it is doing two things at once, and students need to know which part of the transaction they are looking at.</a:t>
            </a:r>
          </a:p>
          <a:p>
            <a:endParaRPr lang="en-GB" altLang="en-US" dirty="0">
              <a:ea typeface="ＭＳ Ｐゴシック" charset="-128"/>
            </a:endParaRPr>
          </a:p>
          <a:p>
            <a:r>
              <a:rPr lang="en-GB" altLang="en-US" dirty="0">
                <a:ea typeface="ＭＳ Ｐゴシック" charset="-128"/>
              </a:rPr>
              <a:t>Accounting duality means that depreciation does two things:</a:t>
            </a:r>
          </a:p>
          <a:p>
            <a:endParaRPr lang="en-GB" altLang="en-US" dirty="0">
              <a:ea typeface="ＭＳ Ｐゴシック" charset="-128"/>
            </a:endParaRPr>
          </a:p>
          <a:p>
            <a:pPr marL="187952" indent="-187952"/>
            <a:r>
              <a:rPr lang="en-GB" altLang="en-US" dirty="0">
                <a:ea typeface="ＭＳ Ｐゴシック" charset="-128"/>
              </a:rPr>
              <a:t>– 	it Books, Inc. the reduction of an asset’s value as it is used up and this “loss of value” </a:t>
            </a:r>
            <a:r>
              <a:rPr lang="en-GB" altLang="en-US" i="1" u="sng" dirty="0">
                <a:ea typeface="ＭＳ Ｐゴシック" charset="-128"/>
              </a:rPr>
              <a:t>accumulates</a:t>
            </a:r>
            <a:r>
              <a:rPr lang="en-GB" altLang="en-US" dirty="0">
                <a:ea typeface="ＭＳ Ｐゴシック" charset="-128"/>
              </a:rPr>
              <a:t> (builds up) in the balance sheet.</a:t>
            </a:r>
          </a:p>
          <a:p>
            <a:pPr marL="187952" indent="-187952"/>
            <a:r>
              <a:rPr lang="en-GB" altLang="en-US" dirty="0">
                <a:ea typeface="ＭＳ Ｐゴシック" charset="-128"/>
              </a:rPr>
              <a:t>					</a:t>
            </a:r>
            <a:r>
              <a:rPr lang="en-GB" altLang="en-US" i="1" dirty="0">
                <a:ea typeface="ＭＳ Ｐゴシック" charset="-128"/>
              </a:rPr>
              <a:t>This is the </a:t>
            </a:r>
            <a:r>
              <a:rPr lang="en-GB" altLang="en-US" i="1" dirty="0">
                <a:solidFill>
                  <a:schemeClr val="accent2"/>
                </a:solidFill>
                <a:ea typeface="ＭＳ Ｐゴシック" charset="-128"/>
              </a:rPr>
              <a:t>“credit” </a:t>
            </a:r>
          </a:p>
          <a:p>
            <a:endParaRPr lang="en-GB" altLang="en-US" dirty="0">
              <a:ea typeface="ＭＳ Ｐゴシック" charset="-128"/>
            </a:endParaRPr>
          </a:p>
          <a:p>
            <a:pPr marL="187952" indent="-187952"/>
            <a:r>
              <a:rPr lang="en-GB" altLang="en-US" dirty="0">
                <a:ea typeface="ＭＳ Ｐゴシック" charset="-128"/>
              </a:rPr>
              <a:t>–	it Books, Inc. the sacrifice of value as an expense: the depreciation charge.</a:t>
            </a:r>
          </a:p>
          <a:p>
            <a:pPr marL="187952" indent="-187952"/>
            <a:r>
              <a:rPr lang="en-GB" altLang="en-US" i="1" dirty="0">
                <a:ea typeface="ＭＳ Ｐゴシック" charset="-128"/>
              </a:rPr>
              <a:t>					This is the </a:t>
            </a:r>
            <a:r>
              <a:rPr lang="en-GB" altLang="en-US" i="1" dirty="0">
                <a:solidFill>
                  <a:schemeClr val="accent6"/>
                </a:solidFill>
                <a:ea typeface="ＭＳ Ｐゴシック" charset="-128"/>
              </a:rPr>
              <a:t>“debit”</a:t>
            </a:r>
            <a:endParaRPr lang="en-GB" altLang="en-US" dirty="0">
              <a:solidFill>
                <a:schemeClr val="accent6"/>
              </a:solidFill>
              <a:ea typeface="ＭＳ Ｐゴシック" charset="-128"/>
            </a:endParaRPr>
          </a:p>
          <a:p>
            <a:endParaRPr lang="en-GB" altLang="en-US" dirty="0">
              <a:ea typeface="ＭＳ Ｐゴシック" charset="-128"/>
            </a:endParaRPr>
          </a:p>
          <a:p>
            <a:endParaRPr lang="en-GB" altLang="en-US" dirty="0">
              <a:ea typeface="ＭＳ Ｐゴシック" charset="-128"/>
            </a:endParaRPr>
          </a:p>
        </p:txBody>
      </p:sp>
      <p:sp>
        <p:nvSpPr>
          <p:cNvPr id="82946" name="Slide Image Placeholder 1"/>
          <p:cNvSpPr>
            <a:spLocks noGrp="1" noRot="1" noChangeAspect="1" noTextEdit="1"/>
          </p:cNvSpPr>
          <p:nvPr>
            <p:ph type="sldImg"/>
          </p:nvPr>
        </p:nvSpPr>
        <p:spPr bwMode="auto">
          <a:xfrm>
            <a:off x="4627563" y="481013"/>
            <a:ext cx="2273300" cy="127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ea typeface="ＭＳ Ｐゴシック" charset="-128"/>
              </a:defRPr>
            </a:lvl1pPr>
            <a:lvl2pPr marL="785372" indent="-302066" eaLnBrk="0" hangingPunct="0">
              <a:spcBef>
                <a:spcPct val="30000"/>
              </a:spcBef>
              <a:defRPr sz="1300">
                <a:solidFill>
                  <a:schemeClr val="tx1"/>
                </a:solidFill>
                <a:latin typeface="Calibri" charset="0"/>
                <a:ea typeface="ＭＳ Ｐゴシック" charset="-128"/>
              </a:defRPr>
            </a:lvl2pPr>
            <a:lvl3pPr marL="1208265" indent="-241653" eaLnBrk="0" hangingPunct="0">
              <a:spcBef>
                <a:spcPct val="30000"/>
              </a:spcBef>
              <a:defRPr sz="1300">
                <a:solidFill>
                  <a:schemeClr val="tx1"/>
                </a:solidFill>
                <a:latin typeface="Calibri" charset="0"/>
                <a:ea typeface="ＭＳ Ｐゴシック" charset="-128"/>
              </a:defRPr>
            </a:lvl3pPr>
            <a:lvl4pPr marL="1691571" indent="-241653" eaLnBrk="0" hangingPunct="0">
              <a:spcBef>
                <a:spcPct val="30000"/>
              </a:spcBef>
              <a:defRPr sz="1300">
                <a:solidFill>
                  <a:schemeClr val="tx1"/>
                </a:solidFill>
                <a:latin typeface="Calibri" charset="0"/>
                <a:ea typeface="ＭＳ Ｐゴシック" charset="-128"/>
              </a:defRPr>
            </a:lvl4pPr>
            <a:lvl5pPr marL="2174878" indent="-241653" eaLnBrk="0" hangingPunct="0">
              <a:spcBef>
                <a:spcPct val="30000"/>
              </a:spcBef>
              <a:defRPr sz="1300">
                <a:solidFill>
                  <a:schemeClr val="tx1"/>
                </a:solidFill>
                <a:latin typeface="Calibri" charset="0"/>
                <a:ea typeface="ＭＳ Ｐゴシック" charset="-128"/>
              </a:defRPr>
            </a:lvl5pPr>
            <a:lvl6pPr marL="2658184" indent="-241653" defTabSz="483306" eaLnBrk="0" fontAlgn="base" hangingPunct="0">
              <a:spcBef>
                <a:spcPct val="30000"/>
              </a:spcBef>
              <a:spcAft>
                <a:spcPct val="0"/>
              </a:spcAft>
              <a:defRPr sz="1300">
                <a:solidFill>
                  <a:schemeClr val="tx1"/>
                </a:solidFill>
                <a:latin typeface="Calibri" charset="0"/>
                <a:ea typeface="ＭＳ Ｐゴシック" charset="-128"/>
              </a:defRPr>
            </a:lvl6pPr>
            <a:lvl7pPr marL="3141490" indent="-241653" defTabSz="483306" eaLnBrk="0" fontAlgn="base" hangingPunct="0">
              <a:spcBef>
                <a:spcPct val="30000"/>
              </a:spcBef>
              <a:spcAft>
                <a:spcPct val="0"/>
              </a:spcAft>
              <a:defRPr sz="1300">
                <a:solidFill>
                  <a:schemeClr val="tx1"/>
                </a:solidFill>
                <a:latin typeface="Calibri" charset="0"/>
                <a:ea typeface="ＭＳ Ｐゴシック" charset="-128"/>
              </a:defRPr>
            </a:lvl7pPr>
            <a:lvl8pPr marL="3624796" indent="-241653" defTabSz="483306" eaLnBrk="0" fontAlgn="base" hangingPunct="0">
              <a:spcBef>
                <a:spcPct val="30000"/>
              </a:spcBef>
              <a:spcAft>
                <a:spcPct val="0"/>
              </a:spcAft>
              <a:defRPr sz="1300">
                <a:solidFill>
                  <a:schemeClr val="tx1"/>
                </a:solidFill>
                <a:latin typeface="Calibri" charset="0"/>
                <a:ea typeface="ＭＳ Ｐゴシック" charset="-128"/>
              </a:defRPr>
            </a:lvl8pPr>
            <a:lvl9pPr marL="4108102" indent="-241653" defTabSz="483306" eaLnBrk="0" fontAlgn="base" hangingPunct="0">
              <a:spcBef>
                <a:spcPct val="30000"/>
              </a:spcBef>
              <a:spcAft>
                <a:spcPct val="0"/>
              </a:spcAft>
              <a:defRPr sz="13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A15F59-AC6F-5045-925E-116BA534E36C}" type="slidenum">
              <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en-GB" altLang="en-US" sz="1300" b="0" i="0" u="none" strike="noStrike" kern="1200" cap="none" spc="0" normalizeH="0" baseline="0" noProof="0">
              <a:ln>
                <a:noFill/>
              </a:ln>
              <a:solidFill>
                <a:prstClr val="black"/>
              </a:solidFill>
              <a:effectLst/>
              <a:uLnTx/>
              <a:uFillTx/>
              <a:latin typeface="Helvetica Regular" charset="0"/>
              <a:ea typeface="ＭＳ Ｐゴシック" charset="-128"/>
              <a:cs typeface="+mn-cs"/>
            </a:endParaRPr>
          </a:p>
        </p:txBody>
      </p:sp>
    </p:spTree>
    <p:extLst>
      <p:ext uri="{BB962C8B-B14F-4D97-AF65-F5344CB8AC3E}">
        <p14:creationId xmlns:p14="http://schemas.microsoft.com/office/powerpoint/2010/main" val="3742194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B647B-3F52-A07F-E393-FE4BF8A4E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E7F4F-C429-FA29-4B9C-91EE73410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4EA72-233E-0264-ACF6-216CD83EF2BF}"/>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33CAB9D8-1A05-5B00-44C0-3B6E4010789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154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E863A-CF32-B17F-4D0C-2D1DDE78D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3723B-2F0B-96D6-E1C0-2BBE59EBB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85AC4-2D90-9399-4DC2-374860E1BA23}"/>
              </a:ext>
            </a:extLst>
          </p:cNvPr>
          <p:cNvSpPr>
            <a:spLocks noGrp="1"/>
          </p:cNvSpPr>
          <p:nvPr>
            <p:ph type="body" idx="1"/>
          </p:nvPr>
        </p:nvSpPr>
        <p:spPr/>
        <p:txBody>
          <a:bodyPr/>
          <a:lstStyle/>
          <a:p>
            <a:pPr lvl="2"/>
            <a:r>
              <a:rPr lang="en-US" sz="1200" kern="1200" dirty="0">
                <a:solidFill>
                  <a:schemeClr val="tx1"/>
                </a:solidFill>
                <a:effectLst/>
                <a:latin typeface="+mn-lt"/>
                <a:ea typeface="+mn-ea"/>
                <a:cs typeface="+mn-cs"/>
              </a:rPr>
              <a:t>In this scenario, Global Books will recognize the energy cost as an expense in March—or in the period when it is used—even if the cash payment will not be made until April.</a:t>
            </a:r>
          </a:p>
          <a:p>
            <a:pPr lvl="2"/>
            <a:r>
              <a:rPr lang="en-US" sz="1200" kern="1200" dirty="0">
                <a:solidFill>
                  <a:schemeClr val="tx1"/>
                </a:solidFill>
                <a:effectLst/>
                <a:latin typeface="+mn-lt"/>
                <a:ea typeface="+mn-ea"/>
                <a:cs typeface="+mn-cs"/>
              </a:rPr>
              <a:t>In March, Global Books records an </a:t>
            </a:r>
            <a:r>
              <a:rPr lang="en-US" sz="1200" b="1" kern="1200" dirty="0">
                <a:solidFill>
                  <a:schemeClr val="tx1"/>
                </a:solidFill>
                <a:effectLst/>
                <a:latin typeface="+mn-lt"/>
                <a:ea typeface="+mn-ea"/>
                <a:cs typeface="+mn-cs"/>
              </a:rPr>
              <a:t>energy expense</a:t>
            </a:r>
            <a:r>
              <a:rPr lang="en-US" sz="1200" kern="1200" dirty="0">
                <a:solidFill>
                  <a:schemeClr val="tx1"/>
                </a:solidFill>
                <a:effectLst/>
                <a:latin typeface="+mn-lt"/>
                <a:ea typeface="+mn-ea"/>
                <a:cs typeface="+mn-cs"/>
              </a:rPr>
              <a:t> and a </a:t>
            </a:r>
            <a:r>
              <a:rPr lang="en-US" sz="1200" b="1" kern="1200" dirty="0">
                <a:solidFill>
                  <a:schemeClr val="tx1"/>
                </a:solidFill>
                <a:effectLst/>
                <a:latin typeface="+mn-lt"/>
                <a:ea typeface="+mn-ea"/>
                <a:cs typeface="+mn-cs"/>
              </a:rPr>
              <a:t>liability</a:t>
            </a:r>
            <a:r>
              <a:rPr lang="en-US" sz="1200" kern="1200" dirty="0">
                <a:solidFill>
                  <a:schemeClr val="tx1"/>
                </a:solidFill>
                <a:effectLst/>
                <a:latin typeface="+mn-lt"/>
                <a:ea typeface="+mn-ea"/>
                <a:cs typeface="+mn-cs"/>
              </a:rPr>
              <a:t>, because payment for March utilities has not yet been made.</a:t>
            </a:r>
          </a:p>
          <a:p>
            <a:pPr lvl="2"/>
            <a:r>
              <a:rPr lang="en-US" sz="1200" kern="1200" dirty="0">
                <a:solidFill>
                  <a:schemeClr val="tx1"/>
                </a:solidFill>
                <a:effectLst/>
                <a:latin typeface="+mn-lt"/>
                <a:ea typeface="+mn-ea"/>
                <a:cs typeface="+mn-cs"/>
              </a:rPr>
              <a:t>This liability is called an </a:t>
            </a:r>
            <a:r>
              <a:rPr lang="en-US" sz="1200" b="1" kern="1200" dirty="0">
                <a:solidFill>
                  <a:schemeClr val="tx1"/>
                </a:solidFill>
                <a:effectLst/>
                <a:latin typeface="+mn-lt"/>
                <a:ea typeface="+mn-ea"/>
                <a:cs typeface="+mn-cs"/>
              </a:rPr>
              <a:t>accrued expense</a:t>
            </a:r>
            <a:r>
              <a:rPr lang="en-US" sz="1200" kern="1200" dirty="0">
                <a:solidFill>
                  <a:schemeClr val="tx1"/>
                </a:solidFill>
                <a:effectLst/>
                <a:latin typeface="+mn-lt"/>
                <a:ea typeface="+mn-ea"/>
                <a:cs typeface="+mn-cs"/>
              </a:rPr>
              <a:t>.</a:t>
            </a:r>
          </a:p>
          <a:p>
            <a:pPr lvl="2"/>
            <a:r>
              <a:rPr lang="en-US" sz="1200" kern="1200" dirty="0">
                <a:solidFill>
                  <a:schemeClr val="tx1"/>
                </a:solidFill>
                <a:effectLst/>
                <a:latin typeface="+mn-lt"/>
                <a:ea typeface="+mn-ea"/>
                <a:cs typeface="+mn-cs"/>
              </a:rPr>
              <a:t>Important: an </a:t>
            </a:r>
            <a:r>
              <a:rPr lang="en-US" sz="1200" b="1" kern="1200" dirty="0">
                <a:solidFill>
                  <a:schemeClr val="tx1"/>
                </a:solidFill>
                <a:effectLst/>
                <a:latin typeface="+mn-lt"/>
                <a:ea typeface="+mn-ea"/>
                <a:cs typeface="+mn-cs"/>
              </a:rPr>
              <a:t>accrued expense</a:t>
            </a:r>
            <a:r>
              <a:rPr lang="en-US" sz="1200" kern="1200" dirty="0">
                <a:solidFill>
                  <a:schemeClr val="tx1"/>
                </a:solidFill>
                <a:effectLst/>
                <a:latin typeface="+mn-lt"/>
                <a:ea typeface="+mn-ea"/>
                <a:cs typeface="+mn-cs"/>
              </a:rPr>
              <a:t> represents </a:t>
            </a:r>
            <a:r>
              <a:rPr lang="en-US" sz="1200" b="1" kern="1200" dirty="0">
                <a:solidFill>
                  <a:schemeClr val="tx1"/>
                </a:solidFill>
                <a:effectLst/>
                <a:latin typeface="+mn-lt"/>
                <a:ea typeface="+mn-ea"/>
                <a:cs typeface="+mn-cs"/>
              </a:rPr>
              <a:t>liability</a:t>
            </a:r>
            <a:r>
              <a:rPr lang="en-US" sz="1200" kern="1200" dirty="0">
                <a:solidFill>
                  <a:schemeClr val="tx1"/>
                </a:solidFill>
                <a:effectLst/>
                <a:latin typeface="+mn-lt"/>
                <a:ea typeface="+mn-ea"/>
                <a:cs typeface="+mn-cs"/>
              </a:rPr>
              <a:t> on the balance sheet.</a:t>
            </a:r>
          </a:p>
        </p:txBody>
      </p:sp>
      <p:sp>
        <p:nvSpPr>
          <p:cNvPr id="4" name="Slide Number Placeholder 3">
            <a:extLst>
              <a:ext uri="{FF2B5EF4-FFF2-40B4-BE49-F238E27FC236}">
                <a16:creationId xmlns:a16="http://schemas.microsoft.com/office/drawing/2014/main" id="{90112F08-7FB3-2772-F84B-4F845E04ED06}"/>
              </a:ext>
            </a:extLst>
          </p:cNvPr>
          <p:cNvSpPr>
            <a:spLocks noGrp="1"/>
          </p:cNvSpPr>
          <p:nvPr>
            <p:ph type="sldNum" sz="quarter" idx="5"/>
          </p:nvPr>
        </p:nvSpPr>
        <p:spPr/>
        <p:txBody>
          <a:bodyPr/>
          <a:lstStyle/>
          <a:p>
            <a:fld id="{D0E3E56B-C3C4-8E4F-B314-D5C81CC34EEF}" type="slidenum">
              <a:rPr lang="en-US" smtClean="0"/>
              <a:t>39</a:t>
            </a:fld>
            <a:endParaRPr lang="en-US"/>
          </a:p>
        </p:txBody>
      </p:sp>
    </p:spTree>
    <p:extLst>
      <p:ext uri="{BB962C8B-B14F-4D97-AF65-F5344CB8AC3E}">
        <p14:creationId xmlns:p14="http://schemas.microsoft.com/office/powerpoint/2010/main" val="1690074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CD39D-6918-E9FE-E9BF-FB98B09BD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78B90-BB8F-6842-FA05-78EFC403F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1346D-C716-AD1B-B2B1-DD8D4FB77DC6}"/>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F0D3D6F5-8725-6FE9-E303-D16EE9F362F9}"/>
              </a:ext>
            </a:extLst>
          </p:cNvPr>
          <p:cNvSpPr>
            <a:spLocks noGrp="1"/>
          </p:cNvSpPr>
          <p:nvPr>
            <p:ph type="sldNum" sz="quarter" idx="5"/>
          </p:nvPr>
        </p:nvSpPr>
        <p:spPr/>
        <p:txBody>
          <a:bodyPr/>
          <a:lstStyle/>
          <a:p>
            <a:fld id="{D0E3E56B-C3C4-8E4F-B314-D5C81CC34EEF}" type="slidenum">
              <a:rPr lang="en-US" smtClean="0"/>
              <a:t>40</a:t>
            </a:fld>
            <a:endParaRPr lang="en-US"/>
          </a:p>
        </p:txBody>
      </p:sp>
    </p:spTree>
    <p:extLst>
      <p:ext uri="{BB962C8B-B14F-4D97-AF65-F5344CB8AC3E}">
        <p14:creationId xmlns:p14="http://schemas.microsoft.com/office/powerpoint/2010/main" val="2744067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4ED08-8044-E520-D5F9-5ABD57209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A59E2-1C6C-3A5D-C777-4FA12BCCA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D0B25-3469-EFFC-2976-232F9A6FAF70}"/>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93E60A95-F72E-0DC9-54FE-2E6CAFA9ADE7}"/>
              </a:ext>
            </a:extLst>
          </p:cNvPr>
          <p:cNvSpPr>
            <a:spLocks noGrp="1"/>
          </p:cNvSpPr>
          <p:nvPr>
            <p:ph type="sldNum" sz="quarter" idx="5"/>
          </p:nvPr>
        </p:nvSpPr>
        <p:spPr/>
        <p:txBody>
          <a:bodyPr/>
          <a:lstStyle/>
          <a:p>
            <a:fld id="{D0E3E56B-C3C4-8E4F-B314-D5C81CC34EEF}" type="slidenum">
              <a:rPr lang="en-US" smtClean="0"/>
              <a:t>41</a:t>
            </a:fld>
            <a:endParaRPr lang="en-US"/>
          </a:p>
        </p:txBody>
      </p:sp>
    </p:spTree>
    <p:extLst>
      <p:ext uri="{BB962C8B-B14F-4D97-AF65-F5344CB8AC3E}">
        <p14:creationId xmlns:p14="http://schemas.microsoft.com/office/powerpoint/2010/main" val="87878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971BF-4E85-1009-3B6C-30270C449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6A373-E334-AAFF-9D5D-762B73E3A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6CCF1-C396-748F-3C52-2383CB6A51AA}"/>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54037445-BFB4-CF2D-C841-ABE3DA98414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058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663F5-5456-30CD-605C-35A461A51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A5963-67B0-9FD1-6B6A-7F9E727AE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CCA66-5E15-A8D7-8739-5BB6611963A9}"/>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F6000963-BB5D-98EB-EB30-1533EEAD4AB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1634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59CF-F17D-73B3-1CC7-1A92318AB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5B9F7-EFCD-7142-9432-2C3CBBCD9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39CAC-3D79-B71F-77C1-3EBF6767CE14}"/>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83FCCFDD-43B2-A4E6-106A-41476374D54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3E56B-C3C4-8E4F-B314-D5C81CC34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995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A2966-B66D-14C9-8C82-7FA28BAB0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CB8DD-978A-9C74-06E1-8C2410E9B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219F5-0D19-C4D5-78D9-C467DFA3C8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6814AD-260C-77E3-BC26-786A94CD0EE5}"/>
              </a:ext>
            </a:extLst>
          </p:cNvPr>
          <p:cNvSpPr>
            <a:spLocks noGrp="1"/>
          </p:cNvSpPr>
          <p:nvPr>
            <p:ph type="sldNum" sz="quarter" idx="5"/>
          </p:nvPr>
        </p:nvSpPr>
        <p:spPr/>
        <p:txBody>
          <a:bodyPr/>
          <a:lstStyle/>
          <a:p>
            <a:fld id="{D0E3E56B-C3C4-8E4F-B314-D5C81CC34EEF}" type="slidenum">
              <a:rPr lang="en-US" smtClean="0"/>
              <a:t>6</a:t>
            </a:fld>
            <a:endParaRPr lang="en-US"/>
          </a:p>
        </p:txBody>
      </p:sp>
    </p:spTree>
    <p:extLst>
      <p:ext uri="{BB962C8B-B14F-4D97-AF65-F5344CB8AC3E}">
        <p14:creationId xmlns:p14="http://schemas.microsoft.com/office/powerpoint/2010/main" val="146242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p:cNvSpPr>
            <a:spLocks noGrp="1"/>
          </p:cNvSpPr>
          <p:nvPr>
            <p:ph type="sldNum" sz="quarter" idx="5"/>
          </p:nvPr>
        </p:nvSpPr>
        <p:spPr/>
        <p:txBody>
          <a:bodyPr/>
          <a:lstStyle/>
          <a:p>
            <a:fld id="{D0E3E56B-C3C4-8E4F-B314-D5C81CC34EEF}" type="slidenum">
              <a:rPr lang="en-US" smtClean="0"/>
              <a:t>8</a:t>
            </a:fld>
            <a:endParaRPr lang="en-US"/>
          </a:p>
        </p:txBody>
      </p:sp>
    </p:spTree>
    <p:extLst>
      <p:ext uri="{BB962C8B-B14F-4D97-AF65-F5344CB8AC3E}">
        <p14:creationId xmlns:p14="http://schemas.microsoft.com/office/powerpoint/2010/main" val="328290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590A4-656A-F91C-7950-616990600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04EA2-3751-3C94-644E-E863B6224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3B38C-5591-1BCC-E418-CE795A7BF4B3}"/>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CB9E90CD-C54D-01AB-D330-9FEAC2B17902}"/>
              </a:ext>
            </a:extLst>
          </p:cNvPr>
          <p:cNvSpPr>
            <a:spLocks noGrp="1"/>
          </p:cNvSpPr>
          <p:nvPr>
            <p:ph type="sldNum" sz="quarter" idx="5"/>
          </p:nvPr>
        </p:nvSpPr>
        <p:spPr/>
        <p:txBody>
          <a:bodyPr/>
          <a:lstStyle/>
          <a:p>
            <a:fld id="{D0E3E56B-C3C4-8E4F-B314-D5C81CC34EEF}" type="slidenum">
              <a:rPr lang="en-US" smtClean="0"/>
              <a:t>9</a:t>
            </a:fld>
            <a:endParaRPr lang="en-US"/>
          </a:p>
        </p:txBody>
      </p:sp>
    </p:spTree>
    <p:extLst>
      <p:ext uri="{BB962C8B-B14F-4D97-AF65-F5344CB8AC3E}">
        <p14:creationId xmlns:p14="http://schemas.microsoft.com/office/powerpoint/2010/main" val="78113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FD037-E859-AA48-3A8E-5B50B6306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0FA3C-72C2-3858-489D-B949373B2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8799-03DA-6695-AB76-CC9AD6B2BD8A}"/>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714504B3-0185-7300-4046-02F881949BEE}"/>
              </a:ext>
            </a:extLst>
          </p:cNvPr>
          <p:cNvSpPr>
            <a:spLocks noGrp="1"/>
          </p:cNvSpPr>
          <p:nvPr>
            <p:ph type="sldNum" sz="quarter" idx="5"/>
          </p:nvPr>
        </p:nvSpPr>
        <p:spPr/>
        <p:txBody>
          <a:bodyPr/>
          <a:lstStyle/>
          <a:p>
            <a:fld id="{D0E3E56B-C3C4-8E4F-B314-D5C81CC34EEF}" type="slidenum">
              <a:rPr lang="en-US" smtClean="0"/>
              <a:t>10</a:t>
            </a:fld>
            <a:endParaRPr lang="en-US"/>
          </a:p>
        </p:txBody>
      </p:sp>
    </p:spTree>
    <p:extLst>
      <p:ext uri="{BB962C8B-B14F-4D97-AF65-F5344CB8AC3E}">
        <p14:creationId xmlns:p14="http://schemas.microsoft.com/office/powerpoint/2010/main" val="384382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B914B-AD0D-1220-4E6A-4486E3411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AC8FE-8532-D705-AE64-834C3BE4E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F3D53-3E7E-6469-3C9E-CD4142BB85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2A744F-0F89-C214-22E6-9AE231EE198B}"/>
              </a:ext>
            </a:extLst>
          </p:cNvPr>
          <p:cNvSpPr>
            <a:spLocks noGrp="1"/>
          </p:cNvSpPr>
          <p:nvPr>
            <p:ph type="sldNum" sz="quarter" idx="5"/>
          </p:nvPr>
        </p:nvSpPr>
        <p:spPr/>
        <p:txBody>
          <a:bodyPr/>
          <a:lstStyle/>
          <a:p>
            <a:fld id="{D0E3E56B-C3C4-8E4F-B314-D5C81CC34EEF}" type="slidenum">
              <a:rPr lang="en-US" smtClean="0"/>
              <a:t>11</a:t>
            </a:fld>
            <a:endParaRPr lang="en-US"/>
          </a:p>
        </p:txBody>
      </p:sp>
    </p:spTree>
    <p:extLst>
      <p:ext uri="{BB962C8B-B14F-4D97-AF65-F5344CB8AC3E}">
        <p14:creationId xmlns:p14="http://schemas.microsoft.com/office/powerpoint/2010/main" val="148920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CD62E-D48E-578B-34B0-31BC98B1F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AC826-FCF0-7F66-2BA9-BBC6734955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4D5E3-5227-C755-DFFB-20C0BDA4775C}"/>
              </a:ext>
            </a:extLst>
          </p:cNvPr>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a:extLst>
              <a:ext uri="{FF2B5EF4-FFF2-40B4-BE49-F238E27FC236}">
                <a16:creationId xmlns:a16="http://schemas.microsoft.com/office/drawing/2014/main" id="{2611C8E7-0734-4CD1-B4BE-A8F7D6645363}"/>
              </a:ext>
            </a:extLst>
          </p:cNvPr>
          <p:cNvSpPr>
            <a:spLocks noGrp="1"/>
          </p:cNvSpPr>
          <p:nvPr>
            <p:ph type="sldNum" sz="quarter" idx="5"/>
          </p:nvPr>
        </p:nvSpPr>
        <p:spPr/>
        <p:txBody>
          <a:bodyPr/>
          <a:lstStyle/>
          <a:p>
            <a:fld id="{D0E3E56B-C3C4-8E4F-B314-D5C81CC34EEF}" type="slidenum">
              <a:rPr lang="en-US" smtClean="0"/>
              <a:t>12</a:t>
            </a:fld>
            <a:endParaRPr lang="en-US"/>
          </a:p>
        </p:txBody>
      </p:sp>
    </p:spTree>
    <p:extLst>
      <p:ext uri="{BB962C8B-B14F-4D97-AF65-F5344CB8AC3E}">
        <p14:creationId xmlns:p14="http://schemas.microsoft.com/office/powerpoint/2010/main" val="1059669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172928"/>
            <a:ext cx="12192000" cy="1685073"/>
          </a:xfrm>
        </p:spPr>
        <p:txBody>
          <a:bodyPr/>
          <a:lstStyle>
            <a:lvl1pPr>
              <a:defRPr>
                <a:solidFill>
                  <a:srgbClr val="FFFFFF"/>
                </a:solidFill>
              </a:defRPr>
            </a:lvl1pPr>
          </a:lstStyle>
          <a:p>
            <a:r>
              <a:rPr lang="en-US"/>
              <a:t>Click to edit Master title style</a:t>
            </a:r>
            <a:endParaRPr lang="en-US" dirty="0"/>
          </a:p>
        </p:txBody>
      </p:sp>
      <p:sp>
        <p:nvSpPr>
          <p:cNvPr id="7" name="Title 1">
            <a:extLst>
              <a:ext uri="{FF2B5EF4-FFF2-40B4-BE49-F238E27FC236}">
                <a16:creationId xmlns:a16="http://schemas.microsoft.com/office/drawing/2014/main" id="{730653CB-3767-3683-0E94-1BCF5BFDC36C}"/>
              </a:ext>
            </a:extLst>
          </p:cNvPr>
          <p:cNvSpPr txBox="1">
            <a:spLocks/>
          </p:cNvSpPr>
          <p:nvPr userDrawn="1"/>
        </p:nvSpPr>
        <p:spPr>
          <a:xfrm>
            <a:off x="-19050" y="5106253"/>
            <a:ext cx="12192000" cy="16850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dirty="0"/>
          </a:p>
        </p:txBody>
      </p:sp>
      <p:pic>
        <p:nvPicPr>
          <p:cNvPr id="5" name="Picture 4">
            <a:extLst>
              <a:ext uri="{FF2B5EF4-FFF2-40B4-BE49-F238E27FC236}">
                <a16:creationId xmlns:a16="http://schemas.microsoft.com/office/drawing/2014/main" id="{1BA337CD-653E-1783-D4AF-F126BFE4ECFB}"/>
              </a:ext>
            </a:extLst>
          </p:cNvPr>
          <p:cNvPicPr>
            <a:picLocks/>
          </p:cNvPicPr>
          <p:nvPr userDrawn="1"/>
        </p:nvPicPr>
        <p:blipFill>
          <a:blip r:embed="rId2"/>
          <a:stretch>
            <a:fillRect/>
          </a:stretch>
        </p:blipFill>
        <p:spPr>
          <a:xfrm>
            <a:off x="480391" y="457200"/>
            <a:ext cx="11231217" cy="5943600"/>
          </a:xfrm>
          <a:prstGeom prst="rect">
            <a:avLst/>
          </a:prstGeom>
          <a:ln w="508000">
            <a:solidFill>
              <a:srgbClr val="1F4899"/>
            </a:solidFill>
            <a:miter lim="800000"/>
          </a:ln>
        </p:spPr>
      </p:pic>
    </p:spTree>
    <p:extLst>
      <p:ext uri="{BB962C8B-B14F-4D97-AF65-F5344CB8AC3E}">
        <p14:creationId xmlns:p14="http://schemas.microsoft.com/office/powerpoint/2010/main" val="50717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D67E-9701-A941-8AE2-105EF03A30E1}"/>
              </a:ext>
            </a:extLst>
          </p:cNvPr>
          <p:cNvSpPr>
            <a:spLocks noGrp="1"/>
          </p:cNvSpPr>
          <p:nvPr>
            <p:ph type="title"/>
          </p:nvPr>
        </p:nvSpPr>
        <p:spPr/>
        <p:txBody>
          <a:bodyPr/>
          <a:lstStyle>
            <a:lvl1pPr>
              <a:defRPr b="0" i="0">
                <a:latin typeface="Avenir"/>
              </a:defRPr>
            </a:lvl1pPr>
          </a:lstStyle>
          <a:p>
            <a:r>
              <a:rPr lang="en-US"/>
              <a:t>Click to edit Master title style</a:t>
            </a:r>
          </a:p>
        </p:txBody>
      </p:sp>
      <p:sp>
        <p:nvSpPr>
          <p:cNvPr id="3" name="Content Placeholder 2">
            <a:extLst>
              <a:ext uri="{FF2B5EF4-FFF2-40B4-BE49-F238E27FC236}">
                <a16:creationId xmlns:a16="http://schemas.microsoft.com/office/drawing/2014/main" id="{AC8E7BB9-DAC1-BB4D-A16B-BB537FDD1C38}"/>
              </a:ext>
            </a:extLst>
          </p:cNvPr>
          <p:cNvSpPr>
            <a:spLocks noGrp="1"/>
          </p:cNvSpPr>
          <p:nvPr>
            <p:ph sz="half" idx="1"/>
          </p:nvPr>
        </p:nvSpPr>
        <p:spPr>
          <a:xfrm>
            <a:off x="838200" y="1825625"/>
            <a:ext cx="5181600" cy="4351338"/>
          </a:xfrm>
        </p:spPr>
        <p:txBody>
          <a:bodyPr/>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43E1E-F2A8-A84C-8522-E349DB5ECBEA}"/>
              </a:ext>
            </a:extLst>
          </p:cNvPr>
          <p:cNvSpPr>
            <a:spLocks noGrp="1"/>
          </p:cNvSpPr>
          <p:nvPr>
            <p:ph sz="half" idx="2"/>
          </p:nvPr>
        </p:nvSpPr>
        <p:spPr>
          <a:xfrm>
            <a:off x="6172200" y="1825625"/>
            <a:ext cx="5181600" cy="4351338"/>
          </a:xfrm>
        </p:spPr>
        <p:txBody>
          <a:bodyPr/>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A0B07E-CA85-6C4B-9D34-774891B83706}"/>
              </a:ext>
            </a:extLst>
          </p:cNvPr>
          <p:cNvSpPr>
            <a:spLocks noGrp="1"/>
          </p:cNvSpPr>
          <p:nvPr>
            <p:ph type="dt" sz="half" idx="10"/>
          </p:nvPr>
        </p:nvSpPr>
        <p:spPr/>
        <p:txBody>
          <a:bodyPr/>
          <a:lstStyle/>
          <a:p>
            <a:fld id="{21DCEF6D-351D-7242-9449-DC618D495181}" type="datetimeFigureOut">
              <a:rPr lang="en-US" smtClean="0"/>
              <a:t>7/15/2026</a:t>
            </a:fld>
            <a:endParaRPr lang="en-US"/>
          </a:p>
        </p:txBody>
      </p:sp>
      <p:sp>
        <p:nvSpPr>
          <p:cNvPr id="6" name="Footer Placeholder 5">
            <a:extLst>
              <a:ext uri="{FF2B5EF4-FFF2-40B4-BE49-F238E27FC236}">
                <a16:creationId xmlns:a16="http://schemas.microsoft.com/office/drawing/2014/main" id="{E3893A18-2E42-8F4A-A1F5-4830C2C5D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61296E-39BC-064F-8430-370C8E2B8067}"/>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48732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3D29-29FD-1A44-A225-23FEC6642CEC}"/>
              </a:ext>
            </a:extLst>
          </p:cNvPr>
          <p:cNvSpPr>
            <a:spLocks noGrp="1"/>
          </p:cNvSpPr>
          <p:nvPr>
            <p:ph type="title"/>
          </p:nvPr>
        </p:nvSpPr>
        <p:spPr>
          <a:xfrm>
            <a:off x="839788" y="365125"/>
            <a:ext cx="10515600" cy="1325563"/>
          </a:xfrm>
        </p:spPr>
        <p:txBody>
          <a:bodyPr/>
          <a:lstStyle>
            <a:lvl1pPr>
              <a:defRPr b="0" i="0">
                <a:latin typeface="Avenir"/>
              </a:defRPr>
            </a:lvl1pPr>
          </a:lstStyle>
          <a:p>
            <a:r>
              <a:rPr lang="en-US"/>
              <a:t>Click to edit Master title style</a:t>
            </a:r>
          </a:p>
        </p:txBody>
      </p:sp>
      <p:sp>
        <p:nvSpPr>
          <p:cNvPr id="3" name="Text Placeholder 2">
            <a:extLst>
              <a:ext uri="{FF2B5EF4-FFF2-40B4-BE49-F238E27FC236}">
                <a16:creationId xmlns:a16="http://schemas.microsoft.com/office/drawing/2014/main" id="{CE331B82-70ED-F34E-BAFB-A91148C9E4AC}"/>
              </a:ext>
            </a:extLst>
          </p:cNvPr>
          <p:cNvSpPr>
            <a:spLocks noGrp="1"/>
          </p:cNvSpPr>
          <p:nvPr>
            <p:ph type="body" idx="1"/>
          </p:nvPr>
        </p:nvSpPr>
        <p:spPr>
          <a:xfrm>
            <a:off x="839788" y="1681163"/>
            <a:ext cx="5157787" cy="823912"/>
          </a:xfrm>
        </p:spPr>
        <p:txBody>
          <a:bodyPr anchor="b"/>
          <a:lstStyle>
            <a:lvl1pPr marL="0" indent="0">
              <a:buNone/>
              <a:defRPr sz="2400" b="0" i="0">
                <a:latin typeface="Aveni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250F39-689C-6941-B707-6AD6F5296E18}"/>
              </a:ext>
            </a:extLst>
          </p:cNvPr>
          <p:cNvSpPr>
            <a:spLocks noGrp="1"/>
          </p:cNvSpPr>
          <p:nvPr>
            <p:ph sz="half" idx="2"/>
          </p:nvPr>
        </p:nvSpPr>
        <p:spPr>
          <a:xfrm>
            <a:off x="839788" y="2505075"/>
            <a:ext cx="5157787" cy="3684588"/>
          </a:xfrm>
        </p:spPr>
        <p:txBody>
          <a:bodyPr/>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933EB-67D0-F146-87CD-F9E160C12612}"/>
              </a:ext>
            </a:extLst>
          </p:cNvPr>
          <p:cNvSpPr>
            <a:spLocks noGrp="1"/>
          </p:cNvSpPr>
          <p:nvPr>
            <p:ph type="body" sz="quarter" idx="3"/>
          </p:nvPr>
        </p:nvSpPr>
        <p:spPr>
          <a:xfrm>
            <a:off x="6172200" y="1681163"/>
            <a:ext cx="5183188" cy="823912"/>
          </a:xfrm>
        </p:spPr>
        <p:txBody>
          <a:bodyPr anchor="b"/>
          <a:lstStyle>
            <a:lvl1pPr marL="0" indent="0">
              <a:buNone/>
              <a:defRPr sz="2400" b="0" i="0">
                <a:latin typeface="Aveni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C13601-52AF-7F45-8269-14AC2B884D68}"/>
              </a:ext>
            </a:extLst>
          </p:cNvPr>
          <p:cNvSpPr>
            <a:spLocks noGrp="1"/>
          </p:cNvSpPr>
          <p:nvPr>
            <p:ph sz="quarter" idx="4"/>
          </p:nvPr>
        </p:nvSpPr>
        <p:spPr>
          <a:xfrm>
            <a:off x="6172200" y="2505075"/>
            <a:ext cx="5183188" cy="3684588"/>
          </a:xfrm>
        </p:spPr>
        <p:txBody>
          <a:bodyPr/>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5DB699-9D3A-8045-B45A-3F71765E943E}"/>
              </a:ext>
            </a:extLst>
          </p:cNvPr>
          <p:cNvSpPr>
            <a:spLocks noGrp="1"/>
          </p:cNvSpPr>
          <p:nvPr>
            <p:ph type="dt" sz="half" idx="10"/>
          </p:nvPr>
        </p:nvSpPr>
        <p:spPr/>
        <p:txBody>
          <a:bodyPr/>
          <a:lstStyle/>
          <a:p>
            <a:fld id="{21DCEF6D-351D-7242-9449-DC618D495181}" type="datetimeFigureOut">
              <a:rPr lang="en-US" smtClean="0"/>
              <a:t>7/15/2026</a:t>
            </a:fld>
            <a:endParaRPr lang="en-US"/>
          </a:p>
        </p:txBody>
      </p:sp>
      <p:sp>
        <p:nvSpPr>
          <p:cNvPr id="8" name="Footer Placeholder 7">
            <a:extLst>
              <a:ext uri="{FF2B5EF4-FFF2-40B4-BE49-F238E27FC236}">
                <a16:creationId xmlns:a16="http://schemas.microsoft.com/office/drawing/2014/main" id="{B5E85EC3-CB71-1B4C-A570-23B5395455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DFEB62-9FF6-DF4E-AC8E-F4918CFB92E3}"/>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92876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6D12-5A50-A448-B52E-77532555DFA5}"/>
              </a:ext>
            </a:extLst>
          </p:cNvPr>
          <p:cNvSpPr>
            <a:spLocks noGrp="1"/>
          </p:cNvSpPr>
          <p:nvPr>
            <p:ph type="title"/>
          </p:nvPr>
        </p:nvSpPr>
        <p:spPr/>
        <p:txBody>
          <a:bodyPr/>
          <a:lstStyle>
            <a:lvl1pPr>
              <a:defRPr b="0" i="0">
                <a:latin typeface="Avenir"/>
              </a:defRPr>
            </a:lvl1pPr>
          </a:lstStyle>
          <a:p>
            <a:r>
              <a:rPr lang="en-US"/>
              <a:t>Click to edit Master title style</a:t>
            </a:r>
          </a:p>
        </p:txBody>
      </p:sp>
      <p:sp>
        <p:nvSpPr>
          <p:cNvPr id="3" name="Date Placeholder 2">
            <a:extLst>
              <a:ext uri="{FF2B5EF4-FFF2-40B4-BE49-F238E27FC236}">
                <a16:creationId xmlns:a16="http://schemas.microsoft.com/office/drawing/2014/main" id="{6E48A883-D26A-0D46-BF53-D26F7AC7C5CE}"/>
              </a:ext>
            </a:extLst>
          </p:cNvPr>
          <p:cNvSpPr>
            <a:spLocks noGrp="1"/>
          </p:cNvSpPr>
          <p:nvPr>
            <p:ph type="dt" sz="half" idx="10"/>
          </p:nvPr>
        </p:nvSpPr>
        <p:spPr/>
        <p:txBody>
          <a:bodyPr/>
          <a:lstStyle/>
          <a:p>
            <a:fld id="{21DCEF6D-351D-7242-9449-DC618D495181}" type="datetimeFigureOut">
              <a:rPr lang="en-US" smtClean="0"/>
              <a:t>7/15/2026</a:t>
            </a:fld>
            <a:endParaRPr lang="en-US"/>
          </a:p>
        </p:txBody>
      </p:sp>
      <p:sp>
        <p:nvSpPr>
          <p:cNvPr id="4" name="Footer Placeholder 3">
            <a:extLst>
              <a:ext uri="{FF2B5EF4-FFF2-40B4-BE49-F238E27FC236}">
                <a16:creationId xmlns:a16="http://schemas.microsoft.com/office/drawing/2014/main" id="{AF0F3782-B7B8-D34E-9C54-67EA33487F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19B6E5-0DCB-6E42-8C92-AC1DADDA8A5B}"/>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1760690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0121A5-CD1B-CE4E-BB62-0EC1E9AE72C0}"/>
              </a:ext>
            </a:extLst>
          </p:cNvPr>
          <p:cNvSpPr>
            <a:spLocks noGrp="1"/>
          </p:cNvSpPr>
          <p:nvPr>
            <p:ph type="dt" sz="half" idx="10"/>
          </p:nvPr>
        </p:nvSpPr>
        <p:spPr/>
        <p:txBody>
          <a:bodyPr/>
          <a:lstStyle/>
          <a:p>
            <a:fld id="{21DCEF6D-351D-7242-9449-DC618D495181}" type="datetimeFigureOut">
              <a:rPr lang="en-US" smtClean="0"/>
              <a:t>7/15/2026</a:t>
            </a:fld>
            <a:endParaRPr lang="en-US"/>
          </a:p>
        </p:txBody>
      </p:sp>
      <p:sp>
        <p:nvSpPr>
          <p:cNvPr id="3" name="Footer Placeholder 2">
            <a:extLst>
              <a:ext uri="{FF2B5EF4-FFF2-40B4-BE49-F238E27FC236}">
                <a16:creationId xmlns:a16="http://schemas.microsoft.com/office/drawing/2014/main" id="{7C336360-75B8-2F4F-9FE7-F636BF83E4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9AB78B-F049-154B-99B8-FAEE1EBC914B}"/>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241954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A364-C221-FE4C-94A0-AF170B8D067E}"/>
              </a:ext>
            </a:extLst>
          </p:cNvPr>
          <p:cNvSpPr>
            <a:spLocks noGrp="1"/>
          </p:cNvSpPr>
          <p:nvPr>
            <p:ph type="title"/>
          </p:nvPr>
        </p:nvSpPr>
        <p:spPr>
          <a:xfrm>
            <a:off x="839788" y="457200"/>
            <a:ext cx="3932237" cy="1600200"/>
          </a:xfrm>
        </p:spPr>
        <p:txBody>
          <a:bodyPr anchor="b"/>
          <a:lstStyle>
            <a:lvl1pPr>
              <a:defRPr sz="3200" b="0" i="0">
                <a:latin typeface="Avenir"/>
              </a:defRPr>
            </a:lvl1pPr>
          </a:lstStyle>
          <a:p>
            <a:r>
              <a:rPr lang="en-US"/>
              <a:t>Click to edit Master title style</a:t>
            </a:r>
          </a:p>
        </p:txBody>
      </p:sp>
      <p:sp>
        <p:nvSpPr>
          <p:cNvPr id="3" name="Content Placeholder 2">
            <a:extLst>
              <a:ext uri="{FF2B5EF4-FFF2-40B4-BE49-F238E27FC236}">
                <a16:creationId xmlns:a16="http://schemas.microsoft.com/office/drawing/2014/main" id="{05F901AB-6D33-904B-A30F-0B664AB4258A}"/>
              </a:ext>
            </a:extLst>
          </p:cNvPr>
          <p:cNvSpPr>
            <a:spLocks noGrp="1"/>
          </p:cNvSpPr>
          <p:nvPr>
            <p:ph idx="1"/>
          </p:nvPr>
        </p:nvSpPr>
        <p:spPr>
          <a:xfrm>
            <a:off x="5183188" y="987425"/>
            <a:ext cx="6172200" cy="4873625"/>
          </a:xfrm>
        </p:spPr>
        <p:txBody>
          <a:bodyPr/>
          <a:lstStyle>
            <a:lvl1pPr>
              <a:defRPr sz="3200" b="0" i="0">
                <a:latin typeface="Avenir"/>
              </a:defRPr>
            </a:lvl1pPr>
            <a:lvl2pPr>
              <a:defRPr sz="2800" b="0" i="0">
                <a:latin typeface="Avenir"/>
              </a:defRPr>
            </a:lvl2pPr>
            <a:lvl3pPr>
              <a:defRPr sz="2400" b="0" i="0">
                <a:latin typeface="Avenir"/>
              </a:defRPr>
            </a:lvl3pPr>
            <a:lvl4pPr>
              <a:defRPr sz="2000" b="0" i="0">
                <a:latin typeface="Avenir"/>
              </a:defRPr>
            </a:lvl4pPr>
            <a:lvl5pPr>
              <a:defRPr sz="2000" b="0" i="0">
                <a:latin typeface="Avenir"/>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8A34D4-D8E0-154A-96F5-7CE40F0A8B89}"/>
              </a:ext>
            </a:extLst>
          </p:cNvPr>
          <p:cNvSpPr>
            <a:spLocks noGrp="1"/>
          </p:cNvSpPr>
          <p:nvPr>
            <p:ph type="body" sz="half" idx="2"/>
          </p:nvPr>
        </p:nvSpPr>
        <p:spPr>
          <a:xfrm>
            <a:off x="839788" y="2057400"/>
            <a:ext cx="3932237" cy="3811588"/>
          </a:xfrm>
        </p:spPr>
        <p:txBody>
          <a:bodyPr/>
          <a:lstStyle>
            <a:lvl1pPr marL="0" indent="0">
              <a:buNone/>
              <a:defRPr sz="1600" b="0" i="0">
                <a:latin typeface="Aveni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D10360-10BA-BB41-93DB-9D20A302447F}"/>
              </a:ext>
            </a:extLst>
          </p:cNvPr>
          <p:cNvSpPr>
            <a:spLocks noGrp="1"/>
          </p:cNvSpPr>
          <p:nvPr>
            <p:ph type="dt" sz="half" idx="10"/>
          </p:nvPr>
        </p:nvSpPr>
        <p:spPr/>
        <p:txBody>
          <a:bodyPr/>
          <a:lstStyle/>
          <a:p>
            <a:fld id="{21DCEF6D-351D-7242-9449-DC618D495181}" type="datetimeFigureOut">
              <a:rPr lang="en-US" smtClean="0"/>
              <a:t>7/15/2026</a:t>
            </a:fld>
            <a:endParaRPr lang="en-US"/>
          </a:p>
        </p:txBody>
      </p:sp>
      <p:sp>
        <p:nvSpPr>
          <p:cNvPr id="6" name="Footer Placeholder 5">
            <a:extLst>
              <a:ext uri="{FF2B5EF4-FFF2-40B4-BE49-F238E27FC236}">
                <a16:creationId xmlns:a16="http://schemas.microsoft.com/office/drawing/2014/main" id="{F28F4B3D-C59A-4740-AE8E-7138CA737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592A4-B5DF-FF40-BAEC-619DC71338E1}"/>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2759228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EFCA-DCE7-CB48-8E26-7554C626147D}"/>
              </a:ext>
            </a:extLst>
          </p:cNvPr>
          <p:cNvSpPr>
            <a:spLocks noGrp="1"/>
          </p:cNvSpPr>
          <p:nvPr>
            <p:ph type="title"/>
          </p:nvPr>
        </p:nvSpPr>
        <p:spPr>
          <a:xfrm>
            <a:off x="839788" y="457200"/>
            <a:ext cx="3932237" cy="1600200"/>
          </a:xfrm>
        </p:spPr>
        <p:txBody>
          <a:bodyPr anchor="b"/>
          <a:lstStyle>
            <a:lvl1pPr>
              <a:defRPr sz="3200" b="0" i="0">
                <a:latin typeface="Avenir"/>
              </a:defRPr>
            </a:lvl1pPr>
          </a:lstStyle>
          <a:p>
            <a:r>
              <a:rPr lang="en-US"/>
              <a:t>Click to edit Master title style</a:t>
            </a:r>
          </a:p>
        </p:txBody>
      </p:sp>
      <p:sp>
        <p:nvSpPr>
          <p:cNvPr id="3" name="Picture Placeholder 2">
            <a:extLst>
              <a:ext uri="{FF2B5EF4-FFF2-40B4-BE49-F238E27FC236}">
                <a16:creationId xmlns:a16="http://schemas.microsoft.com/office/drawing/2014/main" id="{87236CD0-D5E0-C942-B385-EEBE5DB61E94}"/>
              </a:ext>
            </a:extLst>
          </p:cNvPr>
          <p:cNvSpPr>
            <a:spLocks noGrp="1"/>
          </p:cNvSpPr>
          <p:nvPr>
            <p:ph type="pic" idx="1"/>
          </p:nvPr>
        </p:nvSpPr>
        <p:spPr>
          <a:xfrm>
            <a:off x="5183188" y="987425"/>
            <a:ext cx="6172200" cy="4873625"/>
          </a:xfrm>
        </p:spPr>
        <p:txBody>
          <a:bodyPr/>
          <a:lstStyle>
            <a:lvl1pPr marL="0" indent="0">
              <a:buNone/>
              <a:defRPr sz="3200" b="0" i="0">
                <a:latin typeface="Avenir"/>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B3FA59-B095-E141-AA4E-E8D18070B78A}"/>
              </a:ext>
            </a:extLst>
          </p:cNvPr>
          <p:cNvSpPr>
            <a:spLocks noGrp="1"/>
          </p:cNvSpPr>
          <p:nvPr>
            <p:ph type="body" sz="half" idx="2"/>
          </p:nvPr>
        </p:nvSpPr>
        <p:spPr>
          <a:xfrm>
            <a:off x="839788" y="2057400"/>
            <a:ext cx="3932237" cy="3811588"/>
          </a:xfrm>
        </p:spPr>
        <p:txBody>
          <a:bodyPr/>
          <a:lstStyle>
            <a:lvl1pPr marL="0" indent="0">
              <a:buNone/>
              <a:defRPr sz="1600" b="0" i="0">
                <a:latin typeface="Aveni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295E1F-37BA-1242-A6FB-36FD70516887}"/>
              </a:ext>
            </a:extLst>
          </p:cNvPr>
          <p:cNvSpPr>
            <a:spLocks noGrp="1"/>
          </p:cNvSpPr>
          <p:nvPr>
            <p:ph type="dt" sz="half" idx="10"/>
          </p:nvPr>
        </p:nvSpPr>
        <p:spPr/>
        <p:txBody>
          <a:bodyPr/>
          <a:lstStyle/>
          <a:p>
            <a:fld id="{21DCEF6D-351D-7242-9449-DC618D495181}" type="datetimeFigureOut">
              <a:rPr lang="en-US" smtClean="0"/>
              <a:t>7/15/2026</a:t>
            </a:fld>
            <a:endParaRPr lang="en-US"/>
          </a:p>
        </p:txBody>
      </p:sp>
      <p:sp>
        <p:nvSpPr>
          <p:cNvPr id="6" name="Footer Placeholder 5">
            <a:extLst>
              <a:ext uri="{FF2B5EF4-FFF2-40B4-BE49-F238E27FC236}">
                <a16:creationId xmlns:a16="http://schemas.microsoft.com/office/drawing/2014/main" id="{F5FA7079-6BB0-2A4E-ADCF-273B238CFC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02FD-DC44-B14B-8E6D-8DFA9BCA4E4E}"/>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2262142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C019-0A3B-E14B-83B3-49BA79324010}"/>
              </a:ext>
            </a:extLst>
          </p:cNvPr>
          <p:cNvSpPr>
            <a:spLocks noGrp="1"/>
          </p:cNvSpPr>
          <p:nvPr>
            <p:ph type="title"/>
          </p:nvPr>
        </p:nvSpPr>
        <p:spPr/>
        <p:txBody>
          <a:bodyPr/>
          <a:lstStyle>
            <a:lvl1pPr>
              <a:defRPr b="0" i="0">
                <a:latin typeface="Avenir"/>
              </a:defRPr>
            </a:lvl1pPr>
          </a:lstStyle>
          <a:p>
            <a:r>
              <a:rPr lang="en-US"/>
              <a:t>Click to edit Master title style</a:t>
            </a:r>
          </a:p>
        </p:txBody>
      </p:sp>
      <p:sp>
        <p:nvSpPr>
          <p:cNvPr id="3" name="Vertical Text Placeholder 2">
            <a:extLst>
              <a:ext uri="{FF2B5EF4-FFF2-40B4-BE49-F238E27FC236}">
                <a16:creationId xmlns:a16="http://schemas.microsoft.com/office/drawing/2014/main" id="{AF180C59-3622-BA44-98AA-EC2D78FD1296}"/>
              </a:ext>
            </a:extLst>
          </p:cNvPr>
          <p:cNvSpPr>
            <a:spLocks noGrp="1"/>
          </p:cNvSpPr>
          <p:nvPr>
            <p:ph type="body" orient="vert" idx="1"/>
          </p:nvPr>
        </p:nvSpPr>
        <p:spPr/>
        <p:txBody>
          <a:bodyPr vert="eaVert"/>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CECE1B-79AE-0246-BBFF-66E49D3D406B}"/>
              </a:ext>
            </a:extLst>
          </p:cNvPr>
          <p:cNvSpPr>
            <a:spLocks noGrp="1"/>
          </p:cNvSpPr>
          <p:nvPr>
            <p:ph type="dt" sz="half" idx="10"/>
          </p:nvPr>
        </p:nvSpPr>
        <p:spPr/>
        <p:txBody>
          <a:bodyPr/>
          <a:lstStyle/>
          <a:p>
            <a:fld id="{21DCEF6D-351D-7242-9449-DC618D495181}" type="datetimeFigureOut">
              <a:rPr lang="en-US" smtClean="0"/>
              <a:t>7/15/2026</a:t>
            </a:fld>
            <a:endParaRPr lang="en-US"/>
          </a:p>
        </p:txBody>
      </p:sp>
      <p:sp>
        <p:nvSpPr>
          <p:cNvPr id="5" name="Footer Placeholder 4">
            <a:extLst>
              <a:ext uri="{FF2B5EF4-FFF2-40B4-BE49-F238E27FC236}">
                <a16:creationId xmlns:a16="http://schemas.microsoft.com/office/drawing/2014/main" id="{A15CFCD4-18C6-D74F-8751-3C1B07DEB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47E0F-1188-C343-8459-737282AB11B5}"/>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540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F1B520-D8A0-9044-8DE4-5EDCB8EBEBE3}"/>
              </a:ext>
            </a:extLst>
          </p:cNvPr>
          <p:cNvSpPr>
            <a:spLocks noGrp="1"/>
          </p:cNvSpPr>
          <p:nvPr>
            <p:ph type="title" orient="vert"/>
          </p:nvPr>
        </p:nvSpPr>
        <p:spPr>
          <a:xfrm>
            <a:off x="8724900" y="365125"/>
            <a:ext cx="2628900" cy="5811838"/>
          </a:xfrm>
        </p:spPr>
        <p:txBody>
          <a:bodyPr vert="eaVert"/>
          <a:lstStyle>
            <a:lvl1pPr>
              <a:defRPr b="0" i="0">
                <a:latin typeface="Avenir"/>
              </a:defRPr>
            </a:lvl1pPr>
          </a:lstStyle>
          <a:p>
            <a:r>
              <a:rPr lang="en-US"/>
              <a:t>Click to edit Master title style</a:t>
            </a:r>
          </a:p>
        </p:txBody>
      </p:sp>
      <p:sp>
        <p:nvSpPr>
          <p:cNvPr id="3" name="Vertical Text Placeholder 2">
            <a:extLst>
              <a:ext uri="{FF2B5EF4-FFF2-40B4-BE49-F238E27FC236}">
                <a16:creationId xmlns:a16="http://schemas.microsoft.com/office/drawing/2014/main" id="{EDFE298B-EA59-834A-B874-792F92CC0342}"/>
              </a:ext>
            </a:extLst>
          </p:cNvPr>
          <p:cNvSpPr>
            <a:spLocks noGrp="1"/>
          </p:cNvSpPr>
          <p:nvPr>
            <p:ph type="body" orient="vert" idx="1"/>
          </p:nvPr>
        </p:nvSpPr>
        <p:spPr>
          <a:xfrm>
            <a:off x="838200" y="365125"/>
            <a:ext cx="7734300" cy="5811838"/>
          </a:xfrm>
        </p:spPr>
        <p:txBody>
          <a:bodyPr vert="eaVert"/>
          <a:lstStyle>
            <a:lvl1pPr>
              <a:defRPr b="0" i="0">
                <a:latin typeface="Avenir"/>
              </a:defRPr>
            </a:lvl1pPr>
            <a:lvl2pPr>
              <a:defRPr b="0" i="0">
                <a:latin typeface="Avenir"/>
              </a:defRPr>
            </a:lvl2pPr>
            <a:lvl3pPr>
              <a:defRPr b="0" i="0">
                <a:latin typeface="Avenir"/>
              </a:defRPr>
            </a:lvl3pPr>
            <a:lvl4pPr>
              <a:defRPr b="0" i="0">
                <a:latin typeface="Avenir"/>
              </a:defRPr>
            </a:lvl4pPr>
            <a:lvl5pPr>
              <a:defRPr b="0" i="0">
                <a:latin typeface="Aveni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9CF34-195F-874B-B08B-79F776ADC0C3}"/>
              </a:ext>
            </a:extLst>
          </p:cNvPr>
          <p:cNvSpPr>
            <a:spLocks noGrp="1"/>
          </p:cNvSpPr>
          <p:nvPr>
            <p:ph type="dt" sz="half" idx="10"/>
          </p:nvPr>
        </p:nvSpPr>
        <p:spPr/>
        <p:txBody>
          <a:bodyPr/>
          <a:lstStyle/>
          <a:p>
            <a:fld id="{21DCEF6D-351D-7242-9449-DC618D495181}" type="datetimeFigureOut">
              <a:rPr lang="en-US" smtClean="0"/>
              <a:t>7/15/2026</a:t>
            </a:fld>
            <a:endParaRPr lang="en-US"/>
          </a:p>
        </p:txBody>
      </p:sp>
      <p:sp>
        <p:nvSpPr>
          <p:cNvPr id="5" name="Footer Placeholder 4">
            <a:extLst>
              <a:ext uri="{FF2B5EF4-FFF2-40B4-BE49-F238E27FC236}">
                <a16:creationId xmlns:a16="http://schemas.microsoft.com/office/drawing/2014/main" id="{53DFF9E4-B3A5-7F40-B6CB-CDEBAFB1E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30BE1-791B-C845-952E-34F663A2D8F0}"/>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206262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8415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4899"/>
                </a:solidFill>
              </a:defRPr>
            </a:lvl1pPr>
          </a:lstStyle>
          <a:p>
            <a:r>
              <a:rPr lang="en-US" dirty="0"/>
              <a:t>Click to edit Master title style</a:t>
            </a:r>
          </a:p>
        </p:txBody>
      </p:sp>
      <p:sp>
        <p:nvSpPr>
          <p:cNvPr id="3" name="Content Placeholder 2"/>
          <p:cNvSpPr>
            <a:spLocks noGrp="1"/>
          </p:cNvSpPr>
          <p:nvPr>
            <p:ph idx="1" hasCustomPrompt="1"/>
          </p:nvPr>
        </p:nvSpPr>
        <p:spPr>
          <a:xfrm>
            <a:off x="609600" y="1600201"/>
            <a:ext cx="10972800" cy="4983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AD136BD2-9C07-2E33-7016-48C3AB8CE1D7}"/>
              </a:ext>
            </a:extLst>
          </p:cNvPr>
          <p:cNvSpPr/>
          <p:nvPr userDrawn="1"/>
        </p:nvSpPr>
        <p:spPr>
          <a:xfrm>
            <a:off x="11681927" y="0"/>
            <a:ext cx="510073" cy="6858000"/>
          </a:xfrm>
          <a:prstGeom prst="rect">
            <a:avLst/>
          </a:prstGeo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9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469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econdary-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4738"/>
            <a:ext cx="12192000" cy="996696"/>
          </a:xfrm>
          <a:prstGeom prst="rect">
            <a:avLst/>
          </a:prstGeom>
        </p:spPr>
      </p:pic>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87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F782-2D02-C642-9A74-D3C0039B2DDE}"/>
              </a:ext>
            </a:extLst>
          </p:cNvPr>
          <p:cNvSpPr>
            <a:spLocks noGrp="1"/>
          </p:cNvSpPr>
          <p:nvPr>
            <p:ph type="ctrTitle"/>
          </p:nvPr>
        </p:nvSpPr>
        <p:spPr>
          <a:xfrm>
            <a:off x="1524000" y="1122363"/>
            <a:ext cx="9144000" cy="2387600"/>
          </a:xfrm>
        </p:spPr>
        <p:txBody>
          <a:bodyPr anchor="b"/>
          <a:lstStyle>
            <a:lvl1pPr algn="ctr">
              <a:defRPr sz="6000" b="0" i="0">
                <a:latin typeface="Avenir"/>
              </a:defRPr>
            </a:lvl1pPr>
          </a:lstStyle>
          <a:p>
            <a:r>
              <a:rPr lang="en-US"/>
              <a:t>Click to edit Master title style</a:t>
            </a:r>
          </a:p>
        </p:txBody>
      </p:sp>
      <p:sp>
        <p:nvSpPr>
          <p:cNvPr id="3" name="Subtitle 2">
            <a:extLst>
              <a:ext uri="{FF2B5EF4-FFF2-40B4-BE49-F238E27FC236}">
                <a16:creationId xmlns:a16="http://schemas.microsoft.com/office/drawing/2014/main" id="{1160FA02-1028-0240-A066-438DC92C2046}"/>
              </a:ext>
            </a:extLst>
          </p:cNvPr>
          <p:cNvSpPr>
            <a:spLocks noGrp="1"/>
          </p:cNvSpPr>
          <p:nvPr>
            <p:ph type="subTitle" idx="1"/>
          </p:nvPr>
        </p:nvSpPr>
        <p:spPr>
          <a:xfrm>
            <a:off x="1524000" y="3602038"/>
            <a:ext cx="9144000" cy="1655762"/>
          </a:xfrm>
        </p:spPr>
        <p:txBody>
          <a:bodyPr/>
          <a:lstStyle>
            <a:lvl1pPr marL="0" indent="0" algn="ctr">
              <a:buNone/>
              <a:defRPr sz="2400" b="0" i="0">
                <a:latin typeface="Aveni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35D00A-450D-9141-8547-D7D9B602C16B}"/>
              </a:ext>
            </a:extLst>
          </p:cNvPr>
          <p:cNvSpPr>
            <a:spLocks noGrp="1"/>
          </p:cNvSpPr>
          <p:nvPr>
            <p:ph type="dt" sz="half" idx="10"/>
          </p:nvPr>
        </p:nvSpPr>
        <p:spPr/>
        <p:txBody>
          <a:bodyPr/>
          <a:lstStyle/>
          <a:p>
            <a:fld id="{21DCEF6D-351D-7242-9449-DC618D495181}" type="datetimeFigureOut">
              <a:rPr lang="en-US" smtClean="0"/>
              <a:t>7/15/2026</a:t>
            </a:fld>
            <a:endParaRPr lang="en-US"/>
          </a:p>
        </p:txBody>
      </p:sp>
      <p:sp>
        <p:nvSpPr>
          <p:cNvPr id="5" name="Footer Placeholder 4">
            <a:extLst>
              <a:ext uri="{FF2B5EF4-FFF2-40B4-BE49-F238E27FC236}">
                <a16:creationId xmlns:a16="http://schemas.microsoft.com/office/drawing/2014/main" id="{8572A465-7317-7A43-AB03-1161FC92F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43DBB-FB3A-9E4C-9691-39B8CAB2C296}"/>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144331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9314-8738-E841-BF29-9ADB0BCCA6DE}"/>
              </a:ext>
            </a:extLst>
          </p:cNvPr>
          <p:cNvSpPr>
            <a:spLocks noGrp="1"/>
          </p:cNvSpPr>
          <p:nvPr>
            <p:ph type="title"/>
          </p:nvPr>
        </p:nvSpPr>
        <p:spPr/>
        <p:txBody>
          <a:bodyPr/>
          <a:lstStyle>
            <a:lvl1pPr>
              <a:defRPr b="0" i="0">
                <a:latin typeface="Avenir"/>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2614101-115E-9848-BD82-98DC4165320C}"/>
              </a:ext>
            </a:extLst>
          </p:cNvPr>
          <p:cNvSpPr>
            <a:spLocks noGrp="1"/>
          </p:cNvSpPr>
          <p:nvPr>
            <p:ph idx="1"/>
          </p:nvPr>
        </p:nvSpPr>
        <p:spPr/>
        <p:txBody>
          <a:bodyPr/>
          <a:lstStyle>
            <a:lvl1pPr>
              <a:defRPr b="0" i="0">
                <a:latin typeface="Avenir"/>
                <a:cs typeface="Arial" panose="020B0604020202020204" pitchFamily="34" charset="0"/>
              </a:defRPr>
            </a:lvl1pPr>
            <a:lvl2pPr>
              <a:defRPr b="0" i="0">
                <a:latin typeface="Avenir"/>
                <a:cs typeface="Arial" panose="020B0604020202020204" pitchFamily="34" charset="0"/>
              </a:defRPr>
            </a:lvl2pPr>
            <a:lvl3pPr>
              <a:defRPr b="0" i="0">
                <a:latin typeface="Avenir"/>
                <a:cs typeface="Arial" panose="020B0604020202020204" pitchFamily="34" charset="0"/>
              </a:defRPr>
            </a:lvl3pPr>
            <a:lvl4pPr>
              <a:defRPr b="0" i="0">
                <a:latin typeface="Avenir"/>
                <a:cs typeface="Arial" panose="020B0604020202020204" pitchFamily="34" charset="0"/>
              </a:defRPr>
            </a:lvl4pPr>
            <a:lvl5pPr>
              <a:defRPr b="0" i="0">
                <a:latin typeface="Avenir"/>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E628A-47A1-8E4C-AB8C-A8BAF677A14C}"/>
              </a:ext>
            </a:extLst>
          </p:cNvPr>
          <p:cNvSpPr>
            <a:spLocks noGrp="1"/>
          </p:cNvSpPr>
          <p:nvPr>
            <p:ph type="dt" sz="half" idx="10"/>
          </p:nvPr>
        </p:nvSpPr>
        <p:spPr/>
        <p:txBody>
          <a:bodyPr/>
          <a:lstStyle/>
          <a:p>
            <a:fld id="{21DCEF6D-351D-7242-9449-DC618D495181}" type="datetimeFigureOut">
              <a:rPr lang="en-US" smtClean="0"/>
              <a:t>7/15/2026</a:t>
            </a:fld>
            <a:endParaRPr lang="en-US"/>
          </a:p>
        </p:txBody>
      </p:sp>
      <p:sp>
        <p:nvSpPr>
          <p:cNvPr id="5" name="Footer Placeholder 4">
            <a:extLst>
              <a:ext uri="{FF2B5EF4-FFF2-40B4-BE49-F238E27FC236}">
                <a16:creationId xmlns:a16="http://schemas.microsoft.com/office/drawing/2014/main" id="{A8EC7A83-B5C2-004D-A455-25CABFC48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61DE8-1775-9947-87E7-E84E56C09896}"/>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17832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4E121F-07DF-4A42-8FF0-E03777B5B4CA}"/>
              </a:ext>
            </a:extLst>
          </p:cNvPr>
          <p:cNvSpPr txBox="1"/>
          <p:nvPr userDrawn="1"/>
        </p:nvSpPr>
        <p:spPr>
          <a:xfrm>
            <a:off x="0" y="0"/>
            <a:ext cx="12192000" cy="1080000"/>
          </a:xfrm>
          <a:prstGeom prst="rect">
            <a:avLst/>
          </a:prstGeom>
          <a:solidFill>
            <a:srgbClr val="521B93"/>
          </a:solidFill>
        </p:spPr>
        <p:txBody>
          <a:bodyPr wrap="square" lIns="91440" tIns="45720" rIns="91440" bIns="45720" rtlCol="0" anchor="ctr" anchorCtr="0">
            <a:noAutofit/>
          </a:bodyPr>
          <a:lstStyle/>
          <a:p>
            <a:pPr marL="363220">
              <a:lnSpc>
                <a:spcPct val="120000"/>
              </a:lnSpc>
            </a:pPr>
            <a:endParaRPr lang="en-US" dirty="0">
              <a:solidFill>
                <a:schemeClr val="accent4"/>
              </a:solidFill>
              <a:cs typeface="Arial"/>
            </a:endParaRPr>
          </a:p>
        </p:txBody>
      </p:sp>
    </p:spTree>
    <p:extLst>
      <p:ext uri="{BB962C8B-B14F-4D97-AF65-F5344CB8AC3E}">
        <p14:creationId xmlns:p14="http://schemas.microsoft.com/office/powerpoint/2010/main" val="302166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4D2A-DD36-5547-8749-DF3B9990320A}"/>
              </a:ext>
            </a:extLst>
          </p:cNvPr>
          <p:cNvSpPr>
            <a:spLocks noGrp="1"/>
          </p:cNvSpPr>
          <p:nvPr>
            <p:ph type="title"/>
          </p:nvPr>
        </p:nvSpPr>
        <p:spPr>
          <a:xfrm>
            <a:off x="831850" y="1709738"/>
            <a:ext cx="10515600" cy="2852737"/>
          </a:xfrm>
        </p:spPr>
        <p:txBody>
          <a:bodyPr anchor="b"/>
          <a:lstStyle>
            <a:lvl1pPr>
              <a:defRPr sz="6000" b="0" i="0">
                <a:latin typeface="Avenir"/>
              </a:defRPr>
            </a:lvl1pPr>
          </a:lstStyle>
          <a:p>
            <a:r>
              <a:rPr lang="en-US"/>
              <a:t>Click to edit Master title style</a:t>
            </a:r>
          </a:p>
        </p:txBody>
      </p:sp>
      <p:sp>
        <p:nvSpPr>
          <p:cNvPr id="3" name="Text Placeholder 2">
            <a:extLst>
              <a:ext uri="{FF2B5EF4-FFF2-40B4-BE49-F238E27FC236}">
                <a16:creationId xmlns:a16="http://schemas.microsoft.com/office/drawing/2014/main" id="{8F499669-624D-CC4E-8460-C88E33024DFE}"/>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Avenir"/>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AA2B95-7BA9-F149-B388-A207B573E453}"/>
              </a:ext>
            </a:extLst>
          </p:cNvPr>
          <p:cNvSpPr>
            <a:spLocks noGrp="1"/>
          </p:cNvSpPr>
          <p:nvPr>
            <p:ph type="dt" sz="half" idx="10"/>
          </p:nvPr>
        </p:nvSpPr>
        <p:spPr/>
        <p:txBody>
          <a:bodyPr/>
          <a:lstStyle/>
          <a:p>
            <a:fld id="{21DCEF6D-351D-7242-9449-DC618D495181}" type="datetimeFigureOut">
              <a:rPr lang="en-US" smtClean="0"/>
              <a:t>7/15/2026</a:t>
            </a:fld>
            <a:endParaRPr lang="en-US"/>
          </a:p>
        </p:txBody>
      </p:sp>
      <p:sp>
        <p:nvSpPr>
          <p:cNvPr id="5" name="Footer Placeholder 4">
            <a:extLst>
              <a:ext uri="{FF2B5EF4-FFF2-40B4-BE49-F238E27FC236}">
                <a16:creationId xmlns:a16="http://schemas.microsoft.com/office/drawing/2014/main" id="{BC301A6F-DAF3-544F-A49C-F40E6900C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86EF5-96B0-B549-A228-BF7F749112CC}"/>
              </a:ext>
            </a:extLst>
          </p:cNvPr>
          <p:cNvSpPr>
            <a:spLocks noGrp="1"/>
          </p:cNvSpPr>
          <p:nvPr>
            <p:ph type="sldNum" sz="quarter" idx="12"/>
          </p:nvPr>
        </p:nvSpPr>
        <p:spPr/>
        <p:txBody>
          <a:bodyPr/>
          <a:lstStyle/>
          <a:p>
            <a:fld id="{E6774C3F-92A2-4F4B-A540-4323F8DD0C9E}" type="slidenum">
              <a:rPr lang="en-US" smtClean="0"/>
              <a:t>‹#›</a:t>
            </a:fld>
            <a:endParaRPr lang="en-US"/>
          </a:p>
        </p:txBody>
      </p:sp>
    </p:spTree>
    <p:extLst>
      <p:ext uri="{BB962C8B-B14F-4D97-AF65-F5344CB8AC3E}">
        <p14:creationId xmlns:p14="http://schemas.microsoft.com/office/powerpoint/2010/main" val="34428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1AA2-E424-AF48-BE0B-AA2CA13DBDC8}" type="datetimeFigureOut">
              <a:rPr lang="en-US" smtClean="0"/>
              <a:t>7/15/2026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6C1F-A62A-E649-96ED-1A90FB2BF938}" type="slidenum">
              <a:rPr lang="en-US" smtClean="0"/>
              <a:t>‹#›</a:t>
            </a:fld>
            <a:endParaRPr lang="en-US"/>
          </a:p>
        </p:txBody>
      </p:sp>
    </p:spTree>
    <p:extLst>
      <p:ext uri="{BB962C8B-B14F-4D97-AF65-F5344CB8AC3E}">
        <p14:creationId xmlns:p14="http://schemas.microsoft.com/office/powerpoint/2010/main" val="3698426862"/>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4" r:id="rId3"/>
    <p:sldLayoutId id="2147483652" r:id="rId4"/>
    <p:sldLayoutId id="214748365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0D7076-0A8C-AC4F-92E4-468E1CC62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3616DE-BCAD-A04B-BDF7-1072F6324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994F4-02E2-EC46-B2A3-336502EDA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CEF6D-351D-7242-9449-DC618D495181}" type="datetimeFigureOut">
              <a:rPr lang="en-US" smtClean="0"/>
              <a:t>7/15/2026</a:t>
            </a:fld>
            <a:endParaRPr lang="en-US"/>
          </a:p>
        </p:txBody>
      </p:sp>
      <p:sp>
        <p:nvSpPr>
          <p:cNvPr id="5" name="Footer Placeholder 4">
            <a:extLst>
              <a:ext uri="{FF2B5EF4-FFF2-40B4-BE49-F238E27FC236}">
                <a16:creationId xmlns:a16="http://schemas.microsoft.com/office/drawing/2014/main" id="{35772A51-8035-C849-B831-CC8C5F2BA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F2B296-8AF8-2144-8BC3-47AA2D99D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74C3F-92A2-4F4B-A540-4323F8DD0C9E}" type="slidenum">
              <a:rPr lang="en-US" smtClean="0"/>
              <a:t>‹#›</a:t>
            </a:fld>
            <a:endParaRPr lang="en-US"/>
          </a:p>
        </p:txBody>
      </p:sp>
    </p:spTree>
    <p:extLst>
      <p:ext uri="{BB962C8B-B14F-4D97-AF65-F5344CB8AC3E}">
        <p14:creationId xmlns:p14="http://schemas.microsoft.com/office/powerpoint/2010/main" val="27249450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b="0" i="0" kern="1200">
          <a:solidFill>
            <a:schemeClr val="tx1"/>
          </a:solidFill>
          <a:latin typeface="Avenir"/>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pter Title"/>
          <p:cNvSpPr txBox="1"/>
          <p:nvPr/>
        </p:nvSpPr>
        <p:spPr>
          <a:xfrm>
            <a:off x="685800" y="4114800"/>
            <a:ext cx="10820400" cy="1828800"/>
          </a:xfrm>
          <a:prstGeom prst="rect">
            <a:avLst/>
          </a:prstGeom>
          <a:noFill/>
        </p:spPr>
        <p:txBody>
          <a:bodyPr wrap="square" lIns="91440" tIns="45720" rIns="91440" bIns="45720" anchor="ctr">
            <a:normAutofit/>
          </a:bodyPr>
          <a:lstStyle/>
          <a:p>
            <a:pPr algn="ctr"/>
            <a:r>
              <a:rPr lang="en-US" sz="3600" b="1" dirty="0">
                <a:solidFill>
                  <a:srgbClr val="FFFFFF"/>
                </a:solidFill>
                <a:latin typeface="Calibri" panose="020F0502020204030204" pitchFamily="34" charset="0"/>
                <a:cs typeface="Calibri" panose="020F0502020204030204" pitchFamily="34" charset="0"/>
              </a:rPr>
              <a:t>Chapter 3: Adjusting Accounts for Financial Statements</a:t>
            </a:r>
          </a:p>
        </p:txBody>
      </p:sp>
    </p:spTree>
    <p:extLst>
      <p:ext uri="{BB962C8B-B14F-4D97-AF65-F5344CB8AC3E}">
        <p14:creationId xmlns:p14="http://schemas.microsoft.com/office/powerpoint/2010/main" val="129693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5A6CF-0DF5-DD6F-3866-4D4FE2AD4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C66CD-14B7-6883-AE80-6F4FB5F278BC}"/>
              </a:ext>
            </a:extLst>
          </p:cNvPr>
          <p:cNvSpPr>
            <a:spLocks noGrp="1"/>
          </p:cNvSpPr>
          <p:nvPr>
            <p:ph type="title"/>
          </p:nvPr>
        </p:nvSpPr>
        <p:spPr/>
        <p:txBody>
          <a:bodyPr>
            <a:normAutofit fontScale="90000"/>
          </a:bodyPr>
          <a:lstStyle/>
          <a:p>
            <a:r>
              <a:rPr lang="en-US" dirty="0"/>
              <a:t>Illustration 2 – Summit Publishing Company Case </a:t>
            </a:r>
          </a:p>
        </p:txBody>
      </p:sp>
      <p:sp>
        <p:nvSpPr>
          <p:cNvPr id="4" name="Text 26">
            <a:extLst>
              <a:ext uri="{FF2B5EF4-FFF2-40B4-BE49-F238E27FC236}">
                <a16:creationId xmlns:a16="http://schemas.microsoft.com/office/drawing/2014/main" id="{E25CE159-8279-C029-740E-326D54FDFCF5}"/>
              </a:ext>
            </a:extLst>
          </p:cNvPr>
          <p:cNvSpPr/>
          <p:nvPr/>
        </p:nvSpPr>
        <p:spPr>
          <a:xfrm>
            <a:off x="481330" y="1417638"/>
            <a:ext cx="11176000" cy="2560002"/>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6" name="Text 2">
            <a:extLst>
              <a:ext uri="{FF2B5EF4-FFF2-40B4-BE49-F238E27FC236}">
                <a16:creationId xmlns:a16="http://schemas.microsoft.com/office/drawing/2014/main" id="{1EC34B04-E8D9-747D-B97F-8867E69B30C7}"/>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000" b="1" dirty="0">
                <a:solidFill>
                  <a:srgbClr val="15803D"/>
                </a:solidFill>
                <a:latin typeface="Arial" pitchFamily="34" charset="0"/>
                <a:ea typeface="Arial" pitchFamily="34" charset="-122"/>
                <a:cs typeface="Arial" pitchFamily="34" charset="-120"/>
              </a:rPr>
              <a:t>Required</a:t>
            </a:r>
            <a:endParaRPr lang="en-US" sz="2000" dirty="0"/>
          </a:p>
        </p:txBody>
      </p:sp>
      <p:sp>
        <p:nvSpPr>
          <p:cNvPr id="7" name="Text 3">
            <a:extLst>
              <a:ext uri="{FF2B5EF4-FFF2-40B4-BE49-F238E27FC236}">
                <a16:creationId xmlns:a16="http://schemas.microsoft.com/office/drawing/2014/main" id="{D375DA1F-BAED-BF68-CA96-A73F2F4738ED}"/>
              </a:ext>
            </a:extLst>
          </p:cNvPr>
          <p:cNvSpPr/>
          <p:nvPr/>
        </p:nvSpPr>
        <p:spPr>
          <a:xfrm>
            <a:off x="801878" y="2005069"/>
            <a:ext cx="10855452" cy="1526801"/>
          </a:xfrm>
          <a:prstGeom prst="rect">
            <a:avLst/>
          </a:prstGeom>
          <a:noFill/>
          <a:ln/>
        </p:spPr>
        <p:txBody>
          <a:bodyPr wrap="square" lIns="0" tIns="0" rIns="0" bIns="0" rtlCol="0" anchor="t"/>
          <a:lstStyle/>
          <a:p>
            <a:pPr>
              <a:lnSpc>
                <a:spcPts val="3000"/>
              </a:lnSpc>
            </a:pPr>
            <a:r>
              <a:rPr lang="ko-KR" sz="2000" dirty="0">
                <a:latin typeface="Arial" panose="020B0604020202020204" pitchFamily="34" charset="0"/>
                <a:ea typeface="맑은 고딕"/>
                <a:cs typeface="Arial" panose="020B0604020202020204" pitchFamily="34" charset="0"/>
              </a:rPr>
              <a:t>1. 3년 기간(2025-2027) 동안 회사의 total income을 계산하시오</a:t>
            </a:r>
          </a:p>
          <a:p>
            <a:pPr>
              <a:lnSpc>
                <a:spcPts val="3000"/>
              </a:lnSpc>
            </a:pPr>
            <a:r>
              <a:rPr lang="ko-KR" sz="2000" dirty="0">
                <a:latin typeface="Arial" panose="020B0604020202020204" pitchFamily="34" charset="0"/>
                <a:ea typeface="맑은 고딕"/>
                <a:cs typeface="Arial" panose="020B0604020202020204" pitchFamily="34" charset="0"/>
              </a:rPr>
              <a:t>2. 각 연도(2025, 2026, 2027)의 annual income을 구하시오</a:t>
            </a:r>
          </a:p>
          <a:p>
            <a:pPr>
              <a:lnSpc>
                <a:spcPts val="3000"/>
              </a:lnSpc>
            </a:pPr>
            <a:r>
              <a:rPr lang="en-US" sz="2000" b="1" dirty="0">
                <a:solidFill>
                  <a:srgbClr val="15803D"/>
                </a:solidFill>
                <a:latin typeface="Arial" panose="020B0604020202020204" pitchFamily="34" charset="0"/>
                <a:ea typeface="Arial" pitchFamily="34" charset="-122"/>
                <a:cs typeface="Arial" panose="020B0604020202020204" pitchFamily="34" charset="0"/>
              </a:rPr>
              <a:t>Notes for Analysis </a:t>
            </a:r>
          </a:p>
          <a:p>
            <a:pPr marL="285750" indent="-285750">
              <a:lnSpc>
                <a:spcPts val="3000"/>
              </a:lnSpc>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Summit Publishing Company의 annual income을 계산하는 가장 좋은 방법은 무엇인가?</a:t>
            </a:r>
          </a:p>
          <a:p>
            <a:pPr marL="285750" indent="-28575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Note : Income = Revenue – Expenses</a:t>
            </a:r>
          </a:p>
          <a:p>
            <a:endParaRPr lang="en-US" dirty="0"/>
          </a:p>
        </p:txBody>
      </p:sp>
      <p:pic>
        <p:nvPicPr>
          <p:cNvPr id="15" name="Picture 14">
            <a:extLst>
              <a:ext uri="{FF2B5EF4-FFF2-40B4-BE49-F238E27FC236}">
                <a16:creationId xmlns:a16="http://schemas.microsoft.com/office/drawing/2014/main" id="{28A4C101-98F3-0FB4-F4BE-BBFBE56C2894}"/>
              </a:ext>
            </a:extLst>
          </p:cNvPr>
          <p:cNvPicPr>
            <a:picLocks noChangeAspect="1"/>
          </p:cNvPicPr>
          <p:nvPr/>
        </p:nvPicPr>
        <p:blipFill>
          <a:blip r:embed="rId3"/>
          <a:stretch>
            <a:fillRect/>
          </a:stretch>
        </p:blipFill>
        <p:spPr>
          <a:xfrm>
            <a:off x="1216639" y="4131765"/>
            <a:ext cx="9392961" cy="2572109"/>
          </a:xfrm>
          <a:prstGeom prst="rect">
            <a:avLst/>
          </a:prstGeom>
        </p:spPr>
      </p:pic>
    </p:spTree>
    <p:extLst>
      <p:ext uri="{BB962C8B-B14F-4D97-AF65-F5344CB8AC3E}">
        <p14:creationId xmlns:p14="http://schemas.microsoft.com/office/powerpoint/2010/main" val="33120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7B553-869A-4B0C-10BC-1FEE9ECEFDE5}"/>
            </a:ext>
          </a:extLst>
        </p:cNvPr>
        <p:cNvGrpSpPr/>
        <p:nvPr/>
      </p:nvGrpSpPr>
      <p:grpSpPr>
        <a:xfrm>
          <a:off x="0" y="0"/>
          <a:ext cx="0" cy="0"/>
          <a:chOff x="0" y="0"/>
          <a:chExt cx="0" cy="0"/>
        </a:xfrm>
      </p:grpSpPr>
      <p:sp>
        <p:nvSpPr>
          <p:cNvPr id="9" name="Text 26">
            <a:extLst>
              <a:ext uri="{FF2B5EF4-FFF2-40B4-BE49-F238E27FC236}">
                <a16:creationId xmlns:a16="http://schemas.microsoft.com/office/drawing/2014/main" id="{77A8D48F-107C-E618-3C9E-04C87D298B5E}"/>
              </a:ext>
            </a:extLst>
          </p:cNvPr>
          <p:cNvSpPr/>
          <p:nvPr/>
        </p:nvSpPr>
        <p:spPr>
          <a:xfrm>
            <a:off x="506095" y="3676625"/>
            <a:ext cx="11074400" cy="2906737"/>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3" name="Text 4">
            <a:extLst>
              <a:ext uri="{FF2B5EF4-FFF2-40B4-BE49-F238E27FC236}">
                <a16:creationId xmlns:a16="http://schemas.microsoft.com/office/drawing/2014/main" id="{FF8F7D67-2A01-D6F4-5D3D-F3387D439774}"/>
              </a:ext>
            </a:extLst>
          </p:cNvPr>
          <p:cNvSpPr/>
          <p:nvPr/>
        </p:nvSpPr>
        <p:spPr>
          <a:xfrm>
            <a:off x="508000" y="1406143"/>
            <a:ext cx="11074400" cy="2148587"/>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1A9FA2D2-3893-4540-AF68-973FBBDDD9B6}"/>
              </a:ext>
            </a:extLst>
          </p:cNvPr>
          <p:cNvSpPr>
            <a:spLocks noGrp="1"/>
          </p:cNvSpPr>
          <p:nvPr>
            <p:ph type="title"/>
          </p:nvPr>
        </p:nvSpPr>
        <p:spPr/>
        <p:txBody>
          <a:bodyPr>
            <a:normAutofit/>
          </a:bodyPr>
          <a:lstStyle/>
          <a:p>
            <a:r>
              <a:rPr lang="en-US" dirty="0"/>
              <a:t>Two Ways to Keep Score: Cash vs. Accrual Basis</a:t>
            </a:r>
          </a:p>
        </p:txBody>
      </p:sp>
      <p:sp>
        <p:nvSpPr>
          <p:cNvPr id="4" name="Text 2">
            <a:extLst>
              <a:ext uri="{FF2B5EF4-FFF2-40B4-BE49-F238E27FC236}">
                <a16:creationId xmlns:a16="http://schemas.microsoft.com/office/drawing/2014/main" id="{D6FD4704-73D3-A7DE-5A44-5BBC4972A970}"/>
              </a:ext>
            </a:extLst>
          </p:cNvPr>
          <p:cNvSpPr/>
          <p:nvPr/>
        </p:nvSpPr>
        <p:spPr>
          <a:xfrm>
            <a:off x="736600" y="1519236"/>
            <a:ext cx="5184140" cy="505422"/>
          </a:xfrm>
          <a:prstGeom prst="rect">
            <a:avLst/>
          </a:prstGeom>
          <a:noFill/>
          <a:ln/>
        </p:spPr>
        <p:txBody>
          <a:bodyPr wrap="square" lIns="0" tIns="0" rIns="0" bIns="0" rtlCol="0" anchor="t"/>
          <a:lstStyle/>
          <a:p>
            <a:pPr>
              <a:lnSpc>
                <a:spcPts val="2380"/>
              </a:lnSpc>
              <a:spcAft>
                <a:spcPts val="1000"/>
              </a:spcAft>
            </a:pPr>
            <a:r>
              <a:rPr lang="en-US" sz="2000" b="1" dirty="0">
                <a:solidFill>
                  <a:srgbClr val="1E40AF"/>
                </a:solidFill>
                <a:latin typeface="Arial" pitchFamily="34" charset="0"/>
                <a:cs typeface="Arial" pitchFamily="34" charset="-120"/>
              </a:rPr>
              <a:t>Cash Basis (Not GAAP)</a:t>
            </a:r>
            <a:endParaRPr lang="en-US" sz="2000" dirty="0"/>
          </a:p>
        </p:txBody>
      </p:sp>
      <p:sp>
        <p:nvSpPr>
          <p:cNvPr id="5" name="Text 3">
            <a:extLst>
              <a:ext uri="{FF2B5EF4-FFF2-40B4-BE49-F238E27FC236}">
                <a16:creationId xmlns:a16="http://schemas.microsoft.com/office/drawing/2014/main" id="{ECA14CE9-1843-CA3F-71D3-3072A81392D7}"/>
              </a:ext>
            </a:extLst>
          </p:cNvPr>
          <p:cNvSpPr/>
          <p:nvPr/>
        </p:nvSpPr>
        <p:spPr>
          <a:xfrm>
            <a:off x="862330" y="1877336"/>
            <a:ext cx="10361930" cy="1677394"/>
          </a:xfrm>
          <a:prstGeom prst="rect">
            <a:avLst/>
          </a:prstGeom>
          <a:noFill/>
          <a:ln/>
        </p:spPr>
        <p:txBody>
          <a:bodyPr wrap="square" lIns="0" tIns="0" rIns="0" bIns="0" rtlCol="0" anchor="t"/>
          <a:lstStyle/>
          <a:p>
            <a:pPr>
              <a:lnSpc>
                <a:spcPts val="3000"/>
              </a:lnSpc>
              <a:buSzPct val="100000"/>
            </a:pPr>
            <a:r>
              <a:rPr lang="en-US" b="1" dirty="0">
                <a:latin typeface="Arial" panose="020B0604020202020204" pitchFamily="34" charset="0"/>
                <a:cs typeface="Arial" panose="020B0604020202020204" pitchFamily="34" charset="0"/>
              </a:rPr>
              <a:t>Definition</a:t>
            </a:r>
            <a:r>
              <a:rPr lang="ko-KR" dirty="0">
                <a:latin typeface="Arial" panose="020B0604020202020204" pitchFamily="34" charset="0"/>
                <a:ea typeface="맑은 고딕"/>
                <a:cs typeface="Arial" panose="020B0604020202020204" pitchFamily="34" charset="0"/>
              </a:rPr>
              <a:t>:				accrual이나 deferral을 기록하지 않음</a:t>
            </a:r>
          </a:p>
          <a:p>
            <a:pPr>
              <a:lnSpc>
                <a:spcPts val="3000"/>
              </a:lnSpc>
              <a:buSzPct val="100000"/>
            </a:pPr>
            <a:r>
              <a:rPr lang="en-US" b="1" dirty="0">
                <a:latin typeface="Arial" panose="020B0604020202020204" pitchFamily="34" charset="0"/>
                <a:cs typeface="Arial" panose="020B0604020202020204" pitchFamily="34" charset="0"/>
              </a:rPr>
              <a:t>Revenue Recognition</a:t>
            </a:r>
            <a:r>
              <a:rPr lang="en-US" dirty="0">
                <a:latin typeface="Arial" panose="020B0604020202020204" pitchFamily="34" charset="0"/>
                <a:cs typeface="Arial" panose="020B0604020202020204" pitchFamily="34" charset="0"/>
              </a:rPr>
              <a:t>:	</a:t>
            </a:r>
            <a:r>
              <a:rPr lang="ko-KR" dirty="0">
                <a:latin typeface="Arial" panose="020B0604020202020204" pitchFamily="34" charset="0"/>
                <a:ea typeface="맑은 고딕" pitchFamily="34" charset="-122"/>
                <a:cs typeface="Arial" panose="020B0604020202020204" pitchFamily="34" charset="0"/>
              </a:rPr>
              <a:t>현금을 받을 때만 revenue를 기록</a:t>
            </a:r>
          </a:p>
          <a:p>
            <a:pPr>
              <a:lnSpc>
                <a:spcPts val="3000"/>
              </a:lnSpc>
              <a:buSzPct val="100000"/>
            </a:pPr>
            <a:r>
              <a:rPr lang="en-US" b="1" dirty="0">
                <a:latin typeface="Arial" panose="020B0604020202020204" pitchFamily="34" charset="0"/>
                <a:cs typeface="Arial" panose="020B0604020202020204" pitchFamily="34" charset="0"/>
              </a:rPr>
              <a:t>Expense Recognition</a:t>
            </a:r>
            <a:r>
              <a:rPr lang="en-US" dirty="0">
                <a:latin typeface="Arial" panose="020B0604020202020204" pitchFamily="34" charset="0"/>
                <a:cs typeface="Arial" panose="020B0604020202020204" pitchFamily="34" charset="0"/>
              </a:rPr>
              <a:t>:	</a:t>
            </a:r>
            <a:r>
              <a:rPr lang="ko-KR" dirty="0">
                <a:solidFill>
                  <a:srgbClr val="1D1D1D"/>
                </a:solidFill>
                <a:latin typeface="Arial" panose="020B0604020202020204" pitchFamily="34" charset="0"/>
                <a:ea typeface="맑은 고딕" pitchFamily="34" charset="-122"/>
                <a:cs typeface="Arial" panose="020B0604020202020204" pitchFamily="34" charset="0"/>
              </a:rPr>
              <a:t>현금을 지급할 때만 expense를 기록</a:t>
            </a:r>
          </a:p>
          <a:p>
            <a:pPr>
              <a:lnSpc>
                <a:spcPts val="3000"/>
              </a:lnSpc>
              <a:buSzPct val="100000"/>
            </a:pPr>
            <a:r>
              <a:rPr lang="en-US" b="1" dirty="0">
                <a:solidFill>
                  <a:srgbClr val="1D1D1D"/>
                </a:solidFill>
                <a:latin typeface="Arial" panose="020B0604020202020204" pitchFamily="34" charset="0"/>
                <a:cs typeface="Arial" panose="020B0604020202020204" pitchFamily="34" charset="0"/>
              </a:rPr>
              <a:t>Focus</a:t>
            </a:r>
            <a:r>
              <a:rPr lang="en-US" dirty="0">
                <a:solidFill>
                  <a:srgbClr val="1D1D1D"/>
                </a:solidFill>
                <a:latin typeface="Arial" panose="020B0604020202020204" pitchFamily="34" charset="0"/>
                <a:cs typeface="Arial" panose="020B0604020202020204" pitchFamily="34" charset="0"/>
              </a:rPr>
              <a:t>:	</a:t>
            </a:r>
            <a:r>
              <a:rPr lang="ko-KR" dirty="0">
                <a:solidFill>
                  <a:srgbClr val="1D1D1D"/>
                </a:solidFill>
                <a:latin typeface="Arial" panose="020B0604020202020204" pitchFamily="34" charset="0"/>
                <a:ea typeface="맑은 고딕" pitchFamily="34" charset="-122"/>
                <a:cs typeface="Arial" panose="020B0604020202020204" pitchFamily="34" charset="0"/>
              </a:rPr>
              <a:t> 				현금 유입·유출 — 단순한 유동성 관점</a:t>
            </a:r>
            <a:r>
              <a:rPr lang="en-US" sz="2000" dirty="0">
                <a:solidFill>
                  <a:srgbClr val="1D1D1D"/>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p>
          <a:p>
            <a:pPr>
              <a:lnSpc>
                <a:spcPts val="3000"/>
              </a:lnSpc>
              <a:buSzPct val="100000"/>
            </a:pPr>
            <a:endParaRPr lang="en-US" sz="2000" dirty="0">
              <a:latin typeface="Arial" panose="020B0604020202020204" pitchFamily="34" charset="0"/>
              <a:cs typeface="Arial" panose="020B0604020202020204" pitchFamily="34" charset="0"/>
            </a:endParaRPr>
          </a:p>
        </p:txBody>
      </p:sp>
      <p:sp>
        <p:nvSpPr>
          <p:cNvPr id="24" name="Text 10">
            <a:extLst>
              <a:ext uri="{FF2B5EF4-FFF2-40B4-BE49-F238E27FC236}">
                <a16:creationId xmlns:a16="http://schemas.microsoft.com/office/drawing/2014/main" id="{EA0D1B3D-6FCA-8A0F-0378-F862E903A2CC}"/>
              </a:ext>
            </a:extLst>
          </p:cNvPr>
          <p:cNvSpPr/>
          <p:nvPr/>
        </p:nvSpPr>
        <p:spPr>
          <a:xfrm>
            <a:off x="736600" y="3876512"/>
            <a:ext cx="7378700" cy="284361"/>
          </a:xfrm>
          <a:prstGeom prst="rect">
            <a:avLst/>
          </a:prstGeom>
          <a:noFill/>
          <a:ln/>
        </p:spPr>
        <p:txBody>
          <a:bodyPr wrap="square" lIns="0" tIns="0" rIns="0" bIns="0" rtlCol="0" anchor="t"/>
          <a:lstStyle/>
          <a:p>
            <a:pPr>
              <a:lnSpc>
                <a:spcPts val="2240"/>
              </a:lnSpc>
              <a:spcAft>
                <a:spcPts val="800"/>
              </a:spcAft>
            </a:pPr>
            <a:r>
              <a:rPr lang="en-US" sz="2000" b="1" dirty="0">
                <a:solidFill>
                  <a:srgbClr val="15803D"/>
                </a:solidFill>
                <a:latin typeface="Arial" pitchFamily="34" charset="0"/>
                <a:ea typeface="Arial" pitchFamily="34" charset="-122"/>
                <a:cs typeface="Arial" pitchFamily="34" charset="-120"/>
              </a:rPr>
              <a:t>Accrual Basis (GAAP)</a:t>
            </a:r>
            <a:endParaRPr lang="en-US" sz="2000" dirty="0"/>
          </a:p>
        </p:txBody>
      </p:sp>
      <p:sp>
        <p:nvSpPr>
          <p:cNvPr id="6" name="Text 3">
            <a:extLst>
              <a:ext uri="{FF2B5EF4-FFF2-40B4-BE49-F238E27FC236}">
                <a16:creationId xmlns:a16="http://schemas.microsoft.com/office/drawing/2014/main" id="{D1C9002B-EEBE-A23F-F5E9-C6A59385CCD3}"/>
              </a:ext>
            </a:extLst>
          </p:cNvPr>
          <p:cNvSpPr/>
          <p:nvPr/>
        </p:nvSpPr>
        <p:spPr>
          <a:xfrm>
            <a:off x="797560" y="4167146"/>
            <a:ext cx="10688066" cy="2286969"/>
          </a:xfrm>
          <a:prstGeom prst="rect">
            <a:avLst/>
          </a:prstGeom>
          <a:noFill/>
          <a:ln/>
        </p:spPr>
        <p:txBody>
          <a:bodyPr wrap="square" lIns="0" tIns="0" rIns="0" bIns="0" rtlCol="0" anchor="t"/>
          <a:lstStyle/>
          <a:p>
            <a:pPr>
              <a:lnSpc>
                <a:spcPts val="3000"/>
              </a:lnSpc>
              <a:buSzPct val="100000"/>
            </a:pPr>
            <a:r>
              <a:rPr lang="en-US" b="1" dirty="0">
                <a:latin typeface="Arial" panose="020B0604020202020204" pitchFamily="34" charset="0"/>
                <a:cs typeface="Arial" panose="020B0604020202020204" pitchFamily="34" charset="0"/>
              </a:rPr>
              <a:t>Definition</a:t>
            </a:r>
            <a:r>
              <a:rPr lang="ko-KR" dirty="0">
                <a:latin typeface="Arial" panose="020B0604020202020204" pitchFamily="34" charset="0"/>
                <a:ea typeface="맑은 고딕"/>
                <a:cs typeface="Arial" panose="020B0604020202020204" pitchFamily="34" charset="0"/>
              </a:rPr>
              <a:t>:				경제적 활동에 기반한 인식</a:t>
            </a:r>
          </a:p>
          <a:p>
            <a:pPr>
              <a:lnSpc>
                <a:spcPts val="3000"/>
              </a:lnSpc>
              <a:buSzPct val="100000"/>
            </a:pPr>
            <a:r>
              <a:rPr lang="en-US" b="1" dirty="0">
                <a:latin typeface="Arial" panose="020B0604020202020204" pitchFamily="34" charset="0"/>
                <a:cs typeface="Arial" panose="020B0604020202020204" pitchFamily="34" charset="0"/>
              </a:rPr>
              <a:t>Revenue Recognition</a:t>
            </a:r>
            <a:r>
              <a:rPr lang="en-US" dirty="0">
                <a:latin typeface="Arial" panose="020B0604020202020204" pitchFamily="34" charset="0"/>
                <a:cs typeface="Arial" panose="020B0604020202020204" pitchFamily="34" charset="0"/>
              </a:rPr>
              <a:t>:	</a:t>
            </a:r>
            <a:r>
              <a:rPr lang="ko-KR" dirty="0">
                <a:latin typeface="Arial" pitchFamily="34" charset="0"/>
                <a:ea typeface="맑은 고딕" pitchFamily="34" charset="-122"/>
                <a:cs typeface="Arial" pitchFamily="34" charset="-120"/>
              </a:rPr>
              <a:t>재화가 판매되거나 용역이 제공될 때 revenue를 인식하며,</a:t>
            </a:r>
          </a:p>
          <a:p>
            <a:pPr>
              <a:lnSpc>
                <a:spcPts val="3000"/>
              </a:lnSpc>
              <a:buSzPct val="100000"/>
            </a:pPr>
            <a:r>
              <a:rPr lang="ko-KR" dirty="0">
                <a:latin typeface="Arial" pitchFamily="34" charset="0"/>
                <a:ea typeface="맑은 고딕" pitchFamily="34" charset="-122"/>
                <a:cs typeface="Arial" pitchFamily="34" charset="-120"/>
              </a:rPr>
              <a:t> 						현금이 회수될 때가 아님</a:t>
            </a:r>
            <a:endParaRPr lang="en-US" dirty="0"/>
          </a:p>
          <a:p>
            <a:pPr>
              <a:lnSpc>
                <a:spcPts val="3000"/>
              </a:lnSpc>
              <a:buSzPct val="100000"/>
            </a:pPr>
            <a:r>
              <a:rPr lang="en-US" b="1" dirty="0">
                <a:latin typeface="Arial" panose="020B0604020202020204" pitchFamily="34" charset="0"/>
                <a:cs typeface="Arial" panose="020B0604020202020204" pitchFamily="34" charset="0"/>
              </a:rPr>
              <a:t>Expense Recognition</a:t>
            </a:r>
            <a:r>
              <a:rPr lang="en-US" dirty="0">
                <a:latin typeface="Arial" panose="020B0604020202020204" pitchFamily="34" charset="0"/>
                <a:cs typeface="Arial" panose="020B0604020202020204" pitchFamily="34" charset="0"/>
              </a:rPr>
              <a:t>:	</a:t>
            </a:r>
            <a:r>
              <a:rPr lang="ko-KR" dirty="0">
                <a:solidFill>
                  <a:srgbClr val="1D1D1D"/>
                </a:solidFill>
                <a:latin typeface="Arial" pitchFamily="34" charset="0"/>
                <a:ea typeface="맑은 고딕" pitchFamily="34" charset="-122"/>
                <a:cs typeface="Arial" pitchFamily="34" charset="-120"/>
              </a:rPr>
              <a:t>관련 revenue와 같은 기간에, 또는 효익이</a:t>
            </a:r>
          </a:p>
          <a:p>
            <a:pPr>
              <a:lnSpc>
                <a:spcPts val="3000"/>
              </a:lnSpc>
              <a:buSzPct val="100000"/>
            </a:pPr>
            <a:r>
              <a:rPr lang="ko-KR" dirty="0">
                <a:solidFill>
                  <a:srgbClr val="1D1D1D"/>
                </a:solidFill>
                <a:latin typeface="Arial" pitchFamily="34" charset="0"/>
                <a:ea typeface="맑은 고딕" pitchFamily="34" charset="-122"/>
                <a:cs typeface="Arial" pitchFamily="34" charset="-120"/>
              </a:rPr>
              <a:t>						소멸할 때 expense를 인식</a:t>
            </a:r>
            <a:endParaRPr lang="en-US" dirty="0">
              <a:solidFill>
                <a:srgbClr val="1D1D1D"/>
              </a:solidFill>
              <a:latin typeface="Arial" panose="020B0604020202020204" pitchFamily="34" charset="0"/>
              <a:ea typeface="Arial" pitchFamily="34" charset="-122"/>
              <a:cs typeface="Arial" panose="020B0604020202020204" pitchFamily="34" charset="0"/>
            </a:endParaRPr>
          </a:p>
          <a:p>
            <a:pPr>
              <a:lnSpc>
                <a:spcPts val="3000"/>
              </a:lnSpc>
              <a:buSzPct val="100000"/>
            </a:pPr>
            <a:r>
              <a:rPr lang="en-US" b="1" dirty="0">
                <a:solidFill>
                  <a:srgbClr val="1D1D1D"/>
                </a:solidFill>
                <a:latin typeface="Arial" panose="020B0604020202020204" pitchFamily="34" charset="0"/>
                <a:cs typeface="Arial" panose="020B0604020202020204" pitchFamily="34" charset="0"/>
              </a:rPr>
              <a:t>Focus</a:t>
            </a:r>
            <a:r>
              <a:rPr lang="en-US" dirty="0">
                <a:solidFill>
                  <a:srgbClr val="1D1D1D"/>
                </a:solidFill>
                <a:latin typeface="Arial" panose="020B0604020202020204" pitchFamily="34" charset="0"/>
                <a:cs typeface="Arial" panose="020B0604020202020204" pitchFamily="34" charset="0"/>
              </a:rPr>
              <a:t>:	</a:t>
            </a:r>
            <a:r>
              <a:rPr lang="ko-KR" dirty="0">
                <a:solidFill>
                  <a:srgbClr val="1D1D1D"/>
                </a:solidFill>
                <a:latin typeface="Arial" panose="020B0604020202020204" pitchFamily="34" charset="0"/>
                <a:ea typeface="맑은 고딕" pitchFamily="34" charset="-122"/>
                <a:cs typeface="Arial" panose="020B0604020202020204" pitchFamily="34" charset="0"/>
              </a:rPr>
              <a:t> 				거래의 경제적 실질</a:t>
            </a:r>
            <a:endParaRPr lang="en-US" dirty="0"/>
          </a:p>
          <a:p>
            <a:pPr>
              <a:lnSpc>
                <a:spcPts val="3000"/>
              </a:lnSpc>
              <a:buSzPct val="100000"/>
            </a:pPr>
            <a:r>
              <a:rPr lang="en-US" sz="2000" dirty="0">
                <a:solidFill>
                  <a:srgbClr val="1D1D1D"/>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p>
          <a:p>
            <a:pPr>
              <a:lnSpc>
                <a:spcPts val="3000"/>
              </a:lnSpc>
              <a:buSzPct val="100000"/>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7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74E59-18FE-9FB3-5061-469BFFB69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A742E-EEE6-048A-D380-855025A230B8}"/>
              </a:ext>
            </a:extLst>
          </p:cNvPr>
          <p:cNvSpPr>
            <a:spLocks noGrp="1"/>
          </p:cNvSpPr>
          <p:nvPr>
            <p:ph type="title"/>
          </p:nvPr>
        </p:nvSpPr>
        <p:spPr/>
        <p:txBody>
          <a:bodyPr>
            <a:normAutofit fontScale="90000"/>
          </a:bodyPr>
          <a:lstStyle/>
          <a:p>
            <a:r>
              <a:rPr lang="en-US" dirty="0"/>
              <a:t>Illustration 2 – Summit Publishing Company Case </a:t>
            </a:r>
          </a:p>
        </p:txBody>
      </p:sp>
      <p:sp>
        <p:nvSpPr>
          <p:cNvPr id="6" name="Text 2">
            <a:extLst>
              <a:ext uri="{FF2B5EF4-FFF2-40B4-BE49-F238E27FC236}">
                <a16:creationId xmlns:a16="http://schemas.microsoft.com/office/drawing/2014/main" id="{5AA0F884-9E2D-EFC9-C2DD-5E608905D480}"/>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400" b="1" dirty="0">
                <a:solidFill>
                  <a:srgbClr val="1F4899"/>
                </a:solidFill>
              </a:rPr>
              <a:t>Summit Publishing: Cash-basis summary</a:t>
            </a:r>
            <a:endParaRPr lang="en-US" sz="2400" dirty="0">
              <a:solidFill>
                <a:srgbClr val="1F4899"/>
              </a:solidFill>
            </a:endParaRPr>
          </a:p>
          <a:p>
            <a:pPr>
              <a:lnSpc>
                <a:spcPts val="2520"/>
              </a:lnSpc>
              <a:spcAft>
                <a:spcPts val="1000"/>
              </a:spcAft>
            </a:pPr>
            <a:endParaRPr lang="en-US" sz="2000" dirty="0"/>
          </a:p>
        </p:txBody>
      </p:sp>
      <p:pic>
        <p:nvPicPr>
          <p:cNvPr id="15" name="Picture 14">
            <a:extLst>
              <a:ext uri="{FF2B5EF4-FFF2-40B4-BE49-F238E27FC236}">
                <a16:creationId xmlns:a16="http://schemas.microsoft.com/office/drawing/2014/main" id="{D56323B5-CB68-505B-F997-A88DD6D327DF}"/>
              </a:ext>
            </a:extLst>
          </p:cNvPr>
          <p:cNvPicPr>
            <a:picLocks noChangeAspect="1"/>
          </p:cNvPicPr>
          <p:nvPr/>
        </p:nvPicPr>
        <p:blipFill>
          <a:blip r:embed="rId3"/>
          <a:stretch>
            <a:fillRect/>
          </a:stretch>
        </p:blipFill>
        <p:spPr>
          <a:xfrm>
            <a:off x="441115" y="2320290"/>
            <a:ext cx="10631691" cy="2911315"/>
          </a:xfrm>
          <a:prstGeom prst="rect">
            <a:avLst/>
          </a:prstGeom>
        </p:spPr>
      </p:pic>
      <p:sp>
        <p:nvSpPr>
          <p:cNvPr id="10" name="TextBox 9">
            <a:extLst>
              <a:ext uri="{FF2B5EF4-FFF2-40B4-BE49-F238E27FC236}">
                <a16:creationId xmlns:a16="http://schemas.microsoft.com/office/drawing/2014/main" id="{6072AD4B-1C07-5B1F-FB35-DEBB304EE6E9}"/>
              </a:ext>
            </a:extLst>
          </p:cNvPr>
          <p:cNvSpPr txBox="1"/>
          <p:nvPr/>
        </p:nvSpPr>
        <p:spPr>
          <a:xfrm>
            <a:off x="4994910" y="4697730"/>
            <a:ext cx="1123950" cy="369332"/>
          </a:xfrm>
          <a:prstGeom prst="rect">
            <a:avLst/>
          </a:prstGeom>
          <a:noFill/>
        </p:spPr>
        <p:txBody>
          <a:bodyPr wrap="square" rtlCol="0">
            <a:spAutoFit/>
          </a:bodyPr>
          <a:lstStyle/>
          <a:p>
            <a:pPr algn="r"/>
            <a:r>
              <a:rPr lang="en-US" dirty="0">
                <a:solidFill>
                  <a:srgbClr val="C00000"/>
                </a:solidFill>
              </a:rPr>
              <a:t>90,000</a:t>
            </a:r>
          </a:p>
        </p:txBody>
      </p:sp>
    </p:spTree>
    <p:extLst>
      <p:ext uri="{BB962C8B-B14F-4D97-AF65-F5344CB8AC3E}">
        <p14:creationId xmlns:p14="http://schemas.microsoft.com/office/powerpoint/2010/main" val="38141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6AD60-7199-7DC5-3150-BEA3B39F0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DE0108-7E25-A4B4-6358-F22126D88675}"/>
              </a:ext>
            </a:extLst>
          </p:cNvPr>
          <p:cNvSpPr>
            <a:spLocks noGrp="1"/>
          </p:cNvSpPr>
          <p:nvPr>
            <p:ph type="title"/>
          </p:nvPr>
        </p:nvSpPr>
        <p:spPr/>
        <p:txBody>
          <a:bodyPr>
            <a:normAutofit fontScale="90000"/>
          </a:bodyPr>
          <a:lstStyle/>
          <a:p>
            <a:r>
              <a:rPr lang="en-US" dirty="0"/>
              <a:t>Illustration 2 – Summit Publishing Company Case </a:t>
            </a:r>
          </a:p>
        </p:txBody>
      </p:sp>
      <p:sp>
        <p:nvSpPr>
          <p:cNvPr id="6" name="Text 2">
            <a:extLst>
              <a:ext uri="{FF2B5EF4-FFF2-40B4-BE49-F238E27FC236}">
                <a16:creationId xmlns:a16="http://schemas.microsoft.com/office/drawing/2014/main" id="{1AB4BF1E-7116-6767-A117-23A70AED5E1A}"/>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400" b="1" dirty="0">
                <a:solidFill>
                  <a:srgbClr val="1F4899"/>
                </a:solidFill>
              </a:rPr>
              <a:t>Summit Publishing: Accrual-basis summary</a:t>
            </a:r>
            <a:endParaRPr lang="en-US" sz="2400" dirty="0">
              <a:solidFill>
                <a:srgbClr val="1F4899"/>
              </a:solidFill>
            </a:endParaRPr>
          </a:p>
          <a:p>
            <a:pPr>
              <a:lnSpc>
                <a:spcPts val="2520"/>
              </a:lnSpc>
              <a:spcAft>
                <a:spcPts val="1000"/>
              </a:spcAft>
            </a:pPr>
            <a:endParaRPr lang="en-US" sz="2000" dirty="0"/>
          </a:p>
        </p:txBody>
      </p:sp>
      <p:pic>
        <p:nvPicPr>
          <p:cNvPr id="4" name="Picture 3">
            <a:extLst>
              <a:ext uri="{FF2B5EF4-FFF2-40B4-BE49-F238E27FC236}">
                <a16:creationId xmlns:a16="http://schemas.microsoft.com/office/drawing/2014/main" id="{29E194DD-D86C-3274-33E0-C97A59D3785D}"/>
              </a:ext>
            </a:extLst>
          </p:cNvPr>
          <p:cNvPicPr>
            <a:picLocks noChangeAspect="1"/>
          </p:cNvPicPr>
          <p:nvPr/>
        </p:nvPicPr>
        <p:blipFill>
          <a:blip r:embed="rId3"/>
          <a:stretch>
            <a:fillRect/>
          </a:stretch>
        </p:blipFill>
        <p:spPr>
          <a:xfrm>
            <a:off x="655151" y="2143962"/>
            <a:ext cx="10310029" cy="3605920"/>
          </a:xfrm>
          <a:prstGeom prst="rect">
            <a:avLst/>
          </a:prstGeom>
        </p:spPr>
      </p:pic>
      <p:sp>
        <p:nvSpPr>
          <p:cNvPr id="5" name="TextBox 4">
            <a:extLst>
              <a:ext uri="{FF2B5EF4-FFF2-40B4-BE49-F238E27FC236}">
                <a16:creationId xmlns:a16="http://schemas.microsoft.com/office/drawing/2014/main" id="{C84B1E15-685F-1957-7109-FC8966CD8083}"/>
              </a:ext>
            </a:extLst>
          </p:cNvPr>
          <p:cNvSpPr txBox="1"/>
          <p:nvPr/>
        </p:nvSpPr>
        <p:spPr>
          <a:xfrm>
            <a:off x="4903470" y="3577590"/>
            <a:ext cx="1123950" cy="369332"/>
          </a:xfrm>
          <a:prstGeom prst="rect">
            <a:avLst/>
          </a:prstGeom>
          <a:noFill/>
        </p:spPr>
        <p:txBody>
          <a:bodyPr wrap="square" rtlCol="0">
            <a:spAutoFit/>
          </a:bodyPr>
          <a:lstStyle/>
          <a:p>
            <a:pPr algn="r"/>
            <a:r>
              <a:rPr lang="en-US" dirty="0">
                <a:solidFill>
                  <a:srgbClr val="C00000"/>
                </a:solidFill>
              </a:rPr>
              <a:t>$300,000</a:t>
            </a:r>
          </a:p>
        </p:txBody>
      </p:sp>
      <p:sp>
        <p:nvSpPr>
          <p:cNvPr id="7" name="TextBox 6">
            <a:extLst>
              <a:ext uri="{FF2B5EF4-FFF2-40B4-BE49-F238E27FC236}">
                <a16:creationId xmlns:a16="http://schemas.microsoft.com/office/drawing/2014/main" id="{10C6FB1F-077A-82ED-FD21-9BF2D3CE25AE}"/>
              </a:ext>
            </a:extLst>
          </p:cNvPr>
          <p:cNvSpPr txBox="1"/>
          <p:nvPr/>
        </p:nvSpPr>
        <p:spPr>
          <a:xfrm>
            <a:off x="4918710" y="4461510"/>
            <a:ext cx="1123950" cy="369332"/>
          </a:xfrm>
          <a:prstGeom prst="rect">
            <a:avLst/>
          </a:prstGeom>
          <a:noFill/>
        </p:spPr>
        <p:txBody>
          <a:bodyPr wrap="square" rtlCol="0">
            <a:spAutoFit/>
          </a:bodyPr>
          <a:lstStyle/>
          <a:p>
            <a:pPr algn="r"/>
            <a:r>
              <a:rPr lang="en-US" dirty="0">
                <a:solidFill>
                  <a:srgbClr val="C00000"/>
                </a:solidFill>
              </a:rPr>
              <a:t>(180,000)</a:t>
            </a:r>
          </a:p>
        </p:txBody>
      </p:sp>
      <p:sp>
        <p:nvSpPr>
          <p:cNvPr id="8" name="TextBox 7">
            <a:extLst>
              <a:ext uri="{FF2B5EF4-FFF2-40B4-BE49-F238E27FC236}">
                <a16:creationId xmlns:a16="http://schemas.microsoft.com/office/drawing/2014/main" id="{F051CBF2-3106-9879-F770-213214742C28}"/>
              </a:ext>
            </a:extLst>
          </p:cNvPr>
          <p:cNvSpPr txBox="1"/>
          <p:nvPr/>
        </p:nvSpPr>
        <p:spPr>
          <a:xfrm>
            <a:off x="4922520" y="4842510"/>
            <a:ext cx="1123950" cy="369332"/>
          </a:xfrm>
          <a:prstGeom prst="rect">
            <a:avLst/>
          </a:prstGeom>
          <a:noFill/>
        </p:spPr>
        <p:txBody>
          <a:bodyPr wrap="square" rtlCol="0">
            <a:spAutoFit/>
          </a:bodyPr>
          <a:lstStyle/>
          <a:p>
            <a:pPr algn="r"/>
            <a:r>
              <a:rPr lang="en-US" dirty="0">
                <a:solidFill>
                  <a:srgbClr val="C00000"/>
                </a:solidFill>
              </a:rPr>
              <a:t>30,000</a:t>
            </a:r>
          </a:p>
        </p:txBody>
      </p:sp>
      <p:sp>
        <p:nvSpPr>
          <p:cNvPr id="9" name="TextBox 8">
            <a:extLst>
              <a:ext uri="{FF2B5EF4-FFF2-40B4-BE49-F238E27FC236}">
                <a16:creationId xmlns:a16="http://schemas.microsoft.com/office/drawing/2014/main" id="{7E283B39-06E4-D72D-B59E-9CDDDFFDCE5E}"/>
              </a:ext>
            </a:extLst>
          </p:cNvPr>
          <p:cNvSpPr txBox="1"/>
          <p:nvPr/>
        </p:nvSpPr>
        <p:spPr>
          <a:xfrm>
            <a:off x="4926330" y="5394960"/>
            <a:ext cx="1123950" cy="369332"/>
          </a:xfrm>
          <a:prstGeom prst="rect">
            <a:avLst/>
          </a:prstGeom>
          <a:noFill/>
        </p:spPr>
        <p:txBody>
          <a:bodyPr wrap="square" rtlCol="0">
            <a:spAutoFit/>
          </a:bodyPr>
          <a:lstStyle/>
          <a:p>
            <a:pPr algn="r"/>
            <a:r>
              <a:rPr lang="en-US" dirty="0">
                <a:solidFill>
                  <a:srgbClr val="C00000"/>
                </a:solidFill>
              </a:rPr>
              <a:t>90,000</a:t>
            </a:r>
          </a:p>
        </p:txBody>
      </p:sp>
    </p:spTree>
    <p:extLst>
      <p:ext uri="{BB962C8B-B14F-4D97-AF65-F5344CB8AC3E}">
        <p14:creationId xmlns:p14="http://schemas.microsoft.com/office/powerpoint/2010/main" val="10905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D1B78-082C-77AA-F021-6DFE3FD9E154}"/>
            </a:ext>
          </a:extLst>
        </p:cNvPr>
        <p:cNvGrpSpPr/>
        <p:nvPr/>
      </p:nvGrpSpPr>
      <p:grpSpPr>
        <a:xfrm>
          <a:off x="0" y="0"/>
          <a:ext cx="0" cy="0"/>
          <a:chOff x="0" y="0"/>
          <a:chExt cx="0" cy="0"/>
        </a:xfrm>
      </p:grpSpPr>
      <p:sp>
        <p:nvSpPr>
          <p:cNvPr id="51" name="Text 11">
            <a:extLst>
              <a:ext uri="{FF2B5EF4-FFF2-40B4-BE49-F238E27FC236}">
                <a16:creationId xmlns:a16="http://schemas.microsoft.com/office/drawing/2014/main" id="{8832E50F-53F9-F18B-B7CA-6DF3A0E96FB5}"/>
              </a:ext>
            </a:extLst>
          </p:cNvPr>
          <p:cNvSpPr/>
          <p:nvPr/>
        </p:nvSpPr>
        <p:spPr>
          <a:xfrm>
            <a:off x="435745" y="1216685"/>
            <a:ext cx="11176000" cy="566039"/>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50" name="Text 26">
            <a:extLst>
              <a:ext uri="{FF2B5EF4-FFF2-40B4-BE49-F238E27FC236}">
                <a16:creationId xmlns:a16="http://schemas.microsoft.com/office/drawing/2014/main" id="{87AE836A-D640-6365-4AAC-FDE3D1D08C5F}"/>
              </a:ext>
            </a:extLst>
          </p:cNvPr>
          <p:cNvSpPr/>
          <p:nvPr/>
        </p:nvSpPr>
        <p:spPr>
          <a:xfrm>
            <a:off x="435745" y="6099566"/>
            <a:ext cx="11176000" cy="576943"/>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8CBB8A96-EB7C-44A4-308F-1A8D3881A4AA}"/>
              </a:ext>
            </a:extLst>
          </p:cNvPr>
          <p:cNvSpPr>
            <a:spLocks noGrp="1"/>
          </p:cNvSpPr>
          <p:nvPr>
            <p:ph type="title"/>
          </p:nvPr>
        </p:nvSpPr>
        <p:spPr/>
        <p:txBody>
          <a:bodyPr>
            <a:normAutofit fontScale="90000"/>
          </a:bodyPr>
          <a:lstStyle/>
          <a:p>
            <a:r>
              <a:rPr lang="en-US" dirty="0"/>
              <a:t>Illustration 2 – Summit Publishing Company Case </a:t>
            </a:r>
          </a:p>
        </p:txBody>
      </p:sp>
      <p:sp>
        <p:nvSpPr>
          <p:cNvPr id="6" name="Text 2">
            <a:extLst>
              <a:ext uri="{FF2B5EF4-FFF2-40B4-BE49-F238E27FC236}">
                <a16:creationId xmlns:a16="http://schemas.microsoft.com/office/drawing/2014/main" id="{657FBA4F-E629-5345-625C-5A3ACF3DC756}"/>
              </a:ext>
            </a:extLst>
          </p:cNvPr>
          <p:cNvSpPr/>
          <p:nvPr/>
        </p:nvSpPr>
        <p:spPr>
          <a:xfrm>
            <a:off x="726948" y="1352074"/>
            <a:ext cx="10855452" cy="319881"/>
          </a:xfrm>
          <a:prstGeom prst="rect">
            <a:avLst/>
          </a:prstGeom>
          <a:noFill/>
          <a:ln/>
        </p:spPr>
        <p:txBody>
          <a:bodyPr wrap="square" lIns="0" tIns="0" rIns="0" bIns="0" rtlCol="0" anchor="t"/>
          <a:lstStyle/>
          <a:p>
            <a:pPr>
              <a:lnSpc>
                <a:spcPts val="2520"/>
              </a:lnSpc>
              <a:spcAft>
                <a:spcPts val="1000"/>
              </a:spcAft>
            </a:pPr>
            <a:r>
              <a:rPr lang="ko-KR" sz="2400" b="1" dirty="0">
                <a:solidFill>
                  <a:srgbClr val="1F4899"/>
                </a:solidFill>
                <a:ea typeface="맑은 고딕"/>
              </a:rPr>
              <a:t>Cash Basis는 성과를 왜곡하고, Accrual은 성과를 드러냄</a:t>
            </a:r>
            <a:endParaRPr lang="en-US" sz="2400" dirty="0">
              <a:solidFill>
                <a:srgbClr val="1F4899"/>
              </a:solidFill>
            </a:endParaRPr>
          </a:p>
          <a:p>
            <a:pPr>
              <a:lnSpc>
                <a:spcPts val="2520"/>
              </a:lnSpc>
              <a:spcAft>
                <a:spcPts val="1000"/>
              </a:spcAft>
            </a:pPr>
            <a:endParaRPr lang="en-US" sz="2000" dirty="0"/>
          </a:p>
        </p:txBody>
      </p:sp>
      <p:pic>
        <p:nvPicPr>
          <p:cNvPr id="42" name="Picture 41">
            <a:extLst>
              <a:ext uri="{FF2B5EF4-FFF2-40B4-BE49-F238E27FC236}">
                <a16:creationId xmlns:a16="http://schemas.microsoft.com/office/drawing/2014/main" id="{62E4BA69-1DEE-78E2-992E-0E320C49178A}"/>
              </a:ext>
            </a:extLst>
          </p:cNvPr>
          <p:cNvPicPr>
            <a:picLocks noChangeAspect="1"/>
          </p:cNvPicPr>
          <p:nvPr/>
        </p:nvPicPr>
        <p:blipFill>
          <a:blip r:embed="rId3"/>
          <a:stretch>
            <a:fillRect/>
          </a:stretch>
        </p:blipFill>
        <p:spPr>
          <a:xfrm>
            <a:off x="580255" y="1845991"/>
            <a:ext cx="10152515" cy="4041718"/>
          </a:xfrm>
          <a:prstGeom prst="rect">
            <a:avLst/>
          </a:prstGeom>
        </p:spPr>
      </p:pic>
      <p:sp>
        <p:nvSpPr>
          <p:cNvPr id="43" name="Text 2">
            <a:extLst>
              <a:ext uri="{FF2B5EF4-FFF2-40B4-BE49-F238E27FC236}">
                <a16:creationId xmlns:a16="http://schemas.microsoft.com/office/drawing/2014/main" id="{430BAF49-5C40-9B51-FC50-3B4DB38EF74F}"/>
              </a:ext>
            </a:extLst>
          </p:cNvPr>
          <p:cNvSpPr/>
          <p:nvPr/>
        </p:nvSpPr>
        <p:spPr>
          <a:xfrm>
            <a:off x="726948" y="6255305"/>
            <a:ext cx="10855452" cy="319881"/>
          </a:xfrm>
          <a:prstGeom prst="rect">
            <a:avLst/>
          </a:prstGeom>
          <a:noFill/>
          <a:ln/>
        </p:spPr>
        <p:txBody>
          <a:bodyPr wrap="square" lIns="0" tIns="0" rIns="0" bIns="0" rtlCol="0" anchor="t"/>
          <a:lstStyle/>
          <a:p>
            <a:pPr>
              <a:lnSpc>
                <a:spcPts val="2520"/>
              </a:lnSpc>
              <a:spcAft>
                <a:spcPts val="1000"/>
              </a:spcAft>
            </a:pPr>
            <a:r>
              <a:rPr lang="ko-KR" sz="2400" b="1" dirty="0">
                <a:solidFill>
                  <a:srgbClr val="1F4899"/>
                </a:solidFill>
                <a:ea typeface="맑은 고딕"/>
              </a:rPr>
              <a:t>Cash는 은행 계좌를 추적하고, Accrual은 비즈니스 모델을 추적함.</a:t>
            </a:r>
            <a:endParaRPr lang="en-US" sz="2400" dirty="0">
              <a:solidFill>
                <a:srgbClr val="1F4899"/>
              </a:solidFill>
            </a:endParaRPr>
          </a:p>
          <a:p>
            <a:pPr>
              <a:lnSpc>
                <a:spcPts val="2520"/>
              </a:lnSpc>
              <a:spcAft>
                <a:spcPts val="1000"/>
              </a:spcAft>
            </a:pPr>
            <a:endParaRPr lang="en-US" sz="2000" dirty="0"/>
          </a:p>
        </p:txBody>
      </p:sp>
      <p:grpSp>
        <p:nvGrpSpPr>
          <p:cNvPr id="44" name="Group 43">
            <a:extLst>
              <a:ext uri="{FF2B5EF4-FFF2-40B4-BE49-F238E27FC236}">
                <a16:creationId xmlns:a16="http://schemas.microsoft.com/office/drawing/2014/main" id="{8F75F994-2BBE-49DA-EB47-B04B6E600798}"/>
              </a:ext>
            </a:extLst>
          </p:cNvPr>
          <p:cNvGrpSpPr/>
          <p:nvPr/>
        </p:nvGrpSpPr>
        <p:grpSpPr>
          <a:xfrm>
            <a:off x="2571751" y="2982806"/>
            <a:ext cx="2285998" cy="1474897"/>
            <a:chOff x="4061708" y="3759581"/>
            <a:chExt cx="3018621" cy="1833602"/>
          </a:xfrm>
        </p:grpSpPr>
        <p:pic>
          <p:nvPicPr>
            <p:cNvPr id="45" name="object 3">
              <a:extLst>
                <a:ext uri="{FF2B5EF4-FFF2-40B4-BE49-F238E27FC236}">
                  <a16:creationId xmlns:a16="http://schemas.microsoft.com/office/drawing/2014/main" id="{1741D07B-95F0-711E-A245-E3FAC5A5F56B}"/>
                </a:ext>
              </a:extLst>
            </p:cNvPr>
            <p:cNvPicPr/>
            <p:nvPr/>
          </p:nvPicPr>
          <p:blipFill>
            <a:blip r:embed="rId4" cstate="print"/>
            <a:stretch>
              <a:fillRect/>
            </a:stretch>
          </p:blipFill>
          <p:spPr>
            <a:xfrm>
              <a:off x="4061708" y="4364940"/>
              <a:ext cx="1072638" cy="1228243"/>
            </a:xfrm>
            <a:prstGeom prst="rect">
              <a:avLst/>
            </a:prstGeom>
          </p:spPr>
        </p:pic>
        <p:sp>
          <p:nvSpPr>
            <p:cNvPr id="46" name="object 12">
              <a:extLst>
                <a:ext uri="{FF2B5EF4-FFF2-40B4-BE49-F238E27FC236}">
                  <a16:creationId xmlns:a16="http://schemas.microsoft.com/office/drawing/2014/main" id="{64214E86-0073-F77F-BF2B-D37035506EAC}"/>
                </a:ext>
              </a:extLst>
            </p:cNvPr>
            <p:cNvSpPr txBox="1"/>
            <p:nvPr/>
          </p:nvSpPr>
          <p:spPr>
            <a:xfrm>
              <a:off x="5127070" y="3759581"/>
              <a:ext cx="1953259" cy="777217"/>
            </a:xfrm>
            <a:prstGeom prst="rect">
              <a:avLst/>
            </a:prstGeom>
          </p:spPr>
          <p:txBody>
            <a:bodyPr vert="horz" wrap="square" lIns="0" tIns="9525" rIns="0" bIns="0" rtlCol="0">
              <a:spAutoFit/>
            </a:bodyPr>
            <a:lstStyle/>
            <a:p>
              <a:pPr marL="12700" marR="5080" indent="1270">
                <a:spcBef>
                  <a:spcPts val="75"/>
                </a:spcBef>
              </a:pPr>
              <a:r>
                <a:rPr lang="ko-KR" sz="2000" spc="90" dirty="0">
                  <a:solidFill>
                    <a:srgbClr val="0C2134"/>
                  </a:solidFill>
                  <a:latin typeface="Arial"/>
                  <a:ea typeface="맑은 고딕"/>
                  <a:cs typeface="Arial"/>
                </a:rPr>
                <a:t>위험하고 변동성이 커 보임.</a:t>
              </a:r>
              <a:endParaRPr sz="2000" dirty="0">
                <a:latin typeface="Arial"/>
                <a:cs typeface="Arial"/>
              </a:endParaRPr>
            </a:p>
          </p:txBody>
        </p:sp>
      </p:grpSp>
      <p:grpSp>
        <p:nvGrpSpPr>
          <p:cNvPr id="47" name="Group 46">
            <a:extLst>
              <a:ext uri="{FF2B5EF4-FFF2-40B4-BE49-F238E27FC236}">
                <a16:creationId xmlns:a16="http://schemas.microsoft.com/office/drawing/2014/main" id="{59E1DF14-45FA-3E4B-8899-989FF776232D}"/>
              </a:ext>
            </a:extLst>
          </p:cNvPr>
          <p:cNvGrpSpPr/>
          <p:nvPr/>
        </p:nvGrpSpPr>
        <p:grpSpPr>
          <a:xfrm>
            <a:off x="8575116" y="2722945"/>
            <a:ext cx="2832024" cy="1250342"/>
            <a:chOff x="13187625" y="3574851"/>
            <a:chExt cx="3054520" cy="1250342"/>
          </a:xfrm>
        </p:grpSpPr>
        <p:pic>
          <p:nvPicPr>
            <p:cNvPr id="48" name="object 6">
              <a:extLst>
                <a:ext uri="{FF2B5EF4-FFF2-40B4-BE49-F238E27FC236}">
                  <a16:creationId xmlns:a16="http://schemas.microsoft.com/office/drawing/2014/main" id="{05271822-42C9-938B-A5F2-460F7E8D53B2}"/>
                </a:ext>
              </a:extLst>
            </p:cNvPr>
            <p:cNvPicPr/>
            <p:nvPr/>
          </p:nvPicPr>
          <p:blipFill>
            <a:blip r:embed="rId5" cstate="print"/>
            <a:stretch>
              <a:fillRect/>
            </a:stretch>
          </p:blipFill>
          <p:spPr>
            <a:xfrm>
              <a:off x="13187625" y="4264831"/>
              <a:ext cx="728904" cy="560362"/>
            </a:xfrm>
            <a:prstGeom prst="rect">
              <a:avLst/>
            </a:prstGeom>
          </p:spPr>
        </p:pic>
        <p:sp>
          <p:nvSpPr>
            <p:cNvPr id="49" name="object 17">
              <a:extLst>
                <a:ext uri="{FF2B5EF4-FFF2-40B4-BE49-F238E27FC236}">
                  <a16:creationId xmlns:a16="http://schemas.microsoft.com/office/drawing/2014/main" id="{D80E4D3F-3EF3-C623-A365-07D5713BC9E1}"/>
                </a:ext>
              </a:extLst>
            </p:cNvPr>
            <p:cNvSpPr txBox="1"/>
            <p:nvPr/>
          </p:nvSpPr>
          <p:spPr>
            <a:xfrm>
              <a:off x="14197445" y="3574851"/>
              <a:ext cx="2044700" cy="625171"/>
            </a:xfrm>
            <a:prstGeom prst="rect">
              <a:avLst/>
            </a:prstGeom>
          </p:spPr>
          <p:txBody>
            <a:bodyPr vert="horz" wrap="square" lIns="0" tIns="9525" rIns="0" bIns="0" rtlCol="0">
              <a:spAutoFit/>
            </a:bodyPr>
            <a:lstStyle/>
            <a:p>
              <a:pPr marL="26670" marR="5080" indent="-14604">
                <a:spcBef>
                  <a:spcPts val="75"/>
                </a:spcBef>
              </a:pPr>
              <a:r>
                <a:rPr lang="ko-KR" sz="2000" spc="60" dirty="0">
                  <a:solidFill>
                    <a:srgbClr val="0C2134"/>
                  </a:solidFill>
                  <a:latin typeface="Arial"/>
                  <a:ea typeface="맑은 고딕"/>
                  <a:cs typeface="Arial"/>
                </a:rPr>
                <a:t>안정적이고 예측 가능함.</a:t>
              </a:r>
              <a:endParaRPr sz="2000" dirty="0">
                <a:latin typeface="Arial"/>
                <a:cs typeface="Arial"/>
              </a:endParaRPr>
            </a:p>
          </p:txBody>
        </p:sp>
      </p:grpSp>
      <p:sp>
        <p:nvSpPr>
          <p:cNvPr id="52" name="TextBox 51">
            <a:extLst>
              <a:ext uri="{FF2B5EF4-FFF2-40B4-BE49-F238E27FC236}">
                <a16:creationId xmlns:a16="http://schemas.microsoft.com/office/drawing/2014/main" id="{32D0B6CE-62A3-B232-D609-F30EAEFCEDE0}"/>
              </a:ext>
            </a:extLst>
          </p:cNvPr>
          <p:cNvSpPr txBox="1"/>
          <p:nvPr/>
        </p:nvSpPr>
        <p:spPr>
          <a:xfrm>
            <a:off x="1376934" y="4789170"/>
            <a:ext cx="10378440" cy="307777"/>
          </a:xfrm>
          <a:prstGeom prst="rect">
            <a:avLst/>
          </a:prstGeom>
          <a:noFill/>
        </p:spPr>
        <p:txBody>
          <a:bodyPr wrap="square" rtlCol="0">
            <a:spAutoFit/>
          </a:bodyPr>
          <a:lstStyle/>
          <a:p>
            <a:r>
              <a:rPr lang="en-US" sz="1400" b="1" dirty="0"/>
              <a:t>2025			   2026		       2027				      2025		        2026			2027</a:t>
            </a:r>
          </a:p>
        </p:txBody>
      </p:sp>
    </p:spTree>
    <p:extLst>
      <p:ext uri="{BB962C8B-B14F-4D97-AF65-F5344CB8AC3E}">
        <p14:creationId xmlns:p14="http://schemas.microsoft.com/office/powerpoint/2010/main" val="254299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6"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6C586-1D74-AA54-DE5D-F39A8B1149B1}"/>
            </a:ext>
          </a:extLst>
        </p:cNvPr>
        <p:cNvGrpSpPr/>
        <p:nvPr/>
      </p:nvGrpSpPr>
      <p:grpSpPr>
        <a:xfrm>
          <a:off x="0" y="0"/>
          <a:ext cx="0" cy="0"/>
          <a:chOff x="0" y="0"/>
          <a:chExt cx="0" cy="0"/>
        </a:xfrm>
      </p:grpSpPr>
      <p:sp>
        <p:nvSpPr>
          <p:cNvPr id="9" name="Text 26">
            <a:extLst>
              <a:ext uri="{FF2B5EF4-FFF2-40B4-BE49-F238E27FC236}">
                <a16:creationId xmlns:a16="http://schemas.microsoft.com/office/drawing/2014/main" id="{8350A41C-5424-DF20-A228-5D28E39972D9}"/>
              </a:ext>
            </a:extLst>
          </p:cNvPr>
          <p:cNvSpPr/>
          <p:nvPr/>
        </p:nvSpPr>
        <p:spPr>
          <a:xfrm>
            <a:off x="506095" y="3676626"/>
            <a:ext cx="11074400" cy="1889786"/>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3" name="Text 4">
            <a:extLst>
              <a:ext uri="{FF2B5EF4-FFF2-40B4-BE49-F238E27FC236}">
                <a16:creationId xmlns:a16="http://schemas.microsoft.com/office/drawing/2014/main" id="{C0B5941A-F18B-B6B6-FCD0-C237988563AC}"/>
              </a:ext>
            </a:extLst>
          </p:cNvPr>
          <p:cNvSpPr/>
          <p:nvPr/>
        </p:nvSpPr>
        <p:spPr>
          <a:xfrm>
            <a:off x="541020" y="1394714"/>
            <a:ext cx="11074400" cy="1761450"/>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E975E55F-9139-6DBC-0A4E-CA725246D722}"/>
              </a:ext>
            </a:extLst>
          </p:cNvPr>
          <p:cNvSpPr>
            <a:spLocks noGrp="1"/>
          </p:cNvSpPr>
          <p:nvPr>
            <p:ph type="title"/>
          </p:nvPr>
        </p:nvSpPr>
        <p:spPr/>
        <p:txBody>
          <a:bodyPr>
            <a:normAutofit/>
          </a:bodyPr>
          <a:lstStyle/>
          <a:p>
            <a:r>
              <a:rPr lang="en-US" dirty="0"/>
              <a:t>Cash vs. Accrual Basis : Comparison</a:t>
            </a:r>
          </a:p>
        </p:txBody>
      </p:sp>
      <p:sp>
        <p:nvSpPr>
          <p:cNvPr id="4" name="Text 2">
            <a:extLst>
              <a:ext uri="{FF2B5EF4-FFF2-40B4-BE49-F238E27FC236}">
                <a16:creationId xmlns:a16="http://schemas.microsoft.com/office/drawing/2014/main" id="{EF70D8E9-4E37-BB46-6D3C-F882CF0C8A24}"/>
              </a:ext>
            </a:extLst>
          </p:cNvPr>
          <p:cNvSpPr/>
          <p:nvPr/>
        </p:nvSpPr>
        <p:spPr>
          <a:xfrm>
            <a:off x="736600" y="1519236"/>
            <a:ext cx="5184140" cy="505422"/>
          </a:xfrm>
          <a:prstGeom prst="rect">
            <a:avLst/>
          </a:prstGeom>
          <a:noFill/>
          <a:ln/>
        </p:spPr>
        <p:txBody>
          <a:bodyPr wrap="square" lIns="0" tIns="0" rIns="0" bIns="0" rtlCol="0" anchor="t"/>
          <a:lstStyle/>
          <a:p>
            <a:pPr>
              <a:lnSpc>
                <a:spcPts val="2380"/>
              </a:lnSpc>
              <a:spcAft>
                <a:spcPts val="1000"/>
              </a:spcAft>
            </a:pPr>
            <a:r>
              <a:rPr lang="en-US" sz="2000" b="1" dirty="0">
                <a:solidFill>
                  <a:srgbClr val="1E40AF"/>
                </a:solidFill>
                <a:latin typeface="Arial" pitchFamily="34" charset="0"/>
                <a:cs typeface="Arial" pitchFamily="34" charset="-120"/>
              </a:rPr>
              <a:t>Limitations of Cash Basis</a:t>
            </a:r>
            <a:endParaRPr lang="en-US" sz="2000" dirty="0"/>
          </a:p>
        </p:txBody>
      </p:sp>
      <p:sp>
        <p:nvSpPr>
          <p:cNvPr id="5" name="Text 3">
            <a:extLst>
              <a:ext uri="{FF2B5EF4-FFF2-40B4-BE49-F238E27FC236}">
                <a16:creationId xmlns:a16="http://schemas.microsoft.com/office/drawing/2014/main" id="{B3467847-AE57-EFFC-38A8-22E4E6FBFAD2}"/>
              </a:ext>
            </a:extLst>
          </p:cNvPr>
          <p:cNvSpPr/>
          <p:nvPr/>
        </p:nvSpPr>
        <p:spPr>
          <a:xfrm>
            <a:off x="862330" y="1877336"/>
            <a:ext cx="10361930" cy="1278827"/>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ko-KR" sz="2000" dirty="0">
                <a:latin typeface="Arial" panose="020B0604020202020204" pitchFamily="34" charset="0"/>
                <a:ea typeface="맑은 고딕" pitchFamily="34" charset="-122"/>
                <a:cs typeface="Arial" panose="020B0604020202020204" pitchFamily="34" charset="0"/>
              </a:rPr>
              <a:t>영업 활동 이후 인식이 지연됨</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ko-KR" sz="2000" dirty="0">
                <a:latin typeface="Arial" panose="020B0604020202020204" pitchFamily="34" charset="0"/>
                <a:ea typeface="맑은 고딕" pitchFamily="34" charset="-122"/>
                <a:cs typeface="Arial" panose="020B0604020202020204" pitchFamily="34" charset="0"/>
              </a:rPr>
              <a:t>expense와 revenue의 대응이 부적절함</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ko-KR" sz="2000" dirty="0">
                <a:latin typeface="Arial" panose="020B0604020202020204" pitchFamily="34" charset="0"/>
                <a:ea typeface="맑은 고딕" pitchFamily="34" charset="-122"/>
                <a:cs typeface="Arial" panose="020B0604020202020204" pitchFamily="34" charset="0"/>
              </a:rPr>
              <a:t>긴 영업 순환에 더 불리함</a:t>
            </a:r>
            <a:endParaRPr lang="en-US" sz="2000" dirty="0">
              <a:latin typeface="Arial" panose="020B0604020202020204" pitchFamily="34" charset="0"/>
              <a:cs typeface="Arial" panose="020B0604020202020204" pitchFamily="34" charset="0"/>
            </a:endParaRPr>
          </a:p>
          <a:p>
            <a:pPr>
              <a:lnSpc>
                <a:spcPts val="3000"/>
              </a:lnSpc>
              <a:buSzPct val="100000"/>
            </a:pPr>
            <a:r>
              <a:rPr lang="en-US" sz="2000" dirty="0">
                <a:solidFill>
                  <a:srgbClr val="1D1D1D"/>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p>
          <a:p>
            <a:pPr>
              <a:lnSpc>
                <a:spcPts val="3000"/>
              </a:lnSpc>
              <a:buSzPct val="100000"/>
            </a:pPr>
            <a:endParaRPr lang="en-US" sz="2000" dirty="0">
              <a:latin typeface="Arial" panose="020B0604020202020204" pitchFamily="34" charset="0"/>
              <a:cs typeface="Arial" panose="020B0604020202020204" pitchFamily="34" charset="0"/>
            </a:endParaRPr>
          </a:p>
        </p:txBody>
      </p:sp>
      <p:sp>
        <p:nvSpPr>
          <p:cNvPr id="24" name="Text 10">
            <a:extLst>
              <a:ext uri="{FF2B5EF4-FFF2-40B4-BE49-F238E27FC236}">
                <a16:creationId xmlns:a16="http://schemas.microsoft.com/office/drawing/2014/main" id="{0F4D51D3-9BA3-29B9-9A44-FDDF9B5605A2}"/>
              </a:ext>
            </a:extLst>
          </p:cNvPr>
          <p:cNvSpPr/>
          <p:nvPr/>
        </p:nvSpPr>
        <p:spPr>
          <a:xfrm>
            <a:off x="736600" y="3876512"/>
            <a:ext cx="7378700" cy="284361"/>
          </a:xfrm>
          <a:prstGeom prst="rect">
            <a:avLst/>
          </a:prstGeom>
          <a:noFill/>
          <a:ln/>
        </p:spPr>
        <p:txBody>
          <a:bodyPr wrap="square" lIns="0" tIns="0" rIns="0" bIns="0" rtlCol="0" anchor="t"/>
          <a:lstStyle/>
          <a:p>
            <a:pPr>
              <a:lnSpc>
                <a:spcPts val="2240"/>
              </a:lnSpc>
              <a:spcAft>
                <a:spcPts val="800"/>
              </a:spcAft>
            </a:pPr>
            <a:r>
              <a:rPr lang="en-US" sz="2000" b="1" dirty="0">
                <a:solidFill>
                  <a:srgbClr val="15803D"/>
                </a:solidFill>
                <a:latin typeface="Arial" pitchFamily="34" charset="0"/>
                <a:ea typeface="Arial" pitchFamily="34" charset="-122"/>
                <a:cs typeface="Arial" pitchFamily="34" charset="-120"/>
              </a:rPr>
              <a:t>Advantages of Accrual Basis</a:t>
            </a:r>
            <a:endParaRPr lang="en-US" sz="2000" dirty="0"/>
          </a:p>
        </p:txBody>
      </p:sp>
      <p:sp>
        <p:nvSpPr>
          <p:cNvPr id="6" name="Text 3">
            <a:extLst>
              <a:ext uri="{FF2B5EF4-FFF2-40B4-BE49-F238E27FC236}">
                <a16:creationId xmlns:a16="http://schemas.microsoft.com/office/drawing/2014/main" id="{2ECDBFDC-044B-9533-44EB-F2F359FC5ED4}"/>
              </a:ext>
            </a:extLst>
          </p:cNvPr>
          <p:cNvSpPr/>
          <p:nvPr/>
        </p:nvSpPr>
        <p:spPr>
          <a:xfrm>
            <a:off x="797560" y="4167147"/>
            <a:ext cx="10688066" cy="1399264"/>
          </a:xfrm>
          <a:prstGeom prst="rect">
            <a:avLst/>
          </a:prstGeom>
          <a:noFill/>
          <a:ln/>
        </p:spPr>
        <p:txBody>
          <a:bodyPr wrap="square" lIns="0" tIns="0" rIns="0" bIns="0" rtlCol="0" anchor="t"/>
          <a:lstStyle/>
          <a:p>
            <a:pPr marL="285750" indent="-285750">
              <a:lnSpc>
                <a:spcPts val="3000"/>
              </a:lnSpc>
              <a:buSzPct val="100000"/>
              <a:buFont typeface="Arial" panose="020B0604020202020204" pitchFamily="34" charset="0"/>
              <a:buChar char="•"/>
            </a:pPr>
            <a:r>
              <a:rPr lang="ko-KR" sz="2000" dirty="0">
                <a:latin typeface="Arial" panose="020B0604020202020204" pitchFamily="34" charset="0"/>
                <a:ea typeface="맑은 고딕" pitchFamily="34" charset="-122"/>
                <a:cs typeface="Arial" panose="020B0604020202020204" pitchFamily="34" charset="0"/>
              </a:rPr>
              <a:t>기간별 수익성을 더 명확하게 보여줌</a:t>
            </a:r>
            <a:endParaRPr lang="en-US" sz="2000" dirty="0">
              <a:latin typeface="Arial" panose="020B0604020202020204" pitchFamily="34" charset="0"/>
              <a:cs typeface="Arial" panose="020B0604020202020204" pitchFamily="34" charset="0"/>
            </a:endParaRPr>
          </a:p>
          <a:p>
            <a:pPr marL="285750" indent="-285750">
              <a:lnSpc>
                <a:spcPts val="3000"/>
              </a:lnSpc>
              <a:buSzPct val="100000"/>
              <a:buFont typeface="Arial" panose="020B0604020202020204" pitchFamily="34" charset="0"/>
              <a:buChar char="•"/>
            </a:pPr>
            <a:r>
              <a:rPr lang="ko-KR" sz="2000" dirty="0">
                <a:latin typeface="Arial" panose="020B0604020202020204" pitchFamily="34" charset="0"/>
                <a:ea typeface="맑은 고딕" pitchFamily="34" charset="-122"/>
                <a:cs typeface="Arial" panose="020B0604020202020204" pitchFamily="34" charset="0"/>
              </a:rPr>
              <a:t>expense와 revenue를 더 잘 대응시킴</a:t>
            </a:r>
            <a:endParaRPr lang="en-US" sz="2000" dirty="0">
              <a:latin typeface="Arial" panose="020B0604020202020204" pitchFamily="34" charset="0"/>
              <a:cs typeface="Arial" panose="020B0604020202020204" pitchFamily="34" charset="0"/>
            </a:endParaRPr>
          </a:p>
          <a:p>
            <a:pPr marL="285750" indent="-285750">
              <a:lnSpc>
                <a:spcPts val="3000"/>
              </a:lnSpc>
              <a:buSzPct val="100000"/>
              <a:buFont typeface="Arial" panose="020B0604020202020204" pitchFamily="34" charset="0"/>
              <a:buChar char="•"/>
            </a:pPr>
            <a:r>
              <a:rPr lang="ko-KR" sz="2000" dirty="0">
                <a:latin typeface="Arial" panose="020B0604020202020204" pitchFamily="34" charset="0"/>
                <a:ea typeface="맑은 고딕" pitchFamily="34" charset="-122"/>
                <a:cs typeface="Arial" panose="020B0604020202020204" pitchFamily="34" charset="0"/>
              </a:rPr>
              <a:t>실제 영업 성과를 반영함</a:t>
            </a:r>
            <a:endParaRPr lang="en-US" sz="2000" dirty="0">
              <a:latin typeface="Arial" panose="020B0604020202020204" pitchFamily="34" charset="0"/>
              <a:cs typeface="Arial" panose="020B0604020202020204" pitchFamily="34" charset="0"/>
            </a:endParaRPr>
          </a:p>
          <a:p>
            <a:pPr>
              <a:lnSpc>
                <a:spcPts val="3000"/>
              </a:lnSpc>
              <a:buSzPct val="100000"/>
            </a:pPr>
            <a:r>
              <a:rPr lang="en-US" sz="2000" dirty="0">
                <a:solidFill>
                  <a:srgbClr val="1D1D1D"/>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ts val="3000"/>
              </a:lnSpc>
              <a:buSzPct val="100000"/>
            </a:pPr>
            <a:endParaRPr lang="en-US" sz="2000" dirty="0"/>
          </a:p>
          <a:p>
            <a:pPr>
              <a:lnSpc>
                <a:spcPts val="3000"/>
              </a:lnSpc>
              <a:buSzPct val="100000"/>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B10F4-2320-B3B0-22DA-BA3B9169AB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678E8-E52B-179D-2278-3F1B6920AD91}"/>
              </a:ext>
            </a:extLst>
          </p:cNvPr>
          <p:cNvSpPr>
            <a:spLocks noGrp="1"/>
          </p:cNvSpPr>
          <p:nvPr>
            <p:ph type="title"/>
          </p:nvPr>
        </p:nvSpPr>
        <p:spPr/>
        <p:txBody>
          <a:bodyPr>
            <a:normAutofit/>
          </a:bodyPr>
          <a:lstStyle/>
          <a:p>
            <a:r>
              <a:rPr lang="en-US" dirty="0"/>
              <a:t>Concept Quiz 1</a:t>
            </a:r>
          </a:p>
        </p:txBody>
      </p:sp>
      <p:sp>
        <p:nvSpPr>
          <p:cNvPr id="6" name="Text 3">
            <a:extLst>
              <a:ext uri="{FF2B5EF4-FFF2-40B4-BE49-F238E27FC236}">
                <a16:creationId xmlns:a16="http://schemas.microsoft.com/office/drawing/2014/main" id="{14656226-7D56-F602-3DC8-4D53A567E16A}"/>
              </a:ext>
            </a:extLst>
          </p:cNvPr>
          <p:cNvSpPr/>
          <p:nvPr/>
        </p:nvSpPr>
        <p:spPr>
          <a:xfrm>
            <a:off x="261623" y="1397000"/>
            <a:ext cx="11398248" cy="2159000"/>
          </a:xfrm>
          <a:prstGeom prst="roundRect">
            <a:avLst>
              <a:gd name="adj" fmla="val 2353"/>
            </a:avLst>
          </a:prstGeom>
          <a:solidFill>
            <a:srgbClr val="FEE2E2"/>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8" name="Shape 4">
            <a:extLst>
              <a:ext uri="{FF2B5EF4-FFF2-40B4-BE49-F238E27FC236}">
                <a16:creationId xmlns:a16="http://schemas.microsoft.com/office/drawing/2014/main" id="{FFB67B42-0723-D737-E9A2-F145AC232563}"/>
              </a:ext>
            </a:extLst>
          </p:cNvPr>
          <p:cNvSpPr/>
          <p:nvPr/>
        </p:nvSpPr>
        <p:spPr>
          <a:xfrm>
            <a:off x="261622" y="1403350"/>
            <a:ext cx="0" cy="2159000"/>
          </a:xfrm>
          <a:prstGeom prst="line">
            <a:avLst/>
          </a:prstGeom>
          <a:noFill/>
          <a:ln w="47625">
            <a:solidFill>
              <a:srgbClr val="EF4444"/>
            </a:solidFill>
            <a:prstDash val="solid"/>
          </a:ln>
        </p:spPr>
        <p:txBody>
          <a:bodyPr/>
          <a:lstStyle/>
          <a:p>
            <a:endParaRPr lang="en-US" sz="2400"/>
          </a:p>
        </p:txBody>
      </p:sp>
      <p:sp>
        <p:nvSpPr>
          <p:cNvPr id="10" name="Text 5">
            <a:extLst>
              <a:ext uri="{FF2B5EF4-FFF2-40B4-BE49-F238E27FC236}">
                <a16:creationId xmlns:a16="http://schemas.microsoft.com/office/drawing/2014/main" id="{2FD353C9-3BF3-60B9-62E0-07FAEE76F19D}"/>
              </a:ext>
            </a:extLst>
          </p:cNvPr>
          <p:cNvSpPr/>
          <p:nvPr/>
        </p:nvSpPr>
        <p:spPr>
          <a:xfrm>
            <a:off x="382271" y="154305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1.</a:t>
            </a:r>
            <a:endParaRPr lang="en-US" sz="2000" dirty="0"/>
          </a:p>
        </p:txBody>
      </p:sp>
      <p:sp>
        <p:nvSpPr>
          <p:cNvPr id="11" name="Text 6">
            <a:extLst>
              <a:ext uri="{FF2B5EF4-FFF2-40B4-BE49-F238E27FC236}">
                <a16:creationId xmlns:a16="http://schemas.microsoft.com/office/drawing/2014/main" id="{323F94FA-B55F-4C47-D34B-F44DE7D78B21}"/>
              </a:ext>
            </a:extLst>
          </p:cNvPr>
          <p:cNvSpPr/>
          <p:nvPr/>
        </p:nvSpPr>
        <p:spPr>
          <a:xfrm>
            <a:off x="687071" y="1543049"/>
            <a:ext cx="11101579" cy="1511301"/>
          </a:xfrm>
          <a:prstGeom prst="rect">
            <a:avLst/>
          </a:prstGeom>
          <a:noFill/>
          <a:ln/>
        </p:spPr>
        <p:txBody>
          <a:bodyPr wrap="square" lIns="0" tIns="0" rIns="0" bIns="0" rtlCol="0" anchor="t"/>
          <a:lstStyle/>
          <a:p>
            <a:pPr>
              <a:lnSpc>
                <a:spcPts val="3000"/>
              </a:lnSpc>
            </a:pPr>
            <a:r>
              <a:rPr lang="ko-KR" sz="2000" dirty="0">
                <a:latin typeface="Arial" panose="020B0604020202020204" pitchFamily="34" charset="0"/>
                <a:ea typeface="맑은 고딕"/>
                <a:cs typeface="Arial" panose="020B0604020202020204" pitchFamily="34" charset="0"/>
              </a:rPr>
              <a:t>서비스 회사에서 revenue는 다음 시점에 기록된다:</a:t>
            </a:r>
          </a:p>
          <a:p>
            <a:pPr marL="800100" lvl="1" indent="-342900">
              <a:lnSpc>
                <a:spcPts val="3000"/>
              </a:lnSpc>
              <a:buFont typeface="+mj-lt"/>
              <a:buAutoNum type="alphaLcParenR"/>
            </a:pPr>
            <a:r>
              <a:rPr lang="en-US" sz="2000" dirty="0">
                <a:latin typeface="Arial" panose="020B0604020202020204" pitchFamily="34" charset="0"/>
                <a:cs typeface="Arial" panose="020B0604020202020204" pitchFamily="34" charset="0"/>
              </a:rPr>
              <a:t>a customer requests services.</a:t>
            </a:r>
          </a:p>
          <a:p>
            <a:pPr marL="800100" lvl="1" indent="-342900">
              <a:lnSpc>
                <a:spcPts val="3000"/>
              </a:lnSpc>
              <a:buFont typeface="+mj-lt"/>
              <a:buAutoNum type="alphaLcParenR"/>
            </a:pPr>
            <a:r>
              <a:rPr lang="en-US" sz="2000" dirty="0">
                <a:latin typeface="Arial" panose="020B0604020202020204" pitchFamily="34" charset="0"/>
                <a:cs typeface="Arial" panose="020B0604020202020204" pitchFamily="34" charset="0"/>
              </a:rPr>
              <a:t>a customer pays for the services.</a:t>
            </a:r>
          </a:p>
          <a:p>
            <a:pPr marL="800100" lvl="1" indent="-342900">
              <a:lnSpc>
                <a:spcPts val="3000"/>
              </a:lnSpc>
              <a:buFont typeface="+mj-lt"/>
              <a:buAutoNum type="alphaLcParenR"/>
            </a:pPr>
            <a:r>
              <a:rPr lang="en-US" sz="2000" dirty="0">
                <a:latin typeface="Arial" panose="020B0604020202020204" pitchFamily="34" charset="0"/>
                <a:cs typeface="Arial" panose="020B0604020202020204" pitchFamily="34" charset="0"/>
              </a:rPr>
              <a:t>the services are performed for the customer.</a:t>
            </a:r>
          </a:p>
          <a:p>
            <a:pPr marL="800100" lvl="1" indent="-342900">
              <a:lnSpc>
                <a:spcPts val="3000"/>
              </a:lnSpc>
              <a:buFont typeface="+mj-lt"/>
              <a:buAutoNum type="alphaLcParenR"/>
            </a:pPr>
            <a:r>
              <a:rPr lang="en-US" sz="2000" dirty="0">
                <a:latin typeface="Arial" panose="020B0604020202020204" pitchFamily="34" charset="0"/>
                <a:cs typeface="Arial" panose="020B0604020202020204" pitchFamily="34" charset="0"/>
              </a:rPr>
              <a:t>a customer pays a nonrefundable deposit before the services are performed</a:t>
            </a:r>
            <a:r>
              <a:rPr lang="en-US" dirty="0"/>
              <a:t>.</a:t>
            </a:r>
          </a:p>
        </p:txBody>
      </p:sp>
      <p:sp>
        <p:nvSpPr>
          <p:cNvPr id="15" name="Text 9">
            <a:extLst>
              <a:ext uri="{FF2B5EF4-FFF2-40B4-BE49-F238E27FC236}">
                <a16:creationId xmlns:a16="http://schemas.microsoft.com/office/drawing/2014/main" id="{7103355D-C745-9B89-7013-CB023992E54E}"/>
              </a:ext>
            </a:extLst>
          </p:cNvPr>
          <p:cNvSpPr/>
          <p:nvPr/>
        </p:nvSpPr>
        <p:spPr>
          <a:xfrm>
            <a:off x="261624" y="3601076"/>
            <a:ext cx="11398248" cy="2422534"/>
          </a:xfrm>
          <a:prstGeom prst="roundRect">
            <a:avLst>
              <a:gd name="adj" fmla="val 2817"/>
            </a:avLst>
          </a:prstGeom>
          <a:solidFill>
            <a:srgbClr val="FEF3C7"/>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16" name="Shape 10">
            <a:extLst>
              <a:ext uri="{FF2B5EF4-FFF2-40B4-BE49-F238E27FC236}">
                <a16:creationId xmlns:a16="http://schemas.microsoft.com/office/drawing/2014/main" id="{CB380D08-F1AE-4EDD-56D3-3ABAEBDAF91E}"/>
              </a:ext>
            </a:extLst>
          </p:cNvPr>
          <p:cNvSpPr/>
          <p:nvPr/>
        </p:nvSpPr>
        <p:spPr>
          <a:xfrm>
            <a:off x="261622" y="3612506"/>
            <a:ext cx="0" cy="2411104"/>
          </a:xfrm>
          <a:prstGeom prst="line">
            <a:avLst/>
          </a:prstGeom>
          <a:noFill/>
          <a:ln w="47625">
            <a:solidFill>
              <a:srgbClr val="F59E0B"/>
            </a:solidFill>
            <a:prstDash val="solid"/>
          </a:ln>
        </p:spPr>
        <p:txBody>
          <a:bodyPr/>
          <a:lstStyle/>
          <a:p>
            <a:endParaRPr lang="en-US" sz="2400"/>
          </a:p>
        </p:txBody>
      </p:sp>
      <p:sp>
        <p:nvSpPr>
          <p:cNvPr id="17" name="Text 11">
            <a:extLst>
              <a:ext uri="{FF2B5EF4-FFF2-40B4-BE49-F238E27FC236}">
                <a16:creationId xmlns:a16="http://schemas.microsoft.com/office/drawing/2014/main" id="{3684B7F6-6952-8D74-BD18-1692B359F8AC}"/>
              </a:ext>
            </a:extLst>
          </p:cNvPr>
          <p:cNvSpPr/>
          <p:nvPr/>
        </p:nvSpPr>
        <p:spPr>
          <a:xfrm>
            <a:off x="382271" y="376555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2.</a:t>
            </a:r>
            <a:endParaRPr lang="en-US" sz="2000" dirty="0"/>
          </a:p>
        </p:txBody>
      </p:sp>
      <p:sp>
        <p:nvSpPr>
          <p:cNvPr id="21" name="Text 12">
            <a:extLst>
              <a:ext uri="{FF2B5EF4-FFF2-40B4-BE49-F238E27FC236}">
                <a16:creationId xmlns:a16="http://schemas.microsoft.com/office/drawing/2014/main" id="{3C61C348-1E05-17D2-0662-303899710DF6}"/>
              </a:ext>
            </a:extLst>
          </p:cNvPr>
          <p:cNvSpPr/>
          <p:nvPr/>
        </p:nvSpPr>
        <p:spPr>
          <a:xfrm>
            <a:off x="687072" y="3765550"/>
            <a:ext cx="10972800" cy="2006600"/>
          </a:xfrm>
          <a:prstGeom prst="rect">
            <a:avLst/>
          </a:prstGeom>
          <a:noFill/>
          <a:ln/>
        </p:spPr>
        <p:txBody>
          <a:bodyPr wrap="square" lIns="0" tIns="0" rIns="0" bIns="0" rtlCol="0" anchor="t"/>
          <a:lstStyle/>
          <a:p>
            <a:r>
              <a:rPr lang="ko-KR" sz="2000" dirty="0">
                <a:latin typeface="Arial" panose="020B0604020202020204" pitchFamily="34" charset="0"/>
                <a:ea typeface="맑은 고딕"/>
                <a:cs typeface="Arial" panose="020B0604020202020204" pitchFamily="34" charset="0"/>
              </a:rPr>
              <a:t>20x3년에 Costello Company는 고객을 위해 업무를 수행하고 고객에게 $10,000를 청구함. 또한 $3,000의 비용을 지급함. 고객은 20x4년에 Costello에 지급함. Costello가 accrual-basis 회계를 사용한다면, Costello는 다음을 보고할 것임:</a:t>
            </a:r>
            <a:endParaRPr lang="en-US" sz="2000" dirty="0">
              <a:latin typeface="Arial" panose="020B0604020202020204" pitchFamily="34" charset="0"/>
              <a:cs typeface="Arial" panose="020B0604020202020204" pitchFamily="34" charset="0"/>
            </a:endParaRPr>
          </a:p>
          <a:p>
            <a:pPr marL="800100" lvl="1" indent="-342900">
              <a:buFont typeface="+mj-lt"/>
              <a:buAutoNum type="alphaLcParenR"/>
            </a:pPr>
            <a:r>
              <a:rPr lang="en-US" sz="2000" dirty="0">
                <a:latin typeface="Arial" panose="020B0604020202020204" pitchFamily="34" charset="0"/>
                <a:cs typeface="Arial" panose="020B0604020202020204" pitchFamily="34" charset="0"/>
              </a:rPr>
              <a:t>expenses of $3,000 in 20x4.</a:t>
            </a:r>
          </a:p>
          <a:p>
            <a:pPr marL="800100" lvl="1" indent="-342900">
              <a:buFont typeface="+mj-lt"/>
              <a:buAutoNum type="alphaLcParenR"/>
            </a:pPr>
            <a:r>
              <a:rPr lang="en-US" sz="2000" dirty="0">
                <a:latin typeface="Arial" panose="020B0604020202020204" pitchFamily="34" charset="0"/>
                <a:cs typeface="Arial" panose="020B0604020202020204" pitchFamily="34" charset="0"/>
              </a:rPr>
              <a:t>net income of $7,000 in 20x4.</a:t>
            </a:r>
          </a:p>
          <a:p>
            <a:pPr marL="800100" lvl="1" indent="-342900">
              <a:buFont typeface="+mj-lt"/>
              <a:buAutoNum type="alphaLcParenR"/>
            </a:pPr>
            <a:r>
              <a:rPr lang="en-US" sz="2000" dirty="0">
                <a:latin typeface="Arial" panose="020B0604020202020204" pitchFamily="34" charset="0"/>
                <a:cs typeface="Arial" panose="020B0604020202020204" pitchFamily="34" charset="0"/>
              </a:rPr>
              <a:t>revenue of $10,000 in 20x3.</a:t>
            </a:r>
          </a:p>
          <a:p>
            <a:pPr marL="800100" lvl="1" indent="-342900">
              <a:buFont typeface="+mj-lt"/>
              <a:buAutoNum type="alphaLcParenR"/>
            </a:pPr>
            <a:r>
              <a:rPr lang="en-US" sz="2000" dirty="0">
                <a:latin typeface="Arial" panose="020B0604020202020204" pitchFamily="34" charset="0"/>
                <a:cs typeface="Arial" panose="020B0604020202020204" pitchFamily="34" charset="0"/>
              </a:rPr>
              <a:t>revenue of $10,000 in 20x4.</a:t>
            </a:r>
          </a:p>
        </p:txBody>
      </p:sp>
    </p:spTree>
    <p:extLst>
      <p:ext uri="{BB962C8B-B14F-4D97-AF65-F5344CB8AC3E}">
        <p14:creationId xmlns:p14="http://schemas.microsoft.com/office/powerpoint/2010/main" val="3477344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79DD-20DB-B172-F827-E0F9F40FFBF5}"/>
            </a:ext>
          </a:extLst>
        </p:cNvPr>
        <p:cNvGrpSpPr/>
        <p:nvPr/>
      </p:nvGrpSpPr>
      <p:grpSpPr>
        <a:xfrm>
          <a:off x="0" y="0"/>
          <a:ext cx="0" cy="0"/>
          <a:chOff x="0" y="0"/>
          <a:chExt cx="0" cy="0"/>
        </a:xfrm>
      </p:grpSpPr>
      <p:sp>
        <p:nvSpPr>
          <p:cNvPr id="5" name="Text 5">
            <a:extLst>
              <a:ext uri="{FF2B5EF4-FFF2-40B4-BE49-F238E27FC236}">
                <a16:creationId xmlns:a16="http://schemas.microsoft.com/office/drawing/2014/main" id="{B49C35EE-F62B-44D7-FAB0-25C87F6EA817}"/>
              </a:ext>
            </a:extLst>
          </p:cNvPr>
          <p:cNvSpPr/>
          <p:nvPr/>
        </p:nvSpPr>
        <p:spPr>
          <a:xfrm>
            <a:off x="304800" y="1417638"/>
            <a:ext cx="11277599" cy="1864503"/>
          </a:xfrm>
          <a:prstGeom prst="roundRect">
            <a:avLst>
              <a:gd name="adj" fmla="val 1143"/>
            </a:avLst>
          </a:prstGeom>
          <a:solidFill>
            <a:srgbClr val="E3F2FD"/>
          </a:solidFill>
          <a:ln/>
        </p:spPr>
        <p:txBody>
          <a:bodyPr wrap="square" rtlCol="0" anchor="ctr"/>
          <a:lstStyle/>
          <a:p>
            <a:endParaRPr lang="en-US" sz="3600" dirty="0"/>
          </a:p>
        </p:txBody>
      </p:sp>
      <p:sp>
        <p:nvSpPr>
          <p:cNvPr id="2" name="Title 1">
            <a:extLst>
              <a:ext uri="{FF2B5EF4-FFF2-40B4-BE49-F238E27FC236}">
                <a16:creationId xmlns:a16="http://schemas.microsoft.com/office/drawing/2014/main" id="{1A7A7FBD-27AC-9A68-4BA7-AAC5DFC17719}"/>
              </a:ext>
            </a:extLst>
          </p:cNvPr>
          <p:cNvSpPr>
            <a:spLocks noGrp="1"/>
          </p:cNvSpPr>
          <p:nvPr>
            <p:ph type="title"/>
          </p:nvPr>
        </p:nvSpPr>
        <p:spPr/>
        <p:txBody>
          <a:bodyPr>
            <a:normAutofit/>
          </a:bodyPr>
          <a:lstStyle/>
          <a:p>
            <a:r>
              <a:rPr lang="en-US" dirty="0"/>
              <a:t>Concept Quiz 1 (Continued)</a:t>
            </a:r>
          </a:p>
        </p:txBody>
      </p:sp>
      <p:sp>
        <p:nvSpPr>
          <p:cNvPr id="10" name="Text 5">
            <a:extLst>
              <a:ext uri="{FF2B5EF4-FFF2-40B4-BE49-F238E27FC236}">
                <a16:creationId xmlns:a16="http://schemas.microsoft.com/office/drawing/2014/main" id="{D73234BD-AF38-05F1-F5FA-073AF922FDB5}"/>
              </a:ext>
            </a:extLst>
          </p:cNvPr>
          <p:cNvSpPr/>
          <p:nvPr/>
        </p:nvSpPr>
        <p:spPr>
          <a:xfrm>
            <a:off x="382271" y="154305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3.</a:t>
            </a:r>
            <a:endParaRPr lang="en-US" sz="2000" dirty="0"/>
          </a:p>
        </p:txBody>
      </p:sp>
      <p:sp>
        <p:nvSpPr>
          <p:cNvPr id="11" name="Text 6">
            <a:extLst>
              <a:ext uri="{FF2B5EF4-FFF2-40B4-BE49-F238E27FC236}">
                <a16:creationId xmlns:a16="http://schemas.microsoft.com/office/drawing/2014/main" id="{255728B4-9F40-6D2C-F84B-883D0346E9B0}"/>
              </a:ext>
            </a:extLst>
          </p:cNvPr>
          <p:cNvSpPr/>
          <p:nvPr/>
        </p:nvSpPr>
        <p:spPr>
          <a:xfrm>
            <a:off x="687072" y="1543049"/>
            <a:ext cx="10895328" cy="1885951"/>
          </a:xfrm>
          <a:prstGeom prst="rect">
            <a:avLst/>
          </a:prstGeom>
          <a:noFill/>
          <a:ln/>
        </p:spPr>
        <p:txBody>
          <a:bodyPr wrap="square" lIns="0" tIns="0" rIns="0" bIns="0" rtlCol="0" anchor="t"/>
          <a:lstStyle/>
          <a:p>
            <a:pPr>
              <a:lnSpc>
                <a:spcPts val="3000"/>
              </a:lnSpc>
            </a:pPr>
            <a:r>
              <a:rPr lang="ko-KR" sz="2000" dirty="0">
                <a:latin typeface="Arial" panose="020B0604020202020204" pitchFamily="34" charset="0"/>
                <a:ea typeface="맑은 고딕"/>
                <a:cs typeface="Arial" panose="020B0604020202020204" pitchFamily="34" charset="0"/>
              </a:rPr>
              <a:t>Delta Airline의 직원들은 매월 15일에 급여를 받음. 20x1년 12월 16일부터</a:t>
            </a:r>
          </a:p>
          <a:p>
            <a:pPr>
              <a:lnSpc>
                <a:spcPts val="3000"/>
              </a:lnSpc>
            </a:pPr>
            <a:r>
              <a:rPr lang="ko-KR" sz="2000" dirty="0">
                <a:latin typeface="Arial" panose="020B0604020202020204" pitchFamily="34" charset="0"/>
                <a:ea typeface="맑은 고딕"/>
                <a:cs typeface="Arial" panose="020B0604020202020204" pitchFamily="34" charset="0"/>
              </a:rPr>
              <a:t>12월 31일까지 직원들은 $220,000를 벌었으나, 이는 20x2년 1월 15일까지 지급되지 않음.</a:t>
            </a:r>
          </a:p>
          <a:p>
            <a:pPr>
              <a:lnSpc>
                <a:spcPts val="3000"/>
              </a:lnSpc>
            </a:pPr>
            <a:r>
              <a:rPr lang="ko-KR" sz="2000" dirty="0">
                <a:latin typeface="Arial" panose="020B0604020202020204" pitchFamily="34" charset="0"/>
                <a:ea typeface="맑은 고딕"/>
                <a:cs typeface="Arial" panose="020B0604020202020204" pitchFamily="34" charset="0"/>
              </a:rPr>
              <a:t>다음에 대한 journal entry를 작성하시오: (1) 12월 16일~12월 31일 사이 발생한 직원 임금을</a:t>
            </a:r>
          </a:p>
          <a:p>
            <a:pPr>
              <a:lnSpc>
                <a:spcPts val="3000"/>
              </a:lnSpc>
            </a:pPr>
            <a:r>
              <a:rPr lang="ko-KR" sz="2000" dirty="0">
                <a:latin typeface="Arial" panose="020B0604020202020204" pitchFamily="34" charset="0"/>
                <a:ea typeface="맑은 고딕"/>
                <a:cs typeface="Arial" panose="020B0604020202020204" pitchFamily="34" charset="0"/>
              </a:rPr>
              <a:t>기록하는 20x1년 12월 31일 분개, (2) 직원 임금을 지급하는 20x2년 1월 15일 분개.</a:t>
            </a:r>
          </a:p>
        </p:txBody>
      </p:sp>
      <p:sp>
        <p:nvSpPr>
          <p:cNvPr id="7" name="Shape 6">
            <a:extLst>
              <a:ext uri="{FF2B5EF4-FFF2-40B4-BE49-F238E27FC236}">
                <a16:creationId xmlns:a16="http://schemas.microsoft.com/office/drawing/2014/main" id="{F93896F8-2EA1-DE04-5600-4EB54EA855A5}"/>
              </a:ext>
            </a:extLst>
          </p:cNvPr>
          <p:cNvSpPr/>
          <p:nvPr/>
        </p:nvSpPr>
        <p:spPr>
          <a:xfrm>
            <a:off x="336551" y="1450423"/>
            <a:ext cx="0" cy="1820288"/>
          </a:xfrm>
          <a:prstGeom prst="line">
            <a:avLst/>
          </a:prstGeom>
          <a:noFill/>
          <a:ln w="47625">
            <a:solidFill>
              <a:srgbClr val="1976D2"/>
            </a:solidFill>
            <a:prstDash val="solid"/>
          </a:ln>
        </p:spPr>
        <p:txBody>
          <a:bodyPr/>
          <a:lstStyle/>
          <a:p>
            <a:endParaRPr lang="en-US" sz="3600"/>
          </a:p>
        </p:txBody>
      </p:sp>
      <p:sp>
        <p:nvSpPr>
          <p:cNvPr id="18" name="Text 7">
            <a:extLst>
              <a:ext uri="{FF2B5EF4-FFF2-40B4-BE49-F238E27FC236}">
                <a16:creationId xmlns:a16="http://schemas.microsoft.com/office/drawing/2014/main" id="{E9D81439-F428-FE9A-7BD7-017762577AB5}"/>
              </a:ext>
            </a:extLst>
          </p:cNvPr>
          <p:cNvSpPr/>
          <p:nvPr/>
        </p:nvSpPr>
        <p:spPr>
          <a:xfrm>
            <a:off x="304800" y="3552178"/>
            <a:ext cx="1110157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F2937"/>
                </a:solidFill>
                <a:latin typeface="Arial" pitchFamily="34" charset="0"/>
                <a:ea typeface="Arial" pitchFamily="34" charset="-122"/>
                <a:cs typeface="Arial" pitchFamily="34" charset="-120"/>
              </a:rPr>
              <a:t>Solution:</a:t>
            </a:r>
            <a:endParaRPr lang="en-US" sz="2000" dirty="0"/>
          </a:p>
        </p:txBody>
      </p:sp>
    </p:spTree>
    <p:extLst>
      <p:ext uri="{BB962C8B-B14F-4D97-AF65-F5344CB8AC3E}">
        <p14:creationId xmlns:p14="http://schemas.microsoft.com/office/powerpoint/2010/main" val="2223345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D83CD-206C-62EA-B0FB-13D7BA778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F3A42-56B2-C230-1349-8C40697C20E4}"/>
              </a:ext>
            </a:extLst>
          </p:cNvPr>
          <p:cNvSpPr>
            <a:spLocks noGrp="1"/>
          </p:cNvSpPr>
          <p:nvPr>
            <p:ph type="title"/>
          </p:nvPr>
        </p:nvSpPr>
        <p:spPr>
          <a:xfrm>
            <a:off x="0" y="2857500"/>
            <a:ext cx="12191999" cy="1143000"/>
          </a:xfrm>
        </p:spPr>
        <p:txBody>
          <a:bodyPr>
            <a:normAutofit/>
          </a:bodyPr>
          <a:lstStyle/>
          <a:p>
            <a:r>
              <a:rPr lang="en-US" dirty="0"/>
              <a:t>5. Why Adjustments are Needed?	</a:t>
            </a:r>
          </a:p>
        </p:txBody>
      </p:sp>
    </p:spTree>
    <p:extLst>
      <p:ext uri="{BB962C8B-B14F-4D97-AF65-F5344CB8AC3E}">
        <p14:creationId xmlns:p14="http://schemas.microsoft.com/office/powerpoint/2010/main" val="418666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19C9-E0E4-7ED4-03F6-51F81C327FA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548363D-EB05-5595-0A61-7D524F546401}"/>
              </a:ext>
            </a:extLst>
          </p:cNvPr>
          <p:cNvPicPr>
            <a:picLocks noChangeAspect="1"/>
          </p:cNvPicPr>
          <p:nvPr/>
        </p:nvPicPr>
        <p:blipFill>
          <a:blip r:embed="rId3"/>
          <a:stretch>
            <a:fillRect/>
          </a:stretch>
        </p:blipFill>
        <p:spPr>
          <a:xfrm>
            <a:off x="897245" y="1605915"/>
            <a:ext cx="9753600" cy="3371850"/>
          </a:xfrm>
          <a:prstGeom prst="rect">
            <a:avLst/>
          </a:prstGeom>
        </p:spPr>
      </p:pic>
      <p:sp>
        <p:nvSpPr>
          <p:cNvPr id="2" name="Title 1">
            <a:extLst>
              <a:ext uri="{FF2B5EF4-FFF2-40B4-BE49-F238E27FC236}">
                <a16:creationId xmlns:a16="http://schemas.microsoft.com/office/drawing/2014/main" id="{07F5305D-A1C1-B374-ED19-A6EF5908EF9D}"/>
              </a:ext>
            </a:extLst>
          </p:cNvPr>
          <p:cNvSpPr>
            <a:spLocks noGrp="1"/>
          </p:cNvSpPr>
          <p:nvPr>
            <p:ph type="title"/>
          </p:nvPr>
        </p:nvSpPr>
        <p:spPr/>
        <p:txBody>
          <a:bodyPr>
            <a:normAutofit/>
          </a:bodyPr>
          <a:lstStyle/>
          <a:p>
            <a:r>
              <a:rPr lang="en-US" dirty="0"/>
              <a:t>Adjustments Align the Facts with the Financials</a:t>
            </a:r>
          </a:p>
        </p:txBody>
      </p:sp>
      <p:grpSp>
        <p:nvGrpSpPr>
          <p:cNvPr id="23" name="Group 22">
            <a:extLst>
              <a:ext uri="{FF2B5EF4-FFF2-40B4-BE49-F238E27FC236}">
                <a16:creationId xmlns:a16="http://schemas.microsoft.com/office/drawing/2014/main" id="{645D5FDF-81BF-66D6-1D06-B5596C38C6DF}"/>
              </a:ext>
            </a:extLst>
          </p:cNvPr>
          <p:cNvGrpSpPr/>
          <p:nvPr/>
        </p:nvGrpSpPr>
        <p:grpSpPr>
          <a:xfrm>
            <a:off x="609600" y="1426256"/>
            <a:ext cx="10159623" cy="5116556"/>
            <a:chOff x="511381" y="1991849"/>
            <a:chExt cx="16222470" cy="7951182"/>
          </a:xfrm>
        </p:grpSpPr>
        <p:grpSp>
          <p:nvGrpSpPr>
            <p:cNvPr id="24" name="object 2">
              <a:extLst>
                <a:ext uri="{FF2B5EF4-FFF2-40B4-BE49-F238E27FC236}">
                  <a16:creationId xmlns:a16="http://schemas.microsoft.com/office/drawing/2014/main" id="{D66B1D7D-495C-22C8-738A-BD14EE9B7F8E}"/>
                </a:ext>
              </a:extLst>
            </p:cNvPr>
            <p:cNvGrpSpPr/>
            <p:nvPr/>
          </p:nvGrpSpPr>
          <p:grpSpPr>
            <a:xfrm>
              <a:off x="7489308" y="3498187"/>
              <a:ext cx="2547620" cy="536575"/>
              <a:chOff x="7489308" y="3498187"/>
              <a:chExt cx="2547620" cy="536575"/>
            </a:xfrm>
          </p:grpSpPr>
          <p:sp>
            <p:nvSpPr>
              <p:cNvPr id="32" name="object 4">
                <a:extLst>
                  <a:ext uri="{FF2B5EF4-FFF2-40B4-BE49-F238E27FC236}">
                    <a16:creationId xmlns:a16="http://schemas.microsoft.com/office/drawing/2014/main" id="{94263D5E-0963-C714-D623-1E3037D22CF0}"/>
                  </a:ext>
                </a:extLst>
              </p:cNvPr>
              <p:cNvSpPr/>
              <p:nvPr/>
            </p:nvSpPr>
            <p:spPr>
              <a:xfrm>
                <a:off x="7705836" y="3498187"/>
                <a:ext cx="2089150" cy="536575"/>
              </a:xfrm>
              <a:custGeom>
                <a:avLst/>
                <a:gdLst/>
                <a:ahLst/>
                <a:cxnLst/>
                <a:rect l="l" t="t" r="r" b="b"/>
                <a:pathLst>
                  <a:path w="2089150" h="536575">
                    <a:moveTo>
                      <a:pt x="0" y="536177"/>
                    </a:moveTo>
                    <a:lnTo>
                      <a:pt x="0" y="0"/>
                    </a:lnTo>
                  </a:path>
                  <a:path w="2089150" h="536575">
                    <a:moveTo>
                      <a:pt x="343896" y="536177"/>
                    </a:moveTo>
                    <a:lnTo>
                      <a:pt x="343896" y="102129"/>
                    </a:lnTo>
                  </a:path>
                  <a:path w="2089150" h="536575">
                    <a:moveTo>
                      <a:pt x="1732221" y="536177"/>
                    </a:moveTo>
                    <a:lnTo>
                      <a:pt x="1732221" y="127661"/>
                    </a:lnTo>
                  </a:path>
                  <a:path w="2089150" h="536575">
                    <a:moveTo>
                      <a:pt x="2088854" y="536177"/>
                    </a:moveTo>
                    <a:lnTo>
                      <a:pt x="2088854" y="0"/>
                    </a:lnTo>
                  </a:path>
                </a:pathLst>
              </a:custGeom>
              <a:ln w="51006">
                <a:solidFill>
                  <a:srgbClr val="000000"/>
                </a:solidFill>
              </a:ln>
            </p:spPr>
            <p:txBody>
              <a:bodyPr wrap="square" lIns="0" tIns="0" rIns="0" bIns="0" rtlCol="0"/>
              <a:lstStyle/>
              <a:p>
                <a:endParaRPr sz="1200"/>
              </a:p>
            </p:txBody>
          </p:sp>
          <p:sp>
            <p:nvSpPr>
              <p:cNvPr id="33" name="object 5">
                <a:extLst>
                  <a:ext uri="{FF2B5EF4-FFF2-40B4-BE49-F238E27FC236}">
                    <a16:creationId xmlns:a16="http://schemas.microsoft.com/office/drawing/2014/main" id="{9F99D994-6500-9595-F31C-1B3CE5E96BFF}"/>
                  </a:ext>
                </a:extLst>
              </p:cNvPr>
              <p:cNvSpPr/>
              <p:nvPr/>
            </p:nvSpPr>
            <p:spPr>
              <a:xfrm>
                <a:off x="7489308" y="3683296"/>
                <a:ext cx="2547620" cy="140970"/>
              </a:xfrm>
              <a:custGeom>
                <a:avLst/>
                <a:gdLst/>
                <a:ahLst/>
                <a:cxnLst/>
                <a:rect l="l" t="t" r="r" b="b"/>
                <a:pathLst>
                  <a:path w="2547620" h="140970">
                    <a:moveTo>
                      <a:pt x="0" y="0"/>
                    </a:moveTo>
                    <a:lnTo>
                      <a:pt x="2547384" y="0"/>
                    </a:lnTo>
                    <a:lnTo>
                      <a:pt x="2547384" y="140427"/>
                    </a:lnTo>
                    <a:lnTo>
                      <a:pt x="0" y="140427"/>
                    </a:lnTo>
                    <a:lnTo>
                      <a:pt x="0" y="0"/>
                    </a:lnTo>
                    <a:close/>
                  </a:path>
                </a:pathLst>
              </a:custGeom>
              <a:solidFill>
                <a:srgbClr val="000000"/>
              </a:solidFill>
            </p:spPr>
            <p:txBody>
              <a:bodyPr wrap="square" lIns="0" tIns="0" rIns="0" bIns="0" rtlCol="0"/>
              <a:lstStyle/>
              <a:p>
                <a:endParaRPr sz="1200"/>
              </a:p>
            </p:txBody>
          </p:sp>
        </p:grpSp>
        <p:sp>
          <p:nvSpPr>
            <p:cNvPr id="25" name="object 12">
              <a:extLst>
                <a:ext uri="{FF2B5EF4-FFF2-40B4-BE49-F238E27FC236}">
                  <a16:creationId xmlns:a16="http://schemas.microsoft.com/office/drawing/2014/main" id="{A4B195FF-BC93-F47D-A8B2-262889D391B2}"/>
                </a:ext>
              </a:extLst>
            </p:cNvPr>
            <p:cNvSpPr txBox="1"/>
            <p:nvPr/>
          </p:nvSpPr>
          <p:spPr>
            <a:xfrm>
              <a:off x="511381" y="9656257"/>
              <a:ext cx="2713309" cy="286774"/>
            </a:xfrm>
            <a:prstGeom prst="rect">
              <a:avLst/>
            </a:prstGeom>
          </p:spPr>
          <p:txBody>
            <a:bodyPr vert="horz" wrap="square" lIns="0" tIns="0" rIns="0" bIns="0" rtlCol="0">
              <a:spAutoFit/>
            </a:bodyPr>
            <a:lstStyle/>
            <a:p>
              <a:pPr marL="12700">
                <a:lnSpc>
                  <a:spcPts val="1600"/>
                </a:lnSpc>
              </a:pPr>
              <a:r>
                <a:rPr sz="1050" spc="-20" dirty="0">
                  <a:solidFill>
                    <a:srgbClr val="313131"/>
                  </a:solidFill>
                  <a:latin typeface="Arial"/>
                  <a:cs typeface="Arial"/>
                </a:rPr>
                <a:t>Isl\</a:t>
              </a:r>
              <a:r>
                <a:rPr sz="1050" spc="-45" dirty="0">
                  <a:solidFill>
                    <a:srgbClr val="313131"/>
                  </a:solidFill>
                  <a:latin typeface="Arial"/>
                  <a:cs typeface="Arial"/>
                </a:rPr>
                <a:t> </a:t>
              </a:r>
              <a:r>
                <a:rPr sz="1050" spc="-10" dirty="0">
                  <a:solidFill>
                    <a:srgbClr val="1A1A1A"/>
                  </a:solidFill>
                  <a:latin typeface="Arial"/>
                  <a:cs typeface="Arial"/>
                </a:rPr>
                <a:t>NotebookLM</a:t>
              </a:r>
              <a:endParaRPr sz="1050" dirty="0">
                <a:latin typeface="Arial"/>
                <a:cs typeface="Arial"/>
              </a:endParaRPr>
            </a:p>
          </p:txBody>
        </p:sp>
        <p:sp>
          <p:nvSpPr>
            <p:cNvPr id="26" name="object 7">
              <a:extLst>
                <a:ext uri="{FF2B5EF4-FFF2-40B4-BE49-F238E27FC236}">
                  <a16:creationId xmlns:a16="http://schemas.microsoft.com/office/drawing/2014/main" id="{7B2463B2-CC2B-70CB-FCC2-3F88CCB7FC7E}"/>
                </a:ext>
              </a:extLst>
            </p:cNvPr>
            <p:cNvSpPr txBox="1"/>
            <p:nvPr/>
          </p:nvSpPr>
          <p:spPr>
            <a:xfrm>
              <a:off x="726410" y="1991849"/>
              <a:ext cx="4104364" cy="788179"/>
            </a:xfrm>
            <a:prstGeom prst="rect">
              <a:avLst/>
            </a:prstGeom>
          </p:spPr>
          <p:txBody>
            <a:bodyPr vert="horz" wrap="square" lIns="0" tIns="14605" rIns="0" bIns="0" rtlCol="0">
              <a:spAutoFit/>
            </a:bodyPr>
            <a:lstStyle/>
            <a:p>
              <a:pPr marL="12700" algn="ctr">
                <a:spcBef>
                  <a:spcPts val="115"/>
                </a:spcBef>
              </a:pPr>
              <a:r>
                <a:rPr lang="en-US" sz="1600" b="1" spc="140" dirty="0">
                  <a:solidFill>
                    <a:srgbClr val="081F36"/>
                  </a:solidFill>
                  <a:latin typeface="Arial"/>
                  <a:cs typeface="Arial"/>
                </a:rPr>
                <a:t>Daily Cash Transactions</a:t>
              </a:r>
              <a:endParaRPr lang="en-US" sz="1600" dirty="0">
                <a:latin typeface="Arial"/>
                <a:cs typeface="Arial"/>
              </a:endParaRPr>
            </a:p>
          </p:txBody>
        </p:sp>
        <p:sp>
          <p:nvSpPr>
            <p:cNvPr id="27" name="object 8">
              <a:extLst>
                <a:ext uri="{FF2B5EF4-FFF2-40B4-BE49-F238E27FC236}">
                  <a16:creationId xmlns:a16="http://schemas.microsoft.com/office/drawing/2014/main" id="{147548A9-0E90-69F6-6B7E-EFF38032023E}"/>
                </a:ext>
              </a:extLst>
            </p:cNvPr>
            <p:cNvSpPr txBox="1"/>
            <p:nvPr/>
          </p:nvSpPr>
          <p:spPr>
            <a:xfrm>
              <a:off x="13119430" y="1991849"/>
              <a:ext cx="3614421" cy="808107"/>
            </a:xfrm>
            <a:prstGeom prst="rect">
              <a:avLst/>
            </a:prstGeom>
          </p:spPr>
          <p:txBody>
            <a:bodyPr vert="horz" wrap="square" lIns="0" tIns="14605" rIns="0" bIns="0" rtlCol="0">
              <a:spAutoFit/>
            </a:bodyPr>
            <a:lstStyle/>
            <a:p>
              <a:pPr marL="12700" algn="ctr">
                <a:spcBef>
                  <a:spcPts val="115"/>
                </a:spcBef>
              </a:pPr>
              <a:r>
                <a:rPr sz="1600" b="1" dirty="0">
                  <a:solidFill>
                    <a:srgbClr val="081F36"/>
                  </a:solidFill>
                  <a:latin typeface="Arial"/>
                  <a:cs typeface="Arial"/>
                </a:rPr>
                <a:t>Financial</a:t>
              </a:r>
              <a:r>
                <a:rPr sz="1600" b="1" spc="125" dirty="0">
                  <a:solidFill>
                    <a:srgbClr val="081F36"/>
                  </a:solidFill>
                  <a:latin typeface="Arial"/>
                  <a:cs typeface="Arial"/>
                </a:rPr>
                <a:t> </a:t>
              </a:r>
              <a:endParaRPr lang="en-US" sz="1600" b="1" spc="125" dirty="0">
                <a:solidFill>
                  <a:srgbClr val="081F36"/>
                </a:solidFill>
                <a:latin typeface="Arial"/>
                <a:cs typeface="Arial"/>
              </a:endParaRPr>
            </a:p>
            <a:p>
              <a:pPr marL="12700" algn="ctr">
                <a:spcBef>
                  <a:spcPts val="115"/>
                </a:spcBef>
              </a:pPr>
              <a:r>
                <a:rPr sz="1600" b="1" spc="85" dirty="0">
                  <a:solidFill>
                    <a:srgbClr val="081F36"/>
                  </a:solidFill>
                  <a:latin typeface="Arial"/>
                  <a:cs typeface="Arial"/>
                </a:rPr>
                <a:t>Statements</a:t>
              </a:r>
              <a:endParaRPr sz="1600" dirty="0">
                <a:latin typeface="Arial"/>
                <a:cs typeface="Arial"/>
              </a:endParaRPr>
            </a:p>
          </p:txBody>
        </p:sp>
        <p:sp>
          <p:nvSpPr>
            <p:cNvPr id="28" name="object 9">
              <a:extLst>
                <a:ext uri="{FF2B5EF4-FFF2-40B4-BE49-F238E27FC236}">
                  <a16:creationId xmlns:a16="http://schemas.microsoft.com/office/drawing/2014/main" id="{B83EF7C3-35A5-9A9C-F202-2E8BCB12B4CD}"/>
                </a:ext>
              </a:extLst>
            </p:cNvPr>
            <p:cNvSpPr txBox="1"/>
            <p:nvPr/>
          </p:nvSpPr>
          <p:spPr>
            <a:xfrm>
              <a:off x="5555429" y="4113252"/>
              <a:ext cx="6550659" cy="694514"/>
            </a:xfrm>
            <a:prstGeom prst="rect">
              <a:avLst/>
            </a:prstGeom>
          </p:spPr>
          <p:txBody>
            <a:bodyPr vert="horz" wrap="square" lIns="0" tIns="15875" rIns="0" bIns="0" rtlCol="0">
              <a:spAutoFit/>
            </a:bodyPr>
            <a:lstStyle/>
            <a:p>
              <a:pPr marL="12700">
                <a:lnSpc>
                  <a:spcPct val="100000"/>
                </a:lnSpc>
                <a:spcBef>
                  <a:spcPts val="125"/>
                </a:spcBef>
              </a:pPr>
              <a:r>
                <a:rPr sz="2800" b="1" spc="114" dirty="0">
                  <a:solidFill>
                    <a:srgbClr val="081F36"/>
                  </a:solidFill>
                  <a:latin typeface="Arial"/>
                  <a:cs typeface="Arial"/>
                </a:rPr>
                <a:t>ADJUSTING</a:t>
              </a:r>
              <a:r>
                <a:rPr sz="2800" b="1" spc="135" dirty="0">
                  <a:solidFill>
                    <a:srgbClr val="081F36"/>
                  </a:solidFill>
                  <a:latin typeface="Arial"/>
                  <a:cs typeface="Arial"/>
                </a:rPr>
                <a:t> </a:t>
              </a:r>
              <a:r>
                <a:rPr sz="2800" b="1" spc="-10" dirty="0">
                  <a:solidFill>
                    <a:srgbClr val="081F36"/>
                  </a:solidFill>
                  <a:latin typeface="Arial"/>
                  <a:cs typeface="Arial"/>
                </a:rPr>
                <a:t>ENTRIES</a:t>
              </a:r>
              <a:endParaRPr sz="2800" dirty="0">
                <a:latin typeface="Arial"/>
                <a:cs typeface="Arial"/>
              </a:endParaRPr>
            </a:p>
          </p:txBody>
        </p:sp>
      </p:grpSp>
      <p:sp>
        <p:nvSpPr>
          <p:cNvPr id="9" name="object 22">
            <a:extLst>
              <a:ext uri="{FF2B5EF4-FFF2-40B4-BE49-F238E27FC236}">
                <a16:creationId xmlns:a16="http://schemas.microsoft.com/office/drawing/2014/main" id="{FF70B3BD-C54C-6378-CD76-6999B2574944}"/>
              </a:ext>
            </a:extLst>
          </p:cNvPr>
          <p:cNvSpPr txBox="1"/>
          <p:nvPr/>
        </p:nvSpPr>
        <p:spPr>
          <a:xfrm>
            <a:off x="3901122" y="4449276"/>
            <a:ext cx="4389755" cy="485140"/>
          </a:xfrm>
          <a:prstGeom prst="rect">
            <a:avLst/>
          </a:prstGeom>
        </p:spPr>
        <p:txBody>
          <a:bodyPr vert="horz" wrap="square" lIns="0" tIns="14604" rIns="0" bIns="0" rtlCol="0">
            <a:spAutoFit/>
          </a:bodyPr>
          <a:lstStyle/>
          <a:p>
            <a:pPr marL="12700">
              <a:lnSpc>
                <a:spcPct val="100000"/>
              </a:lnSpc>
              <a:spcBef>
                <a:spcPts val="114"/>
              </a:spcBef>
            </a:pPr>
            <a:r>
              <a:rPr sz="3000" spc="70" dirty="0">
                <a:solidFill>
                  <a:srgbClr val="0A0C0C"/>
                </a:solidFill>
                <a:latin typeface="Times New Roman"/>
                <a:cs typeface="Times New Roman"/>
              </a:rPr>
              <a:t>Th</a:t>
            </a:r>
            <a:r>
              <a:rPr sz="3000" spc="70" dirty="0">
                <a:solidFill>
                  <a:srgbClr val="0F1D31"/>
                </a:solidFill>
                <a:latin typeface="Times New Roman"/>
                <a:cs typeface="Times New Roman"/>
              </a:rPr>
              <a:t>e</a:t>
            </a:r>
            <a:r>
              <a:rPr sz="3000" spc="-85" dirty="0">
                <a:solidFill>
                  <a:srgbClr val="0F1D31"/>
                </a:solidFill>
                <a:latin typeface="Times New Roman"/>
                <a:cs typeface="Times New Roman"/>
              </a:rPr>
              <a:t> </a:t>
            </a:r>
            <a:r>
              <a:rPr sz="3000" dirty="0">
                <a:solidFill>
                  <a:srgbClr val="0A0C0C"/>
                </a:solidFill>
                <a:latin typeface="Times New Roman"/>
                <a:cs typeface="Times New Roman"/>
              </a:rPr>
              <a:t>Time</a:t>
            </a:r>
            <a:r>
              <a:rPr sz="3000" spc="-75" dirty="0">
                <a:solidFill>
                  <a:srgbClr val="0A0C0C"/>
                </a:solidFill>
                <a:latin typeface="Times New Roman"/>
                <a:cs typeface="Times New Roman"/>
              </a:rPr>
              <a:t> </a:t>
            </a:r>
            <a:r>
              <a:rPr sz="3000" spc="80" dirty="0">
                <a:solidFill>
                  <a:srgbClr val="0A0C0C"/>
                </a:solidFill>
                <a:latin typeface="Times New Roman"/>
                <a:cs typeface="Times New Roman"/>
              </a:rPr>
              <a:t>Gap</a:t>
            </a:r>
            <a:r>
              <a:rPr sz="3000" spc="-50" dirty="0">
                <a:solidFill>
                  <a:srgbClr val="0A0C0C"/>
                </a:solidFill>
                <a:latin typeface="Times New Roman"/>
                <a:cs typeface="Times New Roman"/>
              </a:rPr>
              <a:t> </a:t>
            </a:r>
            <a:r>
              <a:rPr sz="3000" spc="-10" dirty="0">
                <a:solidFill>
                  <a:srgbClr val="0A0C0C"/>
                </a:solidFill>
                <a:latin typeface="Times New Roman"/>
                <a:cs typeface="Times New Roman"/>
              </a:rPr>
              <a:t>(P</a:t>
            </a:r>
            <a:r>
              <a:rPr sz="3000" spc="-10" dirty="0">
                <a:solidFill>
                  <a:srgbClr val="0F1D31"/>
                </a:solidFill>
                <a:latin typeface="Times New Roman"/>
                <a:cs typeface="Times New Roman"/>
              </a:rPr>
              <a:t>e</a:t>
            </a:r>
            <a:r>
              <a:rPr sz="3000" spc="-10" dirty="0">
                <a:solidFill>
                  <a:srgbClr val="0A0C0C"/>
                </a:solidFill>
                <a:latin typeface="Times New Roman"/>
                <a:cs typeface="Times New Roman"/>
              </a:rPr>
              <a:t>riodi</a:t>
            </a:r>
            <a:r>
              <a:rPr sz="3000" spc="-10" dirty="0">
                <a:solidFill>
                  <a:srgbClr val="0F1D31"/>
                </a:solidFill>
                <a:latin typeface="Times New Roman"/>
                <a:cs typeface="Times New Roman"/>
              </a:rPr>
              <a:t>c</a:t>
            </a:r>
            <a:r>
              <a:rPr sz="3000" spc="-10" dirty="0">
                <a:solidFill>
                  <a:srgbClr val="0A0C0C"/>
                </a:solidFill>
                <a:latin typeface="Times New Roman"/>
                <a:cs typeface="Times New Roman"/>
              </a:rPr>
              <a:t>ity</a:t>
            </a:r>
            <a:r>
              <a:rPr sz="3000" spc="-10" dirty="0">
                <a:solidFill>
                  <a:srgbClr val="0F1D31"/>
                </a:solidFill>
                <a:latin typeface="Times New Roman"/>
                <a:cs typeface="Times New Roman"/>
              </a:rPr>
              <a:t>)</a:t>
            </a:r>
            <a:endParaRPr sz="3000" dirty="0">
              <a:latin typeface="Times New Roman"/>
              <a:cs typeface="Times New Roman"/>
            </a:endParaRPr>
          </a:p>
        </p:txBody>
      </p:sp>
    </p:spTree>
    <p:extLst>
      <p:ext uri="{BB962C8B-B14F-4D97-AF65-F5344CB8AC3E}">
        <p14:creationId xmlns:p14="http://schemas.microsoft.com/office/powerpoint/2010/main" val="173970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1E-35ED-245C-F85D-64F5555F6948}"/>
              </a:ext>
            </a:extLst>
          </p:cNvPr>
          <p:cNvSpPr>
            <a:spLocks noGrp="1"/>
          </p:cNvSpPr>
          <p:nvPr>
            <p:ph type="title"/>
          </p:nvPr>
        </p:nvSpPr>
        <p:spPr/>
        <p:txBody>
          <a:bodyPr/>
          <a:lstStyle/>
          <a:p>
            <a:r>
              <a:rPr lang="ko-KR" dirty="0">
                <a:ea typeface="맑은 고딕"/>
              </a:rPr>
              <a:t>목차</a:t>
            </a:r>
          </a:p>
        </p:txBody>
      </p:sp>
      <p:sp>
        <p:nvSpPr>
          <p:cNvPr id="3" name="Content Placeholder 2">
            <a:extLst>
              <a:ext uri="{FF2B5EF4-FFF2-40B4-BE49-F238E27FC236}">
                <a16:creationId xmlns:a16="http://schemas.microsoft.com/office/drawing/2014/main" id="{3475B7FB-EB2C-CA4B-1C14-339864FDB75E}"/>
              </a:ext>
            </a:extLst>
          </p:cNvPr>
          <p:cNvSpPr>
            <a:spLocks noGrp="1"/>
          </p:cNvSpPr>
          <p:nvPr>
            <p:ph idx="1"/>
          </p:nvPr>
        </p:nvSpPr>
        <p:spPr>
          <a:xfrm>
            <a:off x="609600" y="1337311"/>
            <a:ext cx="10972800" cy="5520690"/>
          </a:xfrm>
        </p:spPr>
        <p:txBody>
          <a:bodyPr>
            <a:normAutofit/>
          </a:bodyPr>
          <a:lstStyle/>
          <a:p>
            <a:pPr marL="457200" lvl="1" indent="0">
              <a:lnSpc>
                <a:spcPct val="150000"/>
              </a:lnSpc>
              <a:buNone/>
            </a:pPr>
            <a:r>
              <a:rPr lang="ko-KR" sz="2000" b="1" dirty="0">
                <a:ea typeface="맑은 고딕"/>
              </a:rPr>
              <a:t>Part 1: Cash Basis vs. Accrual Basis 회계	</a:t>
            </a:r>
          </a:p>
          <a:p>
            <a:pPr marL="457200" lvl="1" indent="0">
              <a:lnSpc>
                <a:spcPct val="150000"/>
              </a:lnSpc>
              <a:buNone/>
            </a:pPr>
            <a:r>
              <a:rPr lang="ko-KR" sz="2000" dirty="0">
                <a:ea typeface="맑은 고딕"/>
              </a:rPr>
              <a:t>	1. Business Cycle ≠ Reporting Cycle일 때 발생하는 보고 이슈	</a:t>
            </a:r>
          </a:p>
          <a:p>
            <a:pPr marL="457200" lvl="1" indent="0">
              <a:lnSpc>
                <a:spcPct val="150000"/>
              </a:lnSpc>
              <a:buNone/>
            </a:pPr>
            <a:r>
              <a:rPr lang="ko-KR" sz="2000" dirty="0">
                <a:ea typeface="맑은 고딕"/>
              </a:rPr>
              <a:t>	2/3. Illustration 1 &amp; 2: Accrual Basis 하에서 Revenue·Expense 인식	</a:t>
            </a:r>
          </a:p>
          <a:p>
            <a:pPr marL="457200" lvl="1" indent="0">
              <a:lnSpc>
                <a:spcPct val="150000"/>
              </a:lnSpc>
              <a:buNone/>
            </a:pPr>
            <a:r>
              <a:rPr lang="ko-KR" sz="2000" dirty="0">
                <a:ea typeface="맑은 고딕"/>
              </a:rPr>
              <a:t>	4. Cash vs. Accrual Basis 회계	</a:t>
            </a:r>
          </a:p>
          <a:p>
            <a:pPr marL="457200" lvl="1" indent="0">
              <a:lnSpc>
                <a:spcPct val="150000"/>
              </a:lnSpc>
              <a:buNone/>
            </a:pPr>
            <a:r>
              <a:rPr lang="en-US" sz="2000" b="1" dirty="0"/>
              <a:t>Part 2: Adjusting Entries</a:t>
            </a:r>
            <a:r>
              <a:rPr lang="en-US" sz="2000" dirty="0"/>
              <a:t>	</a:t>
            </a:r>
          </a:p>
          <a:p>
            <a:pPr marL="457200" lvl="1" indent="0">
              <a:lnSpc>
                <a:spcPct val="150000"/>
              </a:lnSpc>
              <a:buNone/>
            </a:pPr>
            <a:r>
              <a:rPr lang="ko-KR" sz="2000" dirty="0">
                <a:ea typeface="맑은 고딕"/>
              </a:rPr>
              <a:t>	5. 왜 Adjustments가 필요한가?	</a:t>
            </a:r>
          </a:p>
          <a:p>
            <a:pPr marL="457200" lvl="1" indent="0">
              <a:lnSpc>
                <a:spcPct val="150000"/>
              </a:lnSpc>
              <a:buNone/>
            </a:pPr>
            <a:r>
              <a:rPr lang="en-US" sz="2000" dirty="0"/>
              <a:t>	</a:t>
            </a:r>
            <a:r>
              <a:rPr lang="ko-KR" sz="2000" strike="sngStrike" dirty="0">
                <a:ea typeface="맑은 고딕"/>
              </a:rPr>
              <a:t>6. Adjustments의 네 가지 유형</a:t>
            </a:r>
            <a:r>
              <a:rPr lang="en-US" sz="2000" dirty="0"/>
              <a:t>	</a:t>
            </a:r>
          </a:p>
          <a:p>
            <a:pPr marL="457200" lvl="1" indent="0">
              <a:lnSpc>
                <a:spcPct val="150000"/>
              </a:lnSpc>
              <a:buNone/>
            </a:pPr>
            <a:r>
              <a:rPr lang="ko-KR" sz="2000" dirty="0">
                <a:ea typeface="맑은 고딕"/>
              </a:rPr>
              <a:t>	7. Deferred Expenses는 Assets	</a:t>
            </a:r>
          </a:p>
          <a:p>
            <a:pPr marL="914400" lvl="2" indent="0">
              <a:lnSpc>
                <a:spcPct val="150000"/>
              </a:lnSpc>
              <a:buNone/>
            </a:pPr>
            <a:r>
              <a:rPr lang="ko-KR" sz="2000" dirty="0">
                <a:ea typeface="맑은 고딕"/>
              </a:rPr>
              <a:t>8. Accrued Expenses는 Liabilities	</a:t>
            </a:r>
          </a:p>
          <a:p>
            <a:pPr lvl="1">
              <a:lnSpc>
                <a:spcPct val="150000"/>
              </a:lnSpc>
              <a:buFont typeface="Arial" panose="020B0604020202020204" pitchFamily="34" charset="0"/>
              <a:buChar char="•"/>
            </a:pPr>
            <a:endParaRPr lang="en-US" sz="2000" dirty="0"/>
          </a:p>
          <a:p>
            <a:pPr lvl="1">
              <a:lnSpc>
                <a:spcPct val="15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169548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B4C6-8275-3E8D-8CE2-0A037A493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A29AC-A04E-E37E-63DB-78717E1C4C8C}"/>
              </a:ext>
            </a:extLst>
          </p:cNvPr>
          <p:cNvSpPr>
            <a:spLocks noGrp="1"/>
          </p:cNvSpPr>
          <p:nvPr>
            <p:ph type="title"/>
          </p:nvPr>
        </p:nvSpPr>
        <p:spPr/>
        <p:txBody>
          <a:bodyPr>
            <a:normAutofit/>
          </a:bodyPr>
          <a:lstStyle/>
          <a:p>
            <a:r>
              <a:rPr lang="en-US" sz="4000" dirty="0"/>
              <a:t>Cash Flow Does Not Equal Business Performance</a:t>
            </a:r>
          </a:p>
        </p:txBody>
      </p:sp>
      <p:sp>
        <p:nvSpPr>
          <p:cNvPr id="8" name="Text 4">
            <a:extLst>
              <a:ext uri="{FF2B5EF4-FFF2-40B4-BE49-F238E27FC236}">
                <a16:creationId xmlns:a16="http://schemas.microsoft.com/office/drawing/2014/main" id="{309AFE1A-5289-1D0F-B09F-39D1EF5F15BB}"/>
              </a:ext>
            </a:extLst>
          </p:cNvPr>
          <p:cNvSpPr/>
          <p:nvPr/>
        </p:nvSpPr>
        <p:spPr>
          <a:xfrm>
            <a:off x="746759" y="1572814"/>
            <a:ext cx="10622279" cy="1753316"/>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26AAE0D4-1BCC-350C-9885-30943B4F9B17}"/>
              </a:ext>
            </a:extLst>
          </p:cNvPr>
          <p:cNvSpPr/>
          <p:nvPr/>
        </p:nvSpPr>
        <p:spPr>
          <a:xfrm>
            <a:off x="880109" y="1746047"/>
            <a:ext cx="10378442" cy="871423"/>
          </a:xfrm>
          <a:prstGeom prst="rect">
            <a:avLst/>
          </a:prstGeom>
          <a:noFill/>
          <a:ln/>
        </p:spPr>
        <p:txBody>
          <a:bodyPr wrap="square" lIns="0" tIns="0" rIns="0" bIns="0" rtlCol="0" anchor="t"/>
          <a:lstStyle/>
          <a:p>
            <a:pPr marL="342900" indent="-342900">
              <a:lnSpc>
                <a:spcPts val="3000"/>
              </a:lnSpc>
              <a:spcAft>
                <a:spcPts val="800"/>
              </a:spcAft>
              <a:buFont typeface="Arial" panose="020B0604020202020204" pitchFamily="34" charset="0"/>
              <a:buChar char="•"/>
            </a:pPr>
            <a:r>
              <a:rPr lang="ko-KR" sz="2000" spc="45" dirty="0">
                <a:latin typeface="Arial"/>
                <a:ea typeface="맑은 고딕"/>
                <a:cs typeface="Arial"/>
              </a:rPr>
              <a:t>'Expense'(비용)는 실제로 돈이 은행 계좌에서 나가는 시점과 무관하게, 가치의 소비로 정의됨.</a:t>
            </a:r>
          </a:p>
          <a:p>
            <a:pPr marL="342900" indent="-342900">
              <a:lnSpc>
                <a:spcPts val="3000"/>
              </a:lnSpc>
              <a:spcAft>
                <a:spcPts val="800"/>
              </a:spcAft>
              <a:buFont typeface="Arial" panose="020B0604020202020204" pitchFamily="34" charset="0"/>
              <a:buChar char="•"/>
            </a:pPr>
            <a:r>
              <a:rPr lang="ko-KR" sz="2000" dirty="0">
                <a:solidFill>
                  <a:srgbClr val="343431"/>
                </a:solidFill>
                <a:latin typeface="Arial"/>
                <a:ea typeface="맑은 고딕"/>
                <a:cs typeface="Arial"/>
              </a:rPr>
              <a:t>현금만 추적하면 수익성에 대한 잘못된 그림을 만듦.</a:t>
            </a:r>
            <a:endParaRPr lang="en-US" sz="2000" dirty="0"/>
          </a:p>
        </p:txBody>
      </p:sp>
      <p:grpSp>
        <p:nvGrpSpPr>
          <p:cNvPr id="18" name="Group 17">
            <a:extLst>
              <a:ext uri="{FF2B5EF4-FFF2-40B4-BE49-F238E27FC236}">
                <a16:creationId xmlns:a16="http://schemas.microsoft.com/office/drawing/2014/main" id="{79FFA051-5C9D-C539-6D5F-029747E910A5}"/>
              </a:ext>
            </a:extLst>
          </p:cNvPr>
          <p:cNvGrpSpPr/>
          <p:nvPr/>
        </p:nvGrpSpPr>
        <p:grpSpPr>
          <a:xfrm>
            <a:off x="2000122" y="3684413"/>
            <a:ext cx="7703948" cy="2806223"/>
            <a:chOff x="2000122" y="3684413"/>
            <a:chExt cx="7703948" cy="2806223"/>
          </a:xfrm>
        </p:grpSpPr>
        <p:pic>
          <p:nvPicPr>
            <p:cNvPr id="17" name="Picture 16">
              <a:extLst>
                <a:ext uri="{FF2B5EF4-FFF2-40B4-BE49-F238E27FC236}">
                  <a16:creationId xmlns:a16="http://schemas.microsoft.com/office/drawing/2014/main" id="{F2B49EA4-4257-BFF5-58FA-A90895626F4F}"/>
                </a:ext>
              </a:extLst>
            </p:cNvPr>
            <p:cNvPicPr>
              <a:picLocks noChangeAspect="1"/>
            </p:cNvPicPr>
            <p:nvPr/>
          </p:nvPicPr>
          <p:blipFill>
            <a:blip r:embed="rId3"/>
            <a:stretch>
              <a:fillRect/>
            </a:stretch>
          </p:blipFill>
          <p:spPr>
            <a:xfrm>
              <a:off x="2000122" y="3684413"/>
              <a:ext cx="7703948" cy="2806223"/>
            </a:xfrm>
            <a:prstGeom prst="rect">
              <a:avLst/>
            </a:prstGeom>
          </p:spPr>
        </p:pic>
        <p:grpSp>
          <p:nvGrpSpPr>
            <p:cNvPr id="14" name="Group 13">
              <a:extLst>
                <a:ext uri="{FF2B5EF4-FFF2-40B4-BE49-F238E27FC236}">
                  <a16:creationId xmlns:a16="http://schemas.microsoft.com/office/drawing/2014/main" id="{9D1DF3B0-9863-F0A2-F857-178B3FE5C2D5}"/>
                </a:ext>
              </a:extLst>
            </p:cNvPr>
            <p:cNvGrpSpPr/>
            <p:nvPr/>
          </p:nvGrpSpPr>
          <p:grpSpPr>
            <a:xfrm>
              <a:off x="2663190" y="3699795"/>
              <a:ext cx="6865620" cy="411458"/>
              <a:chOff x="3406207" y="3784612"/>
              <a:chExt cx="10018285" cy="588771"/>
            </a:xfrm>
          </p:grpSpPr>
          <p:sp>
            <p:nvSpPr>
              <p:cNvPr id="10" name="object 7">
                <a:extLst>
                  <a:ext uri="{FF2B5EF4-FFF2-40B4-BE49-F238E27FC236}">
                    <a16:creationId xmlns:a16="http://schemas.microsoft.com/office/drawing/2014/main" id="{E46FC143-3F8D-443C-3F12-76E2115C366E}"/>
                  </a:ext>
                </a:extLst>
              </p:cNvPr>
              <p:cNvSpPr txBox="1"/>
              <p:nvPr/>
            </p:nvSpPr>
            <p:spPr>
              <a:xfrm>
                <a:off x="3406207" y="3823791"/>
                <a:ext cx="2514498" cy="549592"/>
              </a:xfrm>
              <a:prstGeom prst="rect">
                <a:avLst/>
              </a:prstGeom>
            </p:spPr>
            <p:txBody>
              <a:bodyPr vert="horz" wrap="square" lIns="0" tIns="14604" rIns="0" bIns="0" rtlCol="0">
                <a:spAutoFit/>
              </a:bodyPr>
              <a:lstStyle/>
              <a:p>
                <a:pPr marL="12700">
                  <a:lnSpc>
                    <a:spcPct val="100000"/>
                  </a:lnSpc>
                  <a:spcBef>
                    <a:spcPts val="114"/>
                  </a:spcBef>
                </a:pPr>
                <a:r>
                  <a:rPr sz="2400" spc="50" dirty="0">
                    <a:solidFill>
                      <a:srgbClr val="050505"/>
                    </a:solidFill>
                    <a:latin typeface="Arial"/>
                    <a:cs typeface="Arial"/>
                  </a:rPr>
                  <a:t>Cash</a:t>
                </a:r>
                <a:r>
                  <a:rPr sz="2400" spc="-30" dirty="0">
                    <a:solidFill>
                      <a:srgbClr val="050505"/>
                    </a:solidFill>
                    <a:latin typeface="Arial"/>
                    <a:cs typeface="Arial"/>
                  </a:rPr>
                  <a:t> </a:t>
                </a:r>
                <a:r>
                  <a:rPr sz="2400" spc="-20" dirty="0">
                    <a:solidFill>
                      <a:srgbClr val="050505"/>
                    </a:solidFill>
                    <a:latin typeface="Arial"/>
                    <a:cs typeface="Arial"/>
                  </a:rPr>
                  <a:t>Paid</a:t>
                </a:r>
                <a:endParaRPr sz="2400" dirty="0">
                  <a:latin typeface="Arial"/>
                  <a:cs typeface="Arial"/>
                </a:endParaRPr>
              </a:p>
            </p:txBody>
          </p:sp>
          <p:sp>
            <p:nvSpPr>
              <p:cNvPr id="12" name="object 8">
                <a:extLst>
                  <a:ext uri="{FF2B5EF4-FFF2-40B4-BE49-F238E27FC236}">
                    <a16:creationId xmlns:a16="http://schemas.microsoft.com/office/drawing/2014/main" id="{48C6A1B7-7D02-101A-EAAF-DA1833F6C806}"/>
                  </a:ext>
                </a:extLst>
              </p:cNvPr>
              <p:cNvSpPr txBox="1"/>
              <p:nvPr/>
            </p:nvSpPr>
            <p:spPr>
              <a:xfrm>
                <a:off x="6646057" y="3820058"/>
                <a:ext cx="3460751" cy="550512"/>
              </a:xfrm>
              <a:prstGeom prst="rect">
                <a:avLst/>
              </a:prstGeom>
            </p:spPr>
            <p:txBody>
              <a:bodyPr vert="horz" wrap="square" lIns="0" tIns="15240" rIns="0" bIns="0" rtlCol="0">
                <a:spAutoFit/>
              </a:bodyPr>
              <a:lstStyle/>
              <a:p>
                <a:pPr marL="12700">
                  <a:lnSpc>
                    <a:spcPct val="100000"/>
                  </a:lnSpc>
                  <a:spcBef>
                    <a:spcPts val="120"/>
                  </a:spcBef>
                </a:pPr>
                <a:r>
                  <a:rPr sz="2400" spc="130" dirty="0">
                    <a:solidFill>
                      <a:srgbClr val="050505"/>
                    </a:solidFill>
                    <a:latin typeface="Arial" panose="020B0604020202020204" pitchFamily="34" charset="0"/>
                    <a:cs typeface="Arial" panose="020B0604020202020204" pitchFamily="34" charset="0"/>
                  </a:rPr>
                  <a:t>The</a:t>
                </a:r>
                <a:r>
                  <a:rPr sz="2400" spc="-270" dirty="0">
                    <a:solidFill>
                      <a:srgbClr val="050505"/>
                    </a:solidFill>
                    <a:latin typeface="Arial" panose="020B0604020202020204" pitchFamily="34" charset="0"/>
                    <a:cs typeface="Arial" panose="020B0604020202020204" pitchFamily="34" charset="0"/>
                  </a:rPr>
                  <a:t> </a:t>
                </a:r>
                <a:r>
                  <a:rPr sz="2400" spc="65" dirty="0">
                    <a:solidFill>
                      <a:srgbClr val="050505"/>
                    </a:solidFill>
                    <a:latin typeface="Arial" panose="020B0604020202020204" pitchFamily="34" charset="0"/>
                    <a:cs typeface="Arial" panose="020B0604020202020204" pitchFamily="34" charset="0"/>
                  </a:rPr>
                  <a:t>Cash</a:t>
                </a:r>
                <a:r>
                  <a:rPr sz="2400" spc="-229" dirty="0">
                    <a:solidFill>
                      <a:srgbClr val="050505"/>
                    </a:solidFill>
                    <a:latin typeface="Arial" panose="020B0604020202020204" pitchFamily="34" charset="0"/>
                    <a:cs typeface="Arial" panose="020B0604020202020204" pitchFamily="34" charset="0"/>
                  </a:rPr>
                  <a:t> </a:t>
                </a:r>
                <a:r>
                  <a:rPr sz="2400" spc="145" dirty="0">
                    <a:solidFill>
                      <a:srgbClr val="050505"/>
                    </a:solidFill>
                    <a:latin typeface="Arial" panose="020B0604020202020204" pitchFamily="34" charset="0"/>
                    <a:cs typeface="Arial" panose="020B0604020202020204" pitchFamily="34" charset="0"/>
                  </a:rPr>
                  <a:t>Trap</a:t>
                </a:r>
                <a:endParaRPr sz="2400" dirty="0">
                  <a:latin typeface="Arial" panose="020B0604020202020204" pitchFamily="34" charset="0"/>
                  <a:cs typeface="Arial" panose="020B0604020202020204" pitchFamily="34" charset="0"/>
                </a:endParaRPr>
              </a:p>
            </p:txBody>
          </p:sp>
          <p:sp>
            <p:nvSpPr>
              <p:cNvPr id="13" name="object 9">
                <a:extLst>
                  <a:ext uri="{FF2B5EF4-FFF2-40B4-BE49-F238E27FC236}">
                    <a16:creationId xmlns:a16="http://schemas.microsoft.com/office/drawing/2014/main" id="{A33534DC-B200-2240-05C1-CB85C8827760}"/>
                  </a:ext>
                </a:extLst>
              </p:cNvPr>
              <p:cNvSpPr txBox="1"/>
              <p:nvPr/>
            </p:nvSpPr>
            <p:spPr>
              <a:xfrm>
                <a:off x="10535811" y="3784612"/>
                <a:ext cx="2888681" cy="549592"/>
              </a:xfrm>
              <a:prstGeom prst="rect">
                <a:avLst/>
              </a:prstGeom>
            </p:spPr>
            <p:txBody>
              <a:bodyPr vert="horz" wrap="square" lIns="0" tIns="14604" rIns="0" bIns="0" rtlCol="0">
                <a:spAutoFit/>
              </a:bodyPr>
              <a:lstStyle/>
              <a:p>
                <a:pPr marL="12700">
                  <a:lnSpc>
                    <a:spcPct val="100000"/>
                  </a:lnSpc>
                  <a:spcBef>
                    <a:spcPts val="114"/>
                  </a:spcBef>
                </a:pPr>
                <a:r>
                  <a:rPr sz="2400" dirty="0">
                    <a:solidFill>
                      <a:srgbClr val="050505"/>
                    </a:solidFill>
                    <a:latin typeface="Arial"/>
                    <a:cs typeface="Arial"/>
                  </a:rPr>
                  <a:t>Value</a:t>
                </a:r>
                <a:r>
                  <a:rPr sz="2400" spc="15" dirty="0">
                    <a:solidFill>
                      <a:srgbClr val="050505"/>
                    </a:solidFill>
                    <a:latin typeface="Arial"/>
                    <a:cs typeface="Arial"/>
                  </a:rPr>
                  <a:t> </a:t>
                </a:r>
                <a:r>
                  <a:rPr sz="2400" spc="45" dirty="0">
                    <a:solidFill>
                      <a:srgbClr val="050505"/>
                    </a:solidFill>
                    <a:latin typeface="Arial"/>
                    <a:cs typeface="Arial"/>
                  </a:rPr>
                  <a:t>Used</a:t>
                </a:r>
                <a:endParaRPr sz="2400" dirty="0">
                  <a:latin typeface="Arial"/>
                  <a:cs typeface="Arial"/>
                </a:endParaRPr>
              </a:p>
            </p:txBody>
          </p:sp>
        </p:grpSp>
      </p:grpSp>
    </p:spTree>
    <p:extLst>
      <p:ext uri="{BB962C8B-B14F-4D97-AF65-F5344CB8AC3E}">
        <p14:creationId xmlns:p14="http://schemas.microsoft.com/office/powerpoint/2010/main" val="280037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F55D8-5937-D7FA-799D-FAFB1CDA3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2F439-A99D-6E23-2A0F-6428B46E38DA}"/>
              </a:ext>
            </a:extLst>
          </p:cNvPr>
          <p:cNvSpPr>
            <a:spLocks noGrp="1"/>
          </p:cNvSpPr>
          <p:nvPr>
            <p:ph type="title"/>
          </p:nvPr>
        </p:nvSpPr>
        <p:spPr/>
        <p:txBody>
          <a:bodyPr>
            <a:normAutofit/>
          </a:bodyPr>
          <a:lstStyle/>
          <a:p>
            <a:r>
              <a:rPr lang="en-US" dirty="0"/>
              <a:t>The Two Directions of Time</a:t>
            </a:r>
          </a:p>
        </p:txBody>
      </p:sp>
      <p:grpSp>
        <p:nvGrpSpPr>
          <p:cNvPr id="7" name="Group 6">
            <a:extLst>
              <a:ext uri="{FF2B5EF4-FFF2-40B4-BE49-F238E27FC236}">
                <a16:creationId xmlns:a16="http://schemas.microsoft.com/office/drawing/2014/main" id="{D6051565-7382-EAAC-39FE-FF8D73158E7A}"/>
              </a:ext>
            </a:extLst>
          </p:cNvPr>
          <p:cNvGrpSpPr/>
          <p:nvPr/>
        </p:nvGrpSpPr>
        <p:grpSpPr>
          <a:xfrm>
            <a:off x="91440" y="1680210"/>
            <a:ext cx="11582400" cy="4273613"/>
            <a:chOff x="0" y="1986221"/>
            <a:chExt cx="12192000" cy="4150482"/>
          </a:xfrm>
        </p:grpSpPr>
        <p:pic>
          <p:nvPicPr>
            <p:cNvPr id="10" name="object 2">
              <a:extLst>
                <a:ext uri="{FF2B5EF4-FFF2-40B4-BE49-F238E27FC236}">
                  <a16:creationId xmlns:a16="http://schemas.microsoft.com/office/drawing/2014/main" id="{6BFAFC98-0C1F-49FC-9E67-FA82C1F74841}"/>
                </a:ext>
              </a:extLst>
            </p:cNvPr>
            <p:cNvPicPr/>
            <p:nvPr/>
          </p:nvPicPr>
          <p:blipFill>
            <a:blip r:embed="rId3" cstate="print"/>
            <a:stretch>
              <a:fillRect/>
            </a:stretch>
          </p:blipFill>
          <p:spPr>
            <a:xfrm>
              <a:off x="0" y="1986221"/>
              <a:ext cx="12192000" cy="4150482"/>
            </a:xfrm>
            <a:prstGeom prst="rect">
              <a:avLst/>
            </a:prstGeom>
          </p:spPr>
        </p:pic>
        <p:sp>
          <p:nvSpPr>
            <p:cNvPr id="12" name="object 4">
              <a:extLst>
                <a:ext uri="{FF2B5EF4-FFF2-40B4-BE49-F238E27FC236}">
                  <a16:creationId xmlns:a16="http://schemas.microsoft.com/office/drawing/2014/main" id="{CC4A4376-8046-2EC9-13D7-F513C920BA68}"/>
                </a:ext>
              </a:extLst>
            </p:cNvPr>
            <p:cNvSpPr txBox="1"/>
            <p:nvPr/>
          </p:nvSpPr>
          <p:spPr>
            <a:xfrm>
              <a:off x="1323474" y="3126313"/>
              <a:ext cx="3523271" cy="509210"/>
            </a:xfrm>
            <a:prstGeom prst="rect">
              <a:avLst/>
            </a:prstGeom>
          </p:spPr>
          <p:txBody>
            <a:bodyPr vert="horz" wrap="square" lIns="0" tIns="9747" rIns="0" bIns="0" rtlCol="0">
              <a:spAutoFit/>
            </a:bodyPr>
            <a:lstStyle/>
            <a:p>
              <a:pPr marL="8861" defTabSz="637977">
                <a:spcBef>
                  <a:spcPts val="77"/>
                </a:spcBef>
              </a:pPr>
              <a:r>
                <a:rPr lang="ko-KR" sz="1605" b="1" kern="0" spc="35" dirty="0">
                  <a:solidFill>
                    <a:srgbClr val="030303"/>
                  </a:solidFill>
                  <a:latin typeface="Arial"/>
                  <a:ea typeface="맑은 고딕"/>
                  <a:cs typeface="Arial"/>
                </a:rPr>
                <a:t>1. Activity 이전에 현금 지급</a:t>
              </a:r>
              <a:endParaRPr sz="1605" kern="0" dirty="0">
                <a:solidFill>
                  <a:sysClr val="windowText" lastClr="000000"/>
                </a:solidFill>
                <a:latin typeface="Arial"/>
                <a:cs typeface="Arial"/>
              </a:endParaRPr>
            </a:p>
            <a:p>
              <a:pPr marL="65570" defTabSz="637977">
                <a:spcBef>
                  <a:spcPts val="3"/>
                </a:spcBef>
              </a:pPr>
              <a:r>
                <a:rPr sz="1605" b="1" kern="0" spc="38" dirty="0">
                  <a:solidFill>
                    <a:srgbClr val="859E80"/>
                  </a:solidFill>
                  <a:latin typeface="Arial"/>
                  <a:cs typeface="Arial"/>
                </a:rPr>
                <a:t>(Deferred Expense</a:t>
              </a:r>
              <a:r>
                <a:rPr sz="1640" kern="0" spc="80" dirty="0">
                  <a:solidFill>
                    <a:srgbClr val="161613"/>
                  </a:solidFill>
                  <a:latin typeface="Arial"/>
                  <a:cs typeface="Arial"/>
                </a:rPr>
                <a:t>/</a:t>
              </a:r>
              <a:r>
                <a:rPr sz="1640" kern="0" spc="262" dirty="0">
                  <a:solidFill>
                    <a:srgbClr val="161613"/>
                  </a:solidFill>
                  <a:latin typeface="Arial"/>
                  <a:cs typeface="Arial"/>
                </a:rPr>
                <a:t> </a:t>
              </a:r>
              <a:r>
                <a:rPr sz="1605" b="1" kern="0" spc="38" dirty="0">
                  <a:solidFill>
                    <a:srgbClr val="859E80"/>
                  </a:solidFill>
                  <a:latin typeface="Arial"/>
                  <a:cs typeface="Arial"/>
                </a:rPr>
                <a:t>Asset</a:t>
              </a:r>
              <a:r>
                <a:rPr sz="1605" b="1" kern="0" spc="38" dirty="0">
                  <a:solidFill>
                    <a:srgbClr val="2B2B2A"/>
                  </a:solidFill>
                  <a:latin typeface="Arial"/>
                  <a:cs typeface="Arial"/>
                </a:rPr>
                <a:t>)</a:t>
              </a:r>
              <a:endParaRPr sz="1605" kern="0" dirty="0">
                <a:solidFill>
                  <a:sysClr val="windowText" lastClr="000000"/>
                </a:solidFill>
                <a:latin typeface="Arial"/>
                <a:cs typeface="Arial"/>
              </a:endParaRPr>
            </a:p>
          </p:txBody>
        </p:sp>
        <p:sp>
          <p:nvSpPr>
            <p:cNvPr id="13" name="object 5">
              <a:extLst>
                <a:ext uri="{FF2B5EF4-FFF2-40B4-BE49-F238E27FC236}">
                  <a16:creationId xmlns:a16="http://schemas.microsoft.com/office/drawing/2014/main" id="{951C4341-28C7-B6ED-220E-04BFAB555203}"/>
                </a:ext>
              </a:extLst>
            </p:cNvPr>
            <p:cNvSpPr txBox="1"/>
            <p:nvPr/>
          </p:nvSpPr>
          <p:spPr>
            <a:xfrm>
              <a:off x="6229268" y="2823488"/>
              <a:ext cx="1814180" cy="497155"/>
            </a:xfrm>
            <a:prstGeom prst="rect">
              <a:avLst/>
            </a:prstGeom>
          </p:spPr>
          <p:txBody>
            <a:bodyPr vert="horz" wrap="square" lIns="0" tIns="9747" rIns="0" bIns="0" rtlCol="0">
              <a:spAutoFit/>
            </a:bodyPr>
            <a:lstStyle/>
            <a:p>
              <a:pPr marL="8861" defTabSz="637977">
                <a:lnSpc>
                  <a:spcPts val="1891"/>
                </a:lnSpc>
                <a:spcBef>
                  <a:spcPts val="77"/>
                </a:spcBef>
              </a:pPr>
              <a:r>
                <a:rPr sz="1605" b="1" kern="0" spc="31" dirty="0">
                  <a:solidFill>
                    <a:srgbClr val="030303"/>
                  </a:solidFill>
                  <a:latin typeface="Arial"/>
                  <a:cs typeface="Arial"/>
                </a:rPr>
                <a:t>Activity</a:t>
              </a:r>
              <a:endParaRPr sz="1605" kern="0">
                <a:solidFill>
                  <a:sysClr val="windowText" lastClr="000000"/>
                </a:solidFill>
                <a:latin typeface="Arial"/>
                <a:cs typeface="Arial"/>
              </a:endParaRPr>
            </a:p>
            <a:p>
              <a:pPr marL="13734" defTabSz="637977">
                <a:lnSpc>
                  <a:spcPts val="1933"/>
                </a:lnSpc>
              </a:pPr>
              <a:r>
                <a:rPr sz="1640" kern="0" dirty="0">
                  <a:solidFill>
                    <a:srgbClr val="161613"/>
                  </a:solidFill>
                  <a:latin typeface="Arial"/>
                  <a:cs typeface="Arial"/>
                </a:rPr>
                <a:t>(Value</a:t>
              </a:r>
              <a:r>
                <a:rPr sz="1640" kern="0" spc="31" dirty="0">
                  <a:solidFill>
                    <a:srgbClr val="161613"/>
                  </a:solidFill>
                  <a:latin typeface="Arial"/>
                  <a:cs typeface="Arial"/>
                </a:rPr>
                <a:t> </a:t>
              </a:r>
              <a:r>
                <a:rPr sz="1640" kern="0" spc="-7" dirty="0">
                  <a:solidFill>
                    <a:srgbClr val="161613"/>
                  </a:solidFill>
                  <a:latin typeface="Arial"/>
                  <a:cs typeface="Arial"/>
                </a:rPr>
                <a:t>Consumed)</a:t>
              </a:r>
              <a:endParaRPr sz="1640" kern="0">
                <a:solidFill>
                  <a:sysClr val="windowText" lastClr="000000"/>
                </a:solidFill>
                <a:latin typeface="Arial"/>
                <a:cs typeface="Arial"/>
              </a:endParaRPr>
            </a:p>
          </p:txBody>
        </p:sp>
        <p:sp>
          <p:nvSpPr>
            <p:cNvPr id="14" name="object 6">
              <a:extLst>
                <a:ext uri="{FF2B5EF4-FFF2-40B4-BE49-F238E27FC236}">
                  <a16:creationId xmlns:a16="http://schemas.microsoft.com/office/drawing/2014/main" id="{636971F1-D852-6B73-6ED3-E488F75B491C}"/>
                </a:ext>
              </a:extLst>
            </p:cNvPr>
            <p:cNvSpPr txBox="1"/>
            <p:nvPr/>
          </p:nvSpPr>
          <p:spPr>
            <a:xfrm>
              <a:off x="7451714" y="4551372"/>
              <a:ext cx="3533118" cy="522034"/>
            </a:xfrm>
            <a:prstGeom prst="rect">
              <a:avLst/>
            </a:prstGeom>
          </p:spPr>
          <p:txBody>
            <a:bodyPr vert="horz" wrap="square" lIns="0" tIns="9747" rIns="0" bIns="0" rtlCol="0">
              <a:spAutoFit/>
            </a:bodyPr>
            <a:lstStyle/>
            <a:p>
              <a:pPr marL="105000" defTabSz="637977">
                <a:spcBef>
                  <a:spcPts val="77"/>
                </a:spcBef>
              </a:pPr>
              <a:r>
                <a:rPr lang="ko-KR" sz="1605" b="1" kern="0" dirty="0">
                  <a:solidFill>
                    <a:srgbClr val="030303"/>
                  </a:solidFill>
                  <a:latin typeface="Arial"/>
                  <a:ea typeface="맑은 고딕"/>
                  <a:cs typeface="Arial"/>
                </a:rPr>
                <a:t>2. Activity 이후에 현금 지급</a:t>
              </a:r>
              <a:endParaRPr sz="1605" kern="0" dirty="0">
                <a:solidFill>
                  <a:sysClr val="windowText" lastClr="000000"/>
                </a:solidFill>
                <a:latin typeface="Arial"/>
                <a:cs typeface="Arial"/>
              </a:endParaRPr>
            </a:p>
            <a:p>
              <a:pPr marL="8861" defTabSz="637977">
                <a:spcBef>
                  <a:spcPts val="73"/>
                </a:spcBef>
              </a:pPr>
              <a:r>
                <a:rPr sz="1640" kern="0" spc="45" dirty="0">
                  <a:solidFill>
                    <a:srgbClr val="2B2B2A"/>
                  </a:solidFill>
                  <a:latin typeface="Arial"/>
                  <a:cs typeface="Arial"/>
                </a:rPr>
                <a:t>(</a:t>
              </a:r>
              <a:r>
                <a:rPr sz="1605" b="1" kern="0" spc="-7" dirty="0">
                  <a:solidFill>
                    <a:srgbClr val="AF663F"/>
                  </a:solidFill>
                  <a:latin typeface="Arial"/>
                  <a:cs typeface="Arial"/>
                </a:rPr>
                <a:t>Accrued Expense </a:t>
              </a:r>
              <a:r>
                <a:rPr sz="1640" kern="0" dirty="0">
                  <a:solidFill>
                    <a:srgbClr val="2B2B2A"/>
                  </a:solidFill>
                  <a:latin typeface="Arial"/>
                  <a:cs typeface="Arial"/>
                </a:rPr>
                <a:t>/</a:t>
              </a:r>
              <a:r>
                <a:rPr sz="1640" kern="0" spc="133" dirty="0">
                  <a:solidFill>
                    <a:srgbClr val="2B2B2A"/>
                  </a:solidFill>
                  <a:latin typeface="Arial"/>
                  <a:cs typeface="Arial"/>
                </a:rPr>
                <a:t> </a:t>
              </a:r>
              <a:r>
                <a:rPr sz="1605" b="1" kern="0" spc="-7" dirty="0">
                  <a:solidFill>
                    <a:srgbClr val="AF663F"/>
                  </a:solidFill>
                  <a:latin typeface="Arial"/>
                  <a:cs typeface="Arial"/>
                </a:rPr>
                <a:t>Liability</a:t>
              </a:r>
              <a:r>
                <a:rPr sz="1605" b="1" kern="0" spc="-7" dirty="0">
                  <a:solidFill>
                    <a:srgbClr val="161613"/>
                  </a:solidFill>
                  <a:latin typeface="Arial"/>
                  <a:cs typeface="Arial"/>
                </a:rPr>
                <a:t>)</a:t>
              </a:r>
              <a:endParaRPr sz="1605" kern="0" dirty="0">
                <a:solidFill>
                  <a:sysClr val="windowText" lastClr="000000"/>
                </a:solidFill>
                <a:latin typeface="Arial"/>
                <a:cs typeface="Arial"/>
              </a:endParaRPr>
            </a:p>
          </p:txBody>
        </p:sp>
      </p:grpSp>
    </p:spTree>
    <p:extLst>
      <p:ext uri="{BB962C8B-B14F-4D97-AF65-F5344CB8AC3E}">
        <p14:creationId xmlns:p14="http://schemas.microsoft.com/office/powerpoint/2010/main" val="372462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72D5-5529-8040-A22B-D99E322C6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5D030-650E-62E6-6F49-E9CFB6BB06A3}"/>
              </a:ext>
            </a:extLst>
          </p:cNvPr>
          <p:cNvSpPr>
            <a:spLocks noGrp="1"/>
          </p:cNvSpPr>
          <p:nvPr>
            <p:ph type="title"/>
          </p:nvPr>
        </p:nvSpPr>
        <p:spPr/>
        <p:txBody>
          <a:bodyPr>
            <a:normAutofit/>
          </a:bodyPr>
          <a:lstStyle/>
          <a:p>
            <a:r>
              <a:rPr lang="en-US" dirty="0"/>
              <a:t>Four Types of Adjustments</a:t>
            </a:r>
          </a:p>
        </p:txBody>
      </p:sp>
      <p:sp>
        <p:nvSpPr>
          <p:cNvPr id="8" name="Text 4">
            <a:extLst>
              <a:ext uri="{FF2B5EF4-FFF2-40B4-BE49-F238E27FC236}">
                <a16:creationId xmlns:a16="http://schemas.microsoft.com/office/drawing/2014/main" id="{E7BCDA04-5D5A-0CDB-71D4-295385015711}"/>
              </a:ext>
            </a:extLst>
          </p:cNvPr>
          <p:cNvSpPr/>
          <p:nvPr/>
        </p:nvSpPr>
        <p:spPr>
          <a:xfrm>
            <a:off x="960119" y="2098677"/>
            <a:ext cx="5096003" cy="2001360"/>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C604904F-2B5C-29D9-4152-7FBD04B1D87A}"/>
              </a:ext>
            </a:extLst>
          </p:cNvPr>
          <p:cNvSpPr/>
          <p:nvPr/>
        </p:nvSpPr>
        <p:spPr>
          <a:xfrm>
            <a:off x="960119" y="2716671"/>
            <a:ext cx="5096004" cy="1157625"/>
          </a:xfrm>
          <a:prstGeom prst="rect">
            <a:avLst/>
          </a:prstGeom>
          <a:noFill/>
          <a:ln/>
        </p:spPr>
        <p:txBody>
          <a:bodyPr wrap="square" lIns="0" tIns="0" rIns="0" bIns="0" rtlCol="0" anchor="t"/>
          <a:lstStyle/>
          <a:p>
            <a:pPr algn="ctr">
              <a:lnSpc>
                <a:spcPts val="2240"/>
              </a:lnSpc>
              <a:spcAft>
                <a:spcPts val="800"/>
              </a:spcAft>
            </a:pPr>
            <a:r>
              <a:rPr lang="en-US" sz="2400" b="1" dirty="0">
                <a:solidFill>
                  <a:srgbClr val="1E40AF"/>
                </a:solidFill>
                <a:latin typeface="Arial" pitchFamily="34" charset="0"/>
                <a:ea typeface="Arial" pitchFamily="34" charset="-122"/>
                <a:cs typeface="Arial" pitchFamily="34" charset="-120"/>
              </a:rPr>
              <a:t>Deferred Expenses = Assets</a:t>
            </a:r>
          </a:p>
          <a:p>
            <a:pPr algn="ctr">
              <a:lnSpc>
                <a:spcPts val="2240"/>
              </a:lnSpc>
              <a:spcAft>
                <a:spcPts val="800"/>
              </a:spcAft>
            </a:pPr>
            <a:r>
              <a:rPr lang="en-US" sz="2000" b="1" dirty="0">
                <a:solidFill>
                  <a:srgbClr val="1E40AF"/>
                </a:solidFill>
                <a:latin typeface="Arial" pitchFamily="34" charset="0"/>
                <a:cs typeface="Arial" pitchFamily="34" charset="-120"/>
              </a:rPr>
              <a:t>(e.g. Prepaid Advertising Expenses)</a:t>
            </a:r>
            <a:endParaRPr lang="en-US" sz="2000" dirty="0"/>
          </a:p>
        </p:txBody>
      </p:sp>
      <p:sp>
        <p:nvSpPr>
          <p:cNvPr id="16" name="Text 11">
            <a:extLst>
              <a:ext uri="{FF2B5EF4-FFF2-40B4-BE49-F238E27FC236}">
                <a16:creationId xmlns:a16="http://schemas.microsoft.com/office/drawing/2014/main" id="{B964F57C-F118-8ED0-D4DA-3334820FBF55}"/>
              </a:ext>
            </a:extLst>
          </p:cNvPr>
          <p:cNvSpPr/>
          <p:nvPr/>
        </p:nvSpPr>
        <p:spPr>
          <a:xfrm>
            <a:off x="6181090" y="2087246"/>
            <a:ext cx="5359399" cy="2001360"/>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1" name="Text 12">
            <a:extLst>
              <a:ext uri="{FF2B5EF4-FFF2-40B4-BE49-F238E27FC236}">
                <a16:creationId xmlns:a16="http://schemas.microsoft.com/office/drawing/2014/main" id="{91B8733A-EC33-BD82-146E-93938BABA65B}"/>
              </a:ext>
            </a:extLst>
          </p:cNvPr>
          <p:cNvSpPr/>
          <p:nvPr/>
        </p:nvSpPr>
        <p:spPr>
          <a:xfrm>
            <a:off x="6181090" y="2701574"/>
            <a:ext cx="5359399" cy="1157624"/>
          </a:xfrm>
          <a:prstGeom prst="rect">
            <a:avLst/>
          </a:prstGeom>
          <a:noFill/>
          <a:ln/>
        </p:spPr>
        <p:txBody>
          <a:bodyPr wrap="square" lIns="0" tIns="0" rIns="0" bIns="0" rtlCol="0" anchor="t"/>
          <a:lstStyle/>
          <a:p>
            <a:pPr algn="ctr">
              <a:lnSpc>
                <a:spcPts val="2240"/>
              </a:lnSpc>
              <a:spcAft>
                <a:spcPts val="800"/>
              </a:spcAft>
            </a:pPr>
            <a:r>
              <a:rPr lang="en-US" sz="2600" b="1" dirty="0">
                <a:solidFill>
                  <a:srgbClr val="991B1B"/>
                </a:solidFill>
                <a:latin typeface="Arial" pitchFamily="34" charset="0"/>
                <a:ea typeface="Arial" pitchFamily="34" charset="-122"/>
                <a:cs typeface="Arial" pitchFamily="34" charset="-120"/>
              </a:rPr>
              <a:t>Accrued Expenses = Liabilities</a:t>
            </a:r>
          </a:p>
          <a:p>
            <a:pPr algn="ct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(e.g. Accrued Interest Expenses)</a:t>
            </a:r>
          </a:p>
          <a:p>
            <a:pPr>
              <a:lnSpc>
                <a:spcPts val="2240"/>
              </a:lnSpc>
              <a:spcAft>
                <a:spcPts val="800"/>
              </a:spcAft>
            </a:pPr>
            <a:endParaRPr lang="en-US" sz="2000" dirty="0"/>
          </a:p>
        </p:txBody>
      </p:sp>
      <p:sp>
        <p:nvSpPr>
          <p:cNvPr id="24" name="Text 26">
            <a:extLst>
              <a:ext uri="{FF2B5EF4-FFF2-40B4-BE49-F238E27FC236}">
                <a16:creationId xmlns:a16="http://schemas.microsoft.com/office/drawing/2014/main" id="{32F5BCF3-6942-2776-0EC9-5F31037EEBA2}"/>
              </a:ext>
            </a:extLst>
          </p:cNvPr>
          <p:cNvSpPr/>
          <p:nvPr/>
        </p:nvSpPr>
        <p:spPr>
          <a:xfrm>
            <a:off x="6163945" y="4348730"/>
            <a:ext cx="5376544" cy="1369605"/>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25" name="Text 13">
            <a:extLst>
              <a:ext uri="{FF2B5EF4-FFF2-40B4-BE49-F238E27FC236}">
                <a16:creationId xmlns:a16="http://schemas.microsoft.com/office/drawing/2014/main" id="{4CAB98E1-A0BC-1FF1-FF58-773E6150C196}"/>
              </a:ext>
            </a:extLst>
          </p:cNvPr>
          <p:cNvSpPr/>
          <p:nvPr/>
        </p:nvSpPr>
        <p:spPr>
          <a:xfrm>
            <a:off x="7640955" y="4851264"/>
            <a:ext cx="2297429" cy="282384"/>
          </a:xfrm>
          <a:prstGeom prst="rect">
            <a:avLst/>
          </a:prstGeom>
          <a:noFill/>
          <a:ln/>
        </p:spPr>
        <p:txBody>
          <a:bodyPr wrap="square" lIns="0" tIns="0" rIns="0" bIns="0" rtlCol="0" anchor="t"/>
          <a:lstStyle/>
          <a:p>
            <a:pPr>
              <a:lnSpc>
                <a:spcPts val="2100"/>
              </a:lnSpc>
              <a:spcAft>
                <a:spcPts val="800"/>
              </a:spcAft>
            </a:pPr>
            <a:r>
              <a:rPr lang="en-US" sz="2000" b="1" dirty="0">
                <a:solidFill>
                  <a:srgbClr val="854D0E"/>
                </a:solidFill>
                <a:latin typeface="Arial" pitchFamily="34" charset="0"/>
                <a:ea typeface="Arial" pitchFamily="34" charset="-122"/>
                <a:cs typeface="Arial" pitchFamily="34" charset="-120"/>
              </a:rPr>
              <a:t>Accrued Revenue</a:t>
            </a:r>
            <a:endParaRPr lang="en-US" sz="1500" dirty="0"/>
          </a:p>
        </p:txBody>
      </p:sp>
      <p:sp>
        <p:nvSpPr>
          <p:cNvPr id="3" name="Text 26">
            <a:extLst>
              <a:ext uri="{FF2B5EF4-FFF2-40B4-BE49-F238E27FC236}">
                <a16:creationId xmlns:a16="http://schemas.microsoft.com/office/drawing/2014/main" id="{01A9B107-099C-2ACC-1980-7FA68FFCEEC3}"/>
              </a:ext>
            </a:extLst>
          </p:cNvPr>
          <p:cNvSpPr/>
          <p:nvPr/>
        </p:nvSpPr>
        <p:spPr>
          <a:xfrm>
            <a:off x="960119" y="4348730"/>
            <a:ext cx="5096004" cy="1369605"/>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5" name="Text 2">
            <a:extLst>
              <a:ext uri="{FF2B5EF4-FFF2-40B4-BE49-F238E27FC236}">
                <a16:creationId xmlns:a16="http://schemas.microsoft.com/office/drawing/2014/main" id="{1D62ABE6-C45E-4597-5377-570092027603}"/>
              </a:ext>
            </a:extLst>
          </p:cNvPr>
          <p:cNvSpPr/>
          <p:nvPr/>
        </p:nvSpPr>
        <p:spPr>
          <a:xfrm>
            <a:off x="2139825" y="4851264"/>
            <a:ext cx="2248405" cy="319881"/>
          </a:xfrm>
          <a:prstGeom prst="rect">
            <a:avLst/>
          </a:prstGeom>
          <a:noFill/>
          <a:ln/>
        </p:spPr>
        <p:txBody>
          <a:bodyPr wrap="square" lIns="0" tIns="0" rIns="0" bIns="0" rtlCol="0" anchor="t"/>
          <a:lstStyle/>
          <a:p>
            <a:pPr>
              <a:lnSpc>
                <a:spcPts val="2520"/>
              </a:lnSpc>
              <a:spcAft>
                <a:spcPts val="1000"/>
              </a:spcAft>
            </a:pPr>
            <a:r>
              <a:rPr lang="en-US" sz="2000" b="1" dirty="0">
                <a:solidFill>
                  <a:srgbClr val="15803D"/>
                </a:solidFill>
                <a:latin typeface="Arial" pitchFamily="34" charset="0"/>
                <a:ea typeface="Arial" pitchFamily="34" charset="-122"/>
                <a:cs typeface="Arial" pitchFamily="34" charset="-120"/>
              </a:rPr>
              <a:t>Deferred Revenue</a:t>
            </a:r>
            <a:endParaRPr lang="en-US" sz="2000" dirty="0"/>
          </a:p>
        </p:txBody>
      </p:sp>
      <p:sp>
        <p:nvSpPr>
          <p:cNvPr id="15" name="TextBox 14">
            <a:extLst>
              <a:ext uri="{FF2B5EF4-FFF2-40B4-BE49-F238E27FC236}">
                <a16:creationId xmlns:a16="http://schemas.microsoft.com/office/drawing/2014/main" id="{598A5F66-CF58-9A11-63A4-5AAF741A23D8}"/>
              </a:ext>
            </a:extLst>
          </p:cNvPr>
          <p:cNvSpPr txBox="1"/>
          <p:nvPr/>
        </p:nvSpPr>
        <p:spPr>
          <a:xfrm>
            <a:off x="960119" y="1572738"/>
            <a:ext cx="5096003" cy="427553"/>
          </a:xfrm>
          <a:prstGeom prst="rect">
            <a:avLst/>
          </a:prstGeom>
          <a:noFill/>
        </p:spPr>
        <p:txBody>
          <a:bodyPr wrap="square">
            <a:spAutoFit/>
          </a:bodyPr>
          <a:lstStyle/>
          <a:p>
            <a:pPr algn="ctr">
              <a:lnSpc>
                <a:spcPts val="2520"/>
              </a:lnSpc>
              <a:spcAft>
                <a:spcPts val="1000"/>
              </a:spcAft>
            </a:pPr>
            <a:r>
              <a:rPr lang="ko-KR" sz="2800" dirty="0">
                <a:solidFill>
                  <a:srgbClr val="1F4899"/>
                </a:solidFill>
                <a:latin typeface="Arial" panose="020B0604020202020204" pitchFamily="34" charset="0"/>
                <a:ea typeface="맑은 고딕"/>
                <a:cs typeface="Arial" panose="020B0604020202020204" pitchFamily="34" charset="0"/>
              </a:rPr>
              <a:t>Activity </a:t>
            </a:r>
            <a:r>
              <a:rPr lang="ko-KR" sz="2800" b="1" dirty="0">
                <a:solidFill>
                  <a:srgbClr val="1F4899"/>
                </a:solidFill>
                <a:latin typeface="Arial" panose="020B0604020202020204" pitchFamily="34" charset="0"/>
                <a:ea typeface="맑은 고딕"/>
                <a:cs typeface="Arial" panose="020B0604020202020204" pitchFamily="34" charset="0"/>
              </a:rPr>
              <a:t>이전</a:t>
            </a:r>
            <a:r>
              <a:rPr lang="ko-KR" sz="2800" dirty="0">
                <a:solidFill>
                  <a:srgbClr val="1F4899"/>
                </a:solidFill>
                <a:latin typeface="Arial" panose="020B0604020202020204" pitchFamily="34" charset="0"/>
                <a:ea typeface="맑은 고딕"/>
                <a:cs typeface="Arial" panose="020B0604020202020204" pitchFamily="34" charset="0"/>
              </a:rPr>
              <a:t>에 현금 지급</a:t>
            </a:r>
          </a:p>
        </p:txBody>
      </p:sp>
      <p:sp>
        <p:nvSpPr>
          <p:cNvPr id="17" name="TextBox 16">
            <a:extLst>
              <a:ext uri="{FF2B5EF4-FFF2-40B4-BE49-F238E27FC236}">
                <a16:creationId xmlns:a16="http://schemas.microsoft.com/office/drawing/2014/main" id="{6B03A0E6-19AA-86A9-87AC-BE5F25C6472F}"/>
              </a:ext>
            </a:extLst>
          </p:cNvPr>
          <p:cNvSpPr txBox="1"/>
          <p:nvPr/>
        </p:nvSpPr>
        <p:spPr>
          <a:xfrm flipH="1">
            <a:off x="250375" y="2121537"/>
            <a:ext cx="584775" cy="1895272"/>
          </a:xfrm>
          <a:prstGeom prst="rect">
            <a:avLst/>
          </a:prstGeom>
          <a:noFill/>
        </p:spPr>
        <p:txBody>
          <a:bodyPr vert="eaVert" wrap="square" rtlCol="0">
            <a:spAutoFit/>
          </a:bodyPr>
          <a:lstStyle/>
          <a:p>
            <a:pPr algn="ctr"/>
            <a:r>
              <a:rPr lang="en-US" sz="2600" dirty="0">
                <a:solidFill>
                  <a:srgbClr val="1F4899"/>
                </a:solidFill>
                <a:latin typeface="Arial" panose="020B0604020202020204" pitchFamily="34" charset="0"/>
                <a:cs typeface="Arial" panose="020B0604020202020204" pitchFamily="34" charset="0"/>
              </a:rPr>
              <a:t>Expense</a:t>
            </a:r>
          </a:p>
        </p:txBody>
      </p:sp>
      <p:sp>
        <p:nvSpPr>
          <p:cNvPr id="19" name="TextBox 18">
            <a:extLst>
              <a:ext uri="{FF2B5EF4-FFF2-40B4-BE49-F238E27FC236}">
                <a16:creationId xmlns:a16="http://schemas.microsoft.com/office/drawing/2014/main" id="{EAB919C8-B1D0-9326-B469-B808A710896E}"/>
              </a:ext>
            </a:extLst>
          </p:cNvPr>
          <p:cNvSpPr txBox="1"/>
          <p:nvPr/>
        </p:nvSpPr>
        <p:spPr>
          <a:xfrm flipH="1">
            <a:off x="245332" y="4044820"/>
            <a:ext cx="584775" cy="1895272"/>
          </a:xfrm>
          <a:prstGeom prst="rect">
            <a:avLst/>
          </a:prstGeom>
          <a:noFill/>
        </p:spPr>
        <p:txBody>
          <a:bodyPr vert="eaVert" wrap="square" rtlCol="0">
            <a:spAutoFit/>
          </a:bodyPr>
          <a:lstStyle/>
          <a:p>
            <a:pPr algn="ctr"/>
            <a:r>
              <a:rPr lang="en-US" sz="2600" dirty="0">
                <a:solidFill>
                  <a:srgbClr val="1F4899"/>
                </a:solidFill>
                <a:latin typeface="Arial" panose="020B0604020202020204" pitchFamily="34" charset="0"/>
                <a:cs typeface="Arial" panose="020B0604020202020204" pitchFamily="34" charset="0"/>
              </a:rPr>
              <a:t>Revenue</a:t>
            </a:r>
          </a:p>
        </p:txBody>
      </p:sp>
      <p:sp>
        <p:nvSpPr>
          <p:cNvPr id="20" name="TextBox 19">
            <a:extLst>
              <a:ext uri="{FF2B5EF4-FFF2-40B4-BE49-F238E27FC236}">
                <a16:creationId xmlns:a16="http://schemas.microsoft.com/office/drawing/2014/main" id="{268B292D-6F64-9C8C-C2BE-2ABEBFE5DE88}"/>
              </a:ext>
            </a:extLst>
          </p:cNvPr>
          <p:cNvSpPr txBox="1"/>
          <p:nvPr/>
        </p:nvSpPr>
        <p:spPr>
          <a:xfrm>
            <a:off x="6181090" y="1511361"/>
            <a:ext cx="5096003" cy="427553"/>
          </a:xfrm>
          <a:prstGeom prst="rect">
            <a:avLst/>
          </a:prstGeom>
          <a:noFill/>
        </p:spPr>
        <p:txBody>
          <a:bodyPr wrap="square">
            <a:spAutoFit/>
          </a:bodyPr>
          <a:lstStyle/>
          <a:p>
            <a:pPr algn="ctr">
              <a:lnSpc>
                <a:spcPts val="2520"/>
              </a:lnSpc>
              <a:spcAft>
                <a:spcPts val="1000"/>
              </a:spcAft>
            </a:pPr>
            <a:r>
              <a:rPr lang="ko-KR" sz="2800" dirty="0">
                <a:solidFill>
                  <a:srgbClr val="1F4899"/>
                </a:solidFill>
                <a:latin typeface="Arial" panose="020B0604020202020204" pitchFamily="34" charset="0"/>
                <a:ea typeface="맑은 고딕"/>
                <a:cs typeface="Arial" panose="020B0604020202020204" pitchFamily="34" charset="0"/>
              </a:rPr>
              <a:t>Activity </a:t>
            </a:r>
            <a:r>
              <a:rPr lang="ko-KR" sz="2800" b="1" dirty="0">
                <a:solidFill>
                  <a:srgbClr val="1F4899"/>
                </a:solidFill>
                <a:latin typeface="Arial" panose="020B0604020202020204" pitchFamily="34" charset="0"/>
                <a:ea typeface="맑은 고딕"/>
                <a:cs typeface="Arial" panose="020B0604020202020204" pitchFamily="34" charset="0"/>
              </a:rPr>
              <a:t>이후</a:t>
            </a:r>
            <a:r>
              <a:rPr lang="ko-KR" sz="2800" dirty="0">
                <a:solidFill>
                  <a:srgbClr val="1F4899"/>
                </a:solidFill>
                <a:latin typeface="Arial" panose="020B0604020202020204" pitchFamily="34" charset="0"/>
                <a:ea typeface="맑은 고딕"/>
                <a:cs typeface="Arial" panose="020B0604020202020204" pitchFamily="34" charset="0"/>
              </a:rPr>
              <a:t>에 현금 지급</a:t>
            </a:r>
          </a:p>
        </p:txBody>
      </p:sp>
      <p:sp>
        <p:nvSpPr>
          <p:cNvPr id="21" name="TextBox 20">
            <a:extLst>
              <a:ext uri="{FF2B5EF4-FFF2-40B4-BE49-F238E27FC236}">
                <a16:creationId xmlns:a16="http://schemas.microsoft.com/office/drawing/2014/main" id="{7649A294-AA33-7594-F0B5-57499BB80515}"/>
              </a:ext>
            </a:extLst>
          </p:cNvPr>
          <p:cNvSpPr txBox="1"/>
          <p:nvPr/>
        </p:nvSpPr>
        <p:spPr>
          <a:xfrm>
            <a:off x="960118" y="6192769"/>
            <a:ext cx="10732772" cy="391197"/>
          </a:xfrm>
          <a:prstGeom prst="rect">
            <a:avLst/>
          </a:prstGeom>
          <a:noFill/>
        </p:spPr>
        <p:txBody>
          <a:bodyPr wrap="square">
            <a:spAutoFit/>
          </a:bodyPr>
          <a:lstStyle/>
          <a:p>
            <a:pPr marL="342900" indent="-342900">
              <a:lnSpc>
                <a:spcPts val="2520"/>
              </a:lnSpc>
              <a:spcAft>
                <a:spcPts val="1000"/>
              </a:spcAft>
              <a:buFont typeface="Arial" panose="020B0604020202020204" pitchFamily="34" charset="0"/>
              <a:buChar char="•"/>
            </a:pPr>
            <a:r>
              <a:rPr lang="ko-KR" sz="2000" b="1" spc="95" dirty="0">
                <a:solidFill>
                  <a:srgbClr val="1F4899"/>
                </a:solidFill>
                <a:latin typeface="Arial"/>
                <a:ea typeface="맑은 고딕"/>
                <a:cs typeface="Arial"/>
              </a:rPr>
              <a:t>본 발표에서는 Expense 측면에만 집중함.</a:t>
            </a:r>
            <a:endParaRPr lang="en-US" sz="2000" dirty="0">
              <a:solidFill>
                <a:srgbClr val="1F48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6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4"/>
                                        </p:tgtEl>
                                      </p:cBhvr>
                                    </p:animEffect>
                                    <p:set>
                                      <p:cBhvr>
                                        <p:cTn id="9" dur="1" fill="hold">
                                          <p:stCondLst>
                                            <p:cond delay="499"/>
                                          </p:stCondLst>
                                        </p:cTn>
                                        <p:tgtEl>
                                          <p:spTgt spid="24"/>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 grpId="0" animBg="1"/>
      <p:bldP spid="5" grpId="0" animBg="1"/>
      <p:bldP spid="19"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05607-AB9B-C306-116F-18C3CB6CC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0C86E-7C31-CAA9-1171-C9EBAC51D9E0}"/>
              </a:ext>
            </a:extLst>
          </p:cNvPr>
          <p:cNvSpPr>
            <a:spLocks noGrp="1"/>
          </p:cNvSpPr>
          <p:nvPr>
            <p:ph type="title"/>
          </p:nvPr>
        </p:nvSpPr>
        <p:spPr>
          <a:xfrm>
            <a:off x="0" y="2857500"/>
            <a:ext cx="12191999" cy="1143000"/>
          </a:xfrm>
        </p:spPr>
        <p:txBody>
          <a:bodyPr>
            <a:normAutofit/>
          </a:bodyPr>
          <a:lstStyle/>
          <a:p>
            <a:r>
              <a:rPr lang="en-US" dirty="0"/>
              <a:t>7. Deferred Expenses are Assets	</a:t>
            </a:r>
          </a:p>
        </p:txBody>
      </p:sp>
    </p:spTree>
    <p:extLst>
      <p:ext uri="{BB962C8B-B14F-4D97-AF65-F5344CB8AC3E}">
        <p14:creationId xmlns:p14="http://schemas.microsoft.com/office/powerpoint/2010/main" val="84437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73B29-B554-993F-5DE6-F49B24F23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2257B-60F3-BC76-A166-35DE4E36C30A}"/>
              </a:ext>
            </a:extLst>
          </p:cNvPr>
          <p:cNvSpPr>
            <a:spLocks noGrp="1"/>
          </p:cNvSpPr>
          <p:nvPr>
            <p:ph type="title"/>
          </p:nvPr>
        </p:nvSpPr>
        <p:spPr/>
        <p:txBody>
          <a:bodyPr>
            <a:normAutofit/>
          </a:bodyPr>
          <a:lstStyle/>
          <a:p>
            <a:r>
              <a:rPr lang="en-US" dirty="0"/>
              <a:t>Deferred Expenses are Assets</a:t>
            </a:r>
          </a:p>
        </p:txBody>
      </p:sp>
      <p:sp>
        <p:nvSpPr>
          <p:cNvPr id="8" name="Text 4">
            <a:extLst>
              <a:ext uri="{FF2B5EF4-FFF2-40B4-BE49-F238E27FC236}">
                <a16:creationId xmlns:a16="http://schemas.microsoft.com/office/drawing/2014/main" id="{C84E5BC8-2174-4CAC-DF9C-A098C91D1548}"/>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EA5B21A2-ED36-88D9-DC4F-CBB35C02555B}"/>
              </a:ext>
            </a:extLst>
          </p:cNvPr>
          <p:cNvSpPr/>
          <p:nvPr/>
        </p:nvSpPr>
        <p:spPr>
          <a:xfrm>
            <a:off x="880109" y="1746047"/>
            <a:ext cx="10378442" cy="1181835"/>
          </a:xfrm>
          <a:prstGeom prst="rect">
            <a:avLst/>
          </a:prstGeom>
          <a:noFill/>
          <a:ln/>
        </p:spPr>
        <p:txBody>
          <a:bodyPr wrap="square" lIns="0" tIns="0" rIns="0" bIns="0" rtlCol="0" anchor="t"/>
          <a:lstStyle/>
          <a:p>
            <a:pPr>
              <a:lnSpc>
                <a:spcPts val="3000"/>
              </a:lnSpc>
              <a:spcAft>
                <a:spcPts val="800"/>
              </a:spcAft>
            </a:pPr>
            <a:r>
              <a:rPr lang="en-US" sz="2400" b="1" dirty="0">
                <a:solidFill>
                  <a:srgbClr val="1E40AF"/>
                </a:solidFill>
                <a:latin typeface="Arial" pitchFamily="34" charset="0"/>
                <a:ea typeface="Arial" pitchFamily="34" charset="-122"/>
                <a:cs typeface="Arial" pitchFamily="34" charset="-120"/>
              </a:rPr>
              <a:t>Concept</a:t>
            </a:r>
          </a:p>
          <a:p>
            <a:pPr>
              <a:lnSpc>
                <a:spcPts val="3000"/>
              </a:lnSpc>
              <a:spcAft>
                <a:spcPts val="800"/>
              </a:spcAft>
            </a:pPr>
            <a:r>
              <a:rPr lang="ko-KR" sz="2000" dirty="0">
                <a:latin typeface="Arial" panose="020B0604020202020204" pitchFamily="34" charset="0"/>
                <a:ea typeface="맑은 고딕" pitchFamily="34" charset="-122"/>
                <a:cs typeface="Arial" panose="020B0604020202020204" pitchFamily="34" charset="0"/>
              </a:rPr>
              <a:t>현금 지급이 </a:t>
            </a:r>
            <a:r>
              <a:rPr lang="ko-KR" sz="2000" b="1" dirty="0">
                <a:latin typeface="Arial" panose="020B0604020202020204" pitchFamily="34" charset="0"/>
                <a:ea typeface="맑은 고딕" pitchFamily="34" charset="-122"/>
                <a:cs typeface="Arial" panose="020B0604020202020204" pitchFamily="34" charset="0"/>
              </a:rPr>
              <a:t>여러 회계기간에 걸쳐 효익을 제공할</a:t>
            </a:r>
            <a:r>
              <a:rPr lang="ko-KR" sz="2000" dirty="0">
                <a:latin typeface="Arial" panose="020B0604020202020204" pitchFamily="34" charset="0"/>
                <a:ea typeface="맑은 고딕" pitchFamily="34" charset="-122"/>
                <a:cs typeface="Arial" panose="020B0604020202020204" pitchFamily="34" charset="0"/>
              </a:rPr>
              <a:t> 때, 그 금액은 먼저 </a:t>
            </a:r>
            <a:r>
              <a:rPr lang="en-US" sz="2000" b="1" dirty="0">
                <a:latin typeface="Arial" panose="020B0604020202020204" pitchFamily="34" charset="0"/>
                <a:ea typeface="Arial" pitchFamily="34" charset="-122"/>
                <a:cs typeface="Arial" panose="020B0604020202020204" pitchFamily="34" charset="0"/>
              </a:rPr>
              <a:t>asset</a:t>
            </a:r>
            <a:r>
              <a:rPr lang="ko-KR" sz="2000" dirty="0">
                <a:latin typeface="Arial" panose="020B0604020202020204" pitchFamily="34" charset="0"/>
                <a:ea typeface="맑은 고딕" pitchFamily="34" charset="-122"/>
                <a:cs typeface="Arial" panose="020B0604020202020204" pitchFamily="34" charset="0"/>
              </a:rPr>
              <a:t>(deferred expense)으로 기록됨</a:t>
            </a:r>
            <a:endParaRPr lang="en-US" sz="2000" dirty="0">
              <a:latin typeface="Arial" panose="020B0604020202020204" pitchFamily="34" charset="0"/>
              <a:cs typeface="Arial" panose="020B0604020202020204" pitchFamily="34" charset="0"/>
            </a:endParaRPr>
          </a:p>
          <a:p>
            <a:pPr algn="ctr">
              <a:lnSpc>
                <a:spcPts val="2240"/>
              </a:lnSpc>
              <a:spcAft>
                <a:spcPts val="800"/>
              </a:spcAft>
            </a:pPr>
            <a:endParaRPr lang="en-US" sz="2000" dirty="0"/>
          </a:p>
        </p:txBody>
      </p:sp>
      <p:sp>
        <p:nvSpPr>
          <p:cNvPr id="16" name="Text 11">
            <a:extLst>
              <a:ext uri="{FF2B5EF4-FFF2-40B4-BE49-F238E27FC236}">
                <a16:creationId xmlns:a16="http://schemas.microsoft.com/office/drawing/2014/main" id="{A87E9324-3FCD-8C8D-0AD9-DB7A9A62476E}"/>
              </a:ext>
            </a:extLst>
          </p:cNvPr>
          <p:cNvSpPr/>
          <p:nvPr/>
        </p:nvSpPr>
        <p:spPr>
          <a:xfrm>
            <a:off x="720089" y="3372651"/>
            <a:ext cx="10658406" cy="1634979"/>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1" name="Text 12">
            <a:extLst>
              <a:ext uri="{FF2B5EF4-FFF2-40B4-BE49-F238E27FC236}">
                <a16:creationId xmlns:a16="http://schemas.microsoft.com/office/drawing/2014/main" id="{0F9AD35D-7A4C-FBB0-2873-0A97197CABC7}"/>
              </a:ext>
            </a:extLst>
          </p:cNvPr>
          <p:cNvSpPr/>
          <p:nvPr/>
        </p:nvSpPr>
        <p:spPr>
          <a:xfrm>
            <a:off x="902970" y="3712659"/>
            <a:ext cx="10367012" cy="945703"/>
          </a:xfrm>
          <a:prstGeom prst="rect">
            <a:avLst/>
          </a:prstGeom>
          <a:noFill/>
          <a:ln/>
        </p:spPr>
        <p:txBody>
          <a:bodyPr wrap="square" lIns="0" tIns="0" rIns="0" bIns="0" rtlCol="0" anchor="t"/>
          <a:lstStyle/>
          <a:p>
            <a:pPr>
              <a:lnSpc>
                <a:spcPts val="2240"/>
              </a:lnSpc>
              <a:spcAft>
                <a:spcPts val="800"/>
              </a:spcAft>
            </a:pPr>
            <a:r>
              <a:rPr lang="en-US" sz="2400" b="1" dirty="0">
                <a:solidFill>
                  <a:srgbClr val="991B1B"/>
                </a:solidFill>
                <a:latin typeface="Arial" pitchFamily="34" charset="0"/>
                <a:ea typeface="Arial" pitchFamily="34" charset="-122"/>
                <a:cs typeface="Arial" pitchFamily="34" charset="-120"/>
              </a:rPr>
              <a:t>Process</a:t>
            </a:r>
          </a:p>
          <a:p>
            <a:pPr>
              <a:lnSpc>
                <a:spcPts val="3000"/>
              </a:lnSpc>
            </a:pPr>
            <a:r>
              <a:rPr lang="ko-KR" sz="2000" dirty="0">
                <a:latin typeface="Arial" panose="020B0604020202020204" pitchFamily="34" charset="0"/>
                <a:ea typeface="맑은 고딕" pitchFamily="34" charset="-122"/>
                <a:cs typeface="Arial" panose="020B0604020202020204" pitchFamily="34" charset="0"/>
              </a:rPr>
              <a:t>각 기간 말에, </a:t>
            </a:r>
            <a:r>
              <a:rPr lang="ko-KR" sz="2000" b="1" dirty="0">
                <a:latin typeface="Arial" panose="020B0604020202020204" pitchFamily="34" charset="0"/>
                <a:ea typeface="맑은 고딕" pitchFamily="34" charset="-122"/>
                <a:cs typeface="Arial" panose="020B0604020202020204" pitchFamily="34" charset="0"/>
              </a:rPr>
              <a:t>소멸된 부분은</a:t>
            </a:r>
            <a:r>
              <a:rPr lang="ko-KR" sz="2000" dirty="0">
                <a:latin typeface="Arial" panose="020B0604020202020204" pitchFamily="34" charset="0"/>
                <a:ea typeface="맑은 고딕" pitchFamily="34" charset="-122"/>
                <a:cs typeface="Arial" panose="020B0604020202020204" pitchFamily="34" charset="0"/>
              </a:rPr>
              <a:t> expense 계정으로 대체됨</a:t>
            </a:r>
          </a:p>
          <a:p>
            <a:pPr>
              <a:lnSpc>
                <a:spcPts val="3000"/>
              </a:lnSpc>
            </a:pPr>
            <a:r>
              <a:rPr lang="ko-KR" sz="2000" dirty="0">
                <a:latin typeface="Arial" panose="020B0604020202020204" pitchFamily="34" charset="0"/>
                <a:ea typeface="맑은 고딕"/>
                <a:cs typeface="Arial" panose="020B0604020202020204" pitchFamily="34" charset="0"/>
              </a:rPr>
              <a:t>asset(deferred expense)은 동일한 금액만큼 감소함</a:t>
            </a:r>
          </a:p>
          <a:p>
            <a:pPr>
              <a:lnSpc>
                <a:spcPts val="2240"/>
              </a:lnSpc>
              <a:spcAft>
                <a:spcPts val="800"/>
              </a:spcAft>
            </a:pPr>
            <a:endParaRPr lang="en-US" sz="2000" dirty="0"/>
          </a:p>
        </p:txBody>
      </p:sp>
      <p:sp>
        <p:nvSpPr>
          <p:cNvPr id="3" name="Text 26">
            <a:extLst>
              <a:ext uri="{FF2B5EF4-FFF2-40B4-BE49-F238E27FC236}">
                <a16:creationId xmlns:a16="http://schemas.microsoft.com/office/drawing/2014/main" id="{9230A5BE-C890-7BB3-0797-8641C24B8612}"/>
              </a:ext>
            </a:extLst>
          </p:cNvPr>
          <p:cNvSpPr/>
          <p:nvPr/>
        </p:nvSpPr>
        <p:spPr>
          <a:xfrm>
            <a:off x="712507" y="5214075"/>
            <a:ext cx="10658406" cy="1369605"/>
          </a:xfrm>
          <a:prstGeom prst="roundRect">
            <a:avLst>
              <a:gd name="adj" fmla="val 7846"/>
            </a:avLst>
          </a:prstGeom>
          <a:solidFill>
            <a:srgbClr val="E5FCED"/>
          </a:solidFill>
          <a:ln w="19050">
            <a:solidFill>
              <a:srgbClr val="92D050"/>
            </a:solidFill>
          </a:ln>
        </p:spPr>
        <p:txBody>
          <a:bodyPr wrap="square" rtlCol="0" anchor="ctr"/>
          <a:lstStyle/>
          <a:p>
            <a:endParaRPr lang="en-US" sz="2400" dirty="0"/>
          </a:p>
        </p:txBody>
      </p:sp>
      <p:sp>
        <p:nvSpPr>
          <p:cNvPr id="5" name="Text 2">
            <a:extLst>
              <a:ext uri="{FF2B5EF4-FFF2-40B4-BE49-F238E27FC236}">
                <a16:creationId xmlns:a16="http://schemas.microsoft.com/office/drawing/2014/main" id="{A6C23E02-B2EA-FFA9-84A4-942CC08A0F24}"/>
              </a:ext>
            </a:extLst>
          </p:cNvPr>
          <p:cNvSpPr/>
          <p:nvPr/>
        </p:nvSpPr>
        <p:spPr>
          <a:xfrm>
            <a:off x="834389" y="5430859"/>
            <a:ext cx="10534649" cy="786743"/>
          </a:xfrm>
          <a:prstGeom prst="rect">
            <a:avLst/>
          </a:prstGeom>
          <a:noFill/>
          <a:ln/>
        </p:spPr>
        <p:txBody>
          <a:bodyPr wrap="square" lIns="0" tIns="0" rIns="0" bIns="0" rtlCol="0" anchor="t"/>
          <a:lstStyle/>
          <a:p>
            <a:pPr>
              <a:lnSpc>
                <a:spcPts val="2520"/>
              </a:lnSpc>
              <a:spcAft>
                <a:spcPts val="1000"/>
              </a:spcAft>
            </a:pPr>
            <a:r>
              <a:rPr lang="en-US" sz="2400" b="1" dirty="0">
                <a:solidFill>
                  <a:srgbClr val="15803D"/>
                </a:solidFill>
                <a:latin typeface="Arial" pitchFamily="34" charset="0"/>
                <a:ea typeface="Arial" pitchFamily="34" charset="-122"/>
                <a:cs typeface="Arial" pitchFamily="34" charset="-120"/>
              </a:rPr>
              <a:t>Common Examples</a:t>
            </a:r>
          </a:p>
          <a:p>
            <a:pPr>
              <a:lnSpc>
                <a:spcPts val="2520"/>
              </a:lnSpc>
              <a:spcAft>
                <a:spcPts val="1000"/>
              </a:spcAft>
            </a:pPr>
            <a:r>
              <a:rPr lang="en-US" sz="2000" dirty="0">
                <a:solidFill>
                  <a:srgbClr val="1D1D1D"/>
                </a:solidFill>
                <a:latin typeface="Arial" pitchFamily="34" charset="0"/>
                <a:ea typeface="Arial" pitchFamily="34" charset="-122"/>
                <a:cs typeface="Arial" pitchFamily="34" charset="-120"/>
              </a:rPr>
              <a:t>Buildings, equipment, supplies, prepaid insurance, prepaid rent</a:t>
            </a:r>
            <a:endParaRPr lang="en-US" sz="2000" dirty="0"/>
          </a:p>
          <a:p>
            <a:pPr>
              <a:lnSpc>
                <a:spcPts val="2520"/>
              </a:lnSpc>
              <a:spcAft>
                <a:spcPts val="1000"/>
              </a:spcAft>
            </a:pPr>
            <a:endParaRPr lang="en-US" sz="2000" b="1" dirty="0">
              <a:solidFill>
                <a:srgbClr val="15803D"/>
              </a:solidFill>
              <a:latin typeface="Arial" pitchFamily="34" charset="0"/>
              <a:ea typeface="Arial" pitchFamily="34" charset="-122"/>
              <a:cs typeface="Arial" pitchFamily="34" charset="-120"/>
            </a:endParaRPr>
          </a:p>
        </p:txBody>
      </p:sp>
    </p:spTree>
    <p:extLst>
      <p:ext uri="{BB962C8B-B14F-4D97-AF65-F5344CB8AC3E}">
        <p14:creationId xmlns:p14="http://schemas.microsoft.com/office/powerpoint/2010/main" val="129052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75E7A-864A-1D1F-431C-9D7644DC0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EB0FF-9571-447C-2DE7-BA0B2C8BB9C5}"/>
              </a:ext>
            </a:extLst>
          </p:cNvPr>
          <p:cNvSpPr>
            <a:spLocks noGrp="1"/>
          </p:cNvSpPr>
          <p:nvPr>
            <p:ph type="title"/>
          </p:nvPr>
        </p:nvSpPr>
        <p:spPr/>
        <p:txBody>
          <a:bodyPr>
            <a:normAutofit/>
          </a:bodyPr>
          <a:lstStyle/>
          <a:p>
            <a:r>
              <a:rPr lang="en-US" dirty="0"/>
              <a:t>Illustration 1 – Deferred Advertising Expense</a:t>
            </a:r>
          </a:p>
        </p:txBody>
      </p:sp>
      <p:sp>
        <p:nvSpPr>
          <p:cNvPr id="8" name="Text 4">
            <a:extLst>
              <a:ext uri="{FF2B5EF4-FFF2-40B4-BE49-F238E27FC236}">
                <a16:creationId xmlns:a16="http://schemas.microsoft.com/office/drawing/2014/main" id="{BDDF21EB-87D1-0E03-445B-E25C389E664F}"/>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18" name="TextBox 17">
            <a:extLst>
              <a:ext uri="{FF2B5EF4-FFF2-40B4-BE49-F238E27FC236}">
                <a16:creationId xmlns:a16="http://schemas.microsoft.com/office/drawing/2014/main" id="{0D58FDE8-98BB-2C31-0C29-DD7F1F35D5DA}"/>
              </a:ext>
            </a:extLst>
          </p:cNvPr>
          <p:cNvSpPr txBox="1"/>
          <p:nvPr/>
        </p:nvSpPr>
        <p:spPr>
          <a:xfrm>
            <a:off x="3973198" y="1514710"/>
            <a:ext cx="2774990" cy="523220"/>
          </a:xfrm>
          <a:prstGeom prst="rect">
            <a:avLst/>
          </a:prstGeom>
          <a:noFill/>
        </p:spPr>
        <p:txBody>
          <a:bodyPr wrap="none" rtlCol="0">
            <a:spAutoFit/>
          </a:bodyPr>
          <a:lstStyle/>
          <a:p>
            <a:pPr defTabSz="914400"/>
            <a:r>
              <a:rPr lang="en-US" sz="2800" dirty="0">
                <a:solidFill>
                  <a:srgbClr val="4472C4"/>
                </a:solidFill>
                <a:latin typeface="Avenir"/>
              </a:rPr>
              <a:t>Global Books, Inc.</a:t>
            </a:r>
          </a:p>
        </p:txBody>
      </p:sp>
      <p:grpSp>
        <p:nvGrpSpPr>
          <p:cNvPr id="19" name="Group 18">
            <a:extLst>
              <a:ext uri="{FF2B5EF4-FFF2-40B4-BE49-F238E27FC236}">
                <a16:creationId xmlns:a16="http://schemas.microsoft.com/office/drawing/2014/main" id="{F1C4973A-F943-2662-0449-6BF57C37F899}"/>
              </a:ext>
            </a:extLst>
          </p:cNvPr>
          <p:cNvGrpSpPr/>
          <p:nvPr/>
        </p:nvGrpSpPr>
        <p:grpSpPr>
          <a:xfrm>
            <a:off x="941676" y="2176644"/>
            <a:ext cx="10188969" cy="756004"/>
            <a:chOff x="926134" y="1719856"/>
            <a:chExt cx="9204181" cy="750147"/>
          </a:xfrm>
        </p:grpSpPr>
        <p:sp>
          <p:nvSpPr>
            <p:cNvPr id="20" name="TextBox 19">
              <a:extLst>
                <a:ext uri="{FF2B5EF4-FFF2-40B4-BE49-F238E27FC236}">
                  <a16:creationId xmlns:a16="http://schemas.microsoft.com/office/drawing/2014/main" id="{F4C9E45A-6C16-6BC5-DDAB-8CD9AF9B48DA}"/>
                </a:ext>
              </a:extLst>
            </p:cNvPr>
            <p:cNvSpPr txBox="1"/>
            <p:nvPr/>
          </p:nvSpPr>
          <p:spPr>
            <a:xfrm>
              <a:off x="1641585" y="1719860"/>
              <a:ext cx="5447935" cy="750143"/>
            </a:xfrm>
            <a:prstGeom prst="rect">
              <a:avLst/>
            </a:prstGeom>
            <a:solidFill>
              <a:sysClr val="window" lastClr="FFFFFF"/>
            </a:solidFill>
            <a:ln>
              <a:solidFill>
                <a:sysClr val="window" lastClr="FFFFFF">
                  <a:lumMod val="75000"/>
                </a:sysClr>
              </a:solidFill>
            </a:ln>
            <a:effectLst/>
          </p:spPr>
          <p:txBody>
            <a:bodyPr wrap="square" rtlCol="0" anchor="ctr">
              <a:noAutofit/>
            </a:bodyPr>
            <a:lstStyle/>
            <a:p>
              <a:pPr marL="139700" marR="0" lvl="0" indent="0" defTabSz="914400" eaLnBrk="1" fontAlgn="auto" latinLnBrk="0" hangingPunct="1">
                <a:lnSpc>
                  <a:spcPct val="100000"/>
                </a:lnSpc>
                <a:spcBef>
                  <a:spcPts val="0"/>
                </a:spcBef>
                <a:spcAft>
                  <a:spcPts val="0"/>
                </a:spcAft>
                <a:buClrTx/>
                <a:buSzTx/>
                <a:buFontTx/>
                <a:buNone/>
                <a:tabLst/>
                <a:defRPr/>
              </a:pPr>
              <a:r>
                <a:rPr kumimoji="0" lang="ko-KR" sz="2000" b="0" i="0" u="none" strike="noStrike" kern="0" cap="none" spc="0" normalizeH="0" baseline="0" noProof="0">
                  <a:ln>
                    <a:noFill/>
                  </a:ln>
                  <a:solidFill>
                    <a:prstClr val="black"/>
                  </a:solidFill>
                  <a:effectLst/>
                  <a:uLnTx/>
                  <a:uFillTx/>
                  <a:latin typeface="Avenir"/>
                  <a:ea typeface="맑은 고딕" charset="0"/>
                  <a:cs typeface="Helvetica" charset="0"/>
                </a:rPr>
                <a:t>3월부터 6월까지 진행될 광고 캠페인 대금을 은행 이체로 지급함.</a:t>
              </a:r>
            </a:p>
          </p:txBody>
        </p:sp>
        <p:sp>
          <p:nvSpPr>
            <p:cNvPr id="21" name="TextBox 20">
              <a:extLst>
                <a:ext uri="{FF2B5EF4-FFF2-40B4-BE49-F238E27FC236}">
                  <a16:creationId xmlns:a16="http://schemas.microsoft.com/office/drawing/2014/main" id="{5C050455-D739-6FE3-F3C7-0A20A3D586DF}"/>
                </a:ext>
              </a:extLst>
            </p:cNvPr>
            <p:cNvSpPr txBox="1"/>
            <p:nvPr/>
          </p:nvSpPr>
          <p:spPr>
            <a:xfrm>
              <a:off x="7089520" y="1719858"/>
              <a:ext cx="1520398" cy="745310"/>
            </a:xfrm>
            <a:prstGeom prst="rect">
              <a:avLst/>
            </a:prstGeom>
            <a:solidFill>
              <a:srgbClr val="70AD47">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Deferred expenses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800</a:t>
              </a:r>
            </a:p>
          </p:txBody>
        </p:sp>
        <p:sp>
          <p:nvSpPr>
            <p:cNvPr id="22" name="TextBox 21">
              <a:extLst>
                <a:ext uri="{FF2B5EF4-FFF2-40B4-BE49-F238E27FC236}">
                  <a16:creationId xmlns:a16="http://schemas.microsoft.com/office/drawing/2014/main" id="{F3059C87-89A2-3A09-8595-5A2C246DC2E1}"/>
                </a:ext>
              </a:extLst>
            </p:cNvPr>
            <p:cNvSpPr txBox="1"/>
            <p:nvPr/>
          </p:nvSpPr>
          <p:spPr>
            <a:xfrm>
              <a:off x="8609917" y="1719858"/>
              <a:ext cx="1520398" cy="745310"/>
            </a:xfrm>
            <a:prstGeom prst="rect">
              <a:avLst/>
            </a:prstGeom>
            <a:solidFill>
              <a:srgbClr val="ED7D31">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Cash</a:t>
              </a:r>
              <a:endParaRPr kumimoji="0" lang="en-GB" sz="1600" b="1" i="0" u="none" strike="noStrike" kern="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800</a:t>
              </a:r>
            </a:p>
          </p:txBody>
        </p:sp>
        <p:sp>
          <p:nvSpPr>
            <p:cNvPr id="23" name="TextBox 22">
              <a:extLst>
                <a:ext uri="{FF2B5EF4-FFF2-40B4-BE49-F238E27FC236}">
                  <a16:creationId xmlns:a16="http://schemas.microsoft.com/office/drawing/2014/main" id="{83033B84-314C-151B-0CB6-B4D8EDC37732}"/>
                </a:ext>
              </a:extLst>
            </p:cNvPr>
            <p:cNvSpPr txBox="1"/>
            <p:nvPr/>
          </p:nvSpPr>
          <p:spPr>
            <a:xfrm>
              <a:off x="926134" y="1719856"/>
              <a:ext cx="715451" cy="750143"/>
            </a:xfrm>
            <a:prstGeom prst="rect">
              <a:avLst/>
            </a:prstGeom>
            <a:solidFill>
              <a:sysClr val="window" lastClr="FFFFFF"/>
            </a:solidFill>
            <a:ln>
              <a:solidFill>
                <a:sysClr val="window" lastClr="FFFFFF">
                  <a:lumMod val="75000"/>
                </a:sys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black"/>
                  </a:solidFill>
                  <a:effectLst/>
                  <a:uLnTx/>
                  <a:uFillTx/>
                  <a:latin typeface="Avenir"/>
                </a:rPr>
                <a:t>13</a:t>
              </a:r>
            </a:p>
          </p:txBody>
        </p:sp>
      </p:grpSp>
      <p:sp>
        <p:nvSpPr>
          <p:cNvPr id="24" name="TextBox 23">
            <a:extLst>
              <a:ext uri="{FF2B5EF4-FFF2-40B4-BE49-F238E27FC236}">
                <a16:creationId xmlns:a16="http://schemas.microsoft.com/office/drawing/2014/main" id="{15E97621-BA97-A3B3-BC19-5E0D0441D571}"/>
              </a:ext>
            </a:extLst>
          </p:cNvPr>
          <p:cNvSpPr txBox="1"/>
          <p:nvPr/>
        </p:nvSpPr>
        <p:spPr>
          <a:xfrm>
            <a:off x="7766373" y="2176644"/>
            <a:ext cx="1681200" cy="756000"/>
          </a:xfrm>
          <a:prstGeom prst="rect">
            <a:avLst/>
          </a:prstGeom>
          <a:solidFill>
            <a:srgbClr val="70AD47">
              <a:lumMod val="75000"/>
            </a:srgbClr>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latin typeface="Avenir"/>
                <a:ea typeface="Helvetica" charset="0"/>
                <a:cs typeface="Helvetica" charset="0"/>
              </a:rPr>
              <a:t>800</a:t>
            </a:r>
          </a:p>
        </p:txBody>
      </p:sp>
      <p:sp>
        <p:nvSpPr>
          <p:cNvPr id="25" name="TextBox 24">
            <a:extLst>
              <a:ext uri="{FF2B5EF4-FFF2-40B4-BE49-F238E27FC236}">
                <a16:creationId xmlns:a16="http://schemas.microsoft.com/office/drawing/2014/main" id="{2ACA25AD-AF68-2091-15DA-560F0ECC81DA}"/>
              </a:ext>
            </a:extLst>
          </p:cNvPr>
          <p:cNvSpPr txBox="1"/>
          <p:nvPr/>
        </p:nvSpPr>
        <p:spPr>
          <a:xfrm>
            <a:off x="9449443" y="2176644"/>
            <a:ext cx="1681200" cy="756000"/>
          </a:xfrm>
          <a:prstGeom prst="rect">
            <a:avLst/>
          </a:prstGeom>
          <a:solidFill>
            <a:srgbClr val="ED7D31"/>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latin typeface="Avenir"/>
                <a:ea typeface="Helvetica" charset="0"/>
                <a:cs typeface="Helvetica" charset="0"/>
              </a:rPr>
              <a:t>800</a:t>
            </a:r>
          </a:p>
        </p:txBody>
      </p:sp>
      <p:sp>
        <p:nvSpPr>
          <p:cNvPr id="26" name="Rectangle 25">
            <a:extLst>
              <a:ext uri="{FF2B5EF4-FFF2-40B4-BE49-F238E27FC236}">
                <a16:creationId xmlns:a16="http://schemas.microsoft.com/office/drawing/2014/main" id="{3B2426D1-512E-C08D-0C8D-085E07E38A74}"/>
              </a:ext>
            </a:extLst>
          </p:cNvPr>
          <p:cNvSpPr/>
          <p:nvPr/>
        </p:nvSpPr>
        <p:spPr>
          <a:xfrm>
            <a:off x="941678" y="1566263"/>
            <a:ext cx="2024679" cy="420115"/>
          </a:xfrm>
          <a:prstGeom prst="rect">
            <a:avLst/>
          </a:prstGeom>
        </p:spPr>
        <p:txBody>
          <a:bodyPr wrap="square">
            <a:spAutoFit/>
          </a:bodyPr>
          <a:lstStyle/>
          <a:p>
            <a:pPr defTabSz="914400"/>
            <a:r>
              <a:rPr lang="en-GB" sz="2130">
                <a:solidFill>
                  <a:prstClr val="black"/>
                </a:solidFill>
                <a:latin typeface="Avenir"/>
                <a:ea typeface="Helvetica" charset="0"/>
                <a:cs typeface="Helvetica" charset="0"/>
              </a:rPr>
              <a:t>28 February</a:t>
            </a:r>
            <a:endParaRPr lang="en-GB" sz="2130">
              <a:solidFill>
                <a:prstClr val="black"/>
              </a:solidFill>
              <a:latin typeface="Avenir"/>
            </a:endParaRPr>
          </a:p>
        </p:txBody>
      </p:sp>
    </p:spTree>
    <p:extLst>
      <p:ext uri="{BB962C8B-B14F-4D97-AF65-F5344CB8AC3E}">
        <p14:creationId xmlns:p14="http://schemas.microsoft.com/office/powerpoint/2010/main" val="344925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B0CB96DC-198E-CD4D-970B-BCF8959BDC4C}"/>
              </a:ext>
            </a:extLst>
          </p:cNvPr>
          <p:cNvSpPr txBox="1"/>
          <p:nvPr/>
        </p:nvSpPr>
        <p:spPr>
          <a:xfrm>
            <a:off x="4187006" y="133386"/>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cxnSp>
        <p:nvCxnSpPr>
          <p:cNvPr id="64" name="Straight Connector 63">
            <a:extLst>
              <a:ext uri="{FF2B5EF4-FFF2-40B4-BE49-F238E27FC236}">
                <a16:creationId xmlns:a16="http://schemas.microsoft.com/office/drawing/2014/main" id="{A43F703A-E4E7-1244-AF50-4F47AD797F1D}"/>
              </a:ext>
            </a:extLst>
          </p:cNvPr>
          <p:cNvCxnSpPr>
            <a:cxnSpLocks/>
          </p:cNvCxnSpPr>
          <p:nvPr/>
        </p:nvCxnSpPr>
        <p:spPr>
          <a:xfrm>
            <a:off x="4316098" y="566860"/>
            <a:ext cx="337521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FEEEED1-A67F-7B4D-B573-1C8C8F9E4DA0}"/>
              </a:ext>
            </a:extLst>
          </p:cNvPr>
          <p:cNvGrpSpPr/>
          <p:nvPr/>
        </p:nvGrpSpPr>
        <p:grpSpPr>
          <a:xfrm>
            <a:off x="492858" y="773769"/>
            <a:ext cx="11291146" cy="5895963"/>
            <a:chOff x="492858" y="773769"/>
            <a:chExt cx="11291146" cy="5895963"/>
          </a:xfrm>
        </p:grpSpPr>
        <p:sp>
          <p:nvSpPr>
            <p:cNvPr id="9" name="TextBox 8">
              <a:extLst>
                <a:ext uri="{FF2B5EF4-FFF2-40B4-BE49-F238E27FC236}">
                  <a16:creationId xmlns:a16="http://schemas.microsoft.com/office/drawing/2014/main" id="{61E8333C-28AA-F44C-9287-DF6C682DED39}"/>
                </a:ext>
              </a:extLst>
            </p:cNvPr>
            <p:cNvSpPr txBox="1"/>
            <p:nvPr/>
          </p:nvSpPr>
          <p:spPr>
            <a:xfrm>
              <a:off x="6227788" y="2623662"/>
              <a:ext cx="5556216" cy="169284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Equity</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5" name="TextBox 44">
              <a:extLst>
                <a:ext uri="{FF2B5EF4-FFF2-40B4-BE49-F238E27FC236}">
                  <a16:creationId xmlns:a16="http://schemas.microsoft.com/office/drawing/2014/main" id="{F43DB63F-71A1-0948-814E-E6EC32BDC714}"/>
                </a:ext>
              </a:extLst>
            </p:cNvPr>
            <p:cNvSpPr txBox="1"/>
            <p:nvPr/>
          </p:nvSpPr>
          <p:spPr>
            <a:xfrm>
              <a:off x="6410845" y="3135649"/>
              <a:ext cx="1544844" cy="770509"/>
            </a:xfrm>
            <a:prstGeom prst="rect">
              <a:avLst/>
            </a:prstGeom>
            <a:noFill/>
            <a:ln w="57150">
              <a:solidFill>
                <a:srgbClr val="942093"/>
              </a:solidFill>
              <a:miter lim="800000"/>
            </a:ln>
          </p:spPr>
          <p:txBody>
            <a:bodyPr wrap="square" rtlCol="0" anchor="t">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942093"/>
                  </a:solidFill>
                  <a:effectLst/>
                  <a:uLnTx/>
                  <a:uFillTx/>
                  <a:latin typeface="Avenir"/>
                  <a:ea typeface="Helvetica Neue" panose="02000503000000020004" pitchFamily="2" charset="0"/>
                  <a:cs typeface="Helvetica Neue" panose="02000503000000020004" pitchFamily="2" charset="0"/>
                </a:rPr>
                <a:t>Profit</a:t>
              </a:r>
            </a:p>
          </p:txBody>
        </p:sp>
        <p:sp>
          <p:nvSpPr>
            <p:cNvPr id="10" name="TextBox 9">
              <a:extLst>
                <a:ext uri="{FF2B5EF4-FFF2-40B4-BE49-F238E27FC236}">
                  <a16:creationId xmlns:a16="http://schemas.microsoft.com/office/drawing/2014/main" id="{C4339F0E-00F1-7A45-AD15-733A9D47733A}"/>
                </a:ext>
              </a:extLst>
            </p:cNvPr>
            <p:cNvSpPr txBox="1"/>
            <p:nvPr/>
          </p:nvSpPr>
          <p:spPr>
            <a:xfrm>
              <a:off x="6227788" y="773769"/>
              <a:ext cx="5556216" cy="170267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Liabilities</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grpSp>
          <p:nvGrpSpPr>
            <p:cNvPr id="4" name="Group 3">
              <a:extLst>
                <a:ext uri="{FF2B5EF4-FFF2-40B4-BE49-F238E27FC236}">
                  <a16:creationId xmlns:a16="http://schemas.microsoft.com/office/drawing/2014/main" id="{021BD936-11DF-914A-9814-58487BB1FF7E}"/>
                </a:ext>
              </a:extLst>
            </p:cNvPr>
            <p:cNvGrpSpPr/>
            <p:nvPr/>
          </p:nvGrpSpPr>
          <p:grpSpPr>
            <a:xfrm>
              <a:off x="492858" y="3906157"/>
              <a:ext cx="11291146" cy="2763575"/>
              <a:chOff x="1354633" y="4399871"/>
              <a:chExt cx="9550931" cy="2121953"/>
            </a:xfrm>
          </p:grpSpPr>
          <p:sp>
            <p:nvSpPr>
              <p:cNvPr id="44" name="TextBox 43">
                <a:extLst>
                  <a:ext uri="{FF2B5EF4-FFF2-40B4-BE49-F238E27FC236}">
                    <a16:creationId xmlns:a16="http://schemas.microsoft.com/office/drawing/2014/main" id="{BAAAFA65-E071-7B4C-BF50-653A0B9C6101}"/>
                  </a:ext>
                </a:extLst>
              </p:cNvPr>
              <p:cNvSpPr txBox="1"/>
              <p:nvPr/>
            </p:nvSpPr>
            <p:spPr>
              <a:xfrm>
                <a:off x="1354633" y="4813260"/>
                <a:ext cx="9550931" cy="1708564"/>
              </a:xfrm>
              <a:prstGeom prst="rect">
                <a:avLst/>
              </a:prstGeom>
              <a:solidFill>
                <a:srgbClr val="FCECFB"/>
              </a:solidFill>
              <a:ln w="76200">
                <a:solidFill>
                  <a:srgbClr val="942093"/>
                </a:solidFill>
                <a:miter lim="800000"/>
              </a:ln>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1" name="TextBox 40">
                <a:extLst>
                  <a:ext uri="{FF2B5EF4-FFF2-40B4-BE49-F238E27FC236}">
                    <a16:creationId xmlns:a16="http://schemas.microsoft.com/office/drawing/2014/main" id="{BD5DA1B8-72F0-E745-B02D-3DCC1C44936E}"/>
                  </a:ext>
                </a:extLst>
              </p:cNvPr>
              <p:cNvSpPr txBox="1"/>
              <p:nvPr/>
            </p:nvSpPr>
            <p:spPr>
              <a:xfrm>
                <a:off x="6199863" y="4921166"/>
                <a:ext cx="4576976" cy="1495361"/>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Revenue</a:t>
                </a:r>
                <a:r>
                  <a:rPr kumimoji="0" lang="en-US" sz="2800" b="1" i="0" u="none" strike="noStrike" kern="1200" cap="none" spc="0" normalizeH="0" baseline="0" noProof="0" dirty="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3" name="TextBox 42">
                <a:extLst>
                  <a:ext uri="{FF2B5EF4-FFF2-40B4-BE49-F238E27FC236}">
                    <a16:creationId xmlns:a16="http://schemas.microsoft.com/office/drawing/2014/main" id="{D0447C74-849A-FA45-94A5-42A20A0B2C0E}"/>
                  </a:ext>
                </a:extLst>
              </p:cNvPr>
              <p:cNvSpPr txBox="1"/>
              <p:nvPr/>
            </p:nvSpPr>
            <p:spPr>
              <a:xfrm>
                <a:off x="1481256" y="4921166"/>
                <a:ext cx="4552539" cy="1495361"/>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Expenses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cxnSp>
            <p:nvCxnSpPr>
              <p:cNvPr id="46" name="Straight Connector 45">
                <a:extLst>
                  <a:ext uri="{FF2B5EF4-FFF2-40B4-BE49-F238E27FC236}">
                    <a16:creationId xmlns:a16="http://schemas.microsoft.com/office/drawing/2014/main" id="{166116F0-EFD1-1D42-93A4-25C271A8EFAA}"/>
                  </a:ext>
                </a:extLst>
              </p:cNvPr>
              <p:cNvCxnSpPr>
                <a:cxnSpLocks/>
                <a:stCxn id="45" idx="2"/>
              </p:cNvCxnSpPr>
              <p:nvPr/>
            </p:nvCxnSpPr>
            <p:spPr>
              <a:xfrm>
                <a:off x="7013902" y="4399871"/>
                <a:ext cx="7436" cy="434694"/>
              </a:xfrm>
              <a:prstGeom prst="line">
                <a:avLst/>
              </a:prstGeom>
              <a:ln w="76200">
                <a:solidFill>
                  <a:srgbClr val="942093"/>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D9704C7-709F-544C-A89E-7C8DCE0BCA2C}"/>
                </a:ext>
              </a:extLst>
            </p:cNvPr>
            <p:cNvSpPr txBox="1"/>
            <p:nvPr/>
          </p:nvSpPr>
          <p:spPr>
            <a:xfrm>
              <a:off x="492858" y="773769"/>
              <a:ext cx="5544457" cy="3542737"/>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Assets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grpSp>
      <p:grpSp>
        <p:nvGrpSpPr>
          <p:cNvPr id="68" name="Group 67">
            <a:extLst>
              <a:ext uri="{FF2B5EF4-FFF2-40B4-BE49-F238E27FC236}">
                <a16:creationId xmlns:a16="http://schemas.microsoft.com/office/drawing/2014/main" id="{0FAFDE31-17C4-694A-9315-7CA4875BA5A6}"/>
              </a:ext>
            </a:extLst>
          </p:cNvPr>
          <p:cNvGrpSpPr/>
          <p:nvPr/>
        </p:nvGrpSpPr>
        <p:grpSpPr>
          <a:xfrm>
            <a:off x="4248000" y="2850495"/>
            <a:ext cx="1620000" cy="1116000"/>
            <a:chOff x="3810000" y="2381250"/>
            <a:chExt cx="1390650" cy="1230631"/>
          </a:xfrm>
          <a:solidFill>
            <a:schemeClr val="accent6">
              <a:lumMod val="75000"/>
            </a:schemeClr>
          </a:solidFill>
        </p:grpSpPr>
        <p:sp>
          <p:nvSpPr>
            <p:cNvPr id="69" name="L-Shape 68">
              <a:extLst>
                <a:ext uri="{FF2B5EF4-FFF2-40B4-BE49-F238E27FC236}">
                  <a16:creationId xmlns:a16="http://schemas.microsoft.com/office/drawing/2014/main" id="{C916329F-8F7D-F447-AC3E-053EBC610106}"/>
                </a:ext>
              </a:extLst>
            </p:cNvPr>
            <p:cNvSpPr/>
            <p:nvPr/>
          </p:nvSpPr>
          <p:spPr>
            <a:xfrm flipH="1">
              <a:off x="4505325"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0" name="L-Shape 69">
              <a:extLst>
                <a:ext uri="{FF2B5EF4-FFF2-40B4-BE49-F238E27FC236}">
                  <a16:creationId xmlns:a16="http://schemas.microsoft.com/office/drawing/2014/main" id="{55CBAD70-B8C8-BE49-91EF-EB9AD318FD64}"/>
                </a:ext>
              </a:extLst>
            </p:cNvPr>
            <p:cNvSpPr/>
            <p:nvPr/>
          </p:nvSpPr>
          <p:spPr>
            <a:xfrm>
              <a:off x="3810000"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3" name="Group 2">
            <a:extLst>
              <a:ext uri="{FF2B5EF4-FFF2-40B4-BE49-F238E27FC236}">
                <a16:creationId xmlns:a16="http://schemas.microsoft.com/office/drawing/2014/main" id="{4F1A6A0D-8815-F841-B6AF-961D92BF5699}"/>
              </a:ext>
            </a:extLst>
          </p:cNvPr>
          <p:cNvGrpSpPr/>
          <p:nvPr/>
        </p:nvGrpSpPr>
        <p:grpSpPr>
          <a:xfrm>
            <a:off x="2458800" y="1443348"/>
            <a:ext cx="1620000" cy="2515350"/>
            <a:chOff x="671549" y="1402787"/>
            <a:chExt cx="1620000" cy="2549293"/>
          </a:xfrm>
        </p:grpSpPr>
        <p:sp>
          <p:nvSpPr>
            <p:cNvPr id="75" name="L-Shape 74">
              <a:extLst>
                <a:ext uri="{FF2B5EF4-FFF2-40B4-BE49-F238E27FC236}">
                  <a16:creationId xmlns:a16="http://schemas.microsoft.com/office/drawing/2014/main" id="{40AFD111-C01B-474D-9CE9-92D7DED4680D}"/>
                </a:ext>
              </a:extLst>
            </p:cNvPr>
            <p:cNvSpPr/>
            <p:nvPr/>
          </p:nvSpPr>
          <p:spPr>
            <a:xfrm flipH="1">
              <a:off x="1481549" y="1402787"/>
              <a:ext cx="810000" cy="2549293"/>
            </a:xfrm>
            <a:prstGeom prst="corner">
              <a:avLst>
                <a:gd name="adj1" fmla="val 6497"/>
                <a:gd name="adj2" fmla="val 69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sp>
          <p:nvSpPr>
            <p:cNvPr id="76" name="L-Shape 75">
              <a:extLst>
                <a:ext uri="{FF2B5EF4-FFF2-40B4-BE49-F238E27FC236}">
                  <a16:creationId xmlns:a16="http://schemas.microsoft.com/office/drawing/2014/main" id="{A05CE061-205B-DC4F-8FDE-954DCB992C30}"/>
                </a:ext>
              </a:extLst>
            </p:cNvPr>
            <p:cNvSpPr/>
            <p:nvPr/>
          </p:nvSpPr>
          <p:spPr>
            <a:xfrm>
              <a:off x="671549" y="1402787"/>
              <a:ext cx="810000" cy="2549293"/>
            </a:xfrm>
            <a:prstGeom prst="corner">
              <a:avLst>
                <a:gd name="adj1" fmla="val 6497"/>
                <a:gd name="adj2" fmla="val 733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grpSp>
      <p:grpSp>
        <p:nvGrpSpPr>
          <p:cNvPr id="77" name="Group 76">
            <a:extLst>
              <a:ext uri="{FF2B5EF4-FFF2-40B4-BE49-F238E27FC236}">
                <a16:creationId xmlns:a16="http://schemas.microsoft.com/office/drawing/2014/main" id="{2521A7CC-DB3D-AE45-BD4C-1DF27CA0BB15}"/>
              </a:ext>
            </a:extLst>
          </p:cNvPr>
          <p:cNvGrpSpPr/>
          <p:nvPr/>
        </p:nvGrpSpPr>
        <p:grpSpPr>
          <a:xfrm>
            <a:off x="673200" y="3340800"/>
            <a:ext cx="1620000" cy="613673"/>
            <a:chOff x="3810000" y="2381250"/>
            <a:chExt cx="1390650" cy="1230631"/>
          </a:xfrm>
          <a:solidFill>
            <a:schemeClr val="accent6">
              <a:lumMod val="75000"/>
            </a:schemeClr>
          </a:solidFill>
        </p:grpSpPr>
        <p:sp>
          <p:nvSpPr>
            <p:cNvPr id="78" name="L-Shape 77">
              <a:extLst>
                <a:ext uri="{FF2B5EF4-FFF2-40B4-BE49-F238E27FC236}">
                  <a16:creationId xmlns:a16="http://schemas.microsoft.com/office/drawing/2014/main" id="{B99F5FC8-696C-664D-8BB1-F085E5F5B13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9" name="L-Shape 78">
              <a:extLst>
                <a:ext uri="{FF2B5EF4-FFF2-40B4-BE49-F238E27FC236}">
                  <a16:creationId xmlns:a16="http://schemas.microsoft.com/office/drawing/2014/main" id="{C4960DC6-0824-2E49-98C1-5C0A9A2FB5A7}"/>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 name="TextBox 36">
            <a:extLst>
              <a:ext uri="{FF2B5EF4-FFF2-40B4-BE49-F238E27FC236}">
                <a16:creationId xmlns:a16="http://schemas.microsoft.com/office/drawing/2014/main" id="{E223E90B-6A6B-1141-A651-0CC76824BD64}"/>
              </a:ext>
            </a:extLst>
          </p:cNvPr>
          <p:cNvSpPr txBox="1"/>
          <p:nvPr/>
        </p:nvSpPr>
        <p:spPr>
          <a:xfrm>
            <a:off x="2551146" y="3924000"/>
            <a:ext cx="13933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Cash at bank</a:t>
            </a:r>
          </a:p>
        </p:txBody>
      </p:sp>
      <p:sp>
        <p:nvSpPr>
          <p:cNvPr id="108" name="TextBox 107">
            <a:extLst>
              <a:ext uri="{FF2B5EF4-FFF2-40B4-BE49-F238E27FC236}">
                <a16:creationId xmlns:a16="http://schemas.microsoft.com/office/drawing/2014/main" id="{0AB4F2A3-4613-A14B-9B24-5809A17207EC}"/>
              </a:ext>
            </a:extLst>
          </p:cNvPr>
          <p:cNvSpPr txBox="1"/>
          <p:nvPr/>
        </p:nvSpPr>
        <p:spPr>
          <a:xfrm>
            <a:off x="4292494" y="3924000"/>
            <a:ext cx="1531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Inventory</a:t>
            </a:r>
          </a:p>
        </p:txBody>
      </p:sp>
      <p:sp>
        <p:nvSpPr>
          <p:cNvPr id="109" name="TextBox 108">
            <a:extLst>
              <a:ext uri="{FF2B5EF4-FFF2-40B4-BE49-F238E27FC236}">
                <a16:creationId xmlns:a16="http://schemas.microsoft.com/office/drawing/2014/main" id="{B694B919-534C-2C41-8C61-09F0BDF0CC10}"/>
              </a:ext>
            </a:extLst>
          </p:cNvPr>
          <p:cNvSpPr txBox="1"/>
          <p:nvPr/>
        </p:nvSpPr>
        <p:spPr>
          <a:xfrm>
            <a:off x="4101806" y="2478490"/>
            <a:ext cx="19113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Deferred expenses</a:t>
            </a:r>
          </a:p>
        </p:txBody>
      </p:sp>
      <p:sp>
        <p:nvSpPr>
          <p:cNvPr id="110" name="TextBox 109">
            <a:extLst>
              <a:ext uri="{FF2B5EF4-FFF2-40B4-BE49-F238E27FC236}">
                <a16:creationId xmlns:a16="http://schemas.microsoft.com/office/drawing/2014/main" id="{250FFD4C-0E18-2143-A991-253A9FB19C67}"/>
              </a:ext>
            </a:extLst>
          </p:cNvPr>
          <p:cNvSpPr txBox="1"/>
          <p:nvPr/>
        </p:nvSpPr>
        <p:spPr>
          <a:xfrm>
            <a:off x="661400" y="3924000"/>
            <a:ext cx="16473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Equipment</a:t>
            </a:r>
          </a:p>
        </p:txBody>
      </p:sp>
      <p:sp>
        <p:nvSpPr>
          <p:cNvPr id="112" name="TextBox 111">
            <a:extLst>
              <a:ext uri="{FF2B5EF4-FFF2-40B4-BE49-F238E27FC236}">
                <a16:creationId xmlns:a16="http://schemas.microsoft.com/office/drawing/2014/main" id="{121B5738-587C-A94B-A311-E07450FCA23E}"/>
              </a:ext>
            </a:extLst>
          </p:cNvPr>
          <p:cNvSpPr txBox="1"/>
          <p:nvPr/>
        </p:nvSpPr>
        <p:spPr>
          <a:xfrm>
            <a:off x="2596439" y="5339671"/>
            <a:ext cx="159056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Cleaning</a:t>
            </a:r>
          </a:p>
        </p:txBody>
      </p:sp>
      <p:sp>
        <p:nvSpPr>
          <p:cNvPr id="113" name="TextBox 112">
            <a:extLst>
              <a:ext uri="{FF2B5EF4-FFF2-40B4-BE49-F238E27FC236}">
                <a16:creationId xmlns:a16="http://schemas.microsoft.com/office/drawing/2014/main" id="{F3592B3A-B1AE-554C-9B22-8AACD07ADAAD}"/>
              </a:ext>
            </a:extLst>
          </p:cNvPr>
          <p:cNvSpPr txBox="1"/>
          <p:nvPr/>
        </p:nvSpPr>
        <p:spPr>
          <a:xfrm>
            <a:off x="4306077" y="6192000"/>
            <a:ext cx="16064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Cost of sales</a:t>
            </a:r>
          </a:p>
        </p:txBody>
      </p:sp>
      <p:sp>
        <p:nvSpPr>
          <p:cNvPr id="115" name="TextBox 114">
            <a:extLst>
              <a:ext uri="{FF2B5EF4-FFF2-40B4-BE49-F238E27FC236}">
                <a16:creationId xmlns:a16="http://schemas.microsoft.com/office/drawing/2014/main" id="{50607C56-98BD-A043-A296-94D13A8EB2D9}"/>
              </a:ext>
            </a:extLst>
          </p:cNvPr>
          <p:cNvSpPr txBox="1"/>
          <p:nvPr/>
        </p:nvSpPr>
        <p:spPr>
          <a:xfrm>
            <a:off x="6295758" y="6192000"/>
            <a:ext cx="18427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Revenue (sales)</a:t>
            </a:r>
          </a:p>
        </p:txBody>
      </p:sp>
      <p:sp>
        <p:nvSpPr>
          <p:cNvPr id="117" name="TextBox 116">
            <a:extLst>
              <a:ext uri="{FF2B5EF4-FFF2-40B4-BE49-F238E27FC236}">
                <a16:creationId xmlns:a16="http://schemas.microsoft.com/office/drawing/2014/main" id="{237BC73F-6C09-3846-969F-9D9F0BD4F56E}"/>
              </a:ext>
            </a:extLst>
          </p:cNvPr>
          <p:cNvSpPr txBox="1"/>
          <p:nvPr/>
        </p:nvSpPr>
        <p:spPr>
          <a:xfrm>
            <a:off x="10028967" y="2029411"/>
            <a:ext cx="15936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Bank loan</a:t>
            </a:r>
          </a:p>
        </p:txBody>
      </p:sp>
      <p:sp>
        <p:nvSpPr>
          <p:cNvPr id="118" name="TextBox 117">
            <a:extLst>
              <a:ext uri="{FF2B5EF4-FFF2-40B4-BE49-F238E27FC236}">
                <a16:creationId xmlns:a16="http://schemas.microsoft.com/office/drawing/2014/main" id="{771DDF6F-B29C-AF46-A26D-B05A0E9136DB}"/>
              </a:ext>
            </a:extLst>
          </p:cNvPr>
          <p:cNvSpPr txBox="1"/>
          <p:nvPr/>
        </p:nvSpPr>
        <p:spPr>
          <a:xfrm>
            <a:off x="8114313" y="2028286"/>
            <a:ext cx="18642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Deferred revenue</a:t>
            </a:r>
          </a:p>
        </p:txBody>
      </p:sp>
      <p:sp>
        <p:nvSpPr>
          <p:cNvPr id="121" name="TextBox 120">
            <a:extLst>
              <a:ext uri="{FF2B5EF4-FFF2-40B4-BE49-F238E27FC236}">
                <a16:creationId xmlns:a16="http://schemas.microsoft.com/office/drawing/2014/main" id="{4AF78C35-DE89-ED4B-B9E2-054D93E394F4}"/>
              </a:ext>
            </a:extLst>
          </p:cNvPr>
          <p:cNvSpPr txBox="1"/>
          <p:nvPr/>
        </p:nvSpPr>
        <p:spPr>
          <a:xfrm>
            <a:off x="3184560" y="361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30,000</a:t>
            </a:r>
          </a:p>
        </p:txBody>
      </p:sp>
      <p:sp>
        <p:nvSpPr>
          <p:cNvPr id="154" name="TextBox 153">
            <a:extLst>
              <a:ext uri="{FF2B5EF4-FFF2-40B4-BE49-F238E27FC236}">
                <a16:creationId xmlns:a16="http://schemas.microsoft.com/office/drawing/2014/main" id="{6E437928-42EA-BF44-9750-7DDD88EE0279}"/>
              </a:ext>
            </a:extLst>
          </p:cNvPr>
          <p:cNvSpPr txBox="1"/>
          <p:nvPr/>
        </p:nvSpPr>
        <p:spPr>
          <a:xfrm>
            <a:off x="3184560" y="334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20,000</a:t>
            </a:r>
          </a:p>
        </p:txBody>
      </p:sp>
      <p:sp>
        <p:nvSpPr>
          <p:cNvPr id="157" name="TextBox 156">
            <a:extLst>
              <a:ext uri="{FF2B5EF4-FFF2-40B4-BE49-F238E27FC236}">
                <a16:creationId xmlns:a16="http://schemas.microsoft.com/office/drawing/2014/main" id="{0C9613FE-066E-314E-BC8D-6E10D36BF1A1}"/>
              </a:ext>
            </a:extLst>
          </p:cNvPr>
          <p:cNvSpPr txBox="1"/>
          <p:nvPr/>
        </p:nvSpPr>
        <p:spPr>
          <a:xfrm>
            <a:off x="3298373" y="3074709"/>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5,000</a:t>
            </a:r>
          </a:p>
        </p:txBody>
      </p:sp>
      <p:sp>
        <p:nvSpPr>
          <p:cNvPr id="163" name="TextBox 162">
            <a:extLst>
              <a:ext uri="{FF2B5EF4-FFF2-40B4-BE49-F238E27FC236}">
                <a16:creationId xmlns:a16="http://schemas.microsoft.com/office/drawing/2014/main" id="{9ECF76B1-D232-594B-AEC5-8EBA9E7B4293}"/>
              </a:ext>
            </a:extLst>
          </p:cNvPr>
          <p:cNvSpPr txBox="1"/>
          <p:nvPr/>
        </p:nvSpPr>
        <p:spPr>
          <a:xfrm>
            <a:off x="3469894" y="253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700</a:t>
            </a:r>
          </a:p>
        </p:txBody>
      </p:sp>
      <p:sp>
        <p:nvSpPr>
          <p:cNvPr id="181" name="TextBox 180">
            <a:extLst>
              <a:ext uri="{FF2B5EF4-FFF2-40B4-BE49-F238E27FC236}">
                <a16:creationId xmlns:a16="http://schemas.microsoft.com/office/drawing/2014/main" id="{F9F58AF2-2027-7140-9032-10E07B0F4431}"/>
              </a:ext>
            </a:extLst>
          </p:cNvPr>
          <p:cNvSpPr txBox="1"/>
          <p:nvPr/>
        </p:nvSpPr>
        <p:spPr>
          <a:xfrm>
            <a:off x="3583708" y="2264709"/>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a:t>
            </a:r>
          </a:p>
        </p:txBody>
      </p:sp>
      <p:sp>
        <p:nvSpPr>
          <p:cNvPr id="169" name="TextBox 168">
            <a:extLst>
              <a:ext uri="{FF2B5EF4-FFF2-40B4-BE49-F238E27FC236}">
                <a16:creationId xmlns:a16="http://schemas.microsoft.com/office/drawing/2014/main" id="{A8BCCDD3-7ADC-E14B-B0FA-BC3D931C3BE4}"/>
              </a:ext>
            </a:extLst>
          </p:cNvPr>
          <p:cNvSpPr txBox="1"/>
          <p:nvPr/>
        </p:nvSpPr>
        <p:spPr>
          <a:xfrm>
            <a:off x="3713366" y="5031445"/>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a:t>
            </a:r>
          </a:p>
        </p:txBody>
      </p:sp>
      <p:sp>
        <p:nvSpPr>
          <p:cNvPr id="172" name="TextBox 171">
            <a:extLst>
              <a:ext uri="{FF2B5EF4-FFF2-40B4-BE49-F238E27FC236}">
                <a16:creationId xmlns:a16="http://schemas.microsoft.com/office/drawing/2014/main" id="{1E829A5C-2F66-F748-9AB9-2ABF768ADAA8}"/>
              </a:ext>
            </a:extLst>
          </p:cNvPr>
          <p:cNvSpPr txBox="1"/>
          <p:nvPr/>
        </p:nvSpPr>
        <p:spPr>
          <a:xfrm>
            <a:off x="3469894" y="172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175" name="TextBox 174">
            <a:extLst>
              <a:ext uri="{FF2B5EF4-FFF2-40B4-BE49-F238E27FC236}">
                <a16:creationId xmlns:a16="http://schemas.microsoft.com/office/drawing/2014/main" id="{1EDF2EBA-BB67-8B4C-A078-DBEAC0E841AA}"/>
              </a:ext>
            </a:extLst>
          </p:cNvPr>
          <p:cNvSpPr txBox="1"/>
          <p:nvPr/>
        </p:nvSpPr>
        <p:spPr>
          <a:xfrm>
            <a:off x="3469894" y="145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800</a:t>
            </a:r>
          </a:p>
        </p:txBody>
      </p:sp>
      <p:sp>
        <p:nvSpPr>
          <p:cNvPr id="178" name="TextBox 177">
            <a:extLst>
              <a:ext uri="{FF2B5EF4-FFF2-40B4-BE49-F238E27FC236}">
                <a16:creationId xmlns:a16="http://schemas.microsoft.com/office/drawing/2014/main" id="{222045B8-0A29-5D40-B258-A790A73168E9}"/>
              </a:ext>
            </a:extLst>
          </p:cNvPr>
          <p:cNvSpPr txBox="1"/>
          <p:nvPr/>
        </p:nvSpPr>
        <p:spPr>
          <a:xfrm>
            <a:off x="3184560" y="280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10,000</a:t>
            </a:r>
          </a:p>
        </p:txBody>
      </p:sp>
      <p:sp>
        <p:nvSpPr>
          <p:cNvPr id="119" name="TextBox 118">
            <a:extLst>
              <a:ext uri="{FF2B5EF4-FFF2-40B4-BE49-F238E27FC236}">
                <a16:creationId xmlns:a16="http://schemas.microsoft.com/office/drawing/2014/main" id="{0244EA70-5881-3148-80B9-6DFFE16A9FDA}"/>
              </a:ext>
            </a:extLst>
          </p:cNvPr>
          <p:cNvSpPr txBox="1"/>
          <p:nvPr/>
        </p:nvSpPr>
        <p:spPr>
          <a:xfrm>
            <a:off x="10026435" y="3924000"/>
            <a:ext cx="16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Contributed capital</a:t>
            </a:r>
          </a:p>
        </p:txBody>
      </p:sp>
      <p:sp>
        <p:nvSpPr>
          <p:cNvPr id="2" name="Down Arrow 1">
            <a:extLst>
              <a:ext uri="{FF2B5EF4-FFF2-40B4-BE49-F238E27FC236}">
                <a16:creationId xmlns:a16="http://schemas.microsoft.com/office/drawing/2014/main" id="{F86048BE-D5F3-F04C-A5C9-FD8784673821}"/>
              </a:ext>
            </a:extLst>
          </p:cNvPr>
          <p:cNvSpPr/>
          <p:nvPr/>
        </p:nvSpPr>
        <p:spPr>
          <a:xfrm>
            <a:off x="3011371" y="152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Down Arrow 198">
            <a:extLst>
              <a:ext uri="{FF2B5EF4-FFF2-40B4-BE49-F238E27FC236}">
                <a16:creationId xmlns:a16="http://schemas.microsoft.com/office/drawing/2014/main" id="{3FD208AA-CF32-B64F-B03C-969D3C0C8C66}"/>
              </a:ext>
            </a:extLst>
          </p:cNvPr>
          <p:cNvSpPr/>
          <p:nvPr/>
        </p:nvSpPr>
        <p:spPr>
          <a:xfrm rot="10800000">
            <a:off x="3011371" y="177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Down Arrow 199">
            <a:extLst>
              <a:ext uri="{FF2B5EF4-FFF2-40B4-BE49-F238E27FC236}">
                <a16:creationId xmlns:a16="http://schemas.microsoft.com/office/drawing/2014/main" id="{1FAF3004-1D41-C745-8781-BBD1028A56FD}"/>
              </a:ext>
            </a:extLst>
          </p:cNvPr>
          <p:cNvSpPr/>
          <p:nvPr/>
        </p:nvSpPr>
        <p:spPr>
          <a:xfrm>
            <a:off x="3011371" y="233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Down Arrow 200">
            <a:extLst>
              <a:ext uri="{FF2B5EF4-FFF2-40B4-BE49-F238E27FC236}">
                <a16:creationId xmlns:a16="http://schemas.microsoft.com/office/drawing/2014/main" id="{CBCC3500-5911-CC46-9CDA-4AA54F742FE8}"/>
              </a:ext>
            </a:extLst>
          </p:cNvPr>
          <p:cNvSpPr/>
          <p:nvPr/>
        </p:nvSpPr>
        <p:spPr>
          <a:xfrm rot="10800000">
            <a:off x="3011371" y="258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Down Arrow 202">
            <a:extLst>
              <a:ext uri="{FF2B5EF4-FFF2-40B4-BE49-F238E27FC236}">
                <a16:creationId xmlns:a16="http://schemas.microsoft.com/office/drawing/2014/main" id="{F34EE384-BD9E-2B45-8928-249AF3342E54}"/>
              </a:ext>
            </a:extLst>
          </p:cNvPr>
          <p:cNvSpPr/>
          <p:nvPr/>
        </p:nvSpPr>
        <p:spPr>
          <a:xfrm>
            <a:off x="3011371" y="287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Down Arrow 203">
            <a:extLst>
              <a:ext uri="{FF2B5EF4-FFF2-40B4-BE49-F238E27FC236}">
                <a16:creationId xmlns:a16="http://schemas.microsoft.com/office/drawing/2014/main" id="{18440202-5302-0C4E-A297-36C9AEB943B1}"/>
              </a:ext>
            </a:extLst>
          </p:cNvPr>
          <p:cNvSpPr/>
          <p:nvPr/>
        </p:nvSpPr>
        <p:spPr>
          <a:xfrm>
            <a:off x="3011371" y="314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Down Arrow 204">
            <a:extLst>
              <a:ext uri="{FF2B5EF4-FFF2-40B4-BE49-F238E27FC236}">
                <a16:creationId xmlns:a16="http://schemas.microsoft.com/office/drawing/2014/main" id="{06655FC9-46C0-8340-9B86-492124572EDB}"/>
              </a:ext>
            </a:extLst>
          </p:cNvPr>
          <p:cNvSpPr/>
          <p:nvPr/>
        </p:nvSpPr>
        <p:spPr>
          <a:xfrm rot="10800000">
            <a:off x="3011371" y="339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Down Arrow 205">
            <a:extLst>
              <a:ext uri="{FF2B5EF4-FFF2-40B4-BE49-F238E27FC236}">
                <a16:creationId xmlns:a16="http://schemas.microsoft.com/office/drawing/2014/main" id="{DF283A28-19DA-BB45-89DB-B37E818C679B}"/>
              </a:ext>
            </a:extLst>
          </p:cNvPr>
          <p:cNvSpPr/>
          <p:nvPr/>
        </p:nvSpPr>
        <p:spPr>
          <a:xfrm rot="10800000">
            <a:off x="3011371" y="366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TextBox 206">
            <a:extLst>
              <a:ext uri="{FF2B5EF4-FFF2-40B4-BE49-F238E27FC236}">
                <a16:creationId xmlns:a16="http://schemas.microsoft.com/office/drawing/2014/main" id="{4031B2E0-821C-9544-BDBB-7BE8E8626AEE}"/>
              </a:ext>
            </a:extLst>
          </p:cNvPr>
          <p:cNvSpPr txBox="1"/>
          <p:nvPr/>
        </p:nvSpPr>
        <p:spPr>
          <a:xfrm>
            <a:off x="10785455" y="1718255"/>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30,000</a:t>
            </a:r>
          </a:p>
        </p:txBody>
      </p:sp>
      <p:sp>
        <p:nvSpPr>
          <p:cNvPr id="208" name="Down Arrow 207">
            <a:extLst>
              <a:ext uri="{FF2B5EF4-FFF2-40B4-BE49-F238E27FC236}">
                <a16:creationId xmlns:a16="http://schemas.microsoft.com/office/drawing/2014/main" id="{CA42904E-03CE-7F4D-AFDF-7E39C972270E}"/>
              </a:ext>
            </a:extLst>
          </p:cNvPr>
          <p:cNvSpPr/>
          <p:nvPr/>
        </p:nvSpPr>
        <p:spPr>
          <a:xfrm rot="10800000">
            <a:off x="10548000" y="175788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09" name="TextBox 208">
            <a:extLst>
              <a:ext uri="{FF2B5EF4-FFF2-40B4-BE49-F238E27FC236}">
                <a16:creationId xmlns:a16="http://schemas.microsoft.com/office/drawing/2014/main" id="{DBE8AEB2-6A45-E64A-8F5D-ADD7C54979A7}"/>
              </a:ext>
            </a:extLst>
          </p:cNvPr>
          <p:cNvSpPr txBox="1"/>
          <p:nvPr/>
        </p:nvSpPr>
        <p:spPr>
          <a:xfrm>
            <a:off x="10776926" y="3605780"/>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20,000</a:t>
            </a:r>
          </a:p>
        </p:txBody>
      </p:sp>
      <p:sp>
        <p:nvSpPr>
          <p:cNvPr id="211" name="TextBox 210">
            <a:extLst>
              <a:ext uri="{FF2B5EF4-FFF2-40B4-BE49-F238E27FC236}">
                <a16:creationId xmlns:a16="http://schemas.microsoft.com/office/drawing/2014/main" id="{262F1506-867F-B34F-883F-A3CA5507189A}"/>
              </a:ext>
            </a:extLst>
          </p:cNvPr>
          <p:cNvSpPr txBox="1"/>
          <p:nvPr/>
        </p:nvSpPr>
        <p:spPr>
          <a:xfrm>
            <a:off x="10732895" y="1448255"/>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5,000</a:t>
            </a:r>
          </a:p>
        </p:txBody>
      </p:sp>
      <p:sp>
        <p:nvSpPr>
          <p:cNvPr id="212" name="Down Arrow 211">
            <a:extLst>
              <a:ext uri="{FF2B5EF4-FFF2-40B4-BE49-F238E27FC236}">
                <a16:creationId xmlns:a16="http://schemas.microsoft.com/office/drawing/2014/main" id="{7A914D3F-C49C-F74C-A0B0-F81C07779BDF}"/>
              </a:ext>
            </a:extLst>
          </p:cNvPr>
          <p:cNvSpPr/>
          <p:nvPr/>
        </p:nvSpPr>
        <p:spPr>
          <a:xfrm>
            <a:off x="10548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13" name="TextBox 212">
            <a:extLst>
              <a:ext uri="{FF2B5EF4-FFF2-40B4-BE49-F238E27FC236}">
                <a16:creationId xmlns:a16="http://schemas.microsoft.com/office/drawing/2014/main" id="{C1E848E5-21E0-0A46-976F-5F74E418DBAD}"/>
              </a:ext>
            </a:extLst>
          </p:cNvPr>
          <p:cNvSpPr txBox="1"/>
          <p:nvPr/>
        </p:nvSpPr>
        <p:spPr>
          <a:xfrm>
            <a:off x="4984560" y="3610092"/>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10,000</a:t>
            </a:r>
          </a:p>
        </p:txBody>
      </p:sp>
      <p:sp>
        <p:nvSpPr>
          <p:cNvPr id="215" name="TextBox 214">
            <a:extLst>
              <a:ext uri="{FF2B5EF4-FFF2-40B4-BE49-F238E27FC236}">
                <a16:creationId xmlns:a16="http://schemas.microsoft.com/office/drawing/2014/main" id="{4D2B276C-17E8-F34D-8EA7-F3F8C85A5737}"/>
              </a:ext>
            </a:extLst>
          </p:cNvPr>
          <p:cNvSpPr txBox="1"/>
          <p:nvPr/>
        </p:nvSpPr>
        <p:spPr>
          <a:xfrm>
            <a:off x="7429894" y="59050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700</a:t>
            </a:r>
          </a:p>
        </p:txBody>
      </p:sp>
      <p:sp>
        <p:nvSpPr>
          <p:cNvPr id="217" name="Down Arrow 216">
            <a:extLst>
              <a:ext uri="{FF2B5EF4-FFF2-40B4-BE49-F238E27FC236}">
                <a16:creationId xmlns:a16="http://schemas.microsoft.com/office/drawing/2014/main" id="{F8618D62-2A62-F241-A7EE-1EBE8B7E7961}"/>
              </a:ext>
            </a:extLst>
          </p:cNvPr>
          <p:cNvSpPr/>
          <p:nvPr/>
        </p:nvSpPr>
        <p:spPr>
          <a:xfrm rot="10800000">
            <a:off x="6984000" y="59430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9" name="Down Arrow 218">
            <a:extLst>
              <a:ext uri="{FF2B5EF4-FFF2-40B4-BE49-F238E27FC236}">
                <a16:creationId xmlns:a16="http://schemas.microsoft.com/office/drawing/2014/main" id="{416110E3-A2AB-8642-98D1-C205A158295A}"/>
              </a:ext>
            </a:extLst>
          </p:cNvPr>
          <p:cNvSpPr/>
          <p:nvPr/>
        </p:nvSpPr>
        <p:spPr>
          <a:xfrm rot="10800000">
            <a:off x="3096000" y="5082325"/>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D59EDECC-B1D1-B040-BBB3-304302444F36}"/>
              </a:ext>
            </a:extLst>
          </p:cNvPr>
          <p:cNvSpPr txBox="1"/>
          <p:nvPr/>
        </p:nvSpPr>
        <p:spPr>
          <a:xfrm>
            <a:off x="3469894" y="199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a:t>
            </a:r>
          </a:p>
        </p:txBody>
      </p:sp>
      <p:sp>
        <p:nvSpPr>
          <p:cNvPr id="221" name="Down Arrow 220">
            <a:extLst>
              <a:ext uri="{FF2B5EF4-FFF2-40B4-BE49-F238E27FC236}">
                <a16:creationId xmlns:a16="http://schemas.microsoft.com/office/drawing/2014/main" id="{123666BC-850F-5440-BFCE-47B8E5B5429B}"/>
              </a:ext>
            </a:extLst>
          </p:cNvPr>
          <p:cNvSpPr/>
          <p:nvPr/>
        </p:nvSpPr>
        <p:spPr>
          <a:xfrm rot="10800000">
            <a:off x="3007666" y="204993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TextBox 221">
            <a:extLst>
              <a:ext uri="{FF2B5EF4-FFF2-40B4-BE49-F238E27FC236}">
                <a16:creationId xmlns:a16="http://schemas.microsoft.com/office/drawing/2014/main" id="{4E8E55AB-8646-4444-AA0F-27111F6035C3}"/>
              </a:ext>
            </a:extLst>
          </p:cNvPr>
          <p:cNvSpPr txBox="1"/>
          <p:nvPr/>
        </p:nvSpPr>
        <p:spPr>
          <a:xfrm>
            <a:off x="7315968" y="1713373"/>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6,000</a:t>
            </a:r>
          </a:p>
        </p:txBody>
      </p:sp>
      <p:sp>
        <p:nvSpPr>
          <p:cNvPr id="223" name="Down Arrow 222">
            <a:extLst>
              <a:ext uri="{FF2B5EF4-FFF2-40B4-BE49-F238E27FC236}">
                <a16:creationId xmlns:a16="http://schemas.microsoft.com/office/drawing/2014/main" id="{0348B326-3934-544A-9863-1DBB73605FFD}"/>
              </a:ext>
            </a:extLst>
          </p:cNvPr>
          <p:cNvSpPr/>
          <p:nvPr/>
        </p:nvSpPr>
        <p:spPr>
          <a:xfrm rot="10800000">
            <a:off x="6984000" y="174904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24" name="TextBox 223">
            <a:extLst>
              <a:ext uri="{FF2B5EF4-FFF2-40B4-BE49-F238E27FC236}">
                <a16:creationId xmlns:a16="http://schemas.microsoft.com/office/drawing/2014/main" id="{9FB519A9-7A2E-DD4C-80EF-2E9F055E7B71}"/>
              </a:ext>
            </a:extLst>
          </p:cNvPr>
          <p:cNvSpPr txBox="1"/>
          <p:nvPr/>
        </p:nvSpPr>
        <p:spPr>
          <a:xfrm>
            <a:off x="1501235" y="3588336"/>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6,000</a:t>
            </a:r>
          </a:p>
        </p:txBody>
      </p:sp>
      <p:sp>
        <p:nvSpPr>
          <p:cNvPr id="225" name="Down Arrow 224">
            <a:extLst>
              <a:ext uri="{FF2B5EF4-FFF2-40B4-BE49-F238E27FC236}">
                <a16:creationId xmlns:a16="http://schemas.microsoft.com/office/drawing/2014/main" id="{498F1F2D-AFF0-0447-A7AF-833EA4923B30}"/>
              </a:ext>
            </a:extLst>
          </p:cNvPr>
          <p:cNvSpPr/>
          <p:nvPr/>
        </p:nvSpPr>
        <p:spPr>
          <a:xfrm rot="10800000">
            <a:off x="1249425" y="363766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TextBox 225">
            <a:extLst>
              <a:ext uri="{FF2B5EF4-FFF2-40B4-BE49-F238E27FC236}">
                <a16:creationId xmlns:a16="http://schemas.microsoft.com/office/drawing/2014/main" id="{6A2130B0-8D0D-7E48-9878-BAF1C7148D0E}"/>
              </a:ext>
            </a:extLst>
          </p:cNvPr>
          <p:cNvSpPr txBox="1"/>
          <p:nvPr/>
        </p:nvSpPr>
        <p:spPr>
          <a:xfrm>
            <a:off x="5269894" y="336508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27" name="Down Arrow 226">
            <a:extLst>
              <a:ext uri="{FF2B5EF4-FFF2-40B4-BE49-F238E27FC236}">
                <a16:creationId xmlns:a16="http://schemas.microsoft.com/office/drawing/2014/main" id="{99B9ED82-E5B8-C646-AC01-C0366CC8F221}"/>
              </a:ext>
            </a:extLst>
          </p:cNvPr>
          <p:cNvSpPr/>
          <p:nvPr/>
        </p:nvSpPr>
        <p:spPr>
          <a:xfrm>
            <a:off x="4824000" y="342934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Down Arrow 227">
            <a:extLst>
              <a:ext uri="{FF2B5EF4-FFF2-40B4-BE49-F238E27FC236}">
                <a16:creationId xmlns:a16="http://schemas.microsoft.com/office/drawing/2014/main" id="{2152DDC7-2D10-5346-9C23-BE254FCB2885}"/>
              </a:ext>
            </a:extLst>
          </p:cNvPr>
          <p:cNvSpPr/>
          <p:nvPr/>
        </p:nvSpPr>
        <p:spPr>
          <a:xfrm rot="10800000">
            <a:off x="4824000" y="366250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TextBox 228">
            <a:extLst>
              <a:ext uri="{FF2B5EF4-FFF2-40B4-BE49-F238E27FC236}">
                <a16:creationId xmlns:a16="http://schemas.microsoft.com/office/drawing/2014/main" id="{917D7B85-8035-DD49-AD3C-653CAF962405}"/>
              </a:ext>
            </a:extLst>
          </p:cNvPr>
          <p:cNvSpPr txBox="1"/>
          <p:nvPr/>
        </p:nvSpPr>
        <p:spPr>
          <a:xfrm>
            <a:off x="5305894" y="589386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0" name="Down Arrow 229">
            <a:extLst>
              <a:ext uri="{FF2B5EF4-FFF2-40B4-BE49-F238E27FC236}">
                <a16:creationId xmlns:a16="http://schemas.microsoft.com/office/drawing/2014/main" id="{DB474155-D7F2-F240-A8D0-B1E59F873FFC}"/>
              </a:ext>
            </a:extLst>
          </p:cNvPr>
          <p:cNvSpPr/>
          <p:nvPr/>
        </p:nvSpPr>
        <p:spPr>
          <a:xfrm rot="10800000">
            <a:off x="4860000" y="594474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TextBox 230">
            <a:extLst>
              <a:ext uri="{FF2B5EF4-FFF2-40B4-BE49-F238E27FC236}">
                <a16:creationId xmlns:a16="http://schemas.microsoft.com/office/drawing/2014/main" id="{E781F1E4-D0BB-7344-9A1F-F9862372A244}"/>
              </a:ext>
            </a:extLst>
          </p:cNvPr>
          <p:cNvSpPr txBox="1"/>
          <p:nvPr/>
        </p:nvSpPr>
        <p:spPr>
          <a:xfrm>
            <a:off x="7429894" y="564524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32" name="Down Arrow 231">
            <a:extLst>
              <a:ext uri="{FF2B5EF4-FFF2-40B4-BE49-F238E27FC236}">
                <a16:creationId xmlns:a16="http://schemas.microsoft.com/office/drawing/2014/main" id="{83E0389C-B1BE-E148-8BB7-82E709CC82B9}"/>
              </a:ext>
            </a:extLst>
          </p:cNvPr>
          <p:cNvSpPr/>
          <p:nvPr/>
        </p:nvSpPr>
        <p:spPr>
          <a:xfrm rot="10800000">
            <a:off x="6984000" y="56953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DA2E6378-B98F-344B-92C0-802413B38803}"/>
              </a:ext>
            </a:extLst>
          </p:cNvPr>
          <p:cNvSpPr txBox="1"/>
          <p:nvPr/>
        </p:nvSpPr>
        <p:spPr>
          <a:xfrm>
            <a:off x="5269894" y="122206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234" name="Down Arrow 233">
            <a:extLst>
              <a:ext uri="{FF2B5EF4-FFF2-40B4-BE49-F238E27FC236}">
                <a16:creationId xmlns:a16="http://schemas.microsoft.com/office/drawing/2014/main" id="{4876771A-E466-B444-9521-BC39F491E76C}"/>
              </a:ext>
            </a:extLst>
          </p:cNvPr>
          <p:cNvSpPr/>
          <p:nvPr/>
        </p:nvSpPr>
        <p:spPr>
          <a:xfrm rot="10800000">
            <a:off x="4824771" y="126334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BFCD53AC-87EC-304E-8466-777A66168B3E}"/>
              </a:ext>
            </a:extLst>
          </p:cNvPr>
          <p:cNvSpPr txBox="1"/>
          <p:nvPr/>
        </p:nvSpPr>
        <p:spPr>
          <a:xfrm>
            <a:off x="5269894" y="311806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36" name="Down Arrow 235">
            <a:extLst>
              <a:ext uri="{FF2B5EF4-FFF2-40B4-BE49-F238E27FC236}">
                <a16:creationId xmlns:a16="http://schemas.microsoft.com/office/drawing/2014/main" id="{1351EA2C-0F69-5B4E-AC1B-79354EC211BC}"/>
              </a:ext>
            </a:extLst>
          </p:cNvPr>
          <p:cNvSpPr/>
          <p:nvPr/>
        </p:nvSpPr>
        <p:spPr>
          <a:xfrm>
            <a:off x="4824000" y="318232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TextBox 236">
            <a:extLst>
              <a:ext uri="{FF2B5EF4-FFF2-40B4-BE49-F238E27FC236}">
                <a16:creationId xmlns:a16="http://schemas.microsoft.com/office/drawing/2014/main" id="{AD65D871-C325-C44B-ABB2-75EC8DFE6FFF}"/>
              </a:ext>
            </a:extLst>
          </p:cNvPr>
          <p:cNvSpPr txBox="1"/>
          <p:nvPr/>
        </p:nvSpPr>
        <p:spPr>
          <a:xfrm>
            <a:off x="5305894" y="564602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8" name="Down Arrow 237">
            <a:extLst>
              <a:ext uri="{FF2B5EF4-FFF2-40B4-BE49-F238E27FC236}">
                <a16:creationId xmlns:a16="http://schemas.microsoft.com/office/drawing/2014/main" id="{95A1CE39-8568-0648-8BF3-E3811DC983C4}"/>
              </a:ext>
            </a:extLst>
          </p:cNvPr>
          <p:cNvSpPr/>
          <p:nvPr/>
        </p:nvSpPr>
        <p:spPr>
          <a:xfrm rot="10800000">
            <a:off x="4860000" y="5696904"/>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TextBox 238">
            <a:extLst>
              <a:ext uri="{FF2B5EF4-FFF2-40B4-BE49-F238E27FC236}">
                <a16:creationId xmlns:a16="http://schemas.microsoft.com/office/drawing/2014/main" id="{A523F897-551A-8F49-B6AB-51DBFD3C53C0}"/>
              </a:ext>
            </a:extLst>
          </p:cNvPr>
          <p:cNvSpPr txBox="1"/>
          <p:nvPr/>
        </p:nvSpPr>
        <p:spPr>
          <a:xfrm>
            <a:off x="3599552" y="4796571"/>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250</a:t>
            </a:r>
          </a:p>
        </p:txBody>
      </p:sp>
      <p:sp>
        <p:nvSpPr>
          <p:cNvPr id="240" name="Down Arrow 239">
            <a:extLst>
              <a:ext uri="{FF2B5EF4-FFF2-40B4-BE49-F238E27FC236}">
                <a16:creationId xmlns:a16="http://schemas.microsoft.com/office/drawing/2014/main" id="{07DD916A-3850-9F4F-81C8-0C94788A77D2}"/>
              </a:ext>
            </a:extLst>
          </p:cNvPr>
          <p:cNvSpPr/>
          <p:nvPr/>
        </p:nvSpPr>
        <p:spPr>
          <a:xfrm rot="10800000">
            <a:off x="3096000" y="484745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TextBox 240">
            <a:extLst>
              <a:ext uri="{FF2B5EF4-FFF2-40B4-BE49-F238E27FC236}">
                <a16:creationId xmlns:a16="http://schemas.microsoft.com/office/drawing/2014/main" id="{88F3874F-A130-C843-9E72-AFB2DD902123}"/>
              </a:ext>
            </a:extLst>
          </p:cNvPr>
          <p:cNvSpPr txBox="1"/>
          <p:nvPr/>
        </p:nvSpPr>
        <p:spPr>
          <a:xfrm>
            <a:off x="7487489" y="1462635"/>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250</a:t>
            </a:r>
          </a:p>
        </p:txBody>
      </p:sp>
      <p:sp>
        <p:nvSpPr>
          <p:cNvPr id="242" name="Down Arrow 241">
            <a:extLst>
              <a:ext uri="{FF2B5EF4-FFF2-40B4-BE49-F238E27FC236}">
                <a16:creationId xmlns:a16="http://schemas.microsoft.com/office/drawing/2014/main" id="{84AF3014-B3DD-BD46-8650-EE907DDD90EA}"/>
              </a:ext>
            </a:extLst>
          </p:cNvPr>
          <p:cNvSpPr/>
          <p:nvPr/>
        </p:nvSpPr>
        <p:spPr>
          <a:xfrm rot="10800000">
            <a:off x="6984000" y="14983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3" name="TextBox 242">
            <a:extLst>
              <a:ext uri="{FF2B5EF4-FFF2-40B4-BE49-F238E27FC236}">
                <a16:creationId xmlns:a16="http://schemas.microsoft.com/office/drawing/2014/main" id="{5B2E3768-A879-AE44-BA1D-3F82ECAC6E48}"/>
              </a:ext>
            </a:extLst>
          </p:cNvPr>
          <p:cNvSpPr txBox="1"/>
          <p:nvPr/>
        </p:nvSpPr>
        <p:spPr>
          <a:xfrm>
            <a:off x="9285817" y="171550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a:t>
            </a:r>
          </a:p>
        </p:txBody>
      </p:sp>
      <p:sp>
        <p:nvSpPr>
          <p:cNvPr id="244" name="Down Arrow 243">
            <a:extLst>
              <a:ext uri="{FF2B5EF4-FFF2-40B4-BE49-F238E27FC236}">
                <a16:creationId xmlns:a16="http://schemas.microsoft.com/office/drawing/2014/main" id="{4574C5E5-4218-674B-8FB2-AB88F7FB3FDD}"/>
              </a:ext>
            </a:extLst>
          </p:cNvPr>
          <p:cNvSpPr/>
          <p:nvPr/>
        </p:nvSpPr>
        <p:spPr>
          <a:xfrm rot="10800000">
            <a:off x="8784000" y="1751173"/>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5" name="TextBox 244">
            <a:extLst>
              <a:ext uri="{FF2B5EF4-FFF2-40B4-BE49-F238E27FC236}">
                <a16:creationId xmlns:a16="http://schemas.microsoft.com/office/drawing/2014/main" id="{30F9F41D-65FA-3E4A-B645-18A9F04A48C7}"/>
              </a:ext>
            </a:extLst>
          </p:cNvPr>
          <p:cNvSpPr txBox="1"/>
          <p:nvPr/>
        </p:nvSpPr>
        <p:spPr>
          <a:xfrm>
            <a:off x="5269894" y="9658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46" name="Down Arrow 245">
            <a:extLst>
              <a:ext uri="{FF2B5EF4-FFF2-40B4-BE49-F238E27FC236}">
                <a16:creationId xmlns:a16="http://schemas.microsoft.com/office/drawing/2014/main" id="{810B7F9B-FFF6-7646-B180-66C5E6B1ADE6}"/>
              </a:ext>
            </a:extLst>
          </p:cNvPr>
          <p:cNvSpPr/>
          <p:nvPr/>
        </p:nvSpPr>
        <p:spPr>
          <a:xfrm>
            <a:off x="4825605" y="10220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TextBox 246">
            <a:extLst>
              <a:ext uri="{FF2B5EF4-FFF2-40B4-BE49-F238E27FC236}">
                <a16:creationId xmlns:a16="http://schemas.microsoft.com/office/drawing/2014/main" id="{AA659AB1-43FB-D747-AC50-E4454DC4B036}"/>
              </a:ext>
            </a:extLst>
          </p:cNvPr>
          <p:cNvSpPr txBox="1"/>
          <p:nvPr/>
        </p:nvSpPr>
        <p:spPr>
          <a:xfrm>
            <a:off x="7543708" y="5375143"/>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90</a:t>
            </a:r>
          </a:p>
        </p:txBody>
      </p:sp>
      <p:sp>
        <p:nvSpPr>
          <p:cNvPr id="248" name="Down Arrow 247">
            <a:extLst>
              <a:ext uri="{FF2B5EF4-FFF2-40B4-BE49-F238E27FC236}">
                <a16:creationId xmlns:a16="http://schemas.microsoft.com/office/drawing/2014/main" id="{12BC87CD-B219-D944-A303-51AE7219B591}"/>
              </a:ext>
            </a:extLst>
          </p:cNvPr>
          <p:cNvSpPr/>
          <p:nvPr/>
        </p:nvSpPr>
        <p:spPr>
          <a:xfrm rot="10800000">
            <a:off x="6984000" y="5425275"/>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9" name="TextBox 248">
            <a:extLst>
              <a:ext uri="{FF2B5EF4-FFF2-40B4-BE49-F238E27FC236}">
                <a16:creationId xmlns:a16="http://schemas.microsoft.com/office/drawing/2014/main" id="{A2C44290-0620-2943-8A42-C52EE722BCBB}"/>
              </a:ext>
            </a:extLst>
          </p:cNvPr>
          <p:cNvSpPr txBox="1"/>
          <p:nvPr/>
        </p:nvSpPr>
        <p:spPr>
          <a:xfrm>
            <a:off x="8947923" y="1452209"/>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90</a:t>
            </a:r>
          </a:p>
        </p:txBody>
      </p:sp>
      <p:sp>
        <p:nvSpPr>
          <p:cNvPr id="250" name="Down Arrow 249">
            <a:extLst>
              <a:ext uri="{FF2B5EF4-FFF2-40B4-BE49-F238E27FC236}">
                <a16:creationId xmlns:a16="http://schemas.microsoft.com/office/drawing/2014/main" id="{99FBA779-2143-0245-85BB-6BF02CC500E6}"/>
              </a:ext>
            </a:extLst>
          </p:cNvPr>
          <p:cNvSpPr/>
          <p:nvPr/>
        </p:nvSpPr>
        <p:spPr>
          <a:xfrm>
            <a:off x="8784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51" name="TextBox 250">
            <a:extLst>
              <a:ext uri="{FF2B5EF4-FFF2-40B4-BE49-F238E27FC236}">
                <a16:creationId xmlns:a16="http://schemas.microsoft.com/office/drawing/2014/main" id="{42AF0AB4-8D2B-0143-996A-B4981D471025}"/>
              </a:ext>
            </a:extLst>
          </p:cNvPr>
          <p:cNvSpPr txBox="1"/>
          <p:nvPr/>
        </p:nvSpPr>
        <p:spPr>
          <a:xfrm>
            <a:off x="5383708" y="2869537"/>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a:t>
            </a:r>
          </a:p>
        </p:txBody>
      </p:sp>
      <p:sp>
        <p:nvSpPr>
          <p:cNvPr id="252" name="Down Arrow 251">
            <a:extLst>
              <a:ext uri="{FF2B5EF4-FFF2-40B4-BE49-F238E27FC236}">
                <a16:creationId xmlns:a16="http://schemas.microsoft.com/office/drawing/2014/main" id="{A7123581-9911-2E40-8E28-9FC2BB675D83}"/>
              </a:ext>
            </a:extLst>
          </p:cNvPr>
          <p:cNvSpPr/>
          <p:nvPr/>
        </p:nvSpPr>
        <p:spPr>
          <a:xfrm>
            <a:off x="4824000" y="29337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TextBox 252">
            <a:extLst>
              <a:ext uri="{FF2B5EF4-FFF2-40B4-BE49-F238E27FC236}">
                <a16:creationId xmlns:a16="http://schemas.microsoft.com/office/drawing/2014/main" id="{1F19AD71-5F84-1F46-AE8C-130720EF36F1}"/>
              </a:ext>
            </a:extLst>
          </p:cNvPr>
          <p:cNvSpPr txBox="1"/>
          <p:nvPr/>
        </p:nvSpPr>
        <p:spPr>
          <a:xfrm>
            <a:off x="5419708" y="5397501"/>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a:t>
            </a:r>
          </a:p>
        </p:txBody>
      </p:sp>
      <p:sp>
        <p:nvSpPr>
          <p:cNvPr id="254" name="Down Arrow 253">
            <a:extLst>
              <a:ext uri="{FF2B5EF4-FFF2-40B4-BE49-F238E27FC236}">
                <a16:creationId xmlns:a16="http://schemas.microsoft.com/office/drawing/2014/main" id="{21A7DE91-A1BB-F143-9944-47847F9AE787}"/>
              </a:ext>
            </a:extLst>
          </p:cNvPr>
          <p:cNvSpPr/>
          <p:nvPr/>
        </p:nvSpPr>
        <p:spPr>
          <a:xfrm rot="10800000">
            <a:off x="4860000" y="544838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TextBox 254">
            <a:extLst>
              <a:ext uri="{FF2B5EF4-FFF2-40B4-BE49-F238E27FC236}">
                <a16:creationId xmlns:a16="http://schemas.microsoft.com/office/drawing/2014/main" id="{05B1A396-D0F4-AF4A-BCBC-DE574C091153}"/>
              </a:ext>
            </a:extLst>
          </p:cNvPr>
          <p:cNvSpPr txBox="1"/>
          <p:nvPr/>
        </p:nvSpPr>
        <p:spPr>
          <a:xfrm>
            <a:off x="5269894" y="215709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800</a:t>
            </a:r>
          </a:p>
        </p:txBody>
      </p:sp>
      <p:sp>
        <p:nvSpPr>
          <p:cNvPr id="256" name="Down Arrow 255">
            <a:extLst>
              <a:ext uri="{FF2B5EF4-FFF2-40B4-BE49-F238E27FC236}">
                <a16:creationId xmlns:a16="http://schemas.microsoft.com/office/drawing/2014/main" id="{38C36F68-D429-D34F-9A05-65CE9CE1A050}"/>
              </a:ext>
            </a:extLst>
          </p:cNvPr>
          <p:cNvSpPr/>
          <p:nvPr/>
        </p:nvSpPr>
        <p:spPr>
          <a:xfrm rot="10800000">
            <a:off x="4824000" y="219837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5" name="Group 274">
            <a:extLst>
              <a:ext uri="{FF2B5EF4-FFF2-40B4-BE49-F238E27FC236}">
                <a16:creationId xmlns:a16="http://schemas.microsoft.com/office/drawing/2014/main" id="{0453C8DB-4862-DB4A-B585-8CA95BFC63F2}"/>
              </a:ext>
            </a:extLst>
          </p:cNvPr>
          <p:cNvGrpSpPr>
            <a:grpSpLocks noChangeAspect="1"/>
          </p:cNvGrpSpPr>
          <p:nvPr/>
        </p:nvGrpSpPr>
        <p:grpSpPr>
          <a:xfrm>
            <a:off x="2528691" y="1497833"/>
            <a:ext cx="309700" cy="223917"/>
            <a:chOff x="756599" y="3715226"/>
            <a:chExt cx="321512" cy="232457"/>
          </a:xfrm>
        </p:grpSpPr>
        <p:sp>
          <p:nvSpPr>
            <p:cNvPr id="276" name="Oval 275">
              <a:extLst>
                <a:ext uri="{FF2B5EF4-FFF2-40B4-BE49-F238E27FC236}">
                  <a16:creationId xmlns:a16="http://schemas.microsoft.com/office/drawing/2014/main" id="{774D601C-555F-6541-9D58-035F53E13D4B}"/>
                </a:ext>
              </a:extLst>
            </p:cNvPr>
            <p:cNvSpPr>
              <a:spLocks noChangeAspect="1"/>
            </p:cNvSpPr>
            <p:nvPr/>
          </p:nvSpPr>
          <p:spPr>
            <a:xfrm>
              <a:off x="810780" y="3715226"/>
              <a:ext cx="224238" cy="224238"/>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77" name="Rectangle 276">
              <a:extLst>
                <a:ext uri="{FF2B5EF4-FFF2-40B4-BE49-F238E27FC236}">
                  <a16:creationId xmlns:a16="http://schemas.microsoft.com/office/drawing/2014/main" id="{BA257676-24B8-1342-B932-23DDEB005B47}"/>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grpSp>
        <p:nvGrpSpPr>
          <p:cNvPr id="278" name="Group 277">
            <a:extLst>
              <a:ext uri="{FF2B5EF4-FFF2-40B4-BE49-F238E27FC236}">
                <a16:creationId xmlns:a16="http://schemas.microsoft.com/office/drawing/2014/main" id="{775D2738-1A15-3D43-963E-83A150D3DD08}"/>
              </a:ext>
            </a:extLst>
          </p:cNvPr>
          <p:cNvGrpSpPr>
            <a:grpSpLocks noChangeAspect="1"/>
          </p:cNvGrpSpPr>
          <p:nvPr/>
        </p:nvGrpSpPr>
        <p:grpSpPr>
          <a:xfrm>
            <a:off x="2528691" y="1763611"/>
            <a:ext cx="309700" cy="223916"/>
            <a:chOff x="756599" y="3715227"/>
            <a:chExt cx="321512" cy="232456"/>
          </a:xfrm>
        </p:grpSpPr>
        <p:sp>
          <p:nvSpPr>
            <p:cNvPr id="279" name="Oval 278">
              <a:extLst>
                <a:ext uri="{FF2B5EF4-FFF2-40B4-BE49-F238E27FC236}">
                  <a16:creationId xmlns:a16="http://schemas.microsoft.com/office/drawing/2014/main" id="{E14654BD-BDE4-0748-912C-22432B5DD3D8}"/>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0" name="Rectangle 279">
              <a:extLst>
                <a:ext uri="{FF2B5EF4-FFF2-40B4-BE49-F238E27FC236}">
                  <a16:creationId xmlns:a16="http://schemas.microsoft.com/office/drawing/2014/main" id="{6A79CA8D-AC8C-2649-8D3F-6C8279757C83}"/>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281" name="Group 280">
            <a:extLst>
              <a:ext uri="{FF2B5EF4-FFF2-40B4-BE49-F238E27FC236}">
                <a16:creationId xmlns:a16="http://schemas.microsoft.com/office/drawing/2014/main" id="{038C4DBA-DFAC-4340-8960-9AF8BB8FC7AF}"/>
              </a:ext>
            </a:extLst>
          </p:cNvPr>
          <p:cNvGrpSpPr>
            <a:grpSpLocks noChangeAspect="1"/>
          </p:cNvGrpSpPr>
          <p:nvPr/>
        </p:nvGrpSpPr>
        <p:grpSpPr>
          <a:xfrm>
            <a:off x="2528691" y="2037441"/>
            <a:ext cx="309700" cy="223916"/>
            <a:chOff x="756599" y="3715227"/>
            <a:chExt cx="321512" cy="232456"/>
          </a:xfrm>
        </p:grpSpPr>
        <p:sp>
          <p:nvSpPr>
            <p:cNvPr id="282" name="Oval 281">
              <a:extLst>
                <a:ext uri="{FF2B5EF4-FFF2-40B4-BE49-F238E27FC236}">
                  <a16:creationId xmlns:a16="http://schemas.microsoft.com/office/drawing/2014/main" id="{D97D5EE0-8446-1244-A657-E9DBF68238D5}"/>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3" name="Rectangle 282">
              <a:extLst>
                <a:ext uri="{FF2B5EF4-FFF2-40B4-BE49-F238E27FC236}">
                  <a16:creationId xmlns:a16="http://schemas.microsoft.com/office/drawing/2014/main" id="{56AA7E7C-0592-B744-AFA9-D3A064F8B33C}"/>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284" name="Group 283">
            <a:extLst>
              <a:ext uri="{FF2B5EF4-FFF2-40B4-BE49-F238E27FC236}">
                <a16:creationId xmlns:a16="http://schemas.microsoft.com/office/drawing/2014/main" id="{C90B4E07-594A-A14A-8963-85FDC07BC01C}"/>
              </a:ext>
            </a:extLst>
          </p:cNvPr>
          <p:cNvGrpSpPr>
            <a:grpSpLocks/>
          </p:cNvGrpSpPr>
          <p:nvPr/>
        </p:nvGrpSpPr>
        <p:grpSpPr>
          <a:xfrm>
            <a:off x="2568712" y="2307277"/>
            <a:ext cx="247184" cy="223916"/>
            <a:chOff x="797287" y="3715227"/>
            <a:chExt cx="256611" cy="232456"/>
          </a:xfrm>
        </p:grpSpPr>
        <p:sp>
          <p:nvSpPr>
            <p:cNvPr id="285" name="Oval 284">
              <a:extLst>
                <a:ext uri="{FF2B5EF4-FFF2-40B4-BE49-F238E27FC236}">
                  <a16:creationId xmlns:a16="http://schemas.microsoft.com/office/drawing/2014/main" id="{A9473252-919C-714D-94C1-4DB022093053}"/>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6" name="Rectangle 285">
              <a:extLst>
                <a:ext uri="{FF2B5EF4-FFF2-40B4-BE49-F238E27FC236}">
                  <a16:creationId xmlns:a16="http://schemas.microsoft.com/office/drawing/2014/main" id="{FEF879C7-2ACE-1041-BB08-7AFBD04A6C03}"/>
                </a:ext>
              </a:extLst>
            </p:cNvPr>
            <p:cNvSpPr/>
            <p:nvPr/>
          </p:nvSpPr>
          <p:spPr>
            <a:xfrm>
              <a:off x="797287" y="3724022"/>
              <a:ext cx="256611"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287" name="Group 286">
            <a:extLst>
              <a:ext uri="{FF2B5EF4-FFF2-40B4-BE49-F238E27FC236}">
                <a16:creationId xmlns:a16="http://schemas.microsoft.com/office/drawing/2014/main" id="{BE926AC0-ACF9-5740-BF86-F896C99583F8}"/>
              </a:ext>
            </a:extLst>
          </p:cNvPr>
          <p:cNvGrpSpPr>
            <a:grpSpLocks noChangeAspect="1"/>
          </p:cNvGrpSpPr>
          <p:nvPr/>
        </p:nvGrpSpPr>
        <p:grpSpPr>
          <a:xfrm>
            <a:off x="2530414" y="2567405"/>
            <a:ext cx="300083" cy="223917"/>
            <a:chOff x="761592" y="3715226"/>
            <a:chExt cx="311527" cy="232457"/>
          </a:xfrm>
        </p:grpSpPr>
        <p:sp>
          <p:nvSpPr>
            <p:cNvPr id="288" name="Oval 287">
              <a:extLst>
                <a:ext uri="{FF2B5EF4-FFF2-40B4-BE49-F238E27FC236}">
                  <a16:creationId xmlns:a16="http://schemas.microsoft.com/office/drawing/2014/main" id="{6C9AD204-992D-7340-9007-FB781F35F3D4}"/>
                </a:ext>
              </a:extLst>
            </p:cNvPr>
            <p:cNvSpPr>
              <a:spLocks noChangeAspect="1"/>
            </p:cNvSpPr>
            <p:nvPr/>
          </p:nvSpPr>
          <p:spPr>
            <a:xfrm>
              <a:off x="810780" y="3715226"/>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9" name="Rectangle 288">
              <a:extLst>
                <a:ext uri="{FF2B5EF4-FFF2-40B4-BE49-F238E27FC236}">
                  <a16:creationId xmlns:a16="http://schemas.microsoft.com/office/drawing/2014/main" id="{B802E40B-4561-B544-B398-60B28F4017E1}"/>
                </a:ext>
              </a:extLst>
            </p:cNvPr>
            <p:cNvSpPr/>
            <p:nvPr/>
          </p:nvSpPr>
          <p:spPr>
            <a:xfrm>
              <a:off x="761592" y="3724022"/>
              <a:ext cx="311527"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290" name="Group 289">
            <a:extLst>
              <a:ext uri="{FF2B5EF4-FFF2-40B4-BE49-F238E27FC236}">
                <a16:creationId xmlns:a16="http://schemas.microsoft.com/office/drawing/2014/main" id="{38EED77C-46A6-6E47-A051-2199A74CA1A8}"/>
              </a:ext>
            </a:extLst>
          </p:cNvPr>
          <p:cNvGrpSpPr>
            <a:grpSpLocks noChangeAspect="1"/>
          </p:cNvGrpSpPr>
          <p:nvPr/>
        </p:nvGrpSpPr>
        <p:grpSpPr>
          <a:xfrm>
            <a:off x="2574025" y="2841900"/>
            <a:ext cx="245580" cy="224238"/>
            <a:chOff x="802803" y="3715228"/>
            <a:chExt cx="245580" cy="224238"/>
          </a:xfrm>
        </p:grpSpPr>
        <p:sp>
          <p:nvSpPr>
            <p:cNvPr id="291" name="Oval 290">
              <a:extLst>
                <a:ext uri="{FF2B5EF4-FFF2-40B4-BE49-F238E27FC236}">
                  <a16:creationId xmlns:a16="http://schemas.microsoft.com/office/drawing/2014/main" id="{6F479D06-F682-8D44-B53B-0D87422A018C}"/>
                </a:ext>
              </a:extLst>
            </p:cNvPr>
            <p:cNvSpPr>
              <a:spLocks noChangeAspect="1"/>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2" name="Rectangle 291">
              <a:extLst>
                <a:ext uri="{FF2B5EF4-FFF2-40B4-BE49-F238E27FC236}">
                  <a16:creationId xmlns:a16="http://schemas.microsoft.com/office/drawing/2014/main" id="{A225A6FB-DD05-924A-B22F-55802B79682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293" name="Group 292">
            <a:extLst>
              <a:ext uri="{FF2B5EF4-FFF2-40B4-BE49-F238E27FC236}">
                <a16:creationId xmlns:a16="http://schemas.microsoft.com/office/drawing/2014/main" id="{7EA12345-64B4-9B4F-80EB-C2490FE51E5A}"/>
              </a:ext>
            </a:extLst>
          </p:cNvPr>
          <p:cNvGrpSpPr>
            <a:grpSpLocks noChangeAspect="1"/>
          </p:cNvGrpSpPr>
          <p:nvPr/>
        </p:nvGrpSpPr>
        <p:grpSpPr>
          <a:xfrm>
            <a:off x="2574025" y="3121887"/>
            <a:ext cx="245580" cy="224238"/>
            <a:chOff x="802803" y="3715228"/>
            <a:chExt cx="245580" cy="224238"/>
          </a:xfrm>
        </p:grpSpPr>
        <p:sp>
          <p:nvSpPr>
            <p:cNvPr id="294" name="Oval 293">
              <a:extLst>
                <a:ext uri="{FF2B5EF4-FFF2-40B4-BE49-F238E27FC236}">
                  <a16:creationId xmlns:a16="http://schemas.microsoft.com/office/drawing/2014/main" id="{9D60FA63-7E57-514B-B70F-35F1B62DC48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5" name="Rectangle 294">
              <a:extLst>
                <a:ext uri="{FF2B5EF4-FFF2-40B4-BE49-F238E27FC236}">
                  <a16:creationId xmlns:a16="http://schemas.microsoft.com/office/drawing/2014/main" id="{BC466BB6-2DDD-2B44-A7A0-C1F9FDE7EFFE}"/>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296" name="Group 295">
            <a:extLst>
              <a:ext uri="{FF2B5EF4-FFF2-40B4-BE49-F238E27FC236}">
                <a16:creationId xmlns:a16="http://schemas.microsoft.com/office/drawing/2014/main" id="{268F4D50-BB31-204D-9E04-6E1CD0EFBD66}"/>
              </a:ext>
            </a:extLst>
          </p:cNvPr>
          <p:cNvGrpSpPr>
            <a:grpSpLocks noChangeAspect="1"/>
          </p:cNvGrpSpPr>
          <p:nvPr/>
        </p:nvGrpSpPr>
        <p:grpSpPr>
          <a:xfrm>
            <a:off x="2574025" y="3385828"/>
            <a:ext cx="245580" cy="224238"/>
            <a:chOff x="802803" y="3715228"/>
            <a:chExt cx="245580" cy="224238"/>
          </a:xfrm>
        </p:grpSpPr>
        <p:sp>
          <p:nvSpPr>
            <p:cNvPr id="297" name="Oval 296">
              <a:extLst>
                <a:ext uri="{FF2B5EF4-FFF2-40B4-BE49-F238E27FC236}">
                  <a16:creationId xmlns:a16="http://schemas.microsoft.com/office/drawing/2014/main" id="{782A7A6F-7C88-A64A-BBBA-21033EE930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8" name="Rectangle 297">
              <a:extLst>
                <a:ext uri="{FF2B5EF4-FFF2-40B4-BE49-F238E27FC236}">
                  <a16:creationId xmlns:a16="http://schemas.microsoft.com/office/drawing/2014/main" id="{DA43ACE3-A9BE-1749-B78B-EBAC46A85790}"/>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299" name="Group 298">
            <a:extLst>
              <a:ext uri="{FF2B5EF4-FFF2-40B4-BE49-F238E27FC236}">
                <a16:creationId xmlns:a16="http://schemas.microsoft.com/office/drawing/2014/main" id="{7165C54F-DEEF-8E4F-8153-F26E8569CBA2}"/>
              </a:ext>
            </a:extLst>
          </p:cNvPr>
          <p:cNvGrpSpPr>
            <a:grpSpLocks noChangeAspect="1"/>
          </p:cNvGrpSpPr>
          <p:nvPr/>
        </p:nvGrpSpPr>
        <p:grpSpPr>
          <a:xfrm>
            <a:off x="2574025" y="3649299"/>
            <a:ext cx="245580" cy="224238"/>
            <a:chOff x="802803" y="3715228"/>
            <a:chExt cx="245580" cy="224238"/>
          </a:xfrm>
        </p:grpSpPr>
        <p:sp>
          <p:nvSpPr>
            <p:cNvPr id="300" name="Oval 299">
              <a:extLst>
                <a:ext uri="{FF2B5EF4-FFF2-40B4-BE49-F238E27FC236}">
                  <a16:creationId xmlns:a16="http://schemas.microsoft.com/office/drawing/2014/main" id="{F7EA4154-958E-F04F-AE3B-F6F38D3B0CF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1" name="Rectangle 300">
              <a:extLst>
                <a:ext uri="{FF2B5EF4-FFF2-40B4-BE49-F238E27FC236}">
                  <a16:creationId xmlns:a16="http://schemas.microsoft.com/office/drawing/2014/main" id="{C1AB0AF5-F3E5-6243-B2D2-B5B640E1AB2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2" name="Group 301">
            <a:extLst>
              <a:ext uri="{FF2B5EF4-FFF2-40B4-BE49-F238E27FC236}">
                <a16:creationId xmlns:a16="http://schemas.microsoft.com/office/drawing/2014/main" id="{EB39509A-6AED-B54E-8E0C-F78CAD8D721A}"/>
              </a:ext>
            </a:extLst>
          </p:cNvPr>
          <p:cNvGrpSpPr/>
          <p:nvPr/>
        </p:nvGrpSpPr>
        <p:grpSpPr>
          <a:xfrm>
            <a:off x="10117559" y="1755851"/>
            <a:ext cx="245580" cy="224238"/>
            <a:chOff x="802803" y="3715228"/>
            <a:chExt cx="245580" cy="224238"/>
          </a:xfrm>
        </p:grpSpPr>
        <p:sp>
          <p:nvSpPr>
            <p:cNvPr id="303" name="Oval 302">
              <a:extLst>
                <a:ext uri="{FF2B5EF4-FFF2-40B4-BE49-F238E27FC236}">
                  <a16:creationId xmlns:a16="http://schemas.microsoft.com/office/drawing/2014/main" id="{99D93E88-A37F-6340-9178-872858ADD56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4" name="Rectangle 303">
              <a:extLst>
                <a:ext uri="{FF2B5EF4-FFF2-40B4-BE49-F238E27FC236}">
                  <a16:creationId xmlns:a16="http://schemas.microsoft.com/office/drawing/2014/main" id="{B9FDC708-E4C4-3E40-9111-1C2324351BB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5" name="Group 304">
            <a:extLst>
              <a:ext uri="{FF2B5EF4-FFF2-40B4-BE49-F238E27FC236}">
                <a16:creationId xmlns:a16="http://schemas.microsoft.com/office/drawing/2014/main" id="{78069252-B7CC-2040-ACB1-7ABB3C535C16}"/>
              </a:ext>
            </a:extLst>
          </p:cNvPr>
          <p:cNvGrpSpPr/>
          <p:nvPr/>
        </p:nvGrpSpPr>
        <p:grpSpPr>
          <a:xfrm>
            <a:off x="10116000" y="3650400"/>
            <a:ext cx="245580" cy="224238"/>
            <a:chOff x="802803" y="3715228"/>
            <a:chExt cx="245580" cy="224238"/>
          </a:xfrm>
        </p:grpSpPr>
        <p:sp>
          <p:nvSpPr>
            <p:cNvPr id="306" name="Oval 305">
              <a:extLst>
                <a:ext uri="{FF2B5EF4-FFF2-40B4-BE49-F238E27FC236}">
                  <a16:creationId xmlns:a16="http://schemas.microsoft.com/office/drawing/2014/main" id="{B5B11F87-FF18-FA41-B3A7-F478BDA13F9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7" name="Rectangle 306">
              <a:extLst>
                <a:ext uri="{FF2B5EF4-FFF2-40B4-BE49-F238E27FC236}">
                  <a16:creationId xmlns:a16="http://schemas.microsoft.com/office/drawing/2014/main" id="{92185CF5-72CD-6D45-A2D2-04FE2E48A2F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308" name="Group 307">
            <a:extLst>
              <a:ext uri="{FF2B5EF4-FFF2-40B4-BE49-F238E27FC236}">
                <a16:creationId xmlns:a16="http://schemas.microsoft.com/office/drawing/2014/main" id="{F5AC7503-8D5E-744A-9A74-F94440BE2E73}"/>
              </a:ext>
            </a:extLst>
          </p:cNvPr>
          <p:cNvGrpSpPr/>
          <p:nvPr/>
        </p:nvGrpSpPr>
        <p:grpSpPr>
          <a:xfrm>
            <a:off x="10117837" y="1489299"/>
            <a:ext cx="245580" cy="224238"/>
            <a:chOff x="802803" y="3715228"/>
            <a:chExt cx="245580" cy="224238"/>
          </a:xfrm>
        </p:grpSpPr>
        <p:sp>
          <p:nvSpPr>
            <p:cNvPr id="309" name="Oval 308">
              <a:extLst>
                <a:ext uri="{FF2B5EF4-FFF2-40B4-BE49-F238E27FC236}">
                  <a16:creationId xmlns:a16="http://schemas.microsoft.com/office/drawing/2014/main" id="{34C499B5-5C08-3940-8365-A8491CC03E7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0" name="Rectangle 309">
              <a:extLst>
                <a:ext uri="{FF2B5EF4-FFF2-40B4-BE49-F238E27FC236}">
                  <a16:creationId xmlns:a16="http://schemas.microsoft.com/office/drawing/2014/main" id="{0C9FD9E7-DBFE-D34B-AB0D-9C0103BD50A5}"/>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311" name="Group 310">
            <a:extLst>
              <a:ext uri="{FF2B5EF4-FFF2-40B4-BE49-F238E27FC236}">
                <a16:creationId xmlns:a16="http://schemas.microsoft.com/office/drawing/2014/main" id="{D1B5E61B-6B3D-5249-8AED-4BAE98B63F4F}"/>
              </a:ext>
            </a:extLst>
          </p:cNvPr>
          <p:cNvGrpSpPr/>
          <p:nvPr/>
        </p:nvGrpSpPr>
        <p:grpSpPr>
          <a:xfrm>
            <a:off x="6553087" y="1741845"/>
            <a:ext cx="245580" cy="224238"/>
            <a:chOff x="802803" y="3715228"/>
            <a:chExt cx="245580" cy="224238"/>
          </a:xfrm>
        </p:grpSpPr>
        <p:sp>
          <p:nvSpPr>
            <p:cNvPr id="312" name="Oval 311">
              <a:extLst>
                <a:ext uri="{FF2B5EF4-FFF2-40B4-BE49-F238E27FC236}">
                  <a16:creationId xmlns:a16="http://schemas.microsoft.com/office/drawing/2014/main" id="{8982AEFD-B198-C44C-804D-A50629792334}"/>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3" name="Rectangle 312">
              <a:extLst>
                <a:ext uri="{FF2B5EF4-FFF2-40B4-BE49-F238E27FC236}">
                  <a16:creationId xmlns:a16="http://schemas.microsoft.com/office/drawing/2014/main" id="{4A4DD9D3-74A8-794D-AAED-EA0F7AC36F9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4" name="Group 313">
            <a:extLst>
              <a:ext uri="{FF2B5EF4-FFF2-40B4-BE49-F238E27FC236}">
                <a16:creationId xmlns:a16="http://schemas.microsoft.com/office/drawing/2014/main" id="{5C2EBE43-9510-914B-AD3F-CFAE3C0523CD}"/>
              </a:ext>
            </a:extLst>
          </p:cNvPr>
          <p:cNvGrpSpPr/>
          <p:nvPr/>
        </p:nvGrpSpPr>
        <p:grpSpPr>
          <a:xfrm>
            <a:off x="784605" y="3629276"/>
            <a:ext cx="245580" cy="224238"/>
            <a:chOff x="802803" y="3715228"/>
            <a:chExt cx="245580" cy="224238"/>
          </a:xfrm>
        </p:grpSpPr>
        <p:sp>
          <p:nvSpPr>
            <p:cNvPr id="315" name="Oval 314">
              <a:extLst>
                <a:ext uri="{FF2B5EF4-FFF2-40B4-BE49-F238E27FC236}">
                  <a16:creationId xmlns:a16="http://schemas.microsoft.com/office/drawing/2014/main" id="{C69056FF-AC70-2E48-A272-306CC1A498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6" name="Rectangle 315">
              <a:extLst>
                <a:ext uri="{FF2B5EF4-FFF2-40B4-BE49-F238E27FC236}">
                  <a16:creationId xmlns:a16="http://schemas.microsoft.com/office/drawing/2014/main" id="{8104E660-B2A6-914E-B1A2-7E070D9D045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7" name="Group 316">
            <a:extLst>
              <a:ext uri="{FF2B5EF4-FFF2-40B4-BE49-F238E27FC236}">
                <a16:creationId xmlns:a16="http://schemas.microsoft.com/office/drawing/2014/main" id="{9FB76A26-C3D9-AD43-8E15-C910B24A33A0}"/>
              </a:ext>
            </a:extLst>
          </p:cNvPr>
          <p:cNvGrpSpPr/>
          <p:nvPr/>
        </p:nvGrpSpPr>
        <p:grpSpPr>
          <a:xfrm>
            <a:off x="4359077" y="3641899"/>
            <a:ext cx="245580" cy="224238"/>
            <a:chOff x="802803" y="3715228"/>
            <a:chExt cx="245580" cy="224238"/>
          </a:xfrm>
        </p:grpSpPr>
        <p:sp>
          <p:nvSpPr>
            <p:cNvPr id="318" name="Oval 317">
              <a:extLst>
                <a:ext uri="{FF2B5EF4-FFF2-40B4-BE49-F238E27FC236}">
                  <a16:creationId xmlns:a16="http://schemas.microsoft.com/office/drawing/2014/main" id="{569692DC-9844-0D42-9853-133F95FB4AB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9" name="Rectangle 318">
              <a:extLst>
                <a:ext uri="{FF2B5EF4-FFF2-40B4-BE49-F238E27FC236}">
                  <a16:creationId xmlns:a16="http://schemas.microsoft.com/office/drawing/2014/main" id="{58904CDB-8CBE-D54A-9F00-7E6AE817763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320" name="Group 319">
            <a:extLst>
              <a:ext uri="{FF2B5EF4-FFF2-40B4-BE49-F238E27FC236}">
                <a16:creationId xmlns:a16="http://schemas.microsoft.com/office/drawing/2014/main" id="{CA9CDBE1-AA99-CC41-BBF1-135E8C45247C}"/>
              </a:ext>
            </a:extLst>
          </p:cNvPr>
          <p:cNvGrpSpPr/>
          <p:nvPr/>
        </p:nvGrpSpPr>
        <p:grpSpPr>
          <a:xfrm>
            <a:off x="6484980" y="5931080"/>
            <a:ext cx="300082" cy="224238"/>
            <a:chOff x="775552" y="3715228"/>
            <a:chExt cx="300082" cy="224238"/>
          </a:xfrm>
        </p:grpSpPr>
        <p:sp>
          <p:nvSpPr>
            <p:cNvPr id="321" name="Oval 320">
              <a:extLst>
                <a:ext uri="{FF2B5EF4-FFF2-40B4-BE49-F238E27FC236}">
                  <a16:creationId xmlns:a16="http://schemas.microsoft.com/office/drawing/2014/main" id="{398C46BB-3A50-ED44-A443-D03AC54BAB4A}"/>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2" name="Rectangle 321">
              <a:extLst>
                <a:ext uri="{FF2B5EF4-FFF2-40B4-BE49-F238E27FC236}">
                  <a16:creationId xmlns:a16="http://schemas.microsoft.com/office/drawing/2014/main" id="{95942E07-E504-DD46-9114-A4BF7BE2FC7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323" name="Group 322">
            <a:extLst>
              <a:ext uri="{FF2B5EF4-FFF2-40B4-BE49-F238E27FC236}">
                <a16:creationId xmlns:a16="http://schemas.microsoft.com/office/drawing/2014/main" id="{3BEB143C-2DFE-5D4F-A0DE-3CB7F93AD79F}"/>
              </a:ext>
            </a:extLst>
          </p:cNvPr>
          <p:cNvGrpSpPr/>
          <p:nvPr/>
        </p:nvGrpSpPr>
        <p:grpSpPr>
          <a:xfrm>
            <a:off x="4325561" y="3388584"/>
            <a:ext cx="309700" cy="224238"/>
            <a:chOff x="770743" y="3715228"/>
            <a:chExt cx="309700" cy="224238"/>
          </a:xfrm>
        </p:grpSpPr>
        <p:sp>
          <p:nvSpPr>
            <p:cNvPr id="324" name="Oval 323">
              <a:extLst>
                <a:ext uri="{FF2B5EF4-FFF2-40B4-BE49-F238E27FC236}">
                  <a16:creationId xmlns:a16="http://schemas.microsoft.com/office/drawing/2014/main" id="{9BD5CC4F-FE4D-7943-A1CC-DFDF51B6191E}"/>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5" name="Rectangle 324">
              <a:extLst>
                <a:ext uri="{FF2B5EF4-FFF2-40B4-BE49-F238E27FC236}">
                  <a16:creationId xmlns:a16="http://schemas.microsoft.com/office/drawing/2014/main" id="{9C5F0E67-4F79-D140-84DF-45D9BEBCE79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6" name="Group 325">
            <a:extLst>
              <a:ext uri="{FF2B5EF4-FFF2-40B4-BE49-F238E27FC236}">
                <a16:creationId xmlns:a16="http://schemas.microsoft.com/office/drawing/2014/main" id="{4EA10479-53C4-274D-9BE6-66DA200A4D16}"/>
              </a:ext>
            </a:extLst>
          </p:cNvPr>
          <p:cNvGrpSpPr/>
          <p:nvPr/>
        </p:nvGrpSpPr>
        <p:grpSpPr>
          <a:xfrm>
            <a:off x="4372912" y="5940000"/>
            <a:ext cx="309700" cy="224238"/>
            <a:chOff x="770743" y="3715228"/>
            <a:chExt cx="309700" cy="224238"/>
          </a:xfrm>
        </p:grpSpPr>
        <p:sp>
          <p:nvSpPr>
            <p:cNvPr id="327" name="Oval 326">
              <a:extLst>
                <a:ext uri="{FF2B5EF4-FFF2-40B4-BE49-F238E27FC236}">
                  <a16:creationId xmlns:a16="http://schemas.microsoft.com/office/drawing/2014/main" id="{B44D8AB9-25F3-2E48-9074-14E6DBD363AD}"/>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8" name="Rectangle 327">
              <a:extLst>
                <a:ext uri="{FF2B5EF4-FFF2-40B4-BE49-F238E27FC236}">
                  <a16:creationId xmlns:a16="http://schemas.microsoft.com/office/drawing/2014/main" id="{F99E84F1-6489-E244-9ECD-FD8F01D82D9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9" name="Group 328">
            <a:extLst>
              <a:ext uri="{FF2B5EF4-FFF2-40B4-BE49-F238E27FC236}">
                <a16:creationId xmlns:a16="http://schemas.microsoft.com/office/drawing/2014/main" id="{E15F7DE2-F1EB-C94A-AE48-4487C8B506B6}"/>
              </a:ext>
            </a:extLst>
          </p:cNvPr>
          <p:cNvGrpSpPr/>
          <p:nvPr/>
        </p:nvGrpSpPr>
        <p:grpSpPr>
          <a:xfrm>
            <a:off x="4330045" y="3136880"/>
            <a:ext cx="309700" cy="224238"/>
            <a:chOff x="770743" y="3715228"/>
            <a:chExt cx="309700" cy="224238"/>
          </a:xfrm>
        </p:grpSpPr>
        <p:sp>
          <p:nvSpPr>
            <p:cNvPr id="330" name="Oval 329">
              <a:extLst>
                <a:ext uri="{FF2B5EF4-FFF2-40B4-BE49-F238E27FC236}">
                  <a16:creationId xmlns:a16="http://schemas.microsoft.com/office/drawing/2014/main" id="{920E5E24-BE4B-BC48-AFD2-943FE12CD729}"/>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1" name="Rectangle 330">
              <a:extLst>
                <a:ext uri="{FF2B5EF4-FFF2-40B4-BE49-F238E27FC236}">
                  <a16:creationId xmlns:a16="http://schemas.microsoft.com/office/drawing/2014/main" id="{548F5F8D-CBA7-D146-8B4B-FDC4D035CB1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2" name="Group 331">
            <a:extLst>
              <a:ext uri="{FF2B5EF4-FFF2-40B4-BE49-F238E27FC236}">
                <a16:creationId xmlns:a16="http://schemas.microsoft.com/office/drawing/2014/main" id="{7924029E-A5DC-CB49-8E0F-74B666CD5BDE}"/>
              </a:ext>
            </a:extLst>
          </p:cNvPr>
          <p:cNvGrpSpPr/>
          <p:nvPr/>
        </p:nvGrpSpPr>
        <p:grpSpPr>
          <a:xfrm>
            <a:off x="4377396" y="5681195"/>
            <a:ext cx="309700" cy="224238"/>
            <a:chOff x="770743" y="3715228"/>
            <a:chExt cx="309700" cy="224238"/>
          </a:xfrm>
        </p:grpSpPr>
        <p:sp>
          <p:nvSpPr>
            <p:cNvPr id="333" name="Oval 332">
              <a:extLst>
                <a:ext uri="{FF2B5EF4-FFF2-40B4-BE49-F238E27FC236}">
                  <a16:creationId xmlns:a16="http://schemas.microsoft.com/office/drawing/2014/main" id="{5234A744-315A-EC44-BDF0-AAAA223BA63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4" name="Rectangle 333">
              <a:extLst>
                <a:ext uri="{FF2B5EF4-FFF2-40B4-BE49-F238E27FC236}">
                  <a16:creationId xmlns:a16="http://schemas.microsoft.com/office/drawing/2014/main" id="{52355BDB-89F5-CF41-8FBD-153559BF294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5" name="Group 334">
            <a:extLst>
              <a:ext uri="{FF2B5EF4-FFF2-40B4-BE49-F238E27FC236}">
                <a16:creationId xmlns:a16="http://schemas.microsoft.com/office/drawing/2014/main" id="{067E8254-2E00-4348-B74D-2F24011631C6}"/>
              </a:ext>
            </a:extLst>
          </p:cNvPr>
          <p:cNvGrpSpPr>
            <a:grpSpLocks noChangeAspect="1"/>
          </p:cNvGrpSpPr>
          <p:nvPr/>
        </p:nvGrpSpPr>
        <p:grpSpPr>
          <a:xfrm>
            <a:off x="4298376" y="2880000"/>
            <a:ext cx="368899" cy="223200"/>
            <a:chOff x="740286" y="3715228"/>
            <a:chExt cx="370615" cy="224238"/>
          </a:xfrm>
        </p:grpSpPr>
        <p:sp>
          <p:nvSpPr>
            <p:cNvPr id="336" name="Oval 335">
              <a:extLst>
                <a:ext uri="{FF2B5EF4-FFF2-40B4-BE49-F238E27FC236}">
                  <a16:creationId xmlns:a16="http://schemas.microsoft.com/office/drawing/2014/main" id="{C60F2B82-C705-134A-AEE1-E87F808B3E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7" name="Rectangle 336">
              <a:extLst>
                <a:ext uri="{FF2B5EF4-FFF2-40B4-BE49-F238E27FC236}">
                  <a16:creationId xmlns:a16="http://schemas.microsoft.com/office/drawing/2014/main" id="{1C1DF2F7-5ABA-1546-94EF-20C60AF814A3}"/>
                </a:ext>
              </a:extLst>
            </p:cNvPr>
            <p:cNvSpPr/>
            <p:nvPr/>
          </p:nvSpPr>
          <p:spPr>
            <a:xfrm>
              <a:off x="740286" y="3724022"/>
              <a:ext cx="370615"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p:txBody>
        </p:sp>
      </p:grpSp>
      <p:grpSp>
        <p:nvGrpSpPr>
          <p:cNvPr id="338" name="Group 337">
            <a:extLst>
              <a:ext uri="{FF2B5EF4-FFF2-40B4-BE49-F238E27FC236}">
                <a16:creationId xmlns:a16="http://schemas.microsoft.com/office/drawing/2014/main" id="{8B4FBB61-B1C8-2944-944E-209A07F65AB8}"/>
              </a:ext>
            </a:extLst>
          </p:cNvPr>
          <p:cNvGrpSpPr/>
          <p:nvPr/>
        </p:nvGrpSpPr>
        <p:grpSpPr>
          <a:xfrm>
            <a:off x="4345727" y="5432633"/>
            <a:ext cx="370614" cy="347348"/>
            <a:chOff x="740286" y="3715228"/>
            <a:chExt cx="370614" cy="347348"/>
          </a:xfrm>
        </p:grpSpPr>
        <p:sp>
          <p:nvSpPr>
            <p:cNvPr id="339" name="Oval 338">
              <a:extLst>
                <a:ext uri="{FF2B5EF4-FFF2-40B4-BE49-F238E27FC236}">
                  <a16:creationId xmlns:a16="http://schemas.microsoft.com/office/drawing/2014/main" id="{03770F02-78FE-664F-9B19-E8B021D1E4D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0" name="Rectangle 339">
              <a:extLst>
                <a:ext uri="{FF2B5EF4-FFF2-40B4-BE49-F238E27FC236}">
                  <a16:creationId xmlns:a16="http://schemas.microsoft.com/office/drawing/2014/main" id="{8B246DE0-B9D9-B54D-A064-CB89E165C09F}"/>
                </a:ext>
              </a:extLst>
            </p:cNvPr>
            <p:cNvSpPr/>
            <p:nvPr/>
          </p:nvSpPr>
          <p:spPr>
            <a:xfrm>
              <a:off x="740286" y="3724022"/>
              <a:ext cx="37061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grpSp>
      <p:grpSp>
        <p:nvGrpSpPr>
          <p:cNvPr id="341" name="Group 340">
            <a:extLst>
              <a:ext uri="{FF2B5EF4-FFF2-40B4-BE49-F238E27FC236}">
                <a16:creationId xmlns:a16="http://schemas.microsoft.com/office/drawing/2014/main" id="{E77E441B-047E-CE46-A25B-28311776F8F4}"/>
              </a:ext>
            </a:extLst>
          </p:cNvPr>
          <p:cNvGrpSpPr/>
          <p:nvPr/>
        </p:nvGrpSpPr>
        <p:grpSpPr>
          <a:xfrm>
            <a:off x="6484980" y="5676798"/>
            <a:ext cx="300082" cy="224238"/>
            <a:chOff x="775552" y="3715228"/>
            <a:chExt cx="300082" cy="224238"/>
          </a:xfrm>
        </p:grpSpPr>
        <p:sp>
          <p:nvSpPr>
            <p:cNvPr id="342" name="Oval 341">
              <a:extLst>
                <a:ext uri="{FF2B5EF4-FFF2-40B4-BE49-F238E27FC236}">
                  <a16:creationId xmlns:a16="http://schemas.microsoft.com/office/drawing/2014/main" id="{1B02B6B2-B69E-7842-9D28-1C7E8CB1A281}"/>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3" name="Rectangle 342">
              <a:extLst>
                <a:ext uri="{FF2B5EF4-FFF2-40B4-BE49-F238E27FC236}">
                  <a16:creationId xmlns:a16="http://schemas.microsoft.com/office/drawing/2014/main" id="{120E3A7D-22AA-E647-8281-EE164AF657AD}"/>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44" name="Group 343">
            <a:extLst>
              <a:ext uri="{FF2B5EF4-FFF2-40B4-BE49-F238E27FC236}">
                <a16:creationId xmlns:a16="http://schemas.microsoft.com/office/drawing/2014/main" id="{F71B1C50-265E-F34D-AF22-A2B539B0A891}"/>
              </a:ext>
            </a:extLst>
          </p:cNvPr>
          <p:cNvGrpSpPr/>
          <p:nvPr/>
        </p:nvGrpSpPr>
        <p:grpSpPr>
          <a:xfrm>
            <a:off x="6448807" y="5416132"/>
            <a:ext cx="360996" cy="224238"/>
            <a:chOff x="736857" y="3715228"/>
            <a:chExt cx="360996" cy="224238"/>
          </a:xfrm>
        </p:grpSpPr>
        <p:sp>
          <p:nvSpPr>
            <p:cNvPr id="345" name="Oval 344">
              <a:extLst>
                <a:ext uri="{FF2B5EF4-FFF2-40B4-BE49-F238E27FC236}">
                  <a16:creationId xmlns:a16="http://schemas.microsoft.com/office/drawing/2014/main" id="{498E50BA-F1A1-524A-B905-153FA186C0C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6" name="Rectangle 345">
              <a:extLst>
                <a:ext uri="{FF2B5EF4-FFF2-40B4-BE49-F238E27FC236}">
                  <a16:creationId xmlns:a16="http://schemas.microsoft.com/office/drawing/2014/main" id="{55D9C7D2-EAAC-644E-997D-9755B758C142}"/>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47" name="Group 346">
            <a:extLst>
              <a:ext uri="{FF2B5EF4-FFF2-40B4-BE49-F238E27FC236}">
                <a16:creationId xmlns:a16="http://schemas.microsoft.com/office/drawing/2014/main" id="{0CCC7D28-1F7A-7149-AAF0-4EED59597E2F}"/>
              </a:ext>
            </a:extLst>
          </p:cNvPr>
          <p:cNvGrpSpPr/>
          <p:nvPr/>
        </p:nvGrpSpPr>
        <p:grpSpPr>
          <a:xfrm>
            <a:off x="2681463" y="5057611"/>
            <a:ext cx="245580" cy="224238"/>
            <a:chOff x="802803" y="3715228"/>
            <a:chExt cx="245580" cy="224238"/>
          </a:xfrm>
        </p:grpSpPr>
        <p:sp>
          <p:nvSpPr>
            <p:cNvPr id="348" name="Oval 347">
              <a:extLst>
                <a:ext uri="{FF2B5EF4-FFF2-40B4-BE49-F238E27FC236}">
                  <a16:creationId xmlns:a16="http://schemas.microsoft.com/office/drawing/2014/main" id="{6762E7B6-B27B-C941-ABAC-597F1AC73B9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9" name="Rectangle 348">
              <a:extLst>
                <a:ext uri="{FF2B5EF4-FFF2-40B4-BE49-F238E27FC236}">
                  <a16:creationId xmlns:a16="http://schemas.microsoft.com/office/drawing/2014/main" id="{78D21582-A888-DE48-836C-0238DA64DB4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350" name="Group 349">
            <a:extLst>
              <a:ext uri="{FF2B5EF4-FFF2-40B4-BE49-F238E27FC236}">
                <a16:creationId xmlns:a16="http://schemas.microsoft.com/office/drawing/2014/main" id="{9432C11D-E364-C746-985A-2AD5B5DB149E}"/>
              </a:ext>
            </a:extLst>
          </p:cNvPr>
          <p:cNvGrpSpPr/>
          <p:nvPr/>
        </p:nvGrpSpPr>
        <p:grpSpPr>
          <a:xfrm>
            <a:off x="2680630" y="4808856"/>
            <a:ext cx="245580" cy="224238"/>
            <a:chOff x="802803" y="3715228"/>
            <a:chExt cx="245580" cy="224238"/>
          </a:xfrm>
        </p:grpSpPr>
        <p:sp>
          <p:nvSpPr>
            <p:cNvPr id="351" name="Oval 350">
              <a:extLst>
                <a:ext uri="{FF2B5EF4-FFF2-40B4-BE49-F238E27FC236}">
                  <a16:creationId xmlns:a16="http://schemas.microsoft.com/office/drawing/2014/main" id="{7EF515DE-CFB5-C746-AC84-B4C313BD06E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2" name="Rectangle 351">
              <a:extLst>
                <a:ext uri="{FF2B5EF4-FFF2-40B4-BE49-F238E27FC236}">
                  <a16:creationId xmlns:a16="http://schemas.microsoft.com/office/drawing/2014/main" id="{3B567B98-0230-FB4D-8B5A-D57CF8B99F8A}"/>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3" name="Group 352">
            <a:extLst>
              <a:ext uri="{FF2B5EF4-FFF2-40B4-BE49-F238E27FC236}">
                <a16:creationId xmlns:a16="http://schemas.microsoft.com/office/drawing/2014/main" id="{F40449CF-4146-A640-B710-857F798A33D4}"/>
              </a:ext>
            </a:extLst>
          </p:cNvPr>
          <p:cNvGrpSpPr/>
          <p:nvPr/>
        </p:nvGrpSpPr>
        <p:grpSpPr>
          <a:xfrm>
            <a:off x="6550922" y="1481480"/>
            <a:ext cx="245580" cy="224238"/>
            <a:chOff x="802803" y="3715228"/>
            <a:chExt cx="245580" cy="224238"/>
          </a:xfrm>
        </p:grpSpPr>
        <p:sp>
          <p:nvSpPr>
            <p:cNvPr id="354" name="Oval 353">
              <a:extLst>
                <a:ext uri="{FF2B5EF4-FFF2-40B4-BE49-F238E27FC236}">
                  <a16:creationId xmlns:a16="http://schemas.microsoft.com/office/drawing/2014/main" id="{1F8A312F-C689-FF42-84E9-02ECA660225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5" name="Rectangle 354">
              <a:extLst>
                <a:ext uri="{FF2B5EF4-FFF2-40B4-BE49-F238E27FC236}">
                  <a16:creationId xmlns:a16="http://schemas.microsoft.com/office/drawing/2014/main" id="{50CBD88D-DC4A-3849-90CE-641B000548E3}"/>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6" name="Group 355">
            <a:extLst>
              <a:ext uri="{FF2B5EF4-FFF2-40B4-BE49-F238E27FC236}">
                <a16:creationId xmlns:a16="http://schemas.microsoft.com/office/drawing/2014/main" id="{3E2317E5-1DF6-F144-A88B-97C61AC21234}"/>
              </a:ext>
            </a:extLst>
          </p:cNvPr>
          <p:cNvGrpSpPr/>
          <p:nvPr/>
        </p:nvGrpSpPr>
        <p:grpSpPr>
          <a:xfrm>
            <a:off x="8311967" y="1742779"/>
            <a:ext cx="309700" cy="224238"/>
            <a:chOff x="770743" y="3715228"/>
            <a:chExt cx="309700" cy="224238"/>
          </a:xfrm>
        </p:grpSpPr>
        <p:sp>
          <p:nvSpPr>
            <p:cNvPr id="357" name="Oval 356">
              <a:extLst>
                <a:ext uri="{FF2B5EF4-FFF2-40B4-BE49-F238E27FC236}">
                  <a16:creationId xmlns:a16="http://schemas.microsoft.com/office/drawing/2014/main" id="{6A31460D-137B-A74E-B6FC-B55DFB2AE3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8" name="Rectangle 357">
              <a:extLst>
                <a:ext uri="{FF2B5EF4-FFF2-40B4-BE49-F238E27FC236}">
                  <a16:creationId xmlns:a16="http://schemas.microsoft.com/office/drawing/2014/main" id="{CFFD1864-8612-0941-9E7F-4F8D6CCCC5CA}"/>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359" name="Group 358">
            <a:extLst>
              <a:ext uri="{FF2B5EF4-FFF2-40B4-BE49-F238E27FC236}">
                <a16:creationId xmlns:a16="http://schemas.microsoft.com/office/drawing/2014/main" id="{0B138D15-33DA-594B-9977-4B6B88437CDB}"/>
              </a:ext>
            </a:extLst>
          </p:cNvPr>
          <p:cNvGrpSpPr/>
          <p:nvPr/>
        </p:nvGrpSpPr>
        <p:grpSpPr>
          <a:xfrm>
            <a:off x="4322372" y="1240114"/>
            <a:ext cx="300082" cy="224238"/>
            <a:chOff x="775552" y="3715228"/>
            <a:chExt cx="300082" cy="224238"/>
          </a:xfrm>
        </p:grpSpPr>
        <p:sp>
          <p:nvSpPr>
            <p:cNvPr id="360" name="Oval 359">
              <a:extLst>
                <a:ext uri="{FF2B5EF4-FFF2-40B4-BE49-F238E27FC236}">
                  <a16:creationId xmlns:a16="http://schemas.microsoft.com/office/drawing/2014/main" id="{B19CA466-0BF9-9243-882A-C5EC199C6CE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1" name="Rectangle 360">
              <a:extLst>
                <a:ext uri="{FF2B5EF4-FFF2-40B4-BE49-F238E27FC236}">
                  <a16:creationId xmlns:a16="http://schemas.microsoft.com/office/drawing/2014/main" id="{38D05C81-64B1-4048-A25F-7DF135E165A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62" name="Group 361">
            <a:extLst>
              <a:ext uri="{FF2B5EF4-FFF2-40B4-BE49-F238E27FC236}">
                <a16:creationId xmlns:a16="http://schemas.microsoft.com/office/drawing/2014/main" id="{E6482679-9AB0-5541-BF89-93062662AF98}"/>
              </a:ext>
            </a:extLst>
          </p:cNvPr>
          <p:cNvGrpSpPr/>
          <p:nvPr/>
        </p:nvGrpSpPr>
        <p:grpSpPr>
          <a:xfrm>
            <a:off x="4319927" y="983503"/>
            <a:ext cx="309700" cy="224238"/>
            <a:chOff x="770743" y="3715228"/>
            <a:chExt cx="309700" cy="224238"/>
          </a:xfrm>
        </p:grpSpPr>
        <p:sp>
          <p:nvSpPr>
            <p:cNvPr id="363" name="Oval 362">
              <a:extLst>
                <a:ext uri="{FF2B5EF4-FFF2-40B4-BE49-F238E27FC236}">
                  <a16:creationId xmlns:a16="http://schemas.microsoft.com/office/drawing/2014/main" id="{0C24FACA-1CFE-B346-89AB-EB0E90F543B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4" name="Rectangle 363">
              <a:extLst>
                <a:ext uri="{FF2B5EF4-FFF2-40B4-BE49-F238E27FC236}">
                  <a16:creationId xmlns:a16="http://schemas.microsoft.com/office/drawing/2014/main" id="{64C22221-FE7F-7946-B113-969909E0FA5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365" name="Group 364">
            <a:extLst>
              <a:ext uri="{FF2B5EF4-FFF2-40B4-BE49-F238E27FC236}">
                <a16:creationId xmlns:a16="http://schemas.microsoft.com/office/drawing/2014/main" id="{2C13EA5E-21CD-1946-88C4-D8A584B17387}"/>
              </a:ext>
            </a:extLst>
          </p:cNvPr>
          <p:cNvGrpSpPr/>
          <p:nvPr/>
        </p:nvGrpSpPr>
        <p:grpSpPr>
          <a:xfrm>
            <a:off x="8280687" y="1478795"/>
            <a:ext cx="360996" cy="224238"/>
            <a:chOff x="736857" y="3715228"/>
            <a:chExt cx="360996" cy="224238"/>
          </a:xfrm>
        </p:grpSpPr>
        <p:sp>
          <p:nvSpPr>
            <p:cNvPr id="366" name="Oval 365">
              <a:extLst>
                <a:ext uri="{FF2B5EF4-FFF2-40B4-BE49-F238E27FC236}">
                  <a16:creationId xmlns:a16="http://schemas.microsoft.com/office/drawing/2014/main" id="{65A20A3F-C204-4E4F-8867-1B299AF2D0C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7" name="Rectangle 366">
              <a:extLst>
                <a:ext uri="{FF2B5EF4-FFF2-40B4-BE49-F238E27FC236}">
                  <a16:creationId xmlns:a16="http://schemas.microsoft.com/office/drawing/2014/main" id="{23FEEFD6-358C-A543-9BF3-275D2038378C}"/>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68" name="Group 367">
            <a:extLst>
              <a:ext uri="{FF2B5EF4-FFF2-40B4-BE49-F238E27FC236}">
                <a16:creationId xmlns:a16="http://schemas.microsoft.com/office/drawing/2014/main" id="{0EA9870A-D7BD-7749-9180-333352A02EA4}"/>
              </a:ext>
            </a:extLst>
          </p:cNvPr>
          <p:cNvGrpSpPr/>
          <p:nvPr/>
        </p:nvGrpSpPr>
        <p:grpSpPr>
          <a:xfrm>
            <a:off x="4317141" y="2187210"/>
            <a:ext cx="309700" cy="224238"/>
            <a:chOff x="762505" y="3715228"/>
            <a:chExt cx="309700" cy="224238"/>
          </a:xfrm>
        </p:grpSpPr>
        <p:sp>
          <p:nvSpPr>
            <p:cNvPr id="369" name="Oval 368">
              <a:extLst>
                <a:ext uri="{FF2B5EF4-FFF2-40B4-BE49-F238E27FC236}">
                  <a16:creationId xmlns:a16="http://schemas.microsoft.com/office/drawing/2014/main" id="{EB5E2F46-B118-1045-AF33-FBEB9E67DC0D}"/>
                </a:ext>
              </a:extLst>
            </p:cNvPr>
            <p:cNvSpPr/>
            <p:nvPr/>
          </p:nvSpPr>
          <p:spPr>
            <a:xfrm>
              <a:off x="810781" y="3715228"/>
              <a:ext cx="216000" cy="216000"/>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FF0000"/>
                </a:solidFill>
                <a:effectLst/>
                <a:highlight>
                  <a:srgbClr val="FFFF00"/>
                </a:highlight>
                <a:uLnTx/>
                <a:uFillTx/>
                <a:latin typeface="Avenir"/>
                <a:ea typeface="+mn-ea"/>
                <a:cs typeface="+mn-cs"/>
              </a:endParaRPr>
            </a:p>
          </p:txBody>
        </p:sp>
        <p:sp>
          <p:nvSpPr>
            <p:cNvPr id="370" name="Rectangle 369">
              <a:extLst>
                <a:ext uri="{FF2B5EF4-FFF2-40B4-BE49-F238E27FC236}">
                  <a16:creationId xmlns:a16="http://schemas.microsoft.com/office/drawing/2014/main" id="{BEF5AC8E-3F33-C44D-B0DD-469F2AFB0FFB}"/>
                </a:ext>
              </a:extLst>
            </p:cNvPr>
            <p:cNvSpPr/>
            <p:nvPr/>
          </p:nvSpPr>
          <p:spPr>
            <a:xfrm>
              <a:off x="762505"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sp>
        <p:nvSpPr>
          <p:cNvPr id="395" name="TextBox 394">
            <a:extLst>
              <a:ext uri="{FF2B5EF4-FFF2-40B4-BE49-F238E27FC236}">
                <a16:creationId xmlns:a16="http://schemas.microsoft.com/office/drawing/2014/main" id="{B5B0ED4A-8496-444C-8214-674C43218B51}"/>
              </a:ext>
            </a:extLst>
          </p:cNvPr>
          <p:cNvSpPr txBox="1"/>
          <p:nvPr/>
        </p:nvSpPr>
        <p:spPr>
          <a:xfrm>
            <a:off x="4033926" y="1538024"/>
            <a:ext cx="20155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receivable</a:t>
            </a:r>
          </a:p>
        </p:txBody>
      </p:sp>
      <p:sp>
        <p:nvSpPr>
          <p:cNvPr id="396" name="TextBox 395">
            <a:extLst>
              <a:ext uri="{FF2B5EF4-FFF2-40B4-BE49-F238E27FC236}">
                <a16:creationId xmlns:a16="http://schemas.microsoft.com/office/drawing/2014/main" id="{7D8AA6A5-BEC0-3E43-B5D1-E1C703AA9057}"/>
              </a:ext>
            </a:extLst>
          </p:cNvPr>
          <p:cNvSpPr txBox="1"/>
          <p:nvPr/>
        </p:nvSpPr>
        <p:spPr>
          <a:xfrm>
            <a:off x="6252890" y="2028286"/>
            <a:ext cx="19871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payable</a:t>
            </a:r>
          </a:p>
        </p:txBody>
      </p:sp>
      <p:sp>
        <p:nvSpPr>
          <p:cNvPr id="397" name="TextBox 396">
            <a:extLst>
              <a:ext uri="{FF2B5EF4-FFF2-40B4-BE49-F238E27FC236}">
                <a16:creationId xmlns:a16="http://schemas.microsoft.com/office/drawing/2014/main" id="{1FE8D7A1-DD8E-454B-AE1F-1E7879C864EB}"/>
              </a:ext>
            </a:extLst>
          </p:cNvPr>
          <p:cNvSpPr txBox="1"/>
          <p:nvPr/>
        </p:nvSpPr>
        <p:spPr>
          <a:xfrm>
            <a:off x="9504213" y="373659"/>
            <a:ext cx="2279791"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solidFill>
                <a:effectLst/>
                <a:uLnTx/>
                <a:uFillTx/>
                <a:latin typeface="Avenir"/>
                <a:ea typeface="+mn-ea"/>
                <a:cs typeface="+mn-cs"/>
              </a:rPr>
              <a:t>Sources of funds</a:t>
            </a:r>
          </a:p>
        </p:txBody>
      </p:sp>
      <p:sp>
        <p:nvSpPr>
          <p:cNvPr id="398" name="TextBox 397">
            <a:extLst>
              <a:ext uri="{FF2B5EF4-FFF2-40B4-BE49-F238E27FC236}">
                <a16:creationId xmlns:a16="http://schemas.microsoft.com/office/drawing/2014/main" id="{BA236A56-DF2E-F243-8A1A-3BBEAA73DB64}"/>
              </a:ext>
            </a:extLst>
          </p:cNvPr>
          <p:cNvSpPr txBox="1"/>
          <p:nvPr/>
        </p:nvSpPr>
        <p:spPr>
          <a:xfrm>
            <a:off x="492858" y="373659"/>
            <a:ext cx="18806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solidFill>
                <a:effectLst/>
                <a:uLnTx/>
                <a:uFillTx/>
                <a:latin typeface="Avenir"/>
                <a:ea typeface="+mn-ea"/>
                <a:cs typeface="+mn-cs"/>
              </a:rPr>
              <a:t>Uses of funds</a:t>
            </a:r>
          </a:p>
        </p:txBody>
      </p:sp>
      <p:grpSp>
        <p:nvGrpSpPr>
          <p:cNvPr id="405" name="Group 404">
            <a:extLst>
              <a:ext uri="{FF2B5EF4-FFF2-40B4-BE49-F238E27FC236}">
                <a16:creationId xmlns:a16="http://schemas.microsoft.com/office/drawing/2014/main" id="{B5E8B448-3359-6047-A901-2663E8A040F1}"/>
              </a:ext>
            </a:extLst>
          </p:cNvPr>
          <p:cNvGrpSpPr/>
          <p:nvPr/>
        </p:nvGrpSpPr>
        <p:grpSpPr>
          <a:xfrm>
            <a:off x="4247500" y="957969"/>
            <a:ext cx="1620000" cy="613673"/>
            <a:chOff x="3810000" y="2381250"/>
            <a:chExt cx="1390650" cy="1230631"/>
          </a:xfrm>
          <a:solidFill>
            <a:schemeClr val="accent6">
              <a:lumMod val="75000"/>
            </a:schemeClr>
          </a:solidFill>
        </p:grpSpPr>
        <p:sp>
          <p:nvSpPr>
            <p:cNvPr id="406" name="L-Shape 405">
              <a:extLst>
                <a:ext uri="{FF2B5EF4-FFF2-40B4-BE49-F238E27FC236}">
                  <a16:creationId xmlns:a16="http://schemas.microsoft.com/office/drawing/2014/main" id="{422C7669-2B67-E844-8AD6-CD39F32EE69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7" name="L-Shape 406">
              <a:extLst>
                <a:ext uri="{FF2B5EF4-FFF2-40B4-BE49-F238E27FC236}">
                  <a16:creationId xmlns:a16="http://schemas.microsoft.com/office/drawing/2014/main" id="{1D4A84B6-5035-BE44-AF14-E2B2AA9F4A81}"/>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08" name="Group 407">
            <a:extLst>
              <a:ext uri="{FF2B5EF4-FFF2-40B4-BE49-F238E27FC236}">
                <a16:creationId xmlns:a16="http://schemas.microsoft.com/office/drawing/2014/main" id="{D5BF0B9C-2E0D-C242-8CFF-FA38A5AF35FC}"/>
              </a:ext>
            </a:extLst>
          </p:cNvPr>
          <p:cNvGrpSpPr/>
          <p:nvPr/>
        </p:nvGrpSpPr>
        <p:grpSpPr>
          <a:xfrm>
            <a:off x="4247500" y="1892397"/>
            <a:ext cx="1620000" cy="613673"/>
            <a:chOff x="3810000" y="2381250"/>
            <a:chExt cx="1390650" cy="1230631"/>
          </a:xfrm>
          <a:solidFill>
            <a:schemeClr val="accent6">
              <a:lumMod val="75000"/>
            </a:schemeClr>
          </a:solidFill>
        </p:grpSpPr>
        <p:sp>
          <p:nvSpPr>
            <p:cNvPr id="409" name="L-Shape 408">
              <a:extLst>
                <a:ext uri="{FF2B5EF4-FFF2-40B4-BE49-F238E27FC236}">
                  <a16:creationId xmlns:a16="http://schemas.microsoft.com/office/drawing/2014/main" id="{949DD22A-6C28-4A42-838D-57C0B3AFBA2E}"/>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0" name="L-Shape 409">
              <a:extLst>
                <a:ext uri="{FF2B5EF4-FFF2-40B4-BE49-F238E27FC236}">
                  <a16:creationId xmlns:a16="http://schemas.microsoft.com/office/drawing/2014/main" id="{33CD775B-2A0C-DE47-A9A3-022685FE94F6}"/>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1" name="Group 410">
            <a:extLst>
              <a:ext uri="{FF2B5EF4-FFF2-40B4-BE49-F238E27FC236}">
                <a16:creationId xmlns:a16="http://schemas.microsoft.com/office/drawing/2014/main" id="{022F6EA9-7658-814F-A10B-D03A6D0AAF9C}"/>
              </a:ext>
            </a:extLst>
          </p:cNvPr>
          <p:cNvGrpSpPr/>
          <p:nvPr/>
        </p:nvGrpSpPr>
        <p:grpSpPr>
          <a:xfrm>
            <a:off x="2556000" y="4767598"/>
            <a:ext cx="1620000" cy="613673"/>
            <a:chOff x="3810000" y="2381250"/>
            <a:chExt cx="1390650" cy="1230631"/>
          </a:xfrm>
          <a:solidFill>
            <a:schemeClr val="accent6">
              <a:lumMod val="75000"/>
            </a:schemeClr>
          </a:solidFill>
        </p:grpSpPr>
        <p:sp>
          <p:nvSpPr>
            <p:cNvPr id="412" name="L-Shape 411">
              <a:extLst>
                <a:ext uri="{FF2B5EF4-FFF2-40B4-BE49-F238E27FC236}">
                  <a16:creationId xmlns:a16="http://schemas.microsoft.com/office/drawing/2014/main" id="{FEC5C8AE-56DC-A645-B700-BDD31418BAC8}"/>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3" name="L-Shape 412">
              <a:extLst>
                <a:ext uri="{FF2B5EF4-FFF2-40B4-BE49-F238E27FC236}">
                  <a16:creationId xmlns:a16="http://schemas.microsoft.com/office/drawing/2014/main" id="{22B67BC0-71B1-3D4D-B1C7-898751D00CCC}"/>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0" name="Group 419">
            <a:extLst>
              <a:ext uri="{FF2B5EF4-FFF2-40B4-BE49-F238E27FC236}">
                <a16:creationId xmlns:a16="http://schemas.microsoft.com/office/drawing/2014/main" id="{3879A878-BB24-5C4E-8DED-AA8AA8416168}"/>
              </a:ext>
            </a:extLst>
          </p:cNvPr>
          <p:cNvGrpSpPr/>
          <p:nvPr/>
        </p:nvGrpSpPr>
        <p:grpSpPr>
          <a:xfrm>
            <a:off x="4292494" y="5448381"/>
            <a:ext cx="1620000" cy="796276"/>
            <a:chOff x="3810000" y="2015069"/>
            <a:chExt cx="1390650" cy="1596814"/>
          </a:xfrm>
          <a:solidFill>
            <a:schemeClr val="accent6">
              <a:lumMod val="75000"/>
            </a:schemeClr>
          </a:solidFill>
        </p:grpSpPr>
        <p:sp>
          <p:nvSpPr>
            <p:cNvPr id="421" name="L-Shape 420">
              <a:extLst>
                <a:ext uri="{FF2B5EF4-FFF2-40B4-BE49-F238E27FC236}">
                  <a16:creationId xmlns:a16="http://schemas.microsoft.com/office/drawing/2014/main" id="{BA2D9C48-4D89-9D41-9A86-8C07C56E1D9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2" name="L-Shape 421">
              <a:extLst>
                <a:ext uri="{FF2B5EF4-FFF2-40B4-BE49-F238E27FC236}">
                  <a16:creationId xmlns:a16="http://schemas.microsoft.com/office/drawing/2014/main" id="{21AD4FFB-95DA-6847-8F89-536BF9981BA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3" name="Group 422">
            <a:extLst>
              <a:ext uri="{FF2B5EF4-FFF2-40B4-BE49-F238E27FC236}">
                <a16:creationId xmlns:a16="http://schemas.microsoft.com/office/drawing/2014/main" id="{7B802F43-9F5E-A14B-9D86-B2DA6CA6BAF3}"/>
              </a:ext>
            </a:extLst>
          </p:cNvPr>
          <p:cNvGrpSpPr/>
          <p:nvPr/>
        </p:nvGrpSpPr>
        <p:grpSpPr>
          <a:xfrm>
            <a:off x="6382456" y="5448381"/>
            <a:ext cx="1620000" cy="796276"/>
            <a:chOff x="3810000" y="2015069"/>
            <a:chExt cx="1390650" cy="1596814"/>
          </a:xfrm>
          <a:solidFill>
            <a:schemeClr val="accent2"/>
          </a:solidFill>
        </p:grpSpPr>
        <p:sp>
          <p:nvSpPr>
            <p:cNvPr id="424" name="L-Shape 423">
              <a:extLst>
                <a:ext uri="{FF2B5EF4-FFF2-40B4-BE49-F238E27FC236}">
                  <a16:creationId xmlns:a16="http://schemas.microsoft.com/office/drawing/2014/main" id="{3FE59A14-5D36-2645-8D6C-212D8CAE6DE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5" name="L-Shape 424">
              <a:extLst>
                <a:ext uri="{FF2B5EF4-FFF2-40B4-BE49-F238E27FC236}">
                  <a16:creationId xmlns:a16="http://schemas.microsoft.com/office/drawing/2014/main" id="{0C755AE6-7667-B743-B400-A3007F0EA37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9" name="Group 428">
            <a:extLst>
              <a:ext uri="{FF2B5EF4-FFF2-40B4-BE49-F238E27FC236}">
                <a16:creationId xmlns:a16="http://schemas.microsoft.com/office/drawing/2014/main" id="{A3C62AF3-2D43-9647-B711-5C094AC46C3F}"/>
              </a:ext>
            </a:extLst>
          </p:cNvPr>
          <p:cNvGrpSpPr/>
          <p:nvPr/>
        </p:nvGrpSpPr>
        <p:grpSpPr>
          <a:xfrm>
            <a:off x="9983452" y="3159099"/>
            <a:ext cx="1620000" cy="796276"/>
            <a:chOff x="3810000" y="2015069"/>
            <a:chExt cx="1390650" cy="1596814"/>
          </a:xfrm>
          <a:solidFill>
            <a:schemeClr val="accent2"/>
          </a:solidFill>
        </p:grpSpPr>
        <p:sp>
          <p:nvSpPr>
            <p:cNvPr id="430" name="L-Shape 429">
              <a:extLst>
                <a:ext uri="{FF2B5EF4-FFF2-40B4-BE49-F238E27FC236}">
                  <a16:creationId xmlns:a16="http://schemas.microsoft.com/office/drawing/2014/main" id="{68D6734C-0027-194F-BF8A-040486A2DB35}"/>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1" name="L-Shape 430">
              <a:extLst>
                <a:ext uri="{FF2B5EF4-FFF2-40B4-BE49-F238E27FC236}">
                  <a16:creationId xmlns:a16="http://schemas.microsoft.com/office/drawing/2014/main" id="{ECB17562-DB46-F243-A724-9E5A07981267}"/>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2" name="Group 431">
            <a:extLst>
              <a:ext uri="{FF2B5EF4-FFF2-40B4-BE49-F238E27FC236}">
                <a16:creationId xmlns:a16="http://schemas.microsoft.com/office/drawing/2014/main" id="{4848BB5E-72D6-154B-A4A4-863172845016}"/>
              </a:ext>
            </a:extLst>
          </p:cNvPr>
          <p:cNvGrpSpPr/>
          <p:nvPr/>
        </p:nvGrpSpPr>
        <p:grpSpPr>
          <a:xfrm>
            <a:off x="8214558" y="1260018"/>
            <a:ext cx="1620000" cy="796276"/>
            <a:chOff x="3810000" y="2015069"/>
            <a:chExt cx="1390650" cy="1596814"/>
          </a:xfrm>
          <a:solidFill>
            <a:schemeClr val="accent2"/>
          </a:solidFill>
        </p:grpSpPr>
        <p:sp>
          <p:nvSpPr>
            <p:cNvPr id="433" name="L-Shape 432">
              <a:extLst>
                <a:ext uri="{FF2B5EF4-FFF2-40B4-BE49-F238E27FC236}">
                  <a16:creationId xmlns:a16="http://schemas.microsoft.com/office/drawing/2014/main" id="{ABB06B6F-0697-9948-91DD-97E59BB658B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4" name="L-Shape 433">
              <a:extLst>
                <a:ext uri="{FF2B5EF4-FFF2-40B4-BE49-F238E27FC236}">
                  <a16:creationId xmlns:a16="http://schemas.microsoft.com/office/drawing/2014/main" id="{6F827A64-8AAF-EF46-AB91-B3C3D179257E}"/>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5" name="Group 434">
            <a:extLst>
              <a:ext uri="{FF2B5EF4-FFF2-40B4-BE49-F238E27FC236}">
                <a16:creationId xmlns:a16="http://schemas.microsoft.com/office/drawing/2014/main" id="{4BF78748-8099-A04D-A988-CC7F94C0749B}"/>
              </a:ext>
            </a:extLst>
          </p:cNvPr>
          <p:cNvGrpSpPr/>
          <p:nvPr/>
        </p:nvGrpSpPr>
        <p:grpSpPr>
          <a:xfrm>
            <a:off x="10006085" y="1263488"/>
            <a:ext cx="1620000" cy="796276"/>
            <a:chOff x="3810000" y="2015069"/>
            <a:chExt cx="1390650" cy="1596814"/>
          </a:xfrm>
          <a:solidFill>
            <a:schemeClr val="accent2"/>
          </a:solidFill>
        </p:grpSpPr>
        <p:sp>
          <p:nvSpPr>
            <p:cNvPr id="436" name="L-Shape 435">
              <a:extLst>
                <a:ext uri="{FF2B5EF4-FFF2-40B4-BE49-F238E27FC236}">
                  <a16:creationId xmlns:a16="http://schemas.microsoft.com/office/drawing/2014/main" id="{15CC524B-0762-3D4A-B259-A2EBD694AAC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7" name="L-Shape 436">
              <a:extLst>
                <a:ext uri="{FF2B5EF4-FFF2-40B4-BE49-F238E27FC236}">
                  <a16:creationId xmlns:a16="http://schemas.microsoft.com/office/drawing/2014/main" id="{A6B576E7-715E-EB4C-B7ED-9090BB358111}"/>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8" name="Group 437">
            <a:extLst>
              <a:ext uri="{FF2B5EF4-FFF2-40B4-BE49-F238E27FC236}">
                <a16:creationId xmlns:a16="http://schemas.microsoft.com/office/drawing/2014/main" id="{6473B99F-863F-454D-BCB0-F8F4067841C8}"/>
              </a:ext>
            </a:extLst>
          </p:cNvPr>
          <p:cNvGrpSpPr/>
          <p:nvPr/>
        </p:nvGrpSpPr>
        <p:grpSpPr>
          <a:xfrm>
            <a:off x="6428511" y="1266563"/>
            <a:ext cx="1620000" cy="796276"/>
            <a:chOff x="3810000" y="2015069"/>
            <a:chExt cx="1390650" cy="1596814"/>
          </a:xfrm>
          <a:solidFill>
            <a:schemeClr val="accent2"/>
          </a:solidFill>
        </p:grpSpPr>
        <p:sp>
          <p:nvSpPr>
            <p:cNvPr id="439" name="L-Shape 438">
              <a:extLst>
                <a:ext uri="{FF2B5EF4-FFF2-40B4-BE49-F238E27FC236}">
                  <a16:creationId xmlns:a16="http://schemas.microsoft.com/office/drawing/2014/main" id="{DB03DE00-D9CE-3F4A-AF56-BAEEDF41F6F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40" name="L-Shape 439">
              <a:extLst>
                <a:ext uri="{FF2B5EF4-FFF2-40B4-BE49-F238E27FC236}">
                  <a16:creationId xmlns:a16="http://schemas.microsoft.com/office/drawing/2014/main" id="{68A3E70B-7329-C048-9959-8DA377890966}"/>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400" name="Down Arrow 399">
            <a:extLst>
              <a:ext uri="{FF2B5EF4-FFF2-40B4-BE49-F238E27FC236}">
                <a16:creationId xmlns:a16="http://schemas.microsoft.com/office/drawing/2014/main" id="{37E7F575-6794-1144-AF7A-A8108FEBA4FE}"/>
              </a:ext>
            </a:extLst>
          </p:cNvPr>
          <p:cNvSpPr/>
          <p:nvPr/>
        </p:nvSpPr>
        <p:spPr>
          <a:xfrm rot="10800000">
            <a:off x="10548000" y="3653367"/>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371" name="Rectangle 370">
            <a:extLst>
              <a:ext uri="{FF2B5EF4-FFF2-40B4-BE49-F238E27FC236}">
                <a16:creationId xmlns:a16="http://schemas.microsoft.com/office/drawing/2014/main" id="{704E9144-FC83-454C-95F5-4C78708FAD9D}"/>
              </a:ext>
            </a:extLst>
          </p:cNvPr>
          <p:cNvSpPr/>
          <p:nvPr/>
        </p:nvSpPr>
        <p:spPr>
          <a:xfrm>
            <a:off x="1961115" y="4272100"/>
            <a:ext cx="10045767" cy="1312708"/>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2" name="Group 371">
            <a:extLst>
              <a:ext uri="{FF2B5EF4-FFF2-40B4-BE49-F238E27FC236}">
                <a16:creationId xmlns:a16="http://schemas.microsoft.com/office/drawing/2014/main" id="{58903224-EF61-C544-833B-9127FEF381D3}"/>
              </a:ext>
            </a:extLst>
          </p:cNvPr>
          <p:cNvGrpSpPr/>
          <p:nvPr/>
        </p:nvGrpSpPr>
        <p:grpSpPr>
          <a:xfrm>
            <a:off x="2170301" y="4562741"/>
            <a:ext cx="9543495" cy="756003"/>
            <a:chOff x="719091" y="1719857"/>
            <a:chExt cx="9543495" cy="756003"/>
          </a:xfrm>
        </p:grpSpPr>
        <p:sp>
          <p:nvSpPr>
            <p:cNvPr id="373" name="TextBox 372">
              <a:extLst>
                <a:ext uri="{FF2B5EF4-FFF2-40B4-BE49-F238E27FC236}">
                  <a16:creationId xmlns:a16="http://schemas.microsoft.com/office/drawing/2014/main" id="{E76F8F90-69C0-7F42-B4F4-839A80E838A9}"/>
                </a:ext>
              </a:extLst>
            </p:cNvPr>
            <p:cNvSpPr txBox="1"/>
            <p:nvPr/>
          </p:nvSpPr>
          <p:spPr>
            <a:xfrm>
              <a:off x="1420427" y="1719860"/>
              <a:ext cx="5476017" cy="756000"/>
            </a:xfrm>
            <a:prstGeom prst="rect">
              <a:avLst/>
            </a:prstGeom>
            <a:solidFill>
              <a:schemeClr val="bg1"/>
            </a:solidFill>
            <a:ln>
              <a:solidFill>
                <a:schemeClr val="bg1">
                  <a:lumMod val="75000"/>
                </a:schemeClr>
              </a:solidFill>
            </a:ln>
            <a:effectLst/>
          </p:spPr>
          <p:txBody>
            <a:bodyPr wrap="square" rtlCol="0" anchor="ctr">
              <a:noAutofit/>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kumimoji="0" lang="ko-KR" sz="2000" b="0" i="0" u="none" strike="noStrike" kern="1200" cap="none" spc="0" normalizeH="0" baseline="0" noProof="0">
                  <a:ln>
                    <a:noFill/>
                  </a:ln>
                  <a:solidFill>
                    <a:prstClr val="black"/>
                  </a:solidFill>
                  <a:effectLst/>
                  <a:uLnTx/>
                  <a:uFillTx/>
                  <a:latin typeface="Avenir"/>
                  <a:ea typeface="맑은 고딕" charset="0"/>
                  <a:cs typeface="Helvetica" charset="0"/>
                </a:rPr>
                <a:t>3월부터 6월까지 진행될 광고 캠페인 대금을 은행 이체로 지급함.</a:t>
              </a:r>
            </a:p>
          </p:txBody>
        </p:sp>
        <p:sp>
          <p:nvSpPr>
            <p:cNvPr id="386" name="TextBox 385">
              <a:extLst>
                <a:ext uri="{FF2B5EF4-FFF2-40B4-BE49-F238E27FC236}">
                  <a16:creationId xmlns:a16="http://schemas.microsoft.com/office/drawing/2014/main" id="{67211A87-A34F-EE49-A467-C2CED1BFD348}"/>
                </a:ext>
              </a:extLst>
            </p:cNvPr>
            <p:cNvSpPr txBox="1"/>
            <p:nvPr/>
          </p:nvSpPr>
          <p:spPr>
            <a:xfrm>
              <a:off x="6896444" y="1719857"/>
              <a:ext cx="1683072" cy="756000"/>
            </a:xfrm>
            <a:prstGeom prst="rect">
              <a:avLst/>
            </a:prstGeom>
            <a:solidFill>
              <a:schemeClr val="accent6">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Deferred expenses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800</a:t>
              </a:r>
            </a:p>
          </p:txBody>
        </p:sp>
        <p:sp>
          <p:nvSpPr>
            <p:cNvPr id="387" name="TextBox 386">
              <a:extLst>
                <a:ext uri="{FF2B5EF4-FFF2-40B4-BE49-F238E27FC236}">
                  <a16:creationId xmlns:a16="http://schemas.microsoft.com/office/drawing/2014/main" id="{344B05B2-8489-0645-8022-19D9434646C0}"/>
                </a:ext>
              </a:extLst>
            </p:cNvPr>
            <p:cNvSpPr txBox="1"/>
            <p:nvPr/>
          </p:nvSpPr>
          <p:spPr>
            <a:xfrm>
              <a:off x="8579514" y="1719857"/>
              <a:ext cx="1683072" cy="756000"/>
            </a:xfrm>
            <a:prstGeom prst="rect">
              <a:avLst/>
            </a:prstGeom>
            <a:solidFill>
              <a:schemeClr val="accent2">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lumMod val="75000"/>
                    </a:prstClr>
                  </a:solidFill>
                  <a:effectLst/>
                  <a:uLnTx/>
                  <a:uFillTx/>
                  <a:latin typeface="Avenir"/>
                  <a:ea typeface="Helvetica" charset="0"/>
                  <a:cs typeface="Helvetica" charset="0"/>
                </a:rPr>
                <a:t>Cash</a:t>
              </a:r>
              <a:endParaRPr kumimoji="0" lang="en-GB" sz="1600" b="1" i="0" u="none" strike="noStrike" kern="1200" cap="none" spc="0" normalizeH="0" baseline="0" noProof="0" dirty="0">
                <a:ln>
                  <a:noFill/>
                </a:ln>
                <a:solidFill>
                  <a:prstClr val="white">
                    <a:lumMod val="75000"/>
                  </a:prstClr>
                </a:solidFill>
                <a:effectLst/>
                <a:uLnTx/>
                <a:uFillTx/>
                <a:latin typeface="Avenir"/>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lumMod val="75000"/>
                    </a:prstClr>
                  </a:solidFill>
                  <a:effectLst/>
                  <a:uLnTx/>
                  <a:uFillTx/>
                  <a:latin typeface="Avenir"/>
                  <a:ea typeface="Helvetica" charset="0"/>
                  <a:cs typeface="Helvetica" charset="0"/>
                </a:rPr>
                <a:t>800</a:t>
              </a:r>
            </a:p>
          </p:txBody>
        </p:sp>
        <p:sp>
          <p:nvSpPr>
            <p:cNvPr id="388" name="TextBox 387">
              <a:extLst>
                <a:ext uri="{FF2B5EF4-FFF2-40B4-BE49-F238E27FC236}">
                  <a16:creationId xmlns:a16="http://schemas.microsoft.com/office/drawing/2014/main" id="{50221051-F4DD-B94C-9D19-915BEB92AA23}"/>
                </a:ext>
              </a:extLst>
            </p:cNvPr>
            <p:cNvSpPr txBox="1"/>
            <p:nvPr/>
          </p:nvSpPr>
          <p:spPr>
            <a:xfrm>
              <a:off x="719091" y="1719857"/>
              <a:ext cx="701336" cy="756000"/>
            </a:xfrm>
            <a:prstGeom prst="rect">
              <a:avLst/>
            </a:prstGeom>
            <a:solidFill>
              <a:schemeClr val="bg1"/>
            </a:solidFill>
            <a:ln>
              <a:solidFill>
                <a:schemeClr val="bg1">
                  <a:lumMod val="75000"/>
                </a:scheme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venir"/>
                  <a:ea typeface="+mn-ea"/>
                  <a:cs typeface="+mn-cs"/>
                </a:rPr>
                <a:t>13</a:t>
              </a:r>
            </a:p>
          </p:txBody>
        </p:sp>
      </p:grpSp>
      <p:sp>
        <p:nvSpPr>
          <p:cNvPr id="399" name="Down Arrow 398">
            <a:extLst>
              <a:ext uri="{FF2B5EF4-FFF2-40B4-BE49-F238E27FC236}">
                <a16:creationId xmlns:a16="http://schemas.microsoft.com/office/drawing/2014/main" id="{05060547-ED57-9148-9CAB-5BF64BE4BED3}"/>
              </a:ext>
            </a:extLst>
          </p:cNvPr>
          <p:cNvSpPr/>
          <p:nvPr/>
        </p:nvSpPr>
        <p:spPr>
          <a:xfrm rot="10800000">
            <a:off x="88847" y="859652"/>
            <a:ext cx="950259" cy="1037381"/>
          </a:xfrm>
          <a:prstGeom prst="downArrow">
            <a:avLst/>
          </a:prstGeom>
          <a:solidFill>
            <a:schemeClr val="accent6">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1" name="Down Arrow 400">
            <a:extLst>
              <a:ext uri="{FF2B5EF4-FFF2-40B4-BE49-F238E27FC236}">
                <a16:creationId xmlns:a16="http://schemas.microsoft.com/office/drawing/2014/main" id="{AD2F51B9-A2E7-094C-BE08-A9CA73C0F3DF}"/>
              </a:ext>
            </a:extLst>
          </p:cNvPr>
          <p:cNvSpPr/>
          <p:nvPr/>
        </p:nvSpPr>
        <p:spPr>
          <a:xfrm>
            <a:off x="88847" y="1929152"/>
            <a:ext cx="950259" cy="1037381"/>
          </a:xfrm>
          <a:prstGeom prst="downArrow">
            <a:avLst/>
          </a:prstGeom>
          <a:solidFill>
            <a:schemeClr val="accent2">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 name="TextBox 390">
            <a:extLst>
              <a:ext uri="{FF2B5EF4-FFF2-40B4-BE49-F238E27FC236}">
                <a16:creationId xmlns:a16="http://schemas.microsoft.com/office/drawing/2014/main" id="{B6F67AB2-14C9-D246-9E76-7C10572B4738}"/>
              </a:ext>
            </a:extLst>
          </p:cNvPr>
          <p:cNvSpPr txBox="1"/>
          <p:nvPr/>
        </p:nvSpPr>
        <p:spPr>
          <a:xfrm>
            <a:off x="8343365" y="4556096"/>
            <a:ext cx="1683070" cy="756000"/>
          </a:xfrm>
          <a:prstGeom prst="rect">
            <a:avLst/>
          </a:prstGeom>
          <a:solidFill>
            <a:schemeClr val="accent6">
              <a:lumMod val="75000"/>
            </a:schemeClr>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a:ln>
                  <a:noFill/>
                </a:ln>
                <a:solidFill>
                  <a:prstClr val="white"/>
                </a:solidFill>
                <a:effectLst/>
                <a:uLnTx/>
                <a:uFillTx/>
                <a:latin typeface="Avenir"/>
                <a:ea typeface="Helvetica" charset="0"/>
                <a:cs typeface="Helvetica" charset="0"/>
              </a:rPr>
              <a:t>800</a:t>
            </a:r>
          </a:p>
        </p:txBody>
      </p:sp>
      <p:sp>
        <p:nvSpPr>
          <p:cNvPr id="392" name="TextBox 391">
            <a:extLst>
              <a:ext uri="{FF2B5EF4-FFF2-40B4-BE49-F238E27FC236}">
                <a16:creationId xmlns:a16="http://schemas.microsoft.com/office/drawing/2014/main" id="{5C468988-8152-2E45-9B17-656F6ACA3753}"/>
              </a:ext>
            </a:extLst>
          </p:cNvPr>
          <p:cNvSpPr txBox="1"/>
          <p:nvPr/>
        </p:nvSpPr>
        <p:spPr>
          <a:xfrm>
            <a:off x="10027674" y="4548904"/>
            <a:ext cx="1683070" cy="756000"/>
          </a:xfrm>
          <a:prstGeom prst="rect">
            <a:avLst/>
          </a:prstGeom>
          <a:solidFill>
            <a:schemeClr val="accent2"/>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a:ln>
                  <a:noFill/>
                </a:ln>
                <a:solidFill>
                  <a:prstClr val="white"/>
                </a:solidFill>
                <a:effectLst/>
                <a:uLnTx/>
                <a:uFillTx/>
                <a:latin typeface="Avenir"/>
                <a:ea typeface="Helvetica" charset="0"/>
                <a:cs typeface="Helvetica" charset="0"/>
              </a:rPr>
              <a:t>800</a:t>
            </a:r>
          </a:p>
        </p:txBody>
      </p:sp>
      <p:sp>
        <p:nvSpPr>
          <p:cNvPr id="257" name="TextBox 256">
            <a:extLst>
              <a:ext uri="{FF2B5EF4-FFF2-40B4-BE49-F238E27FC236}">
                <a16:creationId xmlns:a16="http://schemas.microsoft.com/office/drawing/2014/main" id="{04B16388-6D39-F448-83B2-12A59AFB5109}"/>
              </a:ext>
            </a:extLst>
          </p:cNvPr>
          <p:cNvSpPr txBox="1"/>
          <p:nvPr/>
        </p:nvSpPr>
        <p:spPr>
          <a:xfrm>
            <a:off x="6403129" y="3421071"/>
            <a:ext cx="1548343" cy="5661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venir"/>
                <a:ea typeface="+mn-ea"/>
                <a:cs typeface="+mn-cs"/>
              </a:rPr>
              <a:t>460</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67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2.96296E-6 L -0.57435 -0.55718 " pathEditMode="relative" rAng="0" ptsTypes="AA">
                                      <p:cBhvr>
                                        <p:cTn id="6" dur="3000" fill="hold"/>
                                        <p:tgtEl>
                                          <p:spTgt spid="392"/>
                                        </p:tgtEl>
                                        <p:attrNameLst>
                                          <p:attrName>ppt_x</p:attrName>
                                          <p:attrName>ppt_y</p:attrName>
                                        </p:attrNameLst>
                                      </p:cBhvr>
                                      <p:rCtr x="-28724" y="-27870"/>
                                    </p:animMotion>
                                  </p:childTnLst>
                                </p:cTn>
                              </p:par>
                            </p:childTnLst>
                          </p:cTn>
                        </p:par>
                        <p:par>
                          <p:cTn id="7" fill="hold">
                            <p:stCondLst>
                              <p:cond delay="3000"/>
                            </p:stCondLst>
                            <p:childTnLst>
                              <p:par>
                                <p:cTn id="8" presetID="31" presetClass="exit" presetSubtype="0" fill="hold" grpId="1" nodeType="afterEffect">
                                  <p:stCondLst>
                                    <p:cond delay="0"/>
                                  </p:stCondLst>
                                  <p:childTnLst>
                                    <p:anim calcmode="lin" valueType="num">
                                      <p:cBhvr>
                                        <p:cTn id="9" dur="1000"/>
                                        <p:tgtEl>
                                          <p:spTgt spid="392"/>
                                        </p:tgtEl>
                                        <p:attrNameLst>
                                          <p:attrName>ppt_w</p:attrName>
                                        </p:attrNameLst>
                                      </p:cBhvr>
                                      <p:tavLst>
                                        <p:tav tm="0">
                                          <p:val>
                                            <p:strVal val="ppt_w"/>
                                          </p:val>
                                        </p:tav>
                                        <p:tav tm="100000">
                                          <p:val>
                                            <p:fltVal val="0"/>
                                          </p:val>
                                        </p:tav>
                                      </p:tavLst>
                                    </p:anim>
                                    <p:anim calcmode="lin" valueType="num">
                                      <p:cBhvr>
                                        <p:cTn id="10" dur="1000"/>
                                        <p:tgtEl>
                                          <p:spTgt spid="392"/>
                                        </p:tgtEl>
                                        <p:attrNameLst>
                                          <p:attrName>ppt_h</p:attrName>
                                        </p:attrNameLst>
                                      </p:cBhvr>
                                      <p:tavLst>
                                        <p:tav tm="0">
                                          <p:val>
                                            <p:strVal val="ppt_h"/>
                                          </p:val>
                                        </p:tav>
                                        <p:tav tm="100000">
                                          <p:val>
                                            <p:fltVal val="0"/>
                                          </p:val>
                                        </p:tav>
                                      </p:tavLst>
                                    </p:anim>
                                    <p:anim calcmode="lin" valueType="num">
                                      <p:cBhvr>
                                        <p:cTn id="11" dur="1000"/>
                                        <p:tgtEl>
                                          <p:spTgt spid="392"/>
                                        </p:tgtEl>
                                        <p:attrNameLst>
                                          <p:attrName>style.rotation</p:attrName>
                                        </p:attrNameLst>
                                      </p:cBhvr>
                                      <p:tavLst>
                                        <p:tav tm="0">
                                          <p:val>
                                            <p:fltVal val="0"/>
                                          </p:val>
                                        </p:tav>
                                        <p:tav tm="100000">
                                          <p:val>
                                            <p:fltVal val="90"/>
                                          </p:val>
                                        </p:tav>
                                      </p:tavLst>
                                    </p:anim>
                                    <p:animEffect transition="out" filter="fade">
                                      <p:cBhvr>
                                        <p:cTn id="12" dur="1000"/>
                                        <p:tgtEl>
                                          <p:spTgt spid="392"/>
                                        </p:tgtEl>
                                      </p:cBhvr>
                                    </p:animEffect>
                                    <p:set>
                                      <p:cBhvr>
                                        <p:cTn id="13" dur="1" fill="hold">
                                          <p:stCondLst>
                                            <p:cond delay="999"/>
                                          </p:stCondLst>
                                        </p:cTn>
                                        <p:tgtEl>
                                          <p:spTgt spid="392"/>
                                        </p:tgtEl>
                                        <p:attrNameLst>
                                          <p:attrName>style.visibility</p:attrName>
                                        </p:attrNameLst>
                                      </p:cBhvr>
                                      <p:to>
                                        <p:strVal val="hidden"/>
                                      </p:to>
                                    </p:set>
                                  </p:childTnLst>
                                </p:cTn>
                              </p:par>
                              <p:par>
                                <p:cTn id="14" presetID="47" presetClass="entr" presetSubtype="0" fill="hold" nodeType="withEffect">
                                  <p:stCondLst>
                                    <p:cond delay="0"/>
                                  </p:stCondLst>
                                  <p:childTnLst>
                                    <p:set>
                                      <p:cBhvr>
                                        <p:cTn id="15" dur="1" fill="hold">
                                          <p:stCondLst>
                                            <p:cond delay="0"/>
                                          </p:stCondLst>
                                        </p:cTn>
                                        <p:tgtEl>
                                          <p:spTgt spid="275"/>
                                        </p:tgtEl>
                                        <p:attrNameLst>
                                          <p:attrName>style.visibility</p:attrName>
                                        </p:attrNameLst>
                                      </p:cBhvr>
                                      <p:to>
                                        <p:strVal val="visible"/>
                                      </p:to>
                                    </p:set>
                                    <p:animEffect transition="in" filter="fade">
                                      <p:cBhvr>
                                        <p:cTn id="16" dur="1000"/>
                                        <p:tgtEl>
                                          <p:spTgt spid="275"/>
                                        </p:tgtEl>
                                      </p:cBhvr>
                                    </p:animEffect>
                                    <p:anim calcmode="lin" valueType="num">
                                      <p:cBhvr>
                                        <p:cTn id="17" dur="1000" fill="hold"/>
                                        <p:tgtEl>
                                          <p:spTgt spid="275"/>
                                        </p:tgtEl>
                                        <p:attrNameLst>
                                          <p:attrName>ppt_x</p:attrName>
                                        </p:attrNameLst>
                                      </p:cBhvr>
                                      <p:tavLst>
                                        <p:tav tm="0">
                                          <p:val>
                                            <p:strVal val="#ppt_x"/>
                                          </p:val>
                                        </p:tav>
                                        <p:tav tm="100000">
                                          <p:val>
                                            <p:strVal val="#ppt_x"/>
                                          </p:val>
                                        </p:tav>
                                      </p:tavLst>
                                    </p:anim>
                                    <p:anim calcmode="lin" valueType="num">
                                      <p:cBhvr>
                                        <p:cTn id="18" dur="1000" fill="hold"/>
                                        <p:tgtEl>
                                          <p:spTgt spid="27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fade">
                                      <p:cBhvr>
                                        <p:cTn id="26" dur="1000"/>
                                        <p:tgtEl>
                                          <p:spTgt spid="175"/>
                                        </p:tgtEl>
                                      </p:cBhvr>
                                    </p:animEffect>
                                    <p:anim calcmode="lin" valueType="num">
                                      <p:cBhvr>
                                        <p:cTn id="27" dur="1000" fill="hold"/>
                                        <p:tgtEl>
                                          <p:spTgt spid="175"/>
                                        </p:tgtEl>
                                        <p:attrNameLst>
                                          <p:attrName>ppt_x</p:attrName>
                                        </p:attrNameLst>
                                      </p:cBhvr>
                                      <p:tavLst>
                                        <p:tav tm="0">
                                          <p:val>
                                            <p:strVal val="#ppt_x"/>
                                          </p:val>
                                        </p:tav>
                                        <p:tav tm="100000">
                                          <p:val>
                                            <p:strVal val="#ppt_x"/>
                                          </p:val>
                                        </p:tav>
                                      </p:tavLst>
                                    </p:anim>
                                    <p:anim calcmode="lin" valueType="num">
                                      <p:cBhvr>
                                        <p:cTn id="28" dur="1000" fill="hold"/>
                                        <p:tgtEl>
                                          <p:spTgt spid="17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fade">
                                      <p:cBhvr>
                                        <p:cTn id="33" dur="500"/>
                                        <p:tgtEl>
                                          <p:spTgt spid="109"/>
                                        </p:tgtEl>
                                      </p:cBhvr>
                                    </p:animEffect>
                                  </p:childTnLst>
                                </p:cTn>
                              </p:par>
                              <p:par>
                                <p:cTn id="34" presetID="10" presetClass="entr" presetSubtype="0" fill="hold" nodeType="withEffect">
                                  <p:stCondLst>
                                    <p:cond delay="0"/>
                                  </p:stCondLst>
                                  <p:childTnLst>
                                    <p:set>
                                      <p:cBhvr>
                                        <p:cTn id="35" dur="1" fill="hold">
                                          <p:stCondLst>
                                            <p:cond delay="0"/>
                                          </p:stCondLst>
                                        </p:cTn>
                                        <p:tgtEl>
                                          <p:spTgt spid="408"/>
                                        </p:tgtEl>
                                        <p:attrNameLst>
                                          <p:attrName>style.visibility</p:attrName>
                                        </p:attrNameLst>
                                      </p:cBhvr>
                                      <p:to>
                                        <p:strVal val="visible"/>
                                      </p:to>
                                    </p:set>
                                    <p:animEffect transition="in" filter="fade">
                                      <p:cBhvr>
                                        <p:cTn id="36" dur="500"/>
                                        <p:tgtEl>
                                          <p:spTgt spid="40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3.54167E-6 -3.7037E-7 L -0.35326 -0.46088 " pathEditMode="relative" rAng="0" ptsTypes="AA">
                                      <p:cBhvr>
                                        <p:cTn id="40" dur="3000" fill="hold"/>
                                        <p:tgtEl>
                                          <p:spTgt spid="391"/>
                                        </p:tgtEl>
                                        <p:attrNameLst>
                                          <p:attrName>ppt_x</p:attrName>
                                          <p:attrName>ppt_y</p:attrName>
                                        </p:attrNameLst>
                                      </p:cBhvr>
                                      <p:rCtr x="-17669" y="-23056"/>
                                    </p:animMotion>
                                  </p:childTnLst>
                                </p:cTn>
                              </p:par>
                            </p:childTnLst>
                          </p:cTn>
                        </p:par>
                        <p:par>
                          <p:cTn id="41" fill="hold">
                            <p:stCondLst>
                              <p:cond delay="3000"/>
                            </p:stCondLst>
                            <p:childTnLst>
                              <p:par>
                                <p:cTn id="42" presetID="31" presetClass="exit" presetSubtype="0" fill="hold" grpId="1" nodeType="afterEffect">
                                  <p:stCondLst>
                                    <p:cond delay="0"/>
                                  </p:stCondLst>
                                  <p:childTnLst>
                                    <p:anim calcmode="lin" valueType="num">
                                      <p:cBhvr>
                                        <p:cTn id="43" dur="1000"/>
                                        <p:tgtEl>
                                          <p:spTgt spid="391"/>
                                        </p:tgtEl>
                                        <p:attrNameLst>
                                          <p:attrName>ppt_w</p:attrName>
                                        </p:attrNameLst>
                                      </p:cBhvr>
                                      <p:tavLst>
                                        <p:tav tm="0">
                                          <p:val>
                                            <p:strVal val="ppt_w"/>
                                          </p:val>
                                        </p:tav>
                                        <p:tav tm="100000">
                                          <p:val>
                                            <p:fltVal val="0"/>
                                          </p:val>
                                        </p:tav>
                                      </p:tavLst>
                                    </p:anim>
                                    <p:anim calcmode="lin" valueType="num">
                                      <p:cBhvr>
                                        <p:cTn id="44" dur="1000"/>
                                        <p:tgtEl>
                                          <p:spTgt spid="391"/>
                                        </p:tgtEl>
                                        <p:attrNameLst>
                                          <p:attrName>ppt_h</p:attrName>
                                        </p:attrNameLst>
                                      </p:cBhvr>
                                      <p:tavLst>
                                        <p:tav tm="0">
                                          <p:val>
                                            <p:strVal val="ppt_h"/>
                                          </p:val>
                                        </p:tav>
                                        <p:tav tm="100000">
                                          <p:val>
                                            <p:fltVal val="0"/>
                                          </p:val>
                                        </p:tav>
                                      </p:tavLst>
                                    </p:anim>
                                    <p:anim calcmode="lin" valueType="num">
                                      <p:cBhvr>
                                        <p:cTn id="45" dur="1000"/>
                                        <p:tgtEl>
                                          <p:spTgt spid="391"/>
                                        </p:tgtEl>
                                        <p:attrNameLst>
                                          <p:attrName>style.rotation</p:attrName>
                                        </p:attrNameLst>
                                      </p:cBhvr>
                                      <p:tavLst>
                                        <p:tav tm="0">
                                          <p:val>
                                            <p:fltVal val="0"/>
                                          </p:val>
                                        </p:tav>
                                        <p:tav tm="100000">
                                          <p:val>
                                            <p:fltVal val="90"/>
                                          </p:val>
                                        </p:tav>
                                      </p:tavLst>
                                    </p:anim>
                                    <p:animEffect transition="out" filter="fade">
                                      <p:cBhvr>
                                        <p:cTn id="46" dur="1000"/>
                                        <p:tgtEl>
                                          <p:spTgt spid="391"/>
                                        </p:tgtEl>
                                      </p:cBhvr>
                                    </p:animEffect>
                                    <p:set>
                                      <p:cBhvr>
                                        <p:cTn id="47" dur="1" fill="hold">
                                          <p:stCondLst>
                                            <p:cond delay="999"/>
                                          </p:stCondLst>
                                        </p:cTn>
                                        <p:tgtEl>
                                          <p:spTgt spid="391"/>
                                        </p:tgtEl>
                                        <p:attrNameLst>
                                          <p:attrName>style.visibility</p:attrName>
                                        </p:attrNameLst>
                                      </p:cBhvr>
                                      <p:to>
                                        <p:strVal val="hidden"/>
                                      </p:to>
                                    </p:set>
                                  </p:childTnLst>
                                </p:cTn>
                              </p:par>
                              <p:par>
                                <p:cTn id="48" presetID="42" presetClass="entr" presetSubtype="0" fill="hold" nodeType="withEffect">
                                  <p:stCondLst>
                                    <p:cond delay="0"/>
                                  </p:stCondLst>
                                  <p:childTnLst>
                                    <p:set>
                                      <p:cBhvr>
                                        <p:cTn id="49" dur="1" fill="hold">
                                          <p:stCondLst>
                                            <p:cond delay="0"/>
                                          </p:stCondLst>
                                        </p:cTn>
                                        <p:tgtEl>
                                          <p:spTgt spid="368"/>
                                        </p:tgtEl>
                                        <p:attrNameLst>
                                          <p:attrName>style.visibility</p:attrName>
                                        </p:attrNameLst>
                                      </p:cBhvr>
                                      <p:to>
                                        <p:strVal val="visible"/>
                                      </p:to>
                                    </p:set>
                                    <p:animEffect transition="in" filter="fade">
                                      <p:cBhvr>
                                        <p:cTn id="50" dur="1000"/>
                                        <p:tgtEl>
                                          <p:spTgt spid="368"/>
                                        </p:tgtEl>
                                      </p:cBhvr>
                                    </p:animEffect>
                                    <p:anim calcmode="lin" valueType="num">
                                      <p:cBhvr>
                                        <p:cTn id="51" dur="1000" fill="hold"/>
                                        <p:tgtEl>
                                          <p:spTgt spid="368"/>
                                        </p:tgtEl>
                                        <p:attrNameLst>
                                          <p:attrName>ppt_x</p:attrName>
                                        </p:attrNameLst>
                                      </p:cBhvr>
                                      <p:tavLst>
                                        <p:tav tm="0">
                                          <p:val>
                                            <p:strVal val="#ppt_x"/>
                                          </p:val>
                                        </p:tav>
                                        <p:tav tm="100000">
                                          <p:val>
                                            <p:strVal val="#ppt_x"/>
                                          </p:val>
                                        </p:tav>
                                      </p:tavLst>
                                    </p:anim>
                                    <p:anim calcmode="lin" valueType="num">
                                      <p:cBhvr>
                                        <p:cTn id="52" dur="1000" fill="hold"/>
                                        <p:tgtEl>
                                          <p:spTgt spid="36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56"/>
                                        </p:tgtEl>
                                        <p:attrNameLst>
                                          <p:attrName>style.visibility</p:attrName>
                                        </p:attrNameLst>
                                      </p:cBhvr>
                                      <p:to>
                                        <p:strVal val="visible"/>
                                      </p:to>
                                    </p:set>
                                    <p:animEffect transition="in" filter="fade">
                                      <p:cBhvr>
                                        <p:cTn id="55" dur="1000"/>
                                        <p:tgtEl>
                                          <p:spTgt spid="256"/>
                                        </p:tgtEl>
                                      </p:cBhvr>
                                    </p:animEffect>
                                    <p:anim calcmode="lin" valueType="num">
                                      <p:cBhvr>
                                        <p:cTn id="56" dur="1000" fill="hold"/>
                                        <p:tgtEl>
                                          <p:spTgt spid="256"/>
                                        </p:tgtEl>
                                        <p:attrNameLst>
                                          <p:attrName>ppt_x</p:attrName>
                                        </p:attrNameLst>
                                      </p:cBhvr>
                                      <p:tavLst>
                                        <p:tav tm="0">
                                          <p:val>
                                            <p:strVal val="#ppt_x"/>
                                          </p:val>
                                        </p:tav>
                                        <p:tav tm="100000">
                                          <p:val>
                                            <p:strVal val="#ppt_x"/>
                                          </p:val>
                                        </p:tav>
                                      </p:tavLst>
                                    </p:anim>
                                    <p:anim calcmode="lin" valueType="num">
                                      <p:cBhvr>
                                        <p:cTn id="57" dur="1000" fill="hold"/>
                                        <p:tgtEl>
                                          <p:spTgt spid="2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55"/>
                                        </p:tgtEl>
                                        <p:attrNameLst>
                                          <p:attrName>style.visibility</p:attrName>
                                        </p:attrNameLst>
                                      </p:cBhvr>
                                      <p:to>
                                        <p:strVal val="visible"/>
                                      </p:to>
                                    </p:set>
                                    <p:animEffect transition="in" filter="fade">
                                      <p:cBhvr>
                                        <p:cTn id="60" dur="1000"/>
                                        <p:tgtEl>
                                          <p:spTgt spid="255"/>
                                        </p:tgtEl>
                                      </p:cBhvr>
                                    </p:animEffect>
                                    <p:anim calcmode="lin" valueType="num">
                                      <p:cBhvr>
                                        <p:cTn id="61" dur="1000" fill="hold"/>
                                        <p:tgtEl>
                                          <p:spTgt spid="255"/>
                                        </p:tgtEl>
                                        <p:attrNameLst>
                                          <p:attrName>ppt_x</p:attrName>
                                        </p:attrNameLst>
                                      </p:cBhvr>
                                      <p:tavLst>
                                        <p:tav tm="0">
                                          <p:val>
                                            <p:strVal val="#ppt_x"/>
                                          </p:val>
                                        </p:tav>
                                        <p:tav tm="100000">
                                          <p:val>
                                            <p:strVal val="#ppt_x"/>
                                          </p:val>
                                        </p:tav>
                                      </p:tavLst>
                                    </p:anim>
                                    <p:anim calcmode="lin" valueType="num">
                                      <p:cBhvr>
                                        <p:cTn id="62" dur="1000" fill="hold"/>
                                        <p:tgtEl>
                                          <p:spTgt spid="25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99"/>
                                        </p:tgtEl>
                                        <p:attrNameLst>
                                          <p:attrName>style.visibility</p:attrName>
                                        </p:attrNameLst>
                                      </p:cBhvr>
                                      <p:to>
                                        <p:strVal val="visible"/>
                                      </p:to>
                                    </p:set>
                                    <p:animEffect transition="in" filter="fade">
                                      <p:cBhvr>
                                        <p:cTn id="67" dur="1000"/>
                                        <p:tgtEl>
                                          <p:spTgt spid="399"/>
                                        </p:tgtEl>
                                      </p:cBhvr>
                                    </p:animEffect>
                                    <p:anim calcmode="lin" valueType="num">
                                      <p:cBhvr>
                                        <p:cTn id="68" dur="1000" fill="hold"/>
                                        <p:tgtEl>
                                          <p:spTgt spid="399"/>
                                        </p:tgtEl>
                                        <p:attrNameLst>
                                          <p:attrName>ppt_x</p:attrName>
                                        </p:attrNameLst>
                                      </p:cBhvr>
                                      <p:tavLst>
                                        <p:tav tm="0">
                                          <p:val>
                                            <p:strVal val="#ppt_x"/>
                                          </p:val>
                                        </p:tav>
                                        <p:tav tm="100000">
                                          <p:val>
                                            <p:strVal val="#ppt_x"/>
                                          </p:val>
                                        </p:tav>
                                      </p:tavLst>
                                    </p:anim>
                                    <p:anim calcmode="lin" valueType="num">
                                      <p:cBhvr>
                                        <p:cTn id="69" dur="1000" fill="hold"/>
                                        <p:tgtEl>
                                          <p:spTgt spid="399"/>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401"/>
                                        </p:tgtEl>
                                        <p:attrNameLst>
                                          <p:attrName>style.visibility</p:attrName>
                                        </p:attrNameLst>
                                      </p:cBhvr>
                                      <p:to>
                                        <p:strVal val="visible"/>
                                      </p:to>
                                    </p:set>
                                    <p:animEffect transition="in" filter="fade">
                                      <p:cBhvr>
                                        <p:cTn id="72" dur="1000"/>
                                        <p:tgtEl>
                                          <p:spTgt spid="401"/>
                                        </p:tgtEl>
                                      </p:cBhvr>
                                    </p:animEffect>
                                    <p:anim calcmode="lin" valueType="num">
                                      <p:cBhvr>
                                        <p:cTn id="73" dur="1000" fill="hold"/>
                                        <p:tgtEl>
                                          <p:spTgt spid="401"/>
                                        </p:tgtEl>
                                        <p:attrNameLst>
                                          <p:attrName>ppt_x</p:attrName>
                                        </p:attrNameLst>
                                      </p:cBhvr>
                                      <p:tavLst>
                                        <p:tav tm="0">
                                          <p:val>
                                            <p:strVal val="#ppt_x"/>
                                          </p:val>
                                        </p:tav>
                                        <p:tav tm="100000">
                                          <p:val>
                                            <p:strVal val="#ppt_x"/>
                                          </p:val>
                                        </p:tav>
                                      </p:tavLst>
                                    </p:anim>
                                    <p:anim calcmode="lin" valueType="num">
                                      <p:cBhvr>
                                        <p:cTn id="74" dur="1000" fill="hold"/>
                                        <p:tgtEl>
                                          <p:spTgt spid="4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75" grpId="0"/>
      <p:bldP spid="2" grpId="0" animBg="1"/>
      <p:bldP spid="255" grpId="0"/>
      <p:bldP spid="256" grpId="0" animBg="1"/>
      <p:bldP spid="399" grpId="0" animBg="1"/>
      <p:bldP spid="401" grpId="0" animBg="1"/>
      <p:bldP spid="391" grpId="0" animBg="1"/>
      <p:bldP spid="391" grpId="1" animBg="1"/>
      <p:bldP spid="392" grpId="0" animBg="1"/>
      <p:bldP spid="39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418ED-4115-F2C9-1E45-C3504664D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79A55-DCFE-2259-8518-04679105898F}"/>
              </a:ext>
            </a:extLst>
          </p:cNvPr>
          <p:cNvSpPr>
            <a:spLocks noGrp="1"/>
          </p:cNvSpPr>
          <p:nvPr>
            <p:ph type="title"/>
          </p:nvPr>
        </p:nvSpPr>
        <p:spPr/>
        <p:txBody>
          <a:bodyPr>
            <a:normAutofit/>
          </a:bodyPr>
          <a:lstStyle/>
          <a:p>
            <a:r>
              <a:rPr lang="en-US" dirty="0"/>
              <a:t>Illustration 1 – Continued</a:t>
            </a:r>
          </a:p>
        </p:txBody>
      </p:sp>
      <p:sp>
        <p:nvSpPr>
          <p:cNvPr id="8" name="Text 4">
            <a:extLst>
              <a:ext uri="{FF2B5EF4-FFF2-40B4-BE49-F238E27FC236}">
                <a16:creationId xmlns:a16="http://schemas.microsoft.com/office/drawing/2014/main" id="{AA0BBB7E-C7E5-26E5-F057-AB6B17D2269A}"/>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938ED3C8-0815-D1DC-AC8D-458570A49D24}"/>
              </a:ext>
            </a:extLst>
          </p:cNvPr>
          <p:cNvSpPr txBox="1"/>
          <p:nvPr/>
        </p:nvSpPr>
        <p:spPr>
          <a:xfrm>
            <a:off x="3973198" y="1514710"/>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grpSp>
        <p:nvGrpSpPr>
          <p:cNvPr id="12" name="Group 11">
            <a:extLst>
              <a:ext uri="{FF2B5EF4-FFF2-40B4-BE49-F238E27FC236}">
                <a16:creationId xmlns:a16="http://schemas.microsoft.com/office/drawing/2014/main" id="{81C35775-E181-CD35-D93D-025CE7FCCBA8}"/>
              </a:ext>
            </a:extLst>
          </p:cNvPr>
          <p:cNvGrpSpPr/>
          <p:nvPr/>
        </p:nvGrpSpPr>
        <p:grpSpPr>
          <a:xfrm>
            <a:off x="1021688" y="2130924"/>
            <a:ext cx="10188966" cy="756000"/>
            <a:chOff x="719091" y="1719857"/>
            <a:chExt cx="9543493" cy="785865"/>
          </a:xfrm>
        </p:grpSpPr>
        <p:sp>
          <p:nvSpPr>
            <p:cNvPr id="13" name="TextBox 12">
              <a:extLst>
                <a:ext uri="{FF2B5EF4-FFF2-40B4-BE49-F238E27FC236}">
                  <a16:creationId xmlns:a16="http://schemas.microsoft.com/office/drawing/2014/main" id="{357BDB0F-A8F8-AE1E-AB53-886696C57A09}"/>
                </a:ext>
              </a:extLst>
            </p:cNvPr>
            <p:cNvSpPr txBox="1"/>
            <p:nvPr/>
          </p:nvSpPr>
          <p:spPr>
            <a:xfrm>
              <a:off x="1460917" y="1719860"/>
              <a:ext cx="5648774" cy="785862"/>
            </a:xfrm>
            <a:prstGeom prst="rect">
              <a:avLst/>
            </a:prstGeom>
            <a:solidFill>
              <a:sysClr val="window" lastClr="FFFFFF"/>
            </a:solidFill>
            <a:ln>
              <a:solidFill>
                <a:sysClr val="window" lastClr="FFFFFF">
                  <a:lumMod val="75000"/>
                </a:sysClr>
              </a:solidFill>
            </a:ln>
            <a:effectLst/>
          </p:spPr>
          <p:txBody>
            <a:bodyPr wrap="square" rtlCol="0" anchor="ctr">
              <a:noAutofit/>
            </a:bodyPr>
            <a:lstStyle/>
            <a:p>
              <a:pPr marL="139700" marR="0" lvl="0" indent="0" defTabSz="914400" eaLnBrk="1" fontAlgn="auto" latinLnBrk="0" hangingPunct="1">
                <a:lnSpc>
                  <a:spcPct val="100000"/>
                </a:lnSpc>
                <a:spcBef>
                  <a:spcPts val="0"/>
                </a:spcBef>
                <a:spcAft>
                  <a:spcPts val="0"/>
                </a:spcAft>
                <a:buClrTx/>
                <a:buSzTx/>
                <a:buFontTx/>
                <a:buNone/>
                <a:tabLst/>
                <a:defRPr/>
              </a:pPr>
              <a:r>
                <a:rPr kumimoji="0" lang="ko-KR" sz="2000" b="0" i="0" u="none" strike="noStrike" kern="0" cap="none" spc="0" normalizeH="0" baseline="0" noProof="0">
                  <a:ln>
                    <a:noFill/>
                  </a:ln>
                  <a:solidFill>
                    <a:prstClr val="black"/>
                  </a:solidFill>
                  <a:effectLst/>
                  <a:uLnTx/>
                  <a:uFillTx/>
                  <a:latin typeface="Avenir"/>
                  <a:ea typeface="맑은 고딕" charset="0"/>
                  <a:cs typeface="Helvetica" charset="0"/>
                </a:rPr>
                <a:t>3월 31일까지 한 달 동안 소비된 deferred advertising을 회계처리함.</a:t>
              </a:r>
            </a:p>
          </p:txBody>
        </p:sp>
        <p:sp>
          <p:nvSpPr>
            <p:cNvPr id="14" name="TextBox 13">
              <a:extLst>
                <a:ext uri="{FF2B5EF4-FFF2-40B4-BE49-F238E27FC236}">
                  <a16:creationId xmlns:a16="http://schemas.microsoft.com/office/drawing/2014/main" id="{5E4D8AFA-E9A8-91C2-63E9-5084E06C0983}"/>
                </a:ext>
              </a:extLst>
            </p:cNvPr>
            <p:cNvSpPr txBox="1"/>
            <p:nvPr/>
          </p:nvSpPr>
          <p:spPr>
            <a:xfrm>
              <a:off x="7109689" y="1719857"/>
              <a:ext cx="1576447" cy="785864"/>
            </a:xfrm>
            <a:prstGeom prst="rect">
              <a:avLst/>
            </a:prstGeom>
            <a:solidFill>
              <a:srgbClr val="70AD47">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Advertising</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200</a:t>
              </a:r>
            </a:p>
          </p:txBody>
        </p:sp>
        <p:sp>
          <p:nvSpPr>
            <p:cNvPr id="15" name="TextBox 14">
              <a:extLst>
                <a:ext uri="{FF2B5EF4-FFF2-40B4-BE49-F238E27FC236}">
                  <a16:creationId xmlns:a16="http://schemas.microsoft.com/office/drawing/2014/main" id="{AE414622-2F1A-E985-0DFB-E4D0A21F57E2}"/>
                </a:ext>
              </a:extLst>
            </p:cNvPr>
            <p:cNvSpPr txBox="1"/>
            <p:nvPr/>
          </p:nvSpPr>
          <p:spPr>
            <a:xfrm>
              <a:off x="8686137" y="1719857"/>
              <a:ext cx="1576447" cy="785864"/>
            </a:xfrm>
            <a:prstGeom prst="rect">
              <a:avLst/>
            </a:prstGeom>
            <a:solidFill>
              <a:srgbClr val="ED7D31">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Deferred expenses</a:t>
              </a:r>
              <a:endParaRPr kumimoji="0" lang="en-GB" sz="1600" b="1" i="0" u="none" strike="noStrike" kern="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200</a:t>
              </a:r>
            </a:p>
          </p:txBody>
        </p:sp>
        <p:sp>
          <p:nvSpPr>
            <p:cNvPr id="16" name="TextBox 15">
              <a:extLst>
                <a:ext uri="{FF2B5EF4-FFF2-40B4-BE49-F238E27FC236}">
                  <a16:creationId xmlns:a16="http://schemas.microsoft.com/office/drawing/2014/main" id="{A4D0D5A1-9825-4126-6081-8718C131E3FA}"/>
                </a:ext>
              </a:extLst>
            </p:cNvPr>
            <p:cNvSpPr txBox="1"/>
            <p:nvPr/>
          </p:nvSpPr>
          <p:spPr>
            <a:xfrm>
              <a:off x="719091" y="1719857"/>
              <a:ext cx="741826" cy="785864"/>
            </a:xfrm>
            <a:prstGeom prst="rect">
              <a:avLst/>
            </a:prstGeom>
            <a:solidFill>
              <a:sysClr val="window" lastClr="FFFFFF"/>
            </a:solidFill>
            <a:ln>
              <a:solidFill>
                <a:sysClr val="window" lastClr="FFFFFF">
                  <a:lumMod val="75000"/>
                </a:sys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black"/>
                  </a:solidFill>
                  <a:effectLst/>
                  <a:uLnTx/>
                  <a:uFillTx/>
                  <a:latin typeface="Avenir"/>
                </a:rPr>
                <a:t>15</a:t>
              </a:r>
            </a:p>
          </p:txBody>
        </p:sp>
      </p:grpSp>
      <p:sp>
        <p:nvSpPr>
          <p:cNvPr id="17" name="TextBox 16">
            <a:extLst>
              <a:ext uri="{FF2B5EF4-FFF2-40B4-BE49-F238E27FC236}">
                <a16:creationId xmlns:a16="http://schemas.microsoft.com/office/drawing/2014/main" id="{A4656CF8-FAEB-CF7E-E359-648B39FB5BF4}"/>
              </a:ext>
            </a:extLst>
          </p:cNvPr>
          <p:cNvSpPr txBox="1"/>
          <p:nvPr/>
        </p:nvSpPr>
        <p:spPr>
          <a:xfrm>
            <a:off x="7844513" y="2130923"/>
            <a:ext cx="1683070" cy="756000"/>
          </a:xfrm>
          <a:prstGeom prst="rect">
            <a:avLst/>
          </a:prstGeom>
          <a:solidFill>
            <a:srgbClr val="70AD47">
              <a:lumMod val="75000"/>
            </a:srgbClr>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70AD47">
                    <a:lumMod val="75000"/>
                  </a:srgbClr>
                </a:solidFill>
                <a:effectLst/>
                <a:uLnTx/>
                <a:uFillTx/>
                <a:latin typeface="Avenir"/>
                <a:ea typeface="Helvetica" charset="0"/>
                <a:cs typeface="Helvetica" charset="0"/>
              </a:rPr>
              <a:t>200</a:t>
            </a:r>
          </a:p>
        </p:txBody>
      </p:sp>
      <p:sp>
        <p:nvSpPr>
          <p:cNvPr id="27" name="TextBox 26">
            <a:extLst>
              <a:ext uri="{FF2B5EF4-FFF2-40B4-BE49-F238E27FC236}">
                <a16:creationId xmlns:a16="http://schemas.microsoft.com/office/drawing/2014/main" id="{D9AA7A80-7026-C4FF-66A8-C2062D1D0606}"/>
              </a:ext>
            </a:extLst>
          </p:cNvPr>
          <p:cNvSpPr txBox="1"/>
          <p:nvPr/>
        </p:nvSpPr>
        <p:spPr>
          <a:xfrm>
            <a:off x="9527583" y="2130922"/>
            <a:ext cx="1683068" cy="756000"/>
          </a:xfrm>
          <a:prstGeom prst="rect">
            <a:avLst/>
          </a:prstGeom>
          <a:solidFill>
            <a:srgbClr val="ED7D31"/>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ED7D31"/>
                </a:solidFill>
                <a:effectLst/>
                <a:uLnTx/>
                <a:uFillTx/>
                <a:latin typeface="Avenir"/>
                <a:ea typeface="Helvetica" charset="0"/>
                <a:cs typeface="Helvetica" charset="0"/>
              </a:rPr>
              <a:t>200</a:t>
            </a:r>
          </a:p>
        </p:txBody>
      </p:sp>
      <p:sp>
        <p:nvSpPr>
          <p:cNvPr id="28" name="Rectangle 27">
            <a:extLst>
              <a:ext uri="{FF2B5EF4-FFF2-40B4-BE49-F238E27FC236}">
                <a16:creationId xmlns:a16="http://schemas.microsoft.com/office/drawing/2014/main" id="{50003E08-5570-13ED-333B-7D79FAA379B2}"/>
              </a:ext>
            </a:extLst>
          </p:cNvPr>
          <p:cNvSpPr/>
          <p:nvPr/>
        </p:nvSpPr>
        <p:spPr>
          <a:xfrm>
            <a:off x="1284578" y="1520543"/>
            <a:ext cx="2024679" cy="420115"/>
          </a:xfrm>
          <a:prstGeom prst="rect">
            <a:avLst/>
          </a:prstGeom>
        </p:spPr>
        <p:txBody>
          <a:bodyPr wrap="square">
            <a:spAutoFit/>
          </a:bodyPr>
          <a:lstStyle/>
          <a:p>
            <a:pPr defTabSz="914400"/>
            <a:r>
              <a:rPr lang="en-GB" sz="2130">
                <a:solidFill>
                  <a:prstClr val="black"/>
                </a:solidFill>
                <a:latin typeface="Avenir"/>
                <a:ea typeface="Helvetica" charset="0"/>
                <a:cs typeface="Helvetica" charset="0"/>
              </a:rPr>
              <a:t>31 March</a:t>
            </a:r>
            <a:endParaRPr lang="en-GB" sz="2130">
              <a:solidFill>
                <a:prstClr val="black"/>
              </a:solidFill>
              <a:latin typeface="Avenir"/>
            </a:endParaRPr>
          </a:p>
        </p:txBody>
      </p:sp>
    </p:spTree>
    <p:extLst>
      <p:ext uri="{BB962C8B-B14F-4D97-AF65-F5344CB8AC3E}">
        <p14:creationId xmlns:p14="http://schemas.microsoft.com/office/powerpoint/2010/main" val="14427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
                                            <p:txEl>
                                              <p:pRg st="0" end="0"/>
                                            </p:txEl>
                                          </p:spTgt>
                                        </p:tgtEl>
                                        <p:attrNameLst>
                                          <p:attrName>style.color</p:attrName>
                                        </p:attrNameLst>
                                      </p:cBhvr>
                                      <p:to>
                                        <a:schemeClr val="bg1"/>
                                      </p:to>
                                    </p:animClr>
                                  </p:childTnLst>
                                </p:cTn>
                              </p:par>
                              <p:par>
                                <p:cTn id="7" presetID="3" presetClass="emph" presetSubtype="2" fill="hold" grpId="0" nodeType="withEffect">
                                  <p:stCondLst>
                                    <p:cond delay="0"/>
                                  </p:stCondLst>
                                  <p:childTnLst>
                                    <p:animClr clrSpc="rgb" dir="cw">
                                      <p:cBhvr override="childStyle">
                                        <p:cTn id="8" dur="2000" fill="hold"/>
                                        <p:tgtEl>
                                          <p:spTgt spid="27"/>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9CCA4-AC5A-7A22-0514-E052268C3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44D0D-02BF-A314-A51C-7AAA01E829FA}"/>
              </a:ext>
            </a:extLst>
          </p:cNvPr>
          <p:cNvSpPr>
            <a:spLocks noGrp="1"/>
          </p:cNvSpPr>
          <p:nvPr>
            <p:ph type="title"/>
          </p:nvPr>
        </p:nvSpPr>
        <p:spPr/>
        <p:txBody>
          <a:bodyPr>
            <a:normAutofit/>
          </a:bodyPr>
          <a:lstStyle/>
          <a:p>
            <a:r>
              <a:rPr lang="en-US" dirty="0"/>
              <a:t>Calculation of Advertising Amortization</a:t>
            </a:r>
          </a:p>
        </p:txBody>
      </p:sp>
      <p:sp>
        <p:nvSpPr>
          <p:cNvPr id="3" name="Text Box 3" descr="TextBox 3">
            <a:extLst>
              <a:ext uri="{FF2B5EF4-FFF2-40B4-BE49-F238E27FC236}">
                <a16:creationId xmlns:a16="http://schemas.microsoft.com/office/drawing/2014/main" id="{A0AF2861-1A38-48A1-FF88-A328E993845B}"/>
              </a:ext>
            </a:extLst>
          </p:cNvPr>
          <p:cNvSpPr txBox="1">
            <a:spLocks/>
          </p:cNvSpPr>
          <p:nvPr/>
        </p:nvSpPr>
        <p:spPr bwMode="auto">
          <a:xfrm>
            <a:off x="984250" y="1970088"/>
            <a:ext cx="9856788" cy="1980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Deferred advertising expense	$800</a:t>
            </a:r>
          </a:p>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Period of campaign (months)	   </a:t>
            </a:r>
            <a:r>
              <a:rPr kumimoji="0" lang="en-US" altLang="en-US" sz="3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4 months</a:t>
            </a:r>
          </a:p>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Expensed per month (straight line basis)	$200</a:t>
            </a:r>
          </a:p>
        </p:txBody>
      </p:sp>
    </p:spTree>
    <p:extLst>
      <p:ext uri="{BB962C8B-B14F-4D97-AF65-F5344CB8AC3E}">
        <p14:creationId xmlns:p14="http://schemas.microsoft.com/office/powerpoint/2010/main" val="73418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B0CB96DC-198E-CD4D-970B-BCF8959BDC4C}"/>
              </a:ext>
            </a:extLst>
          </p:cNvPr>
          <p:cNvSpPr txBox="1"/>
          <p:nvPr/>
        </p:nvSpPr>
        <p:spPr>
          <a:xfrm>
            <a:off x="4187006" y="133386"/>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cxnSp>
        <p:nvCxnSpPr>
          <p:cNvPr id="64" name="Straight Connector 63">
            <a:extLst>
              <a:ext uri="{FF2B5EF4-FFF2-40B4-BE49-F238E27FC236}">
                <a16:creationId xmlns:a16="http://schemas.microsoft.com/office/drawing/2014/main" id="{A43F703A-E4E7-1244-AF50-4F47AD797F1D}"/>
              </a:ext>
            </a:extLst>
          </p:cNvPr>
          <p:cNvCxnSpPr>
            <a:cxnSpLocks/>
          </p:cNvCxnSpPr>
          <p:nvPr/>
        </p:nvCxnSpPr>
        <p:spPr>
          <a:xfrm>
            <a:off x="4316098" y="566860"/>
            <a:ext cx="337521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FEEEED1-A67F-7B4D-B573-1C8C8F9E4DA0}"/>
              </a:ext>
            </a:extLst>
          </p:cNvPr>
          <p:cNvGrpSpPr/>
          <p:nvPr/>
        </p:nvGrpSpPr>
        <p:grpSpPr>
          <a:xfrm>
            <a:off x="492858" y="773769"/>
            <a:ext cx="11291146" cy="5895963"/>
            <a:chOff x="492858" y="773769"/>
            <a:chExt cx="11291146" cy="5895963"/>
          </a:xfrm>
        </p:grpSpPr>
        <p:sp>
          <p:nvSpPr>
            <p:cNvPr id="9" name="TextBox 8">
              <a:extLst>
                <a:ext uri="{FF2B5EF4-FFF2-40B4-BE49-F238E27FC236}">
                  <a16:creationId xmlns:a16="http://schemas.microsoft.com/office/drawing/2014/main" id="{61E8333C-28AA-F44C-9287-DF6C682DED39}"/>
                </a:ext>
              </a:extLst>
            </p:cNvPr>
            <p:cNvSpPr txBox="1"/>
            <p:nvPr/>
          </p:nvSpPr>
          <p:spPr>
            <a:xfrm>
              <a:off x="6227788" y="2623662"/>
              <a:ext cx="5556216" cy="169284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Equity</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5" name="TextBox 44">
              <a:extLst>
                <a:ext uri="{FF2B5EF4-FFF2-40B4-BE49-F238E27FC236}">
                  <a16:creationId xmlns:a16="http://schemas.microsoft.com/office/drawing/2014/main" id="{F43DB63F-71A1-0948-814E-E6EC32BDC714}"/>
                </a:ext>
              </a:extLst>
            </p:cNvPr>
            <p:cNvSpPr txBox="1"/>
            <p:nvPr/>
          </p:nvSpPr>
          <p:spPr>
            <a:xfrm>
              <a:off x="6410845" y="3135649"/>
              <a:ext cx="1544844" cy="770509"/>
            </a:xfrm>
            <a:prstGeom prst="rect">
              <a:avLst/>
            </a:prstGeom>
            <a:noFill/>
            <a:ln w="57150">
              <a:solidFill>
                <a:srgbClr val="942093"/>
              </a:solidFill>
              <a:miter lim="800000"/>
            </a:ln>
          </p:spPr>
          <p:txBody>
            <a:bodyPr wrap="square" rtlCol="0" anchor="t">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942093"/>
                  </a:solidFill>
                  <a:effectLst/>
                  <a:uLnTx/>
                  <a:uFillTx/>
                  <a:latin typeface="Avenir"/>
                  <a:ea typeface="Helvetica Neue" panose="02000503000000020004" pitchFamily="2" charset="0"/>
                  <a:cs typeface="Helvetica Neue" panose="02000503000000020004" pitchFamily="2" charset="0"/>
                </a:rPr>
                <a:t>Profit</a:t>
              </a:r>
            </a:p>
          </p:txBody>
        </p:sp>
        <p:sp>
          <p:nvSpPr>
            <p:cNvPr id="10" name="TextBox 9">
              <a:extLst>
                <a:ext uri="{FF2B5EF4-FFF2-40B4-BE49-F238E27FC236}">
                  <a16:creationId xmlns:a16="http://schemas.microsoft.com/office/drawing/2014/main" id="{C4339F0E-00F1-7A45-AD15-733A9D47733A}"/>
                </a:ext>
              </a:extLst>
            </p:cNvPr>
            <p:cNvSpPr txBox="1"/>
            <p:nvPr/>
          </p:nvSpPr>
          <p:spPr>
            <a:xfrm>
              <a:off x="6227788" y="773769"/>
              <a:ext cx="5556216" cy="170267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Liabilities</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grpSp>
          <p:nvGrpSpPr>
            <p:cNvPr id="4" name="Group 3">
              <a:extLst>
                <a:ext uri="{FF2B5EF4-FFF2-40B4-BE49-F238E27FC236}">
                  <a16:creationId xmlns:a16="http://schemas.microsoft.com/office/drawing/2014/main" id="{021BD936-11DF-914A-9814-58487BB1FF7E}"/>
                </a:ext>
              </a:extLst>
            </p:cNvPr>
            <p:cNvGrpSpPr/>
            <p:nvPr/>
          </p:nvGrpSpPr>
          <p:grpSpPr>
            <a:xfrm>
              <a:off x="492858" y="3906157"/>
              <a:ext cx="11291146" cy="2763575"/>
              <a:chOff x="1354633" y="4399871"/>
              <a:chExt cx="9550931" cy="2121953"/>
            </a:xfrm>
          </p:grpSpPr>
          <p:sp>
            <p:nvSpPr>
              <p:cNvPr id="44" name="TextBox 43">
                <a:extLst>
                  <a:ext uri="{FF2B5EF4-FFF2-40B4-BE49-F238E27FC236}">
                    <a16:creationId xmlns:a16="http://schemas.microsoft.com/office/drawing/2014/main" id="{BAAAFA65-E071-7B4C-BF50-653A0B9C6101}"/>
                  </a:ext>
                </a:extLst>
              </p:cNvPr>
              <p:cNvSpPr txBox="1"/>
              <p:nvPr/>
            </p:nvSpPr>
            <p:spPr>
              <a:xfrm>
                <a:off x="1354633" y="4813260"/>
                <a:ext cx="9550931" cy="1708564"/>
              </a:xfrm>
              <a:prstGeom prst="rect">
                <a:avLst/>
              </a:prstGeom>
              <a:solidFill>
                <a:srgbClr val="FCECFB"/>
              </a:solidFill>
              <a:ln w="76200">
                <a:solidFill>
                  <a:srgbClr val="942093"/>
                </a:solidFill>
                <a:miter lim="800000"/>
              </a:ln>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1" name="TextBox 40">
                <a:extLst>
                  <a:ext uri="{FF2B5EF4-FFF2-40B4-BE49-F238E27FC236}">
                    <a16:creationId xmlns:a16="http://schemas.microsoft.com/office/drawing/2014/main" id="{BD5DA1B8-72F0-E745-B02D-3DCC1C44936E}"/>
                  </a:ext>
                </a:extLst>
              </p:cNvPr>
              <p:cNvSpPr txBox="1"/>
              <p:nvPr/>
            </p:nvSpPr>
            <p:spPr>
              <a:xfrm>
                <a:off x="6199863" y="4921166"/>
                <a:ext cx="4576976" cy="1495361"/>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Revenue</a:t>
                </a:r>
                <a:r>
                  <a:rPr kumimoji="0" lang="en-US" sz="2800" b="1" i="0" u="none" strike="noStrike" kern="1200" cap="none" spc="0" normalizeH="0" baseline="0" noProof="0" dirty="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3" name="TextBox 42">
                <a:extLst>
                  <a:ext uri="{FF2B5EF4-FFF2-40B4-BE49-F238E27FC236}">
                    <a16:creationId xmlns:a16="http://schemas.microsoft.com/office/drawing/2014/main" id="{D0447C74-849A-FA45-94A5-42A20A0B2C0E}"/>
                  </a:ext>
                </a:extLst>
              </p:cNvPr>
              <p:cNvSpPr txBox="1"/>
              <p:nvPr/>
            </p:nvSpPr>
            <p:spPr>
              <a:xfrm>
                <a:off x="1481256" y="4921166"/>
                <a:ext cx="4552539" cy="1495361"/>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Expenses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cxnSp>
            <p:nvCxnSpPr>
              <p:cNvPr id="46" name="Straight Connector 45">
                <a:extLst>
                  <a:ext uri="{FF2B5EF4-FFF2-40B4-BE49-F238E27FC236}">
                    <a16:creationId xmlns:a16="http://schemas.microsoft.com/office/drawing/2014/main" id="{166116F0-EFD1-1D42-93A4-25C271A8EFAA}"/>
                  </a:ext>
                </a:extLst>
              </p:cNvPr>
              <p:cNvCxnSpPr>
                <a:cxnSpLocks/>
                <a:stCxn id="45" idx="2"/>
              </p:cNvCxnSpPr>
              <p:nvPr/>
            </p:nvCxnSpPr>
            <p:spPr>
              <a:xfrm>
                <a:off x="7013902" y="4399871"/>
                <a:ext cx="7436" cy="434694"/>
              </a:xfrm>
              <a:prstGeom prst="line">
                <a:avLst/>
              </a:prstGeom>
              <a:ln w="76200">
                <a:solidFill>
                  <a:srgbClr val="942093"/>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D9704C7-709F-544C-A89E-7C8DCE0BCA2C}"/>
                </a:ext>
              </a:extLst>
            </p:cNvPr>
            <p:cNvSpPr txBox="1"/>
            <p:nvPr/>
          </p:nvSpPr>
          <p:spPr>
            <a:xfrm>
              <a:off x="492858" y="773769"/>
              <a:ext cx="5544457" cy="3542737"/>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Assets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grpSp>
      <p:grpSp>
        <p:nvGrpSpPr>
          <p:cNvPr id="68" name="Group 67">
            <a:extLst>
              <a:ext uri="{FF2B5EF4-FFF2-40B4-BE49-F238E27FC236}">
                <a16:creationId xmlns:a16="http://schemas.microsoft.com/office/drawing/2014/main" id="{0FAFDE31-17C4-694A-9315-7CA4875BA5A6}"/>
              </a:ext>
            </a:extLst>
          </p:cNvPr>
          <p:cNvGrpSpPr/>
          <p:nvPr/>
        </p:nvGrpSpPr>
        <p:grpSpPr>
          <a:xfrm>
            <a:off x="4248000" y="2850495"/>
            <a:ext cx="1620000" cy="1116000"/>
            <a:chOff x="3810000" y="2381250"/>
            <a:chExt cx="1390650" cy="1230631"/>
          </a:xfrm>
          <a:solidFill>
            <a:schemeClr val="accent6">
              <a:lumMod val="75000"/>
            </a:schemeClr>
          </a:solidFill>
        </p:grpSpPr>
        <p:sp>
          <p:nvSpPr>
            <p:cNvPr id="69" name="L-Shape 68">
              <a:extLst>
                <a:ext uri="{FF2B5EF4-FFF2-40B4-BE49-F238E27FC236}">
                  <a16:creationId xmlns:a16="http://schemas.microsoft.com/office/drawing/2014/main" id="{C916329F-8F7D-F447-AC3E-053EBC610106}"/>
                </a:ext>
              </a:extLst>
            </p:cNvPr>
            <p:cNvSpPr/>
            <p:nvPr/>
          </p:nvSpPr>
          <p:spPr>
            <a:xfrm flipH="1">
              <a:off x="4505325"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0" name="L-Shape 69">
              <a:extLst>
                <a:ext uri="{FF2B5EF4-FFF2-40B4-BE49-F238E27FC236}">
                  <a16:creationId xmlns:a16="http://schemas.microsoft.com/office/drawing/2014/main" id="{55CBAD70-B8C8-BE49-91EF-EB9AD318FD64}"/>
                </a:ext>
              </a:extLst>
            </p:cNvPr>
            <p:cNvSpPr/>
            <p:nvPr/>
          </p:nvSpPr>
          <p:spPr>
            <a:xfrm>
              <a:off x="3810000"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3" name="Group 2">
            <a:extLst>
              <a:ext uri="{FF2B5EF4-FFF2-40B4-BE49-F238E27FC236}">
                <a16:creationId xmlns:a16="http://schemas.microsoft.com/office/drawing/2014/main" id="{4F1A6A0D-8815-F841-B6AF-961D92BF5699}"/>
              </a:ext>
            </a:extLst>
          </p:cNvPr>
          <p:cNvGrpSpPr/>
          <p:nvPr/>
        </p:nvGrpSpPr>
        <p:grpSpPr>
          <a:xfrm>
            <a:off x="2458800" y="1443348"/>
            <a:ext cx="1620000" cy="2515350"/>
            <a:chOff x="671549" y="1402787"/>
            <a:chExt cx="1620000" cy="2549293"/>
          </a:xfrm>
        </p:grpSpPr>
        <p:sp>
          <p:nvSpPr>
            <p:cNvPr id="75" name="L-Shape 74">
              <a:extLst>
                <a:ext uri="{FF2B5EF4-FFF2-40B4-BE49-F238E27FC236}">
                  <a16:creationId xmlns:a16="http://schemas.microsoft.com/office/drawing/2014/main" id="{40AFD111-C01B-474D-9CE9-92D7DED4680D}"/>
                </a:ext>
              </a:extLst>
            </p:cNvPr>
            <p:cNvSpPr/>
            <p:nvPr/>
          </p:nvSpPr>
          <p:spPr>
            <a:xfrm flipH="1">
              <a:off x="1481549" y="1402787"/>
              <a:ext cx="810000" cy="2549293"/>
            </a:xfrm>
            <a:prstGeom prst="corner">
              <a:avLst>
                <a:gd name="adj1" fmla="val 6497"/>
                <a:gd name="adj2" fmla="val 69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sp>
          <p:nvSpPr>
            <p:cNvPr id="76" name="L-Shape 75">
              <a:extLst>
                <a:ext uri="{FF2B5EF4-FFF2-40B4-BE49-F238E27FC236}">
                  <a16:creationId xmlns:a16="http://schemas.microsoft.com/office/drawing/2014/main" id="{A05CE061-205B-DC4F-8FDE-954DCB992C30}"/>
                </a:ext>
              </a:extLst>
            </p:cNvPr>
            <p:cNvSpPr/>
            <p:nvPr/>
          </p:nvSpPr>
          <p:spPr>
            <a:xfrm>
              <a:off x="671549" y="1402787"/>
              <a:ext cx="810000" cy="2549293"/>
            </a:xfrm>
            <a:prstGeom prst="corner">
              <a:avLst>
                <a:gd name="adj1" fmla="val 6497"/>
                <a:gd name="adj2" fmla="val 733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grpSp>
      <p:grpSp>
        <p:nvGrpSpPr>
          <p:cNvPr id="77" name="Group 76">
            <a:extLst>
              <a:ext uri="{FF2B5EF4-FFF2-40B4-BE49-F238E27FC236}">
                <a16:creationId xmlns:a16="http://schemas.microsoft.com/office/drawing/2014/main" id="{2521A7CC-DB3D-AE45-BD4C-1DF27CA0BB15}"/>
              </a:ext>
            </a:extLst>
          </p:cNvPr>
          <p:cNvGrpSpPr/>
          <p:nvPr/>
        </p:nvGrpSpPr>
        <p:grpSpPr>
          <a:xfrm>
            <a:off x="673200" y="3340800"/>
            <a:ext cx="1620000" cy="613673"/>
            <a:chOff x="3810000" y="2381250"/>
            <a:chExt cx="1390650" cy="1230631"/>
          </a:xfrm>
          <a:solidFill>
            <a:schemeClr val="accent6">
              <a:lumMod val="75000"/>
            </a:schemeClr>
          </a:solidFill>
        </p:grpSpPr>
        <p:sp>
          <p:nvSpPr>
            <p:cNvPr id="78" name="L-Shape 77">
              <a:extLst>
                <a:ext uri="{FF2B5EF4-FFF2-40B4-BE49-F238E27FC236}">
                  <a16:creationId xmlns:a16="http://schemas.microsoft.com/office/drawing/2014/main" id="{B99F5FC8-696C-664D-8BB1-F085E5F5B13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9" name="L-Shape 78">
              <a:extLst>
                <a:ext uri="{FF2B5EF4-FFF2-40B4-BE49-F238E27FC236}">
                  <a16:creationId xmlns:a16="http://schemas.microsoft.com/office/drawing/2014/main" id="{C4960DC6-0824-2E49-98C1-5C0A9A2FB5A7}"/>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 name="TextBox 36">
            <a:extLst>
              <a:ext uri="{FF2B5EF4-FFF2-40B4-BE49-F238E27FC236}">
                <a16:creationId xmlns:a16="http://schemas.microsoft.com/office/drawing/2014/main" id="{E223E90B-6A6B-1141-A651-0CC76824BD64}"/>
              </a:ext>
            </a:extLst>
          </p:cNvPr>
          <p:cNvSpPr txBox="1"/>
          <p:nvPr/>
        </p:nvSpPr>
        <p:spPr>
          <a:xfrm>
            <a:off x="2551146" y="3924000"/>
            <a:ext cx="13933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Cash at bank</a:t>
            </a:r>
          </a:p>
        </p:txBody>
      </p:sp>
      <p:sp>
        <p:nvSpPr>
          <p:cNvPr id="108" name="TextBox 107">
            <a:extLst>
              <a:ext uri="{FF2B5EF4-FFF2-40B4-BE49-F238E27FC236}">
                <a16:creationId xmlns:a16="http://schemas.microsoft.com/office/drawing/2014/main" id="{0AB4F2A3-4613-A14B-9B24-5809A17207EC}"/>
              </a:ext>
            </a:extLst>
          </p:cNvPr>
          <p:cNvSpPr txBox="1"/>
          <p:nvPr/>
        </p:nvSpPr>
        <p:spPr>
          <a:xfrm>
            <a:off x="4292494" y="3924000"/>
            <a:ext cx="1531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Inventory</a:t>
            </a:r>
          </a:p>
        </p:txBody>
      </p:sp>
      <p:sp>
        <p:nvSpPr>
          <p:cNvPr id="109" name="TextBox 108">
            <a:extLst>
              <a:ext uri="{FF2B5EF4-FFF2-40B4-BE49-F238E27FC236}">
                <a16:creationId xmlns:a16="http://schemas.microsoft.com/office/drawing/2014/main" id="{B694B919-534C-2C41-8C61-09F0BDF0CC10}"/>
              </a:ext>
            </a:extLst>
          </p:cNvPr>
          <p:cNvSpPr txBox="1"/>
          <p:nvPr/>
        </p:nvSpPr>
        <p:spPr>
          <a:xfrm>
            <a:off x="4101806" y="2478490"/>
            <a:ext cx="19113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Deferred expenses</a:t>
            </a:r>
          </a:p>
        </p:txBody>
      </p:sp>
      <p:sp>
        <p:nvSpPr>
          <p:cNvPr id="110" name="TextBox 109">
            <a:extLst>
              <a:ext uri="{FF2B5EF4-FFF2-40B4-BE49-F238E27FC236}">
                <a16:creationId xmlns:a16="http://schemas.microsoft.com/office/drawing/2014/main" id="{250FFD4C-0E18-2143-A991-253A9FB19C67}"/>
              </a:ext>
            </a:extLst>
          </p:cNvPr>
          <p:cNvSpPr txBox="1"/>
          <p:nvPr/>
        </p:nvSpPr>
        <p:spPr>
          <a:xfrm>
            <a:off x="661400" y="3924000"/>
            <a:ext cx="16473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Equipment</a:t>
            </a:r>
          </a:p>
        </p:txBody>
      </p:sp>
      <p:sp>
        <p:nvSpPr>
          <p:cNvPr id="111" name="TextBox 110">
            <a:extLst>
              <a:ext uri="{FF2B5EF4-FFF2-40B4-BE49-F238E27FC236}">
                <a16:creationId xmlns:a16="http://schemas.microsoft.com/office/drawing/2014/main" id="{90449D72-B487-F94C-A127-21B967258AB2}"/>
              </a:ext>
            </a:extLst>
          </p:cNvPr>
          <p:cNvSpPr txBox="1"/>
          <p:nvPr/>
        </p:nvSpPr>
        <p:spPr>
          <a:xfrm>
            <a:off x="2570770" y="6192000"/>
            <a:ext cx="158566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Advertising</a:t>
            </a:r>
          </a:p>
        </p:txBody>
      </p:sp>
      <p:sp>
        <p:nvSpPr>
          <p:cNvPr id="112" name="TextBox 111">
            <a:extLst>
              <a:ext uri="{FF2B5EF4-FFF2-40B4-BE49-F238E27FC236}">
                <a16:creationId xmlns:a16="http://schemas.microsoft.com/office/drawing/2014/main" id="{121B5738-587C-A94B-A311-E07450FCA23E}"/>
              </a:ext>
            </a:extLst>
          </p:cNvPr>
          <p:cNvSpPr txBox="1"/>
          <p:nvPr/>
        </p:nvSpPr>
        <p:spPr>
          <a:xfrm>
            <a:off x="2596439" y="5339671"/>
            <a:ext cx="159056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Cleaning</a:t>
            </a:r>
          </a:p>
        </p:txBody>
      </p:sp>
      <p:sp>
        <p:nvSpPr>
          <p:cNvPr id="113" name="TextBox 112">
            <a:extLst>
              <a:ext uri="{FF2B5EF4-FFF2-40B4-BE49-F238E27FC236}">
                <a16:creationId xmlns:a16="http://schemas.microsoft.com/office/drawing/2014/main" id="{F3592B3A-B1AE-554C-9B22-8AACD07ADAAD}"/>
              </a:ext>
            </a:extLst>
          </p:cNvPr>
          <p:cNvSpPr txBox="1"/>
          <p:nvPr/>
        </p:nvSpPr>
        <p:spPr>
          <a:xfrm>
            <a:off x="4306077" y="6192000"/>
            <a:ext cx="16064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Cost of sales</a:t>
            </a:r>
          </a:p>
        </p:txBody>
      </p:sp>
      <p:sp>
        <p:nvSpPr>
          <p:cNvPr id="114" name="TextBox 113">
            <a:extLst>
              <a:ext uri="{FF2B5EF4-FFF2-40B4-BE49-F238E27FC236}">
                <a16:creationId xmlns:a16="http://schemas.microsoft.com/office/drawing/2014/main" id="{1EEBC55C-3C1F-1642-8926-FEB0EBD0F049}"/>
              </a:ext>
            </a:extLst>
          </p:cNvPr>
          <p:cNvSpPr txBox="1"/>
          <p:nvPr/>
        </p:nvSpPr>
        <p:spPr>
          <a:xfrm>
            <a:off x="796515" y="6192000"/>
            <a:ext cx="16036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Depreciation</a:t>
            </a:r>
          </a:p>
        </p:txBody>
      </p:sp>
      <p:sp>
        <p:nvSpPr>
          <p:cNvPr id="115" name="TextBox 114">
            <a:extLst>
              <a:ext uri="{FF2B5EF4-FFF2-40B4-BE49-F238E27FC236}">
                <a16:creationId xmlns:a16="http://schemas.microsoft.com/office/drawing/2014/main" id="{50607C56-98BD-A043-A296-94D13A8EB2D9}"/>
              </a:ext>
            </a:extLst>
          </p:cNvPr>
          <p:cNvSpPr txBox="1"/>
          <p:nvPr/>
        </p:nvSpPr>
        <p:spPr>
          <a:xfrm>
            <a:off x="6295758" y="6192000"/>
            <a:ext cx="18427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Revenue (sales)</a:t>
            </a:r>
          </a:p>
        </p:txBody>
      </p:sp>
      <p:sp>
        <p:nvSpPr>
          <p:cNvPr id="117" name="TextBox 116">
            <a:extLst>
              <a:ext uri="{FF2B5EF4-FFF2-40B4-BE49-F238E27FC236}">
                <a16:creationId xmlns:a16="http://schemas.microsoft.com/office/drawing/2014/main" id="{237BC73F-6C09-3846-969F-9D9F0BD4F56E}"/>
              </a:ext>
            </a:extLst>
          </p:cNvPr>
          <p:cNvSpPr txBox="1"/>
          <p:nvPr/>
        </p:nvSpPr>
        <p:spPr>
          <a:xfrm>
            <a:off x="10028967" y="2029411"/>
            <a:ext cx="15936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Bank loan</a:t>
            </a:r>
          </a:p>
        </p:txBody>
      </p:sp>
      <p:sp>
        <p:nvSpPr>
          <p:cNvPr id="118" name="TextBox 117">
            <a:extLst>
              <a:ext uri="{FF2B5EF4-FFF2-40B4-BE49-F238E27FC236}">
                <a16:creationId xmlns:a16="http://schemas.microsoft.com/office/drawing/2014/main" id="{771DDF6F-B29C-AF46-A26D-B05A0E9136DB}"/>
              </a:ext>
            </a:extLst>
          </p:cNvPr>
          <p:cNvSpPr txBox="1"/>
          <p:nvPr/>
        </p:nvSpPr>
        <p:spPr>
          <a:xfrm>
            <a:off x="8114313" y="2028286"/>
            <a:ext cx="18642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Deferred revenue</a:t>
            </a:r>
          </a:p>
        </p:txBody>
      </p:sp>
      <p:sp>
        <p:nvSpPr>
          <p:cNvPr id="121" name="TextBox 120">
            <a:extLst>
              <a:ext uri="{FF2B5EF4-FFF2-40B4-BE49-F238E27FC236}">
                <a16:creationId xmlns:a16="http://schemas.microsoft.com/office/drawing/2014/main" id="{4AF78C35-DE89-ED4B-B9E2-054D93E394F4}"/>
              </a:ext>
            </a:extLst>
          </p:cNvPr>
          <p:cNvSpPr txBox="1"/>
          <p:nvPr/>
        </p:nvSpPr>
        <p:spPr>
          <a:xfrm>
            <a:off x="3184560" y="361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30,000</a:t>
            </a:r>
          </a:p>
        </p:txBody>
      </p:sp>
      <p:sp>
        <p:nvSpPr>
          <p:cNvPr id="154" name="TextBox 153">
            <a:extLst>
              <a:ext uri="{FF2B5EF4-FFF2-40B4-BE49-F238E27FC236}">
                <a16:creationId xmlns:a16="http://schemas.microsoft.com/office/drawing/2014/main" id="{6E437928-42EA-BF44-9750-7DDD88EE0279}"/>
              </a:ext>
            </a:extLst>
          </p:cNvPr>
          <p:cNvSpPr txBox="1"/>
          <p:nvPr/>
        </p:nvSpPr>
        <p:spPr>
          <a:xfrm>
            <a:off x="3184560" y="334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20,000</a:t>
            </a:r>
          </a:p>
        </p:txBody>
      </p:sp>
      <p:sp>
        <p:nvSpPr>
          <p:cNvPr id="157" name="TextBox 156">
            <a:extLst>
              <a:ext uri="{FF2B5EF4-FFF2-40B4-BE49-F238E27FC236}">
                <a16:creationId xmlns:a16="http://schemas.microsoft.com/office/drawing/2014/main" id="{0C9613FE-066E-314E-BC8D-6E10D36BF1A1}"/>
              </a:ext>
            </a:extLst>
          </p:cNvPr>
          <p:cNvSpPr txBox="1"/>
          <p:nvPr/>
        </p:nvSpPr>
        <p:spPr>
          <a:xfrm>
            <a:off x="3298373" y="3074709"/>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5,000</a:t>
            </a:r>
          </a:p>
        </p:txBody>
      </p:sp>
      <p:sp>
        <p:nvSpPr>
          <p:cNvPr id="163" name="TextBox 162">
            <a:extLst>
              <a:ext uri="{FF2B5EF4-FFF2-40B4-BE49-F238E27FC236}">
                <a16:creationId xmlns:a16="http://schemas.microsoft.com/office/drawing/2014/main" id="{9ECF76B1-D232-594B-AEC5-8EBA9E7B4293}"/>
              </a:ext>
            </a:extLst>
          </p:cNvPr>
          <p:cNvSpPr txBox="1"/>
          <p:nvPr/>
        </p:nvSpPr>
        <p:spPr>
          <a:xfrm>
            <a:off x="3469894" y="253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700</a:t>
            </a:r>
          </a:p>
        </p:txBody>
      </p:sp>
      <p:sp>
        <p:nvSpPr>
          <p:cNvPr id="181" name="TextBox 180">
            <a:extLst>
              <a:ext uri="{FF2B5EF4-FFF2-40B4-BE49-F238E27FC236}">
                <a16:creationId xmlns:a16="http://schemas.microsoft.com/office/drawing/2014/main" id="{F9F58AF2-2027-7140-9032-10E07B0F4431}"/>
              </a:ext>
            </a:extLst>
          </p:cNvPr>
          <p:cNvSpPr txBox="1"/>
          <p:nvPr/>
        </p:nvSpPr>
        <p:spPr>
          <a:xfrm>
            <a:off x="3583708" y="2264709"/>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a:t>
            </a:r>
          </a:p>
        </p:txBody>
      </p:sp>
      <p:sp>
        <p:nvSpPr>
          <p:cNvPr id="169" name="TextBox 168">
            <a:extLst>
              <a:ext uri="{FF2B5EF4-FFF2-40B4-BE49-F238E27FC236}">
                <a16:creationId xmlns:a16="http://schemas.microsoft.com/office/drawing/2014/main" id="{A8BCCDD3-7ADC-E14B-B0FA-BC3D931C3BE4}"/>
              </a:ext>
            </a:extLst>
          </p:cNvPr>
          <p:cNvSpPr txBox="1"/>
          <p:nvPr/>
        </p:nvSpPr>
        <p:spPr>
          <a:xfrm>
            <a:off x="3713366" y="5031445"/>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a:t>
            </a:r>
          </a:p>
        </p:txBody>
      </p:sp>
      <p:sp>
        <p:nvSpPr>
          <p:cNvPr id="172" name="TextBox 171">
            <a:extLst>
              <a:ext uri="{FF2B5EF4-FFF2-40B4-BE49-F238E27FC236}">
                <a16:creationId xmlns:a16="http://schemas.microsoft.com/office/drawing/2014/main" id="{1E829A5C-2F66-F748-9AB9-2ABF768ADAA8}"/>
              </a:ext>
            </a:extLst>
          </p:cNvPr>
          <p:cNvSpPr txBox="1"/>
          <p:nvPr/>
        </p:nvSpPr>
        <p:spPr>
          <a:xfrm>
            <a:off x="3469894" y="172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175" name="TextBox 174">
            <a:extLst>
              <a:ext uri="{FF2B5EF4-FFF2-40B4-BE49-F238E27FC236}">
                <a16:creationId xmlns:a16="http://schemas.microsoft.com/office/drawing/2014/main" id="{1EDF2EBA-BB67-8B4C-A078-DBEAC0E841AA}"/>
              </a:ext>
            </a:extLst>
          </p:cNvPr>
          <p:cNvSpPr txBox="1"/>
          <p:nvPr/>
        </p:nvSpPr>
        <p:spPr>
          <a:xfrm>
            <a:off x="3469894" y="145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800</a:t>
            </a:r>
          </a:p>
        </p:txBody>
      </p:sp>
      <p:sp>
        <p:nvSpPr>
          <p:cNvPr id="178" name="TextBox 177">
            <a:extLst>
              <a:ext uri="{FF2B5EF4-FFF2-40B4-BE49-F238E27FC236}">
                <a16:creationId xmlns:a16="http://schemas.microsoft.com/office/drawing/2014/main" id="{222045B8-0A29-5D40-B258-A790A73168E9}"/>
              </a:ext>
            </a:extLst>
          </p:cNvPr>
          <p:cNvSpPr txBox="1"/>
          <p:nvPr/>
        </p:nvSpPr>
        <p:spPr>
          <a:xfrm>
            <a:off x="3184560" y="280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10,000</a:t>
            </a:r>
          </a:p>
        </p:txBody>
      </p:sp>
      <p:sp>
        <p:nvSpPr>
          <p:cNvPr id="119" name="TextBox 118">
            <a:extLst>
              <a:ext uri="{FF2B5EF4-FFF2-40B4-BE49-F238E27FC236}">
                <a16:creationId xmlns:a16="http://schemas.microsoft.com/office/drawing/2014/main" id="{0244EA70-5881-3148-80B9-6DFFE16A9FDA}"/>
              </a:ext>
            </a:extLst>
          </p:cNvPr>
          <p:cNvSpPr txBox="1"/>
          <p:nvPr/>
        </p:nvSpPr>
        <p:spPr>
          <a:xfrm>
            <a:off x="10026435" y="3924000"/>
            <a:ext cx="16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Contributed capital</a:t>
            </a:r>
          </a:p>
        </p:txBody>
      </p:sp>
      <p:sp>
        <p:nvSpPr>
          <p:cNvPr id="2" name="Down Arrow 1">
            <a:extLst>
              <a:ext uri="{FF2B5EF4-FFF2-40B4-BE49-F238E27FC236}">
                <a16:creationId xmlns:a16="http://schemas.microsoft.com/office/drawing/2014/main" id="{F86048BE-D5F3-F04C-A5C9-FD8784673821}"/>
              </a:ext>
            </a:extLst>
          </p:cNvPr>
          <p:cNvSpPr/>
          <p:nvPr/>
        </p:nvSpPr>
        <p:spPr>
          <a:xfrm>
            <a:off x="3011371" y="152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Down Arrow 198">
            <a:extLst>
              <a:ext uri="{FF2B5EF4-FFF2-40B4-BE49-F238E27FC236}">
                <a16:creationId xmlns:a16="http://schemas.microsoft.com/office/drawing/2014/main" id="{3FD208AA-CF32-B64F-B03C-969D3C0C8C66}"/>
              </a:ext>
            </a:extLst>
          </p:cNvPr>
          <p:cNvSpPr/>
          <p:nvPr/>
        </p:nvSpPr>
        <p:spPr>
          <a:xfrm rot="10800000">
            <a:off x="3011371" y="177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Down Arrow 199">
            <a:extLst>
              <a:ext uri="{FF2B5EF4-FFF2-40B4-BE49-F238E27FC236}">
                <a16:creationId xmlns:a16="http://schemas.microsoft.com/office/drawing/2014/main" id="{1FAF3004-1D41-C745-8781-BBD1028A56FD}"/>
              </a:ext>
            </a:extLst>
          </p:cNvPr>
          <p:cNvSpPr/>
          <p:nvPr/>
        </p:nvSpPr>
        <p:spPr>
          <a:xfrm>
            <a:off x="3011371" y="233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Down Arrow 200">
            <a:extLst>
              <a:ext uri="{FF2B5EF4-FFF2-40B4-BE49-F238E27FC236}">
                <a16:creationId xmlns:a16="http://schemas.microsoft.com/office/drawing/2014/main" id="{CBCC3500-5911-CC46-9CDA-4AA54F742FE8}"/>
              </a:ext>
            </a:extLst>
          </p:cNvPr>
          <p:cNvSpPr/>
          <p:nvPr/>
        </p:nvSpPr>
        <p:spPr>
          <a:xfrm rot="10800000">
            <a:off x="3011371" y="258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Down Arrow 202">
            <a:extLst>
              <a:ext uri="{FF2B5EF4-FFF2-40B4-BE49-F238E27FC236}">
                <a16:creationId xmlns:a16="http://schemas.microsoft.com/office/drawing/2014/main" id="{F34EE384-BD9E-2B45-8928-249AF3342E54}"/>
              </a:ext>
            </a:extLst>
          </p:cNvPr>
          <p:cNvSpPr/>
          <p:nvPr/>
        </p:nvSpPr>
        <p:spPr>
          <a:xfrm>
            <a:off x="3011371" y="287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Down Arrow 203">
            <a:extLst>
              <a:ext uri="{FF2B5EF4-FFF2-40B4-BE49-F238E27FC236}">
                <a16:creationId xmlns:a16="http://schemas.microsoft.com/office/drawing/2014/main" id="{18440202-5302-0C4E-A297-36C9AEB943B1}"/>
              </a:ext>
            </a:extLst>
          </p:cNvPr>
          <p:cNvSpPr/>
          <p:nvPr/>
        </p:nvSpPr>
        <p:spPr>
          <a:xfrm>
            <a:off x="3011371" y="314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Down Arrow 204">
            <a:extLst>
              <a:ext uri="{FF2B5EF4-FFF2-40B4-BE49-F238E27FC236}">
                <a16:creationId xmlns:a16="http://schemas.microsoft.com/office/drawing/2014/main" id="{06655FC9-46C0-8340-9B86-492124572EDB}"/>
              </a:ext>
            </a:extLst>
          </p:cNvPr>
          <p:cNvSpPr/>
          <p:nvPr/>
        </p:nvSpPr>
        <p:spPr>
          <a:xfrm rot="10800000">
            <a:off x="3011371" y="339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Down Arrow 205">
            <a:extLst>
              <a:ext uri="{FF2B5EF4-FFF2-40B4-BE49-F238E27FC236}">
                <a16:creationId xmlns:a16="http://schemas.microsoft.com/office/drawing/2014/main" id="{DF283A28-19DA-BB45-89DB-B37E818C679B}"/>
              </a:ext>
            </a:extLst>
          </p:cNvPr>
          <p:cNvSpPr/>
          <p:nvPr/>
        </p:nvSpPr>
        <p:spPr>
          <a:xfrm rot="10800000">
            <a:off x="3011371" y="366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TextBox 206">
            <a:extLst>
              <a:ext uri="{FF2B5EF4-FFF2-40B4-BE49-F238E27FC236}">
                <a16:creationId xmlns:a16="http://schemas.microsoft.com/office/drawing/2014/main" id="{4031B2E0-821C-9544-BDBB-7BE8E8626AEE}"/>
              </a:ext>
            </a:extLst>
          </p:cNvPr>
          <p:cNvSpPr txBox="1"/>
          <p:nvPr/>
        </p:nvSpPr>
        <p:spPr>
          <a:xfrm>
            <a:off x="10785455" y="1718255"/>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30,000</a:t>
            </a:r>
          </a:p>
        </p:txBody>
      </p:sp>
      <p:sp>
        <p:nvSpPr>
          <p:cNvPr id="209" name="TextBox 208">
            <a:extLst>
              <a:ext uri="{FF2B5EF4-FFF2-40B4-BE49-F238E27FC236}">
                <a16:creationId xmlns:a16="http://schemas.microsoft.com/office/drawing/2014/main" id="{DBE8AEB2-6A45-E64A-8F5D-ADD7C54979A7}"/>
              </a:ext>
            </a:extLst>
          </p:cNvPr>
          <p:cNvSpPr txBox="1"/>
          <p:nvPr/>
        </p:nvSpPr>
        <p:spPr>
          <a:xfrm>
            <a:off x="10776926" y="3605780"/>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20,000</a:t>
            </a:r>
          </a:p>
        </p:txBody>
      </p:sp>
      <p:sp>
        <p:nvSpPr>
          <p:cNvPr id="211" name="TextBox 210">
            <a:extLst>
              <a:ext uri="{FF2B5EF4-FFF2-40B4-BE49-F238E27FC236}">
                <a16:creationId xmlns:a16="http://schemas.microsoft.com/office/drawing/2014/main" id="{262F1506-867F-B34F-883F-A3CA5507189A}"/>
              </a:ext>
            </a:extLst>
          </p:cNvPr>
          <p:cNvSpPr txBox="1"/>
          <p:nvPr/>
        </p:nvSpPr>
        <p:spPr>
          <a:xfrm>
            <a:off x="10732895" y="1448255"/>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5,000</a:t>
            </a:r>
          </a:p>
        </p:txBody>
      </p:sp>
      <p:sp>
        <p:nvSpPr>
          <p:cNvPr id="213" name="TextBox 212">
            <a:extLst>
              <a:ext uri="{FF2B5EF4-FFF2-40B4-BE49-F238E27FC236}">
                <a16:creationId xmlns:a16="http://schemas.microsoft.com/office/drawing/2014/main" id="{C1E848E5-21E0-0A46-976F-5F74E418DBAD}"/>
              </a:ext>
            </a:extLst>
          </p:cNvPr>
          <p:cNvSpPr txBox="1"/>
          <p:nvPr/>
        </p:nvSpPr>
        <p:spPr>
          <a:xfrm>
            <a:off x="4984560" y="3610092"/>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10,000</a:t>
            </a:r>
          </a:p>
        </p:txBody>
      </p:sp>
      <p:sp>
        <p:nvSpPr>
          <p:cNvPr id="215" name="TextBox 214">
            <a:extLst>
              <a:ext uri="{FF2B5EF4-FFF2-40B4-BE49-F238E27FC236}">
                <a16:creationId xmlns:a16="http://schemas.microsoft.com/office/drawing/2014/main" id="{4D2B276C-17E8-F34D-8EA7-F3F8C85A5737}"/>
              </a:ext>
            </a:extLst>
          </p:cNvPr>
          <p:cNvSpPr txBox="1"/>
          <p:nvPr/>
        </p:nvSpPr>
        <p:spPr>
          <a:xfrm>
            <a:off x="7429894" y="59050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700</a:t>
            </a:r>
          </a:p>
        </p:txBody>
      </p:sp>
      <p:sp>
        <p:nvSpPr>
          <p:cNvPr id="217" name="Down Arrow 216">
            <a:extLst>
              <a:ext uri="{FF2B5EF4-FFF2-40B4-BE49-F238E27FC236}">
                <a16:creationId xmlns:a16="http://schemas.microsoft.com/office/drawing/2014/main" id="{F8618D62-2A62-F241-A7EE-1EBE8B7E7961}"/>
              </a:ext>
            </a:extLst>
          </p:cNvPr>
          <p:cNvSpPr/>
          <p:nvPr/>
        </p:nvSpPr>
        <p:spPr>
          <a:xfrm rot="10800000">
            <a:off x="6984000" y="59430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8" name="Down Arrow 217">
            <a:extLst>
              <a:ext uri="{FF2B5EF4-FFF2-40B4-BE49-F238E27FC236}">
                <a16:creationId xmlns:a16="http://schemas.microsoft.com/office/drawing/2014/main" id="{4482D691-4D69-A242-A177-A1C5F39277C4}"/>
              </a:ext>
            </a:extLst>
          </p:cNvPr>
          <p:cNvSpPr/>
          <p:nvPr/>
        </p:nvSpPr>
        <p:spPr>
          <a:xfrm rot="10800000">
            <a:off x="10630284" y="3659745"/>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9" name="Down Arrow 218">
            <a:extLst>
              <a:ext uri="{FF2B5EF4-FFF2-40B4-BE49-F238E27FC236}">
                <a16:creationId xmlns:a16="http://schemas.microsoft.com/office/drawing/2014/main" id="{416110E3-A2AB-8642-98D1-C205A158295A}"/>
              </a:ext>
            </a:extLst>
          </p:cNvPr>
          <p:cNvSpPr/>
          <p:nvPr/>
        </p:nvSpPr>
        <p:spPr>
          <a:xfrm rot="10800000">
            <a:off x="3096000" y="5082325"/>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D59EDECC-B1D1-B040-BBB3-304302444F36}"/>
              </a:ext>
            </a:extLst>
          </p:cNvPr>
          <p:cNvSpPr txBox="1"/>
          <p:nvPr/>
        </p:nvSpPr>
        <p:spPr>
          <a:xfrm>
            <a:off x="3469894" y="199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a:t>
            </a:r>
          </a:p>
        </p:txBody>
      </p:sp>
      <p:sp>
        <p:nvSpPr>
          <p:cNvPr id="221" name="Down Arrow 220">
            <a:extLst>
              <a:ext uri="{FF2B5EF4-FFF2-40B4-BE49-F238E27FC236}">
                <a16:creationId xmlns:a16="http://schemas.microsoft.com/office/drawing/2014/main" id="{123666BC-850F-5440-BFCE-47B8E5B5429B}"/>
              </a:ext>
            </a:extLst>
          </p:cNvPr>
          <p:cNvSpPr/>
          <p:nvPr/>
        </p:nvSpPr>
        <p:spPr>
          <a:xfrm rot="10800000">
            <a:off x="3007666" y="204993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TextBox 221">
            <a:extLst>
              <a:ext uri="{FF2B5EF4-FFF2-40B4-BE49-F238E27FC236}">
                <a16:creationId xmlns:a16="http://schemas.microsoft.com/office/drawing/2014/main" id="{4E8E55AB-8646-4444-AA0F-27111F6035C3}"/>
              </a:ext>
            </a:extLst>
          </p:cNvPr>
          <p:cNvSpPr txBox="1"/>
          <p:nvPr/>
        </p:nvSpPr>
        <p:spPr>
          <a:xfrm>
            <a:off x="7315968" y="1713373"/>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6,000</a:t>
            </a:r>
          </a:p>
        </p:txBody>
      </p:sp>
      <p:sp>
        <p:nvSpPr>
          <p:cNvPr id="223" name="Down Arrow 222">
            <a:extLst>
              <a:ext uri="{FF2B5EF4-FFF2-40B4-BE49-F238E27FC236}">
                <a16:creationId xmlns:a16="http://schemas.microsoft.com/office/drawing/2014/main" id="{0348B326-3934-544A-9863-1DBB73605FFD}"/>
              </a:ext>
            </a:extLst>
          </p:cNvPr>
          <p:cNvSpPr/>
          <p:nvPr/>
        </p:nvSpPr>
        <p:spPr>
          <a:xfrm rot="10800000">
            <a:off x="6984000" y="174904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24" name="TextBox 223">
            <a:extLst>
              <a:ext uri="{FF2B5EF4-FFF2-40B4-BE49-F238E27FC236}">
                <a16:creationId xmlns:a16="http://schemas.microsoft.com/office/drawing/2014/main" id="{9FB519A9-7A2E-DD4C-80EF-2E9F055E7B71}"/>
              </a:ext>
            </a:extLst>
          </p:cNvPr>
          <p:cNvSpPr txBox="1"/>
          <p:nvPr/>
        </p:nvSpPr>
        <p:spPr>
          <a:xfrm>
            <a:off x="1501235" y="3588336"/>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6,000</a:t>
            </a:r>
          </a:p>
        </p:txBody>
      </p:sp>
      <p:sp>
        <p:nvSpPr>
          <p:cNvPr id="225" name="Down Arrow 224">
            <a:extLst>
              <a:ext uri="{FF2B5EF4-FFF2-40B4-BE49-F238E27FC236}">
                <a16:creationId xmlns:a16="http://schemas.microsoft.com/office/drawing/2014/main" id="{498F1F2D-AFF0-0447-A7AF-833EA4923B30}"/>
              </a:ext>
            </a:extLst>
          </p:cNvPr>
          <p:cNvSpPr/>
          <p:nvPr/>
        </p:nvSpPr>
        <p:spPr>
          <a:xfrm rot="10800000">
            <a:off x="1249425" y="363766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TextBox 225">
            <a:extLst>
              <a:ext uri="{FF2B5EF4-FFF2-40B4-BE49-F238E27FC236}">
                <a16:creationId xmlns:a16="http://schemas.microsoft.com/office/drawing/2014/main" id="{6A2130B0-8D0D-7E48-9878-BAF1C7148D0E}"/>
              </a:ext>
            </a:extLst>
          </p:cNvPr>
          <p:cNvSpPr txBox="1"/>
          <p:nvPr/>
        </p:nvSpPr>
        <p:spPr>
          <a:xfrm>
            <a:off x="5269894" y="336508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27" name="Down Arrow 226">
            <a:extLst>
              <a:ext uri="{FF2B5EF4-FFF2-40B4-BE49-F238E27FC236}">
                <a16:creationId xmlns:a16="http://schemas.microsoft.com/office/drawing/2014/main" id="{99B9ED82-E5B8-C646-AC01-C0366CC8F221}"/>
              </a:ext>
            </a:extLst>
          </p:cNvPr>
          <p:cNvSpPr/>
          <p:nvPr/>
        </p:nvSpPr>
        <p:spPr>
          <a:xfrm>
            <a:off x="4824000" y="342934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Down Arrow 227">
            <a:extLst>
              <a:ext uri="{FF2B5EF4-FFF2-40B4-BE49-F238E27FC236}">
                <a16:creationId xmlns:a16="http://schemas.microsoft.com/office/drawing/2014/main" id="{2152DDC7-2D10-5346-9C23-BE254FCB2885}"/>
              </a:ext>
            </a:extLst>
          </p:cNvPr>
          <p:cNvSpPr/>
          <p:nvPr/>
        </p:nvSpPr>
        <p:spPr>
          <a:xfrm rot="10800000">
            <a:off x="4824000" y="366250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TextBox 228">
            <a:extLst>
              <a:ext uri="{FF2B5EF4-FFF2-40B4-BE49-F238E27FC236}">
                <a16:creationId xmlns:a16="http://schemas.microsoft.com/office/drawing/2014/main" id="{917D7B85-8035-DD49-AD3C-653CAF962405}"/>
              </a:ext>
            </a:extLst>
          </p:cNvPr>
          <p:cNvSpPr txBox="1"/>
          <p:nvPr/>
        </p:nvSpPr>
        <p:spPr>
          <a:xfrm>
            <a:off x="5305894" y="589386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0" name="Down Arrow 229">
            <a:extLst>
              <a:ext uri="{FF2B5EF4-FFF2-40B4-BE49-F238E27FC236}">
                <a16:creationId xmlns:a16="http://schemas.microsoft.com/office/drawing/2014/main" id="{DB474155-D7F2-F240-A8D0-B1E59F873FFC}"/>
              </a:ext>
            </a:extLst>
          </p:cNvPr>
          <p:cNvSpPr/>
          <p:nvPr/>
        </p:nvSpPr>
        <p:spPr>
          <a:xfrm rot="10800000">
            <a:off x="4860000" y="594474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TextBox 230">
            <a:extLst>
              <a:ext uri="{FF2B5EF4-FFF2-40B4-BE49-F238E27FC236}">
                <a16:creationId xmlns:a16="http://schemas.microsoft.com/office/drawing/2014/main" id="{E781F1E4-D0BB-7344-9A1F-F9862372A244}"/>
              </a:ext>
            </a:extLst>
          </p:cNvPr>
          <p:cNvSpPr txBox="1"/>
          <p:nvPr/>
        </p:nvSpPr>
        <p:spPr>
          <a:xfrm>
            <a:off x="7429894" y="564524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32" name="Down Arrow 231">
            <a:extLst>
              <a:ext uri="{FF2B5EF4-FFF2-40B4-BE49-F238E27FC236}">
                <a16:creationId xmlns:a16="http://schemas.microsoft.com/office/drawing/2014/main" id="{83E0389C-B1BE-E148-8BB7-82E709CC82B9}"/>
              </a:ext>
            </a:extLst>
          </p:cNvPr>
          <p:cNvSpPr/>
          <p:nvPr/>
        </p:nvSpPr>
        <p:spPr>
          <a:xfrm rot="10800000">
            <a:off x="6984000" y="56953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DA2E6378-B98F-344B-92C0-802413B38803}"/>
              </a:ext>
            </a:extLst>
          </p:cNvPr>
          <p:cNvSpPr txBox="1"/>
          <p:nvPr/>
        </p:nvSpPr>
        <p:spPr>
          <a:xfrm>
            <a:off x="5269894" y="122206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234" name="Down Arrow 233">
            <a:extLst>
              <a:ext uri="{FF2B5EF4-FFF2-40B4-BE49-F238E27FC236}">
                <a16:creationId xmlns:a16="http://schemas.microsoft.com/office/drawing/2014/main" id="{4876771A-E466-B444-9521-BC39F491E76C}"/>
              </a:ext>
            </a:extLst>
          </p:cNvPr>
          <p:cNvSpPr/>
          <p:nvPr/>
        </p:nvSpPr>
        <p:spPr>
          <a:xfrm rot="10800000">
            <a:off x="4824771" y="126334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BFCD53AC-87EC-304E-8466-777A66168B3E}"/>
              </a:ext>
            </a:extLst>
          </p:cNvPr>
          <p:cNvSpPr txBox="1"/>
          <p:nvPr/>
        </p:nvSpPr>
        <p:spPr>
          <a:xfrm>
            <a:off x="5269894" y="311806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36" name="Down Arrow 235">
            <a:extLst>
              <a:ext uri="{FF2B5EF4-FFF2-40B4-BE49-F238E27FC236}">
                <a16:creationId xmlns:a16="http://schemas.microsoft.com/office/drawing/2014/main" id="{1351EA2C-0F69-5B4E-AC1B-79354EC211BC}"/>
              </a:ext>
            </a:extLst>
          </p:cNvPr>
          <p:cNvSpPr/>
          <p:nvPr/>
        </p:nvSpPr>
        <p:spPr>
          <a:xfrm>
            <a:off x="4824000" y="318232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TextBox 236">
            <a:extLst>
              <a:ext uri="{FF2B5EF4-FFF2-40B4-BE49-F238E27FC236}">
                <a16:creationId xmlns:a16="http://schemas.microsoft.com/office/drawing/2014/main" id="{AD65D871-C325-C44B-ABB2-75EC8DFE6FFF}"/>
              </a:ext>
            </a:extLst>
          </p:cNvPr>
          <p:cNvSpPr txBox="1"/>
          <p:nvPr/>
        </p:nvSpPr>
        <p:spPr>
          <a:xfrm>
            <a:off x="5305894" y="564602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8" name="Down Arrow 237">
            <a:extLst>
              <a:ext uri="{FF2B5EF4-FFF2-40B4-BE49-F238E27FC236}">
                <a16:creationId xmlns:a16="http://schemas.microsoft.com/office/drawing/2014/main" id="{95A1CE39-8568-0648-8BF3-E3811DC983C4}"/>
              </a:ext>
            </a:extLst>
          </p:cNvPr>
          <p:cNvSpPr/>
          <p:nvPr/>
        </p:nvSpPr>
        <p:spPr>
          <a:xfrm rot="10800000">
            <a:off x="4860000" y="5696904"/>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TextBox 238">
            <a:extLst>
              <a:ext uri="{FF2B5EF4-FFF2-40B4-BE49-F238E27FC236}">
                <a16:creationId xmlns:a16="http://schemas.microsoft.com/office/drawing/2014/main" id="{A523F897-551A-8F49-B6AB-51DBFD3C53C0}"/>
              </a:ext>
            </a:extLst>
          </p:cNvPr>
          <p:cNvSpPr txBox="1"/>
          <p:nvPr/>
        </p:nvSpPr>
        <p:spPr>
          <a:xfrm>
            <a:off x="3599552" y="4796571"/>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250</a:t>
            </a:r>
          </a:p>
        </p:txBody>
      </p:sp>
      <p:sp>
        <p:nvSpPr>
          <p:cNvPr id="240" name="Down Arrow 239">
            <a:extLst>
              <a:ext uri="{FF2B5EF4-FFF2-40B4-BE49-F238E27FC236}">
                <a16:creationId xmlns:a16="http://schemas.microsoft.com/office/drawing/2014/main" id="{07DD916A-3850-9F4F-81C8-0C94788A77D2}"/>
              </a:ext>
            </a:extLst>
          </p:cNvPr>
          <p:cNvSpPr/>
          <p:nvPr/>
        </p:nvSpPr>
        <p:spPr>
          <a:xfrm rot="10800000">
            <a:off x="3096000" y="484745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TextBox 240">
            <a:extLst>
              <a:ext uri="{FF2B5EF4-FFF2-40B4-BE49-F238E27FC236}">
                <a16:creationId xmlns:a16="http://schemas.microsoft.com/office/drawing/2014/main" id="{88F3874F-A130-C843-9E72-AFB2DD902123}"/>
              </a:ext>
            </a:extLst>
          </p:cNvPr>
          <p:cNvSpPr txBox="1"/>
          <p:nvPr/>
        </p:nvSpPr>
        <p:spPr>
          <a:xfrm>
            <a:off x="7487489" y="1462635"/>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250</a:t>
            </a:r>
          </a:p>
        </p:txBody>
      </p:sp>
      <p:sp>
        <p:nvSpPr>
          <p:cNvPr id="242" name="Down Arrow 241">
            <a:extLst>
              <a:ext uri="{FF2B5EF4-FFF2-40B4-BE49-F238E27FC236}">
                <a16:creationId xmlns:a16="http://schemas.microsoft.com/office/drawing/2014/main" id="{84AF3014-B3DD-BD46-8650-EE907DDD90EA}"/>
              </a:ext>
            </a:extLst>
          </p:cNvPr>
          <p:cNvSpPr/>
          <p:nvPr/>
        </p:nvSpPr>
        <p:spPr>
          <a:xfrm rot="10800000">
            <a:off x="6984000" y="14983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3" name="TextBox 242">
            <a:extLst>
              <a:ext uri="{FF2B5EF4-FFF2-40B4-BE49-F238E27FC236}">
                <a16:creationId xmlns:a16="http://schemas.microsoft.com/office/drawing/2014/main" id="{5B2E3768-A879-AE44-BA1D-3F82ECAC6E48}"/>
              </a:ext>
            </a:extLst>
          </p:cNvPr>
          <p:cNvSpPr txBox="1"/>
          <p:nvPr/>
        </p:nvSpPr>
        <p:spPr>
          <a:xfrm>
            <a:off x="9285817" y="171550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a:t>
            </a:r>
          </a:p>
        </p:txBody>
      </p:sp>
      <p:sp>
        <p:nvSpPr>
          <p:cNvPr id="244" name="Down Arrow 243">
            <a:extLst>
              <a:ext uri="{FF2B5EF4-FFF2-40B4-BE49-F238E27FC236}">
                <a16:creationId xmlns:a16="http://schemas.microsoft.com/office/drawing/2014/main" id="{4574C5E5-4218-674B-8FB2-AB88F7FB3FDD}"/>
              </a:ext>
            </a:extLst>
          </p:cNvPr>
          <p:cNvSpPr/>
          <p:nvPr/>
        </p:nvSpPr>
        <p:spPr>
          <a:xfrm rot="10800000">
            <a:off x="8784000" y="1751173"/>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5" name="TextBox 244">
            <a:extLst>
              <a:ext uri="{FF2B5EF4-FFF2-40B4-BE49-F238E27FC236}">
                <a16:creationId xmlns:a16="http://schemas.microsoft.com/office/drawing/2014/main" id="{30F9F41D-65FA-3E4A-B645-18A9F04A48C7}"/>
              </a:ext>
            </a:extLst>
          </p:cNvPr>
          <p:cNvSpPr txBox="1"/>
          <p:nvPr/>
        </p:nvSpPr>
        <p:spPr>
          <a:xfrm>
            <a:off x="5269894" y="9658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46" name="Down Arrow 245">
            <a:extLst>
              <a:ext uri="{FF2B5EF4-FFF2-40B4-BE49-F238E27FC236}">
                <a16:creationId xmlns:a16="http://schemas.microsoft.com/office/drawing/2014/main" id="{810B7F9B-FFF6-7646-B180-66C5E6B1ADE6}"/>
              </a:ext>
            </a:extLst>
          </p:cNvPr>
          <p:cNvSpPr/>
          <p:nvPr/>
        </p:nvSpPr>
        <p:spPr>
          <a:xfrm>
            <a:off x="4825605" y="10220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TextBox 246">
            <a:extLst>
              <a:ext uri="{FF2B5EF4-FFF2-40B4-BE49-F238E27FC236}">
                <a16:creationId xmlns:a16="http://schemas.microsoft.com/office/drawing/2014/main" id="{AA659AB1-43FB-D747-AC50-E4454DC4B036}"/>
              </a:ext>
            </a:extLst>
          </p:cNvPr>
          <p:cNvSpPr txBox="1"/>
          <p:nvPr/>
        </p:nvSpPr>
        <p:spPr>
          <a:xfrm>
            <a:off x="7543708" y="5375143"/>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90</a:t>
            </a:r>
          </a:p>
        </p:txBody>
      </p:sp>
      <p:sp>
        <p:nvSpPr>
          <p:cNvPr id="248" name="Down Arrow 247">
            <a:extLst>
              <a:ext uri="{FF2B5EF4-FFF2-40B4-BE49-F238E27FC236}">
                <a16:creationId xmlns:a16="http://schemas.microsoft.com/office/drawing/2014/main" id="{12BC87CD-B219-D944-A303-51AE7219B591}"/>
              </a:ext>
            </a:extLst>
          </p:cNvPr>
          <p:cNvSpPr/>
          <p:nvPr/>
        </p:nvSpPr>
        <p:spPr>
          <a:xfrm rot="10800000">
            <a:off x="6984000" y="5425275"/>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9" name="TextBox 248">
            <a:extLst>
              <a:ext uri="{FF2B5EF4-FFF2-40B4-BE49-F238E27FC236}">
                <a16:creationId xmlns:a16="http://schemas.microsoft.com/office/drawing/2014/main" id="{A2C44290-0620-2943-8A42-C52EE722BCBB}"/>
              </a:ext>
            </a:extLst>
          </p:cNvPr>
          <p:cNvSpPr txBox="1"/>
          <p:nvPr/>
        </p:nvSpPr>
        <p:spPr>
          <a:xfrm>
            <a:off x="8947923" y="1452209"/>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90</a:t>
            </a:r>
          </a:p>
        </p:txBody>
      </p:sp>
      <p:sp>
        <p:nvSpPr>
          <p:cNvPr id="250" name="Down Arrow 249">
            <a:extLst>
              <a:ext uri="{FF2B5EF4-FFF2-40B4-BE49-F238E27FC236}">
                <a16:creationId xmlns:a16="http://schemas.microsoft.com/office/drawing/2014/main" id="{99FBA779-2143-0245-85BB-6BF02CC500E6}"/>
              </a:ext>
            </a:extLst>
          </p:cNvPr>
          <p:cNvSpPr/>
          <p:nvPr/>
        </p:nvSpPr>
        <p:spPr>
          <a:xfrm>
            <a:off x="8784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51" name="TextBox 250">
            <a:extLst>
              <a:ext uri="{FF2B5EF4-FFF2-40B4-BE49-F238E27FC236}">
                <a16:creationId xmlns:a16="http://schemas.microsoft.com/office/drawing/2014/main" id="{42AF0AB4-8D2B-0143-996A-B4981D471025}"/>
              </a:ext>
            </a:extLst>
          </p:cNvPr>
          <p:cNvSpPr txBox="1"/>
          <p:nvPr/>
        </p:nvSpPr>
        <p:spPr>
          <a:xfrm>
            <a:off x="5383708" y="2869537"/>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a:t>
            </a:r>
          </a:p>
        </p:txBody>
      </p:sp>
      <p:sp>
        <p:nvSpPr>
          <p:cNvPr id="252" name="Down Arrow 251">
            <a:extLst>
              <a:ext uri="{FF2B5EF4-FFF2-40B4-BE49-F238E27FC236}">
                <a16:creationId xmlns:a16="http://schemas.microsoft.com/office/drawing/2014/main" id="{A7123581-9911-2E40-8E28-9FC2BB675D83}"/>
              </a:ext>
            </a:extLst>
          </p:cNvPr>
          <p:cNvSpPr/>
          <p:nvPr/>
        </p:nvSpPr>
        <p:spPr>
          <a:xfrm>
            <a:off x="4824000" y="29337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TextBox 252">
            <a:extLst>
              <a:ext uri="{FF2B5EF4-FFF2-40B4-BE49-F238E27FC236}">
                <a16:creationId xmlns:a16="http://schemas.microsoft.com/office/drawing/2014/main" id="{1F19AD71-5F84-1F46-AE8C-130720EF36F1}"/>
              </a:ext>
            </a:extLst>
          </p:cNvPr>
          <p:cNvSpPr txBox="1"/>
          <p:nvPr/>
        </p:nvSpPr>
        <p:spPr>
          <a:xfrm>
            <a:off x="5419708" y="5397501"/>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a:t>
            </a:r>
          </a:p>
        </p:txBody>
      </p:sp>
      <p:sp>
        <p:nvSpPr>
          <p:cNvPr id="254" name="Down Arrow 253">
            <a:extLst>
              <a:ext uri="{FF2B5EF4-FFF2-40B4-BE49-F238E27FC236}">
                <a16:creationId xmlns:a16="http://schemas.microsoft.com/office/drawing/2014/main" id="{21A7DE91-A1BB-F143-9944-47847F9AE787}"/>
              </a:ext>
            </a:extLst>
          </p:cNvPr>
          <p:cNvSpPr/>
          <p:nvPr/>
        </p:nvSpPr>
        <p:spPr>
          <a:xfrm rot="10800000">
            <a:off x="4860000" y="544838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TextBox 254">
            <a:extLst>
              <a:ext uri="{FF2B5EF4-FFF2-40B4-BE49-F238E27FC236}">
                <a16:creationId xmlns:a16="http://schemas.microsoft.com/office/drawing/2014/main" id="{05B1A396-D0F4-AF4A-BCBC-DE574C091153}"/>
              </a:ext>
            </a:extLst>
          </p:cNvPr>
          <p:cNvSpPr txBox="1"/>
          <p:nvPr/>
        </p:nvSpPr>
        <p:spPr>
          <a:xfrm>
            <a:off x="5269894" y="215709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800</a:t>
            </a:r>
          </a:p>
        </p:txBody>
      </p:sp>
      <p:sp>
        <p:nvSpPr>
          <p:cNvPr id="256" name="Down Arrow 255">
            <a:extLst>
              <a:ext uri="{FF2B5EF4-FFF2-40B4-BE49-F238E27FC236}">
                <a16:creationId xmlns:a16="http://schemas.microsoft.com/office/drawing/2014/main" id="{38C36F68-D429-D34F-9A05-65CE9CE1A050}"/>
              </a:ext>
            </a:extLst>
          </p:cNvPr>
          <p:cNvSpPr/>
          <p:nvPr/>
        </p:nvSpPr>
        <p:spPr>
          <a:xfrm rot="10800000">
            <a:off x="4824000" y="219837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TextBox 258">
            <a:extLst>
              <a:ext uri="{FF2B5EF4-FFF2-40B4-BE49-F238E27FC236}">
                <a16:creationId xmlns:a16="http://schemas.microsoft.com/office/drawing/2014/main" id="{17178582-0F2F-0E48-9096-C57B00200624}"/>
              </a:ext>
            </a:extLst>
          </p:cNvPr>
          <p:cNvSpPr txBox="1"/>
          <p:nvPr/>
        </p:nvSpPr>
        <p:spPr>
          <a:xfrm>
            <a:off x="1816755" y="5897226"/>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a:t>
            </a:r>
          </a:p>
        </p:txBody>
      </p:sp>
      <p:sp>
        <p:nvSpPr>
          <p:cNvPr id="260" name="Down Arrow 259">
            <a:extLst>
              <a:ext uri="{FF2B5EF4-FFF2-40B4-BE49-F238E27FC236}">
                <a16:creationId xmlns:a16="http://schemas.microsoft.com/office/drawing/2014/main" id="{14A5B91A-41ED-424E-AFFC-4DC1EF5555A7}"/>
              </a:ext>
            </a:extLst>
          </p:cNvPr>
          <p:cNvSpPr/>
          <p:nvPr/>
        </p:nvSpPr>
        <p:spPr>
          <a:xfrm rot="10800000">
            <a:off x="1296000" y="594720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1" name="TextBox 260">
            <a:extLst>
              <a:ext uri="{FF2B5EF4-FFF2-40B4-BE49-F238E27FC236}">
                <a16:creationId xmlns:a16="http://schemas.microsoft.com/office/drawing/2014/main" id="{57E245BC-4FC8-B845-9D5B-E499FC4224AC}"/>
              </a:ext>
            </a:extLst>
          </p:cNvPr>
          <p:cNvSpPr txBox="1"/>
          <p:nvPr/>
        </p:nvSpPr>
        <p:spPr>
          <a:xfrm>
            <a:off x="3577894" y="5912376"/>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200</a:t>
            </a:r>
          </a:p>
        </p:txBody>
      </p:sp>
      <p:sp>
        <p:nvSpPr>
          <p:cNvPr id="262" name="Down Arrow 261">
            <a:extLst>
              <a:ext uri="{FF2B5EF4-FFF2-40B4-BE49-F238E27FC236}">
                <a16:creationId xmlns:a16="http://schemas.microsoft.com/office/drawing/2014/main" id="{9793E6F4-4628-D348-BD73-B45AA8F10CF4}"/>
              </a:ext>
            </a:extLst>
          </p:cNvPr>
          <p:cNvSpPr/>
          <p:nvPr/>
        </p:nvSpPr>
        <p:spPr>
          <a:xfrm rot="10800000">
            <a:off x="3096000" y="5963256"/>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3" name="TextBox 262">
            <a:extLst>
              <a:ext uri="{FF2B5EF4-FFF2-40B4-BE49-F238E27FC236}">
                <a16:creationId xmlns:a16="http://schemas.microsoft.com/office/drawing/2014/main" id="{42B80C80-A341-6940-8E9A-AB568387E8CE}"/>
              </a:ext>
            </a:extLst>
          </p:cNvPr>
          <p:cNvSpPr txBox="1"/>
          <p:nvPr/>
        </p:nvSpPr>
        <p:spPr>
          <a:xfrm>
            <a:off x="5269894" y="1906095"/>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200</a:t>
            </a:r>
          </a:p>
        </p:txBody>
      </p:sp>
      <p:sp>
        <p:nvSpPr>
          <p:cNvPr id="264" name="Down Arrow 263">
            <a:extLst>
              <a:ext uri="{FF2B5EF4-FFF2-40B4-BE49-F238E27FC236}">
                <a16:creationId xmlns:a16="http://schemas.microsoft.com/office/drawing/2014/main" id="{F638D17A-434B-E849-8978-BF635C049B7D}"/>
              </a:ext>
            </a:extLst>
          </p:cNvPr>
          <p:cNvSpPr/>
          <p:nvPr/>
        </p:nvSpPr>
        <p:spPr>
          <a:xfrm>
            <a:off x="4824000" y="195394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5" name="Group 274">
            <a:extLst>
              <a:ext uri="{FF2B5EF4-FFF2-40B4-BE49-F238E27FC236}">
                <a16:creationId xmlns:a16="http://schemas.microsoft.com/office/drawing/2014/main" id="{0453C8DB-4862-DB4A-B585-8CA95BFC63F2}"/>
              </a:ext>
            </a:extLst>
          </p:cNvPr>
          <p:cNvGrpSpPr>
            <a:grpSpLocks noChangeAspect="1"/>
          </p:cNvGrpSpPr>
          <p:nvPr/>
        </p:nvGrpSpPr>
        <p:grpSpPr>
          <a:xfrm>
            <a:off x="2528691" y="1497833"/>
            <a:ext cx="309700" cy="223917"/>
            <a:chOff x="756599" y="3715226"/>
            <a:chExt cx="321512" cy="232457"/>
          </a:xfrm>
        </p:grpSpPr>
        <p:sp>
          <p:nvSpPr>
            <p:cNvPr id="276" name="Oval 275">
              <a:extLst>
                <a:ext uri="{FF2B5EF4-FFF2-40B4-BE49-F238E27FC236}">
                  <a16:creationId xmlns:a16="http://schemas.microsoft.com/office/drawing/2014/main" id="{774D601C-555F-6541-9D58-035F53E13D4B}"/>
                </a:ext>
              </a:extLst>
            </p:cNvPr>
            <p:cNvSpPr>
              <a:spLocks noChangeAspect="1"/>
            </p:cNvSpPr>
            <p:nvPr/>
          </p:nvSpPr>
          <p:spPr>
            <a:xfrm>
              <a:off x="810780" y="3715226"/>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77" name="Rectangle 276">
              <a:extLst>
                <a:ext uri="{FF2B5EF4-FFF2-40B4-BE49-F238E27FC236}">
                  <a16:creationId xmlns:a16="http://schemas.microsoft.com/office/drawing/2014/main" id="{BA257676-24B8-1342-B932-23DDEB005B47}"/>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grpSp>
        <p:nvGrpSpPr>
          <p:cNvPr id="278" name="Group 277">
            <a:extLst>
              <a:ext uri="{FF2B5EF4-FFF2-40B4-BE49-F238E27FC236}">
                <a16:creationId xmlns:a16="http://schemas.microsoft.com/office/drawing/2014/main" id="{775D2738-1A15-3D43-963E-83A150D3DD08}"/>
              </a:ext>
            </a:extLst>
          </p:cNvPr>
          <p:cNvGrpSpPr>
            <a:grpSpLocks noChangeAspect="1"/>
          </p:cNvGrpSpPr>
          <p:nvPr/>
        </p:nvGrpSpPr>
        <p:grpSpPr>
          <a:xfrm>
            <a:off x="2528691" y="1763611"/>
            <a:ext cx="309700" cy="223916"/>
            <a:chOff x="756599" y="3715227"/>
            <a:chExt cx="321512" cy="232456"/>
          </a:xfrm>
        </p:grpSpPr>
        <p:sp>
          <p:nvSpPr>
            <p:cNvPr id="279" name="Oval 278">
              <a:extLst>
                <a:ext uri="{FF2B5EF4-FFF2-40B4-BE49-F238E27FC236}">
                  <a16:creationId xmlns:a16="http://schemas.microsoft.com/office/drawing/2014/main" id="{E14654BD-BDE4-0748-912C-22432B5DD3D8}"/>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0" name="Rectangle 279">
              <a:extLst>
                <a:ext uri="{FF2B5EF4-FFF2-40B4-BE49-F238E27FC236}">
                  <a16:creationId xmlns:a16="http://schemas.microsoft.com/office/drawing/2014/main" id="{6A79CA8D-AC8C-2649-8D3F-6C8279757C83}"/>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281" name="Group 280">
            <a:extLst>
              <a:ext uri="{FF2B5EF4-FFF2-40B4-BE49-F238E27FC236}">
                <a16:creationId xmlns:a16="http://schemas.microsoft.com/office/drawing/2014/main" id="{038C4DBA-DFAC-4340-8960-9AF8BB8FC7AF}"/>
              </a:ext>
            </a:extLst>
          </p:cNvPr>
          <p:cNvGrpSpPr>
            <a:grpSpLocks noChangeAspect="1"/>
          </p:cNvGrpSpPr>
          <p:nvPr/>
        </p:nvGrpSpPr>
        <p:grpSpPr>
          <a:xfrm>
            <a:off x="2528691" y="2037441"/>
            <a:ext cx="309700" cy="223916"/>
            <a:chOff x="756599" y="3715227"/>
            <a:chExt cx="321512" cy="232456"/>
          </a:xfrm>
        </p:grpSpPr>
        <p:sp>
          <p:nvSpPr>
            <p:cNvPr id="282" name="Oval 281">
              <a:extLst>
                <a:ext uri="{FF2B5EF4-FFF2-40B4-BE49-F238E27FC236}">
                  <a16:creationId xmlns:a16="http://schemas.microsoft.com/office/drawing/2014/main" id="{D97D5EE0-8446-1244-A657-E9DBF68238D5}"/>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3" name="Rectangle 282">
              <a:extLst>
                <a:ext uri="{FF2B5EF4-FFF2-40B4-BE49-F238E27FC236}">
                  <a16:creationId xmlns:a16="http://schemas.microsoft.com/office/drawing/2014/main" id="{56AA7E7C-0592-B744-AFA9-D3A064F8B33C}"/>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284" name="Group 283">
            <a:extLst>
              <a:ext uri="{FF2B5EF4-FFF2-40B4-BE49-F238E27FC236}">
                <a16:creationId xmlns:a16="http://schemas.microsoft.com/office/drawing/2014/main" id="{C90B4E07-594A-A14A-8963-85FDC07BC01C}"/>
              </a:ext>
            </a:extLst>
          </p:cNvPr>
          <p:cNvGrpSpPr>
            <a:grpSpLocks/>
          </p:cNvGrpSpPr>
          <p:nvPr/>
        </p:nvGrpSpPr>
        <p:grpSpPr>
          <a:xfrm>
            <a:off x="2568712" y="2307277"/>
            <a:ext cx="247184" cy="223916"/>
            <a:chOff x="797287" y="3715227"/>
            <a:chExt cx="256611" cy="232456"/>
          </a:xfrm>
        </p:grpSpPr>
        <p:sp>
          <p:nvSpPr>
            <p:cNvPr id="285" name="Oval 284">
              <a:extLst>
                <a:ext uri="{FF2B5EF4-FFF2-40B4-BE49-F238E27FC236}">
                  <a16:creationId xmlns:a16="http://schemas.microsoft.com/office/drawing/2014/main" id="{A9473252-919C-714D-94C1-4DB022093053}"/>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6" name="Rectangle 285">
              <a:extLst>
                <a:ext uri="{FF2B5EF4-FFF2-40B4-BE49-F238E27FC236}">
                  <a16:creationId xmlns:a16="http://schemas.microsoft.com/office/drawing/2014/main" id="{FEF879C7-2ACE-1041-BB08-7AFBD04A6C03}"/>
                </a:ext>
              </a:extLst>
            </p:cNvPr>
            <p:cNvSpPr/>
            <p:nvPr/>
          </p:nvSpPr>
          <p:spPr>
            <a:xfrm>
              <a:off x="797287" y="3724022"/>
              <a:ext cx="256611"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287" name="Group 286">
            <a:extLst>
              <a:ext uri="{FF2B5EF4-FFF2-40B4-BE49-F238E27FC236}">
                <a16:creationId xmlns:a16="http://schemas.microsoft.com/office/drawing/2014/main" id="{BE926AC0-ACF9-5740-BF86-F896C99583F8}"/>
              </a:ext>
            </a:extLst>
          </p:cNvPr>
          <p:cNvGrpSpPr>
            <a:grpSpLocks noChangeAspect="1"/>
          </p:cNvGrpSpPr>
          <p:nvPr/>
        </p:nvGrpSpPr>
        <p:grpSpPr>
          <a:xfrm>
            <a:off x="2530414" y="2567405"/>
            <a:ext cx="300083" cy="223917"/>
            <a:chOff x="761592" y="3715226"/>
            <a:chExt cx="311527" cy="232457"/>
          </a:xfrm>
        </p:grpSpPr>
        <p:sp>
          <p:nvSpPr>
            <p:cNvPr id="288" name="Oval 287">
              <a:extLst>
                <a:ext uri="{FF2B5EF4-FFF2-40B4-BE49-F238E27FC236}">
                  <a16:creationId xmlns:a16="http://schemas.microsoft.com/office/drawing/2014/main" id="{6C9AD204-992D-7340-9007-FB781F35F3D4}"/>
                </a:ext>
              </a:extLst>
            </p:cNvPr>
            <p:cNvSpPr>
              <a:spLocks noChangeAspect="1"/>
            </p:cNvSpPr>
            <p:nvPr/>
          </p:nvSpPr>
          <p:spPr>
            <a:xfrm>
              <a:off x="810780" y="3715226"/>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9" name="Rectangle 288">
              <a:extLst>
                <a:ext uri="{FF2B5EF4-FFF2-40B4-BE49-F238E27FC236}">
                  <a16:creationId xmlns:a16="http://schemas.microsoft.com/office/drawing/2014/main" id="{B802E40B-4561-B544-B398-60B28F4017E1}"/>
                </a:ext>
              </a:extLst>
            </p:cNvPr>
            <p:cNvSpPr/>
            <p:nvPr/>
          </p:nvSpPr>
          <p:spPr>
            <a:xfrm>
              <a:off x="761592" y="3724022"/>
              <a:ext cx="311527"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290" name="Group 289">
            <a:extLst>
              <a:ext uri="{FF2B5EF4-FFF2-40B4-BE49-F238E27FC236}">
                <a16:creationId xmlns:a16="http://schemas.microsoft.com/office/drawing/2014/main" id="{38EED77C-46A6-6E47-A051-2199A74CA1A8}"/>
              </a:ext>
            </a:extLst>
          </p:cNvPr>
          <p:cNvGrpSpPr>
            <a:grpSpLocks noChangeAspect="1"/>
          </p:cNvGrpSpPr>
          <p:nvPr/>
        </p:nvGrpSpPr>
        <p:grpSpPr>
          <a:xfrm>
            <a:off x="2574025" y="2841900"/>
            <a:ext cx="245580" cy="224238"/>
            <a:chOff x="802803" y="3715228"/>
            <a:chExt cx="245580" cy="224238"/>
          </a:xfrm>
        </p:grpSpPr>
        <p:sp>
          <p:nvSpPr>
            <p:cNvPr id="291" name="Oval 290">
              <a:extLst>
                <a:ext uri="{FF2B5EF4-FFF2-40B4-BE49-F238E27FC236}">
                  <a16:creationId xmlns:a16="http://schemas.microsoft.com/office/drawing/2014/main" id="{6F479D06-F682-8D44-B53B-0D87422A018C}"/>
                </a:ext>
              </a:extLst>
            </p:cNvPr>
            <p:cNvSpPr>
              <a:spLocks noChangeAspect="1"/>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2" name="Rectangle 291">
              <a:extLst>
                <a:ext uri="{FF2B5EF4-FFF2-40B4-BE49-F238E27FC236}">
                  <a16:creationId xmlns:a16="http://schemas.microsoft.com/office/drawing/2014/main" id="{A225A6FB-DD05-924A-B22F-55802B79682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293" name="Group 292">
            <a:extLst>
              <a:ext uri="{FF2B5EF4-FFF2-40B4-BE49-F238E27FC236}">
                <a16:creationId xmlns:a16="http://schemas.microsoft.com/office/drawing/2014/main" id="{7EA12345-64B4-9B4F-80EB-C2490FE51E5A}"/>
              </a:ext>
            </a:extLst>
          </p:cNvPr>
          <p:cNvGrpSpPr>
            <a:grpSpLocks noChangeAspect="1"/>
          </p:cNvGrpSpPr>
          <p:nvPr/>
        </p:nvGrpSpPr>
        <p:grpSpPr>
          <a:xfrm>
            <a:off x="2574025" y="3121887"/>
            <a:ext cx="245580" cy="224238"/>
            <a:chOff x="802803" y="3715228"/>
            <a:chExt cx="245580" cy="224238"/>
          </a:xfrm>
        </p:grpSpPr>
        <p:sp>
          <p:nvSpPr>
            <p:cNvPr id="294" name="Oval 293">
              <a:extLst>
                <a:ext uri="{FF2B5EF4-FFF2-40B4-BE49-F238E27FC236}">
                  <a16:creationId xmlns:a16="http://schemas.microsoft.com/office/drawing/2014/main" id="{9D60FA63-7E57-514B-B70F-35F1B62DC48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5" name="Rectangle 294">
              <a:extLst>
                <a:ext uri="{FF2B5EF4-FFF2-40B4-BE49-F238E27FC236}">
                  <a16:creationId xmlns:a16="http://schemas.microsoft.com/office/drawing/2014/main" id="{BC466BB6-2DDD-2B44-A7A0-C1F9FDE7EFFE}"/>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296" name="Group 295">
            <a:extLst>
              <a:ext uri="{FF2B5EF4-FFF2-40B4-BE49-F238E27FC236}">
                <a16:creationId xmlns:a16="http://schemas.microsoft.com/office/drawing/2014/main" id="{268F4D50-BB31-204D-9E04-6E1CD0EFBD66}"/>
              </a:ext>
            </a:extLst>
          </p:cNvPr>
          <p:cNvGrpSpPr>
            <a:grpSpLocks noChangeAspect="1"/>
          </p:cNvGrpSpPr>
          <p:nvPr/>
        </p:nvGrpSpPr>
        <p:grpSpPr>
          <a:xfrm>
            <a:off x="2574025" y="3385828"/>
            <a:ext cx="245580" cy="224238"/>
            <a:chOff x="802803" y="3715228"/>
            <a:chExt cx="245580" cy="224238"/>
          </a:xfrm>
        </p:grpSpPr>
        <p:sp>
          <p:nvSpPr>
            <p:cNvPr id="297" name="Oval 296">
              <a:extLst>
                <a:ext uri="{FF2B5EF4-FFF2-40B4-BE49-F238E27FC236}">
                  <a16:creationId xmlns:a16="http://schemas.microsoft.com/office/drawing/2014/main" id="{782A7A6F-7C88-A64A-BBBA-21033EE930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8" name="Rectangle 297">
              <a:extLst>
                <a:ext uri="{FF2B5EF4-FFF2-40B4-BE49-F238E27FC236}">
                  <a16:creationId xmlns:a16="http://schemas.microsoft.com/office/drawing/2014/main" id="{DA43ACE3-A9BE-1749-B78B-EBAC46A85790}"/>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299" name="Group 298">
            <a:extLst>
              <a:ext uri="{FF2B5EF4-FFF2-40B4-BE49-F238E27FC236}">
                <a16:creationId xmlns:a16="http://schemas.microsoft.com/office/drawing/2014/main" id="{7165C54F-DEEF-8E4F-8153-F26E8569CBA2}"/>
              </a:ext>
            </a:extLst>
          </p:cNvPr>
          <p:cNvGrpSpPr>
            <a:grpSpLocks noChangeAspect="1"/>
          </p:cNvGrpSpPr>
          <p:nvPr/>
        </p:nvGrpSpPr>
        <p:grpSpPr>
          <a:xfrm>
            <a:off x="2574025" y="3649299"/>
            <a:ext cx="245580" cy="224238"/>
            <a:chOff x="802803" y="3715228"/>
            <a:chExt cx="245580" cy="224238"/>
          </a:xfrm>
        </p:grpSpPr>
        <p:sp>
          <p:nvSpPr>
            <p:cNvPr id="300" name="Oval 299">
              <a:extLst>
                <a:ext uri="{FF2B5EF4-FFF2-40B4-BE49-F238E27FC236}">
                  <a16:creationId xmlns:a16="http://schemas.microsoft.com/office/drawing/2014/main" id="{F7EA4154-958E-F04F-AE3B-F6F38D3B0CF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1" name="Rectangle 300">
              <a:extLst>
                <a:ext uri="{FF2B5EF4-FFF2-40B4-BE49-F238E27FC236}">
                  <a16:creationId xmlns:a16="http://schemas.microsoft.com/office/drawing/2014/main" id="{C1AB0AF5-F3E5-6243-B2D2-B5B640E1AB2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2" name="Group 301">
            <a:extLst>
              <a:ext uri="{FF2B5EF4-FFF2-40B4-BE49-F238E27FC236}">
                <a16:creationId xmlns:a16="http://schemas.microsoft.com/office/drawing/2014/main" id="{EB39509A-6AED-B54E-8E0C-F78CAD8D721A}"/>
              </a:ext>
            </a:extLst>
          </p:cNvPr>
          <p:cNvGrpSpPr/>
          <p:nvPr/>
        </p:nvGrpSpPr>
        <p:grpSpPr>
          <a:xfrm>
            <a:off x="10117559" y="1755851"/>
            <a:ext cx="245580" cy="224238"/>
            <a:chOff x="802803" y="3715228"/>
            <a:chExt cx="245580" cy="224238"/>
          </a:xfrm>
        </p:grpSpPr>
        <p:sp>
          <p:nvSpPr>
            <p:cNvPr id="303" name="Oval 302">
              <a:extLst>
                <a:ext uri="{FF2B5EF4-FFF2-40B4-BE49-F238E27FC236}">
                  <a16:creationId xmlns:a16="http://schemas.microsoft.com/office/drawing/2014/main" id="{99D93E88-A37F-6340-9178-872858ADD56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4" name="Rectangle 303">
              <a:extLst>
                <a:ext uri="{FF2B5EF4-FFF2-40B4-BE49-F238E27FC236}">
                  <a16:creationId xmlns:a16="http://schemas.microsoft.com/office/drawing/2014/main" id="{B9FDC708-E4C4-3E40-9111-1C2324351BB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5" name="Group 304">
            <a:extLst>
              <a:ext uri="{FF2B5EF4-FFF2-40B4-BE49-F238E27FC236}">
                <a16:creationId xmlns:a16="http://schemas.microsoft.com/office/drawing/2014/main" id="{78069252-B7CC-2040-ACB1-7ABB3C535C16}"/>
              </a:ext>
            </a:extLst>
          </p:cNvPr>
          <p:cNvGrpSpPr/>
          <p:nvPr/>
        </p:nvGrpSpPr>
        <p:grpSpPr>
          <a:xfrm>
            <a:off x="10116000" y="3650400"/>
            <a:ext cx="245580" cy="224238"/>
            <a:chOff x="802803" y="3715228"/>
            <a:chExt cx="245580" cy="224238"/>
          </a:xfrm>
        </p:grpSpPr>
        <p:sp>
          <p:nvSpPr>
            <p:cNvPr id="306" name="Oval 305">
              <a:extLst>
                <a:ext uri="{FF2B5EF4-FFF2-40B4-BE49-F238E27FC236}">
                  <a16:creationId xmlns:a16="http://schemas.microsoft.com/office/drawing/2014/main" id="{B5B11F87-FF18-FA41-B3A7-F478BDA13F9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7" name="Rectangle 306">
              <a:extLst>
                <a:ext uri="{FF2B5EF4-FFF2-40B4-BE49-F238E27FC236}">
                  <a16:creationId xmlns:a16="http://schemas.microsoft.com/office/drawing/2014/main" id="{92185CF5-72CD-6D45-A2D2-04FE2E48A2F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308" name="Group 307">
            <a:extLst>
              <a:ext uri="{FF2B5EF4-FFF2-40B4-BE49-F238E27FC236}">
                <a16:creationId xmlns:a16="http://schemas.microsoft.com/office/drawing/2014/main" id="{F5AC7503-8D5E-744A-9A74-F94440BE2E73}"/>
              </a:ext>
            </a:extLst>
          </p:cNvPr>
          <p:cNvGrpSpPr/>
          <p:nvPr/>
        </p:nvGrpSpPr>
        <p:grpSpPr>
          <a:xfrm>
            <a:off x="10117837" y="1489299"/>
            <a:ext cx="245580" cy="224238"/>
            <a:chOff x="802803" y="3715228"/>
            <a:chExt cx="245580" cy="224238"/>
          </a:xfrm>
        </p:grpSpPr>
        <p:sp>
          <p:nvSpPr>
            <p:cNvPr id="309" name="Oval 308">
              <a:extLst>
                <a:ext uri="{FF2B5EF4-FFF2-40B4-BE49-F238E27FC236}">
                  <a16:creationId xmlns:a16="http://schemas.microsoft.com/office/drawing/2014/main" id="{34C499B5-5C08-3940-8365-A8491CC03E7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0" name="Rectangle 309">
              <a:extLst>
                <a:ext uri="{FF2B5EF4-FFF2-40B4-BE49-F238E27FC236}">
                  <a16:creationId xmlns:a16="http://schemas.microsoft.com/office/drawing/2014/main" id="{0C9FD9E7-DBFE-D34B-AB0D-9C0103BD50A5}"/>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311" name="Group 310">
            <a:extLst>
              <a:ext uri="{FF2B5EF4-FFF2-40B4-BE49-F238E27FC236}">
                <a16:creationId xmlns:a16="http://schemas.microsoft.com/office/drawing/2014/main" id="{D1B5E61B-6B3D-5249-8AED-4BAE98B63F4F}"/>
              </a:ext>
            </a:extLst>
          </p:cNvPr>
          <p:cNvGrpSpPr/>
          <p:nvPr/>
        </p:nvGrpSpPr>
        <p:grpSpPr>
          <a:xfrm>
            <a:off x="6553087" y="1741845"/>
            <a:ext cx="245580" cy="224238"/>
            <a:chOff x="802803" y="3715228"/>
            <a:chExt cx="245580" cy="224238"/>
          </a:xfrm>
        </p:grpSpPr>
        <p:sp>
          <p:nvSpPr>
            <p:cNvPr id="312" name="Oval 311">
              <a:extLst>
                <a:ext uri="{FF2B5EF4-FFF2-40B4-BE49-F238E27FC236}">
                  <a16:creationId xmlns:a16="http://schemas.microsoft.com/office/drawing/2014/main" id="{8982AEFD-B198-C44C-804D-A50629792334}"/>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3" name="Rectangle 312">
              <a:extLst>
                <a:ext uri="{FF2B5EF4-FFF2-40B4-BE49-F238E27FC236}">
                  <a16:creationId xmlns:a16="http://schemas.microsoft.com/office/drawing/2014/main" id="{4A4DD9D3-74A8-794D-AAED-EA0F7AC36F9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4" name="Group 313">
            <a:extLst>
              <a:ext uri="{FF2B5EF4-FFF2-40B4-BE49-F238E27FC236}">
                <a16:creationId xmlns:a16="http://schemas.microsoft.com/office/drawing/2014/main" id="{5C2EBE43-9510-914B-AD3F-CFAE3C0523CD}"/>
              </a:ext>
            </a:extLst>
          </p:cNvPr>
          <p:cNvGrpSpPr/>
          <p:nvPr/>
        </p:nvGrpSpPr>
        <p:grpSpPr>
          <a:xfrm>
            <a:off x="784605" y="3629276"/>
            <a:ext cx="245580" cy="224238"/>
            <a:chOff x="802803" y="3715228"/>
            <a:chExt cx="245580" cy="224238"/>
          </a:xfrm>
        </p:grpSpPr>
        <p:sp>
          <p:nvSpPr>
            <p:cNvPr id="315" name="Oval 314">
              <a:extLst>
                <a:ext uri="{FF2B5EF4-FFF2-40B4-BE49-F238E27FC236}">
                  <a16:creationId xmlns:a16="http://schemas.microsoft.com/office/drawing/2014/main" id="{C69056FF-AC70-2E48-A272-306CC1A498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6" name="Rectangle 315">
              <a:extLst>
                <a:ext uri="{FF2B5EF4-FFF2-40B4-BE49-F238E27FC236}">
                  <a16:creationId xmlns:a16="http://schemas.microsoft.com/office/drawing/2014/main" id="{8104E660-B2A6-914E-B1A2-7E070D9D045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7" name="Group 316">
            <a:extLst>
              <a:ext uri="{FF2B5EF4-FFF2-40B4-BE49-F238E27FC236}">
                <a16:creationId xmlns:a16="http://schemas.microsoft.com/office/drawing/2014/main" id="{9FB76A26-C3D9-AD43-8E15-C910B24A33A0}"/>
              </a:ext>
            </a:extLst>
          </p:cNvPr>
          <p:cNvGrpSpPr/>
          <p:nvPr/>
        </p:nvGrpSpPr>
        <p:grpSpPr>
          <a:xfrm>
            <a:off x="4359077" y="3641899"/>
            <a:ext cx="245580" cy="224238"/>
            <a:chOff x="802803" y="3715228"/>
            <a:chExt cx="245580" cy="224238"/>
          </a:xfrm>
        </p:grpSpPr>
        <p:sp>
          <p:nvSpPr>
            <p:cNvPr id="318" name="Oval 317">
              <a:extLst>
                <a:ext uri="{FF2B5EF4-FFF2-40B4-BE49-F238E27FC236}">
                  <a16:creationId xmlns:a16="http://schemas.microsoft.com/office/drawing/2014/main" id="{569692DC-9844-0D42-9853-133F95FB4AB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9" name="Rectangle 318">
              <a:extLst>
                <a:ext uri="{FF2B5EF4-FFF2-40B4-BE49-F238E27FC236}">
                  <a16:creationId xmlns:a16="http://schemas.microsoft.com/office/drawing/2014/main" id="{58904CDB-8CBE-D54A-9F00-7E6AE817763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320" name="Group 319">
            <a:extLst>
              <a:ext uri="{FF2B5EF4-FFF2-40B4-BE49-F238E27FC236}">
                <a16:creationId xmlns:a16="http://schemas.microsoft.com/office/drawing/2014/main" id="{CA9CDBE1-AA99-CC41-BBF1-135E8C45247C}"/>
              </a:ext>
            </a:extLst>
          </p:cNvPr>
          <p:cNvGrpSpPr/>
          <p:nvPr/>
        </p:nvGrpSpPr>
        <p:grpSpPr>
          <a:xfrm>
            <a:off x="6484980" y="5931080"/>
            <a:ext cx="300082" cy="224238"/>
            <a:chOff x="775552" y="3715228"/>
            <a:chExt cx="300082" cy="224238"/>
          </a:xfrm>
        </p:grpSpPr>
        <p:sp>
          <p:nvSpPr>
            <p:cNvPr id="321" name="Oval 320">
              <a:extLst>
                <a:ext uri="{FF2B5EF4-FFF2-40B4-BE49-F238E27FC236}">
                  <a16:creationId xmlns:a16="http://schemas.microsoft.com/office/drawing/2014/main" id="{398C46BB-3A50-ED44-A443-D03AC54BAB4A}"/>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2" name="Rectangle 321">
              <a:extLst>
                <a:ext uri="{FF2B5EF4-FFF2-40B4-BE49-F238E27FC236}">
                  <a16:creationId xmlns:a16="http://schemas.microsoft.com/office/drawing/2014/main" id="{95942E07-E504-DD46-9114-A4BF7BE2FC7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323" name="Group 322">
            <a:extLst>
              <a:ext uri="{FF2B5EF4-FFF2-40B4-BE49-F238E27FC236}">
                <a16:creationId xmlns:a16="http://schemas.microsoft.com/office/drawing/2014/main" id="{3BEB143C-2DFE-5D4F-A0DE-3CB7F93AD79F}"/>
              </a:ext>
            </a:extLst>
          </p:cNvPr>
          <p:cNvGrpSpPr/>
          <p:nvPr/>
        </p:nvGrpSpPr>
        <p:grpSpPr>
          <a:xfrm>
            <a:off x="4325561" y="3388584"/>
            <a:ext cx="309700" cy="224238"/>
            <a:chOff x="770743" y="3715228"/>
            <a:chExt cx="309700" cy="224238"/>
          </a:xfrm>
        </p:grpSpPr>
        <p:sp>
          <p:nvSpPr>
            <p:cNvPr id="324" name="Oval 323">
              <a:extLst>
                <a:ext uri="{FF2B5EF4-FFF2-40B4-BE49-F238E27FC236}">
                  <a16:creationId xmlns:a16="http://schemas.microsoft.com/office/drawing/2014/main" id="{9BD5CC4F-FE4D-7943-A1CC-DFDF51B6191E}"/>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5" name="Rectangle 324">
              <a:extLst>
                <a:ext uri="{FF2B5EF4-FFF2-40B4-BE49-F238E27FC236}">
                  <a16:creationId xmlns:a16="http://schemas.microsoft.com/office/drawing/2014/main" id="{9C5F0E67-4F79-D140-84DF-45D9BEBCE79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6" name="Group 325">
            <a:extLst>
              <a:ext uri="{FF2B5EF4-FFF2-40B4-BE49-F238E27FC236}">
                <a16:creationId xmlns:a16="http://schemas.microsoft.com/office/drawing/2014/main" id="{4EA10479-53C4-274D-9BE6-66DA200A4D16}"/>
              </a:ext>
            </a:extLst>
          </p:cNvPr>
          <p:cNvGrpSpPr/>
          <p:nvPr/>
        </p:nvGrpSpPr>
        <p:grpSpPr>
          <a:xfrm>
            <a:off x="4372912" y="5940000"/>
            <a:ext cx="309700" cy="224238"/>
            <a:chOff x="770743" y="3715228"/>
            <a:chExt cx="309700" cy="224238"/>
          </a:xfrm>
        </p:grpSpPr>
        <p:sp>
          <p:nvSpPr>
            <p:cNvPr id="327" name="Oval 326">
              <a:extLst>
                <a:ext uri="{FF2B5EF4-FFF2-40B4-BE49-F238E27FC236}">
                  <a16:creationId xmlns:a16="http://schemas.microsoft.com/office/drawing/2014/main" id="{B44D8AB9-25F3-2E48-9074-14E6DBD363AD}"/>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8" name="Rectangle 327">
              <a:extLst>
                <a:ext uri="{FF2B5EF4-FFF2-40B4-BE49-F238E27FC236}">
                  <a16:creationId xmlns:a16="http://schemas.microsoft.com/office/drawing/2014/main" id="{F99E84F1-6489-E244-9ECD-FD8F01D82D9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9" name="Group 328">
            <a:extLst>
              <a:ext uri="{FF2B5EF4-FFF2-40B4-BE49-F238E27FC236}">
                <a16:creationId xmlns:a16="http://schemas.microsoft.com/office/drawing/2014/main" id="{E15F7DE2-F1EB-C94A-AE48-4487C8B506B6}"/>
              </a:ext>
            </a:extLst>
          </p:cNvPr>
          <p:cNvGrpSpPr/>
          <p:nvPr/>
        </p:nvGrpSpPr>
        <p:grpSpPr>
          <a:xfrm>
            <a:off x="4330045" y="3136880"/>
            <a:ext cx="309700" cy="224238"/>
            <a:chOff x="770743" y="3715228"/>
            <a:chExt cx="309700" cy="224238"/>
          </a:xfrm>
        </p:grpSpPr>
        <p:sp>
          <p:nvSpPr>
            <p:cNvPr id="330" name="Oval 329">
              <a:extLst>
                <a:ext uri="{FF2B5EF4-FFF2-40B4-BE49-F238E27FC236}">
                  <a16:creationId xmlns:a16="http://schemas.microsoft.com/office/drawing/2014/main" id="{920E5E24-BE4B-BC48-AFD2-943FE12CD729}"/>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1" name="Rectangle 330">
              <a:extLst>
                <a:ext uri="{FF2B5EF4-FFF2-40B4-BE49-F238E27FC236}">
                  <a16:creationId xmlns:a16="http://schemas.microsoft.com/office/drawing/2014/main" id="{548F5F8D-CBA7-D146-8B4B-FDC4D035CB1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2" name="Group 331">
            <a:extLst>
              <a:ext uri="{FF2B5EF4-FFF2-40B4-BE49-F238E27FC236}">
                <a16:creationId xmlns:a16="http://schemas.microsoft.com/office/drawing/2014/main" id="{7924029E-A5DC-CB49-8E0F-74B666CD5BDE}"/>
              </a:ext>
            </a:extLst>
          </p:cNvPr>
          <p:cNvGrpSpPr/>
          <p:nvPr/>
        </p:nvGrpSpPr>
        <p:grpSpPr>
          <a:xfrm>
            <a:off x="4377396" y="5681195"/>
            <a:ext cx="309700" cy="224238"/>
            <a:chOff x="770743" y="3715228"/>
            <a:chExt cx="309700" cy="224238"/>
          </a:xfrm>
        </p:grpSpPr>
        <p:sp>
          <p:nvSpPr>
            <p:cNvPr id="333" name="Oval 332">
              <a:extLst>
                <a:ext uri="{FF2B5EF4-FFF2-40B4-BE49-F238E27FC236}">
                  <a16:creationId xmlns:a16="http://schemas.microsoft.com/office/drawing/2014/main" id="{5234A744-315A-EC44-BDF0-AAAA223BA63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4" name="Rectangle 333">
              <a:extLst>
                <a:ext uri="{FF2B5EF4-FFF2-40B4-BE49-F238E27FC236}">
                  <a16:creationId xmlns:a16="http://schemas.microsoft.com/office/drawing/2014/main" id="{52355BDB-89F5-CF41-8FBD-153559BF294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5" name="Group 334">
            <a:extLst>
              <a:ext uri="{FF2B5EF4-FFF2-40B4-BE49-F238E27FC236}">
                <a16:creationId xmlns:a16="http://schemas.microsoft.com/office/drawing/2014/main" id="{067E8254-2E00-4348-B74D-2F24011631C6}"/>
              </a:ext>
            </a:extLst>
          </p:cNvPr>
          <p:cNvGrpSpPr>
            <a:grpSpLocks noChangeAspect="1"/>
          </p:cNvGrpSpPr>
          <p:nvPr/>
        </p:nvGrpSpPr>
        <p:grpSpPr>
          <a:xfrm>
            <a:off x="4298376" y="2880000"/>
            <a:ext cx="368899" cy="223200"/>
            <a:chOff x="740286" y="3715228"/>
            <a:chExt cx="370615" cy="224238"/>
          </a:xfrm>
        </p:grpSpPr>
        <p:sp>
          <p:nvSpPr>
            <p:cNvPr id="336" name="Oval 335">
              <a:extLst>
                <a:ext uri="{FF2B5EF4-FFF2-40B4-BE49-F238E27FC236}">
                  <a16:creationId xmlns:a16="http://schemas.microsoft.com/office/drawing/2014/main" id="{C60F2B82-C705-134A-AEE1-E87F808B3E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7" name="Rectangle 336">
              <a:extLst>
                <a:ext uri="{FF2B5EF4-FFF2-40B4-BE49-F238E27FC236}">
                  <a16:creationId xmlns:a16="http://schemas.microsoft.com/office/drawing/2014/main" id="{1C1DF2F7-5ABA-1546-94EF-20C60AF814A3}"/>
                </a:ext>
              </a:extLst>
            </p:cNvPr>
            <p:cNvSpPr/>
            <p:nvPr/>
          </p:nvSpPr>
          <p:spPr>
            <a:xfrm>
              <a:off x="740286" y="3724022"/>
              <a:ext cx="370615"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p:txBody>
        </p:sp>
      </p:grpSp>
      <p:grpSp>
        <p:nvGrpSpPr>
          <p:cNvPr id="338" name="Group 337">
            <a:extLst>
              <a:ext uri="{FF2B5EF4-FFF2-40B4-BE49-F238E27FC236}">
                <a16:creationId xmlns:a16="http://schemas.microsoft.com/office/drawing/2014/main" id="{8B4FBB61-B1C8-2944-944E-209A07F65AB8}"/>
              </a:ext>
            </a:extLst>
          </p:cNvPr>
          <p:cNvGrpSpPr/>
          <p:nvPr/>
        </p:nvGrpSpPr>
        <p:grpSpPr>
          <a:xfrm>
            <a:off x="4345727" y="5432633"/>
            <a:ext cx="370614" cy="347348"/>
            <a:chOff x="740286" y="3715228"/>
            <a:chExt cx="370614" cy="347348"/>
          </a:xfrm>
        </p:grpSpPr>
        <p:sp>
          <p:nvSpPr>
            <p:cNvPr id="339" name="Oval 338">
              <a:extLst>
                <a:ext uri="{FF2B5EF4-FFF2-40B4-BE49-F238E27FC236}">
                  <a16:creationId xmlns:a16="http://schemas.microsoft.com/office/drawing/2014/main" id="{03770F02-78FE-664F-9B19-E8B021D1E4D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0" name="Rectangle 339">
              <a:extLst>
                <a:ext uri="{FF2B5EF4-FFF2-40B4-BE49-F238E27FC236}">
                  <a16:creationId xmlns:a16="http://schemas.microsoft.com/office/drawing/2014/main" id="{8B246DE0-B9D9-B54D-A064-CB89E165C09F}"/>
                </a:ext>
              </a:extLst>
            </p:cNvPr>
            <p:cNvSpPr/>
            <p:nvPr/>
          </p:nvSpPr>
          <p:spPr>
            <a:xfrm>
              <a:off x="740286" y="3724022"/>
              <a:ext cx="37061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grpSp>
      <p:grpSp>
        <p:nvGrpSpPr>
          <p:cNvPr id="341" name="Group 340">
            <a:extLst>
              <a:ext uri="{FF2B5EF4-FFF2-40B4-BE49-F238E27FC236}">
                <a16:creationId xmlns:a16="http://schemas.microsoft.com/office/drawing/2014/main" id="{E77E441B-047E-CE46-A25B-28311776F8F4}"/>
              </a:ext>
            </a:extLst>
          </p:cNvPr>
          <p:cNvGrpSpPr/>
          <p:nvPr/>
        </p:nvGrpSpPr>
        <p:grpSpPr>
          <a:xfrm>
            <a:off x="6484980" y="5676798"/>
            <a:ext cx="300082" cy="224238"/>
            <a:chOff x="775552" y="3715228"/>
            <a:chExt cx="300082" cy="224238"/>
          </a:xfrm>
        </p:grpSpPr>
        <p:sp>
          <p:nvSpPr>
            <p:cNvPr id="342" name="Oval 341">
              <a:extLst>
                <a:ext uri="{FF2B5EF4-FFF2-40B4-BE49-F238E27FC236}">
                  <a16:creationId xmlns:a16="http://schemas.microsoft.com/office/drawing/2014/main" id="{1B02B6B2-B69E-7842-9D28-1C7E8CB1A281}"/>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3" name="Rectangle 342">
              <a:extLst>
                <a:ext uri="{FF2B5EF4-FFF2-40B4-BE49-F238E27FC236}">
                  <a16:creationId xmlns:a16="http://schemas.microsoft.com/office/drawing/2014/main" id="{120E3A7D-22AA-E647-8281-EE164AF657AD}"/>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44" name="Group 343">
            <a:extLst>
              <a:ext uri="{FF2B5EF4-FFF2-40B4-BE49-F238E27FC236}">
                <a16:creationId xmlns:a16="http://schemas.microsoft.com/office/drawing/2014/main" id="{F71B1C50-265E-F34D-AF22-A2B539B0A891}"/>
              </a:ext>
            </a:extLst>
          </p:cNvPr>
          <p:cNvGrpSpPr/>
          <p:nvPr/>
        </p:nvGrpSpPr>
        <p:grpSpPr>
          <a:xfrm>
            <a:off x="6448807" y="5416132"/>
            <a:ext cx="360996" cy="224238"/>
            <a:chOff x="736857" y="3715228"/>
            <a:chExt cx="360996" cy="224238"/>
          </a:xfrm>
        </p:grpSpPr>
        <p:sp>
          <p:nvSpPr>
            <p:cNvPr id="345" name="Oval 344">
              <a:extLst>
                <a:ext uri="{FF2B5EF4-FFF2-40B4-BE49-F238E27FC236}">
                  <a16:creationId xmlns:a16="http://schemas.microsoft.com/office/drawing/2014/main" id="{498E50BA-F1A1-524A-B905-153FA186C0C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6" name="Rectangle 345">
              <a:extLst>
                <a:ext uri="{FF2B5EF4-FFF2-40B4-BE49-F238E27FC236}">
                  <a16:creationId xmlns:a16="http://schemas.microsoft.com/office/drawing/2014/main" id="{55D9C7D2-EAAC-644E-997D-9755B758C142}"/>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47" name="Group 346">
            <a:extLst>
              <a:ext uri="{FF2B5EF4-FFF2-40B4-BE49-F238E27FC236}">
                <a16:creationId xmlns:a16="http://schemas.microsoft.com/office/drawing/2014/main" id="{0CCC7D28-1F7A-7149-AAF0-4EED59597E2F}"/>
              </a:ext>
            </a:extLst>
          </p:cNvPr>
          <p:cNvGrpSpPr/>
          <p:nvPr/>
        </p:nvGrpSpPr>
        <p:grpSpPr>
          <a:xfrm>
            <a:off x="2681463" y="5057611"/>
            <a:ext cx="245580" cy="224238"/>
            <a:chOff x="802803" y="3715228"/>
            <a:chExt cx="245580" cy="224238"/>
          </a:xfrm>
        </p:grpSpPr>
        <p:sp>
          <p:nvSpPr>
            <p:cNvPr id="348" name="Oval 347">
              <a:extLst>
                <a:ext uri="{FF2B5EF4-FFF2-40B4-BE49-F238E27FC236}">
                  <a16:creationId xmlns:a16="http://schemas.microsoft.com/office/drawing/2014/main" id="{6762E7B6-B27B-C941-ABAC-597F1AC73B9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9" name="Rectangle 348">
              <a:extLst>
                <a:ext uri="{FF2B5EF4-FFF2-40B4-BE49-F238E27FC236}">
                  <a16:creationId xmlns:a16="http://schemas.microsoft.com/office/drawing/2014/main" id="{78D21582-A888-DE48-836C-0238DA64DB4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350" name="Group 349">
            <a:extLst>
              <a:ext uri="{FF2B5EF4-FFF2-40B4-BE49-F238E27FC236}">
                <a16:creationId xmlns:a16="http://schemas.microsoft.com/office/drawing/2014/main" id="{9432C11D-E364-C746-985A-2AD5B5DB149E}"/>
              </a:ext>
            </a:extLst>
          </p:cNvPr>
          <p:cNvGrpSpPr/>
          <p:nvPr/>
        </p:nvGrpSpPr>
        <p:grpSpPr>
          <a:xfrm>
            <a:off x="2680630" y="4808856"/>
            <a:ext cx="245580" cy="224238"/>
            <a:chOff x="802803" y="3715228"/>
            <a:chExt cx="245580" cy="224238"/>
          </a:xfrm>
        </p:grpSpPr>
        <p:sp>
          <p:nvSpPr>
            <p:cNvPr id="351" name="Oval 350">
              <a:extLst>
                <a:ext uri="{FF2B5EF4-FFF2-40B4-BE49-F238E27FC236}">
                  <a16:creationId xmlns:a16="http://schemas.microsoft.com/office/drawing/2014/main" id="{7EF515DE-CFB5-C746-AC84-B4C313BD06E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2" name="Rectangle 351">
              <a:extLst>
                <a:ext uri="{FF2B5EF4-FFF2-40B4-BE49-F238E27FC236}">
                  <a16:creationId xmlns:a16="http://schemas.microsoft.com/office/drawing/2014/main" id="{3B567B98-0230-FB4D-8B5A-D57CF8B99F8A}"/>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3" name="Group 352">
            <a:extLst>
              <a:ext uri="{FF2B5EF4-FFF2-40B4-BE49-F238E27FC236}">
                <a16:creationId xmlns:a16="http://schemas.microsoft.com/office/drawing/2014/main" id="{F40449CF-4146-A640-B710-857F798A33D4}"/>
              </a:ext>
            </a:extLst>
          </p:cNvPr>
          <p:cNvGrpSpPr/>
          <p:nvPr/>
        </p:nvGrpSpPr>
        <p:grpSpPr>
          <a:xfrm>
            <a:off x="6550922" y="1481480"/>
            <a:ext cx="245580" cy="224238"/>
            <a:chOff x="802803" y="3715228"/>
            <a:chExt cx="245580" cy="224238"/>
          </a:xfrm>
        </p:grpSpPr>
        <p:sp>
          <p:nvSpPr>
            <p:cNvPr id="354" name="Oval 353">
              <a:extLst>
                <a:ext uri="{FF2B5EF4-FFF2-40B4-BE49-F238E27FC236}">
                  <a16:creationId xmlns:a16="http://schemas.microsoft.com/office/drawing/2014/main" id="{1F8A312F-C689-FF42-84E9-02ECA660225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5" name="Rectangle 354">
              <a:extLst>
                <a:ext uri="{FF2B5EF4-FFF2-40B4-BE49-F238E27FC236}">
                  <a16:creationId xmlns:a16="http://schemas.microsoft.com/office/drawing/2014/main" id="{50CBD88D-DC4A-3849-90CE-641B000548E3}"/>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6" name="Group 355">
            <a:extLst>
              <a:ext uri="{FF2B5EF4-FFF2-40B4-BE49-F238E27FC236}">
                <a16:creationId xmlns:a16="http://schemas.microsoft.com/office/drawing/2014/main" id="{3E2317E5-1DF6-F144-A88B-97C61AC21234}"/>
              </a:ext>
            </a:extLst>
          </p:cNvPr>
          <p:cNvGrpSpPr/>
          <p:nvPr/>
        </p:nvGrpSpPr>
        <p:grpSpPr>
          <a:xfrm>
            <a:off x="8311967" y="1742779"/>
            <a:ext cx="309700" cy="224238"/>
            <a:chOff x="770743" y="3715228"/>
            <a:chExt cx="309700" cy="224238"/>
          </a:xfrm>
        </p:grpSpPr>
        <p:sp>
          <p:nvSpPr>
            <p:cNvPr id="357" name="Oval 356">
              <a:extLst>
                <a:ext uri="{FF2B5EF4-FFF2-40B4-BE49-F238E27FC236}">
                  <a16:creationId xmlns:a16="http://schemas.microsoft.com/office/drawing/2014/main" id="{6A31460D-137B-A74E-B6FC-B55DFB2AE3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8" name="Rectangle 357">
              <a:extLst>
                <a:ext uri="{FF2B5EF4-FFF2-40B4-BE49-F238E27FC236}">
                  <a16:creationId xmlns:a16="http://schemas.microsoft.com/office/drawing/2014/main" id="{CFFD1864-8612-0941-9E7F-4F8D6CCCC5CA}"/>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359" name="Group 358">
            <a:extLst>
              <a:ext uri="{FF2B5EF4-FFF2-40B4-BE49-F238E27FC236}">
                <a16:creationId xmlns:a16="http://schemas.microsoft.com/office/drawing/2014/main" id="{0B138D15-33DA-594B-9977-4B6B88437CDB}"/>
              </a:ext>
            </a:extLst>
          </p:cNvPr>
          <p:cNvGrpSpPr/>
          <p:nvPr/>
        </p:nvGrpSpPr>
        <p:grpSpPr>
          <a:xfrm>
            <a:off x="4322372" y="1240114"/>
            <a:ext cx="300082" cy="224238"/>
            <a:chOff x="775552" y="3715228"/>
            <a:chExt cx="300082" cy="224238"/>
          </a:xfrm>
        </p:grpSpPr>
        <p:sp>
          <p:nvSpPr>
            <p:cNvPr id="360" name="Oval 359">
              <a:extLst>
                <a:ext uri="{FF2B5EF4-FFF2-40B4-BE49-F238E27FC236}">
                  <a16:creationId xmlns:a16="http://schemas.microsoft.com/office/drawing/2014/main" id="{B19CA466-0BF9-9243-882A-C5EC199C6CE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1" name="Rectangle 360">
              <a:extLst>
                <a:ext uri="{FF2B5EF4-FFF2-40B4-BE49-F238E27FC236}">
                  <a16:creationId xmlns:a16="http://schemas.microsoft.com/office/drawing/2014/main" id="{38D05C81-64B1-4048-A25F-7DF135E165A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62" name="Group 361">
            <a:extLst>
              <a:ext uri="{FF2B5EF4-FFF2-40B4-BE49-F238E27FC236}">
                <a16:creationId xmlns:a16="http://schemas.microsoft.com/office/drawing/2014/main" id="{E6482679-9AB0-5541-BF89-93062662AF98}"/>
              </a:ext>
            </a:extLst>
          </p:cNvPr>
          <p:cNvGrpSpPr/>
          <p:nvPr/>
        </p:nvGrpSpPr>
        <p:grpSpPr>
          <a:xfrm>
            <a:off x="4319927" y="983503"/>
            <a:ext cx="309700" cy="224238"/>
            <a:chOff x="770743" y="3715228"/>
            <a:chExt cx="309700" cy="224238"/>
          </a:xfrm>
        </p:grpSpPr>
        <p:sp>
          <p:nvSpPr>
            <p:cNvPr id="363" name="Oval 362">
              <a:extLst>
                <a:ext uri="{FF2B5EF4-FFF2-40B4-BE49-F238E27FC236}">
                  <a16:creationId xmlns:a16="http://schemas.microsoft.com/office/drawing/2014/main" id="{0C24FACA-1CFE-B346-89AB-EB0E90F543B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4" name="Rectangle 363">
              <a:extLst>
                <a:ext uri="{FF2B5EF4-FFF2-40B4-BE49-F238E27FC236}">
                  <a16:creationId xmlns:a16="http://schemas.microsoft.com/office/drawing/2014/main" id="{64C22221-FE7F-7946-B113-969909E0FA5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365" name="Group 364">
            <a:extLst>
              <a:ext uri="{FF2B5EF4-FFF2-40B4-BE49-F238E27FC236}">
                <a16:creationId xmlns:a16="http://schemas.microsoft.com/office/drawing/2014/main" id="{2C13EA5E-21CD-1946-88C4-D8A584B17387}"/>
              </a:ext>
            </a:extLst>
          </p:cNvPr>
          <p:cNvGrpSpPr/>
          <p:nvPr/>
        </p:nvGrpSpPr>
        <p:grpSpPr>
          <a:xfrm>
            <a:off x="8280687" y="1478795"/>
            <a:ext cx="360996" cy="224238"/>
            <a:chOff x="736857" y="3715228"/>
            <a:chExt cx="360996" cy="224238"/>
          </a:xfrm>
        </p:grpSpPr>
        <p:sp>
          <p:nvSpPr>
            <p:cNvPr id="366" name="Oval 365">
              <a:extLst>
                <a:ext uri="{FF2B5EF4-FFF2-40B4-BE49-F238E27FC236}">
                  <a16:creationId xmlns:a16="http://schemas.microsoft.com/office/drawing/2014/main" id="{65A20A3F-C204-4E4F-8867-1B299AF2D0C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7" name="Rectangle 366">
              <a:extLst>
                <a:ext uri="{FF2B5EF4-FFF2-40B4-BE49-F238E27FC236}">
                  <a16:creationId xmlns:a16="http://schemas.microsoft.com/office/drawing/2014/main" id="{23FEEFD6-358C-A543-9BF3-275D2038378C}"/>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68" name="Group 367">
            <a:extLst>
              <a:ext uri="{FF2B5EF4-FFF2-40B4-BE49-F238E27FC236}">
                <a16:creationId xmlns:a16="http://schemas.microsoft.com/office/drawing/2014/main" id="{0EA9870A-D7BD-7749-9180-333352A02EA4}"/>
              </a:ext>
            </a:extLst>
          </p:cNvPr>
          <p:cNvGrpSpPr/>
          <p:nvPr/>
        </p:nvGrpSpPr>
        <p:grpSpPr>
          <a:xfrm>
            <a:off x="4317141" y="2187210"/>
            <a:ext cx="309700" cy="224238"/>
            <a:chOff x="762505" y="3715228"/>
            <a:chExt cx="309700" cy="224238"/>
          </a:xfrm>
        </p:grpSpPr>
        <p:sp>
          <p:nvSpPr>
            <p:cNvPr id="369" name="Oval 368">
              <a:extLst>
                <a:ext uri="{FF2B5EF4-FFF2-40B4-BE49-F238E27FC236}">
                  <a16:creationId xmlns:a16="http://schemas.microsoft.com/office/drawing/2014/main" id="{EB5E2F46-B118-1045-AF33-FBEB9E67DC0D}"/>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70" name="Rectangle 369">
              <a:extLst>
                <a:ext uri="{FF2B5EF4-FFF2-40B4-BE49-F238E27FC236}">
                  <a16:creationId xmlns:a16="http://schemas.microsoft.com/office/drawing/2014/main" id="{BEF5AC8E-3F33-C44D-B0DD-469F2AFB0FFB}"/>
                </a:ext>
              </a:extLst>
            </p:cNvPr>
            <p:cNvSpPr/>
            <p:nvPr/>
          </p:nvSpPr>
          <p:spPr>
            <a:xfrm>
              <a:off x="762505"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grpSp>
        <p:nvGrpSpPr>
          <p:cNvPr id="374" name="Group 373">
            <a:extLst>
              <a:ext uri="{FF2B5EF4-FFF2-40B4-BE49-F238E27FC236}">
                <a16:creationId xmlns:a16="http://schemas.microsoft.com/office/drawing/2014/main" id="{151B6A92-2701-2048-A0DE-3EA783245FB9}"/>
              </a:ext>
            </a:extLst>
          </p:cNvPr>
          <p:cNvGrpSpPr/>
          <p:nvPr/>
        </p:nvGrpSpPr>
        <p:grpSpPr>
          <a:xfrm>
            <a:off x="852407" y="5920266"/>
            <a:ext cx="309700" cy="224238"/>
            <a:chOff x="770743" y="3715228"/>
            <a:chExt cx="309700" cy="224238"/>
          </a:xfrm>
        </p:grpSpPr>
        <p:sp>
          <p:nvSpPr>
            <p:cNvPr id="375" name="Oval 374">
              <a:extLst>
                <a:ext uri="{FF2B5EF4-FFF2-40B4-BE49-F238E27FC236}">
                  <a16:creationId xmlns:a16="http://schemas.microsoft.com/office/drawing/2014/main" id="{2E2E7022-3AC3-4141-A9D3-0559902526EA}"/>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76" name="Rectangle 375">
              <a:extLst>
                <a:ext uri="{FF2B5EF4-FFF2-40B4-BE49-F238E27FC236}">
                  <a16:creationId xmlns:a16="http://schemas.microsoft.com/office/drawing/2014/main" id="{8ED0D82D-C4ED-BB4B-9F5D-50AC2840E0FF}"/>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14</a:t>
              </a:r>
            </a:p>
          </p:txBody>
        </p:sp>
      </p:grpSp>
      <p:grpSp>
        <p:nvGrpSpPr>
          <p:cNvPr id="377" name="Group 376">
            <a:extLst>
              <a:ext uri="{FF2B5EF4-FFF2-40B4-BE49-F238E27FC236}">
                <a16:creationId xmlns:a16="http://schemas.microsoft.com/office/drawing/2014/main" id="{84FAF781-024F-7F47-BF3A-83A8D1BDE460}"/>
              </a:ext>
            </a:extLst>
          </p:cNvPr>
          <p:cNvGrpSpPr/>
          <p:nvPr/>
        </p:nvGrpSpPr>
        <p:grpSpPr>
          <a:xfrm>
            <a:off x="4325894" y="1931502"/>
            <a:ext cx="309700" cy="224238"/>
            <a:chOff x="770743" y="3715228"/>
            <a:chExt cx="309700" cy="224238"/>
          </a:xfrm>
        </p:grpSpPr>
        <p:sp>
          <p:nvSpPr>
            <p:cNvPr id="378" name="Oval 377">
              <a:extLst>
                <a:ext uri="{FF2B5EF4-FFF2-40B4-BE49-F238E27FC236}">
                  <a16:creationId xmlns:a16="http://schemas.microsoft.com/office/drawing/2014/main" id="{B310EC8B-7606-CF46-949E-FC3A48253F7A}"/>
                </a:ext>
              </a:extLst>
            </p:cNvPr>
            <p:cNvSpPr/>
            <p:nvPr/>
          </p:nvSpPr>
          <p:spPr>
            <a:xfrm>
              <a:off x="810781" y="3715228"/>
              <a:ext cx="216000" cy="216000"/>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79" name="Rectangle 378">
              <a:extLst>
                <a:ext uri="{FF2B5EF4-FFF2-40B4-BE49-F238E27FC236}">
                  <a16:creationId xmlns:a16="http://schemas.microsoft.com/office/drawing/2014/main" id="{B5598E6B-8A94-8F44-A402-08032494757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15</a:t>
              </a:r>
            </a:p>
          </p:txBody>
        </p:sp>
      </p:grpSp>
      <p:grpSp>
        <p:nvGrpSpPr>
          <p:cNvPr id="380" name="Group 379">
            <a:extLst>
              <a:ext uri="{FF2B5EF4-FFF2-40B4-BE49-F238E27FC236}">
                <a16:creationId xmlns:a16="http://schemas.microsoft.com/office/drawing/2014/main" id="{E41458D8-C906-4446-B5B7-2D911C334472}"/>
              </a:ext>
            </a:extLst>
          </p:cNvPr>
          <p:cNvGrpSpPr/>
          <p:nvPr/>
        </p:nvGrpSpPr>
        <p:grpSpPr>
          <a:xfrm>
            <a:off x="2620396" y="5933422"/>
            <a:ext cx="309700" cy="224238"/>
            <a:chOff x="770743" y="3715228"/>
            <a:chExt cx="309700" cy="224238"/>
          </a:xfrm>
        </p:grpSpPr>
        <p:sp>
          <p:nvSpPr>
            <p:cNvPr id="381" name="Oval 380">
              <a:extLst>
                <a:ext uri="{FF2B5EF4-FFF2-40B4-BE49-F238E27FC236}">
                  <a16:creationId xmlns:a16="http://schemas.microsoft.com/office/drawing/2014/main" id="{D13E324C-B2AE-414B-B7F6-4B504A764B17}"/>
                </a:ext>
              </a:extLst>
            </p:cNvPr>
            <p:cNvSpPr/>
            <p:nvPr/>
          </p:nvSpPr>
          <p:spPr>
            <a:xfrm>
              <a:off x="810781" y="3715228"/>
              <a:ext cx="216000" cy="216000"/>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82" name="Rectangle 381">
              <a:extLst>
                <a:ext uri="{FF2B5EF4-FFF2-40B4-BE49-F238E27FC236}">
                  <a16:creationId xmlns:a16="http://schemas.microsoft.com/office/drawing/2014/main" id="{4DFF5B3D-46BE-CE41-9A23-C390F5D92B4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15</a:t>
              </a:r>
            </a:p>
          </p:txBody>
        </p:sp>
      </p:grpSp>
      <p:sp>
        <p:nvSpPr>
          <p:cNvPr id="395" name="TextBox 394">
            <a:extLst>
              <a:ext uri="{FF2B5EF4-FFF2-40B4-BE49-F238E27FC236}">
                <a16:creationId xmlns:a16="http://schemas.microsoft.com/office/drawing/2014/main" id="{B5B0ED4A-8496-444C-8214-674C43218B51}"/>
              </a:ext>
            </a:extLst>
          </p:cNvPr>
          <p:cNvSpPr txBox="1"/>
          <p:nvPr/>
        </p:nvSpPr>
        <p:spPr>
          <a:xfrm>
            <a:off x="4033926" y="1538024"/>
            <a:ext cx="20155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receivable</a:t>
            </a:r>
          </a:p>
        </p:txBody>
      </p:sp>
      <p:sp>
        <p:nvSpPr>
          <p:cNvPr id="396" name="TextBox 395">
            <a:extLst>
              <a:ext uri="{FF2B5EF4-FFF2-40B4-BE49-F238E27FC236}">
                <a16:creationId xmlns:a16="http://schemas.microsoft.com/office/drawing/2014/main" id="{7D8AA6A5-BEC0-3E43-B5D1-E1C703AA9057}"/>
              </a:ext>
            </a:extLst>
          </p:cNvPr>
          <p:cNvSpPr txBox="1"/>
          <p:nvPr/>
        </p:nvSpPr>
        <p:spPr>
          <a:xfrm>
            <a:off x="6252890" y="2028286"/>
            <a:ext cx="19871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payable</a:t>
            </a:r>
          </a:p>
        </p:txBody>
      </p:sp>
      <p:sp>
        <p:nvSpPr>
          <p:cNvPr id="397" name="TextBox 396">
            <a:extLst>
              <a:ext uri="{FF2B5EF4-FFF2-40B4-BE49-F238E27FC236}">
                <a16:creationId xmlns:a16="http://schemas.microsoft.com/office/drawing/2014/main" id="{1FE8D7A1-DD8E-454B-AE1F-1E7879C864EB}"/>
              </a:ext>
            </a:extLst>
          </p:cNvPr>
          <p:cNvSpPr txBox="1"/>
          <p:nvPr/>
        </p:nvSpPr>
        <p:spPr>
          <a:xfrm>
            <a:off x="9504213" y="373659"/>
            <a:ext cx="2279791"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solidFill>
                <a:effectLst/>
                <a:uLnTx/>
                <a:uFillTx/>
                <a:latin typeface="Avenir"/>
                <a:ea typeface="+mn-ea"/>
                <a:cs typeface="+mn-cs"/>
              </a:rPr>
              <a:t>Sources of funds</a:t>
            </a:r>
          </a:p>
        </p:txBody>
      </p:sp>
      <p:sp>
        <p:nvSpPr>
          <p:cNvPr id="398" name="TextBox 397">
            <a:extLst>
              <a:ext uri="{FF2B5EF4-FFF2-40B4-BE49-F238E27FC236}">
                <a16:creationId xmlns:a16="http://schemas.microsoft.com/office/drawing/2014/main" id="{BA236A56-DF2E-F243-8A1A-3BBEAA73DB64}"/>
              </a:ext>
            </a:extLst>
          </p:cNvPr>
          <p:cNvSpPr txBox="1"/>
          <p:nvPr/>
        </p:nvSpPr>
        <p:spPr>
          <a:xfrm>
            <a:off x="492858" y="373659"/>
            <a:ext cx="18806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solidFill>
                <a:effectLst/>
                <a:uLnTx/>
                <a:uFillTx/>
                <a:latin typeface="Avenir"/>
                <a:ea typeface="+mn-ea"/>
                <a:cs typeface="+mn-cs"/>
              </a:rPr>
              <a:t>Uses of funds</a:t>
            </a:r>
          </a:p>
        </p:txBody>
      </p:sp>
      <p:grpSp>
        <p:nvGrpSpPr>
          <p:cNvPr id="272" name="Group 271">
            <a:extLst>
              <a:ext uri="{FF2B5EF4-FFF2-40B4-BE49-F238E27FC236}">
                <a16:creationId xmlns:a16="http://schemas.microsoft.com/office/drawing/2014/main" id="{B10B35FA-FFD5-244C-8FBB-DB3A536F6315}"/>
              </a:ext>
            </a:extLst>
          </p:cNvPr>
          <p:cNvGrpSpPr/>
          <p:nvPr/>
        </p:nvGrpSpPr>
        <p:grpSpPr>
          <a:xfrm>
            <a:off x="674882" y="2236958"/>
            <a:ext cx="1620000" cy="613673"/>
            <a:chOff x="3810000" y="2381250"/>
            <a:chExt cx="1390650" cy="1230631"/>
          </a:xfrm>
          <a:solidFill>
            <a:schemeClr val="accent6">
              <a:lumMod val="75000"/>
            </a:schemeClr>
          </a:solidFill>
        </p:grpSpPr>
        <p:sp>
          <p:nvSpPr>
            <p:cNvPr id="273" name="L-Shape 272">
              <a:extLst>
                <a:ext uri="{FF2B5EF4-FFF2-40B4-BE49-F238E27FC236}">
                  <a16:creationId xmlns:a16="http://schemas.microsoft.com/office/drawing/2014/main" id="{DF7D733A-4FFE-744F-B214-78B04041F690}"/>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4" name="L-Shape 273">
              <a:extLst>
                <a:ext uri="{FF2B5EF4-FFF2-40B4-BE49-F238E27FC236}">
                  <a16:creationId xmlns:a16="http://schemas.microsoft.com/office/drawing/2014/main" id="{15DAAC84-AD00-F244-9996-0E67F278AF0C}"/>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90" name="TextBox 389">
            <a:extLst>
              <a:ext uri="{FF2B5EF4-FFF2-40B4-BE49-F238E27FC236}">
                <a16:creationId xmlns:a16="http://schemas.microsoft.com/office/drawing/2014/main" id="{9DA43E6F-DA2D-6D47-9527-3D4C06A2AADE}"/>
              </a:ext>
            </a:extLst>
          </p:cNvPr>
          <p:cNvSpPr txBox="1"/>
          <p:nvPr/>
        </p:nvSpPr>
        <p:spPr>
          <a:xfrm>
            <a:off x="667920" y="2817445"/>
            <a:ext cx="16473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Accumulated depreciation</a:t>
            </a:r>
          </a:p>
        </p:txBody>
      </p:sp>
      <p:sp>
        <p:nvSpPr>
          <p:cNvPr id="393" name="TextBox 392">
            <a:extLst>
              <a:ext uri="{FF2B5EF4-FFF2-40B4-BE49-F238E27FC236}">
                <a16:creationId xmlns:a16="http://schemas.microsoft.com/office/drawing/2014/main" id="{390520E5-A3C2-894D-85E5-0E4333EB6E08}"/>
              </a:ext>
            </a:extLst>
          </p:cNvPr>
          <p:cNvSpPr txBox="1"/>
          <p:nvPr/>
        </p:nvSpPr>
        <p:spPr>
          <a:xfrm>
            <a:off x="1679276" y="2502766"/>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a:t>
            </a:r>
          </a:p>
        </p:txBody>
      </p:sp>
      <p:sp>
        <p:nvSpPr>
          <p:cNvPr id="394" name="Down Arrow 393">
            <a:extLst>
              <a:ext uri="{FF2B5EF4-FFF2-40B4-BE49-F238E27FC236}">
                <a16:creationId xmlns:a16="http://schemas.microsoft.com/office/drawing/2014/main" id="{B0F8BD20-9927-4341-B34D-0F3411EA8E55}"/>
              </a:ext>
            </a:extLst>
          </p:cNvPr>
          <p:cNvSpPr/>
          <p:nvPr/>
        </p:nvSpPr>
        <p:spPr>
          <a:xfrm>
            <a:off x="1256101" y="255077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2" name="Group 401">
            <a:extLst>
              <a:ext uri="{FF2B5EF4-FFF2-40B4-BE49-F238E27FC236}">
                <a16:creationId xmlns:a16="http://schemas.microsoft.com/office/drawing/2014/main" id="{C8506339-CA6B-4143-ADBA-38D4D796E42A}"/>
              </a:ext>
            </a:extLst>
          </p:cNvPr>
          <p:cNvGrpSpPr/>
          <p:nvPr/>
        </p:nvGrpSpPr>
        <p:grpSpPr>
          <a:xfrm>
            <a:off x="752976" y="2511750"/>
            <a:ext cx="309700" cy="224238"/>
            <a:chOff x="770743" y="3715228"/>
            <a:chExt cx="309700" cy="224238"/>
          </a:xfrm>
        </p:grpSpPr>
        <p:sp>
          <p:nvSpPr>
            <p:cNvPr id="403" name="Oval 402">
              <a:extLst>
                <a:ext uri="{FF2B5EF4-FFF2-40B4-BE49-F238E27FC236}">
                  <a16:creationId xmlns:a16="http://schemas.microsoft.com/office/drawing/2014/main" id="{FE70CBEC-117D-0044-B4ED-7B3D135EE71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404" name="Rectangle 403">
              <a:extLst>
                <a:ext uri="{FF2B5EF4-FFF2-40B4-BE49-F238E27FC236}">
                  <a16:creationId xmlns:a16="http://schemas.microsoft.com/office/drawing/2014/main" id="{A4CE54F9-C870-974D-B405-FB6285BA0682}"/>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14</a:t>
              </a:r>
            </a:p>
          </p:txBody>
        </p:sp>
      </p:grpSp>
      <p:grpSp>
        <p:nvGrpSpPr>
          <p:cNvPr id="405" name="Group 404">
            <a:extLst>
              <a:ext uri="{FF2B5EF4-FFF2-40B4-BE49-F238E27FC236}">
                <a16:creationId xmlns:a16="http://schemas.microsoft.com/office/drawing/2014/main" id="{B5E8B448-3359-6047-A901-2663E8A040F1}"/>
              </a:ext>
            </a:extLst>
          </p:cNvPr>
          <p:cNvGrpSpPr/>
          <p:nvPr/>
        </p:nvGrpSpPr>
        <p:grpSpPr>
          <a:xfrm>
            <a:off x="4247500" y="957969"/>
            <a:ext cx="1620000" cy="613673"/>
            <a:chOff x="3810000" y="2381250"/>
            <a:chExt cx="1390650" cy="1230631"/>
          </a:xfrm>
          <a:solidFill>
            <a:schemeClr val="accent6">
              <a:lumMod val="75000"/>
            </a:schemeClr>
          </a:solidFill>
        </p:grpSpPr>
        <p:sp>
          <p:nvSpPr>
            <p:cNvPr id="406" name="L-Shape 405">
              <a:extLst>
                <a:ext uri="{FF2B5EF4-FFF2-40B4-BE49-F238E27FC236}">
                  <a16:creationId xmlns:a16="http://schemas.microsoft.com/office/drawing/2014/main" id="{422C7669-2B67-E844-8AD6-CD39F32EE69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7" name="L-Shape 406">
              <a:extLst>
                <a:ext uri="{FF2B5EF4-FFF2-40B4-BE49-F238E27FC236}">
                  <a16:creationId xmlns:a16="http://schemas.microsoft.com/office/drawing/2014/main" id="{1D4A84B6-5035-BE44-AF14-E2B2AA9F4A81}"/>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08" name="Group 407">
            <a:extLst>
              <a:ext uri="{FF2B5EF4-FFF2-40B4-BE49-F238E27FC236}">
                <a16:creationId xmlns:a16="http://schemas.microsoft.com/office/drawing/2014/main" id="{D5BF0B9C-2E0D-C242-8CFF-FA38A5AF35FC}"/>
              </a:ext>
            </a:extLst>
          </p:cNvPr>
          <p:cNvGrpSpPr/>
          <p:nvPr/>
        </p:nvGrpSpPr>
        <p:grpSpPr>
          <a:xfrm>
            <a:off x="4247500" y="1892397"/>
            <a:ext cx="1620000" cy="613673"/>
            <a:chOff x="3810000" y="2381250"/>
            <a:chExt cx="1390650" cy="1230631"/>
          </a:xfrm>
          <a:solidFill>
            <a:schemeClr val="accent6">
              <a:lumMod val="75000"/>
            </a:schemeClr>
          </a:solidFill>
        </p:grpSpPr>
        <p:sp>
          <p:nvSpPr>
            <p:cNvPr id="409" name="L-Shape 408">
              <a:extLst>
                <a:ext uri="{FF2B5EF4-FFF2-40B4-BE49-F238E27FC236}">
                  <a16:creationId xmlns:a16="http://schemas.microsoft.com/office/drawing/2014/main" id="{949DD22A-6C28-4A42-838D-57C0B3AFBA2E}"/>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0" name="L-Shape 409">
              <a:extLst>
                <a:ext uri="{FF2B5EF4-FFF2-40B4-BE49-F238E27FC236}">
                  <a16:creationId xmlns:a16="http://schemas.microsoft.com/office/drawing/2014/main" id="{33CD775B-2A0C-DE47-A9A3-022685FE94F6}"/>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1" name="Group 410">
            <a:extLst>
              <a:ext uri="{FF2B5EF4-FFF2-40B4-BE49-F238E27FC236}">
                <a16:creationId xmlns:a16="http://schemas.microsoft.com/office/drawing/2014/main" id="{022F6EA9-7658-814F-A10B-D03A6D0AAF9C}"/>
              </a:ext>
            </a:extLst>
          </p:cNvPr>
          <p:cNvGrpSpPr/>
          <p:nvPr/>
        </p:nvGrpSpPr>
        <p:grpSpPr>
          <a:xfrm>
            <a:off x="2556000" y="4767598"/>
            <a:ext cx="1620000" cy="613673"/>
            <a:chOff x="3810000" y="2381250"/>
            <a:chExt cx="1390650" cy="1230631"/>
          </a:xfrm>
          <a:solidFill>
            <a:schemeClr val="accent6">
              <a:lumMod val="75000"/>
            </a:schemeClr>
          </a:solidFill>
        </p:grpSpPr>
        <p:sp>
          <p:nvSpPr>
            <p:cNvPr id="412" name="L-Shape 411">
              <a:extLst>
                <a:ext uri="{FF2B5EF4-FFF2-40B4-BE49-F238E27FC236}">
                  <a16:creationId xmlns:a16="http://schemas.microsoft.com/office/drawing/2014/main" id="{FEC5C8AE-56DC-A645-B700-BDD31418BAC8}"/>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3" name="L-Shape 412">
              <a:extLst>
                <a:ext uri="{FF2B5EF4-FFF2-40B4-BE49-F238E27FC236}">
                  <a16:creationId xmlns:a16="http://schemas.microsoft.com/office/drawing/2014/main" id="{22B67BC0-71B1-3D4D-B1C7-898751D00CCC}"/>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4" name="Group 413">
            <a:extLst>
              <a:ext uri="{FF2B5EF4-FFF2-40B4-BE49-F238E27FC236}">
                <a16:creationId xmlns:a16="http://schemas.microsoft.com/office/drawing/2014/main" id="{A94AD495-E79D-8F49-95B5-678342740E3C}"/>
              </a:ext>
            </a:extLst>
          </p:cNvPr>
          <p:cNvGrpSpPr/>
          <p:nvPr/>
        </p:nvGrpSpPr>
        <p:grpSpPr>
          <a:xfrm>
            <a:off x="2556000" y="5633028"/>
            <a:ext cx="1620000" cy="613673"/>
            <a:chOff x="3810000" y="2381250"/>
            <a:chExt cx="1390650" cy="1230631"/>
          </a:xfrm>
          <a:solidFill>
            <a:schemeClr val="accent6">
              <a:lumMod val="75000"/>
            </a:schemeClr>
          </a:solidFill>
        </p:grpSpPr>
        <p:sp>
          <p:nvSpPr>
            <p:cNvPr id="415" name="L-Shape 414">
              <a:extLst>
                <a:ext uri="{FF2B5EF4-FFF2-40B4-BE49-F238E27FC236}">
                  <a16:creationId xmlns:a16="http://schemas.microsoft.com/office/drawing/2014/main" id="{4CD4DED9-CB9E-AC4B-BE2A-78F037DBFEA8}"/>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6" name="L-Shape 415">
              <a:extLst>
                <a:ext uri="{FF2B5EF4-FFF2-40B4-BE49-F238E27FC236}">
                  <a16:creationId xmlns:a16="http://schemas.microsoft.com/office/drawing/2014/main" id="{FC60011B-6414-164E-9D9C-FE2679057335}"/>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7" name="Group 416">
            <a:extLst>
              <a:ext uri="{FF2B5EF4-FFF2-40B4-BE49-F238E27FC236}">
                <a16:creationId xmlns:a16="http://schemas.microsoft.com/office/drawing/2014/main" id="{FA5A2220-0725-2E4C-8EE1-0CFDAAB53629}"/>
              </a:ext>
            </a:extLst>
          </p:cNvPr>
          <p:cNvGrpSpPr/>
          <p:nvPr/>
        </p:nvGrpSpPr>
        <p:grpSpPr>
          <a:xfrm>
            <a:off x="788356" y="5618680"/>
            <a:ext cx="1620000" cy="613673"/>
            <a:chOff x="3810000" y="2381250"/>
            <a:chExt cx="1390650" cy="1230631"/>
          </a:xfrm>
          <a:solidFill>
            <a:schemeClr val="accent6">
              <a:lumMod val="75000"/>
            </a:schemeClr>
          </a:solidFill>
        </p:grpSpPr>
        <p:sp>
          <p:nvSpPr>
            <p:cNvPr id="418" name="L-Shape 417">
              <a:extLst>
                <a:ext uri="{FF2B5EF4-FFF2-40B4-BE49-F238E27FC236}">
                  <a16:creationId xmlns:a16="http://schemas.microsoft.com/office/drawing/2014/main" id="{CFC81F53-CA91-174B-9872-9729D066141F}"/>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9" name="L-Shape 418">
              <a:extLst>
                <a:ext uri="{FF2B5EF4-FFF2-40B4-BE49-F238E27FC236}">
                  <a16:creationId xmlns:a16="http://schemas.microsoft.com/office/drawing/2014/main" id="{E8759028-EA69-3049-85B6-E41AA8BA6521}"/>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0" name="Group 419">
            <a:extLst>
              <a:ext uri="{FF2B5EF4-FFF2-40B4-BE49-F238E27FC236}">
                <a16:creationId xmlns:a16="http://schemas.microsoft.com/office/drawing/2014/main" id="{3879A878-BB24-5C4E-8DED-AA8AA8416168}"/>
              </a:ext>
            </a:extLst>
          </p:cNvPr>
          <p:cNvGrpSpPr/>
          <p:nvPr/>
        </p:nvGrpSpPr>
        <p:grpSpPr>
          <a:xfrm>
            <a:off x="4292494" y="5448381"/>
            <a:ext cx="1620000" cy="796276"/>
            <a:chOff x="3810000" y="2015069"/>
            <a:chExt cx="1390650" cy="1596814"/>
          </a:xfrm>
          <a:solidFill>
            <a:schemeClr val="accent6">
              <a:lumMod val="75000"/>
            </a:schemeClr>
          </a:solidFill>
        </p:grpSpPr>
        <p:sp>
          <p:nvSpPr>
            <p:cNvPr id="421" name="L-Shape 420">
              <a:extLst>
                <a:ext uri="{FF2B5EF4-FFF2-40B4-BE49-F238E27FC236}">
                  <a16:creationId xmlns:a16="http://schemas.microsoft.com/office/drawing/2014/main" id="{BA2D9C48-4D89-9D41-9A86-8C07C56E1D9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2" name="L-Shape 421">
              <a:extLst>
                <a:ext uri="{FF2B5EF4-FFF2-40B4-BE49-F238E27FC236}">
                  <a16:creationId xmlns:a16="http://schemas.microsoft.com/office/drawing/2014/main" id="{21AD4FFB-95DA-6847-8F89-536BF9981BA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3" name="Group 422">
            <a:extLst>
              <a:ext uri="{FF2B5EF4-FFF2-40B4-BE49-F238E27FC236}">
                <a16:creationId xmlns:a16="http://schemas.microsoft.com/office/drawing/2014/main" id="{7B802F43-9F5E-A14B-9D86-B2DA6CA6BAF3}"/>
              </a:ext>
            </a:extLst>
          </p:cNvPr>
          <p:cNvGrpSpPr/>
          <p:nvPr/>
        </p:nvGrpSpPr>
        <p:grpSpPr>
          <a:xfrm>
            <a:off x="6382456" y="5448381"/>
            <a:ext cx="1620000" cy="796276"/>
            <a:chOff x="3810000" y="2015069"/>
            <a:chExt cx="1390650" cy="1596814"/>
          </a:xfrm>
          <a:solidFill>
            <a:schemeClr val="accent2"/>
          </a:solidFill>
        </p:grpSpPr>
        <p:sp>
          <p:nvSpPr>
            <p:cNvPr id="424" name="L-Shape 423">
              <a:extLst>
                <a:ext uri="{FF2B5EF4-FFF2-40B4-BE49-F238E27FC236}">
                  <a16:creationId xmlns:a16="http://schemas.microsoft.com/office/drawing/2014/main" id="{3FE59A14-5D36-2645-8D6C-212D8CAE6DE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5" name="L-Shape 424">
              <a:extLst>
                <a:ext uri="{FF2B5EF4-FFF2-40B4-BE49-F238E27FC236}">
                  <a16:creationId xmlns:a16="http://schemas.microsoft.com/office/drawing/2014/main" id="{0C755AE6-7667-B743-B400-A3007F0EA37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9" name="Group 428">
            <a:extLst>
              <a:ext uri="{FF2B5EF4-FFF2-40B4-BE49-F238E27FC236}">
                <a16:creationId xmlns:a16="http://schemas.microsoft.com/office/drawing/2014/main" id="{A3C62AF3-2D43-9647-B711-5C094AC46C3F}"/>
              </a:ext>
            </a:extLst>
          </p:cNvPr>
          <p:cNvGrpSpPr/>
          <p:nvPr/>
        </p:nvGrpSpPr>
        <p:grpSpPr>
          <a:xfrm>
            <a:off x="9983452" y="3159099"/>
            <a:ext cx="1620000" cy="796276"/>
            <a:chOff x="3810000" y="2015069"/>
            <a:chExt cx="1390650" cy="1596814"/>
          </a:xfrm>
          <a:solidFill>
            <a:schemeClr val="accent2"/>
          </a:solidFill>
        </p:grpSpPr>
        <p:sp>
          <p:nvSpPr>
            <p:cNvPr id="430" name="L-Shape 429">
              <a:extLst>
                <a:ext uri="{FF2B5EF4-FFF2-40B4-BE49-F238E27FC236}">
                  <a16:creationId xmlns:a16="http://schemas.microsoft.com/office/drawing/2014/main" id="{68D6734C-0027-194F-BF8A-040486A2DB35}"/>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1" name="L-Shape 430">
              <a:extLst>
                <a:ext uri="{FF2B5EF4-FFF2-40B4-BE49-F238E27FC236}">
                  <a16:creationId xmlns:a16="http://schemas.microsoft.com/office/drawing/2014/main" id="{ECB17562-DB46-F243-A724-9E5A07981267}"/>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2" name="Group 431">
            <a:extLst>
              <a:ext uri="{FF2B5EF4-FFF2-40B4-BE49-F238E27FC236}">
                <a16:creationId xmlns:a16="http://schemas.microsoft.com/office/drawing/2014/main" id="{4848BB5E-72D6-154B-A4A4-863172845016}"/>
              </a:ext>
            </a:extLst>
          </p:cNvPr>
          <p:cNvGrpSpPr/>
          <p:nvPr/>
        </p:nvGrpSpPr>
        <p:grpSpPr>
          <a:xfrm>
            <a:off x="8214558" y="1260018"/>
            <a:ext cx="1620000" cy="796276"/>
            <a:chOff x="3810000" y="2015069"/>
            <a:chExt cx="1390650" cy="1596814"/>
          </a:xfrm>
          <a:solidFill>
            <a:schemeClr val="accent2"/>
          </a:solidFill>
        </p:grpSpPr>
        <p:sp>
          <p:nvSpPr>
            <p:cNvPr id="433" name="L-Shape 432">
              <a:extLst>
                <a:ext uri="{FF2B5EF4-FFF2-40B4-BE49-F238E27FC236}">
                  <a16:creationId xmlns:a16="http://schemas.microsoft.com/office/drawing/2014/main" id="{ABB06B6F-0697-9948-91DD-97E59BB658B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4" name="L-Shape 433">
              <a:extLst>
                <a:ext uri="{FF2B5EF4-FFF2-40B4-BE49-F238E27FC236}">
                  <a16:creationId xmlns:a16="http://schemas.microsoft.com/office/drawing/2014/main" id="{6F827A64-8AAF-EF46-AB91-B3C3D179257E}"/>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5" name="Group 434">
            <a:extLst>
              <a:ext uri="{FF2B5EF4-FFF2-40B4-BE49-F238E27FC236}">
                <a16:creationId xmlns:a16="http://schemas.microsoft.com/office/drawing/2014/main" id="{4BF78748-8099-A04D-A988-CC7F94C0749B}"/>
              </a:ext>
            </a:extLst>
          </p:cNvPr>
          <p:cNvGrpSpPr/>
          <p:nvPr/>
        </p:nvGrpSpPr>
        <p:grpSpPr>
          <a:xfrm>
            <a:off x="10006085" y="1263488"/>
            <a:ext cx="1620000" cy="796276"/>
            <a:chOff x="3810000" y="2015069"/>
            <a:chExt cx="1390650" cy="1596814"/>
          </a:xfrm>
          <a:solidFill>
            <a:schemeClr val="accent2"/>
          </a:solidFill>
        </p:grpSpPr>
        <p:sp>
          <p:nvSpPr>
            <p:cNvPr id="436" name="L-Shape 435">
              <a:extLst>
                <a:ext uri="{FF2B5EF4-FFF2-40B4-BE49-F238E27FC236}">
                  <a16:creationId xmlns:a16="http://schemas.microsoft.com/office/drawing/2014/main" id="{15CC524B-0762-3D4A-B259-A2EBD694AAC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7" name="L-Shape 436">
              <a:extLst>
                <a:ext uri="{FF2B5EF4-FFF2-40B4-BE49-F238E27FC236}">
                  <a16:creationId xmlns:a16="http://schemas.microsoft.com/office/drawing/2014/main" id="{A6B576E7-715E-EB4C-B7ED-9090BB358111}"/>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8" name="Group 437">
            <a:extLst>
              <a:ext uri="{FF2B5EF4-FFF2-40B4-BE49-F238E27FC236}">
                <a16:creationId xmlns:a16="http://schemas.microsoft.com/office/drawing/2014/main" id="{6473B99F-863F-454D-BCB0-F8F4067841C8}"/>
              </a:ext>
            </a:extLst>
          </p:cNvPr>
          <p:cNvGrpSpPr/>
          <p:nvPr/>
        </p:nvGrpSpPr>
        <p:grpSpPr>
          <a:xfrm>
            <a:off x="6428511" y="1266563"/>
            <a:ext cx="1620000" cy="796276"/>
            <a:chOff x="3810000" y="2015069"/>
            <a:chExt cx="1390650" cy="1596814"/>
          </a:xfrm>
          <a:solidFill>
            <a:schemeClr val="accent2"/>
          </a:solidFill>
        </p:grpSpPr>
        <p:sp>
          <p:nvSpPr>
            <p:cNvPr id="439" name="L-Shape 438">
              <a:extLst>
                <a:ext uri="{FF2B5EF4-FFF2-40B4-BE49-F238E27FC236}">
                  <a16:creationId xmlns:a16="http://schemas.microsoft.com/office/drawing/2014/main" id="{DB03DE00-D9CE-3F4A-AF56-BAEEDF41F6F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40" name="L-Shape 439">
              <a:extLst>
                <a:ext uri="{FF2B5EF4-FFF2-40B4-BE49-F238E27FC236}">
                  <a16:creationId xmlns:a16="http://schemas.microsoft.com/office/drawing/2014/main" id="{68A3E70B-7329-C048-9959-8DA377890966}"/>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1" name="Rectangle 370">
            <a:extLst>
              <a:ext uri="{FF2B5EF4-FFF2-40B4-BE49-F238E27FC236}">
                <a16:creationId xmlns:a16="http://schemas.microsoft.com/office/drawing/2014/main" id="{E86BC8D0-46A4-1641-9648-56CB73A642B7}"/>
              </a:ext>
            </a:extLst>
          </p:cNvPr>
          <p:cNvSpPr/>
          <p:nvPr/>
        </p:nvSpPr>
        <p:spPr>
          <a:xfrm>
            <a:off x="1357425" y="3894835"/>
            <a:ext cx="10586794" cy="1205854"/>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 name="Down Arrow 398">
            <a:extLst>
              <a:ext uri="{FF2B5EF4-FFF2-40B4-BE49-F238E27FC236}">
                <a16:creationId xmlns:a16="http://schemas.microsoft.com/office/drawing/2014/main" id="{BF650763-8546-3942-99C4-889A5AA3D7E2}"/>
              </a:ext>
            </a:extLst>
          </p:cNvPr>
          <p:cNvSpPr/>
          <p:nvPr/>
        </p:nvSpPr>
        <p:spPr>
          <a:xfrm rot="10800000">
            <a:off x="153289" y="4549188"/>
            <a:ext cx="950259" cy="1037381"/>
          </a:xfrm>
          <a:prstGeom prst="downArrow">
            <a:avLst/>
          </a:prstGeom>
          <a:solidFill>
            <a:schemeClr val="accent6">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0" name="Down Arrow 399">
            <a:extLst>
              <a:ext uri="{FF2B5EF4-FFF2-40B4-BE49-F238E27FC236}">
                <a16:creationId xmlns:a16="http://schemas.microsoft.com/office/drawing/2014/main" id="{F3223B55-E09F-A142-AA0E-15DAC02FC75D}"/>
              </a:ext>
            </a:extLst>
          </p:cNvPr>
          <p:cNvSpPr/>
          <p:nvPr/>
        </p:nvSpPr>
        <p:spPr>
          <a:xfrm>
            <a:off x="152838" y="842384"/>
            <a:ext cx="950259" cy="1037381"/>
          </a:xfrm>
          <a:prstGeom prst="downArrow">
            <a:avLst/>
          </a:prstGeom>
          <a:solidFill>
            <a:schemeClr val="accent2">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1" name="Down Arrow 400">
            <a:extLst>
              <a:ext uri="{FF2B5EF4-FFF2-40B4-BE49-F238E27FC236}">
                <a16:creationId xmlns:a16="http://schemas.microsoft.com/office/drawing/2014/main" id="{ADF58291-F609-CE4B-AB66-932F8EFF86DE}"/>
              </a:ext>
            </a:extLst>
          </p:cNvPr>
          <p:cNvSpPr/>
          <p:nvPr/>
        </p:nvSpPr>
        <p:spPr>
          <a:xfrm rot="10800000">
            <a:off x="10548000" y="175788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41" name="Down Arrow 440">
            <a:extLst>
              <a:ext uri="{FF2B5EF4-FFF2-40B4-BE49-F238E27FC236}">
                <a16:creationId xmlns:a16="http://schemas.microsoft.com/office/drawing/2014/main" id="{33B4ED47-99C6-FD46-8BF9-48A82A58C1A9}"/>
              </a:ext>
            </a:extLst>
          </p:cNvPr>
          <p:cNvSpPr/>
          <p:nvPr/>
        </p:nvSpPr>
        <p:spPr>
          <a:xfrm>
            <a:off x="10548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grpSp>
        <p:nvGrpSpPr>
          <p:cNvPr id="266" name="Group 265">
            <a:extLst>
              <a:ext uri="{FF2B5EF4-FFF2-40B4-BE49-F238E27FC236}">
                <a16:creationId xmlns:a16="http://schemas.microsoft.com/office/drawing/2014/main" id="{4B429123-235A-4646-8E82-4AAA5DAAADAF}"/>
              </a:ext>
            </a:extLst>
          </p:cNvPr>
          <p:cNvGrpSpPr/>
          <p:nvPr/>
        </p:nvGrpSpPr>
        <p:grpSpPr>
          <a:xfrm>
            <a:off x="1536422" y="4119212"/>
            <a:ext cx="10186175" cy="756551"/>
            <a:chOff x="719091" y="1719856"/>
            <a:chExt cx="9540882" cy="791545"/>
          </a:xfrm>
        </p:grpSpPr>
        <p:sp>
          <p:nvSpPr>
            <p:cNvPr id="267" name="TextBox 266">
              <a:extLst>
                <a:ext uri="{FF2B5EF4-FFF2-40B4-BE49-F238E27FC236}">
                  <a16:creationId xmlns:a16="http://schemas.microsoft.com/office/drawing/2014/main" id="{7A56EE0E-E351-754D-B8FC-6300B728C0B6}"/>
                </a:ext>
              </a:extLst>
            </p:cNvPr>
            <p:cNvSpPr txBox="1"/>
            <p:nvPr/>
          </p:nvSpPr>
          <p:spPr>
            <a:xfrm>
              <a:off x="1460917" y="1719859"/>
              <a:ext cx="5648774" cy="790969"/>
            </a:xfrm>
            <a:prstGeom prst="rect">
              <a:avLst/>
            </a:prstGeom>
            <a:solidFill>
              <a:schemeClr val="bg1"/>
            </a:solidFill>
            <a:ln>
              <a:solidFill>
                <a:schemeClr val="bg1">
                  <a:lumMod val="75000"/>
                </a:schemeClr>
              </a:solidFill>
            </a:ln>
            <a:effectLst/>
          </p:spPr>
          <p:txBody>
            <a:bodyPr wrap="square" rtlCol="0" anchor="ctr">
              <a:noAutofit/>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kumimoji="0" lang="ko-KR" sz="2000" b="0" i="0" u="none" strike="noStrike" kern="1200" cap="none" spc="0" normalizeH="0" baseline="0" noProof="0">
                  <a:ln>
                    <a:noFill/>
                  </a:ln>
                  <a:solidFill>
                    <a:prstClr val="black"/>
                  </a:solidFill>
                  <a:effectLst/>
                  <a:uLnTx/>
                  <a:uFillTx/>
                  <a:latin typeface="Avenir"/>
                  <a:ea typeface="맑은 고딕" charset="0"/>
                  <a:cs typeface="Helvetica" charset="0"/>
                </a:rPr>
                <a:t>3월 31일까지 한 달 동안 소비된 deferred advertising을 회계처리함.</a:t>
              </a:r>
            </a:p>
          </p:txBody>
        </p:sp>
        <p:sp>
          <p:nvSpPr>
            <p:cNvPr id="268" name="TextBox 267">
              <a:extLst>
                <a:ext uri="{FF2B5EF4-FFF2-40B4-BE49-F238E27FC236}">
                  <a16:creationId xmlns:a16="http://schemas.microsoft.com/office/drawing/2014/main" id="{AC665F92-D86D-0942-ACCD-F5E281D98EC7}"/>
                </a:ext>
              </a:extLst>
            </p:cNvPr>
            <p:cNvSpPr txBox="1"/>
            <p:nvPr/>
          </p:nvSpPr>
          <p:spPr>
            <a:xfrm>
              <a:off x="7107675" y="1720432"/>
              <a:ext cx="1576448" cy="790969"/>
            </a:xfrm>
            <a:prstGeom prst="rect">
              <a:avLst/>
            </a:prstGeom>
            <a:solidFill>
              <a:schemeClr val="accent6">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Advertising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200</a:t>
              </a:r>
            </a:p>
          </p:txBody>
        </p:sp>
        <p:sp>
          <p:nvSpPr>
            <p:cNvPr id="269" name="TextBox 268">
              <a:extLst>
                <a:ext uri="{FF2B5EF4-FFF2-40B4-BE49-F238E27FC236}">
                  <a16:creationId xmlns:a16="http://schemas.microsoft.com/office/drawing/2014/main" id="{4F467518-65B3-2E41-A651-BA973AD881F8}"/>
                </a:ext>
              </a:extLst>
            </p:cNvPr>
            <p:cNvSpPr txBox="1"/>
            <p:nvPr/>
          </p:nvSpPr>
          <p:spPr>
            <a:xfrm>
              <a:off x="8683525" y="1720431"/>
              <a:ext cx="1576448" cy="790969"/>
            </a:xfrm>
            <a:prstGeom prst="rect">
              <a:avLst/>
            </a:prstGeom>
            <a:solidFill>
              <a:schemeClr val="accent2">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Deferred expenses</a:t>
              </a:r>
              <a:endParaRPr kumimoji="0" lang="en-GB" sz="1600" b="1" i="0" u="none" strike="noStrike" kern="120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200</a:t>
              </a:r>
            </a:p>
          </p:txBody>
        </p:sp>
        <p:sp>
          <p:nvSpPr>
            <p:cNvPr id="270" name="TextBox 269">
              <a:extLst>
                <a:ext uri="{FF2B5EF4-FFF2-40B4-BE49-F238E27FC236}">
                  <a16:creationId xmlns:a16="http://schemas.microsoft.com/office/drawing/2014/main" id="{31DF9A88-A838-3047-BBF3-7A828B48640D}"/>
                </a:ext>
              </a:extLst>
            </p:cNvPr>
            <p:cNvSpPr txBox="1"/>
            <p:nvPr/>
          </p:nvSpPr>
          <p:spPr>
            <a:xfrm>
              <a:off x="719091" y="1719856"/>
              <a:ext cx="741825" cy="790969"/>
            </a:xfrm>
            <a:prstGeom prst="rect">
              <a:avLst/>
            </a:prstGeom>
            <a:solidFill>
              <a:schemeClr val="bg1"/>
            </a:solidFill>
            <a:ln>
              <a:solidFill>
                <a:schemeClr val="bg1">
                  <a:lumMod val="75000"/>
                </a:scheme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venir"/>
                  <a:ea typeface="+mn-ea"/>
                  <a:cs typeface="+mn-cs"/>
                </a:rPr>
                <a:t>15</a:t>
              </a:r>
            </a:p>
          </p:txBody>
        </p:sp>
      </p:grpSp>
      <p:sp>
        <p:nvSpPr>
          <p:cNvPr id="372" name="TextBox 371">
            <a:extLst>
              <a:ext uri="{FF2B5EF4-FFF2-40B4-BE49-F238E27FC236}">
                <a16:creationId xmlns:a16="http://schemas.microsoft.com/office/drawing/2014/main" id="{DED67D05-3EDA-AD40-B1FB-71F354153A06}"/>
              </a:ext>
            </a:extLst>
          </p:cNvPr>
          <p:cNvSpPr txBox="1"/>
          <p:nvPr/>
        </p:nvSpPr>
        <p:spPr>
          <a:xfrm>
            <a:off x="6403128" y="3419412"/>
            <a:ext cx="1548343" cy="5661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venir"/>
                <a:ea typeface="+mn-ea"/>
                <a:cs typeface="+mn-cs"/>
              </a:rPr>
              <a:t>160</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TextBox 372">
            <a:extLst>
              <a:ext uri="{FF2B5EF4-FFF2-40B4-BE49-F238E27FC236}">
                <a16:creationId xmlns:a16="http://schemas.microsoft.com/office/drawing/2014/main" id="{BCC9A204-7955-AF40-B3BC-6A413026ED4F}"/>
              </a:ext>
            </a:extLst>
          </p:cNvPr>
          <p:cNvSpPr txBox="1"/>
          <p:nvPr/>
        </p:nvSpPr>
        <p:spPr>
          <a:xfrm>
            <a:off x="6403129" y="3419412"/>
            <a:ext cx="1548343" cy="5661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venir"/>
                <a:ea typeface="+mn-ea"/>
                <a:cs typeface="+mn-cs"/>
              </a:rPr>
              <a:t>360</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TextBox 270">
            <a:extLst>
              <a:ext uri="{FF2B5EF4-FFF2-40B4-BE49-F238E27FC236}">
                <a16:creationId xmlns:a16="http://schemas.microsoft.com/office/drawing/2014/main" id="{EC844A8B-5679-274C-BB36-459FB6B657A2}"/>
              </a:ext>
            </a:extLst>
          </p:cNvPr>
          <p:cNvSpPr txBox="1"/>
          <p:nvPr/>
        </p:nvSpPr>
        <p:spPr>
          <a:xfrm>
            <a:off x="8351278" y="4119762"/>
            <a:ext cx="1683070" cy="756000"/>
          </a:xfrm>
          <a:prstGeom prst="rect">
            <a:avLst/>
          </a:prstGeom>
          <a:solidFill>
            <a:schemeClr val="accent6">
              <a:lumMod val="75000"/>
            </a:schemeClr>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200</a:t>
            </a:r>
          </a:p>
        </p:txBody>
      </p:sp>
      <p:sp>
        <p:nvSpPr>
          <p:cNvPr id="383" name="TextBox 382">
            <a:extLst>
              <a:ext uri="{FF2B5EF4-FFF2-40B4-BE49-F238E27FC236}">
                <a16:creationId xmlns:a16="http://schemas.microsoft.com/office/drawing/2014/main" id="{D3953314-A136-7E4D-821E-E9AE82B803ED}"/>
              </a:ext>
            </a:extLst>
          </p:cNvPr>
          <p:cNvSpPr txBox="1"/>
          <p:nvPr/>
        </p:nvSpPr>
        <p:spPr>
          <a:xfrm>
            <a:off x="10039527" y="4119900"/>
            <a:ext cx="1683070" cy="756000"/>
          </a:xfrm>
          <a:prstGeom prst="rect">
            <a:avLst/>
          </a:prstGeom>
          <a:solidFill>
            <a:schemeClr val="accent2"/>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200</a:t>
            </a:r>
          </a:p>
        </p:txBody>
      </p:sp>
    </p:spTree>
    <p:extLst>
      <p:ext uri="{BB962C8B-B14F-4D97-AF65-F5344CB8AC3E}">
        <p14:creationId xmlns:p14="http://schemas.microsoft.com/office/powerpoint/2010/main" val="249945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500"/>
                                        <p:tgtEl>
                                          <p:spTgt spid="4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54167E-6 2.96296E-6 L -0.5181 0.18703 " pathEditMode="relative" rAng="0" ptsTypes="AA">
                                      <p:cBhvr>
                                        <p:cTn id="14" dur="3000" fill="hold"/>
                                        <p:tgtEl>
                                          <p:spTgt spid="271"/>
                                        </p:tgtEl>
                                        <p:attrNameLst>
                                          <p:attrName>ppt_x</p:attrName>
                                          <p:attrName>ppt_y</p:attrName>
                                        </p:attrNameLst>
                                      </p:cBhvr>
                                      <p:rCtr x="-25911" y="9352"/>
                                    </p:animMotion>
                                  </p:childTnLst>
                                </p:cTn>
                              </p:par>
                            </p:childTnLst>
                          </p:cTn>
                        </p:par>
                        <p:par>
                          <p:cTn id="15" fill="hold">
                            <p:stCondLst>
                              <p:cond delay="3000"/>
                            </p:stCondLst>
                            <p:childTnLst>
                              <p:par>
                                <p:cTn id="16" presetID="31" presetClass="exit" presetSubtype="0" fill="hold" grpId="1" nodeType="afterEffect">
                                  <p:stCondLst>
                                    <p:cond delay="0"/>
                                  </p:stCondLst>
                                  <p:childTnLst>
                                    <p:anim calcmode="lin" valueType="num">
                                      <p:cBhvr>
                                        <p:cTn id="17" dur="2000"/>
                                        <p:tgtEl>
                                          <p:spTgt spid="271"/>
                                        </p:tgtEl>
                                        <p:attrNameLst>
                                          <p:attrName>ppt_w</p:attrName>
                                        </p:attrNameLst>
                                      </p:cBhvr>
                                      <p:tavLst>
                                        <p:tav tm="0">
                                          <p:val>
                                            <p:strVal val="ppt_w"/>
                                          </p:val>
                                        </p:tav>
                                        <p:tav tm="100000">
                                          <p:val>
                                            <p:fltVal val="0"/>
                                          </p:val>
                                        </p:tav>
                                      </p:tavLst>
                                    </p:anim>
                                    <p:anim calcmode="lin" valueType="num">
                                      <p:cBhvr>
                                        <p:cTn id="18" dur="2000"/>
                                        <p:tgtEl>
                                          <p:spTgt spid="271"/>
                                        </p:tgtEl>
                                        <p:attrNameLst>
                                          <p:attrName>ppt_h</p:attrName>
                                        </p:attrNameLst>
                                      </p:cBhvr>
                                      <p:tavLst>
                                        <p:tav tm="0">
                                          <p:val>
                                            <p:strVal val="ppt_h"/>
                                          </p:val>
                                        </p:tav>
                                        <p:tav tm="100000">
                                          <p:val>
                                            <p:fltVal val="0"/>
                                          </p:val>
                                        </p:tav>
                                      </p:tavLst>
                                    </p:anim>
                                    <p:anim calcmode="lin" valueType="num">
                                      <p:cBhvr>
                                        <p:cTn id="19" dur="2000"/>
                                        <p:tgtEl>
                                          <p:spTgt spid="271"/>
                                        </p:tgtEl>
                                        <p:attrNameLst>
                                          <p:attrName>style.rotation</p:attrName>
                                        </p:attrNameLst>
                                      </p:cBhvr>
                                      <p:tavLst>
                                        <p:tav tm="0">
                                          <p:val>
                                            <p:fltVal val="0"/>
                                          </p:val>
                                        </p:tav>
                                        <p:tav tm="100000">
                                          <p:val>
                                            <p:fltVal val="90"/>
                                          </p:val>
                                        </p:tav>
                                      </p:tavLst>
                                    </p:anim>
                                    <p:animEffect transition="out" filter="fade">
                                      <p:cBhvr>
                                        <p:cTn id="20" dur="2000"/>
                                        <p:tgtEl>
                                          <p:spTgt spid="271"/>
                                        </p:tgtEl>
                                      </p:cBhvr>
                                    </p:animEffect>
                                    <p:set>
                                      <p:cBhvr>
                                        <p:cTn id="21" dur="1" fill="hold">
                                          <p:stCondLst>
                                            <p:cond delay="1999"/>
                                          </p:stCondLst>
                                        </p:cTn>
                                        <p:tgtEl>
                                          <p:spTgt spid="271"/>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380"/>
                                        </p:tgtEl>
                                        <p:attrNameLst>
                                          <p:attrName>style.visibility</p:attrName>
                                        </p:attrNameLst>
                                      </p:cBhvr>
                                      <p:to>
                                        <p:strVal val="visible"/>
                                      </p:to>
                                    </p:set>
                                    <p:animEffect transition="in" filter="fade">
                                      <p:cBhvr>
                                        <p:cTn id="24" dur="1000"/>
                                        <p:tgtEl>
                                          <p:spTgt spid="380"/>
                                        </p:tgtEl>
                                      </p:cBhvr>
                                    </p:animEffect>
                                    <p:anim calcmode="lin" valueType="num">
                                      <p:cBhvr>
                                        <p:cTn id="25" dur="1000" fill="hold"/>
                                        <p:tgtEl>
                                          <p:spTgt spid="380"/>
                                        </p:tgtEl>
                                        <p:attrNameLst>
                                          <p:attrName>ppt_x</p:attrName>
                                        </p:attrNameLst>
                                      </p:cBhvr>
                                      <p:tavLst>
                                        <p:tav tm="0">
                                          <p:val>
                                            <p:strVal val="#ppt_x"/>
                                          </p:val>
                                        </p:tav>
                                        <p:tav tm="100000">
                                          <p:val>
                                            <p:strVal val="#ppt_x"/>
                                          </p:val>
                                        </p:tav>
                                      </p:tavLst>
                                    </p:anim>
                                    <p:anim calcmode="lin" valueType="num">
                                      <p:cBhvr>
                                        <p:cTn id="26" dur="1000" fill="hold"/>
                                        <p:tgtEl>
                                          <p:spTgt spid="38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2"/>
                                        </p:tgtEl>
                                        <p:attrNameLst>
                                          <p:attrName>style.visibility</p:attrName>
                                        </p:attrNameLst>
                                      </p:cBhvr>
                                      <p:to>
                                        <p:strVal val="visible"/>
                                      </p:to>
                                    </p:set>
                                    <p:animEffect transition="in" filter="fade">
                                      <p:cBhvr>
                                        <p:cTn id="29" dur="1000"/>
                                        <p:tgtEl>
                                          <p:spTgt spid="262"/>
                                        </p:tgtEl>
                                      </p:cBhvr>
                                    </p:animEffect>
                                    <p:anim calcmode="lin" valueType="num">
                                      <p:cBhvr>
                                        <p:cTn id="30" dur="1000" fill="hold"/>
                                        <p:tgtEl>
                                          <p:spTgt spid="262"/>
                                        </p:tgtEl>
                                        <p:attrNameLst>
                                          <p:attrName>ppt_x</p:attrName>
                                        </p:attrNameLst>
                                      </p:cBhvr>
                                      <p:tavLst>
                                        <p:tav tm="0">
                                          <p:val>
                                            <p:strVal val="#ppt_x"/>
                                          </p:val>
                                        </p:tav>
                                        <p:tav tm="100000">
                                          <p:val>
                                            <p:strVal val="#ppt_x"/>
                                          </p:val>
                                        </p:tav>
                                      </p:tavLst>
                                    </p:anim>
                                    <p:anim calcmode="lin" valueType="num">
                                      <p:cBhvr>
                                        <p:cTn id="31" dur="1000" fill="hold"/>
                                        <p:tgtEl>
                                          <p:spTgt spid="26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61"/>
                                        </p:tgtEl>
                                        <p:attrNameLst>
                                          <p:attrName>style.visibility</p:attrName>
                                        </p:attrNameLst>
                                      </p:cBhvr>
                                      <p:to>
                                        <p:strVal val="visible"/>
                                      </p:to>
                                    </p:set>
                                    <p:animEffect transition="in" filter="fade">
                                      <p:cBhvr>
                                        <p:cTn id="34" dur="1000"/>
                                        <p:tgtEl>
                                          <p:spTgt spid="261"/>
                                        </p:tgtEl>
                                      </p:cBhvr>
                                    </p:animEffect>
                                    <p:anim calcmode="lin" valueType="num">
                                      <p:cBhvr>
                                        <p:cTn id="35" dur="1000" fill="hold"/>
                                        <p:tgtEl>
                                          <p:spTgt spid="261"/>
                                        </p:tgtEl>
                                        <p:attrNameLst>
                                          <p:attrName>ppt_x</p:attrName>
                                        </p:attrNameLst>
                                      </p:cBhvr>
                                      <p:tavLst>
                                        <p:tav tm="0">
                                          <p:val>
                                            <p:strVal val="#ppt_x"/>
                                          </p:val>
                                        </p:tav>
                                        <p:tav tm="100000">
                                          <p:val>
                                            <p:strVal val="#ppt_x"/>
                                          </p:val>
                                        </p:tav>
                                      </p:tavLst>
                                    </p:anim>
                                    <p:anim calcmode="lin" valueType="num">
                                      <p:cBhvr>
                                        <p:cTn id="36" dur="1000" fill="hold"/>
                                        <p:tgtEl>
                                          <p:spTgt spid="261"/>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372"/>
                                        </p:tgtEl>
                                        <p:attrNameLst>
                                          <p:attrName>style.visibility</p:attrName>
                                        </p:attrNameLst>
                                      </p:cBhvr>
                                      <p:to>
                                        <p:strVal val="visible"/>
                                      </p:to>
                                    </p:set>
                                    <p:animEffect transition="in" filter="fade">
                                      <p:cBhvr>
                                        <p:cTn id="40" dur="1000"/>
                                        <p:tgtEl>
                                          <p:spTgt spid="372"/>
                                        </p:tgtEl>
                                      </p:cBhvr>
                                    </p:animEffect>
                                  </p:childTnLst>
                                </p:cTn>
                              </p:par>
                              <p:par>
                                <p:cTn id="41" presetID="10" presetClass="exit" presetSubtype="0" fill="hold" grpId="0" nodeType="withEffect">
                                  <p:stCondLst>
                                    <p:cond delay="0"/>
                                  </p:stCondLst>
                                  <p:childTnLst>
                                    <p:animEffect transition="out" filter="fade">
                                      <p:cBhvr>
                                        <p:cTn id="42" dur="500"/>
                                        <p:tgtEl>
                                          <p:spTgt spid="373"/>
                                        </p:tgtEl>
                                      </p:cBhvr>
                                    </p:animEffect>
                                    <p:set>
                                      <p:cBhvr>
                                        <p:cTn id="43" dur="1" fill="hold">
                                          <p:stCondLst>
                                            <p:cond delay="499"/>
                                          </p:stCondLst>
                                        </p:cTn>
                                        <p:tgtEl>
                                          <p:spTgt spid="37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2.08333E-6 2.96296E-6 L -0.43646 -0.3838 " pathEditMode="relative" rAng="0" ptsTypes="AA">
                                      <p:cBhvr>
                                        <p:cTn id="47" dur="3000" fill="hold"/>
                                        <p:tgtEl>
                                          <p:spTgt spid="383"/>
                                        </p:tgtEl>
                                        <p:attrNameLst>
                                          <p:attrName>ppt_x</p:attrName>
                                          <p:attrName>ppt_y</p:attrName>
                                        </p:attrNameLst>
                                      </p:cBhvr>
                                      <p:rCtr x="-21823" y="-19190"/>
                                    </p:animMotion>
                                  </p:childTnLst>
                                </p:cTn>
                              </p:par>
                            </p:childTnLst>
                          </p:cTn>
                        </p:par>
                        <p:par>
                          <p:cTn id="48" fill="hold">
                            <p:stCondLst>
                              <p:cond delay="3000"/>
                            </p:stCondLst>
                            <p:childTnLst>
                              <p:par>
                                <p:cTn id="49" presetID="31" presetClass="exit" presetSubtype="0" fill="hold" grpId="1" nodeType="afterEffect">
                                  <p:stCondLst>
                                    <p:cond delay="0"/>
                                  </p:stCondLst>
                                  <p:childTnLst>
                                    <p:anim calcmode="lin" valueType="num">
                                      <p:cBhvr>
                                        <p:cTn id="50" dur="1000"/>
                                        <p:tgtEl>
                                          <p:spTgt spid="383"/>
                                        </p:tgtEl>
                                        <p:attrNameLst>
                                          <p:attrName>ppt_w</p:attrName>
                                        </p:attrNameLst>
                                      </p:cBhvr>
                                      <p:tavLst>
                                        <p:tav tm="0">
                                          <p:val>
                                            <p:strVal val="ppt_w"/>
                                          </p:val>
                                        </p:tav>
                                        <p:tav tm="100000">
                                          <p:val>
                                            <p:fltVal val="0"/>
                                          </p:val>
                                        </p:tav>
                                      </p:tavLst>
                                    </p:anim>
                                    <p:anim calcmode="lin" valueType="num">
                                      <p:cBhvr>
                                        <p:cTn id="51" dur="1000"/>
                                        <p:tgtEl>
                                          <p:spTgt spid="383"/>
                                        </p:tgtEl>
                                        <p:attrNameLst>
                                          <p:attrName>ppt_h</p:attrName>
                                        </p:attrNameLst>
                                      </p:cBhvr>
                                      <p:tavLst>
                                        <p:tav tm="0">
                                          <p:val>
                                            <p:strVal val="ppt_h"/>
                                          </p:val>
                                        </p:tav>
                                        <p:tav tm="100000">
                                          <p:val>
                                            <p:fltVal val="0"/>
                                          </p:val>
                                        </p:tav>
                                      </p:tavLst>
                                    </p:anim>
                                    <p:anim calcmode="lin" valueType="num">
                                      <p:cBhvr>
                                        <p:cTn id="52" dur="1000"/>
                                        <p:tgtEl>
                                          <p:spTgt spid="383"/>
                                        </p:tgtEl>
                                        <p:attrNameLst>
                                          <p:attrName>style.rotation</p:attrName>
                                        </p:attrNameLst>
                                      </p:cBhvr>
                                      <p:tavLst>
                                        <p:tav tm="0">
                                          <p:val>
                                            <p:fltVal val="0"/>
                                          </p:val>
                                        </p:tav>
                                        <p:tav tm="100000">
                                          <p:val>
                                            <p:fltVal val="90"/>
                                          </p:val>
                                        </p:tav>
                                      </p:tavLst>
                                    </p:anim>
                                    <p:animEffect transition="out" filter="fade">
                                      <p:cBhvr>
                                        <p:cTn id="53" dur="1000"/>
                                        <p:tgtEl>
                                          <p:spTgt spid="383"/>
                                        </p:tgtEl>
                                      </p:cBhvr>
                                    </p:animEffect>
                                    <p:set>
                                      <p:cBhvr>
                                        <p:cTn id="54" dur="1" fill="hold">
                                          <p:stCondLst>
                                            <p:cond delay="999"/>
                                          </p:stCondLst>
                                        </p:cTn>
                                        <p:tgtEl>
                                          <p:spTgt spid="383"/>
                                        </p:tgtEl>
                                        <p:attrNameLst>
                                          <p:attrName>style.visibility</p:attrName>
                                        </p:attrNameLst>
                                      </p:cBhvr>
                                      <p:to>
                                        <p:strVal val="hidden"/>
                                      </p:to>
                                    </p:set>
                                  </p:childTnLst>
                                </p:cTn>
                              </p:par>
                              <p:par>
                                <p:cTn id="55" presetID="47" presetClass="entr" presetSubtype="0" fill="hold" nodeType="withEffect">
                                  <p:stCondLst>
                                    <p:cond delay="0"/>
                                  </p:stCondLst>
                                  <p:childTnLst>
                                    <p:set>
                                      <p:cBhvr>
                                        <p:cTn id="56" dur="1" fill="hold">
                                          <p:stCondLst>
                                            <p:cond delay="0"/>
                                          </p:stCondLst>
                                        </p:cTn>
                                        <p:tgtEl>
                                          <p:spTgt spid="377"/>
                                        </p:tgtEl>
                                        <p:attrNameLst>
                                          <p:attrName>style.visibility</p:attrName>
                                        </p:attrNameLst>
                                      </p:cBhvr>
                                      <p:to>
                                        <p:strVal val="visible"/>
                                      </p:to>
                                    </p:set>
                                    <p:animEffect transition="in" filter="fade">
                                      <p:cBhvr>
                                        <p:cTn id="57" dur="1000"/>
                                        <p:tgtEl>
                                          <p:spTgt spid="377"/>
                                        </p:tgtEl>
                                      </p:cBhvr>
                                    </p:animEffect>
                                    <p:anim calcmode="lin" valueType="num">
                                      <p:cBhvr>
                                        <p:cTn id="58" dur="1000" fill="hold"/>
                                        <p:tgtEl>
                                          <p:spTgt spid="377"/>
                                        </p:tgtEl>
                                        <p:attrNameLst>
                                          <p:attrName>ppt_x</p:attrName>
                                        </p:attrNameLst>
                                      </p:cBhvr>
                                      <p:tavLst>
                                        <p:tav tm="0">
                                          <p:val>
                                            <p:strVal val="#ppt_x"/>
                                          </p:val>
                                        </p:tav>
                                        <p:tav tm="100000">
                                          <p:val>
                                            <p:strVal val="#ppt_x"/>
                                          </p:val>
                                        </p:tav>
                                      </p:tavLst>
                                    </p:anim>
                                    <p:anim calcmode="lin" valueType="num">
                                      <p:cBhvr>
                                        <p:cTn id="59" dur="1000" fill="hold"/>
                                        <p:tgtEl>
                                          <p:spTgt spid="377"/>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64"/>
                                        </p:tgtEl>
                                        <p:attrNameLst>
                                          <p:attrName>style.visibility</p:attrName>
                                        </p:attrNameLst>
                                      </p:cBhvr>
                                      <p:to>
                                        <p:strVal val="visible"/>
                                      </p:to>
                                    </p:set>
                                    <p:animEffect transition="in" filter="fade">
                                      <p:cBhvr>
                                        <p:cTn id="62" dur="1000"/>
                                        <p:tgtEl>
                                          <p:spTgt spid="264"/>
                                        </p:tgtEl>
                                      </p:cBhvr>
                                    </p:animEffect>
                                    <p:anim calcmode="lin" valueType="num">
                                      <p:cBhvr>
                                        <p:cTn id="63" dur="1000" fill="hold"/>
                                        <p:tgtEl>
                                          <p:spTgt spid="264"/>
                                        </p:tgtEl>
                                        <p:attrNameLst>
                                          <p:attrName>ppt_x</p:attrName>
                                        </p:attrNameLst>
                                      </p:cBhvr>
                                      <p:tavLst>
                                        <p:tav tm="0">
                                          <p:val>
                                            <p:strVal val="#ppt_x"/>
                                          </p:val>
                                        </p:tav>
                                        <p:tav tm="100000">
                                          <p:val>
                                            <p:strVal val="#ppt_x"/>
                                          </p:val>
                                        </p:tav>
                                      </p:tavLst>
                                    </p:anim>
                                    <p:anim calcmode="lin" valueType="num">
                                      <p:cBhvr>
                                        <p:cTn id="64" dur="1000" fill="hold"/>
                                        <p:tgtEl>
                                          <p:spTgt spid="26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63"/>
                                        </p:tgtEl>
                                        <p:attrNameLst>
                                          <p:attrName>style.visibility</p:attrName>
                                        </p:attrNameLst>
                                      </p:cBhvr>
                                      <p:to>
                                        <p:strVal val="visible"/>
                                      </p:to>
                                    </p:set>
                                    <p:animEffect transition="in" filter="fade">
                                      <p:cBhvr>
                                        <p:cTn id="67" dur="1000"/>
                                        <p:tgtEl>
                                          <p:spTgt spid="263"/>
                                        </p:tgtEl>
                                      </p:cBhvr>
                                    </p:animEffect>
                                    <p:anim calcmode="lin" valueType="num">
                                      <p:cBhvr>
                                        <p:cTn id="68" dur="1000" fill="hold"/>
                                        <p:tgtEl>
                                          <p:spTgt spid="263"/>
                                        </p:tgtEl>
                                        <p:attrNameLst>
                                          <p:attrName>ppt_x</p:attrName>
                                        </p:attrNameLst>
                                      </p:cBhvr>
                                      <p:tavLst>
                                        <p:tav tm="0">
                                          <p:val>
                                            <p:strVal val="#ppt_x"/>
                                          </p:val>
                                        </p:tav>
                                        <p:tav tm="100000">
                                          <p:val>
                                            <p:strVal val="#ppt_x"/>
                                          </p:val>
                                        </p:tav>
                                      </p:tavLst>
                                    </p:anim>
                                    <p:anim calcmode="lin" valueType="num">
                                      <p:cBhvr>
                                        <p:cTn id="69" dur="1000" fill="hold"/>
                                        <p:tgtEl>
                                          <p:spTgt spid="26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99"/>
                                        </p:tgtEl>
                                        <p:attrNameLst>
                                          <p:attrName>style.visibility</p:attrName>
                                        </p:attrNameLst>
                                      </p:cBhvr>
                                      <p:to>
                                        <p:strVal val="visible"/>
                                      </p:to>
                                    </p:set>
                                    <p:animEffect transition="in" filter="fade">
                                      <p:cBhvr>
                                        <p:cTn id="74" dur="1000"/>
                                        <p:tgtEl>
                                          <p:spTgt spid="399"/>
                                        </p:tgtEl>
                                      </p:cBhvr>
                                    </p:animEffect>
                                    <p:anim calcmode="lin" valueType="num">
                                      <p:cBhvr>
                                        <p:cTn id="75" dur="1000" fill="hold"/>
                                        <p:tgtEl>
                                          <p:spTgt spid="399"/>
                                        </p:tgtEl>
                                        <p:attrNameLst>
                                          <p:attrName>ppt_x</p:attrName>
                                        </p:attrNameLst>
                                      </p:cBhvr>
                                      <p:tavLst>
                                        <p:tav tm="0">
                                          <p:val>
                                            <p:strVal val="#ppt_x"/>
                                          </p:val>
                                        </p:tav>
                                        <p:tav tm="100000">
                                          <p:val>
                                            <p:strVal val="#ppt_x"/>
                                          </p:val>
                                        </p:tav>
                                      </p:tavLst>
                                    </p:anim>
                                    <p:anim calcmode="lin" valueType="num">
                                      <p:cBhvr>
                                        <p:cTn id="76" dur="1000" fill="hold"/>
                                        <p:tgtEl>
                                          <p:spTgt spid="399"/>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00"/>
                                        </p:tgtEl>
                                        <p:attrNameLst>
                                          <p:attrName>style.visibility</p:attrName>
                                        </p:attrNameLst>
                                      </p:cBhvr>
                                      <p:to>
                                        <p:strVal val="visible"/>
                                      </p:to>
                                    </p:set>
                                    <p:animEffect transition="in" filter="fade">
                                      <p:cBhvr>
                                        <p:cTn id="79" dur="1000"/>
                                        <p:tgtEl>
                                          <p:spTgt spid="400"/>
                                        </p:tgtEl>
                                      </p:cBhvr>
                                    </p:animEffect>
                                    <p:anim calcmode="lin" valueType="num">
                                      <p:cBhvr>
                                        <p:cTn id="80" dur="1000" fill="hold"/>
                                        <p:tgtEl>
                                          <p:spTgt spid="400"/>
                                        </p:tgtEl>
                                        <p:attrNameLst>
                                          <p:attrName>ppt_x</p:attrName>
                                        </p:attrNameLst>
                                      </p:cBhvr>
                                      <p:tavLst>
                                        <p:tav tm="0">
                                          <p:val>
                                            <p:strVal val="#ppt_x"/>
                                          </p:val>
                                        </p:tav>
                                        <p:tav tm="100000">
                                          <p:val>
                                            <p:strVal val="#ppt_x"/>
                                          </p:val>
                                        </p:tav>
                                      </p:tavLst>
                                    </p:anim>
                                    <p:anim calcmode="lin" valueType="num">
                                      <p:cBhvr>
                                        <p:cTn id="81" dur="1000" fill="hold"/>
                                        <p:tgtEl>
                                          <p:spTgt spid="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261" grpId="0"/>
      <p:bldP spid="262" grpId="0" animBg="1"/>
      <p:bldP spid="263" grpId="0"/>
      <p:bldP spid="264" grpId="0" animBg="1"/>
      <p:bldP spid="399" grpId="0" animBg="1"/>
      <p:bldP spid="400" grpId="0" animBg="1"/>
      <p:bldP spid="372" grpId="0"/>
      <p:bldP spid="373" grpId="0"/>
      <p:bldP spid="271" grpId="0" animBg="1"/>
      <p:bldP spid="271" grpId="1" animBg="1"/>
      <p:bldP spid="383" grpId="0" animBg="1"/>
      <p:bldP spid="38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31E1-DCCD-AECB-5CC6-A6A28CC98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70150-E3CD-D6F5-4134-EB4ADB857847}"/>
              </a:ext>
            </a:extLst>
          </p:cNvPr>
          <p:cNvSpPr>
            <a:spLocks noGrp="1"/>
          </p:cNvSpPr>
          <p:nvPr>
            <p:ph type="title"/>
          </p:nvPr>
        </p:nvSpPr>
        <p:spPr>
          <a:xfrm>
            <a:off x="0" y="2857500"/>
            <a:ext cx="12191999" cy="1143000"/>
          </a:xfrm>
        </p:spPr>
        <p:txBody>
          <a:bodyPr>
            <a:normAutofit fontScale="90000"/>
          </a:bodyPr>
          <a:lstStyle/>
          <a:p>
            <a:r>
              <a:rPr lang="en-US" dirty="0"/>
              <a:t>1. Reporting Issues </a:t>
            </a:r>
            <a:br>
              <a:rPr lang="en-US" dirty="0"/>
            </a:br>
            <a:r>
              <a:rPr lang="en-US" dirty="0"/>
              <a:t>when the Business Cycle ≠ Reporting Cycle	</a:t>
            </a:r>
          </a:p>
        </p:txBody>
      </p:sp>
    </p:spTree>
    <p:extLst>
      <p:ext uri="{BB962C8B-B14F-4D97-AF65-F5344CB8AC3E}">
        <p14:creationId xmlns:p14="http://schemas.microsoft.com/office/powerpoint/2010/main" val="409801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809DE-13C5-F939-5D78-3131603D2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A429D-00CA-A2A2-A90A-841D0F363329}"/>
              </a:ext>
            </a:extLst>
          </p:cNvPr>
          <p:cNvSpPr>
            <a:spLocks noGrp="1"/>
          </p:cNvSpPr>
          <p:nvPr>
            <p:ph type="title"/>
          </p:nvPr>
        </p:nvSpPr>
        <p:spPr/>
        <p:txBody>
          <a:bodyPr>
            <a:normAutofit/>
          </a:bodyPr>
          <a:lstStyle/>
          <a:p>
            <a:r>
              <a:rPr lang="en-US" dirty="0"/>
              <a:t>Visualizing the Consumption of Value</a:t>
            </a:r>
          </a:p>
        </p:txBody>
      </p:sp>
      <p:grpSp>
        <p:nvGrpSpPr>
          <p:cNvPr id="3" name="Group 2">
            <a:extLst>
              <a:ext uri="{FF2B5EF4-FFF2-40B4-BE49-F238E27FC236}">
                <a16:creationId xmlns:a16="http://schemas.microsoft.com/office/drawing/2014/main" id="{4507F345-CF55-174F-9D4A-D87EB5FADD6E}"/>
              </a:ext>
            </a:extLst>
          </p:cNvPr>
          <p:cNvGrpSpPr/>
          <p:nvPr/>
        </p:nvGrpSpPr>
        <p:grpSpPr>
          <a:xfrm>
            <a:off x="291960" y="1510961"/>
            <a:ext cx="11018890" cy="3954534"/>
            <a:chOff x="586516" y="2039661"/>
            <a:chExt cx="11018890" cy="3954534"/>
          </a:xfrm>
        </p:grpSpPr>
        <p:pic>
          <p:nvPicPr>
            <p:cNvPr id="4" name="object 2">
              <a:extLst>
                <a:ext uri="{FF2B5EF4-FFF2-40B4-BE49-F238E27FC236}">
                  <a16:creationId xmlns:a16="http://schemas.microsoft.com/office/drawing/2014/main" id="{93DDD3D1-5E23-22FA-EA5B-1D5FDBE7B27B}"/>
                </a:ext>
              </a:extLst>
            </p:cNvPr>
            <p:cNvPicPr/>
            <p:nvPr/>
          </p:nvPicPr>
          <p:blipFill>
            <a:blip r:embed="rId3" cstate="print"/>
            <a:stretch>
              <a:fillRect/>
            </a:stretch>
          </p:blipFill>
          <p:spPr>
            <a:xfrm>
              <a:off x="3092405" y="2039661"/>
              <a:ext cx="8513001" cy="587836"/>
            </a:xfrm>
            <a:prstGeom prst="rect">
              <a:avLst/>
            </a:prstGeom>
            <a:solidFill>
              <a:schemeClr val="accent2">
                <a:lumMod val="75000"/>
              </a:schemeClr>
            </a:solidFill>
          </p:spPr>
        </p:pic>
        <p:pic>
          <p:nvPicPr>
            <p:cNvPr id="5" name="object 3">
              <a:extLst>
                <a:ext uri="{FF2B5EF4-FFF2-40B4-BE49-F238E27FC236}">
                  <a16:creationId xmlns:a16="http://schemas.microsoft.com/office/drawing/2014/main" id="{0EC0A125-38D0-E963-9069-3A6809045D81}"/>
                </a:ext>
              </a:extLst>
            </p:cNvPr>
            <p:cNvPicPr/>
            <p:nvPr/>
          </p:nvPicPr>
          <p:blipFill>
            <a:blip r:embed="rId4" cstate="print"/>
            <a:stretch>
              <a:fillRect/>
            </a:stretch>
          </p:blipFill>
          <p:spPr>
            <a:xfrm>
              <a:off x="5171781" y="3250959"/>
              <a:ext cx="6433625" cy="623463"/>
            </a:xfrm>
            <a:prstGeom prst="rect">
              <a:avLst/>
            </a:prstGeom>
          </p:spPr>
        </p:pic>
        <p:pic>
          <p:nvPicPr>
            <p:cNvPr id="6" name="object 4">
              <a:extLst>
                <a:ext uri="{FF2B5EF4-FFF2-40B4-BE49-F238E27FC236}">
                  <a16:creationId xmlns:a16="http://schemas.microsoft.com/office/drawing/2014/main" id="{9D8B7AB2-DA6C-D3F9-D51B-460F355FF6CA}"/>
                </a:ext>
              </a:extLst>
            </p:cNvPr>
            <p:cNvPicPr/>
            <p:nvPr/>
          </p:nvPicPr>
          <p:blipFill>
            <a:blip r:embed="rId5" cstate="print"/>
            <a:stretch>
              <a:fillRect/>
            </a:stretch>
          </p:blipFill>
          <p:spPr>
            <a:xfrm>
              <a:off x="7446653" y="4533512"/>
              <a:ext cx="4158752" cy="605649"/>
            </a:xfrm>
            <a:prstGeom prst="rect">
              <a:avLst/>
            </a:prstGeom>
          </p:spPr>
        </p:pic>
        <p:sp>
          <p:nvSpPr>
            <p:cNvPr id="7" name="object 5">
              <a:extLst>
                <a:ext uri="{FF2B5EF4-FFF2-40B4-BE49-F238E27FC236}">
                  <a16:creationId xmlns:a16="http://schemas.microsoft.com/office/drawing/2014/main" id="{0B173C08-E03E-3A7F-380E-B9C4CC083797}"/>
                </a:ext>
              </a:extLst>
            </p:cNvPr>
            <p:cNvSpPr/>
            <p:nvPr/>
          </p:nvSpPr>
          <p:spPr>
            <a:xfrm>
              <a:off x="728670" y="3749729"/>
              <a:ext cx="0" cy="873199"/>
            </a:xfrm>
            <a:custGeom>
              <a:avLst/>
              <a:gdLst/>
              <a:ahLst/>
              <a:cxnLst/>
              <a:rect l="l" t="t" r="r" b="b"/>
              <a:pathLst>
                <a:path h="1251584">
                  <a:moveTo>
                    <a:pt x="0" y="1251081"/>
                  </a:moveTo>
                  <a:lnTo>
                    <a:pt x="0" y="0"/>
                  </a:lnTo>
                </a:path>
              </a:pathLst>
            </a:custGeom>
            <a:ln w="25473">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9" name="object 6">
              <a:extLst>
                <a:ext uri="{FF2B5EF4-FFF2-40B4-BE49-F238E27FC236}">
                  <a16:creationId xmlns:a16="http://schemas.microsoft.com/office/drawing/2014/main" id="{4FC52D17-CD65-16B5-0595-EBADCD216066}"/>
                </a:ext>
              </a:extLst>
            </p:cNvPr>
            <p:cNvSpPr/>
            <p:nvPr/>
          </p:nvSpPr>
          <p:spPr>
            <a:xfrm>
              <a:off x="728670" y="2502804"/>
              <a:ext cx="0" cy="873199"/>
            </a:xfrm>
            <a:custGeom>
              <a:avLst/>
              <a:gdLst/>
              <a:ahLst/>
              <a:cxnLst/>
              <a:rect l="l" t="t" r="r" b="b"/>
              <a:pathLst>
                <a:path h="1251585">
                  <a:moveTo>
                    <a:pt x="0" y="1251081"/>
                  </a:moveTo>
                  <a:lnTo>
                    <a:pt x="0" y="0"/>
                  </a:lnTo>
                </a:path>
              </a:pathLst>
            </a:custGeom>
            <a:ln w="25473">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0" name="object 7">
              <a:extLst>
                <a:ext uri="{FF2B5EF4-FFF2-40B4-BE49-F238E27FC236}">
                  <a16:creationId xmlns:a16="http://schemas.microsoft.com/office/drawing/2014/main" id="{3F5F907E-BAED-5593-4AE5-8E21D00FA3A0}"/>
                </a:ext>
              </a:extLst>
            </p:cNvPr>
            <p:cNvSpPr/>
            <p:nvPr/>
          </p:nvSpPr>
          <p:spPr>
            <a:xfrm>
              <a:off x="3305675" y="4551324"/>
              <a:ext cx="0" cy="587891"/>
            </a:xfrm>
            <a:custGeom>
              <a:avLst/>
              <a:gdLst/>
              <a:ahLst/>
              <a:cxnLst/>
              <a:rect l="l" t="t" r="r" b="b"/>
              <a:pathLst>
                <a:path h="842645">
                  <a:moveTo>
                    <a:pt x="0" y="842565"/>
                  </a:moveTo>
                  <a:lnTo>
                    <a:pt x="0" y="0"/>
                  </a:lnTo>
                </a:path>
              </a:pathLst>
            </a:custGeom>
            <a:ln w="3821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grpSp>
          <p:nvGrpSpPr>
            <p:cNvPr id="11" name="object 8">
              <a:extLst>
                <a:ext uri="{FF2B5EF4-FFF2-40B4-BE49-F238E27FC236}">
                  <a16:creationId xmlns:a16="http://schemas.microsoft.com/office/drawing/2014/main" id="{F2C9363E-6007-EE42-6F4D-828AED3B9628}"/>
                </a:ext>
              </a:extLst>
            </p:cNvPr>
            <p:cNvGrpSpPr/>
            <p:nvPr/>
          </p:nvGrpSpPr>
          <p:grpSpPr>
            <a:xfrm>
              <a:off x="3287903" y="3277678"/>
              <a:ext cx="1884178" cy="579031"/>
              <a:chOff x="4712660" y="4659906"/>
              <a:chExt cx="2700655" cy="829944"/>
            </a:xfrm>
          </p:grpSpPr>
          <p:sp>
            <p:nvSpPr>
              <p:cNvPr id="32" name="object 9">
                <a:extLst>
                  <a:ext uri="{FF2B5EF4-FFF2-40B4-BE49-F238E27FC236}">
                    <a16:creationId xmlns:a16="http://schemas.microsoft.com/office/drawing/2014/main" id="{1B745F07-9912-4757-EE3D-A46DC118D9D4}"/>
                  </a:ext>
                </a:extLst>
              </p:cNvPr>
              <p:cNvSpPr/>
              <p:nvPr/>
            </p:nvSpPr>
            <p:spPr>
              <a:xfrm>
                <a:off x="4738133" y="4672672"/>
                <a:ext cx="0" cy="817244"/>
              </a:xfrm>
              <a:custGeom>
                <a:avLst/>
                <a:gdLst/>
                <a:ahLst/>
                <a:cxnLst/>
                <a:rect l="l" t="t" r="r" b="b"/>
                <a:pathLst>
                  <a:path h="817245">
                    <a:moveTo>
                      <a:pt x="0" y="817033"/>
                    </a:moveTo>
                    <a:lnTo>
                      <a:pt x="0" y="0"/>
                    </a:lnTo>
                  </a:path>
                </a:pathLst>
              </a:custGeom>
              <a:ln w="3821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3" name="object 10">
                <a:extLst>
                  <a:ext uri="{FF2B5EF4-FFF2-40B4-BE49-F238E27FC236}">
                    <a16:creationId xmlns:a16="http://schemas.microsoft.com/office/drawing/2014/main" id="{8925998F-E290-5DED-16DC-E887E3F98697}"/>
                  </a:ext>
                </a:extLst>
              </p:cNvPr>
              <p:cNvSpPr/>
              <p:nvPr/>
            </p:nvSpPr>
            <p:spPr>
              <a:xfrm>
                <a:off x="4712660" y="4672672"/>
                <a:ext cx="2700655" cy="0"/>
              </a:xfrm>
              <a:custGeom>
                <a:avLst/>
                <a:gdLst/>
                <a:ahLst/>
                <a:cxnLst/>
                <a:rect l="l" t="t" r="r" b="b"/>
                <a:pathLst>
                  <a:path w="2700654">
                    <a:moveTo>
                      <a:pt x="0" y="0"/>
                    </a:moveTo>
                    <a:lnTo>
                      <a:pt x="2700226" y="0"/>
                    </a:lnTo>
                  </a:path>
                </a:pathLst>
              </a:custGeom>
              <a:ln w="25532">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grpSp>
        <p:sp>
          <p:nvSpPr>
            <p:cNvPr id="12" name="object 11">
              <a:extLst>
                <a:ext uri="{FF2B5EF4-FFF2-40B4-BE49-F238E27FC236}">
                  <a16:creationId xmlns:a16="http://schemas.microsoft.com/office/drawing/2014/main" id="{9A76B4FC-5172-24AB-B021-C6A43584691E}"/>
                </a:ext>
              </a:extLst>
            </p:cNvPr>
            <p:cNvSpPr/>
            <p:nvPr/>
          </p:nvSpPr>
          <p:spPr>
            <a:xfrm>
              <a:off x="3287902" y="4551324"/>
              <a:ext cx="4159102" cy="0"/>
            </a:xfrm>
            <a:custGeom>
              <a:avLst/>
              <a:gdLst/>
              <a:ahLst/>
              <a:cxnLst/>
              <a:rect l="l" t="t" r="r" b="b"/>
              <a:pathLst>
                <a:path w="5961380">
                  <a:moveTo>
                    <a:pt x="0" y="0"/>
                  </a:moveTo>
                  <a:lnTo>
                    <a:pt x="5960878" y="0"/>
                  </a:lnTo>
                </a:path>
              </a:pathLst>
            </a:custGeom>
            <a:ln w="25532">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3" name="object 12">
              <a:extLst>
                <a:ext uri="{FF2B5EF4-FFF2-40B4-BE49-F238E27FC236}">
                  <a16:creationId xmlns:a16="http://schemas.microsoft.com/office/drawing/2014/main" id="{B0B26AAC-4FDF-8467-A17B-CA08561A664E}"/>
                </a:ext>
              </a:extLst>
            </p:cNvPr>
            <p:cNvSpPr/>
            <p:nvPr/>
          </p:nvSpPr>
          <p:spPr>
            <a:xfrm>
              <a:off x="3287902" y="5103534"/>
              <a:ext cx="4159102" cy="0"/>
            </a:xfrm>
            <a:custGeom>
              <a:avLst/>
              <a:gdLst/>
              <a:ahLst/>
              <a:cxnLst/>
              <a:rect l="l" t="t" r="r" b="b"/>
              <a:pathLst>
                <a:path w="5961380">
                  <a:moveTo>
                    <a:pt x="0" y="0"/>
                  </a:moveTo>
                  <a:lnTo>
                    <a:pt x="5960878" y="0"/>
                  </a:lnTo>
                </a:path>
              </a:pathLst>
            </a:custGeom>
            <a:ln w="25532">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5" name="object 15">
              <a:extLst>
                <a:ext uri="{FF2B5EF4-FFF2-40B4-BE49-F238E27FC236}">
                  <a16:creationId xmlns:a16="http://schemas.microsoft.com/office/drawing/2014/main" id="{17C6340D-CF13-F1A8-0765-B151FFE6FF3D}"/>
                </a:ext>
              </a:extLst>
            </p:cNvPr>
            <p:cNvSpPr txBox="1"/>
            <p:nvPr/>
          </p:nvSpPr>
          <p:spPr>
            <a:xfrm>
              <a:off x="601267" y="2133226"/>
              <a:ext cx="2253609" cy="587370"/>
            </a:xfrm>
            <a:prstGeom prst="rect">
              <a:avLst/>
            </a:prstGeom>
          </p:spPr>
          <p:txBody>
            <a:bodyPr vert="horz" wrap="square" lIns="0" tIns="10189" rIns="0" bIns="0" rtlCol="0">
              <a:spAutoFit/>
            </a:bodyPr>
            <a:lstStyle/>
            <a:p>
              <a:pPr marL="8861">
                <a:lnSpc>
                  <a:spcPts val="2575"/>
                </a:lnSpc>
                <a:spcBef>
                  <a:spcPts val="80"/>
                </a:spcBef>
                <a:tabLst>
                  <a:tab pos="1177599" algn="l"/>
                </a:tabLst>
              </a:pPr>
              <a:r>
                <a:rPr spc="91" dirty="0">
                  <a:solidFill>
                    <a:srgbClr val="081C36"/>
                  </a:solidFill>
                  <a:latin typeface="Arial" panose="020B0604020202020204" pitchFamily="34" charset="0"/>
                  <a:cs typeface="Arial" panose="020B0604020202020204" pitchFamily="34" charset="0"/>
                </a:rPr>
                <a:t>Feb28</a:t>
              </a:r>
              <a:r>
                <a:rPr dirty="0">
                  <a:solidFill>
                    <a:srgbClr val="081C36"/>
                  </a:solidFill>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a:p>
              <a:pPr marL="353102">
                <a:lnSpc>
                  <a:spcPts val="1947"/>
                </a:lnSpc>
              </a:pPr>
              <a:r>
                <a:rPr spc="-49" dirty="0">
                  <a:solidFill>
                    <a:srgbClr val="1C2A3B"/>
                  </a:solidFill>
                  <a:latin typeface="Arial" panose="020B0604020202020204" pitchFamily="34" charset="0"/>
                  <a:cs typeface="Arial" panose="020B0604020202020204" pitchFamily="34" charset="0"/>
                </a:rPr>
                <a:t>(Purchase</a:t>
              </a:r>
              <a:r>
                <a:rPr spc="-84" dirty="0">
                  <a:solidFill>
                    <a:srgbClr val="1C2A3B"/>
                  </a:solidFill>
                  <a:latin typeface="Arial" panose="020B0604020202020204" pitchFamily="34" charset="0"/>
                  <a:cs typeface="Arial" panose="020B0604020202020204" pitchFamily="34" charset="0"/>
                </a:rPr>
                <a:t> </a:t>
              </a:r>
              <a:r>
                <a:rPr spc="-7" dirty="0">
                  <a:solidFill>
                    <a:srgbClr val="081C36"/>
                  </a:solidFill>
                  <a:latin typeface="Arial" panose="020B0604020202020204" pitchFamily="34" charset="0"/>
                  <a:cs typeface="Arial" panose="020B0604020202020204" pitchFamily="34" charset="0"/>
                </a:rPr>
                <a:t>Date)</a:t>
              </a:r>
              <a:endParaRPr dirty="0">
                <a:latin typeface="Arial" panose="020B0604020202020204" pitchFamily="34" charset="0"/>
                <a:cs typeface="Arial" panose="020B0604020202020204" pitchFamily="34" charset="0"/>
              </a:endParaRPr>
            </a:p>
          </p:txBody>
        </p:sp>
        <p:sp>
          <p:nvSpPr>
            <p:cNvPr id="16" name="object 16">
              <a:extLst>
                <a:ext uri="{FF2B5EF4-FFF2-40B4-BE49-F238E27FC236}">
                  <a16:creationId xmlns:a16="http://schemas.microsoft.com/office/drawing/2014/main" id="{AD035F6E-6E88-20B3-C500-53DBF232761B}"/>
                </a:ext>
              </a:extLst>
            </p:cNvPr>
            <p:cNvSpPr txBox="1"/>
            <p:nvPr/>
          </p:nvSpPr>
          <p:spPr>
            <a:xfrm>
              <a:off x="586516" y="3420231"/>
              <a:ext cx="2127398" cy="530882"/>
            </a:xfrm>
            <a:prstGeom prst="rect">
              <a:avLst/>
            </a:prstGeom>
          </p:spPr>
          <p:txBody>
            <a:bodyPr vert="horz" wrap="square" lIns="0" tIns="9747" rIns="0" bIns="0" rtlCol="0">
              <a:spAutoFit/>
            </a:bodyPr>
            <a:lstStyle/>
            <a:p>
              <a:pPr marL="8861">
                <a:lnSpc>
                  <a:spcPts val="1988"/>
                </a:lnSpc>
                <a:spcBef>
                  <a:spcPts val="77"/>
                </a:spcBef>
                <a:tabLst>
                  <a:tab pos="366837" algn="l"/>
                </a:tabLst>
              </a:pPr>
              <a:r>
                <a:rPr spc="84" dirty="0">
                  <a:solidFill>
                    <a:srgbClr val="081C36"/>
                  </a:solidFill>
                  <a:latin typeface="Arial" panose="020B0604020202020204" pitchFamily="34" charset="0"/>
                  <a:cs typeface="Arial" panose="020B0604020202020204" pitchFamily="34" charset="0"/>
                </a:rPr>
                <a:t>March31</a:t>
              </a:r>
              <a:endParaRPr dirty="0">
                <a:latin typeface="Arial" panose="020B0604020202020204" pitchFamily="34" charset="0"/>
                <a:cs typeface="Arial" panose="020B0604020202020204" pitchFamily="34" charset="0"/>
              </a:endParaRPr>
            </a:p>
            <a:p>
              <a:pPr marL="367723">
                <a:lnSpc>
                  <a:spcPts val="2156"/>
                </a:lnSpc>
              </a:pPr>
              <a:r>
                <a:rPr spc="-31" dirty="0">
                  <a:solidFill>
                    <a:srgbClr val="1C2A3B"/>
                  </a:solidFill>
                  <a:latin typeface="Arial" panose="020B0604020202020204" pitchFamily="34" charset="0"/>
                  <a:cs typeface="Arial" panose="020B0604020202020204" pitchFamily="34" charset="0"/>
                </a:rPr>
                <a:t>(First</a:t>
              </a:r>
              <a:r>
                <a:rPr spc="-87" dirty="0">
                  <a:solidFill>
                    <a:srgbClr val="1C2A3B"/>
                  </a:solidFill>
                  <a:latin typeface="Arial" panose="020B0604020202020204" pitchFamily="34" charset="0"/>
                  <a:cs typeface="Arial" panose="020B0604020202020204" pitchFamily="34" charset="0"/>
                </a:rPr>
                <a:t> </a:t>
              </a:r>
              <a:r>
                <a:rPr spc="-24" dirty="0">
                  <a:solidFill>
                    <a:srgbClr val="1C2A3B"/>
                  </a:solidFill>
                  <a:latin typeface="Arial" panose="020B0604020202020204" pitchFamily="34" charset="0"/>
                  <a:cs typeface="Arial" panose="020B0604020202020204" pitchFamily="34" charset="0"/>
                </a:rPr>
                <a:t>Adjustment)</a:t>
              </a:r>
              <a:endParaRPr dirty="0">
                <a:latin typeface="Arial" panose="020B0604020202020204" pitchFamily="34" charset="0"/>
                <a:cs typeface="Arial" panose="020B0604020202020204" pitchFamily="34" charset="0"/>
              </a:endParaRPr>
            </a:p>
          </p:txBody>
        </p:sp>
        <p:sp>
          <p:nvSpPr>
            <p:cNvPr id="17" name="object 17">
              <a:extLst>
                <a:ext uri="{FF2B5EF4-FFF2-40B4-BE49-F238E27FC236}">
                  <a16:creationId xmlns:a16="http://schemas.microsoft.com/office/drawing/2014/main" id="{9960768F-3F0F-A9E3-4FE8-60BB7B2C0A0C}"/>
                </a:ext>
              </a:extLst>
            </p:cNvPr>
            <p:cNvSpPr txBox="1"/>
            <p:nvPr/>
          </p:nvSpPr>
          <p:spPr>
            <a:xfrm>
              <a:off x="601267" y="4591451"/>
              <a:ext cx="2432641" cy="625842"/>
            </a:xfrm>
            <a:prstGeom prst="rect">
              <a:avLst/>
            </a:prstGeom>
          </p:spPr>
          <p:txBody>
            <a:bodyPr vert="horz" wrap="square" lIns="0" tIns="10189" rIns="0" bIns="0" rtlCol="0">
              <a:spAutoFit/>
            </a:bodyPr>
            <a:lstStyle/>
            <a:p>
              <a:pPr marL="8861">
                <a:lnSpc>
                  <a:spcPts val="2718"/>
                </a:lnSpc>
                <a:spcBef>
                  <a:spcPts val="80"/>
                </a:spcBef>
                <a:tabLst>
                  <a:tab pos="357976" algn="l"/>
                </a:tabLst>
              </a:pPr>
              <a:r>
                <a:rPr spc="-7" dirty="0">
                  <a:solidFill>
                    <a:srgbClr val="081C36"/>
                  </a:solidFill>
                  <a:latin typeface="Arial" panose="020B0604020202020204" pitchFamily="34" charset="0"/>
                  <a:cs typeface="Arial" panose="020B0604020202020204" pitchFamily="34" charset="0"/>
                </a:rPr>
                <a:t>April</a:t>
              </a:r>
              <a:r>
                <a:rPr spc="-133" dirty="0">
                  <a:solidFill>
                    <a:srgbClr val="081C36"/>
                  </a:solidFill>
                  <a:latin typeface="Arial" panose="020B0604020202020204" pitchFamily="34" charset="0"/>
                  <a:cs typeface="Arial" panose="020B0604020202020204" pitchFamily="34" charset="0"/>
                </a:rPr>
                <a:t> </a:t>
              </a:r>
              <a:r>
                <a:rPr spc="-17" dirty="0">
                  <a:solidFill>
                    <a:srgbClr val="081C36"/>
                  </a:solidFill>
                  <a:latin typeface="Arial" panose="020B0604020202020204" pitchFamily="34" charset="0"/>
                  <a:cs typeface="Arial" panose="020B0604020202020204" pitchFamily="34" charset="0"/>
                </a:rPr>
                <a:t>30</a:t>
              </a:r>
              <a:endParaRPr dirty="0">
                <a:latin typeface="Arial" panose="020B0604020202020204" pitchFamily="34" charset="0"/>
                <a:cs typeface="Arial" panose="020B0604020202020204" pitchFamily="34" charset="0"/>
              </a:endParaRPr>
            </a:p>
            <a:p>
              <a:pPr marL="344242" algn="ctr">
                <a:lnSpc>
                  <a:spcPts val="2090"/>
                </a:lnSpc>
              </a:pPr>
              <a:r>
                <a:rPr spc="-45" dirty="0">
                  <a:solidFill>
                    <a:srgbClr val="1C2A3B"/>
                  </a:solidFill>
                  <a:latin typeface="Arial" panose="020B0604020202020204" pitchFamily="34" charset="0"/>
                  <a:cs typeface="Arial" panose="020B0604020202020204" pitchFamily="34" charset="0"/>
                </a:rPr>
                <a:t>(Second</a:t>
              </a:r>
              <a:r>
                <a:rPr spc="-80" dirty="0">
                  <a:solidFill>
                    <a:srgbClr val="1C2A3B"/>
                  </a:solidFill>
                  <a:latin typeface="Arial" panose="020B0604020202020204" pitchFamily="34" charset="0"/>
                  <a:cs typeface="Arial" panose="020B0604020202020204" pitchFamily="34" charset="0"/>
                </a:rPr>
                <a:t> </a:t>
              </a:r>
              <a:r>
                <a:rPr spc="-21" dirty="0">
                  <a:solidFill>
                    <a:srgbClr val="1C2A3B"/>
                  </a:solidFill>
                  <a:latin typeface="Arial" panose="020B0604020202020204" pitchFamily="34" charset="0"/>
                  <a:cs typeface="Arial" panose="020B0604020202020204" pitchFamily="34" charset="0"/>
                </a:rPr>
                <a:t>Adjustment)</a:t>
              </a:r>
              <a:endParaRPr dirty="0">
                <a:latin typeface="Arial" panose="020B0604020202020204" pitchFamily="34" charset="0"/>
                <a:cs typeface="Arial" panose="020B0604020202020204" pitchFamily="34" charset="0"/>
              </a:endParaRPr>
            </a:p>
          </p:txBody>
        </p:sp>
        <p:sp>
          <p:nvSpPr>
            <p:cNvPr id="27" name="object 18">
              <a:extLst>
                <a:ext uri="{FF2B5EF4-FFF2-40B4-BE49-F238E27FC236}">
                  <a16:creationId xmlns:a16="http://schemas.microsoft.com/office/drawing/2014/main" id="{0D1E38BC-1E98-675F-3D2E-ADAFF9DE4F4D}"/>
                </a:ext>
              </a:extLst>
            </p:cNvPr>
            <p:cNvSpPr txBox="1"/>
            <p:nvPr/>
          </p:nvSpPr>
          <p:spPr>
            <a:xfrm>
              <a:off x="4091242" y="3429138"/>
              <a:ext cx="603861" cy="286841"/>
            </a:xfrm>
            <a:prstGeom prst="rect">
              <a:avLst/>
            </a:prstGeom>
          </p:spPr>
          <p:txBody>
            <a:bodyPr vert="horz" wrap="square" lIns="0" tIns="9747" rIns="0" bIns="0" rtlCol="0">
              <a:spAutoFit/>
            </a:bodyPr>
            <a:lstStyle/>
            <a:p>
              <a:pPr marL="8861">
                <a:spcBef>
                  <a:spcPts val="77"/>
                </a:spcBef>
              </a:pPr>
              <a:r>
                <a:rPr spc="66" dirty="0">
                  <a:solidFill>
                    <a:srgbClr val="1C2A3B"/>
                  </a:solidFill>
                  <a:latin typeface="Arial" panose="020B0604020202020204" pitchFamily="34" charset="0"/>
                  <a:cs typeface="Arial" panose="020B0604020202020204" pitchFamily="34" charset="0"/>
                </a:rPr>
                <a:t>25%</a:t>
              </a:r>
              <a:endParaRPr dirty="0">
                <a:latin typeface="Arial" panose="020B0604020202020204" pitchFamily="34" charset="0"/>
                <a:cs typeface="Arial" panose="020B0604020202020204" pitchFamily="34" charset="0"/>
              </a:endParaRPr>
            </a:p>
          </p:txBody>
        </p:sp>
        <p:sp>
          <p:nvSpPr>
            <p:cNvPr id="28" name="object 19">
              <a:extLst>
                <a:ext uri="{FF2B5EF4-FFF2-40B4-BE49-F238E27FC236}">
                  <a16:creationId xmlns:a16="http://schemas.microsoft.com/office/drawing/2014/main" id="{073E2E32-6B6D-EC0A-D783-B87C8866797D}"/>
                </a:ext>
              </a:extLst>
            </p:cNvPr>
            <p:cNvSpPr txBox="1"/>
            <p:nvPr/>
          </p:nvSpPr>
          <p:spPr>
            <a:xfrm>
              <a:off x="3562921" y="3964032"/>
              <a:ext cx="1509380" cy="286841"/>
            </a:xfrm>
            <a:prstGeom prst="rect">
              <a:avLst/>
            </a:prstGeom>
          </p:spPr>
          <p:txBody>
            <a:bodyPr vert="horz" wrap="square" lIns="0" tIns="9747" rIns="0" bIns="0" rtlCol="0">
              <a:spAutoFit/>
            </a:bodyPr>
            <a:lstStyle/>
            <a:p>
              <a:pPr marL="8861">
                <a:spcBef>
                  <a:spcPts val="77"/>
                </a:spcBef>
              </a:pPr>
              <a:r>
                <a:rPr spc="-7" dirty="0">
                  <a:solidFill>
                    <a:srgbClr val="1C2A3B"/>
                  </a:solidFill>
                  <a:latin typeface="Arial" panose="020B0604020202020204" pitchFamily="34" charset="0"/>
                  <a:cs typeface="Arial" panose="020B0604020202020204" pitchFamily="34" charset="0"/>
                </a:rPr>
                <a:t>Expense:$200</a:t>
              </a:r>
              <a:endParaRPr dirty="0">
                <a:latin typeface="Arial" panose="020B0604020202020204" pitchFamily="34" charset="0"/>
                <a:cs typeface="Arial" panose="020B0604020202020204" pitchFamily="34" charset="0"/>
              </a:endParaRPr>
            </a:p>
          </p:txBody>
        </p:sp>
        <p:sp>
          <p:nvSpPr>
            <p:cNvPr id="29" name="object 20">
              <a:extLst>
                <a:ext uri="{FF2B5EF4-FFF2-40B4-BE49-F238E27FC236}">
                  <a16:creationId xmlns:a16="http://schemas.microsoft.com/office/drawing/2014/main" id="{9EDC9451-FB35-A3CC-98BA-24524ED5B137}"/>
                </a:ext>
              </a:extLst>
            </p:cNvPr>
            <p:cNvSpPr txBox="1"/>
            <p:nvPr/>
          </p:nvSpPr>
          <p:spPr>
            <a:xfrm>
              <a:off x="3319004" y="4662704"/>
              <a:ext cx="4127648" cy="287288"/>
            </a:xfrm>
            <a:prstGeom prst="rect">
              <a:avLst/>
            </a:prstGeom>
          </p:spPr>
          <p:txBody>
            <a:bodyPr vert="horz" wrap="square" lIns="0" tIns="10190" rIns="0" bIns="0" rtlCol="0">
              <a:spAutoFit/>
            </a:bodyPr>
            <a:lstStyle/>
            <a:p>
              <a:pPr marR="78861" algn="ctr">
                <a:spcBef>
                  <a:spcPts val="80"/>
                </a:spcBef>
              </a:pPr>
              <a:r>
                <a:rPr spc="-7" dirty="0">
                  <a:solidFill>
                    <a:srgbClr val="1C2A3B"/>
                  </a:solidFill>
                  <a:latin typeface="Arial" panose="020B0604020202020204" pitchFamily="34" charset="0"/>
                  <a:cs typeface="Arial" panose="020B0604020202020204" pitchFamily="34" charset="0"/>
                </a:rPr>
                <a:t>50</a:t>
              </a:r>
              <a:r>
                <a:rPr lang="en-US" spc="-7" dirty="0">
                  <a:solidFill>
                    <a:srgbClr val="1C2A3B"/>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
          <p:nvSpPr>
            <p:cNvPr id="30" name="object 21">
              <a:extLst>
                <a:ext uri="{FF2B5EF4-FFF2-40B4-BE49-F238E27FC236}">
                  <a16:creationId xmlns:a16="http://schemas.microsoft.com/office/drawing/2014/main" id="{254FB437-1DFF-F9AA-897C-239D2503D4DF}"/>
                </a:ext>
              </a:extLst>
            </p:cNvPr>
            <p:cNvSpPr/>
            <p:nvPr/>
          </p:nvSpPr>
          <p:spPr>
            <a:xfrm>
              <a:off x="3232324" y="5994195"/>
              <a:ext cx="35885" cy="0"/>
            </a:xfrm>
            <a:custGeom>
              <a:avLst/>
              <a:gdLst/>
              <a:ahLst/>
              <a:cxnLst/>
              <a:rect l="l" t="t" r="r" b="b"/>
              <a:pathLst>
                <a:path w="51435">
                  <a:moveTo>
                    <a:pt x="0" y="0"/>
                  </a:moveTo>
                  <a:lnTo>
                    <a:pt x="50947" y="0"/>
                  </a:lnTo>
                </a:path>
              </a:pathLst>
            </a:custGeom>
            <a:ln w="12766">
              <a:solidFill>
                <a:srgbClr val="081C36"/>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1" name="object 22">
              <a:extLst>
                <a:ext uri="{FF2B5EF4-FFF2-40B4-BE49-F238E27FC236}">
                  <a16:creationId xmlns:a16="http://schemas.microsoft.com/office/drawing/2014/main" id="{01D3146E-1E44-264C-3C54-D75407C73042}"/>
                </a:ext>
              </a:extLst>
            </p:cNvPr>
            <p:cNvSpPr txBox="1"/>
            <p:nvPr/>
          </p:nvSpPr>
          <p:spPr>
            <a:xfrm>
              <a:off x="2367574" y="5577094"/>
              <a:ext cx="6812369" cy="286841"/>
            </a:xfrm>
            <a:prstGeom prst="rect">
              <a:avLst/>
            </a:prstGeom>
          </p:spPr>
          <p:txBody>
            <a:bodyPr vert="horz" wrap="square" lIns="0" tIns="9747" rIns="0" bIns="0" rtlCol="0">
              <a:spAutoFit/>
            </a:bodyPr>
            <a:lstStyle/>
            <a:p>
              <a:pPr marL="1101396">
                <a:spcBef>
                  <a:spcPts val="77"/>
                </a:spcBef>
              </a:pPr>
              <a:r>
                <a:rPr spc="-35" dirty="0">
                  <a:solidFill>
                    <a:srgbClr val="1C2A3B"/>
                  </a:solidFill>
                  <a:latin typeface="Arial" panose="020B0604020202020204" pitchFamily="34" charset="0"/>
                  <a:cs typeface="Arial" panose="020B0604020202020204" pitchFamily="34" charset="0"/>
                </a:rPr>
                <a:t>Cumulative</a:t>
              </a:r>
              <a:r>
                <a:rPr spc="-105" dirty="0">
                  <a:solidFill>
                    <a:srgbClr val="1C2A3B"/>
                  </a:solidFill>
                  <a:latin typeface="Arial" panose="020B0604020202020204" pitchFamily="34" charset="0"/>
                  <a:cs typeface="Arial" panose="020B0604020202020204" pitchFamily="34" charset="0"/>
                </a:rPr>
                <a:t> </a:t>
              </a:r>
              <a:r>
                <a:rPr spc="-7" dirty="0">
                  <a:solidFill>
                    <a:srgbClr val="081C36"/>
                  </a:solidFill>
                  <a:latin typeface="Arial" panose="020B0604020202020204" pitchFamily="34" charset="0"/>
                  <a:cs typeface="Arial" panose="020B0604020202020204" pitchFamily="34" charset="0"/>
                </a:rPr>
                <a:t>Expense</a:t>
              </a:r>
              <a:endParaRPr dirty="0">
                <a:latin typeface="Arial" panose="020B0604020202020204" pitchFamily="34" charset="0"/>
                <a:cs typeface="Arial" panose="020B0604020202020204" pitchFamily="34" charset="0"/>
              </a:endParaRPr>
            </a:p>
          </p:txBody>
        </p:sp>
        <p:sp>
          <p:nvSpPr>
            <p:cNvPr id="34" name="object 19">
              <a:extLst>
                <a:ext uri="{FF2B5EF4-FFF2-40B4-BE49-F238E27FC236}">
                  <a16:creationId xmlns:a16="http://schemas.microsoft.com/office/drawing/2014/main" id="{3734904B-1892-D333-A6E7-95520B592C45}"/>
                </a:ext>
              </a:extLst>
            </p:cNvPr>
            <p:cNvSpPr txBox="1"/>
            <p:nvPr/>
          </p:nvSpPr>
          <p:spPr>
            <a:xfrm>
              <a:off x="3559670" y="5157334"/>
              <a:ext cx="1509380" cy="286841"/>
            </a:xfrm>
            <a:prstGeom prst="rect">
              <a:avLst/>
            </a:prstGeom>
          </p:spPr>
          <p:txBody>
            <a:bodyPr vert="horz" wrap="square" lIns="0" tIns="9747" rIns="0" bIns="0" rtlCol="0">
              <a:spAutoFit/>
            </a:bodyPr>
            <a:lstStyle/>
            <a:p>
              <a:pPr marL="8861">
                <a:spcBef>
                  <a:spcPts val="77"/>
                </a:spcBef>
              </a:pPr>
              <a:r>
                <a:rPr spc="-7" dirty="0">
                  <a:solidFill>
                    <a:srgbClr val="1C2A3B"/>
                  </a:solidFill>
                  <a:latin typeface="Arial" panose="020B0604020202020204" pitchFamily="34" charset="0"/>
                  <a:cs typeface="Arial" panose="020B0604020202020204" pitchFamily="34" charset="0"/>
                </a:rPr>
                <a:t>Expense:$200</a:t>
              </a:r>
              <a:endParaRPr dirty="0">
                <a:latin typeface="Arial" panose="020B0604020202020204" pitchFamily="34" charset="0"/>
                <a:cs typeface="Arial" panose="020B0604020202020204" pitchFamily="34" charset="0"/>
              </a:endParaRPr>
            </a:p>
          </p:txBody>
        </p:sp>
      </p:grpSp>
      <p:sp>
        <p:nvSpPr>
          <p:cNvPr id="36" name="TextBox 35">
            <a:extLst>
              <a:ext uri="{FF2B5EF4-FFF2-40B4-BE49-F238E27FC236}">
                <a16:creationId xmlns:a16="http://schemas.microsoft.com/office/drawing/2014/main" id="{707C8841-9839-0D81-638A-0F166A93AEA3}"/>
              </a:ext>
            </a:extLst>
          </p:cNvPr>
          <p:cNvSpPr txBox="1"/>
          <p:nvPr/>
        </p:nvSpPr>
        <p:spPr>
          <a:xfrm>
            <a:off x="2758907" y="5552033"/>
            <a:ext cx="8551942" cy="400110"/>
          </a:xfrm>
          <a:prstGeom prst="rect">
            <a:avLst/>
          </a:prstGeom>
          <a:noFill/>
        </p:spPr>
        <p:txBody>
          <a:bodyPr wrap="square">
            <a:spAutoFit/>
          </a:bodyPr>
          <a:lstStyle/>
          <a:p>
            <a:pPr marL="8861">
              <a:spcBef>
                <a:spcPts val="185"/>
              </a:spcBef>
            </a:pPr>
            <a:r>
              <a:rPr lang="en-US" sz="2000" dirty="0">
                <a:solidFill>
                  <a:srgbClr val="1F4899"/>
                </a:solidFill>
                <a:latin typeface="Arial" panose="020B0604020202020204" pitchFamily="34" charset="0"/>
                <a:cs typeface="Arial" panose="020B0604020202020204" pitchFamily="34" charset="0"/>
              </a:rPr>
              <a:t>The</a:t>
            </a:r>
            <a:r>
              <a:rPr lang="en-US" sz="2000" spc="-108" dirty="0">
                <a:solidFill>
                  <a:srgbClr val="1F4899"/>
                </a:solidFill>
                <a:latin typeface="Arial" panose="020B0604020202020204" pitchFamily="34" charset="0"/>
                <a:cs typeface="Arial" panose="020B0604020202020204" pitchFamily="34" charset="0"/>
              </a:rPr>
              <a:t> </a:t>
            </a:r>
            <a:r>
              <a:rPr lang="en-US" sz="2000" spc="-28" dirty="0">
                <a:solidFill>
                  <a:srgbClr val="1F4899"/>
                </a:solidFill>
                <a:latin typeface="Arial" panose="020B0604020202020204" pitchFamily="34" charset="0"/>
                <a:cs typeface="Arial" panose="020B0604020202020204" pitchFamily="34" charset="0"/>
              </a:rPr>
              <a:t>expense</a:t>
            </a:r>
            <a:r>
              <a:rPr lang="en-US" sz="2000" spc="-84" dirty="0">
                <a:solidFill>
                  <a:srgbClr val="1F4899"/>
                </a:solidFill>
                <a:latin typeface="Arial" panose="020B0604020202020204" pitchFamily="34" charset="0"/>
                <a:cs typeface="Arial" panose="020B0604020202020204" pitchFamily="34" charset="0"/>
              </a:rPr>
              <a:t> </a:t>
            </a:r>
            <a:r>
              <a:rPr lang="en-US" sz="2000" spc="56" dirty="0">
                <a:solidFill>
                  <a:srgbClr val="1F4899"/>
                </a:solidFill>
                <a:latin typeface="Arial" panose="020B0604020202020204" pitchFamily="34" charset="0"/>
                <a:cs typeface="Arial" panose="020B0604020202020204" pitchFamily="34" charset="0"/>
              </a:rPr>
              <a:t>is</a:t>
            </a:r>
            <a:r>
              <a:rPr lang="en-US" sz="2000" spc="-206" dirty="0">
                <a:solidFill>
                  <a:srgbClr val="1F4899"/>
                </a:solidFill>
                <a:latin typeface="Arial" panose="020B0604020202020204" pitchFamily="34" charset="0"/>
                <a:cs typeface="Arial" panose="020B0604020202020204" pitchFamily="34" charset="0"/>
              </a:rPr>
              <a:t> </a:t>
            </a:r>
            <a:r>
              <a:rPr lang="en-US" sz="2000" spc="59" dirty="0">
                <a:solidFill>
                  <a:srgbClr val="1F4899"/>
                </a:solidFill>
                <a:latin typeface="Arial" panose="020B0604020202020204" pitchFamily="34" charset="0"/>
                <a:cs typeface="Arial" panose="020B0604020202020204" pitchFamily="34" charset="0"/>
              </a:rPr>
              <a:t>the</a:t>
            </a:r>
            <a:r>
              <a:rPr lang="en-US" sz="2000" spc="-98" dirty="0">
                <a:solidFill>
                  <a:srgbClr val="1F4899"/>
                </a:solidFill>
                <a:latin typeface="Arial" panose="020B0604020202020204" pitchFamily="34" charset="0"/>
                <a:cs typeface="Arial" panose="020B0604020202020204" pitchFamily="34" charset="0"/>
              </a:rPr>
              <a:t> </a:t>
            </a:r>
            <a:r>
              <a:rPr lang="en-US" sz="2000" i="1" dirty="0">
                <a:solidFill>
                  <a:srgbClr val="1F4899"/>
                </a:solidFill>
                <a:latin typeface="Arial" panose="020B0604020202020204" pitchFamily="34" charset="0"/>
                <a:cs typeface="Arial" panose="020B0604020202020204" pitchFamily="34" charset="0"/>
              </a:rPr>
              <a:t>running</a:t>
            </a:r>
            <a:r>
              <a:rPr lang="en-US" sz="2000" i="1" spc="56" dirty="0">
                <a:solidFill>
                  <a:srgbClr val="1F4899"/>
                </a:solidFill>
                <a:latin typeface="Arial" panose="020B0604020202020204" pitchFamily="34" charset="0"/>
                <a:cs typeface="Arial" panose="020B0604020202020204" pitchFamily="34" charset="0"/>
              </a:rPr>
              <a:t> </a:t>
            </a:r>
            <a:r>
              <a:rPr lang="en-US" sz="2000" spc="-45" dirty="0">
                <a:solidFill>
                  <a:srgbClr val="1F4899"/>
                </a:solidFill>
                <a:latin typeface="Arial" panose="020B0604020202020204" pitchFamily="34" charset="0"/>
                <a:cs typeface="Arial" panose="020B0604020202020204" pitchFamily="34" charset="0"/>
              </a:rPr>
              <a:t>of</a:t>
            </a:r>
            <a:r>
              <a:rPr lang="en-US" sz="2000" spc="-105" dirty="0">
                <a:solidFill>
                  <a:srgbClr val="1F4899"/>
                </a:solidFill>
                <a:latin typeface="Arial" panose="020B0604020202020204" pitchFamily="34" charset="0"/>
                <a:cs typeface="Arial" panose="020B0604020202020204" pitchFamily="34" charset="0"/>
              </a:rPr>
              <a:t> </a:t>
            </a:r>
            <a:r>
              <a:rPr lang="en-US" sz="2000" spc="59" dirty="0">
                <a:solidFill>
                  <a:srgbClr val="1F4899"/>
                </a:solidFill>
                <a:latin typeface="Arial" panose="020B0604020202020204" pitchFamily="34" charset="0"/>
                <a:cs typeface="Arial" panose="020B0604020202020204" pitchFamily="34" charset="0"/>
              </a:rPr>
              <a:t>the</a:t>
            </a:r>
            <a:r>
              <a:rPr lang="en-US" sz="2000" spc="-136" dirty="0">
                <a:solidFill>
                  <a:srgbClr val="1F4899"/>
                </a:solidFill>
                <a:latin typeface="Arial" panose="020B0604020202020204" pitchFamily="34" charset="0"/>
                <a:cs typeface="Arial" panose="020B0604020202020204" pitchFamily="34" charset="0"/>
              </a:rPr>
              <a:t> </a:t>
            </a:r>
            <a:r>
              <a:rPr lang="en-US" sz="2000" dirty="0">
                <a:solidFill>
                  <a:srgbClr val="1F4899"/>
                </a:solidFill>
                <a:latin typeface="Arial" panose="020B0604020202020204" pitchFamily="34" charset="0"/>
                <a:cs typeface="Arial" panose="020B0604020202020204" pitchFamily="34" charset="0"/>
              </a:rPr>
              <a:t>ads,</a:t>
            </a:r>
            <a:r>
              <a:rPr lang="en-US" sz="2000" spc="-14" dirty="0">
                <a:solidFill>
                  <a:srgbClr val="1F4899"/>
                </a:solidFill>
                <a:latin typeface="Arial" panose="020B0604020202020204" pitchFamily="34" charset="0"/>
                <a:cs typeface="Arial" panose="020B0604020202020204" pitchFamily="34" charset="0"/>
              </a:rPr>
              <a:t> </a:t>
            </a:r>
            <a:r>
              <a:rPr lang="en-US" sz="2000" dirty="0">
                <a:solidFill>
                  <a:srgbClr val="1F4899"/>
                </a:solidFill>
                <a:latin typeface="Arial" panose="020B0604020202020204" pitchFamily="34" charset="0"/>
                <a:cs typeface="Arial" panose="020B0604020202020204" pitchFamily="34" charset="0"/>
              </a:rPr>
              <a:t>not</a:t>
            </a:r>
            <a:r>
              <a:rPr lang="en-US" sz="2000" spc="-80" dirty="0">
                <a:solidFill>
                  <a:srgbClr val="1F4899"/>
                </a:solidFill>
                <a:latin typeface="Arial" panose="020B0604020202020204" pitchFamily="34" charset="0"/>
                <a:cs typeface="Arial" panose="020B0604020202020204" pitchFamily="34" charset="0"/>
              </a:rPr>
              <a:t> </a:t>
            </a:r>
            <a:r>
              <a:rPr lang="en-US" sz="2000" spc="38" dirty="0">
                <a:solidFill>
                  <a:srgbClr val="1F4899"/>
                </a:solidFill>
                <a:latin typeface="Arial" panose="020B0604020202020204" pitchFamily="34" charset="0"/>
                <a:cs typeface="Arial" panose="020B0604020202020204" pitchFamily="34" charset="0"/>
              </a:rPr>
              <a:t>the</a:t>
            </a:r>
            <a:r>
              <a:rPr lang="en-US" sz="2000" spc="-153" dirty="0">
                <a:solidFill>
                  <a:srgbClr val="1F4899"/>
                </a:solidFill>
                <a:latin typeface="Arial" panose="020B0604020202020204" pitchFamily="34" charset="0"/>
                <a:cs typeface="Arial" panose="020B0604020202020204" pitchFamily="34" charset="0"/>
              </a:rPr>
              <a:t> </a:t>
            </a:r>
            <a:r>
              <a:rPr lang="en-US" sz="2000" spc="-14" dirty="0">
                <a:solidFill>
                  <a:srgbClr val="1F4899"/>
                </a:solidFill>
                <a:latin typeface="Arial" panose="020B0604020202020204" pitchFamily="34" charset="0"/>
                <a:cs typeface="Arial" panose="020B0604020202020204" pitchFamily="34" charset="0"/>
              </a:rPr>
              <a:t>writing</a:t>
            </a:r>
            <a:r>
              <a:rPr lang="en-US" sz="2000" spc="-140" dirty="0">
                <a:solidFill>
                  <a:srgbClr val="1F4899"/>
                </a:solidFill>
                <a:latin typeface="Arial" panose="020B0604020202020204" pitchFamily="34" charset="0"/>
                <a:cs typeface="Arial" panose="020B0604020202020204" pitchFamily="34" charset="0"/>
              </a:rPr>
              <a:t> </a:t>
            </a:r>
            <a:r>
              <a:rPr lang="en-US" sz="2000" spc="-45" dirty="0">
                <a:solidFill>
                  <a:srgbClr val="1F4899"/>
                </a:solidFill>
                <a:latin typeface="Arial" panose="020B0604020202020204" pitchFamily="34" charset="0"/>
                <a:cs typeface="Arial" panose="020B0604020202020204" pitchFamily="34" charset="0"/>
              </a:rPr>
              <a:t>of</a:t>
            </a:r>
            <a:r>
              <a:rPr lang="en-US" sz="2000" spc="-105" dirty="0">
                <a:solidFill>
                  <a:srgbClr val="1F4899"/>
                </a:solidFill>
                <a:latin typeface="Arial" panose="020B0604020202020204" pitchFamily="34" charset="0"/>
                <a:cs typeface="Arial" panose="020B0604020202020204" pitchFamily="34" charset="0"/>
              </a:rPr>
              <a:t> </a:t>
            </a:r>
            <a:r>
              <a:rPr lang="en-US" sz="2000" spc="59" dirty="0">
                <a:solidFill>
                  <a:srgbClr val="1F4899"/>
                </a:solidFill>
                <a:latin typeface="Arial" panose="020B0604020202020204" pitchFamily="34" charset="0"/>
                <a:cs typeface="Arial" panose="020B0604020202020204" pitchFamily="34" charset="0"/>
              </a:rPr>
              <a:t>the</a:t>
            </a:r>
            <a:r>
              <a:rPr lang="en-US" sz="2000" spc="-133" dirty="0">
                <a:solidFill>
                  <a:srgbClr val="1F4899"/>
                </a:solidFill>
                <a:latin typeface="Arial" panose="020B0604020202020204" pitchFamily="34" charset="0"/>
                <a:cs typeface="Arial" panose="020B0604020202020204" pitchFamily="34" charset="0"/>
              </a:rPr>
              <a:t> </a:t>
            </a:r>
            <a:r>
              <a:rPr lang="en-US" sz="2000" spc="-7" dirty="0">
                <a:solidFill>
                  <a:srgbClr val="1F4899"/>
                </a:solidFill>
                <a:latin typeface="Arial" panose="020B0604020202020204" pitchFamily="34" charset="0"/>
                <a:cs typeface="Arial" panose="020B0604020202020204" pitchFamily="34" charset="0"/>
              </a:rPr>
              <a:t>check</a:t>
            </a:r>
            <a:r>
              <a:rPr lang="en-US" sz="1600" spc="-7" dirty="0">
                <a:solidFill>
                  <a:srgbClr val="1C2A3B"/>
                </a:solidFill>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20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F1231-7BCA-4186-85DC-05BB4DFCE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AE28D-87F0-9B98-2297-593D87FA3404}"/>
              </a:ext>
            </a:extLst>
          </p:cNvPr>
          <p:cNvSpPr>
            <a:spLocks noGrp="1"/>
          </p:cNvSpPr>
          <p:nvPr>
            <p:ph type="title"/>
          </p:nvPr>
        </p:nvSpPr>
        <p:spPr/>
        <p:txBody>
          <a:bodyPr>
            <a:normAutofit/>
          </a:bodyPr>
          <a:lstStyle/>
          <a:p>
            <a:r>
              <a:rPr lang="en-US" dirty="0"/>
              <a:t>Illustration 2 – Depreciation Expense</a:t>
            </a:r>
          </a:p>
        </p:txBody>
      </p:sp>
      <p:sp>
        <p:nvSpPr>
          <p:cNvPr id="8" name="Text 4">
            <a:extLst>
              <a:ext uri="{FF2B5EF4-FFF2-40B4-BE49-F238E27FC236}">
                <a16:creationId xmlns:a16="http://schemas.microsoft.com/office/drawing/2014/main" id="{D8D25AEE-12BF-9796-62DC-4042C674E1C3}"/>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80DB6D20-2B80-799B-38DB-1464891B7319}"/>
              </a:ext>
            </a:extLst>
          </p:cNvPr>
          <p:cNvSpPr/>
          <p:nvPr/>
        </p:nvSpPr>
        <p:spPr>
          <a:xfrm>
            <a:off x="880109" y="1746047"/>
            <a:ext cx="10378442" cy="1358771"/>
          </a:xfrm>
          <a:prstGeom prst="rect">
            <a:avLst/>
          </a:prstGeom>
          <a:noFill/>
          <a:ln/>
        </p:spPr>
        <p:txBody>
          <a:bodyPr wrap="square" lIns="0" tIns="0" rIns="0" bIns="0" rtlCol="0" anchor="t"/>
          <a:lstStyle/>
          <a:p>
            <a:pPr>
              <a:lnSpc>
                <a:spcPts val="3000"/>
              </a:lnSpc>
              <a:spcAft>
                <a:spcPts val="800"/>
              </a:spcAft>
            </a:pPr>
            <a:r>
              <a:rPr lang="en-US" sz="2400" b="1" dirty="0">
                <a:solidFill>
                  <a:srgbClr val="1E40AF"/>
                </a:solidFill>
                <a:latin typeface="Arial" pitchFamily="34" charset="0"/>
                <a:ea typeface="Arial" pitchFamily="34" charset="-122"/>
                <a:cs typeface="Arial" pitchFamily="34" charset="-120"/>
              </a:rPr>
              <a:t>Concept (Depreciation)</a:t>
            </a:r>
          </a:p>
          <a:p>
            <a:pPr>
              <a:lnSpc>
                <a:spcPts val="3000"/>
              </a:lnSpc>
              <a:spcAft>
                <a:spcPts val="800"/>
              </a:spcAft>
            </a:pPr>
            <a:r>
              <a:rPr lang="ko-KR" sz="2000" dirty="0">
                <a:latin typeface="Arial" panose="020B0604020202020204" pitchFamily="34" charset="0"/>
                <a:ea typeface="맑은 고딕"/>
                <a:cs typeface="Arial" panose="020B0604020202020204" pitchFamily="34" charset="0"/>
              </a:rPr>
              <a:t>유형자산(tangible asset)의 구입은 미래 용역의 </a:t>
            </a:r>
            <a:r>
              <a:rPr lang="ko-KR" sz="2000" b="1" dirty="0">
                <a:latin typeface="Arial" panose="020B0604020202020204" pitchFamily="34" charset="0"/>
                <a:ea typeface="맑은 고딕"/>
                <a:cs typeface="Arial" panose="020B0604020202020204" pitchFamily="34" charset="0"/>
              </a:rPr>
              <a:t>묶음을 구입하는 것</a:t>
            </a:r>
            <a:r>
              <a:rPr lang="ko-KR" sz="2000" dirty="0">
                <a:latin typeface="Arial" panose="020B0604020202020204" pitchFamily="34" charset="0"/>
                <a:ea typeface="맑은 고딕"/>
                <a:cs typeface="Arial" panose="020B0604020202020204" pitchFamily="34" charset="0"/>
              </a:rPr>
              <a:t>임.</a:t>
            </a:r>
          </a:p>
          <a:p>
            <a:pPr>
              <a:lnSpc>
                <a:spcPts val="3000"/>
              </a:lnSpc>
              <a:spcAft>
                <a:spcPts val="800"/>
              </a:spcAft>
            </a:pPr>
            <a:r>
              <a:rPr lang="ko-KR" sz="2000" dirty="0">
                <a:latin typeface="Arial" panose="020B0604020202020204" pitchFamily="34" charset="0"/>
                <a:ea typeface="맑은 고딕"/>
                <a:cs typeface="Arial" panose="020B0604020202020204" pitchFamily="34" charset="0"/>
              </a:rPr>
              <a:t>Depreciation은 유형자산의 원가를 그 내용연수에 걸쳐 체계적으로 배분하는 것임.</a:t>
            </a:r>
          </a:p>
          <a:p>
            <a:pPr algn="ctr">
              <a:lnSpc>
                <a:spcPts val="2240"/>
              </a:lnSpc>
              <a:spcAft>
                <a:spcPts val="800"/>
              </a:spcAft>
            </a:pPr>
            <a:endParaRPr lang="en-US" sz="2000" dirty="0"/>
          </a:p>
        </p:txBody>
      </p:sp>
      <p:sp>
        <p:nvSpPr>
          <p:cNvPr id="16" name="Text 11">
            <a:extLst>
              <a:ext uri="{FF2B5EF4-FFF2-40B4-BE49-F238E27FC236}">
                <a16:creationId xmlns:a16="http://schemas.microsoft.com/office/drawing/2014/main" id="{BC0071B2-E0AF-0921-9F1E-76004DD59CE9}"/>
              </a:ext>
            </a:extLst>
          </p:cNvPr>
          <p:cNvSpPr/>
          <p:nvPr/>
        </p:nvSpPr>
        <p:spPr>
          <a:xfrm>
            <a:off x="720089" y="3292641"/>
            <a:ext cx="10658406" cy="1795000"/>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1" name="Text 12">
            <a:extLst>
              <a:ext uri="{FF2B5EF4-FFF2-40B4-BE49-F238E27FC236}">
                <a16:creationId xmlns:a16="http://schemas.microsoft.com/office/drawing/2014/main" id="{0DF02474-EB8F-8094-DCE7-67ED31E46917}"/>
              </a:ext>
            </a:extLst>
          </p:cNvPr>
          <p:cNvSpPr/>
          <p:nvPr/>
        </p:nvSpPr>
        <p:spPr>
          <a:xfrm>
            <a:off x="902970" y="3541209"/>
            <a:ext cx="10367012" cy="1038262"/>
          </a:xfrm>
          <a:prstGeom prst="rect">
            <a:avLst/>
          </a:prstGeom>
          <a:noFill/>
          <a:ln/>
        </p:spPr>
        <p:txBody>
          <a:bodyPr wrap="square" lIns="0" tIns="0" rIns="0" bIns="0" rtlCol="0" anchor="t"/>
          <a:lstStyle/>
          <a:p>
            <a:pPr>
              <a:lnSpc>
                <a:spcPts val="2240"/>
              </a:lnSpc>
              <a:spcAft>
                <a:spcPts val="800"/>
              </a:spcAft>
            </a:pPr>
            <a:r>
              <a:rPr lang="en-US" sz="2400" b="1" dirty="0">
                <a:solidFill>
                  <a:srgbClr val="991B1B"/>
                </a:solidFill>
                <a:latin typeface="Arial" pitchFamily="34" charset="0"/>
                <a:ea typeface="Arial" pitchFamily="34" charset="-122"/>
                <a:cs typeface="Arial" pitchFamily="34" charset="-120"/>
              </a:rPr>
              <a:t>Process (Recording Depreciation)</a:t>
            </a:r>
          </a:p>
          <a:p>
            <a:pPr>
              <a:lnSpc>
                <a:spcPts val="3000"/>
              </a:lnSpc>
            </a:pPr>
            <a:r>
              <a:rPr lang="ko-KR" sz="2000" dirty="0">
                <a:latin typeface="Arial" panose="020B0604020202020204" pitchFamily="34" charset="0"/>
                <a:ea typeface="맑은 고딕" pitchFamily="34" charset="-122"/>
                <a:cs typeface="Arial" panose="020B0604020202020204" pitchFamily="34" charset="0"/>
              </a:rPr>
              <a:t>각 기간 말에, </a:t>
            </a:r>
            <a:r>
              <a:rPr lang="ko-KR" sz="2000" b="1" dirty="0">
                <a:latin typeface="Arial" panose="020B0604020202020204" pitchFamily="34" charset="0"/>
                <a:ea typeface="맑은 고딕" pitchFamily="34" charset="-122"/>
                <a:cs typeface="Arial" panose="020B0604020202020204" pitchFamily="34" charset="0"/>
              </a:rPr>
              <a:t>소멸된 부분은</a:t>
            </a:r>
            <a:r>
              <a:rPr lang="ko-KR" sz="2000" dirty="0">
                <a:latin typeface="Arial" panose="020B0604020202020204" pitchFamily="34" charset="0"/>
                <a:ea typeface="맑은 고딕" pitchFamily="34" charset="-122"/>
                <a:cs typeface="Arial" panose="020B0604020202020204" pitchFamily="34" charset="0"/>
              </a:rPr>
              <a:t> expense 계정(Depreciation expense)으로 대체됨. </a:t>
            </a:r>
            <a:r>
              <a:rPr lang="ko-KR" sz="2000" dirty="0">
                <a:latin typeface="Arial" panose="020B0604020202020204" pitchFamily="34" charset="0"/>
                <a:ea typeface="맑은 고딕"/>
                <a:cs typeface="Arial" panose="020B0604020202020204" pitchFamily="34" charset="0"/>
              </a:rPr>
              <a:t>자산의 book value는 동일한 금액만큼 감소하며, 일반적으로 Accumulated Depreciation이라는 contra-asset 계정을 사용함</a:t>
            </a:r>
          </a:p>
          <a:p>
            <a:pPr>
              <a:lnSpc>
                <a:spcPts val="2240"/>
              </a:lnSpc>
              <a:spcAft>
                <a:spcPts val="800"/>
              </a:spcAft>
            </a:pPr>
            <a:endParaRPr lang="en-US" sz="2000" dirty="0"/>
          </a:p>
        </p:txBody>
      </p:sp>
      <p:sp>
        <p:nvSpPr>
          <p:cNvPr id="3" name="Text 26">
            <a:extLst>
              <a:ext uri="{FF2B5EF4-FFF2-40B4-BE49-F238E27FC236}">
                <a16:creationId xmlns:a16="http://schemas.microsoft.com/office/drawing/2014/main" id="{D7802B13-9ADC-03A3-4999-6B08A8933EFB}"/>
              </a:ext>
            </a:extLst>
          </p:cNvPr>
          <p:cNvSpPr/>
          <p:nvPr/>
        </p:nvSpPr>
        <p:spPr>
          <a:xfrm>
            <a:off x="712507" y="5316945"/>
            <a:ext cx="10658406" cy="1266417"/>
          </a:xfrm>
          <a:prstGeom prst="roundRect">
            <a:avLst>
              <a:gd name="adj" fmla="val 7846"/>
            </a:avLst>
          </a:prstGeom>
          <a:solidFill>
            <a:srgbClr val="E5FCED"/>
          </a:solidFill>
          <a:ln w="19050">
            <a:solidFill>
              <a:srgbClr val="92D050"/>
            </a:solidFill>
          </a:ln>
        </p:spPr>
        <p:txBody>
          <a:bodyPr wrap="square" rtlCol="0" anchor="ctr"/>
          <a:lstStyle/>
          <a:p>
            <a:endParaRPr lang="en-US" sz="2400" dirty="0"/>
          </a:p>
        </p:txBody>
      </p:sp>
      <p:sp>
        <p:nvSpPr>
          <p:cNvPr id="5" name="Text 2">
            <a:extLst>
              <a:ext uri="{FF2B5EF4-FFF2-40B4-BE49-F238E27FC236}">
                <a16:creationId xmlns:a16="http://schemas.microsoft.com/office/drawing/2014/main" id="{73888E10-E7B6-282B-4374-6F048C76F44B}"/>
              </a:ext>
            </a:extLst>
          </p:cNvPr>
          <p:cNvSpPr/>
          <p:nvPr/>
        </p:nvSpPr>
        <p:spPr>
          <a:xfrm>
            <a:off x="834389" y="5533729"/>
            <a:ext cx="10534649" cy="727469"/>
          </a:xfrm>
          <a:prstGeom prst="rect">
            <a:avLst/>
          </a:prstGeom>
          <a:noFill/>
          <a:ln/>
        </p:spPr>
        <p:txBody>
          <a:bodyPr wrap="square" lIns="0" tIns="0" rIns="0" bIns="0" rtlCol="0" anchor="t"/>
          <a:lstStyle/>
          <a:p>
            <a:pPr>
              <a:lnSpc>
                <a:spcPts val="2520"/>
              </a:lnSpc>
              <a:spcAft>
                <a:spcPts val="1000"/>
              </a:spcAft>
            </a:pPr>
            <a:r>
              <a:rPr lang="en-US" sz="2400" b="1" dirty="0">
                <a:solidFill>
                  <a:srgbClr val="15803D"/>
                </a:solidFill>
                <a:latin typeface="Arial" pitchFamily="34" charset="0"/>
                <a:ea typeface="Arial" pitchFamily="34" charset="-122"/>
                <a:cs typeface="Arial" pitchFamily="34" charset="-120"/>
              </a:rPr>
              <a:t>Common Examples (Depreciable Assets)</a:t>
            </a:r>
          </a:p>
          <a:p>
            <a:pPr>
              <a:lnSpc>
                <a:spcPts val="2520"/>
              </a:lnSpc>
              <a:spcAft>
                <a:spcPts val="1000"/>
              </a:spcAft>
            </a:pPr>
            <a:r>
              <a:rPr lang="en-US" sz="2000" dirty="0">
                <a:solidFill>
                  <a:srgbClr val="1D1D1D"/>
                </a:solidFill>
                <a:latin typeface="Arial" pitchFamily="34" charset="0"/>
                <a:ea typeface="Arial" pitchFamily="34" charset="-122"/>
                <a:cs typeface="Arial" pitchFamily="34" charset="-120"/>
              </a:rPr>
              <a:t>Buildings, equipment, vehicles, furniture, machinery</a:t>
            </a:r>
            <a:endParaRPr lang="en-US" sz="2000" dirty="0"/>
          </a:p>
          <a:p>
            <a:pPr>
              <a:lnSpc>
                <a:spcPts val="2520"/>
              </a:lnSpc>
              <a:spcAft>
                <a:spcPts val="1000"/>
              </a:spcAft>
            </a:pPr>
            <a:endParaRPr lang="en-US" sz="2000" b="1" dirty="0">
              <a:solidFill>
                <a:srgbClr val="15803D"/>
              </a:solidFill>
              <a:latin typeface="Arial" pitchFamily="34" charset="0"/>
              <a:ea typeface="Arial" pitchFamily="34" charset="-122"/>
              <a:cs typeface="Arial" pitchFamily="34" charset="-120"/>
            </a:endParaRPr>
          </a:p>
        </p:txBody>
      </p:sp>
    </p:spTree>
    <p:extLst>
      <p:ext uri="{BB962C8B-B14F-4D97-AF65-F5344CB8AC3E}">
        <p14:creationId xmlns:p14="http://schemas.microsoft.com/office/powerpoint/2010/main" val="72962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B0CB96DC-198E-CD4D-970B-BCF8959BDC4C}"/>
              </a:ext>
            </a:extLst>
          </p:cNvPr>
          <p:cNvSpPr txBox="1"/>
          <p:nvPr/>
        </p:nvSpPr>
        <p:spPr>
          <a:xfrm>
            <a:off x="4187006" y="284371"/>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cxnSp>
        <p:nvCxnSpPr>
          <p:cNvPr id="10" name="Straight Connector 9">
            <a:extLst>
              <a:ext uri="{FF2B5EF4-FFF2-40B4-BE49-F238E27FC236}">
                <a16:creationId xmlns:a16="http://schemas.microsoft.com/office/drawing/2014/main" id="{3F6E9314-EAB6-5B46-A3B1-45C2E3263351}"/>
              </a:ext>
            </a:extLst>
          </p:cNvPr>
          <p:cNvCxnSpPr>
            <a:cxnSpLocks/>
          </p:cNvCxnSpPr>
          <p:nvPr/>
        </p:nvCxnSpPr>
        <p:spPr>
          <a:xfrm>
            <a:off x="4316098" y="717845"/>
            <a:ext cx="337521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7BC4DD4-45C5-4745-8218-5B130E724FEA}"/>
              </a:ext>
            </a:extLst>
          </p:cNvPr>
          <p:cNvGrpSpPr/>
          <p:nvPr/>
        </p:nvGrpSpPr>
        <p:grpSpPr>
          <a:xfrm>
            <a:off x="1284576" y="2130924"/>
            <a:ext cx="10188969" cy="756004"/>
            <a:chOff x="926134" y="1719856"/>
            <a:chExt cx="9204181" cy="750147"/>
          </a:xfrm>
        </p:grpSpPr>
        <p:sp>
          <p:nvSpPr>
            <p:cNvPr id="13" name="TextBox 12">
              <a:extLst>
                <a:ext uri="{FF2B5EF4-FFF2-40B4-BE49-F238E27FC236}">
                  <a16:creationId xmlns:a16="http://schemas.microsoft.com/office/drawing/2014/main" id="{39111ED6-1CAC-2E45-8BAF-421467B1EDC4}"/>
                </a:ext>
              </a:extLst>
            </p:cNvPr>
            <p:cNvSpPr txBox="1"/>
            <p:nvPr/>
          </p:nvSpPr>
          <p:spPr>
            <a:xfrm>
              <a:off x="1641585" y="1719860"/>
              <a:ext cx="5447935" cy="750143"/>
            </a:xfrm>
            <a:prstGeom prst="rect">
              <a:avLst/>
            </a:prstGeom>
            <a:solidFill>
              <a:schemeClr val="bg1"/>
            </a:solidFill>
            <a:ln>
              <a:solidFill>
                <a:schemeClr val="bg1">
                  <a:lumMod val="75000"/>
                </a:schemeClr>
              </a:solidFill>
            </a:ln>
            <a:effectLst/>
          </p:spPr>
          <p:txBody>
            <a:bodyPr wrap="square" rtlCol="0" anchor="ctr">
              <a:noAutofit/>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kumimoji="0" lang="ko-KR" sz="2000" b="0" i="0" u="none" strike="noStrike" kern="1200" cap="none" spc="0" normalizeH="0" baseline="0" noProof="0">
                  <a:ln>
                    <a:noFill/>
                  </a:ln>
                  <a:solidFill>
                    <a:prstClr val="black"/>
                  </a:solidFill>
                  <a:effectLst/>
                  <a:uLnTx/>
                  <a:uFillTx/>
                  <a:latin typeface="Avenir"/>
                  <a:ea typeface="맑은 고딕" charset="0"/>
                  <a:cs typeface="Helvetica" charset="0"/>
                </a:rPr>
                <a:t>ZZZ Suppliers로부터 장비를 구입·설치함. 30일 후 지급 조건임.</a:t>
              </a:r>
            </a:p>
          </p:txBody>
        </p:sp>
        <p:sp>
          <p:nvSpPr>
            <p:cNvPr id="14" name="TextBox 13">
              <a:extLst>
                <a:ext uri="{FF2B5EF4-FFF2-40B4-BE49-F238E27FC236}">
                  <a16:creationId xmlns:a16="http://schemas.microsoft.com/office/drawing/2014/main" id="{A1E50174-C241-3442-945C-9A69F9019BB8}"/>
                </a:ext>
              </a:extLst>
            </p:cNvPr>
            <p:cNvSpPr txBox="1"/>
            <p:nvPr/>
          </p:nvSpPr>
          <p:spPr>
            <a:xfrm>
              <a:off x="7089520" y="1719858"/>
              <a:ext cx="1520398" cy="745310"/>
            </a:xfrm>
            <a:prstGeom prst="rect">
              <a:avLst/>
            </a:prstGeom>
            <a:solidFill>
              <a:schemeClr val="accent6">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Equipment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6,000</a:t>
              </a:r>
            </a:p>
          </p:txBody>
        </p:sp>
        <p:sp>
          <p:nvSpPr>
            <p:cNvPr id="15" name="TextBox 14">
              <a:extLst>
                <a:ext uri="{FF2B5EF4-FFF2-40B4-BE49-F238E27FC236}">
                  <a16:creationId xmlns:a16="http://schemas.microsoft.com/office/drawing/2014/main" id="{377C9882-CEC5-FB41-BCF6-C393417527D3}"/>
                </a:ext>
              </a:extLst>
            </p:cNvPr>
            <p:cNvSpPr txBox="1"/>
            <p:nvPr/>
          </p:nvSpPr>
          <p:spPr>
            <a:xfrm>
              <a:off x="8609917" y="1719858"/>
              <a:ext cx="1520398" cy="745310"/>
            </a:xfrm>
            <a:prstGeom prst="rect">
              <a:avLst/>
            </a:prstGeom>
            <a:solidFill>
              <a:schemeClr val="accent2">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Accounts payable</a:t>
              </a:r>
              <a:endParaRPr kumimoji="0" lang="en-GB" sz="1600" b="1" i="0" u="none" strike="noStrike" kern="120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6,000</a:t>
              </a:r>
            </a:p>
          </p:txBody>
        </p:sp>
        <p:sp>
          <p:nvSpPr>
            <p:cNvPr id="16" name="TextBox 15">
              <a:extLst>
                <a:ext uri="{FF2B5EF4-FFF2-40B4-BE49-F238E27FC236}">
                  <a16:creationId xmlns:a16="http://schemas.microsoft.com/office/drawing/2014/main" id="{A8899D41-E9C9-574E-9AB3-372B0DB2C1C2}"/>
                </a:ext>
              </a:extLst>
            </p:cNvPr>
            <p:cNvSpPr txBox="1"/>
            <p:nvPr/>
          </p:nvSpPr>
          <p:spPr>
            <a:xfrm>
              <a:off x="926134" y="1719856"/>
              <a:ext cx="715451" cy="750143"/>
            </a:xfrm>
            <a:prstGeom prst="rect">
              <a:avLst/>
            </a:prstGeom>
            <a:solidFill>
              <a:schemeClr val="bg1"/>
            </a:solidFill>
            <a:ln>
              <a:solidFill>
                <a:schemeClr val="bg1">
                  <a:lumMod val="75000"/>
                </a:scheme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venir"/>
                  <a:ea typeface="+mn-ea"/>
                  <a:cs typeface="+mn-cs"/>
                </a:rPr>
                <a:t>4</a:t>
              </a:r>
            </a:p>
          </p:txBody>
        </p:sp>
      </p:grpSp>
      <p:sp>
        <p:nvSpPr>
          <p:cNvPr id="17" name="TextBox 16">
            <a:extLst>
              <a:ext uri="{FF2B5EF4-FFF2-40B4-BE49-F238E27FC236}">
                <a16:creationId xmlns:a16="http://schemas.microsoft.com/office/drawing/2014/main" id="{242DF7C4-EA60-634F-8A0B-19A3D1455529}"/>
              </a:ext>
            </a:extLst>
          </p:cNvPr>
          <p:cNvSpPr txBox="1"/>
          <p:nvPr/>
        </p:nvSpPr>
        <p:spPr>
          <a:xfrm>
            <a:off x="8109273" y="2130924"/>
            <a:ext cx="1681200" cy="756000"/>
          </a:xfrm>
          <a:prstGeom prst="rect">
            <a:avLst/>
          </a:prstGeom>
          <a:solidFill>
            <a:schemeClr val="accent6">
              <a:lumMod val="75000"/>
            </a:schemeClr>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6,000</a:t>
            </a:r>
          </a:p>
        </p:txBody>
      </p:sp>
      <p:sp>
        <p:nvSpPr>
          <p:cNvPr id="19" name="TextBox 18">
            <a:extLst>
              <a:ext uri="{FF2B5EF4-FFF2-40B4-BE49-F238E27FC236}">
                <a16:creationId xmlns:a16="http://schemas.microsoft.com/office/drawing/2014/main" id="{C4524CE6-666B-8F41-A0C5-8D3FD8E2638A}"/>
              </a:ext>
            </a:extLst>
          </p:cNvPr>
          <p:cNvSpPr txBox="1"/>
          <p:nvPr/>
        </p:nvSpPr>
        <p:spPr>
          <a:xfrm>
            <a:off x="9792343" y="2130924"/>
            <a:ext cx="1681200" cy="756000"/>
          </a:xfrm>
          <a:prstGeom prst="rect">
            <a:avLst/>
          </a:prstGeom>
          <a:solidFill>
            <a:schemeClr val="accent2"/>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6,000</a:t>
            </a:r>
          </a:p>
        </p:txBody>
      </p:sp>
      <p:sp>
        <p:nvSpPr>
          <p:cNvPr id="20" name="Rectangle 19">
            <a:extLst>
              <a:ext uri="{FF2B5EF4-FFF2-40B4-BE49-F238E27FC236}">
                <a16:creationId xmlns:a16="http://schemas.microsoft.com/office/drawing/2014/main" id="{3D028FC7-5E1A-384F-BC36-561AFB0D2E0F}"/>
              </a:ext>
            </a:extLst>
          </p:cNvPr>
          <p:cNvSpPr/>
          <p:nvPr/>
        </p:nvSpPr>
        <p:spPr>
          <a:xfrm>
            <a:off x="1284578" y="1520543"/>
            <a:ext cx="2024679" cy="4201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30" b="0" i="0" u="none" strike="noStrike" kern="1200" cap="none" spc="0" normalizeH="0" baseline="0" noProof="0">
                <a:ln>
                  <a:noFill/>
                </a:ln>
                <a:solidFill>
                  <a:prstClr val="black"/>
                </a:solidFill>
                <a:effectLst/>
                <a:uLnTx/>
                <a:uFillTx/>
                <a:latin typeface="Avenir"/>
                <a:ea typeface="Helvetica" charset="0"/>
                <a:cs typeface="Helvetica" charset="0"/>
              </a:rPr>
              <a:t>31 January</a:t>
            </a:r>
            <a:endParaRPr kumimoji="0" lang="en-GB" sz="2130" b="0" i="0" u="none" strike="noStrike" kern="1200" cap="none" spc="0" normalizeH="0" baseline="0" noProof="0">
              <a:ln>
                <a:noFill/>
              </a:ln>
              <a:solidFill>
                <a:prstClr val="black"/>
              </a:solidFill>
              <a:effectLst/>
              <a:uLnTx/>
              <a:uFillTx/>
              <a:latin typeface="Avenir"/>
              <a:ea typeface="+mn-ea"/>
              <a:cs typeface="+mn-cs"/>
            </a:endParaRPr>
          </a:p>
        </p:txBody>
      </p:sp>
    </p:spTree>
    <p:extLst>
      <p:ext uri="{BB962C8B-B14F-4D97-AF65-F5344CB8AC3E}">
        <p14:creationId xmlns:p14="http://schemas.microsoft.com/office/powerpoint/2010/main" val="241071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B0CB96DC-198E-CD4D-970B-BCF8959BDC4C}"/>
              </a:ext>
            </a:extLst>
          </p:cNvPr>
          <p:cNvSpPr txBox="1"/>
          <p:nvPr/>
        </p:nvSpPr>
        <p:spPr>
          <a:xfrm>
            <a:off x="4187006" y="133386"/>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cxnSp>
        <p:nvCxnSpPr>
          <p:cNvPr id="64" name="Straight Connector 63">
            <a:extLst>
              <a:ext uri="{FF2B5EF4-FFF2-40B4-BE49-F238E27FC236}">
                <a16:creationId xmlns:a16="http://schemas.microsoft.com/office/drawing/2014/main" id="{A43F703A-E4E7-1244-AF50-4F47AD797F1D}"/>
              </a:ext>
            </a:extLst>
          </p:cNvPr>
          <p:cNvCxnSpPr>
            <a:cxnSpLocks/>
          </p:cNvCxnSpPr>
          <p:nvPr/>
        </p:nvCxnSpPr>
        <p:spPr>
          <a:xfrm>
            <a:off x="4316098" y="566860"/>
            <a:ext cx="337521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FEEEED1-A67F-7B4D-B573-1C8C8F9E4DA0}"/>
              </a:ext>
            </a:extLst>
          </p:cNvPr>
          <p:cNvGrpSpPr/>
          <p:nvPr/>
        </p:nvGrpSpPr>
        <p:grpSpPr>
          <a:xfrm>
            <a:off x="492858" y="773769"/>
            <a:ext cx="11291146" cy="5895963"/>
            <a:chOff x="492858" y="773769"/>
            <a:chExt cx="11291146" cy="5895963"/>
          </a:xfrm>
        </p:grpSpPr>
        <p:sp>
          <p:nvSpPr>
            <p:cNvPr id="9" name="TextBox 8">
              <a:extLst>
                <a:ext uri="{FF2B5EF4-FFF2-40B4-BE49-F238E27FC236}">
                  <a16:creationId xmlns:a16="http://schemas.microsoft.com/office/drawing/2014/main" id="{61E8333C-28AA-F44C-9287-DF6C682DED39}"/>
                </a:ext>
              </a:extLst>
            </p:cNvPr>
            <p:cNvSpPr txBox="1"/>
            <p:nvPr/>
          </p:nvSpPr>
          <p:spPr>
            <a:xfrm>
              <a:off x="6227788" y="2623662"/>
              <a:ext cx="5556216" cy="169284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Equity</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5" name="TextBox 44">
              <a:extLst>
                <a:ext uri="{FF2B5EF4-FFF2-40B4-BE49-F238E27FC236}">
                  <a16:creationId xmlns:a16="http://schemas.microsoft.com/office/drawing/2014/main" id="{F43DB63F-71A1-0948-814E-E6EC32BDC714}"/>
                </a:ext>
              </a:extLst>
            </p:cNvPr>
            <p:cNvSpPr txBox="1"/>
            <p:nvPr/>
          </p:nvSpPr>
          <p:spPr>
            <a:xfrm>
              <a:off x="6410845" y="3135649"/>
              <a:ext cx="1544844" cy="770509"/>
            </a:xfrm>
            <a:prstGeom prst="rect">
              <a:avLst/>
            </a:prstGeom>
            <a:noFill/>
            <a:ln w="57150">
              <a:solidFill>
                <a:srgbClr val="942093"/>
              </a:solidFill>
              <a:miter lim="800000"/>
            </a:ln>
          </p:spPr>
          <p:txBody>
            <a:bodyPr wrap="square" rtlCol="0" anchor="t">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942093"/>
                  </a:solidFill>
                  <a:effectLst/>
                  <a:uLnTx/>
                  <a:uFillTx/>
                  <a:latin typeface="Avenir"/>
                  <a:ea typeface="Helvetica Neue" panose="02000503000000020004" pitchFamily="2" charset="0"/>
                  <a:cs typeface="Helvetica Neue" panose="02000503000000020004" pitchFamily="2" charset="0"/>
                </a:rPr>
                <a:t>Profit</a:t>
              </a:r>
            </a:p>
          </p:txBody>
        </p:sp>
        <p:sp>
          <p:nvSpPr>
            <p:cNvPr id="10" name="TextBox 9">
              <a:extLst>
                <a:ext uri="{FF2B5EF4-FFF2-40B4-BE49-F238E27FC236}">
                  <a16:creationId xmlns:a16="http://schemas.microsoft.com/office/drawing/2014/main" id="{C4339F0E-00F1-7A45-AD15-733A9D47733A}"/>
                </a:ext>
              </a:extLst>
            </p:cNvPr>
            <p:cNvSpPr txBox="1"/>
            <p:nvPr/>
          </p:nvSpPr>
          <p:spPr>
            <a:xfrm>
              <a:off x="6227788" y="773769"/>
              <a:ext cx="5556216" cy="170267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Liabilities</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grpSp>
          <p:nvGrpSpPr>
            <p:cNvPr id="4" name="Group 3">
              <a:extLst>
                <a:ext uri="{FF2B5EF4-FFF2-40B4-BE49-F238E27FC236}">
                  <a16:creationId xmlns:a16="http://schemas.microsoft.com/office/drawing/2014/main" id="{021BD936-11DF-914A-9814-58487BB1FF7E}"/>
                </a:ext>
              </a:extLst>
            </p:cNvPr>
            <p:cNvGrpSpPr/>
            <p:nvPr/>
          </p:nvGrpSpPr>
          <p:grpSpPr>
            <a:xfrm>
              <a:off x="492858" y="3906157"/>
              <a:ext cx="11291146" cy="2763575"/>
              <a:chOff x="1354633" y="4399871"/>
              <a:chExt cx="9550931" cy="2121953"/>
            </a:xfrm>
          </p:grpSpPr>
          <p:sp>
            <p:nvSpPr>
              <p:cNvPr id="44" name="TextBox 43">
                <a:extLst>
                  <a:ext uri="{FF2B5EF4-FFF2-40B4-BE49-F238E27FC236}">
                    <a16:creationId xmlns:a16="http://schemas.microsoft.com/office/drawing/2014/main" id="{BAAAFA65-E071-7B4C-BF50-653A0B9C6101}"/>
                  </a:ext>
                </a:extLst>
              </p:cNvPr>
              <p:cNvSpPr txBox="1"/>
              <p:nvPr/>
            </p:nvSpPr>
            <p:spPr>
              <a:xfrm>
                <a:off x="1354633" y="4813260"/>
                <a:ext cx="9550931" cy="1708564"/>
              </a:xfrm>
              <a:prstGeom prst="rect">
                <a:avLst/>
              </a:prstGeom>
              <a:solidFill>
                <a:srgbClr val="FCECFB"/>
              </a:solidFill>
              <a:ln w="76200">
                <a:solidFill>
                  <a:srgbClr val="942093"/>
                </a:solidFill>
                <a:miter lim="800000"/>
              </a:ln>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1" name="TextBox 40">
                <a:extLst>
                  <a:ext uri="{FF2B5EF4-FFF2-40B4-BE49-F238E27FC236}">
                    <a16:creationId xmlns:a16="http://schemas.microsoft.com/office/drawing/2014/main" id="{BD5DA1B8-72F0-E745-B02D-3DCC1C44936E}"/>
                  </a:ext>
                </a:extLst>
              </p:cNvPr>
              <p:cNvSpPr txBox="1"/>
              <p:nvPr/>
            </p:nvSpPr>
            <p:spPr>
              <a:xfrm>
                <a:off x="6199863" y="4921166"/>
                <a:ext cx="4576976" cy="1495361"/>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Revenue</a:t>
                </a:r>
                <a:r>
                  <a:rPr kumimoji="0" lang="en-US" sz="2800" b="1" i="0" u="none" strike="noStrike" kern="1200" cap="none" spc="0" normalizeH="0" baseline="0" noProof="0" dirty="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3" name="TextBox 42">
                <a:extLst>
                  <a:ext uri="{FF2B5EF4-FFF2-40B4-BE49-F238E27FC236}">
                    <a16:creationId xmlns:a16="http://schemas.microsoft.com/office/drawing/2014/main" id="{D0447C74-849A-FA45-94A5-42A20A0B2C0E}"/>
                  </a:ext>
                </a:extLst>
              </p:cNvPr>
              <p:cNvSpPr txBox="1"/>
              <p:nvPr/>
            </p:nvSpPr>
            <p:spPr>
              <a:xfrm>
                <a:off x="1481256" y="4921166"/>
                <a:ext cx="4552539" cy="1495361"/>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Expenses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cxnSp>
            <p:nvCxnSpPr>
              <p:cNvPr id="46" name="Straight Connector 45">
                <a:extLst>
                  <a:ext uri="{FF2B5EF4-FFF2-40B4-BE49-F238E27FC236}">
                    <a16:creationId xmlns:a16="http://schemas.microsoft.com/office/drawing/2014/main" id="{166116F0-EFD1-1D42-93A4-25C271A8EFAA}"/>
                  </a:ext>
                </a:extLst>
              </p:cNvPr>
              <p:cNvCxnSpPr>
                <a:cxnSpLocks/>
                <a:stCxn id="45" idx="2"/>
              </p:cNvCxnSpPr>
              <p:nvPr/>
            </p:nvCxnSpPr>
            <p:spPr>
              <a:xfrm>
                <a:off x="7013902" y="4399871"/>
                <a:ext cx="7436" cy="434694"/>
              </a:xfrm>
              <a:prstGeom prst="line">
                <a:avLst/>
              </a:prstGeom>
              <a:ln w="76200">
                <a:solidFill>
                  <a:srgbClr val="942093"/>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D9704C7-709F-544C-A89E-7C8DCE0BCA2C}"/>
                </a:ext>
              </a:extLst>
            </p:cNvPr>
            <p:cNvSpPr txBox="1"/>
            <p:nvPr/>
          </p:nvSpPr>
          <p:spPr>
            <a:xfrm>
              <a:off x="492858" y="773769"/>
              <a:ext cx="5544457" cy="3542737"/>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Assets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grpSp>
      <p:grpSp>
        <p:nvGrpSpPr>
          <p:cNvPr id="3" name="Group 2">
            <a:extLst>
              <a:ext uri="{FF2B5EF4-FFF2-40B4-BE49-F238E27FC236}">
                <a16:creationId xmlns:a16="http://schemas.microsoft.com/office/drawing/2014/main" id="{4F1A6A0D-8815-F841-B6AF-961D92BF5699}"/>
              </a:ext>
            </a:extLst>
          </p:cNvPr>
          <p:cNvGrpSpPr/>
          <p:nvPr/>
        </p:nvGrpSpPr>
        <p:grpSpPr>
          <a:xfrm>
            <a:off x="2458800" y="3074426"/>
            <a:ext cx="1620000" cy="884272"/>
            <a:chOff x="671549" y="1402787"/>
            <a:chExt cx="1620000" cy="2549293"/>
          </a:xfrm>
        </p:grpSpPr>
        <p:sp>
          <p:nvSpPr>
            <p:cNvPr id="75" name="L-Shape 74">
              <a:extLst>
                <a:ext uri="{FF2B5EF4-FFF2-40B4-BE49-F238E27FC236}">
                  <a16:creationId xmlns:a16="http://schemas.microsoft.com/office/drawing/2014/main" id="{40AFD111-C01B-474D-9CE9-92D7DED4680D}"/>
                </a:ext>
              </a:extLst>
            </p:cNvPr>
            <p:cNvSpPr/>
            <p:nvPr/>
          </p:nvSpPr>
          <p:spPr>
            <a:xfrm flipH="1">
              <a:off x="1481549" y="1402787"/>
              <a:ext cx="810000" cy="2549293"/>
            </a:xfrm>
            <a:prstGeom prst="corner">
              <a:avLst>
                <a:gd name="adj1" fmla="val 6497"/>
                <a:gd name="adj2" fmla="val 69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sp>
          <p:nvSpPr>
            <p:cNvPr id="76" name="L-Shape 75">
              <a:extLst>
                <a:ext uri="{FF2B5EF4-FFF2-40B4-BE49-F238E27FC236}">
                  <a16:creationId xmlns:a16="http://schemas.microsoft.com/office/drawing/2014/main" id="{A05CE061-205B-DC4F-8FDE-954DCB992C30}"/>
                </a:ext>
              </a:extLst>
            </p:cNvPr>
            <p:cNvSpPr/>
            <p:nvPr/>
          </p:nvSpPr>
          <p:spPr>
            <a:xfrm>
              <a:off x="671549" y="1402787"/>
              <a:ext cx="810000" cy="2549293"/>
            </a:xfrm>
            <a:prstGeom prst="corner">
              <a:avLst>
                <a:gd name="adj1" fmla="val 6497"/>
                <a:gd name="adj2" fmla="val 733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grpSp>
      <p:grpSp>
        <p:nvGrpSpPr>
          <p:cNvPr id="77" name="Group 76">
            <a:extLst>
              <a:ext uri="{FF2B5EF4-FFF2-40B4-BE49-F238E27FC236}">
                <a16:creationId xmlns:a16="http://schemas.microsoft.com/office/drawing/2014/main" id="{2521A7CC-DB3D-AE45-BD4C-1DF27CA0BB15}"/>
              </a:ext>
            </a:extLst>
          </p:cNvPr>
          <p:cNvGrpSpPr/>
          <p:nvPr/>
        </p:nvGrpSpPr>
        <p:grpSpPr>
          <a:xfrm>
            <a:off x="673200" y="3340800"/>
            <a:ext cx="1620000" cy="613673"/>
            <a:chOff x="3810000" y="2381250"/>
            <a:chExt cx="1390650" cy="1230631"/>
          </a:xfrm>
          <a:solidFill>
            <a:schemeClr val="accent6">
              <a:lumMod val="75000"/>
            </a:schemeClr>
          </a:solidFill>
        </p:grpSpPr>
        <p:sp>
          <p:nvSpPr>
            <p:cNvPr id="78" name="L-Shape 77">
              <a:extLst>
                <a:ext uri="{FF2B5EF4-FFF2-40B4-BE49-F238E27FC236}">
                  <a16:creationId xmlns:a16="http://schemas.microsoft.com/office/drawing/2014/main" id="{B99F5FC8-696C-664D-8BB1-F085E5F5B13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9" name="L-Shape 78">
              <a:extLst>
                <a:ext uri="{FF2B5EF4-FFF2-40B4-BE49-F238E27FC236}">
                  <a16:creationId xmlns:a16="http://schemas.microsoft.com/office/drawing/2014/main" id="{C4960DC6-0824-2E49-98C1-5C0A9A2FB5A7}"/>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 name="TextBox 36">
            <a:extLst>
              <a:ext uri="{FF2B5EF4-FFF2-40B4-BE49-F238E27FC236}">
                <a16:creationId xmlns:a16="http://schemas.microsoft.com/office/drawing/2014/main" id="{E223E90B-6A6B-1141-A651-0CC76824BD64}"/>
              </a:ext>
            </a:extLst>
          </p:cNvPr>
          <p:cNvSpPr txBox="1"/>
          <p:nvPr/>
        </p:nvSpPr>
        <p:spPr>
          <a:xfrm>
            <a:off x="2551146" y="3924000"/>
            <a:ext cx="13933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Cash at bank</a:t>
            </a:r>
          </a:p>
        </p:txBody>
      </p:sp>
      <p:sp>
        <p:nvSpPr>
          <p:cNvPr id="110" name="TextBox 109">
            <a:extLst>
              <a:ext uri="{FF2B5EF4-FFF2-40B4-BE49-F238E27FC236}">
                <a16:creationId xmlns:a16="http://schemas.microsoft.com/office/drawing/2014/main" id="{250FFD4C-0E18-2143-A991-253A9FB19C67}"/>
              </a:ext>
            </a:extLst>
          </p:cNvPr>
          <p:cNvSpPr txBox="1"/>
          <p:nvPr/>
        </p:nvSpPr>
        <p:spPr>
          <a:xfrm>
            <a:off x="661400" y="3924000"/>
            <a:ext cx="16473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Equipment</a:t>
            </a:r>
          </a:p>
        </p:txBody>
      </p:sp>
      <p:sp>
        <p:nvSpPr>
          <p:cNvPr id="117" name="TextBox 116">
            <a:extLst>
              <a:ext uri="{FF2B5EF4-FFF2-40B4-BE49-F238E27FC236}">
                <a16:creationId xmlns:a16="http://schemas.microsoft.com/office/drawing/2014/main" id="{237BC73F-6C09-3846-969F-9D9F0BD4F56E}"/>
              </a:ext>
            </a:extLst>
          </p:cNvPr>
          <p:cNvSpPr txBox="1"/>
          <p:nvPr/>
        </p:nvSpPr>
        <p:spPr>
          <a:xfrm>
            <a:off x="10028967" y="2029411"/>
            <a:ext cx="15936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Bank loan</a:t>
            </a:r>
          </a:p>
        </p:txBody>
      </p:sp>
      <p:sp>
        <p:nvSpPr>
          <p:cNvPr id="121" name="TextBox 120">
            <a:extLst>
              <a:ext uri="{FF2B5EF4-FFF2-40B4-BE49-F238E27FC236}">
                <a16:creationId xmlns:a16="http://schemas.microsoft.com/office/drawing/2014/main" id="{4AF78C35-DE89-ED4B-B9E2-054D93E394F4}"/>
              </a:ext>
            </a:extLst>
          </p:cNvPr>
          <p:cNvSpPr txBox="1"/>
          <p:nvPr/>
        </p:nvSpPr>
        <p:spPr>
          <a:xfrm>
            <a:off x="3184560" y="361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30,000</a:t>
            </a:r>
          </a:p>
        </p:txBody>
      </p:sp>
      <p:sp>
        <p:nvSpPr>
          <p:cNvPr id="154" name="TextBox 153">
            <a:extLst>
              <a:ext uri="{FF2B5EF4-FFF2-40B4-BE49-F238E27FC236}">
                <a16:creationId xmlns:a16="http://schemas.microsoft.com/office/drawing/2014/main" id="{6E437928-42EA-BF44-9750-7DDD88EE0279}"/>
              </a:ext>
            </a:extLst>
          </p:cNvPr>
          <p:cNvSpPr txBox="1"/>
          <p:nvPr/>
        </p:nvSpPr>
        <p:spPr>
          <a:xfrm>
            <a:off x="3184560" y="334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20,000</a:t>
            </a:r>
          </a:p>
        </p:txBody>
      </p:sp>
      <p:sp>
        <p:nvSpPr>
          <p:cNvPr id="157" name="TextBox 156">
            <a:extLst>
              <a:ext uri="{FF2B5EF4-FFF2-40B4-BE49-F238E27FC236}">
                <a16:creationId xmlns:a16="http://schemas.microsoft.com/office/drawing/2014/main" id="{0C9613FE-066E-314E-BC8D-6E10D36BF1A1}"/>
              </a:ext>
            </a:extLst>
          </p:cNvPr>
          <p:cNvSpPr txBox="1"/>
          <p:nvPr/>
        </p:nvSpPr>
        <p:spPr>
          <a:xfrm>
            <a:off x="3298373" y="3074709"/>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5,000</a:t>
            </a:r>
          </a:p>
        </p:txBody>
      </p:sp>
      <p:sp>
        <p:nvSpPr>
          <p:cNvPr id="119" name="TextBox 118">
            <a:extLst>
              <a:ext uri="{FF2B5EF4-FFF2-40B4-BE49-F238E27FC236}">
                <a16:creationId xmlns:a16="http://schemas.microsoft.com/office/drawing/2014/main" id="{0244EA70-5881-3148-80B9-6DFFE16A9FDA}"/>
              </a:ext>
            </a:extLst>
          </p:cNvPr>
          <p:cNvSpPr txBox="1"/>
          <p:nvPr/>
        </p:nvSpPr>
        <p:spPr>
          <a:xfrm>
            <a:off x="10026435" y="3924000"/>
            <a:ext cx="16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Contributed capital</a:t>
            </a:r>
          </a:p>
        </p:txBody>
      </p:sp>
      <p:sp>
        <p:nvSpPr>
          <p:cNvPr id="204" name="Down Arrow 203">
            <a:extLst>
              <a:ext uri="{FF2B5EF4-FFF2-40B4-BE49-F238E27FC236}">
                <a16:creationId xmlns:a16="http://schemas.microsoft.com/office/drawing/2014/main" id="{18440202-5302-0C4E-A297-36C9AEB943B1}"/>
              </a:ext>
            </a:extLst>
          </p:cNvPr>
          <p:cNvSpPr/>
          <p:nvPr/>
        </p:nvSpPr>
        <p:spPr>
          <a:xfrm>
            <a:off x="3011371" y="314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Down Arrow 204">
            <a:extLst>
              <a:ext uri="{FF2B5EF4-FFF2-40B4-BE49-F238E27FC236}">
                <a16:creationId xmlns:a16="http://schemas.microsoft.com/office/drawing/2014/main" id="{06655FC9-46C0-8340-9B86-492124572EDB}"/>
              </a:ext>
            </a:extLst>
          </p:cNvPr>
          <p:cNvSpPr/>
          <p:nvPr/>
        </p:nvSpPr>
        <p:spPr>
          <a:xfrm rot="10800000">
            <a:off x="3011371" y="339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Down Arrow 205">
            <a:extLst>
              <a:ext uri="{FF2B5EF4-FFF2-40B4-BE49-F238E27FC236}">
                <a16:creationId xmlns:a16="http://schemas.microsoft.com/office/drawing/2014/main" id="{DF283A28-19DA-BB45-89DB-B37E818C679B}"/>
              </a:ext>
            </a:extLst>
          </p:cNvPr>
          <p:cNvSpPr/>
          <p:nvPr/>
        </p:nvSpPr>
        <p:spPr>
          <a:xfrm rot="10800000">
            <a:off x="3011371" y="366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TextBox 206">
            <a:extLst>
              <a:ext uri="{FF2B5EF4-FFF2-40B4-BE49-F238E27FC236}">
                <a16:creationId xmlns:a16="http://schemas.microsoft.com/office/drawing/2014/main" id="{4031B2E0-821C-9544-BDBB-7BE8E8626AEE}"/>
              </a:ext>
            </a:extLst>
          </p:cNvPr>
          <p:cNvSpPr txBox="1"/>
          <p:nvPr/>
        </p:nvSpPr>
        <p:spPr>
          <a:xfrm>
            <a:off x="10785455" y="1718255"/>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30,000</a:t>
            </a:r>
          </a:p>
        </p:txBody>
      </p:sp>
      <p:sp>
        <p:nvSpPr>
          <p:cNvPr id="208" name="Down Arrow 207">
            <a:extLst>
              <a:ext uri="{FF2B5EF4-FFF2-40B4-BE49-F238E27FC236}">
                <a16:creationId xmlns:a16="http://schemas.microsoft.com/office/drawing/2014/main" id="{CA42904E-03CE-7F4D-AFDF-7E39C972270E}"/>
              </a:ext>
            </a:extLst>
          </p:cNvPr>
          <p:cNvSpPr/>
          <p:nvPr/>
        </p:nvSpPr>
        <p:spPr>
          <a:xfrm rot="10800000">
            <a:off x="10548000" y="175788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09" name="TextBox 208">
            <a:extLst>
              <a:ext uri="{FF2B5EF4-FFF2-40B4-BE49-F238E27FC236}">
                <a16:creationId xmlns:a16="http://schemas.microsoft.com/office/drawing/2014/main" id="{DBE8AEB2-6A45-E64A-8F5D-ADD7C54979A7}"/>
              </a:ext>
            </a:extLst>
          </p:cNvPr>
          <p:cNvSpPr txBox="1"/>
          <p:nvPr/>
        </p:nvSpPr>
        <p:spPr>
          <a:xfrm>
            <a:off x="10776926" y="3605780"/>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20,000</a:t>
            </a:r>
          </a:p>
        </p:txBody>
      </p:sp>
      <p:sp>
        <p:nvSpPr>
          <p:cNvPr id="211" name="TextBox 210">
            <a:extLst>
              <a:ext uri="{FF2B5EF4-FFF2-40B4-BE49-F238E27FC236}">
                <a16:creationId xmlns:a16="http://schemas.microsoft.com/office/drawing/2014/main" id="{262F1506-867F-B34F-883F-A3CA5507189A}"/>
              </a:ext>
            </a:extLst>
          </p:cNvPr>
          <p:cNvSpPr txBox="1"/>
          <p:nvPr/>
        </p:nvSpPr>
        <p:spPr>
          <a:xfrm>
            <a:off x="10732895" y="1448255"/>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5,000</a:t>
            </a:r>
          </a:p>
        </p:txBody>
      </p:sp>
      <p:sp>
        <p:nvSpPr>
          <p:cNvPr id="212" name="Down Arrow 211">
            <a:extLst>
              <a:ext uri="{FF2B5EF4-FFF2-40B4-BE49-F238E27FC236}">
                <a16:creationId xmlns:a16="http://schemas.microsoft.com/office/drawing/2014/main" id="{7A914D3F-C49C-F74C-A0B0-F81C07779BDF}"/>
              </a:ext>
            </a:extLst>
          </p:cNvPr>
          <p:cNvSpPr/>
          <p:nvPr/>
        </p:nvSpPr>
        <p:spPr>
          <a:xfrm>
            <a:off x="10548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22" name="TextBox 221">
            <a:extLst>
              <a:ext uri="{FF2B5EF4-FFF2-40B4-BE49-F238E27FC236}">
                <a16:creationId xmlns:a16="http://schemas.microsoft.com/office/drawing/2014/main" id="{4E8E55AB-8646-4444-AA0F-27111F6035C3}"/>
              </a:ext>
            </a:extLst>
          </p:cNvPr>
          <p:cNvSpPr txBox="1"/>
          <p:nvPr/>
        </p:nvSpPr>
        <p:spPr>
          <a:xfrm>
            <a:off x="7315968" y="1713373"/>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6,000</a:t>
            </a:r>
          </a:p>
        </p:txBody>
      </p:sp>
      <p:sp>
        <p:nvSpPr>
          <p:cNvPr id="223" name="Down Arrow 222">
            <a:extLst>
              <a:ext uri="{FF2B5EF4-FFF2-40B4-BE49-F238E27FC236}">
                <a16:creationId xmlns:a16="http://schemas.microsoft.com/office/drawing/2014/main" id="{0348B326-3934-544A-9863-1DBB73605FFD}"/>
              </a:ext>
            </a:extLst>
          </p:cNvPr>
          <p:cNvSpPr/>
          <p:nvPr/>
        </p:nvSpPr>
        <p:spPr>
          <a:xfrm rot="10800000">
            <a:off x="6984000" y="174904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24" name="TextBox 223">
            <a:extLst>
              <a:ext uri="{FF2B5EF4-FFF2-40B4-BE49-F238E27FC236}">
                <a16:creationId xmlns:a16="http://schemas.microsoft.com/office/drawing/2014/main" id="{9FB519A9-7A2E-DD4C-80EF-2E9F055E7B71}"/>
              </a:ext>
            </a:extLst>
          </p:cNvPr>
          <p:cNvSpPr txBox="1"/>
          <p:nvPr/>
        </p:nvSpPr>
        <p:spPr>
          <a:xfrm>
            <a:off x="1501235" y="3588336"/>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6,000</a:t>
            </a:r>
          </a:p>
        </p:txBody>
      </p:sp>
      <p:sp>
        <p:nvSpPr>
          <p:cNvPr id="225" name="Down Arrow 224">
            <a:extLst>
              <a:ext uri="{FF2B5EF4-FFF2-40B4-BE49-F238E27FC236}">
                <a16:creationId xmlns:a16="http://schemas.microsoft.com/office/drawing/2014/main" id="{498F1F2D-AFF0-0447-A7AF-833EA4923B30}"/>
              </a:ext>
            </a:extLst>
          </p:cNvPr>
          <p:cNvSpPr/>
          <p:nvPr/>
        </p:nvSpPr>
        <p:spPr>
          <a:xfrm rot="10800000">
            <a:off x="1249425" y="363766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3" name="Group 292">
            <a:extLst>
              <a:ext uri="{FF2B5EF4-FFF2-40B4-BE49-F238E27FC236}">
                <a16:creationId xmlns:a16="http://schemas.microsoft.com/office/drawing/2014/main" id="{7EA12345-64B4-9B4F-80EB-C2490FE51E5A}"/>
              </a:ext>
            </a:extLst>
          </p:cNvPr>
          <p:cNvGrpSpPr>
            <a:grpSpLocks noChangeAspect="1"/>
          </p:cNvGrpSpPr>
          <p:nvPr/>
        </p:nvGrpSpPr>
        <p:grpSpPr>
          <a:xfrm>
            <a:off x="2574025" y="3121887"/>
            <a:ext cx="245580" cy="224238"/>
            <a:chOff x="802803" y="3715228"/>
            <a:chExt cx="245580" cy="224238"/>
          </a:xfrm>
        </p:grpSpPr>
        <p:sp>
          <p:nvSpPr>
            <p:cNvPr id="294" name="Oval 293">
              <a:extLst>
                <a:ext uri="{FF2B5EF4-FFF2-40B4-BE49-F238E27FC236}">
                  <a16:creationId xmlns:a16="http://schemas.microsoft.com/office/drawing/2014/main" id="{9D60FA63-7E57-514B-B70F-35F1B62DC48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5" name="Rectangle 294">
              <a:extLst>
                <a:ext uri="{FF2B5EF4-FFF2-40B4-BE49-F238E27FC236}">
                  <a16:creationId xmlns:a16="http://schemas.microsoft.com/office/drawing/2014/main" id="{BC466BB6-2DDD-2B44-A7A0-C1F9FDE7EFFE}"/>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296" name="Group 295">
            <a:extLst>
              <a:ext uri="{FF2B5EF4-FFF2-40B4-BE49-F238E27FC236}">
                <a16:creationId xmlns:a16="http://schemas.microsoft.com/office/drawing/2014/main" id="{268F4D50-BB31-204D-9E04-6E1CD0EFBD66}"/>
              </a:ext>
            </a:extLst>
          </p:cNvPr>
          <p:cNvGrpSpPr>
            <a:grpSpLocks noChangeAspect="1"/>
          </p:cNvGrpSpPr>
          <p:nvPr/>
        </p:nvGrpSpPr>
        <p:grpSpPr>
          <a:xfrm>
            <a:off x="2574025" y="3385828"/>
            <a:ext cx="245580" cy="224238"/>
            <a:chOff x="802803" y="3715228"/>
            <a:chExt cx="245580" cy="224238"/>
          </a:xfrm>
        </p:grpSpPr>
        <p:sp>
          <p:nvSpPr>
            <p:cNvPr id="297" name="Oval 296">
              <a:extLst>
                <a:ext uri="{FF2B5EF4-FFF2-40B4-BE49-F238E27FC236}">
                  <a16:creationId xmlns:a16="http://schemas.microsoft.com/office/drawing/2014/main" id="{782A7A6F-7C88-A64A-BBBA-21033EE930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8" name="Rectangle 297">
              <a:extLst>
                <a:ext uri="{FF2B5EF4-FFF2-40B4-BE49-F238E27FC236}">
                  <a16:creationId xmlns:a16="http://schemas.microsoft.com/office/drawing/2014/main" id="{DA43ACE3-A9BE-1749-B78B-EBAC46A85790}"/>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299" name="Group 298">
            <a:extLst>
              <a:ext uri="{FF2B5EF4-FFF2-40B4-BE49-F238E27FC236}">
                <a16:creationId xmlns:a16="http://schemas.microsoft.com/office/drawing/2014/main" id="{7165C54F-DEEF-8E4F-8153-F26E8569CBA2}"/>
              </a:ext>
            </a:extLst>
          </p:cNvPr>
          <p:cNvGrpSpPr>
            <a:grpSpLocks noChangeAspect="1"/>
          </p:cNvGrpSpPr>
          <p:nvPr/>
        </p:nvGrpSpPr>
        <p:grpSpPr>
          <a:xfrm>
            <a:off x="2574025" y="3649299"/>
            <a:ext cx="245580" cy="224238"/>
            <a:chOff x="802803" y="3715228"/>
            <a:chExt cx="245580" cy="224238"/>
          </a:xfrm>
        </p:grpSpPr>
        <p:sp>
          <p:nvSpPr>
            <p:cNvPr id="300" name="Oval 299">
              <a:extLst>
                <a:ext uri="{FF2B5EF4-FFF2-40B4-BE49-F238E27FC236}">
                  <a16:creationId xmlns:a16="http://schemas.microsoft.com/office/drawing/2014/main" id="{F7EA4154-958E-F04F-AE3B-F6F38D3B0CF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1" name="Rectangle 300">
              <a:extLst>
                <a:ext uri="{FF2B5EF4-FFF2-40B4-BE49-F238E27FC236}">
                  <a16:creationId xmlns:a16="http://schemas.microsoft.com/office/drawing/2014/main" id="{C1AB0AF5-F3E5-6243-B2D2-B5B640E1AB2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2" name="Group 301">
            <a:extLst>
              <a:ext uri="{FF2B5EF4-FFF2-40B4-BE49-F238E27FC236}">
                <a16:creationId xmlns:a16="http://schemas.microsoft.com/office/drawing/2014/main" id="{EB39509A-6AED-B54E-8E0C-F78CAD8D721A}"/>
              </a:ext>
            </a:extLst>
          </p:cNvPr>
          <p:cNvGrpSpPr/>
          <p:nvPr/>
        </p:nvGrpSpPr>
        <p:grpSpPr>
          <a:xfrm>
            <a:off x="10117559" y="1755851"/>
            <a:ext cx="245580" cy="224238"/>
            <a:chOff x="802803" y="3715228"/>
            <a:chExt cx="245580" cy="224238"/>
          </a:xfrm>
        </p:grpSpPr>
        <p:sp>
          <p:nvSpPr>
            <p:cNvPr id="303" name="Oval 302">
              <a:extLst>
                <a:ext uri="{FF2B5EF4-FFF2-40B4-BE49-F238E27FC236}">
                  <a16:creationId xmlns:a16="http://schemas.microsoft.com/office/drawing/2014/main" id="{99D93E88-A37F-6340-9178-872858ADD56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4" name="Rectangle 303">
              <a:extLst>
                <a:ext uri="{FF2B5EF4-FFF2-40B4-BE49-F238E27FC236}">
                  <a16:creationId xmlns:a16="http://schemas.microsoft.com/office/drawing/2014/main" id="{B9FDC708-E4C4-3E40-9111-1C2324351BB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5" name="Group 304">
            <a:extLst>
              <a:ext uri="{FF2B5EF4-FFF2-40B4-BE49-F238E27FC236}">
                <a16:creationId xmlns:a16="http://schemas.microsoft.com/office/drawing/2014/main" id="{78069252-B7CC-2040-ACB1-7ABB3C535C16}"/>
              </a:ext>
            </a:extLst>
          </p:cNvPr>
          <p:cNvGrpSpPr/>
          <p:nvPr/>
        </p:nvGrpSpPr>
        <p:grpSpPr>
          <a:xfrm>
            <a:off x="10116000" y="3650400"/>
            <a:ext cx="245580" cy="224238"/>
            <a:chOff x="802803" y="3715228"/>
            <a:chExt cx="245580" cy="224238"/>
          </a:xfrm>
        </p:grpSpPr>
        <p:sp>
          <p:nvSpPr>
            <p:cNvPr id="306" name="Oval 305">
              <a:extLst>
                <a:ext uri="{FF2B5EF4-FFF2-40B4-BE49-F238E27FC236}">
                  <a16:creationId xmlns:a16="http://schemas.microsoft.com/office/drawing/2014/main" id="{B5B11F87-FF18-FA41-B3A7-F478BDA13F9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7" name="Rectangle 306">
              <a:extLst>
                <a:ext uri="{FF2B5EF4-FFF2-40B4-BE49-F238E27FC236}">
                  <a16:creationId xmlns:a16="http://schemas.microsoft.com/office/drawing/2014/main" id="{92185CF5-72CD-6D45-A2D2-04FE2E48A2F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308" name="Group 307">
            <a:extLst>
              <a:ext uri="{FF2B5EF4-FFF2-40B4-BE49-F238E27FC236}">
                <a16:creationId xmlns:a16="http://schemas.microsoft.com/office/drawing/2014/main" id="{F5AC7503-8D5E-744A-9A74-F94440BE2E73}"/>
              </a:ext>
            </a:extLst>
          </p:cNvPr>
          <p:cNvGrpSpPr/>
          <p:nvPr/>
        </p:nvGrpSpPr>
        <p:grpSpPr>
          <a:xfrm>
            <a:off x="10117837" y="1489299"/>
            <a:ext cx="245580" cy="224238"/>
            <a:chOff x="802803" y="3715228"/>
            <a:chExt cx="245580" cy="224238"/>
          </a:xfrm>
        </p:grpSpPr>
        <p:sp>
          <p:nvSpPr>
            <p:cNvPr id="309" name="Oval 308">
              <a:extLst>
                <a:ext uri="{FF2B5EF4-FFF2-40B4-BE49-F238E27FC236}">
                  <a16:creationId xmlns:a16="http://schemas.microsoft.com/office/drawing/2014/main" id="{34C499B5-5C08-3940-8365-A8491CC03E7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0" name="Rectangle 309">
              <a:extLst>
                <a:ext uri="{FF2B5EF4-FFF2-40B4-BE49-F238E27FC236}">
                  <a16:creationId xmlns:a16="http://schemas.microsoft.com/office/drawing/2014/main" id="{0C9FD9E7-DBFE-D34B-AB0D-9C0103BD50A5}"/>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311" name="Group 310">
            <a:extLst>
              <a:ext uri="{FF2B5EF4-FFF2-40B4-BE49-F238E27FC236}">
                <a16:creationId xmlns:a16="http://schemas.microsoft.com/office/drawing/2014/main" id="{D1B5E61B-6B3D-5249-8AED-4BAE98B63F4F}"/>
              </a:ext>
            </a:extLst>
          </p:cNvPr>
          <p:cNvGrpSpPr/>
          <p:nvPr/>
        </p:nvGrpSpPr>
        <p:grpSpPr>
          <a:xfrm>
            <a:off x="6553087" y="1741845"/>
            <a:ext cx="245580" cy="224238"/>
            <a:chOff x="802803" y="3715228"/>
            <a:chExt cx="245580" cy="224238"/>
          </a:xfrm>
        </p:grpSpPr>
        <p:sp>
          <p:nvSpPr>
            <p:cNvPr id="312" name="Oval 311">
              <a:extLst>
                <a:ext uri="{FF2B5EF4-FFF2-40B4-BE49-F238E27FC236}">
                  <a16:creationId xmlns:a16="http://schemas.microsoft.com/office/drawing/2014/main" id="{8982AEFD-B198-C44C-804D-A50629792334}"/>
                </a:ext>
              </a:extLst>
            </p:cNvPr>
            <p:cNvSpPr/>
            <p:nvPr/>
          </p:nvSpPr>
          <p:spPr>
            <a:xfrm>
              <a:off x="810781" y="3715228"/>
              <a:ext cx="216000" cy="216000"/>
            </a:xfrm>
            <a:prstGeom prst="ellipse">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3" name="Rectangle 312">
              <a:extLst>
                <a:ext uri="{FF2B5EF4-FFF2-40B4-BE49-F238E27FC236}">
                  <a16:creationId xmlns:a16="http://schemas.microsoft.com/office/drawing/2014/main" id="{4A4DD9D3-74A8-794D-AAED-EA0F7AC36F9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4" name="Group 313">
            <a:extLst>
              <a:ext uri="{FF2B5EF4-FFF2-40B4-BE49-F238E27FC236}">
                <a16:creationId xmlns:a16="http://schemas.microsoft.com/office/drawing/2014/main" id="{5C2EBE43-9510-914B-AD3F-CFAE3C0523CD}"/>
              </a:ext>
            </a:extLst>
          </p:cNvPr>
          <p:cNvGrpSpPr/>
          <p:nvPr/>
        </p:nvGrpSpPr>
        <p:grpSpPr>
          <a:xfrm>
            <a:off x="784605" y="3629276"/>
            <a:ext cx="245580" cy="224238"/>
            <a:chOff x="802803" y="3715228"/>
            <a:chExt cx="245580" cy="224238"/>
          </a:xfrm>
        </p:grpSpPr>
        <p:sp>
          <p:nvSpPr>
            <p:cNvPr id="315" name="Oval 314">
              <a:extLst>
                <a:ext uri="{FF2B5EF4-FFF2-40B4-BE49-F238E27FC236}">
                  <a16:creationId xmlns:a16="http://schemas.microsoft.com/office/drawing/2014/main" id="{C69056FF-AC70-2E48-A272-306CC1A4981B}"/>
                </a:ext>
              </a:extLst>
            </p:cNvPr>
            <p:cNvSpPr/>
            <p:nvPr/>
          </p:nvSpPr>
          <p:spPr>
            <a:xfrm>
              <a:off x="810781" y="3715228"/>
              <a:ext cx="216000" cy="216000"/>
            </a:xfrm>
            <a:prstGeom prst="ellipse">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6" name="Rectangle 315">
              <a:extLst>
                <a:ext uri="{FF2B5EF4-FFF2-40B4-BE49-F238E27FC236}">
                  <a16:creationId xmlns:a16="http://schemas.microsoft.com/office/drawing/2014/main" id="{8104E660-B2A6-914E-B1A2-7E070D9D045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sp>
        <p:nvSpPr>
          <p:cNvPr id="396" name="TextBox 395">
            <a:extLst>
              <a:ext uri="{FF2B5EF4-FFF2-40B4-BE49-F238E27FC236}">
                <a16:creationId xmlns:a16="http://schemas.microsoft.com/office/drawing/2014/main" id="{7D8AA6A5-BEC0-3E43-B5D1-E1C703AA9057}"/>
              </a:ext>
            </a:extLst>
          </p:cNvPr>
          <p:cNvSpPr txBox="1"/>
          <p:nvPr/>
        </p:nvSpPr>
        <p:spPr>
          <a:xfrm>
            <a:off x="6252890" y="2028286"/>
            <a:ext cx="19871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payable</a:t>
            </a:r>
          </a:p>
        </p:txBody>
      </p:sp>
      <p:sp>
        <p:nvSpPr>
          <p:cNvPr id="397" name="TextBox 396">
            <a:extLst>
              <a:ext uri="{FF2B5EF4-FFF2-40B4-BE49-F238E27FC236}">
                <a16:creationId xmlns:a16="http://schemas.microsoft.com/office/drawing/2014/main" id="{1FE8D7A1-DD8E-454B-AE1F-1E7879C864EB}"/>
              </a:ext>
            </a:extLst>
          </p:cNvPr>
          <p:cNvSpPr txBox="1"/>
          <p:nvPr/>
        </p:nvSpPr>
        <p:spPr>
          <a:xfrm>
            <a:off x="9504213" y="373659"/>
            <a:ext cx="2279791"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solidFill>
                <a:effectLst/>
                <a:uLnTx/>
                <a:uFillTx/>
                <a:latin typeface="Avenir"/>
                <a:ea typeface="+mn-ea"/>
                <a:cs typeface="+mn-cs"/>
              </a:rPr>
              <a:t>Sources of funds</a:t>
            </a:r>
          </a:p>
        </p:txBody>
      </p:sp>
      <p:sp>
        <p:nvSpPr>
          <p:cNvPr id="398" name="TextBox 397">
            <a:extLst>
              <a:ext uri="{FF2B5EF4-FFF2-40B4-BE49-F238E27FC236}">
                <a16:creationId xmlns:a16="http://schemas.microsoft.com/office/drawing/2014/main" id="{BA236A56-DF2E-F243-8A1A-3BBEAA73DB64}"/>
              </a:ext>
            </a:extLst>
          </p:cNvPr>
          <p:cNvSpPr txBox="1"/>
          <p:nvPr/>
        </p:nvSpPr>
        <p:spPr>
          <a:xfrm>
            <a:off x="492858" y="373659"/>
            <a:ext cx="18806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solidFill>
                <a:effectLst/>
                <a:uLnTx/>
                <a:uFillTx/>
                <a:latin typeface="Avenir"/>
                <a:ea typeface="+mn-ea"/>
                <a:cs typeface="+mn-cs"/>
              </a:rPr>
              <a:t>Uses of funds</a:t>
            </a:r>
          </a:p>
        </p:txBody>
      </p:sp>
      <p:grpSp>
        <p:nvGrpSpPr>
          <p:cNvPr id="429" name="Group 428">
            <a:extLst>
              <a:ext uri="{FF2B5EF4-FFF2-40B4-BE49-F238E27FC236}">
                <a16:creationId xmlns:a16="http://schemas.microsoft.com/office/drawing/2014/main" id="{A3C62AF3-2D43-9647-B711-5C094AC46C3F}"/>
              </a:ext>
            </a:extLst>
          </p:cNvPr>
          <p:cNvGrpSpPr/>
          <p:nvPr/>
        </p:nvGrpSpPr>
        <p:grpSpPr>
          <a:xfrm>
            <a:off x="9983452" y="3159099"/>
            <a:ext cx="1620000" cy="796276"/>
            <a:chOff x="3810000" y="2015069"/>
            <a:chExt cx="1390650" cy="1596814"/>
          </a:xfrm>
          <a:solidFill>
            <a:schemeClr val="accent2"/>
          </a:solidFill>
        </p:grpSpPr>
        <p:sp>
          <p:nvSpPr>
            <p:cNvPr id="430" name="L-Shape 429">
              <a:extLst>
                <a:ext uri="{FF2B5EF4-FFF2-40B4-BE49-F238E27FC236}">
                  <a16:creationId xmlns:a16="http://schemas.microsoft.com/office/drawing/2014/main" id="{68D6734C-0027-194F-BF8A-040486A2DB35}"/>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1" name="L-Shape 430">
              <a:extLst>
                <a:ext uri="{FF2B5EF4-FFF2-40B4-BE49-F238E27FC236}">
                  <a16:creationId xmlns:a16="http://schemas.microsoft.com/office/drawing/2014/main" id="{ECB17562-DB46-F243-A724-9E5A07981267}"/>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5" name="Group 434">
            <a:extLst>
              <a:ext uri="{FF2B5EF4-FFF2-40B4-BE49-F238E27FC236}">
                <a16:creationId xmlns:a16="http://schemas.microsoft.com/office/drawing/2014/main" id="{4BF78748-8099-A04D-A988-CC7F94C0749B}"/>
              </a:ext>
            </a:extLst>
          </p:cNvPr>
          <p:cNvGrpSpPr/>
          <p:nvPr/>
        </p:nvGrpSpPr>
        <p:grpSpPr>
          <a:xfrm>
            <a:off x="10006085" y="1263488"/>
            <a:ext cx="1620000" cy="796276"/>
            <a:chOff x="3810000" y="2015069"/>
            <a:chExt cx="1390650" cy="1596814"/>
          </a:xfrm>
          <a:solidFill>
            <a:schemeClr val="accent2"/>
          </a:solidFill>
        </p:grpSpPr>
        <p:sp>
          <p:nvSpPr>
            <p:cNvPr id="436" name="L-Shape 435">
              <a:extLst>
                <a:ext uri="{FF2B5EF4-FFF2-40B4-BE49-F238E27FC236}">
                  <a16:creationId xmlns:a16="http://schemas.microsoft.com/office/drawing/2014/main" id="{15CC524B-0762-3D4A-B259-A2EBD694AAC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7" name="L-Shape 436">
              <a:extLst>
                <a:ext uri="{FF2B5EF4-FFF2-40B4-BE49-F238E27FC236}">
                  <a16:creationId xmlns:a16="http://schemas.microsoft.com/office/drawing/2014/main" id="{A6B576E7-715E-EB4C-B7ED-9090BB358111}"/>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8" name="Group 437">
            <a:extLst>
              <a:ext uri="{FF2B5EF4-FFF2-40B4-BE49-F238E27FC236}">
                <a16:creationId xmlns:a16="http://schemas.microsoft.com/office/drawing/2014/main" id="{6473B99F-863F-454D-BCB0-F8F4067841C8}"/>
              </a:ext>
            </a:extLst>
          </p:cNvPr>
          <p:cNvGrpSpPr/>
          <p:nvPr/>
        </p:nvGrpSpPr>
        <p:grpSpPr>
          <a:xfrm>
            <a:off x="6428511" y="1266563"/>
            <a:ext cx="1620000" cy="796276"/>
            <a:chOff x="3810000" y="2015069"/>
            <a:chExt cx="1390650" cy="1596814"/>
          </a:xfrm>
          <a:solidFill>
            <a:schemeClr val="accent2"/>
          </a:solidFill>
        </p:grpSpPr>
        <p:sp>
          <p:nvSpPr>
            <p:cNvPr id="439" name="L-Shape 438">
              <a:extLst>
                <a:ext uri="{FF2B5EF4-FFF2-40B4-BE49-F238E27FC236}">
                  <a16:creationId xmlns:a16="http://schemas.microsoft.com/office/drawing/2014/main" id="{DB03DE00-D9CE-3F4A-AF56-BAEEDF41F6F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40" name="L-Shape 439">
              <a:extLst>
                <a:ext uri="{FF2B5EF4-FFF2-40B4-BE49-F238E27FC236}">
                  <a16:creationId xmlns:a16="http://schemas.microsoft.com/office/drawing/2014/main" id="{68A3E70B-7329-C048-9959-8DA377890966}"/>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400" name="Down Arrow 399">
            <a:extLst>
              <a:ext uri="{FF2B5EF4-FFF2-40B4-BE49-F238E27FC236}">
                <a16:creationId xmlns:a16="http://schemas.microsoft.com/office/drawing/2014/main" id="{37E7F575-6794-1144-AF7A-A8108FEBA4FE}"/>
              </a:ext>
            </a:extLst>
          </p:cNvPr>
          <p:cNvSpPr/>
          <p:nvPr/>
        </p:nvSpPr>
        <p:spPr>
          <a:xfrm rot="10800000">
            <a:off x="10548000" y="3653367"/>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225929DC-4013-9F4F-8055-BAF07CAD9B57}"/>
              </a:ext>
            </a:extLst>
          </p:cNvPr>
          <p:cNvSpPr/>
          <p:nvPr/>
        </p:nvSpPr>
        <p:spPr>
          <a:xfrm>
            <a:off x="1160723" y="5050166"/>
            <a:ext cx="10538419" cy="1312708"/>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4C2609F2-0128-8440-B804-2ADB7C3C9D10}"/>
              </a:ext>
            </a:extLst>
          </p:cNvPr>
          <p:cNvGrpSpPr/>
          <p:nvPr/>
        </p:nvGrpSpPr>
        <p:grpSpPr>
          <a:xfrm>
            <a:off x="1356400" y="5312636"/>
            <a:ext cx="10188967" cy="756004"/>
            <a:chOff x="926134" y="1719856"/>
            <a:chExt cx="9204181" cy="750147"/>
          </a:xfrm>
        </p:grpSpPr>
        <p:sp>
          <p:nvSpPr>
            <p:cNvPr id="106" name="TextBox 105">
              <a:extLst>
                <a:ext uri="{FF2B5EF4-FFF2-40B4-BE49-F238E27FC236}">
                  <a16:creationId xmlns:a16="http://schemas.microsoft.com/office/drawing/2014/main" id="{C0C6E394-BA50-DC42-9EA0-5AC0F044AE4E}"/>
                </a:ext>
              </a:extLst>
            </p:cNvPr>
            <p:cNvSpPr txBox="1"/>
            <p:nvPr/>
          </p:nvSpPr>
          <p:spPr>
            <a:xfrm>
              <a:off x="1641585" y="1719860"/>
              <a:ext cx="5447935" cy="750143"/>
            </a:xfrm>
            <a:prstGeom prst="rect">
              <a:avLst/>
            </a:prstGeom>
            <a:solidFill>
              <a:schemeClr val="bg1"/>
            </a:solidFill>
            <a:ln>
              <a:solidFill>
                <a:schemeClr val="bg1">
                  <a:lumMod val="75000"/>
                </a:schemeClr>
              </a:solidFill>
            </a:ln>
            <a:effectLst/>
          </p:spPr>
          <p:txBody>
            <a:bodyPr wrap="square" rtlCol="0" anchor="ctr">
              <a:noAutofit/>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kumimoji="0" lang="ko-KR" sz="2000" b="0" i="0" u="none" strike="noStrike" kern="1200" cap="none" spc="0" normalizeH="0" baseline="0" noProof="0">
                  <a:ln>
                    <a:noFill/>
                  </a:ln>
                  <a:solidFill>
                    <a:prstClr val="black"/>
                  </a:solidFill>
                  <a:effectLst/>
                  <a:uLnTx/>
                  <a:uFillTx/>
                  <a:latin typeface="Avenir"/>
                  <a:ea typeface="맑은 고딕" charset="0"/>
                  <a:cs typeface="Helvetica" charset="0"/>
                </a:rPr>
                <a:t>ZZZ Suppliers로부터 장비를 구입·설치함. 30일 후 지급 조건임.</a:t>
              </a:r>
            </a:p>
          </p:txBody>
        </p:sp>
        <p:sp>
          <p:nvSpPr>
            <p:cNvPr id="107" name="TextBox 106">
              <a:extLst>
                <a:ext uri="{FF2B5EF4-FFF2-40B4-BE49-F238E27FC236}">
                  <a16:creationId xmlns:a16="http://schemas.microsoft.com/office/drawing/2014/main" id="{7D22722E-44A0-0B4F-A765-1936A454F10F}"/>
                </a:ext>
              </a:extLst>
            </p:cNvPr>
            <p:cNvSpPr txBox="1"/>
            <p:nvPr/>
          </p:nvSpPr>
          <p:spPr>
            <a:xfrm>
              <a:off x="7089520" y="1719858"/>
              <a:ext cx="1520398" cy="745310"/>
            </a:xfrm>
            <a:prstGeom prst="rect">
              <a:avLst/>
            </a:prstGeom>
            <a:solidFill>
              <a:schemeClr val="accent6">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Equipment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6,000</a:t>
              </a:r>
            </a:p>
          </p:txBody>
        </p:sp>
        <p:sp>
          <p:nvSpPr>
            <p:cNvPr id="109" name="TextBox 108">
              <a:extLst>
                <a:ext uri="{FF2B5EF4-FFF2-40B4-BE49-F238E27FC236}">
                  <a16:creationId xmlns:a16="http://schemas.microsoft.com/office/drawing/2014/main" id="{E0557586-07D6-9341-B0FF-924B9D1062EE}"/>
                </a:ext>
              </a:extLst>
            </p:cNvPr>
            <p:cNvSpPr txBox="1"/>
            <p:nvPr/>
          </p:nvSpPr>
          <p:spPr>
            <a:xfrm>
              <a:off x="8609917" y="1719858"/>
              <a:ext cx="1520398" cy="745310"/>
            </a:xfrm>
            <a:prstGeom prst="rect">
              <a:avLst/>
            </a:prstGeom>
            <a:solidFill>
              <a:schemeClr val="accent2">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Accounts payable</a:t>
              </a:r>
              <a:endParaRPr kumimoji="0" lang="en-GB" sz="1600" b="1" i="0" u="none" strike="noStrike" kern="120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6,000</a:t>
              </a:r>
            </a:p>
          </p:txBody>
        </p:sp>
        <p:sp>
          <p:nvSpPr>
            <p:cNvPr id="111" name="TextBox 110">
              <a:extLst>
                <a:ext uri="{FF2B5EF4-FFF2-40B4-BE49-F238E27FC236}">
                  <a16:creationId xmlns:a16="http://schemas.microsoft.com/office/drawing/2014/main" id="{315C9147-F1B4-8644-ADD6-180FE8F82BAB}"/>
                </a:ext>
              </a:extLst>
            </p:cNvPr>
            <p:cNvSpPr txBox="1"/>
            <p:nvPr/>
          </p:nvSpPr>
          <p:spPr>
            <a:xfrm>
              <a:off x="926134" y="1719856"/>
              <a:ext cx="715451" cy="750143"/>
            </a:xfrm>
            <a:prstGeom prst="rect">
              <a:avLst/>
            </a:prstGeom>
            <a:solidFill>
              <a:schemeClr val="bg1"/>
            </a:solidFill>
            <a:ln>
              <a:solidFill>
                <a:schemeClr val="bg1">
                  <a:lumMod val="75000"/>
                </a:scheme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venir"/>
                  <a:ea typeface="+mn-ea"/>
                  <a:cs typeface="+mn-cs"/>
                </a:rPr>
                <a:t>4</a:t>
              </a:r>
            </a:p>
          </p:txBody>
        </p:sp>
      </p:grpSp>
      <p:sp>
        <p:nvSpPr>
          <p:cNvPr id="112" name="TextBox 111">
            <a:extLst>
              <a:ext uri="{FF2B5EF4-FFF2-40B4-BE49-F238E27FC236}">
                <a16:creationId xmlns:a16="http://schemas.microsoft.com/office/drawing/2014/main" id="{F5A17972-80A9-1141-B0D0-A1790F78CD82}"/>
              </a:ext>
            </a:extLst>
          </p:cNvPr>
          <p:cNvSpPr txBox="1"/>
          <p:nvPr/>
        </p:nvSpPr>
        <p:spPr>
          <a:xfrm>
            <a:off x="8179227" y="5312923"/>
            <a:ext cx="1683070" cy="756000"/>
          </a:xfrm>
          <a:prstGeom prst="rect">
            <a:avLst/>
          </a:prstGeom>
          <a:solidFill>
            <a:schemeClr val="accent6">
              <a:lumMod val="75000"/>
            </a:schemeClr>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6,000</a:t>
            </a:r>
          </a:p>
        </p:txBody>
      </p:sp>
      <p:sp>
        <p:nvSpPr>
          <p:cNvPr id="113" name="TextBox 112">
            <a:extLst>
              <a:ext uri="{FF2B5EF4-FFF2-40B4-BE49-F238E27FC236}">
                <a16:creationId xmlns:a16="http://schemas.microsoft.com/office/drawing/2014/main" id="{37A8F3FE-3F4E-7442-8F1F-36E372EEB08D}"/>
              </a:ext>
            </a:extLst>
          </p:cNvPr>
          <p:cNvSpPr txBox="1"/>
          <p:nvPr/>
        </p:nvSpPr>
        <p:spPr>
          <a:xfrm>
            <a:off x="9862297" y="5317036"/>
            <a:ext cx="1683070" cy="756000"/>
          </a:xfrm>
          <a:prstGeom prst="rect">
            <a:avLst/>
          </a:prstGeom>
          <a:solidFill>
            <a:schemeClr val="accent2"/>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6,000</a:t>
            </a:r>
          </a:p>
        </p:txBody>
      </p:sp>
      <p:sp>
        <p:nvSpPr>
          <p:cNvPr id="114" name="Down Arrow 113">
            <a:extLst>
              <a:ext uri="{FF2B5EF4-FFF2-40B4-BE49-F238E27FC236}">
                <a16:creationId xmlns:a16="http://schemas.microsoft.com/office/drawing/2014/main" id="{D8424DC4-D9B3-C548-9DDB-20728B9CC3A2}"/>
              </a:ext>
            </a:extLst>
          </p:cNvPr>
          <p:cNvSpPr/>
          <p:nvPr/>
        </p:nvSpPr>
        <p:spPr>
          <a:xfrm rot="10800000">
            <a:off x="153289" y="824059"/>
            <a:ext cx="950259" cy="1037381"/>
          </a:xfrm>
          <a:prstGeom prst="downArrow">
            <a:avLst/>
          </a:prstGeom>
          <a:solidFill>
            <a:schemeClr val="accent6">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Down Arrow 114">
            <a:extLst>
              <a:ext uri="{FF2B5EF4-FFF2-40B4-BE49-F238E27FC236}">
                <a16:creationId xmlns:a16="http://schemas.microsoft.com/office/drawing/2014/main" id="{2D1DBCBD-810C-A940-9707-5F9831CF63EB}"/>
              </a:ext>
            </a:extLst>
          </p:cNvPr>
          <p:cNvSpPr/>
          <p:nvPr/>
        </p:nvSpPr>
        <p:spPr>
          <a:xfrm rot="10800000">
            <a:off x="11196000" y="826738"/>
            <a:ext cx="950259" cy="1037381"/>
          </a:xfrm>
          <a:prstGeom prst="downArrow">
            <a:avLst/>
          </a:prstGeom>
          <a:solidFill>
            <a:schemeClr val="accent2">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86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75E-6 -1.11111E-6 L -0.65716 -0.34074 " pathEditMode="relative" rAng="0" ptsTypes="AA">
                                      <p:cBhvr>
                                        <p:cTn id="14" dur="3000" fill="hold"/>
                                        <p:tgtEl>
                                          <p:spTgt spid="112"/>
                                        </p:tgtEl>
                                        <p:attrNameLst>
                                          <p:attrName>ppt_x</p:attrName>
                                          <p:attrName>ppt_y</p:attrName>
                                        </p:attrNameLst>
                                      </p:cBhvr>
                                      <p:rCtr x="-32865" y="-17037"/>
                                    </p:animMotion>
                                  </p:childTnLst>
                                </p:cTn>
                              </p:par>
                            </p:childTnLst>
                          </p:cTn>
                        </p:par>
                        <p:par>
                          <p:cTn id="15" fill="hold">
                            <p:stCondLst>
                              <p:cond delay="3000"/>
                            </p:stCondLst>
                            <p:childTnLst>
                              <p:par>
                                <p:cTn id="16" presetID="31" presetClass="exit" presetSubtype="0" fill="hold" grpId="1" nodeType="afterEffect">
                                  <p:stCondLst>
                                    <p:cond delay="0"/>
                                  </p:stCondLst>
                                  <p:childTnLst>
                                    <p:anim calcmode="lin" valueType="num">
                                      <p:cBhvr>
                                        <p:cTn id="17" dur="1000"/>
                                        <p:tgtEl>
                                          <p:spTgt spid="112"/>
                                        </p:tgtEl>
                                        <p:attrNameLst>
                                          <p:attrName>ppt_w</p:attrName>
                                        </p:attrNameLst>
                                      </p:cBhvr>
                                      <p:tavLst>
                                        <p:tav tm="0">
                                          <p:val>
                                            <p:strVal val="ppt_w"/>
                                          </p:val>
                                        </p:tav>
                                        <p:tav tm="100000">
                                          <p:val>
                                            <p:fltVal val="0"/>
                                          </p:val>
                                        </p:tav>
                                      </p:tavLst>
                                    </p:anim>
                                    <p:anim calcmode="lin" valueType="num">
                                      <p:cBhvr>
                                        <p:cTn id="18" dur="1000"/>
                                        <p:tgtEl>
                                          <p:spTgt spid="112"/>
                                        </p:tgtEl>
                                        <p:attrNameLst>
                                          <p:attrName>ppt_h</p:attrName>
                                        </p:attrNameLst>
                                      </p:cBhvr>
                                      <p:tavLst>
                                        <p:tav tm="0">
                                          <p:val>
                                            <p:strVal val="ppt_h"/>
                                          </p:val>
                                        </p:tav>
                                        <p:tav tm="100000">
                                          <p:val>
                                            <p:fltVal val="0"/>
                                          </p:val>
                                        </p:tav>
                                      </p:tavLst>
                                    </p:anim>
                                    <p:anim calcmode="lin" valueType="num">
                                      <p:cBhvr>
                                        <p:cTn id="19" dur="1000"/>
                                        <p:tgtEl>
                                          <p:spTgt spid="112"/>
                                        </p:tgtEl>
                                        <p:attrNameLst>
                                          <p:attrName>style.rotation</p:attrName>
                                        </p:attrNameLst>
                                      </p:cBhvr>
                                      <p:tavLst>
                                        <p:tav tm="0">
                                          <p:val>
                                            <p:fltVal val="0"/>
                                          </p:val>
                                        </p:tav>
                                        <p:tav tm="100000">
                                          <p:val>
                                            <p:fltVal val="90"/>
                                          </p:val>
                                        </p:tav>
                                      </p:tavLst>
                                    </p:anim>
                                    <p:animEffect transition="out" filter="fade">
                                      <p:cBhvr>
                                        <p:cTn id="20" dur="1000"/>
                                        <p:tgtEl>
                                          <p:spTgt spid="112"/>
                                        </p:tgtEl>
                                      </p:cBhvr>
                                    </p:animEffect>
                                    <p:set>
                                      <p:cBhvr>
                                        <p:cTn id="21" dur="1" fill="hold">
                                          <p:stCondLst>
                                            <p:cond delay="999"/>
                                          </p:stCondLst>
                                        </p:cTn>
                                        <p:tgtEl>
                                          <p:spTgt spid="112"/>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314"/>
                                        </p:tgtEl>
                                        <p:attrNameLst>
                                          <p:attrName>style.visibility</p:attrName>
                                        </p:attrNameLst>
                                      </p:cBhvr>
                                      <p:to>
                                        <p:strVal val="visible"/>
                                      </p:to>
                                    </p:set>
                                    <p:animEffect transition="in" filter="fade">
                                      <p:cBhvr>
                                        <p:cTn id="24" dur="1000"/>
                                        <p:tgtEl>
                                          <p:spTgt spid="314"/>
                                        </p:tgtEl>
                                      </p:cBhvr>
                                    </p:animEffect>
                                    <p:anim calcmode="lin" valueType="num">
                                      <p:cBhvr>
                                        <p:cTn id="25" dur="1000" fill="hold"/>
                                        <p:tgtEl>
                                          <p:spTgt spid="314"/>
                                        </p:tgtEl>
                                        <p:attrNameLst>
                                          <p:attrName>ppt_x</p:attrName>
                                        </p:attrNameLst>
                                      </p:cBhvr>
                                      <p:tavLst>
                                        <p:tav tm="0">
                                          <p:val>
                                            <p:strVal val="#ppt_x"/>
                                          </p:val>
                                        </p:tav>
                                        <p:tav tm="100000">
                                          <p:val>
                                            <p:strVal val="#ppt_x"/>
                                          </p:val>
                                        </p:tav>
                                      </p:tavLst>
                                    </p:anim>
                                    <p:anim calcmode="lin" valueType="num">
                                      <p:cBhvr>
                                        <p:cTn id="26" dur="1000" fill="hold"/>
                                        <p:tgtEl>
                                          <p:spTgt spid="3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5"/>
                                        </p:tgtEl>
                                        <p:attrNameLst>
                                          <p:attrName>style.visibility</p:attrName>
                                        </p:attrNameLst>
                                      </p:cBhvr>
                                      <p:to>
                                        <p:strVal val="visible"/>
                                      </p:to>
                                    </p:set>
                                    <p:animEffect transition="in" filter="fade">
                                      <p:cBhvr>
                                        <p:cTn id="29" dur="1000"/>
                                        <p:tgtEl>
                                          <p:spTgt spid="225"/>
                                        </p:tgtEl>
                                      </p:cBhvr>
                                    </p:animEffect>
                                    <p:anim calcmode="lin" valueType="num">
                                      <p:cBhvr>
                                        <p:cTn id="30" dur="1000" fill="hold"/>
                                        <p:tgtEl>
                                          <p:spTgt spid="225"/>
                                        </p:tgtEl>
                                        <p:attrNameLst>
                                          <p:attrName>ppt_x</p:attrName>
                                        </p:attrNameLst>
                                      </p:cBhvr>
                                      <p:tavLst>
                                        <p:tav tm="0">
                                          <p:val>
                                            <p:strVal val="#ppt_x"/>
                                          </p:val>
                                        </p:tav>
                                        <p:tav tm="100000">
                                          <p:val>
                                            <p:strVal val="#ppt_x"/>
                                          </p:val>
                                        </p:tav>
                                      </p:tavLst>
                                    </p:anim>
                                    <p:anim calcmode="lin" valueType="num">
                                      <p:cBhvr>
                                        <p:cTn id="31" dur="1000" fill="hold"/>
                                        <p:tgtEl>
                                          <p:spTgt spid="2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4"/>
                                        </p:tgtEl>
                                        <p:attrNameLst>
                                          <p:attrName>style.visibility</p:attrName>
                                        </p:attrNameLst>
                                      </p:cBhvr>
                                      <p:to>
                                        <p:strVal val="visible"/>
                                      </p:to>
                                    </p:set>
                                    <p:animEffect transition="in" filter="fade">
                                      <p:cBhvr>
                                        <p:cTn id="34" dur="1000"/>
                                        <p:tgtEl>
                                          <p:spTgt spid="224"/>
                                        </p:tgtEl>
                                      </p:cBhvr>
                                    </p:animEffect>
                                    <p:anim calcmode="lin" valueType="num">
                                      <p:cBhvr>
                                        <p:cTn id="35" dur="1000" fill="hold"/>
                                        <p:tgtEl>
                                          <p:spTgt spid="224"/>
                                        </p:tgtEl>
                                        <p:attrNameLst>
                                          <p:attrName>ppt_x</p:attrName>
                                        </p:attrNameLst>
                                      </p:cBhvr>
                                      <p:tavLst>
                                        <p:tav tm="0">
                                          <p:val>
                                            <p:strVal val="#ppt_x"/>
                                          </p:val>
                                        </p:tav>
                                        <p:tav tm="100000">
                                          <p:val>
                                            <p:strVal val="#ppt_x"/>
                                          </p:val>
                                        </p:tav>
                                      </p:tavLst>
                                    </p:anim>
                                    <p:anim calcmode="lin" valueType="num">
                                      <p:cBhvr>
                                        <p:cTn id="36" dur="1000" fill="hold"/>
                                        <p:tgtEl>
                                          <p:spTgt spid="2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38"/>
                                        </p:tgtEl>
                                        <p:attrNameLst>
                                          <p:attrName>style.visibility</p:attrName>
                                        </p:attrNameLst>
                                      </p:cBhvr>
                                      <p:to>
                                        <p:strVal val="visible"/>
                                      </p:to>
                                    </p:set>
                                    <p:animEffect transition="in" filter="fade">
                                      <p:cBhvr>
                                        <p:cTn id="41" dur="500"/>
                                        <p:tgtEl>
                                          <p:spTgt spid="4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6"/>
                                        </p:tgtEl>
                                        <p:attrNameLst>
                                          <p:attrName>style.visibility</p:attrName>
                                        </p:attrNameLst>
                                      </p:cBhvr>
                                      <p:to>
                                        <p:strVal val="visible"/>
                                      </p:to>
                                    </p:set>
                                    <p:animEffect transition="in" filter="fade">
                                      <p:cBhvr>
                                        <p:cTn id="44" dur="500"/>
                                        <p:tgtEl>
                                          <p:spTgt spid="39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4.58333E-6 -4.07407E-6 L -0.25078 -0.62916 " pathEditMode="relative" rAng="0" ptsTypes="AA">
                                      <p:cBhvr>
                                        <p:cTn id="48" dur="3000" fill="hold"/>
                                        <p:tgtEl>
                                          <p:spTgt spid="113"/>
                                        </p:tgtEl>
                                        <p:attrNameLst>
                                          <p:attrName>ppt_x</p:attrName>
                                          <p:attrName>ppt_y</p:attrName>
                                        </p:attrNameLst>
                                      </p:cBhvr>
                                      <p:rCtr x="-12539" y="-31458"/>
                                    </p:animMotion>
                                  </p:childTnLst>
                                </p:cTn>
                              </p:par>
                            </p:childTnLst>
                          </p:cTn>
                        </p:par>
                        <p:par>
                          <p:cTn id="49" fill="hold">
                            <p:stCondLst>
                              <p:cond delay="3000"/>
                            </p:stCondLst>
                            <p:childTnLst>
                              <p:par>
                                <p:cTn id="50" presetID="31" presetClass="exit" presetSubtype="0" fill="hold" grpId="1" nodeType="afterEffect">
                                  <p:stCondLst>
                                    <p:cond delay="0"/>
                                  </p:stCondLst>
                                  <p:childTnLst>
                                    <p:anim calcmode="lin" valueType="num">
                                      <p:cBhvr>
                                        <p:cTn id="51" dur="1000"/>
                                        <p:tgtEl>
                                          <p:spTgt spid="113"/>
                                        </p:tgtEl>
                                        <p:attrNameLst>
                                          <p:attrName>ppt_w</p:attrName>
                                        </p:attrNameLst>
                                      </p:cBhvr>
                                      <p:tavLst>
                                        <p:tav tm="0">
                                          <p:val>
                                            <p:strVal val="ppt_w"/>
                                          </p:val>
                                        </p:tav>
                                        <p:tav tm="100000">
                                          <p:val>
                                            <p:fltVal val="0"/>
                                          </p:val>
                                        </p:tav>
                                      </p:tavLst>
                                    </p:anim>
                                    <p:anim calcmode="lin" valueType="num">
                                      <p:cBhvr>
                                        <p:cTn id="52" dur="1000"/>
                                        <p:tgtEl>
                                          <p:spTgt spid="113"/>
                                        </p:tgtEl>
                                        <p:attrNameLst>
                                          <p:attrName>ppt_h</p:attrName>
                                        </p:attrNameLst>
                                      </p:cBhvr>
                                      <p:tavLst>
                                        <p:tav tm="0">
                                          <p:val>
                                            <p:strVal val="ppt_h"/>
                                          </p:val>
                                        </p:tav>
                                        <p:tav tm="100000">
                                          <p:val>
                                            <p:fltVal val="0"/>
                                          </p:val>
                                        </p:tav>
                                      </p:tavLst>
                                    </p:anim>
                                    <p:anim calcmode="lin" valueType="num">
                                      <p:cBhvr>
                                        <p:cTn id="53" dur="1000"/>
                                        <p:tgtEl>
                                          <p:spTgt spid="113"/>
                                        </p:tgtEl>
                                        <p:attrNameLst>
                                          <p:attrName>style.rotation</p:attrName>
                                        </p:attrNameLst>
                                      </p:cBhvr>
                                      <p:tavLst>
                                        <p:tav tm="0">
                                          <p:val>
                                            <p:fltVal val="0"/>
                                          </p:val>
                                        </p:tav>
                                        <p:tav tm="100000">
                                          <p:val>
                                            <p:fltVal val="90"/>
                                          </p:val>
                                        </p:tav>
                                      </p:tavLst>
                                    </p:anim>
                                    <p:animEffect transition="out" filter="fade">
                                      <p:cBhvr>
                                        <p:cTn id="54" dur="1000"/>
                                        <p:tgtEl>
                                          <p:spTgt spid="113"/>
                                        </p:tgtEl>
                                      </p:cBhvr>
                                    </p:animEffect>
                                    <p:set>
                                      <p:cBhvr>
                                        <p:cTn id="55" dur="1" fill="hold">
                                          <p:stCondLst>
                                            <p:cond delay="999"/>
                                          </p:stCondLst>
                                        </p:cTn>
                                        <p:tgtEl>
                                          <p:spTgt spid="113"/>
                                        </p:tgtEl>
                                        <p:attrNameLst>
                                          <p:attrName>style.visibility</p:attrName>
                                        </p:attrNameLst>
                                      </p:cBhvr>
                                      <p:to>
                                        <p:strVal val="hidden"/>
                                      </p:to>
                                    </p:set>
                                  </p:childTnLst>
                                </p:cTn>
                              </p:par>
                              <p:par>
                                <p:cTn id="56" presetID="42" presetClass="entr" presetSubtype="0" fill="hold" nodeType="withEffect">
                                  <p:stCondLst>
                                    <p:cond delay="0"/>
                                  </p:stCondLst>
                                  <p:childTnLst>
                                    <p:set>
                                      <p:cBhvr>
                                        <p:cTn id="57" dur="1" fill="hold">
                                          <p:stCondLst>
                                            <p:cond delay="0"/>
                                          </p:stCondLst>
                                        </p:cTn>
                                        <p:tgtEl>
                                          <p:spTgt spid="311"/>
                                        </p:tgtEl>
                                        <p:attrNameLst>
                                          <p:attrName>style.visibility</p:attrName>
                                        </p:attrNameLst>
                                      </p:cBhvr>
                                      <p:to>
                                        <p:strVal val="visible"/>
                                      </p:to>
                                    </p:set>
                                    <p:animEffect transition="in" filter="fade">
                                      <p:cBhvr>
                                        <p:cTn id="58" dur="1000"/>
                                        <p:tgtEl>
                                          <p:spTgt spid="311"/>
                                        </p:tgtEl>
                                      </p:cBhvr>
                                    </p:animEffect>
                                    <p:anim calcmode="lin" valueType="num">
                                      <p:cBhvr>
                                        <p:cTn id="59" dur="1000" fill="hold"/>
                                        <p:tgtEl>
                                          <p:spTgt spid="311"/>
                                        </p:tgtEl>
                                        <p:attrNameLst>
                                          <p:attrName>ppt_x</p:attrName>
                                        </p:attrNameLst>
                                      </p:cBhvr>
                                      <p:tavLst>
                                        <p:tav tm="0">
                                          <p:val>
                                            <p:strVal val="#ppt_x"/>
                                          </p:val>
                                        </p:tav>
                                        <p:tav tm="100000">
                                          <p:val>
                                            <p:strVal val="#ppt_x"/>
                                          </p:val>
                                        </p:tav>
                                      </p:tavLst>
                                    </p:anim>
                                    <p:anim calcmode="lin" valueType="num">
                                      <p:cBhvr>
                                        <p:cTn id="60" dur="1000" fill="hold"/>
                                        <p:tgtEl>
                                          <p:spTgt spid="3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2"/>
                                        </p:tgtEl>
                                        <p:attrNameLst>
                                          <p:attrName>style.visibility</p:attrName>
                                        </p:attrNameLst>
                                      </p:cBhvr>
                                      <p:to>
                                        <p:strVal val="visible"/>
                                      </p:to>
                                    </p:set>
                                    <p:animEffect transition="in" filter="fade">
                                      <p:cBhvr>
                                        <p:cTn id="63" dur="1000"/>
                                        <p:tgtEl>
                                          <p:spTgt spid="222"/>
                                        </p:tgtEl>
                                      </p:cBhvr>
                                    </p:animEffect>
                                    <p:anim calcmode="lin" valueType="num">
                                      <p:cBhvr>
                                        <p:cTn id="64" dur="1000" fill="hold"/>
                                        <p:tgtEl>
                                          <p:spTgt spid="222"/>
                                        </p:tgtEl>
                                        <p:attrNameLst>
                                          <p:attrName>ppt_x</p:attrName>
                                        </p:attrNameLst>
                                      </p:cBhvr>
                                      <p:tavLst>
                                        <p:tav tm="0">
                                          <p:val>
                                            <p:strVal val="#ppt_x"/>
                                          </p:val>
                                        </p:tav>
                                        <p:tav tm="100000">
                                          <p:val>
                                            <p:strVal val="#ppt_x"/>
                                          </p:val>
                                        </p:tav>
                                      </p:tavLst>
                                    </p:anim>
                                    <p:anim calcmode="lin" valueType="num">
                                      <p:cBhvr>
                                        <p:cTn id="65" dur="1000" fill="hold"/>
                                        <p:tgtEl>
                                          <p:spTgt spid="22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23"/>
                                        </p:tgtEl>
                                        <p:attrNameLst>
                                          <p:attrName>style.visibility</p:attrName>
                                        </p:attrNameLst>
                                      </p:cBhvr>
                                      <p:to>
                                        <p:strVal val="visible"/>
                                      </p:to>
                                    </p:set>
                                    <p:animEffect transition="in" filter="fade">
                                      <p:cBhvr>
                                        <p:cTn id="68" dur="1000"/>
                                        <p:tgtEl>
                                          <p:spTgt spid="223"/>
                                        </p:tgtEl>
                                      </p:cBhvr>
                                    </p:animEffect>
                                    <p:anim calcmode="lin" valueType="num">
                                      <p:cBhvr>
                                        <p:cTn id="69" dur="1000" fill="hold"/>
                                        <p:tgtEl>
                                          <p:spTgt spid="223"/>
                                        </p:tgtEl>
                                        <p:attrNameLst>
                                          <p:attrName>ppt_x</p:attrName>
                                        </p:attrNameLst>
                                      </p:cBhvr>
                                      <p:tavLst>
                                        <p:tav tm="0">
                                          <p:val>
                                            <p:strVal val="#ppt_x"/>
                                          </p:val>
                                        </p:tav>
                                        <p:tav tm="100000">
                                          <p:val>
                                            <p:strVal val="#ppt_x"/>
                                          </p:val>
                                        </p:tav>
                                      </p:tavLst>
                                    </p:anim>
                                    <p:anim calcmode="lin" valueType="num">
                                      <p:cBhvr>
                                        <p:cTn id="70"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fade">
                                      <p:cBhvr>
                                        <p:cTn id="75" dur="1000"/>
                                        <p:tgtEl>
                                          <p:spTgt spid="114"/>
                                        </p:tgtEl>
                                      </p:cBhvr>
                                    </p:animEffect>
                                    <p:anim calcmode="lin" valueType="num">
                                      <p:cBhvr>
                                        <p:cTn id="76" dur="1000" fill="hold"/>
                                        <p:tgtEl>
                                          <p:spTgt spid="114"/>
                                        </p:tgtEl>
                                        <p:attrNameLst>
                                          <p:attrName>ppt_x</p:attrName>
                                        </p:attrNameLst>
                                      </p:cBhvr>
                                      <p:tavLst>
                                        <p:tav tm="0">
                                          <p:val>
                                            <p:strVal val="#ppt_x"/>
                                          </p:val>
                                        </p:tav>
                                        <p:tav tm="100000">
                                          <p:val>
                                            <p:strVal val="#ppt_x"/>
                                          </p:val>
                                        </p:tav>
                                      </p:tavLst>
                                    </p:anim>
                                    <p:anim calcmode="lin" valueType="num">
                                      <p:cBhvr>
                                        <p:cTn id="77" dur="1000" fill="hold"/>
                                        <p:tgtEl>
                                          <p:spTgt spid="11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1000"/>
                                        <p:tgtEl>
                                          <p:spTgt spid="115"/>
                                        </p:tgtEl>
                                      </p:cBhvr>
                                    </p:animEffect>
                                    <p:anim calcmode="lin" valueType="num">
                                      <p:cBhvr>
                                        <p:cTn id="81" dur="1000" fill="hold"/>
                                        <p:tgtEl>
                                          <p:spTgt spid="115"/>
                                        </p:tgtEl>
                                        <p:attrNameLst>
                                          <p:attrName>ppt_x</p:attrName>
                                        </p:attrNameLst>
                                      </p:cBhvr>
                                      <p:tavLst>
                                        <p:tav tm="0">
                                          <p:val>
                                            <p:strVal val="#ppt_x"/>
                                          </p:val>
                                        </p:tav>
                                        <p:tav tm="100000">
                                          <p:val>
                                            <p:strVal val="#ppt_x"/>
                                          </p:val>
                                        </p:tav>
                                      </p:tavLst>
                                    </p:anim>
                                    <p:anim calcmode="lin" valueType="num">
                                      <p:cBhvr>
                                        <p:cTn id="82"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22" grpId="0"/>
      <p:bldP spid="223" grpId="0" animBg="1"/>
      <p:bldP spid="224" grpId="0"/>
      <p:bldP spid="225" grpId="0" animBg="1"/>
      <p:bldP spid="396" grpId="0"/>
      <p:bldP spid="112" grpId="0" animBg="1"/>
      <p:bldP spid="112" grpId="1" animBg="1"/>
      <p:bldP spid="113" grpId="0" animBg="1"/>
      <p:bldP spid="113" grpId="1" animBg="1"/>
      <p:bldP spid="114" grpId="0" animBg="1"/>
      <p:bldP spid="1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55C8B-3832-1BF5-13F1-6ED5C5245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966C5-E347-43D5-7FF0-3B219F14C4E7}"/>
              </a:ext>
            </a:extLst>
          </p:cNvPr>
          <p:cNvSpPr>
            <a:spLocks noGrp="1"/>
          </p:cNvSpPr>
          <p:nvPr>
            <p:ph type="title"/>
          </p:nvPr>
        </p:nvSpPr>
        <p:spPr/>
        <p:txBody>
          <a:bodyPr>
            <a:normAutofit fontScale="90000"/>
          </a:bodyPr>
          <a:lstStyle/>
          <a:p>
            <a:r>
              <a:rPr lang="en-US" dirty="0"/>
              <a:t>Illustration 2 – Depreciation Expense (Continued)</a:t>
            </a:r>
          </a:p>
        </p:txBody>
      </p:sp>
      <p:sp>
        <p:nvSpPr>
          <p:cNvPr id="8" name="Text 4">
            <a:extLst>
              <a:ext uri="{FF2B5EF4-FFF2-40B4-BE49-F238E27FC236}">
                <a16:creationId xmlns:a16="http://schemas.microsoft.com/office/drawing/2014/main" id="{71804D37-B232-F645-B035-4B361C177EAE}"/>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18" name="TextBox 17">
            <a:extLst>
              <a:ext uri="{FF2B5EF4-FFF2-40B4-BE49-F238E27FC236}">
                <a16:creationId xmlns:a16="http://schemas.microsoft.com/office/drawing/2014/main" id="{C596043F-9128-4DAA-247B-CF6A3E191894}"/>
              </a:ext>
            </a:extLst>
          </p:cNvPr>
          <p:cNvSpPr txBox="1"/>
          <p:nvPr/>
        </p:nvSpPr>
        <p:spPr>
          <a:xfrm>
            <a:off x="3973198" y="1514710"/>
            <a:ext cx="2774990" cy="523220"/>
          </a:xfrm>
          <a:prstGeom prst="rect">
            <a:avLst/>
          </a:prstGeom>
          <a:noFill/>
        </p:spPr>
        <p:txBody>
          <a:bodyPr wrap="none" rtlCol="0">
            <a:spAutoFit/>
          </a:bodyPr>
          <a:lstStyle/>
          <a:p>
            <a:pPr defTabSz="914400"/>
            <a:r>
              <a:rPr lang="en-US" sz="2800" dirty="0">
                <a:solidFill>
                  <a:srgbClr val="4472C4"/>
                </a:solidFill>
                <a:latin typeface="Avenir"/>
              </a:rPr>
              <a:t>Global Books, Inc.</a:t>
            </a:r>
          </a:p>
        </p:txBody>
      </p:sp>
      <p:grpSp>
        <p:nvGrpSpPr>
          <p:cNvPr id="3" name="Group 2">
            <a:extLst>
              <a:ext uri="{FF2B5EF4-FFF2-40B4-BE49-F238E27FC236}">
                <a16:creationId xmlns:a16="http://schemas.microsoft.com/office/drawing/2014/main" id="{231A19C8-9932-A88D-9750-7A77828C1D8C}"/>
              </a:ext>
            </a:extLst>
          </p:cNvPr>
          <p:cNvGrpSpPr/>
          <p:nvPr/>
        </p:nvGrpSpPr>
        <p:grpSpPr>
          <a:xfrm>
            <a:off x="1050116" y="2130924"/>
            <a:ext cx="10188969" cy="756004"/>
            <a:chOff x="926134" y="1719856"/>
            <a:chExt cx="9204181" cy="750147"/>
          </a:xfrm>
        </p:grpSpPr>
        <p:sp>
          <p:nvSpPr>
            <p:cNvPr id="4" name="TextBox 3">
              <a:extLst>
                <a:ext uri="{FF2B5EF4-FFF2-40B4-BE49-F238E27FC236}">
                  <a16:creationId xmlns:a16="http://schemas.microsoft.com/office/drawing/2014/main" id="{E677837E-DE07-E5EF-396D-8FE81DBA4FF7}"/>
                </a:ext>
              </a:extLst>
            </p:cNvPr>
            <p:cNvSpPr txBox="1"/>
            <p:nvPr/>
          </p:nvSpPr>
          <p:spPr>
            <a:xfrm>
              <a:off x="1641585" y="1719860"/>
              <a:ext cx="5447935" cy="750143"/>
            </a:xfrm>
            <a:prstGeom prst="rect">
              <a:avLst/>
            </a:prstGeom>
            <a:solidFill>
              <a:sysClr val="window" lastClr="FFFFFF"/>
            </a:solidFill>
            <a:ln>
              <a:solidFill>
                <a:sysClr val="window" lastClr="FFFFFF">
                  <a:lumMod val="75000"/>
                </a:sysClr>
              </a:solidFill>
            </a:ln>
            <a:effectLst/>
          </p:spPr>
          <p:txBody>
            <a:bodyPr wrap="square" rtlCol="0" anchor="ctr">
              <a:noAutofit/>
            </a:bodyPr>
            <a:lstStyle/>
            <a:p>
              <a:pPr marL="139700" marR="0" lvl="0" indent="0" defTabSz="914400" eaLnBrk="1" fontAlgn="auto" latinLnBrk="0" hangingPunct="1">
                <a:lnSpc>
                  <a:spcPct val="100000"/>
                </a:lnSpc>
                <a:spcBef>
                  <a:spcPts val="0"/>
                </a:spcBef>
                <a:spcAft>
                  <a:spcPts val="0"/>
                </a:spcAft>
                <a:buClrTx/>
                <a:buSzTx/>
                <a:buFontTx/>
                <a:buNone/>
                <a:tabLst/>
                <a:defRPr/>
              </a:pPr>
              <a:r>
                <a:rPr kumimoji="0" lang="ko-KR" sz="2000" b="0" i="0" u="none" strike="noStrike" kern="0" cap="none" spc="0" normalizeH="0" baseline="0" noProof="0">
                  <a:ln>
                    <a:noFill/>
                  </a:ln>
                  <a:solidFill>
                    <a:prstClr val="black"/>
                  </a:solidFill>
                  <a:effectLst/>
                  <a:uLnTx/>
                  <a:uFillTx/>
                  <a:latin typeface="Avenir"/>
                  <a:ea typeface="맑은 고딕" charset="0"/>
                  <a:cs typeface="Helvetica" charset="0"/>
                </a:rPr>
                <a:t>장비는 잔존가치 없이 5년간 사용됨. 한 달치 사용분을 회계처리함.</a:t>
              </a:r>
            </a:p>
          </p:txBody>
        </p:sp>
        <p:sp>
          <p:nvSpPr>
            <p:cNvPr id="5" name="TextBox 4">
              <a:extLst>
                <a:ext uri="{FF2B5EF4-FFF2-40B4-BE49-F238E27FC236}">
                  <a16:creationId xmlns:a16="http://schemas.microsoft.com/office/drawing/2014/main" id="{68DC1C41-9B40-51AF-54E8-EBF670A730AE}"/>
                </a:ext>
              </a:extLst>
            </p:cNvPr>
            <p:cNvSpPr txBox="1"/>
            <p:nvPr/>
          </p:nvSpPr>
          <p:spPr>
            <a:xfrm>
              <a:off x="7089520" y="1719858"/>
              <a:ext cx="1520398" cy="745310"/>
            </a:xfrm>
            <a:prstGeom prst="rect">
              <a:avLst/>
            </a:prstGeom>
            <a:solidFill>
              <a:srgbClr val="70AD47">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Depreciation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100</a:t>
              </a:r>
            </a:p>
          </p:txBody>
        </p:sp>
        <p:sp>
          <p:nvSpPr>
            <p:cNvPr id="7" name="TextBox 6">
              <a:extLst>
                <a:ext uri="{FF2B5EF4-FFF2-40B4-BE49-F238E27FC236}">
                  <a16:creationId xmlns:a16="http://schemas.microsoft.com/office/drawing/2014/main" id="{D421D221-2336-907C-A5C6-60B74A58FF20}"/>
                </a:ext>
              </a:extLst>
            </p:cNvPr>
            <p:cNvSpPr txBox="1"/>
            <p:nvPr/>
          </p:nvSpPr>
          <p:spPr>
            <a:xfrm>
              <a:off x="8609917" y="1719858"/>
              <a:ext cx="1520398" cy="745310"/>
            </a:xfrm>
            <a:prstGeom prst="rect">
              <a:avLst/>
            </a:prstGeom>
            <a:solidFill>
              <a:srgbClr val="ED7D31">
                <a:lumMod val="20000"/>
                <a:lumOff val="80000"/>
              </a:srgbClr>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Accumulated depreciation</a:t>
              </a:r>
              <a:endParaRPr kumimoji="0" lang="en-GB" sz="1600" b="1" i="0" u="none" strike="noStrike" kern="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lumMod val="75000"/>
                    </a:prstClr>
                  </a:solidFill>
                  <a:effectLst/>
                  <a:uLnTx/>
                  <a:uFillTx/>
                  <a:latin typeface="Avenir"/>
                  <a:ea typeface="Helvetica" charset="0"/>
                  <a:cs typeface="Helvetica" charset="0"/>
                </a:rPr>
                <a:t>100</a:t>
              </a:r>
            </a:p>
          </p:txBody>
        </p:sp>
        <p:sp>
          <p:nvSpPr>
            <p:cNvPr id="9" name="TextBox 8">
              <a:extLst>
                <a:ext uri="{FF2B5EF4-FFF2-40B4-BE49-F238E27FC236}">
                  <a16:creationId xmlns:a16="http://schemas.microsoft.com/office/drawing/2014/main" id="{DB43CE39-0864-27CD-4B05-130CF8F1B91A}"/>
                </a:ext>
              </a:extLst>
            </p:cNvPr>
            <p:cNvSpPr txBox="1"/>
            <p:nvPr/>
          </p:nvSpPr>
          <p:spPr>
            <a:xfrm>
              <a:off x="926134" y="1719856"/>
              <a:ext cx="715451" cy="750143"/>
            </a:xfrm>
            <a:prstGeom prst="rect">
              <a:avLst/>
            </a:prstGeom>
            <a:solidFill>
              <a:sysClr val="window" lastClr="FFFFFF"/>
            </a:solidFill>
            <a:ln>
              <a:solidFill>
                <a:sysClr val="window" lastClr="FFFFFF">
                  <a:lumMod val="75000"/>
                </a:sys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black"/>
                  </a:solidFill>
                  <a:effectLst/>
                  <a:uLnTx/>
                  <a:uFillTx/>
                  <a:latin typeface="Avenir"/>
                </a:rPr>
                <a:t>14</a:t>
              </a:r>
            </a:p>
          </p:txBody>
        </p:sp>
      </p:grpSp>
      <p:sp>
        <p:nvSpPr>
          <p:cNvPr id="10" name="TextBox 9">
            <a:extLst>
              <a:ext uri="{FF2B5EF4-FFF2-40B4-BE49-F238E27FC236}">
                <a16:creationId xmlns:a16="http://schemas.microsoft.com/office/drawing/2014/main" id="{D7C9364F-D826-4271-E710-C7768FEC1EF4}"/>
              </a:ext>
            </a:extLst>
          </p:cNvPr>
          <p:cNvSpPr txBox="1"/>
          <p:nvPr/>
        </p:nvSpPr>
        <p:spPr>
          <a:xfrm>
            <a:off x="7872943" y="2136051"/>
            <a:ext cx="1681200" cy="756000"/>
          </a:xfrm>
          <a:prstGeom prst="rect">
            <a:avLst/>
          </a:prstGeom>
          <a:solidFill>
            <a:srgbClr val="70AD47">
              <a:lumMod val="75000"/>
            </a:srgbClr>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70AD47">
                    <a:lumMod val="75000"/>
                  </a:srgbClr>
                </a:solidFill>
                <a:effectLst/>
                <a:uLnTx/>
                <a:uFillTx/>
                <a:latin typeface="Avenir"/>
                <a:ea typeface="Helvetica" charset="0"/>
                <a:cs typeface="Helvetica" charset="0"/>
              </a:rPr>
              <a:t>100</a:t>
            </a:r>
          </a:p>
        </p:txBody>
      </p:sp>
      <p:sp>
        <p:nvSpPr>
          <p:cNvPr id="12" name="TextBox 11">
            <a:extLst>
              <a:ext uri="{FF2B5EF4-FFF2-40B4-BE49-F238E27FC236}">
                <a16:creationId xmlns:a16="http://schemas.microsoft.com/office/drawing/2014/main" id="{4B68C8A9-28F2-165E-070B-50CCB0592138}"/>
              </a:ext>
            </a:extLst>
          </p:cNvPr>
          <p:cNvSpPr txBox="1"/>
          <p:nvPr/>
        </p:nvSpPr>
        <p:spPr>
          <a:xfrm>
            <a:off x="9556013" y="2136051"/>
            <a:ext cx="1681200" cy="756000"/>
          </a:xfrm>
          <a:prstGeom prst="rect">
            <a:avLst/>
          </a:prstGeom>
          <a:solidFill>
            <a:srgbClr val="ED7D31"/>
          </a:solidFill>
          <a:ln>
            <a:solidFill>
              <a:sysClr val="window" lastClr="FFFFFF">
                <a:lumMod val="75000"/>
              </a:sysClr>
            </a:solid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srgbClr val="ED7D31"/>
                </a:solidFill>
                <a:effectLst/>
                <a:uLnTx/>
                <a:uFillTx/>
                <a:latin typeface="Avenir"/>
                <a:ea typeface="Helvetica" charset="0"/>
                <a:cs typeface="Helvetica" charset="0"/>
              </a:rPr>
              <a:t>100</a:t>
            </a:r>
          </a:p>
        </p:txBody>
      </p:sp>
      <p:sp>
        <p:nvSpPr>
          <p:cNvPr id="13" name="Rectangle 12">
            <a:extLst>
              <a:ext uri="{FF2B5EF4-FFF2-40B4-BE49-F238E27FC236}">
                <a16:creationId xmlns:a16="http://schemas.microsoft.com/office/drawing/2014/main" id="{D98A3B1C-81C3-23EC-99BA-DEC88D26547F}"/>
              </a:ext>
            </a:extLst>
          </p:cNvPr>
          <p:cNvSpPr/>
          <p:nvPr/>
        </p:nvSpPr>
        <p:spPr>
          <a:xfrm>
            <a:off x="1284578" y="1520543"/>
            <a:ext cx="2024679" cy="420115"/>
          </a:xfrm>
          <a:prstGeom prst="rect">
            <a:avLst/>
          </a:prstGeom>
        </p:spPr>
        <p:txBody>
          <a:bodyPr wrap="square">
            <a:spAutoFit/>
          </a:bodyPr>
          <a:lstStyle/>
          <a:p>
            <a:pPr defTabSz="914400"/>
            <a:r>
              <a:rPr lang="en-GB" sz="2130">
                <a:solidFill>
                  <a:prstClr val="black"/>
                </a:solidFill>
                <a:latin typeface="Avenir"/>
                <a:ea typeface="Helvetica" charset="0"/>
                <a:cs typeface="Helvetica" charset="0"/>
              </a:rPr>
              <a:t>31 March</a:t>
            </a:r>
            <a:endParaRPr lang="en-GB" sz="2130">
              <a:solidFill>
                <a:prstClr val="black"/>
              </a:solidFill>
              <a:latin typeface="Avenir"/>
            </a:endParaRPr>
          </a:p>
        </p:txBody>
      </p:sp>
    </p:spTree>
    <p:extLst>
      <p:ext uri="{BB962C8B-B14F-4D97-AF65-F5344CB8AC3E}">
        <p14:creationId xmlns:p14="http://schemas.microsoft.com/office/powerpoint/2010/main" val="412380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
                                            <p:txEl>
                                              <p:pRg st="0" end="0"/>
                                            </p:txEl>
                                          </p:spTgt>
                                        </p:tgtEl>
                                        <p:attrNameLst>
                                          <p:attrName>style.color</p:attrName>
                                        </p:attrNameLst>
                                      </p:cBhvr>
                                      <p:to>
                                        <a:schemeClr val="bg1"/>
                                      </p:to>
                                    </p:animClr>
                                  </p:childTnLst>
                                </p:cTn>
                              </p:par>
                              <p:par>
                                <p:cTn id="7" presetID="3" presetClass="emph" presetSubtype="2" fill="hold" grpId="0" nodeType="withEffect">
                                  <p:stCondLst>
                                    <p:cond delay="0"/>
                                  </p:stCondLst>
                                  <p:childTnLst>
                                    <p:animClr clrSpc="rgb" dir="cw">
                                      <p:cBhvr override="childStyle">
                                        <p:cTn id="8" dur="2000" fill="hold"/>
                                        <p:tgtEl>
                                          <p:spTgt spid="12"/>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EB8ED-7ADA-6415-1996-27F3AF624F9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E74FA38-77BA-9517-3F12-EA7EF18F12CF}"/>
              </a:ext>
            </a:extLst>
          </p:cNvPr>
          <p:cNvGrpSpPr/>
          <p:nvPr/>
        </p:nvGrpSpPr>
        <p:grpSpPr>
          <a:xfrm>
            <a:off x="6754652" y="3986814"/>
            <a:ext cx="4827748" cy="2530840"/>
            <a:chOff x="545745" y="3242052"/>
            <a:chExt cx="6030025" cy="2764535"/>
          </a:xfrm>
        </p:grpSpPr>
        <p:pic>
          <p:nvPicPr>
            <p:cNvPr id="4" name="Picture 3">
              <a:extLst>
                <a:ext uri="{FF2B5EF4-FFF2-40B4-BE49-F238E27FC236}">
                  <a16:creationId xmlns:a16="http://schemas.microsoft.com/office/drawing/2014/main" id="{C28B402E-EFF9-F585-B021-6A3F2804D6E1}"/>
                </a:ext>
              </a:extLst>
            </p:cNvPr>
            <p:cNvPicPr>
              <a:picLocks noChangeAspect="1"/>
            </p:cNvPicPr>
            <p:nvPr/>
          </p:nvPicPr>
          <p:blipFill>
            <a:blip r:embed="rId3"/>
            <a:stretch>
              <a:fillRect/>
            </a:stretch>
          </p:blipFill>
          <p:spPr>
            <a:xfrm>
              <a:off x="545745" y="3242052"/>
              <a:ext cx="6030025" cy="2673468"/>
            </a:xfrm>
            <a:prstGeom prst="rect">
              <a:avLst/>
            </a:prstGeom>
          </p:spPr>
        </p:pic>
        <p:sp>
          <p:nvSpPr>
            <p:cNvPr id="5" name="object 11">
              <a:extLst>
                <a:ext uri="{FF2B5EF4-FFF2-40B4-BE49-F238E27FC236}">
                  <a16:creationId xmlns:a16="http://schemas.microsoft.com/office/drawing/2014/main" id="{DD311A72-326D-BFE3-72E1-B485E286D94B}"/>
                </a:ext>
              </a:extLst>
            </p:cNvPr>
            <p:cNvSpPr txBox="1"/>
            <p:nvPr/>
          </p:nvSpPr>
          <p:spPr>
            <a:xfrm>
              <a:off x="5016369" y="5646133"/>
              <a:ext cx="1378244" cy="360454"/>
            </a:xfrm>
            <a:prstGeom prst="rect">
              <a:avLst/>
            </a:prstGeom>
          </p:spPr>
          <p:txBody>
            <a:bodyPr vert="horz" wrap="square" lIns="0" tIns="10633" rIns="0" bIns="0" rtlCol="0">
              <a:spAutoFit/>
            </a:bodyPr>
            <a:lstStyle/>
            <a:p>
              <a:pPr marL="8861" defTabSz="637977">
                <a:spcBef>
                  <a:spcPts val="84"/>
                </a:spcBef>
              </a:pPr>
              <a:r>
                <a:rPr b="1" kern="0" spc="-7" dirty="0">
                  <a:solidFill>
                    <a:srgbClr val="B15B33"/>
                  </a:solidFill>
                  <a:latin typeface="Arial"/>
                  <a:cs typeface="Arial"/>
                </a:rPr>
                <a:t>Expense</a:t>
              </a:r>
              <a:endParaRPr kern="0" dirty="0">
                <a:solidFill>
                  <a:sysClr val="windowText" lastClr="000000"/>
                </a:solidFill>
                <a:latin typeface="Arial"/>
                <a:cs typeface="Arial"/>
              </a:endParaRPr>
            </a:p>
          </p:txBody>
        </p:sp>
      </p:grpSp>
      <p:sp>
        <p:nvSpPr>
          <p:cNvPr id="2" name="Title 1">
            <a:extLst>
              <a:ext uri="{FF2B5EF4-FFF2-40B4-BE49-F238E27FC236}">
                <a16:creationId xmlns:a16="http://schemas.microsoft.com/office/drawing/2014/main" id="{2CD2DE99-D526-BD56-89B8-2BFA80E6F1ED}"/>
              </a:ext>
            </a:extLst>
          </p:cNvPr>
          <p:cNvSpPr>
            <a:spLocks noGrp="1"/>
          </p:cNvSpPr>
          <p:nvPr>
            <p:ph type="title"/>
          </p:nvPr>
        </p:nvSpPr>
        <p:spPr/>
        <p:txBody>
          <a:bodyPr>
            <a:normAutofit/>
          </a:bodyPr>
          <a:lstStyle/>
          <a:p>
            <a:r>
              <a:rPr lang="en-US" dirty="0"/>
              <a:t>Depreciation Expense</a:t>
            </a:r>
          </a:p>
        </p:txBody>
      </p:sp>
      <p:sp>
        <p:nvSpPr>
          <p:cNvPr id="100356" name="Text Box 4" descr="TextBox 4">
            <a:extLst>
              <a:ext uri="{FF2B5EF4-FFF2-40B4-BE49-F238E27FC236}">
                <a16:creationId xmlns:a16="http://schemas.microsoft.com/office/drawing/2014/main" id="{9E7CDF3D-61FC-4201-BF5B-679370C85870}"/>
              </a:ext>
            </a:extLst>
          </p:cNvPr>
          <p:cNvSpPr txBox="1">
            <a:spLocks/>
          </p:cNvSpPr>
          <p:nvPr/>
        </p:nvSpPr>
        <p:spPr bwMode="auto">
          <a:xfrm>
            <a:off x="655551" y="1305922"/>
            <a:ext cx="6647123" cy="46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spAutoFit/>
          </a:bodyPr>
          <a:lstStyle>
            <a:lvl1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defTabSz="685800" fontAlgn="base" hangingPunct="0">
              <a:spcBef>
                <a:spcPct val="0"/>
              </a:spcBef>
              <a:spcAft>
                <a:spcPct val="0"/>
              </a:spcAft>
              <a:tabLst>
                <a:tab pos="9131300" algn="r"/>
              </a:tabLst>
              <a:defRPr sz="13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Original cost of equipment</a:t>
            </a:r>
            <a:r>
              <a:rPr lang="en-US" altLang="en-US" sz="2400" dirty="0">
                <a:latin typeface="Arial" panose="020B0604020202020204" pitchFamily="34" charset="0"/>
                <a:cs typeface="Arial" panose="020B0604020202020204" pitchFamily="34" charset="0"/>
                <a:sym typeface="Arial" panose="020B0604020202020204" pitchFamily="34" charset="0"/>
              </a:rPr>
              <a:t>	$6,000</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7" name="TextBox 6">
            <a:extLst>
              <a:ext uri="{FF2B5EF4-FFF2-40B4-BE49-F238E27FC236}">
                <a16:creationId xmlns:a16="http://schemas.microsoft.com/office/drawing/2014/main" id="{BADCB5C8-2A6A-E3FB-AF7E-192255D412EC}"/>
              </a:ext>
            </a:extLst>
          </p:cNvPr>
          <p:cNvSpPr txBox="1"/>
          <p:nvPr/>
        </p:nvSpPr>
        <p:spPr>
          <a:xfrm>
            <a:off x="647178" y="1791481"/>
            <a:ext cx="664712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Less: estimated residual value	$0</a:t>
            </a:r>
            <a:endPar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Box 8">
            <a:extLst>
              <a:ext uri="{FF2B5EF4-FFF2-40B4-BE49-F238E27FC236}">
                <a16:creationId xmlns:a16="http://schemas.microsoft.com/office/drawing/2014/main" id="{3B4A8293-DC22-175B-13CC-CB3D64FCA593}"/>
              </a:ext>
            </a:extLst>
          </p:cNvPr>
          <p:cNvSpPr txBox="1"/>
          <p:nvPr/>
        </p:nvSpPr>
        <p:spPr>
          <a:xfrm>
            <a:off x="634651" y="2364724"/>
            <a:ext cx="664712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Amount to be depreciated	$6,000</a:t>
            </a:r>
          </a:p>
        </p:txBody>
      </p:sp>
      <p:sp>
        <p:nvSpPr>
          <p:cNvPr id="11" name="TextBox 10">
            <a:extLst>
              <a:ext uri="{FF2B5EF4-FFF2-40B4-BE49-F238E27FC236}">
                <a16:creationId xmlns:a16="http://schemas.microsoft.com/office/drawing/2014/main" id="{DCA9A529-F0F7-2108-48BD-4A629F67FBF5}"/>
              </a:ext>
            </a:extLst>
          </p:cNvPr>
          <p:cNvSpPr txBox="1"/>
          <p:nvPr/>
        </p:nvSpPr>
        <p:spPr>
          <a:xfrm>
            <a:off x="609599" y="2884035"/>
            <a:ext cx="664712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Estimated useful life of the asset	5yrs/60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mths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Box 12">
            <a:extLst>
              <a:ext uri="{FF2B5EF4-FFF2-40B4-BE49-F238E27FC236}">
                <a16:creationId xmlns:a16="http://schemas.microsoft.com/office/drawing/2014/main" id="{86115DF9-E79A-1B65-3CB4-6D5F1E057C92}"/>
              </a:ext>
            </a:extLst>
          </p:cNvPr>
          <p:cNvSpPr txBox="1"/>
          <p:nvPr/>
        </p:nvSpPr>
        <p:spPr>
          <a:xfrm>
            <a:off x="655551" y="3455803"/>
            <a:ext cx="685601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Depreciation expense – annual	$1,200</a:t>
            </a:r>
            <a:endPar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TextBox 14">
            <a:extLst>
              <a:ext uri="{FF2B5EF4-FFF2-40B4-BE49-F238E27FC236}">
                <a16:creationId xmlns:a16="http://schemas.microsoft.com/office/drawing/2014/main" id="{1049A470-EE39-6658-FA76-AB668B02C96B}"/>
              </a:ext>
            </a:extLst>
          </p:cNvPr>
          <p:cNvSpPr txBox="1"/>
          <p:nvPr/>
        </p:nvSpPr>
        <p:spPr>
          <a:xfrm>
            <a:off x="655551" y="4027571"/>
            <a:ext cx="685601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600"/>
              </a:spcBef>
              <a:spcAft>
                <a:spcPts val="0"/>
              </a:spcAft>
              <a:buClrTx/>
              <a:buSzTx/>
              <a:buFontTx/>
              <a:buNone/>
              <a:tabLst>
                <a:tab pos="9131300" algn="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Depreciation expense – monthly	$100</a:t>
            </a:r>
            <a:endParaRPr lang="en-US" sz="2400" dirty="0"/>
          </a:p>
        </p:txBody>
      </p:sp>
    </p:spTree>
    <p:extLst>
      <p:ext uri="{BB962C8B-B14F-4D97-AF65-F5344CB8AC3E}">
        <p14:creationId xmlns:p14="http://schemas.microsoft.com/office/powerpoint/2010/main" val="1392757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B0CB96DC-198E-CD4D-970B-BCF8959BDC4C}"/>
              </a:ext>
            </a:extLst>
          </p:cNvPr>
          <p:cNvSpPr txBox="1"/>
          <p:nvPr/>
        </p:nvSpPr>
        <p:spPr>
          <a:xfrm>
            <a:off x="4187006" y="119318"/>
            <a:ext cx="27749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Avenir"/>
                <a:ea typeface="+mn-ea"/>
                <a:cs typeface="+mn-cs"/>
              </a:rPr>
              <a:t>Global Books, Inc.</a:t>
            </a:r>
          </a:p>
        </p:txBody>
      </p:sp>
      <p:cxnSp>
        <p:nvCxnSpPr>
          <p:cNvPr id="64" name="Straight Connector 63">
            <a:extLst>
              <a:ext uri="{FF2B5EF4-FFF2-40B4-BE49-F238E27FC236}">
                <a16:creationId xmlns:a16="http://schemas.microsoft.com/office/drawing/2014/main" id="{A43F703A-E4E7-1244-AF50-4F47AD797F1D}"/>
              </a:ext>
            </a:extLst>
          </p:cNvPr>
          <p:cNvCxnSpPr>
            <a:cxnSpLocks/>
          </p:cNvCxnSpPr>
          <p:nvPr/>
        </p:nvCxnSpPr>
        <p:spPr>
          <a:xfrm>
            <a:off x="4316098" y="552792"/>
            <a:ext cx="337521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FEEEED1-A67F-7B4D-B573-1C8C8F9E4DA0}"/>
              </a:ext>
            </a:extLst>
          </p:cNvPr>
          <p:cNvGrpSpPr/>
          <p:nvPr/>
        </p:nvGrpSpPr>
        <p:grpSpPr>
          <a:xfrm>
            <a:off x="492858" y="773769"/>
            <a:ext cx="11291146" cy="5895963"/>
            <a:chOff x="492858" y="773769"/>
            <a:chExt cx="11291146" cy="5895963"/>
          </a:xfrm>
        </p:grpSpPr>
        <p:sp>
          <p:nvSpPr>
            <p:cNvPr id="9" name="TextBox 8">
              <a:extLst>
                <a:ext uri="{FF2B5EF4-FFF2-40B4-BE49-F238E27FC236}">
                  <a16:creationId xmlns:a16="http://schemas.microsoft.com/office/drawing/2014/main" id="{61E8333C-28AA-F44C-9287-DF6C682DED39}"/>
                </a:ext>
              </a:extLst>
            </p:cNvPr>
            <p:cNvSpPr txBox="1"/>
            <p:nvPr/>
          </p:nvSpPr>
          <p:spPr>
            <a:xfrm>
              <a:off x="6227788" y="2623662"/>
              <a:ext cx="5556216" cy="169284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Equity</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5" name="TextBox 44">
              <a:extLst>
                <a:ext uri="{FF2B5EF4-FFF2-40B4-BE49-F238E27FC236}">
                  <a16:creationId xmlns:a16="http://schemas.microsoft.com/office/drawing/2014/main" id="{F43DB63F-71A1-0948-814E-E6EC32BDC714}"/>
                </a:ext>
              </a:extLst>
            </p:cNvPr>
            <p:cNvSpPr txBox="1"/>
            <p:nvPr/>
          </p:nvSpPr>
          <p:spPr>
            <a:xfrm>
              <a:off x="6410845" y="3135649"/>
              <a:ext cx="1544844" cy="770509"/>
            </a:xfrm>
            <a:prstGeom prst="rect">
              <a:avLst/>
            </a:prstGeom>
            <a:noFill/>
            <a:ln w="57150">
              <a:solidFill>
                <a:srgbClr val="942093"/>
              </a:solidFill>
              <a:miter lim="800000"/>
            </a:ln>
          </p:spPr>
          <p:txBody>
            <a:bodyPr wrap="square" rtlCol="0" anchor="t">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942093"/>
                  </a:solidFill>
                  <a:effectLst/>
                  <a:uLnTx/>
                  <a:uFillTx/>
                  <a:latin typeface="Avenir"/>
                  <a:ea typeface="Helvetica Neue" panose="02000503000000020004" pitchFamily="2" charset="0"/>
                  <a:cs typeface="Helvetica Neue" panose="02000503000000020004" pitchFamily="2" charset="0"/>
                </a:rPr>
                <a:t>Profit</a:t>
              </a:r>
            </a:p>
          </p:txBody>
        </p:sp>
        <p:sp>
          <p:nvSpPr>
            <p:cNvPr id="10" name="TextBox 9">
              <a:extLst>
                <a:ext uri="{FF2B5EF4-FFF2-40B4-BE49-F238E27FC236}">
                  <a16:creationId xmlns:a16="http://schemas.microsoft.com/office/drawing/2014/main" id="{C4339F0E-00F1-7A45-AD15-733A9D47733A}"/>
                </a:ext>
              </a:extLst>
            </p:cNvPr>
            <p:cNvSpPr txBox="1"/>
            <p:nvPr/>
          </p:nvSpPr>
          <p:spPr>
            <a:xfrm>
              <a:off x="6227788" y="773769"/>
              <a:ext cx="5556216" cy="1702674"/>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Liabilities</a:t>
              </a:r>
              <a:r>
                <a:rPr kumimoji="0" lang="en-US" sz="2800" b="1" i="0" u="none" strike="noStrike" kern="1200" cap="none" spc="0" normalizeH="0" baseline="0" noProof="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grpSp>
          <p:nvGrpSpPr>
            <p:cNvPr id="4" name="Group 3">
              <a:extLst>
                <a:ext uri="{FF2B5EF4-FFF2-40B4-BE49-F238E27FC236}">
                  <a16:creationId xmlns:a16="http://schemas.microsoft.com/office/drawing/2014/main" id="{021BD936-11DF-914A-9814-58487BB1FF7E}"/>
                </a:ext>
              </a:extLst>
            </p:cNvPr>
            <p:cNvGrpSpPr/>
            <p:nvPr/>
          </p:nvGrpSpPr>
          <p:grpSpPr>
            <a:xfrm>
              <a:off x="492858" y="3906157"/>
              <a:ext cx="11291146" cy="2763575"/>
              <a:chOff x="1354633" y="4399871"/>
              <a:chExt cx="9550931" cy="2121953"/>
            </a:xfrm>
          </p:grpSpPr>
          <p:sp>
            <p:nvSpPr>
              <p:cNvPr id="44" name="TextBox 43">
                <a:extLst>
                  <a:ext uri="{FF2B5EF4-FFF2-40B4-BE49-F238E27FC236}">
                    <a16:creationId xmlns:a16="http://schemas.microsoft.com/office/drawing/2014/main" id="{BAAAFA65-E071-7B4C-BF50-653A0B9C6101}"/>
                  </a:ext>
                </a:extLst>
              </p:cNvPr>
              <p:cNvSpPr txBox="1"/>
              <p:nvPr/>
            </p:nvSpPr>
            <p:spPr>
              <a:xfrm>
                <a:off x="1354633" y="4813260"/>
                <a:ext cx="9550931" cy="1708564"/>
              </a:xfrm>
              <a:prstGeom prst="rect">
                <a:avLst/>
              </a:prstGeom>
              <a:solidFill>
                <a:srgbClr val="FCECFB"/>
              </a:solidFill>
              <a:ln w="76200">
                <a:solidFill>
                  <a:srgbClr val="942093"/>
                </a:solidFill>
                <a:miter lim="800000"/>
              </a:ln>
            </p:spPr>
            <p:txBody>
              <a:bodyPr wrap="square" rtlCol="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1" name="TextBox 40">
                <a:extLst>
                  <a:ext uri="{FF2B5EF4-FFF2-40B4-BE49-F238E27FC236}">
                    <a16:creationId xmlns:a16="http://schemas.microsoft.com/office/drawing/2014/main" id="{BD5DA1B8-72F0-E745-B02D-3DCC1C44936E}"/>
                  </a:ext>
                </a:extLst>
              </p:cNvPr>
              <p:cNvSpPr txBox="1"/>
              <p:nvPr/>
            </p:nvSpPr>
            <p:spPr>
              <a:xfrm>
                <a:off x="6199863" y="4921166"/>
                <a:ext cx="4576976" cy="1495361"/>
              </a:xfrm>
              <a:prstGeom prst="rect">
                <a:avLst/>
              </a:prstGeom>
              <a:solidFill>
                <a:schemeClr val="accent4">
                  <a:lumMod val="20000"/>
                  <a:lumOff val="80000"/>
                </a:schemeClr>
              </a:solidFill>
              <a:ln w="76200">
                <a:solidFill>
                  <a:schemeClr val="accent2">
                    <a:lumMod val="60000"/>
                    <a:lumOff val="40000"/>
                  </a:schemeClr>
                </a:solidFill>
                <a:miter lim="800000"/>
              </a:ln>
            </p:spPr>
            <p:txBody>
              <a:bodyPr wrap="square" rtlCol="0">
                <a:no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Revenue</a:t>
                </a:r>
                <a:r>
                  <a:rPr kumimoji="0" lang="en-US" sz="2800" b="1" i="0" u="none" strike="noStrike" kern="1200" cap="none" spc="0" normalizeH="0" baseline="0" noProof="0" dirty="0">
                    <a:ln>
                      <a:noFill/>
                    </a:ln>
                    <a:solidFill>
                      <a:srgbClr val="FFC000">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800" b="1" i="0" u="none" strike="noStrike" kern="1200" cap="none" spc="0" normalizeH="0" baseline="0" noProof="0" dirty="0">
                    <a:ln>
                      <a:noFill/>
                    </a:ln>
                    <a:solidFill>
                      <a:prstClr val="black"/>
                    </a:solidFill>
                    <a:effectLst/>
                    <a:uLnTx/>
                    <a:uFillTx/>
                    <a:latin typeface="Avenir"/>
                    <a:ea typeface="Helvetica Neue" panose="02000503000000020004" pitchFamily="2" charset="0"/>
                    <a:cs typeface="Helvetica Neue" panose="02000503000000020004" pitchFamily="2" charset="0"/>
                  </a:rPr>
                  <a:t> </a:t>
                </a:r>
              </a:p>
            </p:txBody>
          </p:sp>
          <p:sp>
            <p:nvSpPr>
              <p:cNvPr id="43" name="TextBox 42">
                <a:extLst>
                  <a:ext uri="{FF2B5EF4-FFF2-40B4-BE49-F238E27FC236}">
                    <a16:creationId xmlns:a16="http://schemas.microsoft.com/office/drawing/2014/main" id="{D0447C74-849A-FA45-94A5-42A20A0B2C0E}"/>
                  </a:ext>
                </a:extLst>
              </p:cNvPr>
              <p:cNvSpPr txBox="1"/>
              <p:nvPr/>
            </p:nvSpPr>
            <p:spPr>
              <a:xfrm>
                <a:off x="1481256" y="4921166"/>
                <a:ext cx="4552539" cy="1495361"/>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Expenses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cxnSp>
            <p:nvCxnSpPr>
              <p:cNvPr id="46" name="Straight Connector 45">
                <a:extLst>
                  <a:ext uri="{FF2B5EF4-FFF2-40B4-BE49-F238E27FC236}">
                    <a16:creationId xmlns:a16="http://schemas.microsoft.com/office/drawing/2014/main" id="{166116F0-EFD1-1D42-93A4-25C271A8EFAA}"/>
                  </a:ext>
                </a:extLst>
              </p:cNvPr>
              <p:cNvCxnSpPr>
                <a:cxnSpLocks/>
                <a:stCxn id="45" idx="2"/>
              </p:cNvCxnSpPr>
              <p:nvPr/>
            </p:nvCxnSpPr>
            <p:spPr>
              <a:xfrm>
                <a:off x="7013902" y="4399871"/>
                <a:ext cx="7436" cy="434694"/>
              </a:xfrm>
              <a:prstGeom prst="line">
                <a:avLst/>
              </a:prstGeom>
              <a:ln w="76200">
                <a:solidFill>
                  <a:srgbClr val="942093"/>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5D9704C7-709F-544C-A89E-7C8DCE0BCA2C}"/>
                </a:ext>
              </a:extLst>
            </p:cNvPr>
            <p:cNvSpPr txBox="1"/>
            <p:nvPr/>
          </p:nvSpPr>
          <p:spPr>
            <a:xfrm>
              <a:off x="492858" y="773769"/>
              <a:ext cx="5544457" cy="3542737"/>
            </a:xfrm>
            <a:prstGeom prst="rect">
              <a:avLst/>
            </a:prstGeom>
            <a:solidFill>
              <a:schemeClr val="accent6">
                <a:lumMod val="20000"/>
                <a:lumOff val="80000"/>
              </a:schemeClr>
            </a:solidFill>
            <a:ln w="76200">
              <a:solidFill>
                <a:schemeClr val="accent6">
                  <a:lumMod val="60000"/>
                  <a:lumOff val="40000"/>
                </a:schemeClr>
              </a:solidFill>
              <a:miter lim="800000"/>
            </a:ln>
          </p:spPr>
          <p:txBody>
            <a:bodyPr wrap="square" rtlCol="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20000"/>
                      <a:lumOff val="80000"/>
                    </a:srgbClr>
                  </a:solidFill>
                  <a:effectLst/>
                  <a:uLnTx/>
                  <a:uFillTx/>
                  <a:latin typeface="Avenir"/>
                  <a:ea typeface="Helvetica Neue" panose="02000503000000020004" pitchFamily="2" charset="0"/>
                  <a:cs typeface="Helvetica Neue" panose="02000503000000020004" pitchFamily="2" charset="0"/>
                </a:rPr>
                <a:t>_</a:t>
              </a:r>
              <a:r>
                <a:rPr kumimoji="0" lang="en-US" sz="20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rPr>
                <a:t>Assets</a:t>
              </a:r>
              <a:endParaRPr kumimoji="0" lang="en-US" sz="2800" b="1" i="0" u="none" strike="noStrike" kern="1200" cap="none" spc="0" normalizeH="0" baseline="0" noProof="0">
                <a:ln>
                  <a:noFill/>
                </a:ln>
                <a:solidFill>
                  <a:prstClr val="black"/>
                </a:solidFill>
                <a:effectLst/>
                <a:uLnTx/>
                <a:uFillTx/>
                <a:latin typeface="Avenir"/>
                <a:ea typeface="Helvetica Neue" panose="02000503000000020004" pitchFamily="2" charset="0"/>
                <a:cs typeface="Helvetica Neue" panose="02000503000000020004" pitchFamily="2" charset="0"/>
              </a:endParaRPr>
            </a:p>
          </p:txBody>
        </p:sp>
      </p:grpSp>
      <p:sp>
        <p:nvSpPr>
          <p:cNvPr id="401" name="Rectangle 400">
            <a:extLst>
              <a:ext uri="{FF2B5EF4-FFF2-40B4-BE49-F238E27FC236}">
                <a16:creationId xmlns:a16="http://schemas.microsoft.com/office/drawing/2014/main" id="{36D6E7A3-1CF3-F44A-8203-C6DEE141B73C}"/>
              </a:ext>
            </a:extLst>
          </p:cNvPr>
          <p:cNvSpPr/>
          <p:nvPr/>
        </p:nvSpPr>
        <p:spPr>
          <a:xfrm>
            <a:off x="512592" y="1760497"/>
            <a:ext cx="1917459" cy="2514104"/>
          </a:xfrm>
          <a:prstGeom prst="rect">
            <a:avLst/>
          </a:prstGeom>
          <a:solidFill>
            <a:srgbClr val="4BEDFF">
              <a:alpha val="35000"/>
            </a:srgb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472C4"/>
                </a:solidFill>
                <a:effectLst/>
                <a:uLnTx/>
                <a:uFillTx/>
                <a:latin typeface="Avenir"/>
                <a:ea typeface="+mn-ea"/>
                <a:cs typeface="+mn-cs"/>
              </a:rPr>
              <a:t>Net book value</a:t>
            </a:r>
          </a:p>
        </p:txBody>
      </p:sp>
      <p:grpSp>
        <p:nvGrpSpPr>
          <p:cNvPr id="68" name="Group 67">
            <a:extLst>
              <a:ext uri="{FF2B5EF4-FFF2-40B4-BE49-F238E27FC236}">
                <a16:creationId xmlns:a16="http://schemas.microsoft.com/office/drawing/2014/main" id="{0FAFDE31-17C4-694A-9315-7CA4875BA5A6}"/>
              </a:ext>
            </a:extLst>
          </p:cNvPr>
          <p:cNvGrpSpPr/>
          <p:nvPr/>
        </p:nvGrpSpPr>
        <p:grpSpPr>
          <a:xfrm>
            <a:off x="4248000" y="2850495"/>
            <a:ext cx="1620000" cy="1116000"/>
            <a:chOff x="3810000" y="2381250"/>
            <a:chExt cx="1390650" cy="1230631"/>
          </a:xfrm>
          <a:solidFill>
            <a:schemeClr val="accent6">
              <a:lumMod val="75000"/>
            </a:schemeClr>
          </a:solidFill>
        </p:grpSpPr>
        <p:sp>
          <p:nvSpPr>
            <p:cNvPr id="69" name="L-Shape 68">
              <a:extLst>
                <a:ext uri="{FF2B5EF4-FFF2-40B4-BE49-F238E27FC236}">
                  <a16:creationId xmlns:a16="http://schemas.microsoft.com/office/drawing/2014/main" id="{C916329F-8F7D-F447-AC3E-053EBC610106}"/>
                </a:ext>
              </a:extLst>
            </p:cNvPr>
            <p:cNvSpPr/>
            <p:nvPr/>
          </p:nvSpPr>
          <p:spPr>
            <a:xfrm flipH="1">
              <a:off x="4505325"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0" name="L-Shape 69">
              <a:extLst>
                <a:ext uri="{FF2B5EF4-FFF2-40B4-BE49-F238E27FC236}">
                  <a16:creationId xmlns:a16="http://schemas.microsoft.com/office/drawing/2014/main" id="{55CBAD70-B8C8-BE49-91EF-EB9AD318FD64}"/>
                </a:ext>
              </a:extLst>
            </p:cNvPr>
            <p:cNvSpPr/>
            <p:nvPr/>
          </p:nvSpPr>
          <p:spPr>
            <a:xfrm>
              <a:off x="3810000" y="2381250"/>
              <a:ext cx="695325" cy="1230631"/>
            </a:xfrm>
            <a:prstGeom prst="corner">
              <a:avLst>
                <a:gd name="adj1" fmla="val 7073"/>
                <a:gd name="adj2" fmla="val 69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3" name="Group 2">
            <a:extLst>
              <a:ext uri="{FF2B5EF4-FFF2-40B4-BE49-F238E27FC236}">
                <a16:creationId xmlns:a16="http://schemas.microsoft.com/office/drawing/2014/main" id="{4F1A6A0D-8815-F841-B6AF-961D92BF5699}"/>
              </a:ext>
            </a:extLst>
          </p:cNvPr>
          <p:cNvGrpSpPr/>
          <p:nvPr/>
        </p:nvGrpSpPr>
        <p:grpSpPr>
          <a:xfrm>
            <a:off x="2458800" y="1443348"/>
            <a:ext cx="1620000" cy="2515350"/>
            <a:chOff x="671549" y="1402787"/>
            <a:chExt cx="1620000" cy="2549293"/>
          </a:xfrm>
        </p:grpSpPr>
        <p:sp>
          <p:nvSpPr>
            <p:cNvPr id="75" name="L-Shape 74">
              <a:extLst>
                <a:ext uri="{FF2B5EF4-FFF2-40B4-BE49-F238E27FC236}">
                  <a16:creationId xmlns:a16="http://schemas.microsoft.com/office/drawing/2014/main" id="{40AFD111-C01B-474D-9CE9-92D7DED4680D}"/>
                </a:ext>
              </a:extLst>
            </p:cNvPr>
            <p:cNvSpPr/>
            <p:nvPr/>
          </p:nvSpPr>
          <p:spPr>
            <a:xfrm flipH="1">
              <a:off x="1481549" y="1402787"/>
              <a:ext cx="810000" cy="2549293"/>
            </a:xfrm>
            <a:prstGeom prst="corner">
              <a:avLst>
                <a:gd name="adj1" fmla="val 6497"/>
                <a:gd name="adj2" fmla="val 69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sp>
          <p:nvSpPr>
            <p:cNvPr id="76" name="L-Shape 75">
              <a:extLst>
                <a:ext uri="{FF2B5EF4-FFF2-40B4-BE49-F238E27FC236}">
                  <a16:creationId xmlns:a16="http://schemas.microsoft.com/office/drawing/2014/main" id="{A05CE061-205B-DC4F-8FDE-954DCB992C30}"/>
                </a:ext>
              </a:extLst>
            </p:cNvPr>
            <p:cNvSpPr/>
            <p:nvPr/>
          </p:nvSpPr>
          <p:spPr>
            <a:xfrm>
              <a:off x="671549" y="1402787"/>
              <a:ext cx="810000" cy="2549293"/>
            </a:xfrm>
            <a:prstGeom prst="corner">
              <a:avLst>
                <a:gd name="adj1" fmla="val 6497"/>
                <a:gd name="adj2" fmla="val 733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venir"/>
                <a:ea typeface="+mn-ea"/>
                <a:cs typeface="+mn-cs"/>
              </a:endParaRPr>
            </a:p>
          </p:txBody>
        </p:sp>
      </p:grpSp>
      <p:grpSp>
        <p:nvGrpSpPr>
          <p:cNvPr id="77" name="Group 76">
            <a:extLst>
              <a:ext uri="{FF2B5EF4-FFF2-40B4-BE49-F238E27FC236}">
                <a16:creationId xmlns:a16="http://schemas.microsoft.com/office/drawing/2014/main" id="{2521A7CC-DB3D-AE45-BD4C-1DF27CA0BB15}"/>
              </a:ext>
            </a:extLst>
          </p:cNvPr>
          <p:cNvGrpSpPr/>
          <p:nvPr/>
        </p:nvGrpSpPr>
        <p:grpSpPr>
          <a:xfrm>
            <a:off x="673200" y="3340800"/>
            <a:ext cx="1620000" cy="613673"/>
            <a:chOff x="3810000" y="2381250"/>
            <a:chExt cx="1390650" cy="1230631"/>
          </a:xfrm>
          <a:solidFill>
            <a:schemeClr val="accent6">
              <a:lumMod val="75000"/>
            </a:schemeClr>
          </a:solidFill>
        </p:grpSpPr>
        <p:sp>
          <p:nvSpPr>
            <p:cNvPr id="78" name="L-Shape 77">
              <a:extLst>
                <a:ext uri="{FF2B5EF4-FFF2-40B4-BE49-F238E27FC236}">
                  <a16:creationId xmlns:a16="http://schemas.microsoft.com/office/drawing/2014/main" id="{B99F5FC8-696C-664D-8BB1-F085E5F5B13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9" name="L-Shape 78">
              <a:extLst>
                <a:ext uri="{FF2B5EF4-FFF2-40B4-BE49-F238E27FC236}">
                  <a16:creationId xmlns:a16="http://schemas.microsoft.com/office/drawing/2014/main" id="{C4960DC6-0824-2E49-98C1-5C0A9A2FB5A7}"/>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 name="TextBox 36">
            <a:extLst>
              <a:ext uri="{FF2B5EF4-FFF2-40B4-BE49-F238E27FC236}">
                <a16:creationId xmlns:a16="http://schemas.microsoft.com/office/drawing/2014/main" id="{E223E90B-6A6B-1141-A651-0CC76824BD64}"/>
              </a:ext>
            </a:extLst>
          </p:cNvPr>
          <p:cNvSpPr txBox="1"/>
          <p:nvPr/>
        </p:nvSpPr>
        <p:spPr>
          <a:xfrm>
            <a:off x="2551146" y="3924000"/>
            <a:ext cx="13933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Cash at bank</a:t>
            </a:r>
          </a:p>
        </p:txBody>
      </p:sp>
      <p:sp>
        <p:nvSpPr>
          <p:cNvPr id="108" name="TextBox 107">
            <a:extLst>
              <a:ext uri="{FF2B5EF4-FFF2-40B4-BE49-F238E27FC236}">
                <a16:creationId xmlns:a16="http://schemas.microsoft.com/office/drawing/2014/main" id="{0AB4F2A3-4613-A14B-9B24-5809A17207EC}"/>
              </a:ext>
            </a:extLst>
          </p:cNvPr>
          <p:cNvSpPr txBox="1"/>
          <p:nvPr/>
        </p:nvSpPr>
        <p:spPr>
          <a:xfrm>
            <a:off x="4292494" y="3924000"/>
            <a:ext cx="1531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Inventory</a:t>
            </a:r>
          </a:p>
        </p:txBody>
      </p:sp>
      <p:sp>
        <p:nvSpPr>
          <p:cNvPr id="109" name="TextBox 108">
            <a:extLst>
              <a:ext uri="{FF2B5EF4-FFF2-40B4-BE49-F238E27FC236}">
                <a16:creationId xmlns:a16="http://schemas.microsoft.com/office/drawing/2014/main" id="{B694B919-534C-2C41-8C61-09F0BDF0CC10}"/>
              </a:ext>
            </a:extLst>
          </p:cNvPr>
          <p:cNvSpPr txBox="1"/>
          <p:nvPr/>
        </p:nvSpPr>
        <p:spPr>
          <a:xfrm>
            <a:off x="4101806" y="2478490"/>
            <a:ext cx="19113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Deferred expenses</a:t>
            </a:r>
          </a:p>
        </p:txBody>
      </p:sp>
      <p:sp>
        <p:nvSpPr>
          <p:cNvPr id="110" name="TextBox 109">
            <a:extLst>
              <a:ext uri="{FF2B5EF4-FFF2-40B4-BE49-F238E27FC236}">
                <a16:creationId xmlns:a16="http://schemas.microsoft.com/office/drawing/2014/main" id="{250FFD4C-0E18-2143-A991-253A9FB19C67}"/>
              </a:ext>
            </a:extLst>
          </p:cNvPr>
          <p:cNvSpPr txBox="1"/>
          <p:nvPr/>
        </p:nvSpPr>
        <p:spPr>
          <a:xfrm>
            <a:off x="661400" y="3924000"/>
            <a:ext cx="164732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Equipment</a:t>
            </a:r>
          </a:p>
        </p:txBody>
      </p:sp>
      <p:sp>
        <p:nvSpPr>
          <p:cNvPr id="112" name="TextBox 111">
            <a:extLst>
              <a:ext uri="{FF2B5EF4-FFF2-40B4-BE49-F238E27FC236}">
                <a16:creationId xmlns:a16="http://schemas.microsoft.com/office/drawing/2014/main" id="{121B5738-587C-A94B-A311-E07450FCA23E}"/>
              </a:ext>
            </a:extLst>
          </p:cNvPr>
          <p:cNvSpPr txBox="1"/>
          <p:nvPr/>
        </p:nvSpPr>
        <p:spPr>
          <a:xfrm>
            <a:off x="2596439" y="5339671"/>
            <a:ext cx="159056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Cleaning</a:t>
            </a:r>
          </a:p>
        </p:txBody>
      </p:sp>
      <p:sp>
        <p:nvSpPr>
          <p:cNvPr id="113" name="TextBox 112">
            <a:extLst>
              <a:ext uri="{FF2B5EF4-FFF2-40B4-BE49-F238E27FC236}">
                <a16:creationId xmlns:a16="http://schemas.microsoft.com/office/drawing/2014/main" id="{F3592B3A-B1AE-554C-9B22-8AACD07ADAAD}"/>
              </a:ext>
            </a:extLst>
          </p:cNvPr>
          <p:cNvSpPr txBox="1"/>
          <p:nvPr/>
        </p:nvSpPr>
        <p:spPr>
          <a:xfrm>
            <a:off x="4306077" y="6192000"/>
            <a:ext cx="16064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Cost of sales</a:t>
            </a:r>
          </a:p>
        </p:txBody>
      </p:sp>
      <p:sp>
        <p:nvSpPr>
          <p:cNvPr id="114" name="TextBox 113">
            <a:extLst>
              <a:ext uri="{FF2B5EF4-FFF2-40B4-BE49-F238E27FC236}">
                <a16:creationId xmlns:a16="http://schemas.microsoft.com/office/drawing/2014/main" id="{1EEBC55C-3C1F-1642-8926-FEB0EBD0F049}"/>
              </a:ext>
            </a:extLst>
          </p:cNvPr>
          <p:cNvSpPr txBox="1"/>
          <p:nvPr/>
        </p:nvSpPr>
        <p:spPr>
          <a:xfrm>
            <a:off x="796515" y="6192000"/>
            <a:ext cx="16036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Depreciation</a:t>
            </a:r>
          </a:p>
        </p:txBody>
      </p:sp>
      <p:sp>
        <p:nvSpPr>
          <p:cNvPr id="115" name="TextBox 114">
            <a:extLst>
              <a:ext uri="{FF2B5EF4-FFF2-40B4-BE49-F238E27FC236}">
                <a16:creationId xmlns:a16="http://schemas.microsoft.com/office/drawing/2014/main" id="{50607C56-98BD-A043-A296-94D13A8EB2D9}"/>
              </a:ext>
            </a:extLst>
          </p:cNvPr>
          <p:cNvSpPr txBox="1"/>
          <p:nvPr/>
        </p:nvSpPr>
        <p:spPr>
          <a:xfrm>
            <a:off x="6295758" y="6192000"/>
            <a:ext cx="18427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Revenue (sales)</a:t>
            </a:r>
          </a:p>
        </p:txBody>
      </p:sp>
      <p:sp>
        <p:nvSpPr>
          <p:cNvPr id="117" name="TextBox 116">
            <a:extLst>
              <a:ext uri="{FF2B5EF4-FFF2-40B4-BE49-F238E27FC236}">
                <a16:creationId xmlns:a16="http://schemas.microsoft.com/office/drawing/2014/main" id="{237BC73F-6C09-3846-969F-9D9F0BD4F56E}"/>
              </a:ext>
            </a:extLst>
          </p:cNvPr>
          <p:cNvSpPr txBox="1"/>
          <p:nvPr/>
        </p:nvSpPr>
        <p:spPr>
          <a:xfrm>
            <a:off x="10028967" y="2029411"/>
            <a:ext cx="15936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Bank loan</a:t>
            </a:r>
          </a:p>
        </p:txBody>
      </p:sp>
      <p:sp>
        <p:nvSpPr>
          <p:cNvPr id="118" name="TextBox 117">
            <a:extLst>
              <a:ext uri="{FF2B5EF4-FFF2-40B4-BE49-F238E27FC236}">
                <a16:creationId xmlns:a16="http://schemas.microsoft.com/office/drawing/2014/main" id="{771DDF6F-B29C-AF46-A26D-B05A0E9136DB}"/>
              </a:ext>
            </a:extLst>
          </p:cNvPr>
          <p:cNvSpPr txBox="1"/>
          <p:nvPr/>
        </p:nvSpPr>
        <p:spPr>
          <a:xfrm>
            <a:off x="8114313" y="2028286"/>
            <a:ext cx="18642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Deferred revenue</a:t>
            </a:r>
          </a:p>
        </p:txBody>
      </p:sp>
      <p:sp>
        <p:nvSpPr>
          <p:cNvPr id="121" name="TextBox 120">
            <a:extLst>
              <a:ext uri="{FF2B5EF4-FFF2-40B4-BE49-F238E27FC236}">
                <a16:creationId xmlns:a16="http://schemas.microsoft.com/office/drawing/2014/main" id="{4AF78C35-DE89-ED4B-B9E2-054D93E394F4}"/>
              </a:ext>
            </a:extLst>
          </p:cNvPr>
          <p:cNvSpPr txBox="1"/>
          <p:nvPr/>
        </p:nvSpPr>
        <p:spPr>
          <a:xfrm>
            <a:off x="3184560" y="361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30,000</a:t>
            </a:r>
          </a:p>
        </p:txBody>
      </p:sp>
      <p:sp>
        <p:nvSpPr>
          <p:cNvPr id="154" name="TextBox 153">
            <a:extLst>
              <a:ext uri="{FF2B5EF4-FFF2-40B4-BE49-F238E27FC236}">
                <a16:creationId xmlns:a16="http://schemas.microsoft.com/office/drawing/2014/main" id="{6E437928-42EA-BF44-9750-7DDD88EE0279}"/>
              </a:ext>
            </a:extLst>
          </p:cNvPr>
          <p:cNvSpPr txBox="1"/>
          <p:nvPr/>
        </p:nvSpPr>
        <p:spPr>
          <a:xfrm>
            <a:off x="3184560" y="334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20,000</a:t>
            </a:r>
          </a:p>
        </p:txBody>
      </p:sp>
      <p:sp>
        <p:nvSpPr>
          <p:cNvPr id="157" name="TextBox 156">
            <a:extLst>
              <a:ext uri="{FF2B5EF4-FFF2-40B4-BE49-F238E27FC236}">
                <a16:creationId xmlns:a16="http://schemas.microsoft.com/office/drawing/2014/main" id="{0C9613FE-066E-314E-BC8D-6E10D36BF1A1}"/>
              </a:ext>
            </a:extLst>
          </p:cNvPr>
          <p:cNvSpPr txBox="1"/>
          <p:nvPr/>
        </p:nvSpPr>
        <p:spPr>
          <a:xfrm>
            <a:off x="3298373" y="3074709"/>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5,000</a:t>
            </a:r>
          </a:p>
        </p:txBody>
      </p:sp>
      <p:sp>
        <p:nvSpPr>
          <p:cNvPr id="163" name="TextBox 162">
            <a:extLst>
              <a:ext uri="{FF2B5EF4-FFF2-40B4-BE49-F238E27FC236}">
                <a16:creationId xmlns:a16="http://schemas.microsoft.com/office/drawing/2014/main" id="{9ECF76B1-D232-594B-AEC5-8EBA9E7B4293}"/>
              </a:ext>
            </a:extLst>
          </p:cNvPr>
          <p:cNvSpPr txBox="1"/>
          <p:nvPr/>
        </p:nvSpPr>
        <p:spPr>
          <a:xfrm>
            <a:off x="3469894" y="253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700</a:t>
            </a:r>
          </a:p>
        </p:txBody>
      </p:sp>
      <p:sp>
        <p:nvSpPr>
          <p:cNvPr id="181" name="TextBox 180">
            <a:extLst>
              <a:ext uri="{FF2B5EF4-FFF2-40B4-BE49-F238E27FC236}">
                <a16:creationId xmlns:a16="http://schemas.microsoft.com/office/drawing/2014/main" id="{F9F58AF2-2027-7140-9032-10E07B0F4431}"/>
              </a:ext>
            </a:extLst>
          </p:cNvPr>
          <p:cNvSpPr txBox="1"/>
          <p:nvPr/>
        </p:nvSpPr>
        <p:spPr>
          <a:xfrm>
            <a:off x="3583708" y="2264709"/>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50</a:t>
            </a:r>
          </a:p>
        </p:txBody>
      </p:sp>
      <p:sp>
        <p:nvSpPr>
          <p:cNvPr id="169" name="TextBox 168">
            <a:extLst>
              <a:ext uri="{FF2B5EF4-FFF2-40B4-BE49-F238E27FC236}">
                <a16:creationId xmlns:a16="http://schemas.microsoft.com/office/drawing/2014/main" id="{A8BCCDD3-7ADC-E14B-B0FA-BC3D931C3BE4}"/>
              </a:ext>
            </a:extLst>
          </p:cNvPr>
          <p:cNvSpPr txBox="1"/>
          <p:nvPr/>
        </p:nvSpPr>
        <p:spPr>
          <a:xfrm>
            <a:off x="3713366" y="5031445"/>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a:t>
            </a:r>
          </a:p>
        </p:txBody>
      </p:sp>
      <p:sp>
        <p:nvSpPr>
          <p:cNvPr id="172" name="TextBox 171">
            <a:extLst>
              <a:ext uri="{FF2B5EF4-FFF2-40B4-BE49-F238E27FC236}">
                <a16:creationId xmlns:a16="http://schemas.microsoft.com/office/drawing/2014/main" id="{1E829A5C-2F66-F748-9AB9-2ABF768ADAA8}"/>
              </a:ext>
            </a:extLst>
          </p:cNvPr>
          <p:cNvSpPr txBox="1"/>
          <p:nvPr/>
        </p:nvSpPr>
        <p:spPr>
          <a:xfrm>
            <a:off x="3469894" y="172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175" name="TextBox 174">
            <a:extLst>
              <a:ext uri="{FF2B5EF4-FFF2-40B4-BE49-F238E27FC236}">
                <a16:creationId xmlns:a16="http://schemas.microsoft.com/office/drawing/2014/main" id="{1EDF2EBA-BB67-8B4C-A078-DBEAC0E841AA}"/>
              </a:ext>
            </a:extLst>
          </p:cNvPr>
          <p:cNvSpPr txBox="1"/>
          <p:nvPr/>
        </p:nvSpPr>
        <p:spPr>
          <a:xfrm>
            <a:off x="3469894" y="145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800</a:t>
            </a:r>
          </a:p>
        </p:txBody>
      </p:sp>
      <p:sp>
        <p:nvSpPr>
          <p:cNvPr id="178" name="TextBox 177">
            <a:extLst>
              <a:ext uri="{FF2B5EF4-FFF2-40B4-BE49-F238E27FC236}">
                <a16:creationId xmlns:a16="http://schemas.microsoft.com/office/drawing/2014/main" id="{222045B8-0A29-5D40-B258-A790A73168E9}"/>
              </a:ext>
            </a:extLst>
          </p:cNvPr>
          <p:cNvSpPr txBox="1"/>
          <p:nvPr/>
        </p:nvSpPr>
        <p:spPr>
          <a:xfrm>
            <a:off x="3184560" y="2804709"/>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10,000</a:t>
            </a:r>
          </a:p>
        </p:txBody>
      </p:sp>
      <p:sp>
        <p:nvSpPr>
          <p:cNvPr id="119" name="TextBox 118">
            <a:extLst>
              <a:ext uri="{FF2B5EF4-FFF2-40B4-BE49-F238E27FC236}">
                <a16:creationId xmlns:a16="http://schemas.microsoft.com/office/drawing/2014/main" id="{0244EA70-5881-3148-80B9-6DFFE16A9FDA}"/>
              </a:ext>
            </a:extLst>
          </p:cNvPr>
          <p:cNvSpPr txBox="1"/>
          <p:nvPr/>
        </p:nvSpPr>
        <p:spPr>
          <a:xfrm>
            <a:off x="10026435" y="3924000"/>
            <a:ext cx="16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a:ea typeface="+mn-ea"/>
                <a:cs typeface="+mn-cs"/>
              </a:rPr>
              <a:t>Contributed capital</a:t>
            </a:r>
          </a:p>
        </p:txBody>
      </p:sp>
      <p:sp>
        <p:nvSpPr>
          <p:cNvPr id="2" name="Down Arrow 1">
            <a:extLst>
              <a:ext uri="{FF2B5EF4-FFF2-40B4-BE49-F238E27FC236}">
                <a16:creationId xmlns:a16="http://schemas.microsoft.com/office/drawing/2014/main" id="{F86048BE-D5F3-F04C-A5C9-FD8784673821}"/>
              </a:ext>
            </a:extLst>
          </p:cNvPr>
          <p:cNvSpPr/>
          <p:nvPr/>
        </p:nvSpPr>
        <p:spPr>
          <a:xfrm>
            <a:off x="3011371" y="152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Down Arrow 198">
            <a:extLst>
              <a:ext uri="{FF2B5EF4-FFF2-40B4-BE49-F238E27FC236}">
                <a16:creationId xmlns:a16="http://schemas.microsoft.com/office/drawing/2014/main" id="{3FD208AA-CF32-B64F-B03C-969D3C0C8C66}"/>
              </a:ext>
            </a:extLst>
          </p:cNvPr>
          <p:cNvSpPr/>
          <p:nvPr/>
        </p:nvSpPr>
        <p:spPr>
          <a:xfrm rot="10800000">
            <a:off x="3011371" y="177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Down Arrow 199">
            <a:extLst>
              <a:ext uri="{FF2B5EF4-FFF2-40B4-BE49-F238E27FC236}">
                <a16:creationId xmlns:a16="http://schemas.microsoft.com/office/drawing/2014/main" id="{1FAF3004-1D41-C745-8781-BBD1028A56FD}"/>
              </a:ext>
            </a:extLst>
          </p:cNvPr>
          <p:cNvSpPr/>
          <p:nvPr/>
        </p:nvSpPr>
        <p:spPr>
          <a:xfrm>
            <a:off x="3011371" y="233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Down Arrow 200">
            <a:extLst>
              <a:ext uri="{FF2B5EF4-FFF2-40B4-BE49-F238E27FC236}">
                <a16:creationId xmlns:a16="http://schemas.microsoft.com/office/drawing/2014/main" id="{CBCC3500-5911-CC46-9CDA-4AA54F742FE8}"/>
              </a:ext>
            </a:extLst>
          </p:cNvPr>
          <p:cNvSpPr/>
          <p:nvPr/>
        </p:nvSpPr>
        <p:spPr>
          <a:xfrm rot="10800000">
            <a:off x="3011371" y="258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Down Arrow 202">
            <a:extLst>
              <a:ext uri="{FF2B5EF4-FFF2-40B4-BE49-F238E27FC236}">
                <a16:creationId xmlns:a16="http://schemas.microsoft.com/office/drawing/2014/main" id="{F34EE384-BD9E-2B45-8928-249AF3342E54}"/>
              </a:ext>
            </a:extLst>
          </p:cNvPr>
          <p:cNvSpPr/>
          <p:nvPr/>
        </p:nvSpPr>
        <p:spPr>
          <a:xfrm>
            <a:off x="3011371" y="287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Down Arrow 203">
            <a:extLst>
              <a:ext uri="{FF2B5EF4-FFF2-40B4-BE49-F238E27FC236}">
                <a16:creationId xmlns:a16="http://schemas.microsoft.com/office/drawing/2014/main" id="{18440202-5302-0C4E-A297-36C9AEB943B1}"/>
              </a:ext>
            </a:extLst>
          </p:cNvPr>
          <p:cNvSpPr/>
          <p:nvPr/>
        </p:nvSpPr>
        <p:spPr>
          <a:xfrm>
            <a:off x="3011371" y="31467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Down Arrow 204">
            <a:extLst>
              <a:ext uri="{FF2B5EF4-FFF2-40B4-BE49-F238E27FC236}">
                <a16:creationId xmlns:a16="http://schemas.microsoft.com/office/drawing/2014/main" id="{06655FC9-46C0-8340-9B86-492124572EDB}"/>
              </a:ext>
            </a:extLst>
          </p:cNvPr>
          <p:cNvSpPr/>
          <p:nvPr/>
        </p:nvSpPr>
        <p:spPr>
          <a:xfrm rot="10800000">
            <a:off x="3011371" y="339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Down Arrow 205">
            <a:extLst>
              <a:ext uri="{FF2B5EF4-FFF2-40B4-BE49-F238E27FC236}">
                <a16:creationId xmlns:a16="http://schemas.microsoft.com/office/drawing/2014/main" id="{DF283A28-19DA-BB45-89DB-B37E818C679B}"/>
              </a:ext>
            </a:extLst>
          </p:cNvPr>
          <p:cNvSpPr/>
          <p:nvPr/>
        </p:nvSpPr>
        <p:spPr>
          <a:xfrm rot="10800000">
            <a:off x="3011371" y="3664033"/>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TextBox 206">
            <a:extLst>
              <a:ext uri="{FF2B5EF4-FFF2-40B4-BE49-F238E27FC236}">
                <a16:creationId xmlns:a16="http://schemas.microsoft.com/office/drawing/2014/main" id="{4031B2E0-821C-9544-BDBB-7BE8E8626AEE}"/>
              </a:ext>
            </a:extLst>
          </p:cNvPr>
          <p:cNvSpPr txBox="1"/>
          <p:nvPr/>
        </p:nvSpPr>
        <p:spPr>
          <a:xfrm>
            <a:off x="10785455" y="1718255"/>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30,000</a:t>
            </a:r>
          </a:p>
        </p:txBody>
      </p:sp>
      <p:sp>
        <p:nvSpPr>
          <p:cNvPr id="209" name="TextBox 208">
            <a:extLst>
              <a:ext uri="{FF2B5EF4-FFF2-40B4-BE49-F238E27FC236}">
                <a16:creationId xmlns:a16="http://schemas.microsoft.com/office/drawing/2014/main" id="{DBE8AEB2-6A45-E64A-8F5D-ADD7C54979A7}"/>
              </a:ext>
            </a:extLst>
          </p:cNvPr>
          <p:cNvSpPr txBox="1"/>
          <p:nvPr/>
        </p:nvSpPr>
        <p:spPr>
          <a:xfrm>
            <a:off x="10776926" y="3605780"/>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20,000</a:t>
            </a:r>
          </a:p>
        </p:txBody>
      </p:sp>
      <p:sp>
        <p:nvSpPr>
          <p:cNvPr id="211" name="TextBox 210">
            <a:extLst>
              <a:ext uri="{FF2B5EF4-FFF2-40B4-BE49-F238E27FC236}">
                <a16:creationId xmlns:a16="http://schemas.microsoft.com/office/drawing/2014/main" id="{262F1506-867F-B34F-883F-A3CA5507189A}"/>
              </a:ext>
            </a:extLst>
          </p:cNvPr>
          <p:cNvSpPr txBox="1"/>
          <p:nvPr/>
        </p:nvSpPr>
        <p:spPr>
          <a:xfrm>
            <a:off x="10732895" y="1448255"/>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5,000</a:t>
            </a:r>
          </a:p>
        </p:txBody>
      </p:sp>
      <p:sp>
        <p:nvSpPr>
          <p:cNvPr id="213" name="TextBox 212">
            <a:extLst>
              <a:ext uri="{FF2B5EF4-FFF2-40B4-BE49-F238E27FC236}">
                <a16:creationId xmlns:a16="http://schemas.microsoft.com/office/drawing/2014/main" id="{C1E848E5-21E0-0A46-976F-5F74E418DBAD}"/>
              </a:ext>
            </a:extLst>
          </p:cNvPr>
          <p:cNvSpPr txBox="1"/>
          <p:nvPr/>
        </p:nvSpPr>
        <p:spPr>
          <a:xfrm>
            <a:off x="4984560" y="3610092"/>
            <a:ext cx="81144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10,000</a:t>
            </a:r>
          </a:p>
        </p:txBody>
      </p:sp>
      <p:sp>
        <p:nvSpPr>
          <p:cNvPr id="215" name="TextBox 214">
            <a:extLst>
              <a:ext uri="{FF2B5EF4-FFF2-40B4-BE49-F238E27FC236}">
                <a16:creationId xmlns:a16="http://schemas.microsoft.com/office/drawing/2014/main" id="{4D2B276C-17E8-F34D-8EA7-F3F8C85A5737}"/>
              </a:ext>
            </a:extLst>
          </p:cNvPr>
          <p:cNvSpPr txBox="1"/>
          <p:nvPr/>
        </p:nvSpPr>
        <p:spPr>
          <a:xfrm>
            <a:off x="7429894" y="59050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700</a:t>
            </a:r>
          </a:p>
        </p:txBody>
      </p:sp>
      <p:sp>
        <p:nvSpPr>
          <p:cNvPr id="217" name="Down Arrow 216">
            <a:extLst>
              <a:ext uri="{FF2B5EF4-FFF2-40B4-BE49-F238E27FC236}">
                <a16:creationId xmlns:a16="http://schemas.microsoft.com/office/drawing/2014/main" id="{F8618D62-2A62-F241-A7EE-1EBE8B7E7961}"/>
              </a:ext>
            </a:extLst>
          </p:cNvPr>
          <p:cNvSpPr/>
          <p:nvPr/>
        </p:nvSpPr>
        <p:spPr>
          <a:xfrm rot="10800000">
            <a:off x="6984000" y="59430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8" name="Down Arrow 217">
            <a:extLst>
              <a:ext uri="{FF2B5EF4-FFF2-40B4-BE49-F238E27FC236}">
                <a16:creationId xmlns:a16="http://schemas.microsoft.com/office/drawing/2014/main" id="{4482D691-4D69-A242-A177-A1C5F39277C4}"/>
              </a:ext>
            </a:extLst>
          </p:cNvPr>
          <p:cNvSpPr/>
          <p:nvPr/>
        </p:nvSpPr>
        <p:spPr>
          <a:xfrm rot="10800000">
            <a:off x="10548000" y="3653367"/>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19" name="Down Arrow 218">
            <a:extLst>
              <a:ext uri="{FF2B5EF4-FFF2-40B4-BE49-F238E27FC236}">
                <a16:creationId xmlns:a16="http://schemas.microsoft.com/office/drawing/2014/main" id="{416110E3-A2AB-8642-98D1-C205A158295A}"/>
              </a:ext>
            </a:extLst>
          </p:cNvPr>
          <p:cNvSpPr/>
          <p:nvPr/>
        </p:nvSpPr>
        <p:spPr>
          <a:xfrm rot="10800000">
            <a:off x="3096000" y="5082325"/>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D59EDECC-B1D1-B040-BBB3-304302444F36}"/>
              </a:ext>
            </a:extLst>
          </p:cNvPr>
          <p:cNvSpPr txBox="1"/>
          <p:nvPr/>
        </p:nvSpPr>
        <p:spPr>
          <a:xfrm>
            <a:off x="3469894" y="199470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a:t>
            </a:r>
          </a:p>
        </p:txBody>
      </p:sp>
      <p:sp>
        <p:nvSpPr>
          <p:cNvPr id="221" name="Down Arrow 220">
            <a:extLst>
              <a:ext uri="{FF2B5EF4-FFF2-40B4-BE49-F238E27FC236}">
                <a16:creationId xmlns:a16="http://schemas.microsoft.com/office/drawing/2014/main" id="{123666BC-850F-5440-BFCE-47B8E5B5429B}"/>
              </a:ext>
            </a:extLst>
          </p:cNvPr>
          <p:cNvSpPr/>
          <p:nvPr/>
        </p:nvSpPr>
        <p:spPr>
          <a:xfrm rot="10800000">
            <a:off x="3007666" y="204993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TextBox 221">
            <a:extLst>
              <a:ext uri="{FF2B5EF4-FFF2-40B4-BE49-F238E27FC236}">
                <a16:creationId xmlns:a16="http://schemas.microsoft.com/office/drawing/2014/main" id="{4E8E55AB-8646-4444-AA0F-27111F6035C3}"/>
              </a:ext>
            </a:extLst>
          </p:cNvPr>
          <p:cNvSpPr txBox="1"/>
          <p:nvPr/>
        </p:nvSpPr>
        <p:spPr>
          <a:xfrm>
            <a:off x="7315968" y="1713373"/>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6,000</a:t>
            </a:r>
          </a:p>
        </p:txBody>
      </p:sp>
      <p:sp>
        <p:nvSpPr>
          <p:cNvPr id="223" name="Down Arrow 222">
            <a:extLst>
              <a:ext uri="{FF2B5EF4-FFF2-40B4-BE49-F238E27FC236}">
                <a16:creationId xmlns:a16="http://schemas.microsoft.com/office/drawing/2014/main" id="{0348B326-3934-544A-9863-1DBB73605FFD}"/>
              </a:ext>
            </a:extLst>
          </p:cNvPr>
          <p:cNvSpPr/>
          <p:nvPr/>
        </p:nvSpPr>
        <p:spPr>
          <a:xfrm rot="10800000">
            <a:off x="6984000" y="174904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24" name="TextBox 223">
            <a:extLst>
              <a:ext uri="{FF2B5EF4-FFF2-40B4-BE49-F238E27FC236}">
                <a16:creationId xmlns:a16="http://schemas.microsoft.com/office/drawing/2014/main" id="{9FB519A9-7A2E-DD4C-80EF-2E9F055E7B71}"/>
              </a:ext>
            </a:extLst>
          </p:cNvPr>
          <p:cNvSpPr txBox="1"/>
          <p:nvPr/>
        </p:nvSpPr>
        <p:spPr>
          <a:xfrm>
            <a:off x="1501235" y="3588336"/>
            <a:ext cx="697627"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6,000</a:t>
            </a:r>
          </a:p>
        </p:txBody>
      </p:sp>
      <p:sp>
        <p:nvSpPr>
          <p:cNvPr id="225" name="Down Arrow 224">
            <a:extLst>
              <a:ext uri="{FF2B5EF4-FFF2-40B4-BE49-F238E27FC236}">
                <a16:creationId xmlns:a16="http://schemas.microsoft.com/office/drawing/2014/main" id="{498F1F2D-AFF0-0447-A7AF-833EA4923B30}"/>
              </a:ext>
            </a:extLst>
          </p:cNvPr>
          <p:cNvSpPr/>
          <p:nvPr/>
        </p:nvSpPr>
        <p:spPr>
          <a:xfrm rot="10800000">
            <a:off x="1249425" y="363766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TextBox 225">
            <a:extLst>
              <a:ext uri="{FF2B5EF4-FFF2-40B4-BE49-F238E27FC236}">
                <a16:creationId xmlns:a16="http://schemas.microsoft.com/office/drawing/2014/main" id="{6A2130B0-8D0D-7E48-9878-BAF1C7148D0E}"/>
              </a:ext>
            </a:extLst>
          </p:cNvPr>
          <p:cNvSpPr txBox="1"/>
          <p:nvPr/>
        </p:nvSpPr>
        <p:spPr>
          <a:xfrm>
            <a:off x="5269894" y="336508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27" name="Down Arrow 226">
            <a:extLst>
              <a:ext uri="{FF2B5EF4-FFF2-40B4-BE49-F238E27FC236}">
                <a16:creationId xmlns:a16="http://schemas.microsoft.com/office/drawing/2014/main" id="{99B9ED82-E5B8-C646-AC01-C0366CC8F221}"/>
              </a:ext>
            </a:extLst>
          </p:cNvPr>
          <p:cNvSpPr/>
          <p:nvPr/>
        </p:nvSpPr>
        <p:spPr>
          <a:xfrm>
            <a:off x="4824000" y="342934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Down Arrow 227">
            <a:extLst>
              <a:ext uri="{FF2B5EF4-FFF2-40B4-BE49-F238E27FC236}">
                <a16:creationId xmlns:a16="http://schemas.microsoft.com/office/drawing/2014/main" id="{2152DDC7-2D10-5346-9C23-BE254FCB2885}"/>
              </a:ext>
            </a:extLst>
          </p:cNvPr>
          <p:cNvSpPr/>
          <p:nvPr/>
        </p:nvSpPr>
        <p:spPr>
          <a:xfrm rot="10800000">
            <a:off x="4824000" y="366250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TextBox 228">
            <a:extLst>
              <a:ext uri="{FF2B5EF4-FFF2-40B4-BE49-F238E27FC236}">
                <a16:creationId xmlns:a16="http://schemas.microsoft.com/office/drawing/2014/main" id="{917D7B85-8035-DD49-AD3C-653CAF962405}"/>
              </a:ext>
            </a:extLst>
          </p:cNvPr>
          <p:cNvSpPr txBox="1"/>
          <p:nvPr/>
        </p:nvSpPr>
        <p:spPr>
          <a:xfrm>
            <a:off x="5305894" y="589386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0" name="Down Arrow 229">
            <a:extLst>
              <a:ext uri="{FF2B5EF4-FFF2-40B4-BE49-F238E27FC236}">
                <a16:creationId xmlns:a16="http://schemas.microsoft.com/office/drawing/2014/main" id="{DB474155-D7F2-F240-A8D0-B1E59F873FFC}"/>
              </a:ext>
            </a:extLst>
          </p:cNvPr>
          <p:cNvSpPr/>
          <p:nvPr/>
        </p:nvSpPr>
        <p:spPr>
          <a:xfrm rot="10800000">
            <a:off x="4860000" y="594474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TextBox 230">
            <a:extLst>
              <a:ext uri="{FF2B5EF4-FFF2-40B4-BE49-F238E27FC236}">
                <a16:creationId xmlns:a16="http://schemas.microsoft.com/office/drawing/2014/main" id="{E781F1E4-D0BB-7344-9A1F-F9862372A244}"/>
              </a:ext>
            </a:extLst>
          </p:cNvPr>
          <p:cNvSpPr txBox="1"/>
          <p:nvPr/>
        </p:nvSpPr>
        <p:spPr>
          <a:xfrm>
            <a:off x="7429894" y="564524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32" name="Down Arrow 231">
            <a:extLst>
              <a:ext uri="{FF2B5EF4-FFF2-40B4-BE49-F238E27FC236}">
                <a16:creationId xmlns:a16="http://schemas.microsoft.com/office/drawing/2014/main" id="{83E0389C-B1BE-E148-8BB7-82E709CC82B9}"/>
              </a:ext>
            </a:extLst>
          </p:cNvPr>
          <p:cNvSpPr/>
          <p:nvPr/>
        </p:nvSpPr>
        <p:spPr>
          <a:xfrm rot="10800000">
            <a:off x="6984000" y="5695376"/>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DA2E6378-B98F-344B-92C0-802413B38803}"/>
              </a:ext>
            </a:extLst>
          </p:cNvPr>
          <p:cNvSpPr txBox="1"/>
          <p:nvPr/>
        </p:nvSpPr>
        <p:spPr>
          <a:xfrm>
            <a:off x="5269894" y="122206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600</a:t>
            </a:r>
          </a:p>
        </p:txBody>
      </p:sp>
      <p:sp>
        <p:nvSpPr>
          <p:cNvPr id="234" name="Down Arrow 233">
            <a:extLst>
              <a:ext uri="{FF2B5EF4-FFF2-40B4-BE49-F238E27FC236}">
                <a16:creationId xmlns:a16="http://schemas.microsoft.com/office/drawing/2014/main" id="{4876771A-E466-B444-9521-BC39F491E76C}"/>
              </a:ext>
            </a:extLst>
          </p:cNvPr>
          <p:cNvSpPr/>
          <p:nvPr/>
        </p:nvSpPr>
        <p:spPr>
          <a:xfrm rot="10800000">
            <a:off x="4824771" y="126334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BFCD53AC-87EC-304E-8466-777A66168B3E}"/>
              </a:ext>
            </a:extLst>
          </p:cNvPr>
          <p:cNvSpPr txBox="1"/>
          <p:nvPr/>
        </p:nvSpPr>
        <p:spPr>
          <a:xfrm>
            <a:off x="5269894" y="311806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300</a:t>
            </a:r>
          </a:p>
        </p:txBody>
      </p:sp>
      <p:sp>
        <p:nvSpPr>
          <p:cNvPr id="236" name="Down Arrow 235">
            <a:extLst>
              <a:ext uri="{FF2B5EF4-FFF2-40B4-BE49-F238E27FC236}">
                <a16:creationId xmlns:a16="http://schemas.microsoft.com/office/drawing/2014/main" id="{1351EA2C-0F69-5B4E-AC1B-79354EC211BC}"/>
              </a:ext>
            </a:extLst>
          </p:cNvPr>
          <p:cNvSpPr/>
          <p:nvPr/>
        </p:nvSpPr>
        <p:spPr>
          <a:xfrm>
            <a:off x="4824000" y="3182321"/>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TextBox 236">
            <a:extLst>
              <a:ext uri="{FF2B5EF4-FFF2-40B4-BE49-F238E27FC236}">
                <a16:creationId xmlns:a16="http://schemas.microsoft.com/office/drawing/2014/main" id="{AD65D871-C325-C44B-ABB2-75EC8DFE6FFF}"/>
              </a:ext>
            </a:extLst>
          </p:cNvPr>
          <p:cNvSpPr txBox="1"/>
          <p:nvPr/>
        </p:nvSpPr>
        <p:spPr>
          <a:xfrm>
            <a:off x="5305894" y="5646024"/>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300</a:t>
            </a:r>
          </a:p>
        </p:txBody>
      </p:sp>
      <p:sp>
        <p:nvSpPr>
          <p:cNvPr id="238" name="Down Arrow 237">
            <a:extLst>
              <a:ext uri="{FF2B5EF4-FFF2-40B4-BE49-F238E27FC236}">
                <a16:creationId xmlns:a16="http://schemas.microsoft.com/office/drawing/2014/main" id="{95A1CE39-8568-0648-8BF3-E3811DC983C4}"/>
              </a:ext>
            </a:extLst>
          </p:cNvPr>
          <p:cNvSpPr/>
          <p:nvPr/>
        </p:nvSpPr>
        <p:spPr>
          <a:xfrm rot="10800000">
            <a:off x="4860000" y="5696904"/>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TextBox 238">
            <a:extLst>
              <a:ext uri="{FF2B5EF4-FFF2-40B4-BE49-F238E27FC236}">
                <a16:creationId xmlns:a16="http://schemas.microsoft.com/office/drawing/2014/main" id="{A523F897-551A-8F49-B6AB-51DBFD3C53C0}"/>
              </a:ext>
            </a:extLst>
          </p:cNvPr>
          <p:cNvSpPr txBox="1"/>
          <p:nvPr/>
        </p:nvSpPr>
        <p:spPr>
          <a:xfrm>
            <a:off x="3599552" y="4796571"/>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250</a:t>
            </a:r>
          </a:p>
        </p:txBody>
      </p:sp>
      <p:sp>
        <p:nvSpPr>
          <p:cNvPr id="240" name="Down Arrow 239">
            <a:extLst>
              <a:ext uri="{FF2B5EF4-FFF2-40B4-BE49-F238E27FC236}">
                <a16:creationId xmlns:a16="http://schemas.microsoft.com/office/drawing/2014/main" id="{07DD916A-3850-9F4F-81C8-0C94788A77D2}"/>
              </a:ext>
            </a:extLst>
          </p:cNvPr>
          <p:cNvSpPr/>
          <p:nvPr/>
        </p:nvSpPr>
        <p:spPr>
          <a:xfrm rot="10800000">
            <a:off x="3096000" y="484745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TextBox 240">
            <a:extLst>
              <a:ext uri="{FF2B5EF4-FFF2-40B4-BE49-F238E27FC236}">
                <a16:creationId xmlns:a16="http://schemas.microsoft.com/office/drawing/2014/main" id="{88F3874F-A130-C843-9E72-AFB2DD902123}"/>
              </a:ext>
            </a:extLst>
          </p:cNvPr>
          <p:cNvSpPr txBox="1"/>
          <p:nvPr/>
        </p:nvSpPr>
        <p:spPr>
          <a:xfrm>
            <a:off x="7487489" y="1462635"/>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250</a:t>
            </a:r>
          </a:p>
        </p:txBody>
      </p:sp>
      <p:sp>
        <p:nvSpPr>
          <p:cNvPr id="242" name="Down Arrow 241">
            <a:extLst>
              <a:ext uri="{FF2B5EF4-FFF2-40B4-BE49-F238E27FC236}">
                <a16:creationId xmlns:a16="http://schemas.microsoft.com/office/drawing/2014/main" id="{84AF3014-B3DD-BD46-8650-EE907DDD90EA}"/>
              </a:ext>
            </a:extLst>
          </p:cNvPr>
          <p:cNvSpPr/>
          <p:nvPr/>
        </p:nvSpPr>
        <p:spPr>
          <a:xfrm rot="10800000">
            <a:off x="6984000" y="149830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3" name="TextBox 242">
            <a:extLst>
              <a:ext uri="{FF2B5EF4-FFF2-40B4-BE49-F238E27FC236}">
                <a16:creationId xmlns:a16="http://schemas.microsoft.com/office/drawing/2014/main" id="{5B2E3768-A879-AE44-BA1D-3F82ECAC6E48}"/>
              </a:ext>
            </a:extLst>
          </p:cNvPr>
          <p:cNvSpPr txBox="1"/>
          <p:nvPr/>
        </p:nvSpPr>
        <p:spPr>
          <a:xfrm>
            <a:off x="9285817" y="1715500"/>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a:t>
            </a:r>
          </a:p>
        </p:txBody>
      </p:sp>
      <p:sp>
        <p:nvSpPr>
          <p:cNvPr id="245" name="TextBox 244">
            <a:extLst>
              <a:ext uri="{FF2B5EF4-FFF2-40B4-BE49-F238E27FC236}">
                <a16:creationId xmlns:a16="http://schemas.microsoft.com/office/drawing/2014/main" id="{30F9F41D-65FA-3E4A-B645-18A9F04A48C7}"/>
              </a:ext>
            </a:extLst>
          </p:cNvPr>
          <p:cNvSpPr txBox="1"/>
          <p:nvPr/>
        </p:nvSpPr>
        <p:spPr>
          <a:xfrm>
            <a:off x="5269894" y="965882"/>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600</a:t>
            </a:r>
          </a:p>
        </p:txBody>
      </p:sp>
      <p:sp>
        <p:nvSpPr>
          <p:cNvPr id="246" name="Down Arrow 245">
            <a:extLst>
              <a:ext uri="{FF2B5EF4-FFF2-40B4-BE49-F238E27FC236}">
                <a16:creationId xmlns:a16="http://schemas.microsoft.com/office/drawing/2014/main" id="{810B7F9B-FFF6-7646-B180-66C5E6B1ADE6}"/>
              </a:ext>
            </a:extLst>
          </p:cNvPr>
          <p:cNvSpPr/>
          <p:nvPr/>
        </p:nvSpPr>
        <p:spPr>
          <a:xfrm>
            <a:off x="4825605" y="10220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TextBox 246">
            <a:extLst>
              <a:ext uri="{FF2B5EF4-FFF2-40B4-BE49-F238E27FC236}">
                <a16:creationId xmlns:a16="http://schemas.microsoft.com/office/drawing/2014/main" id="{AA659AB1-43FB-D747-AC50-E4454DC4B036}"/>
              </a:ext>
            </a:extLst>
          </p:cNvPr>
          <p:cNvSpPr txBox="1"/>
          <p:nvPr/>
        </p:nvSpPr>
        <p:spPr>
          <a:xfrm>
            <a:off x="7543708" y="5375143"/>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90</a:t>
            </a:r>
          </a:p>
        </p:txBody>
      </p:sp>
      <p:sp>
        <p:nvSpPr>
          <p:cNvPr id="248" name="Down Arrow 247">
            <a:extLst>
              <a:ext uri="{FF2B5EF4-FFF2-40B4-BE49-F238E27FC236}">
                <a16:creationId xmlns:a16="http://schemas.microsoft.com/office/drawing/2014/main" id="{12BC87CD-B219-D944-A303-51AE7219B591}"/>
              </a:ext>
            </a:extLst>
          </p:cNvPr>
          <p:cNvSpPr/>
          <p:nvPr/>
        </p:nvSpPr>
        <p:spPr>
          <a:xfrm rot="10800000">
            <a:off x="6984000" y="5425275"/>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49" name="TextBox 248">
            <a:extLst>
              <a:ext uri="{FF2B5EF4-FFF2-40B4-BE49-F238E27FC236}">
                <a16:creationId xmlns:a16="http://schemas.microsoft.com/office/drawing/2014/main" id="{A2C44290-0620-2943-8A42-C52EE722BCBB}"/>
              </a:ext>
            </a:extLst>
          </p:cNvPr>
          <p:cNvSpPr txBox="1"/>
          <p:nvPr/>
        </p:nvSpPr>
        <p:spPr>
          <a:xfrm>
            <a:off x="8947923" y="1452209"/>
            <a:ext cx="8640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90</a:t>
            </a:r>
          </a:p>
        </p:txBody>
      </p:sp>
      <p:sp>
        <p:nvSpPr>
          <p:cNvPr id="251" name="TextBox 250">
            <a:extLst>
              <a:ext uri="{FF2B5EF4-FFF2-40B4-BE49-F238E27FC236}">
                <a16:creationId xmlns:a16="http://schemas.microsoft.com/office/drawing/2014/main" id="{42AF0AB4-8D2B-0143-996A-B4981D471025}"/>
              </a:ext>
            </a:extLst>
          </p:cNvPr>
          <p:cNvSpPr txBox="1"/>
          <p:nvPr/>
        </p:nvSpPr>
        <p:spPr>
          <a:xfrm>
            <a:off x="5383708" y="2869537"/>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30</a:t>
            </a:r>
          </a:p>
        </p:txBody>
      </p:sp>
      <p:sp>
        <p:nvSpPr>
          <p:cNvPr id="252" name="Down Arrow 251">
            <a:extLst>
              <a:ext uri="{FF2B5EF4-FFF2-40B4-BE49-F238E27FC236}">
                <a16:creationId xmlns:a16="http://schemas.microsoft.com/office/drawing/2014/main" id="{A7123581-9911-2E40-8E28-9FC2BB675D83}"/>
              </a:ext>
            </a:extLst>
          </p:cNvPr>
          <p:cNvSpPr/>
          <p:nvPr/>
        </p:nvSpPr>
        <p:spPr>
          <a:xfrm>
            <a:off x="4824000" y="2933798"/>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TextBox 252">
            <a:extLst>
              <a:ext uri="{FF2B5EF4-FFF2-40B4-BE49-F238E27FC236}">
                <a16:creationId xmlns:a16="http://schemas.microsoft.com/office/drawing/2014/main" id="{1F19AD71-5F84-1F46-AE8C-130720EF36F1}"/>
              </a:ext>
            </a:extLst>
          </p:cNvPr>
          <p:cNvSpPr txBox="1"/>
          <p:nvPr/>
        </p:nvSpPr>
        <p:spPr>
          <a:xfrm>
            <a:off x="5419708" y="5397501"/>
            <a:ext cx="41229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30</a:t>
            </a:r>
          </a:p>
        </p:txBody>
      </p:sp>
      <p:sp>
        <p:nvSpPr>
          <p:cNvPr id="254" name="Down Arrow 253">
            <a:extLst>
              <a:ext uri="{FF2B5EF4-FFF2-40B4-BE49-F238E27FC236}">
                <a16:creationId xmlns:a16="http://schemas.microsoft.com/office/drawing/2014/main" id="{21A7DE91-A1BB-F143-9944-47847F9AE787}"/>
              </a:ext>
            </a:extLst>
          </p:cNvPr>
          <p:cNvSpPr/>
          <p:nvPr/>
        </p:nvSpPr>
        <p:spPr>
          <a:xfrm rot="10800000">
            <a:off x="4860000" y="5448381"/>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TextBox 254">
            <a:extLst>
              <a:ext uri="{FF2B5EF4-FFF2-40B4-BE49-F238E27FC236}">
                <a16:creationId xmlns:a16="http://schemas.microsoft.com/office/drawing/2014/main" id="{05B1A396-D0F4-AF4A-BCBC-DE574C091153}"/>
              </a:ext>
            </a:extLst>
          </p:cNvPr>
          <p:cNvSpPr txBox="1"/>
          <p:nvPr/>
        </p:nvSpPr>
        <p:spPr>
          <a:xfrm>
            <a:off x="5269894" y="2157099"/>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800</a:t>
            </a:r>
          </a:p>
        </p:txBody>
      </p:sp>
      <p:sp>
        <p:nvSpPr>
          <p:cNvPr id="256" name="Down Arrow 255">
            <a:extLst>
              <a:ext uri="{FF2B5EF4-FFF2-40B4-BE49-F238E27FC236}">
                <a16:creationId xmlns:a16="http://schemas.microsoft.com/office/drawing/2014/main" id="{38C36F68-D429-D34F-9A05-65CE9CE1A050}"/>
              </a:ext>
            </a:extLst>
          </p:cNvPr>
          <p:cNvSpPr/>
          <p:nvPr/>
        </p:nvSpPr>
        <p:spPr>
          <a:xfrm rot="10800000">
            <a:off x="4824000" y="2198378"/>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TextBox 258">
            <a:extLst>
              <a:ext uri="{FF2B5EF4-FFF2-40B4-BE49-F238E27FC236}">
                <a16:creationId xmlns:a16="http://schemas.microsoft.com/office/drawing/2014/main" id="{17178582-0F2F-0E48-9096-C57B00200624}"/>
              </a:ext>
            </a:extLst>
          </p:cNvPr>
          <p:cNvSpPr txBox="1"/>
          <p:nvPr/>
        </p:nvSpPr>
        <p:spPr>
          <a:xfrm>
            <a:off x="1816755" y="5897226"/>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AD47">
                    <a:lumMod val="75000"/>
                  </a:srgbClr>
                </a:solidFill>
                <a:effectLst/>
                <a:uLnTx/>
                <a:uFillTx/>
                <a:latin typeface="Avenir"/>
                <a:ea typeface="+mn-ea"/>
                <a:cs typeface="+mn-cs"/>
              </a:rPr>
              <a:t>100</a:t>
            </a:r>
          </a:p>
        </p:txBody>
      </p:sp>
      <p:sp>
        <p:nvSpPr>
          <p:cNvPr id="260" name="Down Arrow 259">
            <a:extLst>
              <a:ext uri="{FF2B5EF4-FFF2-40B4-BE49-F238E27FC236}">
                <a16:creationId xmlns:a16="http://schemas.microsoft.com/office/drawing/2014/main" id="{14A5B91A-41ED-424E-AFFC-4DC1EF5555A7}"/>
              </a:ext>
            </a:extLst>
          </p:cNvPr>
          <p:cNvSpPr/>
          <p:nvPr/>
        </p:nvSpPr>
        <p:spPr>
          <a:xfrm rot="10800000">
            <a:off x="1296000" y="5947200"/>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5" name="Group 274">
            <a:extLst>
              <a:ext uri="{FF2B5EF4-FFF2-40B4-BE49-F238E27FC236}">
                <a16:creationId xmlns:a16="http://schemas.microsoft.com/office/drawing/2014/main" id="{0453C8DB-4862-DB4A-B585-8CA95BFC63F2}"/>
              </a:ext>
            </a:extLst>
          </p:cNvPr>
          <p:cNvGrpSpPr>
            <a:grpSpLocks noChangeAspect="1"/>
          </p:cNvGrpSpPr>
          <p:nvPr/>
        </p:nvGrpSpPr>
        <p:grpSpPr>
          <a:xfrm>
            <a:off x="2528691" y="1497833"/>
            <a:ext cx="309700" cy="223917"/>
            <a:chOff x="756599" y="3715226"/>
            <a:chExt cx="321512" cy="232457"/>
          </a:xfrm>
        </p:grpSpPr>
        <p:sp>
          <p:nvSpPr>
            <p:cNvPr id="276" name="Oval 275">
              <a:extLst>
                <a:ext uri="{FF2B5EF4-FFF2-40B4-BE49-F238E27FC236}">
                  <a16:creationId xmlns:a16="http://schemas.microsoft.com/office/drawing/2014/main" id="{774D601C-555F-6541-9D58-035F53E13D4B}"/>
                </a:ext>
              </a:extLst>
            </p:cNvPr>
            <p:cNvSpPr>
              <a:spLocks noChangeAspect="1"/>
            </p:cNvSpPr>
            <p:nvPr/>
          </p:nvSpPr>
          <p:spPr>
            <a:xfrm>
              <a:off x="810780" y="3715226"/>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77" name="Rectangle 276">
              <a:extLst>
                <a:ext uri="{FF2B5EF4-FFF2-40B4-BE49-F238E27FC236}">
                  <a16:creationId xmlns:a16="http://schemas.microsoft.com/office/drawing/2014/main" id="{BA257676-24B8-1342-B932-23DDEB005B47}"/>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grpSp>
        <p:nvGrpSpPr>
          <p:cNvPr id="278" name="Group 277">
            <a:extLst>
              <a:ext uri="{FF2B5EF4-FFF2-40B4-BE49-F238E27FC236}">
                <a16:creationId xmlns:a16="http://schemas.microsoft.com/office/drawing/2014/main" id="{775D2738-1A15-3D43-963E-83A150D3DD08}"/>
              </a:ext>
            </a:extLst>
          </p:cNvPr>
          <p:cNvGrpSpPr>
            <a:grpSpLocks noChangeAspect="1"/>
          </p:cNvGrpSpPr>
          <p:nvPr/>
        </p:nvGrpSpPr>
        <p:grpSpPr>
          <a:xfrm>
            <a:off x="2528691" y="1763611"/>
            <a:ext cx="309700" cy="223916"/>
            <a:chOff x="756599" y="3715227"/>
            <a:chExt cx="321512" cy="232456"/>
          </a:xfrm>
        </p:grpSpPr>
        <p:sp>
          <p:nvSpPr>
            <p:cNvPr id="279" name="Oval 278">
              <a:extLst>
                <a:ext uri="{FF2B5EF4-FFF2-40B4-BE49-F238E27FC236}">
                  <a16:creationId xmlns:a16="http://schemas.microsoft.com/office/drawing/2014/main" id="{E14654BD-BDE4-0748-912C-22432B5DD3D8}"/>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0" name="Rectangle 279">
              <a:extLst>
                <a:ext uri="{FF2B5EF4-FFF2-40B4-BE49-F238E27FC236}">
                  <a16:creationId xmlns:a16="http://schemas.microsoft.com/office/drawing/2014/main" id="{6A79CA8D-AC8C-2649-8D3F-6C8279757C83}"/>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281" name="Group 280">
            <a:extLst>
              <a:ext uri="{FF2B5EF4-FFF2-40B4-BE49-F238E27FC236}">
                <a16:creationId xmlns:a16="http://schemas.microsoft.com/office/drawing/2014/main" id="{038C4DBA-DFAC-4340-8960-9AF8BB8FC7AF}"/>
              </a:ext>
            </a:extLst>
          </p:cNvPr>
          <p:cNvGrpSpPr>
            <a:grpSpLocks noChangeAspect="1"/>
          </p:cNvGrpSpPr>
          <p:nvPr/>
        </p:nvGrpSpPr>
        <p:grpSpPr>
          <a:xfrm>
            <a:off x="2528691" y="2037441"/>
            <a:ext cx="309700" cy="223916"/>
            <a:chOff x="756599" y="3715227"/>
            <a:chExt cx="321512" cy="232456"/>
          </a:xfrm>
        </p:grpSpPr>
        <p:sp>
          <p:nvSpPr>
            <p:cNvPr id="282" name="Oval 281">
              <a:extLst>
                <a:ext uri="{FF2B5EF4-FFF2-40B4-BE49-F238E27FC236}">
                  <a16:creationId xmlns:a16="http://schemas.microsoft.com/office/drawing/2014/main" id="{D97D5EE0-8446-1244-A657-E9DBF68238D5}"/>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3" name="Rectangle 282">
              <a:extLst>
                <a:ext uri="{FF2B5EF4-FFF2-40B4-BE49-F238E27FC236}">
                  <a16:creationId xmlns:a16="http://schemas.microsoft.com/office/drawing/2014/main" id="{56AA7E7C-0592-B744-AFA9-D3A064F8B33C}"/>
                </a:ext>
              </a:extLst>
            </p:cNvPr>
            <p:cNvSpPr/>
            <p:nvPr/>
          </p:nvSpPr>
          <p:spPr>
            <a:xfrm>
              <a:off x="756599" y="3724022"/>
              <a:ext cx="321512"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284" name="Group 283">
            <a:extLst>
              <a:ext uri="{FF2B5EF4-FFF2-40B4-BE49-F238E27FC236}">
                <a16:creationId xmlns:a16="http://schemas.microsoft.com/office/drawing/2014/main" id="{C90B4E07-594A-A14A-8963-85FDC07BC01C}"/>
              </a:ext>
            </a:extLst>
          </p:cNvPr>
          <p:cNvGrpSpPr>
            <a:grpSpLocks/>
          </p:cNvGrpSpPr>
          <p:nvPr/>
        </p:nvGrpSpPr>
        <p:grpSpPr>
          <a:xfrm>
            <a:off x="2568712" y="2307277"/>
            <a:ext cx="247184" cy="223916"/>
            <a:chOff x="797287" y="3715227"/>
            <a:chExt cx="256611" cy="232456"/>
          </a:xfrm>
        </p:grpSpPr>
        <p:sp>
          <p:nvSpPr>
            <p:cNvPr id="285" name="Oval 284">
              <a:extLst>
                <a:ext uri="{FF2B5EF4-FFF2-40B4-BE49-F238E27FC236}">
                  <a16:creationId xmlns:a16="http://schemas.microsoft.com/office/drawing/2014/main" id="{A9473252-919C-714D-94C1-4DB022093053}"/>
                </a:ext>
              </a:extLst>
            </p:cNvPr>
            <p:cNvSpPr>
              <a:spLocks noChangeAspect="1"/>
            </p:cNvSpPr>
            <p:nvPr/>
          </p:nvSpPr>
          <p:spPr>
            <a:xfrm>
              <a:off x="810780" y="3715227"/>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6" name="Rectangle 285">
              <a:extLst>
                <a:ext uri="{FF2B5EF4-FFF2-40B4-BE49-F238E27FC236}">
                  <a16:creationId xmlns:a16="http://schemas.microsoft.com/office/drawing/2014/main" id="{FEF879C7-2ACE-1041-BB08-7AFBD04A6C03}"/>
                </a:ext>
              </a:extLst>
            </p:cNvPr>
            <p:cNvSpPr/>
            <p:nvPr/>
          </p:nvSpPr>
          <p:spPr>
            <a:xfrm>
              <a:off x="797287" y="3724022"/>
              <a:ext cx="256611"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287" name="Group 286">
            <a:extLst>
              <a:ext uri="{FF2B5EF4-FFF2-40B4-BE49-F238E27FC236}">
                <a16:creationId xmlns:a16="http://schemas.microsoft.com/office/drawing/2014/main" id="{BE926AC0-ACF9-5740-BF86-F896C99583F8}"/>
              </a:ext>
            </a:extLst>
          </p:cNvPr>
          <p:cNvGrpSpPr>
            <a:grpSpLocks noChangeAspect="1"/>
          </p:cNvGrpSpPr>
          <p:nvPr/>
        </p:nvGrpSpPr>
        <p:grpSpPr>
          <a:xfrm>
            <a:off x="2530414" y="2567405"/>
            <a:ext cx="300083" cy="223917"/>
            <a:chOff x="761592" y="3715226"/>
            <a:chExt cx="311527" cy="232457"/>
          </a:xfrm>
        </p:grpSpPr>
        <p:sp>
          <p:nvSpPr>
            <p:cNvPr id="288" name="Oval 287">
              <a:extLst>
                <a:ext uri="{FF2B5EF4-FFF2-40B4-BE49-F238E27FC236}">
                  <a16:creationId xmlns:a16="http://schemas.microsoft.com/office/drawing/2014/main" id="{6C9AD204-992D-7340-9007-FB781F35F3D4}"/>
                </a:ext>
              </a:extLst>
            </p:cNvPr>
            <p:cNvSpPr>
              <a:spLocks noChangeAspect="1"/>
            </p:cNvSpPr>
            <p:nvPr/>
          </p:nvSpPr>
          <p:spPr>
            <a:xfrm>
              <a:off x="810780" y="3715226"/>
              <a:ext cx="224238" cy="224238"/>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89" name="Rectangle 288">
              <a:extLst>
                <a:ext uri="{FF2B5EF4-FFF2-40B4-BE49-F238E27FC236}">
                  <a16:creationId xmlns:a16="http://schemas.microsoft.com/office/drawing/2014/main" id="{B802E40B-4561-B544-B398-60B28F4017E1}"/>
                </a:ext>
              </a:extLst>
            </p:cNvPr>
            <p:cNvSpPr/>
            <p:nvPr/>
          </p:nvSpPr>
          <p:spPr>
            <a:xfrm>
              <a:off x="761592" y="3724022"/>
              <a:ext cx="311527" cy="22366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290" name="Group 289">
            <a:extLst>
              <a:ext uri="{FF2B5EF4-FFF2-40B4-BE49-F238E27FC236}">
                <a16:creationId xmlns:a16="http://schemas.microsoft.com/office/drawing/2014/main" id="{38EED77C-46A6-6E47-A051-2199A74CA1A8}"/>
              </a:ext>
            </a:extLst>
          </p:cNvPr>
          <p:cNvGrpSpPr>
            <a:grpSpLocks noChangeAspect="1"/>
          </p:cNvGrpSpPr>
          <p:nvPr/>
        </p:nvGrpSpPr>
        <p:grpSpPr>
          <a:xfrm>
            <a:off x="2574025" y="2841900"/>
            <a:ext cx="245580" cy="224238"/>
            <a:chOff x="802803" y="3715228"/>
            <a:chExt cx="245580" cy="224238"/>
          </a:xfrm>
        </p:grpSpPr>
        <p:sp>
          <p:nvSpPr>
            <p:cNvPr id="291" name="Oval 290">
              <a:extLst>
                <a:ext uri="{FF2B5EF4-FFF2-40B4-BE49-F238E27FC236}">
                  <a16:creationId xmlns:a16="http://schemas.microsoft.com/office/drawing/2014/main" id="{6F479D06-F682-8D44-B53B-0D87422A018C}"/>
                </a:ext>
              </a:extLst>
            </p:cNvPr>
            <p:cNvSpPr>
              <a:spLocks noChangeAspect="1"/>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2" name="Rectangle 291">
              <a:extLst>
                <a:ext uri="{FF2B5EF4-FFF2-40B4-BE49-F238E27FC236}">
                  <a16:creationId xmlns:a16="http://schemas.microsoft.com/office/drawing/2014/main" id="{A225A6FB-DD05-924A-B22F-55802B79682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293" name="Group 292">
            <a:extLst>
              <a:ext uri="{FF2B5EF4-FFF2-40B4-BE49-F238E27FC236}">
                <a16:creationId xmlns:a16="http://schemas.microsoft.com/office/drawing/2014/main" id="{7EA12345-64B4-9B4F-80EB-C2490FE51E5A}"/>
              </a:ext>
            </a:extLst>
          </p:cNvPr>
          <p:cNvGrpSpPr>
            <a:grpSpLocks noChangeAspect="1"/>
          </p:cNvGrpSpPr>
          <p:nvPr/>
        </p:nvGrpSpPr>
        <p:grpSpPr>
          <a:xfrm>
            <a:off x="2574025" y="3121887"/>
            <a:ext cx="245580" cy="224238"/>
            <a:chOff x="802803" y="3715228"/>
            <a:chExt cx="245580" cy="224238"/>
          </a:xfrm>
        </p:grpSpPr>
        <p:sp>
          <p:nvSpPr>
            <p:cNvPr id="294" name="Oval 293">
              <a:extLst>
                <a:ext uri="{FF2B5EF4-FFF2-40B4-BE49-F238E27FC236}">
                  <a16:creationId xmlns:a16="http://schemas.microsoft.com/office/drawing/2014/main" id="{9D60FA63-7E57-514B-B70F-35F1B62DC48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5" name="Rectangle 294">
              <a:extLst>
                <a:ext uri="{FF2B5EF4-FFF2-40B4-BE49-F238E27FC236}">
                  <a16:creationId xmlns:a16="http://schemas.microsoft.com/office/drawing/2014/main" id="{BC466BB6-2DDD-2B44-A7A0-C1F9FDE7EFFE}"/>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296" name="Group 295">
            <a:extLst>
              <a:ext uri="{FF2B5EF4-FFF2-40B4-BE49-F238E27FC236}">
                <a16:creationId xmlns:a16="http://schemas.microsoft.com/office/drawing/2014/main" id="{268F4D50-BB31-204D-9E04-6E1CD0EFBD66}"/>
              </a:ext>
            </a:extLst>
          </p:cNvPr>
          <p:cNvGrpSpPr>
            <a:grpSpLocks noChangeAspect="1"/>
          </p:cNvGrpSpPr>
          <p:nvPr/>
        </p:nvGrpSpPr>
        <p:grpSpPr>
          <a:xfrm>
            <a:off x="2574025" y="3385828"/>
            <a:ext cx="245580" cy="224238"/>
            <a:chOff x="802803" y="3715228"/>
            <a:chExt cx="245580" cy="224238"/>
          </a:xfrm>
        </p:grpSpPr>
        <p:sp>
          <p:nvSpPr>
            <p:cNvPr id="297" name="Oval 296">
              <a:extLst>
                <a:ext uri="{FF2B5EF4-FFF2-40B4-BE49-F238E27FC236}">
                  <a16:creationId xmlns:a16="http://schemas.microsoft.com/office/drawing/2014/main" id="{782A7A6F-7C88-A64A-BBBA-21033EE930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298" name="Rectangle 297">
              <a:extLst>
                <a:ext uri="{FF2B5EF4-FFF2-40B4-BE49-F238E27FC236}">
                  <a16:creationId xmlns:a16="http://schemas.microsoft.com/office/drawing/2014/main" id="{DA43ACE3-A9BE-1749-B78B-EBAC46A85790}"/>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299" name="Group 298">
            <a:extLst>
              <a:ext uri="{FF2B5EF4-FFF2-40B4-BE49-F238E27FC236}">
                <a16:creationId xmlns:a16="http://schemas.microsoft.com/office/drawing/2014/main" id="{7165C54F-DEEF-8E4F-8153-F26E8569CBA2}"/>
              </a:ext>
            </a:extLst>
          </p:cNvPr>
          <p:cNvGrpSpPr>
            <a:grpSpLocks noChangeAspect="1"/>
          </p:cNvGrpSpPr>
          <p:nvPr/>
        </p:nvGrpSpPr>
        <p:grpSpPr>
          <a:xfrm>
            <a:off x="2574025" y="3649299"/>
            <a:ext cx="245580" cy="224238"/>
            <a:chOff x="802803" y="3715228"/>
            <a:chExt cx="245580" cy="224238"/>
          </a:xfrm>
        </p:grpSpPr>
        <p:sp>
          <p:nvSpPr>
            <p:cNvPr id="300" name="Oval 299">
              <a:extLst>
                <a:ext uri="{FF2B5EF4-FFF2-40B4-BE49-F238E27FC236}">
                  <a16:creationId xmlns:a16="http://schemas.microsoft.com/office/drawing/2014/main" id="{F7EA4154-958E-F04F-AE3B-F6F38D3B0CF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1" name="Rectangle 300">
              <a:extLst>
                <a:ext uri="{FF2B5EF4-FFF2-40B4-BE49-F238E27FC236}">
                  <a16:creationId xmlns:a16="http://schemas.microsoft.com/office/drawing/2014/main" id="{C1AB0AF5-F3E5-6243-B2D2-B5B640E1AB2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2" name="Group 301">
            <a:extLst>
              <a:ext uri="{FF2B5EF4-FFF2-40B4-BE49-F238E27FC236}">
                <a16:creationId xmlns:a16="http://schemas.microsoft.com/office/drawing/2014/main" id="{EB39509A-6AED-B54E-8E0C-F78CAD8D721A}"/>
              </a:ext>
            </a:extLst>
          </p:cNvPr>
          <p:cNvGrpSpPr/>
          <p:nvPr/>
        </p:nvGrpSpPr>
        <p:grpSpPr>
          <a:xfrm>
            <a:off x="10117559" y="1755851"/>
            <a:ext cx="245580" cy="224238"/>
            <a:chOff x="802803" y="3715228"/>
            <a:chExt cx="245580" cy="224238"/>
          </a:xfrm>
        </p:grpSpPr>
        <p:sp>
          <p:nvSpPr>
            <p:cNvPr id="303" name="Oval 302">
              <a:extLst>
                <a:ext uri="{FF2B5EF4-FFF2-40B4-BE49-F238E27FC236}">
                  <a16:creationId xmlns:a16="http://schemas.microsoft.com/office/drawing/2014/main" id="{99D93E88-A37F-6340-9178-872858ADD56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4" name="Rectangle 303">
              <a:extLst>
                <a:ext uri="{FF2B5EF4-FFF2-40B4-BE49-F238E27FC236}">
                  <a16:creationId xmlns:a16="http://schemas.microsoft.com/office/drawing/2014/main" id="{B9FDC708-E4C4-3E40-9111-1C2324351BB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a:t>
              </a:r>
            </a:p>
          </p:txBody>
        </p:sp>
      </p:grpSp>
      <p:grpSp>
        <p:nvGrpSpPr>
          <p:cNvPr id="305" name="Group 304">
            <a:extLst>
              <a:ext uri="{FF2B5EF4-FFF2-40B4-BE49-F238E27FC236}">
                <a16:creationId xmlns:a16="http://schemas.microsoft.com/office/drawing/2014/main" id="{78069252-B7CC-2040-ACB1-7ABB3C535C16}"/>
              </a:ext>
            </a:extLst>
          </p:cNvPr>
          <p:cNvGrpSpPr/>
          <p:nvPr/>
        </p:nvGrpSpPr>
        <p:grpSpPr>
          <a:xfrm>
            <a:off x="10116000" y="3650400"/>
            <a:ext cx="245580" cy="224238"/>
            <a:chOff x="802803" y="3715228"/>
            <a:chExt cx="245580" cy="224238"/>
          </a:xfrm>
        </p:grpSpPr>
        <p:sp>
          <p:nvSpPr>
            <p:cNvPr id="306" name="Oval 305">
              <a:extLst>
                <a:ext uri="{FF2B5EF4-FFF2-40B4-BE49-F238E27FC236}">
                  <a16:creationId xmlns:a16="http://schemas.microsoft.com/office/drawing/2014/main" id="{B5B11F87-FF18-FA41-B3A7-F478BDA13F9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07" name="Rectangle 306">
              <a:extLst>
                <a:ext uri="{FF2B5EF4-FFF2-40B4-BE49-F238E27FC236}">
                  <a16:creationId xmlns:a16="http://schemas.microsoft.com/office/drawing/2014/main" id="{92185CF5-72CD-6D45-A2D2-04FE2E48A2F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2</a:t>
              </a:r>
            </a:p>
          </p:txBody>
        </p:sp>
      </p:grpSp>
      <p:grpSp>
        <p:nvGrpSpPr>
          <p:cNvPr id="308" name="Group 307">
            <a:extLst>
              <a:ext uri="{FF2B5EF4-FFF2-40B4-BE49-F238E27FC236}">
                <a16:creationId xmlns:a16="http://schemas.microsoft.com/office/drawing/2014/main" id="{F5AC7503-8D5E-744A-9A74-F94440BE2E73}"/>
              </a:ext>
            </a:extLst>
          </p:cNvPr>
          <p:cNvGrpSpPr/>
          <p:nvPr/>
        </p:nvGrpSpPr>
        <p:grpSpPr>
          <a:xfrm>
            <a:off x="10117837" y="1489299"/>
            <a:ext cx="245580" cy="224238"/>
            <a:chOff x="802803" y="3715228"/>
            <a:chExt cx="245580" cy="224238"/>
          </a:xfrm>
        </p:grpSpPr>
        <p:sp>
          <p:nvSpPr>
            <p:cNvPr id="309" name="Oval 308">
              <a:extLst>
                <a:ext uri="{FF2B5EF4-FFF2-40B4-BE49-F238E27FC236}">
                  <a16:creationId xmlns:a16="http://schemas.microsoft.com/office/drawing/2014/main" id="{34C499B5-5C08-3940-8365-A8491CC03E7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0" name="Rectangle 309">
              <a:extLst>
                <a:ext uri="{FF2B5EF4-FFF2-40B4-BE49-F238E27FC236}">
                  <a16:creationId xmlns:a16="http://schemas.microsoft.com/office/drawing/2014/main" id="{0C9FD9E7-DBFE-D34B-AB0D-9C0103BD50A5}"/>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3</a:t>
              </a:r>
            </a:p>
          </p:txBody>
        </p:sp>
      </p:grpSp>
      <p:grpSp>
        <p:nvGrpSpPr>
          <p:cNvPr id="311" name="Group 310">
            <a:extLst>
              <a:ext uri="{FF2B5EF4-FFF2-40B4-BE49-F238E27FC236}">
                <a16:creationId xmlns:a16="http://schemas.microsoft.com/office/drawing/2014/main" id="{D1B5E61B-6B3D-5249-8AED-4BAE98B63F4F}"/>
              </a:ext>
            </a:extLst>
          </p:cNvPr>
          <p:cNvGrpSpPr/>
          <p:nvPr/>
        </p:nvGrpSpPr>
        <p:grpSpPr>
          <a:xfrm>
            <a:off x="6553087" y="1741845"/>
            <a:ext cx="245580" cy="224238"/>
            <a:chOff x="802803" y="3715228"/>
            <a:chExt cx="245580" cy="224238"/>
          </a:xfrm>
        </p:grpSpPr>
        <p:sp>
          <p:nvSpPr>
            <p:cNvPr id="312" name="Oval 311">
              <a:extLst>
                <a:ext uri="{FF2B5EF4-FFF2-40B4-BE49-F238E27FC236}">
                  <a16:creationId xmlns:a16="http://schemas.microsoft.com/office/drawing/2014/main" id="{8982AEFD-B198-C44C-804D-A50629792334}"/>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3" name="Rectangle 312">
              <a:extLst>
                <a:ext uri="{FF2B5EF4-FFF2-40B4-BE49-F238E27FC236}">
                  <a16:creationId xmlns:a16="http://schemas.microsoft.com/office/drawing/2014/main" id="{4A4DD9D3-74A8-794D-AAED-EA0F7AC36F98}"/>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4" name="Group 313">
            <a:extLst>
              <a:ext uri="{FF2B5EF4-FFF2-40B4-BE49-F238E27FC236}">
                <a16:creationId xmlns:a16="http://schemas.microsoft.com/office/drawing/2014/main" id="{5C2EBE43-9510-914B-AD3F-CFAE3C0523CD}"/>
              </a:ext>
            </a:extLst>
          </p:cNvPr>
          <p:cNvGrpSpPr/>
          <p:nvPr/>
        </p:nvGrpSpPr>
        <p:grpSpPr>
          <a:xfrm>
            <a:off x="784605" y="3629276"/>
            <a:ext cx="245580" cy="224238"/>
            <a:chOff x="802803" y="3715228"/>
            <a:chExt cx="245580" cy="224238"/>
          </a:xfrm>
        </p:grpSpPr>
        <p:sp>
          <p:nvSpPr>
            <p:cNvPr id="315" name="Oval 314">
              <a:extLst>
                <a:ext uri="{FF2B5EF4-FFF2-40B4-BE49-F238E27FC236}">
                  <a16:creationId xmlns:a16="http://schemas.microsoft.com/office/drawing/2014/main" id="{C69056FF-AC70-2E48-A272-306CC1A4981B}"/>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6" name="Rectangle 315">
              <a:extLst>
                <a:ext uri="{FF2B5EF4-FFF2-40B4-BE49-F238E27FC236}">
                  <a16:creationId xmlns:a16="http://schemas.microsoft.com/office/drawing/2014/main" id="{8104E660-B2A6-914E-B1A2-7E070D9D045D}"/>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4</a:t>
              </a:r>
            </a:p>
          </p:txBody>
        </p:sp>
      </p:grpSp>
      <p:grpSp>
        <p:nvGrpSpPr>
          <p:cNvPr id="317" name="Group 316">
            <a:extLst>
              <a:ext uri="{FF2B5EF4-FFF2-40B4-BE49-F238E27FC236}">
                <a16:creationId xmlns:a16="http://schemas.microsoft.com/office/drawing/2014/main" id="{9FB76A26-C3D9-AD43-8E15-C910B24A33A0}"/>
              </a:ext>
            </a:extLst>
          </p:cNvPr>
          <p:cNvGrpSpPr/>
          <p:nvPr/>
        </p:nvGrpSpPr>
        <p:grpSpPr>
          <a:xfrm>
            <a:off x="4359077" y="3641899"/>
            <a:ext cx="245580" cy="224238"/>
            <a:chOff x="802803" y="3715228"/>
            <a:chExt cx="245580" cy="224238"/>
          </a:xfrm>
        </p:grpSpPr>
        <p:sp>
          <p:nvSpPr>
            <p:cNvPr id="318" name="Oval 317">
              <a:extLst>
                <a:ext uri="{FF2B5EF4-FFF2-40B4-BE49-F238E27FC236}">
                  <a16:creationId xmlns:a16="http://schemas.microsoft.com/office/drawing/2014/main" id="{569692DC-9844-0D42-9853-133F95FB4AB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19" name="Rectangle 318">
              <a:extLst>
                <a:ext uri="{FF2B5EF4-FFF2-40B4-BE49-F238E27FC236}">
                  <a16:creationId xmlns:a16="http://schemas.microsoft.com/office/drawing/2014/main" id="{58904CDB-8CBE-D54A-9F00-7E6AE8177639}"/>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5</a:t>
              </a:r>
            </a:p>
          </p:txBody>
        </p:sp>
      </p:grpSp>
      <p:grpSp>
        <p:nvGrpSpPr>
          <p:cNvPr id="320" name="Group 319">
            <a:extLst>
              <a:ext uri="{FF2B5EF4-FFF2-40B4-BE49-F238E27FC236}">
                <a16:creationId xmlns:a16="http://schemas.microsoft.com/office/drawing/2014/main" id="{CA9CDBE1-AA99-CC41-BBF1-135E8C45247C}"/>
              </a:ext>
            </a:extLst>
          </p:cNvPr>
          <p:cNvGrpSpPr/>
          <p:nvPr/>
        </p:nvGrpSpPr>
        <p:grpSpPr>
          <a:xfrm>
            <a:off x="6484980" y="5931080"/>
            <a:ext cx="300082" cy="224238"/>
            <a:chOff x="775552" y="3715228"/>
            <a:chExt cx="300082" cy="224238"/>
          </a:xfrm>
        </p:grpSpPr>
        <p:sp>
          <p:nvSpPr>
            <p:cNvPr id="321" name="Oval 320">
              <a:extLst>
                <a:ext uri="{FF2B5EF4-FFF2-40B4-BE49-F238E27FC236}">
                  <a16:creationId xmlns:a16="http://schemas.microsoft.com/office/drawing/2014/main" id="{398C46BB-3A50-ED44-A443-D03AC54BAB4A}"/>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2" name="Rectangle 321">
              <a:extLst>
                <a:ext uri="{FF2B5EF4-FFF2-40B4-BE49-F238E27FC236}">
                  <a16:creationId xmlns:a16="http://schemas.microsoft.com/office/drawing/2014/main" id="{95942E07-E504-DD46-9114-A4BF7BE2FC7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6a</a:t>
              </a:r>
            </a:p>
          </p:txBody>
        </p:sp>
      </p:grpSp>
      <p:grpSp>
        <p:nvGrpSpPr>
          <p:cNvPr id="323" name="Group 322">
            <a:extLst>
              <a:ext uri="{FF2B5EF4-FFF2-40B4-BE49-F238E27FC236}">
                <a16:creationId xmlns:a16="http://schemas.microsoft.com/office/drawing/2014/main" id="{3BEB143C-2DFE-5D4F-A0DE-3CB7F93AD79F}"/>
              </a:ext>
            </a:extLst>
          </p:cNvPr>
          <p:cNvGrpSpPr/>
          <p:nvPr/>
        </p:nvGrpSpPr>
        <p:grpSpPr>
          <a:xfrm>
            <a:off x="4325561" y="3388584"/>
            <a:ext cx="309700" cy="224238"/>
            <a:chOff x="770743" y="3715228"/>
            <a:chExt cx="309700" cy="224238"/>
          </a:xfrm>
        </p:grpSpPr>
        <p:sp>
          <p:nvSpPr>
            <p:cNvPr id="324" name="Oval 323">
              <a:extLst>
                <a:ext uri="{FF2B5EF4-FFF2-40B4-BE49-F238E27FC236}">
                  <a16:creationId xmlns:a16="http://schemas.microsoft.com/office/drawing/2014/main" id="{9BD5CC4F-FE4D-7943-A1CC-DFDF51B6191E}"/>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5" name="Rectangle 324">
              <a:extLst>
                <a:ext uri="{FF2B5EF4-FFF2-40B4-BE49-F238E27FC236}">
                  <a16:creationId xmlns:a16="http://schemas.microsoft.com/office/drawing/2014/main" id="{9C5F0E67-4F79-D140-84DF-45D9BEBCE79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6" name="Group 325">
            <a:extLst>
              <a:ext uri="{FF2B5EF4-FFF2-40B4-BE49-F238E27FC236}">
                <a16:creationId xmlns:a16="http://schemas.microsoft.com/office/drawing/2014/main" id="{4EA10479-53C4-274D-9BE6-66DA200A4D16}"/>
              </a:ext>
            </a:extLst>
          </p:cNvPr>
          <p:cNvGrpSpPr/>
          <p:nvPr/>
        </p:nvGrpSpPr>
        <p:grpSpPr>
          <a:xfrm>
            <a:off x="4372912" y="5940000"/>
            <a:ext cx="309700" cy="224238"/>
            <a:chOff x="770743" y="3715228"/>
            <a:chExt cx="309700" cy="224238"/>
          </a:xfrm>
        </p:grpSpPr>
        <p:sp>
          <p:nvSpPr>
            <p:cNvPr id="327" name="Oval 326">
              <a:extLst>
                <a:ext uri="{FF2B5EF4-FFF2-40B4-BE49-F238E27FC236}">
                  <a16:creationId xmlns:a16="http://schemas.microsoft.com/office/drawing/2014/main" id="{B44D8AB9-25F3-2E48-9074-14E6DBD363AD}"/>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28" name="Rectangle 327">
              <a:extLst>
                <a:ext uri="{FF2B5EF4-FFF2-40B4-BE49-F238E27FC236}">
                  <a16:creationId xmlns:a16="http://schemas.microsoft.com/office/drawing/2014/main" id="{F99E84F1-6489-E244-9ECD-FD8F01D82D9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6b</a:t>
              </a:r>
            </a:p>
          </p:txBody>
        </p:sp>
      </p:grpSp>
      <p:grpSp>
        <p:nvGrpSpPr>
          <p:cNvPr id="329" name="Group 328">
            <a:extLst>
              <a:ext uri="{FF2B5EF4-FFF2-40B4-BE49-F238E27FC236}">
                <a16:creationId xmlns:a16="http://schemas.microsoft.com/office/drawing/2014/main" id="{E15F7DE2-F1EB-C94A-AE48-4487C8B506B6}"/>
              </a:ext>
            </a:extLst>
          </p:cNvPr>
          <p:cNvGrpSpPr/>
          <p:nvPr/>
        </p:nvGrpSpPr>
        <p:grpSpPr>
          <a:xfrm>
            <a:off x="4330045" y="3136880"/>
            <a:ext cx="309700" cy="224238"/>
            <a:chOff x="770743" y="3715228"/>
            <a:chExt cx="309700" cy="224238"/>
          </a:xfrm>
        </p:grpSpPr>
        <p:sp>
          <p:nvSpPr>
            <p:cNvPr id="330" name="Oval 329">
              <a:extLst>
                <a:ext uri="{FF2B5EF4-FFF2-40B4-BE49-F238E27FC236}">
                  <a16:creationId xmlns:a16="http://schemas.microsoft.com/office/drawing/2014/main" id="{920E5E24-BE4B-BC48-AFD2-943FE12CD729}"/>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1" name="Rectangle 330">
              <a:extLst>
                <a:ext uri="{FF2B5EF4-FFF2-40B4-BE49-F238E27FC236}">
                  <a16:creationId xmlns:a16="http://schemas.microsoft.com/office/drawing/2014/main" id="{548F5F8D-CBA7-D146-8B4B-FDC4D035CB1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2" name="Group 331">
            <a:extLst>
              <a:ext uri="{FF2B5EF4-FFF2-40B4-BE49-F238E27FC236}">
                <a16:creationId xmlns:a16="http://schemas.microsoft.com/office/drawing/2014/main" id="{7924029E-A5DC-CB49-8E0F-74B666CD5BDE}"/>
              </a:ext>
            </a:extLst>
          </p:cNvPr>
          <p:cNvGrpSpPr/>
          <p:nvPr/>
        </p:nvGrpSpPr>
        <p:grpSpPr>
          <a:xfrm>
            <a:off x="4377396" y="5681195"/>
            <a:ext cx="309700" cy="224238"/>
            <a:chOff x="770743" y="3715228"/>
            <a:chExt cx="309700" cy="224238"/>
          </a:xfrm>
        </p:grpSpPr>
        <p:sp>
          <p:nvSpPr>
            <p:cNvPr id="333" name="Oval 332">
              <a:extLst>
                <a:ext uri="{FF2B5EF4-FFF2-40B4-BE49-F238E27FC236}">
                  <a16:creationId xmlns:a16="http://schemas.microsoft.com/office/drawing/2014/main" id="{5234A744-315A-EC44-BDF0-AAAA223BA63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4" name="Rectangle 333">
              <a:extLst>
                <a:ext uri="{FF2B5EF4-FFF2-40B4-BE49-F238E27FC236}">
                  <a16:creationId xmlns:a16="http://schemas.microsoft.com/office/drawing/2014/main" id="{52355BDB-89F5-CF41-8FBD-153559BF294B}"/>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8b</a:t>
              </a:r>
            </a:p>
          </p:txBody>
        </p:sp>
      </p:grpSp>
      <p:grpSp>
        <p:nvGrpSpPr>
          <p:cNvPr id="335" name="Group 334">
            <a:extLst>
              <a:ext uri="{FF2B5EF4-FFF2-40B4-BE49-F238E27FC236}">
                <a16:creationId xmlns:a16="http://schemas.microsoft.com/office/drawing/2014/main" id="{067E8254-2E00-4348-B74D-2F24011631C6}"/>
              </a:ext>
            </a:extLst>
          </p:cNvPr>
          <p:cNvGrpSpPr>
            <a:grpSpLocks noChangeAspect="1"/>
          </p:cNvGrpSpPr>
          <p:nvPr/>
        </p:nvGrpSpPr>
        <p:grpSpPr>
          <a:xfrm>
            <a:off x="4298376" y="2880000"/>
            <a:ext cx="368899" cy="223200"/>
            <a:chOff x="740286" y="3715228"/>
            <a:chExt cx="370615" cy="224238"/>
          </a:xfrm>
        </p:grpSpPr>
        <p:sp>
          <p:nvSpPr>
            <p:cNvPr id="336" name="Oval 335">
              <a:extLst>
                <a:ext uri="{FF2B5EF4-FFF2-40B4-BE49-F238E27FC236}">
                  <a16:creationId xmlns:a16="http://schemas.microsoft.com/office/drawing/2014/main" id="{C60F2B82-C705-134A-AEE1-E87F808B3E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37" name="Rectangle 336">
              <a:extLst>
                <a:ext uri="{FF2B5EF4-FFF2-40B4-BE49-F238E27FC236}">
                  <a16:creationId xmlns:a16="http://schemas.microsoft.com/office/drawing/2014/main" id="{1C1DF2F7-5ABA-1546-94EF-20C60AF814A3}"/>
                </a:ext>
              </a:extLst>
            </p:cNvPr>
            <p:cNvSpPr/>
            <p:nvPr/>
          </p:nvSpPr>
          <p:spPr>
            <a:xfrm>
              <a:off x="740286" y="3724022"/>
              <a:ext cx="370615"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p:txBody>
        </p:sp>
      </p:grpSp>
      <p:grpSp>
        <p:nvGrpSpPr>
          <p:cNvPr id="338" name="Group 337">
            <a:extLst>
              <a:ext uri="{FF2B5EF4-FFF2-40B4-BE49-F238E27FC236}">
                <a16:creationId xmlns:a16="http://schemas.microsoft.com/office/drawing/2014/main" id="{8B4FBB61-B1C8-2944-944E-209A07F65AB8}"/>
              </a:ext>
            </a:extLst>
          </p:cNvPr>
          <p:cNvGrpSpPr/>
          <p:nvPr/>
        </p:nvGrpSpPr>
        <p:grpSpPr>
          <a:xfrm>
            <a:off x="4345727" y="5432633"/>
            <a:ext cx="370614" cy="347348"/>
            <a:chOff x="740286" y="3715228"/>
            <a:chExt cx="370614" cy="347348"/>
          </a:xfrm>
        </p:grpSpPr>
        <p:sp>
          <p:nvSpPr>
            <p:cNvPr id="339" name="Oval 338">
              <a:extLst>
                <a:ext uri="{FF2B5EF4-FFF2-40B4-BE49-F238E27FC236}">
                  <a16:creationId xmlns:a16="http://schemas.microsoft.com/office/drawing/2014/main" id="{03770F02-78FE-664F-9B19-E8B021D1E4D7}"/>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0" name="Rectangle 339">
              <a:extLst>
                <a:ext uri="{FF2B5EF4-FFF2-40B4-BE49-F238E27FC236}">
                  <a16:creationId xmlns:a16="http://schemas.microsoft.com/office/drawing/2014/main" id="{8B246DE0-B9D9-B54D-A064-CB89E165C09F}"/>
                </a:ext>
              </a:extLst>
            </p:cNvPr>
            <p:cNvSpPr/>
            <p:nvPr/>
          </p:nvSpPr>
          <p:spPr>
            <a:xfrm>
              <a:off x="740286" y="3724022"/>
              <a:ext cx="37061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grpSp>
      <p:grpSp>
        <p:nvGrpSpPr>
          <p:cNvPr id="341" name="Group 340">
            <a:extLst>
              <a:ext uri="{FF2B5EF4-FFF2-40B4-BE49-F238E27FC236}">
                <a16:creationId xmlns:a16="http://schemas.microsoft.com/office/drawing/2014/main" id="{E77E441B-047E-CE46-A25B-28311776F8F4}"/>
              </a:ext>
            </a:extLst>
          </p:cNvPr>
          <p:cNvGrpSpPr/>
          <p:nvPr/>
        </p:nvGrpSpPr>
        <p:grpSpPr>
          <a:xfrm>
            <a:off x="6484980" y="5676798"/>
            <a:ext cx="300082" cy="224238"/>
            <a:chOff x="775552" y="3715228"/>
            <a:chExt cx="300082" cy="224238"/>
          </a:xfrm>
        </p:grpSpPr>
        <p:sp>
          <p:nvSpPr>
            <p:cNvPr id="342" name="Oval 341">
              <a:extLst>
                <a:ext uri="{FF2B5EF4-FFF2-40B4-BE49-F238E27FC236}">
                  <a16:creationId xmlns:a16="http://schemas.microsoft.com/office/drawing/2014/main" id="{1B02B6B2-B69E-7842-9D28-1C7E8CB1A281}"/>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3" name="Rectangle 342">
              <a:extLst>
                <a:ext uri="{FF2B5EF4-FFF2-40B4-BE49-F238E27FC236}">
                  <a16:creationId xmlns:a16="http://schemas.microsoft.com/office/drawing/2014/main" id="{120E3A7D-22AA-E647-8281-EE164AF657AD}"/>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44" name="Group 343">
            <a:extLst>
              <a:ext uri="{FF2B5EF4-FFF2-40B4-BE49-F238E27FC236}">
                <a16:creationId xmlns:a16="http://schemas.microsoft.com/office/drawing/2014/main" id="{F71B1C50-265E-F34D-AF22-A2B539B0A891}"/>
              </a:ext>
            </a:extLst>
          </p:cNvPr>
          <p:cNvGrpSpPr/>
          <p:nvPr/>
        </p:nvGrpSpPr>
        <p:grpSpPr>
          <a:xfrm>
            <a:off x="6448807" y="5416132"/>
            <a:ext cx="360996" cy="224238"/>
            <a:chOff x="736857" y="3715228"/>
            <a:chExt cx="360996" cy="224238"/>
          </a:xfrm>
        </p:grpSpPr>
        <p:sp>
          <p:nvSpPr>
            <p:cNvPr id="345" name="Oval 344">
              <a:extLst>
                <a:ext uri="{FF2B5EF4-FFF2-40B4-BE49-F238E27FC236}">
                  <a16:creationId xmlns:a16="http://schemas.microsoft.com/office/drawing/2014/main" id="{498E50BA-F1A1-524A-B905-153FA186C0CC}"/>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6" name="Rectangle 345">
              <a:extLst>
                <a:ext uri="{FF2B5EF4-FFF2-40B4-BE49-F238E27FC236}">
                  <a16:creationId xmlns:a16="http://schemas.microsoft.com/office/drawing/2014/main" id="{55D9C7D2-EAAC-644E-997D-9755B758C142}"/>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47" name="Group 346">
            <a:extLst>
              <a:ext uri="{FF2B5EF4-FFF2-40B4-BE49-F238E27FC236}">
                <a16:creationId xmlns:a16="http://schemas.microsoft.com/office/drawing/2014/main" id="{0CCC7D28-1F7A-7149-AAF0-4EED59597E2F}"/>
              </a:ext>
            </a:extLst>
          </p:cNvPr>
          <p:cNvGrpSpPr/>
          <p:nvPr/>
        </p:nvGrpSpPr>
        <p:grpSpPr>
          <a:xfrm>
            <a:off x="2681463" y="5057611"/>
            <a:ext cx="245580" cy="224238"/>
            <a:chOff x="802803" y="3715228"/>
            <a:chExt cx="245580" cy="224238"/>
          </a:xfrm>
        </p:grpSpPr>
        <p:sp>
          <p:nvSpPr>
            <p:cNvPr id="348" name="Oval 347">
              <a:extLst>
                <a:ext uri="{FF2B5EF4-FFF2-40B4-BE49-F238E27FC236}">
                  <a16:creationId xmlns:a16="http://schemas.microsoft.com/office/drawing/2014/main" id="{6762E7B6-B27B-C941-ABAC-597F1AC73B95}"/>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49" name="Rectangle 348">
              <a:extLst>
                <a:ext uri="{FF2B5EF4-FFF2-40B4-BE49-F238E27FC236}">
                  <a16:creationId xmlns:a16="http://schemas.microsoft.com/office/drawing/2014/main" id="{78D21582-A888-DE48-836C-0238DA64DB4F}"/>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7</a:t>
              </a:r>
            </a:p>
          </p:txBody>
        </p:sp>
      </p:grpSp>
      <p:grpSp>
        <p:nvGrpSpPr>
          <p:cNvPr id="350" name="Group 349">
            <a:extLst>
              <a:ext uri="{FF2B5EF4-FFF2-40B4-BE49-F238E27FC236}">
                <a16:creationId xmlns:a16="http://schemas.microsoft.com/office/drawing/2014/main" id="{9432C11D-E364-C746-985A-2AD5B5DB149E}"/>
              </a:ext>
            </a:extLst>
          </p:cNvPr>
          <p:cNvGrpSpPr/>
          <p:nvPr/>
        </p:nvGrpSpPr>
        <p:grpSpPr>
          <a:xfrm>
            <a:off x="2680630" y="4808856"/>
            <a:ext cx="245580" cy="224238"/>
            <a:chOff x="802803" y="3715228"/>
            <a:chExt cx="245580" cy="224238"/>
          </a:xfrm>
        </p:grpSpPr>
        <p:sp>
          <p:nvSpPr>
            <p:cNvPr id="351" name="Oval 350">
              <a:extLst>
                <a:ext uri="{FF2B5EF4-FFF2-40B4-BE49-F238E27FC236}">
                  <a16:creationId xmlns:a16="http://schemas.microsoft.com/office/drawing/2014/main" id="{7EF515DE-CFB5-C746-AC84-B4C313BD06E8}"/>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2" name="Rectangle 351">
              <a:extLst>
                <a:ext uri="{FF2B5EF4-FFF2-40B4-BE49-F238E27FC236}">
                  <a16:creationId xmlns:a16="http://schemas.microsoft.com/office/drawing/2014/main" id="{3B567B98-0230-FB4D-8B5A-D57CF8B99F8A}"/>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3" name="Group 352">
            <a:extLst>
              <a:ext uri="{FF2B5EF4-FFF2-40B4-BE49-F238E27FC236}">
                <a16:creationId xmlns:a16="http://schemas.microsoft.com/office/drawing/2014/main" id="{F40449CF-4146-A640-B710-857F798A33D4}"/>
              </a:ext>
            </a:extLst>
          </p:cNvPr>
          <p:cNvGrpSpPr/>
          <p:nvPr/>
        </p:nvGrpSpPr>
        <p:grpSpPr>
          <a:xfrm>
            <a:off x="6550922" y="1481480"/>
            <a:ext cx="245580" cy="224238"/>
            <a:chOff x="802803" y="3715228"/>
            <a:chExt cx="245580" cy="224238"/>
          </a:xfrm>
        </p:grpSpPr>
        <p:sp>
          <p:nvSpPr>
            <p:cNvPr id="354" name="Oval 353">
              <a:extLst>
                <a:ext uri="{FF2B5EF4-FFF2-40B4-BE49-F238E27FC236}">
                  <a16:creationId xmlns:a16="http://schemas.microsoft.com/office/drawing/2014/main" id="{1F8A312F-C689-FF42-84E9-02ECA660225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5" name="Rectangle 354">
              <a:extLst>
                <a:ext uri="{FF2B5EF4-FFF2-40B4-BE49-F238E27FC236}">
                  <a16:creationId xmlns:a16="http://schemas.microsoft.com/office/drawing/2014/main" id="{50CBD88D-DC4A-3849-90CE-641B000548E3}"/>
                </a:ext>
              </a:extLst>
            </p:cNvPr>
            <p:cNvSpPr/>
            <p:nvPr/>
          </p:nvSpPr>
          <p:spPr>
            <a:xfrm>
              <a:off x="802803" y="3724022"/>
              <a:ext cx="24558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9</a:t>
              </a:r>
            </a:p>
          </p:txBody>
        </p:sp>
      </p:grpSp>
      <p:grpSp>
        <p:nvGrpSpPr>
          <p:cNvPr id="356" name="Group 355">
            <a:extLst>
              <a:ext uri="{FF2B5EF4-FFF2-40B4-BE49-F238E27FC236}">
                <a16:creationId xmlns:a16="http://schemas.microsoft.com/office/drawing/2014/main" id="{3E2317E5-1DF6-F144-A88B-97C61AC21234}"/>
              </a:ext>
            </a:extLst>
          </p:cNvPr>
          <p:cNvGrpSpPr/>
          <p:nvPr/>
        </p:nvGrpSpPr>
        <p:grpSpPr>
          <a:xfrm>
            <a:off x="8311967" y="1742779"/>
            <a:ext cx="309700" cy="224238"/>
            <a:chOff x="770743" y="3715228"/>
            <a:chExt cx="309700" cy="224238"/>
          </a:xfrm>
        </p:grpSpPr>
        <p:sp>
          <p:nvSpPr>
            <p:cNvPr id="357" name="Oval 356">
              <a:extLst>
                <a:ext uri="{FF2B5EF4-FFF2-40B4-BE49-F238E27FC236}">
                  <a16:creationId xmlns:a16="http://schemas.microsoft.com/office/drawing/2014/main" id="{6A31460D-137B-A74E-B6FC-B55DFB2AE33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58" name="Rectangle 357">
              <a:extLst>
                <a:ext uri="{FF2B5EF4-FFF2-40B4-BE49-F238E27FC236}">
                  <a16:creationId xmlns:a16="http://schemas.microsoft.com/office/drawing/2014/main" id="{CFFD1864-8612-0941-9E7F-4F8D6CCCC5CA}"/>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10</a:t>
              </a:r>
            </a:p>
          </p:txBody>
        </p:sp>
      </p:grpSp>
      <p:grpSp>
        <p:nvGrpSpPr>
          <p:cNvPr id="359" name="Group 358">
            <a:extLst>
              <a:ext uri="{FF2B5EF4-FFF2-40B4-BE49-F238E27FC236}">
                <a16:creationId xmlns:a16="http://schemas.microsoft.com/office/drawing/2014/main" id="{0B138D15-33DA-594B-9977-4B6B88437CDB}"/>
              </a:ext>
            </a:extLst>
          </p:cNvPr>
          <p:cNvGrpSpPr/>
          <p:nvPr/>
        </p:nvGrpSpPr>
        <p:grpSpPr>
          <a:xfrm>
            <a:off x="4322372" y="1240114"/>
            <a:ext cx="300082" cy="224238"/>
            <a:chOff x="775552" y="3715228"/>
            <a:chExt cx="300082" cy="224238"/>
          </a:xfrm>
        </p:grpSpPr>
        <p:sp>
          <p:nvSpPr>
            <p:cNvPr id="360" name="Oval 359">
              <a:extLst>
                <a:ext uri="{FF2B5EF4-FFF2-40B4-BE49-F238E27FC236}">
                  <a16:creationId xmlns:a16="http://schemas.microsoft.com/office/drawing/2014/main" id="{B19CA466-0BF9-9243-882A-C5EC199C6CE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1" name="Rectangle 360">
              <a:extLst>
                <a:ext uri="{FF2B5EF4-FFF2-40B4-BE49-F238E27FC236}">
                  <a16:creationId xmlns:a16="http://schemas.microsoft.com/office/drawing/2014/main" id="{38D05C81-64B1-4048-A25F-7DF135E165A0}"/>
                </a:ext>
              </a:extLst>
            </p:cNvPr>
            <p:cNvSpPr/>
            <p:nvPr/>
          </p:nvSpPr>
          <p:spPr>
            <a:xfrm>
              <a:off x="775552" y="3724022"/>
              <a:ext cx="300082"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8a</a:t>
              </a:r>
            </a:p>
          </p:txBody>
        </p:sp>
      </p:grpSp>
      <p:grpSp>
        <p:nvGrpSpPr>
          <p:cNvPr id="362" name="Group 361">
            <a:extLst>
              <a:ext uri="{FF2B5EF4-FFF2-40B4-BE49-F238E27FC236}">
                <a16:creationId xmlns:a16="http://schemas.microsoft.com/office/drawing/2014/main" id="{E6482679-9AB0-5541-BF89-93062662AF98}"/>
              </a:ext>
            </a:extLst>
          </p:cNvPr>
          <p:cNvGrpSpPr/>
          <p:nvPr/>
        </p:nvGrpSpPr>
        <p:grpSpPr>
          <a:xfrm>
            <a:off x="4319927" y="983503"/>
            <a:ext cx="309700" cy="224238"/>
            <a:chOff x="770743" y="3715228"/>
            <a:chExt cx="309700" cy="224238"/>
          </a:xfrm>
        </p:grpSpPr>
        <p:sp>
          <p:nvSpPr>
            <p:cNvPr id="363" name="Oval 362">
              <a:extLst>
                <a:ext uri="{FF2B5EF4-FFF2-40B4-BE49-F238E27FC236}">
                  <a16:creationId xmlns:a16="http://schemas.microsoft.com/office/drawing/2014/main" id="{0C24FACA-1CFE-B346-89AB-EB0E90F543B3}"/>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4" name="Rectangle 363">
              <a:extLst>
                <a:ext uri="{FF2B5EF4-FFF2-40B4-BE49-F238E27FC236}">
                  <a16:creationId xmlns:a16="http://schemas.microsoft.com/office/drawing/2014/main" id="{64C22221-FE7F-7946-B113-969909E0FA5E}"/>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11</a:t>
              </a:r>
            </a:p>
          </p:txBody>
        </p:sp>
      </p:grpSp>
      <p:grpSp>
        <p:nvGrpSpPr>
          <p:cNvPr id="365" name="Group 364">
            <a:extLst>
              <a:ext uri="{FF2B5EF4-FFF2-40B4-BE49-F238E27FC236}">
                <a16:creationId xmlns:a16="http://schemas.microsoft.com/office/drawing/2014/main" id="{2C13EA5E-21CD-1946-88C4-D8A584B17387}"/>
              </a:ext>
            </a:extLst>
          </p:cNvPr>
          <p:cNvGrpSpPr/>
          <p:nvPr/>
        </p:nvGrpSpPr>
        <p:grpSpPr>
          <a:xfrm>
            <a:off x="8280687" y="1478795"/>
            <a:ext cx="360996" cy="224238"/>
            <a:chOff x="736857" y="3715228"/>
            <a:chExt cx="360996" cy="224238"/>
          </a:xfrm>
        </p:grpSpPr>
        <p:sp>
          <p:nvSpPr>
            <p:cNvPr id="366" name="Oval 365">
              <a:extLst>
                <a:ext uri="{FF2B5EF4-FFF2-40B4-BE49-F238E27FC236}">
                  <a16:creationId xmlns:a16="http://schemas.microsoft.com/office/drawing/2014/main" id="{65A20A3F-C204-4E4F-8867-1B299AF2D0C6}"/>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67" name="Rectangle 366">
              <a:extLst>
                <a:ext uri="{FF2B5EF4-FFF2-40B4-BE49-F238E27FC236}">
                  <a16:creationId xmlns:a16="http://schemas.microsoft.com/office/drawing/2014/main" id="{23FEEFD6-358C-A543-9BF3-275D2038378C}"/>
                </a:ext>
              </a:extLst>
            </p:cNvPr>
            <p:cNvSpPr/>
            <p:nvPr/>
          </p:nvSpPr>
          <p:spPr>
            <a:xfrm>
              <a:off x="736857" y="3724022"/>
              <a:ext cx="36099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12a</a:t>
              </a:r>
            </a:p>
          </p:txBody>
        </p:sp>
      </p:grpSp>
      <p:grpSp>
        <p:nvGrpSpPr>
          <p:cNvPr id="368" name="Group 367">
            <a:extLst>
              <a:ext uri="{FF2B5EF4-FFF2-40B4-BE49-F238E27FC236}">
                <a16:creationId xmlns:a16="http://schemas.microsoft.com/office/drawing/2014/main" id="{0EA9870A-D7BD-7749-9180-333352A02EA4}"/>
              </a:ext>
            </a:extLst>
          </p:cNvPr>
          <p:cNvGrpSpPr/>
          <p:nvPr/>
        </p:nvGrpSpPr>
        <p:grpSpPr>
          <a:xfrm>
            <a:off x="4317141" y="2187210"/>
            <a:ext cx="309700" cy="224238"/>
            <a:chOff x="762505" y="3715228"/>
            <a:chExt cx="309700" cy="224238"/>
          </a:xfrm>
        </p:grpSpPr>
        <p:sp>
          <p:nvSpPr>
            <p:cNvPr id="369" name="Oval 368">
              <a:extLst>
                <a:ext uri="{FF2B5EF4-FFF2-40B4-BE49-F238E27FC236}">
                  <a16:creationId xmlns:a16="http://schemas.microsoft.com/office/drawing/2014/main" id="{EB5E2F46-B118-1045-AF33-FBEB9E67DC0D}"/>
                </a:ext>
              </a:extLst>
            </p:cNvPr>
            <p:cNvSpPr/>
            <p:nvPr/>
          </p:nvSpPr>
          <p:spPr>
            <a:xfrm>
              <a:off x="810781" y="3715228"/>
              <a:ext cx="216000" cy="216000"/>
            </a:xfrm>
            <a:prstGeom prst="ellipse">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70" name="Rectangle 369">
              <a:extLst>
                <a:ext uri="{FF2B5EF4-FFF2-40B4-BE49-F238E27FC236}">
                  <a16:creationId xmlns:a16="http://schemas.microsoft.com/office/drawing/2014/main" id="{BEF5AC8E-3F33-C44D-B0DD-469F2AFB0FFB}"/>
                </a:ext>
              </a:extLst>
            </p:cNvPr>
            <p:cNvSpPr/>
            <p:nvPr/>
          </p:nvSpPr>
          <p:spPr>
            <a:xfrm>
              <a:off x="762505"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13</a:t>
              </a:r>
            </a:p>
          </p:txBody>
        </p:sp>
      </p:grpSp>
      <p:grpSp>
        <p:nvGrpSpPr>
          <p:cNvPr id="374" name="Group 373">
            <a:extLst>
              <a:ext uri="{FF2B5EF4-FFF2-40B4-BE49-F238E27FC236}">
                <a16:creationId xmlns:a16="http://schemas.microsoft.com/office/drawing/2014/main" id="{151B6A92-2701-2048-A0DE-3EA783245FB9}"/>
              </a:ext>
            </a:extLst>
          </p:cNvPr>
          <p:cNvGrpSpPr/>
          <p:nvPr/>
        </p:nvGrpSpPr>
        <p:grpSpPr>
          <a:xfrm>
            <a:off x="852407" y="5920266"/>
            <a:ext cx="309700" cy="224238"/>
            <a:chOff x="770743" y="3715228"/>
            <a:chExt cx="309700" cy="224238"/>
          </a:xfrm>
        </p:grpSpPr>
        <p:sp>
          <p:nvSpPr>
            <p:cNvPr id="375" name="Oval 374">
              <a:extLst>
                <a:ext uri="{FF2B5EF4-FFF2-40B4-BE49-F238E27FC236}">
                  <a16:creationId xmlns:a16="http://schemas.microsoft.com/office/drawing/2014/main" id="{2E2E7022-3AC3-4141-A9D3-0559902526EA}"/>
                </a:ext>
              </a:extLst>
            </p:cNvPr>
            <p:cNvSpPr/>
            <p:nvPr/>
          </p:nvSpPr>
          <p:spPr>
            <a:xfrm>
              <a:off x="810781" y="3715228"/>
              <a:ext cx="216000" cy="216000"/>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376" name="Rectangle 375">
              <a:extLst>
                <a:ext uri="{FF2B5EF4-FFF2-40B4-BE49-F238E27FC236}">
                  <a16:creationId xmlns:a16="http://schemas.microsoft.com/office/drawing/2014/main" id="{8ED0D82D-C4ED-BB4B-9F5D-50AC2840E0FF}"/>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14</a:t>
              </a:r>
            </a:p>
          </p:txBody>
        </p:sp>
      </p:grpSp>
      <p:sp>
        <p:nvSpPr>
          <p:cNvPr id="395" name="TextBox 394">
            <a:extLst>
              <a:ext uri="{FF2B5EF4-FFF2-40B4-BE49-F238E27FC236}">
                <a16:creationId xmlns:a16="http://schemas.microsoft.com/office/drawing/2014/main" id="{B5B0ED4A-8496-444C-8214-674C43218B51}"/>
              </a:ext>
            </a:extLst>
          </p:cNvPr>
          <p:cNvSpPr txBox="1"/>
          <p:nvPr/>
        </p:nvSpPr>
        <p:spPr>
          <a:xfrm>
            <a:off x="4033926" y="1538024"/>
            <a:ext cx="20155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receivable</a:t>
            </a:r>
          </a:p>
        </p:txBody>
      </p:sp>
      <p:sp>
        <p:nvSpPr>
          <p:cNvPr id="396" name="TextBox 395">
            <a:extLst>
              <a:ext uri="{FF2B5EF4-FFF2-40B4-BE49-F238E27FC236}">
                <a16:creationId xmlns:a16="http://schemas.microsoft.com/office/drawing/2014/main" id="{7D8AA6A5-BEC0-3E43-B5D1-E1C703AA9057}"/>
              </a:ext>
            </a:extLst>
          </p:cNvPr>
          <p:cNvSpPr txBox="1"/>
          <p:nvPr/>
        </p:nvSpPr>
        <p:spPr>
          <a:xfrm>
            <a:off x="6252890" y="2028286"/>
            <a:ext cx="19871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Accounts payable</a:t>
            </a:r>
          </a:p>
        </p:txBody>
      </p:sp>
      <p:sp>
        <p:nvSpPr>
          <p:cNvPr id="397" name="TextBox 396">
            <a:extLst>
              <a:ext uri="{FF2B5EF4-FFF2-40B4-BE49-F238E27FC236}">
                <a16:creationId xmlns:a16="http://schemas.microsoft.com/office/drawing/2014/main" id="{1FE8D7A1-DD8E-454B-AE1F-1E7879C864EB}"/>
              </a:ext>
            </a:extLst>
          </p:cNvPr>
          <p:cNvSpPr txBox="1"/>
          <p:nvPr/>
        </p:nvSpPr>
        <p:spPr>
          <a:xfrm>
            <a:off x="9504213" y="359591"/>
            <a:ext cx="2279791"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solidFill>
                <a:effectLst/>
                <a:uLnTx/>
                <a:uFillTx/>
                <a:latin typeface="Avenir"/>
                <a:ea typeface="+mn-ea"/>
                <a:cs typeface="+mn-cs"/>
              </a:rPr>
              <a:t>Sources of funds</a:t>
            </a:r>
          </a:p>
        </p:txBody>
      </p:sp>
      <p:sp>
        <p:nvSpPr>
          <p:cNvPr id="398" name="TextBox 397">
            <a:extLst>
              <a:ext uri="{FF2B5EF4-FFF2-40B4-BE49-F238E27FC236}">
                <a16:creationId xmlns:a16="http://schemas.microsoft.com/office/drawing/2014/main" id="{BA236A56-DF2E-F243-8A1A-3BBEAA73DB64}"/>
              </a:ext>
            </a:extLst>
          </p:cNvPr>
          <p:cNvSpPr txBox="1"/>
          <p:nvPr/>
        </p:nvSpPr>
        <p:spPr>
          <a:xfrm>
            <a:off x="492858" y="373659"/>
            <a:ext cx="18806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AD47"/>
                </a:solidFill>
                <a:effectLst/>
                <a:uLnTx/>
                <a:uFillTx/>
                <a:latin typeface="Avenir"/>
                <a:ea typeface="+mn-ea"/>
                <a:cs typeface="+mn-cs"/>
              </a:rPr>
              <a:t>Uses of funds</a:t>
            </a:r>
          </a:p>
        </p:txBody>
      </p:sp>
      <p:grpSp>
        <p:nvGrpSpPr>
          <p:cNvPr id="272" name="Group 271">
            <a:extLst>
              <a:ext uri="{FF2B5EF4-FFF2-40B4-BE49-F238E27FC236}">
                <a16:creationId xmlns:a16="http://schemas.microsoft.com/office/drawing/2014/main" id="{B10B35FA-FFD5-244C-8FBB-DB3A536F6315}"/>
              </a:ext>
            </a:extLst>
          </p:cNvPr>
          <p:cNvGrpSpPr/>
          <p:nvPr/>
        </p:nvGrpSpPr>
        <p:grpSpPr>
          <a:xfrm>
            <a:off x="674882" y="2236958"/>
            <a:ext cx="1620000" cy="613673"/>
            <a:chOff x="3810000" y="2381250"/>
            <a:chExt cx="1390650" cy="1230631"/>
          </a:xfrm>
          <a:solidFill>
            <a:schemeClr val="accent6">
              <a:lumMod val="75000"/>
            </a:schemeClr>
          </a:solidFill>
        </p:grpSpPr>
        <p:sp>
          <p:nvSpPr>
            <p:cNvPr id="273" name="L-Shape 272">
              <a:extLst>
                <a:ext uri="{FF2B5EF4-FFF2-40B4-BE49-F238E27FC236}">
                  <a16:creationId xmlns:a16="http://schemas.microsoft.com/office/drawing/2014/main" id="{DF7D733A-4FFE-744F-B214-78B04041F690}"/>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4" name="L-Shape 273">
              <a:extLst>
                <a:ext uri="{FF2B5EF4-FFF2-40B4-BE49-F238E27FC236}">
                  <a16:creationId xmlns:a16="http://schemas.microsoft.com/office/drawing/2014/main" id="{15DAAC84-AD00-F244-9996-0E67F278AF0C}"/>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90" name="TextBox 389">
            <a:extLst>
              <a:ext uri="{FF2B5EF4-FFF2-40B4-BE49-F238E27FC236}">
                <a16:creationId xmlns:a16="http://schemas.microsoft.com/office/drawing/2014/main" id="{9DA43E6F-DA2D-6D47-9527-3D4C06A2AADE}"/>
              </a:ext>
            </a:extLst>
          </p:cNvPr>
          <p:cNvSpPr txBox="1"/>
          <p:nvPr/>
        </p:nvSpPr>
        <p:spPr>
          <a:xfrm>
            <a:off x="667920" y="2817445"/>
            <a:ext cx="16473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a:ea typeface="+mn-ea"/>
                <a:cs typeface="+mn-cs"/>
              </a:rPr>
              <a:t>Accumulated depreciation</a:t>
            </a:r>
          </a:p>
        </p:txBody>
      </p:sp>
      <p:sp>
        <p:nvSpPr>
          <p:cNvPr id="393" name="TextBox 392">
            <a:extLst>
              <a:ext uri="{FF2B5EF4-FFF2-40B4-BE49-F238E27FC236}">
                <a16:creationId xmlns:a16="http://schemas.microsoft.com/office/drawing/2014/main" id="{390520E5-A3C2-894D-85E5-0E4333EB6E08}"/>
              </a:ext>
            </a:extLst>
          </p:cNvPr>
          <p:cNvSpPr txBox="1"/>
          <p:nvPr/>
        </p:nvSpPr>
        <p:spPr>
          <a:xfrm>
            <a:off x="1679276" y="2502766"/>
            <a:ext cx="52610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7D31"/>
                </a:solidFill>
                <a:effectLst/>
                <a:uLnTx/>
                <a:uFillTx/>
                <a:latin typeface="Avenir"/>
                <a:ea typeface="+mn-ea"/>
                <a:cs typeface="+mn-cs"/>
              </a:rPr>
              <a:t>100</a:t>
            </a:r>
          </a:p>
        </p:txBody>
      </p:sp>
      <p:sp>
        <p:nvSpPr>
          <p:cNvPr id="394" name="Down Arrow 393">
            <a:extLst>
              <a:ext uri="{FF2B5EF4-FFF2-40B4-BE49-F238E27FC236}">
                <a16:creationId xmlns:a16="http://schemas.microsoft.com/office/drawing/2014/main" id="{B0F8BD20-9927-4341-B34D-0F3411EA8E55}"/>
              </a:ext>
            </a:extLst>
          </p:cNvPr>
          <p:cNvSpPr/>
          <p:nvPr/>
        </p:nvSpPr>
        <p:spPr>
          <a:xfrm>
            <a:off x="1256101" y="255077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2" name="Group 401">
            <a:extLst>
              <a:ext uri="{FF2B5EF4-FFF2-40B4-BE49-F238E27FC236}">
                <a16:creationId xmlns:a16="http://schemas.microsoft.com/office/drawing/2014/main" id="{C8506339-CA6B-4143-ADBA-38D4D796E42A}"/>
              </a:ext>
            </a:extLst>
          </p:cNvPr>
          <p:cNvGrpSpPr/>
          <p:nvPr/>
        </p:nvGrpSpPr>
        <p:grpSpPr>
          <a:xfrm>
            <a:off x="752976" y="2511750"/>
            <a:ext cx="309700" cy="224238"/>
            <a:chOff x="770743" y="3715228"/>
            <a:chExt cx="309700" cy="224238"/>
          </a:xfrm>
        </p:grpSpPr>
        <p:sp>
          <p:nvSpPr>
            <p:cNvPr id="403" name="Oval 402">
              <a:extLst>
                <a:ext uri="{FF2B5EF4-FFF2-40B4-BE49-F238E27FC236}">
                  <a16:creationId xmlns:a16="http://schemas.microsoft.com/office/drawing/2014/main" id="{FE70CBEC-117D-0044-B4ED-7B3D135EE713}"/>
                </a:ext>
              </a:extLst>
            </p:cNvPr>
            <p:cNvSpPr/>
            <p:nvPr/>
          </p:nvSpPr>
          <p:spPr>
            <a:xfrm>
              <a:off x="810781" y="3715228"/>
              <a:ext cx="216000" cy="216000"/>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prstClr val="black">
                    <a:lumMod val="50000"/>
                    <a:lumOff val="50000"/>
                  </a:prstClr>
                </a:solidFill>
                <a:effectLst/>
                <a:uLnTx/>
                <a:uFillTx/>
                <a:latin typeface="Avenir"/>
                <a:ea typeface="+mn-ea"/>
                <a:cs typeface="+mn-cs"/>
              </a:endParaRPr>
            </a:p>
          </p:txBody>
        </p:sp>
        <p:sp>
          <p:nvSpPr>
            <p:cNvPr id="404" name="Rectangle 403">
              <a:extLst>
                <a:ext uri="{FF2B5EF4-FFF2-40B4-BE49-F238E27FC236}">
                  <a16:creationId xmlns:a16="http://schemas.microsoft.com/office/drawing/2014/main" id="{A4CE54F9-C870-974D-B405-FB6285BA0682}"/>
                </a:ext>
              </a:extLst>
            </p:cNvPr>
            <p:cNvSpPr/>
            <p:nvPr/>
          </p:nvSpPr>
          <p:spPr>
            <a:xfrm>
              <a:off x="770743" y="3724022"/>
              <a:ext cx="309700"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50000"/>
                      <a:lumOff val="50000"/>
                    </a:prstClr>
                  </a:solidFill>
                  <a:effectLst/>
                  <a:uLnTx/>
                  <a:uFillTx/>
                  <a:latin typeface="Avenir"/>
                  <a:ea typeface="+mn-ea"/>
                  <a:cs typeface="+mn-cs"/>
                </a:rPr>
                <a:t>14</a:t>
              </a:r>
            </a:p>
          </p:txBody>
        </p:sp>
      </p:grpSp>
      <p:grpSp>
        <p:nvGrpSpPr>
          <p:cNvPr id="405" name="Group 404">
            <a:extLst>
              <a:ext uri="{FF2B5EF4-FFF2-40B4-BE49-F238E27FC236}">
                <a16:creationId xmlns:a16="http://schemas.microsoft.com/office/drawing/2014/main" id="{B5E8B448-3359-6047-A901-2663E8A040F1}"/>
              </a:ext>
            </a:extLst>
          </p:cNvPr>
          <p:cNvGrpSpPr/>
          <p:nvPr/>
        </p:nvGrpSpPr>
        <p:grpSpPr>
          <a:xfrm>
            <a:off x="4247500" y="957969"/>
            <a:ext cx="1620000" cy="613673"/>
            <a:chOff x="3810000" y="2381250"/>
            <a:chExt cx="1390650" cy="1230631"/>
          </a:xfrm>
          <a:solidFill>
            <a:schemeClr val="accent6">
              <a:lumMod val="75000"/>
            </a:schemeClr>
          </a:solidFill>
        </p:grpSpPr>
        <p:sp>
          <p:nvSpPr>
            <p:cNvPr id="406" name="L-Shape 405">
              <a:extLst>
                <a:ext uri="{FF2B5EF4-FFF2-40B4-BE49-F238E27FC236}">
                  <a16:creationId xmlns:a16="http://schemas.microsoft.com/office/drawing/2014/main" id="{422C7669-2B67-E844-8AD6-CD39F32EE693}"/>
                </a:ext>
              </a:extLst>
            </p:cNvPr>
            <p:cNvSpPr/>
            <p:nvPr/>
          </p:nvSpPr>
          <p:spPr>
            <a:xfrm flipH="1">
              <a:off x="4505325"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7" name="L-Shape 406">
              <a:extLst>
                <a:ext uri="{FF2B5EF4-FFF2-40B4-BE49-F238E27FC236}">
                  <a16:creationId xmlns:a16="http://schemas.microsoft.com/office/drawing/2014/main" id="{1D4A84B6-5035-BE44-AF14-E2B2AA9F4A81}"/>
                </a:ext>
              </a:extLst>
            </p:cNvPr>
            <p:cNvSpPr/>
            <p:nvPr/>
          </p:nvSpPr>
          <p:spPr>
            <a:xfrm>
              <a:off x="3810000" y="2381250"/>
              <a:ext cx="695325" cy="1230631"/>
            </a:xfrm>
            <a:prstGeom prst="corner">
              <a:avLst>
                <a:gd name="adj1" fmla="val 9817"/>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08" name="Group 407">
            <a:extLst>
              <a:ext uri="{FF2B5EF4-FFF2-40B4-BE49-F238E27FC236}">
                <a16:creationId xmlns:a16="http://schemas.microsoft.com/office/drawing/2014/main" id="{D5BF0B9C-2E0D-C242-8CFF-FA38A5AF35FC}"/>
              </a:ext>
            </a:extLst>
          </p:cNvPr>
          <p:cNvGrpSpPr/>
          <p:nvPr/>
        </p:nvGrpSpPr>
        <p:grpSpPr>
          <a:xfrm>
            <a:off x="4247500" y="1892397"/>
            <a:ext cx="1620000" cy="613673"/>
            <a:chOff x="3810000" y="2381250"/>
            <a:chExt cx="1390650" cy="1230631"/>
          </a:xfrm>
          <a:solidFill>
            <a:schemeClr val="accent6">
              <a:lumMod val="75000"/>
            </a:schemeClr>
          </a:solidFill>
        </p:grpSpPr>
        <p:sp>
          <p:nvSpPr>
            <p:cNvPr id="409" name="L-Shape 408">
              <a:extLst>
                <a:ext uri="{FF2B5EF4-FFF2-40B4-BE49-F238E27FC236}">
                  <a16:creationId xmlns:a16="http://schemas.microsoft.com/office/drawing/2014/main" id="{949DD22A-6C28-4A42-838D-57C0B3AFBA2E}"/>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0" name="L-Shape 409">
              <a:extLst>
                <a:ext uri="{FF2B5EF4-FFF2-40B4-BE49-F238E27FC236}">
                  <a16:creationId xmlns:a16="http://schemas.microsoft.com/office/drawing/2014/main" id="{33CD775B-2A0C-DE47-A9A3-022685FE94F6}"/>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1" name="Group 410">
            <a:extLst>
              <a:ext uri="{FF2B5EF4-FFF2-40B4-BE49-F238E27FC236}">
                <a16:creationId xmlns:a16="http://schemas.microsoft.com/office/drawing/2014/main" id="{022F6EA9-7658-814F-A10B-D03A6D0AAF9C}"/>
              </a:ext>
            </a:extLst>
          </p:cNvPr>
          <p:cNvGrpSpPr/>
          <p:nvPr/>
        </p:nvGrpSpPr>
        <p:grpSpPr>
          <a:xfrm>
            <a:off x="2563169" y="4767598"/>
            <a:ext cx="1620000" cy="613673"/>
            <a:chOff x="3810000" y="2381250"/>
            <a:chExt cx="1390650" cy="1230631"/>
          </a:xfrm>
          <a:solidFill>
            <a:schemeClr val="accent6">
              <a:lumMod val="75000"/>
            </a:schemeClr>
          </a:solidFill>
        </p:grpSpPr>
        <p:sp>
          <p:nvSpPr>
            <p:cNvPr id="412" name="L-Shape 411">
              <a:extLst>
                <a:ext uri="{FF2B5EF4-FFF2-40B4-BE49-F238E27FC236}">
                  <a16:creationId xmlns:a16="http://schemas.microsoft.com/office/drawing/2014/main" id="{FEC5C8AE-56DC-A645-B700-BDD31418BAC8}"/>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3" name="L-Shape 412">
              <a:extLst>
                <a:ext uri="{FF2B5EF4-FFF2-40B4-BE49-F238E27FC236}">
                  <a16:creationId xmlns:a16="http://schemas.microsoft.com/office/drawing/2014/main" id="{22B67BC0-71B1-3D4D-B1C7-898751D00CCC}"/>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17" name="Group 416">
            <a:extLst>
              <a:ext uri="{FF2B5EF4-FFF2-40B4-BE49-F238E27FC236}">
                <a16:creationId xmlns:a16="http://schemas.microsoft.com/office/drawing/2014/main" id="{FA5A2220-0725-2E4C-8EE1-0CFDAAB53629}"/>
              </a:ext>
            </a:extLst>
          </p:cNvPr>
          <p:cNvGrpSpPr/>
          <p:nvPr/>
        </p:nvGrpSpPr>
        <p:grpSpPr>
          <a:xfrm>
            <a:off x="788356" y="5618680"/>
            <a:ext cx="1620000" cy="613673"/>
            <a:chOff x="3810000" y="2381250"/>
            <a:chExt cx="1390650" cy="1230631"/>
          </a:xfrm>
          <a:solidFill>
            <a:schemeClr val="accent6">
              <a:lumMod val="75000"/>
            </a:schemeClr>
          </a:solidFill>
        </p:grpSpPr>
        <p:sp>
          <p:nvSpPr>
            <p:cNvPr id="418" name="L-Shape 417">
              <a:extLst>
                <a:ext uri="{FF2B5EF4-FFF2-40B4-BE49-F238E27FC236}">
                  <a16:creationId xmlns:a16="http://schemas.microsoft.com/office/drawing/2014/main" id="{CFC81F53-CA91-174B-9872-9729D066141F}"/>
                </a:ext>
              </a:extLst>
            </p:cNvPr>
            <p:cNvSpPr/>
            <p:nvPr/>
          </p:nvSpPr>
          <p:spPr>
            <a:xfrm flipH="1">
              <a:off x="4505325"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9" name="L-Shape 418">
              <a:extLst>
                <a:ext uri="{FF2B5EF4-FFF2-40B4-BE49-F238E27FC236}">
                  <a16:creationId xmlns:a16="http://schemas.microsoft.com/office/drawing/2014/main" id="{E8759028-EA69-3049-85B6-E41AA8BA6521}"/>
                </a:ext>
              </a:extLst>
            </p:cNvPr>
            <p:cNvSpPr/>
            <p:nvPr/>
          </p:nvSpPr>
          <p:spPr>
            <a:xfrm>
              <a:off x="3810000" y="2381250"/>
              <a:ext cx="695325" cy="1230631"/>
            </a:xfrm>
            <a:prstGeom prst="corner">
              <a:avLst>
                <a:gd name="adj1" fmla="val 9300"/>
                <a:gd name="adj2" fmla="val 89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0" name="Group 419">
            <a:extLst>
              <a:ext uri="{FF2B5EF4-FFF2-40B4-BE49-F238E27FC236}">
                <a16:creationId xmlns:a16="http://schemas.microsoft.com/office/drawing/2014/main" id="{3879A878-BB24-5C4E-8DED-AA8AA8416168}"/>
              </a:ext>
            </a:extLst>
          </p:cNvPr>
          <p:cNvGrpSpPr/>
          <p:nvPr/>
        </p:nvGrpSpPr>
        <p:grpSpPr>
          <a:xfrm>
            <a:off x="4292494" y="5448381"/>
            <a:ext cx="1620000" cy="796276"/>
            <a:chOff x="3810000" y="2015069"/>
            <a:chExt cx="1390650" cy="1596814"/>
          </a:xfrm>
          <a:solidFill>
            <a:schemeClr val="accent6">
              <a:lumMod val="75000"/>
            </a:schemeClr>
          </a:solidFill>
        </p:grpSpPr>
        <p:sp>
          <p:nvSpPr>
            <p:cNvPr id="421" name="L-Shape 420">
              <a:extLst>
                <a:ext uri="{FF2B5EF4-FFF2-40B4-BE49-F238E27FC236}">
                  <a16:creationId xmlns:a16="http://schemas.microsoft.com/office/drawing/2014/main" id="{BA2D9C48-4D89-9D41-9A86-8C07C56E1D9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2" name="L-Shape 421">
              <a:extLst>
                <a:ext uri="{FF2B5EF4-FFF2-40B4-BE49-F238E27FC236}">
                  <a16:creationId xmlns:a16="http://schemas.microsoft.com/office/drawing/2014/main" id="{21AD4FFB-95DA-6847-8F89-536BF9981BA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3" name="Group 422">
            <a:extLst>
              <a:ext uri="{FF2B5EF4-FFF2-40B4-BE49-F238E27FC236}">
                <a16:creationId xmlns:a16="http://schemas.microsoft.com/office/drawing/2014/main" id="{7B802F43-9F5E-A14B-9D86-B2DA6CA6BAF3}"/>
              </a:ext>
            </a:extLst>
          </p:cNvPr>
          <p:cNvGrpSpPr/>
          <p:nvPr/>
        </p:nvGrpSpPr>
        <p:grpSpPr>
          <a:xfrm>
            <a:off x="6382456" y="5448381"/>
            <a:ext cx="1620000" cy="796276"/>
            <a:chOff x="3810000" y="2015069"/>
            <a:chExt cx="1390650" cy="1596814"/>
          </a:xfrm>
          <a:solidFill>
            <a:schemeClr val="accent2"/>
          </a:solidFill>
        </p:grpSpPr>
        <p:sp>
          <p:nvSpPr>
            <p:cNvPr id="424" name="L-Shape 423">
              <a:extLst>
                <a:ext uri="{FF2B5EF4-FFF2-40B4-BE49-F238E27FC236}">
                  <a16:creationId xmlns:a16="http://schemas.microsoft.com/office/drawing/2014/main" id="{3FE59A14-5D36-2645-8D6C-212D8CAE6DE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5" name="L-Shape 424">
              <a:extLst>
                <a:ext uri="{FF2B5EF4-FFF2-40B4-BE49-F238E27FC236}">
                  <a16:creationId xmlns:a16="http://schemas.microsoft.com/office/drawing/2014/main" id="{0C755AE6-7667-B743-B400-A3007F0EA37F}"/>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29" name="Group 428">
            <a:extLst>
              <a:ext uri="{FF2B5EF4-FFF2-40B4-BE49-F238E27FC236}">
                <a16:creationId xmlns:a16="http://schemas.microsoft.com/office/drawing/2014/main" id="{A3C62AF3-2D43-9647-B711-5C094AC46C3F}"/>
              </a:ext>
            </a:extLst>
          </p:cNvPr>
          <p:cNvGrpSpPr/>
          <p:nvPr/>
        </p:nvGrpSpPr>
        <p:grpSpPr>
          <a:xfrm>
            <a:off x="9983452" y="3159099"/>
            <a:ext cx="1620000" cy="796276"/>
            <a:chOff x="3810000" y="2015069"/>
            <a:chExt cx="1390650" cy="1596814"/>
          </a:xfrm>
          <a:solidFill>
            <a:schemeClr val="accent2"/>
          </a:solidFill>
        </p:grpSpPr>
        <p:sp>
          <p:nvSpPr>
            <p:cNvPr id="430" name="L-Shape 429">
              <a:extLst>
                <a:ext uri="{FF2B5EF4-FFF2-40B4-BE49-F238E27FC236}">
                  <a16:creationId xmlns:a16="http://schemas.microsoft.com/office/drawing/2014/main" id="{68D6734C-0027-194F-BF8A-040486A2DB35}"/>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1" name="L-Shape 430">
              <a:extLst>
                <a:ext uri="{FF2B5EF4-FFF2-40B4-BE49-F238E27FC236}">
                  <a16:creationId xmlns:a16="http://schemas.microsoft.com/office/drawing/2014/main" id="{ECB17562-DB46-F243-A724-9E5A07981267}"/>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2" name="Group 431">
            <a:extLst>
              <a:ext uri="{FF2B5EF4-FFF2-40B4-BE49-F238E27FC236}">
                <a16:creationId xmlns:a16="http://schemas.microsoft.com/office/drawing/2014/main" id="{4848BB5E-72D6-154B-A4A4-863172845016}"/>
              </a:ext>
            </a:extLst>
          </p:cNvPr>
          <p:cNvGrpSpPr/>
          <p:nvPr/>
        </p:nvGrpSpPr>
        <p:grpSpPr>
          <a:xfrm>
            <a:off x="8214558" y="1260018"/>
            <a:ext cx="1620000" cy="796276"/>
            <a:chOff x="3810000" y="2015069"/>
            <a:chExt cx="1390650" cy="1596814"/>
          </a:xfrm>
          <a:solidFill>
            <a:schemeClr val="accent2"/>
          </a:solidFill>
        </p:grpSpPr>
        <p:sp>
          <p:nvSpPr>
            <p:cNvPr id="433" name="L-Shape 432">
              <a:extLst>
                <a:ext uri="{FF2B5EF4-FFF2-40B4-BE49-F238E27FC236}">
                  <a16:creationId xmlns:a16="http://schemas.microsoft.com/office/drawing/2014/main" id="{ABB06B6F-0697-9948-91DD-97E59BB658BB}"/>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4" name="L-Shape 433">
              <a:extLst>
                <a:ext uri="{FF2B5EF4-FFF2-40B4-BE49-F238E27FC236}">
                  <a16:creationId xmlns:a16="http://schemas.microsoft.com/office/drawing/2014/main" id="{6F827A64-8AAF-EF46-AB91-B3C3D179257E}"/>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5" name="Group 434">
            <a:extLst>
              <a:ext uri="{FF2B5EF4-FFF2-40B4-BE49-F238E27FC236}">
                <a16:creationId xmlns:a16="http://schemas.microsoft.com/office/drawing/2014/main" id="{4BF78748-8099-A04D-A988-CC7F94C0749B}"/>
              </a:ext>
            </a:extLst>
          </p:cNvPr>
          <p:cNvGrpSpPr/>
          <p:nvPr/>
        </p:nvGrpSpPr>
        <p:grpSpPr>
          <a:xfrm>
            <a:off x="10006085" y="1263488"/>
            <a:ext cx="1620000" cy="796276"/>
            <a:chOff x="3810000" y="2015069"/>
            <a:chExt cx="1390650" cy="1596814"/>
          </a:xfrm>
          <a:solidFill>
            <a:schemeClr val="accent2"/>
          </a:solidFill>
        </p:grpSpPr>
        <p:sp>
          <p:nvSpPr>
            <p:cNvPr id="436" name="L-Shape 435">
              <a:extLst>
                <a:ext uri="{FF2B5EF4-FFF2-40B4-BE49-F238E27FC236}">
                  <a16:creationId xmlns:a16="http://schemas.microsoft.com/office/drawing/2014/main" id="{15CC524B-0762-3D4A-B259-A2EBD694AAC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7" name="L-Shape 436">
              <a:extLst>
                <a:ext uri="{FF2B5EF4-FFF2-40B4-BE49-F238E27FC236}">
                  <a16:creationId xmlns:a16="http://schemas.microsoft.com/office/drawing/2014/main" id="{A6B576E7-715E-EB4C-B7ED-9090BB358111}"/>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grpSp>
        <p:nvGrpSpPr>
          <p:cNvPr id="438" name="Group 437">
            <a:extLst>
              <a:ext uri="{FF2B5EF4-FFF2-40B4-BE49-F238E27FC236}">
                <a16:creationId xmlns:a16="http://schemas.microsoft.com/office/drawing/2014/main" id="{6473B99F-863F-454D-BCB0-F8F4067841C8}"/>
              </a:ext>
            </a:extLst>
          </p:cNvPr>
          <p:cNvGrpSpPr/>
          <p:nvPr/>
        </p:nvGrpSpPr>
        <p:grpSpPr>
          <a:xfrm>
            <a:off x="6428511" y="1266563"/>
            <a:ext cx="1620000" cy="796276"/>
            <a:chOff x="3810000" y="2015069"/>
            <a:chExt cx="1390650" cy="1596814"/>
          </a:xfrm>
          <a:solidFill>
            <a:schemeClr val="accent2"/>
          </a:solidFill>
        </p:grpSpPr>
        <p:sp>
          <p:nvSpPr>
            <p:cNvPr id="439" name="L-Shape 438">
              <a:extLst>
                <a:ext uri="{FF2B5EF4-FFF2-40B4-BE49-F238E27FC236}">
                  <a16:creationId xmlns:a16="http://schemas.microsoft.com/office/drawing/2014/main" id="{DB03DE00-D9CE-3F4A-AF56-BAEEDF41F6F2}"/>
                </a:ext>
              </a:extLst>
            </p:cNvPr>
            <p:cNvSpPr/>
            <p:nvPr/>
          </p:nvSpPr>
          <p:spPr>
            <a:xfrm flipH="1">
              <a:off x="4505325" y="2015073"/>
              <a:ext cx="695325" cy="1596810"/>
            </a:xfrm>
            <a:prstGeom prst="corner">
              <a:avLst>
                <a:gd name="adj1" fmla="val 7267"/>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40" name="L-Shape 439">
              <a:extLst>
                <a:ext uri="{FF2B5EF4-FFF2-40B4-BE49-F238E27FC236}">
                  <a16:creationId xmlns:a16="http://schemas.microsoft.com/office/drawing/2014/main" id="{68A3E70B-7329-C048-9959-8DA377890966}"/>
                </a:ext>
              </a:extLst>
            </p:cNvPr>
            <p:cNvSpPr/>
            <p:nvPr/>
          </p:nvSpPr>
          <p:spPr>
            <a:xfrm>
              <a:off x="3810000" y="2015069"/>
              <a:ext cx="695325" cy="1596812"/>
            </a:xfrm>
            <a:prstGeom prst="corner">
              <a:avLst>
                <a:gd name="adj1" fmla="val 7268"/>
                <a:gd name="adj2" fmla="val 78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grpSp>
      <p:sp>
        <p:nvSpPr>
          <p:cNvPr id="371" name="Rectangle 370">
            <a:extLst>
              <a:ext uri="{FF2B5EF4-FFF2-40B4-BE49-F238E27FC236}">
                <a16:creationId xmlns:a16="http://schemas.microsoft.com/office/drawing/2014/main" id="{2A6CC128-2BB1-814E-AF95-807893CEB4D5}"/>
              </a:ext>
            </a:extLst>
          </p:cNvPr>
          <p:cNvSpPr/>
          <p:nvPr/>
        </p:nvSpPr>
        <p:spPr>
          <a:xfrm>
            <a:off x="1541040" y="4152714"/>
            <a:ext cx="10452799" cy="1312708"/>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2" name="Group 371">
            <a:extLst>
              <a:ext uri="{FF2B5EF4-FFF2-40B4-BE49-F238E27FC236}">
                <a16:creationId xmlns:a16="http://schemas.microsoft.com/office/drawing/2014/main" id="{12A284CE-F201-FC4F-843D-D07C52C430FE}"/>
              </a:ext>
            </a:extLst>
          </p:cNvPr>
          <p:cNvGrpSpPr/>
          <p:nvPr/>
        </p:nvGrpSpPr>
        <p:grpSpPr>
          <a:xfrm>
            <a:off x="1672955" y="4447820"/>
            <a:ext cx="10188967" cy="756004"/>
            <a:chOff x="926134" y="1719856"/>
            <a:chExt cx="9204181" cy="750147"/>
          </a:xfrm>
        </p:grpSpPr>
        <p:sp>
          <p:nvSpPr>
            <p:cNvPr id="373" name="TextBox 372">
              <a:extLst>
                <a:ext uri="{FF2B5EF4-FFF2-40B4-BE49-F238E27FC236}">
                  <a16:creationId xmlns:a16="http://schemas.microsoft.com/office/drawing/2014/main" id="{09899927-0A08-8F43-BCDA-944874913751}"/>
                </a:ext>
              </a:extLst>
            </p:cNvPr>
            <p:cNvSpPr txBox="1"/>
            <p:nvPr/>
          </p:nvSpPr>
          <p:spPr>
            <a:xfrm>
              <a:off x="1641585" y="1719860"/>
              <a:ext cx="5447935" cy="750143"/>
            </a:xfrm>
            <a:prstGeom prst="rect">
              <a:avLst/>
            </a:prstGeom>
            <a:solidFill>
              <a:schemeClr val="bg1"/>
            </a:solidFill>
            <a:ln>
              <a:solidFill>
                <a:schemeClr val="bg1">
                  <a:lumMod val="75000"/>
                </a:schemeClr>
              </a:solidFill>
            </a:ln>
            <a:effectLst/>
          </p:spPr>
          <p:txBody>
            <a:bodyPr wrap="square" rtlCol="0" anchor="ctr">
              <a:noAutofit/>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kumimoji="0" lang="ko-KR" sz="2000" b="0" i="0" u="none" strike="noStrike" kern="1200" cap="none" spc="0" normalizeH="0" baseline="0" noProof="0">
                  <a:ln>
                    <a:noFill/>
                  </a:ln>
                  <a:solidFill>
                    <a:prstClr val="black"/>
                  </a:solidFill>
                  <a:effectLst/>
                  <a:uLnTx/>
                  <a:uFillTx/>
                  <a:latin typeface="Avenir"/>
                  <a:ea typeface="맑은 고딕" charset="0"/>
                  <a:cs typeface="Helvetica" charset="0"/>
                </a:rPr>
                <a:t>장비는 잔존가치 없이 5년간 사용됨. 한 달치 사용분을 회계처리함.</a:t>
              </a:r>
            </a:p>
          </p:txBody>
        </p:sp>
        <p:sp>
          <p:nvSpPr>
            <p:cNvPr id="386" name="TextBox 385">
              <a:extLst>
                <a:ext uri="{FF2B5EF4-FFF2-40B4-BE49-F238E27FC236}">
                  <a16:creationId xmlns:a16="http://schemas.microsoft.com/office/drawing/2014/main" id="{A23123D8-819B-5641-A123-CB4460028A7E}"/>
                </a:ext>
              </a:extLst>
            </p:cNvPr>
            <p:cNvSpPr txBox="1"/>
            <p:nvPr/>
          </p:nvSpPr>
          <p:spPr>
            <a:xfrm>
              <a:off x="7089520" y="1719858"/>
              <a:ext cx="1520398" cy="745310"/>
            </a:xfrm>
            <a:prstGeom prst="rect">
              <a:avLst/>
            </a:prstGeom>
            <a:solidFill>
              <a:schemeClr val="accent6">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Depreciation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100</a:t>
              </a:r>
            </a:p>
          </p:txBody>
        </p:sp>
        <p:sp>
          <p:nvSpPr>
            <p:cNvPr id="387" name="TextBox 386">
              <a:extLst>
                <a:ext uri="{FF2B5EF4-FFF2-40B4-BE49-F238E27FC236}">
                  <a16:creationId xmlns:a16="http://schemas.microsoft.com/office/drawing/2014/main" id="{189F1C80-6910-CB4F-B289-CC2BA4B3F387}"/>
                </a:ext>
              </a:extLst>
            </p:cNvPr>
            <p:cNvSpPr txBox="1"/>
            <p:nvPr/>
          </p:nvSpPr>
          <p:spPr>
            <a:xfrm>
              <a:off x="8609917" y="1719858"/>
              <a:ext cx="1520398" cy="745310"/>
            </a:xfrm>
            <a:prstGeom prst="rect">
              <a:avLst/>
            </a:prstGeom>
            <a:solidFill>
              <a:schemeClr val="accent2">
                <a:lumMod val="20000"/>
                <a:lumOff val="80000"/>
              </a:schemeClr>
            </a:solidFill>
            <a:ln>
              <a:solidFill>
                <a:schemeClr val="bg1">
                  <a:lumMod val="75000"/>
                </a:schemeClr>
              </a:solidFill>
              <a:prstDash val="sysDot"/>
            </a:ln>
            <a:effectLst/>
          </p:spPr>
          <p:txBody>
            <a:bodyPr wrap="square"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Accumulated depreciation</a:t>
              </a:r>
              <a:endParaRPr kumimoji="0" lang="en-GB" sz="1600" b="1" i="0" u="none" strike="noStrike" kern="1200" cap="none" spc="0" normalizeH="0" baseline="0" noProof="0">
                <a:ln>
                  <a:noFill/>
                </a:ln>
                <a:solidFill>
                  <a:prstClr val="white">
                    <a:lumMod val="75000"/>
                  </a:prstClr>
                </a:solidFill>
                <a:effectLst/>
                <a:uLnTx/>
                <a:uFillTx/>
                <a:latin typeface="Avenir"/>
                <a:ea typeface="Helvetica" charset="0"/>
                <a:cs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75000"/>
                    </a:prstClr>
                  </a:solidFill>
                  <a:effectLst/>
                  <a:uLnTx/>
                  <a:uFillTx/>
                  <a:latin typeface="Avenir"/>
                  <a:ea typeface="Helvetica" charset="0"/>
                  <a:cs typeface="Helvetica" charset="0"/>
                </a:rPr>
                <a:t>100</a:t>
              </a:r>
            </a:p>
          </p:txBody>
        </p:sp>
        <p:sp>
          <p:nvSpPr>
            <p:cNvPr id="388" name="TextBox 387">
              <a:extLst>
                <a:ext uri="{FF2B5EF4-FFF2-40B4-BE49-F238E27FC236}">
                  <a16:creationId xmlns:a16="http://schemas.microsoft.com/office/drawing/2014/main" id="{326429F8-3C03-D744-85CF-0B72BE930EAF}"/>
                </a:ext>
              </a:extLst>
            </p:cNvPr>
            <p:cNvSpPr txBox="1"/>
            <p:nvPr/>
          </p:nvSpPr>
          <p:spPr>
            <a:xfrm>
              <a:off x="926134" y="1719856"/>
              <a:ext cx="715451" cy="750143"/>
            </a:xfrm>
            <a:prstGeom prst="rect">
              <a:avLst/>
            </a:prstGeom>
            <a:solidFill>
              <a:schemeClr val="bg1"/>
            </a:solidFill>
            <a:ln>
              <a:solidFill>
                <a:schemeClr val="bg1">
                  <a:lumMod val="75000"/>
                </a:schemeClr>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venir"/>
                  <a:ea typeface="+mn-ea"/>
                  <a:cs typeface="+mn-cs"/>
                </a:rPr>
                <a:t>14</a:t>
              </a:r>
            </a:p>
          </p:txBody>
        </p:sp>
      </p:grpSp>
      <p:sp>
        <p:nvSpPr>
          <p:cNvPr id="391" name="TextBox 390">
            <a:extLst>
              <a:ext uri="{FF2B5EF4-FFF2-40B4-BE49-F238E27FC236}">
                <a16:creationId xmlns:a16="http://schemas.microsoft.com/office/drawing/2014/main" id="{FCA03A99-B2BC-F041-993A-A7237C69C7B9}"/>
              </a:ext>
            </a:extLst>
          </p:cNvPr>
          <p:cNvSpPr txBox="1"/>
          <p:nvPr/>
        </p:nvSpPr>
        <p:spPr>
          <a:xfrm>
            <a:off x="8498460" y="4443450"/>
            <a:ext cx="1683070" cy="756000"/>
          </a:xfrm>
          <a:prstGeom prst="rect">
            <a:avLst/>
          </a:prstGeom>
          <a:solidFill>
            <a:schemeClr val="accent6">
              <a:lumMod val="75000"/>
            </a:schemeClr>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100</a:t>
            </a:r>
          </a:p>
        </p:txBody>
      </p:sp>
      <p:sp>
        <p:nvSpPr>
          <p:cNvPr id="392" name="TextBox 391">
            <a:extLst>
              <a:ext uri="{FF2B5EF4-FFF2-40B4-BE49-F238E27FC236}">
                <a16:creationId xmlns:a16="http://schemas.microsoft.com/office/drawing/2014/main" id="{8CF2E893-19EA-1847-9C73-0A7A024644C6}"/>
              </a:ext>
            </a:extLst>
          </p:cNvPr>
          <p:cNvSpPr txBox="1"/>
          <p:nvPr/>
        </p:nvSpPr>
        <p:spPr>
          <a:xfrm>
            <a:off x="10181530" y="4447939"/>
            <a:ext cx="1683070" cy="756000"/>
          </a:xfrm>
          <a:prstGeom prst="rect">
            <a:avLst/>
          </a:prstGeom>
          <a:solidFill>
            <a:schemeClr val="accent2"/>
          </a:solidFill>
          <a:ln>
            <a:solidFill>
              <a:schemeClr val="bg1">
                <a:lumMod val="75000"/>
              </a:schemeClr>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venir"/>
                <a:ea typeface="Helvetica" charset="0"/>
                <a:cs typeface="Helvetica" charset="0"/>
              </a:rPr>
              <a:t>100</a:t>
            </a:r>
          </a:p>
        </p:txBody>
      </p:sp>
      <p:sp>
        <p:nvSpPr>
          <p:cNvPr id="399" name="Down Arrow 398">
            <a:extLst>
              <a:ext uri="{FF2B5EF4-FFF2-40B4-BE49-F238E27FC236}">
                <a16:creationId xmlns:a16="http://schemas.microsoft.com/office/drawing/2014/main" id="{2FAF7EA8-234B-044C-ADFC-14EFF7ECB645}"/>
              </a:ext>
            </a:extLst>
          </p:cNvPr>
          <p:cNvSpPr/>
          <p:nvPr/>
        </p:nvSpPr>
        <p:spPr>
          <a:xfrm rot="10800000">
            <a:off x="153289" y="4549188"/>
            <a:ext cx="950259" cy="1037381"/>
          </a:xfrm>
          <a:prstGeom prst="downArrow">
            <a:avLst/>
          </a:prstGeom>
          <a:solidFill>
            <a:schemeClr val="accent6">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0" name="Down Arrow 399">
            <a:extLst>
              <a:ext uri="{FF2B5EF4-FFF2-40B4-BE49-F238E27FC236}">
                <a16:creationId xmlns:a16="http://schemas.microsoft.com/office/drawing/2014/main" id="{B9B600D3-AC53-0047-9D5D-24E2CA9BCD10}"/>
              </a:ext>
            </a:extLst>
          </p:cNvPr>
          <p:cNvSpPr/>
          <p:nvPr/>
        </p:nvSpPr>
        <p:spPr>
          <a:xfrm>
            <a:off x="152838" y="842384"/>
            <a:ext cx="950259" cy="1037381"/>
          </a:xfrm>
          <a:prstGeom prst="downArrow">
            <a:avLst/>
          </a:prstGeom>
          <a:solidFill>
            <a:schemeClr val="accent2">
              <a:alpha val="7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1" name="Down Arrow 440">
            <a:extLst>
              <a:ext uri="{FF2B5EF4-FFF2-40B4-BE49-F238E27FC236}">
                <a16:creationId xmlns:a16="http://schemas.microsoft.com/office/drawing/2014/main" id="{5BE953CC-9831-074E-8F67-D49317B4B757}"/>
              </a:ext>
            </a:extLst>
          </p:cNvPr>
          <p:cNvSpPr/>
          <p:nvPr/>
        </p:nvSpPr>
        <p:spPr>
          <a:xfrm rot="10800000">
            <a:off x="8784000" y="1751173"/>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42" name="Down Arrow 441">
            <a:extLst>
              <a:ext uri="{FF2B5EF4-FFF2-40B4-BE49-F238E27FC236}">
                <a16:creationId xmlns:a16="http://schemas.microsoft.com/office/drawing/2014/main" id="{AE626D12-7309-7044-ACC8-F20D085A232C}"/>
              </a:ext>
            </a:extLst>
          </p:cNvPr>
          <p:cNvSpPr/>
          <p:nvPr/>
        </p:nvSpPr>
        <p:spPr>
          <a:xfrm>
            <a:off x="8784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443" name="Down Arrow 442">
            <a:extLst>
              <a:ext uri="{FF2B5EF4-FFF2-40B4-BE49-F238E27FC236}">
                <a16:creationId xmlns:a16="http://schemas.microsoft.com/office/drawing/2014/main" id="{DD6E49EC-DCF2-B64E-9173-2B79E71EE2E9}"/>
              </a:ext>
            </a:extLst>
          </p:cNvPr>
          <p:cNvSpPr/>
          <p:nvPr/>
        </p:nvSpPr>
        <p:spPr>
          <a:xfrm rot="10800000">
            <a:off x="10548000" y="1757882"/>
            <a:ext cx="108000" cy="180000"/>
          </a:xfrm>
          <a:prstGeom prst="downArrow">
            <a:avLst>
              <a:gd name="adj1" fmla="val 100000"/>
              <a:gd name="adj2" fmla="val 47930"/>
            </a:avLst>
          </a:prstGeom>
          <a:solidFill>
            <a:schemeClr val="accent2"/>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44" name="Down Arrow 443">
            <a:extLst>
              <a:ext uri="{FF2B5EF4-FFF2-40B4-BE49-F238E27FC236}">
                <a16:creationId xmlns:a16="http://schemas.microsoft.com/office/drawing/2014/main" id="{01EFDFED-39ED-0B4F-86DC-381A750E4CA6}"/>
              </a:ext>
            </a:extLst>
          </p:cNvPr>
          <p:cNvSpPr/>
          <p:nvPr/>
        </p:nvSpPr>
        <p:spPr>
          <a:xfrm>
            <a:off x="10548000" y="1505882"/>
            <a:ext cx="108000" cy="180000"/>
          </a:xfrm>
          <a:prstGeom prst="downArrow">
            <a:avLst>
              <a:gd name="adj1" fmla="val 100000"/>
              <a:gd name="adj2" fmla="val 47930"/>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57" name="TextBox 256">
            <a:extLst>
              <a:ext uri="{FF2B5EF4-FFF2-40B4-BE49-F238E27FC236}">
                <a16:creationId xmlns:a16="http://schemas.microsoft.com/office/drawing/2014/main" id="{D3D6FC1B-701E-E740-8D09-0B1D40343CFC}"/>
              </a:ext>
            </a:extLst>
          </p:cNvPr>
          <p:cNvSpPr txBox="1"/>
          <p:nvPr/>
        </p:nvSpPr>
        <p:spPr>
          <a:xfrm>
            <a:off x="6403128" y="3419412"/>
            <a:ext cx="1548343" cy="5661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venir"/>
                <a:ea typeface="+mn-ea"/>
                <a:cs typeface="+mn-cs"/>
              </a:rPr>
              <a:t>360</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TextBox 257">
            <a:extLst>
              <a:ext uri="{FF2B5EF4-FFF2-40B4-BE49-F238E27FC236}">
                <a16:creationId xmlns:a16="http://schemas.microsoft.com/office/drawing/2014/main" id="{943A8E61-67AF-424D-8006-C08EED28ECBF}"/>
              </a:ext>
            </a:extLst>
          </p:cNvPr>
          <p:cNvSpPr txBox="1"/>
          <p:nvPr/>
        </p:nvSpPr>
        <p:spPr>
          <a:xfrm>
            <a:off x="6403129" y="3419412"/>
            <a:ext cx="1548343" cy="56613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venir"/>
                <a:ea typeface="+mn-ea"/>
                <a:cs typeface="+mn-cs"/>
              </a:rPr>
              <a:t>460</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20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417"/>
                                        </p:tgtEl>
                                        <p:attrNameLst>
                                          <p:attrName>style.visibility</p:attrName>
                                        </p:attrNameLst>
                                      </p:cBhvr>
                                      <p:to>
                                        <p:strVal val="visible"/>
                                      </p:to>
                                    </p:set>
                                    <p:animEffect transition="in" filter="fade">
                                      <p:cBhvr>
                                        <p:cTn id="10" dur="500"/>
                                        <p:tgtEl>
                                          <p:spTgt spid="4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375E-6 7.40741E-7 L -0.66355 0.10718 " pathEditMode="relative" rAng="0" ptsTypes="AA">
                                      <p:cBhvr>
                                        <p:cTn id="14" dur="3000" fill="hold"/>
                                        <p:tgtEl>
                                          <p:spTgt spid="391"/>
                                        </p:tgtEl>
                                        <p:attrNameLst>
                                          <p:attrName>ppt_x</p:attrName>
                                          <p:attrName>ppt_y</p:attrName>
                                        </p:attrNameLst>
                                      </p:cBhvr>
                                      <p:rCtr x="-33177" y="5347"/>
                                    </p:animMotion>
                                  </p:childTnLst>
                                </p:cTn>
                              </p:par>
                            </p:childTnLst>
                          </p:cTn>
                        </p:par>
                        <p:par>
                          <p:cTn id="15" fill="hold">
                            <p:stCondLst>
                              <p:cond delay="3000"/>
                            </p:stCondLst>
                            <p:childTnLst>
                              <p:par>
                                <p:cTn id="16" presetID="31" presetClass="exit" presetSubtype="0" fill="hold" grpId="1" nodeType="afterEffect">
                                  <p:stCondLst>
                                    <p:cond delay="0"/>
                                  </p:stCondLst>
                                  <p:childTnLst>
                                    <p:anim calcmode="lin" valueType="num">
                                      <p:cBhvr>
                                        <p:cTn id="17" dur="1000"/>
                                        <p:tgtEl>
                                          <p:spTgt spid="391"/>
                                        </p:tgtEl>
                                        <p:attrNameLst>
                                          <p:attrName>ppt_w</p:attrName>
                                        </p:attrNameLst>
                                      </p:cBhvr>
                                      <p:tavLst>
                                        <p:tav tm="0">
                                          <p:val>
                                            <p:strVal val="ppt_w"/>
                                          </p:val>
                                        </p:tav>
                                        <p:tav tm="100000">
                                          <p:val>
                                            <p:fltVal val="0"/>
                                          </p:val>
                                        </p:tav>
                                      </p:tavLst>
                                    </p:anim>
                                    <p:anim calcmode="lin" valueType="num">
                                      <p:cBhvr>
                                        <p:cTn id="18" dur="1000"/>
                                        <p:tgtEl>
                                          <p:spTgt spid="391"/>
                                        </p:tgtEl>
                                        <p:attrNameLst>
                                          <p:attrName>ppt_h</p:attrName>
                                        </p:attrNameLst>
                                      </p:cBhvr>
                                      <p:tavLst>
                                        <p:tav tm="0">
                                          <p:val>
                                            <p:strVal val="ppt_h"/>
                                          </p:val>
                                        </p:tav>
                                        <p:tav tm="100000">
                                          <p:val>
                                            <p:fltVal val="0"/>
                                          </p:val>
                                        </p:tav>
                                      </p:tavLst>
                                    </p:anim>
                                    <p:anim calcmode="lin" valueType="num">
                                      <p:cBhvr>
                                        <p:cTn id="19" dur="1000"/>
                                        <p:tgtEl>
                                          <p:spTgt spid="391"/>
                                        </p:tgtEl>
                                        <p:attrNameLst>
                                          <p:attrName>style.rotation</p:attrName>
                                        </p:attrNameLst>
                                      </p:cBhvr>
                                      <p:tavLst>
                                        <p:tav tm="0">
                                          <p:val>
                                            <p:fltVal val="0"/>
                                          </p:val>
                                        </p:tav>
                                        <p:tav tm="100000">
                                          <p:val>
                                            <p:fltVal val="90"/>
                                          </p:val>
                                        </p:tav>
                                      </p:tavLst>
                                    </p:anim>
                                    <p:animEffect transition="out" filter="fade">
                                      <p:cBhvr>
                                        <p:cTn id="20" dur="1000"/>
                                        <p:tgtEl>
                                          <p:spTgt spid="391"/>
                                        </p:tgtEl>
                                      </p:cBhvr>
                                    </p:animEffect>
                                    <p:set>
                                      <p:cBhvr>
                                        <p:cTn id="21" dur="1" fill="hold">
                                          <p:stCondLst>
                                            <p:cond delay="999"/>
                                          </p:stCondLst>
                                        </p:cTn>
                                        <p:tgtEl>
                                          <p:spTgt spid="391"/>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fade">
                                      <p:cBhvr>
                                        <p:cTn id="24" dur="1000"/>
                                        <p:tgtEl>
                                          <p:spTgt spid="374"/>
                                        </p:tgtEl>
                                      </p:cBhvr>
                                    </p:animEffect>
                                    <p:anim calcmode="lin" valueType="num">
                                      <p:cBhvr>
                                        <p:cTn id="25" dur="1000" fill="hold"/>
                                        <p:tgtEl>
                                          <p:spTgt spid="374"/>
                                        </p:tgtEl>
                                        <p:attrNameLst>
                                          <p:attrName>ppt_x</p:attrName>
                                        </p:attrNameLst>
                                      </p:cBhvr>
                                      <p:tavLst>
                                        <p:tav tm="0">
                                          <p:val>
                                            <p:strVal val="#ppt_x"/>
                                          </p:val>
                                        </p:tav>
                                        <p:tav tm="100000">
                                          <p:val>
                                            <p:strVal val="#ppt_x"/>
                                          </p:val>
                                        </p:tav>
                                      </p:tavLst>
                                    </p:anim>
                                    <p:anim calcmode="lin" valueType="num">
                                      <p:cBhvr>
                                        <p:cTn id="26" dur="1000" fill="hold"/>
                                        <p:tgtEl>
                                          <p:spTgt spid="37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0"/>
                                        </p:tgtEl>
                                        <p:attrNameLst>
                                          <p:attrName>style.visibility</p:attrName>
                                        </p:attrNameLst>
                                      </p:cBhvr>
                                      <p:to>
                                        <p:strVal val="visible"/>
                                      </p:to>
                                    </p:set>
                                    <p:animEffect transition="in" filter="fade">
                                      <p:cBhvr>
                                        <p:cTn id="29" dur="1000"/>
                                        <p:tgtEl>
                                          <p:spTgt spid="260"/>
                                        </p:tgtEl>
                                      </p:cBhvr>
                                    </p:animEffect>
                                    <p:anim calcmode="lin" valueType="num">
                                      <p:cBhvr>
                                        <p:cTn id="30" dur="1000" fill="hold"/>
                                        <p:tgtEl>
                                          <p:spTgt spid="260"/>
                                        </p:tgtEl>
                                        <p:attrNameLst>
                                          <p:attrName>ppt_x</p:attrName>
                                        </p:attrNameLst>
                                      </p:cBhvr>
                                      <p:tavLst>
                                        <p:tav tm="0">
                                          <p:val>
                                            <p:strVal val="#ppt_x"/>
                                          </p:val>
                                        </p:tav>
                                        <p:tav tm="100000">
                                          <p:val>
                                            <p:strVal val="#ppt_x"/>
                                          </p:val>
                                        </p:tav>
                                      </p:tavLst>
                                    </p:anim>
                                    <p:anim calcmode="lin" valueType="num">
                                      <p:cBhvr>
                                        <p:cTn id="31" dur="1000" fill="hold"/>
                                        <p:tgtEl>
                                          <p:spTgt spid="26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9"/>
                                        </p:tgtEl>
                                        <p:attrNameLst>
                                          <p:attrName>style.visibility</p:attrName>
                                        </p:attrNameLst>
                                      </p:cBhvr>
                                      <p:to>
                                        <p:strVal val="visible"/>
                                      </p:to>
                                    </p:set>
                                    <p:animEffect transition="in" filter="fade">
                                      <p:cBhvr>
                                        <p:cTn id="34" dur="1000"/>
                                        <p:tgtEl>
                                          <p:spTgt spid="259"/>
                                        </p:tgtEl>
                                      </p:cBhvr>
                                    </p:animEffect>
                                    <p:anim calcmode="lin" valueType="num">
                                      <p:cBhvr>
                                        <p:cTn id="35" dur="1000" fill="hold"/>
                                        <p:tgtEl>
                                          <p:spTgt spid="259"/>
                                        </p:tgtEl>
                                        <p:attrNameLst>
                                          <p:attrName>ppt_x</p:attrName>
                                        </p:attrNameLst>
                                      </p:cBhvr>
                                      <p:tavLst>
                                        <p:tav tm="0">
                                          <p:val>
                                            <p:strVal val="#ppt_x"/>
                                          </p:val>
                                        </p:tav>
                                        <p:tav tm="100000">
                                          <p:val>
                                            <p:strVal val="#ppt_x"/>
                                          </p:val>
                                        </p:tav>
                                      </p:tavLst>
                                    </p:anim>
                                    <p:anim calcmode="lin" valueType="num">
                                      <p:cBhvr>
                                        <p:cTn id="36" dur="1000" fill="hold"/>
                                        <p:tgtEl>
                                          <p:spTgt spid="25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57"/>
                                        </p:tgtEl>
                                        <p:attrNameLst>
                                          <p:attrName>style.visibility</p:attrName>
                                        </p:attrNameLst>
                                      </p:cBhvr>
                                      <p:to>
                                        <p:strVal val="visible"/>
                                      </p:to>
                                    </p:set>
                                    <p:animEffect transition="in" filter="fade">
                                      <p:cBhvr>
                                        <p:cTn id="40" dur="1000"/>
                                        <p:tgtEl>
                                          <p:spTgt spid="257"/>
                                        </p:tgtEl>
                                      </p:cBhvr>
                                    </p:animEffect>
                                  </p:childTnLst>
                                </p:cTn>
                              </p:par>
                              <p:par>
                                <p:cTn id="41" presetID="10" presetClass="exit" presetSubtype="0" fill="hold" grpId="0" nodeType="withEffect">
                                  <p:stCondLst>
                                    <p:cond delay="0"/>
                                  </p:stCondLst>
                                  <p:childTnLst>
                                    <p:animEffect transition="out" filter="fade">
                                      <p:cBhvr>
                                        <p:cTn id="42" dur="500"/>
                                        <p:tgtEl>
                                          <p:spTgt spid="258"/>
                                        </p:tgtEl>
                                      </p:cBhvr>
                                    </p:animEffect>
                                    <p:set>
                                      <p:cBhvr>
                                        <p:cTn id="43" dur="1" fill="hold">
                                          <p:stCondLst>
                                            <p:cond delay="499"/>
                                          </p:stCondLst>
                                        </p:cTn>
                                        <p:tgtEl>
                                          <p:spTgt spid="25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90"/>
                                        </p:tgtEl>
                                        <p:attrNameLst>
                                          <p:attrName>style.visibility</p:attrName>
                                        </p:attrNameLst>
                                      </p:cBhvr>
                                      <p:to>
                                        <p:strVal val="visible"/>
                                      </p:to>
                                    </p:set>
                                    <p:animEffect transition="in" filter="fade">
                                      <p:cBhvr>
                                        <p:cTn id="48" dur="500"/>
                                        <p:tgtEl>
                                          <p:spTgt spid="390"/>
                                        </p:tgtEl>
                                      </p:cBhvr>
                                    </p:animEffect>
                                  </p:childTnLst>
                                </p:cTn>
                              </p:par>
                              <p:par>
                                <p:cTn id="49" presetID="10" presetClass="entr" presetSubtype="0" fill="hold" nodeType="withEffect">
                                  <p:stCondLst>
                                    <p:cond delay="0"/>
                                  </p:stCondLst>
                                  <p:childTnLst>
                                    <p:set>
                                      <p:cBhvr>
                                        <p:cTn id="50" dur="1" fill="hold">
                                          <p:stCondLst>
                                            <p:cond delay="0"/>
                                          </p:stCondLst>
                                        </p:cTn>
                                        <p:tgtEl>
                                          <p:spTgt spid="272"/>
                                        </p:tgtEl>
                                        <p:attrNameLst>
                                          <p:attrName>style.visibility</p:attrName>
                                        </p:attrNameLst>
                                      </p:cBhvr>
                                      <p:to>
                                        <p:strVal val="visible"/>
                                      </p:to>
                                    </p:set>
                                    <p:animEffect transition="in" filter="fade">
                                      <p:cBhvr>
                                        <p:cTn id="51" dur="500"/>
                                        <p:tgtEl>
                                          <p:spTgt spid="27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3.33333E-6 -3.7037E-6 L -0.76641 -0.39421 " pathEditMode="relative" rAng="0" ptsTypes="AA">
                                      <p:cBhvr>
                                        <p:cTn id="55" dur="3000" fill="hold"/>
                                        <p:tgtEl>
                                          <p:spTgt spid="392"/>
                                        </p:tgtEl>
                                        <p:attrNameLst>
                                          <p:attrName>ppt_x</p:attrName>
                                          <p:attrName>ppt_y</p:attrName>
                                        </p:attrNameLst>
                                      </p:cBhvr>
                                      <p:rCtr x="-38320" y="-19722"/>
                                    </p:animMotion>
                                  </p:childTnLst>
                                </p:cTn>
                              </p:par>
                            </p:childTnLst>
                          </p:cTn>
                        </p:par>
                        <p:par>
                          <p:cTn id="56" fill="hold">
                            <p:stCondLst>
                              <p:cond delay="3000"/>
                            </p:stCondLst>
                            <p:childTnLst>
                              <p:par>
                                <p:cTn id="57" presetID="31" presetClass="exit" presetSubtype="0" fill="hold" grpId="1" nodeType="afterEffect">
                                  <p:stCondLst>
                                    <p:cond delay="0"/>
                                  </p:stCondLst>
                                  <p:childTnLst>
                                    <p:anim calcmode="lin" valueType="num">
                                      <p:cBhvr>
                                        <p:cTn id="58" dur="1000"/>
                                        <p:tgtEl>
                                          <p:spTgt spid="392"/>
                                        </p:tgtEl>
                                        <p:attrNameLst>
                                          <p:attrName>ppt_w</p:attrName>
                                        </p:attrNameLst>
                                      </p:cBhvr>
                                      <p:tavLst>
                                        <p:tav tm="0">
                                          <p:val>
                                            <p:strVal val="ppt_w"/>
                                          </p:val>
                                        </p:tav>
                                        <p:tav tm="100000">
                                          <p:val>
                                            <p:fltVal val="0"/>
                                          </p:val>
                                        </p:tav>
                                      </p:tavLst>
                                    </p:anim>
                                    <p:anim calcmode="lin" valueType="num">
                                      <p:cBhvr>
                                        <p:cTn id="59" dur="1000"/>
                                        <p:tgtEl>
                                          <p:spTgt spid="392"/>
                                        </p:tgtEl>
                                        <p:attrNameLst>
                                          <p:attrName>ppt_h</p:attrName>
                                        </p:attrNameLst>
                                      </p:cBhvr>
                                      <p:tavLst>
                                        <p:tav tm="0">
                                          <p:val>
                                            <p:strVal val="ppt_h"/>
                                          </p:val>
                                        </p:tav>
                                        <p:tav tm="100000">
                                          <p:val>
                                            <p:fltVal val="0"/>
                                          </p:val>
                                        </p:tav>
                                      </p:tavLst>
                                    </p:anim>
                                    <p:anim calcmode="lin" valueType="num">
                                      <p:cBhvr>
                                        <p:cTn id="60" dur="1000"/>
                                        <p:tgtEl>
                                          <p:spTgt spid="392"/>
                                        </p:tgtEl>
                                        <p:attrNameLst>
                                          <p:attrName>style.rotation</p:attrName>
                                        </p:attrNameLst>
                                      </p:cBhvr>
                                      <p:tavLst>
                                        <p:tav tm="0">
                                          <p:val>
                                            <p:fltVal val="0"/>
                                          </p:val>
                                        </p:tav>
                                        <p:tav tm="100000">
                                          <p:val>
                                            <p:fltVal val="90"/>
                                          </p:val>
                                        </p:tav>
                                      </p:tavLst>
                                    </p:anim>
                                    <p:animEffect transition="out" filter="fade">
                                      <p:cBhvr>
                                        <p:cTn id="61" dur="1000"/>
                                        <p:tgtEl>
                                          <p:spTgt spid="392"/>
                                        </p:tgtEl>
                                      </p:cBhvr>
                                    </p:animEffect>
                                    <p:set>
                                      <p:cBhvr>
                                        <p:cTn id="62" dur="1" fill="hold">
                                          <p:stCondLst>
                                            <p:cond delay="999"/>
                                          </p:stCondLst>
                                        </p:cTn>
                                        <p:tgtEl>
                                          <p:spTgt spid="392"/>
                                        </p:tgtEl>
                                        <p:attrNameLst>
                                          <p:attrName>style.visibility</p:attrName>
                                        </p:attrNameLst>
                                      </p:cBhvr>
                                      <p:to>
                                        <p:strVal val="hidden"/>
                                      </p:to>
                                    </p:set>
                                  </p:childTnLst>
                                </p:cTn>
                              </p:par>
                              <p:par>
                                <p:cTn id="63" presetID="47" presetClass="entr" presetSubtype="0" fill="hold" grpId="0" nodeType="withEffect">
                                  <p:stCondLst>
                                    <p:cond delay="0"/>
                                  </p:stCondLst>
                                  <p:childTnLst>
                                    <p:set>
                                      <p:cBhvr>
                                        <p:cTn id="64" dur="1" fill="hold">
                                          <p:stCondLst>
                                            <p:cond delay="0"/>
                                          </p:stCondLst>
                                        </p:cTn>
                                        <p:tgtEl>
                                          <p:spTgt spid="394"/>
                                        </p:tgtEl>
                                        <p:attrNameLst>
                                          <p:attrName>style.visibility</p:attrName>
                                        </p:attrNameLst>
                                      </p:cBhvr>
                                      <p:to>
                                        <p:strVal val="visible"/>
                                      </p:to>
                                    </p:set>
                                    <p:animEffect transition="in" filter="fade">
                                      <p:cBhvr>
                                        <p:cTn id="65" dur="1000"/>
                                        <p:tgtEl>
                                          <p:spTgt spid="394"/>
                                        </p:tgtEl>
                                      </p:cBhvr>
                                    </p:animEffect>
                                    <p:anim calcmode="lin" valueType="num">
                                      <p:cBhvr>
                                        <p:cTn id="66" dur="1000" fill="hold"/>
                                        <p:tgtEl>
                                          <p:spTgt spid="394"/>
                                        </p:tgtEl>
                                        <p:attrNameLst>
                                          <p:attrName>ppt_x</p:attrName>
                                        </p:attrNameLst>
                                      </p:cBhvr>
                                      <p:tavLst>
                                        <p:tav tm="0">
                                          <p:val>
                                            <p:strVal val="#ppt_x"/>
                                          </p:val>
                                        </p:tav>
                                        <p:tav tm="100000">
                                          <p:val>
                                            <p:strVal val="#ppt_x"/>
                                          </p:val>
                                        </p:tav>
                                      </p:tavLst>
                                    </p:anim>
                                    <p:anim calcmode="lin" valueType="num">
                                      <p:cBhvr>
                                        <p:cTn id="67" dur="1000" fill="hold"/>
                                        <p:tgtEl>
                                          <p:spTgt spid="394"/>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402"/>
                                        </p:tgtEl>
                                        <p:attrNameLst>
                                          <p:attrName>style.visibility</p:attrName>
                                        </p:attrNameLst>
                                      </p:cBhvr>
                                      <p:to>
                                        <p:strVal val="visible"/>
                                      </p:to>
                                    </p:set>
                                    <p:animEffect transition="in" filter="fade">
                                      <p:cBhvr>
                                        <p:cTn id="70" dur="1000"/>
                                        <p:tgtEl>
                                          <p:spTgt spid="402"/>
                                        </p:tgtEl>
                                      </p:cBhvr>
                                    </p:animEffect>
                                    <p:anim calcmode="lin" valueType="num">
                                      <p:cBhvr>
                                        <p:cTn id="71" dur="1000" fill="hold"/>
                                        <p:tgtEl>
                                          <p:spTgt spid="402"/>
                                        </p:tgtEl>
                                        <p:attrNameLst>
                                          <p:attrName>ppt_x</p:attrName>
                                        </p:attrNameLst>
                                      </p:cBhvr>
                                      <p:tavLst>
                                        <p:tav tm="0">
                                          <p:val>
                                            <p:strVal val="#ppt_x"/>
                                          </p:val>
                                        </p:tav>
                                        <p:tav tm="100000">
                                          <p:val>
                                            <p:strVal val="#ppt_x"/>
                                          </p:val>
                                        </p:tav>
                                      </p:tavLst>
                                    </p:anim>
                                    <p:anim calcmode="lin" valueType="num">
                                      <p:cBhvr>
                                        <p:cTn id="72" dur="1000" fill="hold"/>
                                        <p:tgtEl>
                                          <p:spTgt spid="40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93"/>
                                        </p:tgtEl>
                                        <p:attrNameLst>
                                          <p:attrName>style.visibility</p:attrName>
                                        </p:attrNameLst>
                                      </p:cBhvr>
                                      <p:to>
                                        <p:strVal val="visible"/>
                                      </p:to>
                                    </p:set>
                                    <p:animEffect transition="in" filter="fade">
                                      <p:cBhvr>
                                        <p:cTn id="75" dur="1000"/>
                                        <p:tgtEl>
                                          <p:spTgt spid="393"/>
                                        </p:tgtEl>
                                      </p:cBhvr>
                                    </p:animEffect>
                                    <p:anim calcmode="lin" valueType="num">
                                      <p:cBhvr>
                                        <p:cTn id="76" dur="1000" fill="hold"/>
                                        <p:tgtEl>
                                          <p:spTgt spid="393"/>
                                        </p:tgtEl>
                                        <p:attrNameLst>
                                          <p:attrName>ppt_x</p:attrName>
                                        </p:attrNameLst>
                                      </p:cBhvr>
                                      <p:tavLst>
                                        <p:tav tm="0">
                                          <p:val>
                                            <p:strVal val="#ppt_x"/>
                                          </p:val>
                                        </p:tav>
                                        <p:tav tm="100000">
                                          <p:val>
                                            <p:strVal val="#ppt_x"/>
                                          </p:val>
                                        </p:tav>
                                      </p:tavLst>
                                    </p:anim>
                                    <p:anim calcmode="lin" valueType="num">
                                      <p:cBhvr>
                                        <p:cTn id="77" dur="1000" fill="hold"/>
                                        <p:tgtEl>
                                          <p:spTgt spid="39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99"/>
                                        </p:tgtEl>
                                        <p:attrNameLst>
                                          <p:attrName>style.visibility</p:attrName>
                                        </p:attrNameLst>
                                      </p:cBhvr>
                                      <p:to>
                                        <p:strVal val="visible"/>
                                      </p:to>
                                    </p:set>
                                    <p:animEffect transition="in" filter="fade">
                                      <p:cBhvr>
                                        <p:cTn id="82" dur="1000"/>
                                        <p:tgtEl>
                                          <p:spTgt spid="399"/>
                                        </p:tgtEl>
                                      </p:cBhvr>
                                    </p:animEffect>
                                    <p:anim calcmode="lin" valueType="num">
                                      <p:cBhvr>
                                        <p:cTn id="83" dur="1000" fill="hold"/>
                                        <p:tgtEl>
                                          <p:spTgt spid="399"/>
                                        </p:tgtEl>
                                        <p:attrNameLst>
                                          <p:attrName>ppt_x</p:attrName>
                                        </p:attrNameLst>
                                      </p:cBhvr>
                                      <p:tavLst>
                                        <p:tav tm="0">
                                          <p:val>
                                            <p:strVal val="#ppt_x"/>
                                          </p:val>
                                        </p:tav>
                                        <p:tav tm="100000">
                                          <p:val>
                                            <p:strVal val="#ppt_x"/>
                                          </p:val>
                                        </p:tav>
                                      </p:tavLst>
                                    </p:anim>
                                    <p:anim calcmode="lin" valueType="num">
                                      <p:cBhvr>
                                        <p:cTn id="84" dur="1000" fill="hold"/>
                                        <p:tgtEl>
                                          <p:spTgt spid="39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400"/>
                                        </p:tgtEl>
                                        <p:attrNameLst>
                                          <p:attrName>style.visibility</p:attrName>
                                        </p:attrNameLst>
                                      </p:cBhvr>
                                      <p:to>
                                        <p:strVal val="visible"/>
                                      </p:to>
                                    </p:set>
                                    <p:animEffect transition="in" filter="fade">
                                      <p:cBhvr>
                                        <p:cTn id="87" dur="1000"/>
                                        <p:tgtEl>
                                          <p:spTgt spid="400"/>
                                        </p:tgtEl>
                                      </p:cBhvr>
                                    </p:animEffect>
                                    <p:anim calcmode="lin" valueType="num">
                                      <p:cBhvr>
                                        <p:cTn id="88" dur="1000" fill="hold"/>
                                        <p:tgtEl>
                                          <p:spTgt spid="400"/>
                                        </p:tgtEl>
                                        <p:attrNameLst>
                                          <p:attrName>ppt_x</p:attrName>
                                        </p:attrNameLst>
                                      </p:cBhvr>
                                      <p:tavLst>
                                        <p:tav tm="0">
                                          <p:val>
                                            <p:strVal val="#ppt_x"/>
                                          </p:val>
                                        </p:tav>
                                        <p:tav tm="100000">
                                          <p:val>
                                            <p:strVal val="#ppt_x"/>
                                          </p:val>
                                        </p:tav>
                                      </p:tavLst>
                                    </p:anim>
                                    <p:anim calcmode="lin" valueType="num">
                                      <p:cBhvr>
                                        <p:cTn id="89" dur="1000" fill="hold"/>
                                        <p:tgtEl>
                                          <p:spTgt spid="400"/>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1"/>
                                        </p:tgtEl>
                                        <p:attrNameLst>
                                          <p:attrName>style.visibility</p:attrName>
                                        </p:attrNameLst>
                                      </p:cBhvr>
                                      <p:to>
                                        <p:strVal val="visible"/>
                                      </p:to>
                                    </p:set>
                                    <p:animEffect transition="in" filter="fade">
                                      <p:cBhvr>
                                        <p:cTn id="94"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animBg="1"/>
      <p:bldP spid="114" grpId="0"/>
      <p:bldP spid="259" grpId="0"/>
      <p:bldP spid="260" grpId="0" animBg="1"/>
      <p:bldP spid="390" grpId="0"/>
      <p:bldP spid="393" grpId="0"/>
      <p:bldP spid="394" grpId="0" animBg="1"/>
      <p:bldP spid="391" grpId="0" animBg="1"/>
      <p:bldP spid="391" grpId="1" animBg="1"/>
      <p:bldP spid="392" grpId="0" animBg="1"/>
      <p:bldP spid="392" grpId="1" animBg="1"/>
      <p:bldP spid="399" grpId="0" animBg="1"/>
      <p:bldP spid="400" grpId="0" animBg="1"/>
      <p:bldP spid="257" grpId="0"/>
      <p:bldP spid="2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A9E0-4783-69A8-3B68-D587A26C2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83E10-3D19-B2D8-AAA6-62955CC5AA51}"/>
              </a:ext>
            </a:extLst>
          </p:cNvPr>
          <p:cNvSpPr>
            <a:spLocks noGrp="1"/>
          </p:cNvSpPr>
          <p:nvPr>
            <p:ph type="title"/>
          </p:nvPr>
        </p:nvSpPr>
        <p:spPr>
          <a:xfrm>
            <a:off x="0" y="2857500"/>
            <a:ext cx="12191999" cy="1143000"/>
          </a:xfrm>
        </p:spPr>
        <p:txBody>
          <a:bodyPr>
            <a:normAutofit/>
          </a:bodyPr>
          <a:lstStyle/>
          <a:p>
            <a:pPr algn="ctr"/>
            <a:r>
              <a:rPr lang="en-US" dirty="0"/>
              <a:t>8. Accrued Expenses are Liabilities	</a:t>
            </a:r>
          </a:p>
        </p:txBody>
      </p:sp>
    </p:spTree>
    <p:extLst>
      <p:ext uri="{BB962C8B-B14F-4D97-AF65-F5344CB8AC3E}">
        <p14:creationId xmlns:p14="http://schemas.microsoft.com/office/powerpoint/2010/main" val="2993923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677D4-2BC4-4333-C267-48D42A696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47A99-1DA8-4E1F-8FB2-77DF665C08FF}"/>
              </a:ext>
            </a:extLst>
          </p:cNvPr>
          <p:cNvSpPr>
            <a:spLocks noGrp="1"/>
          </p:cNvSpPr>
          <p:nvPr>
            <p:ph type="title"/>
          </p:nvPr>
        </p:nvSpPr>
        <p:spPr/>
        <p:txBody>
          <a:bodyPr>
            <a:normAutofit/>
          </a:bodyPr>
          <a:lstStyle/>
          <a:p>
            <a:r>
              <a:rPr lang="en-US" dirty="0"/>
              <a:t>Accrued Expenses are Liabilities</a:t>
            </a:r>
          </a:p>
        </p:txBody>
      </p:sp>
      <p:sp>
        <p:nvSpPr>
          <p:cNvPr id="8" name="Text 4">
            <a:extLst>
              <a:ext uri="{FF2B5EF4-FFF2-40B4-BE49-F238E27FC236}">
                <a16:creationId xmlns:a16="http://schemas.microsoft.com/office/drawing/2014/main" id="{34A5D587-806B-3666-E2D4-79EDAC619327}"/>
              </a:ext>
            </a:extLst>
          </p:cNvPr>
          <p:cNvSpPr/>
          <p:nvPr/>
        </p:nvSpPr>
        <p:spPr>
          <a:xfrm>
            <a:off x="746760" y="1309924"/>
            <a:ext cx="6333540" cy="2096312"/>
          </a:xfrm>
          <a:prstGeom prst="roundRect">
            <a:avLst>
              <a:gd name="adj" fmla="val 3697"/>
            </a:avLst>
          </a:prstGeom>
          <a:solidFill>
            <a:srgbClr val="EFF6FF"/>
          </a:solidFill>
          <a:ln w="19050">
            <a:solidFill>
              <a:srgbClr val="3B82F6"/>
            </a:solidFill>
          </a:ln>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 5">
            <a:extLst>
              <a:ext uri="{FF2B5EF4-FFF2-40B4-BE49-F238E27FC236}">
                <a16:creationId xmlns:a16="http://schemas.microsoft.com/office/drawing/2014/main" id="{0896B978-AF13-1A38-98AE-2BF9B2A1B03A}"/>
              </a:ext>
            </a:extLst>
          </p:cNvPr>
          <p:cNvSpPr/>
          <p:nvPr/>
        </p:nvSpPr>
        <p:spPr>
          <a:xfrm>
            <a:off x="880109" y="1483157"/>
            <a:ext cx="6188152" cy="1706295"/>
          </a:xfrm>
          <a:prstGeom prst="rect">
            <a:avLst/>
          </a:prstGeom>
          <a:noFill/>
          <a:ln/>
        </p:spPr>
        <p:txBody>
          <a:bodyPr wrap="square" lIns="0" tIns="0" rIns="0" bIns="0" rtlCol="0" anchor="t"/>
          <a:lstStyle/>
          <a:p>
            <a:pPr marL="0" marR="0" lvl="0" indent="0" algn="l" defTabSz="457200" rtl="0" eaLnBrk="1" fontAlgn="auto" latinLnBrk="0" hangingPunct="1">
              <a:lnSpc>
                <a:spcPts val="3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1E40AF"/>
                </a:solidFill>
                <a:effectLst/>
                <a:uLnTx/>
                <a:uFillTx/>
                <a:latin typeface="Arial" pitchFamily="34" charset="0"/>
                <a:ea typeface="Arial" pitchFamily="34" charset="-122"/>
                <a:cs typeface="Arial" pitchFamily="34" charset="-120"/>
              </a:rPr>
              <a:t>Concept</a:t>
            </a:r>
          </a:p>
          <a:p>
            <a:pPr marL="342900" lvl="0" indent="-342900">
              <a:lnSpc>
                <a:spcPts val="2000"/>
              </a:lnSpc>
              <a:spcAft>
                <a:spcPts val="800"/>
              </a:spcAft>
              <a:buFont typeface="Arial" panose="020B0604020202020204" pitchFamily="34" charset="0"/>
              <a:buChar char="•"/>
            </a:pPr>
            <a:r>
              <a:rPr lang="ko-KR" dirty="0">
                <a:latin typeface="Arial" panose="020B0604020202020204" pitchFamily="34" charset="0"/>
                <a:ea typeface="맑은 고딕"/>
                <a:cs typeface="Arial" panose="020B0604020202020204" pitchFamily="34" charset="0"/>
              </a:rPr>
              <a:t>관련 활동이나 용역이 공급자가 invoice를 발행하기 전에(즉, 현금 지급 전에) 발생하더라도, expense는 인식되어야 함.</a:t>
            </a:r>
          </a:p>
          <a:p>
            <a:pPr marL="342900" lvl="0" indent="-342900">
              <a:lnSpc>
                <a:spcPts val="2000"/>
              </a:lnSpc>
              <a:spcAft>
                <a:spcPts val="800"/>
              </a:spcAft>
              <a:buFont typeface="Arial" panose="020B0604020202020204" pitchFamily="34" charset="0"/>
              <a:buChar char="•"/>
            </a:pPr>
            <a:r>
              <a:rPr lang="ko-KR" dirty="0">
                <a:latin typeface="Arial" panose="020B0604020202020204" pitchFamily="34" charset="0"/>
                <a:ea typeface="맑은 고딕"/>
                <a:cs typeface="Arial" panose="020B0604020202020204" pitchFamily="34" charset="0"/>
              </a:rPr>
              <a:t>지급이 이루어지지 않은 경우, liability를 기록함.</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Text 11">
            <a:extLst>
              <a:ext uri="{FF2B5EF4-FFF2-40B4-BE49-F238E27FC236}">
                <a16:creationId xmlns:a16="http://schemas.microsoft.com/office/drawing/2014/main" id="{4629FF38-C267-6A60-FC66-06CE16570311}"/>
              </a:ext>
            </a:extLst>
          </p:cNvPr>
          <p:cNvSpPr/>
          <p:nvPr/>
        </p:nvSpPr>
        <p:spPr>
          <a:xfrm>
            <a:off x="720089" y="3612682"/>
            <a:ext cx="6355081" cy="1475346"/>
          </a:xfrm>
          <a:prstGeom prst="roundRect">
            <a:avLst>
              <a:gd name="adj" fmla="val 3697"/>
            </a:avLst>
          </a:prstGeom>
          <a:solidFill>
            <a:srgbClr val="FEF2F2"/>
          </a:solidFill>
          <a:ln w="19050">
            <a:solidFill>
              <a:srgbClr val="EF4444"/>
            </a:solidFill>
          </a:ln>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 12">
            <a:extLst>
              <a:ext uri="{FF2B5EF4-FFF2-40B4-BE49-F238E27FC236}">
                <a16:creationId xmlns:a16="http://schemas.microsoft.com/office/drawing/2014/main" id="{FAB41B61-B0C6-20FD-3772-5D3516C75E53}"/>
              </a:ext>
            </a:extLst>
          </p:cNvPr>
          <p:cNvSpPr/>
          <p:nvPr/>
        </p:nvSpPr>
        <p:spPr>
          <a:xfrm>
            <a:off x="902970" y="3826959"/>
            <a:ext cx="6181337" cy="945703"/>
          </a:xfrm>
          <a:prstGeom prst="rect">
            <a:avLst/>
          </a:prstGeom>
          <a:noFill/>
          <a:ln/>
        </p:spPr>
        <p:txBody>
          <a:bodyPr wrap="square" lIns="0" tIns="0" rIns="0" bIns="0" rtlCol="0" anchor="t"/>
          <a:lstStyle/>
          <a:p>
            <a:pPr marL="0" marR="0" lvl="0" indent="0" algn="l" defTabSz="457200" rtl="0" eaLnBrk="1" fontAlgn="auto" latinLnBrk="0" hangingPunct="1">
              <a:lnSpc>
                <a:spcPts val="224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991B1B"/>
                </a:solidFill>
                <a:effectLst/>
                <a:uLnTx/>
                <a:uFillTx/>
                <a:latin typeface="Arial" pitchFamily="34" charset="0"/>
                <a:ea typeface="Arial" pitchFamily="34" charset="-122"/>
                <a:cs typeface="Arial" pitchFamily="34" charset="-120"/>
              </a:rPr>
              <a:t>Process</a:t>
            </a:r>
            <a:endParaRPr kumimoji="0" lang="en-US" sz="2000" b="1" i="0" u="none" strike="noStrike" kern="1200" cap="none" spc="0" normalizeH="0" baseline="0" noProof="0" dirty="0">
              <a:ln>
                <a:noFill/>
              </a:ln>
              <a:solidFill>
                <a:srgbClr val="991B1B"/>
              </a:solidFill>
              <a:effectLst/>
              <a:uLnTx/>
              <a:uFillTx/>
              <a:latin typeface="Arial" panose="020B0604020202020204" pitchFamily="34" charset="0"/>
              <a:ea typeface="Arial" pitchFamily="34" charset="-122"/>
              <a:cs typeface="Arial" panose="020B0604020202020204" pitchFamily="34" charset="0"/>
            </a:endParaRPr>
          </a:p>
          <a:p>
            <a:pPr lvl="0">
              <a:lnSpc>
                <a:spcPts val="2000"/>
              </a:lnSpc>
            </a:pPr>
            <a:r>
              <a:rPr lang="ko-KR" dirty="0">
                <a:latin typeface="Arial" panose="020B0604020202020204" pitchFamily="34" charset="0"/>
                <a:ea typeface="맑은 고딕"/>
                <a:cs typeface="Arial" panose="020B0604020202020204" pitchFamily="34" charset="0"/>
              </a:rPr>
              <a:t>청구되지 않았거나 지급되지 않은 재화·용역의 소비는 accrued liability를 발생시키며, 이는 지급 시 정산됨.</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 26">
            <a:extLst>
              <a:ext uri="{FF2B5EF4-FFF2-40B4-BE49-F238E27FC236}">
                <a16:creationId xmlns:a16="http://schemas.microsoft.com/office/drawing/2014/main" id="{FD078C2D-4F3B-1D0F-2ACE-41D31BC4FC49}"/>
              </a:ext>
            </a:extLst>
          </p:cNvPr>
          <p:cNvSpPr/>
          <p:nvPr/>
        </p:nvSpPr>
        <p:spPr>
          <a:xfrm>
            <a:off x="712507" y="5316945"/>
            <a:ext cx="6355081" cy="1369605"/>
          </a:xfrm>
          <a:prstGeom prst="roundRect">
            <a:avLst>
              <a:gd name="adj" fmla="val 7846"/>
            </a:avLst>
          </a:prstGeom>
          <a:solidFill>
            <a:srgbClr val="E5FCED"/>
          </a:solidFill>
          <a:ln w="19050">
            <a:solidFill>
              <a:srgbClr val="92D050"/>
            </a:solidFill>
          </a:ln>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 2">
            <a:extLst>
              <a:ext uri="{FF2B5EF4-FFF2-40B4-BE49-F238E27FC236}">
                <a16:creationId xmlns:a16="http://schemas.microsoft.com/office/drawing/2014/main" id="{BC66C167-2A36-AC63-566C-C678A06E969D}"/>
              </a:ext>
            </a:extLst>
          </p:cNvPr>
          <p:cNvSpPr/>
          <p:nvPr/>
        </p:nvSpPr>
        <p:spPr>
          <a:xfrm>
            <a:off x="834389" y="5533729"/>
            <a:ext cx="6281291" cy="786743"/>
          </a:xfrm>
          <a:prstGeom prst="rect">
            <a:avLst/>
          </a:prstGeom>
          <a:noFill/>
          <a:ln/>
        </p:spPr>
        <p:txBody>
          <a:bodyPr wrap="square" lIns="0" tIns="0" rIns="0" bIns="0" rtlCol="0" anchor="t"/>
          <a:lstStyle/>
          <a:p>
            <a:pPr marL="0" marR="0" lvl="0" indent="0" algn="l" defTabSz="457200" rtl="0" eaLnBrk="1" fontAlgn="auto" latinLnBrk="0" hangingPunct="1">
              <a:lnSpc>
                <a:spcPts val="252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15803D"/>
                </a:solidFill>
                <a:effectLst/>
                <a:uLnTx/>
                <a:uFillTx/>
                <a:latin typeface="Arial" pitchFamily="34" charset="0"/>
                <a:ea typeface="Arial" pitchFamily="34" charset="-122"/>
                <a:cs typeface="Arial" pitchFamily="34" charset="-120"/>
              </a:rPr>
              <a:t>Common Examples</a:t>
            </a:r>
          </a:p>
          <a:p>
            <a:pPr marL="0" marR="0" lvl="0" indent="0" algn="l" defTabSz="457200" rtl="0" eaLnBrk="1" fontAlgn="auto" latinLnBrk="0" hangingPunct="1">
              <a:lnSpc>
                <a:spcPts val="2520"/>
              </a:lnSpc>
              <a:spcBef>
                <a:spcPts val="0"/>
              </a:spcBef>
              <a:spcAft>
                <a:spcPts val="1000"/>
              </a:spcAft>
              <a:buClrTx/>
              <a:buSzTx/>
              <a:buFontTx/>
              <a:buNone/>
              <a:tabLst/>
              <a:defRPr/>
            </a:pPr>
            <a:r>
              <a:rPr lang="en-US" dirty="0">
                <a:solidFill>
                  <a:srgbClr val="1D1D1D"/>
                </a:solidFill>
                <a:latin typeface="Arial" pitchFamily="34" charset="0"/>
                <a:cs typeface="Arial" pitchFamily="34" charset="-120"/>
              </a:rPr>
              <a:t>Utility Payable, accrued interest expense, tax payable</a:t>
            </a: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ts val="2520"/>
              </a:lnSpc>
              <a:spcBef>
                <a:spcPts val="0"/>
              </a:spcBef>
              <a:spcAft>
                <a:spcPts val="1000"/>
              </a:spcAft>
              <a:buClrTx/>
              <a:buSzTx/>
              <a:buFontTx/>
              <a:buNone/>
              <a:tabLst/>
              <a:defRPr/>
            </a:pPr>
            <a:endParaRPr kumimoji="0" lang="en-US" sz="2000" b="1" i="0" u="none" strike="noStrike" kern="1200" cap="none" spc="0" normalizeH="0" baseline="0" noProof="0" dirty="0">
              <a:ln>
                <a:noFill/>
              </a:ln>
              <a:solidFill>
                <a:srgbClr val="15803D"/>
              </a:solidFill>
              <a:effectLst/>
              <a:uLnTx/>
              <a:uFillTx/>
              <a:latin typeface="Arial" pitchFamily="34" charset="0"/>
              <a:ea typeface="Arial" pitchFamily="34" charset="-122"/>
              <a:cs typeface="Arial" pitchFamily="34" charset="-120"/>
            </a:endParaRPr>
          </a:p>
        </p:txBody>
      </p:sp>
      <p:pic>
        <p:nvPicPr>
          <p:cNvPr id="6" name="Picture 5">
            <a:extLst>
              <a:ext uri="{FF2B5EF4-FFF2-40B4-BE49-F238E27FC236}">
                <a16:creationId xmlns:a16="http://schemas.microsoft.com/office/drawing/2014/main" id="{859913B7-C70B-1F41-42AE-4E05579426B9}"/>
              </a:ext>
            </a:extLst>
          </p:cNvPr>
          <p:cNvPicPr>
            <a:picLocks noChangeAspect="1"/>
          </p:cNvPicPr>
          <p:nvPr/>
        </p:nvPicPr>
        <p:blipFill>
          <a:blip r:embed="rId3"/>
          <a:stretch>
            <a:fillRect/>
          </a:stretch>
        </p:blipFill>
        <p:spPr>
          <a:xfrm>
            <a:off x="7332912" y="2358080"/>
            <a:ext cx="4112328" cy="2674620"/>
          </a:xfrm>
          <a:prstGeom prst="rect">
            <a:avLst/>
          </a:prstGeom>
        </p:spPr>
      </p:pic>
      <p:sp>
        <p:nvSpPr>
          <p:cNvPr id="10" name="TextBox 9">
            <a:extLst>
              <a:ext uri="{FF2B5EF4-FFF2-40B4-BE49-F238E27FC236}">
                <a16:creationId xmlns:a16="http://schemas.microsoft.com/office/drawing/2014/main" id="{4FB39CF4-DEBD-DF39-69CF-3C342008C366}"/>
              </a:ext>
            </a:extLst>
          </p:cNvPr>
          <p:cNvSpPr txBox="1"/>
          <p:nvPr/>
        </p:nvSpPr>
        <p:spPr>
          <a:xfrm>
            <a:off x="7496680" y="1395039"/>
            <a:ext cx="2127380" cy="646331"/>
          </a:xfrm>
          <a:prstGeom prst="rect">
            <a:avLst/>
          </a:prstGeom>
          <a:noFill/>
        </p:spPr>
        <p:txBody>
          <a:bodyPr wrap="square">
            <a:spAutoFit/>
          </a:bodyPr>
          <a:lstStyle/>
          <a:p>
            <a:pPr marL="603250" marR="5080" indent="-591185">
              <a:spcBef>
                <a:spcPts val="545"/>
              </a:spcBef>
            </a:pPr>
            <a:r>
              <a:rPr lang="en-US" sz="1800" b="1" dirty="0">
                <a:solidFill>
                  <a:srgbClr val="15803D"/>
                </a:solidFill>
                <a:latin typeface="Arial"/>
                <a:cs typeface="Arial"/>
              </a:rPr>
              <a:t>Value</a:t>
            </a:r>
            <a:r>
              <a:rPr lang="en-US" sz="1800" b="1" spc="65" dirty="0">
                <a:solidFill>
                  <a:srgbClr val="15803D"/>
                </a:solidFill>
                <a:latin typeface="Arial"/>
                <a:cs typeface="Arial"/>
              </a:rPr>
              <a:t> </a:t>
            </a:r>
            <a:r>
              <a:rPr lang="en-US" sz="1800" b="1" spc="70" dirty="0">
                <a:solidFill>
                  <a:srgbClr val="15803D"/>
                </a:solidFill>
                <a:latin typeface="Arial"/>
                <a:cs typeface="Arial"/>
              </a:rPr>
              <a:t>Consumed </a:t>
            </a:r>
            <a:r>
              <a:rPr lang="en-US" sz="1800" b="1" spc="-10" dirty="0">
                <a:solidFill>
                  <a:srgbClr val="15803D"/>
                </a:solidFill>
                <a:latin typeface="Arial"/>
                <a:cs typeface="Arial"/>
              </a:rPr>
              <a:t>(Expense)</a:t>
            </a:r>
            <a:endParaRPr lang="en-US" sz="1800" b="1" dirty="0">
              <a:solidFill>
                <a:srgbClr val="15803D"/>
              </a:solidFill>
              <a:latin typeface="Arial"/>
              <a:cs typeface="Arial"/>
            </a:endParaRPr>
          </a:p>
        </p:txBody>
      </p:sp>
      <p:sp>
        <p:nvSpPr>
          <p:cNvPr id="14" name="TextBox 13">
            <a:extLst>
              <a:ext uri="{FF2B5EF4-FFF2-40B4-BE49-F238E27FC236}">
                <a16:creationId xmlns:a16="http://schemas.microsoft.com/office/drawing/2014/main" id="{213EDBA2-17A8-E007-FACB-A0B32907C65E}"/>
              </a:ext>
            </a:extLst>
          </p:cNvPr>
          <p:cNvSpPr txBox="1"/>
          <p:nvPr/>
        </p:nvSpPr>
        <p:spPr>
          <a:xfrm>
            <a:off x="9389076" y="5172093"/>
            <a:ext cx="2400300" cy="710451"/>
          </a:xfrm>
          <a:prstGeom prst="rect">
            <a:avLst/>
          </a:prstGeom>
          <a:noFill/>
        </p:spPr>
        <p:txBody>
          <a:bodyPr wrap="square">
            <a:spAutoFit/>
          </a:bodyPr>
          <a:lstStyle/>
          <a:p>
            <a:pPr marL="603250" marR="5080" indent="-591185">
              <a:spcBef>
                <a:spcPts val="545"/>
              </a:spcBef>
            </a:pPr>
            <a:r>
              <a:rPr lang="en-US" sz="1800" b="1" dirty="0">
                <a:solidFill>
                  <a:srgbClr val="ED7D31"/>
                </a:solidFill>
                <a:latin typeface="Arial"/>
                <a:cs typeface="Arial"/>
              </a:rPr>
              <a:t>Payment Pending</a:t>
            </a:r>
          </a:p>
          <a:p>
            <a:pPr marL="603250" marR="5080" indent="-591185" algn="ctr">
              <a:spcBef>
                <a:spcPts val="545"/>
              </a:spcBef>
            </a:pPr>
            <a:r>
              <a:rPr lang="en-US" sz="1800" b="1" spc="-10" dirty="0">
                <a:solidFill>
                  <a:srgbClr val="ED7D31"/>
                </a:solidFill>
                <a:latin typeface="Arial"/>
                <a:cs typeface="Arial"/>
              </a:rPr>
              <a:t>(Liability)</a:t>
            </a:r>
            <a:endParaRPr lang="en-US" sz="1800" b="1" dirty="0">
              <a:solidFill>
                <a:srgbClr val="ED7D31"/>
              </a:solidFill>
              <a:latin typeface="Arial"/>
              <a:cs typeface="Arial"/>
            </a:endParaRPr>
          </a:p>
        </p:txBody>
      </p:sp>
      <p:cxnSp>
        <p:nvCxnSpPr>
          <p:cNvPr id="17" name="Straight Arrow Connector 16">
            <a:extLst>
              <a:ext uri="{FF2B5EF4-FFF2-40B4-BE49-F238E27FC236}">
                <a16:creationId xmlns:a16="http://schemas.microsoft.com/office/drawing/2014/main" id="{095D1673-6953-8FC2-6C64-80499A878387}"/>
              </a:ext>
            </a:extLst>
          </p:cNvPr>
          <p:cNvCxnSpPr/>
          <p:nvPr/>
        </p:nvCxnSpPr>
        <p:spPr>
          <a:xfrm flipH="1" flipV="1">
            <a:off x="10378440" y="3943350"/>
            <a:ext cx="87155" cy="1259295"/>
          </a:xfrm>
          <a:prstGeom prst="straightConnector1">
            <a:avLst/>
          </a:prstGeom>
          <a:ln w="57150">
            <a:solidFill>
              <a:srgbClr val="ED7D3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27EB15E-8A67-B0C2-6082-606B1270E09D}"/>
              </a:ext>
            </a:extLst>
          </p:cNvPr>
          <p:cNvCxnSpPr>
            <a:stCxn id="10" idx="2"/>
          </p:cNvCxnSpPr>
          <p:nvPr/>
        </p:nvCxnSpPr>
        <p:spPr>
          <a:xfrm>
            <a:off x="8560370" y="2041370"/>
            <a:ext cx="222155" cy="1148082"/>
          </a:xfrm>
          <a:prstGeom prst="straightConnector1">
            <a:avLst/>
          </a:prstGeom>
          <a:ln w="57150">
            <a:solidFill>
              <a:srgbClr val="15803D"/>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86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3" grpId="0" animBg="1"/>
      <p:bldP spid="5" grpId="0" animBg="1"/>
      <p:bldP spid="10"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0515D-A251-3082-919D-B93C73AB0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138C8-F480-FD8A-F3D6-2B468F5B7C96}"/>
              </a:ext>
            </a:extLst>
          </p:cNvPr>
          <p:cNvSpPr>
            <a:spLocks noGrp="1"/>
          </p:cNvSpPr>
          <p:nvPr>
            <p:ph type="title"/>
          </p:nvPr>
        </p:nvSpPr>
        <p:spPr/>
        <p:txBody>
          <a:bodyPr>
            <a:normAutofit/>
          </a:bodyPr>
          <a:lstStyle/>
          <a:p>
            <a:r>
              <a:rPr lang="en-US" dirty="0"/>
              <a:t>Illustration 3 – Estimated energy costs</a:t>
            </a:r>
          </a:p>
        </p:txBody>
      </p:sp>
      <p:sp>
        <p:nvSpPr>
          <p:cNvPr id="3" name="Text 4">
            <a:extLst>
              <a:ext uri="{FF2B5EF4-FFF2-40B4-BE49-F238E27FC236}">
                <a16:creationId xmlns:a16="http://schemas.microsoft.com/office/drawing/2014/main" id="{B265000E-A528-A665-BB86-69C6D31E1270}"/>
              </a:ext>
            </a:extLst>
          </p:cNvPr>
          <p:cNvSpPr/>
          <p:nvPr/>
        </p:nvSpPr>
        <p:spPr>
          <a:xfrm>
            <a:off x="746759" y="1572814"/>
            <a:ext cx="10622279" cy="153200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4" name="TextBox 3">
            <a:extLst>
              <a:ext uri="{FF2B5EF4-FFF2-40B4-BE49-F238E27FC236}">
                <a16:creationId xmlns:a16="http://schemas.microsoft.com/office/drawing/2014/main" id="{73E34AFD-D2D5-DF83-DF67-3E1083248189}"/>
              </a:ext>
            </a:extLst>
          </p:cNvPr>
          <p:cNvSpPr txBox="1"/>
          <p:nvPr/>
        </p:nvSpPr>
        <p:spPr>
          <a:xfrm>
            <a:off x="3973198" y="1514710"/>
            <a:ext cx="2774990" cy="523220"/>
          </a:xfrm>
          <a:prstGeom prst="rect">
            <a:avLst/>
          </a:prstGeom>
          <a:noFill/>
        </p:spPr>
        <p:txBody>
          <a:bodyPr wrap="none" rtlCol="0">
            <a:spAutoFit/>
          </a:bodyPr>
          <a:lstStyle/>
          <a:p>
            <a:pPr defTabSz="914400"/>
            <a:r>
              <a:rPr lang="en-US" sz="2800" dirty="0">
                <a:solidFill>
                  <a:srgbClr val="4472C4"/>
                </a:solidFill>
                <a:latin typeface="Avenir"/>
              </a:rPr>
              <a:t>Global Books, Inc.</a:t>
            </a:r>
          </a:p>
        </p:txBody>
      </p:sp>
      <p:grpSp>
        <p:nvGrpSpPr>
          <p:cNvPr id="5" name="Group 4">
            <a:extLst>
              <a:ext uri="{FF2B5EF4-FFF2-40B4-BE49-F238E27FC236}">
                <a16:creationId xmlns:a16="http://schemas.microsoft.com/office/drawing/2014/main" id="{6E911962-8BAA-288D-A415-8E1487DF1AFF}"/>
              </a:ext>
            </a:extLst>
          </p:cNvPr>
          <p:cNvGrpSpPr/>
          <p:nvPr/>
        </p:nvGrpSpPr>
        <p:grpSpPr>
          <a:xfrm>
            <a:off x="1050116" y="2130924"/>
            <a:ext cx="10188969" cy="756004"/>
            <a:chOff x="926134" y="1719856"/>
            <a:chExt cx="9204181" cy="750147"/>
          </a:xfrm>
        </p:grpSpPr>
        <p:sp>
          <p:nvSpPr>
            <p:cNvPr id="6" name="TextBox 5">
              <a:extLst>
                <a:ext uri="{FF2B5EF4-FFF2-40B4-BE49-F238E27FC236}">
                  <a16:creationId xmlns:a16="http://schemas.microsoft.com/office/drawing/2014/main" id="{08FE1F19-8E35-7320-286A-A72888F96091}"/>
                </a:ext>
              </a:extLst>
            </p:cNvPr>
            <p:cNvSpPr txBox="1"/>
            <p:nvPr/>
          </p:nvSpPr>
          <p:spPr>
            <a:xfrm>
              <a:off x="1641585" y="1719860"/>
              <a:ext cx="5447935" cy="750143"/>
            </a:xfrm>
            <a:prstGeom prst="rect">
              <a:avLst/>
            </a:prstGeom>
            <a:solidFill>
              <a:sysClr val="window" lastClr="FFFFFF"/>
            </a:solidFill>
            <a:ln>
              <a:solidFill>
                <a:sysClr val="window" lastClr="FFFFFF">
                  <a:lumMod val="75000"/>
                </a:sysClr>
              </a:solidFill>
            </a:ln>
            <a:effectLst/>
          </p:spPr>
          <p:txBody>
            <a:bodyPr wrap="square" rtlCol="0" anchor="ctr">
              <a:noAutofit/>
            </a:bodyPr>
            <a:lstStyle/>
            <a:p>
              <a:pPr marL="139700" marR="0" lvl="0" indent="0" defTabSz="914400" eaLnBrk="1" fontAlgn="auto" latinLnBrk="0" hangingPunct="1">
                <a:lnSpc>
                  <a:spcPct val="100000"/>
                </a:lnSpc>
                <a:spcBef>
                  <a:spcPts val="0"/>
                </a:spcBef>
                <a:spcAft>
                  <a:spcPts val="0"/>
                </a:spcAft>
                <a:buClrTx/>
                <a:buSzTx/>
                <a:buFontTx/>
                <a:buNone/>
                <a:tabLst/>
                <a:defRPr/>
              </a:pPr>
              <a:r>
                <a:rPr kumimoji="0" lang="ko-KR" sz="2000" b="0" i="0" u="none" strike="noStrike" kern="0" cap="none" spc="0" normalizeH="0" baseline="0" noProof="0" dirty="0">
                  <a:ln>
                    <a:noFill/>
                  </a:ln>
                  <a:solidFill>
                    <a:prstClr val="black"/>
                  </a:solidFill>
                  <a:effectLst/>
                  <a:uLnTx/>
                  <a:uFillTx/>
                  <a:latin typeface="Avenir"/>
                  <a:ea typeface="맑은 고딕" charset="0"/>
                  <a:cs typeface="Helvetica" charset="0"/>
                </a:rPr>
                <a:t>아직 청구되지 않은 3월분 추정 에너지 비용.</a:t>
              </a:r>
            </a:p>
          </p:txBody>
        </p:sp>
        <p:sp>
          <p:nvSpPr>
            <p:cNvPr id="10" name="TextBox 9">
              <a:extLst>
                <a:ext uri="{FF2B5EF4-FFF2-40B4-BE49-F238E27FC236}">
                  <a16:creationId xmlns:a16="http://schemas.microsoft.com/office/drawing/2014/main" id="{74F95062-80E9-B64E-3565-54C097129A24}"/>
                </a:ext>
              </a:extLst>
            </p:cNvPr>
            <p:cNvSpPr txBox="1"/>
            <p:nvPr/>
          </p:nvSpPr>
          <p:spPr>
            <a:xfrm>
              <a:off x="7089520" y="1719858"/>
              <a:ext cx="1520398" cy="745310"/>
            </a:xfrm>
            <a:prstGeom prst="rect">
              <a:avLst/>
            </a:prstGeom>
            <a:solidFill>
              <a:srgbClr val="15803D"/>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bg1"/>
                  </a:solidFill>
                  <a:effectLst/>
                  <a:uLnTx/>
                  <a:uFillTx/>
                  <a:latin typeface="Avenir"/>
                  <a:ea typeface="Helvetica" charset="0"/>
                  <a:cs typeface="Helvetica" charset="0"/>
                </a:rPr>
                <a:t>110</a:t>
              </a:r>
            </a:p>
          </p:txBody>
        </p:sp>
        <p:sp>
          <p:nvSpPr>
            <p:cNvPr id="12" name="TextBox 11">
              <a:extLst>
                <a:ext uri="{FF2B5EF4-FFF2-40B4-BE49-F238E27FC236}">
                  <a16:creationId xmlns:a16="http://schemas.microsoft.com/office/drawing/2014/main" id="{3F9479E0-6301-F7BF-5DB0-10C0EE680164}"/>
                </a:ext>
              </a:extLst>
            </p:cNvPr>
            <p:cNvSpPr txBox="1"/>
            <p:nvPr/>
          </p:nvSpPr>
          <p:spPr>
            <a:xfrm>
              <a:off x="8609917" y="1719858"/>
              <a:ext cx="1520398" cy="745310"/>
            </a:xfrm>
            <a:prstGeom prst="rect">
              <a:avLst/>
            </a:prstGeom>
            <a:solidFill>
              <a:srgbClr val="ED7D31"/>
            </a:solidFill>
            <a:ln>
              <a:solidFill>
                <a:sysClr val="window" lastClr="FFFFFF">
                  <a:lumMod val="75000"/>
                </a:sysClr>
              </a:solidFill>
              <a:prstDash val="sysDot"/>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Avenir"/>
                  <a:ea typeface="Helvetica" charset="0"/>
                  <a:cs typeface="Helvetica" charset="0"/>
                </a:rPr>
                <a:t>110</a:t>
              </a:r>
            </a:p>
          </p:txBody>
        </p:sp>
        <p:sp>
          <p:nvSpPr>
            <p:cNvPr id="13" name="TextBox 12">
              <a:extLst>
                <a:ext uri="{FF2B5EF4-FFF2-40B4-BE49-F238E27FC236}">
                  <a16:creationId xmlns:a16="http://schemas.microsoft.com/office/drawing/2014/main" id="{249D36C2-F4DC-9168-73E8-06900E1FB8B7}"/>
                </a:ext>
              </a:extLst>
            </p:cNvPr>
            <p:cNvSpPr txBox="1"/>
            <p:nvPr/>
          </p:nvSpPr>
          <p:spPr>
            <a:xfrm>
              <a:off x="926134" y="1719856"/>
              <a:ext cx="715451" cy="750143"/>
            </a:xfrm>
            <a:prstGeom prst="rect">
              <a:avLst/>
            </a:prstGeom>
            <a:solidFill>
              <a:sysClr val="window" lastClr="FFFFFF"/>
            </a:solidFill>
            <a:ln>
              <a:solidFill>
                <a:sysClr val="window" lastClr="FFFFFF">
                  <a:lumMod val="75000"/>
                </a:sys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Avenir"/>
                </a:rPr>
                <a:t>17</a:t>
              </a:r>
            </a:p>
          </p:txBody>
        </p:sp>
      </p:grpSp>
      <p:sp>
        <p:nvSpPr>
          <p:cNvPr id="17" name="Rectangle 16">
            <a:extLst>
              <a:ext uri="{FF2B5EF4-FFF2-40B4-BE49-F238E27FC236}">
                <a16:creationId xmlns:a16="http://schemas.microsoft.com/office/drawing/2014/main" id="{99A455FC-AA65-FAC4-6486-56C588EC2D37}"/>
              </a:ext>
            </a:extLst>
          </p:cNvPr>
          <p:cNvSpPr/>
          <p:nvPr/>
        </p:nvSpPr>
        <p:spPr>
          <a:xfrm>
            <a:off x="1050116" y="1593232"/>
            <a:ext cx="2024679" cy="420115"/>
          </a:xfrm>
          <a:prstGeom prst="rect">
            <a:avLst/>
          </a:prstGeom>
        </p:spPr>
        <p:txBody>
          <a:bodyPr wrap="square">
            <a:spAutoFit/>
          </a:bodyPr>
          <a:lstStyle/>
          <a:p>
            <a:pPr defTabSz="914400"/>
            <a:r>
              <a:rPr lang="en-GB" sz="2130" dirty="0">
                <a:solidFill>
                  <a:prstClr val="black"/>
                </a:solidFill>
                <a:latin typeface="Avenir"/>
                <a:ea typeface="Helvetica" charset="0"/>
                <a:cs typeface="Helvetica" charset="0"/>
              </a:rPr>
              <a:t>31 March</a:t>
            </a:r>
            <a:endParaRPr lang="en-GB" sz="2130" dirty="0">
              <a:solidFill>
                <a:prstClr val="black"/>
              </a:solidFill>
              <a:latin typeface="Avenir"/>
            </a:endParaRPr>
          </a:p>
        </p:txBody>
      </p:sp>
      <p:pic>
        <p:nvPicPr>
          <p:cNvPr id="18" name="Picture 17" descr="A screenshot of a computer screen  AI-generated content may be incorrect.">
            <a:extLst>
              <a:ext uri="{FF2B5EF4-FFF2-40B4-BE49-F238E27FC236}">
                <a16:creationId xmlns:a16="http://schemas.microsoft.com/office/drawing/2014/main" id="{73E9D636-8E1F-42CB-D3C5-95BA0F795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197" y="3295089"/>
            <a:ext cx="5709768" cy="3288274"/>
          </a:xfrm>
          <a:prstGeom prst="rect">
            <a:avLst/>
          </a:prstGeom>
        </p:spPr>
      </p:pic>
    </p:spTree>
    <p:extLst>
      <p:ext uri="{BB962C8B-B14F-4D97-AF65-F5344CB8AC3E}">
        <p14:creationId xmlns:p14="http://schemas.microsoft.com/office/powerpoint/2010/main" val="30579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4BA4-23E6-2B9A-0435-F0FB81E310B7}"/>
            </a:ext>
          </a:extLst>
        </p:cNvPr>
        <p:cNvGrpSpPr/>
        <p:nvPr/>
      </p:nvGrpSpPr>
      <p:grpSpPr>
        <a:xfrm>
          <a:off x="0" y="0"/>
          <a:ext cx="0" cy="0"/>
          <a:chOff x="0" y="0"/>
          <a:chExt cx="0" cy="0"/>
        </a:xfrm>
      </p:grpSpPr>
      <p:sp>
        <p:nvSpPr>
          <p:cNvPr id="9" name="Text 26">
            <a:extLst>
              <a:ext uri="{FF2B5EF4-FFF2-40B4-BE49-F238E27FC236}">
                <a16:creationId xmlns:a16="http://schemas.microsoft.com/office/drawing/2014/main" id="{7988BFFC-EF53-608D-93BB-79D13F2E67F9}"/>
              </a:ext>
            </a:extLst>
          </p:cNvPr>
          <p:cNvSpPr/>
          <p:nvPr/>
        </p:nvSpPr>
        <p:spPr>
          <a:xfrm>
            <a:off x="481330" y="3981529"/>
            <a:ext cx="11176000" cy="1562019"/>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3" name="Text 4">
            <a:extLst>
              <a:ext uri="{FF2B5EF4-FFF2-40B4-BE49-F238E27FC236}">
                <a16:creationId xmlns:a16="http://schemas.microsoft.com/office/drawing/2014/main" id="{E1872688-E92C-8589-B409-216F8B85697C}"/>
              </a:ext>
            </a:extLst>
          </p:cNvPr>
          <p:cNvSpPr/>
          <p:nvPr/>
        </p:nvSpPr>
        <p:spPr>
          <a:xfrm>
            <a:off x="508000" y="1406143"/>
            <a:ext cx="11188192" cy="2022857"/>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A98EA626-D75B-C650-8E41-20476077097B}"/>
              </a:ext>
            </a:extLst>
          </p:cNvPr>
          <p:cNvSpPr>
            <a:spLocks noGrp="1"/>
          </p:cNvSpPr>
          <p:nvPr>
            <p:ph type="title"/>
          </p:nvPr>
        </p:nvSpPr>
        <p:spPr/>
        <p:txBody>
          <a:bodyPr>
            <a:normAutofit/>
          </a:bodyPr>
          <a:lstStyle/>
          <a:p>
            <a:r>
              <a:rPr lang="en-US" dirty="0"/>
              <a:t>The Accounting Period &amp; Business Cycles</a:t>
            </a:r>
          </a:p>
        </p:txBody>
      </p:sp>
      <p:sp>
        <p:nvSpPr>
          <p:cNvPr id="4" name="Text 2">
            <a:extLst>
              <a:ext uri="{FF2B5EF4-FFF2-40B4-BE49-F238E27FC236}">
                <a16:creationId xmlns:a16="http://schemas.microsoft.com/office/drawing/2014/main" id="{AA5DA563-86C8-9266-1BAB-E6D1574384EE}"/>
              </a:ext>
            </a:extLst>
          </p:cNvPr>
          <p:cNvSpPr/>
          <p:nvPr/>
        </p:nvSpPr>
        <p:spPr>
          <a:xfrm>
            <a:off x="736600" y="1519236"/>
            <a:ext cx="10933176" cy="505422"/>
          </a:xfrm>
          <a:prstGeom prst="rect">
            <a:avLst/>
          </a:prstGeom>
          <a:noFill/>
          <a:ln/>
        </p:spPr>
        <p:txBody>
          <a:bodyPr wrap="square" lIns="0" tIns="0" rIns="0" bIns="0" rtlCol="0" anchor="t"/>
          <a:lstStyle/>
          <a:p>
            <a:pPr>
              <a:lnSpc>
                <a:spcPts val="2380"/>
              </a:lnSpc>
              <a:spcAft>
                <a:spcPts val="1000"/>
              </a:spcAft>
            </a:pPr>
            <a:r>
              <a:rPr lang="en-US" sz="2000" b="1" dirty="0">
                <a:solidFill>
                  <a:srgbClr val="1E40AF"/>
                </a:solidFill>
                <a:latin typeface="Arial" pitchFamily="34" charset="0"/>
                <a:ea typeface="Arial" pitchFamily="34" charset="-122"/>
                <a:cs typeface="Arial" pitchFamily="34" charset="-120"/>
              </a:rPr>
              <a:t>The Accounting Period (Reporting Cycle)</a:t>
            </a:r>
            <a:endParaRPr lang="en-US" sz="2000" dirty="0"/>
          </a:p>
        </p:txBody>
      </p:sp>
      <p:sp>
        <p:nvSpPr>
          <p:cNvPr id="5" name="Text 3">
            <a:extLst>
              <a:ext uri="{FF2B5EF4-FFF2-40B4-BE49-F238E27FC236}">
                <a16:creationId xmlns:a16="http://schemas.microsoft.com/office/drawing/2014/main" id="{9B5691C0-93B8-7661-713A-BAD8E6EBB5F6}"/>
              </a:ext>
            </a:extLst>
          </p:cNvPr>
          <p:cNvSpPr/>
          <p:nvPr/>
        </p:nvSpPr>
        <p:spPr>
          <a:xfrm>
            <a:off x="862330" y="2003066"/>
            <a:ext cx="10933176" cy="1057716"/>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ko-KR" sz="2000" dirty="0">
                <a:latin typeface="Arial" panose="020B0604020202020204" pitchFamily="34" charset="0"/>
                <a:ea typeface="맑은 고딕" pitchFamily="34" charset="-122"/>
                <a:cs typeface="Arial" panose="020B0604020202020204" pitchFamily="34" charset="0"/>
              </a:rPr>
              <a:t>재무 성과를 측정·기록·보고하는 시간 간격</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ko-KR" sz="2000" dirty="0">
                <a:latin typeface="Arial" panose="020B0604020202020204" pitchFamily="34" charset="0"/>
                <a:ea typeface="맑은 고딕" pitchFamily="34" charset="-122"/>
                <a:cs typeface="Arial" panose="020B0604020202020204" pitchFamily="34" charset="0"/>
              </a:rPr>
              <a:t>두 개의 balance sheet 사이의 기간</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ko-KR" sz="2000" dirty="0">
                <a:latin typeface="Arial" panose="020B0604020202020204" pitchFamily="34" charset="0"/>
                <a:ea typeface="맑은 고딕" pitchFamily="34" charset="-122"/>
                <a:cs typeface="Arial" panose="020B0604020202020204" pitchFamily="34" charset="0"/>
              </a:rPr>
              <a:t>한 달, 분기, 또는 1년이 될 수 있음.</a:t>
            </a:r>
            <a:endParaRPr lang="en-US" sz="2000" dirty="0">
              <a:latin typeface="Arial" panose="020B0604020202020204" pitchFamily="34" charset="0"/>
              <a:cs typeface="Arial" panose="020B0604020202020204" pitchFamily="34" charset="0"/>
            </a:endParaRPr>
          </a:p>
        </p:txBody>
      </p:sp>
      <p:sp>
        <p:nvSpPr>
          <p:cNvPr id="24" name="Text 10">
            <a:extLst>
              <a:ext uri="{FF2B5EF4-FFF2-40B4-BE49-F238E27FC236}">
                <a16:creationId xmlns:a16="http://schemas.microsoft.com/office/drawing/2014/main" id="{669C83F1-A82A-63C0-7C5D-C246EE3C54F4}"/>
              </a:ext>
            </a:extLst>
          </p:cNvPr>
          <p:cNvSpPr/>
          <p:nvPr/>
        </p:nvSpPr>
        <p:spPr>
          <a:xfrm>
            <a:off x="727710" y="4187233"/>
            <a:ext cx="10933176" cy="284361"/>
          </a:xfrm>
          <a:prstGeom prst="rect">
            <a:avLst/>
          </a:prstGeom>
          <a:noFill/>
          <a:ln/>
        </p:spPr>
        <p:txBody>
          <a:bodyPr wrap="square" lIns="0" tIns="0" rIns="0" bIns="0" rtlCol="0" anchor="t"/>
          <a:lstStyle/>
          <a:p>
            <a:pPr>
              <a:lnSpc>
                <a:spcPts val="2240"/>
              </a:lnSpc>
              <a:spcAft>
                <a:spcPts val="800"/>
              </a:spcAft>
            </a:pPr>
            <a:r>
              <a:rPr lang="en-US" sz="2000" b="1" dirty="0">
                <a:solidFill>
                  <a:srgbClr val="15803D"/>
                </a:solidFill>
                <a:latin typeface="Arial" pitchFamily="34" charset="0"/>
                <a:ea typeface="Arial" pitchFamily="34" charset="-122"/>
                <a:cs typeface="Arial" pitchFamily="34" charset="-120"/>
              </a:rPr>
              <a:t> Business Operating Cycle</a:t>
            </a:r>
            <a:endParaRPr lang="en-US" sz="2000" dirty="0"/>
          </a:p>
        </p:txBody>
      </p:sp>
      <p:sp>
        <p:nvSpPr>
          <p:cNvPr id="25" name="Text 11">
            <a:extLst>
              <a:ext uri="{FF2B5EF4-FFF2-40B4-BE49-F238E27FC236}">
                <a16:creationId xmlns:a16="http://schemas.microsoft.com/office/drawing/2014/main" id="{0108552E-4B78-2834-CBA2-F34A15C4BED2}"/>
              </a:ext>
            </a:extLst>
          </p:cNvPr>
          <p:cNvSpPr/>
          <p:nvPr/>
        </p:nvSpPr>
        <p:spPr>
          <a:xfrm>
            <a:off x="716280" y="4582098"/>
            <a:ext cx="10933176" cy="961451"/>
          </a:xfrm>
          <a:prstGeom prst="rect">
            <a:avLst/>
          </a:prstGeom>
          <a:noFill/>
          <a:ln/>
        </p:spPr>
        <p:txBody>
          <a:bodyPr wrap="square" lIns="0" tIns="0" rIns="0" bIns="0" rtlCol="0" anchor="t"/>
          <a:lstStyle/>
          <a:p>
            <a:pPr marL="342900" indent="-342900">
              <a:lnSpc>
                <a:spcPts val="3000"/>
              </a:lnSpc>
              <a:buFont typeface="Arial" panose="020B0604020202020204" pitchFamily="34" charset="0"/>
              <a:buChar char="•"/>
            </a:pPr>
            <a:r>
              <a:rPr lang="ko-KR" sz="2000" dirty="0">
                <a:latin typeface="Arial" panose="020B0604020202020204" pitchFamily="34" charset="0"/>
                <a:ea typeface="맑은 고딕" pitchFamily="34" charset="-122"/>
                <a:cs typeface="Arial" panose="020B0604020202020204" pitchFamily="34" charset="0"/>
              </a:rPr>
              <a:t>기업이 다음을 수행하는 데 걸리는 평균 시간: </a:t>
            </a:r>
            <a:r>
              <a:rPr lang="ko-KR" sz="2000" b="1" dirty="0">
                <a:latin typeface="Arial" panose="020B0604020202020204" pitchFamily="34" charset="0"/>
                <a:ea typeface="맑은 고딕" pitchFamily="34" charset="-122"/>
                <a:cs typeface="Arial" panose="020B0604020202020204" pitchFamily="34" charset="0"/>
              </a:rPr>
              <a:t>재고 매입/생산 → 판매 → 현금 회수</a:t>
            </a:r>
          </a:p>
          <a:p>
            <a:pPr marL="342900" indent="-342900">
              <a:lnSpc>
                <a:spcPts val="3000"/>
              </a:lnSpc>
              <a:buFont typeface="Arial" panose="020B0604020202020204" pitchFamily="34" charset="0"/>
              <a:buChar char="•"/>
            </a:pPr>
            <a:r>
              <a:rPr lang="ko-KR" sz="2000" i="1" dirty="0">
                <a:latin typeface="Arial" panose="020B0604020202020204" pitchFamily="34" charset="0"/>
                <a:ea typeface="맑은 고딕" pitchFamily="34" charset="-122"/>
                <a:cs typeface="Arial" panose="020B0604020202020204" pitchFamily="34" charset="0"/>
              </a:rPr>
              <a:t>영업 순환(operating cycle)은 연속적이며 실제로 결코 '멈추지' 않음</a:t>
            </a:r>
            <a:endParaRPr lang="en-US" sz="2000" dirty="0">
              <a:latin typeface="Arial" panose="020B0604020202020204" pitchFamily="34" charset="0"/>
              <a:cs typeface="Arial" panose="020B0604020202020204" pitchFamily="34" charset="0"/>
            </a:endParaRPr>
          </a:p>
          <a:p>
            <a:pPr>
              <a:lnSpc>
                <a:spcPts val="2100"/>
              </a:lnSpc>
            </a:pPr>
            <a:endParaRPr lang="en-US" sz="1600" dirty="0"/>
          </a:p>
          <a:p>
            <a:pPr marL="285750" indent="-285750">
              <a:lnSpc>
                <a:spcPts val="1680"/>
              </a:lnSpc>
              <a:buFont typeface="Arial" panose="020B0604020202020204" pitchFamily="34" charset="0"/>
              <a:buChar char="•"/>
            </a:pPr>
            <a:endParaRPr lang="en-US" sz="1600" dirty="0"/>
          </a:p>
        </p:txBody>
      </p:sp>
    </p:spTree>
    <p:extLst>
      <p:ext uri="{BB962C8B-B14F-4D97-AF65-F5344CB8AC3E}">
        <p14:creationId xmlns:p14="http://schemas.microsoft.com/office/powerpoint/2010/main" val="155747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B17EB-1176-5AEE-C9C7-93B86CCFC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13A22-89F3-0105-85D0-0D541030AC2D}"/>
              </a:ext>
            </a:extLst>
          </p:cNvPr>
          <p:cNvSpPr>
            <a:spLocks noGrp="1"/>
          </p:cNvSpPr>
          <p:nvPr>
            <p:ph type="title"/>
          </p:nvPr>
        </p:nvSpPr>
        <p:spPr/>
        <p:txBody>
          <a:bodyPr>
            <a:normAutofit/>
          </a:bodyPr>
          <a:lstStyle/>
          <a:p>
            <a:r>
              <a:rPr lang="en-US" dirty="0"/>
              <a:t>Illustration 4 – Accrued Interest Expense</a:t>
            </a:r>
          </a:p>
        </p:txBody>
      </p:sp>
      <p:sp>
        <p:nvSpPr>
          <p:cNvPr id="8" name="Text 4">
            <a:extLst>
              <a:ext uri="{FF2B5EF4-FFF2-40B4-BE49-F238E27FC236}">
                <a16:creationId xmlns:a16="http://schemas.microsoft.com/office/drawing/2014/main" id="{BAE588D5-B9AE-07D4-849C-E083EB703573}"/>
              </a:ext>
            </a:extLst>
          </p:cNvPr>
          <p:cNvSpPr/>
          <p:nvPr/>
        </p:nvSpPr>
        <p:spPr>
          <a:xfrm>
            <a:off x="746759" y="1355643"/>
            <a:ext cx="10622279" cy="2560398"/>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B254D6F6-4701-D077-5B7E-EE11807D4C43}"/>
              </a:ext>
            </a:extLst>
          </p:cNvPr>
          <p:cNvSpPr/>
          <p:nvPr/>
        </p:nvSpPr>
        <p:spPr>
          <a:xfrm>
            <a:off x="880109" y="1471727"/>
            <a:ext cx="10378442" cy="2444314"/>
          </a:xfrm>
          <a:prstGeom prst="rect">
            <a:avLst/>
          </a:prstGeom>
          <a:noFill/>
          <a:ln/>
        </p:spPr>
        <p:txBody>
          <a:bodyPr wrap="square" lIns="0" tIns="0" rIns="0" bIns="0" rtlCol="0" anchor="t"/>
          <a:lstStyle/>
          <a:p>
            <a:pPr>
              <a:lnSpc>
                <a:spcPts val="3000"/>
              </a:lnSpc>
              <a:spcAft>
                <a:spcPts val="800"/>
              </a:spcAft>
            </a:pPr>
            <a:r>
              <a:rPr lang="en-US" sz="2400" b="1" dirty="0">
                <a:solidFill>
                  <a:srgbClr val="1E40AF"/>
                </a:solidFill>
                <a:latin typeface="Arial" pitchFamily="34" charset="0"/>
                <a:ea typeface="Arial" pitchFamily="34" charset="-122"/>
                <a:cs typeface="Arial" pitchFamily="34" charset="-120"/>
              </a:rPr>
              <a:t>Problem</a:t>
            </a:r>
          </a:p>
          <a:p>
            <a:pPr marL="800100" lvl="1" indent="-342900">
              <a:buFont typeface="Arial" panose="020B0604020202020204" pitchFamily="34" charset="0"/>
              <a:buChar char="•"/>
            </a:pPr>
            <a:r>
              <a:rPr lang="ko-KR" sz="2400" dirty="0">
                <a:ea typeface="맑은 고딕"/>
              </a:rPr>
              <a:t>2027년 7월 1일, 귀사는 은행으로부터 </a:t>
            </a:r>
            <a:r>
              <a:rPr lang="en-US" sz="2400" b="1" dirty="0"/>
              <a:t>$100,000</a:t>
            </a:r>
            <a:r>
              <a:rPr lang="ko-KR" sz="2400" dirty="0">
                <a:ea typeface="맑은 고딕"/>
              </a:rPr>
              <a:t>를 차입함. 이 대출은 3년 만기이며 연 </a:t>
            </a:r>
            <a:r>
              <a:rPr lang="en-US" sz="2400" b="1" dirty="0"/>
              <a:t>6%</a:t>
            </a:r>
            <a:r>
              <a:rPr lang="ko-KR" sz="2400" dirty="0">
                <a:ea typeface="맑은 고딕"/>
              </a:rPr>
              <a:t>의 이자율이 적용됨. 회사의 회계연도는 </a:t>
            </a:r>
            <a:r>
              <a:rPr lang="en-US" sz="2400" b="1" dirty="0"/>
              <a:t>December 31</a:t>
            </a:r>
            <a:r>
              <a:rPr lang="ko-KR" sz="2400" dirty="0">
                <a:ea typeface="맑은 고딕"/>
              </a:rPr>
              <a:t>에 종료됨. 연간 이자 지급일은 2028, 2029, 2030년 6월 30일임.</a:t>
            </a:r>
          </a:p>
          <a:p>
            <a:pPr marL="800100" lvl="1" indent="-342900">
              <a:buFont typeface="Arial" panose="020B0604020202020204" pitchFamily="34" charset="0"/>
              <a:buChar char="•"/>
            </a:pPr>
            <a:r>
              <a:rPr lang="ko-KR" sz="2400" dirty="0">
                <a:ea typeface="맑은 고딕"/>
              </a:rPr>
              <a:t>7월 1일과 2027년 12월 31일의 거래를 기록하시오</a:t>
            </a:r>
          </a:p>
          <a:p>
            <a:pPr lvl="1"/>
            <a:endParaRPr lang="en-US" sz="2400" dirty="0"/>
          </a:p>
          <a:p>
            <a:pPr algn="ctr">
              <a:lnSpc>
                <a:spcPts val="2240"/>
              </a:lnSpc>
              <a:spcAft>
                <a:spcPts val="800"/>
              </a:spcAft>
            </a:pPr>
            <a:endParaRPr lang="en-US" sz="2000" dirty="0"/>
          </a:p>
        </p:txBody>
      </p:sp>
    </p:spTree>
    <p:extLst>
      <p:ext uri="{BB962C8B-B14F-4D97-AF65-F5344CB8AC3E}">
        <p14:creationId xmlns:p14="http://schemas.microsoft.com/office/powerpoint/2010/main" val="3825259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74AC9-B011-1A39-E591-CEF83402B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5F135-9EDF-CA84-C6D7-FE263DE76112}"/>
              </a:ext>
            </a:extLst>
          </p:cNvPr>
          <p:cNvSpPr>
            <a:spLocks noGrp="1"/>
          </p:cNvSpPr>
          <p:nvPr>
            <p:ph type="title"/>
          </p:nvPr>
        </p:nvSpPr>
        <p:spPr/>
        <p:txBody>
          <a:bodyPr>
            <a:normAutofit/>
          </a:bodyPr>
          <a:lstStyle/>
          <a:p>
            <a:r>
              <a:rPr lang="en-US" dirty="0"/>
              <a:t>Illustration 4 – Continued</a:t>
            </a:r>
          </a:p>
        </p:txBody>
      </p:sp>
      <p:pic>
        <p:nvPicPr>
          <p:cNvPr id="5" name="Picture 4">
            <a:extLst>
              <a:ext uri="{FF2B5EF4-FFF2-40B4-BE49-F238E27FC236}">
                <a16:creationId xmlns:a16="http://schemas.microsoft.com/office/drawing/2014/main" id="{1A9D0C8F-DF3D-9B6B-42F8-B1B96239F3B3}"/>
              </a:ext>
            </a:extLst>
          </p:cNvPr>
          <p:cNvPicPr>
            <a:picLocks noChangeAspect="1"/>
          </p:cNvPicPr>
          <p:nvPr/>
        </p:nvPicPr>
        <p:blipFill>
          <a:blip r:embed="rId3"/>
          <a:stretch>
            <a:fillRect/>
          </a:stretch>
        </p:blipFill>
        <p:spPr>
          <a:xfrm>
            <a:off x="1428750" y="1180201"/>
            <a:ext cx="9449170" cy="5529209"/>
          </a:xfrm>
          <a:prstGeom prst="rect">
            <a:avLst/>
          </a:prstGeom>
        </p:spPr>
      </p:pic>
      <p:sp>
        <p:nvSpPr>
          <p:cNvPr id="10" name="Text Box 2">
            <a:extLst>
              <a:ext uri="{FF2B5EF4-FFF2-40B4-BE49-F238E27FC236}">
                <a16:creationId xmlns:a16="http://schemas.microsoft.com/office/drawing/2014/main" id="{B9A2E434-CE7E-6A0E-3659-AB39E7F638A7}"/>
              </a:ext>
            </a:extLst>
          </p:cNvPr>
          <p:cNvSpPr txBox="1">
            <a:spLocks noChangeArrowheads="1"/>
          </p:cNvSpPr>
          <p:nvPr/>
        </p:nvSpPr>
        <p:spPr bwMode="auto">
          <a:xfrm>
            <a:off x="3211830" y="2451941"/>
            <a:ext cx="830417" cy="238288"/>
          </a:xfrm>
          <a:prstGeom prst="rect">
            <a:avLst/>
          </a:prstGeom>
          <a:noFill/>
          <a:ln w="9525">
            <a:noFill/>
            <a:miter lim="800000"/>
            <a:headEnd/>
            <a:tailEnd/>
          </a:ln>
        </p:spPr>
        <p:txBody>
          <a:bodyPr rot="0" vert="horz" wrap="square" lIns="9144" tIns="9144" rIns="9144" bIns="9144" anchor="t" anchorCtr="0">
            <a:noAutofit/>
          </a:bodyPr>
          <a:lstStyle/>
          <a:p>
            <a:pPr marL="0" marR="0">
              <a:lnSpc>
                <a:spcPct val="115000"/>
              </a:lnSpc>
              <a:spcAft>
                <a:spcPts val="1000"/>
              </a:spcAft>
              <a:buNone/>
            </a:pPr>
            <a:r>
              <a:rPr lang="en-US" sz="8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100,000</a:t>
            </a:r>
            <a:endParaRPr lang="en-US" sz="105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2" name="Text Box 2">
            <a:extLst>
              <a:ext uri="{FF2B5EF4-FFF2-40B4-BE49-F238E27FC236}">
                <a16:creationId xmlns:a16="http://schemas.microsoft.com/office/drawing/2014/main" id="{263C92EA-55B8-A4E8-7747-39553877309F}"/>
              </a:ext>
            </a:extLst>
          </p:cNvPr>
          <p:cNvSpPr txBox="1">
            <a:spLocks noChangeArrowheads="1"/>
          </p:cNvSpPr>
          <p:nvPr/>
        </p:nvSpPr>
        <p:spPr bwMode="auto">
          <a:xfrm>
            <a:off x="8380391" y="2390579"/>
            <a:ext cx="820759" cy="238288"/>
          </a:xfrm>
          <a:prstGeom prst="rect">
            <a:avLst/>
          </a:prstGeom>
          <a:noFill/>
          <a:ln w="9525">
            <a:noFill/>
            <a:miter lim="800000"/>
            <a:headEnd/>
            <a:tailEnd/>
          </a:ln>
        </p:spPr>
        <p:txBody>
          <a:bodyPr rot="0" vert="horz" wrap="square" lIns="9144" tIns="9144" rIns="9144" bIns="9144" anchor="t" anchorCtr="0">
            <a:noAutofit/>
          </a:bodyPr>
          <a:lstStyle/>
          <a:p>
            <a:pPr marL="0" marR="0">
              <a:lnSpc>
                <a:spcPct val="115000"/>
              </a:lnSpc>
              <a:spcAft>
                <a:spcPts val="1000"/>
              </a:spcAft>
              <a:buNone/>
            </a:pPr>
            <a:r>
              <a:rPr lang="en-US" sz="8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100,000</a:t>
            </a:r>
            <a:endParaRPr lang="en-US" sz="105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3" name="Text Box 2">
            <a:extLst>
              <a:ext uri="{FF2B5EF4-FFF2-40B4-BE49-F238E27FC236}">
                <a16:creationId xmlns:a16="http://schemas.microsoft.com/office/drawing/2014/main" id="{65981D46-AD7D-D2A5-0704-A85826007D2D}"/>
              </a:ext>
            </a:extLst>
          </p:cNvPr>
          <p:cNvSpPr txBox="1">
            <a:spLocks noChangeArrowheads="1"/>
          </p:cNvSpPr>
          <p:nvPr/>
        </p:nvSpPr>
        <p:spPr bwMode="auto">
          <a:xfrm>
            <a:off x="4330981" y="5933912"/>
            <a:ext cx="765286" cy="238288"/>
          </a:xfrm>
          <a:prstGeom prst="rect">
            <a:avLst/>
          </a:prstGeom>
          <a:noFill/>
          <a:ln w="9525">
            <a:noFill/>
            <a:miter lim="800000"/>
            <a:headEnd/>
            <a:tailEnd/>
          </a:ln>
        </p:spPr>
        <p:txBody>
          <a:bodyPr rot="0" vert="horz" wrap="square" lIns="9144" tIns="9144" rIns="9144" bIns="9144" anchor="t" anchorCtr="0">
            <a:noAutofit/>
          </a:bodyPr>
          <a:lstStyle/>
          <a:p>
            <a:pPr marL="0" marR="0">
              <a:lnSpc>
                <a:spcPct val="115000"/>
              </a:lnSpc>
              <a:spcAft>
                <a:spcPts val="1000"/>
              </a:spcAft>
              <a:buNone/>
            </a:pPr>
            <a:r>
              <a:rPr lang="en-US" sz="11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3,000</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4" name="Text Box 2">
            <a:extLst>
              <a:ext uri="{FF2B5EF4-FFF2-40B4-BE49-F238E27FC236}">
                <a16:creationId xmlns:a16="http://schemas.microsoft.com/office/drawing/2014/main" id="{82CED5EA-598F-6C88-213D-BE763F8D99E0}"/>
              </a:ext>
            </a:extLst>
          </p:cNvPr>
          <p:cNvSpPr txBox="1">
            <a:spLocks noChangeArrowheads="1"/>
          </p:cNvSpPr>
          <p:nvPr/>
        </p:nvSpPr>
        <p:spPr bwMode="auto">
          <a:xfrm>
            <a:off x="6889597" y="2426072"/>
            <a:ext cx="820759" cy="238288"/>
          </a:xfrm>
          <a:prstGeom prst="rect">
            <a:avLst/>
          </a:prstGeom>
          <a:noFill/>
          <a:ln w="9525">
            <a:noFill/>
            <a:miter lim="800000"/>
            <a:headEnd/>
            <a:tailEnd/>
          </a:ln>
        </p:spPr>
        <p:txBody>
          <a:bodyPr rot="0" vert="horz" wrap="square" lIns="9144" tIns="9144" rIns="9144" bIns="9144" anchor="t" anchorCtr="0">
            <a:noAutofit/>
          </a:bodyPr>
          <a:lstStyle/>
          <a:p>
            <a:pPr marL="0" marR="0">
              <a:lnSpc>
                <a:spcPct val="115000"/>
              </a:lnSpc>
              <a:spcAft>
                <a:spcPts val="1000"/>
              </a:spcAft>
              <a:buNone/>
            </a:pPr>
            <a:r>
              <a:rPr lang="en-US" sz="11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kern="100" dirty="0">
                <a:solidFill>
                  <a:srgbClr val="C00000"/>
                </a:solidFill>
                <a:effectLst/>
                <a:latin typeface="Calibri" panose="020F0502020204030204" pitchFamily="34" charset="0"/>
                <a:ea typeface="Malgun Gothic" panose="020B0503020000020004" pitchFamily="34" charset="-127"/>
                <a:cs typeface="Times New Roman" panose="02020603050405020304" pitchFamily="18" charset="0"/>
              </a:rPr>
              <a:t>3,000</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30226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4931-BDEC-A487-B8F4-DD2E7CA35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EA266-79B7-41DD-6CBD-AB909EAF1D79}"/>
              </a:ext>
            </a:extLst>
          </p:cNvPr>
          <p:cNvSpPr>
            <a:spLocks noGrp="1"/>
          </p:cNvSpPr>
          <p:nvPr>
            <p:ph type="title"/>
          </p:nvPr>
        </p:nvSpPr>
        <p:spPr/>
        <p:txBody>
          <a:bodyPr>
            <a:normAutofit/>
          </a:bodyPr>
          <a:lstStyle/>
          <a:p>
            <a:r>
              <a:rPr lang="en-US" dirty="0"/>
              <a:t>Concept Quiz 2</a:t>
            </a:r>
          </a:p>
        </p:txBody>
      </p:sp>
      <p:sp>
        <p:nvSpPr>
          <p:cNvPr id="6" name="Text 3">
            <a:extLst>
              <a:ext uri="{FF2B5EF4-FFF2-40B4-BE49-F238E27FC236}">
                <a16:creationId xmlns:a16="http://schemas.microsoft.com/office/drawing/2014/main" id="{93424F07-6828-4318-5835-80DF9159C91D}"/>
              </a:ext>
            </a:extLst>
          </p:cNvPr>
          <p:cNvSpPr/>
          <p:nvPr/>
        </p:nvSpPr>
        <p:spPr>
          <a:xfrm>
            <a:off x="261623" y="1397000"/>
            <a:ext cx="11398248" cy="1848494"/>
          </a:xfrm>
          <a:prstGeom prst="roundRect">
            <a:avLst>
              <a:gd name="adj" fmla="val 2353"/>
            </a:avLst>
          </a:prstGeom>
          <a:solidFill>
            <a:srgbClr val="FEE2E2"/>
          </a:solidFill>
          <a:ln/>
          <a:effectLst>
            <a:outerShdw blurRad="19050" dist="9525" dir="5400000" algn="bl" rotWithShape="0">
              <a:srgbClr val="000000">
                <a:alpha val="8000"/>
              </a:srgbClr>
            </a:outerShdw>
          </a:effectLst>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hape 4">
            <a:extLst>
              <a:ext uri="{FF2B5EF4-FFF2-40B4-BE49-F238E27FC236}">
                <a16:creationId xmlns:a16="http://schemas.microsoft.com/office/drawing/2014/main" id="{46309664-943F-FB13-A5DA-F78773BC469A}"/>
              </a:ext>
            </a:extLst>
          </p:cNvPr>
          <p:cNvSpPr/>
          <p:nvPr/>
        </p:nvSpPr>
        <p:spPr>
          <a:xfrm>
            <a:off x="261622" y="1403350"/>
            <a:ext cx="0" cy="1848494"/>
          </a:xfrm>
          <a:prstGeom prst="line">
            <a:avLst/>
          </a:prstGeom>
          <a:noFill/>
          <a:ln w="47625">
            <a:solidFill>
              <a:srgbClr val="EF4444"/>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 5">
            <a:extLst>
              <a:ext uri="{FF2B5EF4-FFF2-40B4-BE49-F238E27FC236}">
                <a16:creationId xmlns:a16="http://schemas.microsoft.com/office/drawing/2014/main" id="{60DDCF97-F722-435A-334F-C578ACBC1EE6}"/>
              </a:ext>
            </a:extLst>
          </p:cNvPr>
          <p:cNvSpPr/>
          <p:nvPr/>
        </p:nvSpPr>
        <p:spPr>
          <a:xfrm>
            <a:off x="382271" y="1543050"/>
            <a:ext cx="220219" cy="304458"/>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Arial" pitchFamily="34" charset="0"/>
                <a:ea typeface="Arial" pitchFamily="34" charset="-122"/>
                <a:cs typeface="Arial" pitchFamily="34" charset="-120"/>
              </a:rPr>
              <a:t>1.</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 6">
            <a:extLst>
              <a:ext uri="{FF2B5EF4-FFF2-40B4-BE49-F238E27FC236}">
                <a16:creationId xmlns:a16="http://schemas.microsoft.com/office/drawing/2014/main" id="{59D519D7-31BC-BED3-641D-E51DC05CDBC6}"/>
              </a:ext>
            </a:extLst>
          </p:cNvPr>
          <p:cNvSpPr/>
          <p:nvPr/>
        </p:nvSpPr>
        <p:spPr>
          <a:xfrm>
            <a:off x="687071" y="1543049"/>
            <a:ext cx="11101579" cy="1293947"/>
          </a:xfrm>
          <a:prstGeom prst="rect">
            <a:avLst/>
          </a:prstGeom>
          <a:noFill/>
          <a:ln/>
        </p:spPr>
        <p:txBody>
          <a:bodyPr wrap="square" lIns="0" tIns="0" rIns="0" bIns="0" rtlCol="0" anchor="t"/>
          <a:lstStyle/>
          <a:p>
            <a:r>
              <a:rPr lang="ko-KR" sz="2000" dirty="0">
                <a:latin typeface="Arial" panose="020B0604020202020204" pitchFamily="34" charset="0"/>
                <a:ea typeface="맑은 고딕"/>
                <a:cs typeface="Arial" panose="020B0604020202020204" pitchFamily="34" charset="0"/>
              </a:rPr>
              <a:t>서비스가 제공되기 전에 받은 현금은 다음으로 기록된다:</a:t>
            </a:r>
          </a:p>
          <a:p>
            <a:pPr marL="800100" lvl="1" indent="-342900">
              <a:buFont typeface="+mj-lt"/>
              <a:buAutoNum type="alphaLcParenR"/>
            </a:pPr>
            <a:r>
              <a:rPr lang="en-US" sz="2000" dirty="0">
                <a:latin typeface="Arial" panose="020B0604020202020204" pitchFamily="34" charset="0"/>
                <a:cs typeface="Arial" panose="020B0604020202020204" pitchFamily="34" charset="0"/>
              </a:rPr>
              <a:t>liabilities.</a:t>
            </a:r>
          </a:p>
          <a:p>
            <a:pPr marL="800100" lvl="1" indent="-342900">
              <a:buFont typeface="+mj-lt"/>
              <a:buAutoNum type="alphaLcParenR"/>
            </a:pPr>
            <a:r>
              <a:rPr lang="en-US" sz="2000" dirty="0">
                <a:latin typeface="Arial" panose="020B0604020202020204" pitchFamily="34" charset="0"/>
                <a:cs typeface="Arial" panose="020B0604020202020204" pitchFamily="34" charset="0"/>
              </a:rPr>
              <a:t>expenses.</a:t>
            </a:r>
          </a:p>
          <a:p>
            <a:pPr marL="800100" lvl="1" indent="-342900">
              <a:buFont typeface="+mj-lt"/>
              <a:buAutoNum type="alphaLcParenR"/>
            </a:pPr>
            <a:r>
              <a:rPr lang="en-US" sz="2000" dirty="0">
                <a:latin typeface="Arial" panose="020B0604020202020204" pitchFamily="34" charset="0"/>
                <a:cs typeface="Arial" panose="020B0604020202020204" pitchFamily="34" charset="0"/>
              </a:rPr>
              <a:t>equity.</a:t>
            </a:r>
          </a:p>
          <a:p>
            <a:pPr marL="800100" lvl="1" indent="-342900">
              <a:buFont typeface="+mj-lt"/>
              <a:buAutoNum type="alphaLcParenR"/>
            </a:pPr>
            <a:r>
              <a:rPr lang="en-US" sz="2000" dirty="0">
                <a:latin typeface="Arial" panose="020B0604020202020204" pitchFamily="34" charset="0"/>
                <a:cs typeface="Arial" panose="020B0604020202020204" pitchFamily="34" charset="0"/>
              </a:rPr>
              <a:t>revenues.</a:t>
            </a:r>
          </a:p>
        </p:txBody>
      </p:sp>
      <p:sp>
        <p:nvSpPr>
          <p:cNvPr id="15" name="Text 9">
            <a:extLst>
              <a:ext uri="{FF2B5EF4-FFF2-40B4-BE49-F238E27FC236}">
                <a16:creationId xmlns:a16="http://schemas.microsoft.com/office/drawing/2014/main" id="{58868D22-F053-CEBC-0BC2-D2CD32F6ABAD}"/>
              </a:ext>
            </a:extLst>
          </p:cNvPr>
          <p:cNvSpPr/>
          <p:nvPr/>
        </p:nvSpPr>
        <p:spPr>
          <a:xfrm>
            <a:off x="261624" y="3543926"/>
            <a:ext cx="11398248" cy="2422534"/>
          </a:xfrm>
          <a:prstGeom prst="roundRect">
            <a:avLst>
              <a:gd name="adj" fmla="val 2817"/>
            </a:avLst>
          </a:prstGeom>
          <a:solidFill>
            <a:srgbClr val="FEF3C7"/>
          </a:solidFill>
          <a:ln/>
          <a:effectLst>
            <a:outerShdw blurRad="19050" dist="9525" dir="5400000" algn="bl" rotWithShape="0">
              <a:srgbClr val="000000">
                <a:alpha val="8000"/>
              </a:srgbClr>
            </a:outerShdw>
          </a:effectLst>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Shape 10">
            <a:extLst>
              <a:ext uri="{FF2B5EF4-FFF2-40B4-BE49-F238E27FC236}">
                <a16:creationId xmlns:a16="http://schemas.microsoft.com/office/drawing/2014/main" id="{79706D25-E7A1-1D81-F5AC-5693ACE8DA5F}"/>
              </a:ext>
            </a:extLst>
          </p:cNvPr>
          <p:cNvSpPr/>
          <p:nvPr/>
        </p:nvSpPr>
        <p:spPr>
          <a:xfrm>
            <a:off x="261622" y="3555356"/>
            <a:ext cx="0" cy="2411104"/>
          </a:xfrm>
          <a:prstGeom prst="line">
            <a:avLst/>
          </a:prstGeom>
          <a:noFill/>
          <a:ln w="47625">
            <a:solidFill>
              <a:srgbClr val="F59E0B"/>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 11">
            <a:extLst>
              <a:ext uri="{FF2B5EF4-FFF2-40B4-BE49-F238E27FC236}">
                <a16:creationId xmlns:a16="http://schemas.microsoft.com/office/drawing/2014/main" id="{3512120D-4083-8DAD-98F6-3ABC6E79A768}"/>
              </a:ext>
            </a:extLst>
          </p:cNvPr>
          <p:cNvSpPr/>
          <p:nvPr/>
        </p:nvSpPr>
        <p:spPr>
          <a:xfrm>
            <a:off x="382271" y="3708400"/>
            <a:ext cx="220219" cy="355600"/>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Arial" pitchFamily="34" charset="0"/>
                <a:ea typeface="Arial" pitchFamily="34" charset="-122"/>
                <a:cs typeface="Arial" pitchFamily="34" charset="-120"/>
              </a:rPr>
              <a:t>2.</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 12">
            <a:extLst>
              <a:ext uri="{FF2B5EF4-FFF2-40B4-BE49-F238E27FC236}">
                <a16:creationId xmlns:a16="http://schemas.microsoft.com/office/drawing/2014/main" id="{98DF4349-25A5-0A6E-97AB-085860BB5AAA}"/>
              </a:ext>
            </a:extLst>
          </p:cNvPr>
          <p:cNvSpPr/>
          <p:nvPr/>
        </p:nvSpPr>
        <p:spPr>
          <a:xfrm>
            <a:off x="687072" y="3708400"/>
            <a:ext cx="10972800" cy="2006600"/>
          </a:xfrm>
          <a:prstGeom prst="rect">
            <a:avLst/>
          </a:prstGeom>
          <a:noFill/>
          <a:ln/>
        </p:spPr>
        <p:txBody>
          <a:bodyPr wrap="square" lIns="0" tIns="0" rIns="0" bIns="0" rtlCol="0" anchor="t"/>
          <a:lstStyle/>
          <a:p>
            <a:r>
              <a:rPr lang="ko-KR" sz="2000" dirty="0">
                <a:latin typeface="Arial" panose="020B0604020202020204" pitchFamily="34" charset="0"/>
                <a:ea typeface="맑은 고딕"/>
                <a:cs typeface="Arial" panose="020B0604020202020204" pitchFamily="34" charset="0"/>
              </a:rPr>
              <a:t>2018년 12월 31일, 연말 조정 전에 MaCarthy Company의 Prepaid Insurance 계정 잔액은 $2,700였음. Prepaid Insurance 중 $1,500가 소멸된 것으로 확인됨. 해당 연도의 Insurance Expense 조정 후 잔액은?</a:t>
            </a:r>
          </a:p>
          <a:p>
            <a:pPr marL="914400" lvl="1" indent="-457200">
              <a:buFont typeface="+mj-lt"/>
              <a:buAutoNum type="alphaLcParenR"/>
            </a:pPr>
            <a:r>
              <a:rPr lang="en-US" sz="2000" dirty="0">
                <a:latin typeface="Arial" panose="020B0604020202020204" pitchFamily="34" charset="0"/>
                <a:cs typeface="Arial" panose="020B0604020202020204" pitchFamily="34" charset="0"/>
              </a:rPr>
              <a:t>$2,700</a:t>
            </a:r>
          </a:p>
          <a:p>
            <a:pPr marL="914400" lvl="1" indent="-457200">
              <a:buFont typeface="+mj-lt"/>
              <a:buAutoNum type="alphaLcParenR"/>
            </a:pPr>
            <a:r>
              <a:rPr lang="en-US" sz="2000" dirty="0">
                <a:latin typeface="Arial" panose="020B0604020202020204" pitchFamily="34" charset="0"/>
                <a:cs typeface="Arial" panose="020B0604020202020204" pitchFamily="34" charset="0"/>
              </a:rPr>
              <a:t>$1,900</a:t>
            </a:r>
          </a:p>
          <a:p>
            <a:pPr marL="914400" lvl="1" indent="-457200">
              <a:buFont typeface="+mj-lt"/>
              <a:buAutoNum type="alphaLcParenR"/>
            </a:pPr>
            <a:r>
              <a:rPr lang="en-US" sz="2000" dirty="0">
                <a:latin typeface="Arial" panose="020B0604020202020204" pitchFamily="34" charset="0"/>
                <a:cs typeface="Arial" panose="020B0604020202020204" pitchFamily="34" charset="0"/>
              </a:rPr>
              <a:t>$1,500</a:t>
            </a:r>
          </a:p>
          <a:p>
            <a:pPr marL="914400" lvl="1" indent="-457200">
              <a:buFont typeface="+mj-lt"/>
              <a:buAutoNum type="alphaLcParenR"/>
            </a:pPr>
            <a:r>
              <a:rPr lang="en-US" sz="2000" dirty="0">
                <a:latin typeface="Arial" panose="020B0604020202020204" pitchFamily="34" charset="0"/>
                <a:cs typeface="Arial" panose="020B0604020202020204" pitchFamily="34" charset="0"/>
              </a:rPr>
              <a:t>$1,200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002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766AB-6EB1-131C-8A5D-C42C3C5EF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90A91-1564-318B-7999-ED9D9546CE8D}"/>
              </a:ext>
            </a:extLst>
          </p:cNvPr>
          <p:cNvSpPr>
            <a:spLocks noGrp="1"/>
          </p:cNvSpPr>
          <p:nvPr>
            <p:ph type="title"/>
          </p:nvPr>
        </p:nvSpPr>
        <p:spPr/>
        <p:txBody>
          <a:bodyPr>
            <a:normAutofit/>
          </a:bodyPr>
          <a:lstStyle/>
          <a:p>
            <a:r>
              <a:rPr lang="en-US" dirty="0"/>
              <a:t>Concept Quiz 2 - Continued</a:t>
            </a:r>
          </a:p>
        </p:txBody>
      </p:sp>
      <p:sp>
        <p:nvSpPr>
          <p:cNvPr id="6" name="Text 3">
            <a:extLst>
              <a:ext uri="{FF2B5EF4-FFF2-40B4-BE49-F238E27FC236}">
                <a16:creationId xmlns:a16="http://schemas.microsoft.com/office/drawing/2014/main" id="{EEF4F850-F94F-32C6-5C64-21C5099C7765}"/>
              </a:ext>
            </a:extLst>
          </p:cNvPr>
          <p:cNvSpPr/>
          <p:nvPr/>
        </p:nvSpPr>
        <p:spPr>
          <a:xfrm>
            <a:off x="261623" y="1397000"/>
            <a:ext cx="11398248" cy="2957830"/>
          </a:xfrm>
          <a:prstGeom prst="roundRect">
            <a:avLst>
              <a:gd name="adj" fmla="val 2353"/>
            </a:avLst>
          </a:prstGeom>
          <a:solidFill>
            <a:srgbClr val="FEE2E2"/>
          </a:solidFill>
          <a:ln/>
          <a:effectLst>
            <a:outerShdw blurRad="19050" dist="9525" dir="5400000" algn="bl" rotWithShape="0">
              <a:srgbClr val="000000">
                <a:alpha val="8000"/>
              </a:srgbClr>
            </a:outerShdw>
          </a:effectLst>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hape 4">
            <a:extLst>
              <a:ext uri="{FF2B5EF4-FFF2-40B4-BE49-F238E27FC236}">
                <a16:creationId xmlns:a16="http://schemas.microsoft.com/office/drawing/2014/main" id="{01292C03-7D15-12CC-DD35-8BAF21585659}"/>
              </a:ext>
            </a:extLst>
          </p:cNvPr>
          <p:cNvSpPr/>
          <p:nvPr/>
        </p:nvSpPr>
        <p:spPr>
          <a:xfrm>
            <a:off x="261622" y="1403350"/>
            <a:ext cx="0" cy="2957830"/>
          </a:xfrm>
          <a:prstGeom prst="line">
            <a:avLst/>
          </a:prstGeom>
          <a:noFill/>
          <a:ln w="47625">
            <a:solidFill>
              <a:srgbClr val="EF4444"/>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 5">
            <a:extLst>
              <a:ext uri="{FF2B5EF4-FFF2-40B4-BE49-F238E27FC236}">
                <a16:creationId xmlns:a16="http://schemas.microsoft.com/office/drawing/2014/main" id="{E0694BEA-57B5-7D27-1145-C1E94C83365E}"/>
              </a:ext>
            </a:extLst>
          </p:cNvPr>
          <p:cNvSpPr/>
          <p:nvPr/>
        </p:nvSpPr>
        <p:spPr>
          <a:xfrm>
            <a:off x="382271" y="1543050"/>
            <a:ext cx="220219" cy="487172"/>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lang="en-US" sz="2000" dirty="0">
                <a:solidFill>
                  <a:srgbClr val="1A1A1A"/>
                </a:solidFill>
                <a:latin typeface="Arial" pitchFamily="34" charset="0"/>
                <a:ea typeface="Arial" pitchFamily="34" charset="-122"/>
                <a:cs typeface="Arial" pitchFamily="34" charset="-120"/>
              </a:rPr>
              <a:t>3</a:t>
            </a:r>
            <a:r>
              <a:rPr kumimoji="0" lang="en-US" sz="2000" b="0" i="0" u="none" strike="noStrike" kern="1200" cap="none" spc="0" normalizeH="0" baseline="0" noProof="0" dirty="0">
                <a:ln>
                  <a:noFill/>
                </a:ln>
                <a:solidFill>
                  <a:srgbClr val="1A1A1A"/>
                </a:solidFill>
                <a:effectLst/>
                <a:uLnTx/>
                <a:uFillTx/>
                <a:latin typeface="Arial" pitchFamily="34" charset="0"/>
                <a:ea typeface="Arial" pitchFamily="34" charset="-122"/>
                <a:cs typeface="Arial" pitchFamily="34" charset="-120"/>
              </a:rPr>
              <a:t>.</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 6">
            <a:extLst>
              <a:ext uri="{FF2B5EF4-FFF2-40B4-BE49-F238E27FC236}">
                <a16:creationId xmlns:a16="http://schemas.microsoft.com/office/drawing/2014/main" id="{1333613E-16C5-3F5F-0BF2-C8B42A8C164B}"/>
              </a:ext>
            </a:extLst>
          </p:cNvPr>
          <p:cNvSpPr/>
          <p:nvPr/>
        </p:nvSpPr>
        <p:spPr>
          <a:xfrm>
            <a:off x="687071" y="1543048"/>
            <a:ext cx="11101579" cy="2594611"/>
          </a:xfrm>
          <a:prstGeom prst="rect">
            <a:avLst/>
          </a:prstGeom>
          <a:noFill/>
          <a:ln/>
        </p:spPr>
        <p:txBody>
          <a:bodyPr wrap="square" lIns="0" tIns="0" rIns="0" bIns="0" rtlCol="0" anchor="t"/>
          <a:lstStyle/>
          <a:p>
            <a:r>
              <a:rPr lang="ko-KR" sz="2000" dirty="0">
                <a:latin typeface="Arial" panose="020B0604020202020204" pitchFamily="34" charset="0"/>
                <a:ea typeface="맑은 고딕"/>
                <a:cs typeface="Arial" panose="020B0604020202020204" pitchFamily="34" charset="0"/>
              </a:rPr>
              <a:t>9월 1일 Petite-Sizes Store는 Mega-Mall Co.에 9월 1일부터 시작되는 3개월치 임차료로 $12,000를 지급함. 이 지급액은 Prepaid Rent에 차변 기록됨. Petite-Sizes Store가 9월 30일에 financial statements를 작성한다면, 9월 30일에 해야 할 적절한 adjusting journal entry는?</a:t>
            </a:r>
          </a:p>
          <a:p>
            <a:pPr marL="800100" lvl="1" indent="-342900">
              <a:buFont typeface="+mj-lt"/>
              <a:buAutoNum type="alphaLcParenR"/>
            </a:pPr>
            <a:r>
              <a:rPr lang="en-US" sz="2000" dirty="0">
                <a:latin typeface="Arial" panose="020B0604020202020204" pitchFamily="34" charset="0"/>
                <a:cs typeface="Arial" panose="020B0604020202020204" pitchFamily="34" charset="0"/>
              </a:rPr>
              <a:t>Dr. Prepaid Rent  	↑$8,000   	Cr. Rent Expense	↑$8,000</a:t>
            </a:r>
          </a:p>
          <a:p>
            <a:pPr marL="800100" lvl="1" indent="-342900">
              <a:buFont typeface="+mj-lt"/>
              <a:buAutoNum type="alphaLcParenR"/>
            </a:pPr>
            <a:r>
              <a:rPr lang="en-US" sz="2000" dirty="0">
                <a:latin typeface="Arial" panose="020B0604020202020204" pitchFamily="34" charset="0"/>
                <a:cs typeface="Arial" panose="020B0604020202020204" pitchFamily="34" charset="0"/>
              </a:rPr>
              <a:t>Dr. Prepaid Rent  	↑$4,000  	Cr. Rent Expense 	↑ $4,000</a:t>
            </a:r>
          </a:p>
          <a:p>
            <a:pPr marL="800100" lvl="1" indent="-342900">
              <a:buFont typeface="+mj-lt"/>
              <a:buAutoNum type="alphaLcParenR"/>
            </a:pPr>
            <a:r>
              <a:rPr lang="en-US" sz="2000" dirty="0">
                <a:latin typeface="Arial" panose="020B0604020202020204" pitchFamily="34" charset="0"/>
                <a:cs typeface="Arial" panose="020B0604020202020204" pitchFamily="34" charset="0"/>
              </a:rPr>
              <a:t>Dr. Rent Expense 	↑ $8,000  	Cr. Prepaid Rent  	↓ $8,000</a:t>
            </a:r>
          </a:p>
          <a:p>
            <a:pPr marL="800100" lvl="1" indent="-342900">
              <a:buFont typeface="+mj-lt"/>
              <a:buAutoNum type="alphaLcParenR"/>
            </a:pPr>
            <a:r>
              <a:rPr lang="en-US" sz="2000" dirty="0">
                <a:latin typeface="Arial" panose="020B0604020202020204" pitchFamily="34" charset="0"/>
                <a:cs typeface="Arial" panose="020B0604020202020204" pitchFamily="34" charset="0"/>
              </a:rPr>
              <a:t>Dr. Rent Expense 	↑$4,000  	Cr. Prepaid Rent  	↓ $4,000</a:t>
            </a:r>
          </a:p>
        </p:txBody>
      </p:sp>
    </p:spTree>
    <p:extLst>
      <p:ext uri="{BB962C8B-B14F-4D97-AF65-F5344CB8AC3E}">
        <p14:creationId xmlns:p14="http://schemas.microsoft.com/office/powerpoint/2010/main" val="2265063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85CEF-D9D5-A980-5AD6-E602BD61D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EF2EF-1C8B-CAB3-5751-29653714E6A4}"/>
              </a:ext>
            </a:extLst>
          </p:cNvPr>
          <p:cNvSpPr>
            <a:spLocks noGrp="1"/>
          </p:cNvSpPr>
          <p:nvPr>
            <p:ph type="title"/>
          </p:nvPr>
        </p:nvSpPr>
        <p:spPr/>
        <p:txBody>
          <a:bodyPr>
            <a:normAutofit/>
          </a:bodyPr>
          <a:lstStyle/>
          <a:p>
            <a:r>
              <a:rPr lang="en-US" dirty="0"/>
              <a:t>Concept Quiz 3</a:t>
            </a:r>
          </a:p>
        </p:txBody>
      </p:sp>
      <p:sp>
        <p:nvSpPr>
          <p:cNvPr id="6" name="Text 3">
            <a:extLst>
              <a:ext uri="{FF2B5EF4-FFF2-40B4-BE49-F238E27FC236}">
                <a16:creationId xmlns:a16="http://schemas.microsoft.com/office/drawing/2014/main" id="{36B5C5A9-6230-88B8-CB62-F3167B798A2A}"/>
              </a:ext>
            </a:extLst>
          </p:cNvPr>
          <p:cNvSpPr/>
          <p:nvPr/>
        </p:nvSpPr>
        <p:spPr>
          <a:xfrm>
            <a:off x="261623" y="1397000"/>
            <a:ext cx="11398248" cy="1848494"/>
          </a:xfrm>
          <a:prstGeom prst="roundRect">
            <a:avLst>
              <a:gd name="adj" fmla="val 2353"/>
            </a:avLst>
          </a:prstGeom>
          <a:solidFill>
            <a:srgbClr val="FEE2E2"/>
          </a:solidFill>
          <a:ln/>
          <a:effectLst>
            <a:outerShdw blurRad="19050" dist="9525" dir="5400000" algn="bl" rotWithShape="0">
              <a:srgbClr val="000000">
                <a:alpha val="8000"/>
              </a:srgbClr>
            </a:outerShdw>
          </a:effectLst>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hape 4">
            <a:extLst>
              <a:ext uri="{FF2B5EF4-FFF2-40B4-BE49-F238E27FC236}">
                <a16:creationId xmlns:a16="http://schemas.microsoft.com/office/drawing/2014/main" id="{394C4BC6-4029-E0F0-0122-CBC8882E1EF3}"/>
              </a:ext>
            </a:extLst>
          </p:cNvPr>
          <p:cNvSpPr/>
          <p:nvPr/>
        </p:nvSpPr>
        <p:spPr>
          <a:xfrm>
            <a:off x="261622" y="1403350"/>
            <a:ext cx="0" cy="1848494"/>
          </a:xfrm>
          <a:prstGeom prst="line">
            <a:avLst/>
          </a:prstGeom>
          <a:noFill/>
          <a:ln w="47625">
            <a:solidFill>
              <a:srgbClr val="EF4444"/>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 5">
            <a:extLst>
              <a:ext uri="{FF2B5EF4-FFF2-40B4-BE49-F238E27FC236}">
                <a16:creationId xmlns:a16="http://schemas.microsoft.com/office/drawing/2014/main" id="{94DC3E41-50FC-D584-1863-B07B20C26306}"/>
              </a:ext>
            </a:extLst>
          </p:cNvPr>
          <p:cNvSpPr/>
          <p:nvPr/>
        </p:nvSpPr>
        <p:spPr>
          <a:xfrm>
            <a:off x="382271" y="1543050"/>
            <a:ext cx="220219" cy="304458"/>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Arial" pitchFamily="34" charset="0"/>
                <a:ea typeface="Arial" pitchFamily="34" charset="-122"/>
                <a:cs typeface="Arial" pitchFamily="34" charset="-120"/>
              </a:rPr>
              <a:t>1.</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 6">
            <a:extLst>
              <a:ext uri="{FF2B5EF4-FFF2-40B4-BE49-F238E27FC236}">
                <a16:creationId xmlns:a16="http://schemas.microsoft.com/office/drawing/2014/main" id="{9FBA812C-79A3-923C-A745-F693B0A6B6C4}"/>
              </a:ext>
            </a:extLst>
          </p:cNvPr>
          <p:cNvSpPr/>
          <p:nvPr/>
        </p:nvSpPr>
        <p:spPr>
          <a:xfrm>
            <a:off x="687071" y="1543049"/>
            <a:ext cx="11101579" cy="1702445"/>
          </a:xfrm>
          <a:prstGeom prst="rect">
            <a:avLst/>
          </a:prstGeom>
          <a:noFill/>
          <a:ln/>
        </p:spPr>
        <p:txBody>
          <a:bodyPr wrap="square" lIns="0" tIns="0" rIns="0" bIns="0" rtlCol="0" anchor="t"/>
          <a:lstStyle/>
          <a:p>
            <a:r>
              <a:rPr lang="ko-KR" sz="2000" dirty="0">
                <a:latin typeface="Arial" panose="020B0604020202020204" pitchFamily="34" charset="0"/>
                <a:ea typeface="맑은 고딕"/>
                <a:cs typeface="Arial" panose="020B0604020202020204" pitchFamily="34" charset="0"/>
              </a:rPr>
              <a:t>서비스 회사에서 revenue는 다음 시점에 기록된다:</a:t>
            </a:r>
          </a:p>
          <a:p>
            <a:pPr marL="800100" lvl="1" indent="-342900">
              <a:buFont typeface="+mj-lt"/>
              <a:buAutoNum type="alphaLcParenR"/>
            </a:pPr>
            <a:r>
              <a:rPr lang="ko-KR" sz="2000" dirty="0">
                <a:latin typeface="Arial" panose="020B0604020202020204" pitchFamily="34" charset="0"/>
                <a:ea typeface="맑은 고딕"/>
                <a:cs typeface="Arial" panose="020B0604020202020204" pitchFamily="34" charset="0"/>
              </a:rPr>
              <a:t>고객이 서비스를 요청할 때</a:t>
            </a:r>
          </a:p>
          <a:p>
            <a:pPr marL="800100" lvl="1" indent="-342900">
              <a:buFont typeface="+mj-lt"/>
              <a:buAutoNum type="alphaLcParenR"/>
            </a:pPr>
            <a:r>
              <a:rPr lang="ko-KR" sz="2000" dirty="0">
                <a:latin typeface="Arial" panose="020B0604020202020204" pitchFamily="34" charset="0"/>
                <a:ea typeface="맑은 고딕"/>
                <a:cs typeface="Arial" panose="020B0604020202020204" pitchFamily="34" charset="0"/>
              </a:rPr>
              <a:t>고객이 서비스 대금을 지급할 때</a:t>
            </a:r>
          </a:p>
          <a:p>
            <a:pPr marL="800100" lvl="1" indent="-342900">
              <a:buFont typeface="+mj-lt"/>
              <a:buAutoNum type="alphaLcParenR"/>
            </a:pPr>
            <a:r>
              <a:rPr lang="ko-KR" sz="2000" dirty="0">
                <a:latin typeface="Arial" panose="020B0604020202020204" pitchFamily="34" charset="0"/>
                <a:ea typeface="맑은 고딕"/>
                <a:cs typeface="Arial" panose="020B0604020202020204" pitchFamily="34" charset="0"/>
              </a:rPr>
              <a:t>고객에게 서비스가 제공될 때</a:t>
            </a:r>
          </a:p>
          <a:p>
            <a:pPr marL="800100" lvl="1" indent="-342900">
              <a:buFont typeface="+mj-lt"/>
              <a:buAutoNum type="alphaLcParenR"/>
            </a:pPr>
            <a:r>
              <a:rPr lang="ko-KR" sz="2000" dirty="0">
                <a:latin typeface="Arial" panose="020B0604020202020204" pitchFamily="34" charset="0"/>
                <a:ea typeface="맑은 고딕"/>
                <a:cs typeface="Arial" panose="020B0604020202020204" pitchFamily="34" charset="0"/>
              </a:rPr>
              <a:t>서비스 제공 전에 고객이 non-refundable deposit을 지급할 때</a:t>
            </a:r>
          </a:p>
        </p:txBody>
      </p:sp>
      <p:sp>
        <p:nvSpPr>
          <p:cNvPr id="15" name="Text 9">
            <a:extLst>
              <a:ext uri="{FF2B5EF4-FFF2-40B4-BE49-F238E27FC236}">
                <a16:creationId xmlns:a16="http://schemas.microsoft.com/office/drawing/2014/main" id="{E7C2C0F6-BCCB-9AB0-5EE4-91717AAF866A}"/>
              </a:ext>
            </a:extLst>
          </p:cNvPr>
          <p:cNvSpPr/>
          <p:nvPr/>
        </p:nvSpPr>
        <p:spPr>
          <a:xfrm>
            <a:off x="261624" y="3601076"/>
            <a:ext cx="11398248" cy="2422534"/>
          </a:xfrm>
          <a:prstGeom prst="roundRect">
            <a:avLst>
              <a:gd name="adj" fmla="val 2817"/>
            </a:avLst>
          </a:prstGeom>
          <a:solidFill>
            <a:srgbClr val="FEF3C7"/>
          </a:solidFill>
          <a:ln/>
          <a:effectLst>
            <a:outerShdw blurRad="19050" dist="9525" dir="5400000" algn="bl" rotWithShape="0">
              <a:srgbClr val="000000">
                <a:alpha val="8000"/>
              </a:srgbClr>
            </a:outerShdw>
          </a:effectLst>
        </p:spPr>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Shape 10">
            <a:extLst>
              <a:ext uri="{FF2B5EF4-FFF2-40B4-BE49-F238E27FC236}">
                <a16:creationId xmlns:a16="http://schemas.microsoft.com/office/drawing/2014/main" id="{729EF7FE-AA72-3575-857B-23A1CE4839ED}"/>
              </a:ext>
            </a:extLst>
          </p:cNvPr>
          <p:cNvSpPr/>
          <p:nvPr/>
        </p:nvSpPr>
        <p:spPr>
          <a:xfrm>
            <a:off x="261622" y="3612506"/>
            <a:ext cx="0" cy="2411104"/>
          </a:xfrm>
          <a:prstGeom prst="line">
            <a:avLst/>
          </a:prstGeom>
          <a:noFill/>
          <a:ln w="47625">
            <a:solidFill>
              <a:srgbClr val="F59E0B"/>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 11">
            <a:extLst>
              <a:ext uri="{FF2B5EF4-FFF2-40B4-BE49-F238E27FC236}">
                <a16:creationId xmlns:a16="http://schemas.microsoft.com/office/drawing/2014/main" id="{9184469B-F595-F809-F663-5CB6E4EB8AD1}"/>
              </a:ext>
            </a:extLst>
          </p:cNvPr>
          <p:cNvSpPr/>
          <p:nvPr/>
        </p:nvSpPr>
        <p:spPr>
          <a:xfrm>
            <a:off x="382271" y="3765550"/>
            <a:ext cx="220219" cy="304458"/>
          </a:xfrm>
          <a:prstGeom prst="rect">
            <a:avLst/>
          </a:prstGeom>
          <a:noFill/>
          <a:ln/>
        </p:spPr>
        <p:txBody>
          <a:bodyPr wrap="square" lIns="0" tIns="0" rIns="0" bIns="0" rtlCol="0" anchor="t"/>
          <a:lstStyle/>
          <a:p>
            <a:pPr marL="0" marR="0" lvl="0" indent="0" algn="l" defTabSz="457200" rtl="0" eaLnBrk="1" fontAlgn="auto" latinLnBrk="0" hangingPunct="1">
              <a:lnSpc>
                <a:spcPts val="2800"/>
              </a:lnSpc>
              <a:spcBef>
                <a:spcPts val="400"/>
              </a:spcBef>
              <a:spcAft>
                <a:spcPts val="40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Arial" pitchFamily="34" charset="0"/>
                <a:ea typeface="Arial" pitchFamily="34" charset="-122"/>
                <a:cs typeface="Arial" pitchFamily="34" charset="-120"/>
              </a:rPr>
              <a:t>2.</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 12">
            <a:extLst>
              <a:ext uri="{FF2B5EF4-FFF2-40B4-BE49-F238E27FC236}">
                <a16:creationId xmlns:a16="http://schemas.microsoft.com/office/drawing/2014/main" id="{8CF48608-33FC-130B-13D9-5F31B7865CC3}"/>
              </a:ext>
            </a:extLst>
          </p:cNvPr>
          <p:cNvSpPr/>
          <p:nvPr/>
        </p:nvSpPr>
        <p:spPr>
          <a:xfrm>
            <a:off x="687072" y="3765550"/>
            <a:ext cx="10972800" cy="2006600"/>
          </a:xfrm>
          <a:prstGeom prst="rect">
            <a:avLst/>
          </a:prstGeom>
          <a:noFill/>
          <a:ln/>
        </p:spPr>
        <p:txBody>
          <a:bodyPr wrap="square" lIns="0" tIns="0" rIns="0" bIns="0" rtlCol="0" anchor="t"/>
          <a:lstStyle/>
          <a:p>
            <a:r>
              <a:rPr lang="ko-KR" sz="2000" dirty="0">
                <a:latin typeface="Arial" panose="020B0604020202020204" pitchFamily="34" charset="0"/>
                <a:ea typeface="맑은 고딕"/>
                <a:cs typeface="Arial" panose="020B0604020202020204" pitchFamily="34" charset="0"/>
              </a:rPr>
              <a:t>2013년에 Costello Company는 고객을 위해 업무를 수행하고 고객에게 $10,000를 청구함. 또한 $3,000의 비용을 지급함. 고객은 2014년에 Costello에 지급함. Costello가 accrual-basis 회계를 사용한다면, Costello는 다음을 보고할 것임:</a:t>
            </a:r>
            <a:endParaRPr lang="en-US" sz="2000" dirty="0">
              <a:latin typeface="Arial" panose="020B0604020202020204" pitchFamily="34" charset="0"/>
              <a:cs typeface="Arial" panose="020B0604020202020204" pitchFamily="34" charset="0"/>
            </a:endParaRPr>
          </a:p>
          <a:p>
            <a:pPr marL="914400" lvl="1" indent="-457200">
              <a:buFont typeface="+mj-lt"/>
              <a:buAutoNum type="alphaLcParenR"/>
            </a:pPr>
            <a:r>
              <a:rPr lang="ko-KR" sz="2000" dirty="0">
                <a:latin typeface="Arial" panose="020B0604020202020204" pitchFamily="34" charset="0"/>
                <a:ea typeface="맑은 고딕"/>
                <a:cs typeface="Arial" panose="020B0604020202020204" pitchFamily="34" charset="0"/>
              </a:rPr>
              <a:t>2014년 expenses $3,000</a:t>
            </a:r>
          </a:p>
          <a:p>
            <a:pPr marL="914400" lvl="1" indent="-457200">
              <a:buFont typeface="+mj-lt"/>
              <a:buAutoNum type="alphaLcParenR"/>
            </a:pPr>
            <a:r>
              <a:rPr lang="ko-KR" sz="2000" dirty="0">
                <a:latin typeface="Arial" panose="020B0604020202020204" pitchFamily="34" charset="0"/>
                <a:ea typeface="맑은 고딕"/>
                <a:cs typeface="Arial" panose="020B0604020202020204" pitchFamily="34" charset="0"/>
              </a:rPr>
              <a:t>2014년 net income $7,000</a:t>
            </a:r>
          </a:p>
          <a:p>
            <a:pPr marL="914400" lvl="1" indent="-457200">
              <a:buFont typeface="+mj-lt"/>
              <a:buAutoNum type="alphaLcParenR"/>
            </a:pPr>
            <a:r>
              <a:rPr lang="ko-KR" sz="2000" dirty="0">
                <a:latin typeface="Arial" panose="020B0604020202020204" pitchFamily="34" charset="0"/>
                <a:ea typeface="맑은 고딕"/>
                <a:cs typeface="Arial" panose="020B0604020202020204" pitchFamily="34" charset="0"/>
              </a:rPr>
              <a:t>2013년 revenue $10,000</a:t>
            </a:r>
          </a:p>
          <a:p>
            <a:pPr marL="914400" lvl="1" indent="-457200">
              <a:buFont typeface="+mj-lt"/>
              <a:buAutoNum type="alphaLcParenR"/>
            </a:pPr>
            <a:r>
              <a:rPr lang="ko-KR" sz="2000" dirty="0">
                <a:latin typeface="Arial" panose="020B0604020202020204" pitchFamily="34" charset="0"/>
                <a:ea typeface="맑은 고딕"/>
                <a:cs typeface="Arial" panose="020B0604020202020204" pitchFamily="34" charset="0"/>
              </a:rPr>
              <a:t>2014년 revenue $10,000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856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24163-4725-F186-36D5-C0AE90A98E8D}"/>
            </a:ext>
          </a:extLst>
        </p:cNvPr>
        <p:cNvGrpSpPr/>
        <p:nvPr/>
      </p:nvGrpSpPr>
      <p:grpSpPr>
        <a:xfrm>
          <a:off x="0" y="0"/>
          <a:ext cx="0" cy="0"/>
          <a:chOff x="0" y="0"/>
          <a:chExt cx="0" cy="0"/>
        </a:xfrm>
      </p:grpSpPr>
      <p:sp>
        <p:nvSpPr>
          <p:cNvPr id="9" name="Text 2">
            <a:extLst>
              <a:ext uri="{FF2B5EF4-FFF2-40B4-BE49-F238E27FC236}">
                <a16:creationId xmlns:a16="http://schemas.microsoft.com/office/drawing/2014/main" id="{A7AA2315-7535-18B5-525C-55CAAF39CA56}"/>
              </a:ext>
            </a:extLst>
          </p:cNvPr>
          <p:cNvSpPr/>
          <p:nvPr/>
        </p:nvSpPr>
        <p:spPr>
          <a:xfrm>
            <a:off x="488857" y="1253735"/>
            <a:ext cx="11176000" cy="1056375"/>
          </a:xfrm>
          <a:prstGeom prst="roundRect">
            <a:avLst>
              <a:gd name="adj" fmla="val 10137"/>
            </a:avLst>
          </a:prstGeom>
          <a:solidFill>
            <a:srgbClr val="DCFCE7"/>
          </a:solidFill>
          <a:ln w="9525">
            <a:solidFill>
              <a:srgbClr val="22C55E"/>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35304706-C898-CF36-46E3-AAC55E106459}"/>
              </a:ext>
            </a:extLst>
          </p:cNvPr>
          <p:cNvSpPr>
            <a:spLocks noGrp="1"/>
          </p:cNvSpPr>
          <p:nvPr>
            <p:ph type="title"/>
          </p:nvPr>
        </p:nvSpPr>
        <p:spPr/>
        <p:txBody>
          <a:bodyPr>
            <a:normAutofit/>
          </a:bodyPr>
          <a:lstStyle/>
          <a:p>
            <a:r>
              <a:rPr lang="en-US" dirty="0"/>
              <a:t>The Periodicity Assumption</a:t>
            </a:r>
          </a:p>
        </p:txBody>
      </p:sp>
      <p:sp>
        <p:nvSpPr>
          <p:cNvPr id="4" name="Text 3">
            <a:extLst>
              <a:ext uri="{FF2B5EF4-FFF2-40B4-BE49-F238E27FC236}">
                <a16:creationId xmlns:a16="http://schemas.microsoft.com/office/drawing/2014/main" id="{4B4BADD9-CE50-FA71-7708-424B69069F86}"/>
              </a:ext>
            </a:extLst>
          </p:cNvPr>
          <p:cNvSpPr/>
          <p:nvPr/>
        </p:nvSpPr>
        <p:spPr>
          <a:xfrm>
            <a:off x="850900" y="1465379"/>
            <a:ext cx="10933176" cy="740029"/>
          </a:xfrm>
          <a:prstGeom prst="rect">
            <a:avLst/>
          </a:prstGeom>
          <a:noFill/>
          <a:ln/>
        </p:spPr>
        <p:txBody>
          <a:bodyPr wrap="square" lIns="0" tIns="0" rIns="0" bIns="0" rtlCol="0" anchor="t"/>
          <a:lstStyle/>
          <a:p>
            <a:pPr>
              <a:lnSpc>
                <a:spcPts val="3000"/>
              </a:lnSpc>
              <a:spcAft>
                <a:spcPts val="1200"/>
              </a:spcAft>
            </a:pPr>
            <a:r>
              <a:rPr lang="ko-KR" dirty="0">
                <a:latin typeface="Arial" pitchFamily="34" charset="0"/>
                <a:ea typeface="맑은 고딕" pitchFamily="34" charset="-122"/>
                <a:cs typeface="Arial" pitchFamily="34" charset="-120"/>
              </a:rPr>
              <a:t>GAAP은 기업의 경제적 생애가 보고 목적상 </a:t>
            </a:r>
            <a:r>
              <a:rPr lang="ko-KR" b="1" dirty="0">
                <a:latin typeface="Arial" pitchFamily="34" charset="0"/>
                <a:ea typeface="맑은 고딕" pitchFamily="34" charset="-122"/>
                <a:cs typeface="Arial" pitchFamily="34" charset="-120"/>
              </a:rPr>
              <a:t>인위적인 기간</a:t>
            </a:r>
            <a:r>
              <a:rPr lang="ko-KR" dirty="0">
                <a:latin typeface="Arial" pitchFamily="34" charset="0"/>
                <a:ea typeface="맑은 고딕" pitchFamily="34" charset="-122"/>
                <a:cs typeface="Arial" pitchFamily="34" charset="-120"/>
              </a:rPr>
              <a:t>(월·분기·연)으로 나눌 수 있다고 가정함</a:t>
            </a:r>
            <a:endParaRPr lang="en-US" dirty="0"/>
          </a:p>
          <a:p>
            <a:pPr>
              <a:lnSpc>
                <a:spcPts val="2520"/>
              </a:lnSpc>
              <a:spcAft>
                <a:spcPts val="1200"/>
              </a:spcAft>
            </a:pPr>
            <a:endParaRPr lang="en-US" dirty="0"/>
          </a:p>
          <a:p>
            <a:pPr>
              <a:lnSpc>
                <a:spcPts val="2520"/>
              </a:lnSpc>
              <a:spcAft>
                <a:spcPts val="1200"/>
              </a:spcAft>
            </a:pPr>
            <a:endParaRPr lang="en-US" dirty="0"/>
          </a:p>
        </p:txBody>
      </p:sp>
      <p:sp>
        <p:nvSpPr>
          <p:cNvPr id="23" name="Text 10">
            <a:extLst>
              <a:ext uri="{FF2B5EF4-FFF2-40B4-BE49-F238E27FC236}">
                <a16:creationId xmlns:a16="http://schemas.microsoft.com/office/drawing/2014/main" id="{6432FDF0-700C-DD0C-7751-BBE535CD3B35}"/>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5" name="Text 26">
            <a:extLst>
              <a:ext uri="{FF2B5EF4-FFF2-40B4-BE49-F238E27FC236}">
                <a16:creationId xmlns:a16="http://schemas.microsoft.com/office/drawing/2014/main" id="{410D12F0-CD8F-F866-6AAB-64291D46E83A}"/>
              </a:ext>
            </a:extLst>
          </p:cNvPr>
          <p:cNvSpPr/>
          <p:nvPr/>
        </p:nvSpPr>
        <p:spPr>
          <a:xfrm>
            <a:off x="500380" y="2743279"/>
            <a:ext cx="11176000" cy="1151877"/>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6" name="Text 26">
            <a:extLst>
              <a:ext uri="{FF2B5EF4-FFF2-40B4-BE49-F238E27FC236}">
                <a16:creationId xmlns:a16="http://schemas.microsoft.com/office/drawing/2014/main" id="{3CCDB2BC-5538-9BB3-84A4-6457532D2BBA}"/>
              </a:ext>
            </a:extLst>
          </p:cNvPr>
          <p:cNvSpPr/>
          <p:nvPr/>
        </p:nvSpPr>
        <p:spPr>
          <a:xfrm>
            <a:off x="508000" y="4271089"/>
            <a:ext cx="11176000" cy="1421052"/>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pPr>
              <a:lnSpc>
                <a:spcPts val="3000"/>
              </a:lnSpc>
            </a:pPr>
            <a:endParaRPr lang="en-US" sz="2400" dirty="0"/>
          </a:p>
        </p:txBody>
      </p:sp>
      <p:sp>
        <p:nvSpPr>
          <p:cNvPr id="8" name="Text 6">
            <a:extLst>
              <a:ext uri="{FF2B5EF4-FFF2-40B4-BE49-F238E27FC236}">
                <a16:creationId xmlns:a16="http://schemas.microsoft.com/office/drawing/2014/main" id="{FFBF1316-A01C-11CE-3F91-CD50AC57D58B}"/>
              </a:ext>
            </a:extLst>
          </p:cNvPr>
          <p:cNvSpPr/>
          <p:nvPr/>
        </p:nvSpPr>
        <p:spPr>
          <a:xfrm>
            <a:off x="716280" y="3025380"/>
            <a:ext cx="10933176" cy="284361"/>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Purpose</a:t>
            </a:r>
            <a:endParaRPr lang="en-US" sz="2000" dirty="0"/>
          </a:p>
        </p:txBody>
      </p:sp>
      <p:sp>
        <p:nvSpPr>
          <p:cNvPr id="10" name="Text 7">
            <a:extLst>
              <a:ext uri="{FF2B5EF4-FFF2-40B4-BE49-F238E27FC236}">
                <a16:creationId xmlns:a16="http://schemas.microsoft.com/office/drawing/2014/main" id="{2B34FE5B-D4DA-12F3-CA05-4B66BE735B1C}"/>
              </a:ext>
            </a:extLst>
          </p:cNvPr>
          <p:cNvSpPr/>
          <p:nvPr/>
        </p:nvSpPr>
        <p:spPr>
          <a:xfrm>
            <a:off x="762000" y="3411338"/>
            <a:ext cx="10933176" cy="311255"/>
          </a:xfrm>
          <a:prstGeom prst="rect">
            <a:avLst/>
          </a:prstGeom>
          <a:noFill/>
          <a:ln/>
        </p:spPr>
        <p:txBody>
          <a:bodyPr wrap="square" lIns="0" tIns="0" rIns="0" bIns="0" rtlCol="0" anchor="t"/>
          <a:lstStyle/>
          <a:p>
            <a:pPr>
              <a:lnSpc>
                <a:spcPts val="2100"/>
              </a:lnSpc>
            </a:pPr>
            <a:r>
              <a:rPr lang="ko-KR" sz="2000" dirty="0">
                <a:latin typeface="Arial" pitchFamily="34" charset="0"/>
                <a:ea typeface="맑은 고딕" pitchFamily="34" charset="-122"/>
                <a:cs typeface="Arial" pitchFamily="34" charset="-120"/>
              </a:rPr>
              <a:t>이해관계자(stakeholders)가 관리 가능하고 비교 가능한 구간에 걸쳐 성과를 평가할 수 있게 함</a:t>
            </a:r>
            <a:endParaRPr lang="en-US" sz="2000" dirty="0"/>
          </a:p>
        </p:txBody>
      </p:sp>
      <p:sp>
        <p:nvSpPr>
          <p:cNvPr id="14" name="Text 13">
            <a:extLst>
              <a:ext uri="{FF2B5EF4-FFF2-40B4-BE49-F238E27FC236}">
                <a16:creationId xmlns:a16="http://schemas.microsoft.com/office/drawing/2014/main" id="{C989BB2C-645C-E7CC-A871-426FB24B2EA7}"/>
              </a:ext>
            </a:extLst>
          </p:cNvPr>
          <p:cNvSpPr/>
          <p:nvPr/>
        </p:nvSpPr>
        <p:spPr>
          <a:xfrm>
            <a:off x="734060" y="4455081"/>
            <a:ext cx="10984992" cy="266700"/>
          </a:xfrm>
          <a:prstGeom prst="rect">
            <a:avLst/>
          </a:prstGeom>
          <a:noFill/>
          <a:ln/>
        </p:spPr>
        <p:txBody>
          <a:bodyPr wrap="square" lIns="0" tIns="0" rIns="0" bIns="0" rtlCol="0" anchor="t"/>
          <a:lstStyle/>
          <a:p>
            <a:pPr>
              <a:lnSpc>
                <a:spcPts val="3000"/>
              </a:lnSpc>
              <a:spcAft>
                <a:spcPts val="800"/>
              </a:spcAft>
            </a:pPr>
            <a:r>
              <a:rPr lang="en-US" sz="1500" b="1" dirty="0">
                <a:solidFill>
                  <a:srgbClr val="854D0E"/>
                </a:solidFill>
                <a:latin typeface="Arial" pitchFamily="34" charset="0"/>
                <a:ea typeface="Arial" pitchFamily="34" charset="-122"/>
                <a:cs typeface="Arial" pitchFamily="34" charset="-120"/>
              </a:rPr>
              <a:t> </a:t>
            </a:r>
            <a:r>
              <a:rPr lang="en-US" sz="2000" b="1" dirty="0">
                <a:solidFill>
                  <a:srgbClr val="854D0E"/>
                </a:solidFill>
                <a:latin typeface="Arial" pitchFamily="34" charset="0"/>
                <a:ea typeface="Arial" pitchFamily="34" charset="-122"/>
                <a:cs typeface="Arial" pitchFamily="34" charset="-120"/>
              </a:rPr>
              <a:t>Activities into a Period</a:t>
            </a:r>
            <a:endParaRPr lang="en-US" sz="1500" dirty="0"/>
          </a:p>
        </p:txBody>
      </p:sp>
      <p:sp>
        <p:nvSpPr>
          <p:cNvPr id="15" name="Text 14">
            <a:extLst>
              <a:ext uri="{FF2B5EF4-FFF2-40B4-BE49-F238E27FC236}">
                <a16:creationId xmlns:a16="http://schemas.microsoft.com/office/drawing/2014/main" id="{077CEC7B-2567-99B0-0425-3EEE6EA885F1}"/>
              </a:ext>
            </a:extLst>
          </p:cNvPr>
          <p:cNvSpPr/>
          <p:nvPr/>
        </p:nvSpPr>
        <p:spPr>
          <a:xfrm>
            <a:off x="745490" y="4823380"/>
            <a:ext cx="10984992" cy="495324"/>
          </a:xfrm>
          <a:prstGeom prst="rect">
            <a:avLst/>
          </a:prstGeom>
          <a:noFill/>
          <a:ln/>
        </p:spPr>
        <p:txBody>
          <a:bodyPr wrap="square" lIns="0" tIns="0" rIns="0" bIns="0" rtlCol="0" anchor="t"/>
          <a:lstStyle/>
          <a:p>
            <a:pPr>
              <a:lnSpc>
                <a:spcPts val="3000"/>
              </a:lnSpc>
            </a:pPr>
            <a:r>
              <a:rPr lang="ko-KR" sz="2000" dirty="0">
                <a:solidFill>
                  <a:srgbClr val="1D1D1D"/>
                </a:solidFill>
                <a:latin typeface="Arial" pitchFamily="34" charset="0"/>
                <a:ea typeface="맑은 고딕" pitchFamily="34" charset="-122"/>
                <a:cs typeface="Arial" pitchFamily="34" charset="-120"/>
              </a:rPr>
              <a:t>회계담당자는 연속적인 활동을 더 짧고 일관된 구간으로 '잘라' 성과를 정기적으로 보고함</a:t>
            </a:r>
            <a:endParaRPr lang="en-US" sz="2000" dirty="0">
              <a:solidFill>
                <a:srgbClr val="4B5563"/>
              </a:solidFill>
              <a:latin typeface="Arial" pitchFamily="34" charset="0"/>
              <a:ea typeface="Arial" pitchFamily="34" charset="-122"/>
              <a:cs typeface="Arial" pitchFamily="34" charset="-120"/>
            </a:endParaRPr>
          </a:p>
        </p:txBody>
      </p:sp>
    </p:spTree>
    <p:extLst>
      <p:ext uri="{BB962C8B-B14F-4D97-AF65-F5344CB8AC3E}">
        <p14:creationId xmlns:p14="http://schemas.microsoft.com/office/powerpoint/2010/main" val="107938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4E48-3E6A-3F00-17D9-D1B50951B475}"/>
            </a:ext>
          </a:extLst>
        </p:cNvPr>
        <p:cNvGrpSpPr/>
        <p:nvPr/>
      </p:nvGrpSpPr>
      <p:grpSpPr>
        <a:xfrm>
          <a:off x="0" y="0"/>
          <a:ext cx="0" cy="0"/>
          <a:chOff x="0" y="0"/>
          <a:chExt cx="0" cy="0"/>
        </a:xfrm>
      </p:grpSpPr>
      <p:sp>
        <p:nvSpPr>
          <p:cNvPr id="20" name="Text 26">
            <a:extLst>
              <a:ext uri="{FF2B5EF4-FFF2-40B4-BE49-F238E27FC236}">
                <a16:creationId xmlns:a16="http://schemas.microsoft.com/office/drawing/2014/main" id="{8B6D7169-CE08-541D-8DD3-6032840B2623}"/>
              </a:ext>
            </a:extLst>
          </p:cNvPr>
          <p:cNvSpPr/>
          <p:nvPr/>
        </p:nvSpPr>
        <p:spPr>
          <a:xfrm>
            <a:off x="481330" y="1417638"/>
            <a:ext cx="11176000" cy="1369605"/>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71C7691F-31DF-8AB9-AA01-C6BF3B964171}"/>
              </a:ext>
            </a:extLst>
          </p:cNvPr>
          <p:cNvSpPr>
            <a:spLocks noGrp="1"/>
          </p:cNvSpPr>
          <p:nvPr>
            <p:ph type="title"/>
          </p:nvPr>
        </p:nvSpPr>
        <p:spPr/>
        <p:txBody>
          <a:bodyPr>
            <a:normAutofit/>
          </a:bodyPr>
          <a:lstStyle/>
          <a:p>
            <a:r>
              <a:rPr lang="en-US" dirty="0"/>
              <a:t>What is an Issue?</a:t>
            </a:r>
          </a:p>
        </p:txBody>
      </p:sp>
      <p:sp>
        <p:nvSpPr>
          <p:cNvPr id="6" name="Text 2">
            <a:extLst>
              <a:ext uri="{FF2B5EF4-FFF2-40B4-BE49-F238E27FC236}">
                <a16:creationId xmlns:a16="http://schemas.microsoft.com/office/drawing/2014/main" id="{0F5A3109-B822-7A0B-FA9F-FDB896A6C4CC}"/>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000" b="1" dirty="0">
                <a:solidFill>
                  <a:srgbClr val="15803D"/>
                </a:solidFill>
                <a:latin typeface="Arial" pitchFamily="34" charset="0"/>
                <a:ea typeface="Arial" pitchFamily="34" charset="-122"/>
                <a:cs typeface="Arial" pitchFamily="34" charset="-120"/>
              </a:rPr>
              <a:t>The Challenge</a:t>
            </a:r>
            <a:endParaRPr lang="en-US" sz="2000" dirty="0"/>
          </a:p>
        </p:txBody>
      </p:sp>
      <p:sp>
        <p:nvSpPr>
          <p:cNvPr id="7" name="Text 3">
            <a:extLst>
              <a:ext uri="{FF2B5EF4-FFF2-40B4-BE49-F238E27FC236}">
                <a16:creationId xmlns:a16="http://schemas.microsoft.com/office/drawing/2014/main" id="{2FF44C46-F05F-D0A7-9F72-7A62F2BA4124}"/>
              </a:ext>
            </a:extLst>
          </p:cNvPr>
          <p:cNvSpPr/>
          <p:nvPr/>
        </p:nvSpPr>
        <p:spPr>
          <a:xfrm>
            <a:off x="774701" y="1924685"/>
            <a:ext cx="10855452" cy="708659"/>
          </a:xfrm>
          <a:prstGeom prst="rect">
            <a:avLst/>
          </a:prstGeom>
          <a:noFill/>
          <a:ln/>
        </p:spPr>
        <p:txBody>
          <a:bodyPr wrap="square" lIns="0" tIns="0" rIns="0" bIns="0" rtlCol="0" anchor="t"/>
          <a:lstStyle/>
          <a:p>
            <a:pPr>
              <a:lnSpc>
                <a:spcPts val="3000"/>
              </a:lnSpc>
            </a:pPr>
            <a:r>
              <a:rPr lang="ko-KR" sz="2000" dirty="0">
                <a:latin typeface="Arial" pitchFamily="34" charset="0"/>
                <a:ea typeface="맑은 고딕" pitchFamily="34" charset="-122"/>
                <a:cs typeface="Arial" pitchFamily="34" charset="-120"/>
              </a:rPr>
              <a:t>수익 창출 활동은 </a:t>
            </a:r>
            <a:r>
              <a:rPr lang="ko-KR" sz="2000" b="1" dirty="0">
                <a:latin typeface="Arial" pitchFamily="34" charset="0"/>
                <a:ea typeface="맑은 고딕" pitchFamily="34" charset="-122"/>
                <a:cs typeface="Arial" pitchFamily="34" charset="-120"/>
              </a:rPr>
              <a:t>연속적으로</a:t>
            </a:r>
            <a:r>
              <a:rPr lang="ko-KR" sz="2000" dirty="0">
                <a:latin typeface="Arial" pitchFamily="34" charset="0"/>
                <a:ea typeface="맑은 고딕" pitchFamily="34" charset="-122"/>
                <a:cs typeface="Arial" pitchFamily="34" charset="-120"/>
              </a:rPr>
              <a:t> 발생하지만, financial statements는 </a:t>
            </a:r>
            <a:r>
              <a:rPr lang="ko-KR" sz="2000" b="1" dirty="0">
                <a:latin typeface="Arial" pitchFamily="34" charset="0"/>
                <a:ea typeface="맑은 고딕" pitchFamily="34" charset="-122"/>
                <a:cs typeface="Arial" pitchFamily="34" charset="-120"/>
              </a:rPr>
              <a:t>특정 기간의 말에 작성되어야 함</a:t>
            </a:r>
            <a:endParaRPr lang="en-US" sz="2000" dirty="0"/>
          </a:p>
        </p:txBody>
      </p:sp>
      <p:sp>
        <p:nvSpPr>
          <p:cNvPr id="8" name="Text 4">
            <a:extLst>
              <a:ext uri="{FF2B5EF4-FFF2-40B4-BE49-F238E27FC236}">
                <a16:creationId xmlns:a16="http://schemas.microsoft.com/office/drawing/2014/main" id="{862B8A70-1673-217A-0EAA-DFF3D1171C7F}"/>
              </a:ext>
            </a:extLst>
          </p:cNvPr>
          <p:cNvSpPr/>
          <p:nvPr/>
        </p:nvSpPr>
        <p:spPr>
          <a:xfrm>
            <a:off x="508000" y="3230247"/>
            <a:ext cx="5511800" cy="1547494"/>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D201AC25-0526-676E-62AA-4173D90A7AF8}"/>
              </a:ext>
            </a:extLst>
          </p:cNvPr>
          <p:cNvSpPr/>
          <p:nvPr/>
        </p:nvSpPr>
        <p:spPr>
          <a:xfrm>
            <a:off x="736601" y="3458847"/>
            <a:ext cx="5155692" cy="160124"/>
          </a:xfrm>
          <a:prstGeom prst="rect">
            <a:avLst/>
          </a:prstGeom>
          <a:noFill/>
          <a:ln/>
        </p:spPr>
        <p:txBody>
          <a:bodyPr wrap="square" lIns="0" tIns="0" rIns="0" bIns="0" rtlCol="0" anchor="t"/>
          <a:lstStyle/>
          <a:p>
            <a:pPr>
              <a:lnSpc>
                <a:spcPts val="2240"/>
              </a:lnSpc>
              <a:spcAft>
                <a:spcPts val="800"/>
              </a:spcAft>
            </a:pPr>
            <a:r>
              <a:rPr lang="en-US" sz="2000" b="1" dirty="0">
                <a:solidFill>
                  <a:srgbClr val="1E40AF"/>
                </a:solidFill>
                <a:latin typeface="Arial" pitchFamily="34" charset="0"/>
                <a:ea typeface="Arial" pitchFamily="34" charset="-122"/>
                <a:cs typeface="Arial" pitchFamily="34" charset="-120"/>
              </a:rPr>
              <a:t>If Aligned</a:t>
            </a:r>
            <a:endParaRPr lang="en-US" sz="2000" dirty="0"/>
          </a:p>
        </p:txBody>
      </p:sp>
      <p:sp>
        <p:nvSpPr>
          <p:cNvPr id="10" name="Text 6">
            <a:extLst>
              <a:ext uri="{FF2B5EF4-FFF2-40B4-BE49-F238E27FC236}">
                <a16:creationId xmlns:a16="http://schemas.microsoft.com/office/drawing/2014/main" id="{6497D75C-34A8-5902-4115-2CA0CDCF6A33}"/>
              </a:ext>
            </a:extLst>
          </p:cNvPr>
          <p:cNvSpPr/>
          <p:nvPr/>
        </p:nvSpPr>
        <p:spPr>
          <a:xfrm>
            <a:off x="736601" y="3844805"/>
            <a:ext cx="5155692" cy="200239"/>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No reporting issues</a:t>
            </a:r>
            <a:endParaRPr lang="en-US" sz="2000" dirty="0"/>
          </a:p>
        </p:txBody>
      </p:sp>
      <p:sp>
        <p:nvSpPr>
          <p:cNvPr id="16" name="Text 11">
            <a:extLst>
              <a:ext uri="{FF2B5EF4-FFF2-40B4-BE49-F238E27FC236}">
                <a16:creationId xmlns:a16="http://schemas.microsoft.com/office/drawing/2014/main" id="{BC74C777-9939-1CBE-01FB-57F9CE4FDF73}"/>
              </a:ext>
            </a:extLst>
          </p:cNvPr>
          <p:cNvSpPr/>
          <p:nvPr/>
        </p:nvSpPr>
        <p:spPr>
          <a:xfrm>
            <a:off x="6172200" y="3230247"/>
            <a:ext cx="5511800" cy="1547494"/>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7" name="Text 12">
            <a:extLst>
              <a:ext uri="{FF2B5EF4-FFF2-40B4-BE49-F238E27FC236}">
                <a16:creationId xmlns:a16="http://schemas.microsoft.com/office/drawing/2014/main" id="{089CD171-03C7-4DFE-49E6-7DA7801A0AA2}"/>
              </a:ext>
            </a:extLst>
          </p:cNvPr>
          <p:cNvSpPr/>
          <p:nvPr/>
        </p:nvSpPr>
        <p:spPr>
          <a:xfrm>
            <a:off x="6400801" y="3458847"/>
            <a:ext cx="5155692" cy="16012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If Not Aligned</a:t>
            </a:r>
            <a:endParaRPr lang="en-US" sz="2000" dirty="0"/>
          </a:p>
        </p:txBody>
      </p:sp>
      <p:sp>
        <p:nvSpPr>
          <p:cNvPr id="18" name="Text 13">
            <a:extLst>
              <a:ext uri="{FF2B5EF4-FFF2-40B4-BE49-F238E27FC236}">
                <a16:creationId xmlns:a16="http://schemas.microsoft.com/office/drawing/2014/main" id="{B7FD5D38-3B31-F98E-9FB1-A7D0C0AC924A}"/>
              </a:ext>
            </a:extLst>
          </p:cNvPr>
          <p:cNvSpPr/>
          <p:nvPr/>
        </p:nvSpPr>
        <p:spPr>
          <a:xfrm>
            <a:off x="6400801" y="3844805"/>
            <a:ext cx="5155692" cy="200239"/>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Critical reporting issues arise</a:t>
            </a:r>
            <a:endParaRPr lang="en-US" sz="2000" dirty="0"/>
          </a:p>
        </p:txBody>
      </p:sp>
      <p:sp>
        <p:nvSpPr>
          <p:cNvPr id="19" name="Text 14">
            <a:extLst>
              <a:ext uri="{FF2B5EF4-FFF2-40B4-BE49-F238E27FC236}">
                <a16:creationId xmlns:a16="http://schemas.microsoft.com/office/drawing/2014/main" id="{E3263857-8BCF-2B74-B1AC-121B6C488A93}"/>
              </a:ext>
            </a:extLst>
          </p:cNvPr>
          <p:cNvSpPr/>
          <p:nvPr/>
        </p:nvSpPr>
        <p:spPr>
          <a:xfrm>
            <a:off x="6400801" y="4225805"/>
            <a:ext cx="5155692" cy="200239"/>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This is the reality we face</a:t>
            </a:r>
            <a:endParaRPr lang="en-US" sz="2000" dirty="0"/>
          </a:p>
        </p:txBody>
      </p:sp>
    </p:spTree>
    <p:extLst>
      <p:ext uri="{BB962C8B-B14F-4D97-AF65-F5344CB8AC3E}">
        <p14:creationId xmlns:p14="http://schemas.microsoft.com/office/powerpoint/2010/main" val="173284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B6D0D-280B-973E-382F-746553E9A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8D82C-760D-0636-CDF7-D38BEDDEDF07}"/>
              </a:ext>
            </a:extLst>
          </p:cNvPr>
          <p:cNvSpPr>
            <a:spLocks noGrp="1"/>
          </p:cNvSpPr>
          <p:nvPr>
            <p:ph type="title"/>
          </p:nvPr>
        </p:nvSpPr>
        <p:spPr>
          <a:xfrm>
            <a:off x="0" y="2857500"/>
            <a:ext cx="12191999" cy="1143000"/>
          </a:xfrm>
        </p:spPr>
        <p:txBody>
          <a:bodyPr>
            <a:normAutofit fontScale="90000"/>
          </a:bodyPr>
          <a:lstStyle/>
          <a:p>
            <a:r>
              <a:rPr lang="en-US" dirty="0"/>
              <a:t>2 &amp; 3. Illustration</a:t>
            </a:r>
            <a:br>
              <a:rPr lang="en-US" dirty="0"/>
            </a:br>
            <a:r>
              <a:rPr lang="en-US" dirty="0"/>
              <a:t>When to Recognize Revenues and Expenses	</a:t>
            </a:r>
          </a:p>
        </p:txBody>
      </p:sp>
    </p:spTree>
    <p:extLst>
      <p:ext uri="{BB962C8B-B14F-4D97-AF65-F5344CB8AC3E}">
        <p14:creationId xmlns:p14="http://schemas.microsoft.com/office/powerpoint/2010/main" val="193545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D122-E78D-21BC-2BC4-83591DD215E3}"/>
              </a:ext>
            </a:extLst>
          </p:cNvPr>
          <p:cNvSpPr>
            <a:spLocks noGrp="1"/>
          </p:cNvSpPr>
          <p:nvPr>
            <p:ph type="title"/>
          </p:nvPr>
        </p:nvSpPr>
        <p:spPr/>
        <p:txBody>
          <a:bodyPr>
            <a:normAutofit fontScale="90000"/>
          </a:bodyPr>
          <a:lstStyle/>
          <a:p>
            <a:r>
              <a:rPr lang="en-US" dirty="0"/>
              <a:t>Illustration 1 – </a:t>
            </a:r>
            <a:br>
              <a:rPr lang="en-US" dirty="0"/>
            </a:br>
            <a:r>
              <a:rPr lang="en-US" dirty="0"/>
              <a:t>When to Recognize Revenue &amp; Expenses</a:t>
            </a:r>
          </a:p>
        </p:txBody>
      </p:sp>
      <p:sp>
        <p:nvSpPr>
          <p:cNvPr id="15" name="TextBox 14">
            <a:extLst>
              <a:ext uri="{FF2B5EF4-FFF2-40B4-BE49-F238E27FC236}">
                <a16:creationId xmlns:a16="http://schemas.microsoft.com/office/drawing/2014/main" id="{48B7DE9D-45D1-A967-A0CC-7CD085379894}"/>
              </a:ext>
            </a:extLst>
          </p:cNvPr>
          <p:cNvSpPr txBox="1"/>
          <p:nvPr/>
        </p:nvSpPr>
        <p:spPr>
          <a:xfrm>
            <a:off x="579366" y="1593463"/>
            <a:ext cx="4816081" cy="1208023"/>
          </a:xfrm>
          <a:prstGeom prst="rect">
            <a:avLst/>
          </a:prstGeom>
          <a:noFill/>
        </p:spPr>
        <p:txBody>
          <a:bodyPr wrap="square">
            <a:spAutoFit/>
          </a:bodyPr>
          <a:lstStyle/>
          <a:p>
            <a:pPr>
              <a:defRPr sz="1600" b="1">
                <a:solidFill>
                  <a:srgbClr val="282828"/>
                </a:solidFill>
              </a:defRPr>
            </a:pPr>
            <a:r>
              <a:rPr lang="ko-KR" sz="2000" dirty="0">
                <a:latin typeface="Arial" panose="020B0604020202020204" pitchFamily="34" charset="0"/>
                <a:ea typeface="맑은 고딕"/>
                <a:cs typeface="Arial" panose="020B0604020202020204" pitchFamily="34" charset="0"/>
              </a:rPr>
              <a:t>회계기간은 12/31에 종료됨</a:t>
            </a:r>
            <a:endParaRPr sz="2000" dirty="0">
              <a:latin typeface="Arial" panose="020B0604020202020204" pitchFamily="34" charset="0"/>
              <a:cs typeface="Arial" panose="020B0604020202020204" pitchFamily="34" charset="0"/>
            </a:endParaRPr>
          </a:p>
          <a:p>
            <a:pPr marL="342900" indent="-342900">
              <a:lnSpc>
                <a:spcPts val="2100"/>
              </a:lnSpc>
              <a:buSzPct val="100000"/>
              <a:buFont typeface="Arial" panose="020B0604020202020204" pitchFamily="34" charset="0"/>
              <a:buChar char="•"/>
            </a:pPr>
            <a:r>
              <a:rPr lang="en-US" sz="1600" dirty="0">
                <a:latin typeface="Arial" panose="020B0604020202020204" pitchFamily="34" charset="0"/>
                <a:ea typeface="Arial" pitchFamily="34" charset="-122"/>
                <a:cs typeface="Arial" panose="020B0604020202020204" pitchFamily="34" charset="0"/>
              </a:rPr>
              <a:t>12/1/27 Purchase merchandise for $100 cash</a:t>
            </a:r>
            <a:endParaRPr lang="en-US" sz="1600" dirty="0">
              <a:latin typeface="Arial" panose="020B0604020202020204" pitchFamily="34" charset="0"/>
              <a:cs typeface="Arial" panose="020B0604020202020204" pitchFamily="34" charset="0"/>
            </a:endParaRPr>
          </a:p>
          <a:p>
            <a:pPr marL="342900" indent="-342900">
              <a:lnSpc>
                <a:spcPts val="2100"/>
              </a:lnSpc>
              <a:buSzPct val="100000"/>
              <a:buFont typeface="Arial" panose="020B0604020202020204" pitchFamily="34" charset="0"/>
              <a:buChar char="•"/>
            </a:pPr>
            <a:r>
              <a:rPr lang="en-US" sz="1600" dirty="0">
                <a:latin typeface="Arial" panose="020B0604020202020204" pitchFamily="34" charset="0"/>
                <a:ea typeface="Arial" pitchFamily="34" charset="-122"/>
                <a:cs typeface="Arial" panose="020B0604020202020204" pitchFamily="34" charset="0"/>
              </a:rPr>
              <a:t>12/20/27 Sell merchandise for $180 on credit</a:t>
            </a:r>
            <a:endParaRPr lang="en-US" sz="1600" dirty="0">
              <a:latin typeface="Arial" panose="020B0604020202020204" pitchFamily="34" charset="0"/>
              <a:cs typeface="Arial" panose="020B0604020202020204" pitchFamily="34" charset="0"/>
            </a:endParaRPr>
          </a:p>
          <a:p>
            <a:pPr marL="342900" indent="-342900">
              <a:lnSpc>
                <a:spcPts val="2100"/>
              </a:lnSpc>
              <a:buSzPct val="100000"/>
              <a:buFont typeface="Arial" panose="020B0604020202020204" pitchFamily="34" charset="0"/>
              <a:buChar char="•"/>
            </a:pPr>
            <a:r>
              <a:rPr lang="en-US" sz="1600" dirty="0">
                <a:latin typeface="Arial" panose="020B0604020202020204" pitchFamily="34" charset="0"/>
                <a:ea typeface="Arial" pitchFamily="34" charset="-122"/>
                <a:cs typeface="Arial" panose="020B0604020202020204" pitchFamily="34" charset="0"/>
              </a:rPr>
              <a:t>1/15/28Collect $180 cash from customer</a:t>
            </a:r>
            <a:endParaRPr lang="en-US"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3C2F615-AFE6-B044-E5AA-9EFE6251203E}"/>
              </a:ext>
            </a:extLst>
          </p:cNvPr>
          <p:cNvSpPr txBox="1"/>
          <p:nvPr/>
        </p:nvSpPr>
        <p:spPr>
          <a:xfrm>
            <a:off x="579368" y="3180487"/>
            <a:ext cx="4044284" cy="1208023"/>
          </a:xfrm>
          <a:prstGeom prst="rect">
            <a:avLst/>
          </a:prstGeom>
          <a:noFill/>
        </p:spPr>
        <p:txBody>
          <a:bodyPr wrap="square">
            <a:spAutoFit/>
          </a:bodyPr>
          <a:lstStyle/>
          <a:p>
            <a:pPr>
              <a:defRPr sz="1600" b="1">
                <a:solidFill>
                  <a:srgbClr val="282828"/>
                </a:solidFill>
              </a:defRPr>
            </a:pPr>
            <a:r>
              <a:rPr lang="en-US" sz="2000" dirty="0"/>
              <a:t>Question:</a:t>
            </a:r>
            <a:endParaRPr sz="2000" dirty="0"/>
          </a:p>
          <a:p>
            <a:pPr>
              <a:lnSpc>
                <a:spcPts val="2100"/>
              </a:lnSpc>
            </a:pPr>
            <a:r>
              <a:rPr lang="ko-KR" dirty="0">
                <a:latin typeface="Arial" pitchFamily="34" charset="0"/>
                <a:ea typeface="맑은 고딕" pitchFamily="34" charset="-122"/>
                <a:cs typeface="Arial" pitchFamily="34" charset="-120"/>
              </a:rPr>
              <a:t>이 회사는 2027년에 revenue, expense, asset을 각각 얼마로 인식해야 하는가?</a:t>
            </a:r>
            <a:endParaRPr lang="en-US" dirty="0"/>
          </a:p>
        </p:txBody>
      </p:sp>
      <p:pic>
        <p:nvPicPr>
          <p:cNvPr id="3" name="Picture 2" descr="A diagram of a company  AI-generated content may be incorrect.">
            <a:extLst>
              <a:ext uri="{FF2B5EF4-FFF2-40B4-BE49-F238E27FC236}">
                <a16:creationId xmlns:a16="http://schemas.microsoft.com/office/drawing/2014/main" id="{BF8ED423-6ADD-4EF4-93BA-43094A3C0371}"/>
              </a:ext>
            </a:extLst>
          </p:cNvPr>
          <p:cNvPicPr>
            <a:picLocks noChangeAspect="1"/>
          </p:cNvPicPr>
          <p:nvPr/>
        </p:nvPicPr>
        <p:blipFill>
          <a:blip r:embed="rId3"/>
          <a:stretch>
            <a:fillRect/>
          </a:stretch>
        </p:blipFill>
        <p:spPr>
          <a:xfrm>
            <a:off x="5436157" y="1716725"/>
            <a:ext cx="6244041" cy="4061337"/>
          </a:xfrm>
          <a:prstGeom prst="rect">
            <a:avLst/>
          </a:prstGeom>
          <a:ln>
            <a:solidFill>
              <a:schemeClr val="accent1">
                <a:shade val="50000"/>
              </a:schemeClr>
            </a:solidFill>
          </a:ln>
        </p:spPr>
      </p:pic>
      <p:pic>
        <p:nvPicPr>
          <p:cNvPr id="5" name="Picture 4">
            <a:extLst>
              <a:ext uri="{FF2B5EF4-FFF2-40B4-BE49-F238E27FC236}">
                <a16:creationId xmlns:a16="http://schemas.microsoft.com/office/drawing/2014/main" id="{81A6D32B-0830-7EBD-6571-A2E67F3EE960}"/>
              </a:ext>
            </a:extLst>
          </p:cNvPr>
          <p:cNvPicPr>
            <a:picLocks noChangeAspect="1"/>
          </p:cNvPicPr>
          <p:nvPr/>
        </p:nvPicPr>
        <p:blipFill>
          <a:blip r:embed="rId4"/>
          <a:stretch>
            <a:fillRect/>
          </a:stretch>
        </p:blipFill>
        <p:spPr>
          <a:xfrm>
            <a:off x="502105" y="4775207"/>
            <a:ext cx="4044284" cy="1687652"/>
          </a:xfrm>
          <a:prstGeom prst="rect">
            <a:avLst/>
          </a:prstGeom>
        </p:spPr>
      </p:pic>
      <p:sp>
        <p:nvSpPr>
          <p:cNvPr id="12" name="TextBox 11">
            <a:extLst>
              <a:ext uri="{FF2B5EF4-FFF2-40B4-BE49-F238E27FC236}">
                <a16:creationId xmlns:a16="http://schemas.microsoft.com/office/drawing/2014/main" id="{94668657-2047-BBCA-7BB2-BB121F4104AA}"/>
              </a:ext>
            </a:extLst>
          </p:cNvPr>
          <p:cNvSpPr txBox="1"/>
          <p:nvPr/>
        </p:nvSpPr>
        <p:spPr>
          <a:xfrm>
            <a:off x="3155181" y="5144762"/>
            <a:ext cx="559358" cy="307777"/>
          </a:xfrm>
          <a:prstGeom prst="rect">
            <a:avLst/>
          </a:prstGeom>
          <a:noFill/>
        </p:spPr>
        <p:txBody>
          <a:bodyPr wrap="square" rtlCol="0">
            <a:spAutoFit/>
          </a:bodyPr>
          <a:lstStyle/>
          <a:p>
            <a:r>
              <a:rPr lang="en-US" sz="1400" dirty="0">
                <a:solidFill>
                  <a:srgbClr val="C00000"/>
                </a:solidFill>
              </a:rPr>
              <a:t>$180</a:t>
            </a:r>
          </a:p>
        </p:txBody>
      </p:sp>
      <p:sp>
        <p:nvSpPr>
          <p:cNvPr id="13" name="TextBox 12">
            <a:extLst>
              <a:ext uri="{FF2B5EF4-FFF2-40B4-BE49-F238E27FC236}">
                <a16:creationId xmlns:a16="http://schemas.microsoft.com/office/drawing/2014/main" id="{96FED126-8FA4-77EE-B247-C31C994B95EB}"/>
              </a:ext>
            </a:extLst>
          </p:cNvPr>
          <p:cNvSpPr txBox="1"/>
          <p:nvPr/>
        </p:nvSpPr>
        <p:spPr>
          <a:xfrm>
            <a:off x="3187005" y="5407690"/>
            <a:ext cx="559358" cy="307777"/>
          </a:xfrm>
          <a:prstGeom prst="rect">
            <a:avLst/>
          </a:prstGeom>
          <a:noFill/>
        </p:spPr>
        <p:txBody>
          <a:bodyPr wrap="square" rtlCol="0">
            <a:spAutoFit/>
          </a:bodyPr>
          <a:lstStyle/>
          <a:p>
            <a:r>
              <a:rPr lang="en-US" sz="1400" dirty="0">
                <a:solidFill>
                  <a:srgbClr val="C00000"/>
                </a:solidFill>
              </a:rPr>
              <a:t>$100</a:t>
            </a:r>
          </a:p>
        </p:txBody>
      </p:sp>
      <p:sp>
        <p:nvSpPr>
          <p:cNvPr id="20" name="TextBox 19">
            <a:extLst>
              <a:ext uri="{FF2B5EF4-FFF2-40B4-BE49-F238E27FC236}">
                <a16:creationId xmlns:a16="http://schemas.microsoft.com/office/drawing/2014/main" id="{8068E4FB-2E3E-4225-8FC8-FCE7CBA7C1AD}"/>
              </a:ext>
            </a:extLst>
          </p:cNvPr>
          <p:cNvSpPr txBox="1"/>
          <p:nvPr/>
        </p:nvSpPr>
        <p:spPr>
          <a:xfrm>
            <a:off x="3198733" y="5740954"/>
            <a:ext cx="559358" cy="307777"/>
          </a:xfrm>
          <a:prstGeom prst="rect">
            <a:avLst/>
          </a:prstGeom>
          <a:noFill/>
        </p:spPr>
        <p:txBody>
          <a:bodyPr wrap="square" rtlCol="0">
            <a:spAutoFit/>
          </a:bodyPr>
          <a:lstStyle/>
          <a:p>
            <a:r>
              <a:rPr lang="en-US" sz="1400" dirty="0">
                <a:solidFill>
                  <a:srgbClr val="C00000"/>
                </a:solidFill>
              </a:rPr>
              <a:t>$  80</a:t>
            </a:r>
          </a:p>
        </p:txBody>
      </p:sp>
      <p:sp>
        <p:nvSpPr>
          <p:cNvPr id="21" name="TextBox 20">
            <a:extLst>
              <a:ext uri="{FF2B5EF4-FFF2-40B4-BE49-F238E27FC236}">
                <a16:creationId xmlns:a16="http://schemas.microsoft.com/office/drawing/2014/main" id="{F7EB5057-F218-4352-F7B8-705D2C869500}"/>
              </a:ext>
            </a:extLst>
          </p:cNvPr>
          <p:cNvSpPr txBox="1"/>
          <p:nvPr/>
        </p:nvSpPr>
        <p:spPr>
          <a:xfrm>
            <a:off x="3210461" y="6054122"/>
            <a:ext cx="559358" cy="307777"/>
          </a:xfrm>
          <a:prstGeom prst="rect">
            <a:avLst/>
          </a:prstGeom>
          <a:noFill/>
        </p:spPr>
        <p:txBody>
          <a:bodyPr wrap="square" rtlCol="0">
            <a:spAutoFit/>
          </a:bodyPr>
          <a:lstStyle/>
          <a:p>
            <a:r>
              <a:rPr lang="en-US" sz="1400" dirty="0">
                <a:solidFill>
                  <a:srgbClr val="C00000"/>
                </a:solidFill>
              </a:rPr>
              <a:t>$120</a:t>
            </a:r>
          </a:p>
        </p:txBody>
      </p:sp>
    </p:spTree>
    <p:extLst>
      <p:ext uri="{BB962C8B-B14F-4D97-AF65-F5344CB8AC3E}">
        <p14:creationId xmlns:p14="http://schemas.microsoft.com/office/powerpoint/2010/main" val="360905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3"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C7EED-62F6-7E88-0B50-688233AE0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56CCCC-C2CB-B6CC-BFF2-D9A2BB2D2B77}"/>
              </a:ext>
            </a:extLst>
          </p:cNvPr>
          <p:cNvSpPr>
            <a:spLocks noGrp="1"/>
          </p:cNvSpPr>
          <p:nvPr>
            <p:ph type="title"/>
          </p:nvPr>
        </p:nvSpPr>
        <p:spPr/>
        <p:txBody>
          <a:bodyPr>
            <a:normAutofit fontScale="90000"/>
          </a:bodyPr>
          <a:lstStyle/>
          <a:p>
            <a:r>
              <a:rPr lang="en-US" dirty="0"/>
              <a:t>Illustration 2 – Summit Publishing Company Case </a:t>
            </a:r>
          </a:p>
        </p:txBody>
      </p:sp>
      <p:sp>
        <p:nvSpPr>
          <p:cNvPr id="4" name="Text 26">
            <a:extLst>
              <a:ext uri="{FF2B5EF4-FFF2-40B4-BE49-F238E27FC236}">
                <a16:creationId xmlns:a16="http://schemas.microsoft.com/office/drawing/2014/main" id="{052C47D1-A281-4302-B040-799D33F44F49}"/>
              </a:ext>
            </a:extLst>
          </p:cNvPr>
          <p:cNvSpPr/>
          <p:nvPr/>
        </p:nvSpPr>
        <p:spPr>
          <a:xfrm>
            <a:off x="481330" y="1417638"/>
            <a:ext cx="11176000" cy="1369605"/>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6" name="Text 2">
            <a:extLst>
              <a:ext uri="{FF2B5EF4-FFF2-40B4-BE49-F238E27FC236}">
                <a16:creationId xmlns:a16="http://schemas.microsoft.com/office/drawing/2014/main" id="{8B4F952D-C496-DF0A-3717-4D63B8470F6A}"/>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000" b="1" dirty="0">
                <a:solidFill>
                  <a:srgbClr val="15803D"/>
                </a:solidFill>
                <a:latin typeface="Arial" pitchFamily="34" charset="0"/>
                <a:ea typeface="Arial" pitchFamily="34" charset="-122"/>
                <a:cs typeface="Arial" pitchFamily="34" charset="-120"/>
              </a:rPr>
              <a:t>Background</a:t>
            </a:r>
            <a:endParaRPr lang="en-US" sz="2000" dirty="0"/>
          </a:p>
        </p:txBody>
      </p:sp>
      <p:sp>
        <p:nvSpPr>
          <p:cNvPr id="7" name="Text 3">
            <a:extLst>
              <a:ext uri="{FF2B5EF4-FFF2-40B4-BE49-F238E27FC236}">
                <a16:creationId xmlns:a16="http://schemas.microsoft.com/office/drawing/2014/main" id="{C88ABAFF-3D4B-722F-A492-D93EA2B67A40}"/>
              </a:ext>
            </a:extLst>
          </p:cNvPr>
          <p:cNvSpPr/>
          <p:nvPr/>
        </p:nvSpPr>
        <p:spPr>
          <a:xfrm>
            <a:off x="801878" y="2005069"/>
            <a:ext cx="10855452" cy="708659"/>
          </a:xfrm>
          <a:prstGeom prst="rect">
            <a:avLst/>
          </a:prstGeom>
          <a:noFill/>
          <a:ln/>
        </p:spPr>
        <p:txBody>
          <a:bodyPr wrap="square" lIns="0" tIns="0" rIns="0" bIns="0" rtlCol="0" anchor="t"/>
          <a:lstStyle/>
          <a:p>
            <a:pPr>
              <a:lnSpc>
                <a:spcPts val="3000"/>
              </a:lnSpc>
            </a:pPr>
            <a:r>
              <a:rPr lang="en-US" sz="2000" b="1" dirty="0">
                <a:latin typeface="Arial" panose="020B0604020202020204" pitchFamily="34" charset="0"/>
                <a:cs typeface="Arial" panose="020B0604020202020204" pitchFamily="34" charset="0"/>
              </a:rPr>
              <a:t>Summit Publishing Company</a:t>
            </a:r>
            <a:r>
              <a:rPr lang="ko-KR" sz="2000" dirty="0">
                <a:latin typeface="Arial" panose="020B0604020202020204" pitchFamily="34" charset="0"/>
                <a:ea typeface="맑은 고딕"/>
                <a:cs typeface="Arial" panose="020B0604020202020204" pitchFamily="34" charset="0"/>
              </a:rPr>
              <a:t>는 잡지 출판 및 유통을 전문으로 함. 이 회사는 분기별 출판 일정으로 운영됨.</a:t>
            </a:r>
          </a:p>
        </p:txBody>
      </p:sp>
      <p:sp>
        <p:nvSpPr>
          <p:cNvPr id="8" name="Text 4">
            <a:extLst>
              <a:ext uri="{FF2B5EF4-FFF2-40B4-BE49-F238E27FC236}">
                <a16:creationId xmlns:a16="http://schemas.microsoft.com/office/drawing/2014/main" id="{45D55C74-307A-6B57-8649-C7BC36DD0934}"/>
              </a:ext>
            </a:extLst>
          </p:cNvPr>
          <p:cNvSpPr/>
          <p:nvPr/>
        </p:nvSpPr>
        <p:spPr>
          <a:xfrm>
            <a:off x="508000" y="2955927"/>
            <a:ext cx="5511800" cy="2001360"/>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3E9FB5A6-34A8-8B36-0E2B-19229C8198C2}"/>
              </a:ext>
            </a:extLst>
          </p:cNvPr>
          <p:cNvSpPr/>
          <p:nvPr/>
        </p:nvSpPr>
        <p:spPr>
          <a:xfrm>
            <a:off x="736601" y="3184527"/>
            <a:ext cx="5155692" cy="160124"/>
          </a:xfrm>
          <a:prstGeom prst="rect">
            <a:avLst/>
          </a:prstGeom>
          <a:noFill/>
          <a:ln/>
        </p:spPr>
        <p:txBody>
          <a:bodyPr wrap="square" lIns="0" tIns="0" rIns="0" bIns="0" rtlCol="0" anchor="t"/>
          <a:lstStyle/>
          <a:p>
            <a:pPr>
              <a:lnSpc>
                <a:spcPts val="2240"/>
              </a:lnSpc>
              <a:spcAft>
                <a:spcPts val="800"/>
              </a:spcAft>
            </a:pPr>
            <a:r>
              <a:rPr lang="en-US" sz="2000" b="1" dirty="0">
                <a:solidFill>
                  <a:srgbClr val="1E40AF"/>
                </a:solidFill>
                <a:latin typeface="Arial" pitchFamily="34" charset="0"/>
                <a:ea typeface="Arial" pitchFamily="34" charset="-122"/>
                <a:cs typeface="Arial" pitchFamily="34" charset="-120"/>
              </a:rPr>
              <a:t>Subscription Details</a:t>
            </a:r>
            <a:endParaRPr lang="en-US" sz="2000" dirty="0"/>
          </a:p>
        </p:txBody>
      </p:sp>
      <p:sp>
        <p:nvSpPr>
          <p:cNvPr id="10" name="Text 6">
            <a:extLst>
              <a:ext uri="{FF2B5EF4-FFF2-40B4-BE49-F238E27FC236}">
                <a16:creationId xmlns:a16="http://schemas.microsoft.com/office/drawing/2014/main" id="{B93FA903-1B21-DCA7-2C6A-6C33852A2AD4}"/>
              </a:ext>
            </a:extLst>
          </p:cNvPr>
          <p:cNvSpPr/>
          <p:nvPr/>
        </p:nvSpPr>
        <p:spPr>
          <a:xfrm>
            <a:off x="736601" y="3570485"/>
            <a:ext cx="5155692" cy="1241546"/>
          </a:xfrm>
          <a:prstGeom prst="rect">
            <a:avLst/>
          </a:prstGeom>
          <a:noFill/>
          <a:ln/>
        </p:spPr>
        <p:txBody>
          <a:bodyPr wrap="square" lIns="0" tIns="0" rIns="0" bIns="0" rtlCol="0" anchor="t"/>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Publication Frequency	: 4 issues/ year)</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Price per Issue			: $25</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Number of Subscribers	: 1,000</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Subscription Length		: 3 years</a:t>
            </a:r>
          </a:p>
          <a:p>
            <a:endParaRPr lang="en-US" sz="2000" dirty="0">
              <a:latin typeface="Arial" panose="020B0604020202020204" pitchFamily="34" charset="0"/>
              <a:cs typeface="Arial" panose="020B0604020202020204" pitchFamily="34" charset="0"/>
            </a:endParaRPr>
          </a:p>
        </p:txBody>
      </p:sp>
      <p:sp>
        <p:nvSpPr>
          <p:cNvPr id="16" name="Text 11">
            <a:extLst>
              <a:ext uri="{FF2B5EF4-FFF2-40B4-BE49-F238E27FC236}">
                <a16:creationId xmlns:a16="http://schemas.microsoft.com/office/drawing/2014/main" id="{6EC8D55E-9800-2758-91E9-E595435A92BD}"/>
              </a:ext>
            </a:extLst>
          </p:cNvPr>
          <p:cNvSpPr/>
          <p:nvPr/>
        </p:nvSpPr>
        <p:spPr>
          <a:xfrm>
            <a:off x="6146800" y="2955926"/>
            <a:ext cx="5511800" cy="2001360"/>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1" name="Text 12">
            <a:extLst>
              <a:ext uri="{FF2B5EF4-FFF2-40B4-BE49-F238E27FC236}">
                <a16:creationId xmlns:a16="http://schemas.microsoft.com/office/drawing/2014/main" id="{A9121DE9-6672-AC9B-619E-7929D855236E}"/>
              </a:ext>
            </a:extLst>
          </p:cNvPr>
          <p:cNvSpPr/>
          <p:nvPr/>
        </p:nvSpPr>
        <p:spPr>
          <a:xfrm>
            <a:off x="6400801" y="3184527"/>
            <a:ext cx="5155692" cy="160124"/>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Total Cash Collection</a:t>
            </a:r>
            <a:endParaRPr lang="en-US" sz="2000" dirty="0"/>
          </a:p>
        </p:txBody>
      </p:sp>
      <p:sp>
        <p:nvSpPr>
          <p:cNvPr id="18" name="Text 13">
            <a:extLst>
              <a:ext uri="{FF2B5EF4-FFF2-40B4-BE49-F238E27FC236}">
                <a16:creationId xmlns:a16="http://schemas.microsoft.com/office/drawing/2014/main" id="{BF62FC29-C7FE-6334-1070-4A459C67309C}"/>
              </a:ext>
            </a:extLst>
          </p:cNvPr>
          <p:cNvSpPr/>
          <p:nvPr/>
        </p:nvSpPr>
        <p:spPr>
          <a:xfrm>
            <a:off x="6400801" y="3570485"/>
            <a:ext cx="5155692" cy="1386801"/>
          </a:xfrm>
          <a:prstGeom prst="rect">
            <a:avLst/>
          </a:prstGeom>
          <a:noFill/>
          <a:ln/>
        </p:spPr>
        <p:txBody>
          <a:bodyPr wrap="square" lIns="0" tIns="0" rIns="0" bIns="0" rtlCol="0" anchor="t"/>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Total subscription related cash collection for 3-year subscription in 2025: $300,000</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That is,  $25 × 4 issues × 1,000 subscribers × 3 years = $300,000</a:t>
            </a:r>
          </a:p>
          <a:p>
            <a:pPr>
              <a:lnSpc>
                <a:spcPts val="2800"/>
              </a:lnSpc>
              <a:spcBef>
                <a:spcPts val="200"/>
              </a:spcBef>
              <a:spcAft>
                <a:spcPts val="200"/>
              </a:spcAft>
            </a:pPr>
            <a:endParaRPr lang="en-US" sz="2000" dirty="0"/>
          </a:p>
        </p:txBody>
      </p:sp>
      <p:sp>
        <p:nvSpPr>
          <p:cNvPr id="14" name="Text 26">
            <a:extLst>
              <a:ext uri="{FF2B5EF4-FFF2-40B4-BE49-F238E27FC236}">
                <a16:creationId xmlns:a16="http://schemas.microsoft.com/office/drawing/2014/main" id="{B18E5E8F-6D5C-551E-0DC6-896FB966DEFE}"/>
              </a:ext>
            </a:extLst>
          </p:cNvPr>
          <p:cNvSpPr/>
          <p:nvPr/>
        </p:nvSpPr>
        <p:spPr>
          <a:xfrm>
            <a:off x="473710" y="5025469"/>
            <a:ext cx="5546090" cy="168394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22" name="Text 13">
            <a:extLst>
              <a:ext uri="{FF2B5EF4-FFF2-40B4-BE49-F238E27FC236}">
                <a16:creationId xmlns:a16="http://schemas.microsoft.com/office/drawing/2014/main" id="{E46EB3FF-7C74-1891-94C6-FECCED90F5A6}"/>
              </a:ext>
            </a:extLst>
          </p:cNvPr>
          <p:cNvSpPr/>
          <p:nvPr/>
        </p:nvSpPr>
        <p:spPr>
          <a:xfrm>
            <a:off x="699770" y="5118020"/>
            <a:ext cx="3666490" cy="266221"/>
          </a:xfrm>
          <a:prstGeom prst="rect">
            <a:avLst/>
          </a:prstGeom>
          <a:noFill/>
          <a:ln/>
        </p:spPr>
        <p:txBody>
          <a:bodyPr wrap="square" lIns="0" tIns="0" rIns="0" bIns="0" rtlCol="0" anchor="t"/>
          <a:lstStyle/>
          <a:p>
            <a:pPr>
              <a:lnSpc>
                <a:spcPts val="2100"/>
              </a:lnSpc>
              <a:spcAft>
                <a:spcPts val="800"/>
              </a:spcAft>
            </a:pPr>
            <a:r>
              <a:rPr lang="en-US" sz="2000" b="1" dirty="0">
                <a:solidFill>
                  <a:srgbClr val="854D0E"/>
                </a:solidFill>
                <a:latin typeface="Arial" pitchFamily="34" charset="0"/>
                <a:ea typeface="Arial" pitchFamily="34" charset="-122"/>
                <a:cs typeface="Arial" pitchFamily="34" charset="-120"/>
              </a:rPr>
              <a:t>Operating Costs</a:t>
            </a:r>
            <a:endParaRPr lang="en-US" sz="1500" dirty="0"/>
          </a:p>
        </p:txBody>
      </p:sp>
      <p:sp>
        <p:nvSpPr>
          <p:cNvPr id="23" name="Text 14">
            <a:extLst>
              <a:ext uri="{FF2B5EF4-FFF2-40B4-BE49-F238E27FC236}">
                <a16:creationId xmlns:a16="http://schemas.microsoft.com/office/drawing/2014/main" id="{38B46837-E7B8-B726-85EB-AB0E319FE987}"/>
              </a:ext>
            </a:extLst>
          </p:cNvPr>
          <p:cNvSpPr/>
          <p:nvPr/>
        </p:nvSpPr>
        <p:spPr>
          <a:xfrm>
            <a:off x="711200" y="5486320"/>
            <a:ext cx="5015230" cy="765890"/>
          </a:xfrm>
          <a:prstGeom prst="rect">
            <a:avLst/>
          </a:prstGeom>
          <a:noFill/>
          <a:ln/>
        </p:spPr>
        <p:txBody>
          <a:bodyPr wrap="square" lIns="0" tIns="0" rIns="0" bIns="0" rtlCol="0" anchor="t"/>
          <a:lstStyle/>
          <a:p>
            <a:pPr marL="285750" indent="-28575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Annual magazine production and delivery cost: $60,000</a:t>
            </a:r>
            <a:endParaRPr lang="en-US" dirty="0">
              <a:solidFill>
                <a:srgbClr val="4B5563"/>
              </a:solidFill>
              <a:latin typeface="Arial" panose="020B0604020202020204" pitchFamily="34" charset="0"/>
              <a:ea typeface="Arial" pitchFamily="34" charset="-122"/>
              <a:cs typeface="Arial" panose="020B0604020202020204" pitchFamily="34" charset="0"/>
            </a:endParaRPr>
          </a:p>
        </p:txBody>
      </p:sp>
      <p:sp>
        <p:nvSpPr>
          <p:cNvPr id="24" name="Text 26">
            <a:extLst>
              <a:ext uri="{FF2B5EF4-FFF2-40B4-BE49-F238E27FC236}">
                <a16:creationId xmlns:a16="http://schemas.microsoft.com/office/drawing/2014/main" id="{D2AF1CF4-F42E-C1BE-B880-0DB946C2C41F}"/>
              </a:ext>
            </a:extLst>
          </p:cNvPr>
          <p:cNvSpPr/>
          <p:nvPr/>
        </p:nvSpPr>
        <p:spPr>
          <a:xfrm>
            <a:off x="6112510" y="5029279"/>
            <a:ext cx="5546090" cy="168394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25" name="Text 13">
            <a:extLst>
              <a:ext uri="{FF2B5EF4-FFF2-40B4-BE49-F238E27FC236}">
                <a16:creationId xmlns:a16="http://schemas.microsoft.com/office/drawing/2014/main" id="{EF180613-CB92-087F-4048-C5CD6839078F}"/>
              </a:ext>
            </a:extLst>
          </p:cNvPr>
          <p:cNvSpPr/>
          <p:nvPr/>
        </p:nvSpPr>
        <p:spPr>
          <a:xfrm>
            <a:off x="6338570" y="5121830"/>
            <a:ext cx="3666490" cy="266221"/>
          </a:xfrm>
          <a:prstGeom prst="rect">
            <a:avLst/>
          </a:prstGeom>
          <a:noFill/>
          <a:ln/>
        </p:spPr>
        <p:txBody>
          <a:bodyPr wrap="square" lIns="0" tIns="0" rIns="0" bIns="0" rtlCol="0" anchor="t"/>
          <a:lstStyle/>
          <a:p>
            <a:pPr>
              <a:lnSpc>
                <a:spcPts val="2100"/>
              </a:lnSpc>
              <a:spcAft>
                <a:spcPts val="800"/>
              </a:spcAft>
            </a:pPr>
            <a:r>
              <a:rPr lang="en-US" sz="2000" b="1" dirty="0">
                <a:solidFill>
                  <a:srgbClr val="854D0E"/>
                </a:solidFill>
                <a:latin typeface="Arial" pitchFamily="34" charset="0"/>
                <a:ea typeface="Arial" pitchFamily="34" charset="-122"/>
                <a:cs typeface="Arial" pitchFamily="34" charset="-120"/>
              </a:rPr>
              <a:t>Financing Costs</a:t>
            </a:r>
            <a:endParaRPr lang="en-US" sz="1500" dirty="0"/>
          </a:p>
        </p:txBody>
      </p:sp>
      <p:sp>
        <p:nvSpPr>
          <p:cNvPr id="26" name="Text 14">
            <a:extLst>
              <a:ext uri="{FF2B5EF4-FFF2-40B4-BE49-F238E27FC236}">
                <a16:creationId xmlns:a16="http://schemas.microsoft.com/office/drawing/2014/main" id="{3EFFB54D-0C5C-0EC0-51B5-9FB8F1988E6E}"/>
              </a:ext>
            </a:extLst>
          </p:cNvPr>
          <p:cNvSpPr/>
          <p:nvPr/>
        </p:nvSpPr>
        <p:spPr>
          <a:xfrm>
            <a:off x="6350000" y="5490130"/>
            <a:ext cx="5282694" cy="1219280"/>
          </a:xfrm>
          <a:prstGeom prst="rect">
            <a:avLst/>
          </a:prstGeom>
          <a:noFill/>
          <a:ln/>
        </p:spPr>
        <p:txBody>
          <a:bodyPr wrap="square" lIns="0" tIns="0" rIns="0" bIns="0" rtlCol="0" anchor="t"/>
          <a:lstStyle/>
          <a:p>
            <a:pPr marL="285750" indent="-285750">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이 회사는 연 10% 이자(연 $10,000)로 3년 만기 $100,000 대출을 받음.</a:t>
            </a:r>
          </a:p>
          <a:p>
            <a:pPr marL="285750" indent="-285750">
              <a:buFont typeface="Arial" panose="020B0604020202020204" pitchFamily="34" charset="0"/>
              <a:buChar char="•"/>
            </a:pPr>
            <a:r>
              <a:rPr lang="ko-KR" sz="2000" dirty="0">
                <a:latin typeface="Arial" panose="020B0604020202020204" pitchFamily="34" charset="0"/>
                <a:ea typeface="맑은 고딕"/>
                <a:cs typeface="Arial" panose="020B0604020202020204" pitchFamily="34" charset="0"/>
              </a:rPr>
              <a:t>Payment Terms: 원금과 이자는 대출 만기 시 상환 예정</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49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P spid="11" grpId="0" animBg="1"/>
      <p:bldP spid="18" grpId="0" animBg="1"/>
      <p:bldP spid="14"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C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CBA</Template>
  <TotalTime>8970</TotalTime>
  <Words>4006</Words>
  <Application>Microsoft Office PowerPoint</Application>
  <PresentationFormat>Widescreen</PresentationFormat>
  <Paragraphs>845</Paragraphs>
  <Slides>44</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Avenir</vt:lpstr>
      <vt:lpstr>Helvetica Regular</vt:lpstr>
      <vt:lpstr>맑은 고딕</vt:lpstr>
      <vt:lpstr>ＭＳ Ｐゴシック</vt:lpstr>
      <vt:lpstr>Arial</vt:lpstr>
      <vt:lpstr>Calibri</vt:lpstr>
      <vt:lpstr>Helvetica</vt:lpstr>
      <vt:lpstr>Times New Roman</vt:lpstr>
      <vt:lpstr>CBA</vt:lpstr>
      <vt:lpstr>Office Theme</vt:lpstr>
      <vt:lpstr>PowerPoint Presentation</vt:lpstr>
      <vt:lpstr>목차</vt:lpstr>
      <vt:lpstr>1. Reporting Issues  when the Business Cycle ≠ Reporting Cycle </vt:lpstr>
      <vt:lpstr>The Accounting Period &amp; Business Cycles</vt:lpstr>
      <vt:lpstr>The Periodicity Assumption</vt:lpstr>
      <vt:lpstr>What is an Issue?</vt:lpstr>
      <vt:lpstr>2 &amp; 3. Illustration When to Recognize Revenues and Expenses </vt:lpstr>
      <vt:lpstr>Illustration 1 –  When to Recognize Revenue &amp; Expenses</vt:lpstr>
      <vt:lpstr>Illustration 2 – Summit Publishing Company Case </vt:lpstr>
      <vt:lpstr>Illustration 2 – Summit Publishing Company Case </vt:lpstr>
      <vt:lpstr>Two Ways to Keep Score: Cash vs. Accrual Basis</vt:lpstr>
      <vt:lpstr>Illustration 2 – Summit Publishing Company Case </vt:lpstr>
      <vt:lpstr>Illustration 2 – Summit Publishing Company Case </vt:lpstr>
      <vt:lpstr>Illustration 2 – Summit Publishing Company Case </vt:lpstr>
      <vt:lpstr>Cash vs. Accrual Basis : Comparison</vt:lpstr>
      <vt:lpstr>Concept Quiz 1</vt:lpstr>
      <vt:lpstr>Concept Quiz 1 (Continued)</vt:lpstr>
      <vt:lpstr>5. Why Adjustments are Needed? </vt:lpstr>
      <vt:lpstr>Adjustments Align the Facts with the Financials</vt:lpstr>
      <vt:lpstr>Cash Flow Does Not Equal Business Performance</vt:lpstr>
      <vt:lpstr>The Two Directions of Time</vt:lpstr>
      <vt:lpstr>Four Types of Adjustments</vt:lpstr>
      <vt:lpstr>7. Deferred Expenses are Assets </vt:lpstr>
      <vt:lpstr>Deferred Expenses are Assets</vt:lpstr>
      <vt:lpstr>Illustration 1 – Deferred Advertising Expense</vt:lpstr>
      <vt:lpstr>PowerPoint Presentation</vt:lpstr>
      <vt:lpstr>Illustration 1 – Continued</vt:lpstr>
      <vt:lpstr>Calculation of Advertising Amortization</vt:lpstr>
      <vt:lpstr>PowerPoint Presentation</vt:lpstr>
      <vt:lpstr>Visualizing the Consumption of Value</vt:lpstr>
      <vt:lpstr>Illustration 2 – Depreciation Expense</vt:lpstr>
      <vt:lpstr>PowerPoint Presentation</vt:lpstr>
      <vt:lpstr>PowerPoint Presentation</vt:lpstr>
      <vt:lpstr>Illustration 2 – Depreciation Expense (Continued)</vt:lpstr>
      <vt:lpstr>Depreciation Expense</vt:lpstr>
      <vt:lpstr>PowerPoint Presentation</vt:lpstr>
      <vt:lpstr>8. Accrued Expenses are Liabilities </vt:lpstr>
      <vt:lpstr>Accrued Expenses are Liabilities</vt:lpstr>
      <vt:lpstr>Illustration 3 – Estimated energy costs</vt:lpstr>
      <vt:lpstr>Illustration 4 – Accrued Interest Expense</vt:lpstr>
      <vt:lpstr>Illustration 4 – Continued</vt:lpstr>
      <vt:lpstr>Concept Quiz 2</vt:lpstr>
      <vt:lpstr>Concept Quiz 2 - Continued</vt:lpstr>
      <vt:lpstr>Concept Quiz 3</vt:lpstr>
    </vt:vector>
  </TitlesOfParts>
  <Company>Central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 M. Swaney PhD, CMA</dc:title>
  <dc:creator>Swaney, Amy</dc:creator>
  <cp:lastModifiedBy>Hong, Philip Keejae</cp:lastModifiedBy>
  <cp:revision>160</cp:revision>
  <dcterms:created xsi:type="dcterms:W3CDTF">2017-10-25T17:52:39Z</dcterms:created>
  <dcterms:modified xsi:type="dcterms:W3CDTF">2026-07-15T05:09:16Z</dcterms:modified>
</cp:coreProperties>
</file>