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notesMasterIdLst>
    <p:notesMasterId r:id="rId26"/>
  </p:notesMasterIdLst>
  <p:sldIdLst>
    <p:sldId id="471" r:id="rId2"/>
    <p:sldId id="1556" r:id="rId3"/>
    <p:sldId id="461" r:id="rId4"/>
    <p:sldId id="528" r:id="rId5"/>
    <p:sldId id="1558" r:id="rId6"/>
    <p:sldId id="1559" r:id="rId7"/>
    <p:sldId id="1557" r:id="rId8"/>
    <p:sldId id="1560" r:id="rId9"/>
    <p:sldId id="1561" r:id="rId10"/>
    <p:sldId id="1562" r:id="rId11"/>
    <p:sldId id="530" r:id="rId12"/>
    <p:sldId id="1563" r:id="rId13"/>
    <p:sldId id="1564" r:id="rId14"/>
    <p:sldId id="1565" r:id="rId15"/>
    <p:sldId id="1566" r:id="rId16"/>
    <p:sldId id="1567" r:id="rId17"/>
    <p:sldId id="1544" r:id="rId18"/>
    <p:sldId id="1545" r:id="rId19"/>
    <p:sldId id="1568" r:id="rId20"/>
    <p:sldId id="1569" r:id="rId21"/>
    <p:sldId id="1570" r:id="rId22"/>
    <p:sldId id="1571" r:id="rId23"/>
    <p:sldId id="256" r:id="rId24"/>
    <p:sldId id="157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C8D0DD-D71B-46A6-B267-C400D1B4EA80}">
          <p14:sldIdLst/>
        </p14:section>
        <p14:section name="2.5" id="{3F299E8A-D097-4AEE-BBB1-25AF1F23F6E3}">
          <p14:sldIdLst>
            <p14:sldId id="471"/>
            <p14:sldId id="1556"/>
            <p14:sldId id="461"/>
            <p14:sldId id="528"/>
            <p14:sldId id="1558"/>
            <p14:sldId id="1559"/>
            <p14:sldId id="1557"/>
            <p14:sldId id="1560"/>
            <p14:sldId id="1561"/>
            <p14:sldId id="1562"/>
            <p14:sldId id="530"/>
            <p14:sldId id="1563"/>
            <p14:sldId id="1564"/>
            <p14:sldId id="1565"/>
            <p14:sldId id="1566"/>
            <p14:sldId id="1567"/>
            <p14:sldId id="1544"/>
            <p14:sldId id="1545"/>
            <p14:sldId id="1568"/>
            <p14:sldId id="1569"/>
            <p14:sldId id="1570"/>
            <p14:sldId id="1571"/>
            <p14:sldId id="256"/>
            <p14:sldId id="15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0B4"/>
    <a:srgbClr val="FEF2F2"/>
    <a:srgbClr val="1F4899"/>
    <a:srgbClr val="627FB8"/>
    <a:srgbClr val="15803D"/>
    <a:srgbClr val="F8CBAD"/>
    <a:srgbClr val="EF4444"/>
    <a:srgbClr val="FFFFFF"/>
    <a:srgbClr val="135BD6"/>
    <a:srgbClr val="DD8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3" autoAdjust="0"/>
    <p:restoredTop sz="7826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422" y="78"/>
      </p:cViewPr>
      <p:guideLst>
        <p:guide orient="horz" pos="22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3E8E6-A950-81FA-58CD-CFFF7D512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B109D-1238-18A2-98CA-30ADC9E7B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C478B3-13EE-502A-BEAB-870453DB7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97420-95B1-20C3-4CC3-25C10D5BD7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80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3961E-843C-AEF2-3E96-97A6316D4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540135-0B80-048E-46BF-E85C644263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31A9FE-B32E-3798-4CFF-210057654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75399-0F3E-0322-3E88-04182D0334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728C3-C126-ED74-717C-23DC2D4E7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521F27-0359-370D-345A-380D95D26A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179FD4-542B-1C8F-C997-AD519666FB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6566D-A5A7-E22E-01E1-299677101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8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3DDA6-2CE1-EB91-9A5B-47CF5EE06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23547C-FFE4-0F48-C704-ADF4EF2ED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A30BB9-8282-5427-A082-630D4EE6C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8D2E8E-27EF-3987-BFDA-8912D60A4D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085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CC15D-E366-68A1-C994-E28FB44FD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59442-CC9A-8A66-3BAE-A2F4A97BEA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39535A-5C9F-5DCB-0897-B013CEEFFB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9C06F-5B00-32B9-3E64-E27F5F630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163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D796-5B3A-C7C2-72D8-6B2CF39B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78C71E-9DDF-4271-66B8-7B569A96F1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46633-A960-5D3A-1399-453615294A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4453F-78D8-DCB4-F275-44308B557D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92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D014E-D6C3-0873-04C5-420DB4C70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9A0816-471D-E5AC-BEAA-21BDB91AA8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560F1-BB7A-2556-74B1-8E89543FC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EEA3A-DEB5-7E0A-BD92-C81322633C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54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80711-4A62-8AA0-98DA-3FE03F65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85411E-FAF3-CB95-95F4-24C56B4E0B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7C7E09-9845-FCE4-7480-3CEF18896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8E208-28CD-0AA0-92D1-74B31C3FE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50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1090E-99C5-F56F-832D-289091B17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127265-F7C4-55AD-F90E-40E575EF9C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54BDF-D45F-BBC4-15D5-82C319A45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22E2F-5B6F-25BA-7415-476BEDA31F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3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8148D-C37E-6449-37C4-A6135F3C1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D9311B-AB15-A76C-C6A7-50C8322DA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F680D0-5F02-45C9-DE95-9012016AF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uncertainty gap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25ABA-AC63-39E5-25C5-DE452032CC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7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9303D-5A1B-CA1B-F565-82B47F490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C3A989-0FDB-EA8E-F649-4730311DEA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3DBC6B-7D7C-3E10-706D-B9D3F77DF7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B5CF8-FFAE-516E-8DF2-3FC694F00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0E5EB-8ED7-001B-F923-EC883FC59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C0E4-08D2-9CA8-F6F7-594DC5DAAC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F8491-1140-381F-43DE-57514D294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E0B9B-3C08-492B-D9A6-9C3C2A99DF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57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82D18-701F-5606-3245-9BD382788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B1049C-3949-D9C9-DBDF-B9C4115B2D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FCC910-829D-DCE9-EC5D-FD3FAA940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B24FD-36A0-6285-419C-F40D84588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55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41E69-D9CE-B8EB-829D-5277B5BF8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3380D2-BB93-119E-AD02-3CC505F299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E322B8-7609-2F16-64FF-303719428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E93FF-D15F-A564-5CDC-B3542CCD1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85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4B22D-0A31-7273-1BB3-E87E31127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5F7BBF-5BBF-FED7-EB8A-65FC3FB14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777D3F-54F4-5EEA-9077-5CFFCDCA1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85F7B-0564-81CB-378D-6098A21698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9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CD724-9FC9-0D80-E6D8-3F9A86186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64421-7AD8-1B53-F88D-E24C7B2C5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9388E-93BD-9FD5-49B9-32F19EB265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AEEAAB-788B-DE56-0524-40A0B3AAD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91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89C8-4C73-614D-0D61-5D87F7484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58B25-E066-7B8D-4E4E-EA416FE228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815AE3-C72F-9BEE-ACC0-A3BFA85A4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6F676-3FEE-BCC1-33D9-D97FD0B65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6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8"/>
            <a:ext cx="12192000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30653CB-3767-3683-0E94-1BCF5BFDC36C}"/>
              </a:ext>
            </a:extLst>
          </p:cNvPr>
          <p:cNvSpPr txBox="1">
            <a:spLocks/>
          </p:cNvSpPr>
          <p:nvPr userDrawn="1"/>
        </p:nvSpPr>
        <p:spPr>
          <a:xfrm>
            <a:off x="-19050" y="5106253"/>
            <a:ext cx="12192000" cy="1685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3F228-938A-775D-1589-8B3693F519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283" y="481263"/>
            <a:ext cx="11201402" cy="5907501"/>
          </a:xfrm>
          <a:prstGeom prst="rect">
            <a:avLst/>
          </a:prstGeom>
          <a:ln w="508000">
            <a:solidFill>
              <a:srgbClr val="1F4899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50717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1F489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98316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136BD2-9C07-2E33-7016-48C3AB8CE1D7}"/>
              </a:ext>
            </a:extLst>
          </p:cNvPr>
          <p:cNvSpPr/>
          <p:nvPr userDrawn="1"/>
        </p:nvSpPr>
        <p:spPr>
          <a:xfrm>
            <a:off x="11681927" y="0"/>
            <a:ext cx="510073" cy="6858000"/>
          </a:xfrm>
          <a:prstGeom prst="rect">
            <a:avLst/>
          </a:prstGeom>
          <a:gradFill flip="none" rotWithShape="1">
            <a:gsLst>
              <a:gs pos="0">
                <a:srgbClr val="1F4899">
                  <a:shade val="30000"/>
                  <a:satMod val="115000"/>
                </a:srgbClr>
              </a:gs>
              <a:gs pos="50000">
                <a:srgbClr val="1F4899">
                  <a:shade val="67500"/>
                  <a:satMod val="115000"/>
                </a:srgbClr>
              </a:gs>
              <a:gs pos="100000">
                <a:srgbClr val="1F4899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  <a:gradFill flip="none" rotWithShape="1">
            <a:gsLst>
              <a:gs pos="0">
                <a:srgbClr val="1F4899">
                  <a:shade val="30000"/>
                  <a:satMod val="115000"/>
                </a:srgbClr>
              </a:gs>
              <a:gs pos="50000">
                <a:srgbClr val="1F4899">
                  <a:shade val="67500"/>
                  <a:satMod val="115000"/>
                </a:srgbClr>
              </a:gs>
              <a:gs pos="100000">
                <a:srgbClr val="1F4899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469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8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E3CA0E-A3BA-AE5E-2446-BAF8B0EE6046}"/>
              </a:ext>
            </a:extLst>
          </p:cNvPr>
          <p:cNvSpPr/>
          <p:nvPr userDrawn="1"/>
        </p:nvSpPr>
        <p:spPr>
          <a:xfrm>
            <a:off x="11681927" y="0"/>
            <a:ext cx="510073" cy="6858000"/>
          </a:xfrm>
          <a:prstGeom prst="rect">
            <a:avLst/>
          </a:prstGeom>
          <a:solidFill>
            <a:srgbClr val="1F48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econdary-foot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4738"/>
            <a:ext cx="12192000" cy="9966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F48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53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4" r:id="rId3"/>
    <p:sldLayoutId id="2147483652" r:id="rId4"/>
    <p:sldLayoutId id="2147483653" r:id="rId5"/>
    <p:sldLayoutId id="2147483659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5842-1A4E-06A5-2720-981F3C546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44328"/>
            <a:ext cx="12192000" cy="1685073"/>
          </a:xfrm>
        </p:spPr>
        <p:txBody>
          <a:bodyPr/>
          <a:lstStyle/>
          <a:p>
            <a:r>
              <a:rPr lang="en-US" dirty="0"/>
              <a:t>Chapter 6: Revenue Recognition and </a:t>
            </a:r>
            <a:br>
              <a:rPr lang="en-US" dirty="0"/>
            </a:br>
            <a:r>
              <a:rPr lang="en-US" dirty="0"/>
              <a:t>Receivable Valuation</a:t>
            </a:r>
          </a:p>
        </p:txBody>
      </p:sp>
    </p:spTree>
    <p:extLst>
      <p:ext uri="{BB962C8B-B14F-4D97-AF65-F5344CB8AC3E}">
        <p14:creationId xmlns:p14="http://schemas.microsoft.com/office/powerpoint/2010/main" val="1296932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6ED8-EA55-866D-2B95-3738473AA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70B36-A8DC-20E9-3B82-60F127A4E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Revenue Recognition - Cases</a:t>
            </a:r>
          </a:p>
        </p:txBody>
      </p:sp>
    </p:spTree>
    <p:extLst>
      <p:ext uri="{BB962C8B-B14F-4D97-AF65-F5344CB8AC3E}">
        <p14:creationId xmlns:p14="http://schemas.microsoft.com/office/powerpoint/2010/main" val="3802766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24163-4725-F186-36D5-C0AE90A98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04706-C898-CF36-46E3-AAC55E106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1. Gift Cards: Cash Collected Before Delivery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9DC9182D-AD90-1BDC-BC70-942E90D2E484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40B9FC2-4ABA-41C6-75F0-16305837DC78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Company A는 2025년 5월에 $500 gift card를 판매함. 고객은 2025년 6월에 그중 $100를 사용함.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9EE441E1-1DF7-C9EC-50AD-A0332A892647}"/>
              </a:ext>
            </a:extLst>
          </p:cNvPr>
          <p:cNvSpPr/>
          <p:nvPr/>
        </p:nvSpPr>
        <p:spPr>
          <a:xfrm>
            <a:off x="495303" y="2514013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D7A2A643-F6D3-C200-2D03-0C10F341BB00}"/>
              </a:ext>
            </a:extLst>
          </p:cNvPr>
          <p:cNvSpPr/>
          <p:nvPr/>
        </p:nvSpPr>
        <p:spPr>
          <a:xfrm>
            <a:off x="5044192" y="3157264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pic>
        <p:nvPicPr>
          <p:cNvPr id="28" name="object 2">
            <a:extLst>
              <a:ext uri="{FF2B5EF4-FFF2-40B4-BE49-F238E27FC236}">
                <a16:creationId xmlns:a16="http://schemas.microsoft.com/office/drawing/2014/main" id="{7DB88B25-0961-4BDF-9E3E-20642DB4F4C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8818" y="3374972"/>
            <a:ext cx="1394782" cy="944694"/>
          </a:xfrm>
          <a:prstGeom prst="rect">
            <a:avLst/>
          </a:prstGeom>
        </p:spPr>
      </p:pic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8D2F569-73EF-DF3B-7CB5-3078175CA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545644"/>
              </p:ext>
            </p:extLst>
          </p:nvPr>
        </p:nvGraphicFramePr>
        <p:xfrm>
          <a:off x="2579748" y="3332628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2279737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538741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May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June 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$400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31" name="Text 5">
            <a:extLst>
              <a:ext uri="{FF2B5EF4-FFF2-40B4-BE49-F238E27FC236}">
                <a16:creationId xmlns:a16="http://schemas.microsoft.com/office/drawing/2014/main" id="{719A7F13-0570-66A4-33AF-AD26D5FEA5CC}"/>
              </a:ext>
            </a:extLst>
          </p:cNvPr>
          <p:cNvSpPr/>
          <p:nvPr/>
        </p:nvSpPr>
        <p:spPr>
          <a:xfrm>
            <a:off x="622298" y="2756080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5803D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Gift Card 판매와 사용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2" name="Text 26">
            <a:extLst>
              <a:ext uri="{FF2B5EF4-FFF2-40B4-BE49-F238E27FC236}">
                <a16:creationId xmlns:a16="http://schemas.microsoft.com/office/drawing/2014/main" id="{CEBA1A2D-AD16-C77D-1114-59ADD180CA0D}"/>
              </a:ext>
            </a:extLst>
          </p:cNvPr>
          <p:cNvSpPr/>
          <p:nvPr/>
        </p:nvSpPr>
        <p:spPr>
          <a:xfrm>
            <a:off x="470442" y="5505050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3" name="Text 6">
            <a:extLst>
              <a:ext uri="{FF2B5EF4-FFF2-40B4-BE49-F238E27FC236}">
                <a16:creationId xmlns:a16="http://schemas.microsoft.com/office/drawing/2014/main" id="{751A277C-7FB4-A9AE-CE78-88B4DDFD9A2E}"/>
              </a:ext>
            </a:extLst>
          </p:cNvPr>
          <p:cNvSpPr/>
          <p:nvPr/>
        </p:nvSpPr>
        <p:spPr>
          <a:xfrm>
            <a:off x="622298" y="5643103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 Revenue는 gift card 판매 시점이 아니라 카드가 사용되는 시점에 인식해야 함.</a:t>
            </a: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34" name="Text 7">
            <a:extLst>
              <a:ext uri="{FF2B5EF4-FFF2-40B4-BE49-F238E27FC236}">
                <a16:creationId xmlns:a16="http://schemas.microsoft.com/office/drawing/2014/main" id="{0FF5D53A-55B0-5743-A7AD-209B2E4BF6BA}"/>
              </a:ext>
            </a:extLst>
          </p:cNvPr>
          <p:cNvSpPr/>
          <p:nvPr/>
        </p:nvSpPr>
        <p:spPr>
          <a:xfrm>
            <a:off x="749546" y="5268122"/>
            <a:ext cx="12566703" cy="5790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380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BB20B-2031-4401-6CB2-ABCDC71BC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7867-6B30-D08F-5F39-004962731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2. Right of Return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37FA0A07-CE53-80BD-578B-8E2C3AE5193D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3A15B85-7D17-7C90-B2B1-FB8EE72691D2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/>
                <a:cs typeface="Arial" pitchFamily="34" charset="-120"/>
              </a:rPr>
              <a:t>Company B는 2025년 7월에 $10,000의 제품을 판매했으며, 예상 반품률은 10%임.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76C44068-F68E-212A-1BFA-4BFD15B70FF3}"/>
              </a:ext>
            </a:extLst>
          </p:cNvPr>
          <p:cNvSpPr/>
          <p:nvPr/>
        </p:nvSpPr>
        <p:spPr>
          <a:xfrm>
            <a:off x="507999" y="2514258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4DE25459-D3F3-ECE9-02DC-4EC53AE1003B}"/>
              </a:ext>
            </a:extLst>
          </p:cNvPr>
          <p:cNvSpPr/>
          <p:nvPr/>
        </p:nvSpPr>
        <p:spPr>
          <a:xfrm>
            <a:off x="5044192" y="3182316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03D21D8-66AC-500F-C27B-28EA7D021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016873"/>
              </p:ext>
            </p:extLst>
          </p:nvPr>
        </p:nvGraphicFramePr>
        <p:xfrm>
          <a:off x="2579748" y="3357680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2279737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538741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July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Aug 2025 ~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$ 9,000 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(Refund Liability)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353CB86E-A473-0BDE-A272-B90CEB6AD404}"/>
              </a:ext>
            </a:extLst>
          </p:cNvPr>
          <p:cNvSpPr/>
          <p:nvPr/>
        </p:nvSpPr>
        <p:spPr>
          <a:xfrm>
            <a:off x="622298" y="2781132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5803D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판매 후 반품권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10" name="Text 26">
            <a:extLst>
              <a:ext uri="{FF2B5EF4-FFF2-40B4-BE49-F238E27FC236}">
                <a16:creationId xmlns:a16="http://schemas.microsoft.com/office/drawing/2014/main" id="{FC2ABE14-220D-7B8F-697B-1548C1804F6B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1" name="Text 6">
            <a:extLst>
              <a:ext uri="{FF2B5EF4-FFF2-40B4-BE49-F238E27FC236}">
                <a16:creationId xmlns:a16="http://schemas.microsoft.com/office/drawing/2014/main" id="{30660DF3-0B4F-9C0A-4336-16B15286A992}"/>
              </a:ext>
            </a:extLst>
          </p:cNvPr>
          <p:cNvSpPr/>
          <p:nvPr/>
        </p:nvSpPr>
        <p:spPr>
          <a:xfrm>
            <a:off x="622298" y="5730785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 반품액을 추정하여 gross sales에서 차감함.</a:t>
            </a: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2083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183EE-9B2A-C43C-3EF7-1E3CF127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6AE3-9AFA-B9CE-CC33-1903C800B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Nonrefundable Up-front Fees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A9A1AA2C-0CB3-5E4B-7695-A0564FE768A3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14DA72D-7A1D-16BF-8104-6F193F6DD56A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/>
                <a:cs typeface="Arial" pitchFamily="34" charset="-120"/>
              </a:rPr>
              <a:t>Company C는 2025년 1월에 12개월 서비스 계약에 대해 $600의 setup fee를 부과함.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73984FE6-B413-B23B-7958-F6ADCCC9BD73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2D2B9180-772E-BC35-D88C-25804F4B54CF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BF9E9A-2AF7-5303-7867-0374E09DD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552994"/>
              </p:ext>
            </p:extLst>
          </p:nvPr>
        </p:nvGraphicFramePr>
        <p:xfrm>
          <a:off x="2579748" y="3345154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January 2025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ko-KR" sz="2000" kern="100">
                          <a:effectLst/>
                          <a:latin typeface="Arial" panose="020B0604020202020204" pitchFamily="34" charset="0"/>
                          <a:ea typeface="맑은 고딕" panose="020B0503020000020004" pitchFamily="34" charset="-127"/>
                          <a:cs typeface="Arial" panose="020B0604020202020204" pitchFamily="34" charset="0"/>
                        </a:rPr>
                        <a:t>매월 (Feb25 – Jan26)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$600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ko-KR" sz="2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34" charset="-127"/>
                          <a:cs typeface="Arial" panose="020B0604020202020204" pitchFamily="34" charset="0"/>
                        </a:rPr>
                        <a:t>매월 $50씩 감소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188359A9-E5D4-6EA8-CFA9-8D83F203E809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Nonrefundable Up-front Fees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DF6F73AB-D542-38C5-0F52-E44911B3BAF1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C485D729-7D5B-DCAC-089C-EAD0844DCE8F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 Fee는 지급 시점이 아니라 미래의 재화·용역이 인도되는 시점에 인식해야 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0584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20D23-8A6B-54F1-D637-4C68722C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69F4-25B3-A57B-78C8-DA1C28B8D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5. Consignment Sales 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3487DD0-8E6E-1FB4-01D7-1D4C846003C9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EB18870-139B-9353-4BE3-4F0ACF17047C}"/>
              </a:ext>
            </a:extLst>
          </p:cNvPr>
          <p:cNvSpPr/>
          <p:nvPr/>
        </p:nvSpPr>
        <p:spPr>
          <a:xfrm>
            <a:off x="661444" y="1487690"/>
            <a:ext cx="10845799" cy="8746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/>
                <a:cs typeface="Arial" pitchFamily="34" charset="-120"/>
              </a:rPr>
              <a:t>Company E는 2025년 4월에 다른 회사의 제품을 판매가 $10,000(재고원가 $7,000)에 판매하고 $500의 commission을 획득함.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B81A80E2-A816-4298-9F7F-A87736A7FFEA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D3951679-C412-A7F3-87BA-86291E8718B0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E03B52-D665-37B9-7312-1EB321A3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099812"/>
              </p:ext>
            </p:extLst>
          </p:nvPr>
        </p:nvGraphicFramePr>
        <p:xfrm>
          <a:off x="2579748" y="3345154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April 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$500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C5C95F16-01E3-C454-8C1B-7DE4D92F4F7A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 Consignment Sales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86F2A99A-F6D4-BBFB-8133-696E5422B2CF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83172382-8AB8-C9AC-EB0F-C99E03A76A7E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/>
                <a:cs typeface="Arial" pitchFamily="34" charset="-120"/>
              </a:rPr>
              <a:t>대리인(agent)으로서 활동하는 경우 commission만 인식함.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1535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970B9-2419-8E03-423F-429103E38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EF23A-5D47-5CE3-44B2-A40AC66B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6. Multiple-Element Contracts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FB69CBF-D219-00F0-3525-B78F8C37CC6D}"/>
              </a:ext>
            </a:extLst>
          </p:cNvPr>
          <p:cNvSpPr/>
          <p:nvPr/>
        </p:nvSpPr>
        <p:spPr>
          <a:xfrm>
            <a:off x="508000" y="1349905"/>
            <a:ext cx="11074400" cy="874644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A4FA6E2-03C8-AC21-84CE-903D4F275DC8}"/>
              </a:ext>
            </a:extLst>
          </p:cNvPr>
          <p:cNvSpPr/>
          <p:nvPr/>
        </p:nvSpPr>
        <p:spPr>
          <a:xfrm>
            <a:off x="661444" y="1628609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/>
                <a:cs typeface="Arial" pitchFamily="34" charset="-120"/>
              </a:rPr>
              <a:t>Company F는 $1,000의 번들을 판매함: software $700(즉시 인도), support $300(1년간 제공).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cs typeface="Arial" pitchFamily="34" charset="-120"/>
              </a:rPr>
              <a:t>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FF28DAD1-7763-95D8-845B-54CD1D949531}"/>
              </a:ext>
            </a:extLst>
          </p:cNvPr>
          <p:cNvSpPr/>
          <p:nvPr/>
        </p:nvSpPr>
        <p:spPr>
          <a:xfrm>
            <a:off x="507999" y="2501732"/>
            <a:ext cx="11074399" cy="2666612"/>
          </a:xfrm>
          <a:prstGeom prst="roundRect">
            <a:avLst>
              <a:gd name="adj" fmla="val 4088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E09D98DA-8C1F-BEB1-F75F-A7CDB1C94DFD}"/>
              </a:ext>
            </a:extLst>
          </p:cNvPr>
          <p:cNvSpPr/>
          <p:nvPr/>
        </p:nvSpPr>
        <p:spPr>
          <a:xfrm>
            <a:off x="5044192" y="3169790"/>
            <a:ext cx="3309807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632E577-1D20-43E0-53DC-ECD3808AF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740183"/>
              </p:ext>
            </p:extLst>
          </p:nvPr>
        </p:nvGraphicFramePr>
        <p:xfrm>
          <a:off x="2579748" y="3345154"/>
          <a:ext cx="8652056" cy="1302002"/>
        </p:xfrm>
        <a:graphic>
          <a:graphicData uri="http://schemas.openxmlformats.org/drawingml/2006/table">
            <a:tbl>
              <a:tblPr firstRow="1" firstCol="1" bandRow="1"/>
              <a:tblGrid>
                <a:gridCol w="3833578">
                  <a:extLst>
                    <a:ext uri="{9D8B030D-6E8A-4147-A177-3AD203B41FA5}">
                      <a16:colId xmlns:a16="http://schemas.microsoft.com/office/drawing/2014/main" val="3742211788"/>
                    </a:ext>
                  </a:extLst>
                </a:gridCol>
                <a:gridCol w="1991638">
                  <a:extLst>
                    <a:ext uri="{9D8B030D-6E8A-4147-A177-3AD203B41FA5}">
                      <a16:colId xmlns:a16="http://schemas.microsoft.com/office/drawing/2014/main" val="1003382811"/>
                    </a:ext>
                  </a:extLst>
                </a:gridCol>
                <a:gridCol w="2826840">
                  <a:extLst>
                    <a:ext uri="{9D8B030D-6E8A-4147-A177-3AD203B41FA5}">
                      <a16:colId xmlns:a16="http://schemas.microsoft.com/office/drawing/2014/main" val="1073304352"/>
                    </a:ext>
                  </a:extLst>
                </a:gridCol>
              </a:tblGrid>
              <a:tr h="426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Type of Account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At Sale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ko-KR" sz="2000" kern="100">
                          <a:effectLst/>
                          <a:latin typeface="Arial" panose="020B0604020202020204" pitchFamily="34" charset="0"/>
                          <a:ea typeface="맑은 고딕" panose="020B0503020000020004" pitchFamily="34" charset="-127"/>
                          <a:cs typeface="Arial" panose="020B0604020202020204" pitchFamily="34" charset="0"/>
                        </a:rPr>
                        <a:t>매월 (Support)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7427889"/>
                  </a:ext>
                </a:extLst>
              </a:tr>
              <a:tr h="417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Revenue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$700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909726"/>
                  </a:ext>
                </a:extLst>
              </a:tr>
              <a:tr h="457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Liability (Deferred Revenue)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$300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ko-KR" sz="2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34" charset="-127"/>
                          <a:cs typeface="Arial" panose="020B0604020202020204" pitchFamily="34" charset="0"/>
                        </a:rPr>
                        <a:t>매월 $25씩 감소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6881687"/>
                  </a:ext>
                </a:extLst>
              </a:tr>
            </a:tbl>
          </a:graphicData>
        </a:graphic>
      </p:graphicFrame>
      <p:sp>
        <p:nvSpPr>
          <p:cNvPr id="9" name="Text 5">
            <a:extLst>
              <a:ext uri="{FF2B5EF4-FFF2-40B4-BE49-F238E27FC236}">
                <a16:creationId xmlns:a16="http://schemas.microsoft.com/office/drawing/2014/main" id="{EB9C6478-B5C9-41FC-4A7F-B4B56DBF166A}"/>
              </a:ext>
            </a:extLst>
          </p:cNvPr>
          <p:cNvSpPr/>
          <p:nvPr/>
        </p:nvSpPr>
        <p:spPr>
          <a:xfrm>
            <a:off x="622298" y="2768606"/>
            <a:ext cx="10845799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5803D"/>
                </a:solidFill>
                <a:latin typeface="Arial" pitchFamily="34" charset="0"/>
                <a:cs typeface="Arial" pitchFamily="34" charset="-120"/>
              </a:rPr>
              <a:t>Nonrefundable Up-front Feese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F780B066-494D-2EDE-9C5C-5AC7F22B6B67}"/>
              </a:ext>
            </a:extLst>
          </p:cNvPr>
          <p:cNvSpPr/>
          <p:nvPr/>
        </p:nvSpPr>
        <p:spPr>
          <a:xfrm>
            <a:off x="470442" y="5479998"/>
            <a:ext cx="11099260" cy="886604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BB277782-EC50-9F59-A635-AB93E7FFDDBA}"/>
              </a:ext>
            </a:extLst>
          </p:cNvPr>
          <p:cNvSpPr/>
          <p:nvPr/>
        </p:nvSpPr>
        <p:spPr>
          <a:xfrm>
            <a:off x="622298" y="5718259"/>
            <a:ext cx="10820156" cy="733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 Fee는 지급 시점이 아니라 미래의 재화·용역이 인도되는 시점에 인식해야 함.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6174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79DDF-2F6E-8B55-5798-C84519DD7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8C2B8-0A21-BE62-C43C-93890EDF8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Account Receivables</a:t>
            </a:r>
          </a:p>
        </p:txBody>
      </p:sp>
    </p:spTree>
    <p:extLst>
      <p:ext uri="{BB962C8B-B14F-4D97-AF65-F5344CB8AC3E}">
        <p14:creationId xmlns:p14="http://schemas.microsoft.com/office/powerpoint/2010/main" val="4180463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967BB-B98D-DD4B-D5AE-1A7AD527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806DC-9418-D3D0-1D51-307B3DC3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Accounts Receivable Valuation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C8BFE260-9BA5-74D4-B0CD-D776A20BC86D}"/>
              </a:ext>
            </a:extLst>
          </p:cNvPr>
          <p:cNvSpPr/>
          <p:nvPr/>
        </p:nvSpPr>
        <p:spPr>
          <a:xfrm>
            <a:off x="508000" y="1323565"/>
            <a:ext cx="11074400" cy="1143000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91FFE91-AB7B-1FEB-97EF-B7BE2690A664}"/>
              </a:ext>
            </a:extLst>
          </p:cNvPr>
          <p:cNvSpPr/>
          <p:nvPr/>
        </p:nvSpPr>
        <p:spPr>
          <a:xfrm>
            <a:off x="736601" y="1578504"/>
            <a:ext cx="10358902" cy="735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Realizable Value (NRV)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receivables에서 실제로 회수할 것으로 기대하는 현금 금액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FE184E9A-E9B4-09F2-263B-AA3C45E193AB}"/>
              </a:ext>
            </a:extLst>
          </p:cNvPr>
          <p:cNvSpPr/>
          <p:nvPr/>
        </p:nvSpPr>
        <p:spPr>
          <a:xfrm>
            <a:off x="507998" y="5433922"/>
            <a:ext cx="11074402" cy="1196126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D4C3C961-4CC7-84C9-0978-B762037FFB97}"/>
              </a:ext>
            </a:extLst>
          </p:cNvPr>
          <p:cNvSpPr/>
          <p:nvPr/>
        </p:nvSpPr>
        <p:spPr>
          <a:xfrm>
            <a:off x="627870" y="5526661"/>
            <a:ext cx="10794389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Strategic Insight: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신용 공여는 성장을 견인하지만 위험을 수반함. gross receivables가 높은데 NRV가 낮다면 신용의 질이 낮거나 공격적인 판매 전략을 사용했음을 시사함.</a:t>
            </a:r>
            <a:endParaRPr lang="en-US" sz="2000" dirty="0"/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0F5BFEE5-23B4-A9D9-AAEF-115912B239E8}"/>
              </a:ext>
            </a:extLst>
          </p:cNvPr>
          <p:cNvSpPr/>
          <p:nvPr/>
        </p:nvSpPr>
        <p:spPr>
          <a:xfrm>
            <a:off x="833730" y="6052790"/>
            <a:ext cx="10794389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5576EF73-33AA-8A38-2E5A-4FAD8912C96B}"/>
              </a:ext>
            </a:extLst>
          </p:cNvPr>
          <p:cNvSpPr/>
          <p:nvPr/>
        </p:nvSpPr>
        <p:spPr>
          <a:xfrm>
            <a:off x="2147224" y="2585333"/>
            <a:ext cx="7537655" cy="2666612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6B99F434-882C-D60A-38AB-1B285A2FCDB2}"/>
              </a:ext>
            </a:extLst>
          </p:cNvPr>
          <p:cNvSpPr/>
          <p:nvPr/>
        </p:nvSpPr>
        <p:spPr>
          <a:xfrm>
            <a:off x="2452078" y="2761333"/>
            <a:ext cx="6382118" cy="22730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Receivables: 					       $100,000)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Less: Allowance for Doubtful Accounts :    ($5,000)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Less: Estimated Returns:				        ($3,000)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991B1B"/>
              </a:solidFill>
              <a:latin typeface="Arial" pitchFamily="34" charset="0"/>
              <a:cs typeface="Arial" pitchFamily="34" charset="-120"/>
            </a:endParaRP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= Net Realizable Value:					  $92,000	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en-US" sz="20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598CF999-01CD-32AE-848B-9B2BFB90CA6A}"/>
              </a:ext>
            </a:extLst>
          </p:cNvPr>
          <p:cNvSpPr/>
          <p:nvPr/>
        </p:nvSpPr>
        <p:spPr>
          <a:xfrm>
            <a:off x="6481074" y="3239890"/>
            <a:ext cx="3203805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3E3BD4-5B73-8A8B-51DB-3034757F3A51}"/>
              </a:ext>
            </a:extLst>
          </p:cNvPr>
          <p:cNvCxnSpPr>
            <a:cxnSpLocks/>
          </p:cNvCxnSpPr>
          <p:nvPr/>
        </p:nvCxnSpPr>
        <p:spPr>
          <a:xfrm>
            <a:off x="2339344" y="3985552"/>
            <a:ext cx="6294436" cy="5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77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12ED6-F254-3D16-E69A-96C39D12D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0DED0-1257-0A69-F72E-32F9A44A0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Approached to Bad Debts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B5399102-DAF7-2C83-89DE-5A6AF18A0451}"/>
              </a:ext>
            </a:extLst>
          </p:cNvPr>
          <p:cNvSpPr/>
          <p:nvPr/>
        </p:nvSpPr>
        <p:spPr>
          <a:xfrm>
            <a:off x="508000" y="1349905"/>
            <a:ext cx="11074400" cy="80142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AE688A3-B743-7F03-CDAA-4EDDE9B71D2A}"/>
              </a:ext>
            </a:extLst>
          </p:cNvPr>
          <p:cNvSpPr/>
          <p:nvPr/>
        </p:nvSpPr>
        <p:spPr>
          <a:xfrm>
            <a:off x="736601" y="1578505"/>
            <a:ext cx="10358902" cy="306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Write-off vs. The Allowance Method</a:t>
            </a: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0C988F0E-4EB0-BEBD-416D-C1B8943D1AA4}"/>
              </a:ext>
            </a:extLst>
          </p:cNvPr>
          <p:cNvSpPr/>
          <p:nvPr/>
        </p:nvSpPr>
        <p:spPr>
          <a:xfrm>
            <a:off x="6191694" y="2492905"/>
            <a:ext cx="5325583" cy="3036462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7E703478-536F-A1C1-B176-1D6043E47FF1}"/>
              </a:ext>
            </a:extLst>
          </p:cNvPr>
          <p:cNvSpPr/>
          <p:nvPr/>
        </p:nvSpPr>
        <p:spPr>
          <a:xfrm>
            <a:off x="6326807" y="2682406"/>
            <a:ext cx="5209873" cy="25753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cs typeface="Arial" pitchFamily="34" charset="-120"/>
              </a:rPr>
              <a:t>Direct Write-off Method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cs typeface="Arial" pitchFamily="34" charset="-120"/>
              </a:rPr>
              <a:t> (Non-GAAP / Tax Reporting Ony)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고객이 채무불이행할 때만 bad debt를 상각함.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비용 대응이 어긋남 (예: revenue는 2025년, expense는 2026년). 자산을 과대계상함.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이익 조작의 여지를 허용함</a:t>
            </a:r>
            <a:endParaRPr lang="en-US" sz="2000" dirty="0"/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A832C71F-FB72-AFF0-810E-E17BDF4F4074}"/>
              </a:ext>
            </a:extLst>
          </p:cNvPr>
          <p:cNvSpPr/>
          <p:nvPr/>
        </p:nvSpPr>
        <p:spPr>
          <a:xfrm>
            <a:off x="6372527" y="3160964"/>
            <a:ext cx="5209873" cy="203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411ED59B-7BC8-E7C7-71F8-CDAD2A13CF5D}"/>
              </a:ext>
            </a:extLst>
          </p:cNvPr>
          <p:cNvSpPr/>
          <p:nvPr/>
        </p:nvSpPr>
        <p:spPr>
          <a:xfrm>
            <a:off x="508000" y="2486929"/>
            <a:ext cx="5325583" cy="3021166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CB3EFB97-98DF-A7A8-CDDB-14D6E98CC31B}"/>
              </a:ext>
            </a:extLst>
          </p:cNvPr>
          <p:cNvSpPr/>
          <p:nvPr/>
        </p:nvSpPr>
        <p:spPr>
          <a:xfrm>
            <a:off x="654688" y="2676429"/>
            <a:ext cx="5209873" cy="25753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 Method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ko-KR" sz="2000" b="1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 GAAP에서 요구됨</a:t>
            </a:r>
            <a:endParaRPr lang="en-US" sz="2000" dirty="0"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판매와 동일한 연도에 </a:t>
            </a:r>
            <a:r>
              <a:rPr lang="ko-KR" sz="2000" dirty="0" err="1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uncollectibles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를 추정함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Bad Debt Expense를 sales Revenue에 대응시킴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A/R을 기대 실현가능액으로 보고함.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11E796E8-F1F0-D288-7128-4C4E5898CFF2}"/>
              </a:ext>
            </a:extLst>
          </p:cNvPr>
          <p:cNvSpPr/>
          <p:nvPr/>
        </p:nvSpPr>
        <p:spPr>
          <a:xfrm>
            <a:off x="700408" y="3154987"/>
            <a:ext cx="5209873" cy="203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15846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24CBB-255B-3FAA-93DF-891EBE02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32B21-7087-7665-D53B-3ACC9970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Illustration – Mechanics of the Allowance Method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41F88F4B-6C20-98E6-6C76-5FE742B28711}"/>
              </a:ext>
            </a:extLst>
          </p:cNvPr>
          <p:cNvSpPr/>
          <p:nvPr/>
        </p:nvSpPr>
        <p:spPr>
          <a:xfrm>
            <a:off x="508000" y="1265128"/>
            <a:ext cx="11074400" cy="127742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57D99B3-D0CF-8859-ADD1-4D1332046C46}"/>
              </a:ext>
            </a:extLst>
          </p:cNvPr>
          <p:cNvSpPr/>
          <p:nvPr/>
        </p:nvSpPr>
        <p:spPr>
          <a:xfrm>
            <a:off x="736601" y="1440494"/>
            <a:ext cx="10687136" cy="898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Scenario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: 기초 A/R은 $35,000. 2025년 매출에서 발생한 기말 A/R은 $20,000. 회사는 allowance method 하에서 A/R 중 $1,000이 회수 불가능할 것으로 추정함. 2024년에서 이월된 allowance 잔액은 $200. 2026년에 고객 파산으로 $600이 회수 불가능한 것으로 확정됨.</a:t>
            </a:r>
            <a:endParaRPr lang="en-US" sz="2000" b="1" dirty="0">
              <a:solidFill>
                <a:srgbClr val="1E40AF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A60F2E76-D1E8-5F7C-68FA-AD04A868347F}"/>
              </a:ext>
            </a:extLst>
          </p:cNvPr>
          <p:cNvSpPr/>
          <p:nvPr/>
        </p:nvSpPr>
        <p:spPr>
          <a:xfrm>
            <a:off x="477022" y="2717923"/>
            <a:ext cx="11105378" cy="991516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13">
            <a:extLst>
              <a:ext uri="{FF2B5EF4-FFF2-40B4-BE49-F238E27FC236}">
                <a16:creationId xmlns:a16="http://schemas.microsoft.com/office/drawing/2014/main" id="{0F4C0AA1-5F56-D9ED-24FE-6D9D48374F3C}"/>
              </a:ext>
            </a:extLst>
          </p:cNvPr>
          <p:cNvSpPr/>
          <p:nvPr/>
        </p:nvSpPr>
        <p:spPr>
          <a:xfrm>
            <a:off x="780553" y="3007598"/>
            <a:ext cx="10763128" cy="70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en-US" sz="2000" b="1" dirty="0">
                <a:latin typeface="Arial" pitchFamily="34" charset="0"/>
                <a:ea typeface="Arial" pitchFamily="34" charset="-122"/>
                <a:cs typeface="Arial" pitchFamily="34" charset="-120"/>
              </a:rPr>
              <a:t>Question</a:t>
            </a: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: allowance method와 direct write-off method 각각에 대해, 1/1/26과 12/31/26 시점에 보고될 bad debt expense와 net accounts receivable 잔액을 제시하시오.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12BAE6-924F-8379-05AF-32226D78E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009547"/>
              </p:ext>
            </p:extLst>
          </p:nvPr>
        </p:nvGraphicFramePr>
        <p:xfrm>
          <a:off x="1440492" y="4043389"/>
          <a:ext cx="8906004" cy="1906472"/>
        </p:xfrm>
        <a:graphic>
          <a:graphicData uri="http://schemas.openxmlformats.org/drawingml/2006/table">
            <a:tbl>
              <a:tblPr firstRow="1" firstCol="1" bandRow="1"/>
              <a:tblGrid>
                <a:gridCol w="2497687">
                  <a:extLst>
                    <a:ext uri="{9D8B030D-6E8A-4147-A177-3AD203B41FA5}">
                      <a16:colId xmlns:a16="http://schemas.microsoft.com/office/drawing/2014/main" val="1620637651"/>
                    </a:ext>
                  </a:extLst>
                </a:gridCol>
                <a:gridCol w="1602079">
                  <a:extLst>
                    <a:ext uri="{9D8B030D-6E8A-4147-A177-3AD203B41FA5}">
                      <a16:colId xmlns:a16="http://schemas.microsoft.com/office/drawing/2014/main" val="930548960"/>
                    </a:ext>
                  </a:extLst>
                </a:gridCol>
                <a:gridCol w="400519">
                  <a:extLst>
                    <a:ext uri="{9D8B030D-6E8A-4147-A177-3AD203B41FA5}">
                      <a16:colId xmlns:a16="http://schemas.microsoft.com/office/drawing/2014/main" val="2893915594"/>
                    </a:ext>
                  </a:extLst>
                </a:gridCol>
                <a:gridCol w="2503249">
                  <a:extLst>
                    <a:ext uri="{9D8B030D-6E8A-4147-A177-3AD203B41FA5}">
                      <a16:colId xmlns:a16="http://schemas.microsoft.com/office/drawing/2014/main" val="2300330250"/>
                    </a:ext>
                  </a:extLst>
                </a:gridCol>
                <a:gridCol w="1902470">
                  <a:extLst>
                    <a:ext uri="{9D8B030D-6E8A-4147-A177-3AD203B41FA5}">
                      <a16:colId xmlns:a16="http://schemas.microsoft.com/office/drawing/2014/main" val="842371566"/>
                    </a:ext>
                  </a:extLst>
                </a:gridCol>
              </a:tblGrid>
              <a:tr h="47661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Balance Sheet – Beginning (1/1/26)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Balance Sheet – Ending (12/31/26)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293445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35,000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20,000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22781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for DA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(200)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for DA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(1,000)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937448"/>
                  </a:ext>
                </a:extLst>
              </a:tr>
              <a:tr h="476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Net Realizable 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24,800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Net Realizable A/R</a:t>
                      </a:r>
                      <a:endParaRPr lang="en-US" sz="14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19,000</a:t>
                      </a:r>
                      <a:endParaRPr lang="en-US" sz="14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819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8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02EAD-85F3-BA78-CCE8-07388EAAF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A1A5-488B-BAC5-1CC3-C356F64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ea typeface="맑은 고딕"/>
              </a:rPr>
              <a:t>Table of Contents (목차)</a:t>
            </a:r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89197BF8-D313-D10E-BCB7-4AF3ACC9DBB5}"/>
              </a:ext>
            </a:extLst>
          </p:cNvPr>
          <p:cNvSpPr/>
          <p:nvPr/>
        </p:nvSpPr>
        <p:spPr>
          <a:xfrm>
            <a:off x="508000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6" name="Shape 4">
            <a:extLst>
              <a:ext uri="{FF2B5EF4-FFF2-40B4-BE49-F238E27FC236}">
                <a16:creationId xmlns:a16="http://schemas.microsoft.com/office/drawing/2014/main" id="{AA4757A2-1A2F-0048-D359-0CDE6D61434E}"/>
              </a:ext>
            </a:extLst>
          </p:cNvPr>
          <p:cNvSpPr/>
          <p:nvPr/>
        </p:nvSpPr>
        <p:spPr>
          <a:xfrm>
            <a:off x="533400" y="1600200"/>
            <a:ext cx="0" cy="4097139"/>
          </a:xfrm>
          <a:prstGeom prst="line">
            <a:avLst/>
          </a:prstGeom>
          <a:noFill/>
          <a:ln w="38100">
            <a:solidFill>
              <a:srgbClr val="135BD6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7" name="Text 5">
            <a:extLst>
              <a:ext uri="{FF2B5EF4-FFF2-40B4-BE49-F238E27FC236}">
                <a16:creationId xmlns:a16="http://schemas.microsoft.com/office/drawing/2014/main" id="{AFC15C91-F424-ED68-3EEB-A7898A7D191E}"/>
              </a:ext>
            </a:extLst>
          </p:cNvPr>
          <p:cNvSpPr/>
          <p:nvPr/>
        </p:nvSpPr>
        <p:spPr>
          <a:xfrm>
            <a:off x="812800" y="1854200"/>
            <a:ext cx="3166466" cy="225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ko-KR" sz="1400" b="1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Part 1: Revenue Recognition (수익 인식)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BE193EAC-B0B7-9824-2E49-CD040B35DECD}"/>
              </a:ext>
            </a:extLst>
          </p:cNvPr>
          <p:cNvSpPr/>
          <p:nvPr/>
        </p:nvSpPr>
        <p:spPr>
          <a:xfrm>
            <a:off x="812800" y="2548113"/>
            <a:ext cx="2912467" cy="2753088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Operating Cycle (영업순환주기)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Recognition Criteria (인식 기준)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Sales Returns (매출환입)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Product Warranties (제품보증)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Complex Cases (복잡한 사례)</a:t>
            </a:r>
            <a:endParaRPr lang="en-US" sz="1400" dirty="0"/>
          </a:p>
        </p:txBody>
      </p:sp>
      <p:sp>
        <p:nvSpPr>
          <p:cNvPr id="19" name="Text 7">
            <a:extLst>
              <a:ext uri="{FF2B5EF4-FFF2-40B4-BE49-F238E27FC236}">
                <a16:creationId xmlns:a16="http://schemas.microsoft.com/office/drawing/2014/main" id="{38BCA306-A4C5-BE64-9578-A3AAE3AB9665}"/>
              </a:ext>
            </a:extLst>
          </p:cNvPr>
          <p:cNvSpPr/>
          <p:nvPr/>
        </p:nvSpPr>
        <p:spPr>
          <a:xfrm>
            <a:off x="4385667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0" name="Shape 8">
            <a:extLst>
              <a:ext uri="{FF2B5EF4-FFF2-40B4-BE49-F238E27FC236}">
                <a16:creationId xmlns:a16="http://schemas.microsoft.com/office/drawing/2014/main" id="{B32735C2-FB87-818E-3099-B8E86AEBA4F7}"/>
              </a:ext>
            </a:extLst>
          </p:cNvPr>
          <p:cNvSpPr/>
          <p:nvPr/>
        </p:nvSpPr>
        <p:spPr>
          <a:xfrm>
            <a:off x="4385667" y="1600200"/>
            <a:ext cx="0" cy="4097139"/>
          </a:xfrm>
          <a:prstGeom prst="line">
            <a:avLst/>
          </a:prstGeom>
          <a:noFill/>
          <a:ln w="381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9">
            <a:extLst>
              <a:ext uri="{FF2B5EF4-FFF2-40B4-BE49-F238E27FC236}">
                <a16:creationId xmlns:a16="http://schemas.microsoft.com/office/drawing/2014/main" id="{138BE15D-5E5A-D2CB-CBB0-31DD491A6A13}"/>
              </a:ext>
            </a:extLst>
          </p:cNvPr>
          <p:cNvSpPr/>
          <p:nvPr/>
        </p:nvSpPr>
        <p:spPr>
          <a:xfrm>
            <a:off x="4665066" y="1854199"/>
            <a:ext cx="3141266" cy="391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ko-KR" sz="1400" b="1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Part 2: Accounts Receivable (매출채권)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10">
            <a:extLst>
              <a:ext uri="{FF2B5EF4-FFF2-40B4-BE49-F238E27FC236}">
                <a16:creationId xmlns:a16="http://schemas.microsoft.com/office/drawing/2014/main" id="{D9C75F3A-FD6D-A16A-1E4F-E46389AB53A0}"/>
              </a:ext>
            </a:extLst>
          </p:cNvPr>
          <p:cNvSpPr/>
          <p:nvPr/>
        </p:nvSpPr>
        <p:spPr>
          <a:xfrm>
            <a:off x="4592875" y="2479549"/>
            <a:ext cx="3141262" cy="2497559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Net Realizable Value (순실현가능가치)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Allowance Method (충당금설정법)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Direct Write-off Method (직접상각법)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Bad Debt Estimation (대손 추정)</a:t>
            </a:r>
            <a:endParaRPr lang="en-US" sz="1400" dirty="0"/>
          </a:p>
        </p:txBody>
      </p:sp>
      <p:sp>
        <p:nvSpPr>
          <p:cNvPr id="23" name="Text 11">
            <a:extLst>
              <a:ext uri="{FF2B5EF4-FFF2-40B4-BE49-F238E27FC236}">
                <a16:creationId xmlns:a16="http://schemas.microsoft.com/office/drawing/2014/main" id="{7D8EE236-3981-62F3-7B78-B6C954D500BB}"/>
              </a:ext>
            </a:extLst>
          </p:cNvPr>
          <p:cNvSpPr/>
          <p:nvPr/>
        </p:nvSpPr>
        <p:spPr>
          <a:xfrm>
            <a:off x="8212535" y="1600200"/>
            <a:ext cx="3471267" cy="4097139"/>
          </a:xfrm>
          <a:prstGeom prst="roundRect">
            <a:avLst>
              <a:gd name="adj" fmla="val 2927"/>
            </a:avLst>
          </a:prstGeom>
          <a:solidFill>
            <a:srgbClr val="F8F9FA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4" name="Shape 12">
            <a:extLst>
              <a:ext uri="{FF2B5EF4-FFF2-40B4-BE49-F238E27FC236}">
                <a16:creationId xmlns:a16="http://schemas.microsoft.com/office/drawing/2014/main" id="{A244A1C4-7FEC-BDB3-1DC8-279D8BA32C97}"/>
              </a:ext>
            </a:extLst>
          </p:cNvPr>
          <p:cNvSpPr/>
          <p:nvPr/>
        </p:nvSpPr>
        <p:spPr>
          <a:xfrm>
            <a:off x="8237935" y="1600200"/>
            <a:ext cx="0" cy="4097139"/>
          </a:xfrm>
          <a:prstGeom prst="line">
            <a:avLst/>
          </a:prstGeom>
          <a:noFill/>
          <a:ln w="38100">
            <a:solidFill>
              <a:srgbClr val="28A745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5" name="Text 13">
            <a:extLst>
              <a:ext uri="{FF2B5EF4-FFF2-40B4-BE49-F238E27FC236}">
                <a16:creationId xmlns:a16="http://schemas.microsoft.com/office/drawing/2014/main" id="{EA87469B-24C9-17FB-B987-21DEDF9D23F5}"/>
              </a:ext>
            </a:extLst>
          </p:cNvPr>
          <p:cNvSpPr/>
          <p:nvPr/>
        </p:nvSpPr>
        <p:spPr>
          <a:xfrm>
            <a:off x="8517334" y="1854200"/>
            <a:ext cx="3065061" cy="3912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77"/>
              </a:lnSpc>
              <a:spcAft>
                <a:spcPts val="1500"/>
              </a:spcAft>
            </a:pPr>
            <a:r>
              <a:rPr lang="ko-KR" sz="1400" b="1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Part 3: Alternative Methods (대체적 인식방법)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14">
            <a:extLst>
              <a:ext uri="{FF2B5EF4-FFF2-40B4-BE49-F238E27FC236}">
                <a16:creationId xmlns:a16="http://schemas.microsoft.com/office/drawing/2014/main" id="{A0449893-717D-EF4C-6460-791D1AA34AE5}"/>
              </a:ext>
            </a:extLst>
          </p:cNvPr>
          <p:cNvSpPr/>
          <p:nvPr/>
        </p:nvSpPr>
        <p:spPr>
          <a:xfrm>
            <a:off x="8517335" y="2458087"/>
            <a:ext cx="2912467" cy="2843114"/>
          </a:xfrm>
          <a:prstGeom prst="rect">
            <a:avLst/>
          </a:prstGeom>
          <a:noFill/>
          <a:ln/>
        </p:spPr>
        <p:txBody>
          <a:bodyPr wrap="square" lIns="127000" tIns="0" rIns="0" bIns="0" rtlCol="0" anchor="t"/>
          <a:lstStyle/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Percentage of Completion (진행기준)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Completed Contract (완성기준)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Installment Method (할부기준)</a:t>
            </a:r>
            <a:endParaRPr lang="en-US" sz="1400" dirty="0"/>
          </a:p>
          <a:p>
            <a:pPr marL="126997" indent="-126997">
              <a:lnSpc>
                <a:spcPct val="150000"/>
              </a:lnSpc>
              <a:buSzPct val="100000"/>
              <a:buChar char="•"/>
            </a:pPr>
            <a:r>
              <a:rPr lang="ko-KR" sz="1400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Cost Recovery (원가회수기준)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50659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529F3-B5C7-592C-554F-B063E589B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CE2F-D660-A495-435B-75614DA7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Illustration – Continued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E3193F2-D3B7-6AA9-0F71-E6EA2C60C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4085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DA5DC00E-46F4-3480-1E0B-9B7589EE3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475" y="18657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448A406-C5EC-94B4-9F32-B272444D3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869756"/>
              </p:ext>
            </p:extLst>
          </p:nvPr>
        </p:nvGraphicFramePr>
        <p:xfrm>
          <a:off x="2095498" y="1330511"/>
          <a:ext cx="6667502" cy="2664088"/>
        </p:xfrm>
        <a:graphic>
          <a:graphicData uri="http://schemas.openxmlformats.org/drawingml/2006/table">
            <a:tbl>
              <a:tblPr firstRow="1" firstCol="1" bandRow="1"/>
              <a:tblGrid>
                <a:gridCol w="964378">
                  <a:extLst>
                    <a:ext uri="{9D8B030D-6E8A-4147-A177-3AD203B41FA5}">
                      <a16:colId xmlns:a16="http://schemas.microsoft.com/office/drawing/2014/main" val="369986894"/>
                    </a:ext>
                  </a:extLst>
                </a:gridCol>
                <a:gridCol w="888299">
                  <a:extLst>
                    <a:ext uri="{9D8B030D-6E8A-4147-A177-3AD203B41FA5}">
                      <a16:colId xmlns:a16="http://schemas.microsoft.com/office/drawing/2014/main" val="2862291063"/>
                    </a:ext>
                  </a:extLst>
                </a:gridCol>
                <a:gridCol w="331725">
                  <a:extLst>
                    <a:ext uri="{9D8B030D-6E8A-4147-A177-3AD203B41FA5}">
                      <a16:colId xmlns:a16="http://schemas.microsoft.com/office/drawing/2014/main" val="119239968"/>
                    </a:ext>
                  </a:extLst>
                </a:gridCol>
                <a:gridCol w="1190920">
                  <a:extLst>
                    <a:ext uri="{9D8B030D-6E8A-4147-A177-3AD203B41FA5}">
                      <a16:colId xmlns:a16="http://schemas.microsoft.com/office/drawing/2014/main" val="2747941409"/>
                    </a:ext>
                  </a:extLst>
                </a:gridCol>
                <a:gridCol w="867941">
                  <a:extLst>
                    <a:ext uri="{9D8B030D-6E8A-4147-A177-3AD203B41FA5}">
                      <a16:colId xmlns:a16="http://schemas.microsoft.com/office/drawing/2014/main" val="2628107243"/>
                    </a:ext>
                  </a:extLst>
                </a:gridCol>
                <a:gridCol w="275819">
                  <a:extLst>
                    <a:ext uri="{9D8B030D-6E8A-4147-A177-3AD203B41FA5}">
                      <a16:colId xmlns:a16="http://schemas.microsoft.com/office/drawing/2014/main" val="1101480854"/>
                    </a:ext>
                  </a:extLst>
                </a:gridCol>
                <a:gridCol w="926874">
                  <a:extLst>
                    <a:ext uri="{9D8B030D-6E8A-4147-A177-3AD203B41FA5}">
                      <a16:colId xmlns:a16="http://schemas.microsoft.com/office/drawing/2014/main" val="3313506797"/>
                    </a:ext>
                  </a:extLst>
                </a:gridCol>
                <a:gridCol w="1221546">
                  <a:extLst>
                    <a:ext uri="{9D8B030D-6E8A-4147-A177-3AD203B41FA5}">
                      <a16:colId xmlns:a16="http://schemas.microsoft.com/office/drawing/2014/main" val="4220892195"/>
                    </a:ext>
                  </a:extLst>
                </a:gridCol>
              </a:tblGrid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192094"/>
                  </a:ext>
                </a:extLst>
              </a:tr>
              <a:tr h="48254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Accounts Receivable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Allowance for doubtful account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797278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35,000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5016"/>
                  </a:ext>
                </a:extLst>
              </a:tr>
              <a:tr h="4825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757353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(2) 800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(1) 800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862445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418210"/>
                  </a:ext>
                </a:extLst>
              </a:tr>
              <a:tr h="24561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20,000</a:t>
                      </a:r>
                      <a:endParaRPr lang="en-US" sz="20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1,000</a:t>
                      </a:r>
                      <a:endParaRPr lang="en-US" sz="20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682875"/>
                  </a:ext>
                </a:extLst>
              </a:tr>
            </a:tbl>
          </a:graphicData>
        </a:graphic>
      </p:graphicFrame>
      <p:sp>
        <p:nvSpPr>
          <p:cNvPr id="13" name="Rectangle 5">
            <a:extLst>
              <a:ext uri="{FF2B5EF4-FFF2-40B4-BE49-F238E27FC236}">
                <a16:creationId xmlns:a16="http://schemas.microsoft.com/office/drawing/2014/main" id="{8239C7C0-FB73-0EC4-23A7-46C03081E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3013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3E489FB6-DE52-9F15-E52D-68EEDA1DB985}"/>
              </a:ext>
            </a:extLst>
          </p:cNvPr>
          <p:cNvSpPr txBox="1"/>
          <p:nvPr/>
        </p:nvSpPr>
        <p:spPr>
          <a:xfrm>
            <a:off x="9378952" y="2981674"/>
            <a:ext cx="2197100" cy="517176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Increase : $800</a:t>
            </a:r>
            <a:endParaRPr lang="en-US" kern="100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F27E31EB-B054-E490-61C0-BDFFCD14B3B5}"/>
              </a:ext>
            </a:extLst>
          </p:cNvPr>
          <p:cNvSpPr/>
          <p:nvPr/>
        </p:nvSpPr>
        <p:spPr>
          <a:xfrm>
            <a:off x="8940801" y="2449063"/>
            <a:ext cx="209550" cy="1348237"/>
          </a:xfrm>
          <a:prstGeom prst="righ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A6705A1-0785-3A16-34EE-56CB53062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149908"/>
              </p:ext>
            </p:extLst>
          </p:nvPr>
        </p:nvGraphicFramePr>
        <p:xfrm>
          <a:off x="1231900" y="4710751"/>
          <a:ext cx="9937752" cy="1603695"/>
        </p:xfrm>
        <a:graphic>
          <a:graphicData uri="http://schemas.openxmlformats.org/drawingml/2006/table">
            <a:tbl>
              <a:tblPr firstRow="1" firstCol="1" bandRow="1"/>
              <a:tblGrid>
                <a:gridCol w="3497530">
                  <a:extLst>
                    <a:ext uri="{9D8B030D-6E8A-4147-A177-3AD203B41FA5}">
                      <a16:colId xmlns:a16="http://schemas.microsoft.com/office/drawing/2014/main" val="2565527436"/>
                    </a:ext>
                  </a:extLst>
                </a:gridCol>
                <a:gridCol w="2714032">
                  <a:extLst>
                    <a:ext uri="{9D8B030D-6E8A-4147-A177-3AD203B41FA5}">
                      <a16:colId xmlns:a16="http://schemas.microsoft.com/office/drawing/2014/main" val="1169108132"/>
                    </a:ext>
                  </a:extLst>
                </a:gridCol>
                <a:gridCol w="1845542">
                  <a:extLst>
                    <a:ext uri="{9D8B030D-6E8A-4147-A177-3AD203B41FA5}">
                      <a16:colId xmlns:a16="http://schemas.microsoft.com/office/drawing/2014/main" val="3600501158"/>
                    </a:ext>
                  </a:extLst>
                </a:gridCol>
                <a:gridCol w="1880648">
                  <a:extLst>
                    <a:ext uri="{9D8B030D-6E8A-4147-A177-3AD203B41FA5}">
                      <a16:colId xmlns:a16="http://schemas.microsoft.com/office/drawing/2014/main" val="33278197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Method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Account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2025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2026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535252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Allowance (GAAP)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$800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7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 (NRV)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$19,000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 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316567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Direct write-off (NonGAAP)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Bad Debt Expense</a:t>
                      </a:r>
                      <a:endParaRPr lang="en-US" sz="1600" kern="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$600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71089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A/R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$20,000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Arial" panose="020B0604020202020204" pitchFamily="34" charset="0"/>
                        </a:rPr>
                        <a:t>$19,400</a:t>
                      </a:r>
                      <a:endParaRPr lang="en-US" sz="1600" kern="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57201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6DDCB088-1B0B-DD8D-C00A-9F3A232E30A9}"/>
              </a:ext>
            </a:extLst>
          </p:cNvPr>
          <p:cNvSpPr/>
          <p:nvPr/>
        </p:nvSpPr>
        <p:spPr>
          <a:xfrm>
            <a:off x="4470400" y="2981674"/>
            <a:ext cx="927100" cy="488601"/>
          </a:xfrm>
          <a:prstGeom prst="rect">
            <a:avLst/>
          </a:prstGeom>
          <a:solidFill>
            <a:srgbClr val="C6E0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667A0E-90AF-8D51-0DFD-F2DFF4439E8E}"/>
              </a:ext>
            </a:extLst>
          </p:cNvPr>
          <p:cNvSpPr/>
          <p:nvPr/>
        </p:nvSpPr>
        <p:spPr>
          <a:xfrm>
            <a:off x="7772400" y="3032474"/>
            <a:ext cx="927100" cy="488601"/>
          </a:xfrm>
          <a:prstGeom prst="rect">
            <a:avLst/>
          </a:prstGeom>
          <a:solidFill>
            <a:srgbClr val="F8CBA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2F7AEE-DF68-205B-1690-DC433B484085}"/>
              </a:ext>
            </a:extLst>
          </p:cNvPr>
          <p:cNvSpPr/>
          <p:nvPr/>
        </p:nvSpPr>
        <p:spPr>
          <a:xfrm>
            <a:off x="7518400" y="50546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3A1F06A-4751-8111-CA48-4FDFCC2175C9}"/>
              </a:ext>
            </a:extLst>
          </p:cNvPr>
          <p:cNvSpPr/>
          <p:nvPr/>
        </p:nvSpPr>
        <p:spPr>
          <a:xfrm>
            <a:off x="7518400" y="53594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B426D1-079A-8A5C-AFCA-B9E35B88D164}"/>
              </a:ext>
            </a:extLst>
          </p:cNvPr>
          <p:cNvSpPr/>
          <p:nvPr/>
        </p:nvSpPr>
        <p:spPr>
          <a:xfrm>
            <a:off x="7505700" y="56769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71439F-941A-0833-6368-6FA2C2F44478}"/>
              </a:ext>
            </a:extLst>
          </p:cNvPr>
          <p:cNvSpPr/>
          <p:nvPr/>
        </p:nvSpPr>
        <p:spPr>
          <a:xfrm>
            <a:off x="7493000" y="59944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D9E26AC-4A24-1224-EED2-90076EA6033A}"/>
              </a:ext>
            </a:extLst>
          </p:cNvPr>
          <p:cNvSpPr/>
          <p:nvPr/>
        </p:nvSpPr>
        <p:spPr>
          <a:xfrm>
            <a:off x="9385300" y="50800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B57104-0AFC-356F-E65E-AD5378A305AA}"/>
              </a:ext>
            </a:extLst>
          </p:cNvPr>
          <p:cNvSpPr/>
          <p:nvPr/>
        </p:nvSpPr>
        <p:spPr>
          <a:xfrm>
            <a:off x="9385300" y="53848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4718956-892C-540F-A38F-4191DD75F178}"/>
              </a:ext>
            </a:extLst>
          </p:cNvPr>
          <p:cNvSpPr/>
          <p:nvPr/>
        </p:nvSpPr>
        <p:spPr>
          <a:xfrm>
            <a:off x="9372600" y="57023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0F9BEF-1F59-62E0-6E73-BFB6E6E4F411}"/>
              </a:ext>
            </a:extLst>
          </p:cNvPr>
          <p:cNvSpPr/>
          <p:nvPr/>
        </p:nvSpPr>
        <p:spPr>
          <a:xfrm>
            <a:off x="9359900" y="6019800"/>
            <a:ext cx="1784352" cy="279400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5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64ACC-09F2-DD05-6112-78459FD4E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058A0-9AD5-99DC-09C2-518A5921A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Alternative Timing of Revenue Recognition</a:t>
            </a:r>
          </a:p>
        </p:txBody>
      </p:sp>
    </p:spTree>
    <p:extLst>
      <p:ext uri="{BB962C8B-B14F-4D97-AF65-F5344CB8AC3E}">
        <p14:creationId xmlns:p14="http://schemas.microsoft.com/office/powerpoint/2010/main" val="832607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839B3-B2AA-F8F8-26AE-78AEEFB16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4">
            <a:extLst>
              <a:ext uri="{FF2B5EF4-FFF2-40B4-BE49-F238E27FC236}">
                <a16:creationId xmlns:a16="http://schemas.microsoft.com/office/drawing/2014/main" id="{1DC68417-99FE-77E8-36FD-03FF0D964DE4}"/>
              </a:ext>
            </a:extLst>
          </p:cNvPr>
          <p:cNvSpPr/>
          <p:nvPr/>
        </p:nvSpPr>
        <p:spPr>
          <a:xfrm>
            <a:off x="442586" y="5392454"/>
            <a:ext cx="3531025" cy="1253378"/>
          </a:xfrm>
          <a:prstGeom prst="roundRect">
            <a:avLst>
              <a:gd name="adj" fmla="val 673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4">
            <a:extLst>
              <a:ext uri="{FF2B5EF4-FFF2-40B4-BE49-F238E27FC236}">
                <a16:creationId xmlns:a16="http://schemas.microsoft.com/office/drawing/2014/main" id="{16BF908A-A56A-5005-A541-4AE8C016C267}"/>
              </a:ext>
            </a:extLst>
          </p:cNvPr>
          <p:cNvSpPr/>
          <p:nvPr/>
        </p:nvSpPr>
        <p:spPr>
          <a:xfrm>
            <a:off x="420196" y="3773252"/>
            <a:ext cx="11162204" cy="1468890"/>
          </a:xfrm>
          <a:prstGeom prst="roundRect">
            <a:avLst>
              <a:gd name="adj" fmla="val 6736"/>
            </a:avLst>
          </a:prstGeom>
          <a:solidFill>
            <a:srgbClr val="E5FCED"/>
          </a:solidFill>
          <a:ln w="9525">
            <a:solidFill>
              <a:srgbClr val="15803D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A5A85C-ED9E-4AC9-4F1A-8DB711E91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Illustration – Installment vs. Point-of-Sale Method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172209D3-7AC7-252B-89DB-A1EDB854FA09}"/>
              </a:ext>
            </a:extLst>
          </p:cNvPr>
          <p:cNvSpPr/>
          <p:nvPr/>
        </p:nvSpPr>
        <p:spPr>
          <a:xfrm>
            <a:off x="508000" y="1265129"/>
            <a:ext cx="11074400" cy="991516"/>
          </a:xfrm>
          <a:prstGeom prst="roundRect">
            <a:avLst>
              <a:gd name="adj" fmla="val 748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F3284D1-5A75-A272-EDE8-9FE09C5F81EA}"/>
              </a:ext>
            </a:extLst>
          </p:cNvPr>
          <p:cNvSpPr/>
          <p:nvPr/>
        </p:nvSpPr>
        <p:spPr>
          <a:xfrm>
            <a:off x="736601" y="1440494"/>
            <a:ext cx="10687136" cy="898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Scenario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: 딜러가 자동차를 $15,000(원가 $12,000)에 판매함. 구매자는 $1,500을 계약금으로 지급하고, 매월 $1,500씩 9회 납부하기로 약정함.</a:t>
            </a:r>
            <a:endParaRPr lang="en-US" sz="2000" b="1" dirty="0">
              <a:solidFill>
                <a:srgbClr val="1E40AF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334976B2-CCB2-2BF6-2980-9B7DA4FDF545}"/>
              </a:ext>
            </a:extLst>
          </p:cNvPr>
          <p:cNvSpPr/>
          <p:nvPr/>
        </p:nvSpPr>
        <p:spPr>
          <a:xfrm>
            <a:off x="477022" y="2367194"/>
            <a:ext cx="11105378" cy="1202724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13">
            <a:extLst>
              <a:ext uri="{FF2B5EF4-FFF2-40B4-BE49-F238E27FC236}">
                <a16:creationId xmlns:a16="http://schemas.microsoft.com/office/drawing/2014/main" id="{4317742A-B531-D8F9-DBFC-80484B54A1F1}"/>
              </a:ext>
            </a:extLst>
          </p:cNvPr>
          <p:cNvSpPr/>
          <p:nvPr/>
        </p:nvSpPr>
        <p:spPr>
          <a:xfrm>
            <a:off x="780553" y="2556662"/>
            <a:ext cx="10763128" cy="70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ko-KR" sz="2000" b="1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Installment method를 사용해야 하는 경우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고객의 신용 이력이 좋지 않아 $15,000 전액의 회수가 불확실한 경우, 딜러는 수취한 현금의 범위 내에서만 revenues와 costs를 인식해야 함.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400" dirty="0"/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3B4B88C0-02CC-7811-DC58-7E5C2B49C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471563"/>
              </p:ext>
            </p:extLst>
          </p:nvPr>
        </p:nvGraphicFramePr>
        <p:xfrm>
          <a:off x="664912" y="3918462"/>
          <a:ext cx="8886516" cy="1132122"/>
        </p:xfrm>
        <a:graphic>
          <a:graphicData uri="http://schemas.openxmlformats.org/drawingml/2006/table">
            <a:tbl>
              <a:tblPr firstRow="1" firstCol="1" bandRow="1"/>
              <a:tblGrid>
                <a:gridCol w="2273329">
                  <a:extLst>
                    <a:ext uri="{9D8B030D-6E8A-4147-A177-3AD203B41FA5}">
                      <a16:colId xmlns:a16="http://schemas.microsoft.com/office/drawing/2014/main" val="1287607648"/>
                    </a:ext>
                  </a:extLst>
                </a:gridCol>
                <a:gridCol w="877425">
                  <a:extLst>
                    <a:ext uri="{9D8B030D-6E8A-4147-A177-3AD203B41FA5}">
                      <a16:colId xmlns:a16="http://schemas.microsoft.com/office/drawing/2014/main" val="3109608602"/>
                    </a:ext>
                  </a:extLst>
                </a:gridCol>
                <a:gridCol w="1116724">
                  <a:extLst>
                    <a:ext uri="{9D8B030D-6E8A-4147-A177-3AD203B41FA5}">
                      <a16:colId xmlns:a16="http://schemas.microsoft.com/office/drawing/2014/main" val="3426945311"/>
                    </a:ext>
                  </a:extLst>
                </a:gridCol>
                <a:gridCol w="1050252">
                  <a:extLst>
                    <a:ext uri="{9D8B030D-6E8A-4147-A177-3AD203B41FA5}">
                      <a16:colId xmlns:a16="http://schemas.microsoft.com/office/drawing/2014/main" val="3895869771"/>
                    </a:ext>
                  </a:extLst>
                </a:gridCol>
                <a:gridCol w="332358">
                  <a:extLst>
                    <a:ext uri="{9D8B030D-6E8A-4147-A177-3AD203B41FA5}">
                      <a16:colId xmlns:a16="http://schemas.microsoft.com/office/drawing/2014/main" val="2801108726"/>
                    </a:ext>
                  </a:extLst>
                </a:gridCol>
                <a:gridCol w="1302844">
                  <a:extLst>
                    <a:ext uri="{9D8B030D-6E8A-4147-A177-3AD203B41FA5}">
                      <a16:colId xmlns:a16="http://schemas.microsoft.com/office/drawing/2014/main" val="2621001284"/>
                    </a:ext>
                  </a:extLst>
                </a:gridCol>
                <a:gridCol w="1036958">
                  <a:extLst>
                    <a:ext uri="{9D8B030D-6E8A-4147-A177-3AD203B41FA5}">
                      <a16:colId xmlns:a16="http://schemas.microsoft.com/office/drawing/2014/main" val="4203013003"/>
                    </a:ext>
                  </a:extLst>
                </a:gridCol>
                <a:gridCol w="896626">
                  <a:extLst>
                    <a:ext uri="{9D8B030D-6E8A-4147-A177-3AD203B41FA5}">
                      <a16:colId xmlns:a16="http://schemas.microsoft.com/office/drawing/2014/main" val="1980527015"/>
                    </a:ext>
                  </a:extLst>
                </a:gridCol>
              </a:tblGrid>
              <a:tr h="325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Installment method</a:t>
                      </a:r>
                      <a:endParaRPr lang="en-US" sz="1600" b="1" kern="100" dirty="0">
                        <a:solidFill>
                          <a:srgbClr val="C00000"/>
                        </a:solidFill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Now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1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2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 3-8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Month 9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 b="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860138"/>
                  </a:ext>
                </a:extLst>
              </a:tr>
              <a:tr h="2586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Revenue . . .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$1,500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$15,000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638081"/>
                  </a:ext>
                </a:extLst>
              </a:tr>
              <a:tr h="2586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COGS. . . . .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(1,200)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(12,000)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9781219"/>
                  </a:ext>
                </a:extLst>
              </a:tr>
              <a:tr h="2776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Gross profit . . . . . .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9530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 algn="ctr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 algn="ctr">
                        <a:lnSpc>
                          <a:spcPts val="100"/>
                        </a:lnSpc>
                        <a:buNone/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>
                        <a:lnSpc>
                          <a:spcPts val="100"/>
                        </a:lnSpc>
                        <a:buNone/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$ 3,000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6821803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8E450501-4D75-21C0-C00F-6382A6FC4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551674"/>
              </p:ext>
            </p:extLst>
          </p:nvPr>
        </p:nvGraphicFramePr>
        <p:xfrm>
          <a:off x="557982" y="5462508"/>
          <a:ext cx="2123317" cy="1155956"/>
        </p:xfrm>
        <a:graphic>
          <a:graphicData uri="http://schemas.openxmlformats.org/drawingml/2006/table">
            <a:tbl>
              <a:tblPr firstRow="1" firstCol="1" bandRow="1"/>
              <a:tblGrid>
                <a:gridCol w="1192750">
                  <a:extLst>
                    <a:ext uri="{9D8B030D-6E8A-4147-A177-3AD203B41FA5}">
                      <a16:colId xmlns:a16="http://schemas.microsoft.com/office/drawing/2014/main" val="4152764588"/>
                    </a:ext>
                  </a:extLst>
                </a:gridCol>
                <a:gridCol w="930567">
                  <a:extLst>
                    <a:ext uri="{9D8B030D-6E8A-4147-A177-3AD203B41FA5}">
                      <a16:colId xmlns:a16="http://schemas.microsoft.com/office/drawing/2014/main" val="1290672136"/>
                    </a:ext>
                  </a:extLst>
                </a:gridCol>
              </a:tblGrid>
              <a:tr h="454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Point-of-Sale method</a:t>
                      </a:r>
                      <a:endParaRPr lang="en-US" sz="1600" b="1" kern="1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Now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512628"/>
                  </a:ext>
                </a:extLst>
              </a:tr>
              <a:tr h="2203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Revenue 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$15,000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3577425"/>
                  </a:ext>
                </a:extLst>
              </a:tr>
              <a:tr h="2203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COGS</a:t>
                      </a:r>
                      <a:endParaRPr lang="en-US" sz="1600" b="0" kern="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(12,000)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566457"/>
                  </a:ext>
                </a:extLst>
              </a:tr>
              <a:tr h="2357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Gross profit </a:t>
                      </a:r>
                      <a:endParaRPr lang="en-US" sz="1600" b="0" kern="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 marR="0">
                        <a:lnSpc>
                          <a:spcPts val="100"/>
                        </a:lnSpc>
                        <a:buNone/>
                      </a:pPr>
                      <a:r>
                        <a:rPr lang="en-US" sz="1400" b="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Arial" panose="020B0604020202020204" pitchFamily="34" charset="0"/>
                        </a:rPr>
                        <a:t>$ 3,000</a:t>
                      </a:r>
                      <a:endParaRPr lang="en-US" sz="1600" b="0" kern="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452507"/>
                  </a:ext>
                </a:extLst>
              </a:tr>
            </a:tbl>
          </a:graphicData>
        </a:graphic>
      </p:graphicFrame>
      <p:grpSp>
        <p:nvGrpSpPr>
          <p:cNvPr id="55" name="Group 54">
            <a:extLst>
              <a:ext uri="{FF2B5EF4-FFF2-40B4-BE49-F238E27FC236}">
                <a16:creationId xmlns:a16="http://schemas.microsoft.com/office/drawing/2014/main" id="{26DDA57D-D0ED-DC8F-E7C2-8AB3239E01A9}"/>
              </a:ext>
            </a:extLst>
          </p:cNvPr>
          <p:cNvGrpSpPr/>
          <p:nvPr/>
        </p:nvGrpSpPr>
        <p:grpSpPr>
          <a:xfrm>
            <a:off x="3645074" y="4411250"/>
            <a:ext cx="6964471" cy="2207214"/>
            <a:chOff x="3645074" y="4411250"/>
            <a:chExt cx="6964471" cy="2207214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D99ABD4-ED4D-1AB8-3632-73DA3B836D89}"/>
                </a:ext>
              </a:extLst>
            </p:cNvPr>
            <p:cNvSpPr txBox="1"/>
            <p:nvPr/>
          </p:nvSpPr>
          <p:spPr>
            <a:xfrm>
              <a:off x="5073041" y="5695134"/>
              <a:ext cx="55365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dirty="0">
                  <a:latin typeface="Arial" panose="020B0604020202020204" pitchFamily="34" charset="0"/>
                  <a:ea typeface="맑은 고딕"/>
                  <a:cs typeface="Arial" panose="020B0604020202020204" pitchFamily="34" charset="0"/>
                </a:rPr>
                <a:t>Installment method 하에서는 각 $1,500의 대금이 회수될 때마다 revenue를 인식하고, 관련 expense도 비례적으로 인식함.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4A4B2D2-4E0F-0606-04B8-FE3260964991}"/>
                </a:ext>
              </a:extLst>
            </p:cNvPr>
            <p:cNvCxnSpPr/>
            <p:nvPr/>
          </p:nvCxnSpPr>
          <p:spPr>
            <a:xfrm>
              <a:off x="3645074" y="4446740"/>
              <a:ext cx="1427967" cy="1252602"/>
            </a:xfrm>
            <a:prstGeom prst="straightConnector1">
              <a:avLst/>
            </a:prstGeom>
            <a:ln w="12700">
              <a:solidFill>
                <a:srgbClr val="15803D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CE4AFFA9-936D-56DA-642B-E29E930C08B4}"/>
                </a:ext>
              </a:extLst>
            </p:cNvPr>
            <p:cNvCxnSpPr/>
            <p:nvPr/>
          </p:nvCxnSpPr>
          <p:spPr>
            <a:xfrm>
              <a:off x="4586612" y="4411250"/>
              <a:ext cx="1427967" cy="1252602"/>
            </a:xfrm>
            <a:prstGeom prst="straightConnector1">
              <a:avLst/>
            </a:prstGeom>
            <a:ln w="12700">
              <a:solidFill>
                <a:srgbClr val="15803D"/>
              </a:solidFill>
              <a:tailEnd type="triangl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4350" name="Group 260"/>
          <p:cNvGrpSpPr>
            <a:grpSpLocks/>
          </p:cNvGrpSpPr>
          <p:nvPr/>
        </p:nvGrpSpPr>
        <p:grpSpPr bwMode="auto">
          <a:xfrm>
            <a:off x="0" y="0"/>
            <a:ext cx="355600" cy="6350"/>
            <a:chOff x="0" y="0"/>
            <a:chExt cx="355600" cy="6350"/>
          </a:xfrm>
        </p:grpSpPr>
      </p:grpSp>
      <p:grpSp>
        <p:nvGrpSpPr>
          <p:cNvPr id="14364" name="Group 238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62" name="Group 240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60" name="Group 242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8" name="Group 1226079293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6" name="Group 256"/>
          <p:cNvGrpSpPr>
            <a:grpSpLocks/>
          </p:cNvGrpSpPr>
          <p:nvPr/>
        </p:nvGrpSpPr>
        <p:grpSpPr bwMode="auto">
          <a:xfrm>
            <a:off x="0" y="0"/>
            <a:ext cx="304800" cy="6350"/>
            <a:chOff x="0" y="0"/>
            <a:chExt cx="304800" cy="6350"/>
          </a:xfrm>
        </p:grpSpPr>
      </p:grpSp>
      <p:grpSp>
        <p:nvGrpSpPr>
          <p:cNvPr id="14354" name="Group 258"/>
          <p:cNvGrpSpPr>
            <a:grpSpLocks/>
          </p:cNvGrpSpPr>
          <p:nvPr/>
        </p:nvGrpSpPr>
        <p:grpSpPr bwMode="auto">
          <a:xfrm>
            <a:off x="0" y="0"/>
            <a:ext cx="355600" cy="6350"/>
            <a:chOff x="0" y="0"/>
            <a:chExt cx="355600" cy="6350"/>
          </a:xfrm>
        </p:grpSpPr>
      </p:grpSp>
    </p:spTree>
    <p:extLst>
      <p:ext uri="{BB962C8B-B14F-4D97-AF65-F5344CB8AC3E}">
        <p14:creationId xmlns:p14="http://schemas.microsoft.com/office/powerpoint/2010/main" val="416083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8" grpId="0" animBg="1"/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21792" y="1183053"/>
            <a:ext cx="4206240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" name="Text 2"/>
          <p:cNvSpPr/>
          <p:nvPr/>
        </p:nvSpPr>
        <p:spPr>
          <a:xfrm>
            <a:off x="621791" y="1183053"/>
            <a:ext cx="4206239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인도 전</a:t>
            </a:r>
            <a:endParaRPr lang="en-US" sz="1867" dirty="0"/>
          </a:p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수익 인식</a:t>
            </a:r>
            <a:endParaRPr lang="en-US" sz="1867" dirty="0"/>
          </a:p>
        </p:txBody>
      </p:sp>
      <p:sp>
        <p:nvSpPr>
          <p:cNvPr id="5" name="Shape 3"/>
          <p:cNvSpPr/>
          <p:nvPr/>
        </p:nvSpPr>
        <p:spPr>
          <a:xfrm>
            <a:off x="4980432" y="1183053"/>
            <a:ext cx="2133599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4523233" y="1183053"/>
            <a:ext cx="3108960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인도 시점</a:t>
            </a:r>
            <a:endParaRPr lang="en-US" sz="1867" dirty="0"/>
          </a:p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수익 인식</a:t>
            </a:r>
            <a:endParaRPr lang="en-US" sz="1867" dirty="0"/>
          </a:p>
        </p:txBody>
      </p:sp>
      <p:sp>
        <p:nvSpPr>
          <p:cNvPr id="7" name="Shape 5"/>
          <p:cNvSpPr/>
          <p:nvPr/>
        </p:nvSpPr>
        <p:spPr>
          <a:xfrm>
            <a:off x="7266431" y="1183053"/>
            <a:ext cx="4328161" cy="67056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8" name="Text 6"/>
          <p:cNvSpPr/>
          <p:nvPr/>
        </p:nvSpPr>
        <p:spPr>
          <a:xfrm>
            <a:off x="7266431" y="1183053"/>
            <a:ext cx="4328161" cy="670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인도 후</a:t>
            </a:r>
            <a:endParaRPr lang="en-US" sz="1867" dirty="0"/>
          </a:p>
          <a:p>
            <a:pPr algn="ctr"/>
            <a:r>
              <a:rPr lang="ko-KR" sz="1867" b="1" dirty="0">
                <a:solidFill>
                  <a:srgbClr val="FFFFFF"/>
                </a:solidFill>
                <a:ea typeface="맑은 고딕" pitchFamily="34" charset="-122"/>
                <a:cs typeface="Georgia" pitchFamily="34" charset="-120"/>
              </a:rPr>
              <a:t>수익 인식</a:t>
            </a:r>
            <a:endParaRPr lang="en-US" sz="1867" dirty="0"/>
          </a:p>
        </p:txBody>
      </p:sp>
      <p:sp>
        <p:nvSpPr>
          <p:cNvPr id="9" name="Shape 7"/>
          <p:cNvSpPr/>
          <p:nvPr/>
        </p:nvSpPr>
        <p:spPr>
          <a:xfrm>
            <a:off x="49987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49987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제품이 설계·생산되고,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건설 계약이 진행 중이며,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광물이 발견되는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단계.</a:t>
            </a:r>
            <a:endParaRPr lang="en-US" sz="1467" dirty="0"/>
          </a:p>
        </p:txBody>
      </p:sp>
      <p:sp>
        <p:nvSpPr>
          <p:cNvPr id="11" name="Shape 9"/>
          <p:cNvSpPr/>
          <p:nvPr/>
        </p:nvSpPr>
        <p:spPr>
          <a:xfrm>
            <a:off x="275539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2" name="Text 10"/>
          <p:cNvSpPr/>
          <p:nvPr/>
        </p:nvSpPr>
        <p:spPr>
          <a:xfrm>
            <a:off x="275539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제품이 완성되어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판매 가능한 상태.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계약 완료.</a:t>
            </a:r>
            <a:endParaRPr lang="en-US" sz="1467" dirty="0"/>
          </a:p>
        </p:txBody>
      </p:sp>
      <p:sp>
        <p:nvSpPr>
          <p:cNvPr id="13" name="Shape 11"/>
          <p:cNvSpPr/>
          <p:nvPr/>
        </p:nvSpPr>
        <p:spPr>
          <a:xfrm>
            <a:off x="501091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501091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제품 또는 서비스를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고객에게 인도.</a:t>
            </a:r>
            <a:endParaRPr lang="en-US" sz="1467" dirty="0"/>
          </a:p>
        </p:txBody>
      </p:sp>
      <p:sp>
        <p:nvSpPr>
          <p:cNvPr id="15" name="Shape 13"/>
          <p:cNvSpPr/>
          <p:nvPr/>
        </p:nvSpPr>
        <p:spPr>
          <a:xfrm>
            <a:off x="726643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6" name="Text 14"/>
          <p:cNvSpPr/>
          <p:nvPr/>
        </p:nvSpPr>
        <p:spPr>
          <a:xfrm>
            <a:off x="726643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제품 또는 서비스에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대한 현금이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회수됨.</a:t>
            </a:r>
            <a:endParaRPr lang="en-US" sz="1467" dirty="0"/>
          </a:p>
        </p:txBody>
      </p:sp>
      <p:sp>
        <p:nvSpPr>
          <p:cNvPr id="17" name="Shape 15"/>
          <p:cNvSpPr/>
          <p:nvPr/>
        </p:nvSpPr>
        <p:spPr>
          <a:xfrm>
            <a:off x="9521952" y="2522765"/>
            <a:ext cx="2072640" cy="1341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27FB8"/>
            </a:solidFill>
            <a:prstDash val="dash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6"/>
          <p:cNvSpPr/>
          <p:nvPr/>
        </p:nvSpPr>
        <p:spPr>
          <a:xfrm>
            <a:off x="9521952" y="2522765"/>
            <a:ext cx="207264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반품권이</a:t>
            </a:r>
            <a:endParaRPr lang="en-US" sz="1467" dirty="0"/>
          </a:p>
          <a:p>
            <a:pPr algn="ctr"/>
            <a:r>
              <a:rPr lang="ko-KR" sz="1467" dirty="0">
                <a:solidFill>
                  <a:srgbClr val="2D2D2D"/>
                </a:solidFill>
                <a:ea typeface="맑은 고딕" pitchFamily="34" charset="-122"/>
                <a:cs typeface="Calibri" pitchFamily="34" charset="-120"/>
              </a:rPr>
              <a:t>소멸.</a:t>
            </a:r>
            <a:endParaRPr lang="en-US" sz="1467" dirty="0"/>
          </a:p>
        </p:txBody>
      </p:sp>
      <p:sp>
        <p:nvSpPr>
          <p:cNvPr id="19" name="Shape 17"/>
          <p:cNvSpPr/>
          <p:nvPr/>
        </p:nvSpPr>
        <p:spPr>
          <a:xfrm>
            <a:off x="861804" y="4463566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0" name="Text 18"/>
          <p:cNvSpPr/>
          <p:nvPr/>
        </p:nvSpPr>
        <p:spPr>
          <a:xfrm>
            <a:off x="841814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Percentage-of-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completion method</a:t>
            </a:r>
            <a:endParaRPr lang="en-US" sz="1467" dirty="0"/>
          </a:p>
        </p:txBody>
      </p:sp>
      <p:sp>
        <p:nvSpPr>
          <p:cNvPr id="21" name="Shape 19"/>
          <p:cNvSpPr/>
          <p:nvPr/>
        </p:nvSpPr>
        <p:spPr>
          <a:xfrm>
            <a:off x="3047431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2" name="Text 20"/>
          <p:cNvSpPr/>
          <p:nvPr/>
        </p:nvSpPr>
        <p:spPr>
          <a:xfrm>
            <a:off x="3033120" y="4512331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Completed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contract method</a:t>
            </a:r>
            <a:endParaRPr lang="en-US" sz="1467" dirty="0"/>
          </a:p>
        </p:txBody>
      </p:sp>
      <p:sp>
        <p:nvSpPr>
          <p:cNvPr id="23" name="Shape 21"/>
          <p:cNvSpPr/>
          <p:nvPr/>
        </p:nvSpPr>
        <p:spPr>
          <a:xfrm>
            <a:off x="5269784" y="4463566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4" name="Text 22"/>
          <p:cNvSpPr/>
          <p:nvPr/>
        </p:nvSpPr>
        <p:spPr>
          <a:xfrm>
            <a:off x="5269784" y="4463566"/>
            <a:ext cx="1348775" cy="937790"/>
          </a:xfrm>
          <a:prstGeom prst="rect">
            <a:avLst/>
          </a:prstGeom>
          <a:solidFill>
            <a:srgbClr val="C6E0B4"/>
          </a:solidFill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Time-of-sale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5" name="Shape 23"/>
          <p:cNvSpPr/>
          <p:nvPr/>
        </p:nvSpPr>
        <p:spPr>
          <a:xfrm>
            <a:off x="6983469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6" name="Text 24"/>
          <p:cNvSpPr/>
          <p:nvPr/>
        </p:nvSpPr>
        <p:spPr>
          <a:xfrm>
            <a:off x="6983469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Installment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7" name="Shape 25"/>
          <p:cNvSpPr/>
          <p:nvPr/>
        </p:nvSpPr>
        <p:spPr>
          <a:xfrm>
            <a:off x="8484493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8" name="Text 26"/>
          <p:cNvSpPr/>
          <p:nvPr/>
        </p:nvSpPr>
        <p:spPr>
          <a:xfrm>
            <a:off x="8484493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Cost-recovery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method</a:t>
            </a:r>
            <a:endParaRPr lang="en-US" sz="1467" dirty="0"/>
          </a:p>
        </p:txBody>
      </p:sp>
      <p:sp>
        <p:nvSpPr>
          <p:cNvPr id="29" name="Shape 27"/>
          <p:cNvSpPr/>
          <p:nvPr/>
        </p:nvSpPr>
        <p:spPr>
          <a:xfrm>
            <a:off x="10059949" y="4463563"/>
            <a:ext cx="1348775" cy="937790"/>
          </a:xfrm>
          <a:prstGeom prst="rect">
            <a:avLst/>
          </a:prstGeom>
          <a:solidFill>
            <a:srgbClr val="FFFFFF"/>
          </a:solidFill>
          <a:ln w="25400">
            <a:solidFill>
              <a:srgbClr val="1F4899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30" name="Text 28"/>
          <p:cNvSpPr/>
          <p:nvPr/>
        </p:nvSpPr>
        <p:spPr>
          <a:xfrm>
            <a:off x="10059949" y="4463563"/>
            <a:ext cx="1348775" cy="9377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Right-of-return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expiration method</a:t>
            </a:r>
            <a:endParaRPr lang="en-US" sz="1467" dirty="0"/>
          </a:p>
          <a:p>
            <a:pPr algn="ctr"/>
            <a:r>
              <a:rPr lang="en-US" sz="1467" b="1" dirty="0">
                <a:solidFill>
                  <a:srgbClr val="14305F"/>
                </a:solidFill>
                <a:ea typeface="Calibri" pitchFamily="34" charset="-122"/>
                <a:cs typeface="Calibri" pitchFamily="34" charset="-120"/>
              </a:rPr>
              <a:t>(FAS 48)</a:t>
            </a:r>
            <a:endParaRPr lang="en-US" sz="1467" dirty="0"/>
          </a:p>
        </p:txBody>
      </p:sp>
      <p:sp>
        <p:nvSpPr>
          <p:cNvPr id="41" name="Shape 39"/>
          <p:cNvSpPr/>
          <p:nvPr/>
        </p:nvSpPr>
        <p:spPr>
          <a:xfrm>
            <a:off x="2617177" y="5871321"/>
            <a:ext cx="2732557" cy="426720"/>
          </a:xfrm>
          <a:prstGeom prst="rect">
            <a:avLst/>
          </a:prstGeom>
          <a:solidFill>
            <a:srgbClr val="627FB8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3" name="Text 41"/>
          <p:cNvSpPr/>
          <p:nvPr/>
        </p:nvSpPr>
        <p:spPr>
          <a:xfrm>
            <a:off x="2617177" y="5871321"/>
            <a:ext cx="2732557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RELEVANCE</a:t>
            </a:r>
            <a:endParaRPr lang="en-US" sz="1867" dirty="0"/>
          </a:p>
        </p:txBody>
      </p:sp>
      <p:sp>
        <p:nvSpPr>
          <p:cNvPr id="44" name="Shape 42"/>
          <p:cNvSpPr/>
          <p:nvPr/>
        </p:nvSpPr>
        <p:spPr>
          <a:xfrm>
            <a:off x="6508691" y="5871321"/>
            <a:ext cx="2732557" cy="426720"/>
          </a:xfrm>
          <a:prstGeom prst="rect">
            <a:avLst/>
          </a:prstGeom>
          <a:solidFill>
            <a:srgbClr val="1F4899"/>
          </a:solidFill>
          <a:ln/>
        </p:spPr>
        <p:txBody>
          <a:bodyPr/>
          <a:lstStyle/>
          <a:p>
            <a:endParaRPr lang="en-US" sz="2400"/>
          </a:p>
        </p:txBody>
      </p:sp>
      <p:sp>
        <p:nvSpPr>
          <p:cNvPr id="46" name="Text 44"/>
          <p:cNvSpPr/>
          <p:nvPr/>
        </p:nvSpPr>
        <p:spPr>
          <a:xfrm>
            <a:off x="6508691" y="5871321"/>
            <a:ext cx="2732557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67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RELIABILITY</a:t>
            </a:r>
            <a:endParaRPr lang="en-US" sz="1867" dirty="0"/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26436EAE-E9CF-9939-3765-59922DBF0E55}"/>
              </a:ext>
            </a:extLst>
          </p:cNvPr>
          <p:cNvSpPr/>
          <p:nvPr/>
        </p:nvSpPr>
        <p:spPr>
          <a:xfrm rot="16200000">
            <a:off x="2379713" y="544250"/>
            <a:ext cx="519572" cy="3304179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1A855B84-639C-EA5C-0CFC-9DA140EA0347}"/>
              </a:ext>
            </a:extLst>
          </p:cNvPr>
          <p:cNvSpPr/>
          <p:nvPr/>
        </p:nvSpPr>
        <p:spPr>
          <a:xfrm rot="16200000">
            <a:off x="9209376" y="569057"/>
            <a:ext cx="519572" cy="3304179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4BD1FD2C-7F4B-99CB-D4BB-19178285459D}"/>
              </a:ext>
            </a:extLst>
          </p:cNvPr>
          <p:cNvSpPr/>
          <p:nvPr/>
        </p:nvSpPr>
        <p:spPr>
          <a:xfrm rot="16200000">
            <a:off x="5792341" y="1168456"/>
            <a:ext cx="519572" cy="2062851"/>
          </a:xfrm>
          <a:prstGeom prst="rightBrace">
            <a:avLst>
              <a:gd name="adj1" fmla="val 42043"/>
              <a:gd name="adj2" fmla="val 5032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33586CB-23D6-2422-0CAB-2C65181F13A2}"/>
              </a:ext>
            </a:extLst>
          </p:cNvPr>
          <p:cNvCxnSpPr>
            <a:stCxn id="19" idx="0"/>
            <a:endCxn id="10" idx="2"/>
          </p:cNvCxnSpPr>
          <p:nvPr/>
        </p:nvCxnSpPr>
        <p:spPr>
          <a:xfrm flipV="1">
            <a:off x="1536192" y="3863885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3928D6A-07B7-F4A3-FB78-7F9D81DA9805}"/>
              </a:ext>
            </a:extLst>
          </p:cNvPr>
          <p:cNvCxnSpPr/>
          <p:nvPr/>
        </p:nvCxnSpPr>
        <p:spPr>
          <a:xfrm flipV="1">
            <a:off x="3740677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B2C2199-202A-034A-5156-59A9CD2D934F}"/>
              </a:ext>
            </a:extLst>
          </p:cNvPr>
          <p:cNvCxnSpPr/>
          <p:nvPr/>
        </p:nvCxnSpPr>
        <p:spPr>
          <a:xfrm flipV="1">
            <a:off x="5944171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CA3A4D-1666-8653-C8A5-45C6A20811A3}"/>
              </a:ext>
            </a:extLst>
          </p:cNvPr>
          <p:cNvCxnSpPr/>
          <p:nvPr/>
        </p:nvCxnSpPr>
        <p:spPr>
          <a:xfrm flipV="1">
            <a:off x="7651475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612E722-F572-0C72-B882-AAB72DB814DC}"/>
              </a:ext>
            </a:extLst>
          </p:cNvPr>
          <p:cNvCxnSpPr/>
          <p:nvPr/>
        </p:nvCxnSpPr>
        <p:spPr>
          <a:xfrm flipV="1">
            <a:off x="9143855" y="3867426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6C97F87-7FC4-AC64-E1BB-862D8A9FF122}"/>
              </a:ext>
            </a:extLst>
          </p:cNvPr>
          <p:cNvCxnSpPr/>
          <p:nvPr/>
        </p:nvCxnSpPr>
        <p:spPr>
          <a:xfrm flipV="1">
            <a:off x="10734336" y="3856793"/>
            <a:ext cx="0" cy="59968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Arrow: Left 56">
            <a:extLst>
              <a:ext uri="{FF2B5EF4-FFF2-40B4-BE49-F238E27FC236}">
                <a16:creationId xmlns:a16="http://schemas.microsoft.com/office/drawing/2014/main" id="{A89669BE-6F33-337D-A59F-E1BD5029D867}"/>
              </a:ext>
            </a:extLst>
          </p:cNvPr>
          <p:cNvSpPr/>
          <p:nvPr/>
        </p:nvSpPr>
        <p:spPr>
          <a:xfrm>
            <a:off x="1499204" y="5817876"/>
            <a:ext cx="967421" cy="512064"/>
          </a:xfrm>
          <a:prstGeom prst="leftArrow">
            <a:avLst/>
          </a:prstGeom>
          <a:solidFill>
            <a:srgbClr val="627F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Left 57">
            <a:extLst>
              <a:ext uri="{FF2B5EF4-FFF2-40B4-BE49-F238E27FC236}">
                <a16:creationId xmlns:a16="http://schemas.microsoft.com/office/drawing/2014/main" id="{49FB205B-492C-12B5-4E75-ACCFB00F7268}"/>
              </a:ext>
            </a:extLst>
          </p:cNvPr>
          <p:cNvSpPr/>
          <p:nvPr/>
        </p:nvSpPr>
        <p:spPr>
          <a:xfrm rot="10800000">
            <a:off x="9405220" y="5828789"/>
            <a:ext cx="967421" cy="512064"/>
          </a:xfrm>
          <a:prstGeom prst="leftArrow">
            <a:avLst/>
          </a:prstGeom>
          <a:solidFill>
            <a:srgbClr val="1F4899"/>
          </a:solidFill>
          <a:ln>
            <a:solidFill>
              <a:srgbClr val="1F48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DCE22B07-F629-3834-F63B-EDA7026B3F18}"/>
              </a:ext>
            </a:extLst>
          </p:cNvPr>
          <p:cNvSpPr txBox="1">
            <a:spLocks/>
          </p:cNvSpPr>
          <p:nvPr/>
        </p:nvSpPr>
        <p:spPr>
          <a:xfrm>
            <a:off x="567068" y="274638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rgbClr val="1F4899"/>
                </a:solidFill>
              </a:rPr>
              <a:t>Alternative Timing of Revenue Recognition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E8646-B659-12A8-4B2F-F36CE230C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4">
            <a:extLst>
              <a:ext uri="{FF2B5EF4-FFF2-40B4-BE49-F238E27FC236}">
                <a16:creationId xmlns:a16="http://schemas.microsoft.com/office/drawing/2014/main" id="{2FA3F19F-1E9B-DF00-F077-2970F3F51D74}"/>
              </a:ext>
            </a:extLst>
          </p:cNvPr>
          <p:cNvSpPr/>
          <p:nvPr/>
        </p:nvSpPr>
        <p:spPr>
          <a:xfrm>
            <a:off x="7944952" y="1377602"/>
            <a:ext cx="3531025" cy="3650922"/>
          </a:xfrm>
          <a:prstGeom prst="roundRect">
            <a:avLst>
              <a:gd name="adj" fmla="val 2474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4">
            <a:extLst>
              <a:ext uri="{FF2B5EF4-FFF2-40B4-BE49-F238E27FC236}">
                <a16:creationId xmlns:a16="http://schemas.microsoft.com/office/drawing/2014/main" id="{750ECF9B-B9DD-4C85-A24B-32540AD19AC7}"/>
              </a:ext>
            </a:extLst>
          </p:cNvPr>
          <p:cNvSpPr/>
          <p:nvPr/>
        </p:nvSpPr>
        <p:spPr>
          <a:xfrm>
            <a:off x="4091232" y="1417638"/>
            <a:ext cx="3531025" cy="3610886"/>
          </a:xfrm>
          <a:prstGeom prst="roundRect">
            <a:avLst>
              <a:gd name="adj" fmla="val 2802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4">
            <a:extLst>
              <a:ext uri="{FF2B5EF4-FFF2-40B4-BE49-F238E27FC236}">
                <a16:creationId xmlns:a16="http://schemas.microsoft.com/office/drawing/2014/main" id="{59211A86-5797-A779-A65E-1236BF570C06}"/>
              </a:ext>
            </a:extLst>
          </p:cNvPr>
          <p:cNvSpPr/>
          <p:nvPr/>
        </p:nvSpPr>
        <p:spPr>
          <a:xfrm>
            <a:off x="331960" y="1417638"/>
            <a:ext cx="3531025" cy="3610886"/>
          </a:xfrm>
          <a:prstGeom prst="roundRect">
            <a:avLst>
              <a:gd name="adj" fmla="val 3786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46FCE6-3BDA-C434-2D3A-7AC8508FE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Takeaways</a:t>
            </a:r>
          </a:p>
        </p:txBody>
      </p:sp>
      <p:sp>
        <p:nvSpPr>
          <p:cNvPr id="25" name="Text 26">
            <a:extLst>
              <a:ext uri="{FF2B5EF4-FFF2-40B4-BE49-F238E27FC236}">
                <a16:creationId xmlns:a16="http://schemas.microsoft.com/office/drawing/2014/main" id="{D8098294-94D1-E15E-1472-B5F800BC5F29}"/>
              </a:ext>
            </a:extLst>
          </p:cNvPr>
          <p:cNvSpPr/>
          <p:nvPr/>
        </p:nvSpPr>
        <p:spPr>
          <a:xfrm>
            <a:off x="255270" y="5397973"/>
            <a:ext cx="11222955" cy="991516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6" name="Text 13">
            <a:extLst>
              <a:ext uri="{FF2B5EF4-FFF2-40B4-BE49-F238E27FC236}">
                <a16:creationId xmlns:a16="http://schemas.microsoft.com/office/drawing/2014/main" id="{32C03158-7EC4-0263-0B2B-E5D2424C8FA9}"/>
              </a:ext>
            </a:extLst>
          </p:cNvPr>
          <p:cNvSpPr/>
          <p:nvPr/>
        </p:nvSpPr>
        <p:spPr>
          <a:xfrm>
            <a:off x="558801" y="5779462"/>
            <a:ext cx="10917176" cy="61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ko-KR" sz="2000" dirty="0"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Core Principle: Revenue 인식 시점은 financial statements와 의사결정에 영향을 미침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  <a:spcAft>
                <a:spcPts val="800"/>
              </a:spcAft>
            </a:pPr>
            <a:endParaRPr lang="en-US" sz="1600" dirty="0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069A95FA-7227-614E-5CB6-1A0394434253}"/>
              </a:ext>
            </a:extLst>
          </p:cNvPr>
          <p:cNvSpPr/>
          <p:nvPr/>
        </p:nvSpPr>
        <p:spPr>
          <a:xfrm>
            <a:off x="786028" y="1632963"/>
            <a:ext cx="2764402" cy="1996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Revenue Recognition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35845B39-61A7-FE60-ECC5-E382C3ED19DE}"/>
              </a:ext>
            </a:extLst>
          </p:cNvPr>
          <p:cNvSpPr/>
          <p:nvPr/>
        </p:nvSpPr>
        <p:spPr>
          <a:xfrm>
            <a:off x="649688" y="2104151"/>
            <a:ext cx="3213297" cy="31008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재화·용역이 이전되고, 의무가 이행되며, 대금 수취가 기대될 때 인식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Sales returns와 warranties를 판매 시점에 회계처리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복잡한 계약은 신중한 금액 배분이 필요함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BA4DA024-50B7-F3AE-EAF8-1CBA76DF60AC}"/>
              </a:ext>
            </a:extLst>
          </p:cNvPr>
          <p:cNvSpPr/>
          <p:nvPr/>
        </p:nvSpPr>
        <p:spPr>
          <a:xfrm>
            <a:off x="4545212" y="1636689"/>
            <a:ext cx="2623064" cy="236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Receivable Valuation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8">
            <a:extLst>
              <a:ext uri="{FF2B5EF4-FFF2-40B4-BE49-F238E27FC236}">
                <a16:creationId xmlns:a16="http://schemas.microsoft.com/office/drawing/2014/main" id="{5519238F-67AE-2EBE-68B9-425DA598BE10}"/>
              </a:ext>
            </a:extLst>
          </p:cNvPr>
          <p:cNvSpPr/>
          <p:nvPr/>
        </p:nvSpPr>
        <p:spPr>
          <a:xfrm>
            <a:off x="4288090" y="2184124"/>
            <a:ext cx="3141064" cy="19978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A/R을 net realizable value(기대 현금 회수액)로 보고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Allowance method 사용 (GAAP 요구사항)</a:t>
            </a:r>
          </a:p>
          <a:p>
            <a:pPr marL="342900" indent="-34290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경험에 근거하여 bad debts를 추정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1350"/>
              </a:lnSpc>
              <a:spcAft>
                <a:spcPts val="600"/>
              </a:spcAft>
            </a:pPr>
            <a:endParaRPr lang="en-US" sz="900" kern="0" dirty="0">
              <a:solidFill>
                <a:prstClr val="black"/>
              </a:solidFill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495057"/>
              </a:solidFill>
              <a:effectLst/>
              <a:uLnTx/>
              <a:uFillTx/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Text 9">
            <a:extLst>
              <a:ext uri="{FF2B5EF4-FFF2-40B4-BE49-F238E27FC236}">
                <a16:creationId xmlns:a16="http://schemas.microsoft.com/office/drawing/2014/main" id="{43681C94-C2F4-1DD6-5877-E761959DD503}"/>
              </a:ext>
            </a:extLst>
          </p:cNvPr>
          <p:cNvSpPr/>
          <p:nvPr/>
        </p:nvSpPr>
        <p:spPr>
          <a:xfrm>
            <a:off x="4000373" y="2614097"/>
            <a:ext cx="3291393" cy="217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6A69CFF9-9C4E-D805-0F6F-D28A3A2ECF2E}"/>
              </a:ext>
            </a:extLst>
          </p:cNvPr>
          <p:cNvSpPr/>
          <p:nvPr/>
        </p:nvSpPr>
        <p:spPr>
          <a:xfrm>
            <a:off x="8473011" y="1632963"/>
            <a:ext cx="3002966" cy="333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defTabSz="914400" eaLnBrk="1" fontAlgn="auto" latinLnBrk="0" hangingPunct="1">
              <a:lnSpc>
                <a:spcPts val="1333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Alternative Methods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C4EF5C06-62A5-DD3A-9AE6-50B2094672EC}"/>
              </a:ext>
            </a:extLst>
          </p:cNvPr>
          <p:cNvSpPr/>
          <p:nvPr/>
        </p:nvSpPr>
        <p:spPr>
          <a:xfrm>
            <a:off x="8100343" y="2122889"/>
            <a:ext cx="3097994" cy="22060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marR="0" lvl="0" indent="-28575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% Completion: 장기 계약</a:t>
            </a:r>
          </a:p>
          <a:p>
            <a:pPr marL="285750" indent="-28575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b="1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Installment: 회수가 불확실할 때</a:t>
            </a:r>
          </a:p>
          <a:p>
            <a:pPr marL="285750" indent="-285750" defTabSz="914400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o-KR" kern="0" dirty="0">
                <a:solidFill>
                  <a:srgbClr val="495057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Cost Recovery: 가장 보수적</a:t>
            </a:r>
            <a:endParaRPr lang="en-US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ts val="1350"/>
              </a:lnSpc>
              <a:spcAft>
                <a:spcPts val="600"/>
              </a:spcAft>
            </a:pPr>
            <a:endParaRPr lang="en-US" sz="2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ts val="135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07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31E1-DCCD-AECB-5CC6-A6A28CC98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70150-E3CD-D6F5-4134-EB4ADB85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Operating Cycle and Revenue Recognition Criteria</a:t>
            </a:r>
          </a:p>
        </p:txBody>
      </p:sp>
    </p:spTree>
    <p:extLst>
      <p:ext uri="{BB962C8B-B14F-4D97-AF65-F5344CB8AC3E}">
        <p14:creationId xmlns:p14="http://schemas.microsoft.com/office/powerpoint/2010/main" val="409801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14BA4-23E6-2B9A-0435-F0FB81E31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4">
            <a:extLst>
              <a:ext uri="{FF2B5EF4-FFF2-40B4-BE49-F238E27FC236}">
                <a16:creationId xmlns:a16="http://schemas.microsoft.com/office/drawing/2014/main" id="{E1872688-E92C-8589-B409-216F8B85697C}"/>
              </a:ext>
            </a:extLst>
          </p:cNvPr>
          <p:cNvSpPr/>
          <p:nvPr/>
        </p:nvSpPr>
        <p:spPr>
          <a:xfrm>
            <a:off x="635921" y="3967454"/>
            <a:ext cx="4003717" cy="1990906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8EA626-D75B-C650-8E41-20476077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074400" cy="1143000"/>
          </a:xfrm>
        </p:spPr>
        <p:txBody>
          <a:bodyPr>
            <a:normAutofit/>
          </a:bodyPr>
          <a:lstStyle/>
          <a:p>
            <a:r>
              <a:rPr lang="en-US" dirty="0"/>
              <a:t>Operating Cycle and Revenue Recognition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A5DA563-86C8-9266-1BAB-E6D1574384EE}"/>
              </a:ext>
            </a:extLst>
          </p:cNvPr>
          <p:cNvSpPr/>
          <p:nvPr/>
        </p:nvSpPr>
        <p:spPr>
          <a:xfrm>
            <a:off x="724958" y="4104613"/>
            <a:ext cx="3813899" cy="19909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380"/>
              </a:lnSpc>
              <a:spcAft>
                <a:spcPts val="1000"/>
              </a:spcAft>
            </a:pPr>
            <a:r>
              <a:rPr lang="ko-KR" sz="2000" b="1" dirty="0">
                <a:solidFill>
                  <a:srgbClr val="1E40AF"/>
                </a:solidFill>
                <a:latin typeface="Arial" pitchFamily="34" charset="0"/>
                <a:ea typeface="맑은 고딕"/>
                <a:cs typeface="Arial" pitchFamily="34" charset="-120"/>
              </a:rPr>
              <a:t>언제 인식할 것인가?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ko-KR" sz="2000" spc="-50" dirty="0">
                <a:solidFill>
                  <a:srgbClr val="010101"/>
                </a:solidFill>
                <a:latin typeface="Arial"/>
                <a:ea typeface="맑은 고딕"/>
                <a:cs typeface="Arial"/>
              </a:rPr>
              <a:t>판매 시점에? (일반적)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ko-KR" sz="2000" spc="-50" dirty="0">
                <a:solidFill>
                  <a:srgbClr val="010101"/>
                </a:solidFill>
                <a:latin typeface="Arial"/>
                <a:ea typeface="맑은 고딕"/>
                <a:cs typeface="Arial"/>
              </a:rPr>
              <a:t>기간에 걸쳐? (% of completion)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ko-KR" sz="2000" spc="-50" dirty="0">
                <a:solidFill>
                  <a:srgbClr val="010101"/>
                </a:solidFill>
                <a:latin typeface="Arial"/>
                <a:ea typeface="맑은 고딕"/>
                <a:cs typeface="Arial"/>
              </a:rPr>
              <a:t>현금 회수에 따라 (installment)</a:t>
            </a:r>
            <a:endParaRPr lang="en-US" sz="2000" dirty="0"/>
          </a:p>
        </p:txBody>
      </p:sp>
      <p:sp>
        <p:nvSpPr>
          <p:cNvPr id="13" name="Text 26">
            <a:extLst>
              <a:ext uri="{FF2B5EF4-FFF2-40B4-BE49-F238E27FC236}">
                <a16:creationId xmlns:a16="http://schemas.microsoft.com/office/drawing/2014/main" id="{EE82EBD0-889D-FE1D-B5E0-41767832C22F}"/>
              </a:ext>
            </a:extLst>
          </p:cNvPr>
          <p:cNvSpPr/>
          <p:nvPr/>
        </p:nvSpPr>
        <p:spPr>
          <a:xfrm>
            <a:off x="4746180" y="3967454"/>
            <a:ext cx="4027429" cy="1990908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4" name="Text 13">
            <a:extLst>
              <a:ext uri="{FF2B5EF4-FFF2-40B4-BE49-F238E27FC236}">
                <a16:creationId xmlns:a16="http://schemas.microsoft.com/office/drawing/2014/main" id="{AF3FD334-349E-808A-FFE6-7EFAD1DDA91E}"/>
              </a:ext>
            </a:extLst>
          </p:cNvPr>
          <p:cNvSpPr/>
          <p:nvPr/>
        </p:nvSpPr>
        <p:spPr>
          <a:xfrm>
            <a:off x="4800887" y="4116719"/>
            <a:ext cx="3972721" cy="18069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sz="2000" b="1" dirty="0">
                <a:solidFill>
                  <a:srgbClr val="854D0E"/>
                </a:solidFill>
                <a:latin typeface="Arial" pitchFamily="34" charset="0"/>
                <a:ea typeface="맑은 고딕"/>
                <a:cs typeface="Arial" pitchFamily="34" charset="-120"/>
              </a:rPr>
              <a:t>얼마를 회수할 것인가?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solidFill>
                  <a:srgbClr val="1C1C1C"/>
                </a:solidFill>
                <a:latin typeface="Arial"/>
                <a:ea typeface="맑은 고딕"/>
                <a:cs typeface="Arial"/>
              </a:rPr>
              <a:t>Bad debts (지급하지 않음)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solidFill>
                  <a:srgbClr val="1C1C1C"/>
                </a:solidFill>
                <a:latin typeface="Arial"/>
                <a:ea typeface="맑은 고딕" pitchFamily="34" charset="-122"/>
                <a:cs typeface="Arial"/>
              </a:rPr>
              <a:t>Sales returns (반품)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solidFill>
                  <a:srgbClr val="1C1C1C"/>
                </a:solidFill>
                <a:latin typeface="Arial"/>
                <a:ea typeface="맑은 고딕" pitchFamily="34" charset="-122"/>
                <a:cs typeface="Arial"/>
              </a:rPr>
              <a:t>NRV로 보고</a:t>
            </a:r>
            <a:endParaRPr lang="en-US" sz="2000" dirty="0">
              <a:solidFill>
                <a:srgbClr val="4B5563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>
              <a:lnSpc>
                <a:spcPts val="3000"/>
              </a:lnSpc>
              <a:spcAft>
                <a:spcPts val="800"/>
              </a:spcAft>
            </a:pPr>
            <a:endParaRPr lang="en-US" sz="1500" dirty="0"/>
          </a:p>
        </p:txBody>
      </p:sp>
      <p:sp>
        <p:nvSpPr>
          <p:cNvPr id="32" name="Shape 25">
            <a:extLst>
              <a:ext uri="{FF2B5EF4-FFF2-40B4-BE49-F238E27FC236}">
                <a16:creationId xmlns:a16="http://schemas.microsoft.com/office/drawing/2014/main" id="{9FAE047E-4284-ABF9-FEC3-F5E62B35C192}"/>
              </a:ext>
            </a:extLst>
          </p:cNvPr>
          <p:cNvSpPr/>
          <p:nvPr/>
        </p:nvSpPr>
        <p:spPr>
          <a:xfrm>
            <a:off x="8970380" y="1816001"/>
            <a:ext cx="2604303" cy="4142361"/>
          </a:xfrm>
          <a:prstGeom prst="roundRect">
            <a:avLst>
              <a:gd name="adj" fmla="val 0"/>
            </a:avLst>
          </a:prstGeom>
          <a:solidFill>
            <a:srgbClr val="F8F9FA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4B8E2623-6CDD-59CD-030B-23EAC504C134}"/>
              </a:ext>
            </a:extLst>
          </p:cNvPr>
          <p:cNvSpPr/>
          <p:nvPr/>
        </p:nvSpPr>
        <p:spPr>
          <a:xfrm>
            <a:off x="8970379" y="2212450"/>
            <a:ext cx="2604303" cy="2949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E3A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Key Concepts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4" name="Shape 27">
            <a:extLst>
              <a:ext uri="{FF2B5EF4-FFF2-40B4-BE49-F238E27FC236}">
                <a16:creationId xmlns:a16="http://schemas.microsoft.com/office/drawing/2014/main" id="{35A041CA-D006-E2EA-A062-E98E40D11AF3}"/>
              </a:ext>
            </a:extLst>
          </p:cNvPr>
          <p:cNvSpPr/>
          <p:nvPr/>
        </p:nvSpPr>
        <p:spPr>
          <a:xfrm flipV="1">
            <a:off x="9309487" y="2647820"/>
            <a:ext cx="198120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5" name="Text 28">
            <a:extLst>
              <a:ext uri="{FF2B5EF4-FFF2-40B4-BE49-F238E27FC236}">
                <a16:creationId xmlns:a16="http://schemas.microsoft.com/office/drawing/2014/main" id="{DD24926F-1795-234C-7C72-AAE310DAD6DA}"/>
              </a:ext>
            </a:extLst>
          </p:cNvPr>
          <p:cNvSpPr/>
          <p:nvPr/>
        </p:nvSpPr>
        <p:spPr>
          <a:xfrm>
            <a:off x="8970381" y="2852360"/>
            <a:ext cx="2649898" cy="310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Matching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Principle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Conservatism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Realizable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</a:t>
            </a:r>
            <a:r>
              <a:rPr lang="en-US" kern="0" dirty="0">
                <a:solidFill>
                  <a:prstClr val="black"/>
                </a:solidFill>
              </a:rPr>
              <a:t> </a:t>
            </a: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endParaRPr lang="en-US" kern="0" dirty="0">
              <a:solidFill>
                <a:srgbClr val="49505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US" kern="0" dirty="0">
                <a:solidFill>
                  <a:srgbClr val="4950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 Debt Expense</a:t>
            </a: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37" name="Text 30">
            <a:extLst>
              <a:ext uri="{FF2B5EF4-FFF2-40B4-BE49-F238E27FC236}">
                <a16:creationId xmlns:a16="http://schemas.microsoft.com/office/drawing/2014/main" id="{AA5EFAC2-EC43-31ED-F42D-FB86C76DA3A6}"/>
              </a:ext>
            </a:extLst>
          </p:cNvPr>
          <p:cNvSpPr/>
          <p:nvPr/>
        </p:nvSpPr>
        <p:spPr>
          <a:xfrm>
            <a:off x="9309487" y="3528591"/>
            <a:ext cx="18617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9" name="Text 32">
            <a:extLst>
              <a:ext uri="{FF2B5EF4-FFF2-40B4-BE49-F238E27FC236}">
                <a16:creationId xmlns:a16="http://schemas.microsoft.com/office/drawing/2014/main" id="{ED5B4262-429B-E061-DECA-5A29E9189B8F}"/>
              </a:ext>
            </a:extLst>
          </p:cNvPr>
          <p:cNvSpPr/>
          <p:nvPr/>
        </p:nvSpPr>
        <p:spPr>
          <a:xfrm>
            <a:off x="8924784" y="4127280"/>
            <a:ext cx="2457703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1" name="Text 34">
            <a:extLst>
              <a:ext uri="{FF2B5EF4-FFF2-40B4-BE49-F238E27FC236}">
                <a16:creationId xmlns:a16="http://schemas.microsoft.com/office/drawing/2014/main" id="{DFA4FF2A-7F40-8E60-4330-D857EEA1AB90}"/>
              </a:ext>
            </a:extLst>
          </p:cNvPr>
          <p:cNvSpPr/>
          <p:nvPr/>
        </p:nvSpPr>
        <p:spPr>
          <a:xfrm>
            <a:off x="9470865" y="4813118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4" name="Shape 2">
            <a:extLst>
              <a:ext uri="{FF2B5EF4-FFF2-40B4-BE49-F238E27FC236}">
                <a16:creationId xmlns:a16="http://schemas.microsoft.com/office/drawing/2014/main" id="{2426E387-30B1-256A-2ABA-7FABEA728CC2}"/>
              </a:ext>
            </a:extLst>
          </p:cNvPr>
          <p:cNvSpPr/>
          <p:nvPr/>
        </p:nvSpPr>
        <p:spPr>
          <a:xfrm>
            <a:off x="635922" y="1828796"/>
            <a:ext cx="1787057" cy="1143000"/>
          </a:xfrm>
          <a:prstGeom prst="roundRect">
            <a:avLst>
              <a:gd name="adj" fmla="val 11111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5" name="Text 3">
            <a:extLst>
              <a:ext uri="{FF2B5EF4-FFF2-40B4-BE49-F238E27FC236}">
                <a16:creationId xmlns:a16="http://schemas.microsoft.com/office/drawing/2014/main" id="{70CDD4D0-402E-F95E-9629-1021057CEC12}"/>
              </a:ext>
            </a:extLst>
          </p:cNvPr>
          <p:cNvSpPr/>
          <p:nvPr/>
        </p:nvSpPr>
        <p:spPr>
          <a:xfrm>
            <a:off x="635922" y="1988946"/>
            <a:ext cx="1787056" cy="9828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</a:t>
            </a:r>
          </a:p>
          <a:p>
            <a:pPr algn="ctr"/>
            <a:endParaRPr lang="en-US" sz="1600" dirty="0">
              <a:solidFill>
                <a:srgbClr val="C9A22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ko-KR" sz="1600" dirty="0">
                <a:solidFill>
                  <a:srgbClr val="C9A22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재화·용역</a:t>
            </a:r>
            <a:endParaRPr lang="en-US" sz="1600" dirty="0"/>
          </a:p>
          <a:p>
            <a:pPr algn="ctr"/>
            <a:r>
              <a:rPr lang="ko-KR" sz="1600" dirty="0">
                <a:solidFill>
                  <a:srgbClr val="C9A22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인도</a:t>
            </a: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47" name="Shape 5">
            <a:extLst>
              <a:ext uri="{FF2B5EF4-FFF2-40B4-BE49-F238E27FC236}">
                <a16:creationId xmlns:a16="http://schemas.microsoft.com/office/drawing/2014/main" id="{0852B5EA-3AC0-523C-D21E-616AB1DD59D6}"/>
              </a:ext>
            </a:extLst>
          </p:cNvPr>
          <p:cNvSpPr/>
          <p:nvPr/>
        </p:nvSpPr>
        <p:spPr>
          <a:xfrm>
            <a:off x="2579618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8" name="Shape 6">
            <a:extLst>
              <a:ext uri="{FF2B5EF4-FFF2-40B4-BE49-F238E27FC236}">
                <a16:creationId xmlns:a16="http://schemas.microsoft.com/office/drawing/2014/main" id="{EB38940F-6A9F-C33A-A6C5-649A599DD033}"/>
              </a:ext>
            </a:extLst>
          </p:cNvPr>
          <p:cNvSpPr/>
          <p:nvPr/>
        </p:nvSpPr>
        <p:spPr>
          <a:xfrm>
            <a:off x="3083513" y="1830006"/>
            <a:ext cx="1752311" cy="1141789"/>
          </a:xfrm>
          <a:prstGeom prst="roundRect">
            <a:avLst>
              <a:gd name="adj" fmla="val 11111"/>
            </a:avLst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49" name="Text 7">
            <a:extLst>
              <a:ext uri="{FF2B5EF4-FFF2-40B4-BE49-F238E27FC236}">
                <a16:creationId xmlns:a16="http://schemas.microsoft.com/office/drawing/2014/main" id="{F8CC4616-1788-0FB3-C41A-FB035240F94C}"/>
              </a:ext>
            </a:extLst>
          </p:cNvPr>
          <p:cNvSpPr/>
          <p:nvPr/>
        </p:nvSpPr>
        <p:spPr>
          <a:xfrm>
            <a:off x="3115929" y="1988944"/>
            <a:ext cx="1664417" cy="98285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RECEIVABLE </a:t>
            </a:r>
          </a:p>
          <a:p>
            <a:pPr algn="ctr"/>
            <a:endParaRPr lang="en-US" sz="1600" b="1" dirty="0">
              <a:solidFill>
                <a:srgbClr val="1E3A5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ko-KR" sz="1600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현금 회수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o-KR" sz="1600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권리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1" name="Shape 9">
            <a:extLst>
              <a:ext uri="{FF2B5EF4-FFF2-40B4-BE49-F238E27FC236}">
                <a16:creationId xmlns:a16="http://schemas.microsoft.com/office/drawing/2014/main" id="{0A2A3B40-E210-1BDB-4607-F751729927AE}"/>
              </a:ext>
            </a:extLst>
          </p:cNvPr>
          <p:cNvSpPr/>
          <p:nvPr/>
        </p:nvSpPr>
        <p:spPr>
          <a:xfrm>
            <a:off x="4927720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2" name="Shape 10">
            <a:extLst>
              <a:ext uri="{FF2B5EF4-FFF2-40B4-BE49-F238E27FC236}">
                <a16:creationId xmlns:a16="http://schemas.microsoft.com/office/drawing/2014/main" id="{6C3BE62E-5D19-D4B0-A097-E0399E81BB1F}"/>
              </a:ext>
            </a:extLst>
          </p:cNvPr>
          <p:cNvSpPr/>
          <p:nvPr/>
        </p:nvSpPr>
        <p:spPr>
          <a:xfrm>
            <a:off x="5464031" y="2015273"/>
            <a:ext cx="822960" cy="822960"/>
          </a:xfrm>
          <a:prstGeom prst="ellipse">
            <a:avLst/>
          </a:prstGeom>
          <a:solidFill>
            <a:srgbClr val="FFF3CD"/>
          </a:solidFill>
          <a:ln w="12700">
            <a:solidFill>
              <a:srgbClr val="C9A227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3" name="Text 11">
            <a:extLst>
              <a:ext uri="{FF2B5EF4-FFF2-40B4-BE49-F238E27FC236}">
                <a16:creationId xmlns:a16="http://schemas.microsoft.com/office/drawing/2014/main" id="{7E126D49-3D74-B0C0-0494-A9ED8A86D9EF}"/>
              </a:ext>
            </a:extLst>
          </p:cNvPr>
          <p:cNvSpPr/>
          <p:nvPr/>
        </p:nvSpPr>
        <p:spPr>
          <a:xfrm>
            <a:off x="5464031" y="2106713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85640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4400" dirty="0"/>
          </a:p>
        </p:txBody>
      </p:sp>
      <p:sp>
        <p:nvSpPr>
          <p:cNvPr id="54" name="Shape 12">
            <a:extLst>
              <a:ext uri="{FF2B5EF4-FFF2-40B4-BE49-F238E27FC236}">
                <a16:creationId xmlns:a16="http://schemas.microsoft.com/office/drawing/2014/main" id="{941D7F06-94B6-5B12-0F94-60114A2C290D}"/>
              </a:ext>
            </a:extLst>
          </p:cNvPr>
          <p:cNvSpPr/>
          <p:nvPr/>
        </p:nvSpPr>
        <p:spPr>
          <a:xfrm>
            <a:off x="6390002" y="2243873"/>
            <a:ext cx="457200" cy="320040"/>
          </a:xfrm>
          <a:prstGeom prst="rightArrow">
            <a:avLst/>
          </a:prstGeom>
          <a:solidFill>
            <a:srgbClr val="6C757D"/>
          </a:solidFill>
          <a:ln w="12700">
            <a:solidFill>
              <a:srgbClr val="6C757D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5" name="Shape 13">
            <a:extLst>
              <a:ext uri="{FF2B5EF4-FFF2-40B4-BE49-F238E27FC236}">
                <a16:creationId xmlns:a16="http://schemas.microsoft.com/office/drawing/2014/main" id="{58197CC7-A390-1FE7-D090-57211F4285D8}"/>
              </a:ext>
            </a:extLst>
          </p:cNvPr>
          <p:cNvSpPr/>
          <p:nvPr/>
        </p:nvSpPr>
        <p:spPr>
          <a:xfrm>
            <a:off x="6938642" y="1830006"/>
            <a:ext cx="1834967" cy="1140579"/>
          </a:xfrm>
          <a:prstGeom prst="roundRect">
            <a:avLst>
              <a:gd name="adj" fmla="val 11111"/>
            </a:avLst>
          </a:prstGeom>
          <a:solidFill>
            <a:srgbClr val="28A745"/>
          </a:solidFill>
          <a:ln w="12700">
            <a:solidFill>
              <a:srgbClr val="28A745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6" name="Text 14">
            <a:extLst>
              <a:ext uri="{FF2B5EF4-FFF2-40B4-BE49-F238E27FC236}">
                <a16:creationId xmlns:a16="http://schemas.microsoft.com/office/drawing/2014/main" id="{6888602B-D27D-557B-2667-B193C3DDA5A6}"/>
              </a:ext>
            </a:extLst>
          </p:cNvPr>
          <p:cNvSpPr/>
          <p:nvPr/>
        </p:nvSpPr>
        <p:spPr>
          <a:xfrm>
            <a:off x="6973367" y="1988944"/>
            <a:ext cx="1800242" cy="98164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</a:t>
            </a:r>
          </a:p>
          <a:p>
            <a:pPr algn="ctr"/>
            <a:endParaRPr lang="en-US" sz="1600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>
              <a:lnSpc>
                <a:spcPts val="400"/>
              </a:lnSpc>
            </a:pPr>
            <a:r>
              <a:rPr lang="ko-KR" sz="1600" dirty="0">
                <a:solidFill>
                  <a:srgbClr val="FFFFFF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현금 회수</a:t>
            </a:r>
            <a:endParaRPr lang="en-US" sz="1600" dirty="0"/>
          </a:p>
          <a:p>
            <a:pPr algn="ctr"/>
            <a:r>
              <a:rPr lang="ko-KR" sz="1600" dirty="0">
                <a:solidFill>
                  <a:srgbClr val="FFFFFF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완료</a:t>
            </a:r>
            <a:endParaRPr lang="en-US" sz="1600" dirty="0"/>
          </a:p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58" name="Text 16">
            <a:extLst>
              <a:ext uri="{FF2B5EF4-FFF2-40B4-BE49-F238E27FC236}">
                <a16:creationId xmlns:a16="http://schemas.microsoft.com/office/drawing/2014/main" id="{C743ED3D-5C4E-CFD9-3248-1528C0D09361}"/>
              </a:ext>
            </a:extLst>
          </p:cNvPr>
          <p:cNvSpPr/>
          <p:nvPr/>
        </p:nvSpPr>
        <p:spPr>
          <a:xfrm>
            <a:off x="403521" y="3482432"/>
            <a:ext cx="826875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ko-KR" sz="2400" b="1" dirty="0">
                <a:solidFill>
                  <a:srgbClr val="1E3A5F"/>
                </a:solidFill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두 가지 핵심 질문: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26">
            <a:extLst>
              <a:ext uri="{FF2B5EF4-FFF2-40B4-BE49-F238E27FC236}">
                <a16:creationId xmlns:a16="http://schemas.microsoft.com/office/drawing/2014/main" id="{8AD74D98-8539-9F3B-7687-9AB54225891C}"/>
              </a:ext>
            </a:extLst>
          </p:cNvPr>
          <p:cNvSpPr/>
          <p:nvPr/>
        </p:nvSpPr>
        <p:spPr>
          <a:xfrm>
            <a:off x="609600" y="1318159"/>
            <a:ext cx="1413798" cy="428145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60" name="Text 6">
            <a:extLst>
              <a:ext uri="{FF2B5EF4-FFF2-40B4-BE49-F238E27FC236}">
                <a16:creationId xmlns:a16="http://schemas.microsoft.com/office/drawing/2014/main" id="{AB77BBC5-4B57-708B-AF67-86CCCE3F523A}"/>
              </a:ext>
            </a:extLst>
          </p:cNvPr>
          <p:cNvSpPr/>
          <p:nvPr/>
        </p:nvSpPr>
        <p:spPr>
          <a:xfrm>
            <a:off x="693585" y="1397230"/>
            <a:ext cx="1329814" cy="372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40"/>
              </a:lnSpc>
              <a:spcAft>
                <a:spcPts val="800"/>
              </a:spcAft>
            </a:pPr>
            <a:r>
              <a:rPr lang="en-US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sz="16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매입</a:t>
            </a:r>
            <a:endParaRPr lang="en-US" b="1" dirty="0">
              <a:solidFill>
                <a:srgbClr val="991B1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61" name="Text 26">
            <a:extLst>
              <a:ext uri="{FF2B5EF4-FFF2-40B4-BE49-F238E27FC236}">
                <a16:creationId xmlns:a16="http://schemas.microsoft.com/office/drawing/2014/main" id="{AB0DAEF3-B2BA-7D7F-7695-BFCF6781588A}"/>
              </a:ext>
            </a:extLst>
          </p:cNvPr>
          <p:cNvSpPr/>
          <p:nvPr/>
        </p:nvSpPr>
        <p:spPr>
          <a:xfrm>
            <a:off x="2107383" y="1315763"/>
            <a:ext cx="1302235" cy="428145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62" name="Text 6">
            <a:extLst>
              <a:ext uri="{FF2B5EF4-FFF2-40B4-BE49-F238E27FC236}">
                <a16:creationId xmlns:a16="http://schemas.microsoft.com/office/drawing/2014/main" id="{4A3BE5DE-45D2-9836-2B3F-EF862DDFE935}"/>
              </a:ext>
            </a:extLst>
          </p:cNvPr>
          <p:cNvSpPr/>
          <p:nvPr/>
        </p:nvSpPr>
        <p:spPr>
          <a:xfrm>
            <a:off x="2056654" y="1385863"/>
            <a:ext cx="1329814" cy="372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240"/>
              </a:lnSpc>
              <a:spcAft>
                <a:spcPts val="800"/>
              </a:spcAft>
            </a:pPr>
            <a:r>
              <a:rPr lang="en-US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sz="1600" b="1" dirty="0">
                <a:solidFill>
                  <a:srgbClr val="991B1B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보유</a:t>
            </a:r>
            <a:endParaRPr lang="en-US" b="1" dirty="0">
              <a:solidFill>
                <a:srgbClr val="991B1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747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9" grpId="0" animBg="1"/>
      <p:bldP spid="41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354E4-9CFD-1AB0-A61B-79AAB4236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BEB2A-449C-CFA1-136B-A9E7805F4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Revenue?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C75CA062-7F7A-6236-3193-1AACD341D561}"/>
              </a:ext>
            </a:extLst>
          </p:cNvPr>
          <p:cNvSpPr/>
          <p:nvPr/>
        </p:nvSpPr>
        <p:spPr>
          <a:xfrm>
            <a:off x="508000" y="1349905"/>
            <a:ext cx="11074400" cy="1303469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94D5426-2689-C9D8-B745-E3AC75A30E28}"/>
              </a:ext>
            </a:extLst>
          </p:cNvPr>
          <p:cNvSpPr/>
          <p:nvPr/>
        </p:nvSpPr>
        <p:spPr>
          <a:xfrm>
            <a:off x="0" y="1882224"/>
            <a:ext cx="11514296" cy="707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lvl="2"/>
            <a:r>
              <a:rPr lang="ko-KR" sz="2000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자산의 유입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(반드시 현금은 아님). 이는 고객에게 </a:t>
            </a:r>
            <a:r>
              <a:rPr lang="ko-KR" sz="2000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재화나 용역을 제공한 직접적인 결과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로 발생함.</a:t>
            </a:r>
          </a:p>
        </p:txBody>
      </p:sp>
      <p:sp>
        <p:nvSpPr>
          <p:cNvPr id="18" name="Text 26">
            <a:extLst>
              <a:ext uri="{FF2B5EF4-FFF2-40B4-BE49-F238E27FC236}">
                <a16:creationId xmlns:a16="http://schemas.microsoft.com/office/drawing/2014/main" id="{9F94DE5D-09D2-085B-6C46-CF82D1602526}"/>
              </a:ext>
            </a:extLst>
          </p:cNvPr>
          <p:cNvSpPr/>
          <p:nvPr/>
        </p:nvSpPr>
        <p:spPr>
          <a:xfrm>
            <a:off x="6445170" y="3542422"/>
            <a:ext cx="5137230" cy="1156899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6B108307-F174-5F08-EB4F-27AFF45A840A}"/>
              </a:ext>
            </a:extLst>
          </p:cNvPr>
          <p:cNvSpPr/>
          <p:nvPr/>
        </p:nvSpPr>
        <p:spPr>
          <a:xfrm>
            <a:off x="6556788" y="3715870"/>
            <a:ext cx="5025612" cy="9287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Entitled to Payment</a:t>
            </a:r>
          </a:p>
          <a:p>
            <a:pPr marL="285750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판매자가 대금을 수취했거나 수취할 것으로 합리적으로 기대함</a:t>
            </a:r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C02B53A2-26C8-FC4E-7081-00EA9FA95E3E}"/>
              </a:ext>
            </a:extLst>
          </p:cNvPr>
          <p:cNvSpPr/>
          <p:nvPr/>
        </p:nvSpPr>
        <p:spPr>
          <a:xfrm>
            <a:off x="712430" y="5508096"/>
            <a:ext cx="5025612" cy="10036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A7E7B99B-28AB-D857-0473-13A0956060F7}"/>
              </a:ext>
            </a:extLst>
          </p:cNvPr>
          <p:cNvSpPr/>
          <p:nvPr/>
        </p:nvSpPr>
        <p:spPr>
          <a:xfrm>
            <a:off x="558029" y="3542422"/>
            <a:ext cx="5180012" cy="1156899"/>
          </a:xfrm>
          <a:prstGeom prst="roundRect">
            <a:avLst>
              <a:gd name="adj" fmla="val 7846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F7B86F2C-0038-2877-8DFF-19885E195C26}"/>
              </a:ext>
            </a:extLst>
          </p:cNvPr>
          <p:cNvSpPr/>
          <p:nvPr/>
        </p:nvSpPr>
        <p:spPr>
          <a:xfrm>
            <a:off x="662583" y="3731060"/>
            <a:ext cx="5067464" cy="9861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 of Goods/Services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 판매자가 판매 계약상의 의무를 이행해야 함</a:t>
            </a:r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1A2E57B4-D50A-896C-0EED-7B585D76D460}"/>
              </a:ext>
            </a:extLst>
          </p:cNvPr>
          <p:cNvSpPr/>
          <p:nvPr/>
        </p:nvSpPr>
        <p:spPr>
          <a:xfrm>
            <a:off x="708303" y="4208566"/>
            <a:ext cx="5067464" cy="778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BDB3FB51-B5A8-48CB-9531-AFAA2475FF76}"/>
              </a:ext>
            </a:extLst>
          </p:cNvPr>
          <p:cNvSpPr/>
          <p:nvPr/>
        </p:nvSpPr>
        <p:spPr>
          <a:xfrm>
            <a:off x="727729" y="1470034"/>
            <a:ext cx="1540909" cy="3597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35BD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Definition</a:t>
            </a:r>
          </a:p>
        </p:txBody>
      </p:sp>
      <p:sp>
        <p:nvSpPr>
          <p:cNvPr id="8" name="Text 13">
            <a:extLst>
              <a:ext uri="{FF2B5EF4-FFF2-40B4-BE49-F238E27FC236}">
                <a16:creationId xmlns:a16="http://schemas.microsoft.com/office/drawing/2014/main" id="{392F2225-6D93-0D5C-3890-41006982F651}"/>
              </a:ext>
            </a:extLst>
          </p:cNvPr>
          <p:cNvSpPr/>
          <p:nvPr/>
        </p:nvSpPr>
        <p:spPr>
          <a:xfrm>
            <a:off x="518245" y="2982397"/>
            <a:ext cx="6530728" cy="8603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sz="2000" b="1" dirty="0">
                <a:solidFill>
                  <a:srgbClr val="854D0E"/>
                </a:solidFill>
                <a:latin typeface="Arial" pitchFamily="34" charset="0"/>
                <a:ea typeface="맑은 고딕"/>
                <a:cs typeface="Arial" pitchFamily="34" charset="-120"/>
              </a:rPr>
              <a:t>Revenue 인식에 필요한 두 가지 조건</a:t>
            </a:r>
          </a:p>
          <a:p>
            <a:pPr>
              <a:lnSpc>
                <a:spcPts val="3000"/>
              </a:lnSpc>
              <a:spcAft>
                <a:spcPts val="800"/>
              </a:spcAft>
            </a:pPr>
            <a:endParaRPr lang="en-US" sz="1500" dirty="0"/>
          </a:p>
        </p:txBody>
      </p:sp>
      <p:sp>
        <p:nvSpPr>
          <p:cNvPr id="9" name="Text 26">
            <a:extLst>
              <a:ext uri="{FF2B5EF4-FFF2-40B4-BE49-F238E27FC236}">
                <a16:creationId xmlns:a16="http://schemas.microsoft.com/office/drawing/2014/main" id="{8A5117B0-697A-2E4B-421B-0B2933D58B9A}"/>
              </a:ext>
            </a:extLst>
          </p:cNvPr>
          <p:cNvSpPr/>
          <p:nvPr/>
        </p:nvSpPr>
        <p:spPr>
          <a:xfrm>
            <a:off x="569604" y="5082998"/>
            <a:ext cx="11016480" cy="1409715"/>
          </a:xfrm>
          <a:prstGeom prst="roundRect">
            <a:avLst>
              <a:gd name="adj" fmla="val 784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854D0E"/>
            </a:solidFill>
          </a:ln>
        </p:spPr>
        <p:txBody>
          <a:bodyPr wrap="square" rtlCol="0" anchor="ctr"/>
          <a:lstStyle/>
          <a:p>
            <a:pPr>
              <a:lnSpc>
                <a:spcPts val="3000"/>
              </a:lnSpc>
            </a:pPr>
            <a:endParaRPr lang="en-US" sz="2400" dirty="0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958768B9-2F19-18FB-54FA-7A86736F8A43}"/>
              </a:ext>
            </a:extLst>
          </p:cNvPr>
          <p:cNvSpPr/>
          <p:nvPr/>
        </p:nvSpPr>
        <p:spPr>
          <a:xfrm>
            <a:off x="647461" y="5209113"/>
            <a:ext cx="10866834" cy="1279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000"/>
              </a:lnSpc>
              <a:spcAft>
                <a:spcPts val="800"/>
              </a:spcAft>
            </a:pPr>
            <a:r>
              <a:rPr lang="en-US" sz="1500" b="1" dirty="0">
                <a:solidFill>
                  <a:srgbClr val="854D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854D0E"/>
                </a:solidFill>
                <a:latin typeface="Arial" pitchFamily="34" charset="0"/>
                <a:cs typeface="Arial" pitchFamily="34" charset="-120"/>
              </a:rPr>
              <a:t>Key Point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통제의 이전이 </a:t>
            </a:r>
            <a:r>
              <a:rPr lang="ko-KR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현금 수취를 요구하지는 않음</a:t>
            </a: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. 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"</a:t>
            </a:r>
            <a:r>
              <a:rPr lang="ko-KR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Recognize</a:t>
            </a:r>
            <a:r>
              <a:rPr lang="ko-KR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"는 </a:t>
            </a:r>
            <a:r>
              <a:rPr lang="ko-KR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income statement에 보고한다는 의미</a:t>
            </a:r>
          </a:p>
        </p:txBody>
      </p:sp>
    </p:spTree>
    <p:extLst>
      <p:ext uri="{BB962C8B-B14F-4D97-AF65-F5344CB8AC3E}">
        <p14:creationId xmlns:p14="http://schemas.microsoft.com/office/powerpoint/2010/main" val="6896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4" grpId="0" animBg="1"/>
      <p:bldP spid="25" grpId="0" animBg="1"/>
      <p:bldP spid="26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EBA92-B59F-C3BE-6D34-65120F81A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21E4-FD00-9118-920E-AB89FF04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Disconnect between Performance &amp; Payment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1897AD5D-6641-1D63-A805-28AAE4C094E2}"/>
              </a:ext>
            </a:extLst>
          </p:cNvPr>
          <p:cNvSpPr/>
          <p:nvPr/>
        </p:nvSpPr>
        <p:spPr>
          <a:xfrm>
            <a:off x="477003" y="1349906"/>
            <a:ext cx="11105397" cy="900620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9525">
            <a:solidFill>
              <a:srgbClr val="3B82F6"/>
            </a:solidFill>
          </a:ln>
        </p:spPr>
        <p:txBody>
          <a:bodyPr wrap="square" rtlCol="0" anchor="ctr"/>
          <a:lstStyle/>
          <a:p>
            <a:r>
              <a:rPr lang="en-US" sz="2000" dirty="0">
                <a:latin typeface="Arial" pitchFamily="34" charset="0"/>
                <a:ea typeface="Arial" pitchFamily="34" charset="-122"/>
                <a:cs typeface="Arial" pitchFamily="34" charset="-120"/>
              </a:rPr>
              <a:t>      </a:t>
            </a:r>
          </a:p>
          <a:p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     accrual accounting에서 </a:t>
            </a:r>
            <a:r>
              <a:rPr lang="ko-KR" sz="2000" b="1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cash flow</a:t>
            </a: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와 </a:t>
            </a:r>
            <a:r>
              <a:rPr lang="ko-KR" sz="2000" b="1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revenue recognition</a:t>
            </a: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은 종종 </a:t>
            </a:r>
            <a:r>
              <a:rPr lang="ko-KR" sz="2000" b="1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다른 시점에 발생함</a:t>
            </a:r>
            <a:r>
              <a:rPr lang="ko-KR" sz="2000" dirty="0">
                <a:latin typeface="Arial" pitchFamily="34" charset="0"/>
                <a:ea typeface="맑은 고딕" pitchFamily="34" charset="-122"/>
                <a:cs typeface="Arial" pitchFamily="34" charset="-120"/>
              </a:rPr>
              <a:t>.</a:t>
            </a:r>
            <a:endParaRPr lang="en-US" sz="2000" dirty="0"/>
          </a:p>
        </p:txBody>
      </p:sp>
      <p:sp>
        <p:nvSpPr>
          <p:cNvPr id="24" name="Text 26">
            <a:extLst>
              <a:ext uri="{FF2B5EF4-FFF2-40B4-BE49-F238E27FC236}">
                <a16:creationId xmlns:a16="http://schemas.microsoft.com/office/drawing/2014/main" id="{9F0F6364-9153-780F-2786-B137ED95E930}"/>
              </a:ext>
            </a:extLst>
          </p:cNvPr>
          <p:cNvSpPr/>
          <p:nvPr/>
        </p:nvSpPr>
        <p:spPr>
          <a:xfrm>
            <a:off x="477003" y="2492906"/>
            <a:ext cx="5507358" cy="4307128"/>
          </a:xfrm>
          <a:prstGeom prst="roundRect">
            <a:avLst>
              <a:gd name="adj" fmla="val 1934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52876A9A-F886-DB32-BB0B-B41E63778D69}"/>
              </a:ext>
            </a:extLst>
          </p:cNvPr>
          <p:cNvSpPr/>
          <p:nvPr/>
        </p:nvSpPr>
        <p:spPr>
          <a:xfrm>
            <a:off x="581557" y="2685328"/>
            <a:ext cx="5387698" cy="38225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ko-KR" sz="2000" b="1" dirty="0">
                <a:solidFill>
                  <a:srgbClr val="15803D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Scenario A: 현금 먼저, 작업 나중</a:t>
            </a: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AF7ADFF1-5FF3-9910-E1E2-619C79EE0CB3}"/>
              </a:ext>
            </a:extLst>
          </p:cNvPr>
          <p:cNvSpPr/>
          <p:nvPr/>
        </p:nvSpPr>
        <p:spPr>
          <a:xfrm>
            <a:off x="627277" y="3502285"/>
            <a:ext cx="5387698" cy="28985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72C4A381-A623-A022-EE82-F6AB9E46D7E0}"/>
              </a:ext>
            </a:extLst>
          </p:cNvPr>
          <p:cNvSpPr/>
          <p:nvPr/>
        </p:nvSpPr>
        <p:spPr>
          <a:xfrm>
            <a:off x="727729" y="1470034"/>
            <a:ext cx="2200666" cy="3597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sz="2000" b="1" dirty="0">
                <a:solidFill>
                  <a:srgbClr val="135BD6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반복되는 주제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DED53D4-BCB0-C209-0FB5-76AAE2BC0CA3}"/>
              </a:ext>
            </a:extLst>
          </p:cNvPr>
          <p:cNvGrpSpPr/>
          <p:nvPr/>
        </p:nvGrpSpPr>
        <p:grpSpPr>
          <a:xfrm>
            <a:off x="1347872" y="3179704"/>
            <a:ext cx="3597084" cy="1149805"/>
            <a:chOff x="1104803" y="2936635"/>
            <a:chExt cx="3383280" cy="1149805"/>
          </a:xfrm>
        </p:grpSpPr>
        <p:sp>
          <p:nvSpPr>
            <p:cNvPr id="5" name="Shape 6">
              <a:extLst>
                <a:ext uri="{FF2B5EF4-FFF2-40B4-BE49-F238E27FC236}">
                  <a16:creationId xmlns:a16="http://schemas.microsoft.com/office/drawing/2014/main" id="{29B29DD5-420B-DE25-3F97-7F9F7B55684C}"/>
                </a:ext>
              </a:extLst>
            </p:cNvPr>
            <p:cNvSpPr/>
            <p:nvPr/>
          </p:nvSpPr>
          <p:spPr>
            <a:xfrm>
              <a:off x="1287683" y="3263480"/>
              <a:ext cx="548640" cy="548640"/>
            </a:xfrm>
            <a:prstGeom prst="ellipse">
              <a:avLst/>
            </a:prstGeom>
            <a:solidFill>
              <a:srgbClr val="E8E8E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" name="Text 7">
              <a:extLst>
                <a:ext uri="{FF2B5EF4-FFF2-40B4-BE49-F238E27FC236}">
                  <a16:creationId xmlns:a16="http://schemas.microsoft.com/office/drawing/2014/main" id="{F43862B9-8F52-A0D9-6C1A-F908D6DB08D5}"/>
                </a:ext>
              </a:extLst>
            </p:cNvPr>
            <p:cNvSpPr/>
            <p:nvPr/>
          </p:nvSpPr>
          <p:spPr>
            <a:xfrm>
              <a:off x="1287683" y="3263480"/>
              <a:ext cx="548640" cy="54864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5A7A6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$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Text 8">
              <a:extLst>
                <a:ext uri="{FF2B5EF4-FFF2-40B4-BE49-F238E27FC236}">
                  <a16:creationId xmlns:a16="http://schemas.microsoft.com/office/drawing/2014/main" id="{6494C073-BDD4-DA35-3626-899180EC90CF}"/>
                </a:ext>
              </a:extLst>
            </p:cNvPr>
            <p:cNvSpPr/>
            <p:nvPr/>
          </p:nvSpPr>
          <p:spPr>
            <a:xfrm>
              <a:off x="1104803" y="3857840"/>
              <a:ext cx="914400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맑은 고딕" pitchFamily="34" charset="-122"/>
                  <a:cs typeface="Arial" pitchFamily="34" charset="-120"/>
                </a:rPr>
                <a:t>현금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Shape 9">
              <a:extLst>
                <a:ext uri="{FF2B5EF4-FFF2-40B4-BE49-F238E27FC236}">
                  <a16:creationId xmlns:a16="http://schemas.microsoft.com/office/drawing/2014/main" id="{A8974F42-D151-DE2D-5630-F57B733F5AA9}"/>
                </a:ext>
              </a:extLst>
            </p:cNvPr>
            <p:cNvSpPr/>
            <p:nvPr/>
          </p:nvSpPr>
          <p:spPr>
            <a:xfrm>
              <a:off x="1882043" y="3510368"/>
              <a:ext cx="1828800" cy="36576"/>
            </a:xfrm>
            <a:prstGeom prst="rect">
              <a:avLst/>
            </a:prstGeom>
            <a:solidFill>
              <a:srgbClr val="88888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Shape 10">
              <a:extLst>
                <a:ext uri="{FF2B5EF4-FFF2-40B4-BE49-F238E27FC236}">
                  <a16:creationId xmlns:a16="http://schemas.microsoft.com/office/drawing/2014/main" id="{948B4B02-34C6-7D49-17A9-B58743532784}"/>
                </a:ext>
              </a:extLst>
            </p:cNvPr>
            <p:cNvSpPr/>
            <p:nvPr/>
          </p:nvSpPr>
          <p:spPr>
            <a:xfrm>
              <a:off x="3468932" y="3400640"/>
              <a:ext cx="274320" cy="256032"/>
            </a:xfrm>
            <a:prstGeom prst="rightArrow">
              <a:avLst/>
            </a:prstGeom>
            <a:solidFill>
              <a:srgbClr val="888888"/>
            </a:solidFill>
            <a:ln w="12700">
              <a:solidFill>
                <a:srgbClr val="888888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Shape 11">
              <a:extLst>
                <a:ext uri="{FF2B5EF4-FFF2-40B4-BE49-F238E27FC236}">
                  <a16:creationId xmlns:a16="http://schemas.microsoft.com/office/drawing/2014/main" id="{717AA96B-C158-C25D-8F89-D5C97683908C}"/>
                </a:ext>
              </a:extLst>
            </p:cNvPr>
            <p:cNvSpPr/>
            <p:nvPr/>
          </p:nvSpPr>
          <p:spPr>
            <a:xfrm>
              <a:off x="3756563" y="3263480"/>
              <a:ext cx="548640" cy="548640"/>
            </a:xfrm>
            <a:prstGeom prst="ellipse">
              <a:avLst/>
            </a:prstGeom>
            <a:solidFill>
              <a:srgbClr val="D4A84B"/>
            </a:solidFill>
            <a:ln w="12700">
              <a:solidFill>
                <a:srgbClr val="B8923F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Text 12">
              <a:extLst>
                <a:ext uri="{FF2B5EF4-FFF2-40B4-BE49-F238E27FC236}">
                  <a16:creationId xmlns:a16="http://schemas.microsoft.com/office/drawing/2014/main" id="{F4118F20-66BF-7222-0B62-3E7AFFBE6A39}"/>
                </a:ext>
              </a:extLst>
            </p:cNvPr>
            <p:cNvSpPr/>
            <p:nvPr/>
          </p:nvSpPr>
          <p:spPr>
            <a:xfrm>
              <a:off x="3756563" y="3263480"/>
              <a:ext cx="548640" cy="54864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3A3A3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▢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 13">
              <a:extLst>
                <a:ext uri="{FF2B5EF4-FFF2-40B4-BE49-F238E27FC236}">
                  <a16:creationId xmlns:a16="http://schemas.microsoft.com/office/drawing/2014/main" id="{F11754E0-0413-DB90-83C4-F0357AFA37BB}"/>
                </a:ext>
              </a:extLst>
            </p:cNvPr>
            <p:cNvSpPr/>
            <p:nvPr/>
          </p:nvSpPr>
          <p:spPr>
            <a:xfrm>
              <a:off x="3573683" y="3857840"/>
              <a:ext cx="914400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맑은 고딕" pitchFamily="34" charset="-122"/>
                  <a:cs typeface="Arial" pitchFamily="34" charset="-120"/>
                </a:rPr>
                <a:t>작업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Text 4">
              <a:extLst>
                <a:ext uri="{FF2B5EF4-FFF2-40B4-BE49-F238E27FC236}">
                  <a16:creationId xmlns:a16="http://schemas.microsoft.com/office/drawing/2014/main" id="{B1C163B1-D794-1B9A-23E8-FF07F43288FC}"/>
                </a:ext>
              </a:extLst>
            </p:cNvPr>
            <p:cNvSpPr/>
            <p:nvPr/>
          </p:nvSpPr>
          <p:spPr>
            <a:xfrm>
              <a:off x="1282243" y="2936635"/>
              <a:ext cx="612334" cy="3274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=1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Text 5">
              <a:extLst>
                <a:ext uri="{FF2B5EF4-FFF2-40B4-BE49-F238E27FC236}">
                  <a16:creationId xmlns:a16="http://schemas.microsoft.com/office/drawing/2014/main" id="{7F6FB961-DD6B-8BFB-CD68-A82C65DAD4E0}"/>
                </a:ext>
              </a:extLst>
            </p:cNvPr>
            <p:cNvSpPr/>
            <p:nvPr/>
          </p:nvSpPr>
          <p:spPr>
            <a:xfrm>
              <a:off x="3751123" y="2974883"/>
              <a:ext cx="612334" cy="2313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t=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2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Text 14">
            <a:extLst>
              <a:ext uri="{FF2B5EF4-FFF2-40B4-BE49-F238E27FC236}">
                <a16:creationId xmlns:a16="http://schemas.microsoft.com/office/drawing/2014/main" id="{300FB8AF-D5E3-C2F0-3CE5-EFF9B0CA07AC}"/>
              </a:ext>
            </a:extLst>
          </p:cNvPr>
          <p:cNvSpPr/>
          <p:nvPr/>
        </p:nvSpPr>
        <p:spPr>
          <a:xfrm>
            <a:off x="1059082" y="4686586"/>
            <a:ext cx="408317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Deferred Revenue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(Liability)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15">
            <a:extLst>
              <a:ext uri="{FF2B5EF4-FFF2-40B4-BE49-F238E27FC236}">
                <a16:creationId xmlns:a16="http://schemas.microsoft.com/office/drawing/2014/main" id="{4BADC156-84D5-321C-6E24-A89893FACEAC}"/>
              </a:ext>
            </a:extLst>
          </p:cNvPr>
          <p:cNvSpPr/>
          <p:nvPr/>
        </p:nvSpPr>
        <p:spPr>
          <a:xfrm>
            <a:off x="646703" y="5523441"/>
            <a:ext cx="531843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• 고객에게 재화·용역을 제공할 의무가 있음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• Revenue는 획득된 시점(t=2)에만 인식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• 예: 선불로 지급된 잡지 구독료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EF7DBC58-02F7-B491-373A-71E7C18AF1FC}"/>
              </a:ext>
            </a:extLst>
          </p:cNvPr>
          <p:cNvSpPr/>
          <p:nvPr/>
        </p:nvSpPr>
        <p:spPr>
          <a:xfrm>
            <a:off x="6073809" y="2492906"/>
            <a:ext cx="5507358" cy="4307128"/>
          </a:xfrm>
          <a:prstGeom prst="roundRect">
            <a:avLst>
              <a:gd name="adj" fmla="val 1934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85883250-E06C-2464-EFD5-BB3CF724D314}"/>
              </a:ext>
            </a:extLst>
          </p:cNvPr>
          <p:cNvSpPr/>
          <p:nvPr/>
        </p:nvSpPr>
        <p:spPr>
          <a:xfrm>
            <a:off x="6178363" y="2685328"/>
            <a:ext cx="5387698" cy="38225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ko-KR" sz="2000" b="1" dirty="0">
                <a:solidFill>
                  <a:srgbClr val="991B1B"/>
                </a:solidFill>
                <a:latin typeface="Arial" pitchFamily="34" charset="0"/>
                <a:ea typeface="맑은 고딕"/>
                <a:cs typeface="Arial" pitchFamily="34" charset="-120"/>
              </a:rPr>
              <a:t>Scenario B: 작업 먼저, 현금 나중</a:t>
            </a:r>
          </a:p>
          <a:p>
            <a:pPr lvl="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541E9BAA-5980-65A1-A9ED-E94759655850}"/>
              </a:ext>
            </a:extLst>
          </p:cNvPr>
          <p:cNvSpPr/>
          <p:nvPr/>
        </p:nvSpPr>
        <p:spPr>
          <a:xfrm>
            <a:off x="6224083" y="3502285"/>
            <a:ext cx="5387698" cy="28985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  <p:sp>
        <p:nvSpPr>
          <p:cNvPr id="42" name="Text 14">
            <a:extLst>
              <a:ext uri="{FF2B5EF4-FFF2-40B4-BE49-F238E27FC236}">
                <a16:creationId xmlns:a16="http://schemas.microsoft.com/office/drawing/2014/main" id="{5317AF73-FD77-7362-F74D-5E459CC40D5F}"/>
              </a:ext>
            </a:extLst>
          </p:cNvPr>
          <p:cNvSpPr/>
          <p:nvPr/>
        </p:nvSpPr>
        <p:spPr>
          <a:xfrm>
            <a:off x="6655888" y="4686586"/>
            <a:ext cx="408317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1A1A1A"/>
                </a:solidFill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Accrued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 Revenue /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 pitchFamily="34" charset="0"/>
                <a:ea typeface="Georgia" pitchFamily="34" charset="-122"/>
                <a:cs typeface="Arial" panose="020B0604020202020204" pitchFamily="34" charset="0"/>
              </a:rPr>
              <a:t>Receivable (Asset)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15">
            <a:extLst>
              <a:ext uri="{FF2B5EF4-FFF2-40B4-BE49-F238E27FC236}">
                <a16:creationId xmlns:a16="http://schemas.microsoft.com/office/drawing/2014/main" id="{2A66681E-682D-C414-21C4-16BA2B3779D5}"/>
              </a:ext>
            </a:extLst>
          </p:cNvPr>
          <p:cNvSpPr/>
          <p:nvPr/>
        </p:nvSpPr>
        <p:spPr>
          <a:xfrm>
            <a:off x="6243509" y="5546591"/>
            <a:ext cx="531843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495057"/>
                </a:solidFill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• </a:t>
            </a:r>
            <a:r>
              <a:rPr lang="ko-KR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고객이 현금을 지급할 의무가 있음</a:t>
            </a:r>
            <a:endParaRPr lang="en-US" dirty="0"/>
          </a:p>
          <a:p>
            <a:r>
              <a:rPr lang="ko-KR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• Revenue는 획득된 시점(t=2)에 인식</a:t>
            </a:r>
            <a:endParaRPr lang="en-US" dirty="0"/>
          </a:p>
          <a:p>
            <a:r>
              <a:rPr lang="ko-KR" dirty="0">
                <a:solidFill>
                  <a:srgbClr val="495057"/>
                </a:solidFill>
                <a:latin typeface="Arial" pitchFamily="34" charset="0"/>
                <a:ea typeface="맑은 고딕" pitchFamily="34" charset="-122"/>
                <a:cs typeface="Arial" pitchFamily="34" charset="-120"/>
              </a:rPr>
              <a:t>• 예: Accrued interest revenue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E6B2236-D2F2-3221-A049-901736A0E02D}"/>
              </a:ext>
            </a:extLst>
          </p:cNvPr>
          <p:cNvGrpSpPr/>
          <p:nvPr/>
        </p:nvGrpSpPr>
        <p:grpSpPr>
          <a:xfrm>
            <a:off x="6967828" y="3179704"/>
            <a:ext cx="3608659" cy="1149805"/>
            <a:chOff x="6967828" y="3179704"/>
            <a:chExt cx="3608659" cy="1149805"/>
          </a:xfrm>
        </p:grpSpPr>
        <p:sp>
          <p:nvSpPr>
            <p:cNvPr id="34" name="Text 8">
              <a:extLst>
                <a:ext uri="{FF2B5EF4-FFF2-40B4-BE49-F238E27FC236}">
                  <a16:creationId xmlns:a16="http://schemas.microsoft.com/office/drawing/2014/main" id="{58C272AC-35DD-6BA7-064B-12B657969CD8}"/>
                </a:ext>
              </a:extLst>
            </p:cNvPr>
            <p:cNvSpPr/>
            <p:nvPr/>
          </p:nvSpPr>
          <p:spPr>
            <a:xfrm>
              <a:off x="6967828" y="4100909"/>
              <a:ext cx="972185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맑은 고딕" pitchFamily="34" charset="-122"/>
                  <a:cs typeface="Arial" pitchFamily="34" charset="-120"/>
                </a:rPr>
                <a:t>작업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Text 13">
              <a:extLst>
                <a:ext uri="{FF2B5EF4-FFF2-40B4-BE49-F238E27FC236}">
                  <a16:creationId xmlns:a16="http://schemas.microsoft.com/office/drawing/2014/main" id="{8BF62079-8B61-9C67-78F8-FBFC0BBC6D32}"/>
                </a:ext>
              </a:extLst>
            </p:cNvPr>
            <p:cNvSpPr/>
            <p:nvPr/>
          </p:nvSpPr>
          <p:spPr>
            <a:xfrm>
              <a:off x="9604302" y="4100909"/>
              <a:ext cx="972185" cy="2286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맑은 고딕" pitchFamily="34" charset="-122"/>
                  <a:cs typeface="Arial" pitchFamily="34" charset="-120"/>
                </a:rPr>
                <a:t>현금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Text 4">
              <a:extLst>
                <a:ext uri="{FF2B5EF4-FFF2-40B4-BE49-F238E27FC236}">
                  <a16:creationId xmlns:a16="http://schemas.microsoft.com/office/drawing/2014/main" id="{1818C938-FA33-0CDA-25D0-35A38DA1880E}"/>
                </a:ext>
              </a:extLst>
            </p:cNvPr>
            <p:cNvSpPr/>
            <p:nvPr/>
          </p:nvSpPr>
          <p:spPr>
            <a:xfrm>
              <a:off x="7133331" y="3179704"/>
              <a:ext cx="651030" cy="327423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=1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Text 5">
              <a:extLst>
                <a:ext uri="{FF2B5EF4-FFF2-40B4-BE49-F238E27FC236}">
                  <a16:creationId xmlns:a16="http://schemas.microsoft.com/office/drawing/2014/main" id="{44DCC392-C08A-B8E3-FD8A-CA7E1818BC50}"/>
                </a:ext>
              </a:extLst>
            </p:cNvPr>
            <p:cNvSpPr/>
            <p:nvPr/>
          </p:nvSpPr>
          <p:spPr>
            <a:xfrm>
              <a:off x="9758230" y="3217952"/>
              <a:ext cx="651030" cy="2313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srgbClr val="1A1A1A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t=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1A1A1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2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4E25D319-73A2-6F07-39ED-354147D464F3}"/>
                </a:ext>
              </a:extLst>
            </p:cNvPr>
            <p:cNvGrpSpPr/>
            <p:nvPr/>
          </p:nvGrpSpPr>
          <p:grpSpPr>
            <a:xfrm>
              <a:off x="7171381" y="3496579"/>
              <a:ext cx="3226304" cy="548640"/>
              <a:chOff x="5074920" y="1874520"/>
              <a:chExt cx="3017520" cy="548640"/>
            </a:xfrm>
          </p:grpSpPr>
          <p:sp>
            <p:nvSpPr>
              <p:cNvPr id="51" name="Shape 19">
                <a:extLst>
                  <a:ext uri="{FF2B5EF4-FFF2-40B4-BE49-F238E27FC236}">
                    <a16:creationId xmlns:a16="http://schemas.microsoft.com/office/drawing/2014/main" id="{570F24D4-7705-FA2C-4DC9-583DE728E462}"/>
                  </a:ext>
                </a:extLst>
              </p:cNvPr>
              <p:cNvSpPr/>
              <p:nvPr/>
            </p:nvSpPr>
            <p:spPr>
              <a:xfrm>
                <a:off x="5074920" y="1874520"/>
                <a:ext cx="548640" cy="548640"/>
              </a:xfrm>
              <a:prstGeom prst="ellipse">
                <a:avLst/>
              </a:prstGeom>
              <a:solidFill>
                <a:srgbClr val="D4A84B"/>
              </a:solidFill>
              <a:ln w="12700">
                <a:solidFill>
                  <a:srgbClr val="B8923F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Text 20">
                <a:extLst>
                  <a:ext uri="{FF2B5EF4-FFF2-40B4-BE49-F238E27FC236}">
                    <a16:creationId xmlns:a16="http://schemas.microsoft.com/office/drawing/2014/main" id="{16DBC839-5586-6503-2ECF-5B4860347A08}"/>
                  </a:ext>
                </a:extLst>
              </p:cNvPr>
              <p:cNvSpPr/>
              <p:nvPr/>
            </p:nvSpPr>
            <p:spPr>
              <a:xfrm>
                <a:off x="5074920" y="1874520"/>
                <a:ext cx="548640" cy="54864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A3A3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▢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3" name="Shape 22">
                <a:extLst>
                  <a:ext uri="{FF2B5EF4-FFF2-40B4-BE49-F238E27FC236}">
                    <a16:creationId xmlns:a16="http://schemas.microsoft.com/office/drawing/2014/main" id="{0E60D6D6-194C-DE5F-9815-BDA6E5015BB0}"/>
                  </a:ext>
                </a:extLst>
              </p:cNvPr>
              <p:cNvSpPr/>
              <p:nvPr/>
            </p:nvSpPr>
            <p:spPr>
              <a:xfrm>
                <a:off x="5669280" y="2121408"/>
                <a:ext cx="1828800" cy="36576"/>
              </a:xfrm>
              <a:prstGeom prst="rect">
                <a:avLst/>
              </a:prstGeom>
              <a:solidFill>
                <a:srgbClr val="88888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Shape 23">
                <a:extLst>
                  <a:ext uri="{FF2B5EF4-FFF2-40B4-BE49-F238E27FC236}">
                    <a16:creationId xmlns:a16="http://schemas.microsoft.com/office/drawing/2014/main" id="{631FA96A-8599-39DE-7C6B-59BC1228164F}"/>
                  </a:ext>
                </a:extLst>
              </p:cNvPr>
              <p:cNvSpPr/>
              <p:nvPr/>
            </p:nvSpPr>
            <p:spPr>
              <a:xfrm>
                <a:off x="7255077" y="2011680"/>
                <a:ext cx="274320" cy="256032"/>
              </a:xfrm>
              <a:prstGeom prst="rightArrow">
                <a:avLst/>
              </a:prstGeom>
              <a:solidFill>
                <a:srgbClr val="88888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Shape 24">
                <a:extLst>
                  <a:ext uri="{FF2B5EF4-FFF2-40B4-BE49-F238E27FC236}">
                    <a16:creationId xmlns:a16="http://schemas.microsoft.com/office/drawing/2014/main" id="{F10D2DEE-F728-A21A-83BA-0AAAB6E8963B}"/>
                  </a:ext>
                </a:extLst>
              </p:cNvPr>
              <p:cNvSpPr/>
              <p:nvPr/>
            </p:nvSpPr>
            <p:spPr>
              <a:xfrm>
                <a:off x="7543800" y="1874520"/>
                <a:ext cx="548640" cy="548640"/>
              </a:xfrm>
              <a:prstGeom prst="ellipse">
                <a:avLst/>
              </a:prstGeom>
              <a:solidFill>
                <a:srgbClr val="E8E8E8"/>
              </a:solidFill>
              <a:ln w="12700">
                <a:solidFill>
                  <a:srgbClr val="888888"/>
                </a:solidFill>
                <a:prstDash val="soli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Text 25">
                <a:extLst>
                  <a:ext uri="{FF2B5EF4-FFF2-40B4-BE49-F238E27FC236}">
                    <a16:creationId xmlns:a16="http://schemas.microsoft.com/office/drawing/2014/main" id="{0898065D-77BB-7906-47A3-47663E378738}"/>
                  </a:ext>
                </a:extLst>
              </p:cNvPr>
              <p:cNvSpPr/>
              <p:nvPr/>
            </p:nvSpPr>
            <p:spPr>
              <a:xfrm>
                <a:off x="7543800" y="1874520"/>
                <a:ext cx="548640" cy="548640"/>
              </a:xfrm>
              <a:prstGeom prst="rect">
                <a:avLst/>
              </a:prstGeom>
              <a:noFill/>
              <a:ln/>
            </p:spPr>
            <p:txBody>
              <a:bodyPr wrap="square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5A7A6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$</a:t>
                </a: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375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3" grpId="0" animBg="1"/>
      <p:bldP spid="27" grpId="0" animBg="1"/>
      <p:bldP spid="28" grpId="0" animBg="1"/>
      <p:bldP spid="29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6301D-08C7-16D5-A77F-FB56A107C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1DBC4-D332-40A4-3926-9632CF70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57500"/>
            <a:ext cx="12191999" cy="1143000"/>
          </a:xfrm>
        </p:spPr>
        <p:txBody>
          <a:bodyPr>
            <a:normAutofit/>
          </a:bodyPr>
          <a:lstStyle/>
          <a:p>
            <a:r>
              <a:rPr lang="en-US" dirty="0"/>
              <a:t>Sales Return</a:t>
            </a:r>
          </a:p>
        </p:txBody>
      </p:sp>
    </p:spTree>
    <p:extLst>
      <p:ext uri="{BB962C8B-B14F-4D97-AF65-F5344CB8AC3E}">
        <p14:creationId xmlns:p14="http://schemas.microsoft.com/office/powerpoint/2010/main" val="389634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7A6B3-6395-6359-BA44-2B1ED9FF1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F3409-E9DB-EFDD-597E-FDD1AA29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 Returns – Handling the Uncertainty</a:t>
            </a: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7825056E-C67C-8D83-B614-EFF77D29327E}"/>
              </a:ext>
            </a:extLst>
          </p:cNvPr>
          <p:cNvSpPr/>
          <p:nvPr/>
        </p:nvSpPr>
        <p:spPr>
          <a:xfrm>
            <a:off x="508000" y="1349905"/>
            <a:ext cx="11074400" cy="988181"/>
          </a:xfrm>
          <a:prstGeom prst="roundRect">
            <a:avLst>
              <a:gd name="adj" fmla="val 3697"/>
            </a:avLst>
          </a:prstGeom>
          <a:solidFill>
            <a:srgbClr val="EFF6FF"/>
          </a:solidFill>
          <a:ln w="19050">
            <a:solidFill>
              <a:srgbClr val="3B82F6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3377884-7906-F9A5-2206-3D78375A6D18}"/>
              </a:ext>
            </a:extLst>
          </p:cNvPr>
          <p:cNvSpPr/>
          <p:nvPr/>
        </p:nvSpPr>
        <p:spPr>
          <a:xfrm>
            <a:off x="736601" y="1519129"/>
            <a:ext cx="10757060" cy="759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Returns  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고객은 구매한 상품을 </a:t>
            </a:r>
            <a:r>
              <a:rPr lang="ko-KR" sz="2000" b="1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반품할 권리</a:t>
            </a: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를 부여받는 경우가 많음.</a:t>
            </a:r>
          </a:p>
          <a:p>
            <a:pPr>
              <a:lnSpc>
                <a:spcPts val="2240"/>
              </a:lnSpc>
              <a:spcAft>
                <a:spcPts val="800"/>
              </a:spcAft>
            </a:pPr>
            <a:endParaRPr lang="en-US" sz="2000" b="1" dirty="0">
              <a:solidFill>
                <a:srgbClr val="1E40A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4" name="Text 26">
            <a:extLst>
              <a:ext uri="{FF2B5EF4-FFF2-40B4-BE49-F238E27FC236}">
                <a16:creationId xmlns:a16="http://schemas.microsoft.com/office/drawing/2014/main" id="{1A298E45-ED57-CAC2-327E-9FBA9972A8F6}"/>
              </a:ext>
            </a:extLst>
          </p:cNvPr>
          <p:cNvSpPr/>
          <p:nvPr/>
        </p:nvSpPr>
        <p:spPr>
          <a:xfrm>
            <a:off x="484850" y="2547000"/>
            <a:ext cx="11097550" cy="1156899"/>
          </a:xfrm>
          <a:prstGeom prst="roundRect">
            <a:avLst>
              <a:gd name="adj" fmla="val 7846"/>
            </a:avLst>
          </a:prstGeom>
          <a:solidFill>
            <a:srgbClr val="FEF2F2"/>
          </a:solidFill>
          <a:ln w="9525">
            <a:solidFill>
              <a:srgbClr val="EF4444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CD62D21F-3D2F-F9D3-1938-D24EA7BE5735}"/>
              </a:ext>
            </a:extLst>
          </p:cNvPr>
          <p:cNvSpPr/>
          <p:nvPr/>
        </p:nvSpPr>
        <p:spPr>
          <a:xfrm>
            <a:off x="596468" y="2720448"/>
            <a:ext cx="10856430" cy="9287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Accounting Issues</a:t>
            </a:r>
          </a:p>
          <a:p>
            <a:pPr marL="342900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판매자는 revenue와 receivables의 과대계상을 막기 위해, 실제 반품액이 아니라 추정 반품액만큼 revenue를 감소시켜야 함.</a:t>
            </a:r>
          </a:p>
        </p:txBody>
      </p:sp>
      <p:sp>
        <p:nvSpPr>
          <p:cNvPr id="6" name="Text 26">
            <a:extLst>
              <a:ext uri="{FF2B5EF4-FFF2-40B4-BE49-F238E27FC236}">
                <a16:creationId xmlns:a16="http://schemas.microsoft.com/office/drawing/2014/main" id="{C809F442-E207-971D-5CB4-24329B2B6E25}"/>
              </a:ext>
            </a:extLst>
          </p:cNvPr>
          <p:cNvSpPr/>
          <p:nvPr/>
        </p:nvSpPr>
        <p:spPr>
          <a:xfrm>
            <a:off x="468318" y="3916750"/>
            <a:ext cx="11114081" cy="1708546"/>
          </a:xfrm>
          <a:prstGeom prst="roundRect">
            <a:avLst>
              <a:gd name="adj" fmla="val 4373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69F11432-5BA4-7DF3-DDAE-4BD0073CBA1C}"/>
              </a:ext>
            </a:extLst>
          </p:cNvPr>
          <p:cNvSpPr/>
          <p:nvPr/>
        </p:nvSpPr>
        <p:spPr>
          <a:xfrm>
            <a:off x="603561" y="4147566"/>
            <a:ext cx="10833784" cy="13724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99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Illustration – Hawthorne Manufacturing Company (2026)</a:t>
            </a:r>
          </a:p>
          <a:p>
            <a:pPr marL="342900" indent="-342900">
              <a:lnSpc>
                <a:spcPts val="224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sz="2000" dirty="0">
                <a:latin typeface="Arial" panose="020B0604020202020204" pitchFamily="34" charset="0"/>
                <a:ea typeface="맑은 고딕"/>
                <a:cs typeface="Arial" panose="020B0604020202020204" pitchFamily="34" charset="0"/>
              </a:rPr>
              <a:t>Hawthorne는 첫해에 상품을 $2M에 현금 판매함(원가 $1.2M, 60%). 추정 반품률은 10%($200K)였으나 실제 반품은 $130K에 그침. Hawthorne가 2026년 income statement에 보고해야 할 revenue는 얼마인가?</a:t>
            </a:r>
            <a:endParaRPr lang="en-US" sz="2000" b="1" dirty="0">
              <a:solidFill>
                <a:srgbClr val="15803D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A3E6C10-66A9-C930-D210-68DCA407DEA8}"/>
              </a:ext>
            </a:extLst>
          </p:cNvPr>
          <p:cNvSpPr/>
          <p:nvPr/>
        </p:nvSpPr>
        <p:spPr>
          <a:xfrm>
            <a:off x="649281" y="4614248"/>
            <a:ext cx="10833784" cy="17945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">
              <a:lnSpc>
                <a:spcPts val="2415"/>
              </a:lnSpc>
              <a:spcBef>
                <a:spcPts val="110"/>
              </a:spcBef>
              <a:tabLst>
                <a:tab pos="903605" algn="l"/>
                <a:tab pos="575246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374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CB6F4-7D08-691A-4388-025EC9328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26">
            <a:extLst>
              <a:ext uri="{FF2B5EF4-FFF2-40B4-BE49-F238E27FC236}">
                <a16:creationId xmlns:a16="http://schemas.microsoft.com/office/drawing/2014/main" id="{AB47265B-A86C-B82D-DB2F-1F072BEC758F}"/>
              </a:ext>
            </a:extLst>
          </p:cNvPr>
          <p:cNvSpPr/>
          <p:nvPr/>
        </p:nvSpPr>
        <p:spPr>
          <a:xfrm>
            <a:off x="401909" y="1353825"/>
            <a:ext cx="11180491" cy="1014180"/>
          </a:xfrm>
          <a:prstGeom prst="roundRect">
            <a:avLst>
              <a:gd name="adj" fmla="val 4373"/>
            </a:avLst>
          </a:prstGeom>
          <a:solidFill>
            <a:srgbClr val="E5FCED"/>
          </a:solidFill>
          <a:ln w="9525">
            <a:solidFill>
              <a:srgbClr val="6DB587"/>
            </a:solidFill>
          </a:ln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DCBCC9-2A43-7D7E-15C1-1D1B996A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Sales Returns - Continued</a:t>
            </a:r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9B4EFD3E-F27E-5BD1-416D-5F68B2143B10}"/>
              </a:ext>
            </a:extLst>
          </p:cNvPr>
          <p:cNvSpPr/>
          <p:nvPr/>
        </p:nvSpPr>
        <p:spPr>
          <a:xfrm>
            <a:off x="680582" y="1427174"/>
            <a:ext cx="10901818" cy="8005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sz="20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맑은 고딕" pitchFamily="34" charset="-122"/>
                <a:cs typeface="Arial" pitchFamily="34" charset="-120"/>
              </a:rPr>
              <a:t>사례 연구: Hawthorne Manufacturing (2026년 – 1차 연도)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o-KR" sz="2000" kern="0" dirty="0">
                <a:latin typeface="Arial" pitchFamily="34" charset="0"/>
                <a:ea typeface="맑은 고딕"/>
                <a:cs typeface="Arial" pitchFamily="34" charset="-120"/>
              </a:rPr>
              <a:t>2026년 추정 반품($200K) vs. 실제 반품($130K)</a:t>
            </a:r>
            <a:endParaRPr kumimoji="0" lang="en-US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3" name="Shape 5">
            <a:extLst>
              <a:ext uri="{FF2B5EF4-FFF2-40B4-BE49-F238E27FC236}">
                <a16:creationId xmlns:a16="http://schemas.microsoft.com/office/drawing/2014/main" id="{DAD91501-16B4-D51F-2A93-3224870F03BA}"/>
              </a:ext>
            </a:extLst>
          </p:cNvPr>
          <p:cNvSpPr/>
          <p:nvPr/>
        </p:nvSpPr>
        <p:spPr>
          <a:xfrm>
            <a:off x="1777640" y="2659175"/>
            <a:ext cx="1949406" cy="2978857"/>
          </a:xfrm>
          <a:prstGeom prst="rect">
            <a:avLst/>
          </a:prstGeom>
          <a:solidFill>
            <a:srgbClr val="C8C8C8"/>
          </a:solidFill>
          <a:ln w="12700">
            <a:solidFill>
              <a:srgbClr val="B0B0B0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 6">
            <a:extLst>
              <a:ext uri="{FF2B5EF4-FFF2-40B4-BE49-F238E27FC236}">
                <a16:creationId xmlns:a16="http://schemas.microsoft.com/office/drawing/2014/main" id="{DA472FC7-E619-7C25-69DD-98499BAEB6D8}"/>
              </a:ext>
            </a:extLst>
          </p:cNvPr>
          <p:cNvSpPr/>
          <p:nvPr/>
        </p:nvSpPr>
        <p:spPr>
          <a:xfrm>
            <a:off x="1777640" y="3816126"/>
            <a:ext cx="1949406" cy="4063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$2,000,000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0BF15CB7-6D80-8C68-CC67-B7219EA70869}"/>
              </a:ext>
            </a:extLst>
          </p:cNvPr>
          <p:cNvSpPr/>
          <p:nvPr/>
        </p:nvSpPr>
        <p:spPr>
          <a:xfrm>
            <a:off x="1929383" y="589870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Gross Sales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Shape 8">
            <a:extLst>
              <a:ext uri="{FF2B5EF4-FFF2-40B4-BE49-F238E27FC236}">
                <a16:creationId xmlns:a16="http://schemas.microsoft.com/office/drawing/2014/main" id="{14C96430-651D-459E-CCD1-0BD1C891438D}"/>
              </a:ext>
            </a:extLst>
          </p:cNvPr>
          <p:cNvSpPr/>
          <p:nvPr/>
        </p:nvSpPr>
        <p:spPr>
          <a:xfrm>
            <a:off x="4624081" y="2677903"/>
            <a:ext cx="1507024" cy="567049"/>
          </a:xfrm>
          <a:prstGeom prst="rect">
            <a:avLst/>
          </a:prstGeom>
          <a:solidFill>
            <a:srgbClr val="C9A227"/>
          </a:solidFill>
          <a:ln w="12700">
            <a:solidFill>
              <a:srgbClr val="B8923F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Text 9">
            <a:extLst>
              <a:ext uri="{FF2B5EF4-FFF2-40B4-BE49-F238E27FC236}">
                <a16:creationId xmlns:a16="http://schemas.microsoft.com/office/drawing/2014/main" id="{0DB7C3EB-9C01-F1FC-902E-69DEBC229A3A}"/>
              </a:ext>
            </a:extLst>
          </p:cNvPr>
          <p:cNvSpPr/>
          <p:nvPr/>
        </p:nvSpPr>
        <p:spPr>
          <a:xfrm>
            <a:off x="4656490" y="2769404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-$200,000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8" name="Text 10">
            <a:extLst>
              <a:ext uri="{FF2B5EF4-FFF2-40B4-BE49-F238E27FC236}">
                <a16:creationId xmlns:a16="http://schemas.microsoft.com/office/drawing/2014/main" id="{FBC8ACDD-9FB6-28AC-DF09-0E6535A89055}"/>
              </a:ext>
            </a:extLst>
          </p:cNvPr>
          <p:cNvSpPr/>
          <p:nvPr/>
        </p:nvSpPr>
        <p:spPr>
          <a:xfrm>
            <a:off x="4371753" y="5662335"/>
            <a:ext cx="2011680" cy="6227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Est. Return Liability (10%)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0" name="Shape 12">
            <a:extLst>
              <a:ext uri="{FF2B5EF4-FFF2-40B4-BE49-F238E27FC236}">
                <a16:creationId xmlns:a16="http://schemas.microsoft.com/office/drawing/2014/main" id="{F97E9A13-5505-3C89-48C6-A105E57A24BA}"/>
              </a:ext>
            </a:extLst>
          </p:cNvPr>
          <p:cNvSpPr/>
          <p:nvPr/>
        </p:nvSpPr>
        <p:spPr>
          <a:xfrm>
            <a:off x="7020039" y="3233377"/>
            <a:ext cx="1645920" cy="2404655"/>
          </a:xfrm>
          <a:prstGeom prst="rect">
            <a:avLst/>
          </a:prstGeom>
          <a:solidFill>
            <a:srgbClr val="9CB89C"/>
          </a:solidFill>
          <a:ln w="12700">
            <a:solidFill>
              <a:srgbClr val="7A9A7A"/>
            </a:solidFill>
            <a:prstDash val="soli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Text 13">
            <a:extLst>
              <a:ext uri="{FF2B5EF4-FFF2-40B4-BE49-F238E27FC236}">
                <a16:creationId xmlns:a16="http://schemas.microsoft.com/office/drawing/2014/main" id="{67F24685-6CA5-8B9B-1056-A0DAC70301FB}"/>
              </a:ext>
            </a:extLst>
          </p:cNvPr>
          <p:cNvSpPr/>
          <p:nvPr/>
        </p:nvSpPr>
        <p:spPr>
          <a:xfrm>
            <a:off x="7020039" y="4077876"/>
            <a:ext cx="1645920" cy="4093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$1,800,000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Text 14">
            <a:extLst>
              <a:ext uri="{FF2B5EF4-FFF2-40B4-BE49-F238E27FC236}">
                <a16:creationId xmlns:a16="http://schemas.microsoft.com/office/drawing/2014/main" id="{CE3669A9-8FF5-9F74-D281-1AE4725A1857}"/>
              </a:ext>
            </a:extLst>
          </p:cNvPr>
          <p:cNvSpPr/>
          <p:nvPr/>
        </p:nvSpPr>
        <p:spPr>
          <a:xfrm>
            <a:off x="6738782" y="5753445"/>
            <a:ext cx="2208452" cy="5416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Net Sales</a:t>
            </a:r>
            <a:r>
              <a:rPr lang="en-US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5" name="Text 17">
            <a:extLst>
              <a:ext uri="{FF2B5EF4-FFF2-40B4-BE49-F238E27FC236}">
                <a16:creationId xmlns:a16="http://schemas.microsoft.com/office/drawing/2014/main" id="{20B75165-D2EC-9AC5-DC2C-31A6552B417B}"/>
              </a:ext>
            </a:extLst>
          </p:cNvPr>
          <p:cNvSpPr/>
          <p:nvPr/>
        </p:nvSpPr>
        <p:spPr>
          <a:xfrm>
            <a:off x="9094229" y="3003039"/>
            <a:ext cx="2619352" cy="101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914400"/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Reality Check: </a:t>
            </a:r>
            <a:r>
              <a:rPr lang="ko-KR" sz="1600" kern="0" dirty="0">
                <a:latin typeface="Arial" panose="020B0604020202020204" pitchFamily="34" charset="0"/>
                <a:ea typeface="맑은 고딕" pitchFamily="34" charset="-122"/>
                <a:cs typeface="Arial" panose="020B0604020202020204" pitchFamily="34" charset="0"/>
              </a:rPr>
              <a:t>실제 반품은 $130,000에 불과했지만, 과대계상을 막기 위해 추정치가 보고 기준이 됨.</a:t>
            </a:r>
            <a:endParaRPr lang="en-US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56D9F-8F87-C032-E54B-28197BFF7915}"/>
              </a:ext>
            </a:extLst>
          </p:cNvPr>
          <p:cNvCxnSpPr>
            <a:cxnSpLocks/>
          </p:cNvCxnSpPr>
          <p:nvPr/>
        </p:nvCxnSpPr>
        <p:spPr>
          <a:xfrm flipV="1">
            <a:off x="6165830" y="2983390"/>
            <a:ext cx="2963123" cy="45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CE1BB8-04D8-C6DD-AEF3-9274E786DB73}"/>
              </a:ext>
            </a:extLst>
          </p:cNvPr>
          <p:cNvCxnSpPr/>
          <p:nvPr/>
        </p:nvCxnSpPr>
        <p:spPr>
          <a:xfrm>
            <a:off x="3727046" y="2677903"/>
            <a:ext cx="89703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567B009-B98E-7B7F-DCD4-42DD6F986F87}"/>
              </a:ext>
            </a:extLst>
          </p:cNvPr>
          <p:cNvCxnSpPr/>
          <p:nvPr/>
        </p:nvCxnSpPr>
        <p:spPr>
          <a:xfrm>
            <a:off x="6136507" y="3223840"/>
            <a:ext cx="89703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F07D6C3-AA7F-D0D8-43D4-1812D40C8331}"/>
              </a:ext>
            </a:extLst>
          </p:cNvPr>
          <p:cNvCxnSpPr/>
          <p:nvPr/>
        </p:nvCxnSpPr>
        <p:spPr>
          <a:xfrm>
            <a:off x="1620456" y="5651348"/>
            <a:ext cx="732677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CB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12570</TotalTime>
  <Words>1663</Words>
  <Application>Microsoft Office PowerPoint</Application>
  <PresentationFormat>Widescreen</PresentationFormat>
  <Paragraphs>370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맑은 고딕</vt:lpstr>
      <vt:lpstr>Aptos</vt:lpstr>
      <vt:lpstr>Arial</vt:lpstr>
      <vt:lpstr>Calibri</vt:lpstr>
      <vt:lpstr>Georgia</vt:lpstr>
      <vt:lpstr>CBA</vt:lpstr>
      <vt:lpstr>Chapter 6: Revenue Recognition and  Receivable Valuation</vt:lpstr>
      <vt:lpstr>Table of Contents (목차)</vt:lpstr>
      <vt:lpstr>Operating Cycle and Revenue Recognition Criteria</vt:lpstr>
      <vt:lpstr>Operating Cycle and Revenue Recognition</vt:lpstr>
      <vt:lpstr>What is Revenue?</vt:lpstr>
      <vt:lpstr>The Disconnect between Performance &amp; Payment</vt:lpstr>
      <vt:lpstr>Sales Return</vt:lpstr>
      <vt:lpstr>Sales Returns – Handling the Uncertainty</vt:lpstr>
      <vt:lpstr>Sales Returns - Continued</vt:lpstr>
      <vt:lpstr>Revenue Recognition - Cases</vt:lpstr>
      <vt:lpstr>1. Gift Cards: Cash Collected Before Delivery</vt:lpstr>
      <vt:lpstr>2. Right of Return</vt:lpstr>
      <vt:lpstr>3. Nonrefundable Up-front Fees</vt:lpstr>
      <vt:lpstr>5. Consignment Sales </vt:lpstr>
      <vt:lpstr>6. Multiple-Element Contracts</vt:lpstr>
      <vt:lpstr>Account Receivables</vt:lpstr>
      <vt:lpstr>Accounts Receivable Valuation</vt:lpstr>
      <vt:lpstr>Two Approached to Bad Debts</vt:lpstr>
      <vt:lpstr>Illustration – Mechanics of the Allowance Method</vt:lpstr>
      <vt:lpstr>Illustration – Continued</vt:lpstr>
      <vt:lpstr>Alternative Timing of Revenue Recognition</vt:lpstr>
      <vt:lpstr>Illustration – Installment vs. Point-of-Sale Method</vt:lpstr>
      <vt:lpstr>PowerPoint Presentation</vt:lpstr>
      <vt:lpstr>Key Takeaways</vt:lpstr>
    </vt:vector>
  </TitlesOfParts>
  <Company>Central Michigan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Amy M. Swaney PhD, CMA</dc:title>
  <dc:creator>Swaney, Amy</dc:creator>
  <cp:lastModifiedBy>Hong, Philip Keejae</cp:lastModifiedBy>
  <cp:revision>192</cp:revision>
  <dcterms:created xsi:type="dcterms:W3CDTF">2017-10-25T17:52:39Z</dcterms:created>
  <dcterms:modified xsi:type="dcterms:W3CDTF">2026-07-14T21:13:18Z</dcterms:modified>
</cp:coreProperties>
</file>