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37"/>
  </p:notesMasterIdLst>
  <p:sldIdLst>
    <p:sldId id="471" r:id="rId2"/>
    <p:sldId id="1556" r:id="rId3"/>
    <p:sldId id="461" r:id="rId4"/>
    <p:sldId id="528" r:id="rId5"/>
    <p:sldId id="1573" r:id="rId6"/>
    <p:sldId id="1574" r:id="rId7"/>
    <p:sldId id="1558" r:id="rId8"/>
    <p:sldId id="1575" r:id="rId9"/>
    <p:sldId id="1557" r:id="rId10"/>
    <p:sldId id="1560" r:id="rId11"/>
    <p:sldId id="1577" r:id="rId12"/>
    <p:sldId id="1578" r:id="rId13"/>
    <p:sldId id="1580" r:id="rId14"/>
    <p:sldId id="1579" r:id="rId15"/>
    <p:sldId id="1576" r:id="rId16"/>
    <p:sldId id="1561" r:id="rId17"/>
    <p:sldId id="1581" r:id="rId18"/>
    <p:sldId id="1562" r:id="rId19"/>
    <p:sldId id="530" r:id="rId20"/>
    <p:sldId id="1582" r:id="rId21"/>
    <p:sldId id="1583" r:id="rId22"/>
    <p:sldId id="1563" r:id="rId23"/>
    <p:sldId id="1584" r:id="rId24"/>
    <p:sldId id="1586" r:id="rId25"/>
    <p:sldId id="1591" r:id="rId26"/>
    <p:sldId id="1587" r:id="rId27"/>
    <p:sldId id="1589" r:id="rId28"/>
    <p:sldId id="1592" r:id="rId29"/>
    <p:sldId id="1593" r:id="rId30"/>
    <p:sldId id="1594" r:id="rId31"/>
    <p:sldId id="1595" r:id="rId32"/>
    <p:sldId id="263" r:id="rId33"/>
    <p:sldId id="1588" r:id="rId34"/>
    <p:sldId id="1590" r:id="rId35"/>
    <p:sldId id="15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C8D0DD-D71B-46A6-B267-C400D1B4EA80}">
          <p14:sldIdLst/>
        </p14:section>
        <p14:section name="2.5" id="{3F299E8A-D097-4AEE-BBB1-25AF1F23F6E3}">
          <p14:sldIdLst>
            <p14:sldId id="471"/>
            <p14:sldId id="1556"/>
            <p14:sldId id="461"/>
            <p14:sldId id="528"/>
            <p14:sldId id="1573"/>
            <p14:sldId id="1574"/>
            <p14:sldId id="1558"/>
            <p14:sldId id="1575"/>
            <p14:sldId id="1557"/>
            <p14:sldId id="1560"/>
            <p14:sldId id="1577"/>
            <p14:sldId id="1578"/>
            <p14:sldId id="1580"/>
            <p14:sldId id="1579"/>
            <p14:sldId id="1576"/>
            <p14:sldId id="1561"/>
            <p14:sldId id="1581"/>
            <p14:sldId id="1562"/>
            <p14:sldId id="530"/>
            <p14:sldId id="1582"/>
            <p14:sldId id="1583"/>
            <p14:sldId id="1563"/>
            <p14:sldId id="1584"/>
            <p14:sldId id="1586"/>
            <p14:sldId id="1591"/>
            <p14:sldId id="1587"/>
            <p14:sldId id="1589"/>
            <p14:sldId id="1592"/>
            <p14:sldId id="1593"/>
            <p14:sldId id="1594"/>
            <p14:sldId id="1595"/>
            <p14:sldId id="263"/>
            <p14:sldId id="1588"/>
            <p14:sldId id="1590"/>
            <p14:sldId id="15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F2"/>
    <a:srgbClr val="C6E0B4"/>
    <a:srgbClr val="16A34A"/>
    <a:srgbClr val="DD8933"/>
    <a:srgbClr val="135BD6"/>
    <a:srgbClr val="FDEADA"/>
    <a:srgbClr val="EFF6FF"/>
    <a:srgbClr val="F8CBAD"/>
    <a:srgbClr val="1E3A5F"/>
    <a:srgbClr val="E5F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3" autoAdjust="0"/>
    <p:restoredTop sz="88243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020" y="78"/>
      </p:cViewPr>
      <p:guideLst>
        <p:guide orient="horz" pos="22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3E8E6-A950-81FA-58CD-CFFF7D51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4B109D-1238-18A2-98CA-30ADC9E7B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478B3-13EE-502A-BEAB-870453DB7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97420-95B1-20C3-4CC3-25C10D5BD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8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806A3-B2EB-1E25-55B9-2C8458B3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C7A39-8A65-3566-50D0-AD3A9CE55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4985A7-F947-D831-7259-E664F06D1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5D723-35AC-3DD3-6C0B-305FAB186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8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41E69-D9CE-B8EB-829D-5277B5BF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380D2-BB93-119E-AD02-3CC505F29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322B8-7609-2F16-64FF-303719428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93FF-D15F-A564-5CDC-B3542CCD1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11FA2-9323-04F4-2092-79F19653C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108C7-09CC-E3E5-2D30-E07BEBD41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162380-0790-27E7-D5E9-71675640A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64804-30A7-CBF1-D0CD-E83213526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7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4B22D-0A31-7273-1BB3-E87E31127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F7BBF-5BBF-FED7-EB8A-65FC3FB14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77D3F-54F4-5EEA-9077-5CFFCDCA1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85F7B-0564-81CB-378D-6098A2169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92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67006-FE43-7427-D428-E8CE03950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DA084-962E-9316-82F2-A8FC3AAD8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0B22B-4430-BA6A-99E3-9C838BBA9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0699D-BFE7-34A4-9986-0B64F7663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3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CD724-9FC9-0D80-E6D8-3F9A86186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64421-7AD8-1B53-F88D-E24C7B2C5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29388E-93BD-9FD5-49B9-32F19EB26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EEAAB-788B-DE56-0524-40A0B3AAD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1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D4CFD-44A2-6118-5E12-958454B20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35A019-50AD-6C89-D64F-4A41A0E95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55DD1-ACF3-9DA9-F4B4-E2FA396C7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71C8D-60AB-9958-9042-DBACE8C79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59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6CC19-69FA-B4AD-19EC-EB66C0C1C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1F03A6-51A2-62F5-3E9C-32FB49C23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8731D-CBC4-06F4-9F16-28FD0993F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CEBC6-6D9B-A600-318C-129E6FCDA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7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EEA4E-EFAD-B4C3-71CC-0FE3A64AC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F70343-BA35-56E8-5D24-A52B504EC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1E25C-D776-2C0F-7EB1-1DA04C29E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0FB23-0B00-725F-C1D8-A82187C8D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99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949F6-FFEF-8E0F-2251-1D2DEB40A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09A4B-4AA7-AAA8-2DD3-286BAAB35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6FC7E-C9CB-8AFF-375A-3615E3A46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CD3D2-2F7C-F96A-028A-1672DD7B2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8148D-C37E-6449-37C4-A6135F3C1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9311B-AB15-A76C-C6A7-50C8322DA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680D0-5F02-45C9-DE95-9012016AF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uncertainty gap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25ABA-AC63-39E5-25C5-DE452032C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78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47468-4245-8079-73F7-D70C2D09D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11314-17C6-E1E5-5A6C-AC4D49BDF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6B19DE-E21E-A747-D172-B2DCB6D95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730B5-DC81-B297-4D90-E1D104A3A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71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B4D24-EF7E-5D2E-F711-AAB69406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06E5E-C1CC-8AF9-D817-7952118AE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7A998-2495-9E0C-F2A3-857D4862D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AD6A2-275E-AA6B-22CD-CC215B382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09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C0DC2-9990-E069-EEA1-9EF190968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BF853-BEE1-4334-1142-1E36BA10D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F4ADA5-1E3F-51E8-A645-E1B79364F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GAAP does not specify a numerical threshold (e.g., 10%, 20%). The key is whether the decline is </a:t>
            </a:r>
            <a:r>
              <a:rPr lang="en-US" b="1" dirty="0"/>
              <a:t>"permanent" or "other than temporary"</a:t>
            </a:r>
            <a:r>
              <a:rPr lang="en-US" dirty="0"/>
              <a:t> — not just normal market fluctuation.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728A5-D78B-6FE8-FA41-D2856815C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13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673FE-0F48-4AB9-53F8-5ED4C7C98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23030F-E1AE-D938-7BCE-A8B6FF90A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A95C8-AEE1-FFD6-4F8B-9CE1ECE36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GAAP does not specify a numerical threshold (e.g., 10%, 20%). The key is whether the decline is </a:t>
            </a:r>
            <a:r>
              <a:rPr lang="en-US" b="1" dirty="0"/>
              <a:t>"permanent" or "other than temporary"</a:t>
            </a:r>
            <a:r>
              <a:rPr lang="en-US" dirty="0"/>
              <a:t> — not just normal market fluctuation.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82511-17DA-062F-B322-E4AA5F595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21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1E426-DD35-A9E8-11AD-31F496FD5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F5831-0D2C-8299-6B6E-896A1639C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338C3-AF88-1345-CD14-6EC3FB094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Inventory = ($14,000 + $18,000) / 2 = $16,000</a:t>
            </a:r>
            <a:endParaRPr lang="en-US" sz="1200" dirty="0"/>
          </a:p>
          <a:p>
            <a:pPr marL="0" indent="0">
              <a:buNone/>
            </a:pPr>
            <a:endParaRPr lang="en-US" sz="1200" dirty="0">
              <a:solidFill>
                <a:srgbClr val="1F2937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Turnover = $80,000 / $16,000 = </a:t>
            </a: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times/year</a:t>
            </a:r>
            <a:endParaRPr lang="en-US" sz="1200" dirty="0">
              <a:solidFill>
                <a:srgbClr val="1F2937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Days = 365 / 5 = </a:t>
            </a: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days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F0D19-B2FB-E1DC-E937-94C0B1E8F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0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8057F-FFBB-EBB1-A318-59C55BA8C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11944-4A3A-8CFD-AD36-36747104D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11D25-B5E4-5658-E35E-41F918825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Inventory = ($14,000 + $18,000) / 2 = $16,000</a:t>
            </a:r>
            <a:endParaRPr lang="en-US" sz="1200" dirty="0"/>
          </a:p>
          <a:p>
            <a:pPr marL="0" indent="0">
              <a:buNone/>
            </a:pPr>
            <a:endParaRPr lang="en-US" sz="1200" dirty="0">
              <a:solidFill>
                <a:srgbClr val="1F2937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Turnover = $80,000 / $16,000 = </a:t>
            </a: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times/year</a:t>
            </a:r>
            <a:endParaRPr lang="en-US" sz="1200" dirty="0">
              <a:solidFill>
                <a:srgbClr val="1F2937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Days = 365 / 5 = </a:t>
            </a: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days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B3BEA-6520-2C71-5B65-A0D4D3FB0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272B7-05C9-A1E4-9F92-3E92371B5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0839D-19BC-D328-FAA8-B093B74BF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92572-EA8B-2688-9656-953B600DC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uncertainty gap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5D226-467B-F5D4-6A7C-EB2E83503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1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9303D-5A1B-CA1B-F565-82B47F490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3A989-0FDB-EA8E-F649-4730311DE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DBC6B-7D7C-3E10-706D-B9D3F77DF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B5CF8-FFAE-516E-8DF2-3FC694F00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3908C-E9C0-DA62-EE29-96C67A695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E28250-8AE2-BA19-02CE-9F0D2BA8A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AED18D-3005-E45E-441A-7218E3371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F5B65-7271-4328-E41C-E972B625B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82D18-701F-5606-3245-9BD382788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1049C-3949-D9C9-DBDF-B9C4115B2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CC910-829D-DCE9-EC5D-FD3FAA940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4FD-36A0-6285-419C-F40D84588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5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2D123-408C-DEF9-571F-DFF6D0DDF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A7150-CB8D-6A5F-FFF0-6305FD403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0A7A2C-9C86-1292-609C-F6403886A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C7EDC-3AA6-63D8-546A-11806FDBA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BB2A-5CAC-A552-5BEB-ABC1736E5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35793-EAA7-B58A-266B-759AB08C2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2A84B-6660-AA04-0B4C-81E1F689E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02BA-A3C0-9F7A-FEBD-930DF35F0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5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A393F-D630-6263-5900-1C0A104F8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03B65-0AB2-E7B3-9919-C3E6F7425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C34430-DA8E-9619-965E-4BA1FC842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383B-669F-8BE2-93E6-DB3E1E7C2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2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8"/>
            <a:ext cx="12192000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0653CB-3767-3683-0E94-1BCF5BFDC36C}"/>
              </a:ext>
            </a:extLst>
          </p:cNvPr>
          <p:cNvSpPr txBox="1">
            <a:spLocks/>
          </p:cNvSpPr>
          <p:nvPr userDrawn="1"/>
        </p:nvSpPr>
        <p:spPr>
          <a:xfrm>
            <a:off x="-19050" y="5106253"/>
            <a:ext cx="12192000" cy="1685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FCFAF-B736-7BFB-BF8A-1641F01E172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283" y="481263"/>
            <a:ext cx="11201402" cy="5907501"/>
          </a:xfrm>
          <a:prstGeom prst="rect">
            <a:avLst/>
          </a:prstGeom>
          <a:ln w="508000">
            <a:solidFill>
              <a:srgbClr val="1F4899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071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F48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98316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136BD2-9C07-2E33-7016-48C3AB8CE1D7}"/>
              </a:ext>
            </a:extLst>
          </p:cNvPr>
          <p:cNvSpPr/>
          <p:nvPr userDrawn="1"/>
        </p:nvSpPr>
        <p:spPr>
          <a:xfrm>
            <a:off x="11681927" y="0"/>
            <a:ext cx="510073" cy="6858000"/>
          </a:xfrm>
          <a:prstGeom prst="rect">
            <a:avLst/>
          </a:prstGeom>
          <a:gradFill flip="none" rotWithShape="1">
            <a:gsLst>
              <a:gs pos="0">
                <a:srgbClr val="1F4899">
                  <a:shade val="30000"/>
                  <a:satMod val="115000"/>
                </a:srgbClr>
              </a:gs>
              <a:gs pos="50000">
                <a:srgbClr val="1F4899">
                  <a:shade val="67500"/>
                  <a:satMod val="115000"/>
                </a:srgbClr>
              </a:gs>
              <a:gs pos="100000">
                <a:srgbClr val="1F48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  <a:gradFill flip="none" rotWithShape="1">
            <a:gsLst>
              <a:gs pos="0">
                <a:srgbClr val="1F4899">
                  <a:shade val="30000"/>
                  <a:satMod val="115000"/>
                </a:srgbClr>
              </a:gs>
              <a:gs pos="50000">
                <a:srgbClr val="1F4899">
                  <a:shade val="67500"/>
                  <a:satMod val="115000"/>
                </a:srgbClr>
              </a:gs>
              <a:gs pos="100000">
                <a:srgbClr val="1F4899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469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8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3CA0E-A3BA-AE5E-2446-BAF8B0EE6046}"/>
              </a:ext>
            </a:extLst>
          </p:cNvPr>
          <p:cNvSpPr/>
          <p:nvPr userDrawn="1"/>
        </p:nvSpPr>
        <p:spPr>
          <a:xfrm>
            <a:off x="11681927" y="0"/>
            <a:ext cx="510073" cy="6858000"/>
          </a:xfrm>
          <a:prstGeom prst="rect">
            <a:avLst/>
          </a:prstGeom>
          <a:solidFill>
            <a:srgbClr val="1F48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ondary-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4738"/>
            <a:ext cx="12192000" cy="996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8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70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4" r:id="rId3"/>
    <p:sldLayoutId id="2147483652" r:id="rId4"/>
    <p:sldLayoutId id="2147483653" r:id="rId5"/>
    <p:sldLayoutId id="214748365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5842-1A4E-06A5-2720-981F3C546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44328"/>
            <a:ext cx="12192000" cy="1685073"/>
          </a:xfrm>
        </p:spPr>
        <p:txBody>
          <a:bodyPr/>
          <a:lstStyle/>
          <a:p>
            <a:r>
              <a:rPr lang="en-US" dirty="0"/>
              <a:t>Chapter 7: Reporting and Analyzing Inventory</a:t>
            </a:r>
          </a:p>
        </p:txBody>
      </p:sp>
    </p:spTree>
    <p:extLst>
      <p:ext uri="{BB962C8B-B14F-4D97-AF65-F5344CB8AC3E}">
        <p14:creationId xmlns:p14="http://schemas.microsoft.com/office/powerpoint/2010/main" val="129693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7A6B3-6395-6359-BA44-2B1ED9FF1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3409-E9DB-EFDD-597E-FDD1AA29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46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The Cost Principle: Product vs. Period Costs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7825056E-C67C-8D83-B614-EFF77D29327E}"/>
              </a:ext>
            </a:extLst>
          </p:cNvPr>
          <p:cNvSpPr/>
          <p:nvPr/>
        </p:nvSpPr>
        <p:spPr>
          <a:xfrm>
            <a:off x="544566" y="1288311"/>
            <a:ext cx="6117501" cy="1268275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19050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93377884-7906-F9A5-2206-3D78375A6D18}"/>
              </a:ext>
            </a:extLst>
          </p:cNvPr>
          <p:cNvSpPr/>
          <p:nvPr/>
        </p:nvSpPr>
        <p:spPr>
          <a:xfrm>
            <a:off x="773168" y="1516910"/>
            <a:ext cx="5735588" cy="974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ko-KR" sz="2000" b="1" dirty="0">
                <a:solidFill>
                  <a:srgbClr val="1E40AF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원가가 발생했을 때, 핵심 질문은 다음과 같음:</a:t>
            </a:r>
          </a:p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sz="20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이 지출이 제품을 재판매 가능한 상태로 만드는 데 기여했는가? 예 또는 아니오?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id="{75664301-ED20-E684-EE2E-75799CAEFB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080" y="3213573"/>
            <a:ext cx="1290181" cy="1290181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AEC364-FBCE-CF11-2DB6-F6B223C856B2}"/>
              </a:ext>
            </a:extLst>
          </p:cNvPr>
          <p:cNvCxnSpPr/>
          <p:nvPr/>
        </p:nvCxnSpPr>
        <p:spPr>
          <a:xfrm>
            <a:off x="2756258" y="4044181"/>
            <a:ext cx="2141951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4A7C42C-DA14-2FB5-D34B-DC44B9947CF8}"/>
              </a:ext>
            </a:extLst>
          </p:cNvPr>
          <p:cNvCxnSpPr>
            <a:cxnSpLocks/>
          </p:cNvCxnSpPr>
          <p:nvPr/>
        </p:nvCxnSpPr>
        <p:spPr>
          <a:xfrm flipV="1">
            <a:off x="4898209" y="2809411"/>
            <a:ext cx="1763858" cy="122910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D1687AA-C28C-AE97-1FF4-875C33F1BC16}"/>
              </a:ext>
            </a:extLst>
          </p:cNvPr>
          <p:cNvGrpSpPr/>
          <p:nvPr/>
        </p:nvGrpSpPr>
        <p:grpSpPr>
          <a:xfrm>
            <a:off x="6636667" y="1658939"/>
            <a:ext cx="4628233" cy="2263225"/>
            <a:chOff x="6636667" y="1658939"/>
            <a:chExt cx="4628233" cy="2263225"/>
          </a:xfrm>
        </p:grpSpPr>
        <p:pic>
          <p:nvPicPr>
            <p:cNvPr id="14" name="object 4">
              <a:extLst>
                <a:ext uri="{FF2B5EF4-FFF2-40B4-BE49-F238E27FC236}">
                  <a16:creationId xmlns:a16="http://schemas.microsoft.com/office/drawing/2014/main" id="{85BC8451-AE47-C420-B917-C3473A5CDEA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2001" y="1658939"/>
              <a:ext cx="1842790" cy="155864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B30951-3AEA-0568-BFCF-4E9AFDCE7069}"/>
                </a:ext>
              </a:extLst>
            </p:cNvPr>
            <p:cNvSpPr txBox="1"/>
            <p:nvPr/>
          </p:nvSpPr>
          <p:spPr>
            <a:xfrm>
              <a:off x="7903923" y="3224537"/>
              <a:ext cx="3360977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20"/>
                </a:spcBef>
              </a:pPr>
              <a:r>
                <a:rPr lang="en-US" sz="2000" b="1" dirty="0">
                  <a:solidFill>
                    <a:srgbClr val="1C1C15"/>
                  </a:solidFill>
                  <a:latin typeface="Arial"/>
                  <a:cs typeface="Arial"/>
                </a:rPr>
                <a:t>Product</a:t>
              </a:r>
              <a:r>
                <a:rPr lang="en-US" sz="2000" b="1" spc="110" dirty="0">
                  <a:solidFill>
                    <a:srgbClr val="1C1C15"/>
                  </a:solidFill>
                  <a:latin typeface="Arial"/>
                  <a:cs typeface="Arial"/>
                </a:rPr>
                <a:t> </a:t>
              </a:r>
              <a:r>
                <a:rPr lang="en-US" sz="2000" b="1" spc="60" dirty="0">
                  <a:solidFill>
                    <a:srgbClr val="1C1C15"/>
                  </a:solidFill>
                  <a:latin typeface="Arial"/>
                  <a:cs typeface="Arial"/>
                </a:rPr>
                <a:t>Cost</a:t>
              </a:r>
              <a:r>
                <a:rPr lang="en-US" sz="2000" b="1" spc="175" dirty="0">
                  <a:solidFill>
                    <a:srgbClr val="1C1C15"/>
                  </a:solidFill>
                  <a:latin typeface="Arial"/>
                  <a:cs typeface="Arial"/>
                </a:rPr>
                <a:t> </a:t>
              </a:r>
              <a:r>
                <a:rPr lang="en-US" sz="2000" b="1" spc="-10" dirty="0">
                  <a:solidFill>
                    <a:srgbClr val="1C1C15"/>
                  </a:solidFill>
                  <a:latin typeface="Arial"/>
                  <a:cs typeface="Arial"/>
                </a:rPr>
                <a:t>(Asset)</a:t>
              </a:r>
              <a:endParaRPr lang="en-US" sz="20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365"/>
                </a:spcBef>
              </a:pPr>
              <a:r>
                <a:rPr lang="ko-KR" sz="1600" spc="70" dirty="0">
                  <a:solidFill>
                    <a:srgbClr val="363631"/>
                  </a:solidFill>
                  <a:latin typeface="Arial"/>
                  <a:ea typeface="맑은 고딕"/>
                  <a:cs typeface="Arial"/>
                </a:rPr>
                <a:t>Balance Sheet에 자산으로 계상</a:t>
              </a:r>
              <a:endParaRPr lang="en-US" sz="1600" dirty="0">
                <a:latin typeface="Arial"/>
                <a:cs typeface="Arial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42F498-84F9-3C9A-D4F0-40D75ADBC7A6}"/>
                </a:ext>
              </a:extLst>
            </p:cNvPr>
            <p:cNvCxnSpPr>
              <a:cxnSpLocks/>
            </p:cNvCxnSpPr>
            <p:nvPr/>
          </p:nvCxnSpPr>
          <p:spPr>
            <a:xfrm>
              <a:off x="6636667" y="2809411"/>
              <a:ext cx="1828542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0AE37E4-4CF8-E149-67B5-020C373A7D2C}"/>
              </a:ext>
            </a:extLst>
          </p:cNvPr>
          <p:cNvGrpSpPr/>
          <p:nvPr/>
        </p:nvGrpSpPr>
        <p:grpSpPr>
          <a:xfrm>
            <a:off x="4898209" y="4048589"/>
            <a:ext cx="6366691" cy="2447778"/>
            <a:chOff x="4898209" y="4048589"/>
            <a:chExt cx="6366691" cy="244777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3C64F3-9F3D-5BF3-F0B9-3C7C567AD762}"/>
                </a:ext>
              </a:extLst>
            </p:cNvPr>
            <p:cNvCxnSpPr>
              <a:cxnSpLocks/>
            </p:cNvCxnSpPr>
            <p:nvPr/>
          </p:nvCxnSpPr>
          <p:spPr>
            <a:xfrm>
              <a:off x="4898209" y="4048589"/>
              <a:ext cx="1763858" cy="1036303"/>
            </a:xfrm>
            <a:prstGeom prst="line">
              <a:avLst/>
            </a:prstGeom>
            <a:ln w="76200">
              <a:solidFill>
                <a:srgbClr val="DD8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671F8CAA-BBE1-8E68-800C-A2B561E4FB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7301" y="4205186"/>
              <a:ext cx="1842790" cy="155759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F9A652-7209-F883-FAC6-AFEDBB82D215}"/>
                </a:ext>
              </a:extLst>
            </p:cNvPr>
            <p:cNvSpPr txBox="1"/>
            <p:nvPr/>
          </p:nvSpPr>
          <p:spPr>
            <a:xfrm>
              <a:off x="7903922" y="5798740"/>
              <a:ext cx="3360978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20"/>
                </a:spcBef>
              </a:pPr>
              <a:r>
                <a:rPr lang="en-US" sz="2000" b="1" dirty="0">
                  <a:solidFill>
                    <a:srgbClr val="1C1C15"/>
                  </a:solidFill>
                  <a:latin typeface="Arial"/>
                  <a:cs typeface="Arial"/>
                </a:rPr>
                <a:t>Period</a:t>
              </a:r>
              <a:r>
                <a:rPr lang="en-US" sz="2000" b="1" spc="110" dirty="0">
                  <a:solidFill>
                    <a:srgbClr val="1C1C15"/>
                  </a:solidFill>
                  <a:latin typeface="Arial"/>
                  <a:cs typeface="Arial"/>
                </a:rPr>
                <a:t> </a:t>
              </a:r>
              <a:r>
                <a:rPr lang="en-US" sz="2000" b="1" spc="60" dirty="0">
                  <a:solidFill>
                    <a:srgbClr val="1C1C15"/>
                  </a:solidFill>
                  <a:latin typeface="Arial"/>
                  <a:cs typeface="Arial"/>
                </a:rPr>
                <a:t>Cost</a:t>
              </a:r>
              <a:r>
                <a:rPr lang="en-US" sz="2000" b="1" spc="175" dirty="0">
                  <a:solidFill>
                    <a:srgbClr val="1C1C15"/>
                  </a:solidFill>
                  <a:latin typeface="Arial"/>
                  <a:cs typeface="Arial"/>
                </a:rPr>
                <a:t> </a:t>
              </a:r>
              <a:r>
                <a:rPr lang="en-US" sz="2000" b="1" spc="-10" dirty="0">
                  <a:solidFill>
                    <a:srgbClr val="1C1C15"/>
                  </a:solidFill>
                  <a:latin typeface="Arial"/>
                  <a:cs typeface="Arial"/>
                </a:rPr>
                <a:t>(Expense)</a:t>
              </a:r>
              <a:endParaRPr lang="en-US" sz="20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365"/>
                </a:spcBef>
              </a:pPr>
              <a:r>
                <a:rPr lang="ko-KR" sz="1600" spc="70" dirty="0">
                  <a:solidFill>
                    <a:srgbClr val="363631"/>
                  </a:solidFill>
                  <a:latin typeface="Arial"/>
                  <a:ea typeface="맑은 고딕"/>
                  <a:cs typeface="Arial"/>
                </a:rPr>
                <a:t>Income Statement에 비용으로 인식</a:t>
              </a:r>
              <a:endParaRPr lang="en-US" sz="1600" dirty="0">
                <a:latin typeface="Arial"/>
                <a:cs typeface="Arial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DD0D2E-058E-8150-F394-99FCE49F10B7}"/>
                </a:ext>
              </a:extLst>
            </p:cNvPr>
            <p:cNvCxnSpPr>
              <a:cxnSpLocks/>
            </p:cNvCxnSpPr>
            <p:nvPr/>
          </p:nvCxnSpPr>
          <p:spPr>
            <a:xfrm>
              <a:off x="6623459" y="5084892"/>
              <a:ext cx="1828542" cy="0"/>
            </a:xfrm>
            <a:prstGeom prst="line">
              <a:avLst/>
            </a:prstGeom>
            <a:ln w="76200">
              <a:solidFill>
                <a:srgbClr val="DD8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5073722-0487-04C0-8F4F-BE008C03D3F5}"/>
              </a:ext>
            </a:extLst>
          </p:cNvPr>
          <p:cNvSpPr txBox="1"/>
          <p:nvPr/>
        </p:nvSpPr>
        <p:spPr>
          <a:xfrm>
            <a:off x="5243761" y="2900273"/>
            <a:ext cx="763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예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BB0B1C-8504-BC25-7CED-4E3F4FE1361A}"/>
              </a:ext>
            </a:extLst>
          </p:cNvPr>
          <p:cNvSpPr txBox="1"/>
          <p:nvPr/>
        </p:nvSpPr>
        <p:spPr>
          <a:xfrm>
            <a:off x="5243760" y="4783926"/>
            <a:ext cx="763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아니오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5B0C2-F0AD-5385-4C08-6CB49DC29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9B72-51E7-B085-033B-6665DD9B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3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Product Costs</a:t>
            </a:r>
          </a:p>
        </p:txBody>
      </p:sp>
      <p:sp>
        <p:nvSpPr>
          <p:cNvPr id="6" name="Text 26">
            <a:extLst>
              <a:ext uri="{FF2B5EF4-FFF2-40B4-BE49-F238E27FC236}">
                <a16:creationId xmlns:a16="http://schemas.microsoft.com/office/drawing/2014/main" id="{09B75677-51AB-0980-DD1C-802C58A83EF1}"/>
              </a:ext>
            </a:extLst>
          </p:cNvPr>
          <p:cNvSpPr/>
          <p:nvPr/>
        </p:nvSpPr>
        <p:spPr>
          <a:xfrm>
            <a:off x="508000" y="1258382"/>
            <a:ext cx="11114081" cy="677672"/>
          </a:xfrm>
          <a:prstGeom prst="roundRect">
            <a:avLst>
              <a:gd name="adj" fmla="val 4373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39EF3D86-D67C-662B-1381-885FBB942A52}"/>
              </a:ext>
            </a:extLst>
          </p:cNvPr>
          <p:cNvSpPr/>
          <p:nvPr/>
        </p:nvSpPr>
        <p:spPr>
          <a:xfrm>
            <a:off x="603561" y="1477323"/>
            <a:ext cx="10833784" cy="541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ko-KR" sz="2000" b="1" dirty="0">
                <a:solidFill>
                  <a:srgbClr val="991B1B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 판매를 위해 재화를 취득하고 판매 가능한 상태로 준비하는 데 발생한 모든 원가.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027DE03D-C234-800E-C00C-01BD60F53D40}"/>
              </a:ext>
            </a:extLst>
          </p:cNvPr>
          <p:cNvSpPr/>
          <p:nvPr/>
        </p:nvSpPr>
        <p:spPr>
          <a:xfrm>
            <a:off x="649281" y="1802551"/>
            <a:ext cx="10833784" cy="246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C45536F2-353F-5D7A-400F-B020F2AF9BC6}"/>
              </a:ext>
            </a:extLst>
          </p:cNvPr>
          <p:cNvSpPr/>
          <p:nvPr/>
        </p:nvSpPr>
        <p:spPr>
          <a:xfrm>
            <a:off x="5224542" y="2351097"/>
            <a:ext cx="3108920" cy="3294786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6490C5"/>
            </a:solidFill>
          </a:ln>
        </p:spPr>
        <p:txBody>
          <a:bodyPr wrap="square" rtlCol="0" anchor="ctr"/>
          <a:lstStyle/>
          <a:p>
            <a:r>
              <a:rPr lang="en-US" sz="2400" b="1" dirty="0"/>
              <a:t> Merchandising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매입가격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Freight-in (창고까지의 운송비)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개봉 및 하역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운송 중 보험료</a:t>
            </a:r>
          </a:p>
          <a:p>
            <a:endParaRPr lang="en-US" sz="2000" b="1" dirty="0">
              <a:solidFill>
                <a:srgbClr val="DD8933"/>
              </a:solidFill>
            </a:endParaRP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B1B6B51E-5BE2-E805-8B11-1AF98A81E76D}"/>
              </a:ext>
            </a:extLst>
          </p:cNvPr>
          <p:cNvSpPr/>
          <p:nvPr/>
        </p:nvSpPr>
        <p:spPr>
          <a:xfrm>
            <a:off x="8506362" y="2371288"/>
            <a:ext cx="3108920" cy="3294786"/>
          </a:xfrm>
          <a:prstGeom prst="roundRect">
            <a:avLst>
              <a:gd name="adj" fmla="val 3697"/>
            </a:avLst>
          </a:prstGeom>
          <a:solidFill>
            <a:srgbClr val="FEF2F2"/>
          </a:solidFill>
          <a:ln w="9525">
            <a:solidFill>
              <a:srgbClr val="C00000"/>
            </a:solidFill>
          </a:ln>
        </p:spPr>
        <p:txBody>
          <a:bodyPr wrap="square" rtlCol="0" anchor="ctr"/>
          <a:lstStyle/>
          <a:p>
            <a:r>
              <a:rPr lang="en-US" sz="2400" dirty="0"/>
              <a:t> </a:t>
            </a:r>
            <a:r>
              <a:rPr lang="en-US" sz="2400" b="1" dirty="0"/>
              <a:t>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직접재료비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직접노무비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제조간접비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9D48BDE6-9876-8790-E32A-76838E4F62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00" y="2347881"/>
            <a:ext cx="4571334" cy="3294787"/>
          </a:xfrm>
          <a:prstGeom prst="rect">
            <a:avLst/>
          </a:prstGeom>
        </p:spPr>
      </p:pic>
      <p:sp>
        <p:nvSpPr>
          <p:cNvPr id="4" name="Text 26">
            <a:extLst>
              <a:ext uri="{FF2B5EF4-FFF2-40B4-BE49-F238E27FC236}">
                <a16:creationId xmlns:a16="http://schemas.microsoft.com/office/drawing/2014/main" id="{5DF5BDEC-D026-B67F-4990-9510CDD7E2FE}"/>
              </a:ext>
            </a:extLst>
          </p:cNvPr>
          <p:cNvSpPr/>
          <p:nvPr/>
        </p:nvSpPr>
        <p:spPr>
          <a:xfrm>
            <a:off x="468319" y="6002528"/>
            <a:ext cx="11153762" cy="677672"/>
          </a:xfrm>
          <a:prstGeom prst="roundRect">
            <a:avLst>
              <a:gd name="adj" fmla="val 4373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5B2223BC-3912-3E9B-BA69-79ECA5DE7787}"/>
              </a:ext>
            </a:extLst>
          </p:cNvPr>
          <p:cNvSpPr/>
          <p:nvPr/>
        </p:nvSpPr>
        <p:spPr>
          <a:xfrm>
            <a:off x="563880" y="6221469"/>
            <a:ext cx="10833784" cy="541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ko-KR" sz="2000" b="1" dirty="0">
                <a:solidFill>
                  <a:srgbClr val="991B1B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 이 원가들은 자본화되어 판매될 때까지 inventory 계정에 남아 있음.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B619F5C4-F49B-4EA7-D6F5-233819946CEF}"/>
              </a:ext>
            </a:extLst>
          </p:cNvPr>
          <p:cNvSpPr/>
          <p:nvPr/>
        </p:nvSpPr>
        <p:spPr>
          <a:xfrm>
            <a:off x="609600" y="6584275"/>
            <a:ext cx="10833784" cy="246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61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0E6D0-C30B-7E6A-D279-F66353869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E35A-5E52-6744-86B5-F5BE3E3E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86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Period Costs</a:t>
            </a:r>
          </a:p>
        </p:txBody>
      </p:sp>
      <p:sp>
        <p:nvSpPr>
          <p:cNvPr id="6" name="Text 26">
            <a:extLst>
              <a:ext uri="{FF2B5EF4-FFF2-40B4-BE49-F238E27FC236}">
                <a16:creationId xmlns:a16="http://schemas.microsoft.com/office/drawing/2014/main" id="{09B9CD90-5889-8064-ECB4-A711FE30E234}"/>
              </a:ext>
            </a:extLst>
          </p:cNvPr>
          <p:cNvSpPr/>
          <p:nvPr/>
        </p:nvSpPr>
        <p:spPr>
          <a:xfrm>
            <a:off x="508000" y="1190269"/>
            <a:ext cx="11114081" cy="1297204"/>
          </a:xfrm>
          <a:prstGeom prst="roundRect">
            <a:avLst>
              <a:gd name="adj" fmla="val 4373"/>
            </a:avLst>
          </a:prstGeom>
          <a:solidFill>
            <a:srgbClr val="EFF6FF"/>
          </a:solidFill>
          <a:ln w="9525">
            <a:solidFill>
              <a:srgbClr val="0070C0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481AF827-3AFC-5E42-4A75-C5ABA29D9078}"/>
              </a:ext>
            </a:extLst>
          </p:cNvPr>
          <p:cNvSpPr/>
          <p:nvPr/>
        </p:nvSpPr>
        <p:spPr>
          <a:xfrm>
            <a:off x="649281" y="1304660"/>
            <a:ext cx="10833784" cy="857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ko-KR" sz="2000" b="1" dirty="0">
                <a:solidFill>
                  <a:srgbClr val="991B1B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 취득과 간접적으로 관련된 원가:</a:t>
            </a:r>
          </a:p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sz="20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재고의 생산이 아니라 시간의 경과에 귀속되는 원가.</a:t>
            </a:r>
          </a:p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sz="20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재고가 판매 가능한 상태에 도달한 이후에 발생하는 원가.</a:t>
            </a: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239AA15E-FFC0-4FBD-33CA-70A4D029B571}"/>
              </a:ext>
            </a:extLst>
          </p:cNvPr>
          <p:cNvSpPr/>
          <p:nvPr/>
        </p:nvSpPr>
        <p:spPr>
          <a:xfrm>
            <a:off x="649281" y="1785109"/>
            <a:ext cx="10833784" cy="26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F3ADFE97-504B-9639-3FBF-73B6904FA453}"/>
              </a:ext>
            </a:extLst>
          </p:cNvPr>
          <p:cNvSpPr/>
          <p:nvPr/>
        </p:nvSpPr>
        <p:spPr>
          <a:xfrm>
            <a:off x="5260932" y="2575155"/>
            <a:ext cx="6379714" cy="3025785"/>
          </a:xfrm>
          <a:prstGeom prst="roundRect">
            <a:avLst>
              <a:gd name="adj" fmla="val 3697"/>
            </a:avLst>
          </a:prstGeom>
          <a:solidFill>
            <a:srgbClr val="FEF2F2"/>
          </a:solidFill>
          <a:ln w="9525">
            <a:solidFill>
              <a:srgbClr val="C00000"/>
            </a:solidFill>
          </a:ln>
        </p:spPr>
        <p:txBody>
          <a:bodyPr wrap="square" rtlCol="0" anchor="ctr"/>
          <a:lstStyle/>
          <a:p>
            <a:r>
              <a:rPr lang="en-US" sz="2400" dirty="0"/>
              <a:t> </a:t>
            </a:r>
            <a:r>
              <a:rPr lang="en-US" sz="2400" b="1" dirty="0"/>
              <a:t>Key Examples</a:t>
            </a:r>
          </a:p>
          <a:p>
            <a:pPr marL="586740" marR="584200" indent="-260985">
              <a:lnSpc>
                <a:spcPct val="100000"/>
              </a:lnSpc>
              <a:spcBef>
                <a:spcPts val="1275"/>
              </a:spcBef>
              <a:buClr>
                <a:srgbClr val="080807"/>
              </a:buClr>
              <a:buFont typeface="Arial"/>
              <a:buChar char="•"/>
              <a:tabLst>
                <a:tab pos="588010" algn="l"/>
              </a:tabLst>
            </a:pPr>
            <a:r>
              <a:rPr lang="en-US" sz="2000" b="1" spc="-12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Selling</a:t>
            </a:r>
            <a:r>
              <a:rPr lang="en-US" sz="2000" b="1" spc="2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30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Expenses:</a:t>
            </a:r>
            <a:r>
              <a:rPr lang="en-US" sz="2000" b="1" spc="125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2000" dirty="0">
                <a:solidFill>
                  <a:srgbClr val="1A1A18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마케팅, 판매수수료,</a:t>
            </a:r>
            <a:r>
              <a:rPr lang="en-US" sz="2000" spc="-1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ko-KR" sz="2000" spc="60" dirty="0">
                <a:solidFill>
                  <a:srgbClr val="1A1A18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고객에게의 배송비.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170" marR="235585" indent="-272415">
              <a:lnSpc>
                <a:spcPct val="103499"/>
              </a:lnSpc>
              <a:spcBef>
                <a:spcPts val="785"/>
              </a:spcBef>
              <a:buFont typeface="Arial"/>
              <a:buChar char="•"/>
              <a:tabLst>
                <a:tab pos="601345" algn="l"/>
              </a:tabLst>
            </a:pPr>
            <a:r>
              <a:rPr lang="en-US" sz="2000" b="1" spc="-100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lang="en-US" sz="2000" b="1" spc="-80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30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Expenses:</a:t>
            </a:r>
            <a:r>
              <a:rPr lang="en-US" sz="2000" b="1" spc="90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2000" dirty="0">
                <a:solidFill>
                  <a:srgbClr val="1A1A18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임원 급여,</a:t>
            </a:r>
            <a:r>
              <a:rPr lang="en-US" sz="2000" spc="9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ko-KR" sz="2000" spc="-10" dirty="0">
                <a:solidFill>
                  <a:srgbClr val="1A1A18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사무용품비.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8645" marR="748030" indent="-26225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591185" algn="l"/>
              </a:tabLst>
            </a:pPr>
            <a:r>
              <a:rPr lang="en-US" sz="2000" b="1" spc="-65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en-US" sz="2000" b="1" spc="5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1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Costs:</a:t>
            </a:r>
            <a:r>
              <a:rPr lang="en-US" sz="2000" b="1" spc="-16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2000" spc="70" dirty="0">
                <a:solidFill>
                  <a:srgbClr val="1A1A18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inventory 매입 자금 조달을 위해</a:t>
            </a:r>
            <a:r>
              <a:rPr lang="en-US" sz="2000" spc="55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ko-KR" sz="2000" spc="-10" dirty="0">
                <a:solidFill>
                  <a:srgbClr val="1A1A18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지급한 이자.</a:t>
            </a:r>
          </a:p>
        </p:txBody>
      </p:sp>
      <p:sp>
        <p:nvSpPr>
          <p:cNvPr id="4" name="Text 26">
            <a:extLst>
              <a:ext uri="{FF2B5EF4-FFF2-40B4-BE49-F238E27FC236}">
                <a16:creationId xmlns:a16="http://schemas.microsoft.com/office/drawing/2014/main" id="{F86C5AAC-1423-3286-4630-F835FA51D231}"/>
              </a:ext>
            </a:extLst>
          </p:cNvPr>
          <p:cNvSpPr/>
          <p:nvPr/>
        </p:nvSpPr>
        <p:spPr>
          <a:xfrm>
            <a:off x="468319" y="5720070"/>
            <a:ext cx="11153762" cy="965714"/>
          </a:xfrm>
          <a:prstGeom prst="roundRect">
            <a:avLst>
              <a:gd name="adj" fmla="val 4373"/>
            </a:avLst>
          </a:prstGeom>
          <a:solidFill>
            <a:srgbClr val="EFF6FF"/>
          </a:solidFill>
          <a:ln w="9525">
            <a:solidFill>
              <a:srgbClr val="135BD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400A1CDC-C3A3-C806-79EC-409C31247491}"/>
              </a:ext>
            </a:extLst>
          </p:cNvPr>
          <p:cNvSpPr/>
          <p:nvPr/>
        </p:nvSpPr>
        <p:spPr>
          <a:xfrm>
            <a:off x="588932" y="5863907"/>
            <a:ext cx="10833784" cy="708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ko-KR" sz="2000" b="1" dirty="0">
                <a:solidFill>
                  <a:srgbClr val="991B1B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 이 원가들은 발생 시점에 비용으로 처리됨.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ko-KR" sz="2000" b="1" spc="90" dirty="0">
                <a:solidFill>
                  <a:srgbClr val="031324"/>
                </a:solidFill>
                <a:latin typeface="Arial"/>
                <a:ea typeface="맑은 고딕"/>
                <a:cs typeface="Arial"/>
              </a:rPr>
              <a:t> Balance Sheet를 거치지 않고 Income Statement에 즉시 영향을 미침.</a:t>
            </a: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DDDBE7A-9C3B-BC35-7379-677219ACCA74}"/>
              </a:ext>
            </a:extLst>
          </p:cNvPr>
          <p:cNvSpPr/>
          <p:nvPr/>
        </p:nvSpPr>
        <p:spPr>
          <a:xfrm>
            <a:off x="609600" y="6446840"/>
            <a:ext cx="10833784" cy="351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3B4EE2-11C6-20E8-50D3-E5E6C7049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61" y="2565123"/>
            <a:ext cx="2986268" cy="3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2D39D-0646-8D1E-902C-B1EFDF77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6142-F558-EDA9-1221-471CF48C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vs. Period Costs Visualization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0289A0-17DD-8DEF-80EC-E5C7F30A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03" y="1551008"/>
            <a:ext cx="10870752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E2E0B-3ABF-633A-ECEC-0ED67C3DC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639E-4EC8-104B-1651-0A2F18FD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Illustration : The Office Depot Printer</a:t>
            </a: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id="{A81525BC-D2E0-719C-80D7-3A64AE403E37}"/>
              </a:ext>
            </a:extLst>
          </p:cNvPr>
          <p:cNvSpPr txBox="1">
            <a:spLocks/>
          </p:cNvSpPr>
          <p:nvPr/>
        </p:nvSpPr>
        <p:spPr>
          <a:xfrm>
            <a:off x="16147783" y="9418923"/>
            <a:ext cx="899035" cy="618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00"/>
              </a:lnSpc>
            </a:pPr>
            <a:r>
              <a:rPr lang="en-US" sz="1600" spc="-20"/>
              <a:t>Isl\</a:t>
            </a:r>
            <a:r>
              <a:rPr lang="en-US" sz="1600" spc="-45"/>
              <a:t> </a:t>
            </a:r>
            <a:r>
              <a:rPr lang="en-US" sz="1600" spc="-10">
                <a:solidFill>
                  <a:srgbClr val="181818"/>
                </a:solidFill>
              </a:rPr>
              <a:t>N</a:t>
            </a:r>
            <a:r>
              <a:rPr lang="en-US" sz="1600" spc="-10"/>
              <a:t>otebookL</a:t>
            </a:r>
            <a:r>
              <a:rPr lang="en-US" sz="1600" spc="-10">
                <a:solidFill>
                  <a:srgbClr val="181818"/>
                </a:solidFill>
              </a:rPr>
              <a:t>M</a:t>
            </a:r>
            <a:endParaRPr lang="en-US" sz="1600"/>
          </a:p>
        </p:txBody>
      </p:sp>
      <p:pic>
        <p:nvPicPr>
          <p:cNvPr id="52" name="object 2">
            <a:extLst>
              <a:ext uri="{FF2B5EF4-FFF2-40B4-BE49-F238E27FC236}">
                <a16:creationId xmlns:a16="http://schemas.microsoft.com/office/drawing/2014/main" id="{89D6AFEA-1C3F-B3B7-622A-ED4EC82222D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5689" y="2249755"/>
            <a:ext cx="1451345" cy="965625"/>
          </a:xfrm>
          <a:prstGeom prst="rect">
            <a:avLst/>
          </a:prstGeom>
        </p:spPr>
      </p:pic>
      <p:pic>
        <p:nvPicPr>
          <p:cNvPr id="53" name="object 3">
            <a:extLst>
              <a:ext uri="{FF2B5EF4-FFF2-40B4-BE49-F238E27FC236}">
                <a16:creationId xmlns:a16="http://schemas.microsoft.com/office/drawing/2014/main" id="{0B933DF8-9D7A-DC18-6617-2AFFB47E4CC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7941" y="2249755"/>
            <a:ext cx="1251786" cy="965625"/>
          </a:xfrm>
          <a:prstGeom prst="rect">
            <a:avLst/>
          </a:prstGeom>
        </p:spPr>
      </p:pic>
      <p:pic>
        <p:nvPicPr>
          <p:cNvPr id="54" name="object 4">
            <a:extLst>
              <a:ext uri="{FF2B5EF4-FFF2-40B4-BE49-F238E27FC236}">
                <a16:creationId xmlns:a16="http://schemas.microsoft.com/office/drawing/2014/main" id="{634A706E-BF79-2031-C9D6-5D116A40B4C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10634" y="2249755"/>
            <a:ext cx="1342494" cy="965625"/>
          </a:xfrm>
          <a:prstGeom prst="rect">
            <a:avLst/>
          </a:prstGeom>
        </p:spPr>
      </p:pic>
      <p:pic>
        <p:nvPicPr>
          <p:cNvPr id="55" name="object 5">
            <a:extLst>
              <a:ext uri="{FF2B5EF4-FFF2-40B4-BE49-F238E27FC236}">
                <a16:creationId xmlns:a16="http://schemas.microsoft.com/office/drawing/2014/main" id="{9F81FA62-C2A8-3474-6D23-65FC4946C80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32681" y="4337210"/>
            <a:ext cx="1324352" cy="965625"/>
          </a:xfrm>
          <a:prstGeom prst="rect">
            <a:avLst/>
          </a:prstGeom>
        </p:spPr>
      </p:pic>
      <p:pic>
        <p:nvPicPr>
          <p:cNvPr id="56" name="object 6">
            <a:extLst>
              <a:ext uri="{FF2B5EF4-FFF2-40B4-BE49-F238E27FC236}">
                <a16:creationId xmlns:a16="http://schemas.microsoft.com/office/drawing/2014/main" id="{A75AC1C6-0B44-0F94-5DC7-B2FB3B9A506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4224" y="4337210"/>
            <a:ext cx="1269927" cy="979826"/>
          </a:xfrm>
          <a:prstGeom prst="rect">
            <a:avLst/>
          </a:prstGeom>
        </p:spPr>
      </p:pic>
      <p:pic>
        <p:nvPicPr>
          <p:cNvPr id="57" name="object 7">
            <a:extLst>
              <a:ext uri="{FF2B5EF4-FFF2-40B4-BE49-F238E27FC236}">
                <a16:creationId xmlns:a16="http://schemas.microsoft.com/office/drawing/2014/main" id="{82B13DD7-6225-54CE-AD5B-69C43342AF5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7621" y="4237808"/>
            <a:ext cx="1142935" cy="809421"/>
          </a:xfrm>
          <a:prstGeom prst="rect">
            <a:avLst/>
          </a:prstGeom>
        </p:spPr>
      </p:pic>
      <p:sp>
        <p:nvSpPr>
          <p:cNvPr id="58" name="object 8">
            <a:extLst>
              <a:ext uri="{FF2B5EF4-FFF2-40B4-BE49-F238E27FC236}">
                <a16:creationId xmlns:a16="http://schemas.microsoft.com/office/drawing/2014/main" id="{7A3BE4CA-DD8C-275C-901E-9A4B6262BA54}"/>
              </a:ext>
            </a:extLst>
          </p:cNvPr>
          <p:cNvSpPr/>
          <p:nvPr/>
        </p:nvSpPr>
        <p:spPr>
          <a:xfrm>
            <a:off x="8349115" y="2711267"/>
            <a:ext cx="381231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4950" y="0"/>
                </a:lnTo>
              </a:path>
            </a:pathLst>
          </a:custGeom>
          <a:ln w="8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9" name="object 9">
            <a:extLst>
              <a:ext uri="{FF2B5EF4-FFF2-40B4-BE49-F238E27FC236}">
                <a16:creationId xmlns:a16="http://schemas.microsoft.com/office/drawing/2014/main" id="{9B01701C-9C52-AEFC-1BB1-BECA40D55BAC}"/>
              </a:ext>
            </a:extLst>
          </p:cNvPr>
          <p:cNvSpPr/>
          <p:nvPr/>
        </p:nvSpPr>
        <p:spPr>
          <a:xfrm>
            <a:off x="8349115" y="2839070"/>
            <a:ext cx="381231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4950" y="0"/>
                </a:lnTo>
              </a:path>
            </a:pathLst>
          </a:custGeom>
          <a:ln w="102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1" name="object 12">
            <a:extLst>
              <a:ext uri="{FF2B5EF4-FFF2-40B4-BE49-F238E27FC236}">
                <a16:creationId xmlns:a16="http://schemas.microsoft.com/office/drawing/2014/main" id="{C1C1BAFA-34DF-AE15-46EE-AE3D4D48BC2D}"/>
              </a:ext>
            </a:extLst>
          </p:cNvPr>
          <p:cNvSpPr txBox="1"/>
          <p:nvPr/>
        </p:nvSpPr>
        <p:spPr>
          <a:xfrm>
            <a:off x="609599" y="2300204"/>
            <a:ext cx="2006700" cy="793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5080" indent="-15875">
              <a:lnSpc>
                <a:spcPct val="109900"/>
              </a:lnSpc>
              <a:spcBef>
                <a:spcPts val="95"/>
              </a:spcBef>
            </a:pPr>
            <a:r>
              <a:rPr lang="ko-KR" sz="2400" b="1" spc="140" dirty="0">
                <a:solidFill>
                  <a:srgbClr val="05213D"/>
                </a:solidFill>
                <a:latin typeface="Arial"/>
                <a:ea typeface="맑은 고딕"/>
                <a:cs typeface="Arial"/>
              </a:rPr>
              <a:t>Phase 1: 취득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2" name="object 13">
            <a:extLst>
              <a:ext uri="{FF2B5EF4-FFF2-40B4-BE49-F238E27FC236}">
                <a16:creationId xmlns:a16="http://schemas.microsoft.com/office/drawing/2014/main" id="{48683DDA-8671-5A85-47F8-C1459419B7CC}"/>
              </a:ext>
            </a:extLst>
          </p:cNvPr>
          <p:cNvSpPr txBox="1"/>
          <p:nvPr/>
        </p:nvSpPr>
        <p:spPr>
          <a:xfrm>
            <a:off x="5299787" y="2450697"/>
            <a:ext cx="418766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000" spc="160" dirty="0">
                <a:solidFill>
                  <a:srgbClr val="05213D"/>
                </a:solidFill>
                <a:latin typeface="Arial"/>
                <a:cs typeface="Arial"/>
              </a:rPr>
              <a:t>+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3" name="object 14">
            <a:extLst>
              <a:ext uri="{FF2B5EF4-FFF2-40B4-BE49-F238E27FC236}">
                <a16:creationId xmlns:a16="http://schemas.microsoft.com/office/drawing/2014/main" id="{67B4636E-3C22-8EC3-A04D-25BBF9991F29}"/>
              </a:ext>
            </a:extLst>
          </p:cNvPr>
          <p:cNvSpPr txBox="1"/>
          <p:nvPr/>
        </p:nvSpPr>
        <p:spPr>
          <a:xfrm>
            <a:off x="3589125" y="3329021"/>
            <a:ext cx="1313043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ko-KR" sz="1600" spc="204" dirty="0">
                <a:solidFill>
                  <a:srgbClr val="31312B"/>
                </a:solidFill>
                <a:latin typeface="Arial"/>
                <a:ea typeface="맑은 고딕"/>
                <a:cs typeface="Arial"/>
              </a:rPr>
              <a:t>$500 원가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4" name="object 15">
            <a:extLst>
              <a:ext uri="{FF2B5EF4-FFF2-40B4-BE49-F238E27FC236}">
                <a16:creationId xmlns:a16="http://schemas.microsoft.com/office/drawing/2014/main" id="{8CA61F9C-4DF5-56B8-AF2E-6047385E5769}"/>
              </a:ext>
            </a:extLst>
          </p:cNvPr>
          <p:cNvSpPr txBox="1"/>
          <p:nvPr/>
        </p:nvSpPr>
        <p:spPr>
          <a:xfrm>
            <a:off x="5837556" y="3321920"/>
            <a:ext cx="1887423" cy="51937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00" dirty="0">
                <a:solidFill>
                  <a:srgbClr val="31312B"/>
                </a:solidFill>
                <a:latin typeface="Arial"/>
                <a:cs typeface="Arial"/>
              </a:rPr>
              <a:t>$100</a:t>
            </a:r>
            <a:r>
              <a:rPr sz="1600" spc="-60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31312B"/>
                </a:solidFill>
                <a:latin typeface="Arial"/>
                <a:cs typeface="Arial"/>
              </a:rPr>
              <a:t>Freight-</a:t>
            </a:r>
            <a:r>
              <a:rPr sz="1600" spc="45" dirty="0">
                <a:solidFill>
                  <a:srgbClr val="31312B"/>
                </a:solidFill>
                <a:latin typeface="Arial"/>
                <a:cs typeface="Arial"/>
              </a:rPr>
              <a:t>In</a:t>
            </a:r>
            <a:endParaRPr lang="en-US" sz="1600" spc="45" dirty="0">
              <a:solidFill>
                <a:srgbClr val="3131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ko-KR" sz="1600" spc="45" dirty="0">
                <a:solidFill>
                  <a:srgbClr val="31312B"/>
                </a:solidFill>
                <a:latin typeface="Arial"/>
                <a:ea typeface="맑은 고딕"/>
                <a:cs typeface="Arial"/>
              </a:rPr>
              <a:t>   $50 보험료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5" name="object 16">
            <a:extLst>
              <a:ext uri="{FF2B5EF4-FFF2-40B4-BE49-F238E27FC236}">
                <a16:creationId xmlns:a16="http://schemas.microsoft.com/office/drawing/2014/main" id="{8E08570B-7BF6-6E9A-EF72-525734FBB754}"/>
              </a:ext>
            </a:extLst>
          </p:cNvPr>
          <p:cNvSpPr txBox="1"/>
          <p:nvPr/>
        </p:nvSpPr>
        <p:spPr>
          <a:xfrm>
            <a:off x="8783056" y="3321921"/>
            <a:ext cx="2546834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ko-KR" sz="1600" spc="95" dirty="0">
                <a:solidFill>
                  <a:srgbClr val="211F1A"/>
                </a:solidFill>
                <a:latin typeface="Arial"/>
                <a:ea typeface="맑은 고딕"/>
                <a:cs typeface="Arial"/>
              </a:rPr>
              <a:t>Inventory 가치: $650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7" name="object 18">
            <a:extLst>
              <a:ext uri="{FF2B5EF4-FFF2-40B4-BE49-F238E27FC236}">
                <a16:creationId xmlns:a16="http://schemas.microsoft.com/office/drawing/2014/main" id="{EA93BD83-48EB-6E41-DE3B-813EC47B9DB5}"/>
              </a:ext>
            </a:extLst>
          </p:cNvPr>
          <p:cNvSpPr txBox="1"/>
          <p:nvPr/>
        </p:nvSpPr>
        <p:spPr>
          <a:xfrm>
            <a:off x="609599" y="4195952"/>
            <a:ext cx="1772653" cy="793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5080" indent="-7620">
              <a:lnSpc>
                <a:spcPct val="109900"/>
              </a:lnSpc>
              <a:spcBef>
                <a:spcPts val="95"/>
              </a:spcBef>
            </a:pPr>
            <a:r>
              <a:rPr lang="ko-KR" sz="2400" b="1" spc="140" dirty="0">
                <a:solidFill>
                  <a:srgbClr val="BC4F15"/>
                </a:solidFill>
                <a:latin typeface="Arial"/>
                <a:ea typeface="맑은 고딕"/>
                <a:cs typeface="Arial"/>
              </a:rPr>
              <a:t>Phase 2: 판매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8" name="object 19">
            <a:extLst>
              <a:ext uri="{FF2B5EF4-FFF2-40B4-BE49-F238E27FC236}">
                <a16:creationId xmlns:a16="http://schemas.microsoft.com/office/drawing/2014/main" id="{83DFF917-FF20-91CB-3809-1EA23E0977D2}"/>
              </a:ext>
            </a:extLst>
          </p:cNvPr>
          <p:cNvSpPr txBox="1"/>
          <p:nvPr/>
        </p:nvSpPr>
        <p:spPr>
          <a:xfrm>
            <a:off x="5264578" y="4557353"/>
            <a:ext cx="789552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20" dirty="0">
                <a:solidFill>
                  <a:srgbClr val="31312B"/>
                </a:solidFill>
                <a:latin typeface="Arial"/>
                <a:cs typeface="Arial"/>
              </a:rPr>
              <a:t>COGS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1" name="object 22">
            <a:extLst>
              <a:ext uri="{FF2B5EF4-FFF2-40B4-BE49-F238E27FC236}">
                <a16:creationId xmlns:a16="http://schemas.microsoft.com/office/drawing/2014/main" id="{0A9B8D99-C670-EB78-2F68-A3F0B5A9532D}"/>
              </a:ext>
            </a:extLst>
          </p:cNvPr>
          <p:cNvSpPr txBox="1"/>
          <p:nvPr/>
        </p:nvSpPr>
        <p:spPr>
          <a:xfrm>
            <a:off x="357952" y="5882453"/>
            <a:ext cx="11293642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24485" algn="r">
              <a:lnSpc>
                <a:spcPct val="100000"/>
              </a:lnSpc>
              <a:spcBef>
                <a:spcPts val="110"/>
              </a:spcBef>
            </a:pPr>
            <a:r>
              <a:rPr lang="ko-KR" sz="1600" spc="10" dirty="0">
                <a:solidFill>
                  <a:srgbClr val="31312B"/>
                </a:solidFill>
                <a:latin typeface="Arial"/>
                <a:ea typeface="맑은 고딕"/>
                <a:cs typeface="Arial"/>
              </a:rPr>
              <a:t>$50의 배송비는 즉시 selling expense로 기록됨.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0C3A10-4CD9-5AE5-4156-0CD5EDF930DA}"/>
              </a:ext>
            </a:extLst>
          </p:cNvPr>
          <p:cNvSpPr txBox="1"/>
          <p:nvPr/>
        </p:nvSpPr>
        <p:spPr>
          <a:xfrm>
            <a:off x="8987593" y="5186323"/>
            <a:ext cx="23603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24485" algn="ctr">
              <a:lnSpc>
                <a:spcPct val="100000"/>
              </a:lnSpc>
              <a:spcBef>
                <a:spcPts val="110"/>
              </a:spcBef>
            </a:pPr>
            <a:r>
              <a:rPr lang="en-US" sz="1600" spc="204" dirty="0">
                <a:solidFill>
                  <a:srgbClr val="31312B"/>
                </a:solidFill>
                <a:latin typeface="Arial"/>
                <a:cs typeface="Arial"/>
              </a:rPr>
              <a:t>$50</a:t>
            </a:r>
            <a:r>
              <a:rPr lang="en-US" sz="1600" spc="-204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lang="en-US" sz="1600" spc="75" dirty="0">
                <a:solidFill>
                  <a:srgbClr val="211F1A"/>
                </a:solidFill>
                <a:latin typeface="Arial"/>
                <a:cs typeface="Arial"/>
              </a:rPr>
              <a:t>Freight-</a:t>
            </a:r>
            <a:r>
              <a:rPr lang="en-US" sz="1600" spc="70" dirty="0">
                <a:solidFill>
                  <a:srgbClr val="211F1A"/>
                </a:solidFill>
                <a:latin typeface="Arial"/>
                <a:cs typeface="Arial"/>
              </a:rPr>
              <a:t>Out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737FC73-1C08-30E7-F9FA-B9012F82366B}"/>
              </a:ext>
            </a:extLst>
          </p:cNvPr>
          <p:cNvCxnSpPr/>
          <p:nvPr/>
        </p:nvCxnSpPr>
        <p:spPr>
          <a:xfrm>
            <a:off x="4902168" y="4817681"/>
            <a:ext cx="14144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/>
      <p:bldP spid="62" grpId="0"/>
      <p:bldP spid="63" grpId="0"/>
      <p:bldP spid="64" grpId="0"/>
      <p:bldP spid="65" grpId="0"/>
      <p:bldP spid="67" grpId="0"/>
      <p:bldP spid="68" grpId="0"/>
      <p:bldP spid="71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926B3-4907-987D-D3D9-70E3EC5A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D5F2-C68F-97A9-7314-956E9CF3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Perpetual vs. Periodic Inventory System</a:t>
            </a:r>
          </a:p>
        </p:txBody>
      </p:sp>
    </p:spTree>
    <p:extLst>
      <p:ext uri="{BB962C8B-B14F-4D97-AF65-F5344CB8AC3E}">
        <p14:creationId xmlns:p14="http://schemas.microsoft.com/office/powerpoint/2010/main" val="160296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CB6F4-7D08-691A-4388-025EC9328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4">
            <a:extLst>
              <a:ext uri="{FF2B5EF4-FFF2-40B4-BE49-F238E27FC236}">
                <a16:creationId xmlns:a16="http://schemas.microsoft.com/office/drawing/2014/main" id="{F024B728-3760-77B4-6B6D-6C09A8B1F7F9}"/>
              </a:ext>
            </a:extLst>
          </p:cNvPr>
          <p:cNvSpPr/>
          <p:nvPr/>
        </p:nvSpPr>
        <p:spPr>
          <a:xfrm>
            <a:off x="401910" y="1107167"/>
            <a:ext cx="10703300" cy="596403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34" name="Text 26">
            <a:extLst>
              <a:ext uri="{FF2B5EF4-FFF2-40B4-BE49-F238E27FC236}">
                <a16:creationId xmlns:a16="http://schemas.microsoft.com/office/drawing/2014/main" id="{AB47265B-A86C-B82D-DB2F-1F072BEC758F}"/>
              </a:ext>
            </a:extLst>
          </p:cNvPr>
          <p:cNvSpPr/>
          <p:nvPr/>
        </p:nvSpPr>
        <p:spPr>
          <a:xfrm>
            <a:off x="401910" y="1897838"/>
            <a:ext cx="5258110" cy="4845805"/>
          </a:xfrm>
          <a:prstGeom prst="roundRect">
            <a:avLst>
              <a:gd name="adj" fmla="val 2602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CBCC9-2A43-7D7E-15C1-1D1B996A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3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The Tracking Systems: Periodic vs. Perpetual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CA371A50-BD6A-ABB1-7353-E7851AD280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869" y="1874689"/>
            <a:ext cx="5258109" cy="112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0C595F-218E-AF04-5E72-88B125A38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48" y="2863542"/>
            <a:ext cx="5146687" cy="2225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D78240-605D-CC56-6A61-5ABA4D74F416}"/>
              </a:ext>
            </a:extLst>
          </p:cNvPr>
          <p:cNvSpPr txBox="1"/>
          <p:nvPr/>
        </p:nvSpPr>
        <p:spPr>
          <a:xfrm>
            <a:off x="426337" y="2216111"/>
            <a:ext cx="5233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Perpetual System (The Standard)</a:t>
            </a:r>
            <a:endParaRPr lang="en-US" sz="2400" dirty="0"/>
          </a:p>
        </p:txBody>
      </p:sp>
      <p:sp>
        <p:nvSpPr>
          <p:cNvPr id="12" name="Text 26">
            <a:extLst>
              <a:ext uri="{FF2B5EF4-FFF2-40B4-BE49-F238E27FC236}">
                <a16:creationId xmlns:a16="http://schemas.microsoft.com/office/drawing/2014/main" id="{712F7485-2ED6-22EF-E5C7-C5C8F99D412D}"/>
              </a:ext>
            </a:extLst>
          </p:cNvPr>
          <p:cNvSpPr/>
          <p:nvPr/>
        </p:nvSpPr>
        <p:spPr>
          <a:xfrm>
            <a:off x="5847100" y="1899352"/>
            <a:ext cx="5258110" cy="4845805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B0FE2-2169-28FF-A842-F48BBAB8B4AE}"/>
              </a:ext>
            </a:extLst>
          </p:cNvPr>
          <p:cNvSpPr txBox="1"/>
          <p:nvPr/>
        </p:nvSpPr>
        <p:spPr>
          <a:xfrm>
            <a:off x="5871527" y="2217625"/>
            <a:ext cx="5233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Periodic System (The Old Way)</a:t>
            </a:r>
            <a:endParaRPr lang="en-US" sz="2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225DBA4-3E33-F45D-76E0-D7D3547B6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365" y="2863542"/>
            <a:ext cx="5201498" cy="22378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77C84D8-A273-B03E-DC66-6C0953667A13}"/>
              </a:ext>
            </a:extLst>
          </p:cNvPr>
          <p:cNvSpPr txBox="1"/>
          <p:nvPr/>
        </p:nvSpPr>
        <p:spPr>
          <a:xfrm>
            <a:off x="481148" y="5192465"/>
            <a:ext cx="5146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판매 시점에 실시간으로 갱신됨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Ending Inventory가 실시간으로 산출됨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통제와 보고 측면에서 우수함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E9256F-E893-6609-FF80-B0230E51D81E}"/>
              </a:ext>
            </a:extLst>
          </p:cNvPr>
          <p:cNvSpPr txBox="1"/>
          <p:nvPr/>
        </p:nvSpPr>
        <p:spPr>
          <a:xfrm>
            <a:off x="5900035" y="5124942"/>
            <a:ext cx="51466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기말에만 갱신됨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ea typeface="맑은 고딕"/>
              </a:rPr>
              <a:t>실사 전까지 COGS를 알 수 없음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Formula: Beg Inv + Purchase - Ending Count= COGS</a:t>
            </a:r>
          </a:p>
        </p:txBody>
      </p:sp>
      <p:pic>
        <p:nvPicPr>
          <p:cNvPr id="37" name="object 5">
            <a:extLst>
              <a:ext uri="{FF2B5EF4-FFF2-40B4-BE49-F238E27FC236}">
                <a16:creationId xmlns:a16="http://schemas.microsoft.com/office/drawing/2014/main" id="{86288FBE-8372-7333-F136-5F27205F511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56060" y="1897838"/>
            <a:ext cx="5233683" cy="112431"/>
          </a:xfrm>
          <a:prstGeom prst="rect">
            <a:avLst/>
          </a:prstGeom>
        </p:spPr>
      </p:pic>
      <p:sp>
        <p:nvSpPr>
          <p:cNvPr id="38" name="object 14"/>
          <p:cNvSpPr txBox="1"/>
          <p:nvPr/>
        </p:nvSpPr>
        <p:spPr>
          <a:xfrm>
            <a:off x="401910" y="1165336"/>
            <a:ext cx="1070330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sz="2800" spc="7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Inventory+</a:t>
            </a:r>
            <a:r>
              <a:rPr sz="2800" spc="35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sz="2800" spc="1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3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Purchases=</a:t>
            </a:r>
            <a:r>
              <a:rPr sz="2800" spc="12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COGS+</a:t>
            </a:r>
            <a:r>
              <a:rPr sz="2800" spc="15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sz="2800" spc="14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835C4-999F-DF90-580D-D7897CEC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D25F-FA3A-1148-1A6B-52CBB536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3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Example – Determining Cost of Goods Sold</a:t>
            </a: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1F15D61C-5812-EE3A-A7A3-1657F8031541}"/>
              </a:ext>
            </a:extLst>
          </p:cNvPr>
          <p:cNvSpPr txBox="1"/>
          <p:nvPr/>
        </p:nvSpPr>
        <p:spPr>
          <a:xfrm>
            <a:off x="401910" y="1165336"/>
            <a:ext cx="1070330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sz="2800" spc="7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Inventory+</a:t>
            </a:r>
            <a:r>
              <a:rPr sz="2800" spc="35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sz="2800" spc="1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3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Purchases=</a:t>
            </a:r>
            <a:r>
              <a:rPr sz="2800" spc="12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COGS+</a:t>
            </a:r>
            <a:r>
              <a:rPr sz="2800" spc="15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sz="2800" spc="14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F58E78-27A4-89A8-3008-20E669002173}"/>
              </a:ext>
            </a:extLst>
          </p:cNvPr>
          <p:cNvGrpSpPr/>
          <p:nvPr/>
        </p:nvGrpSpPr>
        <p:grpSpPr>
          <a:xfrm>
            <a:off x="401909" y="1986897"/>
            <a:ext cx="4450913" cy="3908614"/>
            <a:chOff x="0" y="0"/>
            <a:chExt cx="3813333" cy="33153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E2C27E-7C84-33A9-95F0-5151BBBB800A}"/>
                </a:ext>
              </a:extLst>
            </p:cNvPr>
            <p:cNvGrpSpPr/>
            <p:nvPr/>
          </p:nvGrpSpPr>
          <p:grpSpPr>
            <a:xfrm>
              <a:off x="0" y="0"/>
              <a:ext cx="3813333" cy="3315335"/>
              <a:chOff x="0" y="0"/>
              <a:chExt cx="3813644" cy="3315335"/>
            </a:xfrm>
          </p:grpSpPr>
          <p:pic>
            <p:nvPicPr>
              <p:cNvPr id="9" name="Picture 8" descr="A diagram of goods available for sale  AI-generated content may be incorrect.">
                <a:extLst>
                  <a:ext uri="{FF2B5EF4-FFF2-40B4-BE49-F238E27FC236}">
                    <a16:creationId xmlns:a16="http://schemas.microsoft.com/office/drawing/2014/main" id="{67BE8207-05D0-2D1C-54AD-79A8D9014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649220" cy="3315335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DBEBDBC-5EFF-794D-1023-7EA833F86DD1}"/>
                  </a:ext>
                </a:extLst>
              </p:cNvPr>
              <p:cNvGrpSpPr/>
              <p:nvPr/>
            </p:nvGrpSpPr>
            <p:grpSpPr>
              <a:xfrm>
                <a:off x="2715927" y="2305635"/>
                <a:ext cx="1097717" cy="673178"/>
                <a:chOff x="-229227" y="0"/>
                <a:chExt cx="1097717" cy="673178"/>
              </a:xfrm>
            </p:grpSpPr>
            <p:sp>
              <p:nvSpPr>
                <p:cNvPr id="16" name="Right Brace 15">
                  <a:extLst>
                    <a:ext uri="{FF2B5EF4-FFF2-40B4-BE49-F238E27FC236}">
                      <a16:creationId xmlns:a16="http://schemas.microsoft.com/office/drawing/2014/main" id="{1CF55BB4-9ECC-6F7F-2066-022FFA80F199}"/>
                    </a:ext>
                  </a:extLst>
                </p:cNvPr>
                <p:cNvSpPr/>
                <p:nvPr/>
              </p:nvSpPr>
              <p:spPr>
                <a:xfrm>
                  <a:off x="-229227" y="0"/>
                  <a:ext cx="319717" cy="673178"/>
                </a:xfrm>
                <a:prstGeom prst="rightBrac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ext Box 2">
                  <a:extLst>
                    <a:ext uri="{FF2B5EF4-FFF2-40B4-BE49-F238E27FC236}">
                      <a16:creationId xmlns:a16="http://schemas.microsoft.com/office/drawing/2014/main" id="{948B60A9-FD91-A3AD-E5DA-158AB2D407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795" y="200824"/>
                  <a:ext cx="734695" cy="3194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sz="105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맑은 고딕" panose="020B0503020000020004" pitchFamily="34" charset="-127"/>
                      <a:cs typeface="Times New Roman" panose="02020603050405020304" pitchFamily="18" charset="0"/>
                    </a:rPr>
                    <a:t>알 수 없음</a:t>
                  </a:r>
                  <a:endParaRPr kumimoji="0" 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8CC5BE3-877A-A852-7F35-28FF6550530E}"/>
                  </a:ext>
                </a:extLst>
              </p:cNvPr>
              <p:cNvGrpSpPr/>
              <p:nvPr/>
            </p:nvGrpSpPr>
            <p:grpSpPr>
              <a:xfrm>
                <a:off x="2704703" y="140246"/>
                <a:ext cx="1071589" cy="673100"/>
                <a:chOff x="-257400" y="0"/>
                <a:chExt cx="1072104" cy="673178"/>
              </a:xfrm>
            </p:grpSpPr>
            <p:sp>
              <p:nvSpPr>
                <p:cNvPr id="14" name="Right Brace 13">
                  <a:extLst>
                    <a:ext uri="{FF2B5EF4-FFF2-40B4-BE49-F238E27FC236}">
                      <a16:creationId xmlns:a16="http://schemas.microsoft.com/office/drawing/2014/main" id="{074C1E2B-8F93-A61B-4F5D-F9AC621C8C6A}"/>
                    </a:ext>
                  </a:extLst>
                </p:cNvPr>
                <p:cNvSpPr/>
                <p:nvPr/>
              </p:nvSpPr>
              <p:spPr>
                <a:xfrm>
                  <a:off x="-257400" y="0"/>
                  <a:ext cx="319717" cy="673178"/>
                </a:xfrm>
                <a:prstGeom prst="rightBrac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 Box 2">
                  <a:extLst>
                    <a:ext uri="{FF2B5EF4-FFF2-40B4-BE49-F238E27FC236}">
                      <a16:creationId xmlns:a16="http://schemas.microsoft.com/office/drawing/2014/main" id="{1CFF9EFC-687B-BF54-54C3-0256358698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009" y="211482"/>
                  <a:ext cx="734695" cy="3194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sz="105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맑은 고딕" panose="020B0503020000020004" pitchFamily="34" charset="-127"/>
                      <a:cs typeface="Times New Roman" panose="02020603050405020304" pitchFamily="18" charset="0"/>
                    </a:rPr>
                    <a:t>알려짐</a:t>
                  </a:r>
                  <a:endParaRPr kumimoji="0" 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0E67F7-6DC1-3CF1-23FD-37D75678EE4F}"/>
                </a:ext>
              </a:extLst>
            </p:cNvPr>
            <p:cNvSpPr/>
            <p:nvPr/>
          </p:nvSpPr>
          <p:spPr>
            <a:xfrm>
              <a:off x="269271" y="2709542"/>
              <a:ext cx="650240" cy="224155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Malgun Gothic" panose="020B0503020000020004" pitchFamily="34" charset="-127"/>
                  <a:cs typeface="Times New Roman" panose="02020603050405020304" pitchFamily="18" charset="0"/>
                </a:rPr>
                <a:t>???</a:t>
              </a:r>
              <a:endParaRPr kumimoji="0" 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399851-AF90-F05C-ADC1-2444BC648943}"/>
                </a:ext>
              </a:extLst>
            </p:cNvPr>
            <p:cNvSpPr/>
            <p:nvPr/>
          </p:nvSpPr>
          <p:spPr>
            <a:xfrm>
              <a:off x="1767092" y="2703932"/>
              <a:ext cx="610870" cy="224155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Malgun Gothic" panose="020B0503020000020004" pitchFamily="34" charset="-127"/>
                  <a:cs typeface="Times New Roman" panose="02020603050405020304" pitchFamily="18" charset="0"/>
                </a:rPr>
                <a:t>???</a:t>
              </a:r>
            </a:p>
          </p:txBody>
        </p:sp>
      </p:grpSp>
      <p:sp>
        <p:nvSpPr>
          <p:cNvPr id="27" name="Text 26">
            <a:extLst>
              <a:ext uri="{FF2B5EF4-FFF2-40B4-BE49-F238E27FC236}">
                <a16:creationId xmlns:a16="http://schemas.microsoft.com/office/drawing/2014/main" id="{37F496B5-82A3-5D01-4400-83BB58EA1FEC}"/>
              </a:ext>
            </a:extLst>
          </p:cNvPr>
          <p:cNvSpPr/>
          <p:nvPr/>
        </p:nvSpPr>
        <p:spPr>
          <a:xfrm>
            <a:off x="4896091" y="2011931"/>
            <a:ext cx="6674734" cy="1819290"/>
          </a:xfrm>
          <a:prstGeom prst="roundRect">
            <a:avLst>
              <a:gd name="adj" fmla="val 2602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CCCA7A-E1C3-DA17-0EB8-778358769C6A}"/>
              </a:ext>
            </a:extLst>
          </p:cNvPr>
          <p:cNvSpPr txBox="1"/>
          <p:nvPr/>
        </p:nvSpPr>
        <p:spPr>
          <a:xfrm>
            <a:off x="5009914" y="2100356"/>
            <a:ext cx="6536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Perpetual System (The Standard)</a:t>
            </a:r>
            <a:endParaRPr lang="en-US" sz="2400" dirty="0"/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40B7950B-AB81-C13B-E0E8-B51D9454A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12991"/>
              </p:ext>
            </p:extLst>
          </p:nvPr>
        </p:nvGraphicFramePr>
        <p:xfrm>
          <a:off x="5113869" y="2635034"/>
          <a:ext cx="6324921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209">
                  <a:extLst>
                    <a:ext uri="{9D8B030D-6E8A-4147-A177-3AD203B41FA5}">
                      <a16:colId xmlns:a16="http://schemas.microsoft.com/office/drawing/2014/main" val="1651894968"/>
                    </a:ext>
                  </a:extLst>
                </a:gridCol>
                <a:gridCol w="1551008">
                  <a:extLst>
                    <a:ext uri="{9D8B030D-6E8A-4147-A177-3AD203B41FA5}">
                      <a16:colId xmlns:a16="http://schemas.microsoft.com/office/drawing/2014/main" val="686229796"/>
                    </a:ext>
                  </a:extLst>
                </a:gridCol>
                <a:gridCol w="1400537">
                  <a:extLst>
                    <a:ext uri="{9D8B030D-6E8A-4147-A177-3AD203B41FA5}">
                      <a16:colId xmlns:a16="http://schemas.microsoft.com/office/drawing/2014/main" val="93414298"/>
                    </a:ext>
                  </a:extLst>
                </a:gridCol>
                <a:gridCol w="2118167">
                  <a:extLst>
                    <a:ext uri="{9D8B030D-6E8A-4147-A177-3AD203B41FA5}">
                      <a16:colId xmlns:a16="http://schemas.microsoft.com/office/drawing/2014/main" val="1270789795"/>
                    </a:ext>
                  </a:extLst>
                </a:gridCol>
              </a:tblGrid>
              <a:tr h="1994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 Inv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 COGS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End Inv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56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sz="1800" dirty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알려짐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sz="1800" dirty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알려짐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sz="1800" dirty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기록됨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sz="1800" dirty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기록/도출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3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383A42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$4,800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383A42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$10,200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$9,000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$6,000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312419"/>
                  </a:ext>
                </a:extLst>
              </a:tr>
            </a:tbl>
          </a:graphicData>
        </a:graphic>
      </p:graphicFrame>
      <p:sp>
        <p:nvSpPr>
          <p:cNvPr id="46" name="Text 26">
            <a:extLst>
              <a:ext uri="{FF2B5EF4-FFF2-40B4-BE49-F238E27FC236}">
                <a16:creationId xmlns:a16="http://schemas.microsoft.com/office/drawing/2014/main" id="{025CCF2D-C210-20EC-922E-BB12FF09C511}"/>
              </a:ext>
            </a:extLst>
          </p:cNvPr>
          <p:cNvSpPr/>
          <p:nvPr/>
        </p:nvSpPr>
        <p:spPr>
          <a:xfrm>
            <a:off x="4852823" y="4076221"/>
            <a:ext cx="6674734" cy="181929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71437B-C6BE-FA84-D48C-44B48E472A39}"/>
              </a:ext>
            </a:extLst>
          </p:cNvPr>
          <p:cNvSpPr txBox="1"/>
          <p:nvPr/>
        </p:nvSpPr>
        <p:spPr>
          <a:xfrm>
            <a:off x="4966646" y="4164646"/>
            <a:ext cx="6536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Periodic System (The Old Way)</a:t>
            </a:r>
            <a:endParaRPr lang="en-US" sz="2400" dirty="0"/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4249952-7A02-9322-9D59-E9AE77845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67298"/>
              </p:ext>
            </p:extLst>
          </p:nvPr>
        </p:nvGraphicFramePr>
        <p:xfrm>
          <a:off x="5070601" y="4699324"/>
          <a:ext cx="6324921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209">
                  <a:extLst>
                    <a:ext uri="{9D8B030D-6E8A-4147-A177-3AD203B41FA5}">
                      <a16:colId xmlns:a16="http://schemas.microsoft.com/office/drawing/2014/main" val="1651894968"/>
                    </a:ext>
                  </a:extLst>
                </a:gridCol>
                <a:gridCol w="1551008">
                  <a:extLst>
                    <a:ext uri="{9D8B030D-6E8A-4147-A177-3AD203B41FA5}">
                      <a16:colId xmlns:a16="http://schemas.microsoft.com/office/drawing/2014/main" val="686229796"/>
                    </a:ext>
                  </a:extLst>
                </a:gridCol>
                <a:gridCol w="1400537">
                  <a:extLst>
                    <a:ext uri="{9D8B030D-6E8A-4147-A177-3AD203B41FA5}">
                      <a16:colId xmlns:a16="http://schemas.microsoft.com/office/drawing/2014/main" val="93414298"/>
                    </a:ext>
                  </a:extLst>
                </a:gridCol>
                <a:gridCol w="2118167">
                  <a:extLst>
                    <a:ext uri="{9D8B030D-6E8A-4147-A177-3AD203B41FA5}">
                      <a16:colId xmlns:a16="http://schemas.microsoft.com/office/drawing/2014/main" val="1270789795"/>
                    </a:ext>
                  </a:extLst>
                </a:gridCol>
              </a:tblGrid>
              <a:tr h="1994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 Inv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 End 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56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sz="1800" dirty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알려짐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sz="1800" dirty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알려짐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sz="1800" dirty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실사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sz="1800" dirty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기록/도출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3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383A42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$4,800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383A42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$10,200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$6,000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$9,000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312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9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46" grpId="0" animBg="1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86ED8-EA55-866D-2B95-3738473AA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0B36-A8DC-20E9-3B82-60F127A4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Determining Ownership of Inventory</a:t>
            </a:r>
          </a:p>
        </p:txBody>
      </p:sp>
    </p:spTree>
    <p:extLst>
      <p:ext uri="{BB962C8B-B14F-4D97-AF65-F5344CB8AC3E}">
        <p14:creationId xmlns:p14="http://schemas.microsoft.com/office/powerpoint/2010/main" val="3802766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24163-4725-F186-36D5-C0AE90A98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4706-C898-CF36-46E3-AAC55E10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Inventory Ownership 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9DC9182D-AD90-1BDC-BC70-942E90D2E484}"/>
              </a:ext>
            </a:extLst>
          </p:cNvPr>
          <p:cNvSpPr/>
          <p:nvPr/>
        </p:nvSpPr>
        <p:spPr>
          <a:xfrm>
            <a:off x="558800" y="1341226"/>
            <a:ext cx="11074400" cy="1653090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40B9FC2-4ABA-41C6-75F0-16305837DC78}"/>
              </a:ext>
            </a:extLst>
          </p:cNvPr>
          <p:cNvSpPr/>
          <p:nvPr/>
        </p:nvSpPr>
        <p:spPr>
          <a:xfrm>
            <a:off x="622298" y="1445150"/>
            <a:ext cx="10845799" cy="1653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ko-KR" sz="2000" b="1" dirty="0">
                <a:solidFill>
                  <a:srgbClr val="1E40AF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 재고자산 소유권과 관련된 두 가지 질문:</a:t>
            </a:r>
          </a:p>
          <a:p>
            <a:pPr>
              <a:lnSpc>
                <a:spcPts val="3000"/>
              </a:lnSpc>
            </a:pPr>
            <a:r>
              <a:rPr lang="ko-KR" sz="20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(1) 실사에 포함된 모든 재화가 회사에 귀속되는가?</a:t>
            </a:r>
          </a:p>
          <a:p>
            <a:pPr>
              <a:lnSpc>
                <a:spcPts val="3000"/>
              </a:lnSpc>
            </a:pPr>
            <a:r>
              <a:rPr lang="ko-KR" sz="20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(2) 실사에 포함되지 않은 재화 중 회사가 소유한 것이 있는가?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ko-KR" sz="2000" b="1" dirty="0">
                <a:solidFill>
                  <a:srgbClr val="1E40AF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  Inventory는 법적 소유권(legal title)을 보유한 회사에 귀속됨.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0FF5D53A-55B0-5743-A7AD-209B2E4BF6BA}"/>
              </a:ext>
            </a:extLst>
          </p:cNvPr>
          <p:cNvSpPr/>
          <p:nvPr/>
        </p:nvSpPr>
        <p:spPr>
          <a:xfrm>
            <a:off x="749546" y="5268122"/>
            <a:ext cx="12566703" cy="5790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pic>
        <p:nvPicPr>
          <p:cNvPr id="4" name="Content Placeholder 8" descr="A set of two illustrations are displayed. The first illustration shows sales terms for items shipped F O B shipping point, which implies that the buyer pays freight costs. A delivery truck with a caption, Ownership passes to buyer when loaded on the truck is shown parked between the warehouse on the left labeled as seller and a woman holding a package on the right labeled as buyer. The second illustration shows sales terms for items shipped F O B destination, which requires the seller to pay freight costs. A delivery truck is shown parked between the warehouse on the left labeled as seller and a women holding a package on the right labeled as buyer with a caption, Ownership passes to buyer upon delivery.  ">
            <a:extLst>
              <a:ext uri="{FF2B5EF4-FFF2-40B4-BE49-F238E27FC236}">
                <a16:creationId xmlns:a16="http://schemas.microsoft.com/office/drawing/2014/main" id="{583F0FA0-97A7-4541-93AA-11DB10557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1" y="3233137"/>
            <a:ext cx="11078199" cy="2324528"/>
          </a:xfrm>
          <a:prstGeom prst="rect">
            <a:avLst/>
          </a:prstGeom>
        </p:spPr>
      </p:pic>
      <p:sp>
        <p:nvSpPr>
          <p:cNvPr id="5" name="Text 26">
            <a:extLst>
              <a:ext uri="{FF2B5EF4-FFF2-40B4-BE49-F238E27FC236}">
                <a16:creationId xmlns:a16="http://schemas.microsoft.com/office/drawing/2014/main" id="{7BB43C95-AB56-0DFC-3AF2-5C1817E34E48}"/>
              </a:ext>
            </a:extLst>
          </p:cNvPr>
          <p:cNvSpPr/>
          <p:nvPr/>
        </p:nvSpPr>
        <p:spPr>
          <a:xfrm>
            <a:off x="470442" y="5479998"/>
            <a:ext cx="11099260" cy="886604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14002260-1781-608B-A61E-D54DD1E3DFAB}"/>
              </a:ext>
            </a:extLst>
          </p:cNvPr>
          <p:cNvSpPr/>
          <p:nvPr/>
        </p:nvSpPr>
        <p:spPr>
          <a:xfrm>
            <a:off x="622298" y="5630890"/>
            <a:ext cx="10820156" cy="7335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Consigned Goods:  </a:t>
            </a:r>
            <a:r>
              <a:rPr lang="ko-K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소유권은 보유자가 아니라 consignor(위탁자)에게 남아 있음. consignee(수탁자)의 inventory에는 포함하지 말 것.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3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2EAD-85F3-BA78-CCE8-07388EAAF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A1A5-488B-BAC5-1CC3-C356F645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>
                <a:ea typeface="맑은 고딕"/>
              </a:rPr>
              <a:t>Table of Contents (목차)</a:t>
            </a: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89197BF8-D313-D10E-BCB7-4AF3ACC9DBB5}"/>
              </a:ext>
            </a:extLst>
          </p:cNvPr>
          <p:cNvSpPr/>
          <p:nvPr/>
        </p:nvSpPr>
        <p:spPr>
          <a:xfrm>
            <a:off x="218625" y="1600200"/>
            <a:ext cx="3605217" cy="4097139"/>
          </a:xfrm>
          <a:prstGeom prst="roundRect">
            <a:avLst>
              <a:gd name="adj" fmla="val 2927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AA4757A2-1A2F-0048-D359-0CDE6D61434E}"/>
              </a:ext>
            </a:extLst>
          </p:cNvPr>
          <p:cNvSpPr/>
          <p:nvPr/>
        </p:nvSpPr>
        <p:spPr>
          <a:xfrm>
            <a:off x="244025" y="1600200"/>
            <a:ext cx="0" cy="4097139"/>
          </a:xfrm>
          <a:prstGeom prst="line">
            <a:avLst/>
          </a:prstGeom>
          <a:noFill/>
          <a:ln w="38100">
            <a:solidFill>
              <a:srgbClr val="135BD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AFC15C91-F424-ED68-3EEB-A7898A7D191E}"/>
              </a:ext>
            </a:extLst>
          </p:cNvPr>
          <p:cNvSpPr/>
          <p:nvPr/>
        </p:nvSpPr>
        <p:spPr>
          <a:xfrm>
            <a:off x="523425" y="1854200"/>
            <a:ext cx="3288654" cy="225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77"/>
              </a:lnSpc>
              <a:spcAft>
                <a:spcPts val="1500"/>
              </a:spcAft>
            </a:pPr>
            <a:r>
              <a:rPr lang="ko-KR" sz="1400" b="1" dirty="0">
                <a:solidFill>
                  <a:srgbClr val="1E3A5F"/>
                </a:solidFill>
                <a:latin typeface="Arial" panose="020B0604020202020204" pitchFamily="34" charset="0"/>
                <a:ea typeface="맑은 고딕" pitchFamily="34" charset="-122"/>
                <a:cs typeface="Arial" panose="020B0604020202020204" pitchFamily="34" charset="0"/>
              </a:rPr>
              <a:t>Part 1: Basics (기초)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BE193EAC-B0B7-9824-2E49-CD040B35DECD}"/>
              </a:ext>
            </a:extLst>
          </p:cNvPr>
          <p:cNvSpPr/>
          <p:nvPr/>
        </p:nvSpPr>
        <p:spPr>
          <a:xfrm>
            <a:off x="449673" y="2548113"/>
            <a:ext cx="3187448" cy="2753088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Inventory Classification (재고자산 분류)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Recording Transactions (거래 기록)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Product vs Period Costs (제품·기간원가)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Ownership &amp; Freight Terms (소유권·운송조건)</a:t>
            </a: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38BCA306-A4C5-BE64-9578-A3AAE3AB9665}"/>
              </a:ext>
            </a:extLst>
          </p:cNvPr>
          <p:cNvSpPr/>
          <p:nvPr/>
        </p:nvSpPr>
        <p:spPr>
          <a:xfrm>
            <a:off x="4096292" y="1600200"/>
            <a:ext cx="3605217" cy="4097139"/>
          </a:xfrm>
          <a:prstGeom prst="roundRect">
            <a:avLst>
              <a:gd name="adj" fmla="val 2927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20" name="Shape 8">
            <a:extLst>
              <a:ext uri="{FF2B5EF4-FFF2-40B4-BE49-F238E27FC236}">
                <a16:creationId xmlns:a16="http://schemas.microsoft.com/office/drawing/2014/main" id="{B32735C2-FB87-818E-3099-B8E86AEBA4F7}"/>
              </a:ext>
            </a:extLst>
          </p:cNvPr>
          <p:cNvSpPr/>
          <p:nvPr/>
        </p:nvSpPr>
        <p:spPr>
          <a:xfrm>
            <a:off x="4096292" y="1600200"/>
            <a:ext cx="0" cy="4097139"/>
          </a:xfrm>
          <a:prstGeom prst="line">
            <a:avLst/>
          </a:prstGeom>
          <a:noFill/>
          <a:ln w="381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138BE15D-5E5A-D2CB-CBB0-31DD491A6A13}"/>
              </a:ext>
            </a:extLst>
          </p:cNvPr>
          <p:cNvSpPr/>
          <p:nvPr/>
        </p:nvSpPr>
        <p:spPr>
          <a:xfrm>
            <a:off x="4375691" y="1854199"/>
            <a:ext cx="3262482" cy="3912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77"/>
              </a:lnSpc>
              <a:spcAft>
                <a:spcPts val="1500"/>
              </a:spcAft>
            </a:pPr>
            <a:r>
              <a:rPr lang="ko-KR" sz="1400" b="1" dirty="0">
                <a:solidFill>
                  <a:srgbClr val="1E3A5F"/>
                </a:solidFill>
                <a:latin typeface="Arial" panose="020B0604020202020204" pitchFamily="34" charset="0"/>
                <a:ea typeface="맑은 고딕" pitchFamily="34" charset="-122"/>
                <a:cs typeface="Arial" panose="020B0604020202020204" pitchFamily="34" charset="0"/>
              </a:rPr>
              <a:t>Part 2: Cost Methods (원가흐름 방법)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D9C75F3A-FD6D-A16A-1E4F-E46389AB53A0}"/>
              </a:ext>
            </a:extLst>
          </p:cNvPr>
          <p:cNvSpPr/>
          <p:nvPr/>
        </p:nvSpPr>
        <p:spPr>
          <a:xfrm>
            <a:off x="4306241" y="2479549"/>
            <a:ext cx="3315035" cy="249755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FIFO Method (선입선출법)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LIFO Method (후입선출법)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Weighted Average (가중평균법)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Financial Statement Effects (재무제표 영향)</a:t>
            </a:r>
          </a:p>
        </p:txBody>
      </p:sp>
      <p:sp>
        <p:nvSpPr>
          <p:cNvPr id="23" name="Text 11">
            <a:extLst>
              <a:ext uri="{FF2B5EF4-FFF2-40B4-BE49-F238E27FC236}">
                <a16:creationId xmlns:a16="http://schemas.microsoft.com/office/drawing/2014/main" id="{7D8EE236-3981-62F3-7B78-B6C954D500BB}"/>
              </a:ext>
            </a:extLst>
          </p:cNvPr>
          <p:cNvSpPr/>
          <p:nvPr/>
        </p:nvSpPr>
        <p:spPr>
          <a:xfrm>
            <a:off x="7923160" y="1600200"/>
            <a:ext cx="3605217" cy="4097139"/>
          </a:xfrm>
          <a:prstGeom prst="roundRect">
            <a:avLst>
              <a:gd name="adj" fmla="val 2927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24" name="Shape 12">
            <a:extLst>
              <a:ext uri="{FF2B5EF4-FFF2-40B4-BE49-F238E27FC236}">
                <a16:creationId xmlns:a16="http://schemas.microsoft.com/office/drawing/2014/main" id="{A244A1C4-7FEC-BDB3-1DC8-279D8BA32C97}"/>
              </a:ext>
            </a:extLst>
          </p:cNvPr>
          <p:cNvSpPr/>
          <p:nvPr/>
        </p:nvSpPr>
        <p:spPr>
          <a:xfrm>
            <a:off x="7948560" y="1600200"/>
            <a:ext cx="0" cy="4097139"/>
          </a:xfrm>
          <a:prstGeom prst="line">
            <a:avLst/>
          </a:prstGeom>
          <a:noFill/>
          <a:ln w="38100">
            <a:solidFill>
              <a:srgbClr val="28A745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EA87469B-24C9-17FB-B987-21DEDF9D23F5}"/>
              </a:ext>
            </a:extLst>
          </p:cNvPr>
          <p:cNvSpPr/>
          <p:nvPr/>
        </p:nvSpPr>
        <p:spPr>
          <a:xfrm>
            <a:off x="8227959" y="1854200"/>
            <a:ext cx="3183336" cy="391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77"/>
              </a:lnSpc>
              <a:spcAft>
                <a:spcPts val="1500"/>
              </a:spcAft>
            </a:pPr>
            <a:r>
              <a:rPr lang="ko-KR" sz="1400" b="1" dirty="0">
                <a:solidFill>
                  <a:srgbClr val="1E3A5F"/>
                </a:solidFill>
                <a:latin typeface="Arial" panose="020B0604020202020204" pitchFamily="34" charset="0"/>
                <a:ea typeface="맑은 고딕" pitchFamily="34" charset="-122"/>
                <a:cs typeface="Arial" panose="020B0604020202020204" pitchFamily="34" charset="0"/>
              </a:rPr>
              <a:t>Part 3: Valuation (평가)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14">
            <a:extLst>
              <a:ext uri="{FF2B5EF4-FFF2-40B4-BE49-F238E27FC236}">
                <a16:creationId xmlns:a16="http://schemas.microsoft.com/office/drawing/2014/main" id="{A0449893-717D-EF4C-6460-791D1AA34AE5}"/>
              </a:ext>
            </a:extLst>
          </p:cNvPr>
          <p:cNvSpPr/>
          <p:nvPr/>
        </p:nvSpPr>
        <p:spPr>
          <a:xfrm>
            <a:off x="8170084" y="2458087"/>
            <a:ext cx="3183335" cy="2843114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Lower of Cost or NRV (저가법)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Inventory Turnover Ratio (재고자산회전율)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Days in Inventory (재고자산 보유일수)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sz="12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Conservatism Principle (보수주의)</a:t>
            </a:r>
            <a:endParaRPr lang="ko-KR" sz="1100" dirty="0"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5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9FA4B-E696-7CA2-1B60-4C6FA81F1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9D11-CFFB-186D-0D07-5532716B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Costing Methods in Determining COGS and End Inv</a:t>
            </a:r>
          </a:p>
        </p:txBody>
      </p:sp>
    </p:spTree>
    <p:extLst>
      <p:ext uri="{BB962C8B-B14F-4D97-AF65-F5344CB8AC3E}">
        <p14:creationId xmlns:p14="http://schemas.microsoft.com/office/powerpoint/2010/main" val="1602813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6CDB4-E927-BBCC-EB39-122F75BE3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2837-E84B-FF6B-B138-5DB3C022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Flow Assumptions to Determine COGS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53E667BC-4651-C0A3-80EA-432EC39311C7}"/>
              </a:ext>
            </a:extLst>
          </p:cNvPr>
          <p:cNvSpPr/>
          <p:nvPr/>
        </p:nvSpPr>
        <p:spPr>
          <a:xfrm>
            <a:off x="558800" y="1341226"/>
            <a:ext cx="11074400" cy="1372518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E1C6AF1D-408B-E585-9BF0-97F811204539}"/>
              </a:ext>
            </a:extLst>
          </p:cNvPr>
          <p:cNvSpPr/>
          <p:nvPr/>
        </p:nvSpPr>
        <p:spPr>
          <a:xfrm>
            <a:off x="622298" y="1445150"/>
            <a:ext cx="10845799" cy="1268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E4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Dilemma </a:t>
            </a:r>
          </a:p>
          <a:p>
            <a:pPr marL="21590" marR="5080" indent="-9525">
              <a:lnSpc>
                <a:spcPct val="116500"/>
              </a:lnSpc>
              <a:spcBef>
                <a:spcPts val="95"/>
              </a:spcBef>
            </a:pPr>
            <a:r>
              <a:rPr lang="ko-KR" sz="20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동일한 상품을 서로 다른 시점에 서로 다른 가격으로 매입한 경우, 어느</a:t>
            </a:r>
            <a:endParaRPr lang="en-US" sz="2000" dirty="0">
              <a:latin typeface="Arial"/>
              <a:cs typeface="Arial"/>
            </a:endParaRPr>
          </a:p>
          <a:p>
            <a:pPr marL="21590" marR="5080" indent="-9525">
              <a:lnSpc>
                <a:spcPct val="116500"/>
              </a:lnSpc>
              <a:spcBef>
                <a:spcPts val="95"/>
              </a:spcBef>
            </a:pPr>
            <a:r>
              <a:rPr lang="ko-KR" sz="2000" spc="175" dirty="0">
                <a:solidFill>
                  <a:srgbClr val="131513"/>
                </a:solidFill>
                <a:latin typeface="Arial"/>
                <a:ea typeface="맑은 고딕"/>
                <a:cs typeface="Arial"/>
              </a:rPr>
              <a:t>    원가를 판매에 대응시켜야 하는가?</a:t>
            </a: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5" name="Text 26">
            <a:extLst>
              <a:ext uri="{FF2B5EF4-FFF2-40B4-BE49-F238E27FC236}">
                <a16:creationId xmlns:a16="http://schemas.microsoft.com/office/drawing/2014/main" id="{63231CE2-1691-DFBE-22EF-E359C2094C46}"/>
              </a:ext>
            </a:extLst>
          </p:cNvPr>
          <p:cNvSpPr/>
          <p:nvPr/>
        </p:nvSpPr>
        <p:spPr>
          <a:xfrm>
            <a:off x="6270292" y="3141323"/>
            <a:ext cx="5160252" cy="2797138"/>
          </a:xfrm>
          <a:prstGeom prst="roundRect">
            <a:avLst>
              <a:gd name="adj" fmla="val 7846"/>
            </a:avLst>
          </a:prstGeom>
          <a:solidFill>
            <a:srgbClr val="E5FCED"/>
          </a:solidFill>
          <a:ln w="9525">
            <a:solidFill>
              <a:srgbClr val="00B050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9476F219-DF41-DFB1-9E68-CAA243AE49B2}"/>
              </a:ext>
            </a:extLst>
          </p:cNvPr>
          <p:cNvSpPr/>
          <p:nvPr/>
        </p:nvSpPr>
        <p:spPr>
          <a:xfrm>
            <a:off x="6422148" y="3394954"/>
            <a:ext cx="4694490" cy="2314165"/>
          </a:xfrm>
          <a:prstGeom prst="rect">
            <a:avLst/>
          </a:prstGeom>
          <a:solidFill>
            <a:srgbClr val="E5FCED"/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ko-KR" sz="2800" b="1" dirty="0">
                <a:solidFill>
                  <a:srgbClr val="991B1B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$20에 판매됨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ko-KR" sz="2800" b="1" dirty="0">
                <a:solidFill>
                  <a:srgbClr val="991B1B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이익은 얼마인가?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endParaRPr lang="en-US" sz="2800" b="1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$20 - $10 = $10?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$20 - $11 = $9?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$20 - $13 = $7?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55062-9C12-1A97-EC74-2B817CE3F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01" y="3141323"/>
            <a:ext cx="5430980" cy="2797139"/>
          </a:xfrm>
          <a:prstGeom prst="rect">
            <a:avLst/>
          </a:prstGeom>
        </p:spPr>
      </p:pic>
      <p:sp>
        <p:nvSpPr>
          <p:cNvPr id="13" name="Text 7">
            <a:extLst>
              <a:ext uri="{FF2B5EF4-FFF2-40B4-BE49-F238E27FC236}">
                <a16:creationId xmlns:a16="http://schemas.microsoft.com/office/drawing/2014/main" id="{3E513022-0330-97F8-C296-269983066CB6}"/>
              </a:ext>
            </a:extLst>
          </p:cNvPr>
          <p:cNvSpPr/>
          <p:nvPr/>
        </p:nvSpPr>
        <p:spPr>
          <a:xfrm>
            <a:off x="5044192" y="3182316"/>
            <a:ext cx="3309807" cy="1794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59C420F3-F07A-63E1-9203-2F36D120DD4B}"/>
              </a:ext>
            </a:extLst>
          </p:cNvPr>
          <p:cNvSpPr/>
          <p:nvPr/>
        </p:nvSpPr>
        <p:spPr>
          <a:xfrm>
            <a:off x="601581" y="6151099"/>
            <a:ext cx="10845799" cy="432263"/>
          </a:xfrm>
          <a:prstGeom prst="rect">
            <a:avLst/>
          </a:prstGeom>
          <a:solidFill>
            <a:srgbClr val="EFF6FF"/>
          </a:solidFill>
          <a:ln>
            <a:solidFill>
              <a:srgbClr val="135BD6"/>
            </a:solidFill>
          </a:ln>
        </p:spPr>
        <p:txBody>
          <a:bodyPr wrap="square" lIns="0" tIns="0" rIns="0" bIns="0" rtlCol="0" anchor="t"/>
          <a:lstStyle/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ko-KR" sz="2000" b="1" dirty="0">
                <a:solidFill>
                  <a:srgbClr val="135BD6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실물 흐름 ≠ 원가 흐름 : 1) Specific ID; 2) FIFO; 3) LIFO; 4) Average Cost 방법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BB20B-2031-4401-6CB2-ABCDC71BC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7867-6B30-D08F-5F39-00496273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62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Flow Assumption 1 : First-in First-Out (FIFO)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37FA0A07-CE53-80BD-578B-8E2C3AE5193D}"/>
              </a:ext>
            </a:extLst>
          </p:cNvPr>
          <p:cNvSpPr/>
          <p:nvPr/>
        </p:nvSpPr>
        <p:spPr>
          <a:xfrm>
            <a:off x="508000" y="1273996"/>
            <a:ext cx="11074400" cy="1405153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3A15B85-7D17-7C90-B2B1-FB8EE72691D2}"/>
              </a:ext>
            </a:extLst>
          </p:cNvPr>
          <p:cNvSpPr/>
          <p:nvPr/>
        </p:nvSpPr>
        <p:spPr>
          <a:xfrm>
            <a:off x="661444" y="1340001"/>
            <a:ext cx="10845799" cy="129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11월 1일에 자전거 가게를 개업했다고 가정하자. 기초 재고는 0이며, 11월과 12월에 다음과 같이 자전거를 매입했다: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11월과 12월 동안 </a:t>
            </a:r>
            <a:r>
              <a:rPr lang="ko-KR" b="1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자전거 7대를 판매했다.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COGS와 Ending Inventory를 계산하시오.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dirty="0">
                <a:solidFill>
                  <a:srgbClr val="1E4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10" name="Text 26">
            <a:extLst>
              <a:ext uri="{FF2B5EF4-FFF2-40B4-BE49-F238E27FC236}">
                <a16:creationId xmlns:a16="http://schemas.microsoft.com/office/drawing/2014/main" id="{FC2ABE14-220D-7B8F-697B-1548C1804F6B}"/>
              </a:ext>
            </a:extLst>
          </p:cNvPr>
          <p:cNvSpPr/>
          <p:nvPr/>
        </p:nvSpPr>
        <p:spPr>
          <a:xfrm>
            <a:off x="1011432" y="4948763"/>
            <a:ext cx="4440605" cy="1716791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r>
              <a:rPr lang="ko-KR" b="1" dirty="0">
                <a:solidFill>
                  <a:srgbClr val="C00000"/>
                </a:solidFill>
                <a:ea typeface="맑은 고딕"/>
              </a:rPr>
              <a:t>FIFO: COGS (7대 판매)</a:t>
            </a:r>
          </a:p>
          <a:p>
            <a:r>
              <a:rPr lang="en-US" dirty="0"/>
              <a:t>	5 @ $100	=	$500</a:t>
            </a:r>
          </a:p>
          <a:p>
            <a:r>
              <a:rPr lang="en-US" dirty="0"/>
              <a:t>	</a:t>
            </a:r>
            <a:r>
              <a:rPr lang="en-US" u="sng" dirty="0"/>
              <a:t>2@$125	=	$250</a:t>
            </a:r>
            <a:endParaRPr lang="en-US" dirty="0"/>
          </a:p>
          <a:p>
            <a:r>
              <a:rPr lang="en-US" dirty="0"/>
              <a:t>         7		=	$750  (COGS)</a:t>
            </a:r>
          </a:p>
          <a:p>
            <a:r>
              <a:rPr lang="en-US" dirty="0"/>
              <a:t>	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70E9AA-68CD-53EC-21EC-71B85B424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81845"/>
              </p:ext>
            </p:extLst>
          </p:nvPr>
        </p:nvGraphicFramePr>
        <p:xfrm>
          <a:off x="1805969" y="2833821"/>
          <a:ext cx="8128000" cy="1849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20143">
                  <a:extLst>
                    <a:ext uri="{9D8B030D-6E8A-4147-A177-3AD203B41FA5}">
                      <a16:colId xmlns:a16="http://schemas.microsoft.com/office/drawing/2014/main" val="1445102673"/>
                    </a:ext>
                  </a:extLst>
                </a:gridCol>
                <a:gridCol w="1859623">
                  <a:extLst>
                    <a:ext uri="{9D8B030D-6E8A-4147-A177-3AD203B41FA5}">
                      <a16:colId xmlns:a16="http://schemas.microsoft.com/office/drawing/2014/main" val="2488342598"/>
                    </a:ext>
                  </a:extLst>
                </a:gridCol>
                <a:gridCol w="1571946">
                  <a:extLst>
                    <a:ext uri="{9D8B030D-6E8A-4147-A177-3AD203B41FA5}">
                      <a16:colId xmlns:a16="http://schemas.microsoft.com/office/drawing/2014/main" val="2842373128"/>
                    </a:ext>
                  </a:extLst>
                </a:gridCol>
                <a:gridCol w="1776288">
                  <a:extLst>
                    <a:ext uri="{9D8B030D-6E8A-4147-A177-3AD203B41FA5}">
                      <a16:colId xmlns:a16="http://schemas.microsoft.com/office/drawing/2014/main" val="641525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Unit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9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07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41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$130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54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Goods Available for Sale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93"/>
                  </a:ext>
                </a:extLst>
              </a:tr>
            </a:tbl>
          </a:graphicData>
        </a:graphic>
      </p:graphicFrame>
      <p:sp>
        <p:nvSpPr>
          <p:cNvPr id="12" name="Text 26">
            <a:extLst>
              <a:ext uri="{FF2B5EF4-FFF2-40B4-BE49-F238E27FC236}">
                <a16:creationId xmlns:a16="http://schemas.microsoft.com/office/drawing/2014/main" id="{FD5DB28E-E7FB-95EA-6002-8B749EEA777A}"/>
              </a:ext>
            </a:extLst>
          </p:cNvPr>
          <p:cNvSpPr/>
          <p:nvPr/>
        </p:nvSpPr>
        <p:spPr>
          <a:xfrm>
            <a:off x="6373401" y="4941011"/>
            <a:ext cx="4440605" cy="1716791"/>
          </a:xfrm>
          <a:prstGeom prst="roundRect">
            <a:avLst>
              <a:gd name="adj" fmla="val 7846"/>
            </a:avLst>
          </a:prstGeom>
          <a:solidFill>
            <a:srgbClr val="FDEADA"/>
          </a:solidFill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 rtlCol="0" anchor="ctr"/>
          <a:lstStyle/>
          <a:p>
            <a:r>
              <a:rPr lang="ko-KR" b="1" dirty="0">
                <a:solidFill>
                  <a:srgbClr val="C00000"/>
                </a:solidFill>
                <a:ea typeface="맑은 고딕"/>
              </a:rPr>
              <a:t>FIFO: Ending Inventory (8대 잔여)</a:t>
            </a:r>
          </a:p>
          <a:p>
            <a:r>
              <a:rPr lang="en-US" dirty="0"/>
              <a:t>	6 @ $130	=	$500</a:t>
            </a:r>
          </a:p>
          <a:p>
            <a:r>
              <a:rPr lang="en-US" dirty="0"/>
              <a:t>	</a:t>
            </a:r>
            <a:r>
              <a:rPr lang="en-US" u="sng" dirty="0"/>
              <a:t>2@$125	=	$250</a:t>
            </a:r>
            <a:endParaRPr lang="en-US" dirty="0"/>
          </a:p>
          <a:p>
            <a:r>
              <a:rPr lang="en-US" dirty="0"/>
              <a:t>         8  		=	$1,030 (EI)</a:t>
            </a:r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7520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8C9E2-5725-6D3F-3741-EF8E8CD5E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A922-ADA1-1CEE-735F-1F226871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62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Cost Flow Assumption 2 : Last-In Last-Out(LIFO)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3709446A-4790-68BF-5243-D4DA5FF5350C}"/>
              </a:ext>
            </a:extLst>
          </p:cNvPr>
          <p:cNvSpPr/>
          <p:nvPr/>
        </p:nvSpPr>
        <p:spPr>
          <a:xfrm>
            <a:off x="508000" y="1273996"/>
            <a:ext cx="11074400" cy="1405153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56F4BC7-41FC-A51B-CE49-A5A8493986F0}"/>
              </a:ext>
            </a:extLst>
          </p:cNvPr>
          <p:cNvSpPr/>
          <p:nvPr/>
        </p:nvSpPr>
        <p:spPr>
          <a:xfrm>
            <a:off x="661444" y="1340001"/>
            <a:ext cx="10845799" cy="129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11월 1일에 자전거 가게를 개업했다고 가정하자. 기초 재고는 0이며, 11월과 12월에 다음과 같이 자전거를 매입했다: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11월과 12월 동안 </a:t>
            </a:r>
            <a:r>
              <a:rPr lang="ko-KR" b="1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자전거 7대를 판매했다.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COGS와 Ending Inventory를 계산하시오.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dirty="0">
                <a:solidFill>
                  <a:srgbClr val="1E4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10" name="Text 26">
            <a:extLst>
              <a:ext uri="{FF2B5EF4-FFF2-40B4-BE49-F238E27FC236}">
                <a16:creationId xmlns:a16="http://schemas.microsoft.com/office/drawing/2014/main" id="{9ACC694F-B064-653C-DBBF-AEC3BF86271A}"/>
              </a:ext>
            </a:extLst>
          </p:cNvPr>
          <p:cNvSpPr/>
          <p:nvPr/>
        </p:nvSpPr>
        <p:spPr>
          <a:xfrm>
            <a:off x="1011432" y="4948763"/>
            <a:ext cx="4440605" cy="1716791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r>
              <a:rPr lang="ko-KR" b="1" dirty="0">
                <a:solidFill>
                  <a:srgbClr val="C00000"/>
                </a:solidFill>
                <a:ea typeface="맑은 고딕"/>
              </a:rPr>
              <a:t>LIFO: COGS (7대 판매)</a:t>
            </a:r>
          </a:p>
          <a:p>
            <a:r>
              <a:rPr lang="en-US" dirty="0"/>
              <a:t>	6@ $130	=	$780</a:t>
            </a:r>
          </a:p>
          <a:p>
            <a:r>
              <a:rPr lang="en-US" dirty="0"/>
              <a:t>	1</a:t>
            </a:r>
            <a:r>
              <a:rPr lang="en-US" u="sng" dirty="0"/>
              <a:t>@$125	=	$125</a:t>
            </a:r>
            <a:endParaRPr lang="en-US" dirty="0"/>
          </a:p>
          <a:p>
            <a:r>
              <a:rPr lang="en-US" dirty="0"/>
              <a:t>	7		=	$905  (COGS)</a:t>
            </a:r>
          </a:p>
          <a:p>
            <a:r>
              <a:rPr lang="en-US" dirty="0"/>
              <a:t>	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5A71C3-1ADB-967F-436B-D1FA8CD319F6}"/>
              </a:ext>
            </a:extLst>
          </p:cNvPr>
          <p:cNvGraphicFramePr>
            <a:graphicFrameLocks noGrp="1"/>
          </p:cNvGraphicFramePr>
          <p:nvPr/>
        </p:nvGraphicFramePr>
        <p:xfrm>
          <a:off x="1805969" y="2833821"/>
          <a:ext cx="8128000" cy="1849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20143">
                  <a:extLst>
                    <a:ext uri="{9D8B030D-6E8A-4147-A177-3AD203B41FA5}">
                      <a16:colId xmlns:a16="http://schemas.microsoft.com/office/drawing/2014/main" val="1445102673"/>
                    </a:ext>
                  </a:extLst>
                </a:gridCol>
                <a:gridCol w="1859623">
                  <a:extLst>
                    <a:ext uri="{9D8B030D-6E8A-4147-A177-3AD203B41FA5}">
                      <a16:colId xmlns:a16="http://schemas.microsoft.com/office/drawing/2014/main" val="2488342598"/>
                    </a:ext>
                  </a:extLst>
                </a:gridCol>
                <a:gridCol w="1571946">
                  <a:extLst>
                    <a:ext uri="{9D8B030D-6E8A-4147-A177-3AD203B41FA5}">
                      <a16:colId xmlns:a16="http://schemas.microsoft.com/office/drawing/2014/main" val="2842373128"/>
                    </a:ext>
                  </a:extLst>
                </a:gridCol>
                <a:gridCol w="1776288">
                  <a:extLst>
                    <a:ext uri="{9D8B030D-6E8A-4147-A177-3AD203B41FA5}">
                      <a16:colId xmlns:a16="http://schemas.microsoft.com/office/drawing/2014/main" val="641525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Unit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9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07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41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$130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54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Goods Available for Sale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93"/>
                  </a:ext>
                </a:extLst>
              </a:tr>
            </a:tbl>
          </a:graphicData>
        </a:graphic>
      </p:graphicFrame>
      <p:sp>
        <p:nvSpPr>
          <p:cNvPr id="12" name="Text 26">
            <a:extLst>
              <a:ext uri="{FF2B5EF4-FFF2-40B4-BE49-F238E27FC236}">
                <a16:creationId xmlns:a16="http://schemas.microsoft.com/office/drawing/2014/main" id="{85630631-4588-3D56-9368-8ADC7563200A}"/>
              </a:ext>
            </a:extLst>
          </p:cNvPr>
          <p:cNvSpPr/>
          <p:nvPr/>
        </p:nvSpPr>
        <p:spPr>
          <a:xfrm>
            <a:off x="6373401" y="4941011"/>
            <a:ext cx="4440605" cy="1716791"/>
          </a:xfrm>
          <a:prstGeom prst="roundRect">
            <a:avLst>
              <a:gd name="adj" fmla="val 7846"/>
            </a:avLst>
          </a:prstGeom>
          <a:solidFill>
            <a:srgbClr val="FDEADA"/>
          </a:solidFill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 rtlCol="0" anchor="ctr"/>
          <a:lstStyle/>
          <a:p>
            <a:r>
              <a:rPr lang="ko-KR" b="1" dirty="0">
                <a:solidFill>
                  <a:srgbClr val="C00000"/>
                </a:solidFill>
                <a:ea typeface="맑은 고딕"/>
              </a:rPr>
              <a:t>LIFO: Ending Inventory (8대 잔여)</a:t>
            </a:r>
          </a:p>
          <a:p>
            <a:r>
              <a:rPr lang="en-US" dirty="0"/>
              <a:t>	5 @ $100	=	$500</a:t>
            </a:r>
          </a:p>
          <a:p>
            <a:r>
              <a:rPr lang="en-US" dirty="0"/>
              <a:t>	</a:t>
            </a:r>
            <a:r>
              <a:rPr lang="en-US" u="sng" dirty="0"/>
              <a:t>3 @ $125	=	$375</a:t>
            </a:r>
            <a:endParaRPr lang="en-US" dirty="0"/>
          </a:p>
          <a:p>
            <a:r>
              <a:rPr lang="en-US" dirty="0"/>
              <a:t>	8		=	$875 (EI)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8A860-0BEB-5121-1566-86FB40D46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CFA5-2ABC-64BF-0142-906FAC0A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62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Cost Flow Assumption 3 : Average Cost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3FD95BCF-D2E9-0EEE-6275-31C6CD0822CF}"/>
              </a:ext>
            </a:extLst>
          </p:cNvPr>
          <p:cNvSpPr/>
          <p:nvPr/>
        </p:nvSpPr>
        <p:spPr>
          <a:xfrm>
            <a:off x="508000" y="1273996"/>
            <a:ext cx="11074400" cy="1405153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AE16687-C047-9883-8851-30F9F04D4BAE}"/>
              </a:ext>
            </a:extLst>
          </p:cNvPr>
          <p:cNvSpPr/>
          <p:nvPr/>
        </p:nvSpPr>
        <p:spPr>
          <a:xfrm>
            <a:off x="661444" y="1340001"/>
            <a:ext cx="10845799" cy="129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11월 1일에 자전거 가게를 개업했다고 가정하자. 기초 재고는 0이며, 11월과 12월에 다음과 같이 자전거를 매입했다: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11월과 12월 동안 </a:t>
            </a:r>
            <a:r>
              <a:rPr lang="ko-KR" b="1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자전거 7대를 판매했다.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COGS와 Ending Inventory를 계산하시오.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dirty="0">
                <a:solidFill>
                  <a:srgbClr val="1E4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10" name="Text 26">
            <a:extLst>
              <a:ext uri="{FF2B5EF4-FFF2-40B4-BE49-F238E27FC236}">
                <a16:creationId xmlns:a16="http://schemas.microsoft.com/office/drawing/2014/main" id="{70DA28B3-ED41-54DB-FFB7-CFC08FB39903}"/>
              </a:ext>
            </a:extLst>
          </p:cNvPr>
          <p:cNvSpPr/>
          <p:nvPr/>
        </p:nvSpPr>
        <p:spPr>
          <a:xfrm>
            <a:off x="1011432" y="5660201"/>
            <a:ext cx="4732963" cy="761146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ko-KR" b="1" dirty="0">
                <a:solidFill>
                  <a:srgbClr val="C00000"/>
                </a:solidFill>
                <a:ea typeface="맑은 고딕"/>
              </a:rPr>
              <a:t>Avg Cost: COGS (7대 판매)</a:t>
            </a:r>
          </a:p>
          <a:p>
            <a:pPr algn="ctr"/>
            <a:r>
              <a:rPr lang="en-US" dirty="0"/>
              <a:t>	7 @ 118.67 = $831</a:t>
            </a:r>
          </a:p>
          <a:p>
            <a:r>
              <a:rPr lang="en-US" dirty="0"/>
              <a:t>	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318FFE-F40E-40DE-0594-B79796004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036116"/>
              </p:ext>
            </p:extLst>
          </p:nvPr>
        </p:nvGraphicFramePr>
        <p:xfrm>
          <a:off x="1805969" y="2833821"/>
          <a:ext cx="8128000" cy="1849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20143">
                  <a:extLst>
                    <a:ext uri="{9D8B030D-6E8A-4147-A177-3AD203B41FA5}">
                      <a16:colId xmlns:a16="http://schemas.microsoft.com/office/drawing/2014/main" val="1445102673"/>
                    </a:ext>
                  </a:extLst>
                </a:gridCol>
                <a:gridCol w="1859623">
                  <a:extLst>
                    <a:ext uri="{9D8B030D-6E8A-4147-A177-3AD203B41FA5}">
                      <a16:colId xmlns:a16="http://schemas.microsoft.com/office/drawing/2014/main" val="2488342598"/>
                    </a:ext>
                  </a:extLst>
                </a:gridCol>
                <a:gridCol w="1571946">
                  <a:extLst>
                    <a:ext uri="{9D8B030D-6E8A-4147-A177-3AD203B41FA5}">
                      <a16:colId xmlns:a16="http://schemas.microsoft.com/office/drawing/2014/main" val="2842373128"/>
                    </a:ext>
                  </a:extLst>
                </a:gridCol>
                <a:gridCol w="1776288">
                  <a:extLst>
                    <a:ext uri="{9D8B030D-6E8A-4147-A177-3AD203B41FA5}">
                      <a16:colId xmlns:a16="http://schemas.microsoft.com/office/drawing/2014/main" val="641525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Unit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9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07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41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$130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54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Goods Available for Sale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93"/>
                  </a:ext>
                </a:extLst>
              </a:tr>
            </a:tbl>
          </a:graphicData>
        </a:graphic>
      </p:graphicFrame>
      <p:sp>
        <p:nvSpPr>
          <p:cNvPr id="12" name="Text 26">
            <a:extLst>
              <a:ext uri="{FF2B5EF4-FFF2-40B4-BE49-F238E27FC236}">
                <a16:creationId xmlns:a16="http://schemas.microsoft.com/office/drawing/2014/main" id="{1E20D930-DDA7-C640-1395-0F5D20CE2951}"/>
              </a:ext>
            </a:extLst>
          </p:cNvPr>
          <p:cNvSpPr/>
          <p:nvPr/>
        </p:nvSpPr>
        <p:spPr>
          <a:xfrm>
            <a:off x="6373401" y="5660201"/>
            <a:ext cx="4732963" cy="761146"/>
          </a:xfrm>
          <a:prstGeom prst="roundRect">
            <a:avLst>
              <a:gd name="adj" fmla="val 7846"/>
            </a:avLst>
          </a:prstGeom>
          <a:solidFill>
            <a:srgbClr val="FDEADA"/>
          </a:solidFill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 rtlCol="0" anchor="ctr"/>
          <a:lstStyle/>
          <a:p>
            <a:r>
              <a:rPr lang="ko-KR" b="1" dirty="0">
                <a:solidFill>
                  <a:srgbClr val="C00000"/>
                </a:solidFill>
                <a:ea typeface="맑은 고딕"/>
              </a:rPr>
              <a:t>Avg Cost: Ending Inventory (8대 잔여)</a:t>
            </a:r>
          </a:p>
          <a:p>
            <a:pPr algn="ctr"/>
            <a:r>
              <a:rPr lang="en-US" dirty="0"/>
              <a:t>	8 x $118.67  = $949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EB074-9600-6E2B-B4C4-1624B4D3361A}"/>
              </a:ext>
            </a:extLst>
          </p:cNvPr>
          <p:cNvSpPr txBox="1"/>
          <p:nvPr/>
        </p:nvSpPr>
        <p:spPr>
          <a:xfrm>
            <a:off x="508000" y="4785395"/>
            <a:ext cx="11074400" cy="83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ko-KR" sz="1800" kern="100" dirty="0">
                <a:effectLst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자전거의 평균 원가  	= 판매가능재고액 / 판매가능 자전거 수량 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kern="1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						= $1,780 /</a:t>
            </a:r>
            <a:r>
              <a:rPr lang="en-US" sz="1800" kern="1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15 = $118.67 / bike</a:t>
            </a:r>
            <a:endParaRPr lang="en-US" sz="1400" kern="100" dirty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0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B580F-6AE6-B78A-F172-AD3EF4CD6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F499-CEBF-812F-D787-2C8B1296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62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The Effect of Cost Flow Assumptions on F/S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0487CB68-CADE-30EC-C71E-E11E8B593703}"/>
              </a:ext>
            </a:extLst>
          </p:cNvPr>
          <p:cNvSpPr/>
          <p:nvPr/>
        </p:nvSpPr>
        <p:spPr>
          <a:xfrm>
            <a:off x="508000" y="1273996"/>
            <a:ext cx="11074400" cy="554803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C069A55-3D46-903C-944E-9EF1C3E2C259}"/>
              </a:ext>
            </a:extLst>
          </p:cNvPr>
          <p:cNvSpPr/>
          <p:nvPr/>
        </p:nvSpPr>
        <p:spPr>
          <a:xfrm>
            <a:off x="661444" y="1381097"/>
            <a:ext cx="10845799" cy="488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ko-KR" sz="2000" dirty="0">
                <a:solidFill>
                  <a:srgbClr val="1E40AF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물가 상승기에 LIFO는 가장 낮은 net income을 보고하며,</a:t>
            </a:r>
            <a:r>
              <a:rPr lang="ko-KR" sz="2000" dirty="0">
                <a:solidFill>
                  <a:srgbClr val="1E40AF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  <a:sym typeface="Wingdings" panose="05000000000000000000" pitchFamily="2" charset="2"/>
              </a:rPr>
              <a:t> 법인세 부담도 가장 낮아짐.</a:t>
            </a:r>
            <a:r>
              <a:rPr lang="en-US" sz="2000" dirty="0">
                <a:solidFill>
                  <a:srgbClr val="1E4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DFA030-62DE-1967-E04D-A1537A230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19687"/>
              </p:ext>
            </p:extLst>
          </p:nvPr>
        </p:nvGraphicFramePr>
        <p:xfrm>
          <a:off x="1181528" y="2142163"/>
          <a:ext cx="9359758" cy="3493212"/>
        </p:xfrm>
        <a:graphic>
          <a:graphicData uri="http://schemas.openxmlformats.org/drawingml/2006/table">
            <a:tbl>
              <a:tblPr firstRow="1" firstCol="1" bandRow="1"/>
              <a:tblGrid>
                <a:gridCol w="1070033">
                  <a:extLst>
                    <a:ext uri="{9D8B030D-6E8A-4147-A177-3AD203B41FA5}">
                      <a16:colId xmlns:a16="http://schemas.microsoft.com/office/drawing/2014/main" val="921695054"/>
                    </a:ext>
                  </a:extLst>
                </a:gridCol>
                <a:gridCol w="3601012">
                  <a:extLst>
                    <a:ext uri="{9D8B030D-6E8A-4147-A177-3AD203B41FA5}">
                      <a16:colId xmlns:a16="http://schemas.microsoft.com/office/drawing/2014/main" val="632938049"/>
                    </a:ext>
                  </a:extLst>
                </a:gridCol>
                <a:gridCol w="1564745">
                  <a:extLst>
                    <a:ext uri="{9D8B030D-6E8A-4147-A177-3AD203B41FA5}">
                      <a16:colId xmlns:a16="http://schemas.microsoft.com/office/drawing/2014/main" val="1967743369"/>
                    </a:ext>
                  </a:extLst>
                </a:gridCol>
                <a:gridCol w="1735905">
                  <a:extLst>
                    <a:ext uri="{9D8B030D-6E8A-4147-A177-3AD203B41FA5}">
                      <a16:colId xmlns:a16="http://schemas.microsoft.com/office/drawing/2014/main" val="2658375718"/>
                    </a:ext>
                  </a:extLst>
                </a:gridCol>
                <a:gridCol w="1388063">
                  <a:extLst>
                    <a:ext uri="{9D8B030D-6E8A-4147-A177-3AD203B41FA5}">
                      <a16:colId xmlns:a16="http://schemas.microsoft.com/office/drawing/2014/main" val="2594524923"/>
                    </a:ext>
                  </a:extLst>
                </a:gridCol>
              </a:tblGrid>
              <a:tr h="3904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FIFO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Average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LIFO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601003"/>
                  </a:ext>
                </a:extLst>
              </a:tr>
              <a:tr h="3650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$20,000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$20,000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$20,000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84595"/>
                  </a:ext>
                </a:extLst>
              </a:tr>
              <a:tr h="38087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ko-KR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최저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Goods Sold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8,307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9,050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22812"/>
                  </a:ext>
                </a:extLst>
              </a:tr>
              <a:tr h="3637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Gross Profit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12,500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11,693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10,950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157013"/>
                  </a:ext>
                </a:extLst>
              </a:tr>
              <a:tr h="3692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 &amp; Selling Expenses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7,700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7,700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7,700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536934"/>
                  </a:ext>
                </a:extLst>
              </a:tr>
              <a:tr h="4034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Income before Taxes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3,993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3,250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233004"/>
                  </a:ext>
                </a:extLst>
              </a:tr>
              <a:tr h="3986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Income Tax Expense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51221"/>
                  </a:ext>
                </a:extLst>
              </a:tr>
              <a:tr h="3904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ko-KR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최고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 Income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$3,840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$3,193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$2,600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2624"/>
                  </a:ext>
                </a:extLst>
              </a:tr>
              <a:tr h="4313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Inventory Balance at Year-End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$10,300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$9,493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$8,750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756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844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901BF-4D9A-26CB-D437-A7C6B5D76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7BEC-DC49-51D3-1901-E672F1F0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Inventory Valuation after Purchase</a:t>
            </a:r>
          </a:p>
        </p:txBody>
      </p:sp>
    </p:spTree>
    <p:extLst>
      <p:ext uri="{BB962C8B-B14F-4D97-AF65-F5344CB8AC3E}">
        <p14:creationId xmlns:p14="http://schemas.microsoft.com/office/powerpoint/2010/main" val="75900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9C50B-97F2-A076-3055-91EEF28F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3E2B-1980-7FFA-34BE-AC78EB62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62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The Problem: Obsolete Inventory</a:t>
            </a: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9BEC5D11-32F5-2216-95DD-DC3C0E75ADE4}"/>
              </a:ext>
            </a:extLst>
          </p:cNvPr>
          <p:cNvSpPr/>
          <p:nvPr/>
        </p:nvSpPr>
        <p:spPr>
          <a:xfrm>
            <a:off x="1051559" y="1377925"/>
            <a:ext cx="8349296" cy="1933532"/>
          </a:xfrm>
          <a:prstGeom prst="rect">
            <a:avLst/>
          </a:prstGeom>
          <a:solidFill>
            <a:srgbClr val="F3F4F6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57C76810-DAB2-71A0-6833-6414CA141395}"/>
              </a:ext>
            </a:extLst>
          </p:cNvPr>
          <p:cNvSpPr/>
          <p:nvPr/>
        </p:nvSpPr>
        <p:spPr>
          <a:xfrm>
            <a:off x="1177420" y="1539582"/>
            <a:ext cx="7772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1E3A5F"/>
                </a:solidFill>
                <a:effectLst/>
                <a:uLnTx/>
                <a:uFillTx/>
                <a:latin typeface="Arial" pitchFamily="34" charset="0"/>
                <a:ea typeface="맑은 고딕" pitchFamily="34" charset="-122"/>
                <a:cs typeface="Arial" pitchFamily="34" charset="-120"/>
              </a:rPr>
              <a:t>사례 연구: MTP, Inc.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9AE87F95-4C97-080C-75D4-C00CDD8410D4}"/>
              </a:ext>
            </a:extLst>
          </p:cNvPr>
          <p:cNvSpPr/>
          <p:nvPr/>
        </p:nvSpPr>
        <p:spPr>
          <a:xfrm>
            <a:off x="1171255" y="1997808"/>
            <a:ext cx="8155624" cy="13136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맑은 고딕" pitchFamily="34" charset="-122"/>
                <a:cs typeface="Arial" pitchFamily="34" charset="-120"/>
              </a:rPr>
              <a:t>MTP, Inc.는 30년간 타자기와 팩스를 판매해 왔음. 기술 발전으로 1990년대 후반 이 제품들은 진부화되고 있음.   </a:t>
            </a:r>
            <a:r>
              <a:rPr lang="ko-KR" kern="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장부상 inventory: </a:t>
            </a:r>
            <a:r>
              <a:rPr lang="en-US" b="1" kern="0" dirty="0">
                <a:solidFill>
                  <a:srgbClr val="1E3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$300,000 &amp; </a:t>
            </a:r>
            <a:r>
              <a:rPr lang="ko-KR" kern="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실제 시장가치: </a:t>
            </a:r>
            <a:r>
              <a:rPr lang="en-US" b="1" kern="0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$100,000</a:t>
            </a:r>
            <a:endParaRPr lang="en-US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8B0FE5-C6DD-E1E6-38D3-85389E6DE8CE}"/>
              </a:ext>
            </a:extLst>
          </p:cNvPr>
          <p:cNvGrpSpPr/>
          <p:nvPr/>
        </p:nvGrpSpPr>
        <p:grpSpPr>
          <a:xfrm>
            <a:off x="9848804" y="1385377"/>
            <a:ext cx="1097280" cy="1952090"/>
            <a:chOff x="9848804" y="1385377"/>
            <a:chExt cx="1097280" cy="1952090"/>
          </a:xfrm>
        </p:grpSpPr>
        <p:sp>
          <p:nvSpPr>
            <p:cNvPr id="21" name="Shape 7">
              <a:extLst>
                <a:ext uri="{FF2B5EF4-FFF2-40B4-BE49-F238E27FC236}">
                  <a16:creationId xmlns:a16="http://schemas.microsoft.com/office/drawing/2014/main" id="{0DAB534F-82F5-06B6-D2B3-6BC9F49E6554}"/>
                </a:ext>
              </a:extLst>
            </p:cNvPr>
            <p:cNvSpPr/>
            <p:nvPr/>
          </p:nvSpPr>
          <p:spPr>
            <a:xfrm>
              <a:off x="9848804" y="1385377"/>
              <a:ext cx="1097280" cy="914400"/>
            </a:xfrm>
            <a:prstGeom prst="rect">
              <a:avLst/>
            </a:prstGeom>
            <a:solidFill>
              <a:srgbClr val="E5E7EB"/>
            </a:solidFill>
            <a:ln w="25400">
              <a:solidFill>
                <a:srgbClr val="9CA3AF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 8">
              <a:extLst>
                <a:ext uri="{FF2B5EF4-FFF2-40B4-BE49-F238E27FC236}">
                  <a16:creationId xmlns:a16="http://schemas.microsoft.com/office/drawing/2014/main" id="{E9DA3D7F-C3B7-6527-93EC-D785F2B5CBAE}"/>
                </a:ext>
              </a:extLst>
            </p:cNvPr>
            <p:cNvSpPr/>
            <p:nvPr/>
          </p:nvSpPr>
          <p:spPr>
            <a:xfrm>
              <a:off x="9848804" y="1385377"/>
              <a:ext cx="1097280" cy="6400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📠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9">
              <a:extLst>
                <a:ext uri="{FF2B5EF4-FFF2-40B4-BE49-F238E27FC236}">
                  <a16:creationId xmlns:a16="http://schemas.microsoft.com/office/drawing/2014/main" id="{C6765CC0-8B58-D80F-75A7-0D439A38C62E}"/>
                </a:ext>
              </a:extLst>
            </p:cNvPr>
            <p:cNvSpPr/>
            <p:nvPr/>
          </p:nvSpPr>
          <p:spPr>
            <a:xfrm>
              <a:off x="9848804" y="1934017"/>
              <a:ext cx="109728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DC2626"/>
                  </a:solidFill>
                  <a:effectLst/>
                  <a:uLnTx/>
                  <a:uFillTx/>
                  <a:latin typeface="Arial" pitchFamily="34" charset="0"/>
                  <a:ea typeface="맑은 고딕" pitchFamily="34" charset="-122"/>
                  <a:cs typeface="Arial" pitchFamily="34" charset="-120"/>
                </a:rPr>
                <a:t>진부화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10">
              <a:extLst>
                <a:ext uri="{FF2B5EF4-FFF2-40B4-BE49-F238E27FC236}">
                  <a16:creationId xmlns:a16="http://schemas.microsoft.com/office/drawing/2014/main" id="{791553B4-B72D-D97F-B6A6-BAA0E69339EA}"/>
                </a:ext>
              </a:extLst>
            </p:cNvPr>
            <p:cNvSpPr/>
            <p:nvPr/>
          </p:nvSpPr>
          <p:spPr>
            <a:xfrm>
              <a:off x="9848804" y="2423067"/>
              <a:ext cx="1097280" cy="914400"/>
            </a:xfrm>
            <a:prstGeom prst="rect">
              <a:avLst/>
            </a:prstGeom>
            <a:solidFill>
              <a:srgbClr val="E5E7EB"/>
            </a:solidFill>
            <a:ln w="25400">
              <a:solidFill>
                <a:srgbClr val="9CA3AF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11">
              <a:extLst>
                <a:ext uri="{FF2B5EF4-FFF2-40B4-BE49-F238E27FC236}">
                  <a16:creationId xmlns:a16="http://schemas.microsoft.com/office/drawing/2014/main" id="{F2CB8832-43A3-B927-C878-87D3B8306E43}"/>
                </a:ext>
              </a:extLst>
            </p:cNvPr>
            <p:cNvSpPr/>
            <p:nvPr/>
          </p:nvSpPr>
          <p:spPr>
            <a:xfrm>
              <a:off x="9848804" y="2423067"/>
              <a:ext cx="1097280" cy="6400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⌨️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 12">
              <a:extLst>
                <a:ext uri="{FF2B5EF4-FFF2-40B4-BE49-F238E27FC236}">
                  <a16:creationId xmlns:a16="http://schemas.microsoft.com/office/drawing/2014/main" id="{D2E68F01-4B8B-957F-135E-89D87AEC954D}"/>
                </a:ext>
              </a:extLst>
            </p:cNvPr>
            <p:cNvSpPr/>
            <p:nvPr/>
          </p:nvSpPr>
          <p:spPr>
            <a:xfrm>
              <a:off x="9848804" y="2971707"/>
              <a:ext cx="109728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DC2626"/>
                  </a:solidFill>
                  <a:effectLst/>
                  <a:uLnTx/>
                  <a:uFillTx/>
                  <a:latin typeface="Arial" pitchFamily="34" charset="0"/>
                  <a:ea typeface="맑은 고딕" pitchFamily="34" charset="-122"/>
                  <a:cs typeface="Arial" pitchFamily="34" charset="-120"/>
                </a:rPr>
                <a:t>진부화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Shape 13">
            <a:extLst>
              <a:ext uri="{FF2B5EF4-FFF2-40B4-BE49-F238E27FC236}">
                <a16:creationId xmlns:a16="http://schemas.microsoft.com/office/drawing/2014/main" id="{8ED55966-678F-AC0C-6E14-F9E47C65FD97}"/>
              </a:ext>
            </a:extLst>
          </p:cNvPr>
          <p:cNvSpPr/>
          <p:nvPr/>
        </p:nvSpPr>
        <p:spPr>
          <a:xfrm>
            <a:off x="1053105" y="3633972"/>
            <a:ext cx="8347750" cy="731520"/>
          </a:xfrm>
          <a:prstGeom prst="rect">
            <a:avLst/>
          </a:prstGeom>
          <a:solidFill>
            <a:srgbClr val="FEF3C7"/>
          </a:solidFill>
          <a:ln w="25400">
            <a:solidFill>
              <a:srgbClr val="F97316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Text 14">
            <a:extLst>
              <a:ext uri="{FF2B5EF4-FFF2-40B4-BE49-F238E27FC236}">
                <a16:creationId xmlns:a16="http://schemas.microsoft.com/office/drawing/2014/main" id="{E8891F22-69A8-9A7D-8232-867BD1A24E95}"/>
              </a:ext>
            </a:extLst>
          </p:cNvPr>
          <p:cNvSpPr/>
          <p:nvPr/>
        </p:nvSpPr>
        <p:spPr>
          <a:xfrm>
            <a:off x="1256533" y="3771132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맑은 고딕" pitchFamily="34" charset="-122"/>
                <a:cs typeface="Arial" pitchFamily="34" charset="-120"/>
              </a:rPr>
              <a:t>❓ 회계담당자는 balance sheet에 무엇을 보고해야 하는가?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Text 15">
            <a:extLst>
              <a:ext uri="{FF2B5EF4-FFF2-40B4-BE49-F238E27FC236}">
                <a16:creationId xmlns:a16="http://schemas.microsoft.com/office/drawing/2014/main" id="{FA03B4D8-F2A6-EEB4-0231-7FD46D9AB039}"/>
              </a:ext>
            </a:extLst>
          </p:cNvPr>
          <p:cNvSpPr/>
          <p:nvPr/>
        </p:nvSpPr>
        <p:spPr>
          <a:xfrm>
            <a:off x="1051559" y="4668320"/>
            <a:ext cx="8349296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E3A5F"/>
            </a:solidFill>
          </a:ln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6A34A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  </a:t>
            </a:r>
            <a:r>
              <a:rPr kumimoji="0" lang="ko-KR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맑은 고딕" pitchFamily="34" charset="-122"/>
                <a:cs typeface="Arial" pitchFamily="34" charset="-120"/>
              </a:rPr>
              <a:t>Answer: inventory를 $100,000로 보고하고, $200,000의 손실을 즉시 인식함.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Shape 16">
            <a:extLst>
              <a:ext uri="{FF2B5EF4-FFF2-40B4-BE49-F238E27FC236}">
                <a16:creationId xmlns:a16="http://schemas.microsoft.com/office/drawing/2014/main" id="{69B00A5E-0CF8-DA1B-41D9-571EAA7FB4E8}"/>
              </a:ext>
            </a:extLst>
          </p:cNvPr>
          <p:cNvSpPr/>
          <p:nvPr/>
        </p:nvSpPr>
        <p:spPr>
          <a:xfrm>
            <a:off x="1073653" y="5225693"/>
            <a:ext cx="8347750" cy="101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17">
            <a:extLst>
              <a:ext uri="{FF2B5EF4-FFF2-40B4-BE49-F238E27FC236}">
                <a16:creationId xmlns:a16="http://schemas.microsoft.com/office/drawing/2014/main" id="{25B5AF6D-6D74-B699-5E0A-BB81B548DD1F}"/>
              </a:ext>
            </a:extLst>
          </p:cNvPr>
          <p:cNvSpPr/>
          <p:nvPr/>
        </p:nvSpPr>
        <p:spPr>
          <a:xfrm>
            <a:off x="1423001" y="5275716"/>
            <a:ext cx="2884237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E3A5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Journal Entry: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 18">
            <a:extLst>
              <a:ext uri="{FF2B5EF4-FFF2-40B4-BE49-F238E27FC236}">
                <a16:creationId xmlns:a16="http://schemas.microsoft.com/office/drawing/2014/main" id="{C6AFF58E-A6F7-DC32-4326-3DEB022324BD}"/>
              </a:ext>
            </a:extLst>
          </p:cNvPr>
          <p:cNvSpPr/>
          <p:nvPr/>
        </p:nvSpPr>
        <p:spPr>
          <a:xfrm>
            <a:off x="1668524" y="5463540"/>
            <a:ext cx="6797382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6A34A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Dr. Loss on Inventory Write-down 	</a:t>
            </a:r>
            <a:r>
              <a:rPr lang="en-US" sz="1600" b="1" kern="0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</a:t>
            </a:r>
            <a:r>
              <a:rPr lang="en-US" sz="1600" b="1" kern="0" dirty="0">
                <a:solidFill>
                  <a:srgbClr val="16A34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200,000 ↑</a:t>
            </a:r>
            <a:endParaRPr lang="en-US" sz="1600" b="1" kern="0" dirty="0">
              <a:solidFill>
                <a:srgbClr val="16A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     	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D8933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Cr. Inventory</a:t>
            </a:r>
            <a:r>
              <a:rPr lang="en-US" sz="1600" b="1" kern="0" dirty="0">
                <a:solidFill>
                  <a:srgbClr val="DD89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			</a:t>
            </a:r>
            <a:r>
              <a:rPr lang="en-US" sz="1600" b="1" kern="0" dirty="0">
                <a:solidFill>
                  <a:srgbClr val="DD89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</a:t>
            </a:r>
            <a:r>
              <a:rPr lang="en-US" sz="1600" b="1" kern="0" dirty="0">
                <a:solidFill>
                  <a:srgbClr val="DD89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200,000 ↓</a:t>
            </a:r>
            <a:endParaRPr lang="en-US" sz="1600" b="1" kern="0" dirty="0">
              <a:solidFill>
                <a:srgbClr val="DD8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D08C-C784-1676-D4AC-21C323CA9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4">
            <a:extLst>
              <a:ext uri="{FF2B5EF4-FFF2-40B4-BE49-F238E27FC236}">
                <a16:creationId xmlns:a16="http://schemas.microsoft.com/office/drawing/2014/main" id="{85D73D4F-2347-0BF3-5E19-E96000E86342}"/>
              </a:ext>
            </a:extLst>
          </p:cNvPr>
          <p:cNvSpPr/>
          <p:nvPr/>
        </p:nvSpPr>
        <p:spPr>
          <a:xfrm>
            <a:off x="426337" y="1186492"/>
            <a:ext cx="10703300" cy="852805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34" name="Text 26">
            <a:extLst>
              <a:ext uri="{FF2B5EF4-FFF2-40B4-BE49-F238E27FC236}">
                <a16:creationId xmlns:a16="http://schemas.microsoft.com/office/drawing/2014/main" id="{97AA81C7-F2F5-0183-197C-1B5B42B006F2}"/>
              </a:ext>
            </a:extLst>
          </p:cNvPr>
          <p:cNvSpPr/>
          <p:nvPr/>
        </p:nvSpPr>
        <p:spPr>
          <a:xfrm>
            <a:off x="401910" y="2185516"/>
            <a:ext cx="5258110" cy="3581689"/>
          </a:xfrm>
          <a:prstGeom prst="roundRect">
            <a:avLst>
              <a:gd name="adj" fmla="val 2602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4F2A7-2A99-D9CC-D19D-5058E1A7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3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Accounting Conservatism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6C752-2A22-B536-0A59-5C7C7526F055}"/>
              </a:ext>
            </a:extLst>
          </p:cNvPr>
          <p:cNvSpPr txBox="1"/>
          <p:nvPr/>
        </p:nvSpPr>
        <p:spPr>
          <a:xfrm>
            <a:off x="426337" y="2503789"/>
            <a:ext cx="5233683" cy="523220"/>
          </a:xfrm>
          <a:prstGeom prst="rect">
            <a:avLst/>
          </a:prstGeom>
          <a:solidFill>
            <a:srgbClr val="16A34A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📉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</a:t>
            </a:r>
          </a:p>
        </p:txBody>
      </p:sp>
      <p:sp>
        <p:nvSpPr>
          <p:cNvPr id="12" name="Text 26">
            <a:extLst>
              <a:ext uri="{FF2B5EF4-FFF2-40B4-BE49-F238E27FC236}">
                <a16:creationId xmlns:a16="http://schemas.microsoft.com/office/drawing/2014/main" id="{F4FE3B7A-CAA7-0935-4425-3FEF02C34A51}"/>
              </a:ext>
            </a:extLst>
          </p:cNvPr>
          <p:cNvSpPr/>
          <p:nvPr/>
        </p:nvSpPr>
        <p:spPr>
          <a:xfrm>
            <a:off x="5871527" y="2185516"/>
            <a:ext cx="5258110" cy="3581689"/>
          </a:xfrm>
          <a:prstGeom prst="roundRect">
            <a:avLst>
              <a:gd name="adj" fmla="val 2602"/>
            </a:avLst>
          </a:prstGeom>
          <a:solidFill>
            <a:srgbClr val="F8CBAD"/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249B4-ED4B-8B9B-3C8B-D06378132131}"/>
              </a:ext>
            </a:extLst>
          </p:cNvPr>
          <p:cNvSpPr txBox="1"/>
          <p:nvPr/>
        </p:nvSpPr>
        <p:spPr>
          <a:xfrm>
            <a:off x="5871527" y="2505303"/>
            <a:ext cx="523368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📈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0B6D1A-74BD-7104-0046-36B247364538}"/>
              </a:ext>
            </a:extLst>
          </p:cNvPr>
          <p:cNvSpPr txBox="1"/>
          <p:nvPr/>
        </p:nvSpPr>
        <p:spPr>
          <a:xfrm>
            <a:off x="535472" y="3586297"/>
            <a:ext cx="51466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sz="2400" b="1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즉시 인식</a:t>
            </a:r>
            <a:endParaRPr lang="en-US" sz="2400" dirty="0"/>
          </a:p>
          <a:p>
            <a:pPr algn="ctr"/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손실이 확인되는 시점에</a:t>
            </a:r>
            <a:endParaRPr lang="en-US" sz="2400" dirty="0"/>
          </a:p>
          <a:p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지금 inventory를 감액</a:t>
            </a:r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income statement에 손실 기록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FDF2F1-68CC-91A8-B331-7AA5C31B458F}"/>
              </a:ext>
            </a:extLst>
          </p:cNvPr>
          <p:cNvSpPr txBox="1"/>
          <p:nvPr/>
        </p:nvSpPr>
        <p:spPr>
          <a:xfrm>
            <a:off x="5958523" y="3586297"/>
            <a:ext cx="51466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sz="2400" b="1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실현될 때까지 이연</a:t>
            </a:r>
            <a:endParaRPr lang="en-US" sz="2400" dirty="0"/>
          </a:p>
          <a:p>
            <a:pPr algn="ctr"/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(실제 판매 시점)</a:t>
            </a:r>
            <a:endParaRPr lang="en-US" sz="2400" dirty="0"/>
          </a:p>
          <a:p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inventory를 증액하지 않음</a:t>
            </a:r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판매가 이루어질 때까지 대기</a:t>
            </a:r>
            <a:endParaRPr lang="en-US" sz="2400" dirty="0"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D584149B-918A-BB14-9426-16F927CC7075}"/>
              </a:ext>
            </a:extLst>
          </p:cNvPr>
          <p:cNvSpPr txBox="1"/>
          <p:nvPr/>
        </p:nvSpPr>
        <p:spPr>
          <a:xfrm>
            <a:off x="535472" y="1394595"/>
            <a:ext cx="1070330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ko-KR" sz="2800" dirty="0">
                <a:solidFill>
                  <a:srgbClr val="0E2134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Principle: 손실은 즉시 인식하고, 이익은 실현될 때까지 이연함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26">
            <a:extLst>
              <a:ext uri="{FF2B5EF4-FFF2-40B4-BE49-F238E27FC236}">
                <a16:creationId xmlns:a16="http://schemas.microsoft.com/office/drawing/2014/main" id="{376EB94F-2108-9AA7-AE60-C8DB86B7C1AF}"/>
              </a:ext>
            </a:extLst>
          </p:cNvPr>
          <p:cNvSpPr/>
          <p:nvPr/>
        </p:nvSpPr>
        <p:spPr>
          <a:xfrm>
            <a:off x="401910" y="5968425"/>
            <a:ext cx="10727727" cy="761146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ko-KR" b="1" i="1" dirty="0">
                <a:latin typeface="Arial" panose="020B0604020202020204" pitchFamily="34" charset="0"/>
                <a:ea typeface="맑은 고딕" pitchFamily="34" charset="-122"/>
                <a:cs typeface="Arial" panose="020B0604020202020204" pitchFamily="34" charset="0"/>
              </a:rPr>
              <a:t>Why? 자산과 이익의 과대계상을 방지하여 투자자와 채권자를 보호하기 위함.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642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F3E4B-C686-41A0-602B-9C8BC17D1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26">
            <a:extLst>
              <a:ext uri="{FF2B5EF4-FFF2-40B4-BE49-F238E27FC236}">
                <a16:creationId xmlns:a16="http://schemas.microsoft.com/office/drawing/2014/main" id="{DCB4B559-E0A9-8F19-B2F5-F132AE9E6605}"/>
              </a:ext>
            </a:extLst>
          </p:cNvPr>
          <p:cNvSpPr/>
          <p:nvPr/>
        </p:nvSpPr>
        <p:spPr>
          <a:xfrm>
            <a:off x="486974" y="2461966"/>
            <a:ext cx="5258110" cy="3581689"/>
          </a:xfrm>
          <a:prstGeom prst="roundRect">
            <a:avLst>
              <a:gd name="adj" fmla="val 2602"/>
            </a:avLst>
          </a:prstGeom>
          <a:solidFill>
            <a:srgbClr val="EFF6FF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2A2C8-3024-0F7D-B69F-56FC21C6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73" y="147313"/>
            <a:ext cx="1109542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if Market Value Increases? – IFRS vs. U.S. GAAP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96C30-772A-53E5-0F11-72BEE8BBBF34}"/>
              </a:ext>
            </a:extLst>
          </p:cNvPr>
          <p:cNvSpPr txBox="1"/>
          <p:nvPr/>
        </p:nvSpPr>
        <p:spPr>
          <a:xfrm>
            <a:off x="511401" y="2780239"/>
            <a:ext cx="523368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🌍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IFRS</a:t>
            </a:r>
          </a:p>
        </p:txBody>
      </p:sp>
      <p:sp>
        <p:nvSpPr>
          <p:cNvPr id="12" name="Text 26">
            <a:extLst>
              <a:ext uri="{FF2B5EF4-FFF2-40B4-BE49-F238E27FC236}">
                <a16:creationId xmlns:a16="http://schemas.microsoft.com/office/drawing/2014/main" id="{6B60E6B7-9604-26C8-C734-EC9CDCA8D616}"/>
              </a:ext>
            </a:extLst>
          </p:cNvPr>
          <p:cNvSpPr/>
          <p:nvPr/>
        </p:nvSpPr>
        <p:spPr>
          <a:xfrm>
            <a:off x="5956591" y="2461966"/>
            <a:ext cx="5258110" cy="3581689"/>
          </a:xfrm>
          <a:prstGeom prst="roundRect">
            <a:avLst>
              <a:gd name="adj" fmla="val 26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B8E465-DB90-9466-D08D-5AD389827B3D}"/>
              </a:ext>
            </a:extLst>
          </p:cNvPr>
          <p:cNvSpPr txBox="1"/>
          <p:nvPr/>
        </p:nvSpPr>
        <p:spPr>
          <a:xfrm>
            <a:off x="5956591" y="2781753"/>
            <a:ext cx="523368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GAAP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E2FAF1-F9D2-9FC9-6A2E-0965D85C36A2}"/>
              </a:ext>
            </a:extLst>
          </p:cNvPr>
          <p:cNvSpPr txBox="1"/>
          <p:nvPr/>
        </p:nvSpPr>
        <p:spPr>
          <a:xfrm>
            <a:off x="685393" y="3650087"/>
            <a:ext cx="5146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환입 허용</a:t>
            </a:r>
          </a:p>
          <a:p>
            <a:pPr algn="ctr"/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$300,000까지 환입 가능</a:t>
            </a:r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최초 원가까지만 가능</a:t>
            </a:r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$300,000를 초과할 수 없음</a:t>
            </a:r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$200,000의 이익 인식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5DFD94-A68F-95A4-10E3-D09B4859FF19}"/>
              </a:ext>
            </a:extLst>
          </p:cNvPr>
          <p:cNvSpPr txBox="1"/>
          <p:nvPr/>
        </p:nvSpPr>
        <p:spPr>
          <a:xfrm>
            <a:off x="6043587" y="3650087"/>
            <a:ext cx="5146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sz="2400" b="1" dirty="0">
                <a:solidFill>
                  <a:srgbClr val="C00000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아무 조치 없음</a:t>
            </a:r>
          </a:p>
          <a:p>
            <a:pPr algn="ctr"/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Inventory는 $100,000로 유지</a:t>
            </a:r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감액은 영구적임</a:t>
            </a:r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환입 불가</a:t>
            </a:r>
            <a:endParaRPr lang="en-US" sz="2400" dirty="0"/>
          </a:p>
          <a:p>
            <a:r>
              <a:rPr lang="ko-KR" sz="24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• 판매 시점에만 이익 인식</a:t>
            </a:r>
            <a:endParaRPr lang="en-US" sz="2400" dirty="0"/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682CE2D9-FE01-B636-D2B2-8F528B04AC14}"/>
              </a:ext>
            </a:extLst>
          </p:cNvPr>
          <p:cNvSpPr/>
          <p:nvPr/>
        </p:nvSpPr>
        <p:spPr>
          <a:xfrm>
            <a:off x="486973" y="1303402"/>
            <a:ext cx="10727727" cy="969858"/>
          </a:xfrm>
          <a:prstGeom prst="rect">
            <a:avLst/>
          </a:prstGeom>
          <a:solidFill>
            <a:srgbClr val="F3F4F6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92A549D3-AE97-550F-BE14-80D7F0183907}"/>
              </a:ext>
            </a:extLst>
          </p:cNvPr>
          <p:cNvSpPr/>
          <p:nvPr/>
        </p:nvSpPr>
        <p:spPr>
          <a:xfrm>
            <a:off x="694664" y="1566763"/>
            <a:ext cx="10495609" cy="47026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lvl="0" defTabSz="914400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E3A5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Scenario: </a:t>
            </a:r>
            <a:r>
              <a:rPr lang="ko-KR" sz="20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타자기가 갑자기 인기를 얻음! 시장가치가 $400,000로 급등함.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88197-3549-3335-F009-6D8762798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84" y="2842282"/>
            <a:ext cx="419864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31E1-DCCD-AECB-5CC6-A6A28CC98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0150-E3CD-D6F5-4134-EB4ADB8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Inventory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098012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D4B4D-143F-7478-2B36-74B0107B3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">
            <a:extLst>
              <a:ext uri="{FF2B5EF4-FFF2-40B4-BE49-F238E27FC236}">
                <a16:creationId xmlns:a16="http://schemas.microsoft.com/office/drawing/2014/main" id="{F2429AE0-7759-37A1-9E12-C39E2255E5BF}"/>
              </a:ext>
            </a:extLst>
          </p:cNvPr>
          <p:cNvSpPr/>
          <p:nvPr/>
        </p:nvSpPr>
        <p:spPr>
          <a:xfrm>
            <a:off x="659213" y="4813745"/>
            <a:ext cx="10568766" cy="1358844"/>
          </a:xfrm>
          <a:prstGeom prst="rect">
            <a:avLst/>
          </a:prstGeom>
          <a:solidFill>
            <a:srgbClr val="F3F4F6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1705F-2D22-B9A0-D7AF-E6CEF94F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147313"/>
            <a:ext cx="11493795" cy="1143000"/>
          </a:xfrm>
        </p:spPr>
        <p:txBody>
          <a:bodyPr>
            <a:normAutofit/>
          </a:bodyPr>
          <a:lstStyle/>
          <a:p>
            <a:r>
              <a:rPr lang="en-US" sz="3900" dirty="0"/>
              <a:t>The LCNRV Rule (</a:t>
            </a:r>
            <a:r>
              <a:rPr lang="en-US" sz="3900" b="1" dirty="0"/>
              <a:t>L</a:t>
            </a:r>
            <a:r>
              <a:rPr lang="en-US" sz="3900" dirty="0"/>
              <a:t>ower-of-</a:t>
            </a:r>
            <a:r>
              <a:rPr lang="en-US" sz="3900" b="1" dirty="0"/>
              <a:t>C</a:t>
            </a:r>
            <a:r>
              <a:rPr lang="en-US" sz="3900" dirty="0"/>
              <a:t>ost or </a:t>
            </a:r>
            <a:r>
              <a:rPr lang="en-US" sz="3900" b="1" dirty="0"/>
              <a:t>N</a:t>
            </a:r>
            <a:r>
              <a:rPr lang="en-US" sz="3900" dirty="0"/>
              <a:t>et </a:t>
            </a:r>
            <a:r>
              <a:rPr lang="en-US" sz="3900" b="1" dirty="0"/>
              <a:t>R</a:t>
            </a:r>
            <a:r>
              <a:rPr lang="en-US" sz="3900" dirty="0"/>
              <a:t>ealizable </a:t>
            </a:r>
            <a:r>
              <a:rPr lang="en-US" sz="3900" b="1" dirty="0"/>
              <a:t>V</a:t>
            </a:r>
            <a:r>
              <a:rPr lang="en-US" sz="3900" dirty="0"/>
              <a:t>alue)</a:t>
            </a: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ECA4D0C6-D837-0A41-F6CA-6473896BA56D}"/>
              </a:ext>
            </a:extLst>
          </p:cNvPr>
          <p:cNvSpPr/>
          <p:nvPr/>
        </p:nvSpPr>
        <p:spPr>
          <a:xfrm>
            <a:off x="659212" y="1426890"/>
            <a:ext cx="10568765" cy="1550225"/>
          </a:xfrm>
          <a:prstGeom prst="rect">
            <a:avLst/>
          </a:prstGeom>
          <a:solidFill>
            <a:srgbClr val="F0F9FF"/>
          </a:solidFill>
          <a:ln w="25400">
            <a:solidFill>
              <a:srgbClr val="135BD6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3D836669-FA8B-FCA4-1AB1-8BC421EC62E6}"/>
              </a:ext>
            </a:extLst>
          </p:cNvPr>
          <p:cNvSpPr/>
          <p:nvPr/>
        </p:nvSpPr>
        <p:spPr>
          <a:xfrm>
            <a:off x="820826" y="1564051"/>
            <a:ext cx="9981611" cy="47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맑은 고딕" pitchFamily="34" charset="-122"/>
                <a:cs typeface="Arial" pitchFamily="34" charset="-120"/>
              </a:rPr>
              <a:t>inventory를 다음 중 더 낮은 금액으로 보고함: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E991D5FB-D5EB-D413-75FA-840F9BB3C0AE}"/>
              </a:ext>
            </a:extLst>
          </p:cNvPr>
          <p:cNvSpPr/>
          <p:nvPr/>
        </p:nvSpPr>
        <p:spPr>
          <a:xfrm>
            <a:off x="799560" y="2025508"/>
            <a:ext cx="10337688" cy="71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1. Cost </a:t>
            </a:r>
            <a:r>
              <a:rPr kumimoji="0" 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34" charset="-122"/>
                <a:cs typeface="Arial" panose="020B0604020202020204" pitchFamily="34" charset="0"/>
              </a:rPr>
              <a:t>— 최초에 지급한 금액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2. Net Realizable Value (NRV) </a:t>
            </a:r>
            <a:r>
              <a:rPr kumimoji="0" 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34" charset="-122"/>
                <a:cs typeface="Arial" panose="020B0604020202020204" pitchFamily="34" charset="0"/>
              </a:rPr>
              <a:t>— 예상 판매가격에서 완성원가와 판매비용을 차감한 금액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56CDF846-9665-F6D1-4AEA-5B8B5D47BB45}"/>
              </a:ext>
            </a:extLst>
          </p:cNvPr>
          <p:cNvSpPr/>
          <p:nvPr/>
        </p:nvSpPr>
        <p:spPr>
          <a:xfrm>
            <a:off x="659213" y="3298216"/>
            <a:ext cx="10568764" cy="13588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6EE7E609-F009-C52B-5B11-56DEF13B6AE6}"/>
              </a:ext>
            </a:extLst>
          </p:cNvPr>
          <p:cNvSpPr/>
          <p:nvPr/>
        </p:nvSpPr>
        <p:spPr>
          <a:xfrm>
            <a:off x="659213" y="3389655"/>
            <a:ext cx="10568764" cy="38824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NRV Formula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5231ED11-A352-B5A2-17E7-99E453DD0163}"/>
              </a:ext>
            </a:extLst>
          </p:cNvPr>
          <p:cNvSpPr/>
          <p:nvPr/>
        </p:nvSpPr>
        <p:spPr>
          <a:xfrm>
            <a:off x="659213" y="3801135"/>
            <a:ext cx="10568764" cy="4853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NRV = Selling Price − Cost to Complete − Selling Costs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37A73720-5801-BB46-A84E-B59AB136C817}"/>
              </a:ext>
            </a:extLst>
          </p:cNvPr>
          <p:cNvSpPr/>
          <p:nvPr/>
        </p:nvSpPr>
        <p:spPr>
          <a:xfrm>
            <a:off x="659213" y="4258335"/>
            <a:ext cx="10568764" cy="2911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맑은 고딕" pitchFamily="34" charset="-122"/>
                <a:cs typeface="Arial" pitchFamily="34" charset="-120"/>
              </a:rPr>
              <a:t>(실제로 손에 들어오는 금액)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250E8F48-59C6-9871-CB83-1229B65CE17C}"/>
              </a:ext>
            </a:extLst>
          </p:cNvPr>
          <p:cNvSpPr/>
          <p:nvPr/>
        </p:nvSpPr>
        <p:spPr>
          <a:xfrm>
            <a:off x="799560" y="4916040"/>
            <a:ext cx="1042841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1E3A5F"/>
                </a:solidFill>
                <a:effectLst/>
                <a:uLnTx/>
                <a:uFillTx/>
                <a:latin typeface="Arial" pitchFamily="34" charset="0"/>
                <a:ea typeface="맑은 고딕" pitchFamily="34" charset="-122"/>
                <a:cs typeface="Arial" pitchFamily="34" charset="-120"/>
              </a:rPr>
              <a:t>의사결정 과정: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61D6BD47-E320-3029-38C6-5D59B818C2A9}"/>
              </a:ext>
            </a:extLst>
          </p:cNvPr>
          <p:cNvSpPr/>
          <p:nvPr/>
        </p:nvSpPr>
        <p:spPr>
          <a:xfrm>
            <a:off x="914400" y="5417289"/>
            <a:ext cx="1645920" cy="548640"/>
          </a:xfrm>
          <a:prstGeom prst="rect">
            <a:avLst/>
          </a:prstGeom>
          <a:solidFill>
            <a:srgbClr val="DBEAFE"/>
          </a:solidFill>
          <a:ln w="25400">
            <a:solidFill>
              <a:srgbClr val="3B82F6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982AFCB0-9A67-AED1-D8D6-274D11645309}"/>
              </a:ext>
            </a:extLst>
          </p:cNvPr>
          <p:cNvSpPr/>
          <p:nvPr/>
        </p:nvSpPr>
        <p:spPr>
          <a:xfrm>
            <a:off x="914400" y="5417289"/>
            <a:ext cx="1645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Cost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D3DC9C4C-B733-7880-FCEB-931BFFE9CAED}"/>
              </a:ext>
            </a:extLst>
          </p:cNvPr>
          <p:cNvSpPr/>
          <p:nvPr/>
        </p:nvSpPr>
        <p:spPr>
          <a:xfrm>
            <a:off x="2743200" y="5417289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vs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280EE830-61A3-3107-1FA5-6F3C221DE9F8}"/>
              </a:ext>
            </a:extLst>
          </p:cNvPr>
          <p:cNvSpPr/>
          <p:nvPr/>
        </p:nvSpPr>
        <p:spPr>
          <a:xfrm>
            <a:off x="3383280" y="5417289"/>
            <a:ext cx="1645920" cy="548640"/>
          </a:xfrm>
          <a:prstGeom prst="rect">
            <a:avLst/>
          </a:prstGeom>
          <a:solidFill>
            <a:srgbClr val="FEF3C7"/>
          </a:solidFill>
          <a:ln w="25400">
            <a:solidFill>
              <a:srgbClr val="F97316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25929FC7-C234-9C68-D5FD-F7AF025303A9}"/>
              </a:ext>
            </a:extLst>
          </p:cNvPr>
          <p:cNvSpPr/>
          <p:nvPr/>
        </p:nvSpPr>
        <p:spPr>
          <a:xfrm>
            <a:off x="3383280" y="5417289"/>
            <a:ext cx="1645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NRV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27D8FB05-2C7C-70AF-BEA5-254A96F57130}"/>
              </a:ext>
            </a:extLst>
          </p:cNvPr>
          <p:cNvSpPr/>
          <p:nvPr/>
        </p:nvSpPr>
        <p:spPr>
          <a:xfrm>
            <a:off x="5212080" y="5417289"/>
            <a:ext cx="457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Shape 16">
            <a:extLst>
              <a:ext uri="{FF2B5EF4-FFF2-40B4-BE49-F238E27FC236}">
                <a16:creationId xmlns:a16="http://schemas.microsoft.com/office/drawing/2014/main" id="{12974046-4E8B-1717-FF6F-0D1944965EE1}"/>
              </a:ext>
            </a:extLst>
          </p:cNvPr>
          <p:cNvSpPr/>
          <p:nvPr/>
        </p:nvSpPr>
        <p:spPr>
          <a:xfrm>
            <a:off x="5760720" y="5417289"/>
            <a:ext cx="2743200" cy="548640"/>
          </a:xfrm>
          <a:prstGeom prst="rect">
            <a:avLst/>
          </a:prstGeom>
          <a:solidFill>
            <a:srgbClr val="C6E0B4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 17">
            <a:extLst>
              <a:ext uri="{FF2B5EF4-FFF2-40B4-BE49-F238E27FC236}">
                <a16:creationId xmlns:a16="http://schemas.microsoft.com/office/drawing/2014/main" id="{B0653DFA-520E-2ECB-9ED5-456C9541D801}"/>
              </a:ext>
            </a:extLst>
          </p:cNvPr>
          <p:cNvSpPr/>
          <p:nvPr/>
        </p:nvSpPr>
        <p:spPr>
          <a:xfrm>
            <a:off x="5760720" y="5417289"/>
            <a:ext cx="2743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맑은 고딕" pitchFamily="34" charset="-122"/>
                <a:cs typeface="Arial" pitchFamily="34" charset="-120"/>
              </a:rPr>
              <a:t>더 낮은 금액으로 보고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037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B8CDA-5A97-CDA8-F9EB-FA94799D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5C74-3C50-BDFC-77A4-E93F4EDE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13" y="147313"/>
            <a:ext cx="11164176" cy="1143000"/>
          </a:xfrm>
        </p:spPr>
        <p:txBody>
          <a:bodyPr>
            <a:normAutofit/>
          </a:bodyPr>
          <a:lstStyle/>
          <a:p>
            <a:r>
              <a:rPr lang="en-US" dirty="0"/>
              <a:t>LCNRV Example : Starbucks</a:t>
            </a: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0228C28E-FE2F-CF32-2F64-4E45D110E780}"/>
              </a:ext>
            </a:extLst>
          </p:cNvPr>
          <p:cNvSpPr/>
          <p:nvPr/>
        </p:nvSpPr>
        <p:spPr>
          <a:xfrm>
            <a:off x="457200" y="1231799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ko-KR" sz="2000" b="1" dirty="0">
                <a:solidFill>
                  <a:srgbClr val="1E3A5F"/>
                </a:solidFill>
                <a:latin typeface="Arial" pitchFamily="34" charset="0"/>
                <a:ea typeface="맑은 고딕"/>
                <a:cs typeface="Arial" pitchFamily="34" charset="-120"/>
              </a:rPr>
              <a:t>Given: 미완성 재고</a:t>
            </a:r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6AB79006-5E5A-0CE3-9F9F-5BA232D44A10}"/>
              </a:ext>
            </a:extLst>
          </p:cNvPr>
          <p:cNvSpPr/>
          <p:nvPr/>
        </p:nvSpPr>
        <p:spPr>
          <a:xfrm>
            <a:off x="520998" y="1725677"/>
            <a:ext cx="5160386" cy="2123322"/>
          </a:xfrm>
          <a:prstGeom prst="rect">
            <a:avLst/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FC537CB4-AE7C-9A90-861A-4544FDBF75A7}"/>
              </a:ext>
            </a:extLst>
          </p:cNvPr>
          <p:cNvSpPr/>
          <p:nvPr/>
        </p:nvSpPr>
        <p:spPr>
          <a:xfrm>
            <a:off x="703877" y="1817116"/>
            <a:ext cx="3673195" cy="18579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Inventory Cost: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Estimated Selling Price: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Cost to Complete: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Selling Costs: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337AAB58-B89B-103A-D3CC-99E004E8F113}"/>
              </a:ext>
            </a:extLst>
          </p:cNvPr>
          <p:cNvSpPr/>
          <p:nvPr/>
        </p:nvSpPr>
        <p:spPr>
          <a:xfrm>
            <a:off x="3264198" y="1817116"/>
            <a:ext cx="1705412" cy="18579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2000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$950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$1,000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$50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$200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6">
            <a:extLst>
              <a:ext uri="{FF2B5EF4-FFF2-40B4-BE49-F238E27FC236}">
                <a16:creationId xmlns:a16="http://schemas.microsoft.com/office/drawing/2014/main" id="{FEE23F1E-DB21-73AA-C590-3E84C725C0EC}"/>
              </a:ext>
            </a:extLst>
          </p:cNvPr>
          <p:cNvSpPr/>
          <p:nvPr/>
        </p:nvSpPr>
        <p:spPr>
          <a:xfrm>
            <a:off x="5996766" y="1725810"/>
            <a:ext cx="5160386" cy="2123322"/>
          </a:xfrm>
          <a:prstGeom prst="rect">
            <a:avLst/>
          </a:prstGeom>
          <a:solidFill>
            <a:srgbClr val="C6E0B4"/>
          </a:solidFill>
          <a:ln w="12700">
            <a:solidFill>
              <a:srgbClr val="00704A"/>
            </a:solidFill>
            <a:prstDash val="solid"/>
          </a:ln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B997F420-00D9-B0DC-55E8-FC797474C615}"/>
              </a:ext>
            </a:extLst>
          </p:cNvPr>
          <p:cNvSpPr/>
          <p:nvPr/>
        </p:nvSpPr>
        <p:spPr>
          <a:xfrm>
            <a:off x="5996766" y="1771529"/>
            <a:ext cx="5160386" cy="4644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NRV Calculation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8">
            <a:extLst>
              <a:ext uri="{FF2B5EF4-FFF2-40B4-BE49-F238E27FC236}">
                <a16:creationId xmlns:a16="http://schemas.microsoft.com/office/drawing/2014/main" id="{BE8569F2-3395-9EB1-F5D0-CACBCE0F884C}"/>
              </a:ext>
            </a:extLst>
          </p:cNvPr>
          <p:cNvSpPr/>
          <p:nvPr/>
        </p:nvSpPr>
        <p:spPr>
          <a:xfrm>
            <a:off x="6179646" y="2137290"/>
            <a:ext cx="2703060" cy="13270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Selling Price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− Cost to Complete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− Selling Costs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= NRV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67E65A85-1E5A-8DA3-4DCE-67B80451D454}"/>
              </a:ext>
            </a:extLst>
          </p:cNvPr>
          <p:cNvSpPr/>
          <p:nvPr/>
        </p:nvSpPr>
        <p:spPr>
          <a:xfrm>
            <a:off x="8282765" y="2137290"/>
            <a:ext cx="1842995" cy="13270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$1,000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($50)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($200)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$750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0">
            <a:extLst>
              <a:ext uri="{FF2B5EF4-FFF2-40B4-BE49-F238E27FC236}">
                <a16:creationId xmlns:a16="http://schemas.microsoft.com/office/drawing/2014/main" id="{76E6745C-2E46-5A8F-42E7-845E5570C0DB}"/>
              </a:ext>
            </a:extLst>
          </p:cNvPr>
          <p:cNvSpPr/>
          <p:nvPr/>
        </p:nvSpPr>
        <p:spPr>
          <a:xfrm>
            <a:off x="520998" y="3966489"/>
            <a:ext cx="165867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ko-KR" sz="2000" b="1" dirty="0">
                <a:solidFill>
                  <a:srgbClr val="1E3A5F"/>
                </a:solidFill>
                <a:latin typeface="Arial" pitchFamily="34" charset="0"/>
                <a:ea typeface="맑은 고딕"/>
                <a:cs typeface="Arial" pitchFamily="34" charset="-120"/>
              </a:rPr>
              <a:t>비교:</a:t>
            </a:r>
          </a:p>
        </p:txBody>
      </p:sp>
      <p:sp>
        <p:nvSpPr>
          <p:cNvPr id="31" name="Shape 11">
            <a:extLst>
              <a:ext uri="{FF2B5EF4-FFF2-40B4-BE49-F238E27FC236}">
                <a16:creationId xmlns:a16="http://schemas.microsoft.com/office/drawing/2014/main" id="{8C97495B-5394-D3A5-AC76-5DE22543753E}"/>
              </a:ext>
            </a:extLst>
          </p:cNvPr>
          <p:cNvSpPr/>
          <p:nvPr/>
        </p:nvSpPr>
        <p:spPr>
          <a:xfrm>
            <a:off x="520998" y="4377667"/>
            <a:ext cx="2798489" cy="822960"/>
          </a:xfrm>
          <a:prstGeom prst="rect">
            <a:avLst/>
          </a:prstGeom>
          <a:solidFill>
            <a:srgbClr val="DBEAFE"/>
          </a:solidFill>
          <a:ln w="254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Text 12">
            <a:extLst>
              <a:ext uri="{FF2B5EF4-FFF2-40B4-BE49-F238E27FC236}">
                <a16:creationId xmlns:a16="http://schemas.microsoft.com/office/drawing/2014/main" id="{48648740-60F0-2B79-73F0-FC332EED6307}"/>
              </a:ext>
            </a:extLst>
          </p:cNvPr>
          <p:cNvSpPr/>
          <p:nvPr/>
        </p:nvSpPr>
        <p:spPr>
          <a:xfrm>
            <a:off x="520998" y="4520237"/>
            <a:ext cx="279848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$950</a:t>
            </a:r>
            <a:endParaRPr lang="en-US" sz="2000" dirty="0"/>
          </a:p>
        </p:txBody>
      </p:sp>
      <p:sp>
        <p:nvSpPr>
          <p:cNvPr id="33" name="Text 13">
            <a:extLst>
              <a:ext uri="{FF2B5EF4-FFF2-40B4-BE49-F238E27FC236}">
                <a16:creationId xmlns:a16="http://schemas.microsoft.com/office/drawing/2014/main" id="{7683B7B0-5CE3-3242-1C8E-7F5BACE3005D}"/>
              </a:ext>
            </a:extLst>
          </p:cNvPr>
          <p:cNvSpPr/>
          <p:nvPr/>
        </p:nvSpPr>
        <p:spPr>
          <a:xfrm>
            <a:off x="3530181" y="4421603"/>
            <a:ext cx="671637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</a:t>
            </a:r>
            <a:endParaRPr lang="en-US" sz="3600" dirty="0"/>
          </a:p>
        </p:txBody>
      </p:sp>
      <p:sp>
        <p:nvSpPr>
          <p:cNvPr id="34" name="Shape 14">
            <a:extLst>
              <a:ext uri="{FF2B5EF4-FFF2-40B4-BE49-F238E27FC236}">
                <a16:creationId xmlns:a16="http://schemas.microsoft.com/office/drawing/2014/main" id="{6C8CA49C-509F-28DA-1005-21841C40E2E4}"/>
              </a:ext>
            </a:extLst>
          </p:cNvPr>
          <p:cNvSpPr/>
          <p:nvPr/>
        </p:nvSpPr>
        <p:spPr>
          <a:xfrm>
            <a:off x="4389775" y="4410965"/>
            <a:ext cx="2798489" cy="822960"/>
          </a:xfrm>
          <a:prstGeom prst="rect">
            <a:avLst/>
          </a:prstGeom>
          <a:solidFill>
            <a:srgbClr val="C6E0B4"/>
          </a:solidFill>
          <a:ln w="254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5" name="Text 15">
            <a:extLst>
              <a:ext uri="{FF2B5EF4-FFF2-40B4-BE49-F238E27FC236}">
                <a16:creationId xmlns:a16="http://schemas.microsoft.com/office/drawing/2014/main" id="{2A8988AB-C6D0-C30D-99DB-462F980FAEFC}"/>
              </a:ext>
            </a:extLst>
          </p:cNvPr>
          <p:cNvSpPr/>
          <p:nvPr/>
        </p:nvSpPr>
        <p:spPr>
          <a:xfrm>
            <a:off x="4412512" y="4513043"/>
            <a:ext cx="279848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NRV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$750 ✓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Shape 16">
            <a:extLst>
              <a:ext uri="{FF2B5EF4-FFF2-40B4-BE49-F238E27FC236}">
                <a16:creationId xmlns:a16="http://schemas.microsoft.com/office/drawing/2014/main" id="{B5E794F5-A755-491B-4F54-1DB6780E39B3}"/>
              </a:ext>
            </a:extLst>
          </p:cNvPr>
          <p:cNvSpPr/>
          <p:nvPr/>
        </p:nvSpPr>
        <p:spPr>
          <a:xfrm>
            <a:off x="8304027" y="4407532"/>
            <a:ext cx="2853125" cy="8229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" name="Text 17">
            <a:extLst>
              <a:ext uri="{FF2B5EF4-FFF2-40B4-BE49-F238E27FC236}">
                <a16:creationId xmlns:a16="http://schemas.microsoft.com/office/drawing/2014/main" id="{B2B844CB-D7D9-E194-AEEE-9613DDF761D4}"/>
              </a:ext>
            </a:extLst>
          </p:cNvPr>
          <p:cNvSpPr/>
          <p:nvPr/>
        </p:nvSpPr>
        <p:spPr>
          <a:xfrm>
            <a:off x="8304027" y="4498972"/>
            <a:ext cx="279848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ko-KR" sz="2000" dirty="0">
                <a:solidFill>
                  <a:srgbClr val="FFFFFF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보고 금액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$750</a:t>
            </a:r>
            <a:endParaRPr lang="en-US" sz="2000" dirty="0"/>
          </a:p>
        </p:txBody>
      </p:sp>
      <p:sp>
        <p:nvSpPr>
          <p:cNvPr id="38" name="Text 18">
            <a:extLst>
              <a:ext uri="{FF2B5EF4-FFF2-40B4-BE49-F238E27FC236}">
                <a16:creationId xmlns:a16="http://schemas.microsoft.com/office/drawing/2014/main" id="{91B0DABB-3092-BEAA-DE46-2C6B0FADF2B6}"/>
              </a:ext>
            </a:extLst>
          </p:cNvPr>
          <p:cNvSpPr/>
          <p:nvPr/>
        </p:nvSpPr>
        <p:spPr>
          <a:xfrm>
            <a:off x="499736" y="5495205"/>
            <a:ext cx="10074561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E3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Journal Entry:</a:t>
            </a:r>
            <a:endParaRPr lang="en-US" dirty="0"/>
          </a:p>
        </p:txBody>
      </p:sp>
      <p:sp>
        <p:nvSpPr>
          <p:cNvPr id="39" name="Shape 19">
            <a:extLst>
              <a:ext uri="{FF2B5EF4-FFF2-40B4-BE49-F238E27FC236}">
                <a16:creationId xmlns:a16="http://schemas.microsoft.com/office/drawing/2014/main" id="{4CC06B3E-01F0-A641-C377-64FD286D99D2}"/>
              </a:ext>
            </a:extLst>
          </p:cNvPr>
          <p:cNvSpPr/>
          <p:nvPr/>
        </p:nvSpPr>
        <p:spPr>
          <a:xfrm>
            <a:off x="520998" y="5848740"/>
            <a:ext cx="10636154" cy="813670"/>
          </a:xfrm>
          <a:prstGeom prst="rect">
            <a:avLst/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0" name="Text 20">
            <a:extLst>
              <a:ext uri="{FF2B5EF4-FFF2-40B4-BE49-F238E27FC236}">
                <a16:creationId xmlns:a16="http://schemas.microsoft.com/office/drawing/2014/main" id="{A7D3200E-2A72-2B4A-6F64-0FC657E72BEB}"/>
              </a:ext>
            </a:extLst>
          </p:cNvPr>
          <p:cNvSpPr/>
          <p:nvPr/>
        </p:nvSpPr>
        <p:spPr>
          <a:xfrm>
            <a:off x="914400" y="5924461"/>
            <a:ext cx="9730590" cy="7126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Dr. Loss Due to Decline in Inventory    $200 ↑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		</a:t>
            </a:r>
            <a:r>
              <a:rPr lang="en-US" sz="2000" b="1" dirty="0">
                <a:solidFill>
                  <a:srgbClr val="DD89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Cr. Inventory    						$200 ↓</a:t>
            </a:r>
            <a:endParaRPr lang="en-US" sz="2000" b="1" dirty="0">
              <a:solidFill>
                <a:srgbClr val="DD8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267" b="1" dirty="0">
                <a:solidFill>
                  <a:srgbClr val="1E3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Concept Check</a:t>
            </a:r>
            <a:endParaRPr lang="en-US" sz="4267" dirty="0"/>
          </a:p>
        </p:txBody>
      </p:sp>
      <p:sp>
        <p:nvSpPr>
          <p:cNvPr id="3" name="Shape 1"/>
          <p:cNvSpPr/>
          <p:nvPr/>
        </p:nvSpPr>
        <p:spPr>
          <a:xfrm>
            <a:off x="609600" y="1158240"/>
            <a:ext cx="1828800" cy="73152"/>
          </a:xfrm>
          <a:prstGeom prst="rect">
            <a:avLst/>
          </a:prstGeom>
          <a:solidFill>
            <a:srgbClr val="F97316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" name="Shape 2"/>
          <p:cNvSpPr/>
          <p:nvPr/>
        </p:nvSpPr>
        <p:spPr>
          <a:xfrm>
            <a:off x="609600" y="1463040"/>
            <a:ext cx="10972800" cy="1463040"/>
          </a:xfrm>
          <a:prstGeom prst="rect">
            <a:avLst/>
          </a:prstGeom>
          <a:solidFill>
            <a:srgbClr val="FEF3C7"/>
          </a:solidFill>
          <a:ln w="254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853440" y="1706880"/>
            <a:ext cx="10363200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sz="2400" b="1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inventory 감액 후 NRV가 상승하면, IFRS는 U.S. GAAP과 어떻게 다른가?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609600" y="3169920"/>
            <a:ext cx="10972800" cy="670560"/>
          </a:xfrm>
          <a:prstGeom prst="rect">
            <a:avLst/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853440" y="3169920"/>
            <a:ext cx="4876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A.</a:t>
            </a:r>
            <a:endParaRPr lang="en-US" sz="1867" dirty="0"/>
          </a:p>
        </p:txBody>
      </p:sp>
      <p:sp>
        <p:nvSpPr>
          <p:cNvPr id="8" name="Text 6"/>
          <p:cNvSpPr/>
          <p:nvPr/>
        </p:nvSpPr>
        <p:spPr>
          <a:xfrm>
            <a:off x="1341120" y="3169920"/>
            <a:ext cx="999744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sz="1867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IFRS도 환입을 금지한다</a:t>
            </a:r>
            <a:endParaRPr lang="en-US" sz="1867" dirty="0"/>
          </a:p>
        </p:txBody>
      </p:sp>
      <p:sp>
        <p:nvSpPr>
          <p:cNvPr id="9" name="Shape 7"/>
          <p:cNvSpPr/>
          <p:nvPr/>
        </p:nvSpPr>
        <p:spPr>
          <a:xfrm>
            <a:off x="609600" y="4023360"/>
            <a:ext cx="10972800" cy="670560"/>
          </a:xfrm>
          <a:prstGeom prst="rect">
            <a:avLst/>
          </a:prstGeom>
          <a:solidFill>
            <a:srgbClr val="DCFCE7"/>
          </a:solidFill>
          <a:ln w="254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Text 8"/>
          <p:cNvSpPr/>
          <p:nvPr/>
        </p:nvSpPr>
        <p:spPr>
          <a:xfrm>
            <a:off x="853440" y="4023360"/>
            <a:ext cx="4876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B.</a:t>
            </a:r>
            <a:endParaRPr lang="en-US" sz="1867" dirty="0"/>
          </a:p>
        </p:txBody>
      </p:sp>
      <p:sp>
        <p:nvSpPr>
          <p:cNvPr id="11" name="Text 9"/>
          <p:cNvSpPr/>
          <p:nvPr/>
        </p:nvSpPr>
        <p:spPr>
          <a:xfrm>
            <a:off x="1341120" y="4023360"/>
            <a:ext cx="999744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sz="1867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IFRS는 최초 원가까지 환입을 허용한다</a:t>
            </a:r>
            <a:endParaRPr lang="en-US" sz="1867" dirty="0"/>
          </a:p>
        </p:txBody>
      </p:sp>
      <p:sp>
        <p:nvSpPr>
          <p:cNvPr id="12" name="Shape 10"/>
          <p:cNvSpPr/>
          <p:nvPr/>
        </p:nvSpPr>
        <p:spPr>
          <a:xfrm>
            <a:off x="609600" y="4876800"/>
            <a:ext cx="10972800" cy="670560"/>
          </a:xfrm>
          <a:prstGeom prst="rect">
            <a:avLst/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Text 11"/>
          <p:cNvSpPr/>
          <p:nvPr/>
        </p:nvSpPr>
        <p:spPr>
          <a:xfrm>
            <a:off x="853440" y="4876800"/>
            <a:ext cx="4876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C.</a:t>
            </a:r>
            <a:endParaRPr lang="en-US" sz="1867" dirty="0"/>
          </a:p>
        </p:txBody>
      </p:sp>
      <p:sp>
        <p:nvSpPr>
          <p:cNvPr id="14" name="Text 12"/>
          <p:cNvSpPr/>
          <p:nvPr/>
        </p:nvSpPr>
        <p:spPr>
          <a:xfrm>
            <a:off x="1341120" y="4876800"/>
            <a:ext cx="999744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sz="1867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IFRS는 무제한 상향 재평가를 허용한다</a:t>
            </a:r>
            <a:endParaRPr lang="en-US" sz="1867" dirty="0"/>
          </a:p>
        </p:txBody>
      </p:sp>
      <p:sp>
        <p:nvSpPr>
          <p:cNvPr id="15" name="Shape 13"/>
          <p:cNvSpPr/>
          <p:nvPr/>
        </p:nvSpPr>
        <p:spPr>
          <a:xfrm>
            <a:off x="609600" y="5730240"/>
            <a:ext cx="10972800" cy="670560"/>
          </a:xfrm>
          <a:prstGeom prst="rect">
            <a:avLst/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6" name="Text 14"/>
          <p:cNvSpPr/>
          <p:nvPr/>
        </p:nvSpPr>
        <p:spPr>
          <a:xfrm>
            <a:off x="853440" y="5730240"/>
            <a:ext cx="4876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D.</a:t>
            </a:r>
            <a:endParaRPr lang="en-US" sz="1867" dirty="0"/>
          </a:p>
        </p:txBody>
      </p:sp>
      <p:sp>
        <p:nvSpPr>
          <p:cNvPr id="17" name="Text 15"/>
          <p:cNvSpPr/>
          <p:nvPr/>
        </p:nvSpPr>
        <p:spPr>
          <a:xfrm>
            <a:off x="1341120" y="5730240"/>
            <a:ext cx="999744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o-KR" sz="1867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IFRS는 원가를 초과하는 이익의 즉시 인식을 요구한다</a:t>
            </a:r>
            <a:endParaRPr lang="en-US" sz="186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FDE81-3393-F93A-14F6-C61FD1307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D659-1183-3302-8E8A-44B58A51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Inventory Analysis Ratio</a:t>
            </a:r>
          </a:p>
        </p:txBody>
      </p:sp>
    </p:spTree>
    <p:extLst>
      <p:ext uri="{BB962C8B-B14F-4D97-AF65-F5344CB8AC3E}">
        <p14:creationId xmlns:p14="http://schemas.microsoft.com/office/powerpoint/2010/main" val="3137037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ACEEC-3800-6C41-1716-71759937A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1">
            <a:extLst>
              <a:ext uri="{FF2B5EF4-FFF2-40B4-BE49-F238E27FC236}">
                <a16:creationId xmlns:a16="http://schemas.microsoft.com/office/drawing/2014/main" id="{293C51C7-C721-E697-8A4C-7E63594B215E}"/>
              </a:ext>
            </a:extLst>
          </p:cNvPr>
          <p:cNvSpPr/>
          <p:nvPr/>
        </p:nvSpPr>
        <p:spPr>
          <a:xfrm>
            <a:off x="6741950" y="1514650"/>
            <a:ext cx="4619487" cy="5064966"/>
          </a:xfrm>
          <a:prstGeom prst="roundRect">
            <a:avLst>
              <a:gd name="adj" fmla="val 153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/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6D407-26BA-4188-18D6-88866439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194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Inventory Management Ratios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19AEE0C-52DE-A76F-201E-E5A56D61646B}"/>
              </a:ext>
            </a:extLst>
          </p:cNvPr>
          <p:cNvSpPr/>
          <p:nvPr/>
        </p:nvSpPr>
        <p:spPr>
          <a:xfrm>
            <a:off x="380106" y="1520549"/>
            <a:ext cx="6209444" cy="2434284"/>
          </a:xfrm>
          <a:prstGeom prst="roundRect">
            <a:avLst>
              <a:gd name="adj" fmla="val 4753"/>
            </a:avLst>
          </a:prstGeom>
          <a:solidFill>
            <a:srgbClr val="E7F3FF"/>
          </a:solidFill>
          <a:ln>
            <a:solidFill>
              <a:srgbClr val="135BD6"/>
            </a:solidFill>
          </a:ln>
        </p:spPr>
        <p:txBody>
          <a:bodyPr wrap="square" rtlCol="0" anchor="ctr"/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AE63F31-8C3C-59E2-EBB5-17BED4364F1A}"/>
              </a:ext>
            </a:extLst>
          </p:cNvPr>
          <p:cNvSpPr/>
          <p:nvPr/>
        </p:nvSpPr>
        <p:spPr>
          <a:xfrm>
            <a:off x="634107" y="1785479"/>
            <a:ext cx="3582081" cy="197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6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1E3A5F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Inventory Turnover Ratio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2ADB37E7-9A4C-D1A2-7775-20D5994CF8C6}"/>
              </a:ext>
            </a:extLst>
          </p:cNvPr>
          <p:cNvSpPr/>
          <p:nvPr/>
        </p:nvSpPr>
        <p:spPr>
          <a:xfrm>
            <a:off x="582673" y="2109925"/>
            <a:ext cx="5114304" cy="1001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E3A5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COGS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E3A5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 Average Inventory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5EF9D40-2AB6-CD3E-9F18-2D3F2F219EC6}"/>
              </a:ext>
            </a:extLst>
          </p:cNvPr>
          <p:cNvSpPr/>
          <p:nvPr/>
        </p:nvSpPr>
        <p:spPr>
          <a:xfrm>
            <a:off x="582672" y="3031855"/>
            <a:ext cx="5770572" cy="842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1"/>
              </a:lnSpc>
            </a:pPr>
            <a:r>
              <a:rPr lang="ko-KR" dirty="0">
                <a:solidFill>
                  <a:srgbClr val="495057"/>
                </a:solidFill>
                <a:latin typeface="Arial" panose="020B0604020202020204" pitchFamily="34" charset="0"/>
                <a:ea typeface="맑은 고딕" pitchFamily="34" charset="-122"/>
                <a:cs typeface="Arial" panose="020B0604020202020204" pitchFamily="34" charset="0"/>
              </a:rPr>
              <a:t>해당 기간 동안 inventory가 판매된 횟수</a:t>
            </a:r>
          </a:p>
          <a:p>
            <a:pPr>
              <a:lnSpc>
                <a:spcPts val="1651"/>
              </a:lnSpc>
            </a:pPr>
            <a:endParaRPr lang="en-US" b="1" dirty="0">
              <a:solidFill>
                <a:srgbClr val="495057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>
              <a:lnSpc>
                <a:spcPts val="1651"/>
              </a:lnSpc>
            </a:pPr>
            <a:r>
              <a:rPr lang="en-US" b="1" dirty="0">
                <a:solidFill>
                  <a:srgbClr val="49505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Avg Inventory</a:t>
            </a:r>
            <a:r>
              <a:rPr lang="en-US" dirty="0">
                <a:solidFill>
                  <a:srgbClr val="49505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= (Beginning + Ending) ÷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51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02CA5DD5-5FE8-B0DC-4627-CAF0CFA16895}"/>
              </a:ext>
            </a:extLst>
          </p:cNvPr>
          <p:cNvSpPr/>
          <p:nvPr/>
        </p:nvSpPr>
        <p:spPr>
          <a:xfrm>
            <a:off x="380106" y="4145332"/>
            <a:ext cx="6209444" cy="2434284"/>
          </a:xfrm>
          <a:prstGeom prst="roundRect">
            <a:avLst>
              <a:gd name="adj" fmla="val 3879"/>
            </a:avLst>
          </a:prstGeom>
          <a:solidFill>
            <a:srgbClr val="D4EDDA"/>
          </a:solidFill>
          <a:ln>
            <a:solidFill>
              <a:srgbClr val="00B050"/>
            </a:solidFill>
          </a:ln>
        </p:spPr>
        <p:txBody>
          <a:bodyPr wrap="square" rtlCol="0" anchor="ctr"/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4DC45ACB-577E-17B4-717A-53486D2B527F}"/>
              </a:ext>
            </a:extLst>
          </p:cNvPr>
          <p:cNvSpPr/>
          <p:nvPr/>
        </p:nvSpPr>
        <p:spPr>
          <a:xfrm>
            <a:off x="570606" y="4431529"/>
            <a:ext cx="2629663" cy="157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6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15572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Days in Inventory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A6249038-8A48-C710-1F5F-0FE67527EA63}"/>
              </a:ext>
            </a:extLst>
          </p:cNvPr>
          <p:cNvSpPr/>
          <p:nvPr/>
        </p:nvSpPr>
        <p:spPr>
          <a:xfrm>
            <a:off x="519171" y="4755974"/>
            <a:ext cx="5246369" cy="226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5572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365 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5572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Inventory Turnover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B3E70DB5-826C-34A6-0D43-2DC6057ED731}"/>
              </a:ext>
            </a:extLst>
          </p:cNvPr>
          <p:cNvSpPr/>
          <p:nvPr/>
        </p:nvSpPr>
        <p:spPr>
          <a:xfrm>
            <a:off x="658237" y="5818425"/>
            <a:ext cx="5931313" cy="1672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1"/>
              </a:lnSpc>
            </a:pPr>
            <a:r>
              <a:rPr lang="ko-KR" dirty="0">
                <a:solidFill>
                  <a:srgbClr val="495057"/>
                </a:solidFill>
                <a:latin typeface="Arial" panose="020B0604020202020204" pitchFamily="34" charset="0"/>
                <a:ea typeface="맑은 고딕" pitchFamily="34" charset="-122"/>
                <a:cs typeface="Arial" panose="020B0604020202020204" pitchFamily="34" charset="0"/>
              </a:rPr>
              <a:t>inventory 판매까지의 평균 일수 (= 평균 재고 보유기간)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A20C2C-FF43-1631-4591-109774A5ABCF}"/>
              </a:ext>
            </a:extLst>
          </p:cNvPr>
          <p:cNvCxnSpPr>
            <a:cxnSpLocks/>
          </p:cNvCxnSpPr>
          <p:nvPr/>
        </p:nvCxnSpPr>
        <p:spPr>
          <a:xfrm>
            <a:off x="1427202" y="2426792"/>
            <a:ext cx="355528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B0013F-6806-570B-603D-67EC0CAFB368}"/>
              </a:ext>
            </a:extLst>
          </p:cNvPr>
          <p:cNvCxnSpPr>
            <a:cxnSpLocks/>
          </p:cNvCxnSpPr>
          <p:nvPr/>
        </p:nvCxnSpPr>
        <p:spPr>
          <a:xfrm>
            <a:off x="1284851" y="5066615"/>
            <a:ext cx="364709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270DB54-1455-2D44-7666-8361473ECE5C}"/>
              </a:ext>
            </a:extLst>
          </p:cNvPr>
          <p:cNvSpPr txBox="1"/>
          <p:nvPr/>
        </p:nvSpPr>
        <p:spPr>
          <a:xfrm>
            <a:off x="6812711" y="1776460"/>
            <a:ext cx="454872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계산 예시</a:t>
            </a:r>
          </a:p>
        </p:txBody>
      </p:sp>
      <p:sp>
        <p:nvSpPr>
          <p:cNvPr id="41" name="Text 1">
            <a:extLst>
              <a:ext uri="{FF2B5EF4-FFF2-40B4-BE49-F238E27FC236}">
                <a16:creationId xmlns:a16="http://schemas.microsoft.com/office/drawing/2014/main" id="{50D37982-2D25-3C38-9B54-4C81701781EA}"/>
              </a:ext>
            </a:extLst>
          </p:cNvPr>
          <p:cNvSpPr/>
          <p:nvPr/>
        </p:nvSpPr>
        <p:spPr>
          <a:xfrm>
            <a:off x="7130074" y="3659195"/>
            <a:ext cx="3950023" cy="633854"/>
          </a:xfrm>
          <a:prstGeom prst="roundRect">
            <a:avLst>
              <a:gd name="adj" fmla="val 7810"/>
            </a:avLst>
          </a:prstGeom>
          <a:solidFill>
            <a:srgbClr val="E7F3FF"/>
          </a:solidFill>
          <a:ln>
            <a:solidFill>
              <a:srgbClr val="135BD6"/>
            </a:solidFill>
          </a:ln>
        </p:spPr>
        <p:txBody>
          <a:bodyPr wrap="square" rtlCol="0" anchor="ctr"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 Inv = ($14K + 18K) ÷ 2 = $16,000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9565D51-4279-8650-BBA3-12675B311228}"/>
              </a:ext>
            </a:extLst>
          </p:cNvPr>
          <p:cNvSpPr/>
          <p:nvPr/>
        </p:nvSpPr>
        <p:spPr>
          <a:xfrm>
            <a:off x="7141695" y="4611673"/>
            <a:ext cx="1832850" cy="848306"/>
          </a:xfrm>
          <a:prstGeom prst="roundRect">
            <a:avLst>
              <a:gd name="adj" fmla="val 6503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Turnover Ratio </a:t>
            </a:r>
          </a:p>
          <a:p>
            <a:pPr algn="ctr"/>
            <a:r>
              <a:rPr lang="ko-KR" sz="1400" b="1" dirty="0">
                <a:solidFill>
                  <a:schemeClr val="bg1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 5회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4E7C015-652A-7DF1-0CD4-42C2478173D3}"/>
              </a:ext>
            </a:extLst>
          </p:cNvPr>
          <p:cNvSpPr/>
          <p:nvPr/>
        </p:nvSpPr>
        <p:spPr>
          <a:xfrm>
            <a:off x="9245967" y="4595359"/>
            <a:ext cx="1832850" cy="848306"/>
          </a:xfrm>
          <a:prstGeom prst="roundRect">
            <a:avLst>
              <a:gd name="adj" fmla="val 6503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Days in Inventory </a:t>
            </a:r>
          </a:p>
          <a:p>
            <a:pPr algn="ctr"/>
            <a:r>
              <a:rPr lang="ko-KR" sz="1400" b="1" dirty="0">
                <a:solidFill>
                  <a:schemeClr val="bg1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 73일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B292B9-9C35-92A1-82AF-9C594E9DA00E}"/>
              </a:ext>
            </a:extLst>
          </p:cNvPr>
          <p:cNvSpPr txBox="1"/>
          <p:nvPr/>
        </p:nvSpPr>
        <p:spPr>
          <a:xfrm>
            <a:off x="7141695" y="5751766"/>
            <a:ext cx="4024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Turnover = $80,000 / $16,000 = </a:t>
            </a:r>
            <a:r>
              <a:rPr lang="ko-KR" sz="1200" b="1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연 5회</a:t>
            </a: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Days = 365 / 5 = </a:t>
            </a:r>
            <a:r>
              <a:rPr lang="ko-KR" sz="1200" b="1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73일</a:t>
            </a:r>
            <a:endParaRPr lang="en-US" sz="1200" dirty="0"/>
          </a:p>
        </p:txBody>
      </p:sp>
      <p:sp>
        <p:nvSpPr>
          <p:cNvPr id="49" name="Text 1">
            <a:extLst>
              <a:ext uri="{FF2B5EF4-FFF2-40B4-BE49-F238E27FC236}">
                <a16:creationId xmlns:a16="http://schemas.microsoft.com/office/drawing/2014/main" id="{96945E8F-6B01-0051-22C9-0A7D147D192B}"/>
              </a:ext>
            </a:extLst>
          </p:cNvPr>
          <p:cNvSpPr/>
          <p:nvPr/>
        </p:nvSpPr>
        <p:spPr>
          <a:xfrm>
            <a:off x="7120428" y="2396449"/>
            <a:ext cx="3950023" cy="964230"/>
          </a:xfrm>
          <a:prstGeom prst="roundRect">
            <a:avLst>
              <a:gd name="adj" fmla="val 781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/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COGS					$80,000 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Beginning Inventory			$14,000 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Ending Inventory			$18,000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21" grpId="0" animBg="1"/>
      <p:bldP spid="22" grpId="0" animBg="1"/>
      <p:bldP spid="39" grpId="0" animBg="1"/>
      <p:bldP spid="41" grpId="0" animBg="1"/>
      <p:bldP spid="42" grpId="0" animBg="1"/>
      <p:bldP spid="43" grpId="0" animBg="1"/>
      <p:bldP spid="45" grpId="0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A22A2-AC7E-DB59-D753-93750747F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1">
            <a:extLst>
              <a:ext uri="{FF2B5EF4-FFF2-40B4-BE49-F238E27FC236}">
                <a16:creationId xmlns:a16="http://schemas.microsoft.com/office/drawing/2014/main" id="{21CDC510-CF3B-2135-D3B2-0DED4C1D9C1C}"/>
              </a:ext>
            </a:extLst>
          </p:cNvPr>
          <p:cNvSpPr/>
          <p:nvPr/>
        </p:nvSpPr>
        <p:spPr>
          <a:xfrm>
            <a:off x="1313600" y="5009880"/>
            <a:ext cx="9104395" cy="961270"/>
          </a:xfrm>
          <a:prstGeom prst="roundRect">
            <a:avLst>
              <a:gd name="adj" fmla="val 706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/>
          <a:lstStyle/>
          <a:p>
            <a:pPr algn="ctr"/>
            <a:r>
              <a:rPr lang="ko-K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맑은 고딕" pitchFamily="34" charset="-122"/>
                <a:cs typeface="Arial" panose="020B0604020202020204" pitchFamily="34" charset="0"/>
              </a:rPr>
              <a:t>Goal: 적정 균형점 찾기</a:t>
            </a:r>
          </a:p>
          <a:p>
            <a:pPr algn="ctr"/>
            <a:r>
              <a:rPr lang="ko-K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맑은 고딕" pitchFamily="34" charset="-122"/>
                <a:cs typeface="Arial" panose="020B0604020202020204" pitchFamily="34" charset="0"/>
              </a:rPr>
              <a:t>수요를 충족할 만큼은 보유하되, 비용이 쌓일 정도로 과다하게 보유하지 않는 것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216BC-A38D-882E-FD2E-8A33C5E0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194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Interpreting the Ratios</a:t>
            </a: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9308C46D-113D-027D-4F12-A3A773FA0CA4}"/>
              </a:ext>
            </a:extLst>
          </p:cNvPr>
          <p:cNvSpPr/>
          <p:nvPr/>
        </p:nvSpPr>
        <p:spPr>
          <a:xfrm>
            <a:off x="593602" y="1599460"/>
            <a:ext cx="4988494" cy="2887479"/>
          </a:xfrm>
          <a:prstGeom prst="roundRect">
            <a:avLst>
              <a:gd name="adj" fmla="val 3879"/>
            </a:avLst>
          </a:prstGeom>
          <a:solidFill>
            <a:srgbClr val="D4EDDA"/>
          </a:solidFill>
          <a:ln>
            <a:solidFill>
              <a:srgbClr val="00B050"/>
            </a:solidFill>
          </a:ln>
        </p:spPr>
        <p:txBody>
          <a:bodyPr wrap="square" rtlCol="0" anchor="ctr"/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13F3F182-FA43-85E0-64D9-CC16888BF38D}"/>
              </a:ext>
            </a:extLst>
          </p:cNvPr>
          <p:cNvSpPr/>
          <p:nvPr/>
        </p:nvSpPr>
        <p:spPr>
          <a:xfrm>
            <a:off x="722131" y="1722474"/>
            <a:ext cx="4734025" cy="8001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Turnover</a:t>
            </a:r>
            <a:endParaRPr lang="en-US" sz="2000" b="1" dirty="0">
              <a:solidFill>
                <a:srgbClr val="16A34A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ko-KR" i="1" dirty="0">
                <a:solidFill>
                  <a:srgbClr val="6B7280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(낮은 Days in Inventory)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44AC4-2CD8-7D19-B75B-CB1222278121}"/>
              </a:ext>
            </a:extLst>
          </p:cNvPr>
          <p:cNvSpPr txBox="1"/>
          <p:nvPr/>
        </p:nvSpPr>
        <p:spPr>
          <a:xfrm>
            <a:off x="722131" y="2854250"/>
            <a:ext cx="4734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효율적인 재고 관리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우수한 판매 실적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낮은 보유 비용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800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위험: 재고 부족과 판매 기회 상실</a:t>
            </a:r>
            <a:endParaRPr lang="en-US" sz="1800" dirty="0"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C161EABB-3D4D-0CC3-5023-286A48EA6443}"/>
              </a:ext>
            </a:extLst>
          </p:cNvPr>
          <p:cNvSpPr/>
          <p:nvPr/>
        </p:nvSpPr>
        <p:spPr>
          <a:xfrm>
            <a:off x="6094179" y="1599460"/>
            <a:ext cx="4988494" cy="2887479"/>
          </a:xfrm>
          <a:prstGeom prst="roundRect">
            <a:avLst>
              <a:gd name="adj" fmla="val 3879"/>
            </a:avLst>
          </a:prstGeom>
          <a:solidFill>
            <a:srgbClr val="FEF2F2"/>
          </a:solidFill>
          <a:ln>
            <a:solidFill>
              <a:srgbClr val="C00000"/>
            </a:solidFill>
          </a:ln>
        </p:spPr>
        <p:txBody>
          <a:bodyPr wrap="square" rtlCol="0" anchor="ctr"/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AA3A5E65-20C9-C43E-8C64-5B2CFCAF26E2}"/>
              </a:ext>
            </a:extLst>
          </p:cNvPr>
          <p:cNvSpPr/>
          <p:nvPr/>
        </p:nvSpPr>
        <p:spPr>
          <a:xfrm>
            <a:off x="6222708" y="1722474"/>
            <a:ext cx="4734025" cy="8001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 Turnover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ko-KR" i="1" dirty="0">
                <a:solidFill>
                  <a:srgbClr val="6B7280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(높은 Days in Inventory)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872BB-AADC-5735-D002-4F7EDAE255F5}"/>
              </a:ext>
            </a:extLst>
          </p:cNvPr>
          <p:cNvSpPr txBox="1"/>
          <p:nvPr/>
        </p:nvSpPr>
        <p:spPr>
          <a:xfrm>
            <a:off x="6275873" y="2918046"/>
            <a:ext cx="47340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과다한 재고 보유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높은 보관비와 보험료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진부화·손상 위험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dirty="0">
                <a:solidFill>
                  <a:srgbClr val="1F2937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재고에 현금이 묶임</a:t>
            </a: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317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14BA4-23E6-2B9A-0435-F0FB81E31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4">
            <a:extLst>
              <a:ext uri="{FF2B5EF4-FFF2-40B4-BE49-F238E27FC236}">
                <a16:creationId xmlns:a16="http://schemas.microsoft.com/office/drawing/2014/main" id="{E1872688-E92C-8589-B409-216F8B85697C}"/>
              </a:ext>
            </a:extLst>
          </p:cNvPr>
          <p:cNvSpPr/>
          <p:nvPr/>
        </p:nvSpPr>
        <p:spPr>
          <a:xfrm>
            <a:off x="676778" y="2745169"/>
            <a:ext cx="6673145" cy="1443450"/>
          </a:xfrm>
          <a:prstGeom prst="roundRect">
            <a:avLst>
              <a:gd name="adj" fmla="val 6103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EA626-D75B-C650-8E41-20476077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07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Inventory Classification Depends on Business Model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A5DA563-86C8-9266-1BAB-E6D1574384EE}"/>
              </a:ext>
            </a:extLst>
          </p:cNvPr>
          <p:cNvSpPr/>
          <p:nvPr/>
        </p:nvSpPr>
        <p:spPr>
          <a:xfrm>
            <a:off x="765815" y="2882328"/>
            <a:ext cx="6356769" cy="13062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8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1E40AF"/>
                </a:solidFill>
                <a:latin typeface="Arial" pitchFamily="34" charset="0"/>
                <a:cs typeface="Arial" pitchFamily="34" charset="-120"/>
              </a:rPr>
              <a:t>Merchandising Companies (Wholesaler or Retailer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o-KR" sz="2000" spc="-50" dirty="0">
                <a:solidFill>
                  <a:srgbClr val="010101"/>
                </a:solidFill>
                <a:latin typeface="Arial"/>
                <a:ea typeface="맑은 고딕"/>
                <a:cs typeface="Arial"/>
              </a:rPr>
              <a:t>Merchandize Inventory – 판매 준비 완료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o-KR" sz="2000" spc="-50" dirty="0">
                <a:solidFill>
                  <a:srgbClr val="010101"/>
                </a:solidFill>
                <a:latin typeface="Arial"/>
                <a:ea typeface="맑은 고딕"/>
                <a:cs typeface="Arial"/>
              </a:rPr>
              <a:t>단일 범주</a:t>
            </a:r>
            <a:endParaRPr lang="en-US" sz="2000" dirty="0"/>
          </a:p>
        </p:txBody>
      </p:sp>
      <p:sp>
        <p:nvSpPr>
          <p:cNvPr id="13" name="Text 26">
            <a:extLst>
              <a:ext uri="{FF2B5EF4-FFF2-40B4-BE49-F238E27FC236}">
                <a16:creationId xmlns:a16="http://schemas.microsoft.com/office/drawing/2014/main" id="{EE82EBD0-889D-FE1D-B5E0-41767832C22F}"/>
              </a:ext>
            </a:extLst>
          </p:cNvPr>
          <p:cNvSpPr/>
          <p:nvPr/>
        </p:nvSpPr>
        <p:spPr>
          <a:xfrm>
            <a:off x="676779" y="4385620"/>
            <a:ext cx="6673143" cy="1990908"/>
          </a:xfrm>
          <a:prstGeom prst="roundRect">
            <a:avLst>
              <a:gd name="adj" fmla="val 6102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854D0E"/>
            </a:solidFill>
          </a:ln>
        </p:spPr>
        <p:txBody>
          <a:bodyPr wrap="square" rtlCol="0" anchor="ctr"/>
          <a:lstStyle/>
          <a:p>
            <a:pPr>
              <a:lnSpc>
                <a:spcPts val="3000"/>
              </a:lnSpc>
            </a:pPr>
            <a:endParaRPr lang="en-US" sz="2400" dirty="0"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AF3FD334-349E-808A-FFE6-7EFAD1DDA91E}"/>
              </a:ext>
            </a:extLst>
          </p:cNvPr>
          <p:cNvSpPr/>
          <p:nvPr/>
        </p:nvSpPr>
        <p:spPr>
          <a:xfrm>
            <a:off x="830911" y="4604335"/>
            <a:ext cx="6802348" cy="1806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  <a:spcAft>
                <a:spcPts val="800"/>
              </a:spcAft>
            </a:pPr>
            <a:r>
              <a:rPr lang="en-US" sz="1500" b="1" dirty="0">
                <a:solidFill>
                  <a:srgbClr val="854D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>
                <a:solidFill>
                  <a:srgbClr val="854D0E"/>
                </a:solidFill>
                <a:latin typeface="Arial" pitchFamily="34" charset="0"/>
                <a:cs typeface="Arial" pitchFamily="34" charset="-120"/>
              </a:rPr>
              <a:t>Manufacturing Companies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sz="2000" dirty="0">
                <a:solidFill>
                  <a:srgbClr val="1C1C1C"/>
                </a:solidFill>
                <a:latin typeface="Arial"/>
                <a:ea typeface="맑은 고딕"/>
                <a:cs typeface="Arial"/>
              </a:rPr>
              <a:t>Raw Materials – 아직 생산에 투입되지 않은 기본 부품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sz="2000" dirty="0">
                <a:solidFill>
                  <a:srgbClr val="1C1C1C"/>
                </a:solidFill>
                <a:latin typeface="Arial"/>
                <a:ea typeface="맑은 고딕" pitchFamily="34" charset="-122"/>
                <a:cs typeface="Arial"/>
              </a:rPr>
              <a:t>Working in Process – 생산 중이며 미완성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sz="2000" dirty="0">
                <a:solidFill>
                  <a:srgbClr val="1C1C1C"/>
                </a:solidFill>
                <a:latin typeface="Arial"/>
                <a:ea typeface="맑은 고딕" pitchFamily="34" charset="-122"/>
                <a:cs typeface="Arial"/>
              </a:rPr>
              <a:t>Finished Goods – 완성되어 판매 준비 완료</a:t>
            </a:r>
            <a:endParaRPr lang="en-US" sz="15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34FC2212-659F-2986-910B-0F4F91B06E5C}"/>
              </a:ext>
            </a:extLst>
          </p:cNvPr>
          <p:cNvSpPr/>
          <p:nvPr/>
        </p:nvSpPr>
        <p:spPr>
          <a:xfrm>
            <a:off x="676779" y="1719401"/>
            <a:ext cx="6673144" cy="796139"/>
          </a:xfrm>
          <a:prstGeom prst="roundRect">
            <a:avLst>
              <a:gd name="adj" fmla="val 11373"/>
            </a:avLst>
          </a:prstGeom>
          <a:solidFill>
            <a:srgbClr val="F8F9FA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28C1AD6F-EC61-6924-0EF0-4DEA20EE258A}"/>
              </a:ext>
            </a:extLst>
          </p:cNvPr>
          <p:cNvSpPr/>
          <p:nvPr/>
        </p:nvSpPr>
        <p:spPr>
          <a:xfrm>
            <a:off x="931329" y="1877642"/>
            <a:ext cx="4432251" cy="637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6C757D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Service Companies</a:t>
            </a:r>
          </a:p>
          <a:p>
            <a:pPr marL="0" indent="0" algn="l">
              <a:lnSpc>
                <a:spcPts val="2000"/>
              </a:lnSpc>
              <a:spcAft>
                <a:spcPts val="600"/>
              </a:spcAft>
              <a:buNone/>
            </a:pPr>
            <a:r>
              <a:rPr lang="ko-KR" sz="16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Inventory 없음 – 서비스만 판매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997F8-750D-811F-AFE1-5142DA754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9295-9267-D262-64F5-A0E9FB7D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074400" cy="1143000"/>
          </a:xfrm>
        </p:spPr>
        <p:txBody>
          <a:bodyPr>
            <a:normAutofit/>
          </a:bodyPr>
          <a:lstStyle/>
          <a:p>
            <a:r>
              <a:rPr lang="en-US" dirty="0"/>
              <a:t>Inventory Classification – Continued</a:t>
            </a:r>
          </a:p>
        </p:txBody>
      </p:sp>
      <p:pic>
        <p:nvPicPr>
          <p:cNvPr id="7" name="Picture 6" descr="A close-up of a paper&#10;&#10;AI-generated content may be incorrect.">
            <a:extLst>
              <a:ext uri="{FF2B5EF4-FFF2-40B4-BE49-F238E27FC236}">
                <a16:creationId xmlns:a16="http://schemas.microsoft.com/office/drawing/2014/main" id="{5EF5E880-811D-DBD9-7055-9E8947A1D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42" y="1203767"/>
            <a:ext cx="3006738" cy="2525833"/>
          </a:xfrm>
          <a:prstGeom prst="rect">
            <a:avLst/>
          </a:prstGeom>
        </p:spPr>
      </p:pic>
      <p:pic>
        <p:nvPicPr>
          <p:cNvPr id="8" name="Picture 7" descr="A screenshot of a report&#10;&#10;AI-generated content may be incorrect.">
            <a:extLst>
              <a:ext uri="{FF2B5EF4-FFF2-40B4-BE49-F238E27FC236}">
                <a16:creationId xmlns:a16="http://schemas.microsoft.com/office/drawing/2014/main" id="{5F820F31-3A08-56D3-4763-8E402E0B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42" y="3702648"/>
            <a:ext cx="3006738" cy="3112529"/>
          </a:xfrm>
          <a:prstGeom prst="rect">
            <a:avLst/>
          </a:prstGeom>
        </p:spPr>
      </p:pic>
      <p:pic>
        <p:nvPicPr>
          <p:cNvPr id="9" name="Picture 8" descr="A diagram of a product&#10;&#10;AI-generated content may be incorrect.">
            <a:extLst>
              <a:ext uri="{FF2B5EF4-FFF2-40B4-BE49-F238E27FC236}">
                <a16:creationId xmlns:a16="http://schemas.microsoft.com/office/drawing/2014/main" id="{9562DF33-9922-1B83-949B-494BC62D4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9620"/>
            <a:ext cx="7351789" cy="37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3FB54-02F7-A683-B4A4-0ADB672C4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BBB4-CC55-C449-F33D-D60441CE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Recording Inventory Transactions</a:t>
            </a:r>
          </a:p>
        </p:txBody>
      </p:sp>
    </p:spTree>
    <p:extLst>
      <p:ext uri="{BB962C8B-B14F-4D97-AF65-F5344CB8AC3E}">
        <p14:creationId xmlns:p14="http://schemas.microsoft.com/office/powerpoint/2010/main" val="425424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354E4-9CFD-1AB0-A61B-79AAB4236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26">
            <a:extLst>
              <a:ext uri="{FF2B5EF4-FFF2-40B4-BE49-F238E27FC236}">
                <a16:creationId xmlns:a16="http://schemas.microsoft.com/office/drawing/2014/main" id="{3D1A39C9-92D6-7C9A-08F0-1778357F1B10}"/>
              </a:ext>
            </a:extLst>
          </p:cNvPr>
          <p:cNvSpPr/>
          <p:nvPr/>
        </p:nvSpPr>
        <p:spPr>
          <a:xfrm>
            <a:off x="484850" y="3435585"/>
            <a:ext cx="11097550" cy="1156899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BEB2A-449C-CFA1-136B-A9E7805F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Recording Purchase of Inventory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C75CA062-7F7A-6236-3193-1AACD341D561}"/>
              </a:ext>
            </a:extLst>
          </p:cNvPr>
          <p:cNvSpPr/>
          <p:nvPr/>
        </p:nvSpPr>
        <p:spPr>
          <a:xfrm>
            <a:off x="497815" y="1575026"/>
            <a:ext cx="11074400" cy="1629606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4" name="Text 6">
            <a:extLst>
              <a:ext uri="{FF2B5EF4-FFF2-40B4-BE49-F238E27FC236}">
                <a16:creationId xmlns:a16="http://schemas.microsoft.com/office/drawing/2014/main" id="{BDB3FB51-B5A8-48CB-9531-AFAA2475FF76}"/>
              </a:ext>
            </a:extLst>
          </p:cNvPr>
          <p:cNvSpPr/>
          <p:nvPr/>
        </p:nvSpPr>
        <p:spPr>
          <a:xfrm>
            <a:off x="727729" y="1713106"/>
            <a:ext cx="10699313" cy="359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ko-KR" sz="2000" b="1" dirty="0">
                <a:solidFill>
                  <a:srgbClr val="135BD6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구매 시점 </a:t>
            </a:r>
            <a:r>
              <a:rPr lang="ko-KR" sz="2000" dirty="0">
                <a:solidFill>
                  <a:srgbClr val="135BD6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– 회사가 $500의 상품을 외상으로 매입함.</a:t>
            </a:r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B451635C-6433-4D18-E898-1E342C8A0EE2}"/>
              </a:ext>
            </a:extLst>
          </p:cNvPr>
          <p:cNvSpPr/>
          <p:nvPr/>
        </p:nvSpPr>
        <p:spPr>
          <a:xfrm>
            <a:off x="814982" y="2218467"/>
            <a:ext cx="9579083" cy="986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 (Dr.)  </a:t>
            </a:r>
            <a:r>
              <a:rPr lang="en-US" sz="24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↑                  $500</a:t>
            </a: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A/P (Cr.)  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↑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FB8E2-D299-DF75-4950-4BA007907FF4}"/>
              </a:ext>
            </a:extLst>
          </p:cNvPr>
          <p:cNvSpPr txBox="1"/>
          <p:nvPr/>
        </p:nvSpPr>
        <p:spPr>
          <a:xfrm>
            <a:off x="497815" y="3829369"/>
            <a:ext cx="11074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pc="6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sz="2000" spc="65" dirty="0">
                <a:solidFill>
                  <a:srgbClr val="0F0F0E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이 원가는 즉시 </a:t>
            </a:r>
            <a:r>
              <a:rPr lang="en-US" sz="2000" b="1" spc="140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r>
              <a:rPr lang="en-US" sz="2000" b="1" spc="4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14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</a:t>
            </a:r>
            <a:r>
              <a:rPr lang="en-US" sz="2000" b="1" spc="1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2000" spc="140" dirty="0">
                <a:solidFill>
                  <a:srgbClr val="0F0F0E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계정으로 자본화되며, 비용으로 처리되지 않음</a:t>
            </a:r>
            <a:r>
              <a:rPr lang="ko-KR" sz="2000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72C01-B069-3602-507E-D9A8911E9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E58B-1861-C4C3-D579-578B15C9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Recording the Sale (Perpetual System) – Two Steps</a:t>
            </a:r>
          </a:p>
        </p:txBody>
      </p:sp>
      <p:sp>
        <p:nvSpPr>
          <p:cNvPr id="6" name="Text 26">
            <a:extLst>
              <a:ext uri="{FF2B5EF4-FFF2-40B4-BE49-F238E27FC236}">
                <a16:creationId xmlns:a16="http://schemas.microsoft.com/office/drawing/2014/main" id="{C28C1FB5-DB96-643E-407D-AF5950E353F0}"/>
              </a:ext>
            </a:extLst>
          </p:cNvPr>
          <p:cNvSpPr/>
          <p:nvPr/>
        </p:nvSpPr>
        <p:spPr>
          <a:xfrm>
            <a:off x="508000" y="1208277"/>
            <a:ext cx="11114081" cy="1156899"/>
          </a:xfrm>
          <a:prstGeom prst="roundRect">
            <a:avLst>
              <a:gd name="adj" fmla="val 4373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BE88F243-E843-D08F-301A-43B4EE0D1EE4}"/>
              </a:ext>
            </a:extLst>
          </p:cNvPr>
          <p:cNvSpPr/>
          <p:nvPr/>
        </p:nvSpPr>
        <p:spPr>
          <a:xfrm>
            <a:off x="603561" y="1427218"/>
            <a:ext cx="10833784" cy="924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ko-KR" sz="2000" b="1" dirty="0">
                <a:solidFill>
                  <a:srgbClr val="15803D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 판매는 두 개의 서로 다른 journal entry를 필요로 함: </a:t>
            </a:r>
            <a:r>
              <a:rPr lang="ko-KR" sz="2000" b="1" dirty="0">
                <a:solidFill>
                  <a:srgbClr val="C00000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하나는 revenue, </a:t>
            </a:r>
            <a:r>
              <a:rPr lang="ko-KR" sz="2000" b="1" dirty="0">
                <a:solidFill>
                  <a:srgbClr val="15803D"/>
                </a:solidFill>
                <a:latin typeface="Arial" pitchFamily="34" charset="0"/>
                <a:ea typeface="맑은 고딕" pitchFamily="34" charset="-122"/>
                <a:cs typeface="Arial" pitchFamily="34" charset="-120"/>
              </a:rPr>
              <a:t>다른 하나는 cost.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ko-KR" sz="2000" dirty="0">
                <a:latin typeface="Arial" pitchFamily="34" charset="0"/>
                <a:ea typeface="맑은 고딕"/>
                <a:cs typeface="Arial" pitchFamily="34" charset="-120"/>
              </a:rPr>
              <a:t>	Example: 회사가 상품을 $1,000에 외상 판매함. 최초 원가는 $600이었음.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4A080E2B-DB4F-6D9C-A414-CDDB2969CFB9}"/>
              </a:ext>
            </a:extLst>
          </p:cNvPr>
          <p:cNvSpPr/>
          <p:nvPr/>
        </p:nvSpPr>
        <p:spPr>
          <a:xfrm>
            <a:off x="649281" y="1790025"/>
            <a:ext cx="10833784" cy="420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20FE4F-9A62-531B-8D43-B06F2E212E70}"/>
              </a:ext>
            </a:extLst>
          </p:cNvPr>
          <p:cNvSpPr/>
          <p:nvPr/>
        </p:nvSpPr>
        <p:spPr>
          <a:xfrm>
            <a:off x="1192193" y="3102015"/>
            <a:ext cx="4672314" cy="1390810"/>
          </a:xfrm>
          <a:prstGeom prst="righ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sz="2200" b="1" dirty="0">
                <a:solidFill>
                  <a:schemeClr val="tx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Step 1: Revenue 인식</a:t>
            </a:r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5EE05FE4-B032-7DAC-B344-4FE0D67332AD}"/>
              </a:ext>
            </a:extLst>
          </p:cNvPr>
          <p:cNvSpPr/>
          <p:nvPr/>
        </p:nvSpPr>
        <p:spPr>
          <a:xfrm>
            <a:off x="6020453" y="3102015"/>
            <a:ext cx="5334725" cy="1390810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38100">
            <a:solidFill>
              <a:srgbClr val="6490C5"/>
            </a:solidFill>
          </a:ln>
        </p:spPr>
        <p:txBody>
          <a:bodyPr wrap="square" rtlCol="0" anchor="ctr"/>
          <a:lstStyle/>
          <a:p>
            <a:r>
              <a:rPr lang="en-US" sz="2400" dirty="0"/>
              <a:t> </a:t>
            </a:r>
            <a:r>
              <a:rPr lang="en-US" sz="2000" b="1" dirty="0">
                <a:solidFill>
                  <a:srgbClr val="15803D"/>
                </a:solidFill>
              </a:rPr>
              <a:t>Account Receivables (Dr.) ↑		$800</a:t>
            </a:r>
          </a:p>
          <a:p>
            <a:r>
              <a:rPr lang="en-US" sz="2000" dirty="0"/>
              <a:t>		</a:t>
            </a:r>
            <a:r>
              <a:rPr lang="en-US" sz="2000" b="1" dirty="0">
                <a:solidFill>
                  <a:srgbClr val="DD8933"/>
                </a:solidFill>
              </a:rPr>
              <a:t>Sales Revenue (Cr.) 	↑	   		$800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E0FC05D-0BD6-55A2-D732-21C936ABEDD8}"/>
              </a:ext>
            </a:extLst>
          </p:cNvPr>
          <p:cNvSpPr/>
          <p:nvPr/>
        </p:nvSpPr>
        <p:spPr>
          <a:xfrm>
            <a:off x="1192192" y="4735973"/>
            <a:ext cx="4674242" cy="1390810"/>
          </a:xfrm>
          <a:prstGeom prst="rightArrow">
            <a:avLst/>
          </a:prstGeom>
          <a:ln w="38100">
            <a:solidFill>
              <a:srgbClr val="DD8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sz="2200" b="1" dirty="0">
                <a:solidFill>
                  <a:schemeClr val="tx1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Step 2: Cost 대응 (비용)</a:t>
            </a: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B79177A8-410F-FF14-4BE4-364522E85760}"/>
              </a:ext>
            </a:extLst>
          </p:cNvPr>
          <p:cNvSpPr/>
          <p:nvPr/>
        </p:nvSpPr>
        <p:spPr>
          <a:xfrm>
            <a:off x="6022380" y="4735973"/>
            <a:ext cx="5334725" cy="1390810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38100">
            <a:solidFill>
              <a:srgbClr val="DD8933"/>
            </a:solidFill>
          </a:ln>
        </p:spPr>
        <p:txBody>
          <a:bodyPr wrap="square" rtlCol="0" anchor="ctr"/>
          <a:lstStyle/>
          <a:p>
            <a:r>
              <a:rPr lang="en-US" sz="2400" dirty="0"/>
              <a:t> </a:t>
            </a:r>
            <a:r>
              <a:rPr lang="en-US" sz="2000" b="1" dirty="0">
                <a:solidFill>
                  <a:srgbClr val="15803D"/>
                </a:solidFill>
              </a:rPr>
              <a:t>Cost of Goods Sold (Dr.)  ↑		$600</a:t>
            </a:r>
          </a:p>
          <a:p>
            <a:r>
              <a:rPr lang="en-US" sz="2000" dirty="0"/>
              <a:t>		</a:t>
            </a:r>
            <a:r>
              <a:rPr lang="en-US" sz="2000" b="1" dirty="0">
                <a:solidFill>
                  <a:srgbClr val="DD8933"/>
                </a:solidFill>
              </a:rPr>
              <a:t>Inventory      (Cr.) 	↑	   		$600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2DA9CF8-DDC4-D546-BA81-918D975F459D}"/>
              </a:ext>
            </a:extLst>
          </p:cNvPr>
          <p:cNvCxnSpPr>
            <a:cxnSpLocks/>
            <a:endCxn id="10" idx="1"/>
          </p:cNvCxnSpPr>
          <p:nvPr/>
        </p:nvCxnSpPr>
        <p:spPr>
          <a:xfrm rot="5400000" flipH="1" flipV="1">
            <a:off x="528666" y="3918035"/>
            <a:ext cx="784142" cy="542912"/>
          </a:xfrm>
          <a:prstGeom prst="bentConnector2">
            <a:avLst/>
          </a:prstGeom>
          <a:ln w="38100">
            <a:solidFill>
              <a:srgbClr val="4F81B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0D85B57-A73D-A96F-A937-CF21C7059226}"/>
              </a:ext>
            </a:extLst>
          </p:cNvPr>
          <p:cNvCxnSpPr>
            <a:endCxn id="16" idx="1"/>
          </p:cNvCxnSpPr>
          <p:nvPr/>
        </p:nvCxnSpPr>
        <p:spPr>
          <a:xfrm rot="16200000" flipH="1">
            <a:off x="495828" y="4735014"/>
            <a:ext cx="849816" cy="542911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A40063-6699-6EFB-383E-BBCCADE855D8}"/>
              </a:ext>
            </a:extLst>
          </p:cNvPr>
          <p:cNvCxnSpPr>
            <a:cxnSpLocks/>
          </p:cNvCxnSpPr>
          <p:nvPr/>
        </p:nvCxnSpPr>
        <p:spPr>
          <a:xfrm>
            <a:off x="162046" y="4581562"/>
            <a:ext cx="487235" cy="0"/>
          </a:xfrm>
          <a:prstGeom prst="line">
            <a:avLst/>
          </a:prstGeom>
          <a:ln w="38100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6301D-08C7-16D5-A77F-FB56A107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DBC4-D332-40A4-3926-9632CF70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Product vs. Period Costs</a:t>
            </a:r>
          </a:p>
        </p:txBody>
      </p:sp>
    </p:spTree>
    <p:extLst>
      <p:ext uri="{BB962C8B-B14F-4D97-AF65-F5344CB8AC3E}">
        <p14:creationId xmlns:p14="http://schemas.microsoft.com/office/powerpoint/2010/main" val="3896341045"/>
      </p:ext>
    </p:extLst>
  </p:cSld>
  <p:clrMapOvr>
    <a:masterClrMapping/>
  </p:clrMapOvr>
</p:sld>
</file>

<file path=ppt/theme/theme1.xml><?xml version="1.0" encoding="utf-8"?>
<a:theme xmlns:a="http://schemas.openxmlformats.org/drawingml/2006/main" name="C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14109</TotalTime>
  <Words>2294</Words>
  <Application>Microsoft Office PowerPoint</Application>
  <PresentationFormat>Widescreen</PresentationFormat>
  <Paragraphs>476</Paragraphs>
  <Slides>35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맑은 고딕</vt:lpstr>
      <vt:lpstr>Arial</vt:lpstr>
      <vt:lpstr>Calibri</vt:lpstr>
      <vt:lpstr>CBA</vt:lpstr>
      <vt:lpstr>Chapter 7: Reporting and Analyzing Inventory</vt:lpstr>
      <vt:lpstr>Table of Contents (목차)</vt:lpstr>
      <vt:lpstr>Inventory Classification</vt:lpstr>
      <vt:lpstr>Inventory Classification Depends on Business Model</vt:lpstr>
      <vt:lpstr>Inventory Classification – Continued</vt:lpstr>
      <vt:lpstr>Recording Inventory Transactions</vt:lpstr>
      <vt:lpstr>Recording Purchase of Inventory</vt:lpstr>
      <vt:lpstr>Recording the Sale (Perpetual System) – Two Steps</vt:lpstr>
      <vt:lpstr>Product vs. Period Costs</vt:lpstr>
      <vt:lpstr>The Cost Principle: Product vs. Period Costs</vt:lpstr>
      <vt:lpstr>Product Costs</vt:lpstr>
      <vt:lpstr>Period Costs</vt:lpstr>
      <vt:lpstr>Product vs. Period Costs Visualization</vt:lpstr>
      <vt:lpstr>Illustration : The Office Depot Printer</vt:lpstr>
      <vt:lpstr>Perpetual vs. Periodic Inventory System</vt:lpstr>
      <vt:lpstr>The Tracking Systems: Periodic vs. Perpetual</vt:lpstr>
      <vt:lpstr>Example – Determining Cost of Goods Sold</vt:lpstr>
      <vt:lpstr>Determining Ownership of Inventory</vt:lpstr>
      <vt:lpstr>Inventory Ownership </vt:lpstr>
      <vt:lpstr>Costing Methods in Determining COGS and End Inv</vt:lpstr>
      <vt:lpstr>Cost Flow Assumptions to Determine COGS</vt:lpstr>
      <vt:lpstr>Cost Flow Assumption 1 : First-in First-Out (FIFO)</vt:lpstr>
      <vt:lpstr>Cost Flow Assumption 2 : Last-In Last-Out(LIFO)</vt:lpstr>
      <vt:lpstr>Cost Flow Assumption 3 : Average Cost</vt:lpstr>
      <vt:lpstr>The Effect of Cost Flow Assumptions on F/S</vt:lpstr>
      <vt:lpstr>Inventory Valuation after Purchase</vt:lpstr>
      <vt:lpstr>The Problem: Obsolete Inventory</vt:lpstr>
      <vt:lpstr>Accounting Conservatism</vt:lpstr>
      <vt:lpstr>What if Market Value Increases? – IFRS vs. U.S. GAAP </vt:lpstr>
      <vt:lpstr>The LCNRV Rule (Lower-of-Cost or Net Realizable Value)</vt:lpstr>
      <vt:lpstr>LCNRV Example : Starbucks</vt:lpstr>
      <vt:lpstr>PowerPoint Presentation</vt:lpstr>
      <vt:lpstr>Inventory Analysis Ratio</vt:lpstr>
      <vt:lpstr>Inventory Management Ratios</vt:lpstr>
      <vt:lpstr>Interpreting the Ratios</vt:lpstr>
    </vt:vector>
  </TitlesOfParts>
  <Company>Central Michigan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Amy M. Swaney PhD, CMA</dc:title>
  <dc:creator>Swaney, Amy</dc:creator>
  <cp:lastModifiedBy>Hong, Philip Keejae</cp:lastModifiedBy>
  <cp:revision>199</cp:revision>
  <dcterms:created xsi:type="dcterms:W3CDTF">2017-10-25T17:52:39Z</dcterms:created>
  <dcterms:modified xsi:type="dcterms:W3CDTF">2026-07-15T22:17:55Z</dcterms:modified>
</cp:coreProperties>
</file>