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63" r:id="rId3"/>
  </p:sldMasterIdLst>
  <p:notesMasterIdLst>
    <p:notesMasterId r:id="rId55"/>
  </p:notesMasterIdLst>
  <p:sldIdLst>
    <p:sldId id="471" r:id="rId4"/>
    <p:sldId id="1556" r:id="rId5"/>
    <p:sldId id="258" r:id="rId6"/>
    <p:sldId id="461" r:id="rId7"/>
    <p:sldId id="1597" r:id="rId8"/>
    <p:sldId id="1598" r:id="rId9"/>
    <p:sldId id="1599" r:id="rId10"/>
    <p:sldId id="262" r:id="rId11"/>
    <p:sldId id="528" r:id="rId12"/>
    <p:sldId id="1600" r:id="rId13"/>
    <p:sldId id="1601" r:id="rId14"/>
    <p:sldId id="1602" r:id="rId15"/>
    <p:sldId id="1605" r:id="rId16"/>
    <p:sldId id="1606" r:id="rId17"/>
    <p:sldId id="1608" r:id="rId18"/>
    <p:sldId id="1607" r:id="rId19"/>
    <p:sldId id="1609" r:id="rId20"/>
    <p:sldId id="1611" r:id="rId21"/>
    <p:sldId id="1612" r:id="rId22"/>
    <p:sldId id="1613" r:id="rId23"/>
    <p:sldId id="1614" r:id="rId24"/>
    <p:sldId id="1615" r:id="rId25"/>
    <p:sldId id="268" r:id="rId26"/>
    <p:sldId id="1616" r:id="rId27"/>
    <p:sldId id="1617" r:id="rId28"/>
    <p:sldId id="1618" r:id="rId29"/>
    <p:sldId id="1574" r:id="rId30"/>
    <p:sldId id="1623" r:id="rId31"/>
    <p:sldId id="1620" r:id="rId32"/>
    <p:sldId id="1558" r:id="rId33"/>
    <p:sldId id="1621" r:id="rId34"/>
    <p:sldId id="1622" r:id="rId35"/>
    <p:sldId id="1557" r:id="rId36"/>
    <p:sldId id="1624" r:id="rId37"/>
    <p:sldId id="1625" r:id="rId38"/>
    <p:sldId id="1626" r:id="rId39"/>
    <p:sldId id="1627" r:id="rId40"/>
    <p:sldId id="266" r:id="rId41"/>
    <p:sldId id="1629" r:id="rId42"/>
    <p:sldId id="257" r:id="rId43"/>
    <p:sldId id="1630" r:id="rId44"/>
    <p:sldId id="259" r:id="rId45"/>
    <p:sldId id="260" r:id="rId46"/>
    <p:sldId id="261" r:id="rId47"/>
    <p:sldId id="1631" r:id="rId48"/>
    <p:sldId id="263" r:id="rId49"/>
    <p:sldId id="264" r:id="rId50"/>
    <p:sldId id="265" r:id="rId51"/>
    <p:sldId id="1632" r:id="rId52"/>
    <p:sldId id="267" r:id="rId53"/>
    <p:sldId id="163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1556"/>
            <p14:sldId id="258"/>
            <p14:sldId id="461"/>
            <p14:sldId id="1597"/>
            <p14:sldId id="1598"/>
            <p14:sldId id="1599"/>
            <p14:sldId id="262"/>
            <p14:sldId id="528"/>
            <p14:sldId id="1600"/>
            <p14:sldId id="1601"/>
            <p14:sldId id="1602"/>
            <p14:sldId id="1605"/>
            <p14:sldId id="1606"/>
            <p14:sldId id="1608"/>
            <p14:sldId id="1607"/>
            <p14:sldId id="1609"/>
            <p14:sldId id="1611"/>
            <p14:sldId id="1612"/>
            <p14:sldId id="1613"/>
            <p14:sldId id="1614"/>
            <p14:sldId id="1615"/>
            <p14:sldId id="268"/>
            <p14:sldId id="1616"/>
            <p14:sldId id="1617"/>
            <p14:sldId id="1618"/>
            <p14:sldId id="1574"/>
            <p14:sldId id="1623"/>
            <p14:sldId id="1620"/>
            <p14:sldId id="1558"/>
            <p14:sldId id="1621"/>
            <p14:sldId id="1622"/>
            <p14:sldId id="1557"/>
            <p14:sldId id="1624"/>
            <p14:sldId id="1625"/>
            <p14:sldId id="1626"/>
            <p14:sldId id="1627"/>
            <p14:sldId id="266"/>
            <p14:sldId id="1629"/>
            <p14:sldId id="257"/>
            <p14:sldId id="1630"/>
            <p14:sldId id="259"/>
            <p14:sldId id="260"/>
            <p14:sldId id="261"/>
            <p14:sldId id="1631"/>
            <p14:sldId id="263"/>
            <p14:sldId id="264"/>
            <p14:sldId id="265"/>
            <p14:sldId id="1632"/>
            <p14:sldId id="267"/>
            <p14:sldId id="1633"/>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6FF"/>
    <a:srgbClr val="DD8933"/>
    <a:srgbClr val="FFF7ED"/>
    <a:srgbClr val="16A34A"/>
    <a:srgbClr val="EDE9FE"/>
    <a:srgbClr val="E5FCED"/>
    <a:srgbClr val="F0FDF4"/>
    <a:srgbClr val="FDEADA"/>
    <a:srgbClr val="BB9756"/>
    <a:srgbClr val="FE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6081" autoAdjust="0"/>
  </p:normalViewPr>
  <p:slideViewPr>
    <p:cSldViewPr snapToGrid="0" snapToObjects="1" showGuides="1">
      <p:cViewPr varScale="1">
        <p:scale>
          <a:sx n="98" d="100"/>
          <a:sy n="98" d="100"/>
        </p:scale>
        <p:origin x="1074" y="78"/>
      </p:cViewPr>
      <p:guideLst>
        <p:guide orient="horz" pos="2260"/>
        <p:guide pos="3840"/>
      </p:guideLst>
    </p:cSldViewPr>
  </p:slideViewPr>
  <p:outlineViewPr>
    <p:cViewPr>
      <p:scale>
        <a:sx n="33" d="100"/>
        <a:sy n="33" d="100"/>
      </p:scale>
      <p:origin x="0" y="-1884"/>
    </p:cViewPr>
  </p:outlineViewPr>
  <p:notesTextViewPr>
    <p:cViewPr>
      <p:scale>
        <a:sx n="3" d="2"/>
        <a:sy n="3" d="2"/>
      </p:scale>
      <p:origin x="0" y="0"/>
    </p:cViewPr>
  </p:notesTextViewPr>
  <p:notesViewPr>
    <p:cSldViewPr snapToGrid="0" snapToObjects="1">
      <p:cViewPr varScale="1">
        <p:scale>
          <a:sx n="80" d="100"/>
          <a:sy n="80" d="100"/>
        </p:scale>
        <p:origin x="302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E8E6-A950-81FA-58CD-CFFF7D512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B109D-1238-18A2-98CA-30ADC9E7B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478B3-13EE-502A-BEAB-870453DB7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97420-95B1-20C3-4CC3-25C10D5BD71D}"/>
              </a:ext>
            </a:extLst>
          </p:cNvPr>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141828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A7B-0AC7-691F-F1FB-4C5758484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1AB06-8AC2-29F6-6A8F-B5DB75F21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AFFA6-11C6-4387-CF5E-C353829C426A}"/>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AA1CCD8D-69F5-67CC-1B7F-A81BD6CED72F}"/>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352742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5CE7-2B66-9BC6-07B8-41C4DA95E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AAD88-3002-0338-0173-74476DAC3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C735-0B17-6FDA-AF44-200F649246F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p>
          <a:p>
            <a:pPr lvl="1"/>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optimal mix depends on the </a:t>
            </a:r>
            <a:r>
              <a:rPr lang="en-US" sz="1200" b="1" kern="1200" dirty="0">
                <a:solidFill>
                  <a:schemeClr val="tx1"/>
                </a:solidFill>
                <a:effectLst/>
                <a:latin typeface="+mn-lt"/>
                <a:ea typeface="+mn-ea"/>
                <a:cs typeface="+mn-cs"/>
              </a:rPr>
              <a:t>business model, strategy, and industry structure</a:t>
            </a:r>
            <a:r>
              <a:rPr lang="en-US" sz="1200" kern="1200" dirty="0">
                <a:solidFill>
                  <a:schemeClr val="tx1"/>
                </a:solidFill>
                <a:effectLst/>
                <a:latin typeface="+mn-lt"/>
                <a:ea typeface="+mn-ea"/>
                <a:cs typeface="+mn-cs"/>
              </a:rPr>
              <a:t>.</a:t>
            </a:r>
          </a:p>
          <a:p>
            <a:pPr lvl="1"/>
            <a:endParaRPr lang="en-US" sz="105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87E872-950A-ADA9-A050-17C0E639D6C2}"/>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29518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6C1F-3F09-7374-1F8C-506AFC649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0C6B9-D94C-624F-9016-B8DA47E3A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602C0-4BD6-0C37-7519-DE8E10CB7CD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 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Profit (=net profit=net income)</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BD8A2A1-F4BA-A216-496D-C40E3A836AA7}"/>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48084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E87D-64C3-A59D-89C1-B6659EA73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8B139-3109-39E5-FA1C-3E0CD2EB4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4DE95-3BAF-D5CC-B4F3-81B9D0BC785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EA4E439-5202-7989-7033-995176B8FAFD}"/>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189777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5DF8-CBD4-5519-CA72-AA000C59B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727CF-216C-5F62-7ACF-30A4100C1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48A69-168C-4DAB-A2C1-C6B5D78DDDB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7DACC0D-EF8E-A114-F1A0-DB2DBD87B7B0}"/>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381885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8FD9D-D176-B134-AF32-71C2F9865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D1CA5-03B3-5486-A4B5-BC69DAE1A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0B6C5-6B45-05EE-61A1-A3F58700733F}"/>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ROE increases when a firm:</a:t>
            </a:r>
          </a:p>
          <a:p>
            <a:pPr lvl="1"/>
            <a:r>
              <a:rPr lang="en-US" sz="1200" kern="1200" dirty="0">
                <a:solidFill>
                  <a:schemeClr val="tx1"/>
                </a:solidFill>
                <a:effectLst/>
                <a:latin typeface="+mn-lt"/>
                <a:ea typeface="+mn-ea"/>
                <a:cs typeface="+mn-cs"/>
              </a:rPr>
              <a:t>Earns </a:t>
            </a:r>
            <a:r>
              <a:rPr lang="en-US" sz="1200" b="1" kern="1200" dirty="0">
                <a:solidFill>
                  <a:schemeClr val="tx1"/>
                </a:solidFill>
                <a:effectLst/>
                <a:latin typeface="+mn-lt"/>
                <a:ea typeface="+mn-ea"/>
                <a:cs typeface="+mn-cs"/>
              </a:rPr>
              <a:t>more profit</a:t>
            </a:r>
            <a:r>
              <a:rPr lang="en-US" sz="1200" kern="1200" dirty="0">
                <a:solidFill>
                  <a:schemeClr val="tx1"/>
                </a:solidFill>
                <a:effectLst/>
                <a:latin typeface="+mn-lt"/>
                <a:ea typeface="+mn-ea"/>
                <a:cs typeface="+mn-cs"/>
              </a:rPr>
              <a:t> per sales dollar (↑ profit margin)</a:t>
            </a:r>
          </a:p>
          <a:p>
            <a:pPr lvl="1"/>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assets efficiently</a:t>
            </a:r>
            <a:r>
              <a:rPr lang="en-US" sz="1200" kern="1200" dirty="0">
                <a:solidFill>
                  <a:schemeClr val="tx1"/>
                </a:solidFill>
                <a:effectLst/>
                <a:latin typeface="+mn-lt"/>
                <a:ea typeface="+mn-ea"/>
                <a:cs typeface="+mn-cs"/>
              </a:rPr>
              <a:t> to generate sales (↑ asset turnover)</a:t>
            </a:r>
          </a:p>
          <a:p>
            <a:pPr lvl="1"/>
            <a:r>
              <a:rPr lang="en-US" sz="1200" kern="1200" dirty="0">
                <a:solidFill>
                  <a:schemeClr val="tx1"/>
                </a:solidFill>
                <a:effectLst/>
                <a:latin typeface="+mn-lt"/>
                <a:ea typeface="+mn-ea"/>
                <a:cs typeface="+mn-cs"/>
              </a:rPr>
              <a:t>Employs </a:t>
            </a:r>
            <a:r>
              <a:rPr lang="en-US" sz="1200" b="1" kern="1200" dirty="0">
                <a:solidFill>
                  <a:schemeClr val="tx1"/>
                </a:solidFill>
                <a:effectLst/>
                <a:latin typeface="+mn-lt"/>
                <a:ea typeface="+mn-ea"/>
                <a:cs typeface="+mn-cs"/>
              </a:rPr>
              <a:t>more leverage</a:t>
            </a:r>
            <a:r>
              <a:rPr lang="en-US" sz="1200" kern="1200" dirty="0">
                <a:solidFill>
                  <a:schemeClr val="tx1"/>
                </a:solidFill>
                <a:effectLst/>
                <a:latin typeface="+mn-lt"/>
                <a:ea typeface="+mn-ea"/>
                <a:cs typeface="+mn-cs"/>
              </a:rPr>
              <a:t> to amplify returns (↑ financial leverage)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Useful for identifying whether performance comes from:</a:t>
            </a:r>
          </a:p>
          <a:p>
            <a:pPr lvl="1"/>
            <a:r>
              <a:rPr lang="en-US" sz="1200" b="1" kern="1200" dirty="0">
                <a:solidFill>
                  <a:schemeClr val="tx1"/>
                </a:solidFill>
                <a:effectLst/>
                <a:latin typeface="+mn-lt"/>
                <a:ea typeface="+mn-ea"/>
                <a:cs typeface="+mn-cs"/>
              </a:rPr>
              <a:t>Operational strength</a:t>
            </a:r>
            <a:r>
              <a:rPr lang="en-US" sz="1200" kern="1200" dirty="0">
                <a:solidFill>
                  <a:schemeClr val="tx1"/>
                </a:solidFill>
                <a:effectLst/>
                <a:latin typeface="+mn-lt"/>
                <a:ea typeface="+mn-ea"/>
                <a:cs typeface="+mn-cs"/>
              </a:rPr>
              <a:t> (profitability, efficiency)</a:t>
            </a:r>
          </a:p>
          <a:p>
            <a:pPr lvl="1"/>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financial structure</a:t>
            </a:r>
            <a:r>
              <a:rPr lang="en-US" sz="1200" kern="1200" dirty="0">
                <a:solidFill>
                  <a:schemeClr val="tx1"/>
                </a:solidFill>
                <a:effectLst/>
                <a:latin typeface="+mn-lt"/>
                <a:ea typeface="+mn-ea"/>
                <a:cs typeface="+mn-cs"/>
              </a:rPr>
              <a:t> (use of debt)</a:t>
            </a:r>
          </a:p>
          <a:p>
            <a:r>
              <a:rPr lang="en-US" sz="1200" b="1" kern="1200" dirty="0">
                <a:solidFill>
                  <a:schemeClr val="tx1"/>
                </a:solidFill>
                <a:effectLst/>
                <a:latin typeface="+mn-lt"/>
                <a:ea typeface="+mn-ea"/>
                <a:cs typeface="+mn-cs"/>
              </a:rPr>
              <a:t>Limitation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net income</a:t>
            </a:r>
            <a:r>
              <a:rPr lang="en-US" sz="1200" kern="1200" dirty="0">
                <a:solidFill>
                  <a:schemeClr val="tx1"/>
                </a:solidFill>
                <a:effectLst/>
                <a:latin typeface="+mn-lt"/>
                <a:ea typeface="+mn-ea"/>
                <a:cs typeface="+mn-cs"/>
              </a:rPr>
              <a:t>, not </a:t>
            </a:r>
            <a:r>
              <a:rPr lang="en-US" sz="1200" b="1" kern="1200" dirty="0">
                <a:solidFill>
                  <a:schemeClr val="tx1"/>
                </a:solidFill>
                <a:effectLst/>
                <a:latin typeface="+mn-lt"/>
                <a:ea typeface="+mn-ea"/>
                <a:cs typeface="+mn-cs"/>
              </a:rPr>
              <a:t>earnings without interest expense (EWI)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a:t>
            </a:r>
            <a:r>
              <a:rPr lang="en-US" sz="1200" b="1" kern="1200" dirty="0">
                <a:solidFill>
                  <a:schemeClr val="tx1"/>
                </a:solidFill>
                <a:effectLst/>
                <a:latin typeface="+mn-lt"/>
                <a:ea typeface="+mn-ea"/>
                <a:cs typeface="+mn-cs"/>
              </a:rPr>
              <a:t>financial leverage affects both margin and ROE</a:t>
            </a:r>
            <a:r>
              <a:rPr lang="en-US" sz="1200" kern="1200" dirty="0">
                <a:solidFill>
                  <a:schemeClr val="tx1"/>
                </a:solidFill>
                <a:effectLst/>
                <a:latin typeface="+mn-lt"/>
                <a:ea typeface="+mn-ea"/>
                <a:cs typeface="+mn-cs"/>
              </a:rPr>
              <a:t>, making it hard to isolate pure operating performance.</a:t>
            </a:r>
          </a:p>
          <a:p>
            <a:pPr lvl="0"/>
            <a:r>
              <a:rPr lang="en-US" sz="1200" kern="1200" dirty="0">
                <a:solidFill>
                  <a:schemeClr val="tx1"/>
                </a:solidFill>
                <a:effectLst/>
                <a:latin typeface="+mn-lt"/>
                <a:ea typeface="+mn-ea"/>
                <a:cs typeface="+mn-cs"/>
              </a:rPr>
              <a:t>Despite this, it remains a </a:t>
            </a:r>
            <a:r>
              <a:rPr lang="en-US" sz="1200" b="1" kern="1200" dirty="0">
                <a:solidFill>
                  <a:schemeClr val="tx1"/>
                </a:solidFill>
                <a:effectLst/>
                <a:latin typeface="+mn-lt"/>
                <a:ea typeface="+mn-ea"/>
                <a:cs typeface="+mn-cs"/>
              </a:rPr>
              <a:t>simple and widely used</a:t>
            </a:r>
            <a:r>
              <a:rPr lang="en-US" sz="1200" kern="1200" dirty="0">
                <a:solidFill>
                  <a:schemeClr val="tx1"/>
                </a:solidFill>
                <a:effectLst/>
                <a:latin typeface="+mn-lt"/>
                <a:ea typeface="+mn-ea"/>
                <a:cs typeface="+mn-cs"/>
              </a:rPr>
              <a:t> framework for analyzing ROE.</a:t>
            </a:r>
          </a:p>
          <a:p>
            <a:r>
              <a:rPr lang="en-US" sz="1200" b="1" kern="1200" dirty="0">
                <a:solidFill>
                  <a:schemeClr val="tx1"/>
                </a:solidFill>
                <a:effectLst/>
                <a:latin typeface="+mn-lt"/>
                <a:ea typeface="+mn-ea"/>
                <a:cs typeface="+mn-cs"/>
              </a:rPr>
              <a:t>The traditional DuPont Model uses net income instead of earnings without interest expense (EWI) </a:t>
            </a:r>
            <a:r>
              <a:rPr lang="en-US" sz="1200" kern="1200" dirty="0">
                <a:solidFill>
                  <a:schemeClr val="tx1"/>
                </a:solidFill>
                <a:effectLst/>
                <a:latin typeface="+mn-lt"/>
                <a:ea typeface="+mn-ea"/>
                <a:cs typeface="+mn-cs"/>
              </a:rPr>
              <a:t>in the profit margin component. Because net income includes interest expense, the model does not clearly separate operating performance from financing effects. As leverage increases, interest expense rises—reducing net income and profit margin—while at the same time increasing the financial leverage ratio and boosting ROE. This overlap means the model blends operating and financing effects, making it difficult to tell whether a higher ROE results from stronger operations or greater debt use. In short, the DuPont Model can misstate true operating efficiency when firms differ in their leverage levels.</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D6FA113B-BC56-432F-36C1-83FAEF51E93C}"/>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100816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B142-8BC4-7978-BA77-A5327EB4E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C2659-F77A-6AF8-AA9E-C4C1DC99F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58283-78A7-F09A-E097-67DC2C191D98}"/>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ROE increases when a firm:</a:t>
            </a:r>
          </a:p>
          <a:p>
            <a:pPr lvl="1"/>
            <a:r>
              <a:rPr lang="en-US" sz="1200" kern="1200" dirty="0">
                <a:solidFill>
                  <a:schemeClr val="tx1"/>
                </a:solidFill>
                <a:effectLst/>
                <a:latin typeface="+mn-lt"/>
                <a:ea typeface="+mn-ea"/>
                <a:cs typeface="+mn-cs"/>
              </a:rPr>
              <a:t>Earns </a:t>
            </a:r>
            <a:r>
              <a:rPr lang="en-US" sz="1200" b="1" kern="1200" dirty="0">
                <a:solidFill>
                  <a:schemeClr val="tx1"/>
                </a:solidFill>
                <a:effectLst/>
                <a:latin typeface="+mn-lt"/>
                <a:ea typeface="+mn-ea"/>
                <a:cs typeface="+mn-cs"/>
              </a:rPr>
              <a:t>more profit</a:t>
            </a:r>
            <a:r>
              <a:rPr lang="en-US" sz="1200" kern="1200" dirty="0">
                <a:solidFill>
                  <a:schemeClr val="tx1"/>
                </a:solidFill>
                <a:effectLst/>
                <a:latin typeface="+mn-lt"/>
                <a:ea typeface="+mn-ea"/>
                <a:cs typeface="+mn-cs"/>
              </a:rPr>
              <a:t> per sales dollar (↑ profit margin)</a:t>
            </a:r>
          </a:p>
          <a:p>
            <a:pPr lvl="1"/>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assets efficiently</a:t>
            </a:r>
            <a:r>
              <a:rPr lang="en-US" sz="1200" kern="1200" dirty="0">
                <a:solidFill>
                  <a:schemeClr val="tx1"/>
                </a:solidFill>
                <a:effectLst/>
                <a:latin typeface="+mn-lt"/>
                <a:ea typeface="+mn-ea"/>
                <a:cs typeface="+mn-cs"/>
              </a:rPr>
              <a:t> to generate sales (↑ asset turnover)</a:t>
            </a:r>
          </a:p>
          <a:p>
            <a:pPr lvl="1"/>
            <a:r>
              <a:rPr lang="en-US" sz="1200" kern="1200" dirty="0">
                <a:solidFill>
                  <a:schemeClr val="tx1"/>
                </a:solidFill>
                <a:effectLst/>
                <a:latin typeface="+mn-lt"/>
                <a:ea typeface="+mn-ea"/>
                <a:cs typeface="+mn-cs"/>
              </a:rPr>
              <a:t>Employs </a:t>
            </a:r>
            <a:r>
              <a:rPr lang="en-US" sz="1200" b="1" kern="1200" dirty="0">
                <a:solidFill>
                  <a:schemeClr val="tx1"/>
                </a:solidFill>
                <a:effectLst/>
                <a:latin typeface="+mn-lt"/>
                <a:ea typeface="+mn-ea"/>
                <a:cs typeface="+mn-cs"/>
              </a:rPr>
              <a:t>more leverage</a:t>
            </a:r>
            <a:r>
              <a:rPr lang="en-US" sz="1200" kern="1200" dirty="0">
                <a:solidFill>
                  <a:schemeClr val="tx1"/>
                </a:solidFill>
                <a:effectLst/>
                <a:latin typeface="+mn-lt"/>
                <a:ea typeface="+mn-ea"/>
                <a:cs typeface="+mn-cs"/>
              </a:rPr>
              <a:t> to amplify returns (↑ financial leverage)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Useful for identifying whether performance comes from:</a:t>
            </a:r>
          </a:p>
          <a:p>
            <a:pPr lvl="1"/>
            <a:r>
              <a:rPr lang="en-US" sz="1200" b="1" kern="1200" dirty="0">
                <a:solidFill>
                  <a:schemeClr val="tx1"/>
                </a:solidFill>
                <a:effectLst/>
                <a:latin typeface="+mn-lt"/>
                <a:ea typeface="+mn-ea"/>
                <a:cs typeface="+mn-cs"/>
              </a:rPr>
              <a:t>Operational strength</a:t>
            </a:r>
            <a:r>
              <a:rPr lang="en-US" sz="1200" kern="1200" dirty="0">
                <a:solidFill>
                  <a:schemeClr val="tx1"/>
                </a:solidFill>
                <a:effectLst/>
                <a:latin typeface="+mn-lt"/>
                <a:ea typeface="+mn-ea"/>
                <a:cs typeface="+mn-cs"/>
              </a:rPr>
              <a:t> (profitability, efficiency)</a:t>
            </a:r>
          </a:p>
          <a:p>
            <a:pPr lvl="1"/>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financial structure</a:t>
            </a:r>
            <a:r>
              <a:rPr lang="en-US" sz="1200" kern="1200" dirty="0">
                <a:solidFill>
                  <a:schemeClr val="tx1"/>
                </a:solidFill>
                <a:effectLst/>
                <a:latin typeface="+mn-lt"/>
                <a:ea typeface="+mn-ea"/>
                <a:cs typeface="+mn-cs"/>
              </a:rPr>
              <a:t> (use of debt)</a:t>
            </a:r>
          </a:p>
          <a:p>
            <a:r>
              <a:rPr lang="en-US" sz="1200" b="1" kern="1200" dirty="0">
                <a:solidFill>
                  <a:schemeClr val="tx1"/>
                </a:solidFill>
                <a:effectLst/>
                <a:latin typeface="+mn-lt"/>
                <a:ea typeface="+mn-ea"/>
                <a:cs typeface="+mn-cs"/>
              </a:rPr>
              <a:t>Limitation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net income</a:t>
            </a:r>
            <a:r>
              <a:rPr lang="en-US" sz="1200" kern="1200" dirty="0">
                <a:solidFill>
                  <a:schemeClr val="tx1"/>
                </a:solidFill>
                <a:effectLst/>
                <a:latin typeface="+mn-lt"/>
                <a:ea typeface="+mn-ea"/>
                <a:cs typeface="+mn-cs"/>
              </a:rPr>
              <a:t>, not </a:t>
            </a:r>
            <a:r>
              <a:rPr lang="en-US" sz="1200" b="1" kern="1200" dirty="0">
                <a:solidFill>
                  <a:schemeClr val="tx1"/>
                </a:solidFill>
                <a:effectLst/>
                <a:latin typeface="+mn-lt"/>
                <a:ea typeface="+mn-ea"/>
                <a:cs typeface="+mn-cs"/>
              </a:rPr>
              <a:t>earnings without interest expense (EWI)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a:t>
            </a:r>
            <a:r>
              <a:rPr lang="en-US" sz="1200" b="1" kern="1200" dirty="0">
                <a:solidFill>
                  <a:schemeClr val="tx1"/>
                </a:solidFill>
                <a:effectLst/>
                <a:latin typeface="+mn-lt"/>
                <a:ea typeface="+mn-ea"/>
                <a:cs typeface="+mn-cs"/>
              </a:rPr>
              <a:t>financial leverage affects both margin and ROE</a:t>
            </a:r>
            <a:r>
              <a:rPr lang="en-US" sz="1200" kern="1200" dirty="0">
                <a:solidFill>
                  <a:schemeClr val="tx1"/>
                </a:solidFill>
                <a:effectLst/>
                <a:latin typeface="+mn-lt"/>
                <a:ea typeface="+mn-ea"/>
                <a:cs typeface="+mn-cs"/>
              </a:rPr>
              <a:t>, making it hard to isolate pure operating performance.</a:t>
            </a:r>
          </a:p>
          <a:p>
            <a:pPr lvl="0"/>
            <a:r>
              <a:rPr lang="en-US" sz="1200" kern="1200" dirty="0">
                <a:solidFill>
                  <a:schemeClr val="tx1"/>
                </a:solidFill>
                <a:effectLst/>
                <a:latin typeface="+mn-lt"/>
                <a:ea typeface="+mn-ea"/>
                <a:cs typeface="+mn-cs"/>
              </a:rPr>
              <a:t>Despite this, it remains a </a:t>
            </a:r>
            <a:r>
              <a:rPr lang="en-US" sz="1200" b="1" kern="1200" dirty="0">
                <a:solidFill>
                  <a:schemeClr val="tx1"/>
                </a:solidFill>
                <a:effectLst/>
                <a:latin typeface="+mn-lt"/>
                <a:ea typeface="+mn-ea"/>
                <a:cs typeface="+mn-cs"/>
              </a:rPr>
              <a:t>simple and widely used</a:t>
            </a:r>
            <a:r>
              <a:rPr lang="en-US" sz="1200" kern="1200" dirty="0">
                <a:solidFill>
                  <a:schemeClr val="tx1"/>
                </a:solidFill>
                <a:effectLst/>
                <a:latin typeface="+mn-lt"/>
                <a:ea typeface="+mn-ea"/>
                <a:cs typeface="+mn-cs"/>
              </a:rPr>
              <a:t> framework for analyzing ROE.</a:t>
            </a:r>
          </a:p>
          <a:p>
            <a:r>
              <a:rPr lang="en-US" sz="1200" b="1" kern="1200" dirty="0">
                <a:solidFill>
                  <a:schemeClr val="tx1"/>
                </a:solidFill>
                <a:effectLst/>
                <a:latin typeface="+mn-lt"/>
                <a:ea typeface="+mn-ea"/>
                <a:cs typeface="+mn-cs"/>
              </a:rPr>
              <a:t>The traditional DuPont Model uses net income instead of earnings without interest expense (EWI) </a:t>
            </a:r>
            <a:r>
              <a:rPr lang="en-US" sz="1200" kern="1200" dirty="0">
                <a:solidFill>
                  <a:schemeClr val="tx1"/>
                </a:solidFill>
                <a:effectLst/>
                <a:latin typeface="+mn-lt"/>
                <a:ea typeface="+mn-ea"/>
                <a:cs typeface="+mn-cs"/>
              </a:rPr>
              <a:t>in the profit margin component. Because net income includes interest expense, the model does not clearly separate operating performance from financing effects. As leverage increases, interest expense rises—reducing net income and profit margin—while at the same time increasing the financial leverage ratio and boosting ROE. This overlap means the model blends operating and financing effects, making it difficult to tell whether a higher ROE results from stronger operations or greater debt use. In short, the DuPont Model can misstate true operating efficiency when firms differ in their leverage levels.</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99957978-FB12-FD7D-09F7-84A3ED78758E}"/>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405573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6918-1D88-737D-6460-B8EA67BE6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AFCE9-1911-C7A9-38F1-FA4DC9BD2F4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B8E0A2F-6C99-328A-DBE8-DE030219AB16}"/>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CB8E0A2F-6C99-328A-DBE8-DE030219AB16}"/>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2B7B8E64-27AE-8185-F564-C3B8AE2ECF27}"/>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301781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2DA2-34DE-E696-A01E-00EE21F41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02806-43F0-749E-995B-F436C085CAB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2FE92B3B-FE93-5D27-2E66-D2CD1579580F}"/>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2FE92B3B-FE93-5D27-2E66-D2CD1579580F}"/>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B5C0A1BE-63F1-9A11-B414-94B4F15BDC6D}"/>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125265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F418-BF58-FCDE-D08E-1051F7459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5A6C3-5DBC-D9D8-1726-E631E6181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A60A0-7B99-6D80-642F-1EDFDDECD935}"/>
              </a:ext>
            </a:extLst>
          </p:cNvPr>
          <p:cNvSpPr>
            <a:spLocks noGrp="1"/>
          </p:cNvSpPr>
          <p:nvPr>
            <p:ph type="body" idx="1"/>
          </p:nvPr>
        </p:nvSpPr>
        <p:spPr/>
        <p:txBody>
          <a:bodyPr/>
          <a:lstStyle/>
          <a:p>
            <a:pPr marL="371475" indent="-208915">
              <a:lnSpc>
                <a:spcPts val="2900"/>
              </a:lnSpc>
              <a:spcBef>
                <a:spcPts val="110"/>
              </a:spcBef>
              <a:buFont typeface="Arial"/>
              <a:buChar char="•"/>
              <a:tabLst>
                <a:tab pos="371475" algn="l"/>
              </a:tabLst>
            </a:pPr>
            <a:r>
              <a:rPr lang="en-US" sz="1200" b="1" dirty="0">
                <a:solidFill>
                  <a:srgbClr val="080E18"/>
                </a:solidFill>
                <a:latin typeface="Arial" panose="020B0604020202020204" pitchFamily="34" charset="0"/>
                <a:cs typeface="Arial" panose="020B0604020202020204" pitchFamily="34" charset="0"/>
              </a:rPr>
              <a:t>Default</a:t>
            </a:r>
            <a:r>
              <a:rPr lang="en-US" sz="1200" b="1" spc="-19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pPr marL="372745" marR="1389380" indent="1270">
              <a:lnSpc>
                <a:spcPts val="2410"/>
              </a:lnSpc>
              <a:spcBef>
                <a:spcPts val="335"/>
              </a:spcBef>
            </a:pPr>
            <a:r>
              <a:rPr lang="en-US" sz="1200" spc="100" dirty="0">
                <a:solidFill>
                  <a:srgbClr val="1F211D"/>
                </a:solidFill>
                <a:latin typeface="Arial" panose="020B0604020202020204" pitchFamily="34" charset="0"/>
                <a:cs typeface="Arial" panose="020B0604020202020204" pitchFamily="34" charset="0"/>
              </a:rPr>
              <a:t>The</a:t>
            </a:r>
            <a:r>
              <a:rPr lang="en-US" sz="1200" spc="-7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probability</a:t>
            </a:r>
            <a:r>
              <a:rPr lang="en-US" sz="1200" spc="175" dirty="0">
                <a:solidFill>
                  <a:srgbClr val="1F211D"/>
                </a:solidFill>
                <a:latin typeface="Arial" panose="020B0604020202020204" pitchFamily="34" charset="0"/>
                <a:cs typeface="Arial" panose="020B0604020202020204" pitchFamily="34" charset="0"/>
              </a:rPr>
              <a:t> </a:t>
            </a:r>
            <a:r>
              <a:rPr lang="en-US" sz="1200" spc="125" dirty="0">
                <a:solidFill>
                  <a:srgbClr val="1F211D"/>
                </a:solidFill>
                <a:latin typeface="Arial" panose="020B0604020202020204" pitchFamily="34" charset="0"/>
                <a:cs typeface="Arial" panose="020B0604020202020204" pitchFamily="34" charset="0"/>
              </a:rPr>
              <a:t>that</a:t>
            </a:r>
            <a:r>
              <a:rPr lang="en-US" sz="1200" dirty="0">
                <a:solidFill>
                  <a:srgbClr val="1F211D"/>
                </a:solidFill>
                <a:latin typeface="Arial" panose="020B0604020202020204" pitchFamily="34" charset="0"/>
                <a:cs typeface="Arial" panose="020B0604020202020204" pitchFamily="34" charset="0"/>
              </a:rPr>
              <a:t> </a:t>
            </a:r>
            <a:r>
              <a:rPr lang="en-US" sz="1200" spc="135" dirty="0">
                <a:solidFill>
                  <a:srgbClr val="1F211D"/>
                </a:solidFill>
                <a:latin typeface="Arial" panose="020B0604020202020204" pitchFamily="34" charset="0"/>
                <a:cs typeface="Arial" panose="020B0604020202020204" pitchFamily="34" charset="0"/>
              </a:rPr>
              <a:t>the</a:t>
            </a:r>
            <a:r>
              <a:rPr lang="en-US" sz="1200" spc="-175"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firm </a:t>
            </a:r>
            <a:r>
              <a:rPr lang="en-US" sz="1200" spc="95" dirty="0">
                <a:solidFill>
                  <a:srgbClr val="1F211D"/>
                </a:solidFill>
                <a:latin typeface="Arial" panose="020B0604020202020204" pitchFamily="34" charset="0"/>
                <a:cs typeface="Arial" panose="020B0604020202020204" pitchFamily="34" charset="0"/>
              </a:rPr>
              <a:t>cannot</a:t>
            </a:r>
            <a:r>
              <a:rPr lang="en-US" sz="1200" spc="-40"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me</a:t>
            </a:r>
            <a:r>
              <a:rPr lang="en-US" sz="1200" spc="60" dirty="0">
                <a:solidFill>
                  <a:srgbClr val="33332F"/>
                </a:solidFill>
                <a:latin typeface="Arial" panose="020B0604020202020204" pitchFamily="34" charset="0"/>
                <a:cs typeface="Arial" panose="020B0604020202020204" pitchFamily="34" charset="0"/>
              </a:rPr>
              <a:t>et</a:t>
            </a:r>
            <a:r>
              <a:rPr lang="en-US" sz="1200" spc="50" dirty="0">
                <a:solidFill>
                  <a:srgbClr val="33332F"/>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interest</a:t>
            </a:r>
            <a:r>
              <a:rPr lang="en-US" sz="1200" spc="-7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or</a:t>
            </a:r>
            <a:r>
              <a:rPr lang="en-US" sz="1200" spc="-100" dirty="0">
                <a:solidFill>
                  <a:srgbClr val="1F211D"/>
                </a:solidFill>
                <a:latin typeface="Arial" panose="020B0604020202020204" pitchFamily="34" charset="0"/>
                <a:cs typeface="Arial" panose="020B0604020202020204" pitchFamily="34" charset="0"/>
              </a:rPr>
              <a:t> </a:t>
            </a:r>
            <a:r>
              <a:rPr lang="en-US" sz="1200" spc="-10" dirty="0">
                <a:solidFill>
                  <a:srgbClr val="1F211D"/>
                </a:solidFill>
                <a:latin typeface="Arial" panose="020B0604020202020204" pitchFamily="34" charset="0"/>
                <a:cs typeface="Arial" panose="020B0604020202020204" pitchFamily="34" charset="0"/>
              </a:rPr>
              <a:t>principal </a:t>
            </a:r>
            <a:r>
              <a:rPr lang="en-US" sz="1200" spc="60" dirty="0">
                <a:solidFill>
                  <a:srgbClr val="1F211D"/>
                </a:solidFill>
                <a:latin typeface="Arial" panose="020B0604020202020204" pitchFamily="34" charset="0"/>
                <a:cs typeface="Arial" panose="020B0604020202020204" pitchFamily="34" charset="0"/>
              </a:rPr>
              <a:t>payments.</a:t>
            </a:r>
            <a:endParaRPr lang="en-US" sz="1200" dirty="0">
              <a:latin typeface="Arial" panose="020B0604020202020204" pitchFamily="34" charset="0"/>
              <a:cs typeface="Arial" panose="020B0604020202020204" pitchFamily="34" charset="0"/>
            </a:endParaRPr>
          </a:p>
          <a:p>
            <a:pPr marL="381635" indent="-219075">
              <a:lnSpc>
                <a:spcPts val="2900"/>
              </a:lnSpc>
              <a:buFont typeface="Arial"/>
              <a:buChar char="•"/>
              <a:tabLst>
                <a:tab pos="381635" algn="l"/>
              </a:tabLst>
            </a:pPr>
            <a:r>
              <a:rPr lang="en-US" sz="1200" b="1" spc="-10" dirty="0">
                <a:solidFill>
                  <a:srgbClr val="080E18"/>
                </a:solidFill>
                <a:latin typeface="Arial" panose="020B0604020202020204" pitchFamily="34" charset="0"/>
                <a:cs typeface="Arial" panose="020B0604020202020204" pitchFamily="34" charset="0"/>
              </a:rPr>
              <a:t>Amplification:</a:t>
            </a:r>
            <a:endParaRPr lang="en-US" sz="1200" dirty="0">
              <a:latin typeface="Arial" panose="020B0604020202020204" pitchFamily="34" charset="0"/>
              <a:cs typeface="Arial" panose="020B0604020202020204" pitchFamily="34" charset="0"/>
            </a:endParaRPr>
          </a:p>
          <a:p>
            <a:pPr marL="381635" marR="1075690" indent="6985">
              <a:lnSpc>
                <a:spcPts val="2410"/>
              </a:lnSpc>
              <a:spcBef>
                <a:spcPts val="335"/>
              </a:spcBef>
            </a:pPr>
            <a:r>
              <a:rPr lang="en-US" sz="1200" spc="55" dirty="0">
                <a:solidFill>
                  <a:srgbClr val="1F211D"/>
                </a:solidFill>
                <a:latin typeface="Arial" panose="020B0604020202020204" pitchFamily="34" charset="0"/>
                <a:cs typeface="Arial" panose="020B0604020202020204" pitchFamily="34" charset="0"/>
              </a:rPr>
              <a:t>In</a:t>
            </a:r>
            <a:r>
              <a:rPr lang="en-US" sz="1200" spc="-35"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downturns,</a:t>
            </a:r>
            <a:r>
              <a:rPr lang="en-US" sz="1200" spc="1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leverage</a:t>
            </a:r>
            <a:r>
              <a:rPr lang="en-US" sz="1200" spc="10" dirty="0">
                <a:solidFill>
                  <a:srgbClr val="1F211D"/>
                </a:solidFill>
                <a:latin typeface="Arial" panose="020B0604020202020204" pitchFamily="34" charset="0"/>
                <a:cs typeface="Arial" panose="020B0604020202020204" pitchFamily="34" charset="0"/>
              </a:rPr>
              <a:t> </a:t>
            </a:r>
            <a:r>
              <a:rPr lang="en-US" sz="1200" spc="75" dirty="0">
                <a:solidFill>
                  <a:srgbClr val="1F211D"/>
                </a:solidFill>
                <a:latin typeface="Arial" panose="020B0604020202020204" pitchFamily="34" charset="0"/>
                <a:cs typeface="Arial" panose="020B0604020202020204" pitchFamily="34" charset="0"/>
              </a:rPr>
              <a:t>makes</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poor </a:t>
            </a:r>
            <a:r>
              <a:rPr lang="en-US" sz="1200" spc="65" dirty="0">
                <a:solidFill>
                  <a:srgbClr val="1F211D"/>
                </a:solidFill>
                <a:latin typeface="Arial" panose="020B0604020202020204" pitchFamily="34" charset="0"/>
                <a:cs typeface="Arial" panose="020B0604020202020204" pitchFamily="34" charset="0"/>
              </a:rPr>
              <a:t>performance</a:t>
            </a:r>
            <a:r>
              <a:rPr lang="en-US" sz="1200" spc="-8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worse,</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potentially </a:t>
            </a:r>
            <a:r>
              <a:rPr lang="en-US" sz="1200" spc="70" dirty="0">
                <a:solidFill>
                  <a:srgbClr val="1F211D"/>
                </a:solidFill>
                <a:latin typeface="Arial" panose="020B0604020202020204" pitchFamily="34" charset="0"/>
                <a:cs typeface="Arial" panose="020B0604020202020204" pitchFamily="34" charset="0"/>
              </a:rPr>
              <a:t>spiraling</a:t>
            </a:r>
            <a:r>
              <a:rPr lang="en-US" sz="1200" spc="-10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into</a:t>
            </a:r>
            <a:r>
              <a:rPr lang="en-US" sz="1200" spc="-29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financial</a:t>
            </a:r>
            <a:r>
              <a:rPr lang="en-US" sz="1200" spc="-13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distress.</a:t>
            </a:r>
            <a:endParaRPr lang="en-US" sz="1200" dirty="0">
              <a:latin typeface="Arial" panose="020B0604020202020204" pitchFamily="34" charset="0"/>
              <a:cs typeface="Arial" panose="020B0604020202020204" pitchFamily="34" charset="0"/>
            </a:endParaRPr>
          </a:p>
          <a:p>
            <a:pPr marL="374650" indent="-212090">
              <a:lnSpc>
                <a:spcPts val="2900"/>
              </a:lnSpc>
              <a:buFont typeface="Arial"/>
              <a:buChar char="•"/>
              <a:tabLst>
                <a:tab pos="374650" algn="l"/>
              </a:tabLst>
            </a:pPr>
            <a:r>
              <a:rPr lang="en-US" sz="1200" b="1" spc="65" dirty="0">
                <a:solidFill>
                  <a:srgbClr val="080E18"/>
                </a:solidFill>
                <a:latin typeface="Arial" panose="020B0604020202020204" pitchFamily="34" charset="0"/>
                <a:cs typeface="Arial" panose="020B0604020202020204" pitchFamily="34" charset="0"/>
              </a:rPr>
              <a:t>The</a:t>
            </a:r>
            <a:r>
              <a:rPr lang="en-US" sz="1200" b="1" spc="-245" dirty="0">
                <a:solidFill>
                  <a:srgbClr val="080E18"/>
                </a:solidFill>
                <a:latin typeface="Arial" panose="020B0604020202020204" pitchFamily="34" charset="0"/>
                <a:cs typeface="Arial" panose="020B0604020202020204" pitchFamily="34" charset="0"/>
              </a:rPr>
              <a:t> </a:t>
            </a:r>
            <a:r>
              <a:rPr lang="en-US" sz="1200" b="1" spc="-25" dirty="0">
                <a:solidFill>
                  <a:srgbClr val="080E18"/>
                </a:solidFill>
                <a:latin typeface="Arial" panose="020B0604020202020204" pitchFamily="34" charset="0"/>
                <a:cs typeface="Arial" panose="020B0604020202020204" pitchFamily="34" charset="0"/>
              </a:rPr>
              <a:t>Ultimate</a:t>
            </a:r>
            <a:r>
              <a:rPr lang="en-US" sz="1200" b="1" spc="-14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Cost:</a:t>
            </a:r>
            <a:endParaRPr lang="en-US" sz="1200" dirty="0">
              <a:latin typeface="Arial" panose="020B0604020202020204" pitchFamily="34" charset="0"/>
              <a:cs typeface="Arial" panose="020B0604020202020204" pitchFamily="34" charset="0"/>
            </a:endParaRPr>
          </a:p>
          <a:p>
            <a:pPr marL="372745" marR="1300480" indent="16510">
              <a:lnSpc>
                <a:spcPts val="2410"/>
              </a:lnSpc>
              <a:spcBef>
                <a:spcPts val="335"/>
              </a:spcBef>
            </a:pPr>
            <a:r>
              <a:rPr lang="en-US" sz="1200" dirty="0">
                <a:solidFill>
                  <a:srgbClr val="1F211D"/>
                </a:solidFill>
                <a:latin typeface="Arial" panose="020B0604020202020204" pitchFamily="34" charset="0"/>
                <a:cs typeface="Arial" panose="020B0604020202020204" pitchFamily="34" charset="0"/>
              </a:rPr>
              <a:t>Excessive</a:t>
            </a:r>
            <a:r>
              <a:rPr lang="en-US" sz="1200" spc="-125" dirty="0">
                <a:solidFill>
                  <a:srgbClr val="1F211D"/>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debt</a:t>
            </a:r>
            <a:r>
              <a:rPr lang="en-US" sz="1200" spc="-25"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leads</a:t>
            </a:r>
            <a:r>
              <a:rPr lang="en-US" sz="1200" spc="-30" dirty="0">
                <a:solidFill>
                  <a:srgbClr val="1F211D"/>
                </a:solidFill>
                <a:latin typeface="Arial" panose="020B0604020202020204" pitchFamily="34" charset="0"/>
                <a:cs typeface="Arial" panose="020B0604020202020204" pitchFamily="34" charset="0"/>
              </a:rPr>
              <a:t> </a:t>
            </a:r>
            <a:r>
              <a:rPr lang="en-US" sz="1200" spc="35" dirty="0">
                <a:solidFill>
                  <a:srgbClr val="1F211D"/>
                </a:solidFill>
                <a:latin typeface="Arial" panose="020B0604020202020204" pitchFamily="34" charset="0"/>
                <a:cs typeface="Arial" panose="020B0604020202020204" pitchFamily="34" charset="0"/>
              </a:rPr>
              <a:t>to </a:t>
            </a:r>
            <a:r>
              <a:rPr lang="en-US" sz="1200" spc="55" dirty="0">
                <a:solidFill>
                  <a:srgbClr val="1F211D"/>
                </a:solidFill>
                <a:latin typeface="Arial" panose="020B0604020202020204" pitchFamily="34" charset="0"/>
                <a:cs typeface="Arial" panose="020B0604020202020204" pitchFamily="34" charset="0"/>
              </a:rPr>
              <a:t>bankruptcy,</a:t>
            </a:r>
            <a:r>
              <a:rPr lang="en-US" sz="1200" spc="50"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where</a:t>
            </a:r>
            <a:r>
              <a:rPr lang="en-US" sz="1200" spc="-7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equity</a:t>
            </a:r>
            <a:r>
              <a:rPr lang="en-US" sz="1200" spc="-18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value</a:t>
            </a:r>
            <a:r>
              <a:rPr lang="en-US" sz="1200" spc="-75" dirty="0">
                <a:solidFill>
                  <a:srgbClr val="1F211D"/>
                </a:solidFill>
                <a:latin typeface="Arial" panose="020B0604020202020204" pitchFamily="34" charset="0"/>
                <a:cs typeface="Arial" panose="020B0604020202020204" pitchFamily="34" charset="0"/>
              </a:rPr>
              <a:t> </a:t>
            </a:r>
            <a:r>
              <a:rPr lang="en-US" sz="1200" spc="-25" dirty="0">
                <a:solidFill>
                  <a:srgbClr val="1F211D"/>
                </a:solidFill>
                <a:latin typeface="Arial" panose="020B0604020202020204" pitchFamily="34" charset="0"/>
                <a:cs typeface="Arial" panose="020B0604020202020204" pitchFamily="34" charset="0"/>
              </a:rPr>
              <a:t>is </a:t>
            </a:r>
            <a:r>
              <a:rPr lang="en-US" sz="1200" spc="90" dirty="0">
                <a:solidFill>
                  <a:srgbClr val="1F211D"/>
                </a:solidFill>
                <a:latin typeface="Arial" panose="020B0604020202020204" pitchFamily="34" charset="0"/>
                <a:cs typeface="Arial" panose="020B0604020202020204" pitchFamily="34" charset="0"/>
              </a:rPr>
              <a:t>often</a:t>
            </a:r>
            <a:r>
              <a:rPr lang="en-US" sz="1200" spc="-20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wiped</a:t>
            </a:r>
            <a:r>
              <a:rPr lang="en-US" sz="1200" spc="-30"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out</a:t>
            </a:r>
            <a:r>
              <a:rPr lang="en-US" sz="1200" spc="-95" dirty="0">
                <a:solidFill>
                  <a:srgbClr val="1F211D"/>
                </a:solidFill>
                <a:latin typeface="Arial" panose="020B0604020202020204" pitchFamily="34" charset="0"/>
                <a:cs typeface="Arial" panose="020B0604020202020204" pitchFamily="34" charset="0"/>
              </a:rPr>
              <a:t> </a:t>
            </a:r>
            <a:r>
              <a:rPr lang="en-US" sz="1200" spc="45" dirty="0">
                <a:solidFill>
                  <a:srgbClr val="1F211D"/>
                </a:solidFill>
                <a:latin typeface="Arial" panose="020B0604020202020204" pitchFamily="34" charset="0"/>
                <a:cs typeface="Arial" panose="020B0604020202020204" pitchFamily="34" charset="0"/>
              </a:rPr>
              <a:t>entirely.</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2A57AB8-9B1E-7A95-5831-7A19161A1285}"/>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88564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F696-BCD8-4E7B-A954-162F5C9C9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D1C05-DC90-DF6C-9D6A-04F304BDD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7545E-9519-643C-DC04-6AF780757B43}"/>
              </a:ext>
            </a:extLst>
          </p:cNvPr>
          <p:cNvSpPr>
            <a:spLocks noGrp="1"/>
          </p:cNvSpPr>
          <p:nvPr>
            <p:ph type="body" idx="1"/>
          </p:nvPr>
        </p:nvSpPr>
        <p:spPr/>
        <p:txBody>
          <a:bodyPr/>
          <a:lstStyle/>
          <a:p>
            <a:pPr marL="371475" indent="-208915">
              <a:lnSpc>
                <a:spcPts val="2900"/>
              </a:lnSpc>
              <a:spcBef>
                <a:spcPts val="110"/>
              </a:spcBef>
              <a:buFont typeface="Arial"/>
              <a:buChar char="•"/>
              <a:tabLst>
                <a:tab pos="371475" algn="l"/>
              </a:tabLst>
            </a:pPr>
            <a:r>
              <a:rPr lang="en-US" sz="1200" b="1" dirty="0">
                <a:solidFill>
                  <a:srgbClr val="080E18"/>
                </a:solidFill>
                <a:latin typeface="Arial" panose="020B0604020202020204" pitchFamily="34" charset="0"/>
                <a:cs typeface="Arial" panose="020B0604020202020204" pitchFamily="34" charset="0"/>
              </a:rPr>
              <a:t>Default</a:t>
            </a:r>
            <a:r>
              <a:rPr lang="en-US" sz="1200" b="1" spc="-19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pPr marL="372745" marR="1389380" indent="1270">
              <a:lnSpc>
                <a:spcPts val="2410"/>
              </a:lnSpc>
              <a:spcBef>
                <a:spcPts val="335"/>
              </a:spcBef>
            </a:pPr>
            <a:r>
              <a:rPr lang="en-US" sz="1200" spc="100" dirty="0">
                <a:solidFill>
                  <a:srgbClr val="1F211D"/>
                </a:solidFill>
                <a:latin typeface="Arial" panose="020B0604020202020204" pitchFamily="34" charset="0"/>
                <a:cs typeface="Arial" panose="020B0604020202020204" pitchFamily="34" charset="0"/>
              </a:rPr>
              <a:t>The</a:t>
            </a:r>
            <a:r>
              <a:rPr lang="en-US" sz="1200" spc="-7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probability</a:t>
            </a:r>
            <a:r>
              <a:rPr lang="en-US" sz="1200" spc="175" dirty="0">
                <a:solidFill>
                  <a:srgbClr val="1F211D"/>
                </a:solidFill>
                <a:latin typeface="Arial" panose="020B0604020202020204" pitchFamily="34" charset="0"/>
                <a:cs typeface="Arial" panose="020B0604020202020204" pitchFamily="34" charset="0"/>
              </a:rPr>
              <a:t> </a:t>
            </a:r>
            <a:r>
              <a:rPr lang="en-US" sz="1200" spc="125" dirty="0">
                <a:solidFill>
                  <a:srgbClr val="1F211D"/>
                </a:solidFill>
                <a:latin typeface="Arial" panose="020B0604020202020204" pitchFamily="34" charset="0"/>
                <a:cs typeface="Arial" panose="020B0604020202020204" pitchFamily="34" charset="0"/>
              </a:rPr>
              <a:t>that</a:t>
            </a:r>
            <a:r>
              <a:rPr lang="en-US" sz="1200" dirty="0">
                <a:solidFill>
                  <a:srgbClr val="1F211D"/>
                </a:solidFill>
                <a:latin typeface="Arial" panose="020B0604020202020204" pitchFamily="34" charset="0"/>
                <a:cs typeface="Arial" panose="020B0604020202020204" pitchFamily="34" charset="0"/>
              </a:rPr>
              <a:t> </a:t>
            </a:r>
            <a:r>
              <a:rPr lang="en-US" sz="1200" spc="135" dirty="0">
                <a:solidFill>
                  <a:srgbClr val="1F211D"/>
                </a:solidFill>
                <a:latin typeface="Arial" panose="020B0604020202020204" pitchFamily="34" charset="0"/>
                <a:cs typeface="Arial" panose="020B0604020202020204" pitchFamily="34" charset="0"/>
              </a:rPr>
              <a:t>the</a:t>
            </a:r>
            <a:r>
              <a:rPr lang="en-US" sz="1200" spc="-175"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firm </a:t>
            </a:r>
            <a:r>
              <a:rPr lang="en-US" sz="1200" spc="95" dirty="0">
                <a:solidFill>
                  <a:srgbClr val="1F211D"/>
                </a:solidFill>
                <a:latin typeface="Arial" panose="020B0604020202020204" pitchFamily="34" charset="0"/>
                <a:cs typeface="Arial" panose="020B0604020202020204" pitchFamily="34" charset="0"/>
              </a:rPr>
              <a:t>cannot</a:t>
            </a:r>
            <a:r>
              <a:rPr lang="en-US" sz="1200" spc="-40"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me</a:t>
            </a:r>
            <a:r>
              <a:rPr lang="en-US" sz="1200" spc="60" dirty="0">
                <a:solidFill>
                  <a:srgbClr val="33332F"/>
                </a:solidFill>
                <a:latin typeface="Arial" panose="020B0604020202020204" pitchFamily="34" charset="0"/>
                <a:cs typeface="Arial" panose="020B0604020202020204" pitchFamily="34" charset="0"/>
              </a:rPr>
              <a:t>et</a:t>
            </a:r>
            <a:r>
              <a:rPr lang="en-US" sz="1200" spc="50" dirty="0">
                <a:solidFill>
                  <a:srgbClr val="33332F"/>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interest</a:t>
            </a:r>
            <a:r>
              <a:rPr lang="en-US" sz="1200" spc="-7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or</a:t>
            </a:r>
            <a:r>
              <a:rPr lang="en-US" sz="1200" spc="-100" dirty="0">
                <a:solidFill>
                  <a:srgbClr val="1F211D"/>
                </a:solidFill>
                <a:latin typeface="Arial" panose="020B0604020202020204" pitchFamily="34" charset="0"/>
                <a:cs typeface="Arial" panose="020B0604020202020204" pitchFamily="34" charset="0"/>
              </a:rPr>
              <a:t> </a:t>
            </a:r>
            <a:r>
              <a:rPr lang="en-US" sz="1200" spc="-10" dirty="0">
                <a:solidFill>
                  <a:srgbClr val="1F211D"/>
                </a:solidFill>
                <a:latin typeface="Arial" panose="020B0604020202020204" pitchFamily="34" charset="0"/>
                <a:cs typeface="Arial" panose="020B0604020202020204" pitchFamily="34" charset="0"/>
              </a:rPr>
              <a:t>principal </a:t>
            </a:r>
            <a:r>
              <a:rPr lang="en-US" sz="1200" spc="60" dirty="0">
                <a:solidFill>
                  <a:srgbClr val="1F211D"/>
                </a:solidFill>
                <a:latin typeface="Arial" panose="020B0604020202020204" pitchFamily="34" charset="0"/>
                <a:cs typeface="Arial" panose="020B0604020202020204" pitchFamily="34" charset="0"/>
              </a:rPr>
              <a:t>payments.</a:t>
            </a:r>
            <a:endParaRPr lang="en-US" sz="1200" dirty="0">
              <a:latin typeface="Arial" panose="020B0604020202020204" pitchFamily="34" charset="0"/>
              <a:cs typeface="Arial" panose="020B0604020202020204" pitchFamily="34" charset="0"/>
            </a:endParaRPr>
          </a:p>
          <a:p>
            <a:pPr marL="381635" indent="-219075">
              <a:lnSpc>
                <a:spcPts val="2900"/>
              </a:lnSpc>
              <a:buFont typeface="Arial"/>
              <a:buChar char="•"/>
              <a:tabLst>
                <a:tab pos="381635" algn="l"/>
              </a:tabLst>
            </a:pPr>
            <a:r>
              <a:rPr lang="en-US" sz="1200" b="1" spc="-10" dirty="0">
                <a:solidFill>
                  <a:srgbClr val="080E18"/>
                </a:solidFill>
                <a:latin typeface="Arial" panose="020B0604020202020204" pitchFamily="34" charset="0"/>
                <a:cs typeface="Arial" panose="020B0604020202020204" pitchFamily="34" charset="0"/>
              </a:rPr>
              <a:t>Amplification:</a:t>
            </a:r>
            <a:endParaRPr lang="en-US" sz="1200" dirty="0">
              <a:latin typeface="Arial" panose="020B0604020202020204" pitchFamily="34" charset="0"/>
              <a:cs typeface="Arial" panose="020B0604020202020204" pitchFamily="34" charset="0"/>
            </a:endParaRPr>
          </a:p>
          <a:p>
            <a:pPr marL="381635" marR="1075690" indent="6985">
              <a:lnSpc>
                <a:spcPts val="2410"/>
              </a:lnSpc>
              <a:spcBef>
                <a:spcPts val="335"/>
              </a:spcBef>
            </a:pPr>
            <a:r>
              <a:rPr lang="en-US" sz="1200" spc="55" dirty="0">
                <a:solidFill>
                  <a:srgbClr val="1F211D"/>
                </a:solidFill>
                <a:latin typeface="Arial" panose="020B0604020202020204" pitchFamily="34" charset="0"/>
                <a:cs typeface="Arial" panose="020B0604020202020204" pitchFamily="34" charset="0"/>
              </a:rPr>
              <a:t>In</a:t>
            </a:r>
            <a:r>
              <a:rPr lang="en-US" sz="1200" spc="-35"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downturns,</a:t>
            </a:r>
            <a:r>
              <a:rPr lang="en-US" sz="1200" spc="1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leverage</a:t>
            </a:r>
            <a:r>
              <a:rPr lang="en-US" sz="1200" spc="10" dirty="0">
                <a:solidFill>
                  <a:srgbClr val="1F211D"/>
                </a:solidFill>
                <a:latin typeface="Arial" panose="020B0604020202020204" pitchFamily="34" charset="0"/>
                <a:cs typeface="Arial" panose="020B0604020202020204" pitchFamily="34" charset="0"/>
              </a:rPr>
              <a:t> </a:t>
            </a:r>
            <a:r>
              <a:rPr lang="en-US" sz="1200" spc="75" dirty="0">
                <a:solidFill>
                  <a:srgbClr val="1F211D"/>
                </a:solidFill>
                <a:latin typeface="Arial" panose="020B0604020202020204" pitchFamily="34" charset="0"/>
                <a:cs typeface="Arial" panose="020B0604020202020204" pitchFamily="34" charset="0"/>
              </a:rPr>
              <a:t>makes</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poor </a:t>
            </a:r>
            <a:r>
              <a:rPr lang="en-US" sz="1200" spc="65" dirty="0">
                <a:solidFill>
                  <a:srgbClr val="1F211D"/>
                </a:solidFill>
                <a:latin typeface="Arial" panose="020B0604020202020204" pitchFamily="34" charset="0"/>
                <a:cs typeface="Arial" panose="020B0604020202020204" pitchFamily="34" charset="0"/>
              </a:rPr>
              <a:t>performance</a:t>
            </a:r>
            <a:r>
              <a:rPr lang="en-US" sz="1200" spc="-8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worse,</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potentially </a:t>
            </a:r>
            <a:r>
              <a:rPr lang="en-US" sz="1200" spc="70" dirty="0">
                <a:solidFill>
                  <a:srgbClr val="1F211D"/>
                </a:solidFill>
                <a:latin typeface="Arial" panose="020B0604020202020204" pitchFamily="34" charset="0"/>
                <a:cs typeface="Arial" panose="020B0604020202020204" pitchFamily="34" charset="0"/>
              </a:rPr>
              <a:t>spiraling</a:t>
            </a:r>
            <a:r>
              <a:rPr lang="en-US" sz="1200" spc="-10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into</a:t>
            </a:r>
            <a:r>
              <a:rPr lang="en-US" sz="1200" spc="-29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financial</a:t>
            </a:r>
            <a:r>
              <a:rPr lang="en-US" sz="1200" spc="-13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distress.</a:t>
            </a:r>
            <a:endParaRPr lang="en-US" sz="1200" dirty="0">
              <a:latin typeface="Arial" panose="020B0604020202020204" pitchFamily="34" charset="0"/>
              <a:cs typeface="Arial" panose="020B0604020202020204" pitchFamily="34" charset="0"/>
            </a:endParaRPr>
          </a:p>
          <a:p>
            <a:pPr marL="374650" indent="-212090">
              <a:lnSpc>
                <a:spcPts val="2900"/>
              </a:lnSpc>
              <a:buFont typeface="Arial"/>
              <a:buChar char="•"/>
              <a:tabLst>
                <a:tab pos="374650" algn="l"/>
              </a:tabLst>
            </a:pPr>
            <a:r>
              <a:rPr lang="en-US" sz="1200" b="1" spc="65" dirty="0">
                <a:solidFill>
                  <a:srgbClr val="080E18"/>
                </a:solidFill>
                <a:latin typeface="Arial" panose="020B0604020202020204" pitchFamily="34" charset="0"/>
                <a:cs typeface="Arial" panose="020B0604020202020204" pitchFamily="34" charset="0"/>
              </a:rPr>
              <a:t>The</a:t>
            </a:r>
            <a:r>
              <a:rPr lang="en-US" sz="1200" b="1" spc="-245" dirty="0">
                <a:solidFill>
                  <a:srgbClr val="080E18"/>
                </a:solidFill>
                <a:latin typeface="Arial" panose="020B0604020202020204" pitchFamily="34" charset="0"/>
                <a:cs typeface="Arial" panose="020B0604020202020204" pitchFamily="34" charset="0"/>
              </a:rPr>
              <a:t> </a:t>
            </a:r>
            <a:r>
              <a:rPr lang="en-US" sz="1200" b="1" spc="-25" dirty="0">
                <a:solidFill>
                  <a:srgbClr val="080E18"/>
                </a:solidFill>
                <a:latin typeface="Arial" panose="020B0604020202020204" pitchFamily="34" charset="0"/>
                <a:cs typeface="Arial" panose="020B0604020202020204" pitchFamily="34" charset="0"/>
              </a:rPr>
              <a:t>Ultimate</a:t>
            </a:r>
            <a:r>
              <a:rPr lang="en-US" sz="1200" b="1" spc="-14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Cost:</a:t>
            </a:r>
            <a:endParaRPr lang="en-US" sz="1200" dirty="0">
              <a:latin typeface="Arial" panose="020B0604020202020204" pitchFamily="34" charset="0"/>
              <a:cs typeface="Arial" panose="020B0604020202020204" pitchFamily="34" charset="0"/>
            </a:endParaRPr>
          </a:p>
          <a:p>
            <a:pPr marL="372745" marR="1300480" indent="16510">
              <a:lnSpc>
                <a:spcPts val="2410"/>
              </a:lnSpc>
              <a:spcBef>
                <a:spcPts val="335"/>
              </a:spcBef>
            </a:pPr>
            <a:r>
              <a:rPr lang="en-US" sz="1200" dirty="0">
                <a:solidFill>
                  <a:srgbClr val="1F211D"/>
                </a:solidFill>
                <a:latin typeface="Arial" panose="020B0604020202020204" pitchFamily="34" charset="0"/>
                <a:cs typeface="Arial" panose="020B0604020202020204" pitchFamily="34" charset="0"/>
              </a:rPr>
              <a:t>Excessive</a:t>
            </a:r>
            <a:r>
              <a:rPr lang="en-US" sz="1200" spc="-125" dirty="0">
                <a:solidFill>
                  <a:srgbClr val="1F211D"/>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debt</a:t>
            </a:r>
            <a:r>
              <a:rPr lang="en-US" sz="1200" spc="-25"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leads</a:t>
            </a:r>
            <a:r>
              <a:rPr lang="en-US" sz="1200" spc="-30" dirty="0">
                <a:solidFill>
                  <a:srgbClr val="1F211D"/>
                </a:solidFill>
                <a:latin typeface="Arial" panose="020B0604020202020204" pitchFamily="34" charset="0"/>
                <a:cs typeface="Arial" panose="020B0604020202020204" pitchFamily="34" charset="0"/>
              </a:rPr>
              <a:t> </a:t>
            </a:r>
            <a:r>
              <a:rPr lang="en-US" sz="1200" spc="35" dirty="0">
                <a:solidFill>
                  <a:srgbClr val="1F211D"/>
                </a:solidFill>
                <a:latin typeface="Arial" panose="020B0604020202020204" pitchFamily="34" charset="0"/>
                <a:cs typeface="Arial" panose="020B0604020202020204" pitchFamily="34" charset="0"/>
              </a:rPr>
              <a:t>to </a:t>
            </a:r>
            <a:r>
              <a:rPr lang="en-US" sz="1200" spc="55" dirty="0">
                <a:solidFill>
                  <a:srgbClr val="1F211D"/>
                </a:solidFill>
                <a:latin typeface="Arial" panose="020B0604020202020204" pitchFamily="34" charset="0"/>
                <a:cs typeface="Arial" panose="020B0604020202020204" pitchFamily="34" charset="0"/>
              </a:rPr>
              <a:t>bankruptcy,</a:t>
            </a:r>
            <a:r>
              <a:rPr lang="en-US" sz="1200" spc="50"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where</a:t>
            </a:r>
            <a:r>
              <a:rPr lang="en-US" sz="1200" spc="-7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equity</a:t>
            </a:r>
            <a:r>
              <a:rPr lang="en-US" sz="1200" spc="-18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value</a:t>
            </a:r>
            <a:r>
              <a:rPr lang="en-US" sz="1200" spc="-75" dirty="0">
                <a:solidFill>
                  <a:srgbClr val="1F211D"/>
                </a:solidFill>
                <a:latin typeface="Arial" panose="020B0604020202020204" pitchFamily="34" charset="0"/>
                <a:cs typeface="Arial" panose="020B0604020202020204" pitchFamily="34" charset="0"/>
              </a:rPr>
              <a:t> </a:t>
            </a:r>
            <a:r>
              <a:rPr lang="en-US" sz="1200" spc="-25" dirty="0">
                <a:solidFill>
                  <a:srgbClr val="1F211D"/>
                </a:solidFill>
                <a:latin typeface="Arial" panose="020B0604020202020204" pitchFamily="34" charset="0"/>
                <a:cs typeface="Arial" panose="020B0604020202020204" pitchFamily="34" charset="0"/>
              </a:rPr>
              <a:t>is </a:t>
            </a:r>
            <a:r>
              <a:rPr lang="en-US" sz="1200" spc="90" dirty="0">
                <a:solidFill>
                  <a:srgbClr val="1F211D"/>
                </a:solidFill>
                <a:latin typeface="Arial" panose="020B0604020202020204" pitchFamily="34" charset="0"/>
                <a:cs typeface="Arial" panose="020B0604020202020204" pitchFamily="34" charset="0"/>
              </a:rPr>
              <a:t>often</a:t>
            </a:r>
            <a:r>
              <a:rPr lang="en-US" sz="1200" spc="-20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wiped</a:t>
            </a:r>
            <a:r>
              <a:rPr lang="en-US" sz="1200" spc="-30"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out</a:t>
            </a:r>
            <a:r>
              <a:rPr lang="en-US" sz="1200" spc="-95" dirty="0">
                <a:solidFill>
                  <a:srgbClr val="1F211D"/>
                </a:solidFill>
                <a:latin typeface="Arial" panose="020B0604020202020204" pitchFamily="34" charset="0"/>
                <a:cs typeface="Arial" panose="020B0604020202020204" pitchFamily="34" charset="0"/>
              </a:rPr>
              <a:t> </a:t>
            </a:r>
            <a:r>
              <a:rPr lang="en-US" sz="1200" spc="45" dirty="0">
                <a:solidFill>
                  <a:srgbClr val="1F211D"/>
                </a:solidFill>
                <a:latin typeface="Arial" panose="020B0604020202020204" pitchFamily="34" charset="0"/>
                <a:cs typeface="Arial" panose="020B0604020202020204" pitchFamily="34" charset="0"/>
              </a:rPr>
              <a:t>entirely.</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5B5AAB1-3B93-2850-633A-F4920EBA650B}"/>
              </a:ext>
            </a:extLst>
          </p:cNvPr>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128439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FBF9-9C42-58B5-FF7A-725751C65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6C2D2-5CA9-888E-61CC-5496B93FF3E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C937897-5CEE-4087-C74F-7660689A6DA1}"/>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CC937897-5CEE-4087-C74F-7660689A6DA1}"/>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FC740926-CB67-04F0-E7E8-7A90470F90E8}"/>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199751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F3FC6-5889-F5CD-E240-1ACF14333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638D5-F4FA-C3D8-3D79-C78CD10BAF8E}"/>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CBDFD30-DECC-0767-08D8-A3FE3E0B2029}"/>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9CBDFD30-DECC-0767-08D8-A3FE3E0B2029}"/>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697070B2-2F14-14BD-3538-E02F617CB9E4}"/>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4004095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4070-0868-7B8A-FEE9-7A6012F6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49848-2682-8D43-A0FE-8A52591A08E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BAE9495-5557-B9F0-909B-C1AE2F6C4908}"/>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1BAE9495-5557-B9F0-909B-C1AE2F6C4908}"/>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CB6C5785-6067-89EA-0C48-2A5CF80FBD5C}"/>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184004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80B2-11A4-7F76-5970-F62903B2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10554-0846-03A3-8464-E52C6546C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16981-3FC8-674C-8C1A-F3E049B54F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EA1EA-1759-5873-6235-3AF497BB35B5}"/>
              </a:ext>
            </a:extLst>
          </p:cNvPr>
          <p:cNvSpPr>
            <a:spLocks noGrp="1"/>
          </p:cNvSpPr>
          <p:nvPr>
            <p:ph type="sldNum" sz="quarter" idx="5"/>
          </p:nvPr>
        </p:nvSpPr>
        <p:spPr/>
        <p:txBody>
          <a:bodyPr/>
          <a:lstStyle/>
          <a:p>
            <a:fld id="{D0E3E56B-C3C4-8E4F-B314-D5C81CC34EEF}" type="slidenum">
              <a:rPr lang="en-US" smtClean="0"/>
              <a:t>28</a:t>
            </a:fld>
            <a:endParaRPr lang="en-US"/>
          </a:p>
        </p:txBody>
      </p:sp>
    </p:spTree>
    <p:extLst>
      <p:ext uri="{BB962C8B-B14F-4D97-AF65-F5344CB8AC3E}">
        <p14:creationId xmlns:p14="http://schemas.microsoft.com/office/powerpoint/2010/main" val="4067207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51A1-31A4-4E31-7052-A8905B231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D045C-2F06-26EB-D02E-35F27BDBB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44E87-AE49-90CE-BFAE-B7826F957D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D5CA0-59D8-1CCB-0D5D-58C722AABC51}"/>
              </a:ext>
            </a:extLst>
          </p:cNvPr>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141898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303D-5A1B-CA1B-F565-82B47F490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3A989-0FDB-EA8E-F649-4730311DE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DBC6B-7D7C-3E10-706D-B9D3F77DF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BB5CF8-FFAE-516E-8DF2-3FC694F003D4}"/>
              </a:ext>
            </a:extLst>
          </p:cNvPr>
          <p:cNvSpPr>
            <a:spLocks noGrp="1"/>
          </p:cNvSpPr>
          <p:nvPr>
            <p:ph type="sldNum" sz="quarter" idx="5"/>
          </p:nvPr>
        </p:nvSpPr>
        <p:spPr/>
        <p:txBody>
          <a:bodyPr/>
          <a:lstStyle/>
          <a:p>
            <a:fld id="{D0E3E56B-C3C4-8E4F-B314-D5C81CC34EEF}" type="slidenum">
              <a:rPr lang="en-US" smtClean="0"/>
              <a:t>30</a:t>
            </a:fld>
            <a:endParaRPr lang="en-US"/>
          </a:p>
        </p:txBody>
      </p:sp>
    </p:spTree>
    <p:extLst>
      <p:ext uri="{BB962C8B-B14F-4D97-AF65-F5344CB8AC3E}">
        <p14:creationId xmlns:p14="http://schemas.microsoft.com/office/powerpoint/2010/main" val="1259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1207E-B49F-E84B-B84A-8ED09DE76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EE797-83D0-266C-CBDC-9DF318644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155D6-D534-B810-7C62-E89821ED14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3074B-36A7-3640-F990-27B9EF58849D}"/>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2025821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9AFC-93B0-896A-C88E-9C7D658ED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AF60F-0E7A-5AB2-6EF4-4B5BA727E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D3CD0-15B8-D930-51D3-7B4F8D59A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A4ED18-3EA5-9C5C-A490-0E7C18F34DF7}"/>
              </a:ext>
            </a:extLst>
          </p:cNvPr>
          <p:cNvSpPr>
            <a:spLocks noGrp="1"/>
          </p:cNvSpPr>
          <p:nvPr>
            <p:ph type="sldNum" sz="quarter" idx="5"/>
          </p:nvPr>
        </p:nvSpPr>
        <p:spPr/>
        <p:txBody>
          <a:bodyPr/>
          <a:lstStyle/>
          <a:p>
            <a:fld id="{D0E3E56B-C3C4-8E4F-B314-D5C81CC34EEF}" type="slidenum">
              <a:rPr lang="en-US" smtClean="0"/>
              <a:t>32</a:t>
            </a:fld>
            <a:endParaRPr lang="en-US"/>
          </a:p>
        </p:txBody>
      </p:sp>
    </p:spTree>
    <p:extLst>
      <p:ext uri="{BB962C8B-B14F-4D97-AF65-F5344CB8AC3E}">
        <p14:creationId xmlns:p14="http://schemas.microsoft.com/office/powerpoint/2010/main" val="86625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11F7-82A3-315B-5F0B-308373EC6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AEBBD-F4E6-D423-08F4-8847EBAA1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5E413-743E-D31A-2007-DDF65702F1C9}"/>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FA9411E5-9FF9-64C6-9F4A-5C138730C670}"/>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1178553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E21A-F61D-40BD-B98C-A5C6CA5C1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7F56F-FAEF-1FD2-8F2B-F32EA6FD8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16272-711D-8D49-335B-C207FD4B6363}"/>
              </a:ext>
            </a:extLst>
          </p:cNvPr>
          <p:cNvSpPr>
            <a:spLocks noGrp="1"/>
          </p:cNvSpPr>
          <p:nvPr>
            <p:ph type="body" idx="1"/>
          </p:nvPr>
        </p:nvSpPr>
        <p:spPr/>
        <p:txBody>
          <a:bodyPr/>
          <a:lstStyle/>
          <a:p>
            <a:pPr>
              <a:spcAft>
                <a:spcPts val="400"/>
              </a:spcAft>
            </a:pPr>
            <a:r>
              <a:rPr lang="en-US" dirty="0">
                <a:solidFill>
                  <a:srgbClr val="831843"/>
                </a:solidFill>
                <a:latin typeface="Arial" pitchFamily="34" charset="0"/>
                <a:ea typeface="Arial" pitchFamily="34" charset="-122"/>
                <a:cs typeface="Arial" pitchFamily="34" charset="-120"/>
              </a:rPr>
              <a:t>These GAAP limitations mean ratios may understate true asset values, overstate expense ratios, and miss key value drivers</a:t>
            </a:r>
            <a:endParaRPr lang="en-US" dirty="0"/>
          </a:p>
          <a:p>
            <a:pPr>
              <a:spcAft>
                <a:spcPts val="400"/>
              </a:spcAft>
            </a:pPr>
            <a:r>
              <a:rPr lang="en-US" dirty="0">
                <a:solidFill>
                  <a:srgbClr val="831843"/>
                </a:solidFill>
                <a:latin typeface="Arial" pitchFamily="34" charset="0"/>
                <a:ea typeface="Arial" pitchFamily="34" charset="-122"/>
                <a:cs typeface="Arial" pitchFamily="34" charset="-120"/>
              </a:rPr>
              <a:t>Analysts must adjust for these limitations when comparing companies or making investment decisions</a:t>
            </a:r>
            <a:endParaRPr lang="en-US" dirty="0"/>
          </a:p>
          <a:p>
            <a:endParaRPr lang="en-US" dirty="0"/>
          </a:p>
        </p:txBody>
      </p:sp>
      <p:sp>
        <p:nvSpPr>
          <p:cNvPr id="4" name="Slide Number Placeholder 3">
            <a:extLst>
              <a:ext uri="{FF2B5EF4-FFF2-40B4-BE49-F238E27FC236}">
                <a16:creationId xmlns:a16="http://schemas.microsoft.com/office/drawing/2014/main" id="{A8D9F535-3543-DB60-A797-85816D279442}"/>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167527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564C-A1E8-584A-C12A-D6123902C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FBF1-AC21-D5A3-2E88-1EAF8D703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2D7D6-75D9-3BE1-AB19-AB968F336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1E7E1A-FFE0-19D6-82A3-F131DF981AC3}"/>
              </a:ext>
            </a:extLst>
          </p:cNvPr>
          <p:cNvSpPr>
            <a:spLocks noGrp="1"/>
          </p:cNvSpPr>
          <p:nvPr>
            <p:ph type="sldNum" sz="quarter" idx="5"/>
          </p:nvPr>
        </p:nvSpPr>
        <p:spPr/>
        <p:txBody>
          <a:bodyPr/>
          <a:lstStyle/>
          <a:p>
            <a:fld id="{D0E3E56B-C3C4-8E4F-B314-D5C81CC34EEF}" type="slidenum">
              <a:rPr lang="en-US" smtClean="0"/>
              <a:t>35</a:t>
            </a:fld>
            <a:endParaRPr lang="en-US"/>
          </a:p>
        </p:txBody>
      </p:sp>
    </p:spTree>
    <p:extLst>
      <p:ext uri="{BB962C8B-B14F-4D97-AF65-F5344CB8AC3E}">
        <p14:creationId xmlns:p14="http://schemas.microsoft.com/office/powerpoint/2010/main" val="2135752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C8E3-E4AB-6EB5-0B9C-AB975BD14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A449D-806C-1F87-E0D2-39ABF2061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05CA4-4B24-8A72-646E-B32AD757C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FD58A-3CDA-7A59-8875-084FBE37E66B}"/>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3865023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41E5-0050-E446-7CFA-A9A93649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73D6E-0355-ADCA-C65C-381211AD4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D01A1-6DEA-9F06-90BB-8A376FC4C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0285B-3AA1-0A5B-33A6-EC85F2919122}"/>
              </a:ext>
            </a:extLst>
          </p:cNvPr>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133436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BE96-2D46-9187-7353-E0B9A161E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39C42-8A07-AC8C-2E74-5DA6C8B92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892F9-9180-81A1-FA5D-9F7D8429249A}"/>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C5C0EB33-7EB5-A675-0C25-8B7E55A8D1CA}"/>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3031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5D82A-2F0F-C0C2-F768-E93509B39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B7813-C01D-5520-9D63-2B3C77DCC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4C9D8-1707-1091-A3B3-A534D074AD52}"/>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697DA4AE-9E09-7120-AF3A-AE69A7C94EA2}"/>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428257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148D-C37E-6449-37C4-A6135F3C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311B-AB15-A76C-C6A7-50C8322DA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680D0-5F02-45C9-DE95-9012016AFEF8}"/>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6BF25ABA-AC63-39E5-25C5-DE452032CC43}"/>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296917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C33A5-DA7F-6322-F6BA-5439A1140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E2664-32AB-590D-2087-5EF1726D5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F9BFC-98CB-0935-E947-D716A8F2C1E4}"/>
              </a:ext>
            </a:extLst>
          </p:cNvPr>
          <p:cNvSpPr>
            <a:spLocks noGrp="1"/>
          </p:cNvSpPr>
          <p:nvPr>
            <p:ph type="body" idx="1"/>
          </p:nvPr>
        </p:nvSpPr>
        <p:spPr/>
        <p:txBody>
          <a:bodyPr/>
          <a:lstStyle/>
          <a:p>
            <a:r>
              <a:rPr lang="en-US" dirty="0"/>
              <a:t>Why add back interest?</a:t>
            </a:r>
          </a:p>
          <a:p>
            <a:r>
              <a:rPr lang="en-US" dirty="0"/>
              <a:t>Interest is a finance cost, not an operational flaw. To measure pure asset performance, we remove the penalty of debt.</a:t>
            </a:r>
          </a:p>
          <a:p>
            <a:endParaRPr lang="en-US" dirty="0"/>
          </a:p>
          <a:p>
            <a:r>
              <a:rPr lang="en-US" dirty="0"/>
              <a:t>This allows for comparison across companies regardless of their capital structure.</a:t>
            </a:r>
          </a:p>
          <a:p>
            <a:endParaRPr lang="en-US" dirty="0"/>
          </a:p>
        </p:txBody>
      </p:sp>
      <p:sp>
        <p:nvSpPr>
          <p:cNvPr id="4" name="Slide Number Placeholder 3">
            <a:extLst>
              <a:ext uri="{FF2B5EF4-FFF2-40B4-BE49-F238E27FC236}">
                <a16:creationId xmlns:a16="http://schemas.microsoft.com/office/drawing/2014/main" id="{8028AD2D-453E-D428-BA4F-53C04A08C745}"/>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410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20C3-DB26-ABAF-9F70-54E0F06D2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A0960-336F-BF1A-5068-87850FF02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13E4E-8184-C8C6-9470-04CCA6AA4A2D}"/>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AFC2178D-DAE7-D85B-BC56-F4F35E583B84}"/>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3867018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8E9EEBC1-CFD1-14A8-5973-9001EA363688}"/>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03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65695"/>
          </a:xfrm>
          <a:prstGeom prst="rect">
            <a:avLst/>
          </a:prstGeom>
        </p:spPr>
        <p:txBody>
          <a:bodyPr wrap="square" lIns="0" tIns="0" rIns="0" bIns="0">
            <a:spAutoFit/>
          </a:bodyPr>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386581"/>
          </a:xfrm>
          <a:prstGeom prst="rect">
            <a:avLst/>
          </a:prstGeom>
        </p:spPr>
        <p:txBody>
          <a:bodyPr wrap="square" lIns="0" tIns="0" rIns="0" bIns="0">
            <a:spAutoFit/>
          </a:bodyPr>
          <a:lstStyle>
            <a:lvl1pPr>
              <a:defRPr sz="2512" b="0" i="0">
                <a:solidFill>
                  <a:srgbClr val="05050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289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body" idx="1"/>
          </p:nvPr>
        </p:nvSpPr>
        <p:spPr>
          <a:xfrm>
            <a:off x="3061214" y="3272008"/>
            <a:ext cx="6069573" cy="386581"/>
          </a:xfrm>
        </p:spPr>
        <p:txBody>
          <a:bodyPr lIns="0" tIns="0" rIns="0" bIns="0"/>
          <a:lstStyle>
            <a:lvl1pPr>
              <a:defRPr sz="2512" b="0" i="0">
                <a:solidFill>
                  <a:srgbClr val="05050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443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104835" y="1741568"/>
            <a:ext cx="0" cy="4452342"/>
          </a:xfrm>
          <a:custGeom>
            <a:avLst/>
            <a:gdLst/>
            <a:ahLst/>
            <a:cxnLst/>
            <a:rect l="l" t="t" r="r" b="b"/>
            <a:pathLst>
              <a:path h="6332220">
                <a:moveTo>
                  <a:pt x="0" y="6332006"/>
                </a:moveTo>
                <a:lnTo>
                  <a:pt x="0" y="0"/>
                </a:lnTo>
              </a:path>
            </a:pathLst>
          </a:custGeom>
          <a:ln w="12736">
            <a:solidFill>
              <a:srgbClr val="000000"/>
            </a:solidFill>
          </a:ln>
        </p:spPr>
        <p:txBody>
          <a:bodyPr wrap="square" lIns="0" tIns="0" rIns="0" bIns="0" rtlCol="0"/>
          <a:lstStyle/>
          <a:p>
            <a:endParaRPr sz="1256"/>
          </a:p>
        </p:txBody>
      </p:sp>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sz="half" idx="2"/>
          </p:nvPr>
        </p:nvSpPr>
        <p:spPr>
          <a:xfrm>
            <a:off x="666830" y="1647364"/>
            <a:ext cx="4927748" cy="585097"/>
          </a:xfrm>
          <a:prstGeom prst="rect">
            <a:avLst/>
          </a:prstGeom>
        </p:spPr>
        <p:txBody>
          <a:bodyPr wrap="square" lIns="0" tIns="0" rIns="0" bIns="0">
            <a:spAutoFit/>
          </a:bodyPr>
          <a:lstStyle>
            <a:lvl1pPr>
              <a:defRPr sz="3802" b="1" i="0">
                <a:solidFill>
                  <a:srgbClr val="0E1C3D"/>
                </a:solidFill>
                <a:latin typeface="Times New Roman"/>
                <a:cs typeface="Times New Roman"/>
              </a:defRPr>
            </a:lvl1pPr>
          </a:lstStyle>
          <a:p>
            <a:endParaRPr/>
          </a:p>
        </p:txBody>
      </p:sp>
      <p:sp>
        <p:nvSpPr>
          <p:cNvPr id="4" name="Holder 4"/>
          <p:cNvSpPr>
            <a:spLocks noGrp="1"/>
          </p:cNvSpPr>
          <p:nvPr>
            <p:ph sz="half" idx="3"/>
          </p:nvPr>
        </p:nvSpPr>
        <p:spPr>
          <a:xfrm>
            <a:off x="6656144" y="1638388"/>
            <a:ext cx="4788638" cy="585097"/>
          </a:xfrm>
          <a:prstGeom prst="rect">
            <a:avLst/>
          </a:prstGeom>
        </p:spPr>
        <p:txBody>
          <a:bodyPr wrap="square" lIns="0" tIns="0" rIns="0" bIns="0">
            <a:spAutoFit/>
          </a:bodyPr>
          <a:lstStyle>
            <a:lvl1pPr>
              <a:defRPr sz="3802" b="1" i="0">
                <a:solidFill>
                  <a:srgbClr val="1F6969"/>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099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100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243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70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808046" y="1597948"/>
            <a:ext cx="1350706" cy="269286"/>
          </a:xfrm>
          <a:prstGeom prst="rect">
            <a:avLst/>
          </a:prstGeom>
        </p:spPr>
      </p:pic>
      <p:pic>
        <p:nvPicPr>
          <p:cNvPr id="17" name="bg object 17"/>
          <p:cNvPicPr/>
          <p:nvPr/>
        </p:nvPicPr>
        <p:blipFill>
          <a:blip r:embed="rId3" cstate="print"/>
          <a:stretch>
            <a:fillRect/>
          </a:stretch>
        </p:blipFill>
        <p:spPr>
          <a:xfrm>
            <a:off x="2114921" y="1974950"/>
            <a:ext cx="2132693" cy="574476"/>
          </a:xfrm>
          <a:prstGeom prst="rect">
            <a:avLst/>
          </a:prstGeom>
        </p:spPr>
      </p:pic>
      <p:pic>
        <p:nvPicPr>
          <p:cNvPr id="18" name="bg object 18"/>
          <p:cNvPicPr/>
          <p:nvPr/>
        </p:nvPicPr>
        <p:blipFill>
          <a:blip r:embed="rId4" cstate="print"/>
          <a:stretch>
            <a:fillRect/>
          </a:stretch>
        </p:blipFill>
        <p:spPr>
          <a:xfrm>
            <a:off x="1883880" y="2800759"/>
            <a:ext cx="2345963" cy="556524"/>
          </a:xfrm>
          <a:prstGeom prst="rect">
            <a:avLst/>
          </a:prstGeom>
        </p:spPr>
      </p:pic>
      <p:pic>
        <p:nvPicPr>
          <p:cNvPr id="19" name="bg object 19"/>
          <p:cNvPicPr/>
          <p:nvPr/>
        </p:nvPicPr>
        <p:blipFill>
          <a:blip r:embed="rId5" cstate="print"/>
          <a:stretch>
            <a:fillRect/>
          </a:stretch>
        </p:blipFill>
        <p:spPr>
          <a:xfrm>
            <a:off x="1866107" y="3429093"/>
            <a:ext cx="2132693" cy="646286"/>
          </a:xfrm>
          <a:prstGeom prst="rect">
            <a:avLst/>
          </a:prstGeom>
        </p:spPr>
      </p:pic>
      <p:pic>
        <p:nvPicPr>
          <p:cNvPr id="20" name="bg object 20"/>
          <p:cNvPicPr/>
          <p:nvPr/>
        </p:nvPicPr>
        <p:blipFill>
          <a:blip r:embed="rId6" cstate="print"/>
          <a:stretch>
            <a:fillRect/>
          </a:stretch>
        </p:blipFill>
        <p:spPr>
          <a:xfrm>
            <a:off x="7890966" y="1974950"/>
            <a:ext cx="1013029" cy="574476"/>
          </a:xfrm>
          <a:prstGeom prst="rect">
            <a:avLst/>
          </a:prstGeom>
        </p:spPr>
      </p:pic>
      <p:pic>
        <p:nvPicPr>
          <p:cNvPr id="21" name="bg object 21"/>
          <p:cNvPicPr/>
          <p:nvPr/>
        </p:nvPicPr>
        <p:blipFill>
          <a:blip r:embed="rId7" cstate="print"/>
          <a:stretch>
            <a:fillRect/>
          </a:stretch>
        </p:blipFill>
        <p:spPr>
          <a:xfrm>
            <a:off x="8584092" y="2800759"/>
            <a:ext cx="302131" cy="556524"/>
          </a:xfrm>
          <a:prstGeom prst="rect">
            <a:avLst/>
          </a:prstGeom>
        </p:spPr>
      </p:pic>
      <p:pic>
        <p:nvPicPr>
          <p:cNvPr id="22" name="bg object 22"/>
          <p:cNvPicPr/>
          <p:nvPr/>
        </p:nvPicPr>
        <p:blipFill>
          <a:blip r:embed="rId8" cstate="print"/>
          <a:stretch>
            <a:fillRect/>
          </a:stretch>
        </p:blipFill>
        <p:spPr>
          <a:xfrm>
            <a:off x="7890966" y="3429093"/>
            <a:ext cx="1013029" cy="664238"/>
          </a:xfrm>
          <a:prstGeom prst="rect">
            <a:avLst/>
          </a:prstGeom>
        </p:spPr>
      </p:pic>
      <p:pic>
        <p:nvPicPr>
          <p:cNvPr id="23" name="bg object 23"/>
          <p:cNvPicPr/>
          <p:nvPr/>
        </p:nvPicPr>
        <p:blipFill>
          <a:blip r:embed="rId9" cstate="print"/>
          <a:stretch>
            <a:fillRect/>
          </a:stretch>
        </p:blipFill>
        <p:spPr>
          <a:xfrm>
            <a:off x="9668211" y="1956996"/>
            <a:ext cx="799760" cy="646286"/>
          </a:xfrm>
          <a:prstGeom prst="rect">
            <a:avLst/>
          </a:prstGeom>
        </p:spPr>
      </p:pic>
      <p:pic>
        <p:nvPicPr>
          <p:cNvPr id="24" name="bg object 24"/>
          <p:cNvPicPr/>
          <p:nvPr/>
        </p:nvPicPr>
        <p:blipFill>
          <a:blip r:embed="rId10" cstate="print"/>
          <a:stretch>
            <a:fillRect/>
          </a:stretch>
        </p:blipFill>
        <p:spPr>
          <a:xfrm>
            <a:off x="10201382" y="3554760"/>
            <a:ext cx="266586" cy="538571"/>
          </a:xfrm>
          <a:prstGeom prst="rect">
            <a:avLst/>
          </a:prstGeom>
        </p:spPr>
      </p:pic>
      <p:sp>
        <p:nvSpPr>
          <p:cNvPr id="25" name="bg object 25"/>
          <p:cNvSpPr/>
          <p:nvPr/>
        </p:nvSpPr>
        <p:spPr>
          <a:xfrm>
            <a:off x="6104835" y="1579996"/>
            <a:ext cx="0" cy="4883200"/>
          </a:xfrm>
          <a:custGeom>
            <a:avLst/>
            <a:gdLst/>
            <a:ahLst/>
            <a:cxnLst/>
            <a:rect l="l" t="t" r="r" b="b"/>
            <a:pathLst>
              <a:path h="6944995">
                <a:moveTo>
                  <a:pt x="0" y="6944781"/>
                </a:moveTo>
                <a:lnTo>
                  <a:pt x="0" y="0"/>
                </a:lnTo>
              </a:path>
            </a:pathLst>
          </a:custGeom>
          <a:ln w="12736">
            <a:solidFill>
              <a:srgbClr val="000000"/>
            </a:solidFill>
          </a:ln>
        </p:spPr>
        <p:txBody>
          <a:bodyPr wrap="square" lIns="0" tIns="0" rIns="0" bIns="0" rtlCol="0"/>
          <a:lstStyle/>
          <a:p>
            <a:endParaRPr sz="1256"/>
          </a:p>
        </p:txBody>
      </p:sp>
      <p:sp>
        <p:nvSpPr>
          <p:cNvPr id="26" name="bg object 26"/>
          <p:cNvSpPr/>
          <p:nvPr/>
        </p:nvSpPr>
        <p:spPr>
          <a:xfrm>
            <a:off x="9561575" y="2585329"/>
            <a:ext cx="0" cy="969764"/>
          </a:xfrm>
          <a:custGeom>
            <a:avLst/>
            <a:gdLst/>
            <a:ahLst/>
            <a:cxnLst/>
            <a:rect l="l" t="t" r="r" b="b"/>
            <a:pathLst>
              <a:path h="1379220">
                <a:moveTo>
                  <a:pt x="0" y="1378743"/>
                </a:moveTo>
                <a:lnTo>
                  <a:pt x="0" y="0"/>
                </a:lnTo>
              </a:path>
            </a:pathLst>
          </a:custGeom>
          <a:ln w="89158">
            <a:solidFill>
              <a:srgbClr val="000000"/>
            </a:solidFill>
          </a:ln>
        </p:spPr>
        <p:txBody>
          <a:bodyPr wrap="square" lIns="0" tIns="0" rIns="0" bIns="0" rtlCol="0"/>
          <a:lstStyle/>
          <a:p>
            <a:endParaRPr sz="1256"/>
          </a:p>
        </p:txBody>
      </p:sp>
      <p:sp>
        <p:nvSpPr>
          <p:cNvPr id="27" name="bg object 27"/>
          <p:cNvSpPr/>
          <p:nvPr/>
        </p:nvSpPr>
        <p:spPr>
          <a:xfrm>
            <a:off x="9703755" y="2441711"/>
            <a:ext cx="0" cy="1256854"/>
          </a:xfrm>
          <a:custGeom>
            <a:avLst/>
            <a:gdLst/>
            <a:ahLst/>
            <a:cxnLst/>
            <a:rect l="l" t="t" r="r" b="b"/>
            <a:pathLst>
              <a:path h="1787525">
                <a:moveTo>
                  <a:pt x="0" y="1787259"/>
                </a:moveTo>
                <a:lnTo>
                  <a:pt x="0" y="0"/>
                </a:lnTo>
              </a:path>
            </a:pathLst>
          </a:custGeom>
          <a:ln w="89158">
            <a:solidFill>
              <a:srgbClr val="000000"/>
            </a:solidFill>
          </a:ln>
        </p:spPr>
        <p:txBody>
          <a:bodyPr wrap="square" lIns="0" tIns="0" rIns="0" bIns="0" rtlCol="0"/>
          <a:lstStyle/>
          <a:p>
            <a:endParaRPr sz="1256"/>
          </a:p>
        </p:txBody>
      </p:sp>
      <p:sp>
        <p:nvSpPr>
          <p:cNvPr id="28" name="bg object 28"/>
          <p:cNvSpPr/>
          <p:nvPr/>
        </p:nvSpPr>
        <p:spPr>
          <a:xfrm>
            <a:off x="9890365"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29" name="bg object 29"/>
          <p:cNvSpPr/>
          <p:nvPr/>
        </p:nvSpPr>
        <p:spPr>
          <a:xfrm>
            <a:off x="10032546"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30" name="bg object 30"/>
          <p:cNvSpPr/>
          <p:nvPr/>
        </p:nvSpPr>
        <p:spPr>
          <a:xfrm>
            <a:off x="10174725"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31" name="bg object 31"/>
          <p:cNvSpPr/>
          <p:nvPr/>
        </p:nvSpPr>
        <p:spPr>
          <a:xfrm>
            <a:off x="8566319" y="1817865"/>
            <a:ext cx="1315335" cy="116979"/>
          </a:xfrm>
          <a:custGeom>
            <a:avLst/>
            <a:gdLst/>
            <a:ahLst/>
            <a:cxnLst/>
            <a:rect l="l" t="t" r="r" b="b"/>
            <a:pathLst>
              <a:path w="1885315" h="166369">
                <a:moveTo>
                  <a:pt x="0" y="0"/>
                </a:moveTo>
                <a:lnTo>
                  <a:pt x="1885064" y="0"/>
                </a:lnTo>
                <a:lnTo>
                  <a:pt x="1885064" y="165959"/>
                </a:lnTo>
                <a:lnTo>
                  <a:pt x="0" y="165959"/>
                </a:lnTo>
                <a:lnTo>
                  <a:pt x="0" y="0"/>
                </a:lnTo>
                <a:close/>
              </a:path>
            </a:pathLst>
          </a:custGeom>
          <a:solidFill>
            <a:srgbClr val="000000"/>
          </a:solidFill>
        </p:spPr>
        <p:txBody>
          <a:bodyPr wrap="square" lIns="0" tIns="0" rIns="0" bIns="0" rtlCol="0"/>
          <a:lstStyle/>
          <a:p>
            <a:endParaRPr sz="1256"/>
          </a:p>
        </p:txBody>
      </p:sp>
      <p:sp>
        <p:nvSpPr>
          <p:cNvPr id="32" name="bg object 32"/>
          <p:cNvSpPr/>
          <p:nvPr/>
        </p:nvSpPr>
        <p:spPr>
          <a:xfrm>
            <a:off x="8903996" y="2244234"/>
            <a:ext cx="764215" cy="0"/>
          </a:xfrm>
          <a:custGeom>
            <a:avLst/>
            <a:gdLst/>
            <a:ahLst/>
            <a:cxnLst/>
            <a:rect l="l" t="t" r="r" b="b"/>
            <a:pathLst>
              <a:path w="1095375">
                <a:moveTo>
                  <a:pt x="0" y="0"/>
                </a:moveTo>
                <a:lnTo>
                  <a:pt x="1095375" y="0"/>
                </a:lnTo>
              </a:path>
            </a:pathLst>
          </a:custGeom>
          <a:ln w="89362">
            <a:solidFill>
              <a:srgbClr val="000000"/>
            </a:solidFill>
          </a:ln>
        </p:spPr>
        <p:txBody>
          <a:bodyPr wrap="square" lIns="0" tIns="0" rIns="0" bIns="0" rtlCol="0"/>
          <a:lstStyle/>
          <a:p>
            <a:endParaRPr sz="1256"/>
          </a:p>
        </p:txBody>
      </p:sp>
      <p:sp>
        <p:nvSpPr>
          <p:cNvPr id="33" name="bg object 33"/>
          <p:cNvSpPr/>
          <p:nvPr/>
        </p:nvSpPr>
        <p:spPr>
          <a:xfrm>
            <a:off x="8903995" y="3599639"/>
            <a:ext cx="622448" cy="0"/>
          </a:xfrm>
          <a:custGeom>
            <a:avLst/>
            <a:gdLst/>
            <a:ahLst/>
            <a:cxnLst/>
            <a:rect l="l" t="t" r="r" b="b"/>
            <a:pathLst>
              <a:path w="892175">
                <a:moveTo>
                  <a:pt x="0" y="0"/>
                </a:moveTo>
                <a:lnTo>
                  <a:pt x="891584" y="0"/>
                </a:lnTo>
              </a:path>
            </a:pathLst>
          </a:custGeom>
          <a:ln w="89362">
            <a:solidFill>
              <a:srgbClr val="000000"/>
            </a:solidFill>
          </a:ln>
        </p:spPr>
        <p:txBody>
          <a:bodyPr wrap="square" lIns="0" tIns="0" rIns="0" bIns="0" rtlCol="0"/>
          <a:lstStyle/>
          <a:p>
            <a:endParaRPr sz="1256"/>
          </a:p>
        </p:txBody>
      </p:sp>
      <p:sp>
        <p:nvSpPr>
          <p:cNvPr id="34" name="bg object 34"/>
          <p:cNvSpPr/>
          <p:nvPr/>
        </p:nvSpPr>
        <p:spPr>
          <a:xfrm>
            <a:off x="9757072" y="3581687"/>
            <a:ext cx="480237" cy="161627"/>
          </a:xfrm>
          <a:custGeom>
            <a:avLst/>
            <a:gdLst/>
            <a:ahLst/>
            <a:cxnLst/>
            <a:rect l="l" t="t" r="r" b="b"/>
            <a:pathLst>
              <a:path w="688340" h="229870">
                <a:moveTo>
                  <a:pt x="0" y="0"/>
                </a:moveTo>
                <a:lnTo>
                  <a:pt x="687794" y="0"/>
                </a:lnTo>
                <a:lnTo>
                  <a:pt x="687794" y="229790"/>
                </a:lnTo>
                <a:lnTo>
                  <a:pt x="0" y="229790"/>
                </a:lnTo>
                <a:lnTo>
                  <a:pt x="0" y="0"/>
                </a:lnTo>
                <a:close/>
              </a:path>
            </a:pathLst>
          </a:custGeom>
          <a:solidFill>
            <a:srgbClr val="000000"/>
          </a:solidFill>
        </p:spPr>
        <p:txBody>
          <a:bodyPr wrap="square" lIns="0" tIns="0" rIns="0" bIns="0" rtlCol="0"/>
          <a:lstStyle/>
          <a:p>
            <a:endParaRPr sz="1256"/>
          </a:p>
        </p:txBody>
      </p:sp>
      <p:sp>
        <p:nvSpPr>
          <p:cNvPr id="35" name="bg object 35"/>
          <p:cNvSpPr/>
          <p:nvPr/>
        </p:nvSpPr>
        <p:spPr>
          <a:xfrm>
            <a:off x="8903996" y="3743258"/>
            <a:ext cx="764215" cy="0"/>
          </a:xfrm>
          <a:custGeom>
            <a:avLst/>
            <a:gdLst/>
            <a:ahLst/>
            <a:cxnLst/>
            <a:rect l="l" t="t" r="r" b="b"/>
            <a:pathLst>
              <a:path w="1095375">
                <a:moveTo>
                  <a:pt x="0" y="0"/>
                </a:moveTo>
                <a:lnTo>
                  <a:pt x="1095375" y="0"/>
                </a:lnTo>
              </a:path>
            </a:pathLst>
          </a:custGeom>
          <a:ln w="102129">
            <a:solidFill>
              <a:srgbClr val="000000"/>
            </a:solidFill>
          </a:ln>
        </p:spPr>
        <p:txBody>
          <a:bodyPr wrap="square" lIns="0" tIns="0" rIns="0" bIns="0" rtlCol="0"/>
          <a:lstStyle/>
          <a:p>
            <a:endParaRPr sz="1256"/>
          </a:p>
        </p:txBody>
      </p:sp>
      <p:sp>
        <p:nvSpPr>
          <p:cNvPr id="36" name="bg object 36"/>
          <p:cNvSpPr/>
          <p:nvPr/>
        </p:nvSpPr>
        <p:spPr>
          <a:xfrm>
            <a:off x="8903995" y="3886878"/>
            <a:ext cx="1297614" cy="0"/>
          </a:xfrm>
          <a:custGeom>
            <a:avLst/>
            <a:gdLst/>
            <a:ahLst/>
            <a:cxnLst/>
            <a:rect l="l" t="t" r="r" b="b"/>
            <a:pathLst>
              <a:path w="1859915">
                <a:moveTo>
                  <a:pt x="0" y="0"/>
                </a:moveTo>
                <a:lnTo>
                  <a:pt x="1859590" y="0"/>
                </a:lnTo>
              </a:path>
            </a:pathLst>
          </a:custGeom>
          <a:ln w="102129">
            <a:solidFill>
              <a:srgbClr val="000000"/>
            </a:solidFill>
          </a:ln>
        </p:spPr>
        <p:txBody>
          <a:bodyPr wrap="square" lIns="0" tIns="0" rIns="0" bIns="0" rtlCol="0"/>
          <a:lstStyle/>
          <a:p>
            <a:endParaRPr sz="1256"/>
          </a:p>
        </p:txBody>
      </p:sp>
      <p:sp>
        <p:nvSpPr>
          <p:cNvPr id="37" name="bg object 37"/>
          <p:cNvSpPr/>
          <p:nvPr/>
        </p:nvSpPr>
        <p:spPr>
          <a:xfrm>
            <a:off x="8903995" y="4030497"/>
            <a:ext cx="1297614" cy="0"/>
          </a:xfrm>
          <a:custGeom>
            <a:avLst/>
            <a:gdLst/>
            <a:ahLst/>
            <a:cxnLst/>
            <a:rect l="l" t="t" r="r" b="b"/>
            <a:pathLst>
              <a:path w="1859915">
                <a:moveTo>
                  <a:pt x="0" y="0"/>
                </a:moveTo>
                <a:lnTo>
                  <a:pt x="1859590" y="0"/>
                </a:lnTo>
              </a:path>
            </a:pathLst>
          </a:custGeom>
          <a:ln w="102129">
            <a:solidFill>
              <a:srgbClr val="000000"/>
            </a:solidFill>
          </a:ln>
        </p:spPr>
        <p:txBody>
          <a:bodyPr wrap="square" lIns="0" tIns="0" rIns="0" bIns="0" rtlCol="0"/>
          <a:lstStyle/>
          <a:p>
            <a:endParaRPr sz="1256"/>
          </a:p>
        </p:txBody>
      </p:sp>
      <p:sp>
        <p:nvSpPr>
          <p:cNvPr id="38" name="bg object 38"/>
          <p:cNvSpPr/>
          <p:nvPr/>
        </p:nvSpPr>
        <p:spPr>
          <a:xfrm>
            <a:off x="3687782" y="1983925"/>
            <a:ext cx="186956" cy="0"/>
          </a:xfrm>
          <a:custGeom>
            <a:avLst/>
            <a:gdLst/>
            <a:ahLst/>
            <a:cxnLst/>
            <a:rect l="l" t="t" r="r" b="b"/>
            <a:pathLst>
              <a:path w="267970">
                <a:moveTo>
                  <a:pt x="0" y="0"/>
                </a:moveTo>
                <a:lnTo>
                  <a:pt x="267475" y="0"/>
                </a:lnTo>
              </a:path>
            </a:pathLst>
          </a:custGeom>
          <a:ln w="63830">
            <a:solidFill>
              <a:srgbClr val="000000"/>
            </a:solidFill>
          </a:ln>
        </p:spPr>
        <p:txBody>
          <a:bodyPr wrap="square" lIns="0" tIns="0" rIns="0" bIns="0" rtlCol="0"/>
          <a:lstStyle/>
          <a:p>
            <a:endParaRPr sz="1256"/>
          </a:p>
        </p:txBody>
      </p:sp>
      <p:sp>
        <p:nvSpPr>
          <p:cNvPr id="39" name="bg object 39"/>
          <p:cNvSpPr/>
          <p:nvPr/>
        </p:nvSpPr>
        <p:spPr>
          <a:xfrm>
            <a:off x="2203783" y="2055734"/>
            <a:ext cx="0" cy="664369"/>
          </a:xfrm>
          <a:custGeom>
            <a:avLst/>
            <a:gdLst/>
            <a:ahLst/>
            <a:cxnLst/>
            <a:rect l="l" t="t" r="r" b="b"/>
            <a:pathLst>
              <a:path h="944879">
                <a:moveTo>
                  <a:pt x="0" y="944694"/>
                </a:moveTo>
                <a:lnTo>
                  <a:pt x="0" y="0"/>
                </a:lnTo>
              </a:path>
            </a:pathLst>
          </a:custGeom>
          <a:ln w="76421">
            <a:solidFill>
              <a:srgbClr val="000000"/>
            </a:solidFill>
          </a:ln>
        </p:spPr>
        <p:txBody>
          <a:bodyPr wrap="square" lIns="0" tIns="0" rIns="0" bIns="0" rtlCol="0"/>
          <a:lstStyle/>
          <a:p>
            <a:endParaRPr sz="1256"/>
          </a:p>
        </p:txBody>
      </p:sp>
      <p:sp>
        <p:nvSpPr>
          <p:cNvPr id="40" name="bg object 40"/>
          <p:cNvSpPr/>
          <p:nvPr/>
        </p:nvSpPr>
        <p:spPr>
          <a:xfrm>
            <a:off x="2399280" y="2181401"/>
            <a:ext cx="1288754" cy="0"/>
          </a:xfrm>
          <a:custGeom>
            <a:avLst/>
            <a:gdLst/>
            <a:ahLst/>
            <a:cxnLst/>
            <a:rect l="l" t="t" r="r" b="b"/>
            <a:pathLst>
              <a:path w="1847214">
                <a:moveTo>
                  <a:pt x="0" y="0"/>
                </a:moveTo>
                <a:lnTo>
                  <a:pt x="1846853" y="0"/>
                </a:lnTo>
              </a:path>
            </a:pathLst>
          </a:custGeom>
          <a:ln w="38298">
            <a:solidFill>
              <a:srgbClr val="000000"/>
            </a:solidFill>
          </a:ln>
        </p:spPr>
        <p:txBody>
          <a:bodyPr wrap="square" lIns="0" tIns="0" rIns="0" bIns="0" rtlCol="0"/>
          <a:lstStyle/>
          <a:p>
            <a:endParaRPr sz="1256"/>
          </a:p>
        </p:txBody>
      </p:sp>
      <p:sp>
        <p:nvSpPr>
          <p:cNvPr id="41" name="bg object 41"/>
          <p:cNvSpPr/>
          <p:nvPr/>
        </p:nvSpPr>
        <p:spPr>
          <a:xfrm>
            <a:off x="3874393" y="2055734"/>
            <a:ext cx="0" cy="332184"/>
          </a:xfrm>
          <a:custGeom>
            <a:avLst/>
            <a:gdLst/>
            <a:ahLst/>
            <a:cxnLst/>
            <a:rect l="l" t="t" r="r" b="b"/>
            <a:pathLst>
              <a:path h="472439">
                <a:moveTo>
                  <a:pt x="0" y="472347"/>
                </a:moveTo>
                <a:lnTo>
                  <a:pt x="0" y="0"/>
                </a:lnTo>
              </a:path>
            </a:pathLst>
          </a:custGeom>
          <a:ln w="63684">
            <a:solidFill>
              <a:srgbClr val="000000"/>
            </a:solidFill>
          </a:ln>
        </p:spPr>
        <p:txBody>
          <a:bodyPr wrap="square" lIns="0" tIns="0" rIns="0" bIns="0" rtlCol="0"/>
          <a:lstStyle/>
          <a:p>
            <a:endParaRPr sz="1256"/>
          </a:p>
        </p:txBody>
      </p:sp>
      <p:sp>
        <p:nvSpPr>
          <p:cNvPr id="42" name="bg object 42"/>
          <p:cNvSpPr/>
          <p:nvPr/>
        </p:nvSpPr>
        <p:spPr>
          <a:xfrm>
            <a:off x="8157552" y="2387853"/>
            <a:ext cx="284421" cy="0"/>
          </a:xfrm>
          <a:custGeom>
            <a:avLst/>
            <a:gdLst/>
            <a:ahLst/>
            <a:cxnLst/>
            <a:rect l="l" t="t" r="r" b="b"/>
            <a:pathLst>
              <a:path w="407670">
                <a:moveTo>
                  <a:pt x="0" y="0"/>
                </a:moveTo>
                <a:lnTo>
                  <a:pt x="407581" y="0"/>
                </a:lnTo>
              </a:path>
            </a:pathLst>
          </a:custGeom>
          <a:ln w="102129">
            <a:solidFill>
              <a:srgbClr val="000000"/>
            </a:solidFill>
          </a:ln>
        </p:spPr>
        <p:txBody>
          <a:bodyPr wrap="square" lIns="0" tIns="0" rIns="0" bIns="0" rtlCol="0"/>
          <a:lstStyle/>
          <a:p>
            <a:endParaRPr sz="1256"/>
          </a:p>
        </p:txBody>
      </p:sp>
      <p:sp>
        <p:nvSpPr>
          <p:cNvPr id="43" name="bg object 43"/>
          <p:cNvSpPr/>
          <p:nvPr/>
        </p:nvSpPr>
        <p:spPr>
          <a:xfrm>
            <a:off x="8637409" y="2387853"/>
            <a:ext cx="1030915" cy="0"/>
          </a:xfrm>
          <a:custGeom>
            <a:avLst/>
            <a:gdLst/>
            <a:ahLst/>
            <a:cxnLst/>
            <a:rect l="l" t="t" r="r" b="b"/>
            <a:pathLst>
              <a:path w="1477644">
                <a:moveTo>
                  <a:pt x="0" y="0"/>
                </a:moveTo>
                <a:lnTo>
                  <a:pt x="1477482" y="0"/>
                </a:lnTo>
              </a:path>
            </a:pathLst>
          </a:custGeom>
          <a:ln w="102129">
            <a:solidFill>
              <a:srgbClr val="000000"/>
            </a:solidFill>
          </a:ln>
        </p:spPr>
        <p:txBody>
          <a:bodyPr wrap="square" lIns="0" tIns="0" rIns="0" bIns="0" rtlCol="0"/>
          <a:lstStyle/>
          <a:p>
            <a:endParaRPr sz="1256"/>
          </a:p>
        </p:txBody>
      </p:sp>
      <p:sp>
        <p:nvSpPr>
          <p:cNvPr id="44" name="bg object 44"/>
          <p:cNvSpPr/>
          <p:nvPr/>
        </p:nvSpPr>
        <p:spPr>
          <a:xfrm>
            <a:off x="2399280" y="2387853"/>
            <a:ext cx="0" cy="143768"/>
          </a:xfrm>
          <a:custGeom>
            <a:avLst/>
            <a:gdLst/>
            <a:ahLst/>
            <a:cxnLst/>
            <a:rect l="l" t="t" r="r" b="b"/>
            <a:pathLst>
              <a:path h="204470">
                <a:moveTo>
                  <a:pt x="0" y="204258"/>
                </a:moveTo>
                <a:lnTo>
                  <a:pt x="0" y="0"/>
                </a:lnTo>
              </a:path>
            </a:pathLst>
          </a:custGeom>
          <a:ln w="50947">
            <a:solidFill>
              <a:srgbClr val="000000"/>
            </a:solidFill>
          </a:ln>
        </p:spPr>
        <p:txBody>
          <a:bodyPr wrap="square" lIns="0" tIns="0" rIns="0" bIns="0" rtlCol="0"/>
          <a:lstStyle/>
          <a:p>
            <a:endParaRPr sz="1256"/>
          </a:p>
        </p:txBody>
      </p:sp>
      <p:sp>
        <p:nvSpPr>
          <p:cNvPr id="45" name="bg object 45"/>
          <p:cNvSpPr/>
          <p:nvPr/>
        </p:nvSpPr>
        <p:spPr>
          <a:xfrm>
            <a:off x="8779588" y="2531472"/>
            <a:ext cx="666750" cy="0"/>
          </a:xfrm>
          <a:custGeom>
            <a:avLst/>
            <a:gdLst/>
            <a:ahLst/>
            <a:cxnLst/>
            <a:rect l="l" t="t" r="r" b="b"/>
            <a:pathLst>
              <a:path w="955675">
                <a:moveTo>
                  <a:pt x="0" y="0"/>
                </a:moveTo>
                <a:lnTo>
                  <a:pt x="955268" y="0"/>
                </a:lnTo>
              </a:path>
            </a:pathLst>
          </a:custGeom>
          <a:ln w="102129">
            <a:solidFill>
              <a:srgbClr val="000000"/>
            </a:solidFill>
          </a:ln>
        </p:spPr>
        <p:txBody>
          <a:bodyPr wrap="square" lIns="0" tIns="0" rIns="0" bIns="0" rtlCol="0"/>
          <a:lstStyle/>
          <a:p>
            <a:endParaRPr sz="1256"/>
          </a:p>
        </p:txBody>
      </p:sp>
      <p:sp>
        <p:nvSpPr>
          <p:cNvPr id="46" name="bg object 46"/>
          <p:cNvSpPr/>
          <p:nvPr/>
        </p:nvSpPr>
        <p:spPr>
          <a:xfrm>
            <a:off x="2399280" y="2531472"/>
            <a:ext cx="0" cy="861715"/>
          </a:xfrm>
          <a:custGeom>
            <a:avLst/>
            <a:gdLst/>
            <a:ahLst/>
            <a:cxnLst/>
            <a:rect l="l" t="t" r="r" b="b"/>
            <a:pathLst>
              <a:path h="1225550">
                <a:moveTo>
                  <a:pt x="0" y="1225549"/>
                </a:moveTo>
                <a:lnTo>
                  <a:pt x="0" y="0"/>
                </a:lnTo>
              </a:path>
            </a:pathLst>
          </a:custGeom>
          <a:ln w="89158">
            <a:solidFill>
              <a:srgbClr val="000000"/>
            </a:solidFill>
          </a:ln>
        </p:spPr>
        <p:txBody>
          <a:bodyPr wrap="square" lIns="0" tIns="0" rIns="0" bIns="0" rtlCol="0"/>
          <a:lstStyle/>
          <a:p>
            <a:endParaRPr sz="1256"/>
          </a:p>
        </p:txBody>
      </p:sp>
      <p:sp>
        <p:nvSpPr>
          <p:cNvPr id="47" name="bg object 47"/>
          <p:cNvSpPr/>
          <p:nvPr/>
        </p:nvSpPr>
        <p:spPr>
          <a:xfrm>
            <a:off x="3687782" y="2387853"/>
            <a:ext cx="0" cy="1005483"/>
          </a:xfrm>
          <a:custGeom>
            <a:avLst/>
            <a:gdLst/>
            <a:ahLst/>
            <a:cxnLst/>
            <a:rect l="l" t="t" r="r" b="b"/>
            <a:pathLst>
              <a:path h="1430020">
                <a:moveTo>
                  <a:pt x="0" y="1429807"/>
                </a:moveTo>
                <a:lnTo>
                  <a:pt x="0" y="0"/>
                </a:lnTo>
              </a:path>
            </a:pathLst>
          </a:custGeom>
          <a:ln w="89158">
            <a:solidFill>
              <a:srgbClr val="000000"/>
            </a:solidFill>
          </a:ln>
        </p:spPr>
        <p:txBody>
          <a:bodyPr wrap="square" lIns="0" tIns="0" rIns="0" bIns="0" rtlCol="0"/>
          <a:lstStyle/>
          <a:p>
            <a:endParaRPr sz="1256"/>
          </a:p>
        </p:txBody>
      </p:sp>
      <p:sp>
        <p:nvSpPr>
          <p:cNvPr id="48" name="bg object 48"/>
          <p:cNvSpPr/>
          <p:nvPr/>
        </p:nvSpPr>
        <p:spPr>
          <a:xfrm>
            <a:off x="8157552"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49" name="bg object 49"/>
          <p:cNvSpPr/>
          <p:nvPr/>
        </p:nvSpPr>
        <p:spPr>
          <a:xfrm>
            <a:off x="8299732"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50" name="bg object 50"/>
          <p:cNvSpPr/>
          <p:nvPr/>
        </p:nvSpPr>
        <p:spPr>
          <a:xfrm>
            <a:off x="8441911"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51" name="bg object 51"/>
          <p:cNvSpPr/>
          <p:nvPr/>
        </p:nvSpPr>
        <p:spPr>
          <a:xfrm>
            <a:off x="2203783" y="3393187"/>
            <a:ext cx="0" cy="71884"/>
          </a:xfrm>
          <a:custGeom>
            <a:avLst/>
            <a:gdLst/>
            <a:ahLst/>
            <a:cxnLst/>
            <a:rect l="l" t="t" r="r" b="b"/>
            <a:pathLst>
              <a:path h="102235">
                <a:moveTo>
                  <a:pt x="0" y="102129"/>
                </a:moveTo>
                <a:lnTo>
                  <a:pt x="0" y="0"/>
                </a:lnTo>
              </a:path>
            </a:pathLst>
          </a:custGeom>
          <a:ln w="63684">
            <a:solidFill>
              <a:srgbClr val="000000"/>
            </a:solidFill>
          </a:ln>
        </p:spPr>
        <p:txBody>
          <a:bodyPr wrap="square" lIns="0" tIns="0" rIns="0" bIns="0" rtlCol="0"/>
          <a:lstStyle/>
          <a:p>
            <a:endParaRPr sz="1256"/>
          </a:p>
        </p:txBody>
      </p:sp>
      <p:sp>
        <p:nvSpPr>
          <p:cNvPr id="52" name="bg object 52"/>
          <p:cNvSpPr/>
          <p:nvPr/>
        </p:nvSpPr>
        <p:spPr>
          <a:xfrm>
            <a:off x="3874393" y="3393187"/>
            <a:ext cx="0" cy="71884"/>
          </a:xfrm>
          <a:custGeom>
            <a:avLst/>
            <a:gdLst/>
            <a:ahLst/>
            <a:cxnLst/>
            <a:rect l="l" t="t" r="r" b="b"/>
            <a:pathLst>
              <a:path h="102235">
                <a:moveTo>
                  <a:pt x="0" y="102129"/>
                </a:moveTo>
                <a:lnTo>
                  <a:pt x="0" y="0"/>
                </a:lnTo>
              </a:path>
            </a:pathLst>
          </a:custGeom>
          <a:ln w="76421">
            <a:solidFill>
              <a:srgbClr val="000000"/>
            </a:solidFill>
          </a:ln>
        </p:spPr>
        <p:txBody>
          <a:bodyPr wrap="square" lIns="0" tIns="0" rIns="0" bIns="0" rtlCol="0"/>
          <a:lstStyle/>
          <a:p>
            <a:endParaRPr sz="1256"/>
          </a:p>
        </p:txBody>
      </p:sp>
      <p:sp>
        <p:nvSpPr>
          <p:cNvPr id="53" name="bg object 53"/>
          <p:cNvSpPr/>
          <p:nvPr/>
        </p:nvSpPr>
        <p:spPr>
          <a:xfrm>
            <a:off x="1164504" y="272057"/>
            <a:ext cx="44745" cy="220563"/>
          </a:xfrm>
          <a:custGeom>
            <a:avLst/>
            <a:gdLst/>
            <a:ahLst/>
            <a:cxnLst/>
            <a:rect l="l" t="t" r="r" b="b"/>
            <a:pathLst>
              <a:path w="64135" h="313690">
                <a:moveTo>
                  <a:pt x="63684" y="313493"/>
                </a:moveTo>
                <a:lnTo>
                  <a:pt x="0" y="313493"/>
                </a:lnTo>
                <a:lnTo>
                  <a:pt x="0" y="0"/>
                </a:lnTo>
                <a:lnTo>
                  <a:pt x="63684" y="0"/>
                </a:lnTo>
                <a:lnTo>
                  <a:pt x="63684" y="313493"/>
                </a:lnTo>
                <a:close/>
              </a:path>
            </a:pathLst>
          </a:custGeom>
          <a:solidFill>
            <a:srgbClr val="EFEBF2"/>
          </a:solidFill>
        </p:spPr>
        <p:txBody>
          <a:bodyPr wrap="square" lIns="0" tIns="0" rIns="0" bIns="0" rtlCol="0"/>
          <a:lstStyle/>
          <a:p>
            <a:endParaRPr sz="1256"/>
          </a:p>
        </p:txBody>
      </p:sp>
      <p:sp>
        <p:nvSpPr>
          <p:cNvPr id="2" name="Holder 2"/>
          <p:cNvSpPr>
            <a:spLocks noGrp="1"/>
          </p:cNvSpPr>
          <p:nvPr>
            <p:ph type="title"/>
          </p:nvPr>
        </p:nvSpPr>
        <p:spPr/>
        <p:txBody>
          <a:bodyPr lIns="0" tIns="0" rIns="0" bIns="0"/>
          <a:lstStyle>
            <a:lvl1pPr>
              <a:defRPr sz="4361"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808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54730" y="2280140"/>
            <a:ext cx="533173" cy="682191"/>
          </a:xfrm>
          <a:prstGeom prst="rect">
            <a:avLst/>
          </a:prstGeom>
        </p:spPr>
      </p:pic>
      <p:pic>
        <p:nvPicPr>
          <p:cNvPr id="17" name="bg object 17"/>
          <p:cNvPicPr/>
          <p:nvPr/>
        </p:nvPicPr>
        <p:blipFill>
          <a:blip r:embed="rId3" cstate="print"/>
          <a:stretch>
            <a:fillRect/>
          </a:stretch>
        </p:blipFill>
        <p:spPr>
          <a:xfrm>
            <a:off x="4603063" y="2369901"/>
            <a:ext cx="746443" cy="771953"/>
          </a:xfrm>
          <a:prstGeom prst="rect">
            <a:avLst/>
          </a:prstGeom>
        </p:spPr>
      </p:pic>
      <p:pic>
        <p:nvPicPr>
          <p:cNvPr id="18" name="bg object 18"/>
          <p:cNvPicPr/>
          <p:nvPr/>
        </p:nvPicPr>
        <p:blipFill>
          <a:blip r:embed="rId4" cstate="print"/>
          <a:stretch>
            <a:fillRect/>
          </a:stretch>
        </p:blipFill>
        <p:spPr>
          <a:xfrm>
            <a:off x="6522487" y="2280140"/>
            <a:ext cx="2950225" cy="843762"/>
          </a:xfrm>
          <a:prstGeom prst="rect">
            <a:avLst/>
          </a:prstGeom>
        </p:spPr>
      </p:pic>
      <p:pic>
        <p:nvPicPr>
          <p:cNvPr id="19" name="bg object 19"/>
          <p:cNvPicPr/>
          <p:nvPr/>
        </p:nvPicPr>
        <p:blipFill>
          <a:blip r:embed="rId5" cstate="print"/>
          <a:stretch>
            <a:fillRect/>
          </a:stretch>
        </p:blipFill>
        <p:spPr>
          <a:xfrm>
            <a:off x="515401" y="3321378"/>
            <a:ext cx="1439567" cy="143619"/>
          </a:xfrm>
          <a:prstGeom prst="rect">
            <a:avLst/>
          </a:prstGeom>
        </p:spPr>
      </p:pic>
      <p:pic>
        <p:nvPicPr>
          <p:cNvPr id="20" name="bg object 20"/>
          <p:cNvPicPr/>
          <p:nvPr/>
        </p:nvPicPr>
        <p:blipFill>
          <a:blip r:embed="rId6" cstate="print"/>
          <a:stretch>
            <a:fillRect/>
          </a:stretch>
        </p:blipFill>
        <p:spPr>
          <a:xfrm>
            <a:off x="7713242" y="3321378"/>
            <a:ext cx="853077" cy="143619"/>
          </a:xfrm>
          <a:prstGeom prst="rect">
            <a:avLst/>
          </a:prstGeom>
        </p:spPr>
      </p:pic>
      <p:pic>
        <p:nvPicPr>
          <p:cNvPr id="21" name="bg object 21"/>
          <p:cNvPicPr/>
          <p:nvPr/>
        </p:nvPicPr>
        <p:blipFill>
          <a:blip r:embed="rId7" cstate="print"/>
          <a:stretch>
            <a:fillRect/>
          </a:stretch>
        </p:blipFill>
        <p:spPr>
          <a:xfrm>
            <a:off x="9685985" y="3321378"/>
            <a:ext cx="390993" cy="125667"/>
          </a:xfrm>
          <a:prstGeom prst="rect">
            <a:avLst/>
          </a:prstGeom>
        </p:spPr>
      </p:pic>
      <p:sp>
        <p:nvSpPr>
          <p:cNvPr id="22" name="bg object 22"/>
          <p:cNvSpPr/>
          <p:nvPr/>
        </p:nvSpPr>
        <p:spPr>
          <a:xfrm>
            <a:off x="3385651" y="2262186"/>
            <a:ext cx="89048" cy="664369"/>
          </a:xfrm>
          <a:custGeom>
            <a:avLst/>
            <a:gdLst/>
            <a:ahLst/>
            <a:cxnLst/>
            <a:rect l="l" t="t" r="r" b="b"/>
            <a:pathLst>
              <a:path w="127635" h="944879">
                <a:moveTo>
                  <a:pt x="0" y="0"/>
                </a:moveTo>
                <a:lnTo>
                  <a:pt x="127369" y="0"/>
                </a:lnTo>
                <a:lnTo>
                  <a:pt x="127369" y="944694"/>
                </a:lnTo>
                <a:lnTo>
                  <a:pt x="0" y="944694"/>
                </a:lnTo>
                <a:lnTo>
                  <a:pt x="0" y="0"/>
                </a:lnTo>
                <a:close/>
              </a:path>
            </a:pathLst>
          </a:custGeom>
          <a:solidFill>
            <a:srgbClr val="000000"/>
          </a:solidFill>
        </p:spPr>
        <p:txBody>
          <a:bodyPr wrap="square" lIns="0" tIns="0" rIns="0" bIns="0" rtlCol="0"/>
          <a:lstStyle/>
          <a:p>
            <a:endParaRPr sz="1256"/>
          </a:p>
        </p:txBody>
      </p:sp>
      <p:sp>
        <p:nvSpPr>
          <p:cNvPr id="23" name="bg object 23"/>
          <p:cNvSpPr/>
          <p:nvPr/>
        </p:nvSpPr>
        <p:spPr>
          <a:xfrm>
            <a:off x="9170581" y="3334841"/>
            <a:ext cx="515679" cy="99120"/>
          </a:xfrm>
          <a:custGeom>
            <a:avLst/>
            <a:gdLst/>
            <a:ahLst/>
            <a:cxnLst/>
            <a:rect l="l" t="t" r="r" b="b"/>
            <a:pathLst>
              <a:path w="739140" h="140970">
                <a:moveTo>
                  <a:pt x="0" y="0"/>
                </a:moveTo>
                <a:lnTo>
                  <a:pt x="738741" y="0"/>
                </a:lnTo>
                <a:lnTo>
                  <a:pt x="738741" y="140427"/>
                </a:lnTo>
                <a:lnTo>
                  <a:pt x="0" y="140427"/>
                </a:lnTo>
                <a:lnTo>
                  <a:pt x="0" y="0"/>
                </a:lnTo>
                <a:close/>
              </a:path>
            </a:pathLst>
          </a:custGeom>
          <a:solidFill>
            <a:srgbClr val="000000"/>
          </a:solidFill>
        </p:spPr>
        <p:txBody>
          <a:bodyPr wrap="square" lIns="0" tIns="0" rIns="0" bIns="0" rtlCol="0"/>
          <a:lstStyle/>
          <a:p>
            <a:endParaRPr sz="1256"/>
          </a:p>
        </p:txBody>
      </p:sp>
      <p:sp>
        <p:nvSpPr>
          <p:cNvPr id="24" name="bg object 24"/>
          <p:cNvSpPr/>
          <p:nvPr/>
        </p:nvSpPr>
        <p:spPr>
          <a:xfrm>
            <a:off x="1954969" y="3334841"/>
            <a:ext cx="640169" cy="99120"/>
          </a:xfrm>
          <a:custGeom>
            <a:avLst/>
            <a:gdLst/>
            <a:ahLst/>
            <a:cxnLst/>
            <a:rect l="l" t="t" r="r" b="b"/>
            <a:pathLst>
              <a:path w="917575" h="140970">
                <a:moveTo>
                  <a:pt x="0" y="0"/>
                </a:moveTo>
                <a:lnTo>
                  <a:pt x="917058" y="0"/>
                </a:lnTo>
                <a:lnTo>
                  <a:pt x="917058" y="140427"/>
                </a:lnTo>
                <a:lnTo>
                  <a:pt x="0" y="140427"/>
                </a:lnTo>
                <a:lnTo>
                  <a:pt x="0" y="0"/>
                </a:lnTo>
                <a:close/>
              </a:path>
            </a:pathLst>
          </a:custGeom>
          <a:solidFill>
            <a:srgbClr val="000000"/>
          </a:solidFill>
        </p:spPr>
        <p:txBody>
          <a:bodyPr wrap="square" lIns="0" tIns="0" rIns="0" bIns="0" rtlCol="0"/>
          <a:lstStyle/>
          <a:p>
            <a:endParaRPr sz="1256"/>
          </a:p>
        </p:txBody>
      </p:sp>
      <p:sp>
        <p:nvSpPr>
          <p:cNvPr id="25" name="bg object 25"/>
          <p:cNvSpPr/>
          <p:nvPr/>
        </p:nvSpPr>
        <p:spPr>
          <a:xfrm>
            <a:off x="10930053" y="3334841"/>
            <a:ext cx="1066357" cy="99120"/>
          </a:xfrm>
          <a:custGeom>
            <a:avLst/>
            <a:gdLst/>
            <a:ahLst/>
            <a:cxnLst/>
            <a:rect l="l" t="t" r="r" b="b"/>
            <a:pathLst>
              <a:path w="1528444" h="140970">
                <a:moveTo>
                  <a:pt x="0" y="0"/>
                </a:moveTo>
                <a:lnTo>
                  <a:pt x="1528430" y="0"/>
                </a:lnTo>
                <a:lnTo>
                  <a:pt x="1528430" y="140427"/>
                </a:lnTo>
                <a:lnTo>
                  <a:pt x="0" y="140427"/>
                </a:lnTo>
                <a:lnTo>
                  <a:pt x="0" y="0"/>
                </a:lnTo>
                <a:close/>
              </a:path>
            </a:pathLst>
          </a:custGeom>
          <a:solidFill>
            <a:srgbClr val="000000"/>
          </a:solidFill>
        </p:spPr>
        <p:txBody>
          <a:bodyPr wrap="square" lIns="0" tIns="0" rIns="0" bIns="0" rtlCol="0"/>
          <a:lstStyle/>
          <a:p>
            <a:endParaRPr sz="1256"/>
          </a:p>
        </p:txBody>
      </p:sp>
      <p:sp>
        <p:nvSpPr>
          <p:cNvPr id="26" name="bg object 26"/>
          <p:cNvSpPr/>
          <p:nvPr/>
        </p:nvSpPr>
        <p:spPr>
          <a:xfrm>
            <a:off x="10076976" y="3334841"/>
            <a:ext cx="764215" cy="99120"/>
          </a:xfrm>
          <a:custGeom>
            <a:avLst/>
            <a:gdLst/>
            <a:ahLst/>
            <a:cxnLst/>
            <a:rect l="l" t="t" r="r" b="b"/>
            <a:pathLst>
              <a:path w="1095375" h="140970">
                <a:moveTo>
                  <a:pt x="0" y="0"/>
                </a:moveTo>
                <a:lnTo>
                  <a:pt x="1095375" y="0"/>
                </a:lnTo>
                <a:lnTo>
                  <a:pt x="1095375" y="140427"/>
                </a:lnTo>
                <a:lnTo>
                  <a:pt x="0" y="140427"/>
                </a:lnTo>
                <a:lnTo>
                  <a:pt x="0" y="0"/>
                </a:lnTo>
                <a:close/>
              </a:path>
            </a:pathLst>
          </a:custGeom>
          <a:solidFill>
            <a:srgbClr val="000000"/>
          </a:solidFill>
        </p:spPr>
        <p:txBody>
          <a:bodyPr wrap="square" lIns="0" tIns="0" rIns="0" bIns="0" rtlCol="0"/>
          <a:lstStyle/>
          <a:p>
            <a:endParaRPr sz="1256"/>
          </a:p>
        </p:txBody>
      </p:sp>
      <p:sp>
        <p:nvSpPr>
          <p:cNvPr id="27" name="bg object 27"/>
          <p:cNvSpPr/>
          <p:nvPr/>
        </p:nvSpPr>
        <p:spPr>
          <a:xfrm>
            <a:off x="8566319" y="3334841"/>
            <a:ext cx="480237" cy="99120"/>
          </a:xfrm>
          <a:custGeom>
            <a:avLst/>
            <a:gdLst/>
            <a:ahLst/>
            <a:cxnLst/>
            <a:rect l="l" t="t" r="r" b="b"/>
            <a:pathLst>
              <a:path w="688340" h="140970">
                <a:moveTo>
                  <a:pt x="0" y="0"/>
                </a:moveTo>
                <a:lnTo>
                  <a:pt x="687794" y="0"/>
                </a:lnTo>
                <a:lnTo>
                  <a:pt x="687794" y="140427"/>
                </a:lnTo>
                <a:lnTo>
                  <a:pt x="0" y="140427"/>
                </a:lnTo>
                <a:lnTo>
                  <a:pt x="0" y="0"/>
                </a:lnTo>
                <a:close/>
              </a:path>
            </a:pathLst>
          </a:custGeom>
          <a:solidFill>
            <a:srgbClr val="000000"/>
          </a:solidFill>
        </p:spPr>
        <p:txBody>
          <a:bodyPr wrap="square" lIns="0" tIns="0" rIns="0" bIns="0" rtlCol="0"/>
          <a:lstStyle/>
          <a:p>
            <a:endParaRPr sz="1256"/>
          </a:p>
        </p:txBody>
      </p:sp>
      <p:sp>
        <p:nvSpPr>
          <p:cNvPr id="28" name="bg object 28"/>
          <p:cNvSpPr/>
          <p:nvPr/>
        </p:nvSpPr>
        <p:spPr>
          <a:xfrm>
            <a:off x="6469169" y="3334841"/>
            <a:ext cx="1244452" cy="99120"/>
          </a:xfrm>
          <a:custGeom>
            <a:avLst/>
            <a:gdLst/>
            <a:ahLst/>
            <a:cxnLst/>
            <a:rect l="l" t="t" r="r" b="b"/>
            <a:pathLst>
              <a:path w="1783715" h="140970">
                <a:moveTo>
                  <a:pt x="0" y="0"/>
                </a:moveTo>
                <a:lnTo>
                  <a:pt x="1783169" y="0"/>
                </a:lnTo>
                <a:lnTo>
                  <a:pt x="1783169" y="140427"/>
                </a:lnTo>
                <a:lnTo>
                  <a:pt x="0" y="140427"/>
                </a:lnTo>
                <a:lnTo>
                  <a:pt x="0" y="0"/>
                </a:lnTo>
                <a:close/>
              </a:path>
            </a:pathLst>
          </a:custGeom>
          <a:solidFill>
            <a:srgbClr val="000000"/>
          </a:solidFill>
        </p:spPr>
        <p:txBody>
          <a:bodyPr wrap="square" lIns="0" tIns="0" rIns="0" bIns="0" rtlCol="0"/>
          <a:lstStyle/>
          <a:p>
            <a:endParaRPr sz="1256"/>
          </a:p>
        </p:txBody>
      </p:sp>
      <p:sp>
        <p:nvSpPr>
          <p:cNvPr id="29" name="bg object 29"/>
          <p:cNvSpPr/>
          <p:nvPr/>
        </p:nvSpPr>
        <p:spPr>
          <a:xfrm>
            <a:off x="3909938" y="3334841"/>
            <a:ext cx="2453020" cy="99120"/>
          </a:xfrm>
          <a:custGeom>
            <a:avLst/>
            <a:gdLst/>
            <a:ahLst/>
            <a:cxnLst/>
            <a:rect l="l" t="t" r="r" b="b"/>
            <a:pathLst>
              <a:path w="3515995" h="140970">
                <a:moveTo>
                  <a:pt x="0" y="0"/>
                </a:moveTo>
                <a:lnTo>
                  <a:pt x="3515389" y="0"/>
                </a:lnTo>
                <a:lnTo>
                  <a:pt x="3515389" y="140427"/>
                </a:lnTo>
                <a:lnTo>
                  <a:pt x="0" y="140427"/>
                </a:lnTo>
                <a:lnTo>
                  <a:pt x="0" y="0"/>
                </a:lnTo>
                <a:close/>
              </a:path>
            </a:pathLst>
          </a:custGeom>
          <a:solidFill>
            <a:srgbClr val="000000"/>
          </a:solidFill>
        </p:spPr>
        <p:txBody>
          <a:bodyPr wrap="square" lIns="0" tIns="0" rIns="0" bIns="0" rtlCol="0"/>
          <a:lstStyle/>
          <a:p>
            <a:endParaRPr sz="1256"/>
          </a:p>
        </p:txBody>
      </p:sp>
      <p:sp>
        <p:nvSpPr>
          <p:cNvPr id="30" name="bg object 30"/>
          <p:cNvSpPr/>
          <p:nvPr/>
        </p:nvSpPr>
        <p:spPr>
          <a:xfrm>
            <a:off x="2683639" y="3334841"/>
            <a:ext cx="1119963" cy="99120"/>
          </a:xfrm>
          <a:custGeom>
            <a:avLst/>
            <a:gdLst/>
            <a:ahLst/>
            <a:cxnLst/>
            <a:rect l="l" t="t" r="r" b="b"/>
            <a:pathLst>
              <a:path w="1605279" h="140970">
                <a:moveTo>
                  <a:pt x="0" y="0"/>
                </a:moveTo>
                <a:lnTo>
                  <a:pt x="1604851" y="0"/>
                </a:lnTo>
                <a:lnTo>
                  <a:pt x="1604851" y="140427"/>
                </a:lnTo>
                <a:lnTo>
                  <a:pt x="0" y="140427"/>
                </a:lnTo>
                <a:lnTo>
                  <a:pt x="0" y="0"/>
                </a:lnTo>
                <a:close/>
              </a:path>
            </a:pathLst>
          </a:custGeom>
          <a:solidFill>
            <a:srgbClr val="000000"/>
          </a:solidFill>
        </p:spPr>
        <p:txBody>
          <a:bodyPr wrap="square" lIns="0" tIns="0" rIns="0" bIns="0" rtlCol="0"/>
          <a:lstStyle/>
          <a:p>
            <a:endParaRPr sz="1256"/>
          </a:p>
        </p:txBody>
      </p:sp>
      <p:sp>
        <p:nvSpPr>
          <p:cNvPr id="31" name="bg object 31"/>
          <p:cNvSpPr/>
          <p:nvPr/>
        </p:nvSpPr>
        <p:spPr>
          <a:xfrm>
            <a:off x="0" y="3334841"/>
            <a:ext cx="515679" cy="99120"/>
          </a:xfrm>
          <a:custGeom>
            <a:avLst/>
            <a:gdLst/>
            <a:ahLst/>
            <a:cxnLst/>
            <a:rect l="l" t="t" r="r" b="b"/>
            <a:pathLst>
              <a:path w="739140" h="140970">
                <a:moveTo>
                  <a:pt x="0" y="0"/>
                </a:moveTo>
                <a:lnTo>
                  <a:pt x="738741" y="0"/>
                </a:lnTo>
                <a:lnTo>
                  <a:pt x="738741" y="140427"/>
                </a:lnTo>
                <a:lnTo>
                  <a:pt x="0" y="140427"/>
                </a:lnTo>
                <a:lnTo>
                  <a:pt x="0" y="0"/>
                </a:lnTo>
                <a:close/>
              </a:path>
            </a:pathLst>
          </a:custGeom>
          <a:solidFill>
            <a:srgbClr val="000000"/>
          </a:solidFill>
        </p:spPr>
        <p:txBody>
          <a:bodyPr wrap="square" lIns="0" tIns="0" rIns="0" bIns="0" rtlCol="0"/>
          <a:lstStyle/>
          <a:p>
            <a:endParaRPr sz="1256"/>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79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61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 id="2147483659" r:id="rId6"/>
    <p:sldLayoutId id="2147483669" r:id="rId7"/>
    <p:sldLayoutId id="214748367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37442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954107"/>
          </a:xfrm>
          <a:prstGeom prst="rect">
            <a:avLst/>
          </a:prstGeom>
        </p:spPr>
        <p:txBody>
          <a:bodyPr wrap="square" lIns="0" tIns="0" rIns="0" bIns="0">
            <a:spAutoFit/>
          </a:bodyPr>
          <a:lstStyle>
            <a:lvl1pPr>
              <a:defRPr sz="6200" b="0" i="0">
                <a:solidFill>
                  <a:srgbClr val="131D24"/>
                </a:solidFill>
                <a:latin typeface="Times New Roman"/>
                <a:cs typeface="Times New Roman"/>
              </a:defRPr>
            </a:lvl1pPr>
          </a:lstStyle>
          <a:p>
            <a:endParaRPr/>
          </a:p>
        </p:txBody>
      </p:sp>
      <p:sp>
        <p:nvSpPr>
          <p:cNvPr id="3" name="Holder 3"/>
          <p:cNvSpPr>
            <a:spLocks noGrp="1"/>
          </p:cNvSpPr>
          <p:nvPr>
            <p:ph type="body" idx="1"/>
          </p:nvPr>
        </p:nvSpPr>
        <p:spPr>
          <a:xfrm>
            <a:off x="3061214" y="3272008"/>
            <a:ext cx="6069573" cy="553998"/>
          </a:xfrm>
          <a:prstGeom prst="rect">
            <a:avLst/>
          </a:prstGeom>
        </p:spPr>
        <p:txBody>
          <a:bodyPr wrap="square" lIns="0" tIns="0" rIns="0" bIns="0">
            <a:spAutoFit/>
          </a:bodyPr>
          <a:lstStyle>
            <a:lvl1pPr>
              <a:defRPr sz="3600" b="0" i="0">
                <a:solidFill>
                  <a:srgbClr val="050503"/>
                </a:solidFill>
                <a:latin typeface="Arial"/>
                <a:cs typeface="Arial"/>
              </a:defRPr>
            </a:lvl1pPr>
          </a:lstStyle>
          <a:p>
            <a:endParaRPr/>
          </a:p>
        </p:txBody>
      </p:sp>
      <p:sp>
        <p:nvSpPr>
          <p:cNvPr id="4" name="Holder 4"/>
          <p:cNvSpPr>
            <a:spLocks noGrp="1"/>
          </p:cNvSpPr>
          <p:nvPr>
            <p:ph type="ftr" sz="quarter" idx="5"/>
          </p:nvPr>
        </p:nvSpPr>
        <p:spPr>
          <a:xfrm>
            <a:off x="11265895" y="6622679"/>
            <a:ext cx="881616" cy="141064"/>
          </a:xfrm>
          <a:prstGeom prst="rect">
            <a:avLst/>
          </a:prstGeom>
        </p:spPr>
        <p:txBody>
          <a:bodyPr wrap="square" lIns="0" tIns="0" rIns="0" bIns="0">
            <a:spAutoFit/>
          </a:bodyPr>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39005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318988">
        <a:defRPr>
          <a:latin typeface="+mn-lt"/>
          <a:ea typeface="+mn-ea"/>
          <a:cs typeface="+mn-cs"/>
        </a:defRPr>
      </a:lvl2pPr>
      <a:lvl3pPr marL="637977">
        <a:defRPr>
          <a:latin typeface="+mn-lt"/>
          <a:ea typeface="+mn-ea"/>
          <a:cs typeface="+mn-cs"/>
        </a:defRPr>
      </a:lvl3pPr>
      <a:lvl4pPr marL="956965">
        <a:defRPr>
          <a:latin typeface="+mn-lt"/>
          <a:ea typeface="+mn-ea"/>
          <a:cs typeface="+mn-cs"/>
        </a:defRPr>
      </a:lvl4pPr>
      <a:lvl5pPr marL="1275954">
        <a:defRPr>
          <a:latin typeface="+mn-lt"/>
          <a:ea typeface="+mn-ea"/>
          <a:cs typeface="+mn-cs"/>
        </a:defRPr>
      </a:lvl5pPr>
      <a:lvl6pPr marL="1594942">
        <a:defRPr>
          <a:latin typeface="+mn-lt"/>
          <a:ea typeface="+mn-ea"/>
          <a:cs typeface="+mn-cs"/>
        </a:defRPr>
      </a:lvl6pPr>
      <a:lvl7pPr marL="1913931">
        <a:defRPr>
          <a:latin typeface="+mn-lt"/>
          <a:ea typeface="+mn-ea"/>
          <a:cs typeface="+mn-cs"/>
        </a:defRPr>
      </a:lvl7pPr>
      <a:lvl8pPr marL="2232919">
        <a:defRPr>
          <a:latin typeface="+mn-lt"/>
          <a:ea typeface="+mn-ea"/>
          <a:cs typeface="+mn-cs"/>
        </a:defRPr>
      </a:lvl8pPr>
      <a:lvl9pPr marL="2551908">
        <a:defRPr>
          <a:latin typeface="+mn-lt"/>
          <a:ea typeface="+mn-ea"/>
          <a:cs typeface="+mn-cs"/>
        </a:defRPr>
      </a:lvl9pPr>
    </p:bodyStyle>
    <p:otherStyle>
      <a:lvl1pPr marL="0">
        <a:defRPr>
          <a:latin typeface="+mn-lt"/>
          <a:ea typeface="+mn-ea"/>
          <a:cs typeface="+mn-cs"/>
        </a:defRPr>
      </a:lvl1pPr>
      <a:lvl2pPr marL="318988">
        <a:defRPr>
          <a:latin typeface="+mn-lt"/>
          <a:ea typeface="+mn-ea"/>
          <a:cs typeface="+mn-cs"/>
        </a:defRPr>
      </a:lvl2pPr>
      <a:lvl3pPr marL="637977">
        <a:defRPr>
          <a:latin typeface="+mn-lt"/>
          <a:ea typeface="+mn-ea"/>
          <a:cs typeface="+mn-cs"/>
        </a:defRPr>
      </a:lvl3pPr>
      <a:lvl4pPr marL="956965">
        <a:defRPr>
          <a:latin typeface="+mn-lt"/>
          <a:ea typeface="+mn-ea"/>
          <a:cs typeface="+mn-cs"/>
        </a:defRPr>
      </a:lvl4pPr>
      <a:lvl5pPr marL="1275954">
        <a:defRPr>
          <a:latin typeface="+mn-lt"/>
          <a:ea typeface="+mn-ea"/>
          <a:cs typeface="+mn-cs"/>
        </a:defRPr>
      </a:lvl5pPr>
      <a:lvl6pPr marL="1594942">
        <a:defRPr>
          <a:latin typeface="+mn-lt"/>
          <a:ea typeface="+mn-ea"/>
          <a:cs typeface="+mn-cs"/>
        </a:defRPr>
      </a:lvl6pPr>
      <a:lvl7pPr marL="1913931">
        <a:defRPr>
          <a:latin typeface="+mn-lt"/>
          <a:ea typeface="+mn-ea"/>
          <a:cs typeface="+mn-cs"/>
        </a:defRPr>
      </a:lvl7pPr>
      <a:lvl8pPr marL="2232919">
        <a:defRPr>
          <a:latin typeface="+mn-lt"/>
          <a:ea typeface="+mn-ea"/>
          <a:cs typeface="+mn-cs"/>
        </a:defRPr>
      </a:lvl8pPr>
      <a:lvl9pPr marL="255190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0.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a:t>Chapter 5: </a:t>
            </a:r>
            <a:r>
              <a:rPr lang="en-US" dirty="0"/>
              <a:t>Financial Statement Analysis - Ratios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042BD-753D-DB8D-4D64-3BE8E7D93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BDE6-32FF-1B04-0D84-3DCC65522E91}"/>
              </a:ext>
            </a:extLst>
          </p:cNvPr>
          <p:cNvSpPr>
            <a:spLocks noGrp="1"/>
          </p:cNvSpPr>
          <p:nvPr>
            <p:ph type="title"/>
          </p:nvPr>
        </p:nvSpPr>
        <p:spPr>
          <a:xfrm>
            <a:off x="609600" y="274638"/>
            <a:ext cx="11074400" cy="1143000"/>
          </a:xfrm>
        </p:spPr>
        <p:txBody>
          <a:bodyPr>
            <a:normAutofit/>
          </a:bodyPr>
          <a:lstStyle/>
          <a:p>
            <a:r>
              <a:rPr lang="en-US" dirty="0"/>
              <a:t>Return on Assets (ROA) – De-Levered ROA</a:t>
            </a:r>
          </a:p>
        </p:txBody>
      </p:sp>
      <p:sp>
        <p:nvSpPr>
          <p:cNvPr id="7" name="Shape 2">
            <a:extLst>
              <a:ext uri="{FF2B5EF4-FFF2-40B4-BE49-F238E27FC236}">
                <a16:creationId xmlns:a16="http://schemas.microsoft.com/office/drawing/2014/main" id="{F688C35C-F521-C928-E028-22EC7AC0E46E}"/>
              </a:ext>
            </a:extLst>
          </p:cNvPr>
          <p:cNvSpPr/>
          <p:nvPr/>
        </p:nvSpPr>
        <p:spPr>
          <a:xfrm>
            <a:off x="457199" y="1541126"/>
            <a:ext cx="10926403" cy="1143001"/>
          </a:xfrm>
          <a:prstGeom prst="rect">
            <a:avLst/>
          </a:prstGeom>
          <a:solidFill>
            <a:srgbClr val="1E3A5F"/>
          </a:solidFill>
          <a:ln/>
        </p:spPr>
        <p:txBody>
          <a:bodyPr/>
          <a:lstStyle/>
          <a:p>
            <a:endParaRPr lang="en-US"/>
          </a:p>
        </p:txBody>
      </p:sp>
      <mc:AlternateContent xmlns:mc="http://schemas.openxmlformats.org/markup-compatibility/2006" xmlns:a14="http://schemas.microsoft.com/office/drawing/2010/main">
        <mc:Choice Requires="a14">
          <p:sp>
            <p:nvSpPr>
              <p:cNvPr id="8" name="Text 3">
                <a:extLst>
                  <a:ext uri="{FF2B5EF4-FFF2-40B4-BE49-F238E27FC236}">
                    <a16:creationId xmlns:a16="http://schemas.microsoft.com/office/drawing/2014/main" id="{C1B29358-F11C-74BA-C925-11456270A008}"/>
                  </a:ext>
                </a:extLst>
              </p:cNvPr>
              <p:cNvSpPr/>
              <p:nvPr/>
            </p:nvSpPr>
            <p:spPr>
              <a:xfrm>
                <a:off x="1382232" y="1800235"/>
                <a:ext cx="8335927" cy="960796"/>
              </a:xfrm>
              <a:prstGeom prst="rect">
                <a:avLst/>
              </a:prstGeom>
              <a:noFill/>
              <a:ln/>
            </p:spPr>
            <p:txBody>
              <a:bodyPr wrap="square"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RO</m:t>
                      </m:r>
                      <m:r>
                        <m:rPr>
                          <m:sty m:val="p"/>
                        </m:rPr>
                        <a:rPr lang="en-US" sz="2400">
                          <a:solidFill>
                            <a:schemeClr val="bg1"/>
                          </a:solidFill>
                          <a:latin typeface="Cambria Math" panose="02040503050406030204" pitchFamily="18" charset="0"/>
                        </a:rPr>
                        <m:t>E</m:t>
                      </m:r>
                      <m:r>
                        <a:rPr lang="en-US" sz="2400" i="1">
                          <a:solidFill>
                            <a:schemeClr val="bg1"/>
                          </a:solidFill>
                          <a:latin typeface="Cambria Math" panose="02040503050406030204" pitchFamily="18" charset="0"/>
                        </a:rPr>
                        <m:t>= </m:t>
                      </m:r>
                      <m:f>
                        <m:fPr>
                          <m:ctrlPr>
                            <a:rPr lang="en-US" sz="2400" i="1">
                              <a:solidFill>
                                <a:schemeClr val="bg1"/>
                              </a:solidFill>
                              <a:latin typeface="Cambria Math" panose="02040503050406030204" pitchFamily="18" charset="0"/>
                            </a:rPr>
                          </m:ctrlPr>
                        </m:fPr>
                        <m:num>
                          <m:r>
                            <m:rPr>
                              <m:sty m:val="p"/>
                            </m:rPr>
                            <a:rPr lang="en-US" sz="2400">
                              <a:solidFill>
                                <a:schemeClr val="bg1"/>
                              </a:solidFill>
                              <a:latin typeface="Cambria Math" panose="02040503050406030204" pitchFamily="18" charset="0"/>
                            </a:rPr>
                            <m:t>Net</m:t>
                          </m:r>
                          <m:r>
                            <a:rPr lang="en-US" sz="2400">
                              <a:solidFill>
                                <a:schemeClr val="bg1"/>
                              </a:solidFill>
                              <a:latin typeface="Cambria Math" panose="02040503050406030204" pitchFamily="18" charset="0"/>
                            </a:rPr>
                            <m:t> </m:t>
                          </m:r>
                          <m:r>
                            <m:rPr>
                              <m:sty m:val="p"/>
                            </m:rPr>
                            <a:rPr lang="en-US" sz="2400">
                              <a:solidFill>
                                <a:schemeClr val="bg1"/>
                              </a:solidFill>
                              <a:latin typeface="Cambria Math" panose="02040503050406030204" pitchFamily="18" charset="0"/>
                            </a:rPr>
                            <m:t>income</m:t>
                          </m:r>
                          <m:r>
                            <a:rPr lang="en-US" sz="2400" i="1">
                              <a:solidFill>
                                <a:schemeClr val="bg1"/>
                              </a:solidFill>
                              <a:latin typeface="Cambria Math" panose="02040503050406030204" pitchFamily="18" charset="0"/>
                            </a:rPr>
                            <m:t>+</m:t>
                          </m:r>
                          <m:r>
                            <m:rPr>
                              <m:nor/>
                            </m:rPr>
                            <a:rPr lang="en-US" sz="2400">
                              <a:solidFill>
                                <a:schemeClr val="bg1"/>
                              </a:solidFill>
                              <a:latin typeface="Camria math"/>
                              <a:cs typeface="Arial" panose="020B0604020202020204" pitchFamily="34" charset="0"/>
                            </a:rPr>
                            <m:t>Interest</m:t>
                          </m:r>
                          <m:r>
                            <m:rPr>
                              <m:nor/>
                            </m:rPr>
                            <a:rPr lang="en-US" sz="2400">
                              <a:solidFill>
                                <a:schemeClr val="bg1"/>
                              </a:solidFill>
                              <a:latin typeface="Camria math"/>
                              <a:cs typeface="Arial" panose="020B0604020202020204" pitchFamily="34" charset="0"/>
                            </a:rPr>
                            <m:t> </m:t>
                          </m:r>
                          <m:r>
                            <m:rPr>
                              <m:nor/>
                            </m:rPr>
                            <a:rPr lang="en-US" sz="2400">
                              <a:solidFill>
                                <a:schemeClr val="bg1"/>
                              </a:solidFill>
                              <a:latin typeface="Camria math"/>
                              <a:cs typeface="Arial" panose="020B0604020202020204" pitchFamily="34" charset="0"/>
                            </a:rPr>
                            <m:t>expense</m:t>
                          </m:r>
                          <m:r>
                            <a:rPr lang="en-US" sz="2400" i="1">
                              <a:solidFill>
                                <a:schemeClr val="bg1"/>
                              </a:solidFill>
                              <a:latin typeface="Cambria Math" panose="02040503050406030204" pitchFamily="18" charset="0"/>
                            </a:rPr>
                            <m:t>×(1−</m:t>
                          </m:r>
                          <m:r>
                            <m:rPr>
                              <m:nor/>
                            </m:rPr>
                            <a:rPr lang="en-US" sz="2400">
                              <a:solidFill>
                                <a:schemeClr val="bg1"/>
                              </a:solidFill>
                              <a:latin typeface="Camria math"/>
                              <a:cs typeface="Arial" panose="020B0604020202020204" pitchFamily="34" charset="0"/>
                            </a:rPr>
                            <m:t>Tax</m:t>
                          </m:r>
                          <m:r>
                            <m:rPr>
                              <m:nor/>
                            </m:rPr>
                            <a:rPr lang="en-US" sz="2400">
                              <a:solidFill>
                                <a:schemeClr val="bg1"/>
                              </a:solidFill>
                              <a:latin typeface="Camria math"/>
                              <a:cs typeface="Arial" panose="020B0604020202020204" pitchFamily="34" charset="0"/>
                            </a:rPr>
                            <m:t> </m:t>
                          </m:r>
                          <m:r>
                            <m:rPr>
                              <m:nor/>
                            </m:rPr>
                            <a:rPr lang="en-US" sz="2400">
                              <a:solidFill>
                                <a:schemeClr val="bg1"/>
                              </a:solidFill>
                              <a:latin typeface="Camria math"/>
                              <a:cs typeface="Arial" panose="020B0604020202020204" pitchFamily="34" charset="0"/>
                            </a:rPr>
                            <m:t>rate</m:t>
                          </m:r>
                          <m:r>
                            <a:rPr lang="en-US" sz="2400" i="1">
                              <a:solidFill>
                                <a:schemeClr val="bg1"/>
                              </a:solidFill>
                              <a:latin typeface="Cambria Math" panose="02040503050406030204" pitchFamily="18" charset="0"/>
                            </a:rPr>
                            <m:t>)</m:t>
                          </m:r>
                        </m:num>
                        <m:den>
                          <m:r>
                            <m:rPr>
                              <m:nor/>
                            </m:rPr>
                            <a:rPr lang="en-US" sz="2400">
                              <a:solidFill>
                                <a:schemeClr val="bg1"/>
                              </a:solidFill>
                              <a:latin typeface="Camria math"/>
                              <a:cs typeface="Arial" panose="020B0604020202020204" pitchFamily="34" charset="0"/>
                            </a:rPr>
                            <m:t>Average</m:t>
                          </m:r>
                          <m:r>
                            <m:rPr>
                              <m:nor/>
                            </m:rPr>
                            <a:rPr lang="en-US" sz="2400">
                              <a:solidFill>
                                <a:schemeClr val="bg1"/>
                              </a:solidFill>
                              <a:latin typeface="Camria math"/>
                              <a:cs typeface="Arial" panose="020B0604020202020204" pitchFamily="34" charset="0"/>
                            </a:rPr>
                            <m:t> </m:t>
                          </m:r>
                          <m:r>
                            <m:rPr>
                              <m:nor/>
                            </m:rPr>
                            <a:rPr lang="en-US" sz="2400" b="0" i="0" smtClean="0">
                              <a:solidFill>
                                <a:schemeClr val="bg1"/>
                              </a:solidFill>
                              <a:latin typeface="Camria math"/>
                              <a:cs typeface="Arial" panose="020B0604020202020204" pitchFamily="34" charset="0"/>
                            </a:rPr>
                            <m:t>Total</m:t>
                          </m:r>
                          <m:r>
                            <m:rPr>
                              <m:nor/>
                            </m:rPr>
                            <a:rPr lang="en-US" sz="2400" b="0" i="0" smtClean="0">
                              <a:solidFill>
                                <a:schemeClr val="bg1"/>
                              </a:solidFill>
                              <a:latin typeface="Camria math"/>
                              <a:cs typeface="Arial" panose="020B0604020202020204" pitchFamily="34" charset="0"/>
                            </a:rPr>
                            <m:t> </m:t>
                          </m:r>
                          <m:r>
                            <m:rPr>
                              <m:nor/>
                            </m:rPr>
                            <a:rPr lang="en-US" sz="2400" b="0" i="0" smtClean="0">
                              <a:solidFill>
                                <a:schemeClr val="bg1"/>
                              </a:solidFill>
                              <a:latin typeface="Camria math"/>
                              <a:cs typeface="Arial" panose="020B0604020202020204" pitchFamily="34" charset="0"/>
                            </a:rPr>
                            <m:t>Assets</m:t>
                          </m:r>
                        </m:den>
                      </m:f>
                    </m:oMath>
                  </m:oMathPara>
                </a14:m>
                <a:endParaRPr lang="en-US" sz="2400" dirty="0">
                  <a:solidFill>
                    <a:schemeClr val="bg1"/>
                  </a:solidFill>
                  <a:latin typeface="Camria math"/>
                  <a:cs typeface="Arial" panose="020B0604020202020204" pitchFamily="34" charset="0"/>
                </a:endParaRPr>
              </a:p>
              <a:p>
                <a:pPr algn="ctr"/>
                <a:r>
                  <a:rPr lang="en-US" sz="2400" dirty="0">
                    <a:solidFill>
                      <a:schemeClr val="bg1"/>
                    </a:solidFill>
                  </a:rPr>
                  <a:t> </a:t>
                </a:r>
                <a:endParaRPr lang="en-US" sz="2400" dirty="0">
                  <a:solidFill>
                    <a:schemeClr val="bg1"/>
                  </a:solidFill>
                  <a:latin typeface="Camria math"/>
                  <a:cs typeface="Arial" panose="020B0604020202020204" pitchFamily="34" charset="0"/>
                </a:endParaRPr>
              </a:p>
            </p:txBody>
          </p:sp>
        </mc:Choice>
        <mc:Fallback xmlns="">
          <p:sp>
            <p:nvSpPr>
              <p:cNvPr id="8" name="Text 3">
                <a:extLst>
                  <a:ext uri="{FF2B5EF4-FFF2-40B4-BE49-F238E27FC236}">
                    <a16:creationId xmlns:a16="http://schemas.microsoft.com/office/drawing/2014/main" id="{C1B29358-F11C-74BA-C925-11456270A008}"/>
                  </a:ext>
                </a:extLst>
              </p:cNvPr>
              <p:cNvSpPr>
                <a:spLocks noRot="1" noChangeAspect="1" noMove="1" noResize="1" noEditPoints="1" noAdjustHandles="1" noChangeArrowheads="1" noChangeShapeType="1" noTextEdit="1"/>
              </p:cNvSpPr>
              <p:nvPr/>
            </p:nvSpPr>
            <p:spPr>
              <a:xfrm>
                <a:off x="1382232" y="1800235"/>
                <a:ext cx="8335927" cy="960796"/>
              </a:xfrm>
              <a:prstGeom prst="rect">
                <a:avLst/>
              </a:prstGeom>
              <a:blipFill>
                <a:blip r:embed="rId3"/>
                <a:stretch>
                  <a:fillRect t="-3797"/>
                </a:stretch>
              </a:blipFill>
              <a:ln/>
            </p:spPr>
            <p:txBody>
              <a:bodyPr/>
              <a:lstStyle/>
              <a:p>
                <a:r>
                  <a:rPr lang="en-US">
                    <a:noFill/>
                  </a:rPr>
                  <a:t> </a:t>
                </a:r>
              </a:p>
            </p:txBody>
          </p:sp>
        </mc:Fallback>
      </mc:AlternateContent>
      <p:sp>
        <p:nvSpPr>
          <p:cNvPr id="9" name="Shape 4">
            <a:extLst>
              <a:ext uri="{FF2B5EF4-FFF2-40B4-BE49-F238E27FC236}">
                <a16:creationId xmlns:a16="http://schemas.microsoft.com/office/drawing/2014/main" id="{0D1D091E-4A24-75AB-B8DF-7E10F9F0BB39}"/>
              </a:ext>
            </a:extLst>
          </p:cNvPr>
          <p:cNvSpPr/>
          <p:nvPr/>
        </p:nvSpPr>
        <p:spPr>
          <a:xfrm>
            <a:off x="457199" y="3013132"/>
            <a:ext cx="10926403" cy="826148"/>
          </a:xfrm>
          <a:prstGeom prst="rect">
            <a:avLst/>
          </a:prstGeom>
          <a:solidFill>
            <a:srgbClr val="F0FDF4"/>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AD473F92-B01A-6F5E-5813-1F085F390068}"/>
              </a:ext>
            </a:extLst>
          </p:cNvPr>
          <p:cNvSpPr/>
          <p:nvPr/>
        </p:nvSpPr>
        <p:spPr>
          <a:xfrm>
            <a:off x="640079" y="3134795"/>
            <a:ext cx="10565496" cy="571949"/>
          </a:xfrm>
          <a:prstGeom prst="rect">
            <a:avLst/>
          </a:prstGeom>
          <a:noFill/>
          <a:ln/>
        </p:spPr>
        <p:txBody>
          <a:bodyPr wrap="square" rtlCol="0" anchor="ctr"/>
          <a:lstStyle/>
          <a:p>
            <a:pPr defTabSz="1219170"/>
            <a:r>
              <a:rPr lang="en-US" sz="2000" dirty="0">
                <a:solidFill>
                  <a:srgbClr val="1F2937"/>
                </a:solidFill>
                <a:latin typeface="Arial" panose="020B0604020202020204" pitchFamily="34" charset="0"/>
                <a:ea typeface="Calibri" pitchFamily="34" charset="-122"/>
                <a:cs typeface="Arial" panose="020B0604020202020204" pitchFamily="34" charset="0"/>
              </a:rPr>
              <a:t>Measures how efficiently a company uses its assets to generate profit — regardless of financing method</a:t>
            </a:r>
            <a:endParaRPr lang="en-US" sz="2000" dirty="0">
              <a:solidFill>
                <a:prstClr val="black"/>
              </a:solidFill>
              <a:latin typeface="Arial" panose="020B0604020202020204" pitchFamily="34" charset="0"/>
              <a:cs typeface="Arial" panose="020B0604020202020204" pitchFamily="34" charset="0"/>
            </a:endParaRPr>
          </a:p>
        </p:txBody>
      </p:sp>
      <p:sp>
        <p:nvSpPr>
          <p:cNvPr id="3" name="Text 7">
            <a:extLst>
              <a:ext uri="{FF2B5EF4-FFF2-40B4-BE49-F238E27FC236}">
                <a16:creationId xmlns:a16="http://schemas.microsoft.com/office/drawing/2014/main" id="{162ED27A-13D7-2014-8F9A-C806EBCE547F}"/>
              </a:ext>
            </a:extLst>
          </p:cNvPr>
          <p:cNvSpPr/>
          <p:nvPr/>
        </p:nvSpPr>
        <p:spPr>
          <a:xfrm>
            <a:off x="414394" y="3995962"/>
            <a:ext cx="10972800" cy="487680"/>
          </a:xfrm>
          <a:prstGeom prst="rect">
            <a:avLst/>
          </a:prstGeom>
          <a:noFill/>
          <a:ln/>
        </p:spPr>
        <p:txBody>
          <a:bodyPr wrap="square" rtlCol="0" anchor="ctr"/>
          <a:lstStyle/>
          <a:p>
            <a:pPr defTabSz="1219170"/>
            <a:r>
              <a:rPr lang="en-US" sz="2133" b="1" dirty="0">
                <a:solidFill>
                  <a:srgbClr val="1E3A5F"/>
                </a:solidFill>
                <a:latin typeface="Calibri" pitchFamily="34" charset="0"/>
                <a:ea typeface="Calibri" pitchFamily="34" charset="-122"/>
                <a:cs typeface="Calibri" pitchFamily="34" charset="-120"/>
              </a:rPr>
              <a:t>Why Add Back After-Tax Interest?</a:t>
            </a:r>
            <a:endParaRPr lang="en-US" sz="2133" dirty="0">
              <a:solidFill>
                <a:prstClr val="black"/>
              </a:solidFill>
              <a:latin typeface="Calibri" panose="020F0502020204030204"/>
            </a:endParaRPr>
          </a:p>
        </p:txBody>
      </p:sp>
      <p:sp>
        <p:nvSpPr>
          <p:cNvPr id="4" name="Shape 8">
            <a:extLst>
              <a:ext uri="{FF2B5EF4-FFF2-40B4-BE49-F238E27FC236}">
                <a16:creationId xmlns:a16="http://schemas.microsoft.com/office/drawing/2014/main" id="{270DB269-BFE6-CD20-0F4E-45D7F90B82D6}"/>
              </a:ext>
            </a:extLst>
          </p:cNvPr>
          <p:cNvSpPr/>
          <p:nvPr/>
        </p:nvSpPr>
        <p:spPr>
          <a:xfrm>
            <a:off x="414396" y="4483642"/>
            <a:ext cx="8575492" cy="1719580"/>
          </a:xfrm>
          <a:prstGeom prst="rect">
            <a:avLst/>
          </a:prstGeom>
          <a:solidFill>
            <a:srgbClr val="F0F9FF"/>
          </a:solidFill>
          <a:ln w="9525">
            <a:solidFill>
              <a:srgbClr val="135BD6"/>
            </a:solidFill>
          </a:ln>
        </p:spPr>
        <p:txBody>
          <a:bodyPr/>
          <a:lstStyle/>
          <a:p>
            <a:pPr defTabSz="1219170"/>
            <a:endParaRPr lang="en-US" sz="2400">
              <a:solidFill>
                <a:prstClr val="black"/>
              </a:solidFill>
              <a:latin typeface="Calibri" panose="020F0502020204030204"/>
            </a:endParaRPr>
          </a:p>
        </p:txBody>
      </p:sp>
      <p:sp>
        <p:nvSpPr>
          <p:cNvPr id="5" name="Text 9">
            <a:extLst>
              <a:ext uri="{FF2B5EF4-FFF2-40B4-BE49-F238E27FC236}">
                <a16:creationId xmlns:a16="http://schemas.microsoft.com/office/drawing/2014/main" id="{59881D17-E655-2540-9E01-B374445E6A9A}"/>
              </a:ext>
            </a:extLst>
          </p:cNvPr>
          <p:cNvSpPr/>
          <p:nvPr/>
        </p:nvSpPr>
        <p:spPr>
          <a:xfrm>
            <a:off x="627412" y="4759671"/>
            <a:ext cx="8099075" cy="1432983"/>
          </a:xfrm>
          <a:prstGeom prst="rect">
            <a:avLst/>
          </a:prstGeom>
          <a:noFill/>
          <a:ln/>
        </p:spPr>
        <p:txBody>
          <a:bodyPr wrap="square" rtlCol="0" anchor="ctr"/>
          <a:lstStyle/>
          <a:p>
            <a:pPr marL="298450" marR="5080" indent="-285750">
              <a:lnSpc>
                <a:spcPct val="95500"/>
              </a:lnSpc>
              <a:spcBef>
                <a:spcPts val="330"/>
              </a:spcBef>
              <a:buFont typeface="Arial" panose="020B0604020202020204" pitchFamily="34" charset="0"/>
              <a:buChar char="•"/>
            </a:pPr>
            <a:r>
              <a:rPr lang="en-US" spc="-70" dirty="0">
                <a:solidFill>
                  <a:srgbClr val="23211D"/>
                </a:solidFill>
                <a:latin typeface="Arial"/>
                <a:cs typeface="Arial"/>
              </a:rPr>
              <a:t>Net income already includes interest expense.</a:t>
            </a:r>
          </a:p>
          <a:p>
            <a:pPr marL="298450" marR="5080" indent="-285750">
              <a:lnSpc>
                <a:spcPct val="95500"/>
              </a:lnSpc>
              <a:spcBef>
                <a:spcPts val="330"/>
              </a:spcBef>
              <a:buFont typeface="Arial" panose="020B0604020202020204" pitchFamily="34" charset="0"/>
              <a:buChar char="•"/>
            </a:pPr>
            <a:r>
              <a:rPr lang="en-US" spc="-70" dirty="0">
                <a:solidFill>
                  <a:srgbClr val="23211D"/>
                </a:solidFill>
                <a:latin typeface="Arial"/>
                <a:cs typeface="Arial"/>
              </a:rPr>
              <a:t>Interest</a:t>
            </a:r>
            <a:r>
              <a:rPr lang="en-US" spc="-85" dirty="0">
                <a:solidFill>
                  <a:srgbClr val="23211D"/>
                </a:solidFill>
                <a:latin typeface="Arial"/>
                <a:cs typeface="Arial"/>
              </a:rPr>
              <a:t> </a:t>
            </a:r>
            <a:r>
              <a:rPr lang="en-US" dirty="0">
                <a:solidFill>
                  <a:srgbClr val="23211D"/>
                </a:solidFill>
                <a:latin typeface="Arial"/>
                <a:cs typeface="Arial"/>
              </a:rPr>
              <a:t>is</a:t>
            </a:r>
            <a:r>
              <a:rPr lang="en-US" spc="40" dirty="0">
                <a:solidFill>
                  <a:srgbClr val="23211D"/>
                </a:solidFill>
                <a:latin typeface="Arial"/>
                <a:cs typeface="Arial"/>
              </a:rPr>
              <a:t> </a:t>
            </a:r>
            <a:r>
              <a:rPr lang="en-US" spc="-80" dirty="0">
                <a:solidFill>
                  <a:srgbClr val="23211D"/>
                </a:solidFill>
                <a:latin typeface="Arial"/>
                <a:cs typeface="Arial"/>
              </a:rPr>
              <a:t>a</a:t>
            </a:r>
            <a:r>
              <a:rPr lang="en-US" spc="-170" dirty="0">
                <a:solidFill>
                  <a:srgbClr val="23211D"/>
                </a:solidFill>
                <a:latin typeface="Arial"/>
                <a:cs typeface="Arial"/>
              </a:rPr>
              <a:t> </a:t>
            </a:r>
            <a:r>
              <a:rPr lang="en-US" spc="-60" dirty="0">
                <a:solidFill>
                  <a:srgbClr val="23211D"/>
                </a:solidFill>
                <a:latin typeface="Arial"/>
                <a:cs typeface="Arial"/>
              </a:rPr>
              <a:t>financing</a:t>
            </a:r>
            <a:r>
              <a:rPr lang="en-US" spc="-130" dirty="0">
                <a:solidFill>
                  <a:srgbClr val="23211D"/>
                </a:solidFill>
                <a:latin typeface="Arial"/>
                <a:cs typeface="Arial"/>
              </a:rPr>
              <a:t> </a:t>
            </a:r>
            <a:r>
              <a:rPr lang="en-US" spc="-40" dirty="0">
                <a:solidFill>
                  <a:srgbClr val="23211D"/>
                </a:solidFill>
                <a:latin typeface="Arial"/>
                <a:cs typeface="Arial"/>
              </a:rPr>
              <a:t>cost,</a:t>
            </a:r>
            <a:r>
              <a:rPr lang="en-US" spc="-345" dirty="0">
                <a:solidFill>
                  <a:srgbClr val="23211D"/>
                </a:solidFill>
                <a:latin typeface="Arial"/>
                <a:cs typeface="Arial"/>
              </a:rPr>
              <a:t> </a:t>
            </a:r>
            <a:r>
              <a:rPr lang="en-US" spc="-10" dirty="0">
                <a:solidFill>
                  <a:srgbClr val="23211D"/>
                </a:solidFill>
                <a:latin typeface="Arial"/>
                <a:cs typeface="Arial"/>
              </a:rPr>
              <a:t>not</a:t>
            </a:r>
            <a:r>
              <a:rPr lang="en-US" spc="-145" dirty="0">
                <a:solidFill>
                  <a:srgbClr val="23211D"/>
                </a:solidFill>
                <a:latin typeface="Arial"/>
                <a:cs typeface="Arial"/>
              </a:rPr>
              <a:t> </a:t>
            </a:r>
            <a:r>
              <a:rPr lang="en-US" spc="-80" dirty="0">
                <a:solidFill>
                  <a:srgbClr val="23211D"/>
                </a:solidFill>
                <a:latin typeface="Arial"/>
                <a:cs typeface="Arial"/>
              </a:rPr>
              <a:t>an</a:t>
            </a:r>
            <a:r>
              <a:rPr lang="en-US" spc="-254" dirty="0">
                <a:solidFill>
                  <a:srgbClr val="23211D"/>
                </a:solidFill>
                <a:latin typeface="Arial"/>
                <a:cs typeface="Arial"/>
              </a:rPr>
              <a:t> </a:t>
            </a:r>
            <a:r>
              <a:rPr lang="en-US" spc="-70" dirty="0">
                <a:solidFill>
                  <a:srgbClr val="23211D"/>
                </a:solidFill>
                <a:latin typeface="Arial"/>
                <a:cs typeface="Arial"/>
              </a:rPr>
              <a:t>operational</a:t>
            </a:r>
            <a:r>
              <a:rPr lang="en-US" spc="-20" dirty="0">
                <a:solidFill>
                  <a:srgbClr val="23211D"/>
                </a:solidFill>
                <a:latin typeface="Arial"/>
                <a:cs typeface="Arial"/>
              </a:rPr>
              <a:t> </a:t>
            </a:r>
            <a:r>
              <a:rPr lang="en-US" spc="-30" dirty="0">
                <a:solidFill>
                  <a:srgbClr val="23211D"/>
                </a:solidFill>
                <a:latin typeface="Arial"/>
                <a:cs typeface="Arial"/>
              </a:rPr>
              <a:t>flaw.</a:t>
            </a:r>
            <a:r>
              <a:rPr lang="en-US" spc="-254" dirty="0">
                <a:solidFill>
                  <a:srgbClr val="23211D"/>
                </a:solidFill>
                <a:latin typeface="Arial"/>
                <a:cs typeface="Arial"/>
              </a:rPr>
              <a:t> </a:t>
            </a:r>
            <a:r>
              <a:rPr lang="en-US" spc="-25" dirty="0">
                <a:solidFill>
                  <a:srgbClr val="23211D"/>
                </a:solidFill>
                <a:latin typeface="Arial"/>
                <a:cs typeface="Arial"/>
              </a:rPr>
              <a:t>To </a:t>
            </a:r>
            <a:r>
              <a:rPr lang="en-US" spc="-80" dirty="0">
                <a:solidFill>
                  <a:srgbClr val="23211D"/>
                </a:solidFill>
                <a:latin typeface="Arial"/>
                <a:cs typeface="Arial"/>
              </a:rPr>
              <a:t>measu</a:t>
            </a:r>
            <a:r>
              <a:rPr lang="en-US" spc="-80" dirty="0">
                <a:latin typeface="Arial"/>
                <a:cs typeface="Arial"/>
              </a:rPr>
              <a:t>r</a:t>
            </a:r>
            <a:r>
              <a:rPr lang="en-US" spc="-80" dirty="0">
                <a:solidFill>
                  <a:srgbClr val="23211D"/>
                </a:solidFill>
                <a:latin typeface="Arial"/>
                <a:cs typeface="Arial"/>
              </a:rPr>
              <a:t>e</a:t>
            </a:r>
            <a:r>
              <a:rPr lang="en-US" spc="-290" dirty="0">
                <a:solidFill>
                  <a:srgbClr val="23211D"/>
                </a:solidFill>
                <a:latin typeface="Arial"/>
                <a:cs typeface="Arial"/>
              </a:rPr>
              <a:t> </a:t>
            </a:r>
            <a:r>
              <a:rPr lang="en-US" spc="-75" dirty="0">
                <a:solidFill>
                  <a:srgbClr val="23211D"/>
                </a:solidFill>
                <a:latin typeface="Arial"/>
                <a:cs typeface="Arial"/>
              </a:rPr>
              <a:t>pure</a:t>
            </a:r>
            <a:r>
              <a:rPr lang="en-US" spc="-155" dirty="0">
                <a:solidFill>
                  <a:srgbClr val="23211D"/>
                </a:solidFill>
                <a:latin typeface="Arial"/>
                <a:cs typeface="Arial"/>
              </a:rPr>
              <a:t> </a:t>
            </a:r>
            <a:r>
              <a:rPr lang="en-US" spc="-60" dirty="0">
                <a:solidFill>
                  <a:srgbClr val="23211D"/>
                </a:solidFill>
                <a:latin typeface="Arial"/>
                <a:cs typeface="Arial"/>
              </a:rPr>
              <a:t>asset</a:t>
            </a:r>
            <a:r>
              <a:rPr lang="en-US" spc="-114" dirty="0">
                <a:solidFill>
                  <a:srgbClr val="23211D"/>
                </a:solidFill>
                <a:latin typeface="Arial"/>
                <a:cs typeface="Arial"/>
              </a:rPr>
              <a:t> </a:t>
            </a:r>
            <a:r>
              <a:rPr lang="en-US" spc="-75" dirty="0">
                <a:solidFill>
                  <a:srgbClr val="23211D"/>
                </a:solidFill>
                <a:latin typeface="Arial"/>
                <a:cs typeface="Arial"/>
              </a:rPr>
              <a:t>performance,</a:t>
            </a:r>
            <a:r>
              <a:rPr lang="en-US" spc="10" dirty="0">
                <a:solidFill>
                  <a:srgbClr val="23211D"/>
                </a:solidFill>
                <a:latin typeface="Arial"/>
                <a:cs typeface="Arial"/>
              </a:rPr>
              <a:t> </a:t>
            </a:r>
            <a:r>
              <a:rPr lang="en-US" spc="-65" dirty="0">
                <a:solidFill>
                  <a:srgbClr val="23211D"/>
                </a:solidFill>
                <a:latin typeface="Arial"/>
                <a:cs typeface="Arial"/>
              </a:rPr>
              <a:t>we</a:t>
            </a:r>
            <a:r>
              <a:rPr lang="en-US" spc="-254" dirty="0">
                <a:solidFill>
                  <a:srgbClr val="23211D"/>
                </a:solidFill>
                <a:latin typeface="Arial"/>
                <a:cs typeface="Arial"/>
              </a:rPr>
              <a:t> </a:t>
            </a:r>
            <a:r>
              <a:rPr lang="en-US" spc="-95" dirty="0">
                <a:solidFill>
                  <a:srgbClr val="23211D"/>
                </a:solidFill>
                <a:latin typeface="Arial"/>
                <a:cs typeface="Arial"/>
              </a:rPr>
              <a:t>remove</a:t>
            </a:r>
            <a:r>
              <a:rPr lang="en-US" spc="-130" dirty="0">
                <a:solidFill>
                  <a:srgbClr val="23211D"/>
                </a:solidFill>
                <a:latin typeface="Arial"/>
                <a:cs typeface="Arial"/>
              </a:rPr>
              <a:t> </a:t>
            </a:r>
            <a:r>
              <a:rPr lang="en-US" spc="-30" dirty="0">
                <a:solidFill>
                  <a:srgbClr val="23211D"/>
                </a:solidFill>
                <a:latin typeface="Arial"/>
                <a:cs typeface="Arial"/>
              </a:rPr>
              <a:t>the</a:t>
            </a:r>
            <a:r>
              <a:rPr lang="en-US" spc="-250" dirty="0">
                <a:solidFill>
                  <a:srgbClr val="23211D"/>
                </a:solidFill>
                <a:latin typeface="Arial"/>
                <a:cs typeface="Arial"/>
              </a:rPr>
              <a:t> </a:t>
            </a:r>
            <a:r>
              <a:rPr lang="en-US" spc="-70" dirty="0">
                <a:latin typeface="Arial"/>
                <a:cs typeface="Arial"/>
              </a:rPr>
              <a:t>p</a:t>
            </a:r>
            <a:r>
              <a:rPr lang="en-US" spc="-70" dirty="0">
                <a:solidFill>
                  <a:srgbClr val="23211D"/>
                </a:solidFill>
                <a:latin typeface="Arial"/>
                <a:cs typeface="Arial"/>
              </a:rPr>
              <a:t>enalty</a:t>
            </a:r>
            <a:r>
              <a:rPr lang="en-US" spc="-170" dirty="0">
                <a:solidFill>
                  <a:srgbClr val="23211D"/>
                </a:solidFill>
                <a:latin typeface="Arial"/>
                <a:cs typeface="Arial"/>
              </a:rPr>
              <a:t> </a:t>
            </a:r>
            <a:r>
              <a:rPr lang="en-US" spc="-25" dirty="0">
                <a:solidFill>
                  <a:srgbClr val="23211D"/>
                </a:solidFill>
                <a:latin typeface="Arial"/>
                <a:cs typeface="Arial"/>
              </a:rPr>
              <a:t>of </a:t>
            </a:r>
            <a:r>
              <a:rPr lang="en-US" spc="-10" dirty="0">
                <a:solidFill>
                  <a:srgbClr val="23211D"/>
                </a:solidFill>
                <a:latin typeface="Arial"/>
                <a:cs typeface="Arial"/>
              </a:rPr>
              <a:t>debt.</a:t>
            </a:r>
          </a:p>
          <a:p>
            <a:pPr marL="298450" marR="5080" indent="-285750">
              <a:lnSpc>
                <a:spcPct val="95500"/>
              </a:lnSpc>
              <a:spcBef>
                <a:spcPts val="330"/>
              </a:spcBef>
              <a:buFont typeface="Arial" panose="020B0604020202020204" pitchFamily="34" charset="0"/>
              <a:buChar char="•"/>
            </a:pPr>
            <a:r>
              <a:rPr lang="en-US" spc="-40" dirty="0">
                <a:solidFill>
                  <a:srgbClr val="23211D"/>
                </a:solidFill>
                <a:latin typeface="Arial"/>
                <a:cs typeface="Arial"/>
              </a:rPr>
              <a:t>This</a:t>
            </a:r>
            <a:r>
              <a:rPr lang="en-US" spc="-140" dirty="0">
                <a:solidFill>
                  <a:srgbClr val="23211D"/>
                </a:solidFill>
                <a:latin typeface="Arial"/>
                <a:cs typeface="Arial"/>
              </a:rPr>
              <a:t> </a:t>
            </a:r>
            <a:r>
              <a:rPr lang="en-US" spc="-60" dirty="0">
                <a:solidFill>
                  <a:srgbClr val="23211D"/>
                </a:solidFill>
                <a:latin typeface="Arial"/>
                <a:cs typeface="Arial"/>
              </a:rPr>
              <a:t>allows</a:t>
            </a:r>
            <a:r>
              <a:rPr lang="en-US" spc="-20" dirty="0">
                <a:solidFill>
                  <a:srgbClr val="23211D"/>
                </a:solidFill>
                <a:latin typeface="Arial"/>
                <a:cs typeface="Arial"/>
              </a:rPr>
              <a:t> </a:t>
            </a:r>
            <a:r>
              <a:rPr lang="en-US" dirty="0">
                <a:solidFill>
                  <a:srgbClr val="23211D"/>
                </a:solidFill>
                <a:latin typeface="Arial"/>
                <a:cs typeface="Arial"/>
              </a:rPr>
              <a:t>for</a:t>
            </a:r>
            <a:r>
              <a:rPr lang="en-US" spc="-175" dirty="0">
                <a:solidFill>
                  <a:srgbClr val="23211D"/>
                </a:solidFill>
                <a:latin typeface="Arial"/>
                <a:cs typeface="Arial"/>
              </a:rPr>
              <a:t> </a:t>
            </a:r>
            <a:r>
              <a:rPr lang="en-US" spc="-65" dirty="0">
                <a:solidFill>
                  <a:srgbClr val="23211D"/>
                </a:solidFill>
                <a:latin typeface="Arial"/>
                <a:cs typeface="Arial"/>
              </a:rPr>
              <a:t>comparison</a:t>
            </a:r>
            <a:r>
              <a:rPr lang="en-US" spc="-114" dirty="0">
                <a:solidFill>
                  <a:srgbClr val="23211D"/>
                </a:solidFill>
                <a:latin typeface="Arial"/>
                <a:cs typeface="Arial"/>
              </a:rPr>
              <a:t> </a:t>
            </a:r>
            <a:r>
              <a:rPr lang="en-US" spc="-60" dirty="0">
                <a:solidFill>
                  <a:srgbClr val="23211D"/>
                </a:solidFill>
                <a:latin typeface="Arial"/>
                <a:cs typeface="Arial"/>
              </a:rPr>
              <a:t>across</a:t>
            </a:r>
            <a:r>
              <a:rPr lang="en-US" spc="-204" dirty="0">
                <a:solidFill>
                  <a:srgbClr val="23211D"/>
                </a:solidFill>
                <a:latin typeface="Arial"/>
                <a:cs typeface="Arial"/>
              </a:rPr>
              <a:t> </a:t>
            </a:r>
            <a:r>
              <a:rPr lang="en-US" spc="-75" dirty="0">
                <a:solidFill>
                  <a:srgbClr val="23211D"/>
                </a:solidFill>
                <a:latin typeface="Arial"/>
                <a:cs typeface="Arial"/>
              </a:rPr>
              <a:t>companies</a:t>
            </a:r>
            <a:r>
              <a:rPr lang="en-US" spc="-95" dirty="0">
                <a:solidFill>
                  <a:srgbClr val="23211D"/>
                </a:solidFill>
                <a:latin typeface="Arial"/>
                <a:cs typeface="Arial"/>
              </a:rPr>
              <a:t> </a:t>
            </a:r>
            <a:r>
              <a:rPr lang="en-US" spc="-70" dirty="0">
                <a:solidFill>
                  <a:srgbClr val="23211D"/>
                </a:solidFill>
                <a:latin typeface="Arial"/>
                <a:cs typeface="Arial"/>
              </a:rPr>
              <a:t>regardless</a:t>
            </a:r>
            <a:r>
              <a:rPr lang="en-US" spc="-30" dirty="0">
                <a:solidFill>
                  <a:srgbClr val="23211D"/>
                </a:solidFill>
                <a:latin typeface="Arial"/>
                <a:cs typeface="Arial"/>
              </a:rPr>
              <a:t> </a:t>
            </a:r>
            <a:r>
              <a:rPr lang="en-US" spc="-25" dirty="0">
                <a:solidFill>
                  <a:srgbClr val="23211D"/>
                </a:solidFill>
                <a:latin typeface="Arial"/>
                <a:cs typeface="Arial"/>
              </a:rPr>
              <a:t>of </a:t>
            </a:r>
            <a:r>
              <a:rPr lang="en-US" spc="-25" dirty="0">
                <a:latin typeface="Arial"/>
                <a:cs typeface="Arial"/>
              </a:rPr>
              <a:t>t</a:t>
            </a:r>
            <a:r>
              <a:rPr lang="en-US" spc="-25" dirty="0">
                <a:solidFill>
                  <a:srgbClr val="23211D"/>
                </a:solidFill>
                <a:latin typeface="Arial"/>
                <a:cs typeface="Arial"/>
              </a:rPr>
              <a:t>heir</a:t>
            </a:r>
            <a:r>
              <a:rPr lang="en-US" spc="-160" dirty="0">
                <a:solidFill>
                  <a:srgbClr val="23211D"/>
                </a:solidFill>
                <a:latin typeface="Arial"/>
                <a:cs typeface="Arial"/>
              </a:rPr>
              <a:t> </a:t>
            </a:r>
            <a:r>
              <a:rPr lang="en-US" spc="-50" dirty="0">
                <a:solidFill>
                  <a:srgbClr val="23211D"/>
                </a:solidFill>
                <a:latin typeface="Arial"/>
                <a:cs typeface="Arial"/>
              </a:rPr>
              <a:t>capita</a:t>
            </a:r>
            <a:r>
              <a:rPr lang="en-US" spc="-50" dirty="0">
                <a:latin typeface="Arial"/>
                <a:cs typeface="Arial"/>
              </a:rPr>
              <a:t>l</a:t>
            </a:r>
            <a:r>
              <a:rPr lang="en-US" spc="-105" dirty="0">
                <a:latin typeface="Arial"/>
                <a:cs typeface="Arial"/>
              </a:rPr>
              <a:t> </a:t>
            </a:r>
            <a:r>
              <a:rPr lang="en-US" spc="-10" dirty="0">
                <a:solidFill>
                  <a:srgbClr val="23211D"/>
                </a:solidFill>
                <a:latin typeface="Arial"/>
                <a:cs typeface="Arial"/>
              </a:rPr>
              <a:t>structure.</a:t>
            </a:r>
            <a:endParaRPr lang="en-US" dirty="0">
              <a:latin typeface="Arial"/>
              <a:cs typeface="Arial"/>
            </a:endParaRPr>
          </a:p>
          <a:p>
            <a:pPr marL="12700" marR="5080" indent="5080">
              <a:lnSpc>
                <a:spcPct val="95500"/>
              </a:lnSpc>
              <a:spcBef>
                <a:spcPts val="330"/>
              </a:spcBef>
            </a:pPr>
            <a:endParaRPr lang="en-US" dirty="0">
              <a:latin typeface="Arial"/>
              <a:cs typeface="Arial"/>
            </a:endParaRPr>
          </a:p>
        </p:txBody>
      </p:sp>
      <p:pic>
        <p:nvPicPr>
          <p:cNvPr id="21" name="Picture 20">
            <a:extLst>
              <a:ext uri="{FF2B5EF4-FFF2-40B4-BE49-F238E27FC236}">
                <a16:creationId xmlns:a16="http://schemas.microsoft.com/office/drawing/2014/main" id="{C5B82521-BCE1-C302-A58D-808F4AA37162}"/>
              </a:ext>
            </a:extLst>
          </p:cNvPr>
          <p:cNvPicPr>
            <a:picLocks noChangeAspect="1"/>
          </p:cNvPicPr>
          <p:nvPr/>
        </p:nvPicPr>
        <p:blipFill>
          <a:blip r:embed="rId4"/>
          <a:stretch>
            <a:fillRect/>
          </a:stretch>
        </p:blipFill>
        <p:spPr>
          <a:xfrm>
            <a:off x="9075342" y="4278865"/>
            <a:ext cx="2308260" cy="2006203"/>
          </a:xfrm>
          <a:prstGeom prst="rect">
            <a:avLst/>
          </a:prstGeom>
        </p:spPr>
      </p:pic>
    </p:spTree>
    <p:extLst>
      <p:ext uri="{BB962C8B-B14F-4D97-AF65-F5344CB8AC3E}">
        <p14:creationId xmlns:p14="http://schemas.microsoft.com/office/powerpoint/2010/main" val="1761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164D-172E-0A98-E60D-AF2FEBC40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F719B-BD32-DBD7-5038-A1F7FCD38915}"/>
              </a:ext>
            </a:extLst>
          </p:cNvPr>
          <p:cNvSpPr>
            <a:spLocks noGrp="1"/>
          </p:cNvSpPr>
          <p:nvPr>
            <p:ph type="title"/>
          </p:nvPr>
        </p:nvSpPr>
        <p:spPr>
          <a:xfrm>
            <a:off x="609600" y="24260"/>
            <a:ext cx="11074400" cy="1143000"/>
          </a:xfrm>
        </p:spPr>
        <p:txBody>
          <a:bodyPr>
            <a:normAutofit/>
          </a:bodyPr>
          <a:lstStyle/>
          <a:p>
            <a:r>
              <a:rPr lang="en-US" dirty="0"/>
              <a:t>Standard ROA vs. De-Levered ROA</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EE355603-4103-8298-4ECE-FEF092AEC902}"/>
                  </a:ext>
                </a:extLst>
              </p:cNvPr>
              <p:cNvGraphicFramePr>
                <a:graphicFrameLocks noGrp="1"/>
              </p:cNvGraphicFramePr>
              <p:nvPr>
                <p:extLst>
                  <p:ext uri="{D42A27DB-BD31-4B8C-83A1-F6EECF244321}">
                    <p14:modId xmlns:p14="http://schemas.microsoft.com/office/powerpoint/2010/main" val="2239444205"/>
                  </p:ext>
                </p:extLst>
              </p:nvPr>
            </p:nvGraphicFramePr>
            <p:xfrm>
              <a:off x="1216701" y="1195608"/>
              <a:ext cx="9082685" cy="2210782"/>
            </p:xfrm>
            <a:graphic>
              <a:graphicData uri="http://schemas.openxmlformats.org/drawingml/2006/table">
                <a:tbl>
                  <a:tblPr firstRow="1" firstCol="1" bandRow="1"/>
                  <a:tblGrid>
                    <a:gridCol w="2369313">
                      <a:extLst>
                        <a:ext uri="{9D8B030D-6E8A-4147-A177-3AD203B41FA5}">
                          <a16:colId xmlns:a16="http://schemas.microsoft.com/office/drawing/2014/main" val="1610217185"/>
                        </a:ext>
                      </a:extLst>
                    </a:gridCol>
                    <a:gridCol w="3045497">
                      <a:extLst>
                        <a:ext uri="{9D8B030D-6E8A-4147-A177-3AD203B41FA5}">
                          <a16:colId xmlns:a16="http://schemas.microsoft.com/office/drawing/2014/main" val="2989264686"/>
                        </a:ext>
                      </a:extLst>
                    </a:gridCol>
                    <a:gridCol w="3667875">
                      <a:extLst>
                        <a:ext uri="{9D8B030D-6E8A-4147-A177-3AD203B41FA5}">
                          <a16:colId xmlns:a16="http://schemas.microsoft.com/office/drawing/2014/main" val="1421396709"/>
                        </a:ext>
                      </a:extLst>
                    </a:gridCol>
                  </a:tblGrid>
                  <a:tr h="464522">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 (standard)</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ROA</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4059175274"/>
                      </a:ext>
                    </a:extLst>
                  </a:tr>
                  <a:tr h="663656">
                    <a:tc>
                      <a:txBody>
                        <a:bodyPr/>
                        <a:lstStyle/>
                        <a:p>
                          <a:pPr marL="0" marR="0" algn="ct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Formula</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14:m>
                            <m:oMathPara xmlns:m="http://schemas.openxmlformats.org/officeDocument/2006/math">
                              <m:oMathParaPr>
                                <m:jc m:val="centerGroup"/>
                              </m:oMathParaPr>
                              <m:oMath xmlns:m="http://schemas.openxmlformats.org/officeDocument/2006/math">
                                <m:f>
                                  <m:fPr>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fPr>
                                  <m:num>
                                    <m:r>
                                      <m:rPr>
                                        <m:sty m:val="p"/>
                                      </m:rPr>
                                      <a:rPr lang="en-US" sz="1600" kern="100">
                                        <a:effectLst/>
                                        <a:latin typeface="Cambria Math" panose="02040503050406030204" pitchFamily="18" charset="0"/>
                                        <a:ea typeface="Times New Roman" panose="02020603050405020304" pitchFamily="18" charset="0"/>
                                        <a:cs typeface="Calibri" panose="020F0502020204030204" pitchFamily="34" charset="0"/>
                                      </a:rPr>
                                      <m:t>N</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et</m:t>
                                    </m:r>
                                    <m:r>
                                      <a:rPr lang="en-US" sz="1600" kern="100">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Income</m:t>
                                    </m:r>
                                  </m:num>
                                  <m:den>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Average</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total</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assets</m:t>
                                    </m:r>
                                  </m:den>
                                </m:f>
                              </m:oMath>
                            </m:oMathPara>
                          </a14:m>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14:m>
                            <m:oMathPara xmlns:m="http://schemas.openxmlformats.org/officeDocument/2006/math">
                              <m:oMathParaPr>
                                <m:jc m:val="centerGroup"/>
                              </m:oMathParaPr>
                              <m:oMath xmlns:m="http://schemas.openxmlformats.org/officeDocument/2006/math">
                                <m:f>
                                  <m:fPr>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fPr>
                                  <m:num>
                                    <m:r>
                                      <m:rPr>
                                        <m:sty m:val="p"/>
                                      </m:rPr>
                                      <a:rPr lang="en-US" sz="1600" kern="100">
                                        <a:effectLst/>
                                        <a:latin typeface="Cambria Math" panose="02040503050406030204" pitchFamily="18" charset="0"/>
                                        <a:ea typeface="Times New Roman" panose="02020603050405020304" pitchFamily="18" charset="0"/>
                                        <a:cs typeface="Calibri" panose="020F0502020204030204" pitchFamily="34" charset="0"/>
                                      </a:rPr>
                                      <m:t>N</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et</m:t>
                                    </m:r>
                                    <m:r>
                                      <a:rPr lang="en-US" sz="1600" kern="100">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Income</m:t>
                                    </m:r>
                                    <m:r>
                                      <a:rPr lang="en-US" sz="1600" i="1" kern="100">
                                        <a:effectLst/>
                                        <a:latin typeface="Cambria Math" panose="02040503050406030204" pitchFamily="18" charset="0"/>
                                        <a:ea typeface="Malgun Gothic" panose="020B0503020000020004" pitchFamily="34" charset="-127"/>
                                        <a:cs typeface="Calibri" panose="020F0502020204030204" pitchFamily="34" charset="0"/>
                                      </a:rPr>
                                      <m:t>+</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after</m:t>
                                    </m:r>
                                    <m: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tax</m:t>
                                    </m:r>
                                    <m: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effect</m:t>
                                    </m:r>
                                  </m:num>
                                  <m:den>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Average</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total</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assets</m:t>
                                    </m:r>
                                  </m:den>
                                </m:f>
                              </m:oMath>
                            </m:oMathPara>
                          </a14:m>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69102892"/>
                      </a:ext>
                    </a:extLst>
                  </a:tr>
                  <a:tr h="34300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Includes Debt</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I</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mpact?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3912779820"/>
                      </a:ext>
                    </a:extLst>
                  </a:tr>
                  <a:tr h="695804">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It Shows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29845"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Profitability after interest cost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0"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Asset return from operations only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excluded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3130127023"/>
                      </a:ext>
                    </a:extLst>
                  </a:tr>
                </a:tbl>
              </a:graphicData>
            </a:graphic>
          </p:graphicFrame>
        </mc:Choice>
        <mc:Fallback xmlns="">
          <p:graphicFrame>
            <p:nvGraphicFramePr>
              <p:cNvPr id="12" name="Table 11">
                <a:extLst>
                  <a:ext uri="{FF2B5EF4-FFF2-40B4-BE49-F238E27FC236}">
                    <a16:creationId xmlns:a16="http://schemas.microsoft.com/office/drawing/2014/main" id="{EE355603-4103-8298-4ECE-FEF092AEC902}"/>
                  </a:ext>
                </a:extLst>
              </p:cNvPr>
              <p:cNvGraphicFramePr>
                <a:graphicFrameLocks noGrp="1"/>
              </p:cNvGraphicFramePr>
              <p:nvPr>
                <p:extLst>
                  <p:ext uri="{D42A27DB-BD31-4B8C-83A1-F6EECF244321}">
                    <p14:modId xmlns:p14="http://schemas.microsoft.com/office/powerpoint/2010/main" val="2239444205"/>
                  </p:ext>
                </p:extLst>
              </p:nvPr>
            </p:nvGraphicFramePr>
            <p:xfrm>
              <a:off x="1216701" y="1195608"/>
              <a:ext cx="9082685" cy="2210782"/>
            </p:xfrm>
            <a:graphic>
              <a:graphicData uri="http://schemas.openxmlformats.org/drawingml/2006/table">
                <a:tbl>
                  <a:tblPr firstRow="1" firstCol="1" bandRow="1"/>
                  <a:tblGrid>
                    <a:gridCol w="2369313">
                      <a:extLst>
                        <a:ext uri="{9D8B030D-6E8A-4147-A177-3AD203B41FA5}">
                          <a16:colId xmlns:a16="http://schemas.microsoft.com/office/drawing/2014/main" val="1610217185"/>
                        </a:ext>
                      </a:extLst>
                    </a:gridCol>
                    <a:gridCol w="3045497">
                      <a:extLst>
                        <a:ext uri="{9D8B030D-6E8A-4147-A177-3AD203B41FA5}">
                          <a16:colId xmlns:a16="http://schemas.microsoft.com/office/drawing/2014/main" val="2989264686"/>
                        </a:ext>
                      </a:extLst>
                    </a:gridCol>
                    <a:gridCol w="3667875">
                      <a:extLst>
                        <a:ext uri="{9D8B030D-6E8A-4147-A177-3AD203B41FA5}">
                          <a16:colId xmlns:a16="http://schemas.microsoft.com/office/drawing/2014/main" val="1421396709"/>
                        </a:ext>
                      </a:extLst>
                    </a:gridCol>
                  </a:tblGrid>
                  <a:tr h="464522">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 (standard)</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ROA</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4059175274"/>
                      </a:ext>
                    </a:extLst>
                  </a:tr>
                  <a:tr h="707454">
                    <a:tc>
                      <a:txBody>
                        <a:bodyPr/>
                        <a:lstStyle/>
                        <a:p>
                          <a:pPr marL="0" marR="0" algn="ct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Formula</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endParaRPr lang="en-US"/>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blipFill>
                          <a:blip r:embed="rId3"/>
                          <a:stretch>
                            <a:fillRect l="-77800" t="-67241" r="-120800" b="-154310"/>
                          </a:stretch>
                        </a:blipFill>
                      </a:tcPr>
                    </a:tc>
                    <a:tc>
                      <a:txBody>
                        <a:bodyPr/>
                        <a:lstStyle/>
                        <a:p>
                          <a:endParaRPr lang="en-US"/>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blipFill>
                          <a:blip r:embed="rId3"/>
                          <a:stretch>
                            <a:fillRect l="-147674" t="-67241" r="-332" b="-154310"/>
                          </a:stretch>
                        </a:blipFill>
                      </a:tcPr>
                    </a:tc>
                    <a:extLst>
                      <a:ext uri="{0D108BD9-81ED-4DB2-BD59-A6C34878D82A}">
                        <a16:rowId xmlns:a16="http://schemas.microsoft.com/office/drawing/2014/main" val="69102892"/>
                      </a:ext>
                    </a:extLst>
                  </a:tr>
                  <a:tr h="34300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Includes Debt</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I</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mpact?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3912779820"/>
                      </a:ext>
                    </a:extLst>
                  </a:tr>
                  <a:tr h="695804">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It Shows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29845"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Profitability after interest cost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0"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Asset return from operations only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excluded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3130127023"/>
                      </a:ext>
                    </a:extLst>
                  </a:tr>
                </a:tbl>
              </a:graphicData>
            </a:graphic>
          </p:graphicFrame>
        </mc:Fallback>
      </mc:AlternateContent>
      <p:sp>
        <p:nvSpPr>
          <p:cNvPr id="13" name="Rectangle 1">
            <a:extLst>
              <a:ext uri="{FF2B5EF4-FFF2-40B4-BE49-F238E27FC236}">
                <a16:creationId xmlns:a16="http://schemas.microsoft.com/office/drawing/2014/main" id="{E3A03E35-07B3-0F4F-AB71-5A7A31454BB0}"/>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a:extLst>
              <a:ext uri="{FF2B5EF4-FFF2-40B4-BE49-F238E27FC236}">
                <a16:creationId xmlns:a16="http://schemas.microsoft.com/office/drawing/2014/main" id="{FFA8BC81-6D59-340E-3CFF-8669B4F65E50}"/>
              </a:ext>
            </a:extLst>
          </p:cNvPr>
          <p:cNvGraphicFramePr>
            <a:graphicFrameLocks noGrp="1"/>
          </p:cNvGraphicFramePr>
          <p:nvPr>
            <p:extLst>
              <p:ext uri="{D42A27DB-BD31-4B8C-83A1-F6EECF244321}">
                <p14:modId xmlns:p14="http://schemas.microsoft.com/office/powerpoint/2010/main" val="2390713629"/>
              </p:ext>
            </p:extLst>
          </p:nvPr>
        </p:nvGraphicFramePr>
        <p:xfrm>
          <a:off x="1194930" y="3975080"/>
          <a:ext cx="5226487" cy="2331283"/>
        </p:xfrm>
        <a:graphic>
          <a:graphicData uri="http://schemas.openxmlformats.org/drawingml/2006/table">
            <a:tbl>
              <a:tblPr firstRow="1" firstCol="1" bandRow="1"/>
              <a:tblGrid>
                <a:gridCol w="2522506">
                  <a:extLst>
                    <a:ext uri="{9D8B030D-6E8A-4147-A177-3AD203B41FA5}">
                      <a16:colId xmlns:a16="http://schemas.microsoft.com/office/drawing/2014/main" val="3825109026"/>
                    </a:ext>
                  </a:extLst>
                </a:gridCol>
                <a:gridCol w="1224958">
                  <a:extLst>
                    <a:ext uri="{9D8B030D-6E8A-4147-A177-3AD203B41FA5}">
                      <a16:colId xmlns:a16="http://schemas.microsoft.com/office/drawing/2014/main" val="1067546869"/>
                    </a:ext>
                  </a:extLst>
                </a:gridCol>
                <a:gridCol w="1479023">
                  <a:extLst>
                    <a:ext uri="{9D8B030D-6E8A-4147-A177-3AD203B41FA5}">
                      <a16:colId xmlns:a16="http://schemas.microsoft.com/office/drawing/2014/main" val="2331519163"/>
                    </a:ext>
                  </a:extLst>
                </a:gridCol>
              </a:tblGrid>
              <a:tr h="280531">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debt</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debt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814787923"/>
                  </a:ext>
                </a:extLst>
              </a:tr>
              <a:tr h="58717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Pretax, pre-interest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2028532703"/>
                  </a:ext>
                </a:extLst>
              </a:tr>
              <a:tr h="292716">
                <a:tc>
                  <a:txBody>
                    <a:bodyPr/>
                    <a:lstStyle/>
                    <a:p>
                      <a:pPr marL="0" marR="0">
                        <a:lnSpc>
                          <a:spcPct val="115000"/>
                        </a:lnSpc>
                        <a:spcAft>
                          <a:spcPts val="1000"/>
                        </a:spcAft>
                        <a:buNone/>
                        <a:tabLst>
                          <a:tab pos="139700" algn="l"/>
                        </a:tabLst>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Interest expense</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469936329"/>
                  </a:ext>
                </a:extLst>
              </a:tr>
              <a:tr h="292716">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Pretax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1848138687"/>
                  </a:ext>
                </a:extLst>
              </a:tr>
              <a:tr h="292716">
                <a:tc>
                  <a:txBody>
                    <a:bodyPr/>
                    <a:lstStyle/>
                    <a:p>
                      <a:pPr marL="0" marR="0">
                        <a:lnSpc>
                          <a:spcPct val="115000"/>
                        </a:lnSpc>
                        <a:spcAft>
                          <a:spcPts val="1000"/>
                        </a:spcAft>
                        <a:buNone/>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Taxes (35%)</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a:t>
                      </a: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87.5</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extLst>
                  <a:ext uri="{0D108BD9-81ED-4DB2-BD59-A6C34878D82A}">
                    <a16:rowId xmlns:a16="http://schemas.microsoft.com/office/drawing/2014/main" val="1653027707"/>
                  </a:ext>
                </a:extLst>
              </a:tr>
              <a:tr h="292716">
                <a:tc>
                  <a:txBody>
                    <a:bodyPr/>
                    <a:lstStyle/>
                    <a:p>
                      <a:pPr marL="0" marR="0">
                        <a:lnSpc>
                          <a:spcPct val="115000"/>
                        </a:lnSpc>
                        <a:spcAft>
                          <a:spcPts val="1000"/>
                        </a:spcAft>
                        <a:buNone/>
                      </a:pPr>
                      <a:r>
                        <a:rPr lang="en-US" sz="16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Net income</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162.5</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4283921719"/>
                  </a:ext>
                </a:extLst>
              </a:tr>
              <a:tr h="292716">
                <a:tc>
                  <a:txBody>
                    <a:bodyPr/>
                    <a:lstStyle/>
                    <a:p>
                      <a:pPr marL="0" marR="0">
                        <a:lnSpc>
                          <a:spcPct val="115000"/>
                        </a:lnSpc>
                        <a:spcAft>
                          <a:spcPts val="1000"/>
                        </a:spcAft>
                        <a:buNone/>
                        <a:tabLst>
                          <a:tab pos="241300" algn="l"/>
                        </a:tabLst>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Net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r>
                        <a:rPr lang="en-US" sz="1600" b="1" kern="0" baseline="30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a:t>
                      </a: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3899013741"/>
                  </a:ext>
                </a:extLst>
              </a:tr>
            </a:tbl>
          </a:graphicData>
        </a:graphic>
      </p:graphicFrame>
      <p:grpSp>
        <p:nvGrpSpPr>
          <p:cNvPr id="16" name="Group 1">
            <a:extLst>
              <a:ext uri="{FF2B5EF4-FFF2-40B4-BE49-F238E27FC236}">
                <a16:creationId xmlns:a16="http://schemas.microsoft.com/office/drawing/2014/main" id="{3D3ED566-A87D-46C5-379F-2D1111C285A6}"/>
              </a:ext>
            </a:extLst>
          </p:cNvPr>
          <p:cNvGrpSpPr>
            <a:grpSpLocks/>
          </p:cNvGrpSpPr>
          <p:nvPr/>
        </p:nvGrpSpPr>
        <p:grpSpPr bwMode="auto">
          <a:xfrm>
            <a:off x="7378262" y="3740468"/>
            <a:ext cx="2942896" cy="2834332"/>
            <a:chOff x="-1039" y="446"/>
            <a:chExt cx="19177" cy="17817"/>
          </a:xfrm>
        </p:grpSpPr>
        <p:pic>
          <p:nvPicPr>
            <p:cNvPr id="434040092" name="Picture 1" descr="A screenshot of a computer&#10;&#10;AI-generated content may be incorrect.">
              <a:extLst>
                <a:ext uri="{FF2B5EF4-FFF2-40B4-BE49-F238E27FC236}">
                  <a16:creationId xmlns:a16="http://schemas.microsoft.com/office/drawing/2014/main" id="{15FD6670-5D45-0141-0FF2-C3D74E017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 y="9380"/>
              <a:ext cx="19170" cy="8883"/>
            </a:xfrm>
            <a:prstGeom prst="rect">
              <a:avLst/>
            </a:prstGeom>
            <a:noFill/>
            <a:extLst>
              <a:ext uri="{909E8E84-426E-40DD-AFC4-6F175D3DCCD1}">
                <a14:hiddenFill xmlns:a14="http://schemas.microsoft.com/office/drawing/2010/main">
                  <a:solidFill>
                    <a:srgbClr val="FFFFFF"/>
                  </a:solidFill>
                </a14:hiddenFill>
              </a:ext>
            </a:extLst>
          </p:spPr>
        </p:pic>
        <p:pic>
          <p:nvPicPr>
            <p:cNvPr id="361278184" name="Picture 1" descr="A screenshot of a computer screen&#10;&#10;AI-generated content may be incorrect.">
              <a:extLst>
                <a:ext uri="{FF2B5EF4-FFF2-40B4-BE49-F238E27FC236}">
                  <a16:creationId xmlns:a16="http://schemas.microsoft.com/office/drawing/2014/main" id="{5421D082-F835-346B-1996-67E34FAD5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 y="446"/>
              <a:ext cx="19177" cy="893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6">
            <a:extLst>
              <a:ext uri="{FF2B5EF4-FFF2-40B4-BE49-F238E27FC236}">
                <a16:creationId xmlns:a16="http://schemas.microsoft.com/office/drawing/2014/main" id="{FD52EDA1-0594-810A-CF4F-D4BFF16DF7AF}"/>
              </a:ext>
            </a:extLst>
          </p:cNvPr>
          <p:cNvSpPr>
            <a:spLocks noChangeArrowheads="1"/>
          </p:cNvSpPr>
          <p:nvPr/>
        </p:nvSpPr>
        <p:spPr bwMode="auto">
          <a:xfrm>
            <a:off x="1161120" y="6369424"/>
            <a:ext cx="88707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1300" algn="l"/>
              </a:tabLst>
              <a:defRPr>
                <a:solidFill>
                  <a:schemeClr val="tx1"/>
                </a:solidFill>
                <a:latin typeface="Arial" panose="020B0604020202020204" pitchFamily="34" charset="0"/>
              </a:defRPr>
            </a:lvl1pPr>
            <a:lvl2pPr eaLnBrk="0" fontAlgn="base" hangingPunct="0">
              <a:spcBef>
                <a:spcPct val="0"/>
              </a:spcBef>
              <a:spcAft>
                <a:spcPct val="0"/>
              </a:spcAft>
              <a:tabLst>
                <a:tab pos="241300" algn="l"/>
              </a:tabLst>
              <a:defRPr>
                <a:solidFill>
                  <a:schemeClr val="tx1"/>
                </a:solidFill>
                <a:latin typeface="Arial" panose="020B0604020202020204" pitchFamily="34" charset="0"/>
              </a:defRPr>
            </a:lvl2pPr>
            <a:lvl3pPr eaLnBrk="0" fontAlgn="base" hangingPunct="0">
              <a:spcBef>
                <a:spcPct val="0"/>
              </a:spcBef>
              <a:spcAft>
                <a:spcPct val="0"/>
              </a:spcAft>
              <a:tabLst>
                <a:tab pos="241300" algn="l"/>
              </a:tabLst>
              <a:defRPr>
                <a:solidFill>
                  <a:schemeClr val="tx1"/>
                </a:solidFill>
                <a:latin typeface="Arial" panose="020B0604020202020204" pitchFamily="34" charset="0"/>
              </a:defRPr>
            </a:lvl3pPr>
            <a:lvl4pPr eaLnBrk="0" fontAlgn="base" hangingPunct="0">
              <a:spcBef>
                <a:spcPct val="0"/>
              </a:spcBef>
              <a:spcAft>
                <a:spcPct val="0"/>
              </a:spcAft>
              <a:tabLst>
                <a:tab pos="241300" algn="l"/>
              </a:tabLst>
              <a:defRPr>
                <a:solidFill>
                  <a:schemeClr val="tx1"/>
                </a:solidFill>
                <a:latin typeface="Arial" panose="020B0604020202020204" pitchFamily="34" charset="0"/>
              </a:defRPr>
            </a:lvl4pPr>
            <a:lvl5pPr eaLnBrk="0" fontAlgn="base" hangingPunct="0">
              <a:spcBef>
                <a:spcPct val="0"/>
              </a:spcBef>
              <a:spcAft>
                <a:spcPct val="0"/>
              </a:spcAft>
              <a:tabLst>
                <a:tab pos="241300" algn="l"/>
              </a:tabLst>
              <a:defRPr>
                <a:solidFill>
                  <a:schemeClr val="tx1"/>
                </a:solidFill>
                <a:latin typeface="Arial" panose="020B0604020202020204" pitchFamily="34" charset="0"/>
              </a:defRPr>
            </a:lvl5pPr>
            <a:lvl6pPr eaLnBrk="0" fontAlgn="base" hangingPunct="0">
              <a:spcBef>
                <a:spcPct val="0"/>
              </a:spcBef>
              <a:spcAft>
                <a:spcPct val="0"/>
              </a:spcAft>
              <a:tabLst>
                <a:tab pos="241300" algn="l"/>
              </a:tabLst>
              <a:defRPr>
                <a:solidFill>
                  <a:schemeClr val="tx1"/>
                </a:solidFill>
                <a:latin typeface="Arial" panose="020B0604020202020204" pitchFamily="34" charset="0"/>
              </a:defRPr>
            </a:lvl6pPr>
            <a:lvl7pPr eaLnBrk="0" fontAlgn="base" hangingPunct="0">
              <a:spcBef>
                <a:spcPct val="0"/>
              </a:spcBef>
              <a:spcAft>
                <a:spcPct val="0"/>
              </a:spcAft>
              <a:tabLst>
                <a:tab pos="241300" algn="l"/>
              </a:tabLst>
              <a:defRPr>
                <a:solidFill>
                  <a:schemeClr val="tx1"/>
                </a:solidFill>
                <a:latin typeface="Arial" panose="020B0604020202020204" pitchFamily="34" charset="0"/>
              </a:defRPr>
            </a:lvl7pPr>
            <a:lvl8pPr eaLnBrk="0" fontAlgn="base" hangingPunct="0">
              <a:spcBef>
                <a:spcPct val="0"/>
              </a:spcBef>
              <a:spcAft>
                <a:spcPct val="0"/>
              </a:spcAft>
              <a:tabLst>
                <a:tab pos="241300" algn="l"/>
              </a:tabLst>
              <a:defRPr>
                <a:solidFill>
                  <a:schemeClr val="tx1"/>
                </a:solidFill>
                <a:latin typeface="Arial" panose="020B0604020202020204" pitchFamily="34" charset="0"/>
              </a:defRPr>
            </a:lvl8pPr>
            <a:lvl9pPr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en-US" altLang="ko-KR" sz="1400" b="0" i="0" u="none" strike="noStrike" cap="none" normalizeH="0" baseline="30000" dirty="0">
                <a:ln>
                  <a:noFill/>
                </a:ln>
                <a:solidFill>
                  <a:schemeClr val="tx1"/>
                </a:solidFill>
                <a:effectLst/>
                <a:ea typeface="Malgun Gothic" panose="020B0503020000020004" pitchFamily="34" charset="-127"/>
                <a:cs typeface="Arial" panose="020B0604020202020204" pitchFamily="34" charset="0"/>
              </a:rPr>
              <a:t>a</a:t>
            </a:r>
            <a:r>
              <a:rPr kumimoji="0" lang="en-US" altLang="ko-KR" sz="1400" b="0" i="0" u="none" strike="noStrike" cap="none" normalizeH="0" baseline="0" dirty="0">
                <a:ln>
                  <a:noFill/>
                </a:ln>
                <a:solidFill>
                  <a:schemeClr val="tx1"/>
                </a:solidFill>
                <a:effectLst/>
                <a:ea typeface="Malgun Gothic" panose="020B0503020000020004" pitchFamily="34" charset="-127"/>
                <a:cs typeface="Arial" panose="020B0604020202020204" pitchFamily="34" charset="0"/>
              </a:rPr>
              <a:t> after tax effect : NI+ Interest expense ×(1-Tax rate)=  [162.5 + 50(1 - .35)] = $195</a:t>
            </a:r>
            <a:endParaRPr kumimoji="0" lang="en-US" altLang="ko-KR" sz="2000" b="0" i="0" u="none" strike="noStrike" cap="none" normalizeH="0" baseline="0" dirty="0">
              <a:ln>
                <a:noFill/>
              </a:ln>
              <a:solidFill>
                <a:schemeClr val="tx1"/>
              </a:solidFill>
              <a:effectLst/>
              <a:ea typeface="Malgun Gothic" panose="020B0503020000020004" pitchFamily="34" charset="-127"/>
              <a:cs typeface="Arial" panose="020B0604020202020204" pitchFamily="34" charset="0"/>
            </a:endParaRPr>
          </a:p>
        </p:txBody>
      </p:sp>
      <p:sp>
        <p:nvSpPr>
          <p:cNvPr id="19" name="TextBox 18">
            <a:extLst>
              <a:ext uri="{FF2B5EF4-FFF2-40B4-BE49-F238E27FC236}">
                <a16:creationId xmlns:a16="http://schemas.microsoft.com/office/drawing/2014/main" id="{6758EC1A-6530-DC8B-C1B0-CC04B6F4174F}"/>
              </a:ext>
            </a:extLst>
          </p:cNvPr>
          <p:cNvSpPr txBox="1"/>
          <p:nvPr/>
        </p:nvSpPr>
        <p:spPr>
          <a:xfrm>
            <a:off x="1139348" y="3537022"/>
            <a:ext cx="763576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en-US" altLang="ko-KR" sz="1800" b="1"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Illustration</a:t>
            </a:r>
            <a:r>
              <a:rPr kumimoji="0" lang="en-US" altLang="ko-KR" sz="18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 How de-levering NI removes the effects of capital structure:</a:t>
            </a:r>
            <a:endParaRPr kumimoji="0" lang="en-US" altLang="ko-KR" sz="18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65914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57CD-C27A-9010-3CFC-8F34E6AFD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36A01-A912-9925-51F3-CBD9D9F03CE7}"/>
              </a:ext>
            </a:extLst>
          </p:cNvPr>
          <p:cNvSpPr>
            <a:spLocks noGrp="1"/>
          </p:cNvSpPr>
          <p:nvPr>
            <p:ph type="title"/>
          </p:nvPr>
        </p:nvSpPr>
        <p:spPr>
          <a:xfrm>
            <a:off x="609600" y="274638"/>
            <a:ext cx="11074400" cy="1143000"/>
          </a:xfrm>
        </p:spPr>
        <p:txBody>
          <a:bodyPr>
            <a:normAutofit/>
          </a:bodyPr>
          <a:lstStyle/>
          <a:p>
            <a:r>
              <a:rPr lang="en-US" dirty="0"/>
              <a:t>Return on Financial Leverage (ROFL)</a:t>
            </a:r>
          </a:p>
        </p:txBody>
      </p:sp>
      <p:sp>
        <p:nvSpPr>
          <p:cNvPr id="3" name="Shape 2">
            <a:extLst>
              <a:ext uri="{FF2B5EF4-FFF2-40B4-BE49-F238E27FC236}">
                <a16:creationId xmlns:a16="http://schemas.microsoft.com/office/drawing/2014/main" id="{B8E51AB0-6CAD-F247-D183-660EE52C1C6C}"/>
              </a:ext>
            </a:extLst>
          </p:cNvPr>
          <p:cNvSpPr/>
          <p:nvPr/>
        </p:nvSpPr>
        <p:spPr>
          <a:xfrm>
            <a:off x="609599" y="1371942"/>
            <a:ext cx="10435123" cy="853440"/>
          </a:xfrm>
          <a:prstGeom prst="rect">
            <a:avLst/>
          </a:prstGeom>
          <a:solidFill>
            <a:srgbClr val="7030A0"/>
          </a:solidFill>
          <a:ln/>
        </p:spPr>
        <p:txBody>
          <a:bodyPr/>
          <a:lstStyle/>
          <a:p>
            <a:endParaRPr lang="en-US" sz="2400"/>
          </a:p>
        </p:txBody>
      </p:sp>
      <p:sp>
        <p:nvSpPr>
          <p:cNvPr id="4" name="Text 3">
            <a:extLst>
              <a:ext uri="{FF2B5EF4-FFF2-40B4-BE49-F238E27FC236}">
                <a16:creationId xmlns:a16="http://schemas.microsoft.com/office/drawing/2014/main" id="{5B7C1EFF-8C2D-3C1E-408B-9BD88DB0AE2F}"/>
              </a:ext>
            </a:extLst>
          </p:cNvPr>
          <p:cNvSpPr/>
          <p:nvPr/>
        </p:nvSpPr>
        <p:spPr>
          <a:xfrm>
            <a:off x="609597" y="1463040"/>
            <a:ext cx="10435125" cy="609600"/>
          </a:xfrm>
          <a:prstGeom prst="rect">
            <a:avLst/>
          </a:prstGeom>
          <a:noFill/>
          <a:ln/>
        </p:spPr>
        <p:txBody>
          <a:bodyPr wrap="square" rtlCol="0" anchor="ctr"/>
          <a:lstStyle/>
          <a:p>
            <a:pPr algn="ctr"/>
            <a:r>
              <a:rPr lang="en-US" sz="3200" b="1" dirty="0">
                <a:solidFill>
                  <a:srgbClr val="FFFFFF"/>
                </a:solidFill>
                <a:latin typeface="Calibri" pitchFamily="34" charset="0"/>
                <a:ea typeface="Calibri" pitchFamily="34" charset="-122"/>
                <a:cs typeface="Calibri" pitchFamily="34" charset="-120"/>
              </a:rPr>
              <a:t>ROFL = ROE − ROA</a:t>
            </a:r>
            <a:endParaRPr lang="en-US" sz="3200" dirty="0"/>
          </a:p>
        </p:txBody>
      </p:sp>
      <p:sp>
        <p:nvSpPr>
          <p:cNvPr id="5" name="Shape 4">
            <a:extLst>
              <a:ext uri="{FF2B5EF4-FFF2-40B4-BE49-F238E27FC236}">
                <a16:creationId xmlns:a16="http://schemas.microsoft.com/office/drawing/2014/main" id="{8EC07D14-70FC-B49C-5B4F-5A81CAAA0880}"/>
              </a:ext>
            </a:extLst>
          </p:cNvPr>
          <p:cNvSpPr/>
          <p:nvPr/>
        </p:nvSpPr>
        <p:spPr>
          <a:xfrm>
            <a:off x="599326" y="2468538"/>
            <a:ext cx="10455667" cy="822960"/>
          </a:xfrm>
          <a:prstGeom prst="rect">
            <a:avLst/>
          </a:prstGeom>
          <a:solidFill>
            <a:srgbClr val="F3E8FF"/>
          </a:solidFill>
          <a:ln w="9525">
            <a:solidFill>
              <a:srgbClr val="7C3AED"/>
            </a:solidFill>
            <a:prstDash val="solid"/>
          </a:ln>
        </p:spPr>
        <p:txBody>
          <a:bodyPr/>
          <a:lstStyle/>
          <a:p>
            <a:endParaRPr lang="en-US" sz="2400"/>
          </a:p>
        </p:txBody>
      </p:sp>
      <p:sp>
        <p:nvSpPr>
          <p:cNvPr id="6" name="Text 5">
            <a:extLst>
              <a:ext uri="{FF2B5EF4-FFF2-40B4-BE49-F238E27FC236}">
                <a16:creationId xmlns:a16="http://schemas.microsoft.com/office/drawing/2014/main" id="{ECC29DE3-FF4B-3938-C6F4-2A346D9DA729}"/>
              </a:ext>
            </a:extLst>
          </p:cNvPr>
          <p:cNvSpPr/>
          <p:nvPr/>
        </p:nvSpPr>
        <p:spPr>
          <a:xfrm>
            <a:off x="853440" y="2651418"/>
            <a:ext cx="9874797" cy="487680"/>
          </a:xfrm>
          <a:prstGeom prst="rect">
            <a:avLst/>
          </a:prstGeom>
          <a:noFill/>
          <a:ln/>
        </p:spPr>
        <p:txBody>
          <a:bodyPr wrap="square" rtlCol="0" anchor="ctr"/>
          <a:lstStyle/>
          <a:p>
            <a:r>
              <a:rPr lang="en-US" sz="1867" dirty="0">
                <a:solidFill>
                  <a:srgbClr val="1F2937"/>
                </a:solidFill>
                <a:latin typeface="Calibri" pitchFamily="34" charset="0"/>
                <a:ea typeface="Calibri" pitchFamily="34" charset="-122"/>
                <a:cs typeface="Calibri" pitchFamily="34" charset="-120"/>
              </a:rPr>
              <a:t>Measures how much of ROE is driven by financial leverage (use of debt) vs. operations</a:t>
            </a:r>
            <a:endParaRPr lang="en-US" sz="1867" dirty="0"/>
          </a:p>
        </p:txBody>
      </p:sp>
      <p:sp>
        <p:nvSpPr>
          <p:cNvPr id="13" name="Text 6">
            <a:extLst>
              <a:ext uri="{FF2B5EF4-FFF2-40B4-BE49-F238E27FC236}">
                <a16:creationId xmlns:a16="http://schemas.microsoft.com/office/drawing/2014/main" id="{0FEC266F-8621-2751-DBA8-9BA5DE871FA4}"/>
              </a:ext>
            </a:extLst>
          </p:cNvPr>
          <p:cNvSpPr/>
          <p:nvPr/>
        </p:nvSpPr>
        <p:spPr>
          <a:xfrm>
            <a:off x="589052" y="3535680"/>
            <a:ext cx="10455667" cy="487680"/>
          </a:xfrm>
          <a:prstGeom prst="rect">
            <a:avLst/>
          </a:prstGeom>
          <a:noFill/>
          <a:ln/>
        </p:spPr>
        <p:txBody>
          <a:bodyPr wrap="square" rtlCol="0" anchor="ctr"/>
          <a:lstStyle/>
          <a:p>
            <a:r>
              <a:rPr lang="en-US" sz="2000" b="1" dirty="0">
                <a:solidFill>
                  <a:srgbClr val="1E3A5F"/>
                </a:solidFill>
                <a:latin typeface="Arial" panose="020B0604020202020204" pitchFamily="34" charset="0"/>
                <a:ea typeface="Calibri" pitchFamily="34" charset="-122"/>
                <a:cs typeface="Arial" panose="020B0604020202020204" pitchFamily="34" charset="0"/>
              </a:rPr>
              <a:t>Key Concepts with PepsiCo 2020 Example:</a:t>
            </a:r>
            <a:endParaRPr lang="en-US" sz="2000" dirty="0">
              <a:latin typeface="Arial" panose="020B0604020202020204" pitchFamily="34" charset="0"/>
              <a:cs typeface="Arial" panose="020B0604020202020204" pitchFamily="34" charset="0"/>
            </a:endParaRPr>
          </a:p>
        </p:txBody>
      </p:sp>
      <p:sp>
        <p:nvSpPr>
          <p:cNvPr id="14" name="Text 7">
            <a:extLst>
              <a:ext uri="{FF2B5EF4-FFF2-40B4-BE49-F238E27FC236}">
                <a16:creationId xmlns:a16="http://schemas.microsoft.com/office/drawing/2014/main" id="{26919247-9EA1-8624-0F40-F2B4767AC679}"/>
              </a:ext>
            </a:extLst>
          </p:cNvPr>
          <p:cNvSpPr/>
          <p:nvPr/>
        </p:nvSpPr>
        <p:spPr>
          <a:xfrm>
            <a:off x="609600" y="4023360"/>
            <a:ext cx="10455667" cy="1097280"/>
          </a:xfrm>
          <a:prstGeom prst="rect">
            <a:avLst/>
          </a:prstGeom>
          <a:solidFill>
            <a:schemeClr val="bg1">
              <a:lumMod val="95000"/>
            </a:schemeClr>
          </a:solidFill>
          <a:ln w="9525">
            <a:solidFill>
              <a:schemeClr val="tx1"/>
            </a:solidFill>
          </a:ln>
        </p:spPr>
        <p:txBody>
          <a:bodyPr wrap="square" rtlCol="0" anchor="ctr"/>
          <a:lstStyle/>
          <a:p>
            <a:r>
              <a:rPr lang="en-US" sz="1733" b="1" dirty="0">
                <a:solidFill>
                  <a:srgbClr val="1F2937"/>
                </a:solidFill>
                <a:latin typeface="Calibri" pitchFamily="34" charset="0"/>
                <a:ea typeface="Calibri" pitchFamily="34" charset="-122"/>
                <a:cs typeface="Calibri" pitchFamily="34" charset="-120"/>
              </a:rPr>
              <a:t>ROE 	 </a:t>
            </a:r>
            <a:r>
              <a:rPr lang="en-US" sz="1733" dirty="0">
                <a:solidFill>
                  <a:srgbClr val="1F2937"/>
                </a:solidFill>
                <a:latin typeface="Calibri" pitchFamily="34" charset="0"/>
                <a:ea typeface="Calibri" pitchFamily="34" charset="-122"/>
                <a:cs typeface="Calibri" pitchFamily="34" charset="-120"/>
              </a:rPr>
              <a:t>=  50.5%	returns AFTER financing costs (includes debt effect)			</a:t>
            </a:r>
            <a:endParaRPr lang="en-US" sz="1733" dirty="0"/>
          </a:p>
          <a:p>
            <a:r>
              <a:rPr lang="en-US" sz="1733" b="1" dirty="0">
                <a:solidFill>
                  <a:srgbClr val="1F2937"/>
                </a:solidFill>
                <a:latin typeface="Calibri" pitchFamily="34" charset="0"/>
                <a:ea typeface="Calibri" pitchFamily="34" charset="-122"/>
                <a:cs typeface="Calibri" pitchFamily="34" charset="-120"/>
              </a:rPr>
              <a:t>ROA 	 </a:t>
            </a:r>
            <a:r>
              <a:rPr lang="en-US" sz="1733" dirty="0">
                <a:solidFill>
                  <a:srgbClr val="1F2937"/>
                </a:solidFill>
                <a:latin typeface="Calibri" pitchFamily="34" charset="0"/>
                <a:ea typeface="Calibri" pitchFamily="34" charset="-122"/>
                <a:cs typeface="Calibri" pitchFamily="34" charset="-120"/>
              </a:rPr>
              <a:t>=    9.5%	returns BEFORE financing costs (excludes debt effect, i.e., de-levered ROA)</a:t>
            </a:r>
            <a:endParaRPr lang="en-US" sz="1733" dirty="0"/>
          </a:p>
          <a:p>
            <a:r>
              <a:rPr lang="en-US" sz="1733" b="1" dirty="0">
                <a:solidFill>
                  <a:srgbClr val="1F2937"/>
                </a:solidFill>
                <a:latin typeface="Calibri" pitchFamily="34" charset="0"/>
                <a:ea typeface="Calibri" pitchFamily="34" charset="-122"/>
                <a:cs typeface="Calibri" pitchFamily="34" charset="-120"/>
              </a:rPr>
              <a:t>ROFL </a:t>
            </a:r>
            <a:r>
              <a:rPr lang="en-US" sz="1733" dirty="0">
                <a:solidFill>
                  <a:srgbClr val="1F2937"/>
                </a:solidFill>
                <a:latin typeface="Calibri" pitchFamily="34" charset="0"/>
                <a:ea typeface="Calibri" pitchFamily="34" charset="-122"/>
                <a:cs typeface="Calibri" pitchFamily="34" charset="-120"/>
              </a:rPr>
              <a:t>= 41.0%	the difference — shows leverage's contribution to shareholder returns </a:t>
            </a:r>
            <a:endParaRPr lang="en-US" sz="1733" dirty="0"/>
          </a:p>
        </p:txBody>
      </p:sp>
      <p:sp>
        <p:nvSpPr>
          <p:cNvPr id="21" name="Text 8">
            <a:extLst>
              <a:ext uri="{FF2B5EF4-FFF2-40B4-BE49-F238E27FC236}">
                <a16:creationId xmlns:a16="http://schemas.microsoft.com/office/drawing/2014/main" id="{17EC5690-3BBF-26B1-72C0-FE31C835A8B1}"/>
              </a:ext>
            </a:extLst>
          </p:cNvPr>
          <p:cNvSpPr/>
          <p:nvPr/>
        </p:nvSpPr>
        <p:spPr>
          <a:xfrm>
            <a:off x="599326" y="5212080"/>
            <a:ext cx="9692063" cy="426720"/>
          </a:xfrm>
          <a:prstGeom prst="rect">
            <a:avLst/>
          </a:prstGeom>
          <a:noFill/>
          <a:ln/>
        </p:spPr>
        <p:txBody>
          <a:bodyPr wrap="square" rtlCol="0" anchor="ctr"/>
          <a:lstStyle/>
          <a:p>
            <a:r>
              <a:rPr lang="en-US" sz="2000" b="1" dirty="0">
                <a:solidFill>
                  <a:srgbClr val="1E3A5F"/>
                </a:solidFill>
                <a:latin typeface="Arial" panose="020B0604020202020204" pitchFamily="34" charset="0"/>
                <a:ea typeface="Calibri" pitchFamily="34" charset="-122"/>
                <a:cs typeface="Arial" panose="020B0604020202020204" pitchFamily="34" charset="0"/>
              </a:rPr>
              <a:t>Interpretation:</a:t>
            </a:r>
            <a:endParaRPr lang="en-US" sz="2000" dirty="0">
              <a:latin typeface="Arial" panose="020B0604020202020204" pitchFamily="34" charset="0"/>
              <a:cs typeface="Arial" panose="020B0604020202020204" pitchFamily="34" charset="0"/>
            </a:endParaRPr>
          </a:p>
        </p:txBody>
      </p:sp>
      <p:sp>
        <p:nvSpPr>
          <p:cNvPr id="22" name="Shape 9">
            <a:extLst>
              <a:ext uri="{FF2B5EF4-FFF2-40B4-BE49-F238E27FC236}">
                <a16:creationId xmlns:a16="http://schemas.microsoft.com/office/drawing/2014/main" id="{324853CE-F4C3-EBCB-1D7A-4C6359084F45}"/>
              </a:ext>
            </a:extLst>
          </p:cNvPr>
          <p:cNvSpPr/>
          <p:nvPr/>
        </p:nvSpPr>
        <p:spPr>
          <a:xfrm>
            <a:off x="609599" y="5669280"/>
            <a:ext cx="3143208" cy="1036320"/>
          </a:xfrm>
          <a:prstGeom prst="rect">
            <a:avLst/>
          </a:prstGeom>
          <a:solidFill>
            <a:srgbClr val="DCFCE7"/>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3" name="Text 10">
            <a:extLst>
              <a:ext uri="{FF2B5EF4-FFF2-40B4-BE49-F238E27FC236}">
                <a16:creationId xmlns:a16="http://schemas.microsoft.com/office/drawing/2014/main" id="{6DF2A340-C04F-73C2-2B49-1F2A5D9FF8FB}"/>
              </a:ext>
            </a:extLst>
          </p:cNvPr>
          <p:cNvSpPr/>
          <p:nvPr/>
        </p:nvSpPr>
        <p:spPr>
          <a:xfrm>
            <a:off x="609599" y="5730240"/>
            <a:ext cx="3143208" cy="426720"/>
          </a:xfrm>
          <a:prstGeom prst="rect">
            <a:avLst/>
          </a:prstGeom>
          <a:noFill/>
          <a:ln/>
        </p:spPr>
        <p:txBody>
          <a:bodyPr wrap="square" rtlCol="0" anchor="ctr"/>
          <a:lstStyle/>
          <a:p>
            <a:pPr algn="ctr"/>
            <a:r>
              <a:rPr lang="en-US" b="1" dirty="0">
                <a:solidFill>
                  <a:srgbClr val="16A34A"/>
                </a:solidFill>
                <a:latin typeface="Arial" panose="020B0604020202020204" pitchFamily="34" charset="0"/>
                <a:ea typeface="Calibri" pitchFamily="34" charset="-122"/>
                <a:cs typeface="Arial" panose="020B0604020202020204" pitchFamily="34" charset="0"/>
              </a:rPr>
              <a:t>Positive ROFL</a:t>
            </a:r>
            <a:endParaRPr lang="en-US" dirty="0">
              <a:latin typeface="Arial" panose="020B0604020202020204" pitchFamily="34" charset="0"/>
              <a:cs typeface="Arial" panose="020B0604020202020204" pitchFamily="34" charset="0"/>
            </a:endParaRPr>
          </a:p>
        </p:txBody>
      </p:sp>
      <p:sp>
        <p:nvSpPr>
          <p:cNvPr id="24" name="Text 11">
            <a:extLst>
              <a:ext uri="{FF2B5EF4-FFF2-40B4-BE49-F238E27FC236}">
                <a16:creationId xmlns:a16="http://schemas.microsoft.com/office/drawing/2014/main" id="{944A9EE2-854A-E820-1656-DD60F8DD1251}"/>
              </a:ext>
            </a:extLst>
          </p:cNvPr>
          <p:cNvSpPr/>
          <p:nvPr/>
        </p:nvSpPr>
        <p:spPr>
          <a:xfrm>
            <a:off x="609599" y="6156960"/>
            <a:ext cx="3143208" cy="487680"/>
          </a:xfrm>
          <a:prstGeom prst="rect">
            <a:avLst/>
          </a:prstGeom>
          <a:noFill/>
          <a:ln/>
        </p:spPr>
        <p:txBody>
          <a:bodyPr wrap="square" rtlCol="0" anchor="ctr"/>
          <a:lstStyle/>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Leverage increases ROE</a:t>
            </a:r>
            <a:endParaRPr lang="en-US" sz="1400" dirty="0">
              <a:latin typeface="Arial" panose="020B0604020202020204" pitchFamily="34" charset="0"/>
              <a:cs typeface="Arial" panose="020B0604020202020204" pitchFamily="34" charset="0"/>
            </a:endParaRPr>
          </a:p>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Debt used effectively</a:t>
            </a:r>
            <a:endParaRPr lang="en-US" sz="1400" dirty="0">
              <a:latin typeface="Arial" panose="020B0604020202020204" pitchFamily="34" charset="0"/>
              <a:cs typeface="Arial" panose="020B0604020202020204" pitchFamily="34" charset="0"/>
            </a:endParaRPr>
          </a:p>
        </p:txBody>
      </p:sp>
      <p:sp>
        <p:nvSpPr>
          <p:cNvPr id="25" name="Shape 12">
            <a:extLst>
              <a:ext uri="{FF2B5EF4-FFF2-40B4-BE49-F238E27FC236}">
                <a16:creationId xmlns:a16="http://schemas.microsoft.com/office/drawing/2014/main" id="{718161CB-9D4C-5456-1FCA-30AAA8F0285D}"/>
              </a:ext>
            </a:extLst>
          </p:cNvPr>
          <p:cNvSpPr/>
          <p:nvPr/>
        </p:nvSpPr>
        <p:spPr>
          <a:xfrm>
            <a:off x="4245283" y="5669280"/>
            <a:ext cx="3143208" cy="1036320"/>
          </a:xfrm>
          <a:prstGeom prst="rect">
            <a:avLst/>
          </a:prstGeom>
          <a:solidFill>
            <a:srgbClr val="FEE2E2"/>
          </a:solidFill>
          <a:ln w="9525">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6" name="Text 13">
            <a:extLst>
              <a:ext uri="{FF2B5EF4-FFF2-40B4-BE49-F238E27FC236}">
                <a16:creationId xmlns:a16="http://schemas.microsoft.com/office/drawing/2014/main" id="{5545C586-C3D6-9CDC-174F-5F0D523E3C92}"/>
              </a:ext>
            </a:extLst>
          </p:cNvPr>
          <p:cNvSpPr/>
          <p:nvPr/>
        </p:nvSpPr>
        <p:spPr>
          <a:xfrm>
            <a:off x="4245283" y="5730240"/>
            <a:ext cx="3143208" cy="426720"/>
          </a:xfrm>
          <a:prstGeom prst="rect">
            <a:avLst/>
          </a:prstGeom>
          <a:noFill/>
          <a:ln/>
        </p:spPr>
        <p:txBody>
          <a:bodyPr wrap="square" rtlCol="0" anchor="ctr"/>
          <a:lstStyle/>
          <a:p>
            <a:pPr algn="ctr"/>
            <a:r>
              <a:rPr lang="en-US" b="1" dirty="0">
                <a:solidFill>
                  <a:srgbClr val="DC2626"/>
                </a:solidFill>
                <a:latin typeface="Arial" panose="020B0604020202020204" pitchFamily="34" charset="0"/>
                <a:ea typeface="Calibri" pitchFamily="34" charset="-122"/>
                <a:cs typeface="Arial" panose="020B0604020202020204" pitchFamily="34" charset="0"/>
              </a:rPr>
              <a:t> Negative ROFL</a:t>
            </a:r>
            <a:endParaRPr lang="en-US" dirty="0">
              <a:latin typeface="Arial" panose="020B0604020202020204" pitchFamily="34" charset="0"/>
              <a:cs typeface="Arial" panose="020B0604020202020204" pitchFamily="34" charset="0"/>
            </a:endParaRPr>
          </a:p>
        </p:txBody>
      </p:sp>
      <p:sp>
        <p:nvSpPr>
          <p:cNvPr id="27" name="Text 14">
            <a:extLst>
              <a:ext uri="{FF2B5EF4-FFF2-40B4-BE49-F238E27FC236}">
                <a16:creationId xmlns:a16="http://schemas.microsoft.com/office/drawing/2014/main" id="{A95A13E3-9CBE-7404-2A62-70D30BB3831C}"/>
              </a:ext>
            </a:extLst>
          </p:cNvPr>
          <p:cNvSpPr/>
          <p:nvPr/>
        </p:nvSpPr>
        <p:spPr>
          <a:xfrm>
            <a:off x="4245283" y="6156960"/>
            <a:ext cx="3143208" cy="487680"/>
          </a:xfrm>
          <a:prstGeom prst="rect">
            <a:avLst/>
          </a:prstGeom>
          <a:noFill/>
          <a:ln/>
        </p:spPr>
        <p:txBody>
          <a:bodyPr wrap="square" rtlCol="0" anchor="ctr"/>
          <a:lstStyle/>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Leverage reduces ROE</a:t>
            </a:r>
            <a:endParaRPr lang="en-US" sz="1400" dirty="0">
              <a:latin typeface="Arial" panose="020B0604020202020204" pitchFamily="34" charset="0"/>
              <a:cs typeface="Arial" panose="020B0604020202020204" pitchFamily="34" charset="0"/>
            </a:endParaRPr>
          </a:p>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Debt costs exceed benefits</a:t>
            </a:r>
            <a:endParaRPr lang="en-US" sz="1400" dirty="0">
              <a:latin typeface="Arial" panose="020B0604020202020204" pitchFamily="34" charset="0"/>
              <a:cs typeface="Arial" panose="020B0604020202020204" pitchFamily="34" charset="0"/>
            </a:endParaRPr>
          </a:p>
        </p:txBody>
      </p:sp>
      <p:sp>
        <p:nvSpPr>
          <p:cNvPr id="28" name="Shape 15">
            <a:extLst>
              <a:ext uri="{FF2B5EF4-FFF2-40B4-BE49-F238E27FC236}">
                <a16:creationId xmlns:a16="http://schemas.microsoft.com/office/drawing/2014/main" id="{9098E16C-E1E3-C60B-3C22-58AC568FB19B}"/>
              </a:ext>
            </a:extLst>
          </p:cNvPr>
          <p:cNvSpPr/>
          <p:nvPr/>
        </p:nvSpPr>
        <p:spPr>
          <a:xfrm>
            <a:off x="7901515" y="5669280"/>
            <a:ext cx="3143208" cy="1036320"/>
          </a:xfrm>
          <a:prstGeom prst="rect">
            <a:avLst/>
          </a:prstGeom>
          <a:solidFill>
            <a:srgbClr val="FEF3C7"/>
          </a:solidFill>
          <a:ln w="9525">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9" name="Text 16">
            <a:extLst>
              <a:ext uri="{FF2B5EF4-FFF2-40B4-BE49-F238E27FC236}">
                <a16:creationId xmlns:a16="http://schemas.microsoft.com/office/drawing/2014/main" id="{5732C0AD-2EF0-0C1E-C846-DDF10A473189}"/>
              </a:ext>
            </a:extLst>
          </p:cNvPr>
          <p:cNvSpPr/>
          <p:nvPr/>
        </p:nvSpPr>
        <p:spPr>
          <a:xfrm>
            <a:off x="7901515" y="5730240"/>
            <a:ext cx="3143208" cy="426720"/>
          </a:xfrm>
          <a:prstGeom prst="rect">
            <a:avLst/>
          </a:prstGeom>
          <a:noFill/>
          <a:ln/>
        </p:spPr>
        <p:txBody>
          <a:bodyPr wrap="square" rtlCol="0" anchor="ctr"/>
          <a:lstStyle/>
          <a:p>
            <a:pPr algn="ctr"/>
            <a:r>
              <a:rPr lang="en-US" b="1" dirty="0">
                <a:solidFill>
                  <a:srgbClr val="F97316"/>
                </a:solidFill>
                <a:latin typeface="Arial" panose="020B0604020202020204" pitchFamily="34" charset="0"/>
                <a:ea typeface="Calibri" pitchFamily="34" charset="-122"/>
                <a:cs typeface="Arial" panose="020B0604020202020204" pitchFamily="34" charset="0"/>
              </a:rPr>
              <a:t> Higher ROFL</a:t>
            </a:r>
            <a:endParaRPr lang="en-US" dirty="0">
              <a:latin typeface="Arial" panose="020B0604020202020204" pitchFamily="34" charset="0"/>
              <a:cs typeface="Arial" panose="020B0604020202020204" pitchFamily="34" charset="0"/>
            </a:endParaRPr>
          </a:p>
        </p:txBody>
      </p:sp>
      <p:sp>
        <p:nvSpPr>
          <p:cNvPr id="30" name="Text 17">
            <a:extLst>
              <a:ext uri="{FF2B5EF4-FFF2-40B4-BE49-F238E27FC236}">
                <a16:creationId xmlns:a16="http://schemas.microsoft.com/office/drawing/2014/main" id="{E7A87C24-FF0D-FC81-95F4-879C9F165CAE}"/>
              </a:ext>
            </a:extLst>
          </p:cNvPr>
          <p:cNvSpPr/>
          <p:nvPr/>
        </p:nvSpPr>
        <p:spPr>
          <a:xfrm>
            <a:off x="7901515" y="6156960"/>
            <a:ext cx="3143208" cy="487680"/>
          </a:xfrm>
          <a:prstGeom prst="rect">
            <a:avLst/>
          </a:prstGeom>
          <a:noFill/>
          <a:ln/>
        </p:spPr>
        <p:txBody>
          <a:bodyPr wrap="square" rtlCol="0" anchor="ctr"/>
          <a:lstStyle/>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 Higher Risk</a:t>
            </a:r>
            <a:endParaRPr lang="en-US" sz="1400" dirty="0">
              <a:latin typeface="Arial" panose="020B0604020202020204" pitchFamily="34" charset="0"/>
              <a:cs typeface="Arial" panose="020B0604020202020204" pitchFamily="34" charset="0"/>
            </a:endParaRPr>
          </a:p>
          <a:p>
            <a:pPr algn="ctr"/>
            <a:r>
              <a:rPr lang="en-US" sz="1400" dirty="0">
                <a:solidFill>
                  <a:srgbClr val="1F2937"/>
                </a:solidFill>
                <a:latin typeface="Arial" panose="020B0604020202020204" pitchFamily="34" charset="0"/>
                <a:ea typeface="Calibri" pitchFamily="34" charset="-122"/>
                <a:cs typeface="Arial" panose="020B0604020202020204" pitchFamily="34" charset="0"/>
              </a:rPr>
              <a:t>Amplifies gains AND losses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B340-90A2-44D6-B706-9980EF905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86CCA-C853-A66B-E86A-054CAF16BB92}"/>
              </a:ext>
            </a:extLst>
          </p:cNvPr>
          <p:cNvSpPr>
            <a:spLocks noGrp="1"/>
          </p:cNvSpPr>
          <p:nvPr>
            <p:ph type="title"/>
          </p:nvPr>
        </p:nvSpPr>
        <p:spPr>
          <a:xfrm>
            <a:off x="609600" y="24260"/>
            <a:ext cx="11074400" cy="1143000"/>
          </a:xfrm>
        </p:spPr>
        <p:txBody>
          <a:bodyPr>
            <a:normAutofit fontScale="90000"/>
          </a:bodyPr>
          <a:lstStyle/>
          <a:p>
            <a:r>
              <a:rPr lang="en-US" dirty="0"/>
              <a:t>Trade-Off Between Profit Margin &amp; Asset Turnover</a:t>
            </a:r>
          </a:p>
        </p:txBody>
      </p:sp>
      <p:sp>
        <p:nvSpPr>
          <p:cNvPr id="3" name="Shape 2">
            <a:extLst>
              <a:ext uri="{FF2B5EF4-FFF2-40B4-BE49-F238E27FC236}">
                <a16:creationId xmlns:a16="http://schemas.microsoft.com/office/drawing/2014/main" id="{118F7A5A-5CB1-0624-D120-F46714BC6767}"/>
              </a:ext>
            </a:extLst>
          </p:cNvPr>
          <p:cNvSpPr/>
          <p:nvPr/>
        </p:nvSpPr>
        <p:spPr>
          <a:xfrm>
            <a:off x="609600" y="1109035"/>
            <a:ext cx="10972800" cy="663934"/>
          </a:xfrm>
          <a:prstGeom prst="rect">
            <a:avLst/>
          </a:prstGeom>
          <a:solidFill>
            <a:srgbClr val="1E3A5F"/>
          </a:solidFill>
          <a:ln/>
        </p:spPr>
        <p:txBody>
          <a:bodyPr/>
          <a:lstStyle/>
          <a:p>
            <a:endParaRPr lang="en-US" sz="2000">
              <a:latin typeface="Arial" panose="020B0604020202020204" pitchFamily="34" charset="0"/>
              <a:cs typeface="Arial" panose="020B0604020202020204" pitchFamily="34" charset="0"/>
            </a:endParaRPr>
          </a:p>
        </p:txBody>
      </p:sp>
      <p:sp>
        <p:nvSpPr>
          <p:cNvPr id="4" name="Text 3">
            <a:extLst>
              <a:ext uri="{FF2B5EF4-FFF2-40B4-BE49-F238E27FC236}">
                <a16:creationId xmlns:a16="http://schemas.microsoft.com/office/drawing/2014/main" id="{DD01CCAB-C454-9331-668D-094DF9834190}"/>
              </a:ext>
            </a:extLst>
          </p:cNvPr>
          <p:cNvSpPr/>
          <p:nvPr/>
        </p:nvSpPr>
        <p:spPr>
          <a:xfrm>
            <a:off x="609600" y="1141430"/>
            <a:ext cx="10972800" cy="609600"/>
          </a:xfrm>
          <a:prstGeom prst="rect">
            <a:avLst/>
          </a:prstGeom>
          <a:noFill/>
          <a:ln/>
        </p:spPr>
        <p:txBody>
          <a:bodyPr wrap="square" rtlCol="0" anchor="ctr"/>
          <a:lstStyle/>
          <a:p>
            <a:pPr algn="ctr"/>
            <a:r>
              <a:rPr lang="en-US" sz="2800" b="1" dirty="0">
                <a:solidFill>
                  <a:srgbClr val="FFFFFF"/>
                </a:solidFill>
                <a:latin typeface="Arial" panose="020B0604020202020204" pitchFamily="34" charset="0"/>
                <a:ea typeface="Calibri" pitchFamily="34" charset="-122"/>
                <a:cs typeface="Arial" panose="020B0604020202020204" pitchFamily="34" charset="0"/>
              </a:rPr>
              <a:t> </a:t>
            </a:r>
            <a:r>
              <a:rPr lang="en-US" sz="2400" dirty="0">
                <a:solidFill>
                  <a:srgbClr val="FFFFFF"/>
                </a:solidFill>
                <a:latin typeface="Arial" panose="020B0604020202020204" pitchFamily="34" charset="0"/>
                <a:ea typeface="Calibri" pitchFamily="34" charset="-122"/>
                <a:cs typeface="Arial" panose="020B0604020202020204" pitchFamily="34" charset="0"/>
              </a:rPr>
              <a:t>ROA = Profit Margin (Profitability) X Asset Turnover (Efficiency)</a:t>
            </a:r>
            <a:endParaRPr lang="en-US" sz="2000" dirty="0">
              <a:solidFill>
                <a:srgbClr val="FFFFFF"/>
              </a:solidFill>
              <a:latin typeface="Arial" panose="020B0604020202020204" pitchFamily="34" charset="0"/>
              <a:ea typeface="Calibri" pitchFamily="34" charset="-122"/>
              <a:cs typeface="Arial" panose="020B0604020202020204" pitchFamily="34" charset="0"/>
            </a:endParaRPr>
          </a:p>
        </p:txBody>
      </p:sp>
      <p:grpSp>
        <p:nvGrpSpPr>
          <p:cNvPr id="17" name="Group 16">
            <a:extLst>
              <a:ext uri="{FF2B5EF4-FFF2-40B4-BE49-F238E27FC236}">
                <a16:creationId xmlns:a16="http://schemas.microsoft.com/office/drawing/2014/main" id="{28C797BD-8405-200D-0901-52CF0A426053}"/>
              </a:ext>
            </a:extLst>
          </p:cNvPr>
          <p:cNvGrpSpPr/>
          <p:nvPr/>
        </p:nvGrpSpPr>
        <p:grpSpPr>
          <a:xfrm>
            <a:off x="609600" y="1937111"/>
            <a:ext cx="4980689" cy="4568792"/>
            <a:chOff x="5897518" y="2288156"/>
            <a:chExt cx="5565344" cy="3350643"/>
          </a:xfrm>
        </p:grpSpPr>
        <p:pic>
          <p:nvPicPr>
            <p:cNvPr id="12" name="Picture 11" descr="A graph with red dots and blue lines&#10;&#10;AI-generated content may be incorrect.">
              <a:extLst>
                <a:ext uri="{FF2B5EF4-FFF2-40B4-BE49-F238E27FC236}">
                  <a16:creationId xmlns:a16="http://schemas.microsoft.com/office/drawing/2014/main" id="{3AE48A96-8521-FDC0-FDA7-A85EBE3BA233}"/>
                </a:ext>
              </a:extLst>
            </p:cNvPr>
            <p:cNvPicPr>
              <a:picLocks noChangeAspect="1"/>
            </p:cNvPicPr>
            <p:nvPr/>
          </p:nvPicPr>
          <p:blipFill>
            <a:blip r:embed="rId3"/>
            <a:stretch>
              <a:fillRect/>
            </a:stretch>
          </p:blipFill>
          <p:spPr>
            <a:xfrm>
              <a:off x="5897518" y="2288156"/>
              <a:ext cx="5565344" cy="3350643"/>
            </a:xfrm>
            <a:prstGeom prst="rect">
              <a:avLst/>
            </a:prstGeom>
          </p:spPr>
        </p:pic>
        <p:sp>
          <p:nvSpPr>
            <p:cNvPr id="14" name="Rectangle 13">
              <a:extLst>
                <a:ext uri="{FF2B5EF4-FFF2-40B4-BE49-F238E27FC236}">
                  <a16:creationId xmlns:a16="http://schemas.microsoft.com/office/drawing/2014/main" id="{E5D92945-5DAF-8506-B296-0414C6A3ABA7}"/>
                </a:ext>
              </a:extLst>
            </p:cNvPr>
            <p:cNvSpPr/>
            <p:nvPr/>
          </p:nvSpPr>
          <p:spPr>
            <a:xfrm>
              <a:off x="7488366" y="2911398"/>
              <a:ext cx="347345" cy="1733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5170479E-A5DA-3A3F-3629-DE8E188A2734}"/>
                </a:ext>
              </a:extLst>
            </p:cNvPr>
            <p:cNvSpPr/>
            <p:nvPr/>
          </p:nvSpPr>
          <p:spPr>
            <a:xfrm>
              <a:off x="10425999" y="4787490"/>
              <a:ext cx="452208" cy="1733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 name="Shape 10">
            <a:extLst>
              <a:ext uri="{FF2B5EF4-FFF2-40B4-BE49-F238E27FC236}">
                <a16:creationId xmlns:a16="http://schemas.microsoft.com/office/drawing/2014/main" id="{57565FB7-F81A-2B51-216E-C08A8AF81520}"/>
              </a:ext>
            </a:extLst>
          </p:cNvPr>
          <p:cNvSpPr/>
          <p:nvPr/>
        </p:nvSpPr>
        <p:spPr>
          <a:xfrm>
            <a:off x="5792039" y="1937110"/>
            <a:ext cx="5790361" cy="4568793"/>
          </a:xfrm>
          <a:prstGeom prst="rect">
            <a:avLst/>
          </a:prstGeom>
          <a:solidFill>
            <a:srgbClr val="F0FDF4"/>
          </a:solidFill>
          <a:ln w="9525">
            <a:solidFill>
              <a:srgbClr val="16A34A"/>
            </a:solidFill>
            <a:prstDash val="solid"/>
          </a:ln>
        </p:spPr>
        <p:txBody>
          <a:bodyPr/>
          <a:lstStyle/>
          <a:p>
            <a:endParaRPr lang="en-US" sz="2400"/>
          </a:p>
        </p:txBody>
      </p:sp>
      <p:sp>
        <p:nvSpPr>
          <p:cNvPr id="29" name="Text 11">
            <a:extLst>
              <a:ext uri="{FF2B5EF4-FFF2-40B4-BE49-F238E27FC236}">
                <a16:creationId xmlns:a16="http://schemas.microsoft.com/office/drawing/2014/main" id="{8C339950-8874-44BF-BE27-9AD4BF5F5D42}"/>
              </a:ext>
            </a:extLst>
          </p:cNvPr>
          <p:cNvSpPr/>
          <p:nvPr/>
        </p:nvSpPr>
        <p:spPr>
          <a:xfrm>
            <a:off x="5792039" y="1998070"/>
            <a:ext cx="5790361" cy="555597"/>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Why the Trade-Off Happens</a:t>
            </a:r>
            <a:endParaRPr lang="en-US" sz="2400" dirty="0"/>
          </a:p>
        </p:txBody>
      </p:sp>
      <p:sp>
        <p:nvSpPr>
          <p:cNvPr id="32" name="Text 14">
            <a:extLst>
              <a:ext uri="{FF2B5EF4-FFF2-40B4-BE49-F238E27FC236}">
                <a16:creationId xmlns:a16="http://schemas.microsoft.com/office/drawing/2014/main" id="{E8F817D7-316F-9E93-EA3C-B39F62DE5D15}"/>
              </a:ext>
            </a:extLst>
          </p:cNvPr>
          <p:cNvSpPr/>
          <p:nvPr/>
        </p:nvSpPr>
        <p:spPr>
          <a:xfrm>
            <a:off x="6055237" y="2485750"/>
            <a:ext cx="5527163" cy="3768172"/>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en-US" sz="2000" dirty="0"/>
              <a:t>Firms achieve the </a:t>
            </a:r>
            <a:r>
              <a:rPr lang="en-US" sz="2000" b="1" dirty="0"/>
              <a:t>same ROA</a:t>
            </a:r>
            <a:r>
              <a:rPr lang="en-US" sz="2000" dirty="0"/>
              <a:t> through different PM–AT combinations</a:t>
            </a:r>
          </a:p>
          <a:p>
            <a:pPr marL="285750" indent="-285750">
              <a:lnSpc>
                <a:spcPts val="3000"/>
              </a:lnSpc>
              <a:buFont typeface="Arial" panose="020B0604020202020204" pitchFamily="34" charset="0"/>
              <a:buChar char="•"/>
            </a:pPr>
            <a:r>
              <a:rPr lang="en-US" sz="2000" b="1" dirty="0"/>
              <a:t>High PM strategies:</a:t>
            </a:r>
            <a:r>
              <a:rPr lang="en-US" sz="2000" dirty="0"/>
              <a:t> Premium pricing, lower volume, heavier asset investment (e.g., Utilities)</a:t>
            </a:r>
          </a:p>
          <a:p>
            <a:pPr marL="285750" indent="-285750">
              <a:lnSpc>
                <a:spcPts val="3000"/>
              </a:lnSpc>
              <a:buFont typeface="Arial" panose="020B0604020202020204" pitchFamily="34" charset="0"/>
              <a:buChar char="•"/>
            </a:pPr>
            <a:r>
              <a:rPr lang="en-US" sz="2000" b="1" dirty="0"/>
              <a:t>High AT strategies:</a:t>
            </a:r>
            <a:r>
              <a:rPr lang="en-US" sz="2000" dirty="0"/>
              <a:t> Low margins, high volume, efficient asset use (e.g., Retail)</a:t>
            </a:r>
          </a:p>
          <a:p>
            <a:pPr marL="285750" indent="-285750">
              <a:lnSpc>
                <a:spcPts val="3000"/>
              </a:lnSpc>
              <a:buFont typeface="Arial" panose="020B0604020202020204" pitchFamily="34" charset="0"/>
              <a:buChar char="•"/>
            </a:pPr>
            <a:r>
              <a:rPr lang="en-US" sz="2000" dirty="0"/>
              <a:t>Movement </a:t>
            </a:r>
            <a:r>
              <a:rPr lang="en-US" sz="2000" b="1" dirty="0"/>
              <a:t>along</a:t>
            </a:r>
            <a:r>
              <a:rPr lang="en-US" sz="2000" dirty="0"/>
              <a:t> an iso-ROA curve reflects a change in strategy, not performance</a:t>
            </a:r>
          </a:p>
          <a:p>
            <a:pPr marL="285750" indent="-285750">
              <a:lnSpc>
                <a:spcPts val="3000"/>
              </a:lnSpc>
              <a:buFont typeface="Arial" panose="020B0604020202020204" pitchFamily="34" charset="0"/>
              <a:buChar char="•"/>
            </a:pPr>
            <a:r>
              <a:rPr lang="en-US" sz="2000" dirty="0"/>
              <a:t>Shifts to </a:t>
            </a:r>
            <a:r>
              <a:rPr lang="en-US" sz="2000" b="1" dirty="0"/>
              <a:t>higher iso-ROA curves</a:t>
            </a:r>
            <a:r>
              <a:rPr lang="en-US" sz="2000" dirty="0"/>
              <a:t> indicate improved operating performance</a:t>
            </a:r>
          </a:p>
        </p:txBody>
      </p:sp>
      <p:grpSp>
        <p:nvGrpSpPr>
          <p:cNvPr id="37" name="Group 36">
            <a:extLst>
              <a:ext uri="{FF2B5EF4-FFF2-40B4-BE49-F238E27FC236}">
                <a16:creationId xmlns:a16="http://schemas.microsoft.com/office/drawing/2014/main" id="{3AF853E1-B4B1-1ACF-CE0C-32151F5567B2}"/>
              </a:ext>
            </a:extLst>
          </p:cNvPr>
          <p:cNvGrpSpPr/>
          <p:nvPr/>
        </p:nvGrpSpPr>
        <p:grpSpPr>
          <a:xfrm>
            <a:off x="2388090" y="-378002"/>
            <a:ext cx="5179358" cy="5023575"/>
            <a:chOff x="2388090" y="231597"/>
            <a:chExt cx="5298158" cy="3939652"/>
          </a:xfrm>
        </p:grpSpPr>
        <p:sp>
          <p:nvSpPr>
            <p:cNvPr id="34" name="Arc 33">
              <a:extLst>
                <a:ext uri="{FF2B5EF4-FFF2-40B4-BE49-F238E27FC236}">
                  <a16:creationId xmlns:a16="http://schemas.microsoft.com/office/drawing/2014/main" id="{461B7872-C0A5-EE4D-E81D-1617132FA7D3}"/>
                </a:ext>
              </a:extLst>
            </p:cNvPr>
            <p:cNvSpPr/>
            <p:nvPr/>
          </p:nvSpPr>
          <p:spPr>
            <a:xfrm rot="10295491">
              <a:off x="2388090" y="231597"/>
              <a:ext cx="5298158" cy="3939652"/>
            </a:xfrm>
            <a:prstGeom prst="arc">
              <a:avLst>
                <a:gd name="adj1" fmla="val 16250836"/>
                <a:gd name="adj2" fmla="val 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27F2EDF5-AD6F-9F2A-6B8B-885FE50AD5B5}"/>
                </a:ext>
              </a:extLst>
            </p:cNvPr>
            <p:cNvCxnSpPr/>
            <p:nvPr/>
          </p:nvCxnSpPr>
          <p:spPr>
            <a:xfrm flipV="1">
              <a:off x="2890345" y="3804745"/>
              <a:ext cx="367862" cy="32582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145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xEl>
                                              <p:pRg st="4" end="4"/>
                                            </p:txEl>
                                          </p:spTgt>
                                        </p:tgtEl>
                                        <p:attrNameLst>
                                          <p:attrName>style.visibility</p:attrName>
                                        </p:attrNameLst>
                                      </p:cBhvr>
                                      <p:to>
                                        <p:strVal val="visible"/>
                                      </p:to>
                                    </p:set>
                                    <p:anim calcmode="lin" valueType="num">
                                      <p:cBhvr additive="base">
                                        <p:cTn id="37"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7599E-8976-F809-AF69-EA992FA8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25438-35A8-1C1A-23B2-052A164047D7}"/>
              </a:ext>
            </a:extLst>
          </p:cNvPr>
          <p:cNvSpPr>
            <a:spLocks noGrp="1"/>
          </p:cNvSpPr>
          <p:nvPr>
            <p:ph type="title"/>
          </p:nvPr>
        </p:nvSpPr>
        <p:spPr>
          <a:xfrm>
            <a:off x="609600" y="24260"/>
            <a:ext cx="11074400" cy="1143000"/>
          </a:xfrm>
        </p:spPr>
        <p:txBody>
          <a:bodyPr>
            <a:normAutofit/>
          </a:bodyPr>
          <a:lstStyle/>
          <a:p>
            <a:r>
              <a:rPr lang="en-US" dirty="0"/>
              <a:t>Further Disaggregation of Profit Margin (PM)</a:t>
            </a:r>
          </a:p>
        </p:txBody>
      </p:sp>
      <p:sp>
        <p:nvSpPr>
          <p:cNvPr id="3" name="Shape 2">
            <a:extLst>
              <a:ext uri="{FF2B5EF4-FFF2-40B4-BE49-F238E27FC236}">
                <a16:creationId xmlns:a16="http://schemas.microsoft.com/office/drawing/2014/main" id="{235C1536-9370-465C-679F-F2B1CC6D9890}"/>
              </a:ext>
            </a:extLst>
          </p:cNvPr>
          <p:cNvSpPr/>
          <p:nvPr/>
        </p:nvSpPr>
        <p:spPr>
          <a:xfrm>
            <a:off x="609600" y="2011638"/>
            <a:ext cx="4456386" cy="971224"/>
          </a:xfrm>
          <a:prstGeom prst="rect">
            <a:avLst/>
          </a:prstGeom>
          <a:solidFill>
            <a:schemeClr val="accent1">
              <a:lumMod val="75000"/>
            </a:schemeClr>
          </a:solidFill>
          <a:ln>
            <a:solidFill>
              <a:schemeClr val="bg1">
                <a:lumMod val="65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DF87841-619C-0F2F-4424-DF55DB641F46}"/>
              </a:ext>
            </a:extLst>
          </p:cNvPr>
          <p:cNvSpPr txBox="1"/>
          <p:nvPr/>
        </p:nvSpPr>
        <p:spPr>
          <a:xfrm>
            <a:off x="609600" y="2246455"/>
            <a:ext cx="4456386"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COGS (Production Costs)</a:t>
            </a:r>
          </a:p>
        </p:txBody>
      </p:sp>
      <p:sp>
        <p:nvSpPr>
          <p:cNvPr id="14" name="Shape 2">
            <a:extLst>
              <a:ext uri="{FF2B5EF4-FFF2-40B4-BE49-F238E27FC236}">
                <a16:creationId xmlns:a16="http://schemas.microsoft.com/office/drawing/2014/main" id="{CADB447C-2C3E-7989-ABE0-B8ADE8299B3D}"/>
              </a:ext>
            </a:extLst>
          </p:cNvPr>
          <p:cNvSpPr/>
          <p:nvPr/>
        </p:nvSpPr>
        <p:spPr>
          <a:xfrm>
            <a:off x="5065991" y="2011638"/>
            <a:ext cx="4456386" cy="971224"/>
          </a:xfrm>
          <a:prstGeom prst="rect">
            <a:avLst/>
          </a:prstGeom>
          <a:solidFill>
            <a:schemeClr val="accent3">
              <a:lumMod val="60000"/>
              <a:lumOff val="40000"/>
            </a:schemeClr>
          </a:solidFill>
          <a:ln>
            <a:solidFill>
              <a:schemeClr val="accent6">
                <a:lumMod val="20000"/>
                <a:lumOff val="80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1AD385-D333-FD69-34B9-1A86E02A4858}"/>
              </a:ext>
            </a:extLst>
          </p:cNvPr>
          <p:cNvSpPr txBox="1"/>
          <p:nvPr/>
        </p:nvSpPr>
        <p:spPr>
          <a:xfrm>
            <a:off x="5065991" y="2088805"/>
            <a:ext cx="4456386"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Operating Expenses</a:t>
            </a:r>
          </a:p>
          <a:p>
            <a:pPr algn="ctr"/>
            <a:r>
              <a:rPr lang="en-US" sz="2400" dirty="0">
                <a:latin typeface="Arial" panose="020B0604020202020204" pitchFamily="34" charset="0"/>
                <a:cs typeface="Arial" panose="020B0604020202020204" pitchFamily="34" charset="0"/>
              </a:rPr>
              <a:t>(SG&amp;A, R&amp;D)</a:t>
            </a:r>
          </a:p>
        </p:txBody>
      </p:sp>
      <p:sp>
        <p:nvSpPr>
          <p:cNvPr id="17" name="Shape 2">
            <a:extLst>
              <a:ext uri="{FF2B5EF4-FFF2-40B4-BE49-F238E27FC236}">
                <a16:creationId xmlns:a16="http://schemas.microsoft.com/office/drawing/2014/main" id="{BD27B279-2CA7-EC4C-FE62-85EEFC9E4637}"/>
              </a:ext>
            </a:extLst>
          </p:cNvPr>
          <p:cNvSpPr/>
          <p:nvPr/>
        </p:nvSpPr>
        <p:spPr>
          <a:xfrm>
            <a:off x="9522377" y="2008066"/>
            <a:ext cx="1954920" cy="976110"/>
          </a:xfrm>
          <a:prstGeom prst="rect">
            <a:avLst/>
          </a:prstGeom>
          <a:solidFill>
            <a:schemeClr val="accent6">
              <a:lumMod val="75000"/>
            </a:schemeClr>
          </a:solidFill>
          <a:ln>
            <a:solidFill>
              <a:schemeClr val="bg1">
                <a:lumMod val="65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4496D8-7660-665F-0213-3EC7BFA935F0}"/>
              </a:ext>
            </a:extLst>
          </p:cNvPr>
          <p:cNvSpPr txBox="1"/>
          <p:nvPr/>
        </p:nvSpPr>
        <p:spPr>
          <a:xfrm>
            <a:off x="9522377" y="2221863"/>
            <a:ext cx="1954920" cy="1077218"/>
          </a:xfrm>
          <a:prstGeom prst="rect">
            <a:avLst/>
          </a:prstGeom>
          <a:noFill/>
        </p:spPr>
        <p:txBody>
          <a:bodyPr wrap="square" rtlCol="0">
            <a:spAutoFit/>
          </a:bodyPr>
          <a:lstStyle/>
          <a:p>
            <a:pPr algn="ctr"/>
            <a:r>
              <a:rPr lang="en-US" altLang="ko-KR" sz="2000" dirty="0">
                <a:solidFill>
                  <a:schemeClr val="bg1"/>
                </a:solidFill>
                <a:latin typeface="Arial" panose="020B0604020202020204" pitchFamily="34" charset="0"/>
                <a:cs typeface="Arial" panose="020B0604020202020204" pitchFamily="34" charset="0"/>
              </a:rPr>
              <a:t>Operating Income</a:t>
            </a:r>
            <a:r>
              <a:rPr lang="en-US" sz="2000" dirty="0">
                <a:solidFill>
                  <a:schemeClr val="bg1"/>
                </a:solidFill>
                <a:latin typeface="Arial" panose="020B0604020202020204" pitchFamily="34" charset="0"/>
                <a:cs typeface="Arial" panose="020B0604020202020204" pitchFamily="34" charset="0"/>
              </a:rPr>
              <a:t> (EBIT)</a:t>
            </a:r>
          </a:p>
          <a:p>
            <a:pPr algn="ctr"/>
            <a:endParaRPr lang="en-US" sz="2400" dirty="0">
              <a:solidFill>
                <a:schemeClr val="bg1"/>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E8217781-31A4-6656-2E64-B3DA02A90970}"/>
              </a:ext>
            </a:extLst>
          </p:cNvPr>
          <p:cNvCxnSpPr/>
          <p:nvPr/>
        </p:nvCxnSpPr>
        <p:spPr>
          <a:xfrm>
            <a:off x="620110" y="1566029"/>
            <a:ext cx="0" cy="442037"/>
          </a:xfrm>
          <a:prstGeom prst="line">
            <a:avLst/>
          </a:prstGeom>
          <a:ln w="28575" cap="flat" cmpd="sng" algn="ctr">
            <a:solidFill>
              <a:schemeClr val="bg1">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F30C4FAC-771D-9B95-9EA5-4FD30DD4EDAB}"/>
              </a:ext>
            </a:extLst>
          </p:cNvPr>
          <p:cNvCxnSpPr/>
          <p:nvPr/>
        </p:nvCxnSpPr>
        <p:spPr>
          <a:xfrm>
            <a:off x="11471998" y="1550264"/>
            <a:ext cx="0" cy="442037"/>
          </a:xfrm>
          <a:prstGeom prst="line">
            <a:avLst/>
          </a:prstGeom>
          <a:ln w="28575" cap="flat" cmpd="sng" algn="ctr">
            <a:solidFill>
              <a:schemeClr val="bg1">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45FA89EA-0B7B-CB91-DE40-C81148936557}"/>
              </a:ext>
            </a:extLst>
          </p:cNvPr>
          <p:cNvCxnSpPr/>
          <p:nvPr/>
        </p:nvCxnSpPr>
        <p:spPr>
          <a:xfrm>
            <a:off x="620110" y="1724296"/>
            <a:ext cx="10851888" cy="0"/>
          </a:xfrm>
          <a:prstGeom prst="straightConnector1">
            <a:avLst/>
          </a:prstGeom>
          <a:ln>
            <a:solidFill>
              <a:schemeClr val="bg1">
                <a:lumMod val="6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110B2DA-C5B1-DAA3-08C7-315549108FC2}"/>
              </a:ext>
            </a:extLst>
          </p:cNvPr>
          <p:cNvSpPr txBox="1"/>
          <p:nvPr/>
        </p:nvSpPr>
        <p:spPr>
          <a:xfrm>
            <a:off x="625410" y="1324913"/>
            <a:ext cx="10851887" cy="400110"/>
          </a:xfrm>
          <a:prstGeom prst="rect">
            <a:avLst/>
          </a:prstGeom>
          <a:noFill/>
        </p:spPr>
        <p:txBody>
          <a:bodyPr wrap="square" rtlCol="0">
            <a:spAutoFit/>
          </a:bodyPr>
          <a:lstStyle/>
          <a:p>
            <a:pPr algn="ctr"/>
            <a:r>
              <a:rPr lang="en-US" sz="2000" b="1" dirty="0">
                <a:solidFill>
                  <a:schemeClr val="tx2">
                    <a:lumMod val="75000"/>
                  </a:schemeClr>
                </a:solidFill>
                <a:latin typeface="Arial" panose="020B0604020202020204" pitchFamily="34" charset="0"/>
                <a:cs typeface="Arial" panose="020B0604020202020204" pitchFamily="34" charset="0"/>
              </a:rPr>
              <a:t>Sales ($1.00)</a:t>
            </a:r>
          </a:p>
        </p:txBody>
      </p:sp>
      <p:sp>
        <p:nvSpPr>
          <p:cNvPr id="44" name="Shape 5">
            <a:extLst>
              <a:ext uri="{FF2B5EF4-FFF2-40B4-BE49-F238E27FC236}">
                <a16:creationId xmlns:a16="http://schemas.microsoft.com/office/drawing/2014/main" id="{D079B459-F462-09B2-DF99-EFBE71542663}"/>
              </a:ext>
            </a:extLst>
          </p:cNvPr>
          <p:cNvSpPr/>
          <p:nvPr/>
        </p:nvSpPr>
        <p:spPr>
          <a:xfrm>
            <a:off x="609601" y="3327573"/>
            <a:ext cx="4302932" cy="3169920"/>
          </a:xfrm>
          <a:prstGeom prst="rect">
            <a:avLst/>
          </a:prstGeom>
          <a:solidFill>
            <a:srgbClr val="EFF6FF"/>
          </a:solidFill>
          <a:ln w="9525">
            <a:solidFill>
              <a:srgbClr val="3B82F6"/>
            </a:solidFill>
            <a:prstDash val="solid"/>
          </a:ln>
        </p:spPr>
        <p:txBody>
          <a:bodyPr/>
          <a:lstStyle/>
          <a:p>
            <a:endParaRPr lang="en-US" sz="2400" dirty="0"/>
          </a:p>
        </p:txBody>
      </p:sp>
      <p:sp>
        <p:nvSpPr>
          <p:cNvPr id="45" name="Text 6">
            <a:extLst>
              <a:ext uri="{FF2B5EF4-FFF2-40B4-BE49-F238E27FC236}">
                <a16:creationId xmlns:a16="http://schemas.microsoft.com/office/drawing/2014/main" id="{4337CDF1-B3A1-4A20-69FF-1A99B69E8596}"/>
              </a:ext>
            </a:extLst>
          </p:cNvPr>
          <p:cNvSpPr/>
          <p:nvPr/>
        </p:nvSpPr>
        <p:spPr>
          <a:xfrm>
            <a:off x="609601" y="3388533"/>
            <a:ext cx="4302932"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1. Gross Profit Margin (GPM)</a:t>
            </a:r>
            <a:endParaRPr lang="en-US" sz="2400" dirty="0"/>
          </a:p>
        </p:txBody>
      </p:sp>
      <p:sp>
        <p:nvSpPr>
          <p:cNvPr id="46" name="Shape 7">
            <a:extLst>
              <a:ext uri="{FF2B5EF4-FFF2-40B4-BE49-F238E27FC236}">
                <a16:creationId xmlns:a16="http://schemas.microsoft.com/office/drawing/2014/main" id="{017AF2C3-04D5-C769-0C53-71FCA12AA84A}"/>
              </a:ext>
            </a:extLst>
          </p:cNvPr>
          <p:cNvSpPr/>
          <p:nvPr/>
        </p:nvSpPr>
        <p:spPr>
          <a:xfrm>
            <a:off x="853441" y="3937173"/>
            <a:ext cx="3911756" cy="548640"/>
          </a:xfrm>
          <a:prstGeom prst="rect">
            <a:avLst/>
          </a:prstGeom>
          <a:solidFill>
            <a:srgbClr val="FFFFFF"/>
          </a:solidFill>
          <a:ln/>
        </p:spPr>
        <p:txBody>
          <a:bodyPr/>
          <a:lstStyle/>
          <a:p>
            <a:endParaRPr lang="en-US" sz="2400" dirty="0"/>
          </a:p>
        </p:txBody>
      </p:sp>
      <p:sp>
        <p:nvSpPr>
          <p:cNvPr id="47" name="Text 8">
            <a:extLst>
              <a:ext uri="{FF2B5EF4-FFF2-40B4-BE49-F238E27FC236}">
                <a16:creationId xmlns:a16="http://schemas.microsoft.com/office/drawing/2014/main" id="{1077DE20-AFA8-A0EB-C30F-022CA714FBD6}"/>
              </a:ext>
            </a:extLst>
          </p:cNvPr>
          <p:cNvSpPr/>
          <p:nvPr/>
        </p:nvSpPr>
        <p:spPr>
          <a:xfrm>
            <a:off x="853441" y="3998133"/>
            <a:ext cx="3911756" cy="426720"/>
          </a:xfrm>
          <a:prstGeom prst="rect">
            <a:avLst/>
          </a:prstGeom>
          <a:noFill/>
          <a:ln/>
        </p:spPr>
        <p:txBody>
          <a:bodyPr wrap="square" rtlCol="0" anchor="ctr"/>
          <a:lstStyle/>
          <a:p>
            <a:pPr algn="ctr"/>
            <a:r>
              <a:rPr lang="en-US" b="1" dirty="0">
                <a:solidFill>
                  <a:srgbClr val="1D1D1D"/>
                </a:solidFill>
                <a:latin typeface="Arial" pitchFamily="34" charset="0"/>
                <a:ea typeface="Arial" pitchFamily="34" charset="-122"/>
                <a:cs typeface="Arial" pitchFamily="34" charset="-120"/>
              </a:rPr>
              <a:t>(Sales - COGS) / Sales</a:t>
            </a:r>
            <a:endParaRPr lang="en-US" b="1" dirty="0"/>
          </a:p>
        </p:txBody>
      </p:sp>
      <p:sp>
        <p:nvSpPr>
          <p:cNvPr id="48" name="Text 9">
            <a:extLst>
              <a:ext uri="{FF2B5EF4-FFF2-40B4-BE49-F238E27FC236}">
                <a16:creationId xmlns:a16="http://schemas.microsoft.com/office/drawing/2014/main" id="{A0AD6332-08BA-DCA1-15FE-768E8D494244}"/>
              </a:ext>
            </a:extLst>
          </p:cNvPr>
          <p:cNvSpPr/>
          <p:nvPr/>
        </p:nvSpPr>
        <p:spPr>
          <a:xfrm>
            <a:off x="853441" y="4607733"/>
            <a:ext cx="3911756" cy="1767840"/>
          </a:xfrm>
          <a:prstGeom prst="rect">
            <a:avLst/>
          </a:prstGeom>
          <a:noFill/>
          <a:ln/>
        </p:spPr>
        <p:txBody>
          <a:bodyPr wrap="square" rtlCol="0" anchor="ctr"/>
          <a:lstStyle/>
          <a:p>
            <a:pPr marL="285750" indent="-285750">
              <a:buFont typeface="Arial" panose="020B0604020202020204" pitchFamily="34" charset="0"/>
              <a:buChar char="•"/>
            </a:pPr>
            <a:r>
              <a:rPr lang="en-US" dirty="0"/>
              <a:t>Reflects </a:t>
            </a:r>
            <a:r>
              <a:rPr lang="en-US" b="1" dirty="0"/>
              <a:t>product pricing</a:t>
            </a:r>
            <a:r>
              <a:rPr lang="en-US" dirty="0"/>
              <a:t>, </a:t>
            </a:r>
            <a:r>
              <a:rPr lang="en-US" b="1" dirty="0"/>
              <a:t>production efficiency</a:t>
            </a:r>
            <a:r>
              <a:rPr lang="en-US" dirty="0"/>
              <a:t>, and </a:t>
            </a:r>
            <a:r>
              <a:rPr lang="en-US" b="1" dirty="0"/>
              <a:t>cost control</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1F2937"/>
                </a:solidFill>
                <a:latin typeface="Calibri" pitchFamily="34" charset="0"/>
                <a:ea typeface="Calibri" pitchFamily="34" charset="-122"/>
                <a:cs typeface="Calibri" pitchFamily="34" charset="-120"/>
              </a:rPr>
              <a:t>PepsiCo 2020 : 54.8%</a:t>
            </a:r>
            <a:endParaRPr lang="en-US" dirty="0"/>
          </a:p>
          <a:p>
            <a:pPr marL="742950" lvl="1" indent="-28575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55¢ of every dollar is retained after making the product. High GPM funds R&amp;D and Marketing.</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67" dirty="0"/>
          </a:p>
        </p:txBody>
      </p:sp>
      <p:sp>
        <p:nvSpPr>
          <p:cNvPr id="49" name="Shape 10">
            <a:extLst>
              <a:ext uri="{FF2B5EF4-FFF2-40B4-BE49-F238E27FC236}">
                <a16:creationId xmlns:a16="http://schemas.microsoft.com/office/drawing/2014/main" id="{2DA0747F-2CCA-792D-D61A-536FF266439F}"/>
              </a:ext>
            </a:extLst>
          </p:cNvPr>
          <p:cNvSpPr/>
          <p:nvPr/>
        </p:nvSpPr>
        <p:spPr>
          <a:xfrm>
            <a:off x="5030266" y="3327573"/>
            <a:ext cx="4302932" cy="3169920"/>
          </a:xfrm>
          <a:prstGeom prst="rect">
            <a:avLst/>
          </a:prstGeom>
          <a:solidFill>
            <a:srgbClr val="F0FDF4"/>
          </a:solidFill>
          <a:ln w="9525">
            <a:solidFill>
              <a:srgbClr val="16A34A"/>
            </a:solidFill>
            <a:prstDash val="solid"/>
          </a:ln>
        </p:spPr>
        <p:txBody>
          <a:bodyPr/>
          <a:lstStyle/>
          <a:p>
            <a:endParaRPr lang="en-US" sz="2400"/>
          </a:p>
        </p:txBody>
      </p:sp>
      <p:sp>
        <p:nvSpPr>
          <p:cNvPr id="50" name="Text 11">
            <a:extLst>
              <a:ext uri="{FF2B5EF4-FFF2-40B4-BE49-F238E27FC236}">
                <a16:creationId xmlns:a16="http://schemas.microsoft.com/office/drawing/2014/main" id="{052B4F22-4D57-7348-BC60-7A81C5B99CA8}"/>
              </a:ext>
            </a:extLst>
          </p:cNvPr>
          <p:cNvSpPr/>
          <p:nvPr/>
        </p:nvSpPr>
        <p:spPr>
          <a:xfrm>
            <a:off x="5030266" y="3388533"/>
            <a:ext cx="4302932"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2. Expense-to-Sales Ratio (ETS)</a:t>
            </a:r>
            <a:endParaRPr lang="en-US" sz="2400" dirty="0"/>
          </a:p>
        </p:txBody>
      </p:sp>
      <p:sp>
        <p:nvSpPr>
          <p:cNvPr id="51" name="Shape 12">
            <a:extLst>
              <a:ext uri="{FF2B5EF4-FFF2-40B4-BE49-F238E27FC236}">
                <a16:creationId xmlns:a16="http://schemas.microsoft.com/office/drawing/2014/main" id="{5AE1496F-98E3-54E5-84DF-FFC9ED7A7031}"/>
              </a:ext>
            </a:extLst>
          </p:cNvPr>
          <p:cNvSpPr/>
          <p:nvPr/>
        </p:nvSpPr>
        <p:spPr>
          <a:xfrm>
            <a:off x="5274106" y="3937173"/>
            <a:ext cx="3911756" cy="548640"/>
          </a:xfrm>
          <a:prstGeom prst="rect">
            <a:avLst/>
          </a:prstGeom>
          <a:solidFill>
            <a:srgbClr val="FFFFFF"/>
          </a:solidFill>
          <a:ln/>
        </p:spPr>
        <p:txBody>
          <a:bodyPr/>
          <a:lstStyle/>
          <a:p>
            <a:endParaRPr lang="en-US" sz="2400"/>
          </a:p>
        </p:txBody>
      </p:sp>
      <p:sp>
        <p:nvSpPr>
          <p:cNvPr id="52" name="Text 13">
            <a:extLst>
              <a:ext uri="{FF2B5EF4-FFF2-40B4-BE49-F238E27FC236}">
                <a16:creationId xmlns:a16="http://schemas.microsoft.com/office/drawing/2014/main" id="{51DA75A1-CF08-7635-68CF-881787318A2E}"/>
              </a:ext>
            </a:extLst>
          </p:cNvPr>
          <p:cNvSpPr/>
          <p:nvPr/>
        </p:nvSpPr>
        <p:spPr>
          <a:xfrm>
            <a:off x="5274106" y="3998133"/>
            <a:ext cx="3911756" cy="426720"/>
          </a:xfrm>
          <a:prstGeom prst="rect">
            <a:avLst/>
          </a:prstGeom>
          <a:noFill/>
          <a:ln/>
        </p:spPr>
        <p:txBody>
          <a:bodyPr wrap="square" rtlCol="0" anchor="ctr"/>
          <a:lstStyle/>
          <a:p>
            <a:pPr algn="ctr"/>
            <a:r>
              <a:rPr lang="en-US" b="1" dirty="0">
                <a:solidFill>
                  <a:srgbClr val="1D1D1D"/>
                </a:solidFill>
                <a:latin typeface="Arial" pitchFamily="34" charset="0"/>
                <a:ea typeface="Arial" pitchFamily="34" charset="-122"/>
                <a:cs typeface="Arial" pitchFamily="34" charset="-120"/>
              </a:rPr>
              <a:t>Operating Expenses / Sales</a:t>
            </a:r>
            <a:endParaRPr lang="en-US" b="1" dirty="0"/>
          </a:p>
        </p:txBody>
      </p:sp>
      <p:sp>
        <p:nvSpPr>
          <p:cNvPr id="53" name="Text 14">
            <a:extLst>
              <a:ext uri="{FF2B5EF4-FFF2-40B4-BE49-F238E27FC236}">
                <a16:creationId xmlns:a16="http://schemas.microsoft.com/office/drawing/2014/main" id="{7C0DD096-8F45-DAFC-9F57-E988A97F9871}"/>
              </a:ext>
            </a:extLst>
          </p:cNvPr>
          <p:cNvSpPr/>
          <p:nvPr/>
        </p:nvSpPr>
        <p:spPr>
          <a:xfrm>
            <a:off x="5274106" y="4505546"/>
            <a:ext cx="3911756" cy="1993315"/>
          </a:xfrm>
          <a:prstGeom prst="rect">
            <a:avLst/>
          </a:prstGeom>
          <a:noFill/>
          <a:ln/>
        </p:spPr>
        <p:txBody>
          <a:bodyPr wrap="square" rtlCol="0" anchor="ctr"/>
          <a:lstStyle/>
          <a:p>
            <a:pPr marL="285750" lvl="0" indent="-285750">
              <a:buFont typeface="Arial" panose="020B0604020202020204" pitchFamily="34" charset="0"/>
              <a:buChar char="•"/>
            </a:pPr>
            <a:r>
              <a:rPr lang="en-US" dirty="0">
                <a:cs typeface="Arial" panose="020B0604020202020204" pitchFamily="34" charset="0"/>
              </a:rPr>
              <a:t>Includes selling, general &amp; administrative (SG&amp;A), marketing, R&amp;D, and advertising.</a:t>
            </a:r>
          </a:p>
          <a:p>
            <a:pPr marL="285750" indent="-285750">
              <a:buFont typeface="Arial" panose="020B0604020202020204" pitchFamily="34" charset="0"/>
              <a:buChar char="•"/>
            </a:pPr>
            <a:r>
              <a:rPr lang="en-US" b="1" dirty="0">
                <a:solidFill>
                  <a:srgbClr val="1F2937"/>
                </a:solidFill>
                <a:ea typeface="Calibri" pitchFamily="34" charset="-122"/>
                <a:cs typeface="Arial" panose="020B0604020202020204" pitchFamily="34" charset="0"/>
              </a:rPr>
              <a:t>PepsiCo 2020: 40.5%</a:t>
            </a:r>
          </a:p>
          <a:p>
            <a:pPr marL="742950" lvl="1" indent="-285750">
              <a:buFont typeface="Arial" panose="020B0604020202020204" pitchFamily="34" charset="0"/>
              <a:buChar char="−"/>
            </a:pPr>
            <a:r>
              <a:rPr lang="en-US" dirty="0">
                <a:ea typeface="Arial" pitchFamily="34" charset="-122"/>
                <a:cs typeface="Arial" panose="020B0604020202020204" pitchFamily="34" charset="0"/>
              </a:rPr>
              <a:t>41¢ of every dollar goes to selling, admin, and overhead.</a:t>
            </a:r>
            <a:endParaRPr lang="en-US" dirty="0">
              <a:cs typeface="Arial" panose="020B0604020202020204" pitchFamily="34" charset="0"/>
            </a:endParaRPr>
          </a:p>
        </p:txBody>
      </p:sp>
      <p:sp>
        <p:nvSpPr>
          <p:cNvPr id="56" name="Shape 4">
            <a:extLst>
              <a:ext uri="{FF2B5EF4-FFF2-40B4-BE49-F238E27FC236}">
                <a16:creationId xmlns:a16="http://schemas.microsoft.com/office/drawing/2014/main" id="{D8CBCF01-E609-A10A-230F-51F4471B87A8}"/>
              </a:ext>
            </a:extLst>
          </p:cNvPr>
          <p:cNvSpPr/>
          <p:nvPr/>
        </p:nvSpPr>
        <p:spPr>
          <a:xfrm>
            <a:off x="9427705" y="3327573"/>
            <a:ext cx="2233069" cy="3169920"/>
          </a:xfrm>
          <a:prstGeom prst="rect">
            <a:avLst/>
          </a:prstGeom>
          <a:solidFill>
            <a:srgbClr val="F3E8FF"/>
          </a:solidFill>
          <a:ln w="9525">
            <a:solidFill>
              <a:srgbClr val="7C3AED"/>
            </a:solidFill>
            <a:prstDash val="solid"/>
          </a:ln>
        </p:spPr>
        <p:txBody>
          <a:bodyPr/>
          <a:lstStyle/>
          <a:p>
            <a:endParaRPr lang="en-US" sz="2400"/>
          </a:p>
        </p:txBody>
      </p:sp>
      <p:sp>
        <p:nvSpPr>
          <p:cNvPr id="57" name="Text 5">
            <a:extLst>
              <a:ext uri="{FF2B5EF4-FFF2-40B4-BE49-F238E27FC236}">
                <a16:creationId xmlns:a16="http://schemas.microsoft.com/office/drawing/2014/main" id="{0DF8D772-6089-C0B0-4615-AD5B95128759}"/>
              </a:ext>
            </a:extLst>
          </p:cNvPr>
          <p:cNvSpPr/>
          <p:nvPr/>
        </p:nvSpPr>
        <p:spPr>
          <a:xfrm>
            <a:off x="9450931" y="3429000"/>
            <a:ext cx="2198614" cy="3068493"/>
          </a:xfrm>
          <a:prstGeom prst="rect">
            <a:avLst/>
          </a:prstGeom>
          <a:noFill/>
          <a:ln/>
        </p:spPr>
        <p:txBody>
          <a:bodyPr wrap="square" rtlCol="0" anchor="ctr"/>
          <a:lstStyle/>
          <a:p>
            <a:r>
              <a:rPr lang="en-US" sz="1300" dirty="0">
                <a:solidFill>
                  <a:srgbClr val="1F2937"/>
                </a:solidFill>
                <a:ea typeface="Calibri" pitchFamily="34" charset="-122"/>
                <a:cs typeface="Arial" panose="020B0604020202020204" pitchFamily="34" charset="0"/>
              </a:rPr>
              <a:t>    </a:t>
            </a:r>
            <a:r>
              <a:rPr lang="en-US" sz="1300" b="1" dirty="0">
                <a:solidFill>
                  <a:srgbClr val="C00000"/>
                </a:solidFill>
                <a:ea typeface="Calibri" pitchFamily="34" charset="-122"/>
                <a:cs typeface="Arial" panose="020B0604020202020204" pitchFamily="34" charset="0"/>
              </a:rPr>
              <a:t>Sales		  $1.00</a:t>
            </a:r>
          </a:p>
          <a:p>
            <a:r>
              <a:rPr lang="ko-KR" altLang="en-US" sz="1300" dirty="0">
                <a:solidFill>
                  <a:srgbClr val="1F2937"/>
                </a:solidFill>
                <a:ea typeface="Calibri" pitchFamily="34" charset="-122"/>
                <a:cs typeface="Arial" panose="020B0604020202020204" pitchFamily="34" charset="0"/>
              </a:rPr>
              <a:t>－</a:t>
            </a:r>
            <a:r>
              <a:rPr lang="en-US" sz="1300" dirty="0">
                <a:solidFill>
                  <a:srgbClr val="1F2937"/>
                </a:solidFill>
                <a:ea typeface="Calibri" pitchFamily="34" charset="-122"/>
                <a:cs typeface="Arial" panose="020B0604020202020204" pitchFamily="34" charset="0"/>
              </a:rPr>
              <a:t>COGS 		($0.45)</a:t>
            </a:r>
          </a:p>
          <a:p>
            <a:endParaRPr lang="en-US" sz="1300" b="1" dirty="0">
              <a:cs typeface="Arial" panose="020B0604020202020204" pitchFamily="34" charset="0"/>
            </a:endParaRPr>
          </a:p>
          <a:p>
            <a:r>
              <a:rPr lang="en-US" sz="1300" b="1" dirty="0">
                <a:cs typeface="Arial" panose="020B0604020202020204" pitchFamily="34" charset="0"/>
              </a:rPr>
              <a:t>  </a:t>
            </a:r>
            <a:r>
              <a:rPr lang="en-US" sz="1300" b="1" dirty="0">
                <a:solidFill>
                  <a:srgbClr val="C00000"/>
                </a:solidFill>
                <a:cs typeface="Arial" panose="020B0604020202020204" pitchFamily="34" charset="0"/>
              </a:rPr>
              <a:t>Gross Profit	  	 $0.55</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SG&amp;A</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R&amp;D            	($0.41)</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Marketing</a:t>
            </a:r>
          </a:p>
          <a:p>
            <a:endParaRPr lang="en-US" altLang="ko-KR" sz="1300" dirty="0">
              <a:cs typeface="Arial" panose="020B0604020202020204" pitchFamily="34" charset="0"/>
            </a:endParaRPr>
          </a:p>
          <a:p>
            <a:r>
              <a:rPr lang="en-US" altLang="ko-KR" sz="1300" b="1" dirty="0">
                <a:solidFill>
                  <a:srgbClr val="C00000"/>
                </a:solidFill>
                <a:cs typeface="Arial" panose="020B0604020202020204" pitchFamily="34" charset="0"/>
              </a:rPr>
              <a:t>  Operating Income</a:t>
            </a:r>
            <a:r>
              <a:rPr lang="en-US" sz="1300" b="1" dirty="0">
                <a:solidFill>
                  <a:srgbClr val="C00000"/>
                </a:solidFill>
                <a:cs typeface="Arial" panose="020B0604020202020204" pitchFamily="34" charset="0"/>
              </a:rPr>
              <a:t>    $0.04</a:t>
            </a:r>
          </a:p>
          <a:p>
            <a:r>
              <a:rPr lang="en-US" sz="1300" dirty="0">
                <a:cs typeface="Arial" panose="020B0604020202020204" pitchFamily="34" charset="0"/>
              </a:rPr>
              <a:t> </a:t>
            </a:r>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Interest Expense  </a:t>
            </a:r>
            <a:r>
              <a:rPr lang="en-US" sz="1300" dirty="0"/>
              <a:t>($0.01) </a:t>
            </a:r>
          </a:p>
          <a:p>
            <a:r>
              <a:rPr lang="en-US" sz="1300" dirty="0">
                <a:cs typeface="Arial" panose="020B0604020202020204" pitchFamily="34" charset="0"/>
              </a:rPr>
              <a:t> </a:t>
            </a:r>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Income Tax Exp    </a:t>
            </a:r>
            <a:r>
              <a:rPr lang="en-US" sz="1300" dirty="0"/>
              <a:t>($0.01) </a:t>
            </a:r>
          </a:p>
          <a:p>
            <a:endParaRPr lang="en-US" sz="1300" dirty="0">
              <a:cs typeface="Arial" panose="020B0604020202020204" pitchFamily="34" charset="0"/>
            </a:endParaRPr>
          </a:p>
          <a:p>
            <a:r>
              <a:rPr lang="en-US" sz="1300" b="1" dirty="0">
                <a:solidFill>
                  <a:srgbClr val="C00000"/>
                </a:solidFill>
                <a:cs typeface="Arial" panose="020B0604020202020204" pitchFamily="34" charset="0"/>
              </a:rPr>
              <a:t>  Net Income (Profit)   </a:t>
            </a:r>
            <a:r>
              <a:rPr lang="en-US" sz="1300" dirty="0"/>
              <a:t>$0.02 </a:t>
            </a:r>
          </a:p>
          <a:p>
            <a:endParaRPr lang="en-US" sz="1300" b="1" dirty="0">
              <a:solidFill>
                <a:srgbClr val="C00000"/>
              </a:solidFill>
              <a:cs typeface="Arial" panose="020B0604020202020204" pitchFamily="34" charset="0"/>
            </a:endParaRPr>
          </a:p>
        </p:txBody>
      </p:sp>
      <p:cxnSp>
        <p:nvCxnSpPr>
          <p:cNvPr id="59" name="Straight Connector 58">
            <a:extLst>
              <a:ext uri="{FF2B5EF4-FFF2-40B4-BE49-F238E27FC236}">
                <a16:creationId xmlns:a16="http://schemas.microsoft.com/office/drawing/2014/main" id="{C1DCCC56-8E12-8A9B-976E-5F17E4346D3F}"/>
              </a:ext>
            </a:extLst>
          </p:cNvPr>
          <p:cNvCxnSpPr/>
          <p:nvPr/>
        </p:nvCxnSpPr>
        <p:spPr>
          <a:xfrm>
            <a:off x="9522377" y="5142515"/>
            <a:ext cx="186684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0" name="Straight Connector 59">
            <a:extLst>
              <a:ext uri="{FF2B5EF4-FFF2-40B4-BE49-F238E27FC236}">
                <a16:creationId xmlns:a16="http://schemas.microsoft.com/office/drawing/2014/main" id="{2F24C707-4009-DE8C-D53F-712AF5F707C2}"/>
              </a:ext>
            </a:extLst>
          </p:cNvPr>
          <p:cNvCxnSpPr/>
          <p:nvPr/>
        </p:nvCxnSpPr>
        <p:spPr>
          <a:xfrm>
            <a:off x="9555331" y="4100874"/>
            <a:ext cx="1866842" cy="0"/>
          </a:xfrm>
          <a:prstGeom prst="line">
            <a:avLst/>
          </a:prstGeom>
        </p:spPr>
        <p:style>
          <a:lnRef idx="2">
            <a:schemeClr val="accent4"/>
          </a:lnRef>
          <a:fillRef idx="0">
            <a:schemeClr val="accent4"/>
          </a:fillRef>
          <a:effectRef idx="1">
            <a:schemeClr val="accent4"/>
          </a:effectRef>
          <a:fontRef idx="minor">
            <a:schemeClr val="tx1"/>
          </a:fontRef>
        </p:style>
      </p:cxnSp>
      <p:sp>
        <p:nvSpPr>
          <p:cNvPr id="61" name="Right Brace 60">
            <a:extLst>
              <a:ext uri="{FF2B5EF4-FFF2-40B4-BE49-F238E27FC236}">
                <a16:creationId xmlns:a16="http://schemas.microsoft.com/office/drawing/2014/main" id="{E2E9DE91-2E36-DA3B-0ABB-79F55BC7A61B}"/>
              </a:ext>
            </a:extLst>
          </p:cNvPr>
          <p:cNvSpPr/>
          <p:nvPr/>
        </p:nvSpPr>
        <p:spPr>
          <a:xfrm>
            <a:off x="10550238" y="4553623"/>
            <a:ext cx="252249" cy="477166"/>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nvGrpSpPr>
          <p:cNvPr id="70" name="Group 69">
            <a:extLst>
              <a:ext uri="{FF2B5EF4-FFF2-40B4-BE49-F238E27FC236}">
                <a16:creationId xmlns:a16="http://schemas.microsoft.com/office/drawing/2014/main" id="{660CD2D5-0E54-5561-2EDC-F7469E8D0295}"/>
              </a:ext>
            </a:extLst>
          </p:cNvPr>
          <p:cNvGrpSpPr/>
          <p:nvPr/>
        </p:nvGrpSpPr>
        <p:grpSpPr>
          <a:xfrm>
            <a:off x="304799" y="2982863"/>
            <a:ext cx="2532994" cy="649510"/>
            <a:chOff x="304799" y="2982863"/>
            <a:chExt cx="2532994" cy="649510"/>
          </a:xfrm>
        </p:grpSpPr>
        <p:cxnSp>
          <p:nvCxnSpPr>
            <p:cNvPr id="67" name="Connector: Elbow 66">
              <a:extLst>
                <a:ext uri="{FF2B5EF4-FFF2-40B4-BE49-F238E27FC236}">
                  <a16:creationId xmlns:a16="http://schemas.microsoft.com/office/drawing/2014/main" id="{9CD31C07-BD82-D43E-FFB5-8E14EFB29B8B}"/>
                </a:ext>
              </a:extLst>
            </p:cNvPr>
            <p:cNvCxnSpPr>
              <a:stCxn id="3" idx="2"/>
            </p:cNvCxnSpPr>
            <p:nvPr/>
          </p:nvCxnSpPr>
          <p:spPr>
            <a:xfrm rot="5400000">
              <a:off x="1444135" y="1843528"/>
              <a:ext cx="254324" cy="25329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BE04D012-D259-DA5D-D9D6-D2ED148713B3}"/>
                </a:ext>
              </a:extLst>
            </p:cNvPr>
            <p:cNvCxnSpPr>
              <a:endCxn id="45" idx="1"/>
            </p:cNvCxnSpPr>
            <p:nvPr/>
          </p:nvCxnSpPr>
          <p:spPr>
            <a:xfrm rot="16200000" flipH="1">
              <a:off x="259607" y="3282379"/>
              <a:ext cx="395186" cy="304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65546883-4F3C-40FA-EFF6-C20ABD3C7FF6}"/>
              </a:ext>
            </a:extLst>
          </p:cNvPr>
          <p:cNvGrpSpPr/>
          <p:nvPr/>
        </p:nvGrpSpPr>
        <p:grpSpPr>
          <a:xfrm>
            <a:off x="4966121" y="2988123"/>
            <a:ext cx="2532994" cy="649510"/>
            <a:chOff x="304799" y="2982863"/>
            <a:chExt cx="2532994" cy="649510"/>
          </a:xfrm>
        </p:grpSpPr>
        <p:cxnSp>
          <p:nvCxnSpPr>
            <p:cNvPr id="72" name="Connector: Elbow 71">
              <a:extLst>
                <a:ext uri="{FF2B5EF4-FFF2-40B4-BE49-F238E27FC236}">
                  <a16:creationId xmlns:a16="http://schemas.microsoft.com/office/drawing/2014/main" id="{FFC98A4F-BA96-62F6-83D5-3A48EFD1393A}"/>
                </a:ext>
              </a:extLst>
            </p:cNvPr>
            <p:cNvCxnSpPr/>
            <p:nvPr/>
          </p:nvCxnSpPr>
          <p:spPr>
            <a:xfrm rot="5400000">
              <a:off x="1444135" y="1843528"/>
              <a:ext cx="254324" cy="25329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73" name="Connector: Elbow 72">
              <a:extLst>
                <a:ext uri="{FF2B5EF4-FFF2-40B4-BE49-F238E27FC236}">
                  <a16:creationId xmlns:a16="http://schemas.microsoft.com/office/drawing/2014/main" id="{B5C03DA1-6C6F-9F90-3020-6D1330F46FFA}"/>
                </a:ext>
              </a:extLst>
            </p:cNvPr>
            <p:cNvCxnSpPr/>
            <p:nvPr/>
          </p:nvCxnSpPr>
          <p:spPr>
            <a:xfrm rot="16200000" flipH="1">
              <a:off x="259607" y="3282379"/>
              <a:ext cx="395186" cy="304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74" name="Straight Connector 73">
            <a:extLst>
              <a:ext uri="{FF2B5EF4-FFF2-40B4-BE49-F238E27FC236}">
                <a16:creationId xmlns:a16="http://schemas.microsoft.com/office/drawing/2014/main" id="{8953C84F-2B63-74CE-D3CD-F8DCF29A90BA}"/>
              </a:ext>
            </a:extLst>
          </p:cNvPr>
          <p:cNvCxnSpPr/>
          <p:nvPr/>
        </p:nvCxnSpPr>
        <p:spPr>
          <a:xfrm>
            <a:off x="9555331" y="5888980"/>
            <a:ext cx="1866842"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8467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1FD8-2E79-30A8-174E-F4969C96B1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D09C1-8FC0-2F8D-F0DF-4C45FD1BED58}"/>
              </a:ext>
            </a:extLst>
          </p:cNvPr>
          <p:cNvSpPr>
            <a:spLocks noGrp="1"/>
          </p:cNvSpPr>
          <p:nvPr>
            <p:ph type="title"/>
          </p:nvPr>
        </p:nvSpPr>
        <p:spPr>
          <a:xfrm>
            <a:off x="609600" y="24260"/>
            <a:ext cx="11074400" cy="1143000"/>
          </a:xfrm>
        </p:spPr>
        <p:txBody>
          <a:bodyPr>
            <a:normAutofit/>
          </a:bodyPr>
          <a:lstStyle/>
          <a:p>
            <a:r>
              <a:rPr lang="en-US" dirty="0"/>
              <a:t>ROA Disaggregation</a:t>
            </a:r>
          </a:p>
        </p:txBody>
      </p:sp>
      <p:sp>
        <p:nvSpPr>
          <p:cNvPr id="13" name="Rectangle 1">
            <a:extLst>
              <a:ext uri="{FF2B5EF4-FFF2-40B4-BE49-F238E27FC236}">
                <a16:creationId xmlns:a16="http://schemas.microsoft.com/office/drawing/2014/main" id="{219C3BE5-D3E7-D404-A735-D57474AB36EA}"/>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112496E3-0070-1526-AF33-824117D40625}"/>
              </a:ext>
            </a:extLst>
          </p:cNvPr>
          <p:cNvSpPr/>
          <p:nvPr/>
        </p:nvSpPr>
        <p:spPr>
          <a:xfrm>
            <a:off x="609600" y="1219200"/>
            <a:ext cx="10972800" cy="1158240"/>
          </a:xfrm>
          <a:prstGeom prst="rect">
            <a:avLst/>
          </a:prstGeom>
          <a:solidFill>
            <a:srgbClr val="1E3A5F"/>
          </a:solidFill>
          <a:ln/>
        </p:spPr>
        <p:txBody>
          <a:bodyPr/>
          <a:lstStyle/>
          <a:p>
            <a:endParaRPr lang="en-US" sz="2400"/>
          </a:p>
        </p:txBody>
      </p:sp>
      <mc:AlternateContent xmlns:mc="http://schemas.openxmlformats.org/markup-compatibility/2006" xmlns:a14="http://schemas.microsoft.com/office/drawing/2010/main">
        <mc:Choice Requires="a14">
          <p:sp>
            <p:nvSpPr>
              <p:cNvPr id="4" name="Text 3">
                <a:extLst>
                  <a:ext uri="{FF2B5EF4-FFF2-40B4-BE49-F238E27FC236}">
                    <a16:creationId xmlns:a16="http://schemas.microsoft.com/office/drawing/2014/main" id="{7AD162CC-CAAC-04FF-20D1-110485DFF320}"/>
                  </a:ext>
                </a:extLst>
              </p:cNvPr>
              <p:cNvSpPr/>
              <p:nvPr/>
            </p:nvSpPr>
            <p:spPr>
              <a:xfrm>
                <a:off x="609600" y="1341120"/>
                <a:ext cx="10972800" cy="609600"/>
              </a:xfrm>
              <a:prstGeom prst="rect">
                <a:avLst/>
              </a:prstGeom>
              <a:noFill/>
              <a:ln/>
            </p:spPr>
            <p:txBody>
              <a:bodyPr wrap="square" rtlCol="0" anchor="ctr"/>
              <a:lstStyle/>
              <a:p>
                <a:pPr algn="ctr"/>
                <a:r>
                  <a:rPr lang="en-US" sz="2933" b="1" dirty="0">
                    <a:solidFill>
                      <a:srgbClr val="FFFFFF"/>
                    </a:solidFill>
                    <a:latin typeface="Calibri" pitchFamily="34" charset="0"/>
                    <a:ea typeface="Calibri" pitchFamily="34" charset="-122"/>
                    <a:cs typeface="Calibri" pitchFamily="34" charset="-120"/>
                  </a:rPr>
                  <a:t> </a:t>
                </a:r>
                <a14:m>
                  <m:oMath xmlns:m="http://schemas.openxmlformats.org/officeDocument/2006/math">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RO</m:t>
                    </m:r>
                    <m:r>
                      <m:rPr>
                        <m:nor/>
                      </m:rPr>
                      <a:rPr lang="en-US" sz="2000">
                        <a:solidFill>
                          <a:srgbClr val="FFFFFF"/>
                        </a:solidFill>
                        <a:latin typeface="Arial" panose="020B0604020202020204" pitchFamily="34" charset="0"/>
                        <a:ea typeface="Calibri" pitchFamily="34" charset="-122"/>
                        <a:cs typeface="Arial" panose="020B0604020202020204" pitchFamily="34" charset="0"/>
                      </a:rPr>
                      <m:t>A</m:t>
                    </m:r>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a:solidFill>
                              <a:srgbClr val="FFFFFF"/>
                            </a:solidFill>
                            <a:latin typeface="Arial" panose="020B0604020202020204" pitchFamily="34" charset="0"/>
                            <a:ea typeface="Calibri" pitchFamily="34" charset="-122"/>
                            <a:cs typeface="Arial" panose="020B0604020202020204" pitchFamily="34" charset="0"/>
                          </a:rPr>
                          <m:t>Earnings</m:t>
                        </m:r>
                        <m:r>
                          <m:rPr>
                            <m:nor/>
                          </m:rPr>
                          <a:rPr lang="en-US" sz="2000">
                            <a:solidFill>
                              <a:srgbClr val="FFFFFF"/>
                            </a:solidFill>
                            <a:latin typeface="Arial" panose="020B0604020202020204" pitchFamily="34" charset="0"/>
                            <a:ea typeface="Calibri" pitchFamily="34" charset="-122"/>
                            <a:cs typeface="Arial" panose="020B0604020202020204" pitchFamily="34" charset="0"/>
                          </a:rPr>
                          <m:t> ( </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NI</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or</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EWI</m:t>
                        </m:r>
                        <m:r>
                          <m:rPr>
                            <m:nor/>
                          </m:rPr>
                          <a:rPr lang="en-US" sz="2000">
                            <a:solidFill>
                              <a:srgbClr val="FFFFFF"/>
                            </a:solidFill>
                            <a:latin typeface="Arial" panose="020B0604020202020204" pitchFamily="34" charset="0"/>
                            <a:ea typeface="Calibri" pitchFamily="34" charset="-122"/>
                            <a:cs typeface="Arial" panose="020B0604020202020204" pitchFamily="34" charset="0"/>
                          </a:rPr>
                          <m:t>)</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Average</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total</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assets</m:t>
                        </m:r>
                      </m:den>
                    </m:f>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Earnings</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Sales</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revenue</m:t>
                        </m:r>
                      </m:den>
                    </m:f>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a:solidFill>
                              <a:srgbClr val="FFFFFF"/>
                            </a:solidFill>
                            <a:latin typeface="Arial" panose="020B0604020202020204" pitchFamily="34" charset="0"/>
                            <a:ea typeface="Calibri" pitchFamily="34" charset="-122"/>
                            <a:cs typeface="Arial" panose="020B0604020202020204" pitchFamily="34" charset="0"/>
                          </a:rPr>
                          <m:t>Sales</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revenue</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Average</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total</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assets</m:t>
                        </m:r>
                      </m:den>
                    </m:f>
                  </m:oMath>
                </a14:m>
                <a:endParaRPr lang="en-US" sz="2000" dirty="0">
                  <a:solidFill>
                    <a:srgbClr val="FFFFFF"/>
                  </a:solidFill>
                  <a:latin typeface="Arial" panose="020B0604020202020204" pitchFamily="34" charset="0"/>
                  <a:ea typeface="Calibri" pitchFamily="34" charset="-122"/>
                  <a:cs typeface="Arial" panose="020B0604020202020204" pitchFamily="34" charset="0"/>
                </a:endParaRPr>
              </a:p>
            </p:txBody>
          </p:sp>
        </mc:Choice>
        <mc:Fallback xmlns="">
          <p:sp>
            <p:nvSpPr>
              <p:cNvPr id="4" name="Text 3">
                <a:extLst>
                  <a:ext uri="{FF2B5EF4-FFF2-40B4-BE49-F238E27FC236}">
                    <a16:creationId xmlns:a16="http://schemas.microsoft.com/office/drawing/2014/main" id="{7AD162CC-CAAC-04FF-20D1-110485DFF320}"/>
                  </a:ext>
                </a:extLst>
              </p:cNvPr>
              <p:cNvSpPr>
                <a:spLocks noRot="1" noChangeAspect="1" noMove="1" noResize="1" noEditPoints="1" noAdjustHandles="1" noChangeArrowheads="1" noChangeShapeType="1" noTextEdit="1"/>
              </p:cNvSpPr>
              <p:nvPr/>
            </p:nvSpPr>
            <p:spPr>
              <a:xfrm>
                <a:off x="609600" y="1341120"/>
                <a:ext cx="10972800" cy="609600"/>
              </a:xfrm>
              <a:prstGeom prst="rect">
                <a:avLst/>
              </a:prstGeom>
              <a:blipFill>
                <a:blip r:embed="rId3"/>
                <a:stretch>
                  <a:fillRect/>
                </a:stretch>
              </a:blipFill>
              <a:ln/>
            </p:spPr>
            <p:txBody>
              <a:bodyPr/>
              <a:lstStyle/>
              <a:p>
                <a:r>
                  <a:rPr lang="en-US">
                    <a:noFill/>
                  </a:rPr>
                  <a:t> </a:t>
                </a:r>
              </a:p>
            </p:txBody>
          </p:sp>
        </mc:Fallback>
      </mc:AlternateContent>
      <p:sp>
        <p:nvSpPr>
          <p:cNvPr id="5" name="Text 4">
            <a:extLst>
              <a:ext uri="{FF2B5EF4-FFF2-40B4-BE49-F238E27FC236}">
                <a16:creationId xmlns:a16="http://schemas.microsoft.com/office/drawing/2014/main" id="{BAFF1C93-EDFF-7D47-8C02-1E231E60C593}"/>
              </a:ext>
            </a:extLst>
          </p:cNvPr>
          <p:cNvSpPr/>
          <p:nvPr/>
        </p:nvSpPr>
        <p:spPr>
          <a:xfrm>
            <a:off x="4961249" y="1962309"/>
            <a:ext cx="5738648" cy="365760"/>
          </a:xfrm>
          <a:prstGeom prst="rect">
            <a:avLst/>
          </a:prstGeom>
          <a:noFill/>
          <a:ln/>
        </p:spPr>
        <p:txBody>
          <a:bodyPr wrap="square" rtlCol="0" anchor="ctr"/>
          <a:lstStyle/>
          <a:p>
            <a:pPr algn="ctr"/>
            <a:r>
              <a:rPr lang="en-US" sz="1867" dirty="0">
                <a:solidFill>
                  <a:schemeClr val="bg2">
                    <a:lumMod val="90000"/>
                  </a:schemeClr>
                </a:solidFill>
                <a:latin typeface="Calibri" pitchFamily="34" charset="0"/>
                <a:ea typeface="Calibri" pitchFamily="34" charset="-122"/>
                <a:cs typeface="Calibri" pitchFamily="34" charset="-120"/>
              </a:rPr>
              <a:t>(Profit Margin)              (Asset Turnover)</a:t>
            </a:r>
            <a:endParaRPr lang="en-US" sz="1867" dirty="0">
              <a:solidFill>
                <a:schemeClr val="bg2">
                  <a:lumMod val="90000"/>
                </a:schemeClr>
              </a:solidFill>
            </a:endParaRPr>
          </a:p>
        </p:txBody>
      </p:sp>
      <p:sp>
        <p:nvSpPr>
          <p:cNvPr id="6" name="Shape 5">
            <a:extLst>
              <a:ext uri="{FF2B5EF4-FFF2-40B4-BE49-F238E27FC236}">
                <a16:creationId xmlns:a16="http://schemas.microsoft.com/office/drawing/2014/main" id="{D5641BE1-E7CF-8671-0E37-E270B4DAD64F}"/>
              </a:ext>
            </a:extLst>
          </p:cNvPr>
          <p:cNvSpPr/>
          <p:nvPr/>
        </p:nvSpPr>
        <p:spPr>
          <a:xfrm>
            <a:off x="609600" y="2560320"/>
            <a:ext cx="5364480" cy="3169920"/>
          </a:xfrm>
          <a:prstGeom prst="rect">
            <a:avLst/>
          </a:prstGeom>
          <a:solidFill>
            <a:srgbClr val="EFF6FF"/>
          </a:solidFill>
          <a:ln w="9525">
            <a:solidFill>
              <a:srgbClr val="3B82F6"/>
            </a:solidFill>
            <a:prstDash val="solid"/>
          </a:ln>
        </p:spPr>
        <p:txBody>
          <a:bodyPr/>
          <a:lstStyle/>
          <a:p>
            <a:endParaRPr lang="en-US" sz="2400" dirty="0"/>
          </a:p>
        </p:txBody>
      </p:sp>
      <p:sp>
        <p:nvSpPr>
          <p:cNvPr id="7" name="Text 6">
            <a:extLst>
              <a:ext uri="{FF2B5EF4-FFF2-40B4-BE49-F238E27FC236}">
                <a16:creationId xmlns:a16="http://schemas.microsoft.com/office/drawing/2014/main" id="{A5BA0941-35D1-6770-E97E-0333765909F7}"/>
              </a:ext>
            </a:extLst>
          </p:cNvPr>
          <p:cNvSpPr/>
          <p:nvPr/>
        </p:nvSpPr>
        <p:spPr>
          <a:xfrm>
            <a:off x="609600" y="2621280"/>
            <a:ext cx="5364480"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Profit Margin (PM)</a:t>
            </a:r>
            <a:endParaRPr lang="en-US" sz="2400" dirty="0"/>
          </a:p>
        </p:txBody>
      </p:sp>
      <p:sp>
        <p:nvSpPr>
          <p:cNvPr id="8" name="Shape 7">
            <a:extLst>
              <a:ext uri="{FF2B5EF4-FFF2-40B4-BE49-F238E27FC236}">
                <a16:creationId xmlns:a16="http://schemas.microsoft.com/office/drawing/2014/main" id="{DFD7DA83-C5F6-9491-F46D-D482D9550312}"/>
              </a:ext>
            </a:extLst>
          </p:cNvPr>
          <p:cNvSpPr/>
          <p:nvPr/>
        </p:nvSpPr>
        <p:spPr>
          <a:xfrm>
            <a:off x="853440" y="3169920"/>
            <a:ext cx="4876800" cy="548640"/>
          </a:xfrm>
          <a:prstGeom prst="rect">
            <a:avLst/>
          </a:prstGeom>
          <a:solidFill>
            <a:srgbClr val="FFFFFF"/>
          </a:solidFill>
          <a:ln/>
        </p:spPr>
        <p:txBody>
          <a:bodyPr/>
          <a:lstStyle/>
          <a:p>
            <a:endParaRPr lang="en-US" sz="2400"/>
          </a:p>
        </p:txBody>
      </p:sp>
      <p:sp>
        <p:nvSpPr>
          <p:cNvPr id="9" name="Text 8">
            <a:extLst>
              <a:ext uri="{FF2B5EF4-FFF2-40B4-BE49-F238E27FC236}">
                <a16:creationId xmlns:a16="http://schemas.microsoft.com/office/drawing/2014/main" id="{F8A78820-4BAF-3408-D426-51AE55683B2F}"/>
              </a:ext>
            </a:extLst>
          </p:cNvPr>
          <p:cNvSpPr/>
          <p:nvPr/>
        </p:nvSpPr>
        <p:spPr>
          <a:xfrm>
            <a:off x="85344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Earnings / Net Sales</a:t>
            </a:r>
            <a:endParaRPr lang="en-US" sz="1733" dirty="0"/>
          </a:p>
        </p:txBody>
      </p:sp>
      <p:sp>
        <p:nvSpPr>
          <p:cNvPr id="10" name="Text 9">
            <a:extLst>
              <a:ext uri="{FF2B5EF4-FFF2-40B4-BE49-F238E27FC236}">
                <a16:creationId xmlns:a16="http://schemas.microsoft.com/office/drawing/2014/main" id="{C18B36C6-114C-C288-07C4-2BE14CB171CA}"/>
              </a:ext>
            </a:extLst>
          </p:cNvPr>
          <p:cNvSpPr/>
          <p:nvPr/>
        </p:nvSpPr>
        <p:spPr>
          <a:xfrm>
            <a:off x="85344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en-US" dirty="0">
                <a:solidFill>
                  <a:srgbClr val="1F2937"/>
                </a:solidFill>
                <a:latin typeface="Calibri" pitchFamily="34" charset="0"/>
                <a:ea typeface="Calibri" pitchFamily="34" charset="-122"/>
                <a:cs typeface="Calibri" pitchFamily="34" charset="-120"/>
              </a:rPr>
              <a:t>Profit per dollar of sales (</a:t>
            </a:r>
            <a:r>
              <a:rPr lang="en-US" dirty="0">
                <a:solidFill>
                  <a:srgbClr val="C00000"/>
                </a:solidFill>
                <a:latin typeface="Calibri" pitchFamily="34" charset="0"/>
                <a:ea typeface="Calibri" pitchFamily="34" charset="-122"/>
                <a:cs typeface="Calibri" pitchFamily="34" charset="-120"/>
              </a:rPr>
              <a:t>Profitability</a:t>
            </a:r>
            <a:r>
              <a:rPr lang="en-US" dirty="0">
                <a:solidFill>
                  <a:srgbClr val="1F2937"/>
                </a:solidFill>
                <a:latin typeface="Calibri" pitchFamily="34" charset="0"/>
                <a:ea typeface="Calibri" pitchFamily="34" charset="-122"/>
                <a:cs typeface="Calibri" pitchFamily="34" charset="-120"/>
              </a:rPr>
              <a:t>)</a:t>
            </a:r>
            <a:endParaRPr lang="en-US" dirty="0"/>
          </a:p>
          <a:p>
            <a:endParaRPr lang="en-US" dirty="0"/>
          </a:p>
          <a:p>
            <a:r>
              <a:rPr lang="en-US" b="1" dirty="0">
                <a:solidFill>
                  <a:srgbClr val="1F2937"/>
                </a:solidFill>
                <a:latin typeface="Calibri" pitchFamily="34" charset="0"/>
                <a:ea typeface="Calibri" pitchFamily="34" charset="-122"/>
                <a:cs typeface="Calibri" pitchFamily="34" charset="-120"/>
              </a:rPr>
              <a:t>Influenced by:</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Gross profit (price vs. COGS)</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Operating expenses</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Pricing power &amp; cost control</a:t>
            </a:r>
            <a:endParaRPr lang="en-US" sz="1467" dirty="0"/>
          </a:p>
        </p:txBody>
      </p:sp>
      <p:sp>
        <p:nvSpPr>
          <p:cNvPr id="11" name="Shape 10">
            <a:extLst>
              <a:ext uri="{FF2B5EF4-FFF2-40B4-BE49-F238E27FC236}">
                <a16:creationId xmlns:a16="http://schemas.microsoft.com/office/drawing/2014/main" id="{734DAB44-66E5-8B57-934C-883F0D350344}"/>
              </a:ext>
            </a:extLst>
          </p:cNvPr>
          <p:cNvSpPr/>
          <p:nvPr/>
        </p:nvSpPr>
        <p:spPr>
          <a:xfrm>
            <a:off x="6217920" y="2560320"/>
            <a:ext cx="5364480" cy="3169920"/>
          </a:xfrm>
          <a:prstGeom prst="rect">
            <a:avLst/>
          </a:prstGeom>
          <a:solidFill>
            <a:srgbClr val="F0FDF4"/>
          </a:solidFill>
          <a:ln w="9525">
            <a:solidFill>
              <a:srgbClr val="16A34A"/>
            </a:solidFill>
            <a:prstDash val="solid"/>
          </a:ln>
        </p:spPr>
        <p:txBody>
          <a:bodyPr/>
          <a:lstStyle/>
          <a:p>
            <a:endParaRPr lang="en-US" sz="2400"/>
          </a:p>
        </p:txBody>
      </p:sp>
      <p:sp>
        <p:nvSpPr>
          <p:cNvPr id="15" name="Text 11">
            <a:extLst>
              <a:ext uri="{FF2B5EF4-FFF2-40B4-BE49-F238E27FC236}">
                <a16:creationId xmlns:a16="http://schemas.microsoft.com/office/drawing/2014/main" id="{8F31A2E6-A3B9-EF6A-6698-85A7C0FE075E}"/>
              </a:ext>
            </a:extLst>
          </p:cNvPr>
          <p:cNvSpPr/>
          <p:nvPr/>
        </p:nvSpPr>
        <p:spPr>
          <a:xfrm>
            <a:off x="6217920" y="2621280"/>
            <a:ext cx="5364480"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Asset Turnover (AT)</a:t>
            </a:r>
            <a:endParaRPr lang="en-US" sz="2400" dirty="0"/>
          </a:p>
        </p:txBody>
      </p:sp>
      <p:sp>
        <p:nvSpPr>
          <p:cNvPr id="18" name="Shape 12">
            <a:extLst>
              <a:ext uri="{FF2B5EF4-FFF2-40B4-BE49-F238E27FC236}">
                <a16:creationId xmlns:a16="http://schemas.microsoft.com/office/drawing/2014/main" id="{52E6697A-F097-3EEE-0B17-CEA743B1EA3F}"/>
              </a:ext>
            </a:extLst>
          </p:cNvPr>
          <p:cNvSpPr/>
          <p:nvPr/>
        </p:nvSpPr>
        <p:spPr>
          <a:xfrm>
            <a:off x="6461760" y="3169920"/>
            <a:ext cx="4876800" cy="548640"/>
          </a:xfrm>
          <a:prstGeom prst="rect">
            <a:avLst/>
          </a:prstGeom>
          <a:solidFill>
            <a:srgbClr val="FFFFFF"/>
          </a:solidFill>
          <a:ln/>
        </p:spPr>
        <p:txBody>
          <a:bodyPr/>
          <a:lstStyle/>
          <a:p>
            <a:endParaRPr lang="en-US" sz="2400"/>
          </a:p>
        </p:txBody>
      </p:sp>
      <p:sp>
        <p:nvSpPr>
          <p:cNvPr id="20" name="Text 13">
            <a:extLst>
              <a:ext uri="{FF2B5EF4-FFF2-40B4-BE49-F238E27FC236}">
                <a16:creationId xmlns:a16="http://schemas.microsoft.com/office/drawing/2014/main" id="{A3A8C3E2-E655-A254-B2D3-0744C0C1671E}"/>
              </a:ext>
            </a:extLst>
          </p:cNvPr>
          <p:cNvSpPr/>
          <p:nvPr/>
        </p:nvSpPr>
        <p:spPr>
          <a:xfrm>
            <a:off x="646176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Net Sales / Avg Total Assets</a:t>
            </a:r>
            <a:endParaRPr lang="en-US" sz="1733" dirty="0"/>
          </a:p>
        </p:txBody>
      </p:sp>
      <p:sp>
        <p:nvSpPr>
          <p:cNvPr id="21" name="Text 14">
            <a:extLst>
              <a:ext uri="{FF2B5EF4-FFF2-40B4-BE49-F238E27FC236}">
                <a16:creationId xmlns:a16="http://schemas.microsoft.com/office/drawing/2014/main" id="{318DBD60-2686-E2F8-DEC3-B77F913D2554}"/>
              </a:ext>
            </a:extLst>
          </p:cNvPr>
          <p:cNvSpPr/>
          <p:nvPr/>
        </p:nvSpPr>
        <p:spPr>
          <a:xfrm>
            <a:off x="646176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en-US" dirty="0">
                <a:solidFill>
                  <a:srgbClr val="1F2937"/>
                </a:solidFill>
                <a:latin typeface="Calibri" pitchFamily="34" charset="0"/>
                <a:ea typeface="Calibri" pitchFamily="34" charset="-122"/>
                <a:cs typeface="Calibri" pitchFamily="34" charset="-120"/>
              </a:rPr>
              <a:t>Sales per dollar of assets (</a:t>
            </a:r>
            <a:r>
              <a:rPr lang="en-US" dirty="0">
                <a:solidFill>
                  <a:srgbClr val="C00000"/>
                </a:solidFill>
                <a:latin typeface="Calibri" pitchFamily="34" charset="0"/>
                <a:ea typeface="Calibri" pitchFamily="34" charset="-122"/>
                <a:cs typeface="Calibri" pitchFamily="34" charset="-120"/>
              </a:rPr>
              <a:t>Efficiency</a:t>
            </a:r>
            <a:r>
              <a:rPr lang="en-US" dirty="0">
                <a:solidFill>
                  <a:srgbClr val="1F2937"/>
                </a:solidFill>
                <a:latin typeface="Calibri" pitchFamily="34" charset="0"/>
                <a:ea typeface="Calibri" pitchFamily="34" charset="-122"/>
                <a:cs typeface="Calibri" pitchFamily="34" charset="-120"/>
              </a:rPr>
              <a:t>)</a:t>
            </a:r>
            <a:endParaRPr lang="en-US" dirty="0"/>
          </a:p>
          <a:p>
            <a:endParaRPr lang="en-US" dirty="0"/>
          </a:p>
          <a:p>
            <a:r>
              <a:rPr lang="en-US" b="1" dirty="0">
                <a:solidFill>
                  <a:srgbClr val="1F2937"/>
                </a:solidFill>
                <a:latin typeface="Calibri" pitchFamily="34" charset="0"/>
                <a:ea typeface="Calibri" pitchFamily="34" charset="-122"/>
                <a:cs typeface="Calibri" pitchFamily="34" charset="-120"/>
              </a:rPr>
              <a:t>Driven by:</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Inventory management</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Receivables collection</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Asset intensity (industry)</a:t>
            </a:r>
            <a:endParaRPr lang="en-US" sz="1467" dirty="0"/>
          </a:p>
        </p:txBody>
      </p:sp>
      <p:sp>
        <p:nvSpPr>
          <p:cNvPr id="22" name="Shape 15">
            <a:extLst>
              <a:ext uri="{FF2B5EF4-FFF2-40B4-BE49-F238E27FC236}">
                <a16:creationId xmlns:a16="http://schemas.microsoft.com/office/drawing/2014/main" id="{A4E78CA5-638C-B690-03D6-EAD22057F870}"/>
              </a:ext>
            </a:extLst>
          </p:cNvPr>
          <p:cNvSpPr/>
          <p:nvPr/>
        </p:nvSpPr>
        <p:spPr>
          <a:xfrm>
            <a:off x="609600" y="5913120"/>
            <a:ext cx="10972800" cy="792480"/>
          </a:xfrm>
          <a:prstGeom prst="rect">
            <a:avLst/>
          </a:prstGeom>
          <a:solidFill>
            <a:srgbClr val="F0F9FF"/>
          </a:solidFill>
          <a:ln w="12700">
            <a:solidFill>
              <a:srgbClr val="1E3A5F"/>
            </a:solidFill>
            <a:prstDash val="solid"/>
          </a:ln>
        </p:spPr>
        <p:txBody>
          <a:bodyPr/>
          <a:lstStyle/>
          <a:p>
            <a:endParaRPr lang="en-US" sz="2400"/>
          </a:p>
        </p:txBody>
      </p:sp>
      <p:sp>
        <p:nvSpPr>
          <p:cNvPr id="23" name="Text 16">
            <a:extLst>
              <a:ext uri="{FF2B5EF4-FFF2-40B4-BE49-F238E27FC236}">
                <a16:creationId xmlns:a16="http://schemas.microsoft.com/office/drawing/2014/main" id="{66988533-5A10-AF88-53A1-78E01B8CDFB0}"/>
              </a:ext>
            </a:extLst>
          </p:cNvPr>
          <p:cNvSpPr/>
          <p:nvPr/>
        </p:nvSpPr>
        <p:spPr>
          <a:xfrm>
            <a:off x="853440" y="6035040"/>
            <a:ext cx="10363200" cy="548640"/>
          </a:xfrm>
          <a:prstGeom prst="rect">
            <a:avLst/>
          </a:prstGeom>
          <a:noFill/>
          <a:ln/>
        </p:spPr>
        <p:txBody>
          <a:bodyPr wrap="square" rtlCol="0" anchor="ctr"/>
          <a:lstStyle/>
          <a:p>
            <a:r>
              <a:rPr lang="en-US" sz="2000" dirty="0">
                <a:solidFill>
                  <a:srgbClr val="1E3A5F"/>
                </a:solidFill>
                <a:latin typeface="Calibri" pitchFamily="34" charset="0"/>
                <a:ea typeface="Calibri" pitchFamily="34" charset="-122"/>
                <a:cs typeface="Calibri" pitchFamily="34" charset="-120"/>
              </a:rPr>
              <a:t>ROA increases when a company earns strong profits (high PM) OR efficiently uses assets (high AT)</a:t>
            </a:r>
            <a:endParaRPr lang="en-US" sz="2000" dirty="0"/>
          </a:p>
        </p:txBody>
      </p:sp>
    </p:spTree>
    <p:extLst>
      <p:ext uri="{BB962C8B-B14F-4D97-AF65-F5344CB8AC3E}">
        <p14:creationId xmlns:p14="http://schemas.microsoft.com/office/powerpoint/2010/main" val="376752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5736-2FFE-457D-6676-E92F92932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9685D-5A08-94CC-1D24-D33404A903B6}"/>
              </a:ext>
            </a:extLst>
          </p:cNvPr>
          <p:cNvSpPr>
            <a:spLocks noGrp="1"/>
          </p:cNvSpPr>
          <p:nvPr>
            <p:ph type="title"/>
          </p:nvPr>
        </p:nvSpPr>
        <p:spPr>
          <a:xfrm>
            <a:off x="609600" y="24260"/>
            <a:ext cx="11074400" cy="1143000"/>
          </a:xfrm>
        </p:spPr>
        <p:txBody>
          <a:bodyPr>
            <a:normAutofit/>
          </a:bodyPr>
          <a:lstStyle/>
          <a:p>
            <a:r>
              <a:rPr lang="en-US" dirty="0"/>
              <a:t>ROE Decomposition – The DuPont Model</a:t>
            </a:r>
          </a:p>
        </p:txBody>
      </p:sp>
      <p:sp>
        <p:nvSpPr>
          <p:cNvPr id="13" name="Rectangle 1">
            <a:extLst>
              <a:ext uri="{FF2B5EF4-FFF2-40B4-BE49-F238E27FC236}">
                <a16:creationId xmlns:a16="http://schemas.microsoft.com/office/drawing/2014/main" id="{681E25CF-E5E0-2E4E-65DC-B5DE3BCB6F0E}"/>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07C4ABD1-F4A4-B292-0E8D-1B7E5ACC86D7}"/>
              </a:ext>
            </a:extLst>
          </p:cNvPr>
          <p:cNvSpPr/>
          <p:nvPr/>
        </p:nvSpPr>
        <p:spPr>
          <a:xfrm>
            <a:off x="609600" y="1219200"/>
            <a:ext cx="10972800" cy="1158240"/>
          </a:xfrm>
          <a:prstGeom prst="rect">
            <a:avLst/>
          </a:prstGeom>
          <a:solidFill>
            <a:srgbClr val="1E3A5F"/>
          </a:solidFill>
          <a:ln/>
        </p:spPr>
        <p:txBody>
          <a:bodyPr/>
          <a:lstStyle/>
          <a:p>
            <a:endParaRPr lang="en-US" sz="2400"/>
          </a:p>
        </p:txBody>
      </p:sp>
      <mc:AlternateContent xmlns:mc="http://schemas.openxmlformats.org/markup-compatibility/2006" xmlns:a14="http://schemas.microsoft.com/office/drawing/2010/main">
        <mc:Choice Requires="a14">
          <p:sp>
            <p:nvSpPr>
              <p:cNvPr id="4" name="Text 3">
                <a:extLst>
                  <a:ext uri="{FF2B5EF4-FFF2-40B4-BE49-F238E27FC236}">
                    <a16:creationId xmlns:a16="http://schemas.microsoft.com/office/drawing/2014/main" id="{6FE25032-5943-0823-510C-066815A1AE63}"/>
                  </a:ext>
                </a:extLst>
              </p:cNvPr>
              <p:cNvSpPr/>
              <p:nvPr/>
            </p:nvSpPr>
            <p:spPr>
              <a:xfrm>
                <a:off x="609600" y="1341120"/>
                <a:ext cx="10972800" cy="609600"/>
              </a:xfrm>
              <a:prstGeom prst="rect">
                <a:avLst/>
              </a:prstGeom>
              <a:noFill/>
              <a:ln/>
            </p:spPr>
            <p:txBody>
              <a:bodyPr wrap="square" rtlCol="0" anchor="ctr"/>
              <a:lstStyle/>
              <a:p>
                <a:pPr algn="ctr"/>
                <a:r>
                  <a:rPr lang="en-US" sz="2933" b="1" dirty="0">
                    <a:solidFill>
                      <a:srgbClr val="FFFFFF"/>
                    </a:solidFill>
                    <a:latin typeface="Calibri" pitchFamily="34" charset="0"/>
                    <a:ea typeface="Calibri" pitchFamily="34" charset="-122"/>
                    <a:cs typeface="Calibri" pitchFamily="34" charset="-120"/>
                  </a:rPr>
                  <a:t> </a:t>
                </a:r>
                <a14:m>
                  <m:oMath xmlns:m="http://schemas.openxmlformats.org/officeDocument/2006/math">
                    <m:r>
                      <m:rPr>
                        <m:nor/>
                      </m:rPr>
                      <a:rPr lang="en-US" sz="2400" i="0" smtClean="0">
                        <a:solidFill>
                          <a:srgbClr val="FFFFFF"/>
                        </a:solidFill>
                        <a:latin typeface="Arial" panose="020B0604020202020204" pitchFamily="34" charset="0"/>
                        <a:ea typeface="Calibri" pitchFamily="34" charset="-122"/>
                        <a:cs typeface="Arial" panose="020B0604020202020204" pitchFamily="34" charset="0"/>
                      </a:rPr>
                      <m:t>ROE</m:t>
                    </m:r>
                    <m:r>
                      <a:rPr lang="en-US" sz="2400" b="0">
                        <a:solidFill>
                          <a:srgbClr val="FFFFFF"/>
                        </a:solidFill>
                        <a:latin typeface="Cambria Math" panose="02040503050406030204" pitchFamily="18" charset="0"/>
                        <a:ea typeface="Calibri" pitchFamily="34" charset="-122"/>
                        <a:cs typeface="Calibri" pitchFamily="34" charset="-120"/>
                      </a:rPr>
                      <m:t>=</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Profit</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 </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Margin</m:t>
                    </m:r>
                    <m:r>
                      <a:rPr lang="en-US" sz="2400" b="0">
                        <a:solidFill>
                          <a:srgbClr val="FFFFFF"/>
                        </a:solidFill>
                        <a:latin typeface="Cambria Math" panose="02040503050406030204" pitchFamily="18" charset="0"/>
                        <a:ea typeface="Calibri" pitchFamily="34" charset="-122"/>
                        <a:cs typeface="Calibri" pitchFamily="34" charset="-120"/>
                      </a:rPr>
                      <m:t>×</m:t>
                    </m:r>
                  </m:oMath>
                </a14:m>
                <a:r>
                  <a:rPr lang="en-US" sz="2400" dirty="0">
                    <a:solidFill>
                      <a:srgbClr val="FFFFFF"/>
                    </a:solidFill>
                    <a:latin typeface="Arial" panose="020B0604020202020204" pitchFamily="34" charset="0"/>
                    <a:ea typeface="Calibri" pitchFamily="34" charset="-122"/>
                    <a:cs typeface="Arial" panose="020B0604020202020204" pitchFamily="34" charset="0"/>
                  </a:rPr>
                  <a:t> Asset Turnover x Financial Leverage</a:t>
                </a:r>
                <a:endParaRPr lang="en-US" sz="2800" dirty="0">
                  <a:solidFill>
                    <a:srgbClr val="FFFFFF"/>
                  </a:solidFill>
                  <a:latin typeface="Arial" panose="020B0604020202020204" pitchFamily="34" charset="0"/>
                  <a:ea typeface="Calibri" pitchFamily="34" charset="-122"/>
                  <a:cs typeface="Arial" panose="020B0604020202020204" pitchFamily="34" charset="0"/>
                </a:endParaRPr>
              </a:p>
            </p:txBody>
          </p:sp>
        </mc:Choice>
        <mc:Fallback xmlns="">
          <p:sp>
            <p:nvSpPr>
              <p:cNvPr id="4" name="Text 3">
                <a:extLst>
                  <a:ext uri="{FF2B5EF4-FFF2-40B4-BE49-F238E27FC236}">
                    <a16:creationId xmlns:a16="http://schemas.microsoft.com/office/drawing/2014/main" id="{6FE25032-5943-0823-510C-066815A1AE63}"/>
                  </a:ext>
                </a:extLst>
              </p:cNvPr>
              <p:cNvSpPr>
                <a:spLocks noRot="1" noChangeAspect="1" noMove="1" noResize="1" noEditPoints="1" noAdjustHandles="1" noChangeArrowheads="1" noChangeShapeType="1" noTextEdit="1"/>
              </p:cNvSpPr>
              <p:nvPr/>
            </p:nvSpPr>
            <p:spPr>
              <a:xfrm>
                <a:off x="609600" y="1341120"/>
                <a:ext cx="10972800" cy="609600"/>
              </a:xfrm>
              <a:prstGeom prst="rect">
                <a:avLst/>
              </a:prstGeom>
              <a:blipFill>
                <a:blip r:embed="rId3"/>
                <a:stretch>
                  <a:fillRect b="-13000"/>
                </a:stretch>
              </a:blipFill>
              <a:ln/>
            </p:spPr>
            <p:txBody>
              <a:bodyPr/>
              <a:lstStyle/>
              <a:p>
                <a:r>
                  <a:rPr lang="en-US">
                    <a:noFill/>
                  </a:rPr>
                  <a:t> </a:t>
                </a:r>
              </a:p>
            </p:txBody>
          </p:sp>
        </mc:Fallback>
      </mc:AlternateContent>
      <p:sp>
        <p:nvSpPr>
          <p:cNvPr id="5" name="Text 4">
            <a:extLst>
              <a:ext uri="{FF2B5EF4-FFF2-40B4-BE49-F238E27FC236}">
                <a16:creationId xmlns:a16="http://schemas.microsoft.com/office/drawing/2014/main" id="{1097D3F0-86E3-E5EA-1BA2-13D3EC5965B2}"/>
              </a:ext>
            </a:extLst>
          </p:cNvPr>
          <p:cNvSpPr/>
          <p:nvPr/>
        </p:nvSpPr>
        <p:spPr>
          <a:xfrm>
            <a:off x="989891" y="1944360"/>
            <a:ext cx="10090297" cy="365760"/>
          </a:xfrm>
          <a:prstGeom prst="rect">
            <a:avLst/>
          </a:prstGeom>
          <a:noFill/>
          <a:ln/>
        </p:spPr>
        <p:txBody>
          <a:bodyPr wrap="square" rtlCol="0" anchor="ctr"/>
          <a:lstStyle/>
          <a:p>
            <a:pPr algn="ctr"/>
            <a:r>
              <a:rPr lang="en-US" sz="1867" dirty="0">
                <a:solidFill>
                  <a:schemeClr val="bg2">
                    <a:lumMod val="90000"/>
                  </a:schemeClr>
                </a:solidFill>
                <a:latin typeface="Calibri" pitchFamily="34" charset="0"/>
                <a:ea typeface="Calibri" pitchFamily="34" charset="-122"/>
                <a:cs typeface="Calibri" pitchFamily="34" charset="-120"/>
              </a:rPr>
              <a:t>                (Profitability)                     (Efficiency)                             (Use of Debt)</a:t>
            </a:r>
            <a:endParaRPr lang="en-US" sz="1867" dirty="0">
              <a:solidFill>
                <a:schemeClr val="bg2">
                  <a:lumMod val="90000"/>
                </a:schemeClr>
              </a:solidFill>
            </a:endParaRPr>
          </a:p>
        </p:txBody>
      </p:sp>
      <p:sp>
        <p:nvSpPr>
          <p:cNvPr id="6" name="Shape 5">
            <a:extLst>
              <a:ext uri="{FF2B5EF4-FFF2-40B4-BE49-F238E27FC236}">
                <a16:creationId xmlns:a16="http://schemas.microsoft.com/office/drawing/2014/main" id="{91382562-7EC1-6E86-192E-23EF0EB1A868}"/>
              </a:ext>
            </a:extLst>
          </p:cNvPr>
          <p:cNvSpPr/>
          <p:nvPr/>
        </p:nvSpPr>
        <p:spPr>
          <a:xfrm>
            <a:off x="609600" y="2560320"/>
            <a:ext cx="5364480" cy="3169920"/>
          </a:xfrm>
          <a:prstGeom prst="rect">
            <a:avLst/>
          </a:prstGeom>
          <a:solidFill>
            <a:srgbClr val="EFF6FF"/>
          </a:solidFill>
          <a:ln w="9525">
            <a:solidFill>
              <a:srgbClr val="3B82F6"/>
            </a:solidFill>
            <a:prstDash val="solid"/>
          </a:ln>
        </p:spPr>
        <p:txBody>
          <a:bodyPr/>
          <a:lstStyle/>
          <a:p>
            <a:endParaRPr lang="en-US" sz="2400" dirty="0"/>
          </a:p>
        </p:txBody>
      </p:sp>
      <p:sp>
        <p:nvSpPr>
          <p:cNvPr id="7" name="Text 6">
            <a:extLst>
              <a:ext uri="{FF2B5EF4-FFF2-40B4-BE49-F238E27FC236}">
                <a16:creationId xmlns:a16="http://schemas.microsoft.com/office/drawing/2014/main" id="{F04CF261-9F60-E5A5-D07F-C1BE8F1356AF}"/>
              </a:ext>
            </a:extLst>
          </p:cNvPr>
          <p:cNvSpPr/>
          <p:nvPr/>
        </p:nvSpPr>
        <p:spPr>
          <a:xfrm>
            <a:off x="609600" y="2621280"/>
            <a:ext cx="5364480"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Profit Margin (PM)</a:t>
            </a:r>
            <a:endParaRPr lang="en-US" sz="2400" dirty="0"/>
          </a:p>
        </p:txBody>
      </p:sp>
      <p:sp>
        <p:nvSpPr>
          <p:cNvPr id="8" name="Shape 7">
            <a:extLst>
              <a:ext uri="{FF2B5EF4-FFF2-40B4-BE49-F238E27FC236}">
                <a16:creationId xmlns:a16="http://schemas.microsoft.com/office/drawing/2014/main" id="{B91FB189-F7CF-F92D-0F99-9BDBAEE1FB25}"/>
              </a:ext>
            </a:extLst>
          </p:cNvPr>
          <p:cNvSpPr/>
          <p:nvPr/>
        </p:nvSpPr>
        <p:spPr>
          <a:xfrm>
            <a:off x="853440" y="3169920"/>
            <a:ext cx="4876800" cy="548640"/>
          </a:xfrm>
          <a:prstGeom prst="rect">
            <a:avLst/>
          </a:prstGeom>
          <a:solidFill>
            <a:srgbClr val="FFFFFF"/>
          </a:solidFill>
          <a:ln/>
        </p:spPr>
        <p:txBody>
          <a:bodyPr/>
          <a:lstStyle/>
          <a:p>
            <a:endParaRPr lang="en-US" sz="2400"/>
          </a:p>
        </p:txBody>
      </p:sp>
      <p:sp>
        <p:nvSpPr>
          <p:cNvPr id="9" name="Text 8">
            <a:extLst>
              <a:ext uri="{FF2B5EF4-FFF2-40B4-BE49-F238E27FC236}">
                <a16:creationId xmlns:a16="http://schemas.microsoft.com/office/drawing/2014/main" id="{2332EFF6-3590-6BBE-80BB-CB395A231031}"/>
              </a:ext>
            </a:extLst>
          </p:cNvPr>
          <p:cNvSpPr/>
          <p:nvPr/>
        </p:nvSpPr>
        <p:spPr>
          <a:xfrm>
            <a:off x="85344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Earnings / Net Sales</a:t>
            </a:r>
            <a:endParaRPr lang="en-US" sz="1733" dirty="0"/>
          </a:p>
        </p:txBody>
      </p:sp>
      <p:sp>
        <p:nvSpPr>
          <p:cNvPr id="10" name="Text 9">
            <a:extLst>
              <a:ext uri="{FF2B5EF4-FFF2-40B4-BE49-F238E27FC236}">
                <a16:creationId xmlns:a16="http://schemas.microsoft.com/office/drawing/2014/main" id="{707B0310-856C-206E-F7C2-75976492F59F}"/>
              </a:ext>
            </a:extLst>
          </p:cNvPr>
          <p:cNvSpPr/>
          <p:nvPr/>
        </p:nvSpPr>
        <p:spPr>
          <a:xfrm>
            <a:off x="85344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en-US" dirty="0">
                <a:solidFill>
                  <a:srgbClr val="1F2937"/>
                </a:solidFill>
                <a:latin typeface="Calibri" pitchFamily="34" charset="0"/>
                <a:ea typeface="Calibri" pitchFamily="34" charset="-122"/>
                <a:cs typeface="Calibri" pitchFamily="34" charset="-120"/>
              </a:rPr>
              <a:t>Profit per dollar of sales (</a:t>
            </a:r>
            <a:r>
              <a:rPr lang="en-US" dirty="0">
                <a:solidFill>
                  <a:srgbClr val="C00000"/>
                </a:solidFill>
                <a:latin typeface="Calibri" pitchFamily="34" charset="0"/>
                <a:ea typeface="Calibri" pitchFamily="34" charset="-122"/>
                <a:cs typeface="Calibri" pitchFamily="34" charset="-120"/>
              </a:rPr>
              <a:t>Profitability</a:t>
            </a:r>
            <a:r>
              <a:rPr lang="en-US" dirty="0">
                <a:solidFill>
                  <a:srgbClr val="1F2937"/>
                </a:solidFill>
                <a:latin typeface="Calibri" pitchFamily="34" charset="0"/>
                <a:ea typeface="Calibri" pitchFamily="34" charset="-122"/>
                <a:cs typeface="Calibri" pitchFamily="34" charset="-120"/>
              </a:rPr>
              <a:t>)</a:t>
            </a:r>
            <a:endParaRPr lang="en-US" dirty="0"/>
          </a:p>
          <a:p>
            <a:endParaRPr lang="en-US" dirty="0"/>
          </a:p>
          <a:p>
            <a:r>
              <a:rPr lang="en-US" b="1" dirty="0">
                <a:solidFill>
                  <a:srgbClr val="1F2937"/>
                </a:solidFill>
                <a:latin typeface="Calibri" pitchFamily="34" charset="0"/>
                <a:ea typeface="Calibri" pitchFamily="34" charset="-122"/>
                <a:cs typeface="Calibri" pitchFamily="34" charset="-120"/>
              </a:rPr>
              <a:t>Influenced by:</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Gross profit (price vs. COGS)</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Operating expenses</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Pricing power &amp; cost control</a:t>
            </a:r>
            <a:endParaRPr lang="en-US" sz="1467" dirty="0"/>
          </a:p>
        </p:txBody>
      </p:sp>
      <p:sp>
        <p:nvSpPr>
          <p:cNvPr id="11" name="Shape 10">
            <a:extLst>
              <a:ext uri="{FF2B5EF4-FFF2-40B4-BE49-F238E27FC236}">
                <a16:creationId xmlns:a16="http://schemas.microsoft.com/office/drawing/2014/main" id="{439D237B-E8C6-F6D6-62D0-57C6AB8B2EC9}"/>
              </a:ext>
            </a:extLst>
          </p:cNvPr>
          <p:cNvSpPr/>
          <p:nvPr/>
        </p:nvSpPr>
        <p:spPr>
          <a:xfrm>
            <a:off x="6217920" y="2560320"/>
            <a:ext cx="5364480" cy="3169920"/>
          </a:xfrm>
          <a:prstGeom prst="rect">
            <a:avLst/>
          </a:prstGeom>
          <a:solidFill>
            <a:srgbClr val="F0FDF4"/>
          </a:solidFill>
          <a:ln w="9525">
            <a:solidFill>
              <a:srgbClr val="16A34A"/>
            </a:solidFill>
            <a:prstDash val="solid"/>
          </a:ln>
        </p:spPr>
        <p:txBody>
          <a:bodyPr/>
          <a:lstStyle/>
          <a:p>
            <a:endParaRPr lang="en-US" sz="2400"/>
          </a:p>
        </p:txBody>
      </p:sp>
      <p:sp>
        <p:nvSpPr>
          <p:cNvPr id="15" name="Text 11">
            <a:extLst>
              <a:ext uri="{FF2B5EF4-FFF2-40B4-BE49-F238E27FC236}">
                <a16:creationId xmlns:a16="http://schemas.microsoft.com/office/drawing/2014/main" id="{0080C5EA-9816-2775-1E21-BE179B882B4C}"/>
              </a:ext>
            </a:extLst>
          </p:cNvPr>
          <p:cNvSpPr/>
          <p:nvPr/>
        </p:nvSpPr>
        <p:spPr>
          <a:xfrm>
            <a:off x="6217920" y="2621280"/>
            <a:ext cx="5364480"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Asset Turnover (AT)</a:t>
            </a:r>
            <a:endParaRPr lang="en-US" sz="2400" dirty="0"/>
          </a:p>
        </p:txBody>
      </p:sp>
      <p:sp>
        <p:nvSpPr>
          <p:cNvPr id="18" name="Shape 12">
            <a:extLst>
              <a:ext uri="{FF2B5EF4-FFF2-40B4-BE49-F238E27FC236}">
                <a16:creationId xmlns:a16="http://schemas.microsoft.com/office/drawing/2014/main" id="{48C24337-0BEB-207A-0EE1-78C62DD07962}"/>
              </a:ext>
            </a:extLst>
          </p:cNvPr>
          <p:cNvSpPr/>
          <p:nvPr/>
        </p:nvSpPr>
        <p:spPr>
          <a:xfrm>
            <a:off x="6461760" y="3169920"/>
            <a:ext cx="4876800" cy="548640"/>
          </a:xfrm>
          <a:prstGeom prst="rect">
            <a:avLst/>
          </a:prstGeom>
          <a:solidFill>
            <a:srgbClr val="FFFFFF"/>
          </a:solidFill>
          <a:ln/>
        </p:spPr>
        <p:txBody>
          <a:bodyPr/>
          <a:lstStyle/>
          <a:p>
            <a:endParaRPr lang="en-US" sz="2400"/>
          </a:p>
        </p:txBody>
      </p:sp>
      <p:sp>
        <p:nvSpPr>
          <p:cNvPr id="20" name="Text 13">
            <a:extLst>
              <a:ext uri="{FF2B5EF4-FFF2-40B4-BE49-F238E27FC236}">
                <a16:creationId xmlns:a16="http://schemas.microsoft.com/office/drawing/2014/main" id="{9942C9EC-84B2-64A3-3A34-C81E264AD6E0}"/>
              </a:ext>
            </a:extLst>
          </p:cNvPr>
          <p:cNvSpPr/>
          <p:nvPr/>
        </p:nvSpPr>
        <p:spPr>
          <a:xfrm>
            <a:off x="646176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Net Sales / Avg Total Assets</a:t>
            </a:r>
            <a:endParaRPr lang="en-US" sz="1733" dirty="0"/>
          </a:p>
        </p:txBody>
      </p:sp>
      <p:sp>
        <p:nvSpPr>
          <p:cNvPr id="21" name="Text 14">
            <a:extLst>
              <a:ext uri="{FF2B5EF4-FFF2-40B4-BE49-F238E27FC236}">
                <a16:creationId xmlns:a16="http://schemas.microsoft.com/office/drawing/2014/main" id="{5948369B-816E-A266-CE34-8B5E1C390FA4}"/>
              </a:ext>
            </a:extLst>
          </p:cNvPr>
          <p:cNvSpPr/>
          <p:nvPr/>
        </p:nvSpPr>
        <p:spPr>
          <a:xfrm>
            <a:off x="646176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en-US" dirty="0">
                <a:solidFill>
                  <a:srgbClr val="1F2937"/>
                </a:solidFill>
                <a:latin typeface="Calibri" pitchFamily="34" charset="0"/>
                <a:ea typeface="Calibri" pitchFamily="34" charset="-122"/>
                <a:cs typeface="Calibri" pitchFamily="34" charset="-120"/>
              </a:rPr>
              <a:t>Sales per dollar of assets (</a:t>
            </a:r>
            <a:r>
              <a:rPr lang="en-US" dirty="0">
                <a:solidFill>
                  <a:srgbClr val="C00000"/>
                </a:solidFill>
                <a:latin typeface="Calibri" pitchFamily="34" charset="0"/>
                <a:ea typeface="Calibri" pitchFamily="34" charset="-122"/>
                <a:cs typeface="Calibri" pitchFamily="34" charset="-120"/>
              </a:rPr>
              <a:t>Efficiency</a:t>
            </a:r>
            <a:r>
              <a:rPr lang="en-US" dirty="0">
                <a:solidFill>
                  <a:srgbClr val="1F2937"/>
                </a:solidFill>
                <a:latin typeface="Calibri" pitchFamily="34" charset="0"/>
                <a:ea typeface="Calibri" pitchFamily="34" charset="-122"/>
                <a:cs typeface="Calibri" pitchFamily="34" charset="-120"/>
              </a:rPr>
              <a:t>)</a:t>
            </a:r>
            <a:endParaRPr lang="en-US" dirty="0"/>
          </a:p>
          <a:p>
            <a:endParaRPr lang="en-US" dirty="0"/>
          </a:p>
          <a:p>
            <a:r>
              <a:rPr lang="en-US" b="1" dirty="0">
                <a:solidFill>
                  <a:srgbClr val="1F2937"/>
                </a:solidFill>
                <a:latin typeface="Calibri" pitchFamily="34" charset="0"/>
                <a:ea typeface="Calibri" pitchFamily="34" charset="-122"/>
                <a:cs typeface="Calibri" pitchFamily="34" charset="-120"/>
              </a:rPr>
              <a:t>Driven by:</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Inventory management</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Receivables collection</a:t>
            </a:r>
            <a:endParaRPr lang="en-US" dirty="0"/>
          </a:p>
          <a:p>
            <a:pPr marL="285750" indent="-285750">
              <a:buFont typeface="Arial" panose="020B0604020202020204" pitchFamily="34" charset="0"/>
              <a:buChar char="•"/>
            </a:pPr>
            <a:r>
              <a:rPr lang="en-US" dirty="0">
                <a:solidFill>
                  <a:srgbClr val="1F2937"/>
                </a:solidFill>
                <a:latin typeface="Calibri" pitchFamily="34" charset="0"/>
                <a:ea typeface="Calibri" pitchFamily="34" charset="-122"/>
                <a:cs typeface="Calibri" pitchFamily="34" charset="-120"/>
              </a:rPr>
              <a:t>Asset intensity (industry)</a:t>
            </a:r>
            <a:endParaRPr lang="en-US" sz="1467" dirty="0"/>
          </a:p>
        </p:txBody>
      </p:sp>
      <p:sp>
        <p:nvSpPr>
          <p:cNvPr id="22" name="Shape 15">
            <a:extLst>
              <a:ext uri="{FF2B5EF4-FFF2-40B4-BE49-F238E27FC236}">
                <a16:creationId xmlns:a16="http://schemas.microsoft.com/office/drawing/2014/main" id="{F3DFBE60-6502-86DE-C2F3-4D372397BDEB}"/>
              </a:ext>
            </a:extLst>
          </p:cNvPr>
          <p:cNvSpPr/>
          <p:nvPr/>
        </p:nvSpPr>
        <p:spPr>
          <a:xfrm>
            <a:off x="609600" y="5913120"/>
            <a:ext cx="10972800" cy="792480"/>
          </a:xfrm>
          <a:prstGeom prst="rect">
            <a:avLst/>
          </a:prstGeom>
          <a:solidFill>
            <a:srgbClr val="F0F9FF"/>
          </a:solidFill>
          <a:ln w="12700">
            <a:solidFill>
              <a:srgbClr val="1E3A5F"/>
            </a:solidFill>
            <a:prstDash val="solid"/>
          </a:ln>
        </p:spPr>
        <p:txBody>
          <a:bodyPr/>
          <a:lstStyle/>
          <a:p>
            <a:endParaRPr lang="en-US" sz="2400"/>
          </a:p>
        </p:txBody>
      </p:sp>
      <p:sp>
        <p:nvSpPr>
          <p:cNvPr id="23" name="Text 16">
            <a:extLst>
              <a:ext uri="{FF2B5EF4-FFF2-40B4-BE49-F238E27FC236}">
                <a16:creationId xmlns:a16="http://schemas.microsoft.com/office/drawing/2014/main" id="{A5D39406-4CC1-B720-3F76-4263AF46EC2B}"/>
              </a:ext>
            </a:extLst>
          </p:cNvPr>
          <p:cNvSpPr/>
          <p:nvPr/>
        </p:nvSpPr>
        <p:spPr>
          <a:xfrm>
            <a:off x="853440" y="6035040"/>
            <a:ext cx="10363200" cy="548640"/>
          </a:xfrm>
          <a:prstGeom prst="rect">
            <a:avLst/>
          </a:prstGeom>
          <a:noFill/>
          <a:ln/>
        </p:spPr>
        <p:txBody>
          <a:bodyPr wrap="square" rtlCol="0" anchor="ctr"/>
          <a:lstStyle/>
          <a:p>
            <a:r>
              <a:rPr lang="en-US" sz="2000" dirty="0">
                <a:solidFill>
                  <a:srgbClr val="1E3A5F"/>
                </a:solidFill>
                <a:latin typeface="Calibri" pitchFamily="34" charset="0"/>
                <a:ea typeface="Calibri" pitchFamily="34" charset="-122"/>
                <a:cs typeface="Calibri" pitchFamily="34" charset="-120"/>
              </a:rPr>
              <a:t>ROA increases when a company earns strong profits (high PM) OR efficiently uses assets (high AT)</a:t>
            </a:r>
            <a:endParaRPr lang="en-US" sz="2000" dirty="0"/>
          </a:p>
        </p:txBody>
      </p:sp>
    </p:spTree>
    <p:extLst>
      <p:ext uri="{BB962C8B-B14F-4D97-AF65-F5344CB8AC3E}">
        <p14:creationId xmlns:p14="http://schemas.microsoft.com/office/powerpoint/2010/main" val="314123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DBF9-3624-E162-5ED4-D4C1BBB36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AEDD9-C200-23EC-7519-59CB7D2B66AC}"/>
              </a:ext>
            </a:extLst>
          </p:cNvPr>
          <p:cNvSpPr>
            <a:spLocks noGrp="1"/>
          </p:cNvSpPr>
          <p:nvPr>
            <p:ph type="title"/>
          </p:nvPr>
        </p:nvSpPr>
        <p:spPr>
          <a:xfrm>
            <a:off x="609600" y="24260"/>
            <a:ext cx="11074400" cy="1143000"/>
          </a:xfrm>
        </p:spPr>
        <p:txBody>
          <a:bodyPr>
            <a:normAutofit/>
          </a:bodyPr>
          <a:lstStyle/>
          <a:p>
            <a:r>
              <a:rPr lang="en-US" dirty="0"/>
              <a:t>ROE Decomposition – The DuPont Model</a:t>
            </a:r>
          </a:p>
        </p:txBody>
      </p:sp>
      <p:sp>
        <p:nvSpPr>
          <p:cNvPr id="13" name="Rectangle 1">
            <a:extLst>
              <a:ext uri="{FF2B5EF4-FFF2-40B4-BE49-F238E27FC236}">
                <a16:creationId xmlns:a16="http://schemas.microsoft.com/office/drawing/2014/main" id="{B82D19F5-1BA6-4198-044C-43EE37D52AAA}"/>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241BDE3D-B535-C948-8CBE-599386487CF9}"/>
              </a:ext>
            </a:extLst>
          </p:cNvPr>
          <p:cNvSpPr/>
          <p:nvPr/>
        </p:nvSpPr>
        <p:spPr>
          <a:xfrm>
            <a:off x="609600" y="1303283"/>
            <a:ext cx="10972800" cy="2039007"/>
          </a:xfrm>
          <a:prstGeom prst="rect">
            <a:avLst/>
          </a:prstGeom>
          <a:solidFill>
            <a:srgbClr val="1E3A5F"/>
          </a:solidFill>
          <a:ln/>
        </p:spPr>
        <p:txBody>
          <a:bodyPr/>
          <a:lstStyle/>
          <a:p>
            <a:endParaRPr lang="en-US" sz="2400"/>
          </a:p>
        </p:txBody>
      </p:sp>
      <p:pic>
        <p:nvPicPr>
          <p:cNvPr id="28" name="Picture 27">
            <a:extLst>
              <a:ext uri="{FF2B5EF4-FFF2-40B4-BE49-F238E27FC236}">
                <a16:creationId xmlns:a16="http://schemas.microsoft.com/office/drawing/2014/main" id="{3A119194-4E7C-EA55-47F1-50B5C0CC4334}"/>
              </a:ext>
            </a:extLst>
          </p:cNvPr>
          <p:cNvPicPr>
            <a:picLocks noChangeAspect="1"/>
          </p:cNvPicPr>
          <p:nvPr/>
        </p:nvPicPr>
        <p:blipFill>
          <a:blip r:embed="rId3"/>
          <a:stretch>
            <a:fillRect/>
          </a:stretch>
        </p:blipFill>
        <p:spPr>
          <a:xfrm>
            <a:off x="2306888" y="1409289"/>
            <a:ext cx="7327541" cy="1837289"/>
          </a:xfrm>
          <a:prstGeom prst="rect">
            <a:avLst/>
          </a:prstGeom>
        </p:spPr>
      </p:pic>
      <p:sp>
        <p:nvSpPr>
          <p:cNvPr id="29" name="Shape 10">
            <a:extLst>
              <a:ext uri="{FF2B5EF4-FFF2-40B4-BE49-F238E27FC236}">
                <a16:creationId xmlns:a16="http://schemas.microsoft.com/office/drawing/2014/main" id="{B7C58F25-7A7F-9F60-3025-E28D500E39D8}"/>
              </a:ext>
            </a:extLst>
          </p:cNvPr>
          <p:cNvSpPr/>
          <p:nvPr/>
        </p:nvSpPr>
        <p:spPr>
          <a:xfrm>
            <a:off x="609599" y="3438339"/>
            <a:ext cx="10961078" cy="1143000"/>
          </a:xfrm>
          <a:prstGeom prst="rect">
            <a:avLst/>
          </a:prstGeom>
          <a:solidFill>
            <a:srgbClr val="F0FDF4"/>
          </a:solidFill>
          <a:ln w="9525">
            <a:solidFill>
              <a:srgbClr val="16A34A"/>
            </a:solidFill>
            <a:prstDash val="solid"/>
          </a:ln>
        </p:spPr>
        <p:txBody>
          <a:bodyPr/>
          <a:lstStyle/>
          <a:p>
            <a:endParaRPr lang="en-US" sz="2400"/>
          </a:p>
        </p:txBody>
      </p:sp>
      <p:sp>
        <p:nvSpPr>
          <p:cNvPr id="30" name="Text 11">
            <a:extLst>
              <a:ext uri="{FF2B5EF4-FFF2-40B4-BE49-F238E27FC236}">
                <a16:creationId xmlns:a16="http://schemas.microsoft.com/office/drawing/2014/main" id="{35E6318E-8543-93BB-799D-6F25B5FCD816}"/>
              </a:ext>
            </a:extLst>
          </p:cNvPr>
          <p:cNvSpPr/>
          <p:nvPr/>
        </p:nvSpPr>
        <p:spPr>
          <a:xfrm>
            <a:off x="621323" y="3413087"/>
            <a:ext cx="10879015" cy="487680"/>
          </a:xfrm>
          <a:prstGeom prst="rect">
            <a:avLst/>
          </a:prstGeom>
          <a:noFill/>
          <a:ln/>
        </p:spPr>
        <p:txBody>
          <a:bodyPr wrap="square" rtlCol="0" anchor="ctr"/>
          <a:lstStyle/>
          <a:p>
            <a:r>
              <a:rPr lang="en-US" sz="2400" b="1" dirty="0">
                <a:solidFill>
                  <a:srgbClr val="16A34A"/>
                </a:solidFill>
                <a:latin typeface="Calibri" pitchFamily="34" charset="0"/>
                <a:ea typeface="Calibri" pitchFamily="34" charset="-122"/>
                <a:cs typeface="Calibri" pitchFamily="34" charset="-120"/>
              </a:rPr>
              <a:t> </a:t>
            </a:r>
            <a:r>
              <a:rPr lang="en-US" sz="2000" b="1" dirty="0">
                <a:solidFill>
                  <a:srgbClr val="16A34A"/>
                </a:solidFill>
                <a:latin typeface="Arial" panose="020B0604020202020204" pitchFamily="34" charset="0"/>
                <a:ea typeface="Calibri" pitchFamily="34" charset="-122"/>
                <a:cs typeface="Arial" panose="020B0604020202020204" pitchFamily="34" charset="0"/>
              </a:rPr>
              <a:t>Useful for identifying whether performance comes from:</a:t>
            </a:r>
            <a:endParaRPr lang="en-US" sz="2400" b="1" dirty="0">
              <a:solidFill>
                <a:srgbClr val="16A34A"/>
              </a:solidFill>
              <a:latin typeface="Arial" panose="020B0604020202020204" pitchFamily="34" charset="0"/>
              <a:ea typeface="Calibri" pitchFamily="34" charset="-122"/>
              <a:cs typeface="Arial" panose="020B0604020202020204" pitchFamily="34" charset="0"/>
            </a:endParaRPr>
          </a:p>
        </p:txBody>
      </p:sp>
      <p:sp>
        <p:nvSpPr>
          <p:cNvPr id="33" name="Text 14">
            <a:extLst>
              <a:ext uri="{FF2B5EF4-FFF2-40B4-BE49-F238E27FC236}">
                <a16:creationId xmlns:a16="http://schemas.microsoft.com/office/drawing/2014/main" id="{8E496DFF-F301-7ED6-DD74-D8AAE6878A04}"/>
              </a:ext>
            </a:extLst>
          </p:cNvPr>
          <p:cNvSpPr/>
          <p:nvPr/>
        </p:nvSpPr>
        <p:spPr>
          <a:xfrm>
            <a:off x="853440" y="3895203"/>
            <a:ext cx="9890014" cy="730308"/>
          </a:xfrm>
          <a:prstGeom prst="rect">
            <a:avLst/>
          </a:prstGeom>
          <a:noFill/>
          <a:ln/>
        </p:spPr>
        <p:txBody>
          <a:bodyPr wrap="square" rtlCol="0" anchor="ct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Operational strength</a:t>
            </a:r>
            <a:r>
              <a:rPr lang="en-US" sz="2000" dirty="0">
                <a:latin typeface="Arial" panose="020B0604020202020204" pitchFamily="34" charset="0"/>
                <a:cs typeface="Arial" panose="020B0604020202020204" pitchFamily="34" charset="0"/>
              </a:rPr>
              <a:t> (profitability, efficiency)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financial structure</a:t>
            </a:r>
            <a:r>
              <a:rPr lang="en-US" sz="2000" dirty="0">
                <a:latin typeface="Arial" panose="020B0604020202020204" pitchFamily="34" charset="0"/>
                <a:cs typeface="Arial" panose="020B0604020202020204" pitchFamily="34" charset="0"/>
              </a:rPr>
              <a:t> (use of debt)</a:t>
            </a:r>
          </a:p>
          <a:p>
            <a:pPr marL="285750" indent="-285750">
              <a:buFont typeface="Arial" panose="020B0604020202020204" pitchFamily="34" charset="0"/>
              <a:buChar char="•"/>
            </a:pPr>
            <a:endParaRPr lang="en-US" sz="1467" dirty="0"/>
          </a:p>
        </p:txBody>
      </p:sp>
      <p:sp>
        <p:nvSpPr>
          <p:cNvPr id="34" name="Shape 5">
            <a:extLst>
              <a:ext uri="{FF2B5EF4-FFF2-40B4-BE49-F238E27FC236}">
                <a16:creationId xmlns:a16="http://schemas.microsoft.com/office/drawing/2014/main" id="{10655F2A-37F4-E974-3A3A-55DB3402D76E}"/>
              </a:ext>
            </a:extLst>
          </p:cNvPr>
          <p:cNvSpPr/>
          <p:nvPr/>
        </p:nvSpPr>
        <p:spPr>
          <a:xfrm>
            <a:off x="609599" y="4705883"/>
            <a:ext cx="10961078" cy="1173828"/>
          </a:xfrm>
          <a:prstGeom prst="rect">
            <a:avLst/>
          </a:prstGeom>
          <a:solidFill>
            <a:srgbClr val="EFF6FF"/>
          </a:solidFill>
          <a:ln w="9525">
            <a:solidFill>
              <a:srgbClr val="3B82F6"/>
            </a:solidFill>
            <a:prstDash val="solid"/>
          </a:ln>
        </p:spPr>
        <p:txBody>
          <a:bodyPr/>
          <a:lstStyle/>
          <a:p>
            <a:endParaRPr lang="en-US" sz="2400" dirty="0"/>
          </a:p>
        </p:txBody>
      </p:sp>
      <p:sp>
        <p:nvSpPr>
          <p:cNvPr id="35" name="Text 6">
            <a:extLst>
              <a:ext uri="{FF2B5EF4-FFF2-40B4-BE49-F238E27FC236}">
                <a16:creationId xmlns:a16="http://schemas.microsoft.com/office/drawing/2014/main" id="{6CAD2F09-B334-7C5A-C57B-8AF6F3E84CBC}"/>
              </a:ext>
            </a:extLst>
          </p:cNvPr>
          <p:cNvSpPr/>
          <p:nvPr/>
        </p:nvSpPr>
        <p:spPr>
          <a:xfrm>
            <a:off x="621323" y="4831257"/>
            <a:ext cx="10961078" cy="222289"/>
          </a:xfrm>
          <a:prstGeom prst="rect">
            <a:avLst/>
          </a:prstGeom>
          <a:noFill/>
          <a:ln/>
        </p:spPr>
        <p:txBody>
          <a:bodyPr wrap="square" rtlCol="0" anchor="ctr"/>
          <a:lstStyle/>
          <a:p>
            <a:r>
              <a:rPr lang="en-US" sz="2000" b="1" dirty="0">
                <a:solidFill>
                  <a:srgbClr val="3B82F6"/>
                </a:solidFill>
                <a:latin typeface="Arial" panose="020B0604020202020204" pitchFamily="34" charset="0"/>
                <a:ea typeface="Calibri" pitchFamily="34" charset="-122"/>
                <a:cs typeface="Arial" panose="020B0604020202020204" pitchFamily="34" charset="0"/>
              </a:rPr>
              <a:t>Limitation</a:t>
            </a:r>
            <a:endParaRPr lang="en-US" sz="2000" dirty="0">
              <a:latin typeface="Arial" panose="020B0604020202020204" pitchFamily="34" charset="0"/>
              <a:cs typeface="Arial" panose="020B0604020202020204" pitchFamily="34" charset="0"/>
            </a:endParaRPr>
          </a:p>
        </p:txBody>
      </p:sp>
      <p:sp>
        <p:nvSpPr>
          <p:cNvPr id="38" name="Text 9">
            <a:extLst>
              <a:ext uri="{FF2B5EF4-FFF2-40B4-BE49-F238E27FC236}">
                <a16:creationId xmlns:a16="http://schemas.microsoft.com/office/drawing/2014/main" id="{5D3680F4-9E8B-9281-3D04-086A694D7436}"/>
              </a:ext>
            </a:extLst>
          </p:cNvPr>
          <p:cNvSpPr/>
          <p:nvPr/>
        </p:nvSpPr>
        <p:spPr>
          <a:xfrm>
            <a:off x="839691" y="5185961"/>
            <a:ext cx="9964616" cy="710750"/>
          </a:xfrm>
          <a:prstGeom prst="rect">
            <a:avLst/>
          </a:prstGeom>
          <a:noFill/>
          <a:ln/>
        </p:spPr>
        <p:txBody>
          <a:bodyPr wrap="square" rtlCol="0" anchor="ct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Uses net income (not EWI), so leverage affects both </a:t>
            </a:r>
            <a:r>
              <a:rPr lang="en-US" sz="2000" b="1" dirty="0">
                <a:latin typeface="Arial" panose="020B0604020202020204" pitchFamily="34" charset="0"/>
                <a:cs typeface="Arial" panose="020B0604020202020204" pitchFamily="34" charset="0"/>
              </a:rPr>
              <a:t>Profit Margin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ROE</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Hard to isolate operating performance, but widely used.</a:t>
            </a:r>
          </a:p>
          <a:p>
            <a:endParaRPr lang="en-US" dirty="0"/>
          </a:p>
        </p:txBody>
      </p:sp>
      <p:grpSp>
        <p:nvGrpSpPr>
          <p:cNvPr id="41" name="Group 40">
            <a:extLst>
              <a:ext uri="{FF2B5EF4-FFF2-40B4-BE49-F238E27FC236}">
                <a16:creationId xmlns:a16="http://schemas.microsoft.com/office/drawing/2014/main" id="{B813862C-B888-D6B1-E619-354B273129D3}"/>
              </a:ext>
            </a:extLst>
          </p:cNvPr>
          <p:cNvGrpSpPr/>
          <p:nvPr/>
        </p:nvGrpSpPr>
        <p:grpSpPr>
          <a:xfrm>
            <a:off x="3603479" y="852896"/>
            <a:ext cx="1989456" cy="689999"/>
            <a:chOff x="5057140" y="3091815"/>
            <a:chExt cx="1989456" cy="689999"/>
          </a:xfrm>
        </p:grpSpPr>
        <p:sp>
          <p:nvSpPr>
            <p:cNvPr id="39" name="Left Brace 38">
              <a:extLst>
                <a:ext uri="{FF2B5EF4-FFF2-40B4-BE49-F238E27FC236}">
                  <a16:creationId xmlns:a16="http://schemas.microsoft.com/office/drawing/2014/main" id="{5DDD92D0-9259-5942-7089-DAFF2768B18B}"/>
                </a:ext>
              </a:extLst>
            </p:cNvPr>
            <p:cNvSpPr/>
            <p:nvPr/>
          </p:nvSpPr>
          <p:spPr>
            <a:xfrm rot="5400000">
              <a:off x="5968683" y="2703901"/>
              <a:ext cx="166370" cy="19894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2">
              <a:extLst>
                <a:ext uri="{FF2B5EF4-FFF2-40B4-BE49-F238E27FC236}">
                  <a16:creationId xmlns:a16="http://schemas.microsoft.com/office/drawing/2014/main" id="{9E5FB99F-D638-704F-26AC-29FF9F1A8E06}"/>
                </a:ext>
              </a:extLst>
            </p:cNvPr>
            <p:cNvSpPr txBox="1">
              <a:spLocks noChangeArrowheads="1"/>
            </p:cNvSpPr>
            <p:nvPr/>
          </p:nvSpPr>
          <p:spPr bwMode="auto">
            <a:xfrm>
              <a:off x="5057140" y="3091815"/>
              <a:ext cx="1989456"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Aft>
                  <a:spcPts val="1000"/>
                </a:spcAft>
                <a:buNone/>
              </a:pPr>
              <a:r>
                <a:rPr lang="en-US" b="1" kern="100" dirty="0">
                  <a:solidFill>
                    <a:srgbClr val="C00000"/>
                  </a:solidFill>
                  <a:effectLst/>
                  <a:latin typeface="Arial" panose="020B0604020202020204" pitchFamily="34" charset="0"/>
                  <a:ea typeface="Malgun Gothic" panose="020B0503020000020004" pitchFamily="34" charset="-127"/>
                  <a:cs typeface="Arial" panose="020B0604020202020204" pitchFamily="34" charset="0"/>
                </a:rPr>
                <a:t>ROA</a:t>
              </a:r>
              <a:endParaRPr lang="en-US" b="1" kern="100" dirty="0">
                <a:effectLst/>
                <a:latin typeface="Arial" panose="020B0604020202020204" pitchFamily="34" charset="0"/>
                <a:ea typeface="Malgun Gothic" panose="020B0503020000020004" pitchFamily="34" charset="-127"/>
                <a:cs typeface="Arial" panose="020B0604020202020204" pitchFamily="34" charset="0"/>
              </a:endParaRPr>
            </a:p>
          </p:txBody>
        </p:sp>
      </p:grpSp>
      <p:grpSp>
        <p:nvGrpSpPr>
          <p:cNvPr id="44" name="Group 43">
            <a:extLst>
              <a:ext uri="{FF2B5EF4-FFF2-40B4-BE49-F238E27FC236}">
                <a16:creationId xmlns:a16="http://schemas.microsoft.com/office/drawing/2014/main" id="{4BFB0985-4699-541A-9EBE-6322E6AF9162}"/>
              </a:ext>
            </a:extLst>
          </p:cNvPr>
          <p:cNvGrpSpPr/>
          <p:nvPr/>
        </p:nvGrpSpPr>
        <p:grpSpPr>
          <a:xfrm>
            <a:off x="7026614" y="899789"/>
            <a:ext cx="2001184" cy="631384"/>
            <a:chOff x="7026614" y="899789"/>
            <a:chExt cx="2001184" cy="631384"/>
          </a:xfrm>
        </p:grpSpPr>
        <p:sp>
          <p:nvSpPr>
            <p:cNvPr id="42" name="Text Box 2">
              <a:extLst>
                <a:ext uri="{FF2B5EF4-FFF2-40B4-BE49-F238E27FC236}">
                  <a16:creationId xmlns:a16="http://schemas.microsoft.com/office/drawing/2014/main" id="{DCE1D3D2-813E-88F6-C8F2-C5F8C63489DD}"/>
                </a:ext>
              </a:extLst>
            </p:cNvPr>
            <p:cNvSpPr txBox="1">
              <a:spLocks noChangeArrowheads="1"/>
            </p:cNvSpPr>
            <p:nvPr/>
          </p:nvSpPr>
          <p:spPr bwMode="auto">
            <a:xfrm>
              <a:off x="7038342" y="899789"/>
              <a:ext cx="1989456"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Aft>
                  <a:spcPts val="1000"/>
                </a:spcAft>
                <a:buNone/>
              </a:pPr>
              <a:r>
                <a:rPr lang="en-US" b="1" kern="100" dirty="0">
                  <a:solidFill>
                    <a:srgbClr val="C00000"/>
                  </a:solidFill>
                  <a:effectLst/>
                  <a:latin typeface="Arial" panose="020B0604020202020204" pitchFamily="34" charset="0"/>
                  <a:ea typeface="Malgun Gothic" panose="020B0503020000020004" pitchFamily="34" charset="-127"/>
                  <a:cs typeface="Arial" panose="020B0604020202020204" pitchFamily="34" charset="0"/>
                </a:rPr>
                <a:t>ROFL</a:t>
              </a:r>
              <a:endParaRPr lang="en-US" b="1" kern="100" dirty="0">
                <a:effectLst/>
                <a:latin typeface="Arial" panose="020B0604020202020204" pitchFamily="34" charset="0"/>
                <a:ea typeface="Malgun Gothic" panose="020B0503020000020004" pitchFamily="34" charset="-127"/>
                <a:cs typeface="Arial" panose="020B0604020202020204" pitchFamily="34" charset="0"/>
              </a:endParaRPr>
            </a:p>
          </p:txBody>
        </p:sp>
        <p:sp>
          <p:nvSpPr>
            <p:cNvPr id="43" name="Left Brace 42">
              <a:extLst>
                <a:ext uri="{FF2B5EF4-FFF2-40B4-BE49-F238E27FC236}">
                  <a16:creationId xmlns:a16="http://schemas.microsoft.com/office/drawing/2014/main" id="{605436A7-9EA0-DF1D-07EF-BDF9FA1FCEE0}"/>
                </a:ext>
              </a:extLst>
            </p:cNvPr>
            <p:cNvSpPr/>
            <p:nvPr/>
          </p:nvSpPr>
          <p:spPr>
            <a:xfrm rot="5400000">
              <a:off x="7938157" y="453260"/>
              <a:ext cx="166370" cy="19894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5" name="Shape 22">
            <a:extLst>
              <a:ext uri="{FF2B5EF4-FFF2-40B4-BE49-F238E27FC236}">
                <a16:creationId xmlns:a16="http://schemas.microsoft.com/office/drawing/2014/main" id="{C9923830-2DD6-5614-F5B8-BD129CB1A2CB}"/>
              </a:ext>
            </a:extLst>
          </p:cNvPr>
          <p:cNvSpPr/>
          <p:nvPr/>
        </p:nvSpPr>
        <p:spPr>
          <a:xfrm>
            <a:off x="609599" y="5981506"/>
            <a:ext cx="10961078" cy="761510"/>
          </a:xfrm>
          <a:prstGeom prst="rect">
            <a:avLst/>
          </a:prstGeom>
          <a:solidFill>
            <a:srgbClr val="F3F4F6"/>
          </a:solidFill>
          <a:ln>
            <a:solidFill>
              <a:schemeClr val="bg1">
                <a:lumMod val="50000"/>
              </a:schemeClr>
            </a:solidFill>
          </a:ln>
        </p:spPr>
        <p:txBody>
          <a:bodyPr/>
          <a:lstStyle/>
          <a:p>
            <a:endParaRPr lang="en-US"/>
          </a:p>
        </p:txBody>
      </p:sp>
      <p:sp>
        <p:nvSpPr>
          <p:cNvPr id="46" name="Text 23">
            <a:extLst>
              <a:ext uri="{FF2B5EF4-FFF2-40B4-BE49-F238E27FC236}">
                <a16:creationId xmlns:a16="http://schemas.microsoft.com/office/drawing/2014/main" id="{F2D064AE-86D1-82A5-52E9-1A3D3C8997EC}"/>
              </a:ext>
            </a:extLst>
          </p:cNvPr>
          <p:cNvSpPr/>
          <p:nvPr/>
        </p:nvSpPr>
        <p:spPr>
          <a:xfrm>
            <a:off x="706900" y="6023849"/>
            <a:ext cx="10707860" cy="609208"/>
          </a:xfrm>
          <a:prstGeom prst="rect">
            <a:avLst/>
          </a:prstGeom>
          <a:noFill/>
          <a:ln/>
        </p:spPr>
        <p:txBody>
          <a:bodyPr wrap="square" rtlCol="0" anchor="ctr"/>
          <a:lstStyle/>
          <a:p>
            <a:pPr marL="0" indent="0">
              <a:buNone/>
            </a:pPr>
            <a:r>
              <a:rPr lang="en-US" b="1" dirty="0">
                <a:solidFill>
                  <a:srgbClr val="1F2937"/>
                </a:solidFill>
                <a:latin typeface="Calibri" pitchFamily="34" charset="0"/>
                <a:ea typeface="Calibri" pitchFamily="34" charset="-122"/>
                <a:cs typeface="Calibri" pitchFamily="34" charset="-120"/>
              </a:rPr>
              <a:t>ROE increases when a firm:</a:t>
            </a:r>
            <a:endParaRPr lang="en-US" dirty="0"/>
          </a:p>
          <a:p>
            <a:pPr marL="0" indent="0">
              <a:buNone/>
            </a:pPr>
            <a:r>
              <a:rPr lang="en-US" sz="1200" dirty="0">
                <a:solidFill>
                  <a:srgbClr val="1F2937"/>
                </a:solidFill>
                <a:latin typeface="Calibri" pitchFamily="34" charset="0"/>
                <a:ea typeface="Calibri" pitchFamily="34" charset="-122"/>
                <a:cs typeface="Calibri" pitchFamily="34" charset="-120"/>
              </a:rPr>
              <a:t>   •  </a:t>
            </a:r>
            <a:r>
              <a:rPr lang="en-US" sz="1400" dirty="0">
                <a:solidFill>
                  <a:srgbClr val="1F2937"/>
                </a:solidFill>
                <a:latin typeface="Calibri" pitchFamily="34" charset="0"/>
                <a:ea typeface="Calibri" pitchFamily="34" charset="-122"/>
                <a:cs typeface="Calibri" pitchFamily="34" charset="-120"/>
              </a:rPr>
              <a:t>Earns more profit per sales dollar (↑ PM)  • Uses assets efficiently (↑ AT)  • Employs more leverage (↑ FL)</a:t>
            </a:r>
            <a:endParaRPr lang="en-US" sz="1200" dirty="0"/>
          </a:p>
        </p:txBody>
      </p:sp>
    </p:spTree>
    <p:extLst>
      <p:ext uri="{BB962C8B-B14F-4D97-AF65-F5344CB8AC3E}">
        <p14:creationId xmlns:p14="http://schemas.microsoft.com/office/powerpoint/2010/main" val="12046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animBg="1"/>
      <p:bldP spid="34" grpId="0" animBg="1"/>
      <p:bldP spid="35"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43CF-EF27-556E-0DD7-B612C2A6D20C}"/>
            </a:ext>
          </a:extLst>
        </p:cNvPr>
        <p:cNvGrpSpPr/>
        <p:nvPr/>
      </p:nvGrpSpPr>
      <p:grpSpPr>
        <a:xfrm>
          <a:off x="0" y="0"/>
          <a:ext cx="0" cy="0"/>
          <a:chOff x="0" y="0"/>
          <a:chExt cx="0" cy="0"/>
        </a:xfrm>
      </p:grpSpPr>
      <p:sp>
        <p:nvSpPr>
          <p:cNvPr id="47" name="Shape 22">
            <a:extLst>
              <a:ext uri="{FF2B5EF4-FFF2-40B4-BE49-F238E27FC236}">
                <a16:creationId xmlns:a16="http://schemas.microsoft.com/office/drawing/2014/main" id="{99D20276-4334-686E-CC60-90FEA9B8027E}"/>
              </a:ext>
            </a:extLst>
          </p:cNvPr>
          <p:cNvSpPr/>
          <p:nvPr/>
        </p:nvSpPr>
        <p:spPr>
          <a:xfrm>
            <a:off x="621322" y="3414191"/>
            <a:ext cx="10961078" cy="1758439"/>
          </a:xfrm>
          <a:prstGeom prst="rect">
            <a:avLst/>
          </a:prstGeom>
          <a:solidFill>
            <a:srgbClr val="F3F4F6"/>
          </a:solidFill>
          <a:ln>
            <a:solidFill>
              <a:schemeClr val="bg1">
                <a:lumMod val="50000"/>
              </a:schemeClr>
            </a:solidFill>
          </a:ln>
        </p:spPr>
        <p:txBody>
          <a:bodyPr/>
          <a:lstStyle/>
          <a:p>
            <a:endParaRPr lang="en-US"/>
          </a:p>
        </p:txBody>
      </p:sp>
      <p:sp>
        <p:nvSpPr>
          <p:cNvPr id="7" name="Shape 5">
            <a:extLst>
              <a:ext uri="{FF2B5EF4-FFF2-40B4-BE49-F238E27FC236}">
                <a16:creationId xmlns:a16="http://schemas.microsoft.com/office/drawing/2014/main" id="{19CEC591-8BF9-3119-D7EA-A8FE886F2D06}"/>
              </a:ext>
            </a:extLst>
          </p:cNvPr>
          <p:cNvSpPr/>
          <p:nvPr/>
        </p:nvSpPr>
        <p:spPr>
          <a:xfrm>
            <a:off x="621322" y="2255172"/>
            <a:ext cx="10961078" cy="956951"/>
          </a:xfrm>
          <a:prstGeom prst="rect">
            <a:avLst/>
          </a:prstGeom>
          <a:solidFill>
            <a:srgbClr val="EFF6FF"/>
          </a:solidFill>
          <a:ln w="9525">
            <a:solidFill>
              <a:srgbClr val="3B82F6"/>
            </a:solidFill>
            <a:prstDash val="solid"/>
          </a:ln>
        </p:spPr>
        <p:txBody>
          <a:bodyPr/>
          <a:lstStyle/>
          <a:p>
            <a:endParaRPr lang="en-US" sz="2400" dirty="0"/>
          </a:p>
        </p:txBody>
      </p:sp>
      <p:sp>
        <p:nvSpPr>
          <p:cNvPr id="2" name="Title 1">
            <a:extLst>
              <a:ext uri="{FF2B5EF4-FFF2-40B4-BE49-F238E27FC236}">
                <a16:creationId xmlns:a16="http://schemas.microsoft.com/office/drawing/2014/main" id="{70F1ABB7-F1DE-7068-C2E7-E17326422F74}"/>
              </a:ext>
            </a:extLst>
          </p:cNvPr>
          <p:cNvSpPr>
            <a:spLocks noGrp="1"/>
          </p:cNvSpPr>
          <p:nvPr>
            <p:ph type="title"/>
          </p:nvPr>
        </p:nvSpPr>
        <p:spPr>
          <a:xfrm>
            <a:off x="609600" y="24260"/>
            <a:ext cx="11074400" cy="1143000"/>
          </a:xfrm>
        </p:spPr>
        <p:txBody>
          <a:bodyPr>
            <a:normAutofit/>
          </a:bodyPr>
          <a:lstStyle/>
          <a:p>
            <a:r>
              <a:rPr lang="en-US" dirty="0"/>
              <a:t>How Debt Can Increase ROE</a:t>
            </a:r>
          </a:p>
        </p:txBody>
      </p:sp>
      <p:sp>
        <p:nvSpPr>
          <p:cNvPr id="4" name="Shape 15">
            <a:extLst>
              <a:ext uri="{FF2B5EF4-FFF2-40B4-BE49-F238E27FC236}">
                <a16:creationId xmlns:a16="http://schemas.microsoft.com/office/drawing/2014/main" id="{4B37701C-535C-EA60-A478-1C6935181850}"/>
              </a:ext>
            </a:extLst>
          </p:cNvPr>
          <p:cNvSpPr/>
          <p:nvPr/>
        </p:nvSpPr>
        <p:spPr>
          <a:xfrm>
            <a:off x="609600" y="1176995"/>
            <a:ext cx="10972800" cy="792480"/>
          </a:xfrm>
          <a:prstGeom prst="rect">
            <a:avLst/>
          </a:prstGeom>
          <a:solidFill>
            <a:srgbClr val="FDEADA"/>
          </a:solidFill>
          <a:ln w="12700">
            <a:solidFill>
              <a:schemeClr val="accent6">
                <a:lumMod val="75000"/>
              </a:schemeClr>
            </a:solidFill>
            <a:prstDash val="solid"/>
          </a:ln>
        </p:spPr>
        <p:txBody>
          <a:bodyPr/>
          <a:lstStyle/>
          <a:p>
            <a:endParaRPr lang="en-US" sz="2400"/>
          </a:p>
        </p:txBody>
      </p:sp>
      <p:sp>
        <p:nvSpPr>
          <p:cNvPr id="5" name="Text 16">
            <a:extLst>
              <a:ext uri="{FF2B5EF4-FFF2-40B4-BE49-F238E27FC236}">
                <a16:creationId xmlns:a16="http://schemas.microsoft.com/office/drawing/2014/main" id="{0E584571-AABA-3C03-E5DF-E69C560CAECE}"/>
              </a:ext>
            </a:extLst>
          </p:cNvPr>
          <p:cNvSpPr/>
          <p:nvPr/>
        </p:nvSpPr>
        <p:spPr>
          <a:xfrm>
            <a:off x="853440" y="1298915"/>
            <a:ext cx="10363200" cy="548640"/>
          </a:xfrm>
          <a:prstGeom prst="rect">
            <a:avLst/>
          </a:prstGeom>
          <a:noFill/>
          <a:ln/>
        </p:spPr>
        <p:txBody>
          <a:bodyPr wrap="square" rtlCol="0" anchor="ctr"/>
          <a:lstStyle/>
          <a:p>
            <a:r>
              <a:rPr lang="en-US" sz="2400" b="1" dirty="0">
                <a:solidFill>
                  <a:srgbClr val="1E3A5F"/>
                </a:solidFill>
                <a:latin typeface="Arial" panose="020B0604020202020204" pitchFamily="34" charset="0"/>
                <a:ea typeface="Calibri" pitchFamily="34" charset="-122"/>
                <a:cs typeface="Arial" panose="020B0604020202020204" pitchFamily="34" charset="0"/>
              </a:rPr>
              <a:t>Two Engines of Return: Operations and Financing</a:t>
            </a:r>
            <a:endParaRPr lang="en-US" sz="2400" b="1" dirty="0">
              <a:latin typeface="Arial" panose="020B0604020202020204" pitchFamily="34" charset="0"/>
              <a:cs typeface="Arial" panose="020B0604020202020204" pitchFamily="34" charset="0"/>
            </a:endParaRPr>
          </a:p>
        </p:txBody>
      </p:sp>
      <p:sp>
        <p:nvSpPr>
          <p:cNvPr id="6" name="Text 3">
            <a:extLst>
              <a:ext uri="{FF2B5EF4-FFF2-40B4-BE49-F238E27FC236}">
                <a16:creationId xmlns:a16="http://schemas.microsoft.com/office/drawing/2014/main" id="{932161A8-465E-9B6B-D0FB-2DA8D179E19A}"/>
              </a:ext>
            </a:extLst>
          </p:cNvPr>
          <p:cNvSpPr/>
          <p:nvPr/>
        </p:nvSpPr>
        <p:spPr>
          <a:xfrm>
            <a:off x="548640" y="2431364"/>
            <a:ext cx="10972800" cy="609600"/>
          </a:xfrm>
          <a:prstGeom prst="rect">
            <a:avLst/>
          </a:prstGeom>
          <a:noFill/>
          <a:ln/>
        </p:spPr>
        <p:txBody>
          <a:bodyPr wrap="square" rtlCol="0" anchor="ctr"/>
          <a:lstStyle/>
          <a:p>
            <a:pPr algn="ctr"/>
            <a:r>
              <a:rPr lang="en-US" sz="2933" b="1" dirty="0">
                <a:solidFill>
                  <a:schemeClr val="tx2">
                    <a:lumMod val="75000"/>
                  </a:schemeClr>
                </a:solidFill>
                <a:latin typeface="Arial" panose="020B0604020202020204" pitchFamily="34" charset="0"/>
                <a:ea typeface="Calibri" pitchFamily="34" charset="-122"/>
                <a:cs typeface="Arial" panose="020B0604020202020204" pitchFamily="34" charset="0"/>
              </a:rPr>
              <a:t> </a:t>
            </a:r>
            <a:r>
              <a:rPr lang="en-US" sz="4000" b="1" dirty="0">
                <a:solidFill>
                  <a:schemeClr val="tx2">
                    <a:lumMod val="75000"/>
                  </a:schemeClr>
                </a:solidFill>
                <a:latin typeface="Arial" panose="020B0604020202020204" pitchFamily="34" charset="0"/>
                <a:ea typeface="Calibri" pitchFamily="34" charset="-122"/>
                <a:cs typeface="Arial" panose="020B0604020202020204" pitchFamily="34" charset="0"/>
              </a:rPr>
              <a:t>ROE  =  ROA  +</a:t>
            </a:r>
            <a:r>
              <a:rPr lang="en-US" sz="4000" b="1" dirty="0">
                <a:solidFill>
                  <a:schemeClr val="tx1"/>
                </a:solidFill>
                <a:latin typeface="Arial" panose="020B0604020202020204" pitchFamily="34" charset="0"/>
                <a:ea typeface="Calibri" pitchFamily="34" charset="-122"/>
                <a:cs typeface="Arial" panose="020B0604020202020204" pitchFamily="34" charset="0"/>
              </a:rPr>
              <a:t>  </a:t>
            </a:r>
            <a:r>
              <a:rPr lang="en-US" sz="4000" b="1" dirty="0">
                <a:solidFill>
                  <a:srgbClr val="BB9756"/>
                </a:solidFill>
                <a:latin typeface="Arial" panose="020B0604020202020204" pitchFamily="34" charset="0"/>
                <a:ea typeface="Calibri" pitchFamily="34" charset="-122"/>
                <a:cs typeface="Arial" panose="020B0604020202020204" pitchFamily="34" charset="0"/>
              </a:rPr>
              <a:t>ROFL</a:t>
            </a:r>
            <a:endParaRPr lang="en-US" sz="2800" b="1" dirty="0">
              <a:solidFill>
                <a:srgbClr val="BB9756"/>
              </a:solidFill>
              <a:latin typeface="Arial" panose="020B0604020202020204" pitchFamily="34" charset="0"/>
              <a:ea typeface="Calibri" pitchFamily="34" charset="-122"/>
              <a:cs typeface="Arial" panose="020B0604020202020204" pitchFamily="34" charset="0"/>
            </a:endParaRPr>
          </a:p>
        </p:txBody>
      </p:sp>
      <p:pic>
        <p:nvPicPr>
          <p:cNvPr id="9" name="object 3">
            <a:extLst>
              <a:ext uri="{FF2B5EF4-FFF2-40B4-BE49-F238E27FC236}">
                <a16:creationId xmlns:a16="http://schemas.microsoft.com/office/drawing/2014/main" id="{CE55DB66-BCFD-5076-FE46-B015704E8509}"/>
              </a:ext>
            </a:extLst>
          </p:cNvPr>
          <p:cNvPicPr/>
          <p:nvPr/>
        </p:nvPicPr>
        <p:blipFill>
          <a:blip r:embed="rId3" cstate="print"/>
          <a:stretch>
            <a:fillRect/>
          </a:stretch>
        </p:blipFill>
        <p:spPr>
          <a:xfrm>
            <a:off x="1154723" y="3866626"/>
            <a:ext cx="1453663" cy="1219199"/>
          </a:xfrm>
          <a:prstGeom prst="rect">
            <a:avLst/>
          </a:prstGeom>
        </p:spPr>
      </p:pic>
      <p:pic>
        <p:nvPicPr>
          <p:cNvPr id="15" name="object 11">
            <a:extLst>
              <a:ext uri="{FF2B5EF4-FFF2-40B4-BE49-F238E27FC236}">
                <a16:creationId xmlns:a16="http://schemas.microsoft.com/office/drawing/2014/main" id="{67F3AEAC-0D7F-2962-9239-7483A2E98645}"/>
              </a:ext>
            </a:extLst>
          </p:cNvPr>
          <p:cNvPicPr/>
          <p:nvPr/>
        </p:nvPicPr>
        <p:blipFill>
          <a:blip r:embed="rId4" cstate="print"/>
          <a:stretch>
            <a:fillRect/>
          </a:stretch>
        </p:blipFill>
        <p:spPr>
          <a:xfrm>
            <a:off x="9914503" y="3866627"/>
            <a:ext cx="1667897" cy="1219198"/>
          </a:xfrm>
          <a:prstGeom prst="rect">
            <a:avLst/>
          </a:prstGeom>
        </p:spPr>
      </p:pic>
      <p:cxnSp>
        <p:nvCxnSpPr>
          <p:cNvPr id="17" name="Straight Arrow Connector 16">
            <a:extLst>
              <a:ext uri="{FF2B5EF4-FFF2-40B4-BE49-F238E27FC236}">
                <a16:creationId xmlns:a16="http://schemas.microsoft.com/office/drawing/2014/main" id="{A6207B27-CA89-AF33-64B3-A87B26C0FE34}"/>
              </a:ext>
            </a:extLst>
          </p:cNvPr>
          <p:cNvCxnSpPr>
            <a:cxnSpLocks/>
            <a:stCxn id="6" idx="2"/>
          </p:cNvCxnSpPr>
          <p:nvPr/>
        </p:nvCxnSpPr>
        <p:spPr>
          <a:xfrm flipH="1">
            <a:off x="4252830" y="3040964"/>
            <a:ext cx="1782210" cy="830362"/>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 name="object 16">
            <a:extLst>
              <a:ext uri="{FF2B5EF4-FFF2-40B4-BE49-F238E27FC236}">
                <a16:creationId xmlns:a16="http://schemas.microsoft.com/office/drawing/2014/main" id="{EC144CF0-9163-F521-CCBE-4689CF7AB136}"/>
              </a:ext>
            </a:extLst>
          </p:cNvPr>
          <p:cNvSpPr txBox="1"/>
          <p:nvPr/>
        </p:nvSpPr>
        <p:spPr>
          <a:xfrm>
            <a:off x="6818738" y="3866292"/>
            <a:ext cx="3095765" cy="1134926"/>
          </a:xfrm>
          <a:prstGeom prst="rect">
            <a:avLst/>
          </a:prstGeom>
        </p:spPr>
        <p:txBody>
          <a:bodyPr vert="horz" wrap="square" lIns="0" tIns="170815" rIns="0" bIns="0" rtlCol="0">
            <a:spAutoFit/>
          </a:bodyPr>
          <a:lstStyle/>
          <a:p>
            <a:pPr marR="15240" algn="ctr">
              <a:lnSpc>
                <a:spcPct val="100000"/>
              </a:lnSpc>
              <a:spcBef>
                <a:spcPts val="1345"/>
              </a:spcBef>
            </a:pPr>
            <a:r>
              <a:rPr sz="2400" b="1" dirty="0">
                <a:solidFill>
                  <a:srgbClr val="BB9756"/>
                </a:solidFill>
                <a:latin typeface="Arial"/>
                <a:cs typeface="Arial"/>
              </a:rPr>
              <a:t>Financing Strategy</a:t>
            </a:r>
            <a:endParaRPr sz="2400" dirty="0">
              <a:solidFill>
                <a:srgbClr val="BB9756"/>
              </a:solidFill>
              <a:latin typeface="Arial"/>
              <a:cs typeface="Arial"/>
            </a:endParaRPr>
          </a:p>
          <a:p>
            <a:pPr marL="12700" marR="5080" algn="ctr">
              <a:lnSpc>
                <a:spcPct val="102600"/>
              </a:lnSpc>
              <a:spcBef>
                <a:spcPts val="755"/>
              </a:spcBef>
            </a:pPr>
            <a:r>
              <a:rPr sz="1600" dirty="0">
                <a:solidFill>
                  <a:srgbClr val="BB9756"/>
                </a:solidFill>
                <a:latin typeface="Arial"/>
                <a:cs typeface="Arial"/>
              </a:rPr>
              <a:t>Return on Financial Leverage generated by debt.</a:t>
            </a:r>
          </a:p>
        </p:txBody>
      </p:sp>
      <p:cxnSp>
        <p:nvCxnSpPr>
          <p:cNvPr id="21" name="Straight Arrow Connector 20">
            <a:extLst>
              <a:ext uri="{FF2B5EF4-FFF2-40B4-BE49-F238E27FC236}">
                <a16:creationId xmlns:a16="http://schemas.microsoft.com/office/drawing/2014/main" id="{5A51D259-B8AA-1081-7A77-14072DA6F3CE}"/>
              </a:ext>
            </a:extLst>
          </p:cNvPr>
          <p:cNvCxnSpPr>
            <a:cxnSpLocks/>
            <a:endCxn id="19" idx="0"/>
          </p:cNvCxnSpPr>
          <p:nvPr/>
        </p:nvCxnSpPr>
        <p:spPr>
          <a:xfrm>
            <a:off x="7837005" y="3040964"/>
            <a:ext cx="529616" cy="825328"/>
          </a:xfrm>
          <a:prstGeom prst="straightConnector1">
            <a:avLst/>
          </a:prstGeom>
          <a:ln>
            <a:solidFill>
              <a:srgbClr val="BB9756"/>
            </a:solidFill>
            <a:tailEnd type="triangle"/>
          </a:ln>
        </p:spPr>
        <p:style>
          <a:lnRef idx="2">
            <a:schemeClr val="accent1"/>
          </a:lnRef>
          <a:fillRef idx="0">
            <a:schemeClr val="accent1"/>
          </a:fillRef>
          <a:effectRef idx="1">
            <a:schemeClr val="accent1"/>
          </a:effectRef>
          <a:fontRef idx="minor">
            <a:schemeClr val="tx1"/>
          </a:fontRef>
        </p:style>
      </p:cxnSp>
      <p:sp>
        <p:nvSpPr>
          <p:cNvPr id="25" name="Shape 2">
            <a:extLst>
              <a:ext uri="{FF2B5EF4-FFF2-40B4-BE49-F238E27FC236}">
                <a16:creationId xmlns:a16="http://schemas.microsoft.com/office/drawing/2014/main" id="{C3A65F45-CB35-47CB-3AD8-B23049D71240}"/>
              </a:ext>
            </a:extLst>
          </p:cNvPr>
          <p:cNvSpPr/>
          <p:nvPr/>
        </p:nvSpPr>
        <p:spPr>
          <a:xfrm>
            <a:off x="592311" y="5299618"/>
            <a:ext cx="10961078" cy="1463784"/>
          </a:xfrm>
          <a:prstGeom prst="rect">
            <a:avLst/>
          </a:prstGeom>
          <a:solidFill>
            <a:srgbClr val="F0FDF4"/>
          </a:solidFill>
          <a:ln w="9525">
            <a:solidFill>
              <a:srgbClr val="00B050"/>
            </a:solidFill>
            <a:prstDash val="solid"/>
          </a:ln>
        </p:spPr>
        <p:txBody>
          <a:bodyPr/>
          <a:lstStyle/>
          <a:p>
            <a:endParaRPr lang="en-US" b="1" dirty="0">
              <a:solidFill>
                <a:srgbClr val="1F2937"/>
              </a:solidFill>
              <a:latin typeface="Calibri" pitchFamily="34" charset="0"/>
              <a:ea typeface="Calibri" pitchFamily="34" charset="-122"/>
              <a:cs typeface="Calibri" pitchFamily="34" charset="-120"/>
            </a:endParaRPr>
          </a:p>
          <a:p>
            <a:endParaRPr lang="en-US" b="1" dirty="0">
              <a:solidFill>
                <a:srgbClr val="1F2937"/>
              </a:solidFill>
              <a:latin typeface="Calibri" pitchFamily="34" charset="0"/>
              <a:ea typeface="Calibri" pitchFamily="34" charset="-122"/>
              <a:cs typeface="Calibri" pitchFamily="34" charset="-120"/>
            </a:endParaRPr>
          </a:p>
          <a:p>
            <a:r>
              <a:rPr lang="en-US" b="1" dirty="0">
                <a:solidFill>
                  <a:srgbClr val="1F2937"/>
                </a:solidFill>
                <a:latin typeface="Calibri" pitchFamily="34" charset="0"/>
                <a:ea typeface="Calibri" pitchFamily="34" charset="-122"/>
                <a:cs typeface="Calibri" pitchFamily="34" charset="-120"/>
              </a:rPr>
              <a:t>1. Tax Shield: </a:t>
            </a:r>
            <a:r>
              <a:rPr lang="en-US" dirty="0">
                <a:solidFill>
                  <a:srgbClr val="1F2937"/>
                </a:solidFill>
                <a:latin typeface="Calibri" pitchFamily="34" charset="0"/>
                <a:ea typeface="Calibri" pitchFamily="34" charset="-122"/>
                <a:cs typeface="Calibri" pitchFamily="34" charset="-120"/>
              </a:rPr>
              <a:t>Interest is tax-deductible (at 25% tax rate, $1 interest costs only $0.75)</a:t>
            </a:r>
            <a:endParaRPr lang="en-US" dirty="0"/>
          </a:p>
          <a:p>
            <a:r>
              <a:rPr lang="en-US" b="1" dirty="0">
                <a:solidFill>
                  <a:srgbClr val="1F2937"/>
                </a:solidFill>
                <a:latin typeface="Calibri" pitchFamily="34" charset="0"/>
                <a:ea typeface="Calibri" pitchFamily="34" charset="-122"/>
                <a:cs typeface="Calibri" pitchFamily="34" charset="-120"/>
              </a:rPr>
              <a:t>2. Lower Cost: </a:t>
            </a:r>
            <a:r>
              <a:rPr lang="en-US" dirty="0">
                <a:solidFill>
                  <a:srgbClr val="1F2937"/>
                </a:solidFill>
                <a:latin typeface="Calibri" pitchFamily="34" charset="0"/>
                <a:ea typeface="Calibri" pitchFamily="34" charset="-122"/>
                <a:cs typeface="Calibri" pitchFamily="34" charset="-120"/>
              </a:rPr>
              <a:t>Debt is cheaper than equity (lenders have payment priority)</a:t>
            </a:r>
            <a:endParaRPr lang="en-US" dirty="0"/>
          </a:p>
          <a:p>
            <a:r>
              <a:rPr lang="en-US" b="1" dirty="0">
                <a:solidFill>
                  <a:srgbClr val="1F2937"/>
                </a:solidFill>
                <a:latin typeface="Calibri" pitchFamily="34" charset="0"/>
                <a:ea typeface="Calibri" pitchFamily="34" charset="-122"/>
                <a:cs typeface="Calibri" pitchFamily="34" charset="-120"/>
              </a:rPr>
              <a:t>3. Leverage Effect: </a:t>
            </a:r>
            <a:r>
              <a:rPr lang="en-US" dirty="0">
                <a:solidFill>
                  <a:srgbClr val="1F2937"/>
                </a:solidFill>
                <a:latin typeface="Calibri" pitchFamily="34" charset="0"/>
                <a:ea typeface="Calibri" pitchFamily="34" charset="-122"/>
                <a:cs typeface="Calibri" pitchFamily="34" charset="-120"/>
              </a:rPr>
              <a:t>Generate more profit without raising new equity</a:t>
            </a:r>
            <a:endParaRPr lang="en-US" dirty="0"/>
          </a:p>
        </p:txBody>
      </p:sp>
      <p:sp>
        <p:nvSpPr>
          <p:cNvPr id="26" name="Text 3">
            <a:extLst>
              <a:ext uri="{FF2B5EF4-FFF2-40B4-BE49-F238E27FC236}">
                <a16:creationId xmlns:a16="http://schemas.microsoft.com/office/drawing/2014/main" id="{3218F330-8565-E120-9AA0-CEB136F8DDF8}"/>
              </a:ext>
            </a:extLst>
          </p:cNvPr>
          <p:cNvSpPr/>
          <p:nvPr/>
        </p:nvSpPr>
        <p:spPr>
          <a:xfrm>
            <a:off x="702507" y="5299619"/>
            <a:ext cx="10352129" cy="411480"/>
          </a:xfrm>
          <a:prstGeom prst="rect">
            <a:avLst/>
          </a:prstGeom>
          <a:noFill/>
          <a:ln/>
        </p:spPr>
        <p:txBody>
          <a:bodyPr wrap="square" rtlCol="0" anchor="ctr"/>
          <a:lstStyle/>
          <a:p>
            <a:r>
              <a:rPr lang="en-US" sz="2000" b="1" dirty="0">
                <a:solidFill>
                  <a:srgbClr val="1E3A5F"/>
                </a:solidFill>
                <a:latin typeface="Arial" panose="020B0604020202020204" pitchFamily="34" charset="0"/>
                <a:ea typeface="Calibri" pitchFamily="34" charset="-122"/>
                <a:cs typeface="Arial" panose="020B0604020202020204" pitchFamily="34" charset="0"/>
              </a:rPr>
              <a:t>Why Debt Boosts ROE:</a:t>
            </a:r>
            <a:endParaRPr lang="en-US" sz="2000" dirty="0">
              <a:latin typeface="Arial" panose="020B0604020202020204" pitchFamily="34" charset="0"/>
              <a:cs typeface="Arial" panose="020B0604020202020204" pitchFamily="34" charset="0"/>
            </a:endParaRPr>
          </a:p>
        </p:txBody>
      </p:sp>
      <p:sp>
        <p:nvSpPr>
          <p:cNvPr id="37" name="object 15">
            <a:extLst>
              <a:ext uri="{FF2B5EF4-FFF2-40B4-BE49-F238E27FC236}">
                <a16:creationId xmlns:a16="http://schemas.microsoft.com/office/drawing/2014/main" id="{BCF0416F-37CA-9FAA-4C19-3E029D4C55F9}"/>
              </a:ext>
            </a:extLst>
          </p:cNvPr>
          <p:cNvSpPr txBox="1"/>
          <p:nvPr/>
        </p:nvSpPr>
        <p:spPr>
          <a:xfrm>
            <a:off x="2677668" y="3885037"/>
            <a:ext cx="3095765" cy="1182375"/>
          </a:xfrm>
          <a:prstGeom prst="rect">
            <a:avLst/>
          </a:prstGeom>
        </p:spPr>
        <p:txBody>
          <a:bodyPr vert="horz" wrap="square" lIns="0" tIns="190500" rIns="0" bIns="0" rtlCol="0">
            <a:spAutoFit/>
          </a:bodyPr>
          <a:lstStyle/>
          <a:p>
            <a:pPr algn="ctr">
              <a:spcBef>
                <a:spcPts val="1500"/>
              </a:spcBef>
            </a:pPr>
            <a:r>
              <a:rPr sz="2400" b="1" dirty="0">
                <a:solidFill>
                  <a:schemeClr val="accent1">
                    <a:lumMod val="50000"/>
                  </a:schemeClr>
                </a:solidFill>
                <a:latin typeface="Arial"/>
                <a:cs typeface="Arial"/>
              </a:rPr>
              <a:t>Operating Efficiency</a:t>
            </a:r>
            <a:endParaRPr sz="2400" dirty="0">
              <a:solidFill>
                <a:schemeClr val="accent1">
                  <a:lumMod val="50000"/>
                </a:schemeClr>
              </a:solidFill>
              <a:latin typeface="Arial"/>
              <a:cs typeface="Arial"/>
            </a:endParaRPr>
          </a:p>
          <a:p>
            <a:pPr marL="97155" marR="56515" algn="ctr">
              <a:spcBef>
                <a:spcPts val="1045"/>
              </a:spcBef>
            </a:pPr>
            <a:r>
              <a:rPr sz="1600" dirty="0">
                <a:solidFill>
                  <a:schemeClr val="accent1">
                    <a:lumMod val="50000"/>
                  </a:schemeClr>
                </a:solidFill>
                <a:latin typeface="Arial"/>
                <a:cs typeface="Arial"/>
              </a:rPr>
              <a:t>Return on Assets generated by the core business.</a:t>
            </a:r>
          </a:p>
        </p:txBody>
      </p:sp>
    </p:spTree>
    <p:extLst>
      <p:ext uri="{BB962C8B-B14F-4D97-AF65-F5344CB8AC3E}">
        <p14:creationId xmlns:p14="http://schemas.microsoft.com/office/powerpoint/2010/main" val="3639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2" end="2"/>
                                            </p:txEl>
                                          </p:spTgt>
                                        </p:tgtEl>
                                        <p:attrNameLst>
                                          <p:attrName>style.visibility</p:attrName>
                                        </p:attrNameLst>
                                      </p:cBhvr>
                                      <p:to>
                                        <p:strVal val="visible"/>
                                      </p:to>
                                    </p:set>
                                    <p:anim calcmode="lin" valueType="num">
                                      <p:cBhvr additive="base">
                                        <p:cTn id="61"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5">
                                            <p:txEl>
                                              <p:pRg st="3" end="3"/>
                                            </p:txEl>
                                          </p:spTgt>
                                        </p:tgtEl>
                                        <p:attrNameLst>
                                          <p:attrName>style.visibility</p:attrName>
                                        </p:attrNameLst>
                                      </p:cBhvr>
                                      <p:to>
                                        <p:strVal val="visible"/>
                                      </p:to>
                                    </p:set>
                                    <p:anim calcmode="lin" valueType="num">
                                      <p:cBhvr additive="base">
                                        <p:cTn id="6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xEl>
                                              <p:pRg st="4" end="4"/>
                                            </p:txEl>
                                          </p:spTgt>
                                        </p:tgtEl>
                                        <p:attrNameLst>
                                          <p:attrName>style.visibility</p:attrName>
                                        </p:attrNameLst>
                                      </p:cBhvr>
                                      <p:to>
                                        <p:strVal val="visible"/>
                                      </p:to>
                                    </p:set>
                                    <p:anim calcmode="lin" valueType="num">
                                      <p:cBhvr additive="base">
                                        <p:cTn id="69"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19" grpId="0"/>
      <p:bldP spid="2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1D24-1771-E1A5-58B5-DF166AC65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E4B6C-B4AD-8307-8571-9C1E2D78736F}"/>
              </a:ext>
            </a:extLst>
          </p:cNvPr>
          <p:cNvSpPr>
            <a:spLocks noGrp="1"/>
          </p:cNvSpPr>
          <p:nvPr>
            <p:ph type="title"/>
          </p:nvPr>
        </p:nvSpPr>
        <p:spPr>
          <a:xfrm>
            <a:off x="609600" y="274638"/>
            <a:ext cx="10972800" cy="1143000"/>
          </a:xfrm>
        </p:spPr>
        <p:txBody>
          <a:bodyPr anchor="ctr">
            <a:normAutofit/>
          </a:bodyPr>
          <a:lstStyle/>
          <a:p>
            <a:pPr algn="l"/>
            <a:r>
              <a:rPr lang="en-US" dirty="0"/>
              <a:t>Capital Structure and ROE</a:t>
            </a:r>
          </a:p>
        </p:txBody>
      </p:sp>
      <p:grpSp>
        <p:nvGrpSpPr>
          <p:cNvPr id="22" name="Group 21">
            <a:extLst>
              <a:ext uri="{FF2B5EF4-FFF2-40B4-BE49-F238E27FC236}">
                <a16:creationId xmlns:a16="http://schemas.microsoft.com/office/drawing/2014/main" id="{F7061C96-B54C-3DDC-DA04-8AED73341BD7}"/>
              </a:ext>
            </a:extLst>
          </p:cNvPr>
          <p:cNvGrpSpPr/>
          <p:nvPr/>
        </p:nvGrpSpPr>
        <p:grpSpPr>
          <a:xfrm>
            <a:off x="5341034" y="1624216"/>
            <a:ext cx="6241366" cy="3481477"/>
            <a:chOff x="668215" y="1605710"/>
            <a:chExt cx="10972800" cy="5200389"/>
          </a:xfrm>
        </p:grpSpPr>
        <p:pic>
          <p:nvPicPr>
            <p:cNvPr id="8" name="Picture 7">
              <a:extLst>
                <a:ext uri="{FF2B5EF4-FFF2-40B4-BE49-F238E27FC236}">
                  <a16:creationId xmlns:a16="http://schemas.microsoft.com/office/drawing/2014/main" id="{E0CDEAFD-7612-95AE-B10A-1C8FDBB14FD6}"/>
                </a:ext>
              </a:extLst>
            </p:cNvPr>
            <p:cNvPicPr>
              <a:picLocks noChangeAspect="1"/>
            </p:cNvPicPr>
            <p:nvPr/>
          </p:nvPicPr>
          <p:blipFill>
            <a:blip r:embed="rId3"/>
            <a:srcRect t="5878"/>
            <a:stretch>
              <a:fillRect/>
            </a:stretch>
          </p:blipFill>
          <p:spPr>
            <a:xfrm>
              <a:off x="668215" y="1822938"/>
              <a:ext cx="10972800" cy="4983161"/>
            </a:xfrm>
            <a:prstGeom prst="rect">
              <a:avLst/>
            </a:prstGeom>
            <a:noFill/>
          </p:spPr>
        </p:pic>
        <p:sp>
          <p:nvSpPr>
            <p:cNvPr id="13" name="Arrow: Curved Down 12">
              <a:extLst>
                <a:ext uri="{FF2B5EF4-FFF2-40B4-BE49-F238E27FC236}">
                  <a16:creationId xmlns:a16="http://schemas.microsoft.com/office/drawing/2014/main" id="{1B977097-CF13-0904-CB4C-3DBF44C0A10F}"/>
                </a:ext>
              </a:extLst>
            </p:cNvPr>
            <p:cNvSpPr/>
            <p:nvPr/>
          </p:nvSpPr>
          <p:spPr>
            <a:xfrm>
              <a:off x="4607170" y="1605710"/>
              <a:ext cx="6353907" cy="1004033"/>
            </a:xfrm>
            <a:prstGeom prst="curvedDownArrow">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813498-0752-1552-696F-4BA7F6F09061}"/>
                    </a:ext>
                  </a:extLst>
                </p:cNvPr>
                <p:cNvSpPr txBox="1"/>
                <p:nvPr/>
              </p:nvSpPr>
              <p:spPr>
                <a:xfrm>
                  <a:off x="4402486" y="4314517"/>
                  <a:ext cx="2532177" cy="1099725"/>
                </a:xfrm>
                <a:prstGeom prst="rect">
                  <a:avLst/>
                </a:prstGeom>
                <a:noFill/>
              </p:spPr>
              <p:txBody>
                <a:bodyPr wrap="square" lIns="0" tIns="0" rIns="0" bIns="0" rtlCol="0">
                  <a:spAutoFit/>
                </a:bodyPr>
                <a:lstStyle/>
                <a:p>
                  <a:pPr defTabSz="246888">
                    <a:spcAft>
                      <a:spcPts val="600"/>
                    </a:spcAft>
                  </a:pPr>
                  <a:r>
                    <a:rPr lang="en-US" sz="1400" b="1" kern="1200" dirty="0">
                      <a:solidFill>
                        <a:schemeClr val="accent1">
                          <a:lumMod val="50000"/>
                        </a:schemeClr>
                      </a:solidFill>
                    </a:rPr>
                    <a:t>ROE = </a:t>
                  </a:r>
                  <a14:m>
                    <m:oMath xmlns:m="http://schemas.openxmlformats.org/officeDocument/2006/math">
                      <m:f>
                        <m:fPr>
                          <m:ctrlPr>
                            <a:rPr lang="en-US" sz="1400" b="1" i="1" kern="1200">
                              <a:solidFill>
                                <a:schemeClr val="accent1">
                                  <a:lumMod val="50000"/>
                                </a:schemeClr>
                              </a:solidFill>
                              <a:latin typeface="Cambria Math" panose="02040503050406030204" pitchFamily="18" charset="0"/>
                            </a:rPr>
                          </m:ctrlPr>
                        </m:fPr>
                        <m:num>
                          <m:r>
                            <a:rPr lang="en-US" sz="1400" b="1" i="1" kern="1200">
                              <a:solidFill>
                                <a:schemeClr val="accent1">
                                  <a:lumMod val="50000"/>
                                </a:schemeClr>
                              </a:solidFill>
                              <a:latin typeface="Cambria Math" panose="02040503050406030204" pitchFamily="18" charset="0"/>
                            </a:rPr>
                            <m:t>$</m:t>
                          </m:r>
                          <m:r>
                            <a:rPr lang="en-US" sz="1400" b="1" i="1" kern="1200">
                              <a:solidFill>
                                <a:schemeClr val="accent1">
                                  <a:lumMod val="50000"/>
                                </a:schemeClr>
                              </a:solidFill>
                              <a:latin typeface="Cambria Math" panose="02040503050406030204" pitchFamily="18" charset="0"/>
                            </a:rPr>
                            <m:t>𝟏𝟎𝟎</m:t>
                          </m:r>
                        </m:num>
                        <m:den>
                          <m:r>
                            <a:rPr lang="en-US" sz="1400" b="1" i="1" kern="1200">
                              <a:solidFill>
                                <a:schemeClr val="accent1">
                                  <a:lumMod val="50000"/>
                                </a:schemeClr>
                              </a:solidFill>
                              <a:latin typeface="Cambria Math" panose="02040503050406030204" pitchFamily="18" charset="0"/>
                            </a:rPr>
                            <m:t>$</m:t>
                          </m:r>
                          <m:r>
                            <a:rPr lang="en-US" sz="1400" b="1" i="1" kern="1200">
                              <a:solidFill>
                                <a:schemeClr val="accent1">
                                  <a:lumMod val="50000"/>
                                </a:schemeClr>
                              </a:solidFill>
                              <a:latin typeface="Cambria Math" panose="02040503050406030204" pitchFamily="18" charset="0"/>
                            </a:rPr>
                            <m:t>𝟏𝟎𝟎𝟎</m:t>
                          </m:r>
                        </m:den>
                      </m:f>
                    </m:oMath>
                  </a14:m>
                  <a:endParaRPr lang="en-US" sz="1400" b="1" dirty="0">
                    <a:cs typeface="Arial" panose="020B0604020202020204" pitchFamily="34" charset="0"/>
                  </a:endParaRPr>
                </a:p>
                <a:p>
                  <a:pPr defTabSz="246888">
                    <a:spcAft>
                      <a:spcPts val="600"/>
                    </a:spcAft>
                  </a:pPr>
                  <a:r>
                    <a:rPr lang="en-US" sz="1400" b="1" dirty="0">
                      <a:solidFill>
                        <a:schemeClr val="accent1">
                          <a:lumMod val="50000"/>
                        </a:schemeClr>
                      </a:solidFill>
                    </a:rPr>
                    <a:t>ROA = </a:t>
                  </a:r>
                  <a14:m>
                    <m:oMath xmlns:m="http://schemas.openxmlformats.org/officeDocument/2006/math">
                      <m:f>
                        <m:fPr>
                          <m:ctrlPr>
                            <a:rPr lang="en-US" sz="1400" b="1" i="1">
                              <a:solidFill>
                                <a:schemeClr val="accent1">
                                  <a:lumMod val="50000"/>
                                </a:schemeClr>
                              </a:solidFill>
                              <a:latin typeface="Cambria Math" panose="02040503050406030204" pitchFamily="18" charset="0"/>
                            </a:rPr>
                          </m:ctrlPr>
                        </m:fPr>
                        <m:num>
                          <m:r>
                            <a:rPr lang="en-US" sz="1400" b="1" i="1">
                              <a:solidFill>
                                <a:schemeClr val="accent1">
                                  <a:lumMod val="50000"/>
                                </a:schemeClr>
                              </a:solidFill>
                              <a:latin typeface="Cambria Math" panose="02040503050406030204" pitchFamily="18" charset="0"/>
                            </a:rPr>
                            <m:t>$</m:t>
                          </m:r>
                          <m:r>
                            <a:rPr lang="en-US" sz="1400" b="1" i="1">
                              <a:solidFill>
                                <a:schemeClr val="accent1">
                                  <a:lumMod val="50000"/>
                                </a:schemeClr>
                              </a:solidFill>
                              <a:latin typeface="Cambria Math" panose="02040503050406030204" pitchFamily="18" charset="0"/>
                            </a:rPr>
                            <m:t>𝟏𝟎𝟎</m:t>
                          </m:r>
                        </m:num>
                        <m:den>
                          <m:r>
                            <a:rPr lang="en-US" sz="1400" b="1" i="1">
                              <a:solidFill>
                                <a:schemeClr val="accent1">
                                  <a:lumMod val="50000"/>
                                </a:schemeClr>
                              </a:solidFill>
                              <a:latin typeface="Cambria Math" panose="02040503050406030204" pitchFamily="18" charset="0"/>
                            </a:rPr>
                            <m:t>$</m:t>
                          </m:r>
                          <m:r>
                            <a:rPr lang="en-US" sz="1400" b="1" i="1">
                              <a:solidFill>
                                <a:schemeClr val="accent1">
                                  <a:lumMod val="50000"/>
                                </a:schemeClr>
                              </a:solidFill>
                              <a:latin typeface="Cambria Math" panose="02040503050406030204" pitchFamily="18" charset="0"/>
                            </a:rPr>
                            <m:t>𝟏𝟎𝟎𝟎</m:t>
                          </m:r>
                        </m:den>
                      </m:f>
                    </m:oMath>
                  </a14:m>
                  <a:endParaRPr lang="en-US" sz="1400" b="1" dirty="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AC813498-0752-1552-696F-4BA7F6F09061}"/>
                    </a:ext>
                  </a:extLst>
                </p:cNvPr>
                <p:cNvSpPr txBox="1">
                  <a:spLocks noRot="1" noChangeAspect="1" noMove="1" noResize="1" noEditPoints="1" noAdjustHandles="1" noChangeArrowheads="1" noChangeShapeType="1" noTextEdit="1"/>
                </p:cNvSpPr>
                <p:nvPr/>
              </p:nvSpPr>
              <p:spPr>
                <a:xfrm>
                  <a:off x="4402486" y="4314517"/>
                  <a:ext cx="2532177" cy="1099725"/>
                </a:xfrm>
                <a:prstGeom prst="rect">
                  <a:avLst/>
                </a:prstGeom>
                <a:blipFill>
                  <a:blip r:embed="rId4"/>
                  <a:stretch>
                    <a:fillRect l="-7627" t="-826"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C1F047-C0D6-55EF-5F24-59F8E6835C3D}"/>
                    </a:ext>
                  </a:extLst>
                </p:cNvPr>
                <p:cNvSpPr txBox="1"/>
                <p:nvPr/>
              </p:nvSpPr>
              <p:spPr>
                <a:xfrm>
                  <a:off x="9806825" y="4314517"/>
                  <a:ext cx="1611450" cy="1790669"/>
                </a:xfrm>
                <a:prstGeom prst="rect">
                  <a:avLst/>
                </a:prstGeom>
                <a:noFill/>
              </p:spPr>
              <p:txBody>
                <a:bodyPr wrap="square" lIns="0" tIns="0" rIns="0" bIns="0" rtlCol="0">
                  <a:spAutoFit/>
                </a:bodyPr>
                <a:lstStyle/>
                <a:p>
                  <a:pPr defTabSz="246888">
                    <a:spcAft>
                      <a:spcPts val="600"/>
                    </a:spcAft>
                  </a:pPr>
                  <a14:m>
                    <m:oMathPara xmlns:m="http://schemas.openxmlformats.org/officeDocument/2006/math">
                      <m:oMathParaPr>
                        <m:jc m:val="centerGroup"/>
                      </m:oMathParaPr>
                      <m:oMath xmlns:m="http://schemas.openxmlformats.org/officeDocument/2006/math">
                        <m:r>
                          <m:rPr>
                            <m:nor/>
                          </m:rPr>
                          <a:rPr lang="en-US" sz="1200" b="1" kern="1200" dirty="0" smtClean="0">
                            <a:solidFill>
                              <a:schemeClr val="accent1">
                                <a:lumMod val="50000"/>
                              </a:schemeClr>
                            </a:solidFill>
                          </a:rPr>
                          <m:t>ROE</m:t>
                        </m:r>
                        <m:r>
                          <m:rPr>
                            <m:nor/>
                          </m:rPr>
                          <a:rPr lang="en-US" sz="1200" b="1" kern="1200" dirty="0" smtClean="0">
                            <a:solidFill>
                              <a:schemeClr val="accent1">
                                <a:lumMod val="50000"/>
                              </a:schemeClr>
                            </a:solidFill>
                          </a:rPr>
                          <m:t> = </m:t>
                        </m:r>
                        <m:f>
                          <m:fPr>
                            <m:ctrlPr>
                              <a:rPr lang="en-US" sz="1200" b="1" i="1" kern="1200">
                                <a:solidFill>
                                  <a:schemeClr val="accent1">
                                    <a:lumMod val="50000"/>
                                  </a:schemeClr>
                                </a:solidFill>
                                <a:latin typeface="Cambria Math" panose="02040503050406030204" pitchFamily="18" charset="0"/>
                              </a:rPr>
                            </m:ctrlPr>
                          </m:fPr>
                          <m:num>
                            <m:r>
                              <a:rPr lang="en-US" sz="1200" b="1" kern="1200">
                                <a:solidFill>
                                  <a:schemeClr val="accent1">
                                    <a:lumMod val="50000"/>
                                  </a:schemeClr>
                                </a:solidFill>
                                <a:latin typeface="Cambria Math" panose="02040503050406030204" pitchFamily="18" charset="0"/>
                              </a:rPr>
                              <m:t>$</m:t>
                            </m:r>
                            <m:r>
                              <a:rPr lang="en-US" sz="1200" b="1" kern="1200">
                                <a:solidFill>
                                  <a:schemeClr val="accent1">
                                    <a:lumMod val="50000"/>
                                  </a:schemeClr>
                                </a:solidFill>
                                <a:latin typeface="Cambria Math" panose="02040503050406030204" pitchFamily="18" charset="0"/>
                              </a:rPr>
                              <m:t>𝟖𝟎</m:t>
                            </m:r>
                          </m:num>
                          <m:den>
                            <m:r>
                              <a:rPr lang="en-US" sz="1200" b="1" kern="1200">
                                <a:solidFill>
                                  <a:schemeClr val="accent1">
                                    <a:lumMod val="50000"/>
                                  </a:schemeClr>
                                </a:solidFill>
                                <a:latin typeface="Cambria Math" panose="02040503050406030204" pitchFamily="18" charset="0"/>
                              </a:rPr>
                              <m:t>$</m:t>
                            </m:r>
                            <m:r>
                              <a:rPr lang="en-US" sz="1200" b="1" kern="1200">
                                <a:solidFill>
                                  <a:schemeClr val="accent1">
                                    <a:lumMod val="50000"/>
                                  </a:schemeClr>
                                </a:solidFill>
                                <a:latin typeface="Cambria Math" panose="02040503050406030204" pitchFamily="18" charset="0"/>
                              </a:rPr>
                              <m:t>𝟓𝟎𝟎</m:t>
                            </m:r>
                          </m:den>
                        </m:f>
                      </m:oMath>
                    </m:oMathPara>
                  </a14:m>
                  <a:endParaRPr lang="en-US" sz="1200" b="1" dirty="0">
                    <a:cs typeface="Arial" panose="020B0604020202020204" pitchFamily="34" charset="0"/>
                  </a:endParaRPr>
                </a:p>
                <a:p>
                  <a:pPr defTabSz="246888">
                    <a:spcAft>
                      <a:spcPts val="600"/>
                    </a:spcAft>
                  </a:pPr>
                  <a14:m>
                    <m:oMathPara xmlns:m="http://schemas.openxmlformats.org/officeDocument/2006/math">
                      <m:oMathParaPr>
                        <m:jc m:val="centerGroup"/>
                      </m:oMathParaPr>
                      <m:oMath xmlns:m="http://schemas.openxmlformats.org/officeDocument/2006/math">
                        <m:r>
                          <m:rPr>
                            <m:nor/>
                          </m:rPr>
                          <a:rPr lang="en-US" sz="1200" b="1" dirty="0">
                            <a:solidFill>
                              <a:schemeClr val="accent1">
                                <a:lumMod val="50000"/>
                              </a:schemeClr>
                            </a:solidFill>
                          </a:rPr>
                          <m:t>RO</m:t>
                        </m:r>
                        <m:r>
                          <m:rPr>
                            <m:nor/>
                          </m:rPr>
                          <a:rPr lang="en-US" sz="1200" b="1" i="0" dirty="0" smtClean="0">
                            <a:solidFill>
                              <a:schemeClr val="accent1">
                                <a:lumMod val="50000"/>
                              </a:schemeClr>
                            </a:solidFill>
                          </a:rPr>
                          <m:t>A</m:t>
                        </m:r>
                        <m:r>
                          <m:rPr>
                            <m:nor/>
                          </m:rPr>
                          <a:rPr lang="en-US" sz="1200" b="1" dirty="0">
                            <a:solidFill>
                              <a:schemeClr val="accent1">
                                <a:lumMod val="50000"/>
                              </a:schemeClr>
                            </a:solidFill>
                          </a:rPr>
                          <m:t> = </m:t>
                        </m:r>
                        <m:f>
                          <m:fPr>
                            <m:ctrlPr>
                              <a:rPr lang="en-US" sz="1200" b="1" i="1">
                                <a:solidFill>
                                  <a:schemeClr val="accent1">
                                    <a:lumMod val="50000"/>
                                  </a:schemeClr>
                                </a:solidFill>
                                <a:latin typeface="Cambria Math" panose="02040503050406030204" pitchFamily="18" charset="0"/>
                              </a:rPr>
                            </m:ctrlPr>
                          </m:fPr>
                          <m:num>
                            <m:r>
                              <a:rPr lang="en-US" sz="1200" b="1">
                                <a:solidFill>
                                  <a:schemeClr val="accent1">
                                    <a:lumMod val="50000"/>
                                  </a:schemeClr>
                                </a:solidFill>
                                <a:latin typeface="Cambria Math" panose="02040503050406030204" pitchFamily="18" charset="0"/>
                              </a:rPr>
                              <m:t>$</m:t>
                            </m:r>
                            <m:r>
                              <a:rPr lang="en-US" sz="1200" b="1" i="0" smtClean="0">
                                <a:solidFill>
                                  <a:schemeClr val="accent1">
                                    <a:lumMod val="50000"/>
                                  </a:schemeClr>
                                </a:solidFill>
                                <a:latin typeface="Cambria Math" panose="02040503050406030204" pitchFamily="18" charset="0"/>
                              </a:rPr>
                              <m:t>𝟏𝟎</m:t>
                            </m:r>
                            <m:r>
                              <a:rPr lang="en-US" sz="1200" b="1">
                                <a:solidFill>
                                  <a:schemeClr val="accent1">
                                    <a:lumMod val="50000"/>
                                  </a:schemeClr>
                                </a:solidFill>
                                <a:latin typeface="Cambria Math" panose="02040503050406030204" pitchFamily="18" charset="0"/>
                              </a:rPr>
                              <m:t>𝟎</m:t>
                            </m:r>
                          </m:num>
                          <m:den>
                            <m:r>
                              <a:rPr lang="en-US" sz="1200" b="1">
                                <a:solidFill>
                                  <a:schemeClr val="accent1">
                                    <a:lumMod val="50000"/>
                                  </a:schemeClr>
                                </a:solidFill>
                                <a:latin typeface="Cambria Math" panose="02040503050406030204" pitchFamily="18" charset="0"/>
                              </a:rPr>
                              <m:t>$</m:t>
                            </m:r>
                            <m:r>
                              <a:rPr lang="en-US" sz="1200" b="1" i="0" smtClean="0">
                                <a:solidFill>
                                  <a:schemeClr val="accent1">
                                    <a:lumMod val="50000"/>
                                  </a:schemeClr>
                                </a:solidFill>
                                <a:latin typeface="Cambria Math" panose="02040503050406030204" pitchFamily="18" charset="0"/>
                              </a:rPr>
                              <m:t>𝟏𝟎</m:t>
                            </m:r>
                            <m:r>
                              <a:rPr lang="en-US" sz="1200" b="1">
                                <a:solidFill>
                                  <a:schemeClr val="accent1">
                                    <a:lumMod val="50000"/>
                                  </a:schemeClr>
                                </a:solidFill>
                                <a:latin typeface="Cambria Math" panose="02040503050406030204" pitchFamily="18" charset="0"/>
                              </a:rPr>
                              <m:t>𝟎𝟎</m:t>
                            </m:r>
                          </m:den>
                        </m:f>
                      </m:oMath>
                    </m:oMathPara>
                  </a14:m>
                  <a:endParaRPr lang="en-US" sz="1200" b="1" dirty="0">
                    <a:cs typeface="Arial" panose="020B0604020202020204" pitchFamily="34" charset="0"/>
                  </a:endParaRPr>
                </a:p>
                <a:p>
                  <a:pPr defTabSz="246888">
                    <a:spcAft>
                      <a:spcPts val="600"/>
                    </a:spcAft>
                  </a:pPr>
                  <a:endParaRPr lang="en-US" sz="2000" b="1"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56C1F047-C0D6-55EF-5F24-59F8E6835C3D}"/>
                    </a:ext>
                  </a:extLst>
                </p:cNvPr>
                <p:cNvSpPr txBox="1">
                  <a:spLocks noRot="1" noChangeAspect="1" noMove="1" noResize="1" noEditPoints="1" noAdjustHandles="1" noChangeArrowheads="1" noChangeShapeType="1" noTextEdit="1"/>
                </p:cNvSpPr>
                <p:nvPr/>
              </p:nvSpPr>
              <p:spPr>
                <a:xfrm>
                  <a:off x="9806825" y="4314517"/>
                  <a:ext cx="1611450" cy="1790669"/>
                </a:xfrm>
                <a:prstGeom prst="rect">
                  <a:avLst/>
                </a:prstGeom>
                <a:blipFill>
                  <a:blip r:embed="rId5"/>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81C45A25-47A4-33E6-5D92-0CE69EAF4A3F}"/>
                </a:ext>
              </a:extLst>
            </p:cNvPr>
            <p:cNvSpPr/>
            <p:nvPr/>
          </p:nvSpPr>
          <p:spPr>
            <a:xfrm>
              <a:off x="9827102" y="2584700"/>
              <a:ext cx="1775575" cy="366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400CE5-06BF-B657-813E-AA797F3334CD}"/>
                </a:ext>
              </a:extLst>
            </p:cNvPr>
            <p:cNvSpPr/>
            <p:nvPr/>
          </p:nvSpPr>
          <p:spPr>
            <a:xfrm>
              <a:off x="7256584" y="2598021"/>
              <a:ext cx="2532179" cy="366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Shape 6">
            <a:extLst>
              <a:ext uri="{FF2B5EF4-FFF2-40B4-BE49-F238E27FC236}">
                <a16:creationId xmlns:a16="http://schemas.microsoft.com/office/drawing/2014/main" id="{F55043F2-1549-327A-26DC-812EFEA2B747}"/>
              </a:ext>
            </a:extLst>
          </p:cNvPr>
          <p:cNvSpPr/>
          <p:nvPr/>
        </p:nvSpPr>
        <p:spPr>
          <a:xfrm>
            <a:off x="486249" y="1505855"/>
            <a:ext cx="4883834" cy="4506283"/>
          </a:xfrm>
          <a:prstGeom prst="rect">
            <a:avLst/>
          </a:prstGeom>
          <a:solidFill>
            <a:srgbClr val="F0FDF4"/>
          </a:solidFill>
          <a:ln w="12700">
            <a:solidFill>
              <a:srgbClr val="16A34A"/>
            </a:solidFill>
            <a:prstDash val="solid"/>
          </a:ln>
        </p:spPr>
        <p:txBody>
          <a:bodyPr/>
          <a:lstStyle/>
          <a:p>
            <a:endParaRPr lang="en-US" dirty="0"/>
          </a:p>
        </p:txBody>
      </p:sp>
      <p:sp>
        <p:nvSpPr>
          <p:cNvPr id="34" name="Text 7">
            <a:extLst>
              <a:ext uri="{FF2B5EF4-FFF2-40B4-BE49-F238E27FC236}">
                <a16:creationId xmlns:a16="http://schemas.microsoft.com/office/drawing/2014/main" id="{551AE54A-B9A8-6161-DF0E-FD1C714E74E2}"/>
              </a:ext>
            </a:extLst>
          </p:cNvPr>
          <p:cNvSpPr/>
          <p:nvPr/>
        </p:nvSpPr>
        <p:spPr>
          <a:xfrm>
            <a:off x="548640" y="1624217"/>
            <a:ext cx="3840480" cy="704108"/>
          </a:xfrm>
          <a:prstGeom prst="rect">
            <a:avLst/>
          </a:prstGeom>
          <a:noFill/>
          <a:ln/>
        </p:spPr>
        <p:txBody>
          <a:bodyPr wrap="square" rtlCol="0" anchor="ctr"/>
          <a:lstStyle/>
          <a:p>
            <a:pPr marL="0" indent="0">
              <a:buNone/>
            </a:pPr>
            <a:r>
              <a:rPr lang="en-US" b="1" dirty="0">
                <a:solidFill>
                  <a:srgbClr val="16A34A"/>
                </a:solidFill>
                <a:latin typeface="Arial" panose="020B0604020202020204" pitchFamily="34" charset="0"/>
                <a:ea typeface="Calibri" pitchFamily="34" charset="-122"/>
                <a:cs typeface="Arial" panose="020B0604020202020204" pitchFamily="34" charset="0"/>
              </a:rPr>
              <a:t>When Leverage Works FOR You</a:t>
            </a:r>
            <a:endParaRPr lang="en-US" dirty="0">
              <a:latin typeface="Arial" panose="020B0604020202020204" pitchFamily="34" charset="0"/>
              <a:cs typeface="Arial" panose="020B0604020202020204" pitchFamily="34" charset="0"/>
            </a:endParaRPr>
          </a:p>
        </p:txBody>
      </p:sp>
      <p:sp>
        <p:nvSpPr>
          <p:cNvPr id="35" name="Text 8">
            <a:extLst>
              <a:ext uri="{FF2B5EF4-FFF2-40B4-BE49-F238E27FC236}">
                <a16:creationId xmlns:a16="http://schemas.microsoft.com/office/drawing/2014/main" id="{81535E0C-AD84-956C-E598-03D34F39AB7C}"/>
              </a:ext>
            </a:extLst>
          </p:cNvPr>
          <p:cNvSpPr/>
          <p:nvPr/>
        </p:nvSpPr>
        <p:spPr>
          <a:xfrm>
            <a:off x="548640" y="2394896"/>
            <a:ext cx="4759053" cy="1454004"/>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When business is performing well, leverage magnifies returns</a:t>
            </a:r>
          </a:p>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i.e., ROA (10%)  &gt;  Interest Rate (4%)</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6" name="Text 9">
            <a:extLst>
              <a:ext uri="{FF2B5EF4-FFF2-40B4-BE49-F238E27FC236}">
                <a16:creationId xmlns:a16="http://schemas.microsoft.com/office/drawing/2014/main" id="{BD344FCB-222B-CEE0-1303-DD8EFB4F8766}"/>
              </a:ext>
            </a:extLst>
          </p:cNvPr>
          <p:cNvSpPr/>
          <p:nvPr/>
        </p:nvSpPr>
        <p:spPr>
          <a:xfrm>
            <a:off x="548641" y="3946529"/>
            <a:ext cx="4821442" cy="2211035"/>
          </a:xfrm>
          <a:prstGeom prst="rect">
            <a:avLst/>
          </a:prstGeom>
          <a:noFill/>
          <a:ln/>
        </p:spPr>
        <p:txBody>
          <a:bodyPr wrap="square" rtlCol="0" anchor="ctr"/>
          <a:lstStyle/>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No Debt</a:t>
            </a:r>
          </a:p>
          <a:p>
            <a:pPr marL="0" indent="0">
              <a:buNone/>
            </a:pP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ROE(10%) = ROA(10%) +ROFL(0%)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ea typeface="Calibri" pitchFamily="34" charset="-122"/>
              <a:cs typeface="Arial" panose="020B0604020202020204" pitchFamily="34" charset="0"/>
            </a:endParaRPr>
          </a:p>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50% Debt</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p>
          <a:p>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ROE(16%) = ROA(10%) +ROFL(6%) </a:t>
            </a:r>
            <a:endParaRPr lang="en-US" dirty="0">
              <a:solidFill>
                <a:schemeClr val="accent1">
                  <a:lumMod val="50000"/>
                </a:schemeClr>
              </a:solidFill>
              <a:latin typeface="Arial" panose="020B0604020202020204" pitchFamily="34" charset="0"/>
              <a:cs typeface="Arial" panose="020B0604020202020204" pitchFamily="34" charset="0"/>
            </a:endParaRPr>
          </a:p>
          <a:p>
            <a:endParaRPr lang="en-US" dirty="0">
              <a:solidFill>
                <a:schemeClr val="accent1">
                  <a:lumMod val="50000"/>
                </a:schemeClr>
              </a:solidFill>
              <a:latin typeface="Arial" panose="020B0604020202020204" pitchFamily="34" charset="0"/>
              <a:cs typeface="Arial" panose="020B0604020202020204" pitchFamily="34" charset="0"/>
            </a:endParaRPr>
          </a:p>
          <a:p>
            <a:r>
              <a:rPr lang="en-US" sz="1400" dirty="0">
                <a:solidFill>
                  <a:srgbClr val="C00000"/>
                </a:solidFill>
                <a:latin typeface="Arial" panose="020B0604020202020204" pitchFamily="34" charset="0"/>
                <a:cs typeface="Arial" panose="020B0604020202020204" pitchFamily="34" charset="0"/>
              </a:rPr>
              <a:t>* </a:t>
            </a:r>
            <a:r>
              <a:rPr lang="en-US" sz="1400" i="1" dirty="0">
                <a:solidFill>
                  <a:srgbClr val="C00000"/>
                </a:solidFill>
                <a:latin typeface="Arial" panose="020B0604020202020204" pitchFamily="34" charset="0"/>
                <a:ea typeface="Calibri" pitchFamily="34" charset="-122"/>
                <a:cs typeface="Arial" panose="020B0604020202020204" pitchFamily="34" charset="0"/>
              </a:rPr>
              <a:t>ROA is unlevered ROA.</a:t>
            </a:r>
            <a:endParaRPr lang="en-U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45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2EAD-85F3-BA78-CCE8-07388EAAF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1A1A5-488B-BAC5-1CC3-C356F645F2EC}"/>
              </a:ext>
            </a:extLst>
          </p:cNvPr>
          <p:cNvSpPr>
            <a:spLocks noGrp="1"/>
          </p:cNvSpPr>
          <p:nvPr>
            <p:ph type="title"/>
          </p:nvPr>
        </p:nvSpPr>
        <p:spPr/>
        <p:txBody>
          <a:bodyPr/>
          <a:lstStyle/>
          <a:p>
            <a:r>
              <a:rPr lang="en-US" dirty="0"/>
              <a:t>Table of Contents</a:t>
            </a:r>
          </a:p>
        </p:txBody>
      </p:sp>
      <p:sp>
        <p:nvSpPr>
          <p:cNvPr id="3" name="Text 3">
            <a:extLst>
              <a:ext uri="{FF2B5EF4-FFF2-40B4-BE49-F238E27FC236}">
                <a16:creationId xmlns:a16="http://schemas.microsoft.com/office/drawing/2014/main" id="{89197BF8-D313-D10E-BCB7-4AF3ACC9DBB5}"/>
              </a:ext>
            </a:extLst>
          </p:cNvPr>
          <p:cNvSpPr/>
          <p:nvPr/>
        </p:nvSpPr>
        <p:spPr>
          <a:xfrm>
            <a:off x="218625"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6" name="Shape 4">
            <a:extLst>
              <a:ext uri="{FF2B5EF4-FFF2-40B4-BE49-F238E27FC236}">
                <a16:creationId xmlns:a16="http://schemas.microsoft.com/office/drawing/2014/main" id="{AA4757A2-1A2F-0048-D359-0CDE6D61434E}"/>
              </a:ext>
            </a:extLst>
          </p:cNvPr>
          <p:cNvSpPr/>
          <p:nvPr/>
        </p:nvSpPr>
        <p:spPr>
          <a:xfrm>
            <a:off x="244025" y="1600201"/>
            <a:ext cx="0" cy="1828800"/>
          </a:xfrm>
          <a:prstGeom prst="line">
            <a:avLst/>
          </a:prstGeom>
          <a:noFill/>
          <a:ln w="38100">
            <a:solidFill>
              <a:srgbClr val="135BD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7" name="Text 5">
            <a:extLst>
              <a:ext uri="{FF2B5EF4-FFF2-40B4-BE49-F238E27FC236}">
                <a16:creationId xmlns:a16="http://schemas.microsoft.com/office/drawing/2014/main" id="{AFC15C91-F424-ED68-3EEB-A7898A7D191E}"/>
              </a:ext>
            </a:extLst>
          </p:cNvPr>
          <p:cNvSpPr/>
          <p:nvPr/>
        </p:nvSpPr>
        <p:spPr>
          <a:xfrm>
            <a:off x="523425" y="1854200"/>
            <a:ext cx="3288654" cy="511350"/>
          </a:xfrm>
          <a:prstGeom prst="rect">
            <a:avLst/>
          </a:prstGeom>
          <a:noFill/>
          <a:ln/>
        </p:spPr>
        <p:txBody>
          <a:bodyPr wrap="square" lIns="0" tIns="0" rIns="0" bIns="0" rtlCol="0" anchor="t"/>
          <a:lstStyle/>
          <a:p>
            <a:pPr>
              <a:lnSpc>
                <a:spcPts val="1777"/>
              </a:lnSpc>
              <a:spcAft>
                <a:spcPts val="1500"/>
              </a:spcAft>
            </a:pPr>
            <a:r>
              <a:rPr lang="en-US" sz="2000" b="1" dirty="0">
                <a:solidFill>
                  <a:srgbClr val="1E3A5F"/>
                </a:solidFill>
                <a:latin typeface="Arial" panose="020B0604020202020204" pitchFamily="34" charset="0"/>
                <a:ea typeface="Georgia" pitchFamily="34" charset="-122"/>
                <a:cs typeface="Arial" panose="020B0604020202020204" pitchFamily="34" charset="0"/>
              </a:rPr>
              <a:t>Vertical &amp; Horizontal Analysis</a:t>
            </a:r>
            <a:endParaRPr lang="en-US" sz="2000" dirty="0">
              <a:latin typeface="Arial" panose="020B0604020202020204" pitchFamily="34" charset="0"/>
              <a:cs typeface="Arial" panose="020B0604020202020204" pitchFamily="34" charset="0"/>
            </a:endParaRPr>
          </a:p>
        </p:txBody>
      </p:sp>
      <p:sp>
        <p:nvSpPr>
          <p:cNvPr id="18" name="Text 6">
            <a:extLst>
              <a:ext uri="{FF2B5EF4-FFF2-40B4-BE49-F238E27FC236}">
                <a16:creationId xmlns:a16="http://schemas.microsoft.com/office/drawing/2014/main" id="{BE193EAC-B0B7-9824-2E49-CD040B35DECD}"/>
              </a:ext>
            </a:extLst>
          </p:cNvPr>
          <p:cNvSpPr/>
          <p:nvPr/>
        </p:nvSpPr>
        <p:spPr>
          <a:xfrm>
            <a:off x="449673" y="2548114"/>
            <a:ext cx="3187448" cy="673552"/>
          </a:xfrm>
          <a:prstGeom prst="rect">
            <a:avLst/>
          </a:prstGeom>
          <a:noFill/>
          <a:ln/>
        </p:spPr>
        <p:txBody>
          <a:bodyPr wrap="square" lIns="127000" tIns="0" rIns="0" bIns="0" rtlCol="0" anchor="t"/>
          <a:lstStyle/>
          <a:p>
            <a:pPr marL="285750" indent="-285750">
              <a:buFont typeface="Arial" panose="020B0604020202020204" pitchFamily="34" charset="0"/>
              <a:buChar char="•"/>
            </a:pPr>
            <a:r>
              <a:rPr lang="en-US" dirty="0">
                <a:latin typeface="Arial" panose="020B0604020202020204" pitchFamily="34" charset="0"/>
                <a:ea typeface="Calibri" pitchFamily="34" charset="-122"/>
                <a:cs typeface="Arial" panose="020B0604020202020204" pitchFamily="34" charset="0"/>
              </a:rPr>
              <a:t>Common-size statements</a:t>
            </a:r>
          </a:p>
          <a:p>
            <a:pPr marL="285750" indent="-285750">
              <a:buFont typeface="Arial" panose="020B0604020202020204" pitchFamily="34" charset="0"/>
              <a:buChar char="•"/>
            </a:pPr>
            <a:r>
              <a:rPr lang="en-US" dirty="0">
                <a:latin typeface="Arial" panose="020B0604020202020204" pitchFamily="34" charset="0"/>
                <a:ea typeface="Calibri" pitchFamily="34" charset="-122"/>
                <a:cs typeface="Arial" panose="020B0604020202020204" pitchFamily="34" charset="0"/>
              </a:rPr>
              <a:t>Trend analysis</a:t>
            </a:r>
            <a:endParaRPr lang="en-US" dirty="0">
              <a:latin typeface="Arial" panose="020B0604020202020204" pitchFamily="34" charset="0"/>
              <a:cs typeface="Arial" panose="020B0604020202020204" pitchFamily="34" charset="0"/>
            </a:endParaRPr>
          </a:p>
        </p:txBody>
      </p:sp>
      <p:sp>
        <p:nvSpPr>
          <p:cNvPr id="19" name="Text 7">
            <a:extLst>
              <a:ext uri="{FF2B5EF4-FFF2-40B4-BE49-F238E27FC236}">
                <a16:creationId xmlns:a16="http://schemas.microsoft.com/office/drawing/2014/main" id="{38BCA306-A4C5-BE64-9578-A3AAE3AB9665}"/>
              </a:ext>
            </a:extLst>
          </p:cNvPr>
          <p:cNvSpPr/>
          <p:nvPr/>
        </p:nvSpPr>
        <p:spPr>
          <a:xfrm>
            <a:off x="4096292"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0" name="Shape 8">
            <a:extLst>
              <a:ext uri="{FF2B5EF4-FFF2-40B4-BE49-F238E27FC236}">
                <a16:creationId xmlns:a16="http://schemas.microsoft.com/office/drawing/2014/main" id="{B32735C2-FB87-818E-3099-B8E86AEBA4F7}"/>
              </a:ext>
            </a:extLst>
          </p:cNvPr>
          <p:cNvSpPr/>
          <p:nvPr/>
        </p:nvSpPr>
        <p:spPr>
          <a:xfrm>
            <a:off x="4096292" y="1600201"/>
            <a:ext cx="0" cy="1828800"/>
          </a:xfrm>
          <a:prstGeom prst="line">
            <a:avLst/>
          </a:prstGeom>
          <a:noFill/>
          <a:ln w="38100">
            <a:solidFill>
              <a:srgbClr val="C9A227"/>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21" name="Text 9">
            <a:extLst>
              <a:ext uri="{FF2B5EF4-FFF2-40B4-BE49-F238E27FC236}">
                <a16:creationId xmlns:a16="http://schemas.microsoft.com/office/drawing/2014/main" id="{138BE15D-5E5A-D2CB-CBB0-31DD491A6A13}"/>
              </a:ext>
            </a:extLst>
          </p:cNvPr>
          <p:cNvSpPr/>
          <p:nvPr/>
        </p:nvSpPr>
        <p:spPr>
          <a:xfrm>
            <a:off x="4375691" y="1854200"/>
            <a:ext cx="3262482" cy="511350"/>
          </a:xfrm>
          <a:prstGeom prst="rect">
            <a:avLst/>
          </a:prstGeom>
          <a:noFill/>
          <a:ln/>
        </p:spPr>
        <p:txBody>
          <a:bodyPr wrap="square" lIns="0" tIns="0" rIns="0" bIns="0" rtlCol="0" anchor="t"/>
          <a:lstStyle/>
          <a:p>
            <a:pPr>
              <a:lnSpc>
                <a:spcPts val="1777"/>
              </a:lnSpc>
              <a:spcAft>
                <a:spcPts val="1500"/>
              </a:spcAft>
            </a:pPr>
            <a:r>
              <a:rPr lang="en-US" sz="2000" b="1" dirty="0">
                <a:solidFill>
                  <a:srgbClr val="1E3A5F"/>
                </a:solidFill>
                <a:latin typeface="Arial" panose="020B0604020202020204" pitchFamily="34" charset="0"/>
                <a:cs typeface="Arial" panose="020B0604020202020204" pitchFamily="34" charset="0"/>
              </a:rPr>
              <a:t>Return on Investment</a:t>
            </a:r>
          </a:p>
        </p:txBody>
      </p:sp>
      <p:sp>
        <p:nvSpPr>
          <p:cNvPr id="22" name="Text 10">
            <a:extLst>
              <a:ext uri="{FF2B5EF4-FFF2-40B4-BE49-F238E27FC236}">
                <a16:creationId xmlns:a16="http://schemas.microsoft.com/office/drawing/2014/main" id="{D9C75F3A-FD6D-A16A-1E4F-E46389AB53A0}"/>
              </a:ext>
            </a:extLst>
          </p:cNvPr>
          <p:cNvSpPr/>
          <p:nvPr/>
        </p:nvSpPr>
        <p:spPr>
          <a:xfrm>
            <a:off x="4306241" y="2479549"/>
            <a:ext cx="3315035" cy="742117"/>
          </a:xfrm>
          <a:prstGeom prst="rect">
            <a:avLst/>
          </a:prstGeom>
          <a:noFill/>
          <a:ln/>
        </p:spPr>
        <p:txBody>
          <a:bodyPr wrap="square" lIns="127000" tIns="0" rIns="0" bIns="0" rtlCol="0" anchor="t"/>
          <a:lstStyle/>
          <a:p>
            <a:pPr marL="285750" indent="-285750">
              <a:buFont typeface="Arial" panose="020B0604020202020204" pitchFamily="34" charset="0"/>
              <a:buChar char="•"/>
            </a:pPr>
            <a:r>
              <a:rPr lang="en-US" dirty="0">
                <a:latin typeface="Arial" panose="020B0604020202020204" pitchFamily="34" charset="0"/>
                <a:ea typeface="Calibri" pitchFamily="34" charset="-122"/>
                <a:cs typeface="Arial" panose="020B0604020202020204" pitchFamily="34" charset="0"/>
              </a:rPr>
              <a:t>ROE, ROA, and ROFL</a:t>
            </a:r>
            <a:endParaRPr lang="en-US" dirty="0">
              <a:latin typeface="Arial" panose="020B0604020202020204" pitchFamily="34" charset="0"/>
              <a:cs typeface="Arial" panose="020B0604020202020204" pitchFamily="34" charset="0"/>
            </a:endParaRPr>
          </a:p>
        </p:txBody>
      </p:sp>
      <p:sp>
        <p:nvSpPr>
          <p:cNvPr id="23" name="Text 11">
            <a:extLst>
              <a:ext uri="{FF2B5EF4-FFF2-40B4-BE49-F238E27FC236}">
                <a16:creationId xmlns:a16="http://schemas.microsoft.com/office/drawing/2014/main" id="{7D8EE236-3981-62F3-7B78-B6C954D500BB}"/>
              </a:ext>
            </a:extLst>
          </p:cNvPr>
          <p:cNvSpPr/>
          <p:nvPr/>
        </p:nvSpPr>
        <p:spPr>
          <a:xfrm>
            <a:off x="7923160"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4" name="Shape 12">
            <a:extLst>
              <a:ext uri="{FF2B5EF4-FFF2-40B4-BE49-F238E27FC236}">
                <a16:creationId xmlns:a16="http://schemas.microsoft.com/office/drawing/2014/main" id="{A244A1C4-7FEC-BDB3-1DC8-279D8BA32C97}"/>
              </a:ext>
            </a:extLst>
          </p:cNvPr>
          <p:cNvSpPr/>
          <p:nvPr/>
        </p:nvSpPr>
        <p:spPr>
          <a:xfrm>
            <a:off x="7948560" y="1600201"/>
            <a:ext cx="0" cy="1828800"/>
          </a:xfrm>
          <a:prstGeom prst="line">
            <a:avLst/>
          </a:prstGeom>
          <a:noFill/>
          <a:ln w="38100">
            <a:solidFill>
              <a:srgbClr val="28A745"/>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25" name="Text 13">
            <a:extLst>
              <a:ext uri="{FF2B5EF4-FFF2-40B4-BE49-F238E27FC236}">
                <a16:creationId xmlns:a16="http://schemas.microsoft.com/office/drawing/2014/main" id="{EA87469B-24C9-17FB-B987-21DEDF9D23F5}"/>
              </a:ext>
            </a:extLst>
          </p:cNvPr>
          <p:cNvSpPr/>
          <p:nvPr/>
        </p:nvSpPr>
        <p:spPr>
          <a:xfrm>
            <a:off x="8227959" y="1854200"/>
            <a:ext cx="3183336" cy="174655"/>
          </a:xfrm>
          <a:prstGeom prst="rect">
            <a:avLst/>
          </a:prstGeom>
          <a:noFill/>
          <a:ln/>
        </p:spPr>
        <p:txBody>
          <a:bodyPr wrap="square" lIns="0" tIns="0" rIns="0" bIns="0" rtlCol="0" anchor="t"/>
          <a:lstStyle/>
          <a:p>
            <a:pPr>
              <a:lnSpc>
                <a:spcPts val="1777"/>
              </a:lnSpc>
              <a:spcAft>
                <a:spcPts val="1500"/>
              </a:spcAft>
            </a:pPr>
            <a:r>
              <a:rPr lang="en-US" sz="2000" b="1" dirty="0">
                <a:solidFill>
                  <a:srgbClr val="1E3A5F"/>
                </a:solidFill>
                <a:latin typeface="Arial" panose="020B0604020202020204" pitchFamily="34" charset="0"/>
                <a:ea typeface="Georgia" pitchFamily="34" charset="-122"/>
                <a:cs typeface="Arial" panose="020B0604020202020204" pitchFamily="34" charset="0"/>
              </a:rPr>
              <a:t>Liquidity &amp; Solvency</a:t>
            </a:r>
            <a:endParaRPr lang="en-US" sz="2000" dirty="0">
              <a:latin typeface="Arial" panose="020B0604020202020204" pitchFamily="34" charset="0"/>
              <a:cs typeface="Arial" panose="020B0604020202020204" pitchFamily="34" charset="0"/>
            </a:endParaRPr>
          </a:p>
        </p:txBody>
      </p:sp>
      <p:sp>
        <p:nvSpPr>
          <p:cNvPr id="26" name="Text 14">
            <a:extLst>
              <a:ext uri="{FF2B5EF4-FFF2-40B4-BE49-F238E27FC236}">
                <a16:creationId xmlns:a16="http://schemas.microsoft.com/office/drawing/2014/main" id="{A0449893-717D-EF4C-6460-791D1AA34AE5}"/>
              </a:ext>
            </a:extLst>
          </p:cNvPr>
          <p:cNvSpPr/>
          <p:nvPr/>
        </p:nvSpPr>
        <p:spPr>
          <a:xfrm>
            <a:off x="8170084" y="2458088"/>
            <a:ext cx="3183335" cy="678518"/>
          </a:xfrm>
          <a:prstGeom prst="rect">
            <a:avLst/>
          </a:prstGeom>
          <a:noFill/>
          <a:ln/>
        </p:spPr>
        <p:txBody>
          <a:bodyPr wrap="square" lIns="127000" tIns="0" rIns="0" bIns="0" rtlCol="0" anchor="t"/>
          <a:lstStyle/>
          <a:p>
            <a:pPr marL="285750" indent="-285750">
              <a:buFont typeface="Arial" panose="020B0604020202020204" pitchFamily="34" charset="0"/>
              <a:buChar char="•"/>
            </a:pPr>
            <a:r>
              <a:rPr lang="en-US" dirty="0">
                <a:latin typeface="Arial" panose="020B0604020202020204" pitchFamily="34" charset="0"/>
                <a:ea typeface="Calibri" pitchFamily="34" charset="-122"/>
                <a:cs typeface="Arial" panose="020B0604020202020204" pitchFamily="34" charset="0"/>
              </a:rPr>
              <a:t>Short-term and long-term financial health</a:t>
            </a:r>
            <a:endParaRPr lang="en-US" dirty="0">
              <a:latin typeface="Arial" panose="020B0604020202020204" pitchFamily="34" charset="0"/>
              <a:cs typeface="Arial" panose="020B0604020202020204" pitchFamily="34" charset="0"/>
            </a:endParaRPr>
          </a:p>
          <a:p>
            <a:pPr marL="285750" indent="-285750">
              <a:lnSpc>
                <a:spcPct val="150000"/>
              </a:lnSpc>
              <a:buSzPct val="1000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hape 17">
            <a:extLst>
              <a:ext uri="{FF2B5EF4-FFF2-40B4-BE49-F238E27FC236}">
                <a16:creationId xmlns:a16="http://schemas.microsoft.com/office/drawing/2014/main" id="{80276774-6307-04FF-1101-169CF34F6D4F}"/>
              </a:ext>
            </a:extLst>
          </p:cNvPr>
          <p:cNvSpPr/>
          <p:nvPr/>
        </p:nvSpPr>
        <p:spPr>
          <a:xfrm>
            <a:off x="1300717" y="4015954"/>
            <a:ext cx="8229599" cy="786812"/>
          </a:xfrm>
          <a:prstGeom prst="rect">
            <a:avLst/>
          </a:prstGeom>
          <a:solidFill>
            <a:schemeClr val="accent2">
              <a:lumMod val="20000"/>
              <a:lumOff val="80000"/>
            </a:schemeClr>
          </a:solidFill>
          <a:ln>
            <a:solidFill>
              <a:schemeClr val="accent2">
                <a:lumMod val="40000"/>
                <a:lumOff val="60000"/>
              </a:schemeClr>
            </a:solidFill>
          </a:ln>
        </p:spPr>
        <p:txBody>
          <a:bodyPr/>
          <a:lstStyle/>
          <a:p>
            <a:endParaRPr lang="en-US"/>
          </a:p>
        </p:txBody>
      </p:sp>
      <p:sp>
        <p:nvSpPr>
          <p:cNvPr id="5" name="Text 18">
            <a:extLst>
              <a:ext uri="{FF2B5EF4-FFF2-40B4-BE49-F238E27FC236}">
                <a16:creationId xmlns:a16="http://schemas.microsoft.com/office/drawing/2014/main" id="{45553459-405E-550D-6563-79E7FAEE2DC0}"/>
              </a:ext>
            </a:extLst>
          </p:cNvPr>
          <p:cNvSpPr/>
          <p:nvPr/>
        </p:nvSpPr>
        <p:spPr>
          <a:xfrm>
            <a:off x="1300717" y="4180760"/>
            <a:ext cx="8229600" cy="4572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Plus: Altman Z-Score  •  Working Capital Analysis  •  Key Ratio Formulas</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8" name="Shape 17">
            <a:extLst>
              <a:ext uri="{FF2B5EF4-FFF2-40B4-BE49-F238E27FC236}">
                <a16:creationId xmlns:a16="http://schemas.microsoft.com/office/drawing/2014/main" id="{F91790DF-D0D8-DD14-266B-05AF0230DE29}"/>
              </a:ext>
            </a:extLst>
          </p:cNvPr>
          <p:cNvSpPr/>
          <p:nvPr/>
        </p:nvSpPr>
        <p:spPr>
          <a:xfrm>
            <a:off x="1321139" y="4960208"/>
            <a:ext cx="8229599" cy="786812"/>
          </a:xfrm>
          <a:prstGeom prst="rect">
            <a:avLst/>
          </a:prstGeom>
          <a:solidFill>
            <a:srgbClr val="EFF6FF"/>
          </a:solidFill>
          <a:ln>
            <a:solidFill>
              <a:srgbClr val="0070C0"/>
            </a:solidFill>
          </a:ln>
        </p:spPr>
        <p:txBody>
          <a:bodyPr/>
          <a:lstStyle/>
          <a:p>
            <a:endParaRPr lang="en-US"/>
          </a:p>
        </p:txBody>
      </p:sp>
      <p:sp>
        <p:nvSpPr>
          <p:cNvPr id="9" name="Text 18">
            <a:extLst>
              <a:ext uri="{FF2B5EF4-FFF2-40B4-BE49-F238E27FC236}">
                <a16:creationId xmlns:a16="http://schemas.microsoft.com/office/drawing/2014/main" id="{01E5A259-F754-F0D9-B3FC-4C07DA97B27C}"/>
              </a:ext>
            </a:extLst>
          </p:cNvPr>
          <p:cNvSpPr/>
          <p:nvPr/>
        </p:nvSpPr>
        <p:spPr>
          <a:xfrm>
            <a:off x="1300716" y="5097540"/>
            <a:ext cx="8229600" cy="4572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Extra: Using Ratios Analyzing and Interpreting Core Operating Activities</a:t>
            </a:r>
          </a:p>
        </p:txBody>
      </p:sp>
    </p:spTree>
    <p:extLst>
      <p:ext uri="{BB962C8B-B14F-4D97-AF65-F5344CB8AC3E}">
        <p14:creationId xmlns:p14="http://schemas.microsoft.com/office/powerpoint/2010/main" val="395065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53D7-0E48-EA2E-289A-510155B9637D}"/>
            </a:ext>
          </a:extLst>
        </p:cNvPr>
        <p:cNvGrpSpPr/>
        <p:nvPr/>
      </p:nvGrpSpPr>
      <p:grpSpPr>
        <a:xfrm>
          <a:off x="0" y="0"/>
          <a:ext cx="0" cy="0"/>
          <a:chOff x="0" y="0"/>
          <a:chExt cx="0" cy="0"/>
        </a:xfrm>
      </p:grpSpPr>
      <p:sp>
        <p:nvSpPr>
          <p:cNvPr id="17" name="Shape 6">
            <a:extLst>
              <a:ext uri="{FF2B5EF4-FFF2-40B4-BE49-F238E27FC236}">
                <a16:creationId xmlns:a16="http://schemas.microsoft.com/office/drawing/2014/main" id="{0281BAAD-8601-CC01-416D-91463EA83422}"/>
              </a:ext>
            </a:extLst>
          </p:cNvPr>
          <p:cNvSpPr/>
          <p:nvPr/>
        </p:nvSpPr>
        <p:spPr>
          <a:xfrm>
            <a:off x="486249" y="1505855"/>
            <a:ext cx="4883834" cy="4506283"/>
          </a:xfrm>
          <a:prstGeom prst="rect">
            <a:avLst/>
          </a:prstGeom>
          <a:solidFill>
            <a:schemeClr val="accent2">
              <a:lumMod val="20000"/>
              <a:lumOff val="80000"/>
            </a:schemeClr>
          </a:solidFill>
          <a:ln w="12700">
            <a:solidFill>
              <a:srgbClr val="C00000"/>
            </a:solidFill>
            <a:prstDash val="solid"/>
          </a:ln>
        </p:spPr>
        <p:txBody>
          <a:bodyPr/>
          <a:lstStyle/>
          <a:p>
            <a:endParaRPr lang="en-US" dirty="0"/>
          </a:p>
        </p:txBody>
      </p:sp>
      <p:sp>
        <p:nvSpPr>
          <p:cNvPr id="2" name="Title 1">
            <a:extLst>
              <a:ext uri="{FF2B5EF4-FFF2-40B4-BE49-F238E27FC236}">
                <a16:creationId xmlns:a16="http://schemas.microsoft.com/office/drawing/2014/main" id="{8CD90A50-F83E-3014-EE90-4EBA1E8241C7}"/>
              </a:ext>
            </a:extLst>
          </p:cNvPr>
          <p:cNvSpPr>
            <a:spLocks noGrp="1"/>
          </p:cNvSpPr>
          <p:nvPr>
            <p:ph type="title"/>
          </p:nvPr>
        </p:nvSpPr>
        <p:spPr>
          <a:xfrm>
            <a:off x="609600" y="274638"/>
            <a:ext cx="10972800" cy="1143000"/>
          </a:xfrm>
        </p:spPr>
        <p:txBody>
          <a:bodyPr anchor="ctr">
            <a:normAutofit/>
          </a:bodyPr>
          <a:lstStyle/>
          <a:p>
            <a:pPr algn="l"/>
            <a:r>
              <a:rPr lang="en-US" dirty="0"/>
              <a:t>Capital Structure and ROE</a:t>
            </a:r>
          </a:p>
        </p:txBody>
      </p:sp>
      <p:pic>
        <p:nvPicPr>
          <p:cNvPr id="4" name="Picture 3">
            <a:extLst>
              <a:ext uri="{FF2B5EF4-FFF2-40B4-BE49-F238E27FC236}">
                <a16:creationId xmlns:a16="http://schemas.microsoft.com/office/drawing/2014/main" id="{D0CA0854-F6B7-F7F0-D31A-A7236E6585CF}"/>
              </a:ext>
            </a:extLst>
          </p:cNvPr>
          <p:cNvPicPr>
            <a:picLocks noChangeAspect="1"/>
          </p:cNvPicPr>
          <p:nvPr/>
        </p:nvPicPr>
        <p:blipFill>
          <a:blip r:embed="rId3"/>
          <a:stretch>
            <a:fillRect/>
          </a:stretch>
        </p:blipFill>
        <p:spPr>
          <a:xfrm>
            <a:off x="5405921" y="1793631"/>
            <a:ext cx="6298283" cy="3212123"/>
          </a:xfrm>
          <a:prstGeom prst="rect">
            <a:avLst/>
          </a:prstGeom>
          <a:noFill/>
        </p:spPr>
      </p:pic>
      <p:sp>
        <p:nvSpPr>
          <p:cNvPr id="11" name="Text 11">
            <a:extLst>
              <a:ext uri="{FF2B5EF4-FFF2-40B4-BE49-F238E27FC236}">
                <a16:creationId xmlns:a16="http://schemas.microsoft.com/office/drawing/2014/main" id="{28859F06-1A1C-0853-678F-692ADFA7621D}"/>
              </a:ext>
            </a:extLst>
          </p:cNvPr>
          <p:cNvSpPr/>
          <p:nvPr/>
        </p:nvSpPr>
        <p:spPr>
          <a:xfrm>
            <a:off x="783883" y="1427709"/>
            <a:ext cx="3840480" cy="878127"/>
          </a:xfrm>
          <a:prstGeom prst="rect">
            <a:avLst/>
          </a:prstGeom>
          <a:noFill/>
          <a:ln/>
        </p:spPr>
        <p:txBody>
          <a:bodyPr wrap="square" rtlCol="0" anchor="ctr"/>
          <a:lstStyle/>
          <a:p>
            <a:pPr marL="0" indent="0">
              <a:buNone/>
            </a:pPr>
            <a:r>
              <a:rPr lang="en-US" b="1" dirty="0">
                <a:solidFill>
                  <a:srgbClr val="DC2626"/>
                </a:solidFill>
                <a:latin typeface="Calibri" pitchFamily="34" charset="0"/>
                <a:ea typeface="Calibri" pitchFamily="34" charset="-122"/>
                <a:cs typeface="Calibri" pitchFamily="34" charset="-120"/>
              </a:rPr>
              <a:t>When Leverage Works AGAINST You</a:t>
            </a:r>
            <a:endParaRPr lang="en-US" dirty="0"/>
          </a:p>
        </p:txBody>
      </p:sp>
      <p:sp>
        <p:nvSpPr>
          <p:cNvPr id="19" name="Text 8">
            <a:extLst>
              <a:ext uri="{FF2B5EF4-FFF2-40B4-BE49-F238E27FC236}">
                <a16:creationId xmlns:a16="http://schemas.microsoft.com/office/drawing/2014/main" id="{9A24925A-8738-7BD1-11E3-E34564C93923}"/>
              </a:ext>
            </a:extLst>
          </p:cNvPr>
          <p:cNvSpPr/>
          <p:nvPr/>
        </p:nvSpPr>
        <p:spPr>
          <a:xfrm>
            <a:off x="548640" y="2242497"/>
            <a:ext cx="4759053" cy="1454004"/>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In underperforming markets, fixed interest payments erode value.</a:t>
            </a:r>
          </a:p>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i.e., ROA (3%)  &lt;  Interest Rate (4%)</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21" name="Text 9">
            <a:extLst>
              <a:ext uri="{FF2B5EF4-FFF2-40B4-BE49-F238E27FC236}">
                <a16:creationId xmlns:a16="http://schemas.microsoft.com/office/drawing/2014/main" id="{427F6E3D-E8DC-B0B6-37A1-061EA84E3E04}"/>
              </a:ext>
            </a:extLst>
          </p:cNvPr>
          <p:cNvSpPr/>
          <p:nvPr/>
        </p:nvSpPr>
        <p:spPr>
          <a:xfrm>
            <a:off x="548641" y="3946529"/>
            <a:ext cx="4821442" cy="1891563"/>
          </a:xfrm>
          <a:prstGeom prst="rect">
            <a:avLst/>
          </a:prstGeom>
          <a:noFill/>
          <a:ln/>
        </p:spPr>
        <p:txBody>
          <a:bodyPr wrap="square" rtlCol="0" anchor="ctr"/>
          <a:lstStyle/>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No Debt</a:t>
            </a:r>
          </a:p>
          <a:p>
            <a:pPr marL="0" indent="0">
              <a:buNone/>
            </a:pP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ROE(3%) = ROA(3%) +ROFL(0%)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ea typeface="Calibri" pitchFamily="34" charset="-122"/>
              <a:cs typeface="Arial" panose="020B0604020202020204" pitchFamily="34" charset="0"/>
            </a:endParaRPr>
          </a:p>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50% Debt</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p>
          <a:p>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ROE(2%) = ROA(3%) +ROFL(</a:t>
            </a:r>
            <a:r>
              <a:rPr lang="en-US" dirty="0">
                <a:solidFill>
                  <a:srgbClr val="C00000"/>
                </a:solidFill>
                <a:latin typeface="Arial" panose="020B0604020202020204" pitchFamily="34" charset="0"/>
                <a:ea typeface="Calibri" pitchFamily="34" charset="-122"/>
                <a:cs typeface="Arial" panose="020B0604020202020204" pitchFamily="34" charset="0"/>
              </a:rPr>
              <a:t>-1%</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91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5519D-A488-A845-2E24-F098E3400C72}"/>
            </a:ext>
          </a:extLst>
        </p:cNvPr>
        <p:cNvGrpSpPr/>
        <p:nvPr/>
      </p:nvGrpSpPr>
      <p:grpSpPr>
        <a:xfrm>
          <a:off x="0" y="0"/>
          <a:ext cx="0" cy="0"/>
          <a:chOff x="0" y="0"/>
          <a:chExt cx="0" cy="0"/>
        </a:xfrm>
      </p:grpSpPr>
      <p:sp>
        <p:nvSpPr>
          <p:cNvPr id="7" name="Shape 5">
            <a:extLst>
              <a:ext uri="{FF2B5EF4-FFF2-40B4-BE49-F238E27FC236}">
                <a16:creationId xmlns:a16="http://schemas.microsoft.com/office/drawing/2014/main" id="{5F555E81-F919-4A97-7133-B48CA6EC6EF8}"/>
              </a:ext>
            </a:extLst>
          </p:cNvPr>
          <p:cNvSpPr/>
          <p:nvPr/>
        </p:nvSpPr>
        <p:spPr>
          <a:xfrm>
            <a:off x="443083" y="3123448"/>
            <a:ext cx="5652917" cy="2269166"/>
          </a:xfrm>
          <a:prstGeom prst="rect">
            <a:avLst/>
          </a:prstGeom>
          <a:solidFill>
            <a:srgbClr val="EFF6FF"/>
          </a:solidFill>
          <a:ln w="9525">
            <a:solidFill>
              <a:srgbClr val="3B82F6"/>
            </a:solidFill>
            <a:prstDash val="solid"/>
          </a:ln>
        </p:spPr>
        <p:txBody>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Default Risk:</a:t>
            </a:r>
            <a:r>
              <a:rPr lang="en-US" sz="2000" dirty="0"/>
              <a:t> Higher chance of missing interest or principal payments (debt covenants violation)</a:t>
            </a:r>
          </a:p>
          <a:p>
            <a:pPr marL="342900" indent="-342900">
              <a:buFont typeface="Arial" panose="020B0604020202020204" pitchFamily="34" charset="0"/>
              <a:buChar char="•"/>
            </a:pPr>
            <a:r>
              <a:rPr lang="en-US" sz="2000" b="1" dirty="0"/>
              <a:t>Amplification:</a:t>
            </a:r>
            <a:r>
              <a:rPr lang="en-US" sz="2000" dirty="0"/>
              <a:t> Losses grow faster in downturns</a:t>
            </a:r>
          </a:p>
          <a:p>
            <a:pPr marL="342900" indent="-342900">
              <a:buFont typeface="Arial" panose="020B0604020202020204" pitchFamily="34" charset="0"/>
              <a:buChar char="•"/>
            </a:pPr>
            <a:r>
              <a:rPr lang="en-US" sz="2000" b="1" dirty="0"/>
              <a:t>Ultimate Cost:</a:t>
            </a:r>
            <a:r>
              <a:rPr lang="en-US" sz="2000" dirty="0"/>
              <a:t> Excessive debt can wipe out equity</a:t>
            </a:r>
          </a:p>
        </p:txBody>
      </p:sp>
      <p:sp>
        <p:nvSpPr>
          <p:cNvPr id="2" name="Title 1">
            <a:extLst>
              <a:ext uri="{FF2B5EF4-FFF2-40B4-BE49-F238E27FC236}">
                <a16:creationId xmlns:a16="http://schemas.microsoft.com/office/drawing/2014/main" id="{5AFD2316-B767-BF6B-E536-49614AF3E6C6}"/>
              </a:ext>
            </a:extLst>
          </p:cNvPr>
          <p:cNvSpPr>
            <a:spLocks noGrp="1"/>
          </p:cNvSpPr>
          <p:nvPr>
            <p:ph type="title"/>
          </p:nvPr>
        </p:nvSpPr>
        <p:spPr>
          <a:xfrm>
            <a:off x="609600" y="24260"/>
            <a:ext cx="11074400" cy="1143000"/>
          </a:xfrm>
        </p:spPr>
        <p:txBody>
          <a:bodyPr>
            <a:normAutofit/>
          </a:bodyPr>
          <a:lstStyle/>
          <a:p>
            <a:r>
              <a:rPr lang="en-US" dirty="0"/>
              <a:t>Downside Risk of Leverage</a:t>
            </a:r>
          </a:p>
        </p:txBody>
      </p:sp>
      <p:sp>
        <p:nvSpPr>
          <p:cNvPr id="6" name="Text 3">
            <a:extLst>
              <a:ext uri="{FF2B5EF4-FFF2-40B4-BE49-F238E27FC236}">
                <a16:creationId xmlns:a16="http://schemas.microsoft.com/office/drawing/2014/main" id="{432FF848-8757-354B-D317-897AE5AF3393}"/>
              </a:ext>
            </a:extLst>
          </p:cNvPr>
          <p:cNvSpPr/>
          <p:nvPr/>
        </p:nvSpPr>
        <p:spPr>
          <a:xfrm>
            <a:off x="637108" y="3178224"/>
            <a:ext cx="3581200" cy="530899"/>
          </a:xfrm>
          <a:prstGeom prst="rect">
            <a:avLst/>
          </a:prstGeom>
          <a:noFill/>
          <a:ln/>
        </p:spPr>
        <p:txBody>
          <a:bodyPr wrap="square" rtlCol="0" anchor="ctr"/>
          <a:lstStyle/>
          <a:p>
            <a:r>
              <a:rPr lang="en-US" sz="2933" b="1" dirty="0">
                <a:solidFill>
                  <a:schemeClr val="tx2">
                    <a:lumMod val="75000"/>
                  </a:schemeClr>
                </a:solidFill>
                <a:latin typeface="Arial" panose="020B0604020202020204" pitchFamily="34" charset="0"/>
                <a:ea typeface="Calibri" pitchFamily="34" charset="-122"/>
                <a:cs typeface="Arial" panose="020B0604020202020204" pitchFamily="34" charset="0"/>
              </a:rPr>
              <a:t> </a:t>
            </a:r>
            <a:r>
              <a:rPr lang="en-US" sz="2400" b="1" dirty="0">
                <a:solidFill>
                  <a:schemeClr val="tx2">
                    <a:lumMod val="75000"/>
                  </a:schemeClr>
                </a:solidFill>
                <a:latin typeface="Arial" panose="020B0604020202020204" pitchFamily="34" charset="0"/>
                <a:ea typeface="Calibri" pitchFamily="34" charset="-122"/>
                <a:cs typeface="Arial" panose="020B0604020202020204" pitchFamily="34" charset="0"/>
              </a:rPr>
              <a:t>The Cost of Leverage</a:t>
            </a:r>
            <a:endParaRPr lang="en-US" sz="2800" b="1" dirty="0">
              <a:solidFill>
                <a:srgbClr val="BB9756"/>
              </a:solidFill>
              <a:latin typeface="Arial" panose="020B0604020202020204" pitchFamily="34" charset="0"/>
              <a:ea typeface="Calibri" pitchFamily="34" charset="-122"/>
              <a:cs typeface="Arial" panose="020B0604020202020204" pitchFamily="34" charset="0"/>
            </a:endParaRPr>
          </a:p>
        </p:txBody>
      </p:sp>
      <p:sp>
        <p:nvSpPr>
          <p:cNvPr id="3" name="Shape 2">
            <a:extLst>
              <a:ext uri="{FF2B5EF4-FFF2-40B4-BE49-F238E27FC236}">
                <a16:creationId xmlns:a16="http://schemas.microsoft.com/office/drawing/2014/main" id="{4740F4A1-88E4-39A0-96CB-B3F1C20812C5}"/>
              </a:ext>
            </a:extLst>
          </p:cNvPr>
          <p:cNvSpPr/>
          <p:nvPr/>
        </p:nvSpPr>
        <p:spPr>
          <a:xfrm>
            <a:off x="443083" y="1751638"/>
            <a:ext cx="5652917" cy="961461"/>
          </a:xfrm>
          <a:prstGeom prst="rect">
            <a:avLst/>
          </a:prstGeom>
          <a:solidFill>
            <a:srgbClr val="F0FDF4"/>
          </a:solidFill>
          <a:ln w="9525">
            <a:solidFill>
              <a:srgbClr val="00B050"/>
            </a:solidFill>
            <a:prstDash val="solid"/>
          </a:ln>
        </p:spPr>
        <p:txBody>
          <a:bodyPr/>
          <a:lstStyle/>
          <a:p>
            <a:endParaRPr lang="en-US" b="1" dirty="0">
              <a:solidFill>
                <a:srgbClr val="1F2937"/>
              </a:solidFill>
              <a:latin typeface="Calibri" pitchFamily="34" charset="0"/>
              <a:ea typeface="Calibri" pitchFamily="34" charset="-122"/>
              <a:cs typeface="Calibri" pitchFamily="34" charset="-120"/>
            </a:endParaRPr>
          </a:p>
          <a:p>
            <a:endParaRPr lang="en-US" b="1" dirty="0">
              <a:solidFill>
                <a:srgbClr val="1F2937"/>
              </a:solidFill>
              <a:latin typeface="Calibri" pitchFamily="34" charset="0"/>
              <a:ea typeface="Calibri" pitchFamily="34" charset="-122"/>
              <a:cs typeface="Calibri" pitchFamily="34" charset="-120"/>
            </a:endParaRPr>
          </a:p>
          <a:p>
            <a:endParaRPr lang="en-US" dirty="0"/>
          </a:p>
        </p:txBody>
      </p:sp>
      <p:sp>
        <p:nvSpPr>
          <p:cNvPr id="8" name="Text 3">
            <a:extLst>
              <a:ext uri="{FF2B5EF4-FFF2-40B4-BE49-F238E27FC236}">
                <a16:creationId xmlns:a16="http://schemas.microsoft.com/office/drawing/2014/main" id="{207A9397-A591-9CCF-A9FB-8FEDE714BA0B}"/>
              </a:ext>
            </a:extLst>
          </p:cNvPr>
          <p:cNvSpPr/>
          <p:nvPr/>
        </p:nvSpPr>
        <p:spPr>
          <a:xfrm>
            <a:off x="532913" y="1922876"/>
            <a:ext cx="6817456" cy="653386"/>
          </a:xfrm>
          <a:prstGeom prst="rect">
            <a:avLst/>
          </a:prstGeom>
          <a:noFill/>
          <a:ln/>
        </p:spPr>
        <p:txBody>
          <a:bodyPr wrap="square" rtlCol="0" anchor="ctr"/>
          <a:lstStyle/>
          <a:p>
            <a:pPr marL="342900" indent="-342900">
              <a:buFont typeface="Arial" panose="020B0604020202020204" pitchFamily="34" charset="0"/>
              <a:buChar char="•"/>
            </a:pPr>
            <a:r>
              <a:rPr lang="en-US" sz="2000" dirty="0">
                <a:solidFill>
                  <a:srgbClr val="1E3A5F"/>
                </a:solidFill>
                <a:latin typeface="Arial" panose="020B0604020202020204" pitchFamily="34" charset="0"/>
                <a:ea typeface="Calibri" pitchFamily="34" charset="-122"/>
                <a:cs typeface="Arial" panose="020B0604020202020204" pitchFamily="34" charset="0"/>
              </a:rPr>
              <a:t>Leverage does not just magnify returns.</a:t>
            </a:r>
          </a:p>
          <a:p>
            <a:pPr marL="342900" indent="-342900">
              <a:buFont typeface="Arial" panose="020B0604020202020204" pitchFamily="34" charset="0"/>
              <a:buChar char="•"/>
            </a:pPr>
            <a:r>
              <a:rPr lang="en-US" sz="2000" dirty="0">
                <a:solidFill>
                  <a:srgbClr val="1E3A5F"/>
                </a:solidFill>
                <a:latin typeface="Arial" panose="020B0604020202020204" pitchFamily="34" charset="0"/>
                <a:ea typeface="Calibri" pitchFamily="34" charset="-122"/>
                <a:cs typeface="Arial" panose="020B0604020202020204" pitchFamily="34" charset="0"/>
              </a:rPr>
              <a:t>It magnifies volatility</a:t>
            </a:r>
            <a:endParaRPr lang="en-US" sz="2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B56CAA0-32E3-E1F6-C072-D4FB36329897}"/>
              </a:ext>
            </a:extLst>
          </p:cNvPr>
          <p:cNvPicPr>
            <a:picLocks noChangeAspect="1"/>
          </p:cNvPicPr>
          <p:nvPr/>
        </p:nvPicPr>
        <p:blipFill>
          <a:blip r:embed="rId3"/>
          <a:stretch>
            <a:fillRect/>
          </a:stretch>
        </p:blipFill>
        <p:spPr>
          <a:xfrm>
            <a:off x="6185830" y="1922877"/>
            <a:ext cx="5473257" cy="3000816"/>
          </a:xfrm>
          <a:prstGeom prst="rect">
            <a:avLst/>
          </a:prstGeom>
        </p:spPr>
      </p:pic>
    </p:spTree>
    <p:extLst>
      <p:ext uri="{BB962C8B-B14F-4D97-AF65-F5344CB8AC3E}">
        <p14:creationId xmlns:p14="http://schemas.microsoft.com/office/powerpoint/2010/main" val="17551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978B5-92A3-3D48-A617-4A466D9FD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EDD48-207A-2E2C-0E33-09CCE5C62E0D}"/>
              </a:ext>
            </a:extLst>
          </p:cNvPr>
          <p:cNvSpPr>
            <a:spLocks noGrp="1"/>
          </p:cNvSpPr>
          <p:nvPr>
            <p:ph type="title"/>
          </p:nvPr>
        </p:nvSpPr>
        <p:spPr>
          <a:xfrm>
            <a:off x="609600" y="24260"/>
            <a:ext cx="11074400" cy="1143000"/>
          </a:xfrm>
        </p:spPr>
        <p:txBody>
          <a:bodyPr>
            <a:normAutofit/>
          </a:bodyPr>
          <a:lstStyle/>
          <a:p>
            <a:r>
              <a:rPr lang="en-US" dirty="0"/>
              <a:t>Matching Capital Structure to Strategy</a:t>
            </a:r>
          </a:p>
        </p:txBody>
      </p:sp>
      <p:grpSp>
        <p:nvGrpSpPr>
          <p:cNvPr id="4" name="Group 3">
            <a:extLst>
              <a:ext uri="{FF2B5EF4-FFF2-40B4-BE49-F238E27FC236}">
                <a16:creationId xmlns:a16="http://schemas.microsoft.com/office/drawing/2014/main" id="{B555D9FA-24E9-B3DD-A814-AE4E2C121144}"/>
              </a:ext>
            </a:extLst>
          </p:cNvPr>
          <p:cNvGrpSpPr/>
          <p:nvPr/>
        </p:nvGrpSpPr>
        <p:grpSpPr>
          <a:xfrm>
            <a:off x="1381472" y="2146557"/>
            <a:ext cx="8732218" cy="3080833"/>
            <a:chOff x="1255171" y="3140736"/>
            <a:chExt cx="15088210" cy="6355622"/>
          </a:xfrm>
        </p:grpSpPr>
        <p:pic>
          <p:nvPicPr>
            <p:cNvPr id="5" name="object 3">
              <a:extLst>
                <a:ext uri="{FF2B5EF4-FFF2-40B4-BE49-F238E27FC236}">
                  <a16:creationId xmlns:a16="http://schemas.microsoft.com/office/drawing/2014/main" id="{48734C6C-D51D-E70A-7986-41AF1F23F93F}"/>
                </a:ext>
              </a:extLst>
            </p:cNvPr>
            <p:cNvPicPr/>
            <p:nvPr/>
          </p:nvPicPr>
          <p:blipFill>
            <a:blip r:embed="rId3" cstate="print"/>
            <a:stretch>
              <a:fillRect/>
            </a:stretch>
          </p:blipFill>
          <p:spPr>
            <a:xfrm>
              <a:off x="1477482" y="3140736"/>
              <a:ext cx="3464441" cy="3446859"/>
            </a:xfrm>
            <a:prstGeom prst="rect">
              <a:avLst/>
            </a:prstGeom>
          </p:spPr>
        </p:pic>
        <p:pic>
          <p:nvPicPr>
            <p:cNvPr id="9" name="object 4">
              <a:extLst>
                <a:ext uri="{FF2B5EF4-FFF2-40B4-BE49-F238E27FC236}">
                  <a16:creationId xmlns:a16="http://schemas.microsoft.com/office/drawing/2014/main" id="{6EBF0752-89C0-00C6-686E-181203660947}"/>
                </a:ext>
              </a:extLst>
            </p:cNvPr>
            <p:cNvPicPr/>
            <p:nvPr/>
          </p:nvPicPr>
          <p:blipFill>
            <a:blip r:embed="rId4" cstate="print"/>
            <a:stretch>
              <a:fillRect/>
            </a:stretch>
          </p:blipFill>
          <p:spPr>
            <a:xfrm>
              <a:off x="7005304" y="3268398"/>
              <a:ext cx="3515389" cy="3370262"/>
            </a:xfrm>
            <a:prstGeom prst="rect">
              <a:avLst/>
            </a:prstGeom>
          </p:spPr>
        </p:pic>
        <p:pic>
          <p:nvPicPr>
            <p:cNvPr id="10" name="object 5">
              <a:extLst>
                <a:ext uri="{FF2B5EF4-FFF2-40B4-BE49-F238E27FC236}">
                  <a16:creationId xmlns:a16="http://schemas.microsoft.com/office/drawing/2014/main" id="{4F21F74D-357A-B2AB-A33A-50B1699A9200}"/>
                </a:ext>
              </a:extLst>
            </p:cNvPr>
            <p:cNvPicPr/>
            <p:nvPr/>
          </p:nvPicPr>
          <p:blipFill>
            <a:blip r:embed="rId5" cstate="print"/>
            <a:stretch>
              <a:fillRect/>
            </a:stretch>
          </p:blipFill>
          <p:spPr>
            <a:xfrm>
              <a:off x="12609549" y="3140736"/>
              <a:ext cx="3464441" cy="3421327"/>
            </a:xfrm>
            <a:prstGeom prst="rect">
              <a:avLst/>
            </a:prstGeom>
          </p:spPr>
        </p:pic>
        <p:sp>
          <p:nvSpPr>
            <p:cNvPr id="11" name="object 12">
              <a:extLst>
                <a:ext uri="{FF2B5EF4-FFF2-40B4-BE49-F238E27FC236}">
                  <a16:creationId xmlns:a16="http://schemas.microsoft.com/office/drawing/2014/main" id="{043E1493-FAC7-6659-3103-E0923C68A888}"/>
                </a:ext>
              </a:extLst>
            </p:cNvPr>
            <p:cNvSpPr txBox="1"/>
            <p:nvPr/>
          </p:nvSpPr>
          <p:spPr>
            <a:xfrm>
              <a:off x="1255171" y="6931506"/>
              <a:ext cx="3888105" cy="1929922"/>
            </a:xfrm>
            <a:prstGeom prst="rect">
              <a:avLst/>
            </a:prstGeom>
          </p:spPr>
          <p:txBody>
            <a:bodyPr vert="horz" wrap="square" lIns="0" tIns="47625" rIns="0" bIns="0" rtlCol="0">
              <a:spAutoFit/>
            </a:bodyPr>
            <a:lstStyle/>
            <a:p>
              <a:pPr marR="5080" algn="ctr">
                <a:lnSpc>
                  <a:spcPct val="100000"/>
                </a:lnSpc>
                <a:spcBef>
                  <a:spcPts val="375"/>
                </a:spcBef>
              </a:pPr>
              <a:r>
                <a:rPr sz="2000" b="1" spc="-10" dirty="0">
                  <a:solidFill>
                    <a:srgbClr val="0C111A"/>
                  </a:solidFill>
                  <a:latin typeface="Arial" panose="020B0604020202020204" pitchFamily="34" charset="0"/>
                  <a:cs typeface="Arial" panose="020B0604020202020204" pitchFamily="34" charset="0"/>
                </a:rPr>
                <a:t>Utilities</a:t>
              </a:r>
              <a:endParaRPr sz="2000" dirty="0">
                <a:latin typeface="Arial" panose="020B0604020202020204" pitchFamily="34" charset="0"/>
                <a:cs typeface="Arial" panose="020B0604020202020204" pitchFamily="34" charset="0"/>
              </a:endParaRPr>
            </a:p>
            <a:p>
              <a:pPr algn="ctr">
                <a:lnSpc>
                  <a:spcPct val="100000"/>
                </a:lnSpc>
                <a:spcBef>
                  <a:spcPts val="195"/>
                </a:spcBef>
              </a:pPr>
              <a:r>
                <a:rPr spc="50" dirty="0">
                  <a:solidFill>
                    <a:srgbClr val="232626"/>
                  </a:solidFill>
                  <a:latin typeface="Arial" panose="020B0604020202020204" pitchFamily="34" charset="0"/>
                  <a:cs typeface="Arial" panose="020B0604020202020204" pitchFamily="34" charset="0"/>
                </a:rPr>
                <a:t>Stable</a:t>
              </a:r>
              <a:r>
                <a:rPr spc="-60" dirty="0">
                  <a:solidFill>
                    <a:srgbClr val="232626"/>
                  </a:solidFill>
                  <a:latin typeface="Arial" panose="020B0604020202020204" pitchFamily="34" charset="0"/>
                  <a:cs typeface="Arial" panose="020B0604020202020204" pitchFamily="34" charset="0"/>
                </a:rPr>
                <a:t> </a:t>
              </a:r>
              <a:r>
                <a:rPr spc="110" dirty="0">
                  <a:solidFill>
                    <a:srgbClr val="232626"/>
                  </a:solidFill>
                  <a:latin typeface="Arial" panose="020B0604020202020204" pitchFamily="34" charset="0"/>
                  <a:cs typeface="Arial" panose="020B0604020202020204" pitchFamily="34" charset="0"/>
                </a:rPr>
                <a:t>cash</a:t>
              </a:r>
              <a:r>
                <a:rPr spc="-40" dirty="0">
                  <a:solidFill>
                    <a:srgbClr val="232626"/>
                  </a:solidFill>
                  <a:latin typeface="Arial" panose="020B0604020202020204" pitchFamily="34" charset="0"/>
                  <a:cs typeface="Arial" panose="020B0604020202020204" pitchFamily="34" charset="0"/>
                </a:rPr>
                <a:t> </a:t>
              </a:r>
              <a:r>
                <a:rPr dirty="0">
                  <a:solidFill>
                    <a:srgbClr val="232626"/>
                  </a:solidFill>
                  <a:latin typeface="Arial" panose="020B0604020202020204" pitchFamily="34" charset="0"/>
                  <a:cs typeface="Arial" panose="020B0604020202020204" pitchFamily="34" charset="0"/>
                </a:rPr>
                <a:t>flows,</a:t>
              </a:r>
              <a:r>
                <a:rPr spc="-25" dirty="0">
                  <a:solidFill>
                    <a:srgbClr val="232626"/>
                  </a:solidFill>
                  <a:latin typeface="Arial" panose="020B0604020202020204" pitchFamily="34" charset="0"/>
                  <a:cs typeface="Arial" panose="020B0604020202020204" pitchFamily="34" charset="0"/>
                </a:rPr>
                <a:t> </a:t>
              </a:r>
              <a:r>
                <a:rPr spc="135" dirty="0">
                  <a:solidFill>
                    <a:srgbClr val="232626"/>
                  </a:solidFill>
                  <a:latin typeface="Arial" panose="020B0604020202020204" pitchFamily="34" charset="0"/>
                  <a:cs typeface="Arial" panose="020B0604020202020204" pitchFamily="34" charset="0"/>
                </a:rPr>
                <a:t>hard</a:t>
              </a:r>
              <a:r>
                <a:rPr spc="-100" dirty="0">
                  <a:solidFill>
                    <a:srgbClr val="232626"/>
                  </a:solidFill>
                  <a:latin typeface="Arial" panose="020B0604020202020204" pitchFamily="34" charset="0"/>
                  <a:cs typeface="Arial" panose="020B0604020202020204" pitchFamily="34" charset="0"/>
                </a:rPr>
                <a:t> </a:t>
              </a:r>
              <a:r>
                <a:rPr spc="100" dirty="0">
                  <a:solidFill>
                    <a:srgbClr val="232626"/>
                  </a:solidFill>
                  <a:latin typeface="Arial" panose="020B0604020202020204" pitchFamily="34" charset="0"/>
                  <a:cs typeface="Arial" panose="020B0604020202020204" pitchFamily="34" charset="0"/>
                </a:rPr>
                <a:t>assets</a:t>
              </a:r>
              <a:endParaRPr dirty="0">
                <a:latin typeface="Arial" panose="020B0604020202020204" pitchFamily="34" charset="0"/>
                <a:cs typeface="Arial" panose="020B0604020202020204" pitchFamily="34" charset="0"/>
              </a:endParaRPr>
            </a:p>
          </p:txBody>
        </p:sp>
        <p:sp>
          <p:nvSpPr>
            <p:cNvPr id="12" name="object 13">
              <a:extLst>
                <a:ext uri="{FF2B5EF4-FFF2-40B4-BE49-F238E27FC236}">
                  <a16:creationId xmlns:a16="http://schemas.microsoft.com/office/drawing/2014/main" id="{C43CFE08-7818-72D0-9FB2-504A63763830}"/>
                </a:ext>
              </a:extLst>
            </p:cNvPr>
            <p:cNvSpPr txBox="1"/>
            <p:nvPr/>
          </p:nvSpPr>
          <p:spPr>
            <a:xfrm>
              <a:off x="6588373" y="6931508"/>
              <a:ext cx="4331335" cy="2564850"/>
            </a:xfrm>
            <a:prstGeom prst="rect">
              <a:avLst/>
            </a:prstGeom>
          </p:spPr>
          <p:txBody>
            <a:bodyPr vert="horz" wrap="square" lIns="0" tIns="47625" rIns="0" bIns="0" rtlCol="0">
              <a:spAutoFit/>
            </a:bodyPr>
            <a:lstStyle/>
            <a:p>
              <a:pPr algn="ctr">
                <a:lnSpc>
                  <a:spcPct val="100000"/>
                </a:lnSpc>
                <a:spcBef>
                  <a:spcPts val="375"/>
                </a:spcBef>
              </a:pPr>
              <a:r>
                <a:rPr sz="2000" b="1" dirty="0">
                  <a:solidFill>
                    <a:srgbClr val="0C111A"/>
                  </a:solidFill>
                  <a:latin typeface="Arial" panose="020B0604020202020204" pitchFamily="34" charset="0"/>
                  <a:cs typeface="Arial" panose="020B0604020202020204" pitchFamily="34" charset="0"/>
                </a:rPr>
                <a:t>Telecom</a:t>
              </a:r>
              <a:r>
                <a:rPr sz="2000" b="1" spc="-30" dirty="0">
                  <a:solidFill>
                    <a:srgbClr val="0C111A"/>
                  </a:solidFill>
                  <a:latin typeface="Arial" panose="020B0604020202020204" pitchFamily="34" charset="0"/>
                  <a:cs typeface="Arial" panose="020B0604020202020204" pitchFamily="34" charset="0"/>
                </a:rPr>
                <a:t> </a:t>
              </a:r>
              <a:r>
                <a:rPr sz="2000" b="1" dirty="0">
                  <a:solidFill>
                    <a:srgbClr val="0C111A"/>
                  </a:solidFill>
                  <a:latin typeface="Arial" panose="020B0604020202020204" pitchFamily="34" charset="0"/>
                  <a:cs typeface="Arial" panose="020B0604020202020204" pitchFamily="34" charset="0"/>
                </a:rPr>
                <a:t>/</a:t>
              </a:r>
              <a:r>
                <a:rPr sz="2000" b="1" spc="335" dirty="0">
                  <a:solidFill>
                    <a:srgbClr val="0C111A"/>
                  </a:solidFill>
                  <a:latin typeface="Arial" panose="020B0604020202020204" pitchFamily="34" charset="0"/>
                  <a:cs typeface="Arial" panose="020B0604020202020204" pitchFamily="34" charset="0"/>
                </a:rPr>
                <a:t> </a:t>
              </a:r>
              <a:r>
                <a:rPr sz="2000" b="1" spc="-10" dirty="0">
                  <a:solidFill>
                    <a:srgbClr val="0C111A"/>
                  </a:solidFill>
                  <a:latin typeface="Arial" panose="020B0604020202020204" pitchFamily="34" charset="0"/>
                  <a:cs typeface="Arial" panose="020B0604020202020204" pitchFamily="34" charset="0"/>
                </a:rPr>
                <a:t>Chemicals</a:t>
              </a:r>
              <a:endParaRPr sz="2000" dirty="0">
                <a:latin typeface="Arial" panose="020B0604020202020204" pitchFamily="34" charset="0"/>
                <a:cs typeface="Arial" panose="020B0604020202020204" pitchFamily="34" charset="0"/>
              </a:endParaRPr>
            </a:p>
            <a:p>
              <a:pPr marL="15240" algn="ctr">
                <a:lnSpc>
                  <a:spcPct val="100000"/>
                </a:lnSpc>
                <a:spcBef>
                  <a:spcPts val="195"/>
                </a:spcBef>
              </a:pPr>
              <a:r>
                <a:rPr dirty="0">
                  <a:solidFill>
                    <a:srgbClr val="232626"/>
                  </a:solidFill>
                  <a:latin typeface="Arial" panose="020B0604020202020204" pitchFamily="34" charset="0"/>
                  <a:cs typeface="Arial" panose="020B0604020202020204" pitchFamily="34" charset="0"/>
                </a:rPr>
                <a:t>Large</a:t>
              </a:r>
              <a:r>
                <a:rPr spc="-60" dirty="0">
                  <a:solidFill>
                    <a:srgbClr val="232626"/>
                  </a:solidFill>
                  <a:latin typeface="Arial" panose="020B0604020202020204" pitchFamily="34" charset="0"/>
                  <a:cs typeface="Arial" panose="020B0604020202020204" pitchFamily="34" charset="0"/>
                </a:rPr>
                <a:t> </a:t>
              </a:r>
              <a:r>
                <a:rPr spc="55" dirty="0">
                  <a:solidFill>
                    <a:srgbClr val="0C111A"/>
                  </a:solidFill>
                  <a:latin typeface="Arial" panose="020B0604020202020204" pitchFamily="34" charset="0"/>
                  <a:cs typeface="Arial" panose="020B0604020202020204" pitchFamily="34" charset="0"/>
                </a:rPr>
                <a:t>fixed</a:t>
              </a:r>
              <a:r>
                <a:rPr spc="-40" dirty="0">
                  <a:solidFill>
                    <a:srgbClr val="0C111A"/>
                  </a:solidFill>
                  <a:latin typeface="Arial" panose="020B0604020202020204" pitchFamily="34" charset="0"/>
                  <a:cs typeface="Arial" panose="020B0604020202020204" pitchFamily="34" charset="0"/>
                </a:rPr>
                <a:t> </a:t>
              </a:r>
              <a:r>
                <a:rPr spc="85" dirty="0">
                  <a:solidFill>
                    <a:srgbClr val="232626"/>
                  </a:solidFill>
                  <a:latin typeface="Arial" panose="020B0604020202020204" pitchFamily="34" charset="0"/>
                  <a:cs typeface="Arial" panose="020B0604020202020204" pitchFamily="34" charset="0"/>
                </a:rPr>
                <a:t>investments</a:t>
              </a:r>
              <a:endParaRPr dirty="0">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A498EAD0-8461-DA45-77D3-992B086F34FF}"/>
                </a:ext>
              </a:extLst>
            </p:cNvPr>
            <p:cNvSpPr txBox="1"/>
            <p:nvPr/>
          </p:nvSpPr>
          <p:spPr>
            <a:xfrm>
              <a:off x="12334627" y="6931508"/>
              <a:ext cx="4008754" cy="1929922"/>
            </a:xfrm>
            <a:prstGeom prst="rect">
              <a:avLst/>
            </a:prstGeom>
          </p:spPr>
          <p:txBody>
            <a:bodyPr vert="horz" wrap="square" lIns="0" tIns="47625" rIns="0" bIns="0" rtlCol="0">
              <a:spAutoFit/>
            </a:bodyPr>
            <a:lstStyle/>
            <a:p>
              <a:pPr marR="10160" algn="ctr">
                <a:lnSpc>
                  <a:spcPct val="100000"/>
                </a:lnSpc>
                <a:spcBef>
                  <a:spcPts val="375"/>
                </a:spcBef>
              </a:pPr>
              <a:r>
                <a:rPr sz="2000" b="1" dirty="0">
                  <a:solidFill>
                    <a:srgbClr val="0C111A"/>
                  </a:solidFill>
                  <a:latin typeface="Arial" panose="020B0604020202020204" pitchFamily="34" charset="0"/>
                  <a:cs typeface="Arial" panose="020B0604020202020204" pitchFamily="34" charset="0"/>
                </a:rPr>
                <a:t>Tech</a:t>
              </a:r>
              <a:r>
                <a:rPr sz="2000" b="1" spc="-170" dirty="0">
                  <a:solidFill>
                    <a:srgbClr val="0C111A"/>
                  </a:solidFill>
                  <a:latin typeface="Arial" panose="020B0604020202020204" pitchFamily="34" charset="0"/>
                  <a:cs typeface="Arial" panose="020B0604020202020204" pitchFamily="34" charset="0"/>
                </a:rPr>
                <a:t> </a:t>
              </a:r>
              <a:r>
                <a:rPr sz="2000" b="1" dirty="0">
                  <a:solidFill>
                    <a:srgbClr val="0C111A"/>
                  </a:solidFill>
                  <a:latin typeface="Arial" panose="020B0604020202020204" pitchFamily="34" charset="0"/>
                  <a:cs typeface="Arial" panose="020B0604020202020204" pitchFamily="34" charset="0"/>
                </a:rPr>
                <a:t>/</a:t>
              </a:r>
              <a:r>
                <a:rPr sz="2000" b="1" spc="385" dirty="0">
                  <a:solidFill>
                    <a:srgbClr val="0C111A"/>
                  </a:solidFill>
                  <a:latin typeface="Arial" panose="020B0604020202020204" pitchFamily="34" charset="0"/>
                  <a:cs typeface="Arial" panose="020B0604020202020204" pitchFamily="34" charset="0"/>
                </a:rPr>
                <a:t> </a:t>
              </a:r>
              <a:r>
                <a:rPr sz="2000" b="1" spc="-10" dirty="0">
                  <a:solidFill>
                    <a:srgbClr val="0C111A"/>
                  </a:solidFill>
                  <a:latin typeface="Arial" panose="020B0604020202020204" pitchFamily="34" charset="0"/>
                  <a:cs typeface="Arial" panose="020B0604020202020204" pitchFamily="34" charset="0"/>
                </a:rPr>
                <a:t>Pharma</a:t>
              </a:r>
              <a:endParaRPr sz="2000" dirty="0">
                <a:latin typeface="Arial" panose="020B0604020202020204" pitchFamily="34" charset="0"/>
                <a:cs typeface="Arial" panose="020B0604020202020204" pitchFamily="34" charset="0"/>
              </a:endParaRPr>
            </a:p>
            <a:p>
              <a:pPr algn="ctr">
                <a:lnSpc>
                  <a:spcPct val="100000"/>
                </a:lnSpc>
                <a:spcBef>
                  <a:spcPts val="195"/>
                </a:spcBef>
              </a:pPr>
              <a:r>
                <a:rPr spc="80" dirty="0">
                  <a:solidFill>
                    <a:srgbClr val="232626"/>
                  </a:solidFill>
                  <a:latin typeface="Arial" panose="020B0604020202020204" pitchFamily="34" charset="0"/>
                  <a:cs typeface="Arial" panose="020B0604020202020204" pitchFamily="34" charset="0"/>
                </a:rPr>
                <a:t>Intangible</a:t>
              </a:r>
              <a:r>
                <a:rPr spc="-65" dirty="0">
                  <a:solidFill>
                    <a:srgbClr val="232626"/>
                  </a:solidFill>
                  <a:latin typeface="Arial" panose="020B0604020202020204" pitchFamily="34" charset="0"/>
                  <a:cs typeface="Arial" panose="020B0604020202020204" pitchFamily="34" charset="0"/>
                </a:rPr>
                <a:t> </a:t>
              </a:r>
              <a:r>
                <a:rPr spc="120" dirty="0">
                  <a:solidFill>
                    <a:srgbClr val="232626"/>
                  </a:solidFill>
                  <a:latin typeface="Arial" panose="020B0604020202020204" pitchFamily="34" charset="0"/>
                  <a:cs typeface="Arial" panose="020B0604020202020204" pitchFamily="34" charset="0"/>
                </a:rPr>
                <a:t>assets,</a:t>
              </a:r>
              <a:r>
                <a:rPr spc="-235" dirty="0">
                  <a:solidFill>
                    <a:srgbClr val="232626"/>
                  </a:solidFill>
                  <a:latin typeface="Arial" panose="020B0604020202020204" pitchFamily="34" charset="0"/>
                  <a:cs typeface="Arial" panose="020B0604020202020204" pitchFamily="34" charset="0"/>
                </a:rPr>
                <a:t> </a:t>
              </a:r>
              <a:r>
                <a:rPr spc="55" dirty="0">
                  <a:solidFill>
                    <a:srgbClr val="232626"/>
                  </a:solidFill>
                  <a:latin typeface="Arial" panose="020B0604020202020204" pitchFamily="34" charset="0"/>
                  <a:cs typeface="Arial" panose="020B0604020202020204" pitchFamily="34" charset="0"/>
                </a:rPr>
                <a:t>volatile</a:t>
              </a:r>
              <a:r>
                <a:rPr spc="-25" dirty="0">
                  <a:solidFill>
                    <a:srgbClr val="232626"/>
                  </a:solidFill>
                  <a:latin typeface="Arial" panose="020B0604020202020204" pitchFamily="34" charset="0"/>
                  <a:cs typeface="Arial" panose="020B0604020202020204" pitchFamily="34" charset="0"/>
                </a:rPr>
                <a:t> </a:t>
              </a:r>
              <a:r>
                <a:rPr spc="-75" dirty="0">
                  <a:solidFill>
                    <a:srgbClr val="0C111A"/>
                  </a:solidFill>
                  <a:latin typeface="Arial" panose="020B0604020202020204" pitchFamily="34" charset="0"/>
                  <a:cs typeface="Arial" panose="020B0604020202020204" pitchFamily="34" charset="0"/>
                </a:rPr>
                <a:t>R&amp;D</a:t>
              </a:r>
              <a:endParaRPr dirty="0">
                <a:latin typeface="Arial" panose="020B0604020202020204" pitchFamily="34" charset="0"/>
                <a:cs typeface="Arial" panose="020B0604020202020204" pitchFamily="34" charset="0"/>
              </a:endParaRPr>
            </a:p>
          </p:txBody>
        </p:sp>
      </p:grpSp>
      <p:sp>
        <p:nvSpPr>
          <p:cNvPr id="14" name="Shape 15">
            <a:extLst>
              <a:ext uri="{FF2B5EF4-FFF2-40B4-BE49-F238E27FC236}">
                <a16:creationId xmlns:a16="http://schemas.microsoft.com/office/drawing/2014/main" id="{271132F5-CB0B-A759-85CB-6EB490B8F403}"/>
              </a:ext>
            </a:extLst>
          </p:cNvPr>
          <p:cNvSpPr/>
          <p:nvPr/>
        </p:nvSpPr>
        <p:spPr>
          <a:xfrm>
            <a:off x="605693" y="5653150"/>
            <a:ext cx="10972800" cy="997068"/>
          </a:xfrm>
          <a:prstGeom prst="rect">
            <a:avLst/>
          </a:prstGeom>
          <a:solidFill>
            <a:srgbClr val="FDEADA"/>
          </a:solidFill>
          <a:ln w="12700">
            <a:solidFill>
              <a:schemeClr val="accent6">
                <a:lumMod val="75000"/>
              </a:schemeClr>
            </a:solidFill>
            <a:prstDash val="solid"/>
          </a:ln>
        </p:spPr>
        <p:txBody>
          <a:bodyPr/>
          <a:lstStyle/>
          <a:p>
            <a:pPr>
              <a:lnSpc>
                <a:spcPct val="150000"/>
              </a:lnSpc>
            </a:pPr>
            <a:endParaRPr lang="en-US" sz="2400"/>
          </a:p>
        </p:txBody>
      </p:sp>
      <p:sp>
        <p:nvSpPr>
          <p:cNvPr id="15" name="Text 16">
            <a:extLst>
              <a:ext uri="{FF2B5EF4-FFF2-40B4-BE49-F238E27FC236}">
                <a16:creationId xmlns:a16="http://schemas.microsoft.com/office/drawing/2014/main" id="{E49DDF6A-2C5B-29A3-CE5E-FACB3D5C71BF}"/>
              </a:ext>
            </a:extLst>
          </p:cNvPr>
          <p:cNvSpPr/>
          <p:nvPr/>
        </p:nvSpPr>
        <p:spPr>
          <a:xfrm>
            <a:off x="849533" y="5775070"/>
            <a:ext cx="10363200" cy="690278"/>
          </a:xfrm>
          <a:prstGeom prst="rect">
            <a:avLst/>
          </a:prstGeom>
          <a:noFill/>
          <a:ln/>
        </p:spPr>
        <p:txBody>
          <a:bodyPr wrap="square" rtlCol="0" anchor="ctr"/>
          <a:lstStyle/>
          <a:p>
            <a:pPr marL="285750" indent="-285750">
              <a:lnSpc>
                <a:spcPct val="150000"/>
              </a:lnSpc>
              <a:buFont typeface="Arial" panose="020B0604020202020204" pitchFamily="34" charset="0"/>
              <a:buChar char="•"/>
            </a:pPr>
            <a:r>
              <a:rPr lang="en-US" sz="2000" dirty="0">
                <a:solidFill>
                  <a:srgbClr val="1E3A5F"/>
                </a:solidFill>
                <a:latin typeface="Arial" panose="020B0604020202020204" pitchFamily="34" charset="0"/>
                <a:ea typeface="Calibri" pitchFamily="34" charset="-122"/>
                <a:cs typeface="Arial" panose="020B0604020202020204" pitchFamily="34" charset="0"/>
              </a:rPr>
              <a:t>Firms with predictable cash flows can safely carry more debt.</a:t>
            </a:r>
          </a:p>
          <a:p>
            <a:pPr marL="285750" indent="-285750">
              <a:lnSpc>
                <a:spcPct val="150000"/>
              </a:lnSpc>
              <a:buFont typeface="Arial" panose="020B0604020202020204" pitchFamily="34" charset="0"/>
              <a:buChar char="•"/>
            </a:pPr>
            <a:r>
              <a:rPr lang="en-US" sz="2000" dirty="0">
                <a:solidFill>
                  <a:srgbClr val="1E3A5F"/>
                </a:solidFill>
                <a:latin typeface="Arial" panose="020B0604020202020204" pitchFamily="34" charset="0"/>
                <a:ea typeface="Calibri" pitchFamily="34" charset="-122"/>
                <a:cs typeface="Arial" panose="020B0604020202020204" pitchFamily="34" charset="0"/>
              </a:rPr>
              <a:t>Firms driven by innovation and intangibles must rely more on equity</a:t>
            </a:r>
            <a:endParaRPr lang="en-US" sz="2000"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98517E5-CDE8-3496-AF45-8EBF1D186D3D}"/>
              </a:ext>
            </a:extLst>
          </p:cNvPr>
          <p:cNvSpPr/>
          <p:nvPr/>
        </p:nvSpPr>
        <p:spPr>
          <a:xfrm>
            <a:off x="896425" y="1723290"/>
            <a:ext cx="9419882" cy="222739"/>
          </a:xfrm>
          <a:prstGeom prst="roundRect">
            <a:avLst>
              <a:gd name="adj" fmla="val 50000"/>
            </a:avLst>
          </a:prstGeom>
          <a:gradFill flip="none" rotWithShape="1">
            <a:gsLst>
              <a:gs pos="100000">
                <a:srgbClr val="DD8933"/>
              </a:gs>
              <a:gs pos="0">
                <a:srgbClr val="16A34A"/>
              </a:gs>
              <a:gs pos="100000">
                <a:srgbClr val="DD893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3B99B24-3936-5579-CF7A-A50E323BC0B6}"/>
              </a:ext>
            </a:extLst>
          </p:cNvPr>
          <p:cNvCxnSpPr/>
          <p:nvPr/>
        </p:nvCxnSpPr>
        <p:spPr>
          <a:xfrm>
            <a:off x="9272954" y="1828799"/>
            <a:ext cx="840736" cy="0"/>
          </a:xfrm>
          <a:prstGeom prst="straightConnector1">
            <a:avLst/>
          </a:prstGeom>
          <a:ln w="127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4A7A3E6-C843-D96E-F9E0-5575F52B0A41}"/>
              </a:ext>
            </a:extLst>
          </p:cNvPr>
          <p:cNvCxnSpPr>
            <a:cxnSpLocks/>
          </p:cNvCxnSpPr>
          <p:nvPr/>
        </p:nvCxnSpPr>
        <p:spPr>
          <a:xfrm flipH="1">
            <a:off x="1184031" y="1846384"/>
            <a:ext cx="973015" cy="0"/>
          </a:xfrm>
          <a:prstGeom prst="straightConnector1">
            <a:avLst/>
          </a:prstGeom>
          <a:ln w="127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F1C64B2-E03F-8F78-278B-7090DB1D611F}"/>
              </a:ext>
            </a:extLst>
          </p:cNvPr>
          <p:cNvSpPr txBox="1"/>
          <p:nvPr/>
        </p:nvSpPr>
        <p:spPr>
          <a:xfrm>
            <a:off x="896424" y="1319659"/>
            <a:ext cx="261873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High Debt Tolerance</a:t>
            </a:r>
          </a:p>
        </p:txBody>
      </p:sp>
      <p:sp>
        <p:nvSpPr>
          <p:cNvPr id="29" name="TextBox 28">
            <a:extLst>
              <a:ext uri="{FF2B5EF4-FFF2-40B4-BE49-F238E27FC236}">
                <a16:creationId xmlns:a16="http://schemas.microsoft.com/office/drawing/2014/main" id="{0CC52D71-A997-9D18-13FF-6B9665BA9CBC}"/>
              </a:ext>
            </a:extLst>
          </p:cNvPr>
          <p:cNvSpPr txBox="1"/>
          <p:nvPr/>
        </p:nvSpPr>
        <p:spPr>
          <a:xfrm>
            <a:off x="7848217" y="1249322"/>
            <a:ext cx="261873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Low Debt Tolerance</a:t>
            </a:r>
          </a:p>
        </p:txBody>
      </p:sp>
    </p:spTree>
    <p:extLst>
      <p:ext uri="{BB962C8B-B14F-4D97-AF65-F5344CB8AC3E}">
        <p14:creationId xmlns:p14="http://schemas.microsoft.com/office/powerpoint/2010/main" val="11171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3</a:t>
            </a:r>
            <a:endParaRPr lang="en-US" sz="2667" dirty="0">
              <a:solidFill>
                <a:prstClr val="black"/>
              </a:solidFill>
              <a:latin typeface="Calibri" panose="020F0502020204030204"/>
            </a:endParaRPr>
          </a:p>
        </p:txBody>
      </p:sp>
      <p:sp>
        <p:nvSpPr>
          <p:cNvPr id="4" name="Text 2"/>
          <p:cNvSpPr/>
          <p:nvPr/>
        </p:nvSpPr>
        <p:spPr>
          <a:xfrm>
            <a:off x="609600" y="2804160"/>
            <a:ext cx="10972800" cy="10972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Liquidity &amp; Solvency</a:t>
            </a:r>
            <a:endParaRPr lang="en-US" sz="5600" dirty="0">
              <a:solidFill>
                <a:prstClr val="black"/>
              </a:solidFill>
              <a:latin typeface="Calibri" panose="020F0502020204030204"/>
            </a:endParaRPr>
          </a:p>
        </p:txBody>
      </p:sp>
      <p:sp>
        <p:nvSpPr>
          <p:cNvPr id="5" name="Text 3"/>
          <p:cNvSpPr/>
          <p:nvPr/>
        </p:nvSpPr>
        <p:spPr>
          <a:xfrm>
            <a:off x="609600" y="4023360"/>
            <a:ext cx="10972800" cy="609600"/>
          </a:xfrm>
          <a:prstGeom prst="rect">
            <a:avLst/>
          </a:prstGeom>
          <a:noFill/>
          <a:ln/>
        </p:spPr>
        <p:txBody>
          <a:bodyPr wrap="square" rtlCol="0" anchor="ctr"/>
          <a:lstStyle/>
          <a:p>
            <a:pPr algn="ctr" defTabSz="1219170"/>
            <a:r>
              <a:rPr lang="en-US" sz="2400" dirty="0">
                <a:solidFill>
                  <a:srgbClr val="B9C8E8"/>
                </a:solidFill>
                <a:latin typeface="Calibri" pitchFamily="34" charset="0"/>
                <a:ea typeface="Calibri" pitchFamily="34" charset="-122"/>
                <a:cs typeface="Calibri" pitchFamily="34" charset="-120"/>
              </a:rPr>
              <a:t>Short-term and Long-term Financial Health</a:t>
            </a:r>
            <a:endParaRPr lang="en-US" sz="2400" dirty="0">
              <a:solidFill>
                <a:prstClr val="black"/>
              </a:solidFill>
              <a:latin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F8E37-3591-D283-F3E0-4A013204E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F39EE-A1C7-D35A-8788-F69FDF11ECA0}"/>
              </a:ext>
            </a:extLst>
          </p:cNvPr>
          <p:cNvSpPr>
            <a:spLocks noGrp="1"/>
          </p:cNvSpPr>
          <p:nvPr>
            <p:ph type="title"/>
          </p:nvPr>
        </p:nvSpPr>
        <p:spPr>
          <a:xfrm>
            <a:off x="609600" y="274638"/>
            <a:ext cx="10972800" cy="1143000"/>
          </a:xfrm>
        </p:spPr>
        <p:txBody>
          <a:bodyPr anchor="ctr">
            <a:normAutofit/>
          </a:bodyPr>
          <a:lstStyle/>
          <a:p>
            <a:pPr algn="l"/>
            <a:r>
              <a:rPr lang="en-US" dirty="0"/>
              <a:t>Liquidity Analysis</a:t>
            </a:r>
          </a:p>
        </p:txBody>
      </p:sp>
      <p:sp>
        <p:nvSpPr>
          <p:cNvPr id="3" name="Text 7">
            <a:extLst>
              <a:ext uri="{FF2B5EF4-FFF2-40B4-BE49-F238E27FC236}">
                <a16:creationId xmlns:a16="http://schemas.microsoft.com/office/drawing/2014/main" id="{45ACFCAD-9BB3-7B72-5FEB-460112EE1A36}"/>
              </a:ext>
            </a:extLst>
          </p:cNvPr>
          <p:cNvSpPr/>
          <p:nvPr/>
        </p:nvSpPr>
        <p:spPr>
          <a:xfrm>
            <a:off x="609601" y="1373823"/>
            <a:ext cx="10450829" cy="759777"/>
          </a:xfrm>
          <a:prstGeom prst="rect">
            <a:avLst/>
          </a:prstGeom>
          <a:solidFill>
            <a:schemeClr val="bg1">
              <a:lumMod val="95000"/>
            </a:schemeClr>
          </a:solidFill>
          <a:ln w="9525">
            <a:noFill/>
          </a:ln>
        </p:spPr>
        <p:txBody>
          <a:bodyPr wrap="square" rtlCol="0" anchor="ctr"/>
          <a:lstStyle/>
          <a:p>
            <a:r>
              <a:rPr lang="en-US" sz="2000" dirty="0">
                <a:solidFill>
                  <a:srgbClr val="1E3A5F"/>
                </a:solidFill>
                <a:latin typeface="Arial" panose="020B0604020202020204" pitchFamily="34" charset="0"/>
                <a:ea typeface="Calibri" pitchFamily="34" charset="-122"/>
                <a:cs typeface="Arial" panose="020B0604020202020204" pitchFamily="34" charset="0"/>
              </a:rPr>
              <a:t>Can the company meet SHORT-TERM obligations?</a:t>
            </a:r>
          </a:p>
        </p:txBody>
      </p:sp>
      <p:sp>
        <p:nvSpPr>
          <p:cNvPr id="5" name="Shape 3">
            <a:extLst>
              <a:ext uri="{FF2B5EF4-FFF2-40B4-BE49-F238E27FC236}">
                <a16:creationId xmlns:a16="http://schemas.microsoft.com/office/drawing/2014/main" id="{5A70A82D-B553-2C3D-0E1C-546E711C0095}"/>
              </a:ext>
            </a:extLst>
          </p:cNvPr>
          <p:cNvSpPr/>
          <p:nvPr/>
        </p:nvSpPr>
        <p:spPr>
          <a:xfrm>
            <a:off x="609599" y="2294573"/>
            <a:ext cx="5021581" cy="1705927"/>
          </a:xfrm>
          <a:prstGeom prst="rect">
            <a:avLst/>
          </a:prstGeom>
          <a:solidFill>
            <a:srgbClr val="F0FDFA"/>
          </a:solidFill>
          <a:ln w="25400">
            <a:solidFill>
              <a:srgbClr val="0D9488"/>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4">
            <a:extLst>
              <a:ext uri="{FF2B5EF4-FFF2-40B4-BE49-F238E27FC236}">
                <a16:creationId xmlns:a16="http://schemas.microsoft.com/office/drawing/2014/main" id="{85E00D53-8CB5-7D7E-EF5B-B68AE0811BA4}"/>
              </a:ext>
            </a:extLst>
          </p:cNvPr>
          <p:cNvSpPr/>
          <p:nvPr/>
        </p:nvSpPr>
        <p:spPr>
          <a:xfrm>
            <a:off x="609599" y="2460560"/>
            <a:ext cx="5021581" cy="351220"/>
          </a:xfrm>
          <a:prstGeom prst="rect">
            <a:avLst/>
          </a:prstGeom>
          <a:noFill/>
          <a:ln/>
        </p:spPr>
        <p:txBody>
          <a:bodyPr wrap="square" rtlCol="0" anchor="ctr"/>
          <a:lstStyle/>
          <a:p>
            <a:pPr marL="0" indent="0" algn="ctr">
              <a:buNone/>
            </a:pPr>
            <a:r>
              <a:rPr lang="en-US" sz="2000" b="1" dirty="0">
                <a:solidFill>
                  <a:srgbClr val="0D9488"/>
                </a:solidFill>
                <a:latin typeface="Arial" panose="020B0604020202020204" pitchFamily="34" charset="0"/>
                <a:ea typeface="Calibri" pitchFamily="34" charset="-122"/>
                <a:cs typeface="Arial" panose="020B0604020202020204" pitchFamily="34" charset="0"/>
              </a:rPr>
              <a:t>Current Ratio</a:t>
            </a:r>
            <a:endParaRPr lang="en-US" sz="2000" dirty="0">
              <a:latin typeface="Arial" panose="020B0604020202020204" pitchFamily="34" charset="0"/>
              <a:cs typeface="Arial" panose="020B0604020202020204" pitchFamily="34" charset="0"/>
            </a:endParaRPr>
          </a:p>
        </p:txBody>
      </p:sp>
      <p:sp>
        <p:nvSpPr>
          <p:cNvPr id="7" name="Shape 5">
            <a:extLst>
              <a:ext uri="{FF2B5EF4-FFF2-40B4-BE49-F238E27FC236}">
                <a16:creationId xmlns:a16="http://schemas.microsoft.com/office/drawing/2014/main" id="{8B61912E-749D-9A1A-2D6B-43E811DD7025}"/>
              </a:ext>
            </a:extLst>
          </p:cNvPr>
          <p:cNvSpPr/>
          <p:nvPr/>
        </p:nvSpPr>
        <p:spPr>
          <a:xfrm>
            <a:off x="792479" y="2821865"/>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9" name="Text 6">
            <a:extLst>
              <a:ext uri="{FF2B5EF4-FFF2-40B4-BE49-F238E27FC236}">
                <a16:creationId xmlns:a16="http://schemas.microsoft.com/office/drawing/2014/main" id="{420FB034-652B-8424-F9B1-5D56AE0B162D}"/>
              </a:ext>
            </a:extLst>
          </p:cNvPr>
          <p:cNvSpPr/>
          <p:nvPr/>
        </p:nvSpPr>
        <p:spPr>
          <a:xfrm>
            <a:off x="792479" y="2876494"/>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Current Assets / Current Liabilities</a:t>
            </a:r>
            <a:endParaRPr lang="en-US" sz="1600" dirty="0">
              <a:latin typeface="Arial" panose="020B0604020202020204" pitchFamily="34" charset="0"/>
              <a:cs typeface="Arial" panose="020B0604020202020204" pitchFamily="34" charset="0"/>
            </a:endParaRPr>
          </a:p>
        </p:txBody>
      </p:sp>
      <p:sp>
        <p:nvSpPr>
          <p:cNvPr id="10" name="Text 7">
            <a:extLst>
              <a:ext uri="{FF2B5EF4-FFF2-40B4-BE49-F238E27FC236}">
                <a16:creationId xmlns:a16="http://schemas.microsoft.com/office/drawing/2014/main" id="{C29894CB-D1D1-D174-016F-772EF7BCD8AC}"/>
              </a:ext>
            </a:extLst>
          </p:cNvPr>
          <p:cNvSpPr/>
          <p:nvPr/>
        </p:nvSpPr>
        <p:spPr>
          <a:xfrm>
            <a:off x="792479" y="3256794"/>
            <a:ext cx="4565074" cy="652266"/>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Above 1.0 = positive Working Capital</a:t>
            </a:r>
            <a:endParaRPr lang="en-US" sz="1600" dirty="0">
              <a:latin typeface="Arial" panose="020B0604020202020204" pitchFamily="34" charset="0"/>
              <a:cs typeface="Arial" panose="020B0604020202020204" pitchFamily="34" charset="0"/>
            </a:endParaRPr>
          </a:p>
        </p:txBody>
      </p:sp>
      <p:sp>
        <p:nvSpPr>
          <p:cNvPr id="11" name="Shape 8">
            <a:extLst>
              <a:ext uri="{FF2B5EF4-FFF2-40B4-BE49-F238E27FC236}">
                <a16:creationId xmlns:a16="http://schemas.microsoft.com/office/drawing/2014/main" id="{58624AE7-76A4-5407-58D3-C7CA1C3E8CD9}"/>
              </a:ext>
            </a:extLst>
          </p:cNvPr>
          <p:cNvSpPr/>
          <p:nvPr/>
        </p:nvSpPr>
        <p:spPr>
          <a:xfrm>
            <a:off x="6038848" y="2333625"/>
            <a:ext cx="5021581" cy="1705927"/>
          </a:xfrm>
          <a:prstGeom prst="rect">
            <a:avLst/>
          </a:prstGeom>
          <a:solidFill>
            <a:srgbClr val="EFF6FF"/>
          </a:solidFill>
          <a:ln w="25400">
            <a:solidFill>
              <a:srgbClr val="3B82F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2" name="Text 9">
            <a:extLst>
              <a:ext uri="{FF2B5EF4-FFF2-40B4-BE49-F238E27FC236}">
                <a16:creationId xmlns:a16="http://schemas.microsoft.com/office/drawing/2014/main" id="{9373A23B-2727-6E0E-D9ED-10FCC653CBDD}"/>
              </a:ext>
            </a:extLst>
          </p:cNvPr>
          <p:cNvSpPr/>
          <p:nvPr/>
        </p:nvSpPr>
        <p:spPr>
          <a:xfrm>
            <a:off x="6038848" y="2499612"/>
            <a:ext cx="5021581" cy="351220"/>
          </a:xfrm>
          <a:prstGeom prst="rect">
            <a:avLst/>
          </a:prstGeom>
          <a:noFill/>
          <a:ln/>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Quick Ratio</a:t>
            </a:r>
            <a:endParaRPr lang="en-US" sz="2000" dirty="0">
              <a:latin typeface="Arial" panose="020B0604020202020204" pitchFamily="34" charset="0"/>
              <a:cs typeface="Arial" panose="020B0604020202020204" pitchFamily="34" charset="0"/>
            </a:endParaRPr>
          </a:p>
        </p:txBody>
      </p:sp>
      <p:sp>
        <p:nvSpPr>
          <p:cNvPr id="15" name="Shape 10">
            <a:extLst>
              <a:ext uri="{FF2B5EF4-FFF2-40B4-BE49-F238E27FC236}">
                <a16:creationId xmlns:a16="http://schemas.microsoft.com/office/drawing/2014/main" id="{680711BD-1073-0B7F-CDA3-404A86D2E0B2}"/>
              </a:ext>
            </a:extLst>
          </p:cNvPr>
          <p:cNvSpPr/>
          <p:nvPr/>
        </p:nvSpPr>
        <p:spPr>
          <a:xfrm>
            <a:off x="6221728" y="2860917"/>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17" name="Text 11">
            <a:extLst>
              <a:ext uri="{FF2B5EF4-FFF2-40B4-BE49-F238E27FC236}">
                <a16:creationId xmlns:a16="http://schemas.microsoft.com/office/drawing/2014/main" id="{A438DB97-CB2D-B488-4982-0B85A593901F}"/>
              </a:ext>
            </a:extLst>
          </p:cNvPr>
          <p:cNvSpPr/>
          <p:nvPr/>
        </p:nvSpPr>
        <p:spPr>
          <a:xfrm>
            <a:off x="6221728" y="2915546"/>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(Cash + AR) / Current Liabilities</a:t>
            </a:r>
            <a:endParaRPr lang="en-US" sz="1600" dirty="0">
              <a:latin typeface="Arial" panose="020B0604020202020204" pitchFamily="34" charset="0"/>
              <a:cs typeface="Arial" panose="020B0604020202020204" pitchFamily="34" charset="0"/>
            </a:endParaRPr>
          </a:p>
        </p:txBody>
      </p:sp>
      <p:sp>
        <p:nvSpPr>
          <p:cNvPr id="19" name="Text 12">
            <a:extLst>
              <a:ext uri="{FF2B5EF4-FFF2-40B4-BE49-F238E27FC236}">
                <a16:creationId xmlns:a16="http://schemas.microsoft.com/office/drawing/2014/main" id="{91AA5308-9A27-E552-A949-C2DEB9F942D3}"/>
              </a:ext>
            </a:extLst>
          </p:cNvPr>
          <p:cNvSpPr/>
          <p:nvPr/>
        </p:nvSpPr>
        <p:spPr>
          <a:xfrm>
            <a:off x="6221728" y="3295846"/>
            <a:ext cx="4565074" cy="652266"/>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Excludes inventory</a:t>
            </a:r>
            <a:endParaRPr lang="en-US" sz="1600" dirty="0">
              <a:latin typeface="Arial" panose="020B0604020202020204" pitchFamily="34" charset="0"/>
              <a:cs typeface="Arial" panose="020B0604020202020204" pitchFamily="34" charset="0"/>
            </a:endParaRPr>
          </a:p>
        </p:txBody>
      </p:sp>
      <p:sp>
        <p:nvSpPr>
          <p:cNvPr id="21" name="Shape 13">
            <a:extLst>
              <a:ext uri="{FF2B5EF4-FFF2-40B4-BE49-F238E27FC236}">
                <a16:creationId xmlns:a16="http://schemas.microsoft.com/office/drawing/2014/main" id="{CF511BF4-1F61-828E-41E9-8A3737AF8D19}"/>
              </a:ext>
            </a:extLst>
          </p:cNvPr>
          <p:cNvSpPr/>
          <p:nvPr/>
        </p:nvSpPr>
        <p:spPr>
          <a:xfrm>
            <a:off x="609599" y="4100513"/>
            <a:ext cx="5021581" cy="1705927"/>
          </a:xfrm>
          <a:prstGeom prst="rect">
            <a:avLst/>
          </a:prstGeom>
          <a:solidFill>
            <a:srgbClr val="FFF7ED"/>
          </a:solidFill>
          <a:ln w="25400">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3" name="Text 14">
            <a:extLst>
              <a:ext uri="{FF2B5EF4-FFF2-40B4-BE49-F238E27FC236}">
                <a16:creationId xmlns:a16="http://schemas.microsoft.com/office/drawing/2014/main" id="{02BAA047-B357-B0EE-4268-6B374DECB7DA}"/>
              </a:ext>
            </a:extLst>
          </p:cNvPr>
          <p:cNvSpPr/>
          <p:nvPr/>
        </p:nvSpPr>
        <p:spPr>
          <a:xfrm>
            <a:off x="609599" y="4266500"/>
            <a:ext cx="5021581" cy="35122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OCF to CL</a:t>
            </a:r>
            <a:endParaRPr lang="en-US" sz="2000" dirty="0">
              <a:latin typeface="Arial" panose="020B0604020202020204" pitchFamily="34" charset="0"/>
              <a:cs typeface="Arial" panose="020B0604020202020204" pitchFamily="34" charset="0"/>
            </a:endParaRPr>
          </a:p>
        </p:txBody>
      </p:sp>
      <p:sp>
        <p:nvSpPr>
          <p:cNvPr id="24" name="Shape 15">
            <a:extLst>
              <a:ext uri="{FF2B5EF4-FFF2-40B4-BE49-F238E27FC236}">
                <a16:creationId xmlns:a16="http://schemas.microsoft.com/office/drawing/2014/main" id="{6CC45F29-B1C6-16AD-8DBD-F191927F2053}"/>
              </a:ext>
            </a:extLst>
          </p:cNvPr>
          <p:cNvSpPr/>
          <p:nvPr/>
        </p:nvSpPr>
        <p:spPr>
          <a:xfrm>
            <a:off x="792479" y="4627805"/>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25" name="Text 16">
            <a:extLst>
              <a:ext uri="{FF2B5EF4-FFF2-40B4-BE49-F238E27FC236}">
                <a16:creationId xmlns:a16="http://schemas.microsoft.com/office/drawing/2014/main" id="{9BCE82C9-DE58-12F7-7429-F7BCE96D21AA}"/>
              </a:ext>
            </a:extLst>
          </p:cNvPr>
          <p:cNvSpPr/>
          <p:nvPr/>
        </p:nvSpPr>
        <p:spPr>
          <a:xfrm>
            <a:off x="792479" y="4682434"/>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Operating Cash Flow / Current Liabilities</a:t>
            </a:r>
            <a:endParaRPr lang="en-US" sz="1600" dirty="0">
              <a:latin typeface="Arial" panose="020B0604020202020204" pitchFamily="34" charset="0"/>
              <a:cs typeface="Arial" panose="020B0604020202020204" pitchFamily="34" charset="0"/>
            </a:endParaRPr>
          </a:p>
        </p:txBody>
      </p:sp>
      <p:sp>
        <p:nvSpPr>
          <p:cNvPr id="26" name="Text 17">
            <a:extLst>
              <a:ext uri="{FF2B5EF4-FFF2-40B4-BE49-F238E27FC236}">
                <a16:creationId xmlns:a16="http://schemas.microsoft.com/office/drawing/2014/main" id="{B27F495B-EDE6-4FBC-B032-A7F3DA01BFAA}"/>
              </a:ext>
            </a:extLst>
          </p:cNvPr>
          <p:cNvSpPr/>
          <p:nvPr/>
        </p:nvSpPr>
        <p:spPr>
          <a:xfrm>
            <a:off x="792479" y="5062734"/>
            <a:ext cx="4565074" cy="652266"/>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Operations can cover short-term debt?</a:t>
            </a:r>
            <a:endParaRPr lang="en-US" sz="1600" dirty="0">
              <a:latin typeface="Arial" panose="020B0604020202020204" pitchFamily="34" charset="0"/>
              <a:cs typeface="Arial" panose="020B0604020202020204" pitchFamily="34" charset="0"/>
            </a:endParaRPr>
          </a:p>
        </p:txBody>
      </p:sp>
      <p:sp>
        <p:nvSpPr>
          <p:cNvPr id="27" name="Shape 18">
            <a:extLst>
              <a:ext uri="{FF2B5EF4-FFF2-40B4-BE49-F238E27FC236}">
                <a16:creationId xmlns:a16="http://schemas.microsoft.com/office/drawing/2014/main" id="{E2C977CD-A947-A51E-1D45-96763AA23ED9}"/>
              </a:ext>
            </a:extLst>
          </p:cNvPr>
          <p:cNvSpPr/>
          <p:nvPr/>
        </p:nvSpPr>
        <p:spPr>
          <a:xfrm>
            <a:off x="6038848" y="4139565"/>
            <a:ext cx="5021581" cy="1705927"/>
          </a:xfrm>
          <a:prstGeom prst="rect">
            <a:avLst/>
          </a:prstGeom>
          <a:solidFill>
            <a:srgbClr val="FEF2F2"/>
          </a:solidFill>
          <a:ln w="254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8" name="Text 19">
            <a:extLst>
              <a:ext uri="{FF2B5EF4-FFF2-40B4-BE49-F238E27FC236}">
                <a16:creationId xmlns:a16="http://schemas.microsoft.com/office/drawing/2014/main" id="{F82DF529-978E-CDF4-1BD1-96237BE8299A}"/>
              </a:ext>
            </a:extLst>
          </p:cNvPr>
          <p:cNvSpPr/>
          <p:nvPr/>
        </p:nvSpPr>
        <p:spPr>
          <a:xfrm>
            <a:off x="6038848" y="4305552"/>
            <a:ext cx="5021581" cy="351220"/>
          </a:xfrm>
          <a:prstGeom prst="rect">
            <a:avLst/>
          </a:prstGeom>
          <a:noFill/>
          <a:ln/>
        </p:spPr>
        <p:txBody>
          <a:bodyPr wrap="square" rtlCol="0" anchor="ctr"/>
          <a:lstStyle/>
          <a:p>
            <a:pPr marL="0" indent="0" algn="ctr">
              <a:buNone/>
            </a:pPr>
            <a:r>
              <a:rPr lang="en-US" sz="2000" b="1" dirty="0">
                <a:solidFill>
                  <a:srgbClr val="DC2626"/>
                </a:solidFill>
                <a:latin typeface="Arial" panose="020B0604020202020204" pitchFamily="34" charset="0"/>
                <a:ea typeface="Calibri" pitchFamily="34" charset="-122"/>
                <a:cs typeface="Arial" panose="020B0604020202020204" pitchFamily="34" charset="0"/>
              </a:rPr>
              <a:t>Cash Burn Rate</a:t>
            </a:r>
            <a:endParaRPr lang="en-US" sz="2000" dirty="0">
              <a:latin typeface="Arial" panose="020B0604020202020204" pitchFamily="34" charset="0"/>
              <a:cs typeface="Arial" panose="020B0604020202020204" pitchFamily="34" charset="0"/>
            </a:endParaRPr>
          </a:p>
        </p:txBody>
      </p:sp>
      <p:sp>
        <p:nvSpPr>
          <p:cNvPr id="29" name="Shape 20">
            <a:extLst>
              <a:ext uri="{FF2B5EF4-FFF2-40B4-BE49-F238E27FC236}">
                <a16:creationId xmlns:a16="http://schemas.microsoft.com/office/drawing/2014/main" id="{F78E3B5C-195D-64CA-3CFF-0810E6A02AD7}"/>
              </a:ext>
            </a:extLst>
          </p:cNvPr>
          <p:cNvSpPr/>
          <p:nvPr/>
        </p:nvSpPr>
        <p:spPr>
          <a:xfrm>
            <a:off x="6221728" y="4666857"/>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30" name="Text 21">
            <a:extLst>
              <a:ext uri="{FF2B5EF4-FFF2-40B4-BE49-F238E27FC236}">
                <a16:creationId xmlns:a16="http://schemas.microsoft.com/office/drawing/2014/main" id="{25917C63-75F0-55B5-8E8F-C807005613AB}"/>
              </a:ext>
            </a:extLst>
          </p:cNvPr>
          <p:cNvSpPr/>
          <p:nvPr/>
        </p:nvSpPr>
        <p:spPr>
          <a:xfrm>
            <a:off x="6221728" y="4721486"/>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Free Cash Flow / 365</a:t>
            </a:r>
            <a:endParaRPr lang="en-US" sz="1600" dirty="0">
              <a:latin typeface="Arial" panose="020B0604020202020204" pitchFamily="34" charset="0"/>
              <a:cs typeface="Arial" panose="020B0604020202020204" pitchFamily="34" charset="0"/>
            </a:endParaRPr>
          </a:p>
        </p:txBody>
      </p:sp>
      <p:sp>
        <p:nvSpPr>
          <p:cNvPr id="31" name="Text 22">
            <a:extLst>
              <a:ext uri="{FF2B5EF4-FFF2-40B4-BE49-F238E27FC236}">
                <a16:creationId xmlns:a16="http://schemas.microsoft.com/office/drawing/2014/main" id="{2DF325E7-F9A8-6196-0C76-5E2027D0109A}"/>
              </a:ext>
            </a:extLst>
          </p:cNvPr>
          <p:cNvSpPr/>
          <p:nvPr/>
        </p:nvSpPr>
        <p:spPr>
          <a:xfrm>
            <a:off x="6221728" y="5101786"/>
            <a:ext cx="4565074" cy="652266"/>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How fast cash depletes</a:t>
            </a:r>
            <a:endParaRPr lang="en-US" sz="1600" dirty="0">
              <a:latin typeface="Arial" panose="020B0604020202020204" pitchFamily="34" charset="0"/>
              <a:cs typeface="Arial" panose="020B0604020202020204" pitchFamily="34" charset="0"/>
            </a:endParaRPr>
          </a:p>
        </p:txBody>
      </p:sp>
      <p:sp>
        <p:nvSpPr>
          <p:cNvPr id="32" name="Shape 23">
            <a:extLst>
              <a:ext uri="{FF2B5EF4-FFF2-40B4-BE49-F238E27FC236}">
                <a16:creationId xmlns:a16="http://schemas.microsoft.com/office/drawing/2014/main" id="{6F8BCCE9-1832-A155-93A3-319CCD13AD08}"/>
              </a:ext>
            </a:extLst>
          </p:cNvPr>
          <p:cNvSpPr/>
          <p:nvPr/>
        </p:nvSpPr>
        <p:spPr>
          <a:xfrm>
            <a:off x="609601" y="5930264"/>
            <a:ext cx="10450828" cy="653097"/>
          </a:xfrm>
          <a:prstGeom prst="rect">
            <a:avLst/>
          </a:prstGeom>
          <a:solidFill>
            <a:srgbClr val="F3F4F6"/>
          </a:solidFill>
          <a:ln/>
        </p:spPr>
        <p:txBody>
          <a:bodyPr/>
          <a:lstStyle/>
          <a:p>
            <a:endParaRPr lang="en-US" sz="2800">
              <a:latin typeface="Arial" panose="020B0604020202020204" pitchFamily="34" charset="0"/>
              <a:cs typeface="Arial" panose="020B0604020202020204" pitchFamily="34" charset="0"/>
            </a:endParaRPr>
          </a:p>
        </p:txBody>
      </p:sp>
      <p:sp>
        <p:nvSpPr>
          <p:cNvPr id="37" name="Text 24">
            <a:extLst>
              <a:ext uri="{FF2B5EF4-FFF2-40B4-BE49-F238E27FC236}">
                <a16:creationId xmlns:a16="http://schemas.microsoft.com/office/drawing/2014/main" id="{84E771A7-02B9-E9D3-F08B-05680C8F958D}"/>
              </a:ext>
            </a:extLst>
          </p:cNvPr>
          <p:cNvSpPr/>
          <p:nvPr/>
        </p:nvSpPr>
        <p:spPr>
          <a:xfrm>
            <a:off x="810473" y="6059805"/>
            <a:ext cx="9870226" cy="359092"/>
          </a:xfrm>
          <a:prstGeom prst="rect">
            <a:avLst/>
          </a:prstGeom>
          <a:noFill/>
          <a:ln/>
        </p:spPr>
        <p:txBody>
          <a:bodyPr wrap="square" rtlCol="0" anchor="ctr"/>
          <a:lstStyle/>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Too low liquidity = default risk </a:t>
            </a:r>
          </a:p>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Too high liquidity = inefficient asset use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24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A7E3-ED7A-F826-764E-40C0786DB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104E1-A653-BE21-316D-12B8D386B310}"/>
              </a:ext>
            </a:extLst>
          </p:cNvPr>
          <p:cNvSpPr>
            <a:spLocks noGrp="1"/>
          </p:cNvSpPr>
          <p:nvPr>
            <p:ph type="title"/>
          </p:nvPr>
        </p:nvSpPr>
        <p:spPr>
          <a:xfrm>
            <a:off x="609600" y="274638"/>
            <a:ext cx="10972800" cy="1143000"/>
          </a:xfrm>
        </p:spPr>
        <p:txBody>
          <a:bodyPr anchor="ctr">
            <a:normAutofit/>
          </a:bodyPr>
          <a:lstStyle/>
          <a:p>
            <a:pPr algn="l"/>
            <a:r>
              <a:rPr lang="en-US" dirty="0"/>
              <a:t>Solvency Analysis</a:t>
            </a:r>
          </a:p>
        </p:txBody>
      </p:sp>
      <p:sp>
        <p:nvSpPr>
          <p:cNvPr id="3" name="Text 7">
            <a:extLst>
              <a:ext uri="{FF2B5EF4-FFF2-40B4-BE49-F238E27FC236}">
                <a16:creationId xmlns:a16="http://schemas.microsoft.com/office/drawing/2014/main" id="{29087E6F-3C95-C3E9-B864-FD93755BC2F4}"/>
              </a:ext>
            </a:extLst>
          </p:cNvPr>
          <p:cNvSpPr/>
          <p:nvPr/>
        </p:nvSpPr>
        <p:spPr>
          <a:xfrm>
            <a:off x="609601" y="1373823"/>
            <a:ext cx="10450829" cy="759777"/>
          </a:xfrm>
          <a:prstGeom prst="rect">
            <a:avLst/>
          </a:prstGeom>
          <a:solidFill>
            <a:schemeClr val="bg1">
              <a:lumMod val="95000"/>
            </a:schemeClr>
          </a:solidFill>
          <a:ln w="9525">
            <a:noFill/>
          </a:ln>
        </p:spPr>
        <p:txBody>
          <a:bodyPr wrap="square" rtlCol="0" anchor="ctr"/>
          <a:lstStyle/>
          <a:p>
            <a:r>
              <a:rPr lang="en-US" sz="2000" dirty="0">
                <a:solidFill>
                  <a:srgbClr val="1E3A5F"/>
                </a:solidFill>
                <a:latin typeface="Arial" panose="020B0604020202020204" pitchFamily="34" charset="0"/>
                <a:ea typeface="Calibri" pitchFamily="34" charset="-122"/>
                <a:cs typeface="Arial" panose="020B0604020202020204" pitchFamily="34" charset="0"/>
              </a:rPr>
              <a:t>Can the company meet LONG-TERM obligations?</a:t>
            </a:r>
          </a:p>
        </p:txBody>
      </p:sp>
      <p:sp>
        <p:nvSpPr>
          <p:cNvPr id="4" name="Shape 3">
            <a:extLst>
              <a:ext uri="{FF2B5EF4-FFF2-40B4-BE49-F238E27FC236}">
                <a16:creationId xmlns:a16="http://schemas.microsoft.com/office/drawing/2014/main" id="{C59AA875-741B-E6CC-B599-5059413B5F0B}"/>
              </a:ext>
            </a:extLst>
          </p:cNvPr>
          <p:cNvSpPr/>
          <p:nvPr/>
        </p:nvSpPr>
        <p:spPr>
          <a:xfrm>
            <a:off x="640079" y="2395537"/>
            <a:ext cx="4964431" cy="2194560"/>
          </a:xfrm>
          <a:prstGeom prst="rect">
            <a:avLst/>
          </a:prstGeom>
          <a:solidFill>
            <a:srgbClr val="F3E8FF"/>
          </a:solidFill>
          <a:ln w="25400">
            <a:solidFill>
              <a:srgbClr val="7C3AED"/>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23BFC25-F993-CBA0-A1E7-C4171F1BDA0F}"/>
              </a:ext>
            </a:extLst>
          </p:cNvPr>
          <p:cNvSpPr/>
          <p:nvPr/>
        </p:nvSpPr>
        <p:spPr>
          <a:xfrm>
            <a:off x="640079" y="2441257"/>
            <a:ext cx="4964431" cy="365760"/>
          </a:xfrm>
          <a:prstGeom prst="rect">
            <a:avLst/>
          </a:prstGeom>
          <a:noFill/>
          <a:ln/>
        </p:spPr>
        <p:txBody>
          <a:bodyPr wrap="square" rtlCol="0" anchor="ctr"/>
          <a:lstStyle/>
          <a:p>
            <a:pPr marL="0" indent="0" algn="ctr">
              <a:buNone/>
            </a:pPr>
            <a:r>
              <a:rPr lang="en-US" sz="2000" b="1" dirty="0">
                <a:solidFill>
                  <a:srgbClr val="7C3AED"/>
                </a:solidFill>
                <a:latin typeface="Arial" panose="020B0604020202020204" pitchFamily="34" charset="0"/>
                <a:ea typeface="Calibri" pitchFamily="34" charset="-122"/>
                <a:cs typeface="Arial" panose="020B0604020202020204" pitchFamily="34" charset="0"/>
              </a:rPr>
              <a:t>Debt-to-Equity (D/E)</a:t>
            </a:r>
            <a:endParaRPr lang="en-US" sz="2000" dirty="0">
              <a:latin typeface="Arial" panose="020B0604020202020204" pitchFamily="34" charset="0"/>
              <a:cs typeface="Arial" panose="020B0604020202020204" pitchFamily="34" charset="0"/>
            </a:endParaRPr>
          </a:p>
        </p:txBody>
      </p:sp>
      <p:sp>
        <p:nvSpPr>
          <p:cNvPr id="13" name="Shape 5">
            <a:extLst>
              <a:ext uri="{FF2B5EF4-FFF2-40B4-BE49-F238E27FC236}">
                <a16:creationId xmlns:a16="http://schemas.microsoft.com/office/drawing/2014/main" id="{B2D5EB84-A8BC-8244-4B01-C0A85FB0F5F5}"/>
              </a:ext>
            </a:extLst>
          </p:cNvPr>
          <p:cNvSpPr/>
          <p:nvPr/>
        </p:nvSpPr>
        <p:spPr>
          <a:xfrm>
            <a:off x="822959" y="2852737"/>
            <a:ext cx="4513120" cy="411480"/>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14" name="Text 6">
            <a:extLst>
              <a:ext uri="{FF2B5EF4-FFF2-40B4-BE49-F238E27FC236}">
                <a16:creationId xmlns:a16="http://schemas.microsoft.com/office/drawing/2014/main" id="{BED5D29F-E44E-0B8E-486F-0027E77DD94A}"/>
              </a:ext>
            </a:extLst>
          </p:cNvPr>
          <p:cNvSpPr/>
          <p:nvPr/>
        </p:nvSpPr>
        <p:spPr>
          <a:xfrm>
            <a:off x="822959" y="2898457"/>
            <a:ext cx="4513120" cy="320040"/>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Total Liabilities / Stockholders' Equity</a:t>
            </a:r>
            <a:endParaRPr lang="en-US" sz="1600" dirty="0">
              <a:latin typeface="Arial" panose="020B0604020202020204" pitchFamily="34" charset="0"/>
              <a:cs typeface="Arial" panose="020B0604020202020204" pitchFamily="34" charset="0"/>
            </a:endParaRPr>
          </a:p>
        </p:txBody>
      </p:sp>
      <p:sp>
        <p:nvSpPr>
          <p:cNvPr id="16" name="Text 7">
            <a:extLst>
              <a:ext uri="{FF2B5EF4-FFF2-40B4-BE49-F238E27FC236}">
                <a16:creationId xmlns:a16="http://schemas.microsoft.com/office/drawing/2014/main" id="{6FF83DFE-BC88-DDD4-F671-797A54E4B8E8}"/>
              </a:ext>
            </a:extLst>
          </p:cNvPr>
          <p:cNvSpPr/>
          <p:nvPr/>
        </p:nvSpPr>
        <p:spPr>
          <a:xfrm>
            <a:off x="865734" y="3402329"/>
            <a:ext cx="4513120" cy="114300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Measures: </a:t>
            </a:r>
            <a:r>
              <a:rPr lang="en-US" sz="1600" dirty="0">
                <a:solidFill>
                  <a:srgbClr val="1F2937"/>
                </a:solidFill>
                <a:latin typeface="Arial" panose="020B0604020202020204" pitchFamily="34" charset="0"/>
                <a:ea typeface="Calibri" pitchFamily="34" charset="-122"/>
                <a:cs typeface="Arial" panose="020B0604020202020204" pitchFamily="34" charset="0"/>
              </a:rPr>
              <a:t>Reliance on debt vs equity</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solidFill>
                  <a:srgbClr val="DC2626"/>
                </a:solidFill>
                <a:latin typeface="Arial" panose="020B0604020202020204" pitchFamily="34" charset="0"/>
                <a:ea typeface="Calibri" pitchFamily="34" charset="-122"/>
                <a:cs typeface="Arial" panose="020B0604020202020204" pitchFamily="34" charset="0"/>
              </a:rPr>
              <a:t>Higher D/E = More debt, lower solvency</a:t>
            </a:r>
            <a:endParaRPr lang="en-US" sz="1600" dirty="0">
              <a:latin typeface="Arial" panose="020B0604020202020204" pitchFamily="34" charset="0"/>
              <a:cs typeface="Arial" panose="020B0604020202020204" pitchFamily="34" charset="0"/>
            </a:endParaRPr>
          </a:p>
          <a:p>
            <a:pPr marL="0" indent="0">
              <a:buNone/>
            </a:pPr>
            <a:r>
              <a:rPr lang="en-US" sz="1600" dirty="0">
                <a:solidFill>
                  <a:srgbClr val="16A34A"/>
                </a:solidFill>
                <a:latin typeface="Arial" panose="020B0604020202020204" pitchFamily="34" charset="0"/>
                <a:ea typeface="Calibri" pitchFamily="34" charset="-122"/>
                <a:cs typeface="Arial" panose="020B0604020202020204" pitchFamily="34" charset="0"/>
              </a:rPr>
              <a:t>Lower D/E = Conservative, more stable</a:t>
            </a:r>
            <a:endParaRPr lang="en-US" sz="16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18" name="Shape 8">
            <a:extLst>
              <a:ext uri="{FF2B5EF4-FFF2-40B4-BE49-F238E27FC236}">
                <a16:creationId xmlns:a16="http://schemas.microsoft.com/office/drawing/2014/main" id="{FF29C4EF-F1E3-2B04-2701-2804B6C0D8F8}"/>
              </a:ext>
            </a:extLst>
          </p:cNvPr>
          <p:cNvSpPr/>
          <p:nvPr/>
        </p:nvSpPr>
        <p:spPr>
          <a:xfrm>
            <a:off x="6096000" y="2417921"/>
            <a:ext cx="4964431" cy="2194560"/>
          </a:xfrm>
          <a:prstGeom prst="rect">
            <a:avLst/>
          </a:prstGeom>
          <a:solidFill>
            <a:srgbClr val="F0FDF4"/>
          </a:solidFill>
          <a:ln w="25400">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0" name="Text 9">
            <a:extLst>
              <a:ext uri="{FF2B5EF4-FFF2-40B4-BE49-F238E27FC236}">
                <a16:creationId xmlns:a16="http://schemas.microsoft.com/office/drawing/2014/main" id="{FC5CDCA8-854B-6130-2A7D-323AEC7AB139}"/>
              </a:ext>
            </a:extLst>
          </p:cNvPr>
          <p:cNvSpPr/>
          <p:nvPr/>
        </p:nvSpPr>
        <p:spPr>
          <a:xfrm>
            <a:off x="6096000" y="2463641"/>
            <a:ext cx="4964431" cy="36576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Times Interest Earned (TIE</a:t>
            </a:r>
            <a:r>
              <a:rPr lang="en-US" sz="2400" b="1" dirty="0">
                <a:solidFill>
                  <a:srgbClr val="16A34A"/>
                </a:solidFill>
                <a:latin typeface="Arial" panose="020B0604020202020204" pitchFamily="34" charset="0"/>
                <a:ea typeface="Calibri" pitchFamily="34" charset="-122"/>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2" name="Shape 10">
            <a:extLst>
              <a:ext uri="{FF2B5EF4-FFF2-40B4-BE49-F238E27FC236}">
                <a16:creationId xmlns:a16="http://schemas.microsoft.com/office/drawing/2014/main" id="{02ACCDCC-92C3-0F7F-C6B8-030674F0D501}"/>
              </a:ext>
            </a:extLst>
          </p:cNvPr>
          <p:cNvSpPr/>
          <p:nvPr/>
        </p:nvSpPr>
        <p:spPr>
          <a:xfrm>
            <a:off x="6278880" y="2875121"/>
            <a:ext cx="4513120" cy="411480"/>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33" name="Text 11">
            <a:extLst>
              <a:ext uri="{FF2B5EF4-FFF2-40B4-BE49-F238E27FC236}">
                <a16:creationId xmlns:a16="http://schemas.microsoft.com/office/drawing/2014/main" id="{F9266D44-9DF9-9149-31D0-4A37CD033D0A}"/>
              </a:ext>
            </a:extLst>
          </p:cNvPr>
          <p:cNvSpPr/>
          <p:nvPr/>
        </p:nvSpPr>
        <p:spPr>
          <a:xfrm>
            <a:off x="6278880" y="2920841"/>
            <a:ext cx="4513120" cy="320040"/>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(Operating Inc + Int Exp) / Int Exp</a:t>
            </a:r>
            <a:endParaRPr lang="en-US" sz="1600" dirty="0">
              <a:latin typeface="Arial" panose="020B0604020202020204" pitchFamily="34" charset="0"/>
              <a:cs typeface="Arial" panose="020B0604020202020204" pitchFamily="34" charset="0"/>
            </a:endParaRPr>
          </a:p>
        </p:txBody>
      </p:sp>
      <p:sp>
        <p:nvSpPr>
          <p:cNvPr id="34" name="Text 12">
            <a:extLst>
              <a:ext uri="{FF2B5EF4-FFF2-40B4-BE49-F238E27FC236}">
                <a16:creationId xmlns:a16="http://schemas.microsoft.com/office/drawing/2014/main" id="{E9444280-7EC9-269B-D4AC-7148DC1ACF90}"/>
              </a:ext>
            </a:extLst>
          </p:cNvPr>
          <p:cNvSpPr/>
          <p:nvPr/>
        </p:nvSpPr>
        <p:spPr>
          <a:xfrm>
            <a:off x="6278879" y="3378041"/>
            <a:ext cx="4703445" cy="114300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Measures: </a:t>
            </a:r>
            <a:r>
              <a:rPr lang="en-US" sz="1600" dirty="0">
                <a:solidFill>
                  <a:srgbClr val="1F2937"/>
                </a:solidFill>
                <a:latin typeface="Arial" panose="020B0604020202020204" pitchFamily="34" charset="0"/>
                <a:ea typeface="Calibri" pitchFamily="34" charset="-122"/>
                <a:cs typeface="Arial" panose="020B0604020202020204" pitchFamily="34" charset="0"/>
              </a:rPr>
              <a:t>Can operating income cover interest?</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solidFill>
                  <a:srgbClr val="16A34A"/>
                </a:solidFill>
                <a:latin typeface="Arial" panose="020B0604020202020204" pitchFamily="34" charset="0"/>
                <a:ea typeface="Calibri" pitchFamily="34" charset="-122"/>
                <a:cs typeface="Arial" panose="020B0604020202020204" pitchFamily="34" charset="0"/>
              </a:rPr>
              <a:t>Higher TIE = Comfortably covers interest</a:t>
            </a:r>
            <a:endParaRPr lang="en-US" sz="1600" dirty="0">
              <a:latin typeface="Arial" panose="020B0604020202020204" pitchFamily="34" charset="0"/>
              <a:cs typeface="Arial" panose="020B0604020202020204" pitchFamily="34" charset="0"/>
            </a:endParaRPr>
          </a:p>
          <a:p>
            <a:pPr marL="0" indent="0">
              <a:buNone/>
            </a:pPr>
            <a:r>
              <a:rPr lang="en-US" sz="1600" dirty="0">
                <a:solidFill>
                  <a:srgbClr val="DC2626"/>
                </a:solidFill>
                <a:latin typeface="Arial" panose="020B0604020202020204" pitchFamily="34" charset="0"/>
                <a:ea typeface="Calibri" pitchFamily="34" charset="-122"/>
                <a:cs typeface="Arial" panose="020B0604020202020204" pitchFamily="34" charset="0"/>
              </a:rPr>
              <a:t>Lower TIE = May struggle to pay interest</a:t>
            </a:r>
            <a:endParaRPr lang="en-US" sz="16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35" name="Text 13">
            <a:extLst>
              <a:ext uri="{FF2B5EF4-FFF2-40B4-BE49-F238E27FC236}">
                <a16:creationId xmlns:a16="http://schemas.microsoft.com/office/drawing/2014/main" id="{3F2479D1-E7F5-EF60-3C3C-5B87C7B7E833}"/>
              </a:ext>
            </a:extLst>
          </p:cNvPr>
          <p:cNvSpPr/>
          <p:nvPr/>
        </p:nvSpPr>
        <p:spPr>
          <a:xfrm>
            <a:off x="640079" y="4879657"/>
            <a:ext cx="10154518" cy="320040"/>
          </a:xfrm>
          <a:prstGeom prst="rect">
            <a:avLst/>
          </a:prstGeom>
          <a:noFill/>
          <a:ln/>
        </p:spPr>
        <p:txBody>
          <a:bodyPr wrap="square" rtlCol="0" anchor="ctr"/>
          <a:lstStyle/>
          <a:p>
            <a:pPr marL="0" indent="0">
              <a:buNone/>
            </a:pPr>
            <a:r>
              <a:rPr lang="en-US" sz="2000" dirty="0">
                <a:solidFill>
                  <a:srgbClr val="1E3A5F"/>
                </a:solidFill>
                <a:latin typeface="Arial" panose="020B0604020202020204" pitchFamily="34" charset="0"/>
                <a:ea typeface="Calibri" pitchFamily="34" charset="-122"/>
                <a:cs typeface="Arial" panose="020B0604020202020204" pitchFamily="34" charset="0"/>
              </a:rPr>
              <a:t>Strong Solvency Position Means:</a:t>
            </a:r>
            <a:endParaRPr lang="en-US" sz="2000" dirty="0">
              <a:latin typeface="Arial" panose="020B0604020202020204" pitchFamily="34" charset="0"/>
              <a:cs typeface="Arial" panose="020B0604020202020204" pitchFamily="34" charset="0"/>
            </a:endParaRPr>
          </a:p>
        </p:txBody>
      </p:sp>
      <p:sp>
        <p:nvSpPr>
          <p:cNvPr id="36" name="Shape 14">
            <a:extLst>
              <a:ext uri="{FF2B5EF4-FFF2-40B4-BE49-F238E27FC236}">
                <a16:creationId xmlns:a16="http://schemas.microsoft.com/office/drawing/2014/main" id="{D43757CF-8B88-9995-278C-4AE7EA2CE4A5}"/>
              </a:ext>
            </a:extLst>
          </p:cNvPr>
          <p:cNvSpPr/>
          <p:nvPr/>
        </p:nvSpPr>
        <p:spPr>
          <a:xfrm>
            <a:off x="640079" y="5199696"/>
            <a:ext cx="10154518" cy="991553"/>
          </a:xfrm>
          <a:prstGeom prst="rect">
            <a:avLst/>
          </a:prstGeom>
          <a:solidFill>
            <a:srgbClr val="F3F4F6"/>
          </a:solidFill>
          <a:ln/>
        </p:spPr>
        <p:txBody>
          <a:bodyPr/>
          <a:lstStyle/>
          <a:p>
            <a:endParaRPr lang="en-US" sz="2800">
              <a:latin typeface="Arial" panose="020B0604020202020204" pitchFamily="34" charset="0"/>
              <a:cs typeface="Arial" panose="020B0604020202020204" pitchFamily="34" charset="0"/>
            </a:endParaRPr>
          </a:p>
        </p:txBody>
      </p:sp>
      <p:sp>
        <p:nvSpPr>
          <p:cNvPr id="38" name="Text 15">
            <a:extLst>
              <a:ext uri="{FF2B5EF4-FFF2-40B4-BE49-F238E27FC236}">
                <a16:creationId xmlns:a16="http://schemas.microsoft.com/office/drawing/2014/main" id="{F6443E9F-7112-FF35-E19D-A66C1FBE004C}"/>
              </a:ext>
            </a:extLst>
          </p:cNvPr>
          <p:cNvSpPr/>
          <p:nvPr/>
        </p:nvSpPr>
        <p:spPr>
          <a:xfrm>
            <a:off x="822960" y="5367337"/>
            <a:ext cx="9590378" cy="594360"/>
          </a:xfrm>
          <a:prstGeom prst="rect">
            <a:avLst/>
          </a:prstGeom>
          <a:noFill/>
          <a:ln/>
        </p:spPr>
        <p:txBody>
          <a:bodyPr wrap="square" rtlCol="0" anchor="ctr"/>
          <a:lstStyle/>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Company can sustain debt levels and meet obligations over time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Lower credit risk for lenders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Greater borrowing capacity for future needs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184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B548-03B1-E8FA-E1F2-2DAEDC73C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E98A8-318B-A290-0B66-75888BA9F5E6}"/>
              </a:ext>
            </a:extLst>
          </p:cNvPr>
          <p:cNvSpPr>
            <a:spLocks noGrp="1"/>
          </p:cNvSpPr>
          <p:nvPr>
            <p:ph type="title"/>
          </p:nvPr>
        </p:nvSpPr>
        <p:spPr>
          <a:xfrm>
            <a:off x="609600" y="274638"/>
            <a:ext cx="10972800" cy="1143000"/>
          </a:xfrm>
        </p:spPr>
        <p:txBody>
          <a:bodyPr anchor="ctr">
            <a:normAutofit/>
          </a:bodyPr>
          <a:lstStyle/>
          <a:p>
            <a:pPr algn="l"/>
            <a:r>
              <a:rPr lang="en-US" dirty="0"/>
              <a:t>Altman Z-Score (1968)</a:t>
            </a:r>
          </a:p>
        </p:txBody>
      </p:sp>
      <p:sp>
        <p:nvSpPr>
          <p:cNvPr id="3" name="Text 7">
            <a:extLst>
              <a:ext uri="{FF2B5EF4-FFF2-40B4-BE49-F238E27FC236}">
                <a16:creationId xmlns:a16="http://schemas.microsoft.com/office/drawing/2014/main" id="{910864F4-E1DE-B6FD-3E67-3BCA5A6C2CA7}"/>
              </a:ext>
            </a:extLst>
          </p:cNvPr>
          <p:cNvSpPr/>
          <p:nvPr/>
        </p:nvSpPr>
        <p:spPr>
          <a:xfrm>
            <a:off x="609601" y="1373824"/>
            <a:ext cx="10450829" cy="559752"/>
          </a:xfrm>
          <a:prstGeom prst="rect">
            <a:avLst/>
          </a:prstGeom>
          <a:solidFill>
            <a:schemeClr val="bg1">
              <a:lumMod val="95000"/>
            </a:schemeClr>
          </a:solidFill>
          <a:ln w="9525">
            <a:noFill/>
          </a:ln>
        </p:spPr>
        <p:txBody>
          <a:bodyPr wrap="square" rtlCol="0" anchor="ctr"/>
          <a:lstStyle/>
          <a:p>
            <a:r>
              <a:rPr lang="en-US" sz="2000" dirty="0">
                <a:solidFill>
                  <a:srgbClr val="1E3A5F"/>
                </a:solidFill>
                <a:latin typeface="Arial" panose="020B0604020202020204" pitchFamily="34" charset="0"/>
                <a:ea typeface="Calibri" pitchFamily="34" charset="-122"/>
                <a:cs typeface="Arial" panose="020B0604020202020204" pitchFamily="34" charset="0"/>
              </a:rPr>
              <a:t>Altman Z-score predicts Bankruptcy Risk</a:t>
            </a:r>
          </a:p>
        </p:txBody>
      </p:sp>
      <p:sp>
        <p:nvSpPr>
          <p:cNvPr id="4" name="Shape 3">
            <a:extLst>
              <a:ext uri="{FF2B5EF4-FFF2-40B4-BE49-F238E27FC236}">
                <a16:creationId xmlns:a16="http://schemas.microsoft.com/office/drawing/2014/main" id="{13A1DE82-A9EF-A2DB-714D-6E8BD44365D5}"/>
              </a:ext>
            </a:extLst>
          </p:cNvPr>
          <p:cNvSpPr/>
          <p:nvPr/>
        </p:nvSpPr>
        <p:spPr>
          <a:xfrm>
            <a:off x="638174" y="2122170"/>
            <a:ext cx="10422256" cy="731520"/>
          </a:xfrm>
          <a:prstGeom prst="rect">
            <a:avLst/>
          </a:prstGeom>
          <a:solidFill>
            <a:srgbClr val="1E3A5F"/>
          </a:solidFill>
          <a:ln/>
        </p:spPr>
        <p:txBody>
          <a:bodyPr/>
          <a:lstStyle/>
          <a:p>
            <a:endParaRPr lang="en-US"/>
          </a:p>
        </p:txBody>
      </p:sp>
      <p:sp>
        <p:nvSpPr>
          <p:cNvPr id="8" name="Text 4">
            <a:extLst>
              <a:ext uri="{FF2B5EF4-FFF2-40B4-BE49-F238E27FC236}">
                <a16:creationId xmlns:a16="http://schemas.microsoft.com/office/drawing/2014/main" id="{01C05D77-032F-D756-0C0D-71F9D68F5FDB}"/>
              </a:ext>
            </a:extLst>
          </p:cNvPr>
          <p:cNvSpPr/>
          <p:nvPr/>
        </p:nvSpPr>
        <p:spPr>
          <a:xfrm>
            <a:off x="638174" y="2259330"/>
            <a:ext cx="10422256" cy="457200"/>
          </a:xfrm>
          <a:prstGeom prst="rect">
            <a:avLst/>
          </a:prstGeom>
          <a:noFill/>
          <a:ln/>
        </p:spPr>
        <p:txBody>
          <a:bodyPr wrap="square"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Z-Score = 1.2(WC/TA) + 1.4(RE/TA) + 3.3(EBIT/TA) + 0.6(MVE/TL) + 1.0(Sales/TA)</a:t>
            </a:r>
            <a:endParaRPr lang="en-US" sz="2000" dirty="0"/>
          </a:p>
        </p:txBody>
      </p:sp>
      <p:sp>
        <p:nvSpPr>
          <p:cNvPr id="13" name="Text 5">
            <a:extLst>
              <a:ext uri="{FF2B5EF4-FFF2-40B4-BE49-F238E27FC236}">
                <a16:creationId xmlns:a16="http://schemas.microsoft.com/office/drawing/2014/main" id="{2D2FAD84-2F41-B174-181D-47D860A5F2AF}"/>
              </a:ext>
            </a:extLst>
          </p:cNvPr>
          <p:cNvSpPr/>
          <p:nvPr/>
        </p:nvSpPr>
        <p:spPr>
          <a:xfrm>
            <a:off x="638174" y="2990850"/>
            <a:ext cx="10422256" cy="320040"/>
          </a:xfrm>
          <a:prstGeom prst="rect">
            <a:avLst/>
          </a:prstGeom>
          <a:noFill/>
          <a:ln/>
        </p:spPr>
        <p:txBody>
          <a:bodyPr wrap="square" rtlCol="0" anchor="ctr"/>
          <a:lstStyle/>
          <a:p>
            <a:pPr marL="0" indent="0">
              <a:buNone/>
            </a:pPr>
            <a:r>
              <a:rPr lang="en-US" b="1" dirty="0">
                <a:solidFill>
                  <a:srgbClr val="1E3A5F"/>
                </a:solidFill>
                <a:latin typeface="Calibri" pitchFamily="34" charset="0"/>
                <a:ea typeface="Calibri" pitchFamily="34" charset="-122"/>
                <a:cs typeface="Calibri" pitchFamily="34" charset="-120"/>
              </a:rPr>
              <a:t>Variables:</a:t>
            </a:r>
            <a:endParaRPr lang="en-US" dirty="0"/>
          </a:p>
        </p:txBody>
      </p:sp>
      <p:sp>
        <p:nvSpPr>
          <p:cNvPr id="14" name="Shape 6">
            <a:extLst>
              <a:ext uri="{FF2B5EF4-FFF2-40B4-BE49-F238E27FC236}">
                <a16:creationId xmlns:a16="http://schemas.microsoft.com/office/drawing/2014/main" id="{4403A76F-DD96-C331-4721-2291767743B9}"/>
              </a:ext>
            </a:extLst>
          </p:cNvPr>
          <p:cNvSpPr/>
          <p:nvPr/>
        </p:nvSpPr>
        <p:spPr>
          <a:xfrm>
            <a:off x="638174" y="3310890"/>
            <a:ext cx="10422256" cy="1371600"/>
          </a:xfrm>
          <a:prstGeom prst="rect">
            <a:avLst/>
          </a:prstGeom>
          <a:solidFill>
            <a:srgbClr val="F3F4F6"/>
          </a:solidFill>
          <a:ln/>
        </p:spPr>
        <p:txBody>
          <a:bodyPr/>
          <a:lstStyle/>
          <a:p>
            <a:endParaRPr lang="en-US"/>
          </a:p>
        </p:txBody>
      </p:sp>
      <p:sp>
        <p:nvSpPr>
          <p:cNvPr id="16" name="Text 7">
            <a:extLst>
              <a:ext uri="{FF2B5EF4-FFF2-40B4-BE49-F238E27FC236}">
                <a16:creationId xmlns:a16="http://schemas.microsoft.com/office/drawing/2014/main" id="{00732CD8-00DF-A84B-E4A3-F89F5B358742}"/>
              </a:ext>
            </a:extLst>
          </p:cNvPr>
          <p:cNvSpPr/>
          <p:nvPr/>
        </p:nvSpPr>
        <p:spPr>
          <a:xfrm>
            <a:off x="821054" y="3402330"/>
            <a:ext cx="9843242" cy="109728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WC/TA: </a:t>
            </a:r>
            <a:r>
              <a:rPr lang="en-US" sz="1600" dirty="0">
                <a:solidFill>
                  <a:srgbClr val="1F2937"/>
                </a:solidFill>
                <a:latin typeface="Arial" panose="020B0604020202020204" pitchFamily="34" charset="0"/>
                <a:ea typeface="Calibri" pitchFamily="34" charset="-122"/>
                <a:cs typeface="Arial" panose="020B0604020202020204" pitchFamily="34" charset="0"/>
              </a:rPr>
              <a:t>Working Capital / Total Assets → Liquidity</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RE/TA: </a:t>
            </a:r>
            <a:r>
              <a:rPr lang="en-US" sz="1600" dirty="0">
                <a:solidFill>
                  <a:srgbClr val="1F2937"/>
                </a:solidFill>
                <a:latin typeface="Arial" panose="020B0604020202020204" pitchFamily="34" charset="0"/>
                <a:ea typeface="Calibri" pitchFamily="34" charset="-122"/>
                <a:cs typeface="Arial" panose="020B0604020202020204" pitchFamily="34" charset="0"/>
              </a:rPr>
              <a:t>Retained Earnings / Total Assets → Long-term profitability</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EBIT/TA: </a:t>
            </a:r>
            <a:r>
              <a:rPr lang="en-US" sz="1600" dirty="0">
                <a:solidFill>
                  <a:srgbClr val="1F2937"/>
                </a:solidFill>
                <a:latin typeface="Arial" panose="020B0604020202020204" pitchFamily="34" charset="0"/>
                <a:ea typeface="Calibri" pitchFamily="34" charset="-122"/>
                <a:cs typeface="Arial" panose="020B0604020202020204" pitchFamily="34" charset="0"/>
              </a:rPr>
              <a:t>Operating profit / Total Assets → Efficiency</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MVE/TL: </a:t>
            </a:r>
            <a:r>
              <a:rPr lang="en-US" sz="1600" dirty="0">
                <a:solidFill>
                  <a:srgbClr val="1F2937"/>
                </a:solidFill>
                <a:latin typeface="Arial" panose="020B0604020202020204" pitchFamily="34" charset="0"/>
                <a:ea typeface="Calibri" pitchFamily="34" charset="-122"/>
                <a:cs typeface="Arial" panose="020B0604020202020204" pitchFamily="34" charset="0"/>
              </a:rPr>
              <a:t>Market Value Equity / Total Liabilities → Capital strength</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Sales/TA: </a:t>
            </a:r>
            <a:r>
              <a:rPr lang="en-US" sz="1600" dirty="0">
                <a:solidFill>
                  <a:srgbClr val="1F2937"/>
                </a:solidFill>
                <a:latin typeface="Arial" panose="020B0604020202020204" pitchFamily="34" charset="0"/>
                <a:ea typeface="Calibri" pitchFamily="34" charset="-122"/>
                <a:cs typeface="Arial" panose="020B0604020202020204" pitchFamily="34" charset="0"/>
              </a:rPr>
              <a:t>Sales / Total Assets → Asset turnover</a:t>
            </a:r>
            <a:endParaRPr lang="en-US" sz="1100" dirty="0">
              <a:latin typeface="Arial" panose="020B0604020202020204" pitchFamily="34" charset="0"/>
              <a:cs typeface="Arial" panose="020B0604020202020204" pitchFamily="34" charset="0"/>
            </a:endParaRPr>
          </a:p>
        </p:txBody>
      </p:sp>
      <p:sp>
        <p:nvSpPr>
          <p:cNvPr id="18" name="Text 8">
            <a:extLst>
              <a:ext uri="{FF2B5EF4-FFF2-40B4-BE49-F238E27FC236}">
                <a16:creationId xmlns:a16="http://schemas.microsoft.com/office/drawing/2014/main" id="{8A50FEAD-8702-DDC1-C35D-6037710C0725}"/>
              </a:ext>
            </a:extLst>
          </p:cNvPr>
          <p:cNvSpPr/>
          <p:nvPr/>
        </p:nvSpPr>
        <p:spPr>
          <a:xfrm>
            <a:off x="638174" y="4804410"/>
            <a:ext cx="10422256" cy="320040"/>
          </a:xfrm>
          <a:prstGeom prst="rect">
            <a:avLst/>
          </a:prstGeom>
          <a:noFill/>
          <a:ln/>
        </p:spPr>
        <p:txBody>
          <a:bodyPr wrap="square" rtlCol="0" anchor="ctr"/>
          <a:lstStyle/>
          <a:p>
            <a:pPr marL="0" indent="0">
              <a:buNone/>
            </a:pPr>
            <a:r>
              <a:rPr lang="en-US" b="1" dirty="0">
                <a:solidFill>
                  <a:srgbClr val="1E3A5F"/>
                </a:solidFill>
                <a:latin typeface="Calibri" pitchFamily="34" charset="0"/>
                <a:ea typeface="Calibri" pitchFamily="34" charset="-122"/>
                <a:cs typeface="Calibri" pitchFamily="34" charset="-120"/>
              </a:rPr>
              <a:t>Interpretation:</a:t>
            </a:r>
            <a:endParaRPr lang="en-US" dirty="0"/>
          </a:p>
        </p:txBody>
      </p:sp>
      <p:sp>
        <p:nvSpPr>
          <p:cNvPr id="20" name="Shape 9">
            <a:extLst>
              <a:ext uri="{FF2B5EF4-FFF2-40B4-BE49-F238E27FC236}">
                <a16:creationId xmlns:a16="http://schemas.microsoft.com/office/drawing/2014/main" id="{A0639DAC-0DDA-6316-0C1B-99A2B5CD86FA}"/>
              </a:ext>
            </a:extLst>
          </p:cNvPr>
          <p:cNvSpPr/>
          <p:nvPr/>
        </p:nvSpPr>
        <p:spPr>
          <a:xfrm>
            <a:off x="638174" y="5124450"/>
            <a:ext cx="3215005" cy="777240"/>
          </a:xfrm>
          <a:prstGeom prst="rect">
            <a:avLst/>
          </a:prstGeom>
          <a:solidFill>
            <a:srgbClr val="F0FDF4"/>
          </a:solidFill>
          <a:ln w="2540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22" name="Text 10">
            <a:extLst>
              <a:ext uri="{FF2B5EF4-FFF2-40B4-BE49-F238E27FC236}">
                <a16:creationId xmlns:a16="http://schemas.microsoft.com/office/drawing/2014/main" id="{AE37577B-5569-1F90-BE6F-B46325367C6C}"/>
              </a:ext>
            </a:extLst>
          </p:cNvPr>
          <p:cNvSpPr/>
          <p:nvPr/>
        </p:nvSpPr>
        <p:spPr>
          <a:xfrm>
            <a:off x="638174" y="5170170"/>
            <a:ext cx="3215005" cy="320040"/>
          </a:xfrm>
          <a:prstGeom prst="rect">
            <a:avLst/>
          </a:prstGeom>
          <a:noFill/>
          <a:ln/>
        </p:spPr>
        <p:txBody>
          <a:bodyPr wrap="square" rtlCol="0" anchor="ctr"/>
          <a:lstStyle/>
          <a:p>
            <a:pPr marL="0" indent="0" algn="ctr">
              <a:buNone/>
            </a:pPr>
            <a:r>
              <a:rPr lang="en-US" sz="1400" b="1" dirty="0">
                <a:solidFill>
                  <a:srgbClr val="16A34A"/>
                </a:solidFill>
                <a:latin typeface="Arial" panose="020B0604020202020204" pitchFamily="34" charset="0"/>
                <a:ea typeface="Calibri" pitchFamily="34" charset="-122"/>
                <a:cs typeface="Arial" panose="020B0604020202020204" pitchFamily="34" charset="0"/>
              </a:rPr>
              <a:t>Z &gt; 3.0</a:t>
            </a:r>
            <a:endParaRPr lang="en-US" sz="1400" dirty="0">
              <a:latin typeface="Arial" panose="020B0604020202020204" pitchFamily="34" charset="0"/>
              <a:cs typeface="Arial" panose="020B0604020202020204" pitchFamily="34" charset="0"/>
            </a:endParaRPr>
          </a:p>
        </p:txBody>
      </p:sp>
      <p:sp>
        <p:nvSpPr>
          <p:cNvPr id="33" name="Text 11">
            <a:extLst>
              <a:ext uri="{FF2B5EF4-FFF2-40B4-BE49-F238E27FC236}">
                <a16:creationId xmlns:a16="http://schemas.microsoft.com/office/drawing/2014/main" id="{085B2866-7036-8F94-48C2-6F3698764042}"/>
              </a:ext>
            </a:extLst>
          </p:cNvPr>
          <p:cNvSpPr/>
          <p:nvPr/>
        </p:nvSpPr>
        <p:spPr>
          <a:xfrm>
            <a:off x="638174" y="5490210"/>
            <a:ext cx="3215005" cy="365760"/>
          </a:xfrm>
          <a:prstGeom prst="rect">
            <a:avLst/>
          </a:prstGeom>
          <a:noFill/>
          <a:ln/>
        </p:spPr>
        <p:txBody>
          <a:bodyPr wrap="square" rtlCol="0" anchor="ctr"/>
          <a:lstStyle/>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Healthy</a:t>
            </a:r>
            <a:endParaRPr lang="en-US" sz="1400" dirty="0">
              <a:latin typeface="Arial" panose="020B0604020202020204" pitchFamily="34" charset="0"/>
              <a:cs typeface="Arial" panose="020B0604020202020204" pitchFamily="34" charset="0"/>
            </a:endParaRPr>
          </a:p>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Low bankruptcy risk</a:t>
            </a:r>
            <a:endParaRPr lang="en-US" sz="1400" dirty="0">
              <a:latin typeface="Arial" panose="020B0604020202020204" pitchFamily="34" charset="0"/>
              <a:cs typeface="Arial" panose="020B0604020202020204" pitchFamily="34" charset="0"/>
            </a:endParaRPr>
          </a:p>
        </p:txBody>
      </p:sp>
      <p:sp>
        <p:nvSpPr>
          <p:cNvPr id="34" name="Shape 12">
            <a:extLst>
              <a:ext uri="{FF2B5EF4-FFF2-40B4-BE49-F238E27FC236}">
                <a16:creationId xmlns:a16="http://schemas.microsoft.com/office/drawing/2014/main" id="{01D3F4C5-77EA-DAAB-1217-A6938C19BF5E}"/>
              </a:ext>
            </a:extLst>
          </p:cNvPr>
          <p:cNvSpPr/>
          <p:nvPr/>
        </p:nvSpPr>
        <p:spPr>
          <a:xfrm>
            <a:off x="4241799" y="5135880"/>
            <a:ext cx="3215005" cy="777240"/>
          </a:xfrm>
          <a:prstGeom prst="rect">
            <a:avLst/>
          </a:prstGeom>
          <a:solidFill>
            <a:srgbClr val="FFF7ED"/>
          </a:solidFill>
          <a:ln w="2540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35" name="Text 13">
            <a:extLst>
              <a:ext uri="{FF2B5EF4-FFF2-40B4-BE49-F238E27FC236}">
                <a16:creationId xmlns:a16="http://schemas.microsoft.com/office/drawing/2014/main" id="{8BD934C7-46C5-3236-68C2-A7A16DD17F6B}"/>
              </a:ext>
            </a:extLst>
          </p:cNvPr>
          <p:cNvSpPr/>
          <p:nvPr/>
        </p:nvSpPr>
        <p:spPr>
          <a:xfrm>
            <a:off x="4241799" y="5181600"/>
            <a:ext cx="3215005" cy="320040"/>
          </a:xfrm>
          <a:prstGeom prst="rect">
            <a:avLst/>
          </a:prstGeom>
          <a:noFill/>
          <a:ln/>
        </p:spPr>
        <p:txBody>
          <a:bodyPr wrap="square" rtlCol="0" anchor="ctr"/>
          <a:lstStyle/>
          <a:p>
            <a:pPr marL="0" indent="0" algn="ctr">
              <a:buNone/>
            </a:pPr>
            <a:r>
              <a:rPr lang="en-US" sz="1400" b="1" dirty="0">
                <a:solidFill>
                  <a:srgbClr val="F97316"/>
                </a:solidFill>
                <a:latin typeface="Arial" panose="020B0604020202020204" pitchFamily="34" charset="0"/>
                <a:ea typeface="Calibri" pitchFamily="34" charset="-122"/>
                <a:cs typeface="Arial" panose="020B0604020202020204" pitchFamily="34" charset="0"/>
              </a:rPr>
              <a:t>Z = 1.8 - 3.0</a:t>
            </a:r>
            <a:endParaRPr lang="en-US" sz="1400" dirty="0">
              <a:latin typeface="Arial" panose="020B0604020202020204" pitchFamily="34" charset="0"/>
              <a:cs typeface="Arial" panose="020B0604020202020204" pitchFamily="34" charset="0"/>
            </a:endParaRPr>
          </a:p>
        </p:txBody>
      </p:sp>
      <p:sp>
        <p:nvSpPr>
          <p:cNvPr id="36" name="Text 14">
            <a:extLst>
              <a:ext uri="{FF2B5EF4-FFF2-40B4-BE49-F238E27FC236}">
                <a16:creationId xmlns:a16="http://schemas.microsoft.com/office/drawing/2014/main" id="{C682335A-D5A0-2368-0585-557A7398380B}"/>
              </a:ext>
            </a:extLst>
          </p:cNvPr>
          <p:cNvSpPr/>
          <p:nvPr/>
        </p:nvSpPr>
        <p:spPr>
          <a:xfrm>
            <a:off x="4241799" y="5501640"/>
            <a:ext cx="3215005" cy="365760"/>
          </a:xfrm>
          <a:prstGeom prst="rect">
            <a:avLst/>
          </a:prstGeom>
          <a:noFill/>
          <a:ln/>
        </p:spPr>
        <p:txBody>
          <a:bodyPr wrap="square" rtlCol="0" anchor="ctr"/>
          <a:lstStyle/>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Gray Zone</a:t>
            </a:r>
            <a:endParaRPr lang="en-US" sz="1400" dirty="0">
              <a:latin typeface="Arial" panose="020B0604020202020204" pitchFamily="34" charset="0"/>
              <a:cs typeface="Arial" panose="020B0604020202020204" pitchFamily="34" charset="0"/>
            </a:endParaRPr>
          </a:p>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Moderate risk</a:t>
            </a:r>
            <a:endParaRPr lang="en-US" sz="1000" dirty="0">
              <a:latin typeface="Arial" panose="020B0604020202020204" pitchFamily="34" charset="0"/>
              <a:cs typeface="Arial" panose="020B0604020202020204" pitchFamily="34" charset="0"/>
            </a:endParaRPr>
          </a:p>
        </p:txBody>
      </p:sp>
      <p:sp>
        <p:nvSpPr>
          <p:cNvPr id="38" name="Shape 15">
            <a:extLst>
              <a:ext uri="{FF2B5EF4-FFF2-40B4-BE49-F238E27FC236}">
                <a16:creationId xmlns:a16="http://schemas.microsoft.com/office/drawing/2014/main" id="{06E460F3-F067-FE89-B002-E8F344D5945D}"/>
              </a:ext>
            </a:extLst>
          </p:cNvPr>
          <p:cNvSpPr/>
          <p:nvPr/>
        </p:nvSpPr>
        <p:spPr>
          <a:xfrm>
            <a:off x="7845425" y="5124450"/>
            <a:ext cx="3215005" cy="777240"/>
          </a:xfrm>
          <a:prstGeom prst="rect">
            <a:avLst/>
          </a:prstGeom>
          <a:solidFill>
            <a:srgbClr val="FEF2F2"/>
          </a:solidFill>
          <a:ln w="25400">
            <a:solidFill>
              <a:srgbClr val="DC2626"/>
            </a:solidFill>
            <a:prstDash val="solid"/>
          </a:ln>
        </p:spPr>
        <p:txBody>
          <a:bodyPr/>
          <a:lstStyle/>
          <a:p>
            <a:endParaRPr lang="en-US">
              <a:latin typeface="Arial" panose="020B0604020202020204" pitchFamily="34" charset="0"/>
              <a:cs typeface="Arial" panose="020B0604020202020204" pitchFamily="34" charset="0"/>
            </a:endParaRPr>
          </a:p>
        </p:txBody>
      </p:sp>
      <p:sp>
        <p:nvSpPr>
          <p:cNvPr id="39" name="Text 16">
            <a:extLst>
              <a:ext uri="{FF2B5EF4-FFF2-40B4-BE49-F238E27FC236}">
                <a16:creationId xmlns:a16="http://schemas.microsoft.com/office/drawing/2014/main" id="{CAC6FF4D-A793-5647-29A9-DD57F6D46E7B}"/>
              </a:ext>
            </a:extLst>
          </p:cNvPr>
          <p:cNvSpPr/>
          <p:nvPr/>
        </p:nvSpPr>
        <p:spPr>
          <a:xfrm>
            <a:off x="7845425" y="5170170"/>
            <a:ext cx="3215005" cy="320040"/>
          </a:xfrm>
          <a:prstGeom prst="rect">
            <a:avLst/>
          </a:prstGeom>
          <a:noFill/>
          <a:ln/>
        </p:spPr>
        <p:txBody>
          <a:bodyPr wrap="square" rtlCol="0" anchor="ctr"/>
          <a:lstStyle/>
          <a:p>
            <a:pPr marL="0" indent="0" algn="ctr">
              <a:buNone/>
            </a:pPr>
            <a:r>
              <a:rPr lang="en-US" sz="1400" b="1" dirty="0">
                <a:solidFill>
                  <a:srgbClr val="DC2626"/>
                </a:solidFill>
                <a:latin typeface="Arial" panose="020B0604020202020204" pitchFamily="34" charset="0"/>
                <a:ea typeface="Calibri" pitchFamily="34" charset="-122"/>
                <a:cs typeface="Arial" panose="020B0604020202020204" pitchFamily="34" charset="0"/>
              </a:rPr>
              <a:t>Z &lt; 1.8</a:t>
            </a:r>
            <a:endParaRPr lang="en-US" sz="1400" dirty="0">
              <a:latin typeface="Arial" panose="020B0604020202020204" pitchFamily="34" charset="0"/>
              <a:cs typeface="Arial" panose="020B0604020202020204" pitchFamily="34" charset="0"/>
            </a:endParaRPr>
          </a:p>
        </p:txBody>
      </p:sp>
      <p:sp>
        <p:nvSpPr>
          <p:cNvPr id="40" name="Text 17">
            <a:extLst>
              <a:ext uri="{FF2B5EF4-FFF2-40B4-BE49-F238E27FC236}">
                <a16:creationId xmlns:a16="http://schemas.microsoft.com/office/drawing/2014/main" id="{B26B4D94-581A-928F-3BCF-872C2EFEB43C}"/>
              </a:ext>
            </a:extLst>
          </p:cNvPr>
          <p:cNvSpPr/>
          <p:nvPr/>
        </p:nvSpPr>
        <p:spPr>
          <a:xfrm>
            <a:off x="7845425" y="5490210"/>
            <a:ext cx="3215005" cy="365760"/>
          </a:xfrm>
          <a:prstGeom prst="rect">
            <a:avLst/>
          </a:prstGeom>
          <a:noFill/>
          <a:ln/>
        </p:spPr>
        <p:txBody>
          <a:bodyPr wrap="square" rtlCol="0" anchor="ctr"/>
          <a:lstStyle/>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Distressed</a:t>
            </a:r>
            <a:endParaRPr lang="en-US" sz="1400" dirty="0">
              <a:latin typeface="Arial" panose="020B0604020202020204" pitchFamily="34" charset="0"/>
              <a:cs typeface="Arial" panose="020B0604020202020204" pitchFamily="34" charset="0"/>
            </a:endParaRPr>
          </a:p>
          <a:p>
            <a:pPr marL="0" indent="0" algn="ctr">
              <a:buNone/>
            </a:pPr>
            <a:r>
              <a:rPr lang="en-US" sz="1400" dirty="0">
                <a:solidFill>
                  <a:srgbClr val="1F2937"/>
                </a:solidFill>
                <a:latin typeface="Arial" panose="020B0604020202020204" pitchFamily="34" charset="0"/>
                <a:ea typeface="Calibri" pitchFamily="34" charset="-122"/>
                <a:cs typeface="Arial" panose="020B0604020202020204" pitchFamily="34" charset="0"/>
              </a:rPr>
              <a:t>High bankruptcy risk</a:t>
            </a:r>
            <a:endParaRPr lang="en-US" sz="1400" dirty="0">
              <a:latin typeface="Arial" panose="020B0604020202020204" pitchFamily="34" charset="0"/>
              <a:cs typeface="Arial" panose="020B0604020202020204" pitchFamily="34" charset="0"/>
            </a:endParaRPr>
          </a:p>
        </p:txBody>
      </p:sp>
      <p:sp>
        <p:nvSpPr>
          <p:cNvPr id="41" name="Text 18">
            <a:extLst>
              <a:ext uri="{FF2B5EF4-FFF2-40B4-BE49-F238E27FC236}">
                <a16:creationId xmlns:a16="http://schemas.microsoft.com/office/drawing/2014/main" id="{08A253F2-6D8A-2C6C-73DE-71BE1E9155C3}"/>
              </a:ext>
            </a:extLst>
          </p:cNvPr>
          <p:cNvSpPr/>
          <p:nvPr/>
        </p:nvSpPr>
        <p:spPr>
          <a:xfrm>
            <a:off x="638174" y="5993129"/>
            <a:ext cx="10422256" cy="474345"/>
          </a:xfrm>
          <a:prstGeom prst="rect">
            <a:avLst/>
          </a:prstGeom>
          <a:noFill/>
          <a:ln/>
        </p:spPr>
        <p:txBody>
          <a:bodyPr wrap="square" rtlCol="0" anchor="ctr"/>
          <a:lstStyle/>
          <a:p>
            <a:pPr marL="0" indent="0">
              <a:buNone/>
            </a:pPr>
            <a:r>
              <a:rPr lang="en-US" sz="1600" dirty="0">
                <a:latin typeface="Arial" panose="020B0604020202020204" pitchFamily="34" charset="0"/>
                <a:ea typeface="Calibri" pitchFamily="34" charset="-122"/>
                <a:cs typeface="Arial" panose="020B0604020202020204" pitchFamily="34" charset="0"/>
              </a:rPr>
              <a:t>Originally 95% accurate 1 year before bankruptcy. Still widely used by banks and credit analysts </a:t>
            </a:r>
            <a:r>
              <a:rPr lang="en-US" sz="1600" dirty="0">
                <a:latin typeface="Arial" panose="020B0604020202020204" pitchFamily="34" charset="0"/>
                <a:ea typeface="Calibri" pitchFamily="34" charset="-122"/>
                <a:cs typeface="Arial" panose="020B0604020202020204" pitchFamily="34" charset="0"/>
                <a:sym typeface="Wingdings" panose="05000000000000000000" pitchFamily="2" charset="2"/>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5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FB54-02F7-A683-B4A4-0ADB672C4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7BBB4-CC55-C449-F33D-D60441CE0CD9}"/>
              </a:ext>
            </a:extLst>
          </p:cNvPr>
          <p:cNvSpPr>
            <a:spLocks noGrp="1"/>
          </p:cNvSpPr>
          <p:nvPr>
            <p:ph type="title"/>
          </p:nvPr>
        </p:nvSpPr>
        <p:spPr>
          <a:xfrm>
            <a:off x="0" y="2857500"/>
            <a:ext cx="12191999" cy="1143000"/>
          </a:xfrm>
        </p:spPr>
        <p:txBody>
          <a:bodyPr>
            <a:normAutofit/>
          </a:bodyPr>
          <a:lstStyle/>
          <a:p>
            <a:r>
              <a:rPr lang="en-US" dirty="0"/>
              <a:t>Working Capital Requirements</a:t>
            </a:r>
          </a:p>
        </p:txBody>
      </p:sp>
    </p:spTree>
    <p:extLst>
      <p:ext uri="{BB962C8B-B14F-4D97-AF65-F5344CB8AC3E}">
        <p14:creationId xmlns:p14="http://schemas.microsoft.com/office/powerpoint/2010/main" val="425424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B1CB2-0E1F-C22C-5062-908D40CDB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974E1-DFC4-0914-6798-E1380FD6662A}"/>
              </a:ext>
            </a:extLst>
          </p:cNvPr>
          <p:cNvSpPr>
            <a:spLocks noGrp="1"/>
          </p:cNvSpPr>
          <p:nvPr>
            <p:ph type="title"/>
          </p:nvPr>
        </p:nvSpPr>
        <p:spPr/>
        <p:txBody>
          <a:bodyPr>
            <a:normAutofit/>
          </a:bodyPr>
          <a:lstStyle/>
          <a:p>
            <a:r>
              <a:rPr lang="en-US" dirty="0"/>
              <a:t>Traditional View – Working Capital as Liquidity</a:t>
            </a:r>
          </a:p>
        </p:txBody>
      </p:sp>
      <p:sp>
        <p:nvSpPr>
          <p:cNvPr id="3" name="Text 4">
            <a:extLst>
              <a:ext uri="{FF2B5EF4-FFF2-40B4-BE49-F238E27FC236}">
                <a16:creationId xmlns:a16="http://schemas.microsoft.com/office/drawing/2014/main" id="{19EA963B-8215-0BE1-7729-60C5C439DE38}"/>
              </a:ext>
            </a:extLst>
          </p:cNvPr>
          <p:cNvSpPr/>
          <p:nvPr/>
        </p:nvSpPr>
        <p:spPr>
          <a:xfrm>
            <a:off x="771577" y="1588360"/>
            <a:ext cx="10462146" cy="901474"/>
          </a:xfrm>
          <a:prstGeom prst="roundRect">
            <a:avLst>
              <a:gd name="adj" fmla="val 0"/>
            </a:avLst>
          </a:prstGeom>
          <a:solidFill>
            <a:srgbClr val="EFF6FF"/>
          </a:solidFill>
          <a:ln w="19050">
            <a:solidFill>
              <a:srgbClr val="3B82F6"/>
            </a:solidFill>
          </a:ln>
        </p:spPr>
        <p:txBody>
          <a:bodyPr wrap="square" rtlCol="0" anchor="ctr"/>
          <a:lstStyle/>
          <a:p>
            <a:endParaRPr lang="en-US" sz="2400" dirty="0"/>
          </a:p>
        </p:txBody>
      </p:sp>
      <p:sp>
        <p:nvSpPr>
          <p:cNvPr id="4" name="Text 6">
            <a:extLst>
              <a:ext uri="{FF2B5EF4-FFF2-40B4-BE49-F238E27FC236}">
                <a16:creationId xmlns:a16="http://schemas.microsoft.com/office/drawing/2014/main" id="{79347F8E-EDF5-5A4A-9906-5E13633A39A8}"/>
              </a:ext>
            </a:extLst>
          </p:cNvPr>
          <p:cNvSpPr/>
          <p:nvPr/>
        </p:nvSpPr>
        <p:spPr>
          <a:xfrm>
            <a:off x="992452" y="1726440"/>
            <a:ext cx="9921144" cy="35979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dirty="0">
                <a:solidFill>
                  <a:srgbClr val="1E3A8A"/>
                </a:solidFill>
                <a:latin typeface="Arial" pitchFamily="34" charset="0"/>
                <a:ea typeface="Arial" pitchFamily="34" charset="-122"/>
                <a:cs typeface="Arial" pitchFamily="34" charset="-120"/>
              </a:rPr>
              <a:t>Working capital management deals with efficient control of cash and current assets to maintain liquidity</a:t>
            </a:r>
            <a:endParaRPr lang="en-US" sz="2000" dirty="0">
              <a:solidFill>
                <a:srgbClr val="135BD6"/>
              </a:solidFill>
              <a:latin typeface="Arial" pitchFamily="34" charset="0"/>
              <a:ea typeface="Arial" pitchFamily="34" charset="-122"/>
              <a:cs typeface="Arial" pitchFamily="34" charset="-120"/>
            </a:endParaRPr>
          </a:p>
        </p:txBody>
      </p:sp>
      <p:sp>
        <p:nvSpPr>
          <p:cNvPr id="6" name="Shape 16">
            <a:extLst>
              <a:ext uri="{FF2B5EF4-FFF2-40B4-BE49-F238E27FC236}">
                <a16:creationId xmlns:a16="http://schemas.microsoft.com/office/drawing/2014/main" id="{709DEFA3-46E3-B364-CE33-E7B9389E5F9B}"/>
              </a:ext>
            </a:extLst>
          </p:cNvPr>
          <p:cNvSpPr/>
          <p:nvPr/>
        </p:nvSpPr>
        <p:spPr>
          <a:xfrm>
            <a:off x="768147" y="5091041"/>
            <a:ext cx="10465576" cy="1065917"/>
          </a:xfrm>
          <a:prstGeom prst="rect">
            <a:avLst/>
          </a:prstGeom>
          <a:solidFill>
            <a:srgbClr val="F5F0E6"/>
          </a:solidFill>
          <a:ln w="19050">
            <a:solidFill>
              <a:srgbClr val="A08060"/>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18">
            <a:extLst>
              <a:ext uri="{FF2B5EF4-FFF2-40B4-BE49-F238E27FC236}">
                <a16:creationId xmlns:a16="http://schemas.microsoft.com/office/drawing/2014/main" id="{4B79E071-927A-DA05-A4DA-85DC481BE3CB}"/>
              </a:ext>
            </a:extLst>
          </p:cNvPr>
          <p:cNvSpPr/>
          <p:nvPr/>
        </p:nvSpPr>
        <p:spPr>
          <a:xfrm>
            <a:off x="960196" y="5164194"/>
            <a:ext cx="10124306"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5C4033"/>
                </a:solidFill>
                <a:latin typeface="Arial" panose="020B0604020202020204" pitchFamily="34" charset="0"/>
                <a:ea typeface="Arial" pitchFamily="34" charset="-122"/>
                <a:cs typeface="Arial" panose="020B0604020202020204" pitchFamily="34" charset="0"/>
              </a:rPr>
              <a:t>Key Insight</a:t>
            </a:r>
            <a:endParaRPr lang="en-US" dirty="0">
              <a:latin typeface="Arial" panose="020B0604020202020204" pitchFamily="34" charset="0"/>
              <a:cs typeface="Arial" panose="020B0604020202020204" pitchFamily="34" charset="0"/>
            </a:endParaRPr>
          </a:p>
        </p:txBody>
      </p:sp>
      <p:sp>
        <p:nvSpPr>
          <p:cNvPr id="9" name="Text 19">
            <a:extLst>
              <a:ext uri="{FF2B5EF4-FFF2-40B4-BE49-F238E27FC236}">
                <a16:creationId xmlns:a16="http://schemas.microsoft.com/office/drawing/2014/main" id="{A8AC3427-2888-9B62-D99A-947BCA297A1E}"/>
              </a:ext>
            </a:extLst>
          </p:cNvPr>
          <p:cNvSpPr/>
          <p:nvPr/>
        </p:nvSpPr>
        <p:spPr>
          <a:xfrm>
            <a:off x="964772" y="5484234"/>
            <a:ext cx="10067429" cy="49377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en-US" dirty="0">
                <a:solidFill>
                  <a:srgbClr val="4A3728"/>
                </a:solidFill>
                <a:latin typeface="Arial" panose="020B0604020202020204" pitchFamily="34" charset="0"/>
                <a:ea typeface="Arial" pitchFamily="34" charset="-122"/>
                <a:cs typeface="Arial" panose="020B0604020202020204" pitchFamily="34" charset="0"/>
              </a:rPr>
              <a:t>Traditionally viewed as a liquidity measure — ensuring obligations can be met as they come due</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solidFill>
                  <a:srgbClr val="4A3728"/>
                </a:solidFill>
                <a:latin typeface="Arial" panose="020B0604020202020204" pitchFamily="34" charset="0"/>
                <a:ea typeface="Arial" pitchFamily="34" charset="-122"/>
                <a:cs typeface="Arial" panose="020B0604020202020204" pitchFamily="34" charset="0"/>
              </a:rPr>
              <a:t>But this is only ONE way to view working capital...</a:t>
            </a:r>
            <a:endParaRPr lang="en-US" dirty="0">
              <a:latin typeface="Arial" panose="020B0604020202020204" pitchFamily="34" charset="0"/>
              <a:cs typeface="Arial" panose="020B0604020202020204" pitchFamily="34" charset="0"/>
            </a:endParaRPr>
          </a:p>
        </p:txBody>
      </p:sp>
      <p:sp>
        <p:nvSpPr>
          <p:cNvPr id="10" name="Shape 9">
            <a:extLst>
              <a:ext uri="{FF2B5EF4-FFF2-40B4-BE49-F238E27FC236}">
                <a16:creationId xmlns:a16="http://schemas.microsoft.com/office/drawing/2014/main" id="{887F599A-B741-AB5D-D214-52D216CB6348}"/>
              </a:ext>
            </a:extLst>
          </p:cNvPr>
          <p:cNvSpPr/>
          <p:nvPr/>
        </p:nvSpPr>
        <p:spPr>
          <a:xfrm>
            <a:off x="729690" y="2872668"/>
            <a:ext cx="5366310" cy="1944175"/>
          </a:xfrm>
          <a:prstGeom prst="rect">
            <a:avLst/>
          </a:prstGeom>
          <a:solidFill>
            <a:srgbClr val="F0FDF4"/>
          </a:solidFill>
          <a:ln w="1905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C020BF6C-EABF-F195-BF46-4F464BF317FF}"/>
              </a:ext>
            </a:extLst>
          </p:cNvPr>
          <p:cNvSpPr/>
          <p:nvPr/>
        </p:nvSpPr>
        <p:spPr>
          <a:xfrm>
            <a:off x="771576" y="2839401"/>
            <a:ext cx="5135935" cy="671550"/>
          </a:xfrm>
          <a:prstGeom prst="rect">
            <a:avLst/>
          </a:prstGeom>
          <a:noFill/>
          <a:ln/>
        </p:spPr>
        <p:txBody>
          <a:bodyPr wrap="square" rtlCol="0" anchor="ctr"/>
          <a:lstStyle/>
          <a:p>
            <a:pPr marL="0" indent="0">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  Formula</a:t>
            </a:r>
            <a:endParaRPr lang="en-US" sz="14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709D0D3D-873A-22EF-4D37-CA2436A98978}"/>
              </a:ext>
            </a:extLst>
          </p:cNvPr>
          <p:cNvSpPr/>
          <p:nvPr/>
        </p:nvSpPr>
        <p:spPr>
          <a:xfrm>
            <a:off x="768147" y="3515085"/>
            <a:ext cx="5279030" cy="767487"/>
          </a:xfrm>
          <a:prstGeom prst="rect">
            <a:avLst/>
          </a:prstGeom>
          <a:noFill/>
          <a:ln/>
        </p:spPr>
        <p:txBody>
          <a:bodyPr wrap="square" rtlCol="0" anchor="ctr"/>
          <a:lstStyle/>
          <a:p>
            <a:pPr marL="0" indent="0">
              <a:buNone/>
            </a:pPr>
            <a:r>
              <a:rPr lang="en-US" sz="1600" dirty="0">
                <a:latin typeface="Arial" panose="020B0604020202020204" pitchFamily="34" charset="0"/>
                <a:ea typeface="Calibri" pitchFamily="34" charset="-122"/>
                <a:cs typeface="Arial" panose="020B0604020202020204" pitchFamily="34" charset="0"/>
              </a:rPr>
              <a:t>Net Current Assets = Current Assets – Current Liabilities</a:t>
            </a:r>
            <a:endParaRPr lang="en-US" sz="1600"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D6511D1F-0D88-A283-8AE2-F4D551E4D23B}"/>
              </a:ext>
            </a:extLst>
          </p:cNvPr>
          <p:cNvSpPr/>
          <p:nvPr/>
        </p:nvSpPr>
        <p:spPr>
          <a:xfrm>
            <a:off x="6137886" y="2872668"/>
            <a:ext cx="5095837" cy="1944175"/>
          </a:xfrm>
          <a:prstGeom prst="rect">
            <a:avLst/>
          </a:prstGeom>
          <a:solidFill>
            <a:srgbClr val="FFF7ED"/>
          </a:solidFill>
          <a:ln w="1905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6" name="Text 13">
            <a:extLst>
              <a:ext uri="{FF2B5EF4-FFF2-40B4-BE49-F238E27FC236}">
                <a16:creationId xmlns:a16="http://schemas.microsoft.com/office/drawing/2014/main" id="{83D196C1-2220-3EAA-68C9-F5B8564A2FE7}"/>
              </a:ext>
            </a:extLst>
          </p:cNvPr>
          <p:cNvSpPr/>
          <p:nvPr/>
        </p:nvSpPr>
        <p:spPr>
          <a:xfrm>
            <a:off x="6096000" y="2818376"/>
            <a:ext cx="4888293" cy="671550"/>
          </a:xfrm>
          <a:prstGeom prst="rect">
            <a:avLst/>
          </a:prstGeom>
          <a:noFill/>
          <a:ln/>
        </p:spPr>
        <p:txBody>
          <a:bodyPr wrap="square" rtlCol="0" anchor="ctr"/>
          <a:lstStyle/>
          <a:p>
            <a:pPr marL="0" indent="0">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  Interpretation</a:t>
            </a:r>
            <a:endParaRPr lang="en-US" sz="2000" dirty="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5BB8224E-8ABD-F6DF-512B-6320D84A6518}"/>
              </a:ext>
            </a:extLst>
          </p:cNvPr>
          <p:cNvSpPr/>
          <p:nvPr/>
        </p:nvSpPr>
        <p:spPr>
          <a:xfrm>
            <a:off x="6181725" y="3596092"/>
            <a:ext cx="5051998" cy="767487"/>
          </a:xfrm>
          <a:prstGeom prst="rect">
            <a:avLst/>
          </a:prstGeom>
          <a:noFill/>
          <a:ln/>
        </p:spPr>
        <p:txBody>
          <a:bodyPr wrap="square" rtlCol="0" anchor="ctr"/>
          <a:lstStyle/>
          <a:p>
            <a:pPr>
              <a:spcAft>
                <a:spcPts val="400"/>
              </a:spcAft>
              <a:buSzPct val="100000"/>
            </a:pPr>
            <a:r>
              <a:rPr lang="en-US" dirty="0">
                <a:latin typeface="Arial" panose="020B0604020202020204" pitchFamily="34" charset="0"/>
                <a:ea typeface="Arial" pitchFamily="34" charset="-122"/>
                <a:cs typeface="Arial" panose="020B0604020202020204" pitchFamily="34" charset="0"/>
              </a:rPr>
              <a:t>A positive figure indicates short-term solvency and operational stability</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204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36F6-DC6A-3552-AFB5-6D39A5553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433B4-1D29-46E3-A33E-5926F14EB763}"/>
              </a:ext>
            </a:extLst>
          </p:cNvPr>
          <p:cNvSpPr>
            <a:spLocks noGrp="1"/>
          </p:cNvSpPr>
          <p:nvPr>
            <p:ph type="title"/>
          </p:nvPr>
        </p:nvSpPr>
        <p:spPr/>
        <p:txBody>
          <a:bodyPr>
            <a:normAutofit fontScale="90000"/>
          </a:bodyPr>
          <a:lstStyle/>
          <a:p>
            <a:r>
              <a:rPr lang="en-US" dirty="0"/>
              <a:t>Source-of-Funds View – </a:t>
            </a:r>
            <a:br>
              <a:rPr lang="en-US" dirty="0"/>
            </a:br>
            <a:r>
              <a:rPr lang="en-US" dirty="0"/>
              <a:t>       The Working Capital Requirement</a:t>
            </a:r>
          </a:p>
        </p:txBody>
      </p:sp>
      <p:sp>
        <p:nvSpPr>
          <p:cNvPr id="5" name="Shape 4">
            <a:extLst>
              <a:ext uri="{FF2B5EF4-FFF2-40B4-BE49-F238E27FC236}">
                <a16:creationId xmlns:a16="http://schemas.microsoft.com/office/drawing/2014/main" id="{C64CDC16-3B58-C7FF-9C35-908AC717CAFA}"/>
              </a:ext>
            </a:extLst>
          </p:cNvPr>
          <p:cNvSpPr/>
          <p:nvPr/>
        </p:nvSpPr>
        <p:spPr>
          <a:xfrm>
            <a:off x="818322" y="1737678"/>
            <a:ext cx="10555356" cy="891222"/>
          </a:xfrm>
          <a:prstGeom prst="rect">
            <a:avLst/>
          </a:prstGeom>
          <a:solidFill>
            <a:srgbClr val="EDE9FE"/>
          </a:solidFill>
          <a:ln w="19050">
            <a:solidFill>
              <a:srgbClr val="8B5CF6"/>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 6">
            <a:extLst>
              <a:ext uri="{FF2B5EF4-FFF2-40B4-BE49-F238E27FC236}">
                <a16:creationId xmlns:a16="http://schemas.microsoft.com/office/drawing/2014/main" id="{0F6ADDCC-1407-6C05-5241-83251DD19A8A}"/>
              </a:ext>
            </a:extLst>
          </p:cNvPr>
          <p:cNvSpPr/>
          <p:nvPr/>
        </p:nvSpPr>
        <p:spPr>
          <a:xfrm>
            <a:off x="996887" y="1894480"/>
            <a:ext cx="10211160" cy="415904"/>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21B6"/>
                </a:solidFill>
                <a:effectLst/>
                <a:uLnTx/>
                <a:uFillTx/>
                <a:latin typeface="Arial" pitchFamily="34" charset="0"/>
                <a:ea typeface="Arial" pitchFamily="34" charset="-122"/>
                <a:cs typeface="Arial" pitchFamily="34" charset="-120"/>
              </a:rPr>
              <a:t>Concept Shift</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Text 7">
            <a:extLst>
              <a:ext uri="{FF2B5EF4-FFF2-40B4-BE49-F238E27FC236}">
                <a16:creationId xmlns:a16="http://schemas.microsoft.com/office/drawing/2014/main" id="{B5D83E0A-B5E3-D703-4CFB-DF0166F25CEE}"/>
              </a:ext>
            </a:extLst>
          </p:cNvPr>
          <p:cNvSpPr/>
          <p:nvPr/>
        </p:nvSpPr>
        <p:spPr>
          <a:xfrm>
            <a:off x="1000773" y="2270557"/>
            <a:ext cx="10153793" cy="285191"/>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Arial" pitchFamily="34" charset="-122"/>
                <a:cs typeface="Arial" pitchFamily="34" charset="-120"/>
              </a:rPr>
              <a:t>Working capital can also be understood as the amount of long-term financing required to fund current operations.</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18" name="Shape 8">
            <a:extLst>
              <a:ext uri="{FF2B5EF4-FFF2-40B4-BE49-F238E27FC236}">
                <a16:creationId xmlns:a16="http://schemas.microsoft.com/office/drawing/2014/main" id="{9A7D0355-B7F6-6F8D-533F-5E9BD2EE758A}"/>
              </a:ext>
            </a:extLst>
          </p:cNvPr>
          <p:cNvSpPr/>
          <p:nvPr/>
        </p:nvSpPr>
        <p:spPr>
          <a:xfrm>
            <a:off x="828452" y="2983991"/>
            <a:ext cx="7239647" cy="2377440"/>
          </a:xfrm>
          <a:prstGeom prst="rect">
            <a:avLst/>
          </a:prstGeom>
          <a:solidFill>
            <a:srgbClr val="DBEAFE"/>
          </a:solidFill>
          <a:ln w="19050">
            <a:solidFill>
              <a:srgbClr val="3B82F6"/>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 10">
            <a:extLst>
              <a:ext uri="{FF2B5EF4-FFF2-40B4-BE49-F238E27FC236}">
                <a16:creationId xmlns:a16="http://schemas.microsoft.com/office/drawing/2014/main" id="{33CA9270-A57B-9CA7-8480-0C4704EA39CA}"/>
              </a:ext>
            </a:extLst>
          </p:cNvPr>
          <p:cNvSpPr/>
          <p:nvPr/>
        </p:nvSpPr>
        <p:spPr>
          <a:xfrm>
            <a:off x="973570" y="3043047"/>
            <a:ext cx="6494277"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E40AF"/>
                </a:solidFill>
                <a:effectLst/>
                <a:uLnTx/>
                <a:uFillTx/>
                <a:latin typeface="Arial" pitchFamily="34" charset="0"/>
                <a:ea typeface="Arial" pitchFamily="34" charset="-122"/>
                <a:cs typeface="Arial" pitchFamily="34" charset="-120"/>
              </a:rPr>
              <a:t>Key Points</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1" name="Text 11">
            <a:extLst>
              <a:ext uri="{FF2B5EF4-FFF2-40B4-BE49-F238E27FC236}">
                <a16:creationId xmlns:a16="http://schemas.microsoft.com/office/drawing/2014/main" id="{D8FED7E3-C3BA-D71C-0144-5F2365EACC26}"/>
              </a:ext>
            </a:extLst>
          </p:cNvPr>
          <p:cNvSpPr/>
          <p:nvPr/>
        </p:nvSpPr>
        <p:spPr>
          <a:xfrm>
            <a:off x="973571" y="3467862"/>
            <a:ext cx="6907252" cy="19110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Arial" pitchFamily="34" charset="-122"/>
                <a:cs typeface="Arial" panose="020B0604020202020204" pitchFamily="34" charset="0"/>
              </a:rPr>
              <a:t>Net current assets create a working capital requirement [$12 bn (= $191 – $179)]</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Arial" pitchFamily="34" charset="-122"/>
                <a:cs typeface="Arial" panose="020B0604020202020204" pitchFamily="34" charset="0"/>
              </a:rPr>
              <a:t>It represents the portion of current assets NOT financed by current liabilities (or suppliers)</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Arial" pitchFamily="34" charset="-122"/>
                <a:cs typeface="Arial" panose="020B0604020202020204" pitchFamily="34" charset="0"/>
              </a:rPr>
              <a:t>The business must use long-term funds (equity or long-term debt) to cover this shortfall</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2" name="Image 0">
            <a:extLst>
              <a:ext uri="{FF2B5EF4-FFF2-40B4-BE49-F238E27FC236}">
                <a16:creationId xmlns:a16="http://schemas.microsoft.com/office/drawing/2014/main" id="{E524FE32-9BDF-3159-55BA-AF47DE71BFE1}"/>
              </a:ext>
            </a:extLst>
          </p:cNvPr>
          <p:cNvPicPr>
            <a:picLocks noChangeAspect="1"/>
          </p:cNvPicPr>
          <p:nvPr/>
        </p:nvPicPr>
        <p:blipFill>
          <a:blip r:embed="rId3"/>
          <a:stretch>
            <a:fillRect/>
          </a:stretch>
        </p:blipFill>
        <p:spPr>
          <a:xfrm>
            <a:off x="8255375" y="2948939"/>
            <a:ext cx="3108960" cy="2398395"/>
          </a:xfrm>
          <a:prstGeom prst="rect">
            <a:avLst/>
          </a:prstGeom>
        </p:spPr>
      </p:pic>
      <p:sp>
        <p:nvSpPr>
          <p:cNvPr id="23" name="Shape 12">
            <a:extLst>
              <a:ext uri="{FF2B5EF4-FFF2-40B4-BE49-F238E27FC236}">
                <a16:creationId xmlns:a16="http://schemas.microsoft.com/office/drawing/2014/main" id="{65B24211-03D1-7CAE-94A0-DDFB4AAF6E89}"/>
              </a:ext>
            </a:extLst>
          </p:cNvPr>
          <p:cNvSpPr/>
          <p:nvPr/>
        </p:nvSpPr>
        <p:spPr>
          <a:xfrm>
            <a:off x="808980" y="5688329"/>
            <a:ext cx="7259120" cy="741046"/>
          </a:xfrm>
          <a:prstGeom prst="rect">
            <a:avLst/>
          </a:prstGeom>
          <a:solidFill>
            <a:srgbClr val="FED7AA"/>
          </a:solidFill>
          <a:ln w="19050">
            <a:solidFill>
              <a:srgbClr val="EA580C"/>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ext 14">
            <a:extLst>
              <a:ext uri="{FF2B5EF4-FFF2-40B4-BE49-F238E27FC236}">
                <a16:creationId xmlns:a16="http://schemas.microsoft.com/office/drawing/2014/main" id="{3E9AB263-F724-E0D8-42CD-AF0F654B4276}"/>
              </a:ext>
            </a:extLst>
          </p:cNvPr>
          <p:cNvSpPr/>
          <p:nvPr/>
        </p:nvSpPr>
        <p:spPr>
          <a:xfrm>
            <a:off x="973572" y="5779770"/>
            <a:ext cx="7108566" cy="45720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b="1" i="0" u="none" strike="noStrike" kern="1200" cap="none" spc="0" normalizeH="0" baseline="0" noProof="0" dirty="0">
                <a:ln>
                  <a:noFill/>
                </a:ln>
                <a:solidFill>
                  <a:srgbClr val="7C2D12"/>
                </a:solidFill>
                <a:effectLst/>
                <a:uLnTx/>
                <a:uFillTx/>
                <a:latin typeface="Arial" pitchFamily="34" charset="0"/>
                <a:ea typeface="Arial" pitchFamily="34" charset="-122"/>
                <a:cs typeface="Arial" pitchFamily="34" charset="-120"/>
              </a:rPr>
              <a:t>When CA &gt; CL, the gap must be financed by long-term capital — this is the true "working capital requirement."</a:t>
            </a:r>
            <a:endPar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E6DED800-A985-A9B6-012C-1043FD15AB87}"/>
              </a:ext>
            </a:extLst>
          </p:cNvPr>
          <p:cNvPicPr>
            <a:picLocks noChangeAspect="1"/>
          </p:cNvPicPr>
          <p:nvPr/>
        </p:nvPicPr>
        <p:blipFill>
          <a:blip r:embed="rId4"/>
          <a:stretch>
            <a:fillRect/>
          </a:stretch>
        </p:blipFill>
        <p:spPr>
          <a:xfrm>
            <a:off x="8528742" y="5732906"/>
            <a:ext cx="2562226" cy="1125094"/>
          </a:xfrm>
          <a:prstGeom prst="rect">
            <a:avLst/>
          </a:prstGeom>
        </p:spPr>
      </p:pic>
      <p:sp>
        <p:nvSpPr>
          <p:cNvPr id="29" name="Arrow: Down 28">
            <a:extLst>
              <a:ext uri="{FF2B5EF4-FFF2-40B4-BE49-F238E27FC236}">
                <a16:creationId xmlns:a16="http://schemas.microsoft.com/office/drawing/2014/main" id="{E904EFD8-6745-1036-761E-D8BEF32D6B4C}"/>
              </a:ext>
            </a:extLst>
          </p:cNvPr>
          <p:cNvSpPr/>
          <p:nvPr/>
        </p:nvSpPr>
        <p:spPr>
          <a:xfrm>
            <a:off x="9620248" y="5165786"/>
            <a:ext cx="532505" cy="501587"/>
          </a:xfrm>
          <a:prstGeom prst="downArrow">
            <a:avLst>
              <a:gd name="adj1" fmla="val 35690"/>
              <a:gd name="adj2" fmla="val 356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02B83BC-EBD3-6D7B-4AE9-7858AE2837C7}"/>
              </a:ext>
            </a:extLst>
          </p:cNvPr>
          <p:cNvSpPr txBox="1"/>
          <p:nvPr/>
        </p:nvSpPr>
        <p:spPr>
          <a:xfrm>
            <a:off x="9991725" y="6000348"/>
            <a:ext cx="638175" cy="276999"/>
          </a:xfrm>
          <a:prstGeom prst="rect">
            <a:avLst/>
          </a:prstGeom>
          <a:noFill/>
        </p:spPr>
        <p:txBody>
          <a:bodyPr wrap="square" rtlCol="0">
            <a:spAutoFit/>
          </a:bodyPr>
          <a:lstStyle/>
          <a:p>
            <a:pPr algn="ctr"/>
            <a:r>
              <a:rPr lang="en-US" sz="1200" b="1" dirty="0">
                <a:solidFill>
                  <a:schemeClr val="accent2"/>
                </a:solidFill>
                <a:latin typeface="Avenir"/>
              </a:rPr>
              <a:t>12 bn</a:t>
            </a:r>
          </a:p>
        </p:txBody>
      </p:sp>
    </p:spTree>
    <p:extLst>
      <p:ext uri="{BB962C8B-B14F-4D97-AF65-F5344CB8AC3E}">
        <p14:creationId xmlns:p14="http://schemas.microsoft.com/office/powerpoint/2010/main" val="1570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0156 0.00185 L 0.01498 0.06204 " pathEditMode="relative" rAng="0" ptsTypes="AA">
                                      <p:cBhvr>
                                        <p:cTn id="28" dur="2000" fill="hold"/>
                                        <p:tgtEl>
                                          <p:spTgt spid="31"/>
                                        </p:tgtEl>
                                        <p:attrNameLst>
                                          <p:attrName>ppt_x</p:attrName>
                                          <p:attrName>ppt_y</p:attrName>
                                        </p:attrNameLst>
                                      </p:cBhvr>
                                      <p:rCtr x="820" y="3009"/>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5" grpId="0" animBg="1"/>
      <p:bldP spid="29" grpId="0" animBg="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1</a:t>
            </a:r>
            <a:endParaRPr lang="en-US" sz="2667" dirty="0">
              <a:solidFill>
                <a:prstClr val="black"/>
              </a:solidFill>
              <a:latin typeface="Calibri" panose="020F0502020204030204"/>
            </a:endParaRPr>
          </a:p>
        </p:txBody>
      </p:sp>
      <p:sp>
        <p:nvSpPr>
          <p:cNvPr id="4" name="Text 2"/>
          <p:cNvSpPr/>
          <p:nvPr/>
        </p:nvSpPr>
        <p:spPr>
          <a:xfrm>
            <a:off x="609600" y="2804160"/>
            <a:ext cx="10972800" cy="17068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Vertical &amp; Horizontal</a:t>
            </a:r>
            <a:endParaRPr lang="en-US" sz="5600" dirty="0">
              <a:solidFill>
                <a:prstClr val="black"/>
              </a:solidFill>
              <a:latin typeface="Calibri" panose="020F0502020204030204"/>
            </a:endParaRPr>
          </a:p>
          <a:p>
            <a:pPr algn="ctr" defTabSz="1219170"/>
            <a:r>
              <a:rPr lang="en-US" sz="5600" b="1" dirty="0">
                <a:solidFill>
                  <a:srgbClr val="FFFFFF"/>
                </a:solidFill>
                <a:latin typeface="Georgia" pitchFamily="34" charset="0"/>
                <a:ea typeface="Georgia" pitchFamily="34" charset="-122"/>
                <a:cs typeface="Georgia" pitchFamily="34" charset="-120"/>
              </a:rPr>
              <a:t>Analysis</a:t>
            </a:r>
            <a:endParaRPr lang="en-US" sz="5600" dirty="0">
              <a:solidFill>
                <a:prstClr val="black"/>
              </a:solidFill>
              <a:latin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54E4-9CFD-1AB0-A61B-79AAB4236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BEB2A-449C-CFA1-136B-A9E7805F4325}"/>
              </a:ext>
            </a:extLst>
          </p:cNvPr>
          <p:cNvSpPr>
            <a:spLocks noGrp="1"/>
          </p:cNvSpPr>
          <p:nvPr>
            <p:ph type="title"/>
          </p:nvPr>
        </p:nvSpPr>
        <p:spPr>
          <a:xfrm>
            <a:off x="609600" y="274638"/>
            <a:ext cx="10972800" cy="1143000"/>
          </a:xfrm>
        </p:spPr>
        <p:txBody>
          <a:bodyPr anchor="ctr">
            <a:normAutofit/>
          </a:bodyPr>
          <a:lstStyle/>
          <a:p>
            <a:r>
              <a:rPr lang="en-US" dirty="0"/>
              <a:t>The Cycle of Cash Lag</a:t>
            </a:r>
          </a:p>
        </p:txBody>
      </p:sp>
      <p:pic>
        <p:nvPicPr>
          <p:cNvPr id="5" name="Picture 4">
            <a:extLst>
              <a:ext uri="{FF2B5EF4-FFF2-40B4-BE49-F238E27FC236}">
                <a16:creationId xmlns:a16="http://schemas.microsoft.com/office/drawing/2014/main" id="{67B0462A-79AD-0688-DC13-8DD3C23BF3A8}"/>
              </a:ext>
            </a:extLst>
          </p:cNvPr>
          <p:cNvPicPr>
            <a:picLocks noChangeAspect="1"/>
          </p:cNvPicPr>
          <p:nvPr/>
        </p:nvPicPr>
        <p:blipFill>
          <a:blip r:embed="rId3"/>
          <a:stretch>
            <a:fillRect/>
          </a:stretch>
        </p:blipFill>
        <p:spPr>
          <a:xfrm>
            <a:off x="405319" y="1417638"/>
            <a:ext cx="10972800" cy="3099815"/>
          </a:xfrm>
          <a:prstGeom prst="rect">
            <a:avLst/>
          </a:prstGeom>
          <a:noFill/>
        </p:spPr>
      </p:pic>
      <p:grpSp>
        <p:nvGrpSpPr>
          <p:cNvPr id="19" name="Group 18">
            <a:extLst>
              <a:ext uri="{FF2B5EF4-FFF2-40B4-BE49-F238E27FC236}">
                <a16:creationId xmlns:a16="http://schemas.microsoft.com/office/drawing/2014/main" id="{0E37D000-39E1-E4E6-7A93-FAC43F3E8805}"/>
              </a:ext>
            </a:extLst>
          </p:cNvPr>
          <p:cNvGrpSpPr/>
          <p:nvPr/>
        </p:nvGrpSpPr>
        <p:grpSpPr>
          <a:xfrm>
            <a:off x="884232" y="2439598"/>
            <a:ext cx="5784159" cy="1977685"/>
            <a:chOff x="884232" y="2439598"/>
            <a:chExt cx="5784159" cy="1977685"/>
          </a:xfrm>
        </p:grpSpPr>
        <p:sp>
          <p:nvSpPr>
            <p:cNvPr id="13" name="Shape 18">
              <a:extLst>
                <a:ext uri="{FF2B5EF4-FFF2-40B4-BE49-F238E27FC236}">
                  <a16:creationId xmlns:a16="http://schemas.microsoft.com/office/drawing/2014/main" id="{4D13755C-BDF4-750C-525D-C831F1D1B405}"/>
                </a:ext>
              </a:extLst>
            </p:cNvPr>
            <p:cNvSpPr/>
            <p:nvPr/>
          </p:nvSpPr>
          <p:spPr>
            <a:xfrm>
              <a:off x="884232" y="2711356"/>
              <a:ext cx="5784159" cy="1705927"/>
            </a:xfrm>
            <a:prstGeom prst="rect">
              <a:avLst/>
            </a:prstGeom>
            <a:solidFill>
              <a:schemeClr val="accent2">
                <a:lumMod val="40000"/>
                <a:lumOff val="60000"/>
                <a:alpha val="71000"/>
              </a:schemeClr>
            </a:solidFill>
            <a:ln w="254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E98FEB1-083F-B879-468B-0914DF8450A5}"/>
                </a:ext>
              </a:extLst>
            </p:cNvPr>
            <p:cNvSpPr txBox="1"/>
            <p:nvPr/>
          </p:nvSpPr>
          <p:spPr>
            <a:xfrm>
              <a:off x="1701674" y="2439598"/>
              <a:ext cx="4190045" cy="830164"/>
            </a:xfrm>
            <a:prstGeom prst="rect">
              <a:avLst/>
            </a:prstGeom>
            <a:noFill/>
          </p:spPr>
          <p:txBody>
            <a:bodyPr wrap="square">
              <a:spAutoFit/>
            </a:bodyPr>
            <a:lstStyle/>
            <a:p>
              <a:pPr marL="12700" algn="ctr">
                <a:lnSpc>
                  <a:spcPts val="6675"/>
                </a:lnSpc>
              </a:pPr>
              <a:r>
                <a:rPr lang="en-US" sz="3200" b="1" spc="-120" dirty="0">
                  <a:solidFill>
                    <a:srgbClr val="953428"/>
                  </a:solidFill>
                  <a:latin typeface="Arial"/>
                  <a:cs typeface="Arial"/>
                </a:rPr>
                <a:t>The </a:t>
              </a:r>
              <a:r>
                <a:rPr lang="en-US" sz="3200" b="1" spc="-575" dirty="0">
                  <a:solidFill>
                    <a:srgbClr val="953428"/>
                  </a:solidFill>
                  <a:latin typeface="Arial"/>
                  <a:cs typeface="Arial"/>
                </a:rPr>
                <a:t>    </a:t>
              </a:r>
              <a:r>
                <a:rPr lang="en-US" sz="3200" b="1" spc="-150" dirty="0">
                  <a:solidFill>
                    <a:srgbClr val="953428"/>
                  </a:solidFill>
                  <a:latin typeface="Arial"/>
                  <a:cs typeface="Arial"/>
                </a:rPr>
                <a:t>Funding </a:t>
              </a:r>
              <a:r>
                <a:rPr lang="en-US" sz="3200" b="1" spc="-555" dirty="0">
                  <a:solidFill>
                    <a:srgbClr val="953428"/>
                  </a:solidFill>
                  <a:latin typeface="Arial"/>
                  <a:cs typeface="Arial"/>
                </a:rPr>
                <a:t> </a:t>
              </a:r>
              <a:r>
                <a:rPr lang="en-US" sz="3200" b="1" spc="-145" dirty="0">
                  <a:solidFill>
                    <a:srgbClr val="953428"/>
                  </a:solidFill>
                  <a:latin typeface="Arial"/>
                  <a:cs typeface="Arial"/>
                </a:rPr>
                <a:t>Gap</a:t>
              </a:r>
              <a:endParaRPr lang="en-US" sz="3200" dirty="0">
                <a:latin typeface="Arial"/>
                <a:cs typeface="Arial"/>
              </a:endParaRPr>
            </a:p>
          </p:txBody>
        </p:sp>
      </p:grpSp>
      <p:grpSp>
        <p:nvGrpSpPr>
          <p:cNvPr id="24" name="Group 23">
            <a:extLst>
              <a:ext uri="{FF2B5EF4-FFF2-40B4-BE49-F238E27FC236}">
                <a16:creationId xmlns:a16="http://schemas.microsoft.com/office/drawing/2014/main" id="{9579FC0E-5616-0820-2A0F-62DB5AC60649}"/>
              </a:ext>
            </a:extLst>
          </p:cNvPr>
          <p:cNvGrpSpPr/>
          <p:nvPr/>
        </p:nvGrpSpPr>
        <p:grpSpPr>
          <a:xfrm>
            <a:off x="5778631" y="4223208"/>
            <a:ext cx="4741682" cy="2186522"/>
            <a:chOff x="5778631" y="4223208"/>
            <a:chExt cx="4741682" cy="2186522"/>
          </a:xfrm>
        </p:grpSpPr>
        <p:sp>
          <p:nvSpPr>
            <p:cNvPr id="20" name="TextBox 19">
              <a:extLst>
                <a:ext uri="{FF2B5EF4-FFF2-40B4-BE49-F238E27FC236}">
                  <a16:creationId xmlns:a16="http://schemas.microsoft.com/office/drawing/2014/main" id="{F3DF1846-4712-6201-223F-C66D6B279C23}"/>
                </a:ext>
              </a:extLst>
            </p:cNvPr>
            <p:cNvSpPr txBox="1"/>
            <p:nvPr/>
          </p:nvSpPr>
          <p:spPr>
            <a:xfrm>
              <a:off x="5778631" y="5486400"/>
              <a:ext cx="4741682" cy="923330"/>
            </a:xfrm>
            <a:prstGeom prst="rect">
              <a:avLst/>
            </a:prstGeom>
            <a:noFill/>
          </p:spPr>
          <p:txBody>
            <a:bodyPr wrap="square" rtlCol="0">
              <a:spAutoFit/>
            </a:bodyPr>
            <a:lstStyle/>
            <a:p>
              <a:r>
                <a:rPr lang="en-US" b="1" dirty="0"/>
                <a:t>During this duration </a:t>
              </a:r>
              <a:r>
                <a:rPr lang="en-US" dirty="0"/>
                <a:t>the business </a:t>
              </a:r>
              <a:r>
                <a:rPr lang="en-US" b="1" dirty="0"/>
                <a:t>requires long-term funding </a:t>
              </a:r>
              <a:r>
                <a:rPr lang="en-US" dirty="0"/>
                <a:t>to bridge the timing gap between inventory payments and cash collections.</a:t>
              </a:r>
            </a:p>
          </p:txBody>
        </p:sp>
        <p:cxnSp>
          <p:nvCxnSpPr>
            <p:cNvPr id="22" name="Straight Arrow Connector 21">
              <a:extLst>
                <a:ext uri="{FF2B5EF4-FFF2-40B4-BE49-F238E27FC236}">
                  <a16:creationId xmlns:a16="http://schemas.microsoft.com/office/drawing/2014/main" id="{B212AA0E-FC25-0EFB-EA10-7309783EDD05}"/>
                </a:ext>
              </a:extLst>
            </p:cNvPr>
            <p:cNvCxnSpPr>
              <a:cxnSpLocks/>
              <a:stCxn id="20" idx="0"/>
            </p:cNvCxnSpPr>
            <p:nvPr/>
          </p:nvCxnSpPr>
          <p:spPr>
            <a:xfrm flipH="1" flipV="1">
              <a:off x="6268825" y="4223208"/>
              <a:ext cx="1880647" cy="1263192"/>
            </a:xfrm>
            <a:prstGeom prst="straightConnector1">
              <a:avLst/>
            </a:prstGeom>
            <a:ln w="38100">
              <a:solidFill>
                <a:srgbClr val="16A34A"/>
              </a:solidFill>
              <a:tailEnd type="triangle" w="lg" len="lg"/>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689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DFD8-DED3-27F2-010F-E561F0A4A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1869D-F246-4E48-288F-6F5BAAC1BB82}"/>
              </a:ext>
            </a:extLst>
          </p:cNvPr>
          <p:cNvSpPr>
            <a:spLocks noGrp="1"/>
          </p:cNvSpPr>
          <p:nvPr>
            <p:ph type="title"/>
          </p:nvPr>
        </p:nvSpPr>
        <p:spPr/>
        <p:txBody>
          <a:bodyPr>
            <a:normAutofit fontScale="90000"/>
          </a:bodyPr>
          <a:lstStyle/>
          <a:p>
            <a:r>
              <a:rPr lang="en-US" dirty="0"/>
              <a:t>Negative Working Capital: </a:t>
            </a:r>
            <a:br>
              <a:rPr lang="en-US" dirty="0"/>
            </a:br>
            <a:r>
              <a:rPr lang="en-US" dirty="0"/>
              <a:t>Risk vs. The ‘Walmart’ Advantage</a:t>
            </a:r>
          </a:p>
        </p:txBody>
      </p:sp>
      <p:pic>
        <p:nvPicPr>
          <p:cNvPr id="3" name="Image 0">
            <a:extLst>
              <a:ext uri="{FF2B5EF4-FFF2-40B4-BE49-F238E27FC236}">
                <a16:creationId xmlns:a16="http://schemas.microsoft.com/office/drawing/2014/main" id="{62546979-628B-2CD6-97A0-31021920EED1}"/>
              </a:ext>
            </a:extLst>
          </p:cNvPr>
          <p:cNvPicPr>
            <a:picLocks noChangeAspect="1"/>
          </p:cNvPicPr>
          <p:nvPr/>
        </p:nvPicPr>
        <p:blipFill>
          <a:blip r:embed="rId3"/>
          <a:stretch>
            <a:fillRect/>
          </a:stretch>
        </p:blipFill>
        <p:spPr>
          <a:xfrm>
            <a:off x="7988171" y="1426691"/>
            <a:ext cx="3594229" cy="3860532"/>
          </a:xfrm>
          <a:prstGeom prst="rect">
            <a:avLst/>
          </a:prstGeom>
        </p:spPr>
      </p:pic>
      <p:sp>
        <p:nvSpPr>
          <p:cNvPr id="4" name="Shape 4">
            <a:extLst>
              <a:ext uri="{FF2B5EF4-FFF2-40B4-BE49-F238E27FC236}">
                <a16:creationId xmlns:a16="http://schemas.microsoft.com/office/drawing/2014/main" id="{E98F174F-02CA-7216-C0AE-4B2F3BDE1D73}"/>
              </a:ext>
            </a:extLst>
          </p:cNvPr>
          <p:cNvSpPr/>
          <p:nvPr/>
        </p:nvSpPr>
        <p:spPr>
          <a:xfrm>
            <a:off x="734476" y="1435232"/>
            <a:ext cx="7190324" cy="725257"/>
          </a:xfrm>
          <a:prstGeom prst="rect">
            <a:avLst/>
          </a:prstGeom>
          <a:solidFill>
            <a:srgbClr val="FCE7F3"/>
          </a:solidFill>
          <a:ln w="19050">
            <a:solidFill>
              <a:srgbClr val="EC4899"/>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7" name="Text 6">
            <a:extLst>
              <a:ext uri="{FF2B5EF4-FFF2-40B4-BE49-F238E27FC236}">
                <a16:creationId xmlns:a16="http://schemas.microsoft.com/office/drawing/2014/main" id="{3446AF30-F141-8860-14F7-E06FCA0D59E2}"/>
              </a:ext>
            </a:extLst>
          </p:cNvPr>
          <p:cNvSpPr/>
          <p:nvPr/>
        </p:nvSpPr>
        <p:spPr>
          <a:xfrm>
            <a:off x="899067" y="1508385"/>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9D174D"/>
                </a:solidFill>
                <a:latin typeface="Arial" panose="020B0604020202020204" pitchFamily="34" charset="0"/>
                <a:ea typeface="Arial" pitchFamily="34" charset="-122"/>
                <a:cs typeface="Arial" panose="020B0604020202020204" pitchFamily="34" charset="0"/>
              </a:rPr>
              <a:t>What It Means</a:t>
            </a:r>
            <a:endParaRPr lang="en-US" sz="2000" dirty="0">
              <a:latin typeface="Arial" panose="020B0604020202020204" pitchFamily="34" charset="0"/>
              <a:cs typeface="Arial" panose="020B0604020202020204" pitchFamily="34" charset="0"/>
            </a:endParaRPr>
          </a:p>
        </p:txBody>
      </p:sp>
      <p:sp>
        <p:nvSpPr>
          <p:cNvPr id="8" name="Text 7">
            <a:extLst>
              <a:ext uri="{FF2B5EF4-FFF2-40B4-BE49-F238E27FC236}">
                <a16:creationId xmlns:a16="http://schemas.microsoft.com/office/drawing/2014/main" id="{E4F1D9F2-7EB6-D7DD-45DF-FD55E750F802}"/>
              </a:ext>
            </a:extLst>
          </p:cNvPr>
          <p:cNvSpPr/>
          <p:nvPr/>
        </p:nvSpPr>
        <p:spPr>
          <a:xfrm>
            <a:off x="899067" y="1828425"/>
            <a:ext cx="6687001" cy="17373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Aft>
                <a:spcPts val="400"/>
              </a:spcAft>
              <a:buNone/>
            </a:pPr>
            <a:r>
              <a:rPr lang="en-US" dirty="0">
                <a:latin typeface="Arial" panose="020B0604020202020204" pitchFamily="34" charset="0"/>
                <a:ea typeface="Arial" pitchFamily="34" charset="-122"/>
                <a:cs typeface="Arial" panose="020B0604020202020204" pitchFamily="34" charset="0"/>
              </a:rPr>
              <a:t>Occurs when current liabilities exceed current assets (CL &gt; CA)</a:t>
            </a:r>
            <a:endParaRPr lang="en-US" dirty="0">
              <a:latin typeface="Arial" panose="020B0604020202020204" pitchFamily="34" charset="0"/>
              <a:cs typeface="Arial" panose="020B0604020202020204" pitchFamily="34" charset="0"/>
            </a:endParaRPr>
          </a:p>
        </p:txBody>
      </p:sp>
      <p:sp>
        <p:nvSpPr>
          <p:cNvPr id="9" name="Shape 8">
            <a:extLst>
              <a:ext uri="{FF2B5EF4-FFF2-40B4-BE49-F238E27FC236}">
                <a16:creationId xmlns:a16="http://schemas.microsoft.com/office/drawing/2014/main" id="{5370FAD4-9E2C-9DA8-AF51-7E0AB0F9A408}"/>
              </a:ext>
            </a:extLst>
          </p:cNvPr>
          <p:cNvSpPr/>
          <p:nvPr/>
        </p:nvSpPr>
        <p:spPr>
          <a:xfrm>
            <a:off x="734476" y="2293949"/>
            <a:ext cx="7190324" cy="1707739"/>
          </a:xfrm>
          <a:prstGeom prst="rect">
            <a:avLst/>
          </a:prstGeom>
          <a:solidFill>
            <a:srgbClr val="FEF3C7"/>
          </a:solidFill>
          <a:ln w="19050">
            <a:solidFill>
              <a:srgbClr val="F59E0B"/>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8F705C88-65B0-D0E2-8CFF-E0F7B9C70E5A}"/>
              </a:ext>
            </a:extLst>
          </p:cNvPr>
          <p:cNvSpPr/>
          <p:nvPr/>
        </p:nvSpPr>
        <p:spPr>
          <a:xfrm>
            <a:off x="899067" y="2367102"/>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92400E"/>
                </a:solidFill>
                <a:latin typeface="Arial" panose="020B0604020202020204" pitchFamily="34" charset="0"/>
                <a:ea typeface="Arial" pitchFamily="34" charset="-122"/>
                <a:cs typeface="Arial" panose="020B0604020202020204" pitchFamily="34" charset="0"/>
              </a:rPr>
              <a:t>Implications – A Typical View (Risk)</a:t>
            </a:r>
            <a:endParaRPr lang="en-US" sz="20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9447E24C-F3DB-E9A0-5A58-BA7DF8A62906}"/>
              </a:ext>
            </a:extLst>
          </p:cNvPr>
          <p:cNvSpPr/>
          <p:nvPr/>
        </p:nvSpPr>
        <p:spPr>
          <a:xfrm>
            <a:off x="899067" y="2687142"/>
            <a:ext cx="6859753" cy="7680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Short-term liabilities appear sufficient to fund current assets</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However, this position is often financially unhealthy and can signal liquidity risk</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The firm may struggle to meet short-term obligations</a:t>
            </a:r>
            <a:endParaRPr lang="en-US"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FC3F76A1-9B15-0F0A-15F0-4568E00F7CAA}"/>
              </a:ext>
            </a:extLst>
          </p:cNvPr>
          <p:cNvSpPr/>
          <p:nvPr/>
        </p:nvSpPr>
        <p:spPr>
          <a:xfrm>
            <a:off x="734476" y="4147434"/>
            <a:ext cx="7190324" cy="1319869"/>
          </a:xfrm>
          <a:prstGeom prst="rect">
            <a:avLst/>
          </a:prstGeom>
          <a:solidFill>
            <a:srgbClr val="D1FAE5"/>
          </a:solidFill>
          <a:ln w="19050">
            <a:solidFill>
              <a:srgbClr val="10B981"/>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21BC66B7-100A-1531-44D4-257BFCBDD8A5}"/>
              </a:ext>
            </a:extLst>
          </p:cNvPr>
          <p:cNvSpPr/>
          <p:nvPr/>
        </p:nvSpPr>
        <p:spPr>
          <a:xfrm>
            <a:off x="899067" y="4220587"/>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065F46"/>
                </a:solidFill>
                <a:latin typeface="Arial" panose="020B0604020202020204" pitchFamily="34" charset="0"/>
                <a:ea typeface="Arial" pitchFamily="34" charset="-122"/>
                <a:cs typeface="Arial" panose="020B0604020202020204" pitchFamily="34" charset="0"/>
              </a:rPr>
              <a:t>Remedies</a:t>
            </a:r>
            <a:endParaRPr lang="en-US" sz="2000" dirty="0">
              <a:latin typeface="Arial" panose="020B0604020202020204" pitchFamily="34" charset="0"/>
              <a:cs typeface="Arial" panose="020B0604020202020204" pitchFamily="34" charset="0"/>
            </a:endParaRPr>
          </a:p>
        </p:txBody>
      </p:sp>
      <p:sp>
        <p:nvSpPr>
          <p:cNvPr id="19" name="Text 15">
            <a:extLst>
              <a:ext uri="{FF2B5EF4-FFF2-40B4-BE49-F238E27FC236}">
                <a16:creationId xmlns:a16="http://schemas.microsoft.com/office/drawing/2014/main" id="{AD4DA168-FFA4-94AA-B614-6F19A49D21E5}"/>
              </a:ext>
            </a:extLst>
          </p:cNvPr>
          <p:cNvSpPr/>
          <p:nvPr/>
        </p:nvSpPr>
        <p:spPr>
          <a:xfrm>
            <a:off x="899067" y="4540627"/>
            <a:ext cx="6859753" cy="5394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Increase current assets by selling non-current assets, or</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Raise additional long-term capital (equity or debt) to restore positive working capital</a:t>
            </a:r>
            <a:endParaRPr lang="en-US" dirty="0">
              <a:latin typeface="Arial" panose="020B0604020202020204" pitchFamily="34" charset="0"/>
              <a:cs typeface="Arial" panose="020B0604020202020204" pitchFamily="34" charset="0"/>
            </a:endParaRPr>
          </a:p>
        </p:txBody>
      </p:sp>
      <p:sp>
        <p:nvSpPr>
          <p:cNvPr id="24" name="Shape 16">
            <a:extLst>
              <a:ext uri="{FF2B5EF4-FFF2-40B4-BE49-F238E27FC236}">
                <a16:creationId xmlns:a16="http://schemas.microsoft.com/office/drawing/2014/main" id="{432622AF-9B2D-33D8-6CBA-F5A1B597F537}"/>
              </a:ext>
            </a:extLst>
          </p:cNvPr>
          <p:cNvSpPr/>
          <p:nvPr/>
        </p:nvSpPr>
        <p:spPr>
          <a:xfrm>
            <a:off x="734477" y="5645055"/>
            <a:ext cx="10781532" cy="834291"/>
          </a:xfrm>
          <a:prstGeom prst="rect">
            <a:avLst/>
          </a:prstGeom>
          <a:solidFill>
            <a:srgbClr val="F5F0E6"/>
          </a:solidFill>
          <a:ln w="12700">
            <a:solidFill>
              <a:srgbClr val="A08060"/>
            </a:solidFill>
            <a:prstDash val="solid"/>
          </a:ln>
        </p:spPr>
        <p:txBody>
          <a:bodyPr/>
          <a:lstStyle/>
          <a:p>
            <a:endParaRPr lang="en-US"/>
          </a:p>
        </p:txBody>
      </p:sp>
      <p:sp>
        <p:nvSpPr>
          <p:cNvPr id="27" name="Text 18">
            <a:extLst>
              <a:ext uri="{FF2B5EF4-FFF2-40B4-BE49-F238E27FC236}">
                <a16:creationId xmlns:a16="http://schemas.microsoft.com/office/drawing/2014/main" id="{91434A07-E0C6-927D-BD55-8ABB46FBE4D2}"/>
              </a:ext>
            </a:extLst>
          </p:cNvPr>
          <p:cNvSpPr/>
          <p:nvPr/>
        </p:nvSpPr>
        <p:spPr>
          <a:xfrm>
            <a:off x="899068" y="5736495"/>
            <a:ext cx="9647676" cy="105599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400"/>
              </a:spcAft>
              <a:buFont typeface="Arial" panose="020B0604020202020204" pitchFamily="34" charset="0"/>
              <a:buChar char="•"/>
            </a:pPr>
            <a:r>
              <a:rPr lang="en-US" dirty="0">
                <a:solidFill>
                  <a:srgbClr val="4A3728"/>
                </a:solidFill>
                <a:latin typeface="Arial" pitchFamily="34" charset="0"/>
                <a:ea typeface="Arial" pitchFamily="34" charset="-122"/>
                <a:cs typeface="Arial" pitchFamily="34" charset="-120"/>
              </a:rPr>
              <a:t>Walmart Example: CA = $62 bn vs. CL = $77 bn → Net current liabilities of $15 bn. </a:t>
            </a:r>
          </a:p>
          <a:p>
            <a:pPr marL="285750" indent="-285750">
              <a:spcAft>
                <a:spcPts val="400"/>
              </a:spcAft>
              <a:buFont typeface="Arial" panose="020B0604020202020204" pitchFamily="34" charset="0"/>
              <a:buChar char="•"/>
            </a:pPr>
            <a:r>
              <a:rPr lang="en-US" dirty="0">
                <a:solidFill>
                  <a:srgbClr val="FF0000"/>
                </a:solidFill>
                <a:latin typeface="Arial" pitchFamily="34" charset="0"/>
                <a:ea typeface="Arial" pitchFamily="34" charset="-122"/>
                <a:cs typeface="Arial" pitchFamily="34" charset="-120"/>
              </a:rPr>
              <a:t>Walmart uses vendors' capital to finance operations.</a:t>
            </a:r>
            <a:r>
              <a:rPr lang="en-US" dirty="0">
                <a:solidFill>
                  <a:srgbClr val="4A3728"/>
                </a:solidFill>
                <a:latin typeface="Arial" pitchFamily="34" charset="0"/>
                <a:ea typeface="Arial" pitchFamily="34" charset="-122"/>
                <a:cs typeface="Arial" pitchFamily="34" charset="-120"/>
              </a:rPr>
              <a:t> → Is it a bad thing?</a:t>
            </a:r>
            <a:endParaRPr lang="en-US" dirty="0"/>
          </a:p>
        </p:txBody>
      </p:sp>
    </p:spTree>
    <p:extLst>
      <p:ext uri="{BB962C8B-B14F-4D97-AF65-F5344CB8AC3E}">
        <p14:creationId xmlns:p14="http://schemas.microsoft.com/office/powerpoint/2010/main" val="357309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18F7-A134-C0BF-FB98-E0A728766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9F4EC-C213-C4F1-AF1B-74807C3C6E01}"/>
              </a:ext>
            </a:extLst>
          </p:cNvPr>
          <p:cNvSpPr>
            <a:spLocks noGrp="1"/>
          </p:cNvSpPr>
          <p:nvPr>
            <p:ph type="title"/>
          </p:nvPr>
        </p:nvSpPr>
        <p:spPr/>
        <p:txBody>
          <a:bodyPr>
            <a:normAutofit/>
          </a:bodyPr>
          <a:lstStyle/>
          <a:p>
            <a:r>
              <a:rPr lang="en-US" dirty="0"/>
              <a:t>Summary – Key Takeaways on Working Capital</a:t>
            </a:r>
          </a:p>
        </p:txBody>
      </p:sp>
      <p:sp>
        <p:nvSpPr>
          <p:cNvPr id="3" name="Shape 4">
            <a:extLst>
              <a:ext uri="{FF2B5EF4-FFF2-40B4-BE49-F238E27FC236}">
                <a16:creationId xmlns:a16="http://schemas.microsoft.com/office/drawing/2014/main" id="{368B7812-8199-DBE6-6C27-0886D7DB600B}"/>
              </a:ext>
            </a:extLst>
          </p:cNvPr>
          <p:cNvSpPr/>
          <p:nvPr/>
        </p:nvSpPr>
        <p:spPr>
          <a:xfrm>
            <a:off x="893878" y="1612782"/>
            <a:ext cx="9997441" cy="1221719"/>
          </a:xfrm>
          <a:prstGeom prst="rect">
            <a:avLst/>
          </a:prstGeom>
          <a:solidFill>
            <a:srgbClr val="EFF6FF"/>
          </a:solidFill>
          <a:ln w="19050">
            <a:solidFill>
              <a:srgbClr val="0070C0"/>
            </a:solidFill>
            <a:prstDash val="solid"/>
          </a:ln>
        </p:spPr>
        <p:txBody>
          <a:bodyPr/>
          <a:lstStyle/>
          <a:p>
            <a:endParaRPr lang="en-US"/>
          </a:p>
        </p:txBody>
      </p:sp>
      <p:sp>
        <p:nvSpPr>
          <p:cNvPr id="6" name="Text 6">
            <a:extLst>
              <a:ext uri="{FF2B5EF4-FFF2-40B4-BE49-F238E27FC236}">
                <a16:creationId xmlns:a16="http://schemas.microsoft.com/office/drawing/2014/main" id="{5574CD3D-943D-1E17-452A-D1DA28ECD04A}"/>
              </a:ext>
            </a:extLst>
          </p:cNvPr>
          <p:cNvSpPr/>
          <p:nvPr/>
        </p:nvSpPr>
        <p:spPr>
          <a:xfrm>
            <a:off x="1031311" y="1693540"/>
            <a:ext cx="9671437"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b="1" dirty="0">
                <a:solidFill>
                  <a:srgbClr val="065F46"/>
                </a:solidFill>
                <a:latin typeface="Arial" pitchFamily="34" charset="0"/>
                <a:ea typeface="Arial" pitchFamily="34" charset="-122"/>
                <a:cs typeface="Arial" pitchFamily="34" charset="-120"/>
              </a:rPr>
              <a:t> </a:t>
            </a:r>
            <a:r>
              <a:rPr lang="en-US" b="1" dirty="0">
                <a:solidFill>
                  <a:srgbClr val="0070C0"/>
                </a:solidFill>
                <a:latin typeface="Arial" pitchFamily="34" charset="0"/>
                <a:ea typeface="Arial" pitchFamily="34" charset="-122"/>
                <a:cs typeface="Arial" pitchFamily="34" charset="-120"/>
              </a:rPr>
              <a:t>Positive Working Capital:  Healthy ( Not Always Good)</a:t>
            </a:r>
            <a:endParaRPr lang="en-US" sz="1200" dirty="0">
              <a:solidFill>
                <a:srgbClr val="0070C0"/>
              </a:solidFill>
            </a:endParaRPr>
          </a:p>
        </p:txBody>
      </p:sp>
      <p:sp>
        <p:nvSpPr>
          <p:cNvPr id="7" name="Text 7">
            <a:extLst>
              <a:ext uri="{FF2B5EF4-FFF2-40B4-BE49-F238E27FC236}">
                <a16:creationId xmlns:a16="http://schemas.microsoft.com/office/drawing/2014/main" id="{ED855C25-EC98-7836-CF43-DC7EB006D218}"/>
              </a:ext>
            </a:extLst>
          </p:cNvPr>
          <p:cNvSpPr/>
          <p:nvPr/>
        </p:nvSpPr>
        <p:spPr>
          <a:xfrm>
            <a:off x="1058471" y="2067898"/>
            <a:ext cx="9617104" cy="5394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400"/>
              </a:lnSpc>
              <a:buFont typeface="Arial" panose="020B0604020202020204" pitchFamily="34" charset="0"/>
              <a:buChar char="•"/>
            </a:pPr>
            <a:r>
              <a:rPr lang="en-US" sz="1600" dirty="0">
                <a:latin typeface="Arial" panose="020B0604020202020204" pitchFamily="34" charset="0"/>
                <a:cs typeface="Arial" panose="020B0604020202020204" pitchFamily="34" charset="0"/>
              </a:rPr>
              <a:t>CA &gt; CL → strong liquidity &amp; solvency</a:t>
            </a:r>
          </a:p>
          <a:p>
            <a:pPr marL="285750" indent="-285750">
              <a:lnSpc>
                <a:spcPts val="2400"/>
              </a:lnSpc>
              <a:buFont typeface="Arial" panose="020B0604020202020204" pitchFamily="34" charset="0"/>
              <a:buChar char="•"/>
            </a:pPr>
            <a:r>
              <a:rPr lang="en-US" sz="1600" dirty="0">
                <a:latin typeface="Arial" panose="020B0604020202020204" pitchFamily="34" charset="0"/>
                <a:cs typeface="Arial" panose="020B0604020202020204" pitchFamily="34" charset="0"/>
              </a:rPr>
              <a:t>Too much WC = capital stuck in low-return assets</a:t>
            </a:r>
          </a:p>
        </p:txBody>
      </p:sp>
      <p:sp>
        <p:nvSpPr>
          <p:cNvPr id="8" name="Shape 8">
            <a:extLst>
              <a:ext uri="{FF2B5EF4-FFF2-40B4-BE49-F238E27FC236}">
                <a16:creationId xmlns:a16="http://schemas.microsoft.com/office/drawing/2014/main" id="{E4B22ACC-D130-9FF5-4BBB-BD66A4753402}"/>
              </a:ext>
            </a:extLst>
          </p:cNvPr>
          <p:cNvSpPr/>
          <p:nvPr/>
        </p:nvSpPr>
        <p:spPr>
          <a:xfrm>
            <a:off x="884825" y="3086204"/>
            <a:ext cx="9997441" cy="1143000"/>
          </a:xfrm>
          <a:prstGeom prst="rect">
            <a:avLst/>
          </a:prstGeom>
          <a:solidFill>
            <a:srgbClr val="E5FCED"/>
          </a:solidFill>
          <a:ln w="19050">
            <a:solidFill>
              <a:srgbClr val="16A34A"/>
            </a:solidFill>
            <a:prstDash val="solid"/>
          </a:ln>
        </p:spPr>
        <p:txBody>
          <a:bodyPr/>
          <a:lstStyle/>
          <a:p>
            <a:endParaRPr lang="en-US"/>
          </a:p>
        </p:txBody>
      </p:sp>
      <p:sp>
        <p:nvSpPr>
          <p:cNvPr id="10" name="Text 10">
            <a:extLst>
              <a:ext uri="{FF2B5EF4-FFF2-40B4-BE49-F238E27FC236}">
                <a16:creationId xmlns:a16="http://schemas.microsoft.com/office/drawing/2014/main" id="{38915035-DBA4-406A-8521-961819E41C37}"/>
              </a:ext>
            </a:extLst>
          </p:cNvPr>
          <p:cNvSpPr/>
          <p:nvPr/>
        </p:nvSpPr>
        <p:spPr>
          <a:xfrm>
            <a:off x="967940" y="3164504"/>
            <a:ext cx="9671437" cy="362044"/>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b="1" dirty="0">
                <a:solidFill>
                  <a:srgbClr val="1E40AF"/>
                </a:solidFill>
                <a:latin typeface="Arial" pitchFamily="34" charset="0"/>
                <a:ea typeface="Arial" pitchFamily="34" charset="-122"/>
                <a:cs typeface="Arial" pitchFamily="34" charset="-120"/>
              </a:rPr>
              <a:t>  </a:t>
            </a:r>
            <a:r>
              <a:rPr lang="en-US" b="1" dirty="0">
                <a:solidFill>
                  <a:srgbClr val="00B050"/>
                </a:solidFill>
                <a:latin typeface="Arial" pitchFamily="34" charset="0"/>
                <a:ea typeface="Arial" pitchFamily="34" charset="-122"/>
                <a:cs typeface="Arial" pitchFamily="34" charset="-120"/>
              </a:rPr>
              <a:t>Working Capital = Funding Requirement</a:t>
            </a:r>
            <a:endParaRPr lang="en-US" sz="1200" b="1" dirty="0">
              <a:solidFill>
                <a:srgbClr val="00B050"/>
              </a:solidFill>
            </a:endParaRPr>
          </a:p>
        </p:txBody>
      </p:sp>
      <p:sp>
        <p:nvSpPr>
          <p:cNvPr id="11" name="Text 11">
            <a:extLst>
              <a:ext uri="{FF2B5EF4-FFF2-40B4-BE49-F238E27FC236}">
                <a16:creationId xmlns:a16="http://schemas.microsoft.com/office/drawing/2014/main" id="{21D40E9A-B030-06BA-B3DB-E18B5C7F0AD7}"/>
              </a:ext>
            </a:extLst>
          </p:cNvPr>
          <p:cNvSpPr/>
          <p:nvPr/>
        </p:nvSpPr>
        <p:spPr>
          <a:xfrm>
            <a:off x="1049418" y="3484543"/>
            <a:ext cx="9617104" cy="6103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spcAft>
                <a:spcPts val="400"/>
              </a:spcAft>
              <a:buSzPct val="100000"/>
              <a:buChar char="•"/>
            </a:pPr>
            <a:r>
              <a:rPr lang="en-US" sz="1600" dirty="0">
                <a:latin typeface="Arial" pitchFamily="34" charset="0"/>
                <a:ea typeface="Arial" pitchFamily="34" charset="-122"/>
                <a:cs typeface="Arial" pitchFamily="34" charset="-120"/>
              </a:rPr>
              <a:t>Long-term capital needed to fund operations</a:t>
            </a:r>
          </a:p>
          <a:p>
            <a:pPr marL="342900" indent="-342900">
              <a:lnSpc>
                <a:spcPts val="2400"/>
              </a:lnSpc>
              <a:spcAft>
                <a:spcPts val="400"/>
              </a:spcAft>
              <a:buSzPct val="100000"/>
              <a:buChar char="•"/>
            </a:pPr>
            <a:r>
              <a:rPr lang="en-US" sz="1600" dirty="0">
                <a:latin typeface="Arial" pitchFamily="34" charset="0"/>
                <a:cs typeface="Arial" pitchFamily="34" charset="-120"/>
              </a:rPr>
              <a:t>Not just liquidity </a:t>
            </a:r>
            <a:r>
              <a:rPr lang="en-US" sz="1600" dirty="0">
                <a:latin typeface="Arial" pitchFamily="34" charset="0"/>
                <a:ea typeface="Arial" pitchFamily="34" charset="-122"/>
                <a:cs typeface="Arial" pitchFamily="34" charset="-120"/>
              </a:rPr>
              <a:t>—</a:t>
            </a:r>
            <a:r>
              <a:rPr lang="en-US" sz="1600" dirty="0">
                <a:latin typeface="Arial" pitchFamily="34" charset="0"/>
                <a:cs typeface="Arial" pitchFamily="34" charset="-120"/>
              </a:rPr>
              <a:t> a capital allocation choice</a:t>
            </a:r>
            <a:endParaRPr lang="en-US" sz="1600" dirty="0"/>
          </a:p>
        </p:txBody>
      </p:sp>
      <p:sp>
        <p:nvSpPr>
          <p:cNvPr id="14" name="Shape 12">
            <a:extLst>
              <a:ext uri="{FF2B5EF4-FFF2-40B4-BE49-F238E27FC236}">
                <a16:creationId xmlns:a16="http://schemas.microsoft.com/office/drawing/2014/main" id="{D068EDE5-68CD-125D-9628-6D7AE7922EF5}"/>
              </a:ext>
            </a:extLst>
          </p:cNvPr>
          <p:cNvSpPr/>
          <p:nvPr/>
        </p:nvSpPr>
        <p:spPr>
          <a:xfrm>
            <a:off x="893878" y="4433972"/>
            <a:ext cx="9997441" cy="1463798"/>
          </a:xfrm>
          <a:prstGeom prst="rect">
            <a:avLst/>
          </a:prstGeom>
          <a:solidFill>
            <a:srgbClr val="EDE9FE"/>
          </a:solidFill>
          <a:ln w="19050">
            <a:solidFill>
              <a:srgbClr val="7030A0"/>
            </a:solidFill>
            <a:prstDash val="solid"/>
          </a:ln>
        </p:spPr>
        <p:txBody>
          <a:bodyPr/>
          <a:lstStyle/>
          <a:p>
            <a:endParaRPr lang="en-US"/>
          </a:p>
        </p:txBody>
      </p:sp>
      <p:sp>
        <p:nvSpPr>
          <p:cNvPr id="16" name="Text 14">
            <a:extLst>
              <a:ext uri="{FF2B5EF4-FFF2-40B4-BE49-F238E27FC236}">
                <a16:creationId xmlns:a16="http://schemas.microsoft.com/office/drawing/2014/main" id="{DA5B9464-4E3F-FB3F-9726-1D14172A7598}"/>
              </a:ext>
            </a:extLst>
          </p:cNvPr>
          <p:cNvSpPr/>
          <p:nvPr/>
        </p:nvSpPr>
        <p:spPr>
          <a:xfrm>
            <a:off x="1085629" y="4534283"/>
            <a:ext cx="9671437" cy="40429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7030A0"/>
                </a:solidFill>
                <a:latin typeface="Arial" pitchFamily="34" charset="0"/>
                <a:ea typeface="Arial" pitchFamily="34" charset="-122"/>
                <a:cs typeface="Arial" pitchFamily="34" charset="-120"/>
              </a:rPr>
              <a:t>Negative Working Capital: Risky (Not Always Bad)</a:t>
            </a:r>
            <a:endParaRPr lang="en-US" dirty="0">
              <a:solidFill>
                <a:srgbClr val="7030A0"/>
              </a:solidFill>
            </a:endParaRPr>
          </a:p>
        </p:txBody>
      </p:sp>
      <p:sp>
        <p:nvSpPr>
          <p:cNvPr id="17" name="Text 15">
            <a:extLst>
              <a:ext uri="{FF2B5EF4-FFF2-40B4-BE49-F238E27FC236}">
                <a16:creationId xmlns:a16="http://schemas.microsoft.com/office/drawing/2014/main" id="{13713DAC-972B-E69C-E6FB-D28B81BACF6D}"/>
              </a:ext>
            </a:extLst>
          </p:cNvPr>
          <p:cNvSpPr/>
          <p:nvPr/>
        </p:nvSpPr>
        <p:spPr>
          <a:xfrm>
            <a:off x="1058471" y="4875681"/>
            <a:ext cx="9617104" cy="970307"/>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eaLnBrk="0" fontAlgn="base" hangingPunct="0">
              <a:lnSpc>
                <a:spcPts val="2400"/>
              </a:lnSpc>
              <a:spcBef>
                <a:spcPct val="0"/>
              </a:spcBef>
              <a:spcAft>
                <a:spcPct val="0"/>
              </a:spcAft>
              <a:buFont typeface="Arial" panose="020B0604020202020204" pitchFamily="34" charset="0"/>
              <a:buChar char="•"/>
            </a:pPr>
            <a:r>
              <a:rPr lang="en-US" altLang="en-US" sz="1600" dirty="0">
                <a:latin typeface="Arial" panose="020B0604020202020204" pitchFamily="34" charset="0"/>
              </a:rPr>
              <a:t>CL &gt; CA → potential liquidity stress</a:t>
            </a:r>
          </a:p>
          <a:p>
            <a:pPr marL="285750" lvl="0" indent="-285750" eaLnBrk="0" fontAlgn="base" hangingPunct="0">
              <a:lnSpc>
                <a:spcPts val="2400"/>
              </a:lnSpc>
              <a:spcBef>
                <a:spcPct val="0"/>
              </a:spcBef>
              <a:spcAft>
                <a:spcPct val="0"/>
              </a:spcAft>
              <a:buFont typeface="Arial" panose="020B0604020202020204" pitchFamily="34" charset="0"/>
              <a:buChar char="•"/>
            </a:pPr>
            <a:r>
              <a:rPr lang="en-US" altLang="en-US" sz="1600" dirty="0">
                <a:latin typeface="Arial" panose="020B0604020202020204" pitchFamily="34" charset="0"/>
              </a:rPr>
              <a:t>Can be efficient in some models</a:t>
            </a:r>
          </a:p>
          <a:p>
            <a:pPr marL="285750" lvl="0" indent="-285750" eaLnBrk="0" fontAlgn="base" hangingPunct="0">
              <a:lnSpc>
                <a:spcPts val="2400"/>
              </a:lnSpc>
              <a:spcBef>
                <a:spcPct val="0"/>
              </a:spcBef>
              <a:spcAft>
                <a:spcPct val="0"/>
              </a:spcAft>
              <a:buFont typeface="Arial" panose="020B0604020202020204" pitchFamily="34" charset="0"/>
              <a:buChar char="•"/>
            </a:pPr>
            <a:r>
              <a:rPr lang="en-US" altLang="en-US" sz="1600" i="1" dirty="0">
                <a:latin typeface="Arial" panose="020B0604020202020204" pitchFamily="34" charset="0"/>
              </a:rPr>
              <a:t>Example:</a:t>
            </a:r>
            <a:r>
              <a:rPr lang="en-US" altLang="en-US" sz="1600" dirty="0">
                <a:latin typeface="Arial" panose="020B0604020202020204" pitchFamily="34" charset="0"/>
              </a:rPr>
              <a:t> Walmart funds operations with supplier capital</a:t>
            </a:r>
          </a:p>
          <a:p>
            <a:pPr>
              <a:spcAft>
                <a:spcPts val="400"/>
              </a:spcAft>
              <a:buSzPct val="100000"/>
            </a:pPr>
            <a:endParaRPr lang="en-US" sz="1100" dirty="0"/>
          </a:p>
        </p:txBody>
      </p:sp>
    </p:spTree>
    <p:extLst>
      <p:ext uri="{BB962C8B-B14F-4D97-AF65-F5344CB8AC3E}">
        <p14:creationId xmlns:p14="http://schemas.microsoft.com/office/powerpoint/2010/main" val="99513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301D-08C7-16D5-A77F-FB56A107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1DBC4-D332-40A4-3926-9632CF703FAC}"/>
              </a:ext>
            </a:extLst>
          </p:cNvPr>
          <p:cNvSpPr>
            <a:spLocks noGrp="1"/>
          </p:cNvSpPr>
          <p:nvPr>
            <p:ph type="title"/>
          </p:nvPr>
        </p:nvSpPr>
        <p:spPr>
          <a:xfrm>
            <a:off x="0" y="2857500"/>
            <a:ext cx="12191999" cy="1143000"/>
          </a:xfrm>
        </p:spPr>
        <p:txBody>
          <a:bodyPr>
            <a:normAutofit/>
          </a:bodyPr>
          <a:lstStyle/>
          <a:p>
            <a:r>
              <a:rPr lang="en-US" dirty="0">
                <a:latin typeface="Arial" panose="020B0604020202020204" pitchFamily="34" charset="0"/>
                <a:cs typeface="Arial" panose="020B0604020202020204" pitchFamily="34" charset="0"/>
              </a:rPr>
              <a:t>Limitations of Ratio Analysis</a:t>
            </a:r>
          </a:p>
        </p:txBody>
      </p:sp>
    </p:spTree>
    <p:extLst>
      <p:ext uri="{BB962C8B-B14F-4D97-AF65-F5344CB8AC3E}">
        <p14:creationId xmlns:p14="http://schemas.microsoft.com/office/powerpoint/2010/main" val="389634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C26C-E144-F367-7E43-DFD7B22AB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D1024-50F5-BCCB-E16A-BC8A0180B5B9}"/>
              </a:ext>
            </a:extLst>
          </p:cNvPr>
          <p:cNvSpPr>
            <a:spLocks noGrp="1"/>
          </p:cNvSpPr>
          <p:nvPr>
            <p:ph type="title"/>
          </p:nvPr>
        </p:nvSpPr>
        <p:spPr/>
        <p:txBody>
          <a:bodyPr>
            <a:normAutofit/>
          </a:bodyPr>
          <a:lstStyle/>
          <a:p>
            <a:r>
              <a:rPr lang="en-US" dirty="0"/>
              <a:t>The Blind Spot 1: GAAP - Measurability</a:t>
            </a:r>
          </a:p>
        </p:txBody>
      </p:sp>
      <p:sp>
        <p:nvSpPr>
          <p:cNvPr id="3" name="Shape 4">
            <a:extLst>
              <a:ext uri="{FF2B5EF4-FFF2-40B4-BE49-F238E27FC236}">
                <a16:creationId xmlns:a16="http://schemas.microsoft.com/office/drawing/2014/main" id="{028BB3BA-27E7-4192-3237-23F1EEDD4DA9}"/>
              </a:ext>
            </a:extLst>
          </p:cNvPr>
          <p:cNvSpPr/>
          <p:nvPr/>
        </p:nvSpPr>
        <p:spPr>
          <a:xfrm>
            <a:off x="893880" y="1631636"/>
            <a:ext cx="5403226" cy="2977375"/>
          </a:xfrm>
          <a:prstGeom prst="rect">
            <a:avLst/>
          </a:prstGeom>
          <a:solidFill>
            <a:srgbClr val="EFF6FF"/>
          </a:solidFill>
          <a:ln w="19050">
            <a:solidFill>
              <a:srgbClr val="0070C0"/>
            </a:solidFill>
            <a:prstDash val="solid"/>
          </a:ln>
        </p:spPr>
        <p:txBody>
          <a:bodyPr/>
          <a:lstStyle/>
          <a:p>
            <a:endParaRPr lang="en-US"/>
          </a:p>
        </p:txBody>
      </p:sp>
      <p:sp>
        <p:nvSpPr>
          <p:cNvPr id="6" name="Text 6">
            <a:extLst>
              <a:ext uri="{FF2B5EF4-FFF2-40B4-BE49-F238E27FC236}">
                <a16:creationId xmlns:a16="http://schemas.microsoft.com/office/drawing/2014/main" id="{52AD96CF-E19B-C62A-285E-272095277565}"/>
              </a:ext>
            </a:extLst>
          </p:cNvPr>
          <p:cNvSpPr/>
          <p:nvPr/>
        </p:nvSpPr>
        <p:spPr>
          <a:xfrm>
            <a:off x="1031313" y="1712393"/>
            <a:ext cx="5124170" cy="676057"/>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0070C0"/>
                </a:solidFill>
                <a:latin typeface="Arial" pitchFamily="34" charset="0"/>
                <a:ea typeface="Arial" pitchFamily="34" charset="-122"/>
                <a:cs typeface="Arial" pitchFamily="34" charset="-120"/>
              </a:rPr>
              <a:t>Measurability</a:t>
            </a:r>
            <a:endParaRPr lang="en-US" sz="1200" dirty="0">
              <a:solidFill>
                <a:srgbClr val="0070C0"/>
              </a:solidFill>
            </a:endParaRPr>
          </a:p>
        </p:txBody>
      </p:sp>
      <p:sp>
        <p:nvSpPr>
          <p:cNvPr id="7" name="Text 7">
            <a:extLst>
              <a:ext uri="{FF2B5EF4-FFF2-40B4-BE49-F238E27FC236}">
                <a16:creationId xmlns:a16="http://schemas.microsoft.com/office/drawing/2014/main" id="{9333CD6A-FABF-B23D-7989-4DBED66E33AA}"/>
              </a:ext>
            </a:extLst>
          </p:cNvPr>
          <p:cNvSpPr/>
          <p:nvPr/>
        </p:nvSpPr>
        <p:spPr>
          <a:xfrm>
            <a:off x="1058472" y="2066203"/>
            <a:ext cx="5124169" cy="2542808"/>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defTabSz="1219170">
              <a:lnSpc>
                <a:spcPts val="2500"/>
              </a:lnSpc>
              <a:spcAft>
                <a:spcPts val="533"/>
              </a:spcAft>
              <a:buSzPct val="100000"/>
              <a:buFontTx/>
              <a:buChar char="•"/>
            </a:pPr>
            <a:r>
              <a:rPr lang="en-US" sz="1600" dirty="0">
                <a:latin typeface="Arial" pitchFamily="34" charset="0"/>
                <a:ea typeface="Arial" pitchFamily="34" charset="-122"/>
                <a:cs typeface="Arial" pitchFamily="34" charset="-120"/>
              </a:rPr>
              <a:t>Financial statements include only items that can be </a:t>
            </a:r>
            <a:r>
              <a:rPr lang="en-US" sz="1600" b="1" dirty="0">
                <a:latin typeface="Arial" pitchFamily="34" charset="0"/>
                <a:ea typeface="Arial" pitchFamily="34" charset="-122"/>
                <a:cs typeface="Arial" pitchFamily="34" charset="-120"/>
              </a:rPr>
              <a:t>reliably measured</a:t>
            </a:r>
            <a:endParaRPr lang="en-US" sz="1600" b="1" dirty="0"/>
          </a:p>
          <a:p>
            <a:pPr marL="457189" indent="-457189" defTabSz="1219170">
              <a:lnSpc>
                <a:spcPts val="2500"/>
              </a:lnSpc>
              <a:spcAft>
                <a:spcPts val="533"/>
              </a:spcAft>
              <a:buSzPct val="100000"/>
              <a:buFontTx/>
              <a:buChar char="•"/>
            </a:pPr>
            <a:r>
              <a:rPr lang="en-US" sz="1600" b="1" dirty="0">
                <a:latin typeface="Arial" pitchFamily="34" charset="0"/>
                <a:ea typeface="Arial" pitchFamily="34" charset="-122"/>
                <a:cs typeface="Arial" pitchFamily="34" charset="-120"/>
              </a:rPr>
              <a:t>Intangible but valuable assets</a:t>
            </a:r>
            <a:r>
              <a:rPr lang="en-US" sz="1600" dirty="0">
                <a:latin typeface="Arial" pitchFamily="34" charset="0"/>
                <a:ea typeface="Arial" pitchFamily="34" charset="-122"/>
                <a:cs typeface="Arial" pitchFamily="34" charset="-120"/>
              </a:rPr>
              <a:t> such as brand reputation, employee expertise, are often </a:t>
            </a:r>
            <a:r>
              <a:rPr lang="en-US" sz="1600" b="1" dirty="0">
                <a:latin typeface="Arial" pitchFamily="34" charset="0"/>
                <a:ea typeface="Arial" pitchFamily="34" charset="-122"/>
                <a:cs typeface="Arial" pitchFamily="34" charset="-120"/>
              </a:rPr>
              <a:t>excluded</a:t>
            </a:r>
            <a:r>
              <a:rPr lang="en-US" sz="1600" dirty="0">
                <a:latin typeface="Arial" pitchFamily="34" charset="0"/>
                <a:ea typeface="Arial" pitchFamily="34" charset="-122"/>
                <a:cs typeface="Arial" pitchFamily="34" charset="-120"/>
              </a:rPr>
              <a:t>, which</a:t>
            </a:r>
            <a:r>
              <a:rPr lang="en-US" sz="1600" dirty="0">
                <a:latin typeface="Arial" pitchFamily="34" charset="0"/>
                <a:cs typeface="Arial" pitchFamily="34" charset="-120"/>
              </a:rPr>
              <a:t> can understate assets on the balance sheet</a:t>
            </a:r>
          </a:p>
          <a:p>
            <a:pPr marL="457189" indent="-457189" defTabSz="1219170">
              <a:lnSpc>
                <a:spcPts val="2500"/>
              </a:lnSpc>
              <a:spcAft>
                <a:spcPts val="533"/>
              </a:spcAft>
              <a:buSzPct val="100000"/>
              <a:buFontTx/>
              <a:buChar char="•"/>
            </a:pPr>
            <a:r>
              <a:rPr lang="en-US" sz="1600" dirty="0">
                <a:latin typeface="Arial" pitchFamily="34" charset="0"/>
                <a:cs typeface="Arial" pitchFamily="34" charset="-120"/>
              </a:rPr>
              <a:t>Therefore</a:t>
            </a:r>
            <a:r>
              <a:rPr lang="en-US" sz="1600" b="1" dirty="0">
                <a:latin typeface="Arial" pitchFamily="34" charset="0"/>
                <a:cs typeface="Arial" pitchFamily="34" charset="-120"/>
              </a:rPr>
              <a:t>, ROA can be higher</a:t>
            </a:r>
            <a:endParaRPr lang="en-US" sz="1600" b="1" dirty="0"/>
          </a:p>
        </p:txBody>
      </p:sp>
      <p:pic>
        <p:nvPicPr>
          <p:cNvPr id="12" name="Picture 11">
            <a:extLst>
              <a:ext uri="{FF2B5EF4-FFF2-40B4-BE49-F238E27FC236}">
                <a16:creationId xmlns:a16="http://schemas.microsoft.com/office/drawing/2014/main" id="{88CAEEF6-A001-EB19-C83C-59BDBE20CA9A}"/>
              </a:ext>
            </a:extLst>
          </p:cNvPr>
          <p:cNvPicPr>
            <a:picLocks noChangeAspect="1"/>
          </p:cNvPicPr>
          <p:nvPr/>
        </p:nvPicPr>
        <p:blipFill>
          <a:blip r:embed="rId3"/>
          <a:stretch>
            <a:fillRect/>
          </a:stretch>
        </p:blipFill>
        <p:spPr>
          <a:xfrm>
            <a:off x="6542206" y="1503329"/>
            <a:ext cx="5145836" cy="4869189"/>
          </a:xfrm>
          <a:prstGeom prst="rect">
            <a:avLst/>
          </a:prstGeom>
        </p:spPr>
      </p:pic>
      <p:sp>
        <p:nvSpPr>
          <p:cNvPr id="13" name="Shape 8">
            <a:extLst>
              <a:ext uri="{FF2B5EF4-FFF2-40B4-BE49-F238E27FC236}">
                <a16:creationId xmlns:a16="http://schemas.microsoft.com/office/drawing/2014/main" id="{C42B44E6-AFFB-8A5E-A5DA-6D6576E00E1C}"/>
              </a:ext>
            </a:extLst>
          </p:cNvPr>
          <p:cNvSpPr/>
          <p:nvPr/>
        </p:nvSpPr>
        <p:spPr>
          <a:xfrm>
            <a:off x="884826" y="4884192"/>
            <a:ext cx="5412280" cy="1547431"/>
          </a:xfrm>
          <a:prstGeom prst="rect">
            <a:avLst/>
          </a:prstGeom>
          <a:solidFill>
            <a:srgbClr val="E5FCED"/>
          </a:solidFill>
          <a:ln w="19050">
            <a:solidFill>
              <a:srgbClr val="16A34A"/>
            </a:solidFill>
            <a:prstDash val="solid"/>
          </a:ln>
        </p:spPr>
        <p:txBody>
          <a:bodyPr/>
          <a:lstStyle/>
          <a:p>
            <a:endParaRPr lang="en-US"/>
          </a:p>
        </p:txBody>
      </p:sp>
      <p:sp>
        <p:nvSpPr>
          <p:cNvPr id="15" name="Text 10">
            <a:extLst>
              <a:ext uri="{FF2B5EF4-FFF2-40B4-BE49-F238E27FC236}">
                <a16:creationId xmlns:a16="http://schemas.microsoft.com/office/drawing/2014/main" id="{F9382A6D-6636-E92C-D0A8-D45170878D3B}"/>
              </a:ext>
            </a:extLst>
          </p:cNvPr>
          <p:cNvSpPr/>
          <p:nvPr/>
        </p:nvSpPr>
        <p:spPr>
          <a:xfrm>
            <a:off x="967941" y="4962492"/>
            <a:ext cx="5235792" cy="45515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B050"/>
                </a:solidFill>
                <a:latin typeface="Arial" pitchFamily="34" charset="0"/>
                <a:cs typeface="Arial" pitchFamily="34" charset="-120"/>
              </a:rPr>
              <a:t>Non-Capitalized Costs</a:t>
            </a:r>
          </a:p>
        </p:txBody>
      </p:sp>
      <p:sp>
        <p:nvSpPr>
          <p:cNvPr id="18" name="Text 11">
            <a:extLst>
              <a:ext uri="{FF2B5EF4-FFF2-40B4-BE49-F238E27FC236}">
                <a16:creationId xmlns:a16="http://schemas.microsoft.com/office/drawing/2014/main" id="{BEB55CD5-69D9-46D6-7FF0-32AA84A5D7C2}"/>
              </a:ext>
            </a:extLst>
          </p:cNvPr>
          <p:cNvSpPr/>
          <p:nvPr/>
        </p:nvSpPr>
        <p:spPr>
          <a:xfrm>
            <a:off x="1049418" y="5282532"/>
            <a:ext cx="5206378" cy="767261"/>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en-US" sz="1600" dirty="0">
                <a:latin typeface="Arial" pitchFamily="34" charset="0"/>
                <a:ea typeface="Arial" pitchFamily="34" charset="-122"/>
                <a:cs typeface="Arial" pitchFamily="34" charset="-120"/>
              </a:rPr>
              <a:t>Many expenditures that add long-term value (R&amp;D, advertising) are expensed rather than capitalized</a:t>
            </a:r>
            <a:endParaRPr lang="en-US" sz="1600" dirty="0"/>
          </a:p>
          <a:p>
            <a:pPr marL="342900" indent="-342900">
              <a:spcAft>
                <a:spcPts val="400"/>
              </a:spcAft>
              <a:buSzPct val="100000"/>
              <a:buChar char="•"/>
            </a:pPr>
            <a:r>
              <a:rPr lang="en-US" sz="1600" dirty="0">
                <a:latin typeface="Arial" pitchFamily="34" charset="0"/>
                <a:ea typeface="Arial" pitchFamily="34" charset="-122"/>
                <a:cs typeface="Arial" pitchFamily="34" charset="-120"/>
              </a:rPr>
              <a:t>This leads to understated assets on the balance sheet</a:t>
            </a:r>
            <a:endParaRPr lang="en-US" sz="1600" dirty="0"/>
          </a:p>
          <a:p>
            <a:pPr marL="342900" indent="-342900">
              <a:lnSpc>
                <a:spcPts val="2400"/>
              </a:lnSpc>
              <a:spcAft>
                <a:spcPts val="400"/>
              </a:spcAft>
              <a:buSzPct val="100000"/>
              <a:buChar char="•"/>
            </a:pPr>
            <a:endParaRPr lang="en-US" sz="1600" dirty="0"/>
          </a:p>
        </p:txBody>
      </p:sp>
    </p:spTree>
    <p:extLst>
      <p:ext uri="{BB962C8B-B14F-4D97-AF65-F5344CB8AC3E}">
        <p14:creationId xmlns:p14="http://schemas.microsoft.com/office/powerpoint/2010/main" val="2978131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8D95-4399-ED0F-D344-935E0AD8D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B62DA-9315-07C5-832F-4E2B28A4995B}"/>
              </a:ext>
            </a:extLst>
          </p:cNvPr>
          <p:cNvSpPr>
            <a:spLocks noGrp="1"/>
          </p:cNvSpPr>
          <p:nvPr>
            <p:ph type="title"/>
          </p:nvPr>
        </p:nvSpPr>
        <p:spPr/>
        <p:txBody>
          <a:bodyPr>
            <a:normAutofit fontScale="90000"/>
          </a:bodyPr>
          <a:lstStyle/>
          <a:p>
            <a:r>
              <a:rPr lang="en-US" dirty="0"/>
              <a:t>The Blind Spot 2: Historical Cost vs. Market Reality</a:t>
            </a:r>
          </a:p>
        </p:txBody>
      </p:sp>
      <p:sp>
        <p:nvSpPr>
          <p:cNvPr id="8" name="Shape 12">
            <a:extLst>
              <a:ext uri="{FF2B5EF4-FFF2-40B4-BE49-F238E27FC236}">
                <a16:creationId xmlns:a16="http://schemas.microsoft.com/office/drawing/2014/main" id="{A8C817B4-E35E-C9E1-6E8C-87674AFC0897}"/>
              </a:ext>
            </a:extLst>
          </p:cNvPr>
          <p:cNvSpPr/>
          <p:nvPr/>
        </p:nvSpPr>
        <p:spPr>
          <a:xfrm>
            <a:off x="609600" y="1535002"/>
            <a:ext cx="5202122" cy="4728603"/>
          </a:xfrm>
          <a:prstGeom prst="rect">
            <a:avLst/>
          </a:prstGeom>
          <a:solidFill>
            <a:srgbClr val="EDE9FE"/>
          </a:solidFill>
          <a:ln w="19050">
            <a:solidFill>
              <a:srgbClr val="7030A0"/>
            </a:solidFill>
            <a:prstDash val="solid"/>
          </a:ln>
        </p:spPr>
        <p:txBody>
          <a:bodyPr/>
          <a:lstStyle/>
          <a:p>
            <a:endParaRPr lang="en-US"/>
          </a:p>
        </p:txBody>
      </p:sp>
      <p:sp>
        <p:nvSpPr>
          <p:cNvPr id="9" name="Text 14">
            <a:extLst>
              <a:ext uri="{FF2B5EF4-FFF2-40B4-BE49-F238E27FC236}">
                <a16:creationId xmlns:a16="http://schemas.microsoft.com/office/drawing/2014/main" id="{B7184D06-9177-D25B-84AE-A41A7E46C4D3}"/>
              </a:ext>
            </a:extLst>
          </p:cNvPr>
          <p:cNvSpPr/>
          <p:nvPr/>
        </p:nvSpPr>
        <p:spPr>
          <a:xfrm>
            <a:off x="801351" y="1791417"/>
            <a:ext cx="5010372" cy="124060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7030A0"/>
                </a:solidFill>
                <a:latin typeface="Arial" pitchFamily="34" charset="0"/>
                <a:ea typeface="Arial" pitchFamily="34" charset="-122"/>
                <a:cs typeface="Arial" pitchFamily="34" charset="-120"/>
              </a:rPr>
              <a:t>The Rule:</a:t>
            </a:r>
          </a:p>
          <a:p>
            <a:r>
              <a:rPr lang="en-US" altLang="en-US" dirty="0">
                <a:latin typeface="Arial" panose="020B0604020202020204" pitchFamily="34" charset="0"/>
              </a:rPr>
              <a:t>  Assets are recorded at original acquisition cost</a:t>
            </a:r>
          </a:p>
          <a:p>
            <a:endParaRPr lang="en-US" dirty="0">
              <a:solidFill>
                <a:srgbClr val="7030A0"/>
              </a:solidFill>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The Distortion:</a:t>
            </a:r>
          </a:p>
          <a:p>
            <a:r>
              <a:rPr lang="en-US" altLang="en-US" dirty="0">
                <a:latin typeface="Arial" panose="020B0604020202020204" pitchFamily="34" charset="0"/>
              </a:rPr>
              <a:t>  Ratios based on these costs fail to reflect current market value, especially for long-held assets like real estate.</a:t>
            </a:r>
          </a:p>
          <a:p>
            <a:endParaRPr lang="en-US" altLang="en-US" dirty="0">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The Result:</a:t>
            </a:r>
          </a:p>
          <a:p>
            <a:r>
              <a:rPr lang="en-US" altLang="en-US" dirty="0">
                <a:latin typeface="Arial" panose="020B0604020202020204" pitchFamily="34" charset="0"/>
              </a:rPr>
              <a:t>  Financial ratios can change simply because of accounting rules, not because performance.</a:t>
            </a:r>
          </a:p>
          <a:p>
            <a:endParaRPr lang="en-US" altLang="en-US" dirty="0">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An Example:</a:t>
            </a:r>
          </a:p>
          <a:p>
            <a:r>
              <a:rPr lang="en-US" altLang="en-US" dirty="0">
                <a:latin typeface="Arial" panose="020B0604020202020204" pitchFamily="34" charset="0"/>
              </a:rPr>
              <a:t> Land acquired at $1 million 20 years ago, but it is $10 million at today’s market value.</a:t>
            </a:r>
          </a:p>
          <a:p>
            <a:endParaRPr lang="en-US" altLang="en-US" dirty="0">
              <a:latin typeface="Arial" panose="020B0604020202020204" pitchFamily="34" charset="0"/>
            </a:endParaRPr>
          </a:p>
        </p:txBody>
      </p:sp>
      <p:pic>
        <p:nvPicPr>
          <p:cNvPr id="4" name="Picture 3">
            <a:extLst>
              <a:ext uri="{FF2B5EF4-FFF2-40B4-BE49-F238E27FC236}">
                <a16:creationId xmlns:a16="http://schemas.microsoft.com/office/drawing/2014/main" id="{4D0A66C5-A8B3-E04A-60AF-4E84F78115A4}"/>
              </a:ext>
            </a:extLst>
          </p:cNvPr>
          <p:cNvPicPr>
            <a:picLocks noChangeAspect="1"/>
          </p:cNvPicPr>
          <p:nvPr/>
        </p:nvPicPr>
        <p:blipFill>
          <a:blip r:embed="rId3"/>
          <a:stretch>
            <a:fillRect/>
          </a:stretch>
        </p:blipFill>
        <p:spPr>
          <a:xfrm>
            <a:off x="6003473" y="1535001"/>
            <a:ext cx="5391808" cy="4728603"/>
          </a:xfrm>
          <a:prstGeom prst="rect">
            <a:avLst/>
          </a:prstGeom>
        </p:spPr>
      </p:pic>
    </p:spTree>
    <p:extLst>
      <p:ext uri="{BB962C8B-B14F-4D97-AF65-F5344CB8AC3E}">
        <p14:creationId xmlns:p14="http://schemas.microsoft.com/office/powerpoint/2010/main" val="307316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C214-9691-4F0A-F892-C928A838D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C4D13-DB4E-A28D-0DFD-D762849C6725}"/>
              </a:ext>
            </a:extLst>
          </p:cNvPr>
          <p:cNvSpPr>
            <a:spLocks noGrp="1"/>
          </p:cNvSpPr>
          <p:nvPr>
            <p:ph type="title"/>
          </p:nvPr>
        </p:nvSpPr>
        <p:spPr/>
        <p:txBody>
          <a:bodyPr>
            <a:normAutofit fontScale="90000"/>
          </a:bodyPr>
          <a:lstStyle/>
          <a:p>
            <a:r>
              <a:rPr lang="en-US" dirty="0"/>
              <a:t>Structural Distortions: The Comparability Problem</a:t>
            </a:r>
          </a:p>
        </p:txBody>
      </p:sp>
      <p:sp>
        <p:nvSpPr>
          <p:cNvPr id="8" name="Shape 12">
            <a:extLst>
              <a:ext uri="{FF2B5EF4-FFF2-40B4-BE49-F238E27FC236}">
                <a16:creationId xmlns:a16="http://schemas.microsoft.com/office/drawing/2014/main" id="{AF95701B-DC22-3AE4-93B3-E9DA3916366C}"/>
              </a:ext>
            </a:extLst>
          </p:cNvPr>
          <p:cNvSpPr/>
          <p:nvPr/>
        </p:nvSpPr>
        <p:spPr>
          <a:xfrm>
            <a:off x="609600" y="1318427"/>
            <a:ext cx="10853928" cy="3831081"/>
          </a:xfrm>
          <a:prstGeom prst="rect">
            <a:avLst/>
          </a:prstGeom>
          <a:solidFill>
            <a:srgbClr val="FFF7ED"/>
          </a:solidFill>
          <a:ln w="19050">
            <a:solidFill>
              <a:schemeClr val="accent6">
                <a:lumMod val="75000"/>
              </a:schemeClr>
            </a:solidFill>
            <a:prstDash val="solid"/>
          </a:ln>
        </p:spPr>
        <p:txBody>
          <a:bodyPr/>
          <a:lstStyle/>
          <a:p>
            <a:endParaRPr lang="en-US"/>
          </a:p>
        </p:txBody>
      </p:sp>
      <p:sp>
        <p:nvSpPr>
          <p:cNvPr id="9" name="Text 14">
            <a:extLst>
              <a:ext uri="{FF2B5EF4-FFF2-40B4-BE49-F238E27FC236}">
                <a16:creationId xmlns:a16="http://schemas.microsoft.com/office/drawing/2014/main" id="{22609AF6-2CCD-B21C-D378-C40344B9C0C1}"/>
              </a:ext>
            </a:extLst>
          </p:cNvPr>
          <p:cNvSpPr/>
          <p:nvPr/>
        </p:nvSpPr>
        <p:spPr>
          <a:xfrm>
            <a:off x="801351" y="1574841"/>
            <a:ext cx="10543032" cy="3418258"/>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97316"/>
                </a:solidFill>
                <a:latin typeface="Arial" panose="020B0604020202020204" pitchFamily="34" charset="0"/>
                <a:ea typeface="Calibri" pitchFamily="34" charset="-122"/>
                <a:cs typeface="Arial" panose="020B0604020202020204" pitchFamily="34" charset="0"/>
              </a:rPr>
              <a:t>Company Changes</a:t>
            </a:r>
          </a:p>
          <a:p>
            <a:pPr marL="285750" indent="-285750">
              <a:lnSpc>
                <a:spcPts val="2500"/>
              </a:lnSpc>
              <a:buFont typeface="Arial" panose="020B0604020202020204" pitchFamily="34" charset="0"/>
              <a:buChar char="•"/>
            </a:pPr>
            <a:r>
              <a:rPr lang="en-US" dirty="0">
                <a:latin typeface="Arial" panose="020B0604020202020204" pitchFamily="34" charset="0"/>
              </a:rPr>
              <a:t>Mergers, Acquisition and divestitures </a:t>
            </a:r>
            <a:r>
              <a:rPr lang="en-US" altLang="en-US" dirty="0">
                <a:latin typeface="Arial" panose="020B0604020202020204" pitchFamily="34" charset="0"/>
              </a:rPr>
              <a:t>further complicate year-over-year comparison</a:t>
            </a:r>
            <a:endParaRPr lang="en-US" dirty="0">
              <a:solidFill>
                <a:srgbClr val="7030A0"/>
              </a:solidFill>
              <a:latin typeface="Arial" panose="020B0604020202020204" pitchFamily="34" charset="0"/>
            </a:endParaRPr>
          </a:p>
          <a:p>
            <a:r>
              <a:rPr lang="en-US" b="1" dirty="0">
                <a:solidFill>
                  <a:srgbClr val="F97316"/>
                </a:solidFill>
                <a:latin typeface="Arial" panose="020B0604020202020204" pitchFamily="34" charset="0"/>
                <a:ea typeface="Calibri" pitchFamily="34" charset="-122"/>
                <a:cs typeface="Arial" panose="020B0604020202020204" pitchFamily="34" charset="0"/>
              </a:rPr>
              <a:t>Conglomerate Effects</a:t>
            </a:r>
          </a:p>
          <a:p>
            <a:pPr marL="285750" indent="-285750">
              <a:lnSpc>
                <a:spcPts val="2500"/>
              </a:lnSpc>
              <a:buFont typeface="Arial" panose="020B0604020202020204" pitchFamily="34" charset="0"/>
              <a:buChar char="•"/>
            </a:pPr>
            <a:r>
              <a:rPr lang="en-US" altLang="en-US" dirty="0">
                <a:latin typeface="Arial" panose="020B0604020202020204" pitchFamily="34" charset="0"/>
              </a:rPr>
              <a:t>Large corporations operate across multiple industries.</a:t>
            </a:r>
          </a:p>
          <a:p>
            <a:pPr marL="285750" indent="-285750">
              <a:lnSpc>
                <a:spcPts val="2500"/>
              </a:lnSpc>
              <a:buFont typeface="Arial" panose="020B0604020202020204" pitchFamily="34" charset="0"/>
              <a:buChar char="•"/>
            </a:pPr>
            <a:r>
              <a:rPr lang="en-US" altLang="en-US" dirty="0">
                <a:latin typeface="Arial" panose="020B0604020202020204" pitchFamily="34" charset="0"/>
              </a:rPr>
              <a:t>Consolidated statements obscure the specific risk and performance of individual segments</a:t>
            </a:r>
          </a:p>
          <a:p>
            <a:r>
              <a:rPr lang="en-US" b="1" dirty="0">
                <a:solidFill>
                  <a:srgbClr val="F97316"/>
                </a:solidFill>
                <a:latin typeface="Arial" panose="020B0604020202020204" pitchFamily="34" charset="0"/>
                <a:ea typeface="Calibri" pitchFamily="34" charset="-122"/>
                <a:cs typeface="Arial" panose="020B0604020202020204" pitchFamily="34" charset="0"/>
              </a:rPr>
              <a:t>Timing Factors</a:t>
            </a:r>
          </a:p>
          <a:p>
            <a:pPr marL="285750" indent="-285750">
              <a:lnSpc>
                <a:spcPts val="2500"/>
              </a:lnSpc>
              <a:buFont typeface="Arial" panose="020B0604020202020204" pitchFamily="34" charset="0"/>
              <a:buChar char="•"/>
            </a:pPr>
            <a:r>
              <a:rPr lang="en-US" altLang="en-US" dirty="0">
                <a:latin typeface="Arial" panose="020B0604020202020204" pitchFamily="34" charset="0"/>
              </a:rPr>
              <a:t>Seasonality and Life Cycle</a:t>
            </a:r>
          </a:p>
          <a:p>
            <a:pPr marL="285750" indent="-285750">
              <a:lnSpc>
                <a:spcPts val="2500"/>
              </a:lnSpc>
              <a:buFont typeface="Arial" panose="020B0604020202020204" pitchFamily="34" charset="0"/>
              <a:buChar char="•"/>
            </a:pPr>
            <a:r>
              <a:rPr lang="en-US" altLang="en-US" dirty="0">
                <a:latin typeface="Arial" panose="020B0604020202020204" pitchFamily="34" charset="0"/>
              </a:rPr>
              <a:t>A start-up’s ratios vs. mature “cash cow”</a:t>
            </a:r>
          </a:p>
          <a:p>
            <a:pPr>
              <a:lnSpc>
                <a:spcPts val="2500"/>
              </a:lnSpc>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 name="Shape 12">
            <a:extLst>
              <a:ext uri="{FF2B5EF4-FFF2-40B4-BE49-F238E27FC236}">
                <a16:creationId xmlns:a16="http://schemas.microsoft.com/office/drawing/2014/main" id="{B7425752-08E7-0191-D5CC-CDF0A39CC903}"/>
              </a:ext>
            </a:extLst>
          </p:cNvPr>
          <p:cNvSpPr/>
          <p:nvPr/>
        </p:nvSpPr>
        <p:spPr>
          <a:xfrm>
            <a:off x="609600" y="5423289"/>
            <a:ext cx="10852286" cy="1219200"/>
          </a:xfrm>
          <a:prstGeom prst="rect">
            <a:avLst/>
          </a:prstGeom>
          <a:solidFill>
            <a:srgbClr val="F5F0E6"/>
          </a:solidFill>
          <a:ln w="12700">
            <a:solidFill>
              <a:srgbClr val="A08060"/>
            </a:solidFill>
            <a:prstDash val="solid"/>
          </a:ln>
        </p:spPr>
        <p:txBody>
          <a:bodyPr/>
          <a:lstStyle/>
          <a:p>
            <a:pPr lvl="0" defTabSz="914400" eaLnBrk="0" fontAlgn="base" hangingPunct="0">
              <a:spcBef>
                <a:spcPct val="0"/>
              </a:spcBef>
              <a:spcAft>
                <a:spcPct val="0"/>
              </a:spcAft>
              <a:buFontTx/>
              <a:buChar char="•"/>
            </a:pPr>
            <a:endParaRPr lang="en-US" altLang="en-US" dirty="0">
              <a:latin typeface="Arial" panose="020B0604020202020204" pitchFamily="34" charset="0"/>
            </a:endParaRPr>
          </a:p>
        </p:txBody>
      </p:sp>
      <p:sp>
        <p:nvSpPr>
          <p:cNvPr id="18" name="Text 14">
            <a:extLst>
              <a:ext uri="{FF2B5EF4-FFF2-40B4-BE49-F238E27FC236}">
                <a16:creationId xmlns:a16="http://schemas.microsoft.com/office/drawing/2014/main" id="{A728888C-5DD9-9E11-9FF3-BFFF3F8D8059}"/>
              </a:ext>
            </a:extLst>
          </p:cNvPr>
          <p:cNvSpPr/>
          <p:nvPr/>
        </p:nvSpPr>
        <p:spPr>
          <a:xfrm>
            <a:off x="781732" y="5520825"/>
            <a:ext cx="10544188" cy="1219200"/>
          </a:xfrm>
          <a:prstGeom prst="rect">
            <a:avLst/>
          </a:prstGeom>
          <a:noFill/>
          <a:ln/>
        </p:spPr>
        <p:txBody>
          <a:bodyPr wrap="square" lIns="0" tIns="0" rIns="0" bIns="0" rtlCol="0" anchor="t"/>
          <a:lstStyle/>
          <a:p>
            <a:pPr defTabSz="1219170"/>
            <a:r>
              <a:rPr lang="en-US" b="1" dirty="0">
                <a:solidFill>
                  <a:srgbClr val="5C4033"/>
                </a:solidFill>
                <a:latin typeface="Arial" pitchFamily="34" charset="0"/>
                <a:ea typeface="Arial" pitchFamily="34" charset="-122"/>
                <a:cs typeface="Arial" pitchFamily="34" charset="-120"/>
              </a:rPr>
              <a:t>Example</a:t>
            </a:r>
          </a:p>
          <a:p>
            <a:pPr marL="285750" lvl="0" indent="-285750" defTabSz="9144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Amazon spans e-commerce, AWS, advertising, and entertainment.</a:t>
            </a:r>
          </a:p>
          <a:p>
            <a:pPr marL="285750" lvl="0" indent="-285750" defTabSz="9144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Consolidated ratios mix businesses with very different margins.</a:t>
            </a:r>
          </a:p>
          <a:p>
            <a:pPr marL="285750" lvl="0" indent="-285750" defTabSz="9144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Segment-level analysis is essential.</a:t>
            </a:r>
          </a:p>
          <a:p>
            <a:pPr defTabSz="1219170"/>
            <a:endParaRPr lang="en-US" sz="1600" dirty="0">
              <a:solidFill>
                <a:prstClr val="black"/>
              </a:solidFill>
              <a:latin typeface="Calibri" panose="020F0502020204030204"/>
            </a:endParaRPr>
          </a:p>
        </p:txBody>
      </p:sp>
      <p:sp>
        <p:nvSpPr>
          <p:cNvPr id="19" name="Text 15">
            <a:extLst>
              <a:ext uri="{FF2B5EF4-FFF2-40B4-BE49-F238E27FC236}">
                <a16:creationId xmlns:a16="http://schemas.microsoft.com/office/drawing/2014/main" id="{27F9A0FB-1E2E-EDCC-DDC8-71CDDE85E949}"/>
              </a:ext>
            </a:extLst>
          </p:cNvPr>
          <p:cNvSpPr/>
          <p:nvPr/>
        </p:nvSpPr>
        <p:spPr>
          <a:xfrm>
            <a:off x="781732" y="5886585"/>
            <a:ext cx="10484951" cy="658368"/>
          </a:xfrm>
          <a:prstGeom prst="rect">
            <a:avLst/>
          </a:prstGeom>
          <a:noFill/>
          <a:ln/>
        </p:spPr>
        <p:txBody>
          <a:bodyPr wrap="square" lIns="0" tIns="0" rIns="0" bIns="0" rtlCol="0" anchor="t"/>
          <a:lstStyle/>
          <a:p>
            <a:pPr defTabSz="1219170">
              <a:spcAft>
                <a:spcPts val="533"/>
              </a:spcAft>
            </a:pPr>
            <a:endParaRPr lang="en-US" sz="1600" dirty="0">
              <a:latin typeface="Calibri" panose="020F0502020204030204"/>
            </a:endParaRPr>
          </a:p>
        </p:txBody>
      </p:sp>
    </p:spTree>
    <p:extLst>
      <p:ext uri="{BB962C8B-B14F-4D97-AF65-F5344CB8AC3E}">
        <p14:creationId xmlns:p14="http://schemas.microsoft.com/office/powerpoint/2010/main" val="992273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6549-53A4-A8C1-A16E-9EF7D7B5F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5B08D-40E6-EA13-4613-EA10219565A3}"/>
              </a:ext>
            </a:extLst>
          </p:cNvPr>
          <p:cNvSpPr>
            <a:spLocks noGrp="1"/>
          </p:cNvSpPr>
          <p:nvPr>
            <p:ph type="title"/>
          </p:nvPr>
        </p:nvSpPr>
        <p:spPr/>
        <p:txBody>
          <a:bodyPr>
            <a:normAutofit/>
          </a:bodyPr>
          <a:lstStyle/>
          <a:p>
            <a:r>
              <a:rPr lang="en-US" dirty="0"/>
              <a:t>Ratios Are a Means to an End</a:t>
            </a:r>
          </a:p>
        </p:txBody>
      </p:sp>
      <p:sp>
        <p:nvSpPr>
          <p:cNvPr id="3" name="Text 4">
            <a:extLst>
              <a:ext uri="{FF2B5EF4-FFF2-40B4-BE49-F238E27FC236}">
                <a16:creationId xmlns:a16="http://schemas.microsoft.com/office/drawing/2014/main" id="{ABF4DB1A-3CC2-1314-5C1C-EC7AD2F1BD73}"/>
              </a:ext>
            </a:extLst>
          </p:cNvPr>
          <p:cNvSpPr/>
          <p:nvPr/>
        </p:nvSpPr>
        <p:spPr>
          <a:xfrm>
            <a:off x="729690" y="1528199"/>
            <a:ext cx="10650323" cy="1470645"/>
          </a:xfrm>
          <a:prstGeom prst="roundRect">
            <a:avLst>
              <a:gd name="adj" fmla="val 0"/>
            </a:avLst>
          </a:prstGeom>
          <a:solidFill>
            <a:srgbClr val="EFF6FF"/>
          </a:solidFill>
          <a:ln w="19050">
            <a:solidFill>
              <a:srgbClr val="3B82F6"/>
            </a:solidFill>
          </a:ln>
        </p:spPr>
        <p:txBody>
          <a:bodyPr wrap="square" rtlCol="0" anchor="ctr"/>
          <a:lstStyle/>
          <a:p>
            <a:endParaRPr lang="en-US" sz="2400" dirty="0"/>
          </a:p>
        </p:txBody>
      </p:sp>
      <p:sp>
        <p:nvSpPr>
          <p:cNvPr id="4" name="Text 6">
            <a:extLst>
              <a:ext uri="{FF2B5EF4-FFF2-40B4-BE49-F238E27FC236}">
                <a16:creationId xmlns:a16="http://schemas.microsoft.com/office/drawing/2014/main" id="{93620168-B222-23A9-1300-F887B0B5258D}"/>
              </a:ext>
            </a:extLst>
          </p:cNvPr>
          <p:cNvSpPr/>
          <p:nvPr/>
        </p:nvSpPr>
        <p:spPr>
          <a:xfrm>
            <a:off x="992452" y="1666279"/>
            <a:ext cx="9921144" cy="1292313"/>
          </a:xfrm>
          <a:prstGeom prst="rect">
            <a:avLst/>
          </a:prstGeom>
          <a:noFill/>
          <a:ln/>
        </p:spPr>
        <p:txBody>
          <a:bodyPr wrap="square" lIns="0" tIns="0" rIns="0" bIns="0" rtlCol="0" anchor="t"/>
          <a:lstStyle/>
          <a:p>
            <a:pPr>
              <a:lnSpc>
                <a:spcPts val="2240"/>
              </a:lnSpc>
              <a:spcAft>
                <a:spcPts val="800"/>
              </a:spcAft>
            </a:pPr>
            <a:r>
              <a:rPr lang="en-US" sz="2000" b="1" dirty="0">
                <a:solidFill>
                  <a:srgbClr val="1E3A8A"/>
                </a:solidFill>
                <a:latin typeface="Arial" pitchFamily="34" charset="0"/>
                <a:ea typeface="Arial" pitchFamily="34" charset="-122"/>
                <a:cs typeface="Arial" pitchFamily="34" charset="-120"/>
              </a:rPr>
              <a:t>Core Principle</a:t>
            </a:r>
          </a:p>
          <a:p>
            <a:pPr marL="342900" lvl="0" indent="-342900" defTabSz="9144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Ratios condense complex operations into single numbers.</a:t>
            </a:r>
          </a:p>
          <a:p>
            <a:pPr marL="342900" lvl="0" indent="-342900" defTabSz="9144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Ratios miss qualitative factors (management, innovation, strategy).</a:t>
            </a:r>
          </a:p>
          <a:p>
            <a:pPr marL="342900" lvl="0" indent="-342900" defTabSz="91440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Effective analysis looks beyond ratios to overall performance and direction.</a:t>
            </a:r>
          </a:p>
          <a:p>
            <a:pPr marL="342900" indent="-342900">
              <a:lnSpc>
                <a:spcPts val="2240"/>
              </a:lnSpc>
              <a:spcAft>
                <a:spcPts val="800"/>
              </a:spcAft>
              <a:buFont typeface="Arial" panose="020B0604020202020204" pitchFamily="34" charset="0"/>
              <a:buChar char="•"/>
            </a:pPr>
            <a:endParaRPr lang="en-US" dirty="0">
              <a:solidFill>
                <a:srgbClr val="1E3A8A"/>
              </a:solidFill>
              <a:latin typeface="Arial" pitchFamily="34" charset="0"/>
              <a:ea typeface="Arial" pitchFamily="34" charset="-122"/>
              <a:cs typeface="Arial" pitchFamily="34" charset="-120"/>
            </a:endParaRPr>
          </a:p>
          <a:p>
            <a:pPr>
              <a:lnSpc>
                <a:spcPts val="2240"/>
              </a:lnSpc>
              <a:spcAft>
                <a:spcPts val="800"/>
              </a:spcAft>
            </a:pPr>
            <a:endParaRPr lang="en-US" sz="2000" dirty="0">
              <a:solidFill>
                <a:srgbClr val="135BD6"/>
              </a:solidFill>
              <a:latin typeface="Arial" pitchFamily="34" charset="0"/>
              <a:ea typeface="Arial" pitchFamily="34" charset="-122"/>
              <a:cs typeface="Arial" pitchFamily="34" charset="-120"/>
            </a:endParaRPr>
          </a:p>
        </p:txBody>
      </p:sp>
      <p:sp>
        <p:nvSpPr>
          <p:cNvPr id="6" name="Shape 16">
            <a:extLst>
              <a:ext uri="{FF2B5EF4-FFF2-40B4-BE49-F238E27FC236}">
                <a16:creationId xmlns:a16="http://schemas.microsoft.com/office/drawing/2014/main" id="{58C84141-CCBF-9226-15D2-97BD9EF82B97}"/>
              </a:ext>
            </a:extLst>
          </p:cNvPr>
          <p:cNvSpPr/>
          <p:nvPr/>
        </p:nvSpPr>
        <p:spPr>
          <a:xfrm>
            <a:off x="729690" y="5668565"/>
            <a:ext cx="10650324" cy="886969"/>
          </a:xfrm>
          <a:prstGeom prst="rect">
            <a:avLst/>
          </a:prstGeom>
          <a:solidFill>
            <a:srgbClr val="F5F0E6"/>
          </a:solidFill>
          <a:ln w="19050">
            <a:solidFill>
              <a:srgbClr val="A08060"/>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18">
            <a:extLst>
              <a:ext uri="{FF2B5EF4-FFF2-40B4-BE49-F238E27FC236}">
                <a16:creationId xmlns:a16="http://schemas.microsoft.com/office/drawing/2014/main" id="{40F40717-6E1D-731D-EDE7-01530A953348}"/>
              </a:ext>
            </a:extLst>
          </p:cNvPr>
          <p:cNvSpPr/>
          <p:nvPr/>
        </p:nvSpPr>
        <p:spPr>
          <a:xfrm>
            <a:off x="960196" y="5741718"/>
            <a:ext cx="10124306"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5C4033"/>
                </a:solidFill>
                <a:latin typeface="Arial" panose="020B0604020202020204" pitchFamily="34" charset="0"/>
                <a:cs typeface="Arial" panose="020B0604020202020204" pitchFamily="34" charset="0"/>
              </a:rPr>
              <a:t>Best Practice</a:t>
            </a:r>
            <a:endParaRPr lang="en-US" dirty="0">
              <a:latin typeface="Arial" panose="020B0604020202020204" pitchFamily="34" charset="0"/>
              <a:cs typeface="Arial" panose="020B0604020202020204" pitchFamily="34" charset="0"/>
            </a:endParaRPr>
          </a:p>
        </p:txBody>
      </p:sp>
      <p:sp>
        <p:nvSpPr>
          <p:cNvPr id="9" name="Text 19">
            <a:extLst>
              <a:ext uri="{FF2B5EF4-FFF2-40B4-BE49-F238E27FC236}">
                <a16:creationId xmlns:a16="http://schemas.microsoft.com/office/drawing/2014/main" id="{99643F18-090B-897F-07BB-8CEF28B6413D}"/>
              </a:ext>
            </a:extLst>
          </p:cNvPr>
          <p:cNvSpPr/>
          <p:nvPr/>
        </p:nvSpPr>
        <p:spPr>
          <a:xfrm>
            <a:off x="964772" y="6061758"/>
            <a:ext cx="10067429" cy="49377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400"/>
              </a:spcAft>
              <a:buFont typeface="Arial" panose="020B0604020202020204" pitchFamily="34" charset="0"/>
              <a:buChar char="•"/>
            </a:pPr>
            <a:r>
              <a:rPr lang="en-US" dirty="0">
                <a:latin typeface="Arial" pitchFamily="34" charset="0"/>
                <a:ea typeface="Arial" pitchFamily="34" charset="-122"/>
                <a:cs typeface="Arial" pitchFamily="34" charset="-120"/>
              </a:rPr>
              <a:t>Use ratios as a starting point for deeper analysis — not as the final answer.</a:t>
            </a:r>
            <a:endParaRPr lang="en-US" dirty="0"/>
          </a:p>
        </p:txBody>
      </p:sp>
      <p:sp>
        <p:nvSpPr>
          <p:cNvPr id="10" name="Shape 9">
            <a:extLst>
              <a:ext uri="{FF2B5EF4-FFF2-40B4-BE49-F238E27FC236}">
                <a16:creationId xmlns:a16="http://schemas.microsoft.com/office/drawing/2014/main" id="{97F00290-16E1-1DFA-C46F-4988065B3B1D}"/>
              </a:ext>
            </a:extLst>
          </p:cNvPr>
          <p:cNvSpPr/>
          <p:nvPr/>
        </p:nvSpPr>
        <p:spPr>
          <a:xfrm>
            <a:off x="729690" y="3173456"/>
            <a:ext cx="5366310" cy="2305090"/>
          </a:xfrm>
          <a:prstGeom prst="rect">
            <a:avLst/>
          </a:prstGeom>
          <a:solidFill>
            <a:srgbClr val="F0FDF4"/>
          </a:solidFill>
          <a:ln w="1905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288E79E4-4BFE-4BE2-BC33-2E59A13B2E17}"/>
              </a:ext>
            </a:extLst>
          </p:cNvPr>
          <p:cNvSpPr/>
          <p:nvPr/>
        </p:nvSpPr>
        <p:spPr>
          <a:xfrm>
            <a:off x="771576" y="3152221"/>
            <a:ext cx="5135935" cy="590772"/>
          </a:xfrm>
          <a:prstGeom prst="rect">
            <a:avLst/>
          </a:prstGeom>
          <a:noFill/>
          <a:ln/>
        </p:spPr>
        <p:txBody>
          <a:bodyPr wrap="square" rtlCol="0" anchor="ctr"/>
          <a:lstStyle/>
          <a:p>
            <a:pPr marL="0" indent="0">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  What Ratios CAN tell You</a:t>
            </a:r>
            <a:endParaRPr lang="en-US" sz="14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645E37DB-D31B-3F09-6DB0-C5207859F8DF}"/>
              </a:ext>
            </a:extLst>
          </p:cNvPr>
          <p:cNvSpPr/>
          <p:nvPr/>
        </p:nvSpPr>
        <p:spPr>
          <a:xfrm>
            <a:off x="768147" y="3815873"/>
            <a:ext cx="5279030" cy="1345480"/>
          </a:xfrm>
          <a:prstGeom prst="rect">
            <a:avLst/>
          </a:prstGeom>
          <a:noFill/>
          <a:ln/>
        </p:spPr>
        <p:txBody>
          <a:bodyPr wrap="square" rtlCol="0" anchor="ctr"/>
          <a:lstStyle/>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Trends in financial performance over time</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Relative positioning vs. industry peers</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Areas of potential concern (liquidity, leverage, profitability)</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Quick screening for investment analysis</a:t>
            </a:r>
            <a:endParaRPr lang="en-US" sz="1600"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13E5C570-7BF3-0109-7064-8A226C75EF63}"/>
              </a:ext>
            </a:extLst>
          </p:cNvPr>
          <p:cNvSpPr/>
          <p:nvPr/>
        </p:nvSpPr>
        <p:spPr>
          <a:xfrm>
            <a:off x="6137886" y="3173456"/>
            <a:ext cx="5242128" cy="2305090"/>
          </a:xfrm>
          <a:prstGeom prst="rect">
            <a:avLst/>
          </a:prstGeom>
          <a:solidFill>
            <a:srgbClr val="FFF7ED"/>
          </a:solidFill>
          <a:ln w="1905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6" name="Text 13">
            <a:extLst>
              <a:ext uri="{FF2B5EF4-FFF2-40B4-BE49-F238E27FC236}">
                <a16:creationId xmlns:a16="http://schemas.microsoft.com/office/drawing/2014/main" id="{5A32BEAB-C277-4D0A-6ED3-0BFC8561BF82}"/>
              </a:ext>
            </a:extLst>
          </p:cNvPr>
          <p:cNvSpPr/>
          <p:nvPr/>
        </p:nvSpPr>
        <p:spPr>
          <a:xfrm>
            <a:off x="6096000" y="3181247"/>
            <a:ext cx="4888293" cy="514724"/>
          </a:xfrm>
          <a:prstGeom prst="rect">
            <a:avLst/>
          </a:prstGeom>
          <a:noFill/>
          <a:ln/>
        </p:spPr>
        <p:txBody>
          <a:bodyPr wrap="square" rtlCol="0" anchor="ctr"/>
          <a:lstStyle/>
          <a:p>
            <a:pPr marL="0" indent="0">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  What Ratios CANNOT Tell You</a:t>
            </a:r>
            <a:endParaRPr lang="en-US" sz="2000" dirty="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7B43AA93-A434-D9ED-0C3C-F3919EDE4C56}"/>
              </a:ext>
            </a:extLst>
          </p:cNvPr>
          <p:cNvSpPr/>
          <p:nvPr/>
        </p:nvSpPr>
        <p:spPr>
          <a:xfrm>
            <a:off x="6181725" y="3896880"/>
            <a:ext cx="5242128" cy="1264473"/>
          </a:xfrm>
          <a:prstGeom prst="rect">
            <a:avLst/>
          </a:prstGeom>
          <a:noFill/>
          <a:ln/>
        </p:spPr>
        <p:txBody>
          <a:bodyPr wrap="square" rtlCol="0" anchor="ctr"/>
          <a:lstStyle/>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Quality of management and corporate governance</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Strategic direction and competitive advantage</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Innovation pipeline and brand value</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en-US" dirty="0">
                <a:latin typeface="Arial" panose="020B0604020202020204" pitchFamily="34" charset="0"/>
                <a:ea typeface="Arial" pitchFamily="34" charset="-122"/>
                <a:cs typeface="Arial" panose="020B0604020202020204" pitchFamily="34" charset="0"/>
              </a:rPr>
              <a:t>Customer satisfaction and employee morale</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94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Enlightened Analyst: Synthesis</a:t>
            </a:r>
          </a:p>
        </p:txBody>
      </p:sp>
      <p:sp>
        <p:nvSpPr>
          <p:cNvPr id="535" name="Card 536"/>
          <p:cNvSpPr/>
          <p:nvPr/>
        </p:nvSpPr>
        <p:spPr>
          <a:xfrm>
            <a:off x="786384" y="1444752"/>
            <a:ext cx="10177272" cy="1051560"/>
          </a:xfrm>
          <a:prstGeom prst="rect">
            <a:avLst/>
          </a:prstGeom>
          <a:solidFill>
            <a:srgbClr val="1E3A5F"/>
          </a:solidFill>
        </p:spPr>
        <p:txBody>
          <a:bodyPr/>
          <a:lstStyle/>
          <a:p>
            <a:endParaRPr lang="en-US"/>
          </a:p>
        </p:txBody>
      </p:sp>
      <p:sp>
        <p:nvSpPr>
          <p:cNvPr id="537" name="Text 538"/>
          <p:cNvSpPr txBox="1"/>
          <p:nvPr/>
        </p:nvSpPr>
        <p:spPr>
          <a:xfrm>
            <a:off x="1060704" y="1444752"/>
            <a:ext cx="9628632" cy="1051560"/>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Successful analysis requires looking beyond the ratios to understand the true funding architecture and strategic direction of the firm.</a:t>
            </a:r>
          </a:p>
        </p:txBody>
      </p:sp>
      <p:sp>
        <p:nvSpPr>
          <p:cNvPr id="539" name="Card 540"/>
          <p:cNvSpPr/>
          <p:nvPr/>
        </p:nvSpPr>
        <p:spPr>
          <a:xfrm>
            <a:off x="786384" y="2724912"/>
            <a:ext cx="3221736" cy="1874520"/>
          </a:xfrm>
          <a:prstGeom prst="rect">
            <a:avLst/>
          </a:prstGeom>
          <a:solidFill>
            <a:srgbClr val="EFF6FF"/>
          </a:solidFill>
          <a:ln w="25400">
            <a:solidFill>
              <a:srgbClr val="3B82F6"/>
            </a:solidFill>
            <a:prstDash val="solid"/>
          </a:ln>
        </p:spPr>
        <p:txBody>
          <a:bodyPr/>
          <a:lstStyle/>
          <a:p>
            <a:endParaRPr lang="en-US"/>
          </a:p>
        </p:txBody>
      </p:sp>
      <p:sp>
        <p:nvSpPr>
          <p:cNvPr id="541" name="Card 542"/>
          <p:cNvSpPr/>
          <p:nvPr/>
        </p:nvSpPr>
        <p:spPr>
          <a:xfrm>
            <a:off x="813816" y="2752344"/>
            <a:ext cx="3166872" cy="310896"/>
          </a:xfrm>
          <a:prstGeom prst="rect">
            <a:avLst/>
          </a:prstGeom>
          <a:solidFill>
            <a:srgbClr val="3B82F6"/>
          </a:solidFill>
        </p:spPr>
        <p:txBody>
          <a:bodyPr/>
          <a:lstStyle/>
          <a:p>
            <a:endParaRPr lang="en-US"/>
          </a:p>
        </p:txBody>
      </p:sp>
      <p:sp>
        <p:nvSpPr>
          <p:cNvPr id="543" name="Text 544"/>
          <p:cNvSpPr txBox="1"/>
          <p:nvPr/>
        </p:nvSpPr>
        <p:spPr>
          <a:xfrm>
            <a:off x="813816" y="2752344"/>
            <a:ext cx="3166872" cy="310896"/>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Data has Structural Limits</a:t>
            </a:r>
          </a:p>
        </p:txBody>
      </p:sp>
      <p:sp>
        <p:nvSpPr>
          <p:cNvPr id="545" name="Text 546"/>
          <p:cNvSpPr txBox="1"/>
          <p:nvPr/>
        </p:nvSpPr>
        <p:spPr>
          <a:xfrm>
            <a:off x="950976" y="3127248"/>
            <a:ext cx="2892552" cy="1399032"/>
          </a:xfrm>
          <a:prstGeom prst="rect">
            <a:avLst/>
          </a:prstGeom>
          <a:noFill/>
        </p:spPr>
        <p:txBody>
          <a:bodyPr wrap="square" rtlCol="0" anchor="t"/>
          <a:lstStyle/>
          <a:p>
            <a:pPr marL="0" indent="0">
              <a:buNone/>
            </a:pPr>
            <a:r>
              <a:rPr lang="en-US" sz="1200" dirty="0">
                <a:solidFill>
                  <a:srgbClr val="1F2937"/>
                </a:solidFill>
                <a:latin typeface="Arial" panose="020B0604020202020204" pitchFamily="34" charset="0"/>
                <a:ea typeface="Calibri" pitchFamily="34" charset="-122"/>
                <a:cs typeface="Arial" panose="020B0604020202020204" pitchFamily="34" charset="0"/>
              </a:rPr>
              <a:t>GAAP excludes intangibles and distorts values.</a:t>
            </a:r>
          </a:p>
        </p:txBody>
      </p:sp>
      <p:sp>
        <p:nvSpPr>
          <p:cNvPr id="547" name="Card 548"/>
          <p:cNvSpPr/>
          <p:nvPr/>
        </p:nvSpPr>
        <p:spPr>
          <a:xfrm>
            <a:off x="4264152" y="2724912"/>
            <a:ext cx="3221736" cy="1874520"/>
          </a:xfrm>
          <a:prstGeom prst="rect">
            <a:avLst/>
          </a:prstGeom>
          <a:solidFill>
            <a:srgbClr val="F0FDF4"/>
          </a:solidFill>
          <a:ln w="25400">
            <a:solidFill>
              <a:srgbClr val="16A34A"/>
            </a:solidFill>
            <a:prstDash val="solid"/>
          </a:ln>
        </p:spPr>
        <p:txBody>
          <a:bodyPr/>
          <a:lstStyle/>
          <a:p>
            <a:endParaRPr lang="en-US"/>
          </a:p>
        </p:txBody>
      </p:sp>
      <p:sp>
        <p:nvSpPr>
          <p:cNvPr id="549" name="Card 550"/>
          <p:cNvSpPr/>
          <p:nvPr/>
        </p:nvSpPr>
        <p:spPr>
          <a:xfrm>
            <a:off x="4291584" y="2752344"/>
            <a:ext cx="3166872" cy="310896"/>
          </a:xfrm>
          <a:prstGeom prst="rect">
            <a:avLst/>
          </a:prstGeom>
          <a:solidFill>
            <a:srgbClr val="16A34A"/>
          </a:solidFill>
        </p:spPr>
        <p:txBody>
          <a:bodyPr/>
          <a:lstStyle/>
          <a:p>
            <a:endParaRPr lang="en-US"/>
          </a:p>
        </p:txBody>
      </p:sp>
      <p:sp>
        <p:nvSpPr>
          <p:cNvPr id="551" name="Text 552"/>
          <p:cNvSpPr txBox="1"/>
          <p:nvPr/>
        </p:nvSpPr>
        <p:spPr>
          <a:xfrm>
            <a:off x="4291584" y="2752344"/>
            <a:ext cx="3166872" cy="310896"/>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Working Capital is a Funding Requirement</a:t>
            </a:r>
          </a:p>
        </p:txBody>
      </p:sp>
      <p:sp>
        <p:nvSpPr>
          <p:cNvPr id="553" name="Text 554"/>
          <p:cNvSpPr txBox="1"/>
          <p:nvPr/>
        </p:nvSpPr>
        <p:spPr>
          <a:xfrm>
            <a:off x="4428744" y="3127248"/>
            <a:ext cx="2892552" cy="1399032"/>
          </a:xfrm>
          <a:prstGeom prst="rect">
            <a:avLst/>
          </a:prstGeom>
          <a:noFill/>
        </p:spPr>
        <p:txBody>
          <a:bodyPr wrap="square" rtlCol="0" anchor="t"/>
          <a:lstStyle/>
          <a:p>
            <a:pPr marL="0" indent="0">
              <a:buNone/>
            </a:pPr>
            <a:r>
              <a:rPr lang="en-US" sz="1200" dirty="0">
                <a:solidFill>
                  <a:srgbClr val="1F2937"/>
                </a:solidFill>
                <a:latin typeface="Arial" panose="020B0604020202020204" pitchFamily="34" charset="0"/>
                <a:ea typeface="Calibri" pitchFamily="34" charset="-122"/>
                <a:cs typeface="Arial" panose="020B0604020202020204" pitchFamily="34" charset="0"/>
              </a:rPr>
              <a:t>Not just a liquidity check.</a:t>
            </a:r>
          </a:p>
        </p:txBody>
      </p:sp>
      <p:sp>
        <p:nvSpPr>
          <p:cNvPr id="555" name="Card 556"/>
          <p:cNvSpPr/>
          <p:nvPr/>
        </p:nvSpPr>
        <p:spPr>
          <a:xfrm>
            <a:off x="7741920" y="2724912"/>
            <a:ext cx="3221736" cy="1874520"/>
          </a:xfrm>
          <a:prstGeom prst="rect">
            <a:avLst/>
          </a:prstGeom>
          <a:solidFill>
            <a:srgbClr val="FFF7ED"/>
          </a:solidFill>
          <a:ln w="25400">
            <a:solidFill>
              <a:srgbClr val="F97316"/>
            </a:solidFill>
            <a:prstDash val="solid"/>
          </a:ln>
        </p:spPr>
        <p:txBody>
          <a:bodyPr/>
          <a:lstStyle/>
          <a:p>
            <a:endParaRPr lang="en-US"/>
          </a:p>
        </p:txBody>
      </p:sp>
      <p:sp>
        <p:nvSpPr>
          <p:cNvPr id="557" name="Card 558"/>
          <p:cNvSpPr/>
          <p:nvPr/>
        </p:nvSpPr>
        <p:spPr>
          <a:xfrm>
            <a:off x="7769352" y="2752344"/>
            <a:ext cx="3166872" cy="310896"/>
          </a:xfrm>
          <a:prstGeom prst="rect">
            <a:avLst/>
          </a:prstGeom>
          <a:solidFill>
            <a:srgbClr val="F97316"/>
          </a:solidFill>
        </p:spPr>
        <p:txBody>
          <a:bodyPr/>
          <a:lstStyle/>
          <a:p>
            <a:endParaRPr lang="en-US"/>
          </a:p>
        </p:txBody>
      </p:sp>
      <p:sp>
        <p:nvSpPr>
          <p:cNvPr id="559" name="Text 560"/>
          <p:cNvSpPr txBox="1"/>
          <p:nvPr/>
        </p:nvSpPr>
        <p:spPr>
          <a:xfrm>
            <a:off x="7769352" y="2752344"/>
            <a:ext cx="3166872" cy="310896"/>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Ratios are a Means to an End</a:t>
            </a:r>
          </a:p>
        </p:txBody>
      </p:sp>
      <p:sp>
        <p:nvSpPr>
          <p:cNvPr id="561" name="Text 562"/>
          <p:cNvSpPr txBox="1"/>
          <p:nvPr/>
        </p:nvSpPr>
        <p:spPr>
          <a:xfrm>
            <a:off x="7906512" y="3127248"/>
            <a:ext cx="2892552" cy="1399032"/>
          </a:xfrm>
          <a:prstGeom prst="rect">
            <a:avLst/>
          </a:prstGeom>
          <a:noFill/>
        </p:spPr>
        <p:txBody>
          <a:bodyPr wrap="square" rtlCol="0" anchor="t"/>
          <a:lstStyle/>
          <a:p>
            <a:pPr marL="0" indent="0">
              <a:buNone/>
            </a:pPr>
            <a:r>
              <a:rPr lang="en-US" sz="1200" dirty="0">
                <a:solidFill>
                  <a:srgbClr val="1F2937"/>
                </a:solidFill>
                <a:latin typeface="Arial" panose="020B0604020202020204" pitchFamily="34" charset="0"/>
                <a:ea typeface="Calibri" pitchFamily="34" charset="-122"/>
                <a:cs typeface="Arial" panose="020B0604020202020204" pitchFamily="34" charset="0"/>
              </a:rPr>
              <a:t>They cannot capture management, innovation, or strategy.</a:t>
            </a:r>
          </a:p>
        </p:txBody>
      </p:sp>
      <p:sp>
        <p:nvSpPr>
          <p:cNvPr id="563" name="Card 564"/>
          <p:cNvSpPr/>
          <p:nvPr/>
        </p:nvSpPr>
        <p:spPr>
          <a:xfrm>
            <a:off x="786384" y="4892040"/>
            <a:ext cx="10177272" cy="658368"/>
          </a:xfrm>
          <a:prstGeom prst="rect">
            <a:avLst/>
          </a:prstGeom>
          <a:solidFill>
            <a:srgbClr val="F0FDFA"/>
          </a:solidFill>
          <a:ln w="25400">
            <a:solidFill>
              <a:srgbClr val="0D9488"/>
            </a:solidFill>
            <a:prstDash val="solid"/>
          </a:ln>
        </p:spPr>
        <p:txBody>
          <a:bodyPr/>
          <a:lstStyle/>
          <a:p>
            <a:endParaRPr lang="en-US"/>
          </a:p>
        </p:txBody>
      </p:sp>
      <p:sp>
        <p:nvSpPr>
          <p:cNvPr id="565" name="Text 566"/>
          <p:cNvSpPr txBox="1"/>
          <p:nvPr/>
        </p:nvSpPr>
        <p:spPr>
          <a:xfrm>
            <a:off x="969264" y="4892040"/>
            <a:ext cx="9811512" cy="658368"/>
          </a:xfrm>
          <a:prstGeom prst="rect">
            <a:avLst/>
          </a:prstGeom>
          <a:noFill/>
        </p:spPr>
        <p:txBody>
          <a:bodyPr wrap="square" rtlCol="0" anchor="ctr"/>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True insight lies in the gap between the number and the narrative.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4F7B-5872-6715-7397-63D4188EC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1C611-03F1-59DB-8DFC-2C879C017B5B}"/>
              </a:ext>
            </a:extLst>
          </p:cNvPr>
          <p:cNvSpPr>
            <a:spLocks noGrp="1"/>
          </p:cNvSpPr>
          <p:nvPr>
            <p:ph type="title"/>
          </p:nvPr>
        </p:nvSpPr>
        <p:spPr>
          <a:xfrm>
            <a:off x="0" y="2857500"/>
            <a:ext cx="12191999" cy="1143000"/>
          </a:xfrm>
        </p:spPr>
        <p:txBody>
          <a:bodyPr>
            <a:normAutofit fontScale="90000"/>
          </a:bodyPr>
          <a:lstStyle/>
          <a:p>
            <a:r>
              <a:rPr lang="en-US" dirty="0">
                <a:latin typeface="Arial" panose="020B0604020202020204" pitchFamily="34" charset="0"/>
                <a:cs typeface="Arial" panose="020B0604020202020204" pitchFamily="34" charset="0"/>
              </a:rPr>
              <a:t>Analyzing &amp; Interpreting Core Operating Activities</a:t>
            </a:r>
          </a:p>
        </p:txBody>
      </p:sp>
    </p:spTree>
    <p:extLst>
      <p:ext uri="{BB962C8B-B14F-4D97-AF65-F5344CB8AC3E}">
        <p14:creationId xmlns:p14="http://schemas.microsoft.com/office/powerpoint/2010/main" val="121955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normAutofit/>
          </a:bodyPr>
          <a:lstStyle/>
          <a:p>
            <a:r>
              <a:rPr lang="en-US" dirty="0"/>
              <a:t>Vertical &amp; Horizontal Analysis</a:t>
            </a:r>
          </a:p>
        </p:txBody>
      </p:sp>
    </p:spTree>
    <p:extLst>
      <p:ext uri="{BB962C8B-B14F-4D97-AF65-F5344CB8AC3E}">
        <p14:creationId xmlns:p14="http://schemas.microsoft.com/office/powerpoint/2010/main" val="4098012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Bifurcating the Business Model</a:t>
            </a:r>
          </a:p>
        </p:txBody>
      </p:sp>
      <p:sp>
        <p:nvSpPr>
          <p:cNvPr id="101" name="Card 102"/>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03" name="Text 104"/>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The split:  </a:t>
            </a:r>
            <a:r>
              <a:rPr lang="en-US" dirty="0">
                <a:solidFill>
                  <a:srgbClr val="1F2937"/>
                </a:solidFill>
                <a:latin typeface="Arial" panose="020B0604020202020204" pitchFamily="34" charset="0"/>
                <a:ea typeface="Calibri" pitchFamily="34" charset="-122"/>
                <a:cs typeface="Arial" panose="020B0604020202020204" pitchFamily="34" charset="0"/>
              </a:rPr>
              <a:t>Every company runs two engines — one creates value, the other funds it.</a:t>
            </a:r>
          </a:p>
        </p:txBody>
      </p:sp>
      <p:sp>
        <p:nvSpPr>
          <p:cNvPr id="105" name="Card 106"/>
          <p:cNvSpPr/>
          <p:nvPr/>
        </p:nvSpPr>
        <p:spPr>
          <a:xfrm>
            <a:off x="786384" y="2331720"/>
            <a:ext cx="4960620" cy="2240280"/>
          </a:xfrm>
          <a:prstGeom prst="rect">
            <a:avLst/>
          </a:prstGeom>
          <a:solidFill>
            <a:srgbClr val="EFF6FF"/>
          </a:solidFill>
          <a:ln w="25400">
            <a:solidFill>
              <a:srgbClr val="3B82F6"/>
            </a:solidFill>
            <a:prstDash val="solid"/>
          </a:ln>
        </p:spPr>
        <p:txBody>
          <a:bodyPr/>
          <a:lstStyle/>
          <a:p>
            <a:endParaRPr lang="en-US" sz="2800"/>
          </a:p>
        </p:txBody>
      </p:sp>
      <p:sp>
        <p:nvSpPr>
          <p:cNvPr id="107" name="Card 108"/>
          <p:cNvSpPr/>
          <p:nvPr/>
        </p:nvSpPr>
        <p:spPr>
          <a:xfrm>
            <a:off x="813816" y="2359152"/>
            <a:ext cx="4905756" cy="310896"/>
          </a:xfrm>
          <a:prstGeom prst="rect">
            <a:avLst/>
          </a:prstGeom>
          <a:solidFill>
            <a:srgbClr val="3B82F6"/>
          </a:solidFill>
        </p:spPr>
        <p:txBody>
          <a:bodyPr/>
          <a:lstStyle/>
          <a:p>
            <a:endParaRPr lang="en-US" sz="2800"/>
          </a:p>
        </p:txBody>
      </p:sp>
      <p:sp>
        <p:nvSpPr>
          <p:cNvPr id="109" name="Text 110"/>
          <p:cNvSpPr txBox="1"/>
          <p:nvPr/>
        </p:nvSpPr>
        <p:spPr>
          <a:xfrm>
            <a:off x="813816"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Activities</a:t>
            </a:r>
          </a:p>
        </p:txBody>
      </p:sp>
      <p:sp>
        <p:nvSpPr>
          <p:cNvPr id="111" name="Text 112"/>
          <p:cNvSpPr txBox="1"/>
          <p:nvPr/>
        </p:nvSpPr>
        <p:spPr>
          <a:xfrm>
            <a:off x="950976" y="2734056"/>
            <a:ext cx="4631436" cy="1764792"/>
          </a:xfrm>
          <a:prstGeom prst="rect">
            <a:avLst/>
          </a:prstGeom>
          <a:noFill/>
        </p:spPr>
        <p:txBody>
          <a:bodyPr wrap="square" rtlCol="0" anchor="t"/>
          <a:lstStyle/>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The Engine.  </a:t>
            </a:r>
            <a:r>
              <a:rPr lang="en-US" sz="1400" dirty="0">
                <a:solidFill>
                  <a:srgbClr val="1F2937"/>
                </a:solidFill>
                <a:latin typeface="Arial" panose="020B0604020202020204" pitchFamily="34" charset="0"/>
                <a:ea typeface="Calibri" pitchFamily="34" charset="-122"/>
                <a:cs typeface="Arial" panose="020B0604020202020204" pitchFamily="34" charset="0"/>
              </a:rPr>
              <a:t>Central transactions needed to produce and deliver goods or services.</a:t>
            </a:r>
          </a:p>
          <a:p>
            <a:pPr marL="0" indent="0">
              <a:buNone/>
            </a:pPr>
            <a:endParaRPr lang="en-US" sz="1400" dirty="0">
              <a:solidFill>
                <a:srgbClr val="1F2937"/>
              </a:solidFill>
              <a:latin typeface="Arial" panose="020B0604020202020204" pitchFamily="34" charset="0"/>
              <a:ea typeface="Calibri" pitchFamily="34" charset="-122"/>
              <a:cs typeface="Arial" panose="020B0604020202020204" pitchFamily="34" charset="0"/>
            </a:endParaRPr>
          </a:p>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Drivers:  </a:t>
            </a:r>
            <a:r>
              <a:rPr lang="en-US" sz="1400" dirty="0">
                <a:solidFill>
                  <a:srgbClr val="1F2937"/>
                </a:solidFill>
                <a:latin typeface="Arial" panose="020B0604020202020204" pitchFamily="34" charset="0"/>
                <a:ea typeface="Calibri" pitchFamily="34" charset="-122"/>
                <a:cs typeface="Arial" panose="020B0604020202020204" pitchFamily="34" charset="0"/>
              </a:rPr>
              <a:t>Sales, Production, R&amp;D, Marketing.</a:t>
            </a:r>
          </a:p>
        </p:txBody>
      </p:sp>
      <p:sp>
        <p:nvSpPr>
          <p:cNvPr id="113" name="Card 114"/>
          <p:cNvSpPr/>
          <p:nvPr/>
        </p:nvSpPr>
        <p:spPr>
          <a:xfrm>
            <a:off x="6003036" y="2331720"/>
            <a:ext cx="4960620" cy="2240280"/>
          </a:xfrm>
          <a:prstGeom prst="rect">
            <a:avLst/>
          </a:prstGeom>
          <a:solidFill>
            <a:srgbClr val="FFF7ED"/>
          </a:solidFill>
          <a:ln w="25400">
            <a:solidFill>
              <a:srgbClr val="F97316"/>
            </a:solidFill>
            <a:prstDash val="solid"/>
          </a:ln>
        </p:spPr>
        <p:txBody>
          <a:bodyPr/>
          <a:lstStyle/>
          <a:p>
            <a:endParaRPr lang="en-US" sz="2800"/>
          </a:p>
        </p:txBody>
      </p:sp>
      <p:sp>
        <p:nvSpPr>
          <p:cNvPr id="115" name="Card 116"/>
          <p:cNvSpPr/>
          <p:nvPr/>
        </p:nvSpPr>
        <p:spPr>
          <a:xfrm>
            <a:off x="6030468" y="2359152"/>
            <a:ext cx="4905756" cy="310896"/>
          </a:xfrm>
          <a:prstGeom prst="rect">
            <a:avLst/>
          </a:prstGeom>
          <a:solidFill>
            <a:srgbClr val="F97316"/>
          </a:solidFill>
        </p:spPr>
        <p:txBody>
          <a:bodyPr/>
          <a:lstStyle/>
          <a:p>
            <a:endParaRPr lang="en-US" sz="2800"/>
          </a:p>
        </p:txBody>
      </p:sp>
      <p:sp>
        <p:nvSpPr>
          <p:cNvPr id="117" name="Text 118"/>
          <p:cNvSpPr txBox="1"/>
          <p:nvPr/>
        </p:nvSpPr>
        <p:spPr>
          <a:xfrm>
            <a:off x="6030468"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Activities</a:t>
            </a:r>
          </a:p>
        </p:txBody>
      </p:sp>
      <p:sp>
        <p:nvSpPr>
          <p:cNvPr id="119" name="Text 120"/>
          <p:cNvSpPr txBox="1"/>
          <p:nvPr/>
        </p:nvSpPr>
        <p:spPr>
          <a:xfrm>
            <a:off x="6167628" y="2734056"/>
            <a:ext cx="4631436" cy="1764792"/>
          </a:xfrm>
          <a:prstGeom prst="rect">
            <a:avLst/>
          </a:prstGeom>
          <a:noFill/>
        </p:spPr>
        <p:txBody>
          <a:bodyPr wrap="square" rtlCol="0" anchor="t"/>
          <a:lstStyle/>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The Support.  </a:t>
            </a:r>
            <a:r>
              <a:rPr lang="en-US" sz="1400" dirty="0">
                <a:solidFill>
                  <a:srgbClr val="1F2937"/>
                </a:solidFill>
                <a:latin typeface="Arial" panose="020B0604020202020204" pitchFamily="34" charset="0"/>
                <a:ea typeface="Calibri" pitchFamily="34" charset="-122"/>
                <a:cs typeface="Arial" panose="020B0604020202020204" pitchFamily="34" charset="0"/>
              </a:rPr>
              <a:t>Financing and investing activities that fund the business but are distinct from operations.</a:t>
            </a:r>
          </a:p>
          <a:p>
            <a:pPr marL="0" indent="0">
              <a:buNone/>
            </a:pPr>
            <a:endParaRPr lang="en-US" sz="1400" dirty="0">
              <a:solidFill>
                <a:srgbClr val="1F2937"/>
              </a:solidFill>
              <a:latin typeface="Arial" panose="020B0604020202020204" pitchFamily="34" charset="0"/>
              <a:ea typeface="Calibri" pitchFamily="34" charset="-122"/>
              <a:cs typeface="Arial" panose="020B0604020202020204" pitchFamily="34" charset="0"/>
            </a:endParaRPr>
          </a:p>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Drivers:  </a:t>
            </a:r>
            <a:r>
              <a:rPr lang="en-US" sz="1400" dirty="0">
                <a:solidFill>
                  <a:srgbClr val="1F2937"/>
                </a:solidFill>
                <a:latin typeface="Arial" panose="020B0604020202020204" pitchFamily="34" charset="0"/>
                <a:ea typeface="Calibri" pitchFamily="34" charset="-122"/>
                <a:cs typeface="Arial" panose="020B0604020202020204" pitchFamily="34" charset="0"/>
              </a:rPr>
              <a:t>Debt management, Investments.</a:t>
            </a:r>
          </a:p>
        </p:txBody>
      </p:sp>
      <p:sp>
        <p:nvSpPr>
          <p:cNvPr id="121" name="Card 122"/>
          <p:cNvSpPr/>
          <p:nvPr/>
        </p:nvSpPr>
        <p:spPr>
          <a:xfrm>
            <a:off x="786384" y="4754880"/>
            <a:ext cx="4960620" cy="475488"/>
          </a:xfrm>
          <a:prstGeom prst="rect">
            <a:avLst/>
          </a:prstGeom>
          <a:solidFill>
            <a:srgbClr val="EFF6FF"/>
          </a:solidFill>
          <a:ln w="25400">
            <a:solidFill>
              <a:srgbClr val="3B82F6"/>
            </a:solidFill>
            <a:prstDash val="solid"/>
          </a:ln>
        </p:spPr>
        <p:txBody>
          <a:bodyPr/>
          <a:lstStyle/>
          <a:p>
            <a:endParaRPr lang="en-US" sz="2800"/>
          </a:p>
        </p:txBody>
      </p:sp>
      <p:sp>
        <p:nvSpPr>
          <p:cNvPr id="123" name="Text 124"/>
          <p:cNvSpPr txBox="1"/>
          <p:nvPr/>
        </p:nvSpPr>
        <p:spPr>
          <a:xfrm>
            <a:off x="786384" y="4754880"/>
            <a:ext cx="4960620" cy="475488"/>
          </a:xfrm>
          <a:prstGeom prst="rect">
            <a:avLst/>
          </a:prstGeom>
          <a:noFill/>
        </p:spPr>
        <p:txBody>
          <a:bodyPr wrap="square" rtlCol="0" anchor="ctr"/>
          <a:lstStyle/>
          <a:p>
            <a:pPr marL="0" indent="0" algn="ctr">
              <a:buNone/>
            </a:pPr>
            <a:r>
              <a:rPr lang="en-US" b="1" dirty="0">
                <a:solidFill>
                  <a:srgbClr val="3B82F6"/>
                </a:solidFill>
                <a:latin typeface="Arial" panose="020B0604020202020204" pitchFamily="34" charset="0"/>
                <a:ea typeface="Calibri" pitchFamily="34" charset="-122"/>
                <a:cs typeface="Arial" panose="020B0604020202020204" pitchFamily="34" charset="0"/>
              </a:rPr>
              <a:t>Primary Value Driver</a:t>
            </a:r>
          </a:p>
        </p:txBody>
      </p:sp>
      <p:sp>
        <p:nvSpPr>
          <p:cNvPr id="125" name="Card 126"/>
          <p:cNvSpPr/>
          <p:nvPr/>
        </p:nvSpPr>
        <p:spPr>
          <a:xfrm>
            <a:off x="6003036" y="4754880"/>
            <a:ext cx="4960620" cy="475488"/>
          </a:xfrm>
          <a:prstGeom prst="rect">
            <a:avLst/>
          </a:prstGeom>
          <a:solidFill>
            <a:srgbClr val="FFF7ED"/>
          </a:solidFill>
          <a:ln w="25400">
            <a:solidFill>
              <a:srgbClr val="F97316"/>
            </a:solidFill>
            <a:prstDash val="solid"/>
          </a:ln>
        </p:spPr>
        <p:txBody>
          <a:bodyPr/>
          <a:lstStyle/>
          <a:p>
            <a:endParaRPr lang="en-US" sz="2800"/>
          </a:p>
        </p:txBody>
      </p:sp>
      <p:sp>
        <p:nvSpPr>
          <p:cNvPr id="127" name="Text 128"/>
          <p:cNvSpPr txBox="1"/>
          <p:nvPr/>
        </p:nvSpPr>
        <p:spPr>
          <a:xfrm>
            <a:off x="6003036" y="4754880"/>
            <a:ext cx="4960620" cy="475488"/>
          </a:xfrm>
          <a:prstGeom prst="rect">
            <a:avLst/>
          </a:prstGeom>
          <a:noFill/>
        </p:spPr>
        <p:txBody>
          <a:bodyPr wrap="square" rtlCol="0" anchor="ctr"/>
          <a:lstStyle/>
          <a:p>
            <a:pPr marL="0" indent="0" algn="ctr">
              <a:buNone/>
            </a:pPr>
            <a:r>
              <a:rPr lang="en-US" b="1" dirty="0">
                <a:solidFill>
                  <a:srgbClr val="F97316"/>
                </a:solidFill>
                <a:latin typeface="Arial" panose="020B0604020202020204" pitchFamily="34" charset="0"/>
                <a:ea typeface="Calibri" pitchFamily="34" charset="-122"/>
                <a:cs typeface="Arial" panose="020B0604020202020204" pitchFamily="34" charset="0"/>
              </a:rPr>
              <a:t>Secondary Driver</a:t>
            </a:r>
          </a:p>
        </p:txBody>
      </p:sp>
      <p:sp>
        <p:nvSpPr>
          <p:cNvPr id="129" name="Card 130"/>
          <p:cNvSpPr/>
          <p:nvPr/>
        </p:nvSpPr>
        <p:spPr>
          <a:xfrm>
            <a:off x="786384" y="5532120"/>
            <a:ext cx="10177272" cy="548640"/>
          </a:xfrm>
          <a:prstGeom prst="rect">
            <a:avLst/>
          </a:prstGeom>
          <a:solidFill>
            <a:srgbClr val="F3F4F6"/>
          </a:solidFill>
        </p:spPr>
        <p:txBody>
          <a:bodyPr/>
          <a:lstStyle/>
          <a:p>
            <a:endParaRPr lang="en-US" sz="2800"/>
          </a:p>
        </p:txBody>
      </p:sp>
      <p:sp>
        <p:nvSpPr>
          <p:cNvPr id="131" name="Text 132"/>
          <p:cNvSpPr txBox="1"/>
          <p:nvPr/>
        </p:nvSpPr>
        <p:spPr>
          <a:xfrm>
            <a:off x="969264" y="5532120"/>
            <a:ext cx="9811512" cy="548640"/>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Why it matters:  </a:t>
            </a:r>
            <a:r>
              <a:rPr lang="en-US" dirty="0">
                <a:solidFill>
                  <a:srgbClr val="1F2937"/>
                </a:solidFill>
                <a:latin typeface="Arial" panose="020B0604020202020204" pitchFamily="34" charset="0"/>
                <a:ea typeface="Calibri" pitchFamily="34" charset="-122"/>
                <a:cs typeface="Arial" panose="020B0604020202020204" pitchFamily="34" charset="0"/>
              </a:rPr>
              <a:t>RNOA isolates the first engine so performance is not confused with financing.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Metric of True Efficiency: RNOA</a:t>
            </a:r>
          </a:p>
        </p:txBody>
      </p:sp>
      <p:sp>
        <p:nvSpPr>
          <p:cNvPr id="133" name="Card 134"/>
          <p:cNvSpPr/>
          <p:nvPr/>
        </p:nvSpPr>
        <p:spPr>
          <a:xfrm>
            <a:off x="786384" y="1472184"/>
            <a:ext cx="10177272" cy="731520"/>
          </a:xfrm>
          <a:prstGeom prst="rect">
            <a:avLst/>
          </a:prstGeom>
          <a:solidFill>
            <a:srgbClr val="1E3A5F"/>
          </a:solidFill>
        </p:spPr>
        <p:txBody>
          <a:bodyPr/>
          <a:lstStyle/>
          <a:p>
            <a:endParaRPr lang="en-US"/>
          </a:p>
        </p:txBody>
      </p:sp>
      <p:sp>
        <p:nvSpPr>
          <p:cNvPr id="135" name="Text 136"/>
          <p:cNvSpPr txBox="1"/>
          <p:nvPr/>
        </p:nvSpPr>
        <p:spPr>
          <a:xfrm>
            <a:off x="969264" y="1472184"/>
            <a:ext cx="9811512" cy="731520"/>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RNOA  =  Net Operating Profit After Taxes (NOPAT)  ÷  Average Net Operating Assets (NOA)</a:t>
            </a:r>
          </a:p>
        </p:txBody>
      </p:sp>
      <p:sp>
        <p:nvSpPr>
          <p:cNvPr id="137" name="Card 138"/>
          <p:cNvSpPr/>
          <p:nvPr/>
        </p:nvSpPr>
        <p:spPr>
          <a:xfrm>
            <a:off x="786384" y="2514600"/>
            <a:ext cx="3221736" cy="1874520"/>
          </a:xfrm>
          <a:prstGeom prst="rect">
            <a:avLst/>
          </a:prstGeom>
          <a:solidFill>
            <a:srgbClr val="EFF6FF"/>
          </a:solidFill>
          <a:ln w="25400">
            <a:solidFill>
              <a:srgbClr val="3B82F6"/>
            </a:solidFill>
            <a:prstDash val="solid"/>
          </a:ln>
        </p:spPr>
        <p:txBody>
          <a:bodyPr/>
          <a:lstStyle/>
          <a:p>
            <a:endParaRPr lang="en-US" sz="2800"/>
          </a:p>
        </p:txBody>
      </p:sp>
      <p:sp>
        <p:nvSpPr>
          <p:cNvPr id="139" name="Card 140"/>
          <p:cNvSpPr/>
          <p:nvPr/>
        </p:nvSpPr>
        <p:spPr>
          <a:xfrm>
            <a:off x="813816" y="2542032"/>
            <a:ext cx="3166872" cy="310896"/>
          </a:xfrm>
          <a:prstGeom prst="rect">
            <a:avLst/>
          </a:prstGeom>
          <a:solidFill>
            <a:srgbClr val="3B82F6"/>
          </a:solidFill>
        </p:spPr>
        <p:txBody>
          <a:bodyPr/>
          <a:lstStyle/>
          <a:p>
            <a:endParaRPr lang="en-US" sz="2800"/>
          </a:p>
        </p:txBody>
      </p:sp>
      <p:sp>
        <p:nvSpPr>
          <p:cNvPr id="141" name="Text 142"/>
          <p:cNvSpPr txBox="1"/>
          <p:nvPr/>
        </p:nvSpPr>
        <p:spPr>
          <a:xfrm>
            <a:off x="813816"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Measures Return</a:t>
            </a:r>
          </a:p>
        </p:txBody>
      </p:sp>
      <p:sp>
        <p:nvSpPr>
          <p:cNvPr id="143" name="Text 144"/>
          <p:cNvSpPr txBox="1"/>
          <p:nvPr/>
        </p:nvSpPr>
        <p:spPr>
          <a:xfrm>
            <a:off x="950976" y="2916936"/>
            <a:ext cx="2892552" cy="13990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Captures return generated strictly by operating activities.</a:t>
            </a:r>
          </a:p>
        </p:txBody>
      </p:sp>
      <p:sp>
        <p:nvSpPr>
          <p:cNvPr id="145" name="Card 146"/>
          <p:cNvSpPr/>
          <p:nvPr/>
        </p:nvSpPr>
        <p:spPr>
          <a:xfrm>
            <a:off x="4264152" y="2514600"/>
            <a:ext cx="3221736" cy="1874520"/>
          </a:xfrm>
          <a:prstGeom prst="rect">
            <a:avLst/>
          </a:prstGeom>
          <a:solidFill>
            <a:srgbClr val="F0FDF4"/>
          </a:solidFill>
          <a:ln w="25400">
            <a:solidFill>
              <a:srgbClr val="16A34A"/>
            </a:solidFill>
            <a:prstDash val="solid"/>
          </a:ln>
        </p:spPr>
        <p:txBody>
          <a:bodyPr/>
          <a:lstStyle/>
          <a:p>
            <a:endParaRPr lang="en-US" sz="2800"/>
          </a:p>
        </p:txBody>
      </p:sp>
      <p:sp>
        <p:nvSpPr>
          <p:cNvPr id="147" name="Card 148"/>
          <p:cNvSpPr/>
          <p:nvPr/>
        </p:nvSpPr>
        <p:spPr>
          <a:xfrm>
            <a:off x="4291584" y="2542032"/>
            <a:ext cx="3166872" cy="310896"/>
          </a:xfrm>
          <a:prstGeom prst="rect">
            <a:avLst/>
          </a:prstGeom>
          <a:solidFill>
            <a:srgbClr val="16A34A"/>
          </a:solidFill>
        </p:spPr>
        <p:txBody>
          <a:bodyPr/>
          <a:lstStyle/>
          <a:p>
            <a:endParaRPr lang="en-US" sz="2800"/>
          </a:p>
        </p:txBody>
      </p:sp>
      <p:sp>
        <p:nvSpPr>
          <p:cNvPr id="149" name="Text 150"/>
          <p:cNvSpPr txBox="1"/>
          <p:nvPr/>
        </p:nvSpPr>
        <p:spPr>
          <a:xfrm>
            <a:off x="4291584"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Compares to Capital</a:t>
            </a:r>
          </a:p>
        </p:txBody>
      </p:sp>
      <p:sp>
        <p:nvSpPr>
          <p:cNvPr id="151" name="Text 152"/>
          <p:cNvSpPr txBox="1"/>
          <p:nvPr/>
        </p:nvSpPr>
        <p:spPr>
          <a:xfrm>
            <a:off x="4428744" y="2916936"/>
            <a:ext cx="2892552" cy="13990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Relates that return to the capital actually invested in those operations.</a:t>
            </a:r>
          </a:p>
        </p:txBody>
      </p:sp>
      <p:sp>
        <p:nvSpPr>
          <p:cNvPr id="153" name="Card 154"/>
          <p:cNvSpPr/>
          <p:nvPr/>
        </p:nvSpPr>
        <p:spPr>
          <a:xfrm>
            <a:off x="7741920" y="2514600"/>
            <a:ext cx="3221736" cy="1874520"/>
          </a:xfrm>
          <a:prstGeom prst="rect">
            <a:avLst/>
          </a:prstGeom>
          <a:solidFill>
            <a:srgbClr val="FFF7ED"/>
          </a:solidFill>
          <a:ln w="25400">
            <a:solidFill>
              <a:srgbClr val="F97316"/>
            </a:solidFill>
            <a:prstDash val="solid"/>
          </a:ln>
        </p:spPr>
        <p:txBody>
          <a:bodyPr/>
          <a:lstStyle/>
          <a:p>
            <a:endParaRPr lang="en-US" sz="2800"/>
          </a:p>
        </p:txBody>
      </p:sp>
      <p:sp>
        <p:nvSpPr>
          <p:cNvPr id="155" name="Card 156"/>
          <p:cNvSpPr/>
          <p:nvPr/>
        </p:nvSpPr>
        <p:spPr>
          <a:xfrm>
            <a:off x="7769352" y="2542032"/>
            <a:ext cx="3166872" cy="310896"/>
          </a:xfrm>
          <a:prstGeom prst="rect">
            <a:avLst/>
          </a:prstGeom>
          <a:solidFill>
            <a:srgbClr val="F97316"/>
          </a:solidFill>
        </p:spPr>
        <p:txBody>
          <a:bodyPr/>
          <a:lstStyle/>
          <a:p>
            <a:endParaRPr lang="en-US" sz="2800"/>
          </a:p>
        </p:txBody>
      </p:sp>
      <p:sp>
        <p:nvSpPr>
          <p:cNvPr id="157" name="Text 158"/>
          <p:cNvSpPr txBox="1"/>
          <p:nvPr/>
        </p:nvSpPr>
        <p:spPr>
          <a:xfrm>
            <a:off x="7769352"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Removes Distortion</a:t>
            </a:r>
          </a:p>
        </p:txBody>
      </p:sp>
      <p:sp>
        <p:nvSpPr>
          <p:cNvPr id="159" name="Text 160"/>
          <p:cNvSpPr txBox="1"/>
          <p:nvPr/>
        </p:nvSpPr>
        <p:spPr>
          <a:xfrm>
            <a:off x="7906512" y="2916936"/>
            <a:ext cx="2892552" cy="13990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Strips out the distortions created by financing decisions.</a:t>
            </a:r>
          </a:p>
        </p:txBody>
      </p:sp>
      <p:sp>
        <p:nvSpPr>
          <p:cNvPr id="161" name="Card 162"/>
          <p:cNvSpPr/>
          <p:nvPr/>
        </p:nvSpPr>
        <p:spPr>
          <a:xfrm>
            <a:off x="786384" y="4709160"/>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63" name="Text 164"/>
          <p:cNvSpPr txBox="1"/>
          <p:nvPr/>
        </p:nvSpPr>
        <p:spPr>
          <a:xfrm>
            <a:off x="969264" y="4709160"/>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In short:  </a:t>
            </a:r>
            <a:r>
              <a:rPr lang="en-US" dirty="0">
                <a:solidFill>
                  <a:srgbClr val="1F2937"/>
                </a:solidFill>
                <a:latin typeface="Arial" panose="020B0604020202020204" pitchFamily="34" charset="0"/>
                <a:ea typeface="Calibri" pitchFamily="34" charset="-122"/>
                <a:cs typeface="Arial" panose="020B0604020202020204" pitchFamily="34" charset="0"/>
              </a:rPr>
              <a:t>ROE mixes operating skill with financing choices; RNOA reports the operating engine on its own.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Numerator: Purifying the Profit (NOPAT)</a:t>
            </a:r>
          </a:p>
        </p:txBody>
      </p:sp>
      <p:sp>
        <p:nvSpPr>
          <p:cNvPr id="165" name="Card 166"/>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67" name="Text 168"/>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Goal:  </a:t>
            </a:r>
            <a:r>
              <a:rPr lang="en-US" dirty="0">
                <a:solidFill>
                  <a:srgbClr val="1F2937"/>
                </a:solidFill>
                <a:latin typeface="Arial" panose="020B0604020202020204" pitchFamily="34" charset="0"/>
                <a:ea typeface="Calibri" pitchFamily="34" charset="-122"/>
                <a:cs typeface="Arial" panose="020B0604020202020204" pitchFamily="34" charset="0"/>
              </a:rPr>
              <a:t>Start from Net Income, then strip out everything that is not operating.</a:t>
            </a:r>
          </a:p>
        </p:txBody>
      </p:sp>
      <p:sp>
        <p:nvSpPr>
          <p:cNvPr id="169" name="Card 170"/>
          <p:cNvSpPr/>
          <p:nvPr/>
        </p:nvSpPr>
        <p:spPr>
          <a:xfrm>
            <a:off x="786384" y="2331720"/>
            <a:ext cx="4960620" cy="2377440"/>
          </a:xfrm>
          <a:prstGeom prst="rect">
            <a:avLst/>
          </a:prstGeom>
          <a:solidFill>
            <a:srgbClr val="F0FDF4"/>
          </a:solidFill>
          <a:ln w="25400">
            <a:solidFill>
              <a:srgbClr val="16A34A"/>
            </a:solidFill>
            <a:prstDash val="solid"/>
          </a:ln>
        </p:spPr>
        <p:txBody>
          <a:bodyPr/>
          <a:lstStyle/>
          <a:p>
            <a:endParaRPr lang="en-US" sz="2800"/>
          </a:p>
        </p:txBody>
      </p:sp>
      <p:sp>
        <p:nvSpPr>
          <p:cNvPr id="171" name="Card 172"/>
          <p:cNvSpPr/>
          <p:nvPr/>
        </p:nvSpPr>
        <p:spPr>
          <a:xfrm>
            <a:off x="813816" y="2359152"/>
            <a:ext cx="4905756" cy="310896"/>
          </a:xfrm>
          <a:prstGeom prst="rect">
            <a:avLst/>
          </a:prstGeom>
          <a:solidFill>
            <a:srgbClr val="16A34A"/>
          </a:solidFill>
        </p:spPr>
        <p:txBody>
          <a:bodyPr/>
          <a:lstStyle/>
          <a:p>
            <a:endParaRPr lang="en-US" sz="2800"/>
          </a:p>
        </p:txBody>
      </p:sp>
      <p:sp>
        <p:nvSpPr>
          <p:cNvPr id="173" name="Text 174"/>
          <p:cNvSpPr txBox="1"/>
          <p:nvPr/>
        </p:nvSpPr>
        <p:spPr>
          <a:xfrm>
            <a:off x="813816"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Keep  (Operating)</a:t>
            </a:r>
          </a:p>
        </p:txBody>
      </p:sp>
      <p:sp>
        <p:nvSpPr>
          <p:cNvPr id="175" name="Text 176"/>
          <p:cNvSpPr txBox="1"/>
          <p:nvPr/>
        </p:nvSpPr>
        <p:spPr>
          <a:xfrm>
            <a:off x="950976" y="2734056"/>
            <a:ext cx="4631436" cy="1901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Sales Revenue</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Cost of Goods Sold</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SG&amp;A</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R&amp;D</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Depreciation</a:t>
            </a:r>
          </a:p>
        </p:txBody>
      </p:sp>
      <p:sp>
        <p:nvSpPr>
          <p:cNvPr id="177" name="Card 178"/>
          <p:cNvSpPr/>
          <p:nvPr/>
        </p:nvSpPr>
        <p:spPr>
          <a:xfrm>
            <a:off x="6003036" y="2331720"/>
            <a:ext cx="4960620" cy="2377440"/>
          </a:xfrm>
          <a:prstGeom prst="rect">
            <a:avLst/>
          </a:prstGeom>
          <a:solidFill>
            <a:srgbClr val="FEF2F2"/>
          </a:solidFill>
          <a:ln w="25400">
            <a:solidFill>
              <a:srgbClr val="DC2626"/>
            </a:solidFill>
            <a:prstDash val="solid"/>
          </a:ln>
        </p:spPr>
        <p:txBody>
          <a:bodyPr/>
          <a:lstStyle/>
          <a:p>
            <a:endParaRPr lang="en-US" sz="2800"/>
          </a:p>
        </p:txBody>
      </p:sp>
      <p:sp>
        <p:nvSpPr>
          <p:cNvPr id="179" name="Card 180"/>
          <p:cNvSpPr/>
          <p:nvPr/>
        </p:nvSpPr>
        <p:spPr>
          <a:xfrm>
            <a:off x="6030468" y="2359152"/>
            <a:ext cx="4905756" cy="310896"/>
          </a:xfrm>
          <a:prstGeom prst="rect">
            <a:avLst/>
          </a:prstGeom>
          <a:solidFill>
            <a:srgbClr val="DC2626"/>
          </a:solidFill>
        </p:spPr>
        <p:txBody>
          <a:bodyPr/>
          <a:lstStyle/>
          <a:p>
            <a:endParaRPr lang="en-US" sz="2800"/>
          </a:p>
        </p:txBody>
      </p:sp>
      <p:sp>
        <p:nvSpPr>
          <p:cNvPr id="181" name="Text 182"/>
          <p:cNvSpPr txBox="1"/>
          <p:nvPr/>
        </p:nvSpPr>
        <p:spPr>
          <a:xfrm>
            <a:off x="6030468"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Remove  (Nonoperating)</a:t>
            </a:r>
          </a:p>
        </p:txBody>
      </p:sp>
      <p:sp>
        <p:nvSpPr>
          <p:cNvPr id="183" name="Text 184"/>
          <p:cNvSpPr txBox="1"/>
          <p:nvPr/>
        </p:nvSpPr>
        <p:spPr>
          <a:xfrm>
            <a:off x="6167628" y="2734056"/>
            <a:ext cx="4631436" cy="1901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Interest Income</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Interest Expense</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Investment Gains / Losses</a:t>
            </a:r>
          </a:p>
        </p:txBody>
      </p:sp>
      <p:sp>
        <p:nvSpPr>
          <p:cNvPr id="185" name="Card 186"/>
          <p:cNvSpPr/>
          <p:nvPr/>
        </p:nvSpPr>
        <p:spPr>
          <a:xfrm>
            <a:off x="786384" y="4937760"/>
            <a:ext cx="10177272" cy="603504"/>
          </a:xfrm>
          <a:prstGeom prst="rect">
            <a:avLst/>
          </a:prstGeom>
          <a:solidFill>
            <a:srgbClr val="F3F4F6"/>
          </a:solidFill>
        </p:spPr>
        <p:txBody>
          <a:bodyPr/>
          <a:lstStyle/>
          <a:p>
            <a:endParaRPr lang="en-US" sz="2800"/>
          </a:p>
        </p:txBody>
      </p:sp>
      <p:sp>
        <p:nvSpPr>
          <p:cNvPr id="187" name="Text 188"/>
          <p:cNvSpPr txBox="1"/>
          <p:nvPr/>
        </p:nvSpPr>
        <p:spPr>
          <a:xfrm>
            <a:off x="969264" y="4937760"/>
            <a:ext cx="9811512" cy="603504"/>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Result — NOPAT:  </a:t>
            </a:r>
            <a:r>
              <a:rPr lang="en-US" dirty="0">
                <a:solidFill>
                  <a:srgbClr val="1F2937"/>
                </a:solidFill>
                <a:latin typeface="Arial" panose="020B0604020202020204" pitchFamily="34" charset="0"/>
                <a:ea typeface="Calibri" pitchFamily="34" charset="-122"/>
                <a:cs typeface="Arial" panose="020B0604020202020204" pitchFamily="34" charset="0"/>
              </a:rPr>
              <a:t>the profit the business would earn with no debt and no investment income.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Calculating NOPAT</a:t>
            </a:r>
          </a:p>
        </p:txBody>
      </p:sp>
      <p:sp>
        <p:nvSpPr>
          <p:cNvPr id="189" name="Card 190"/>
          <p:cNvSpPr/>
          <p:nvPr/>
        </p:nvSpPr>
        <p:spPr>
          <a:xfrm>
            <a:off x="786384" y="1472184"/>
            <a:ext cx="10177272" cy="777240"/>
          </a:xfrm>
          <a:prstGeom prst="rect">
            <a:avLst/>
          </a:prstGeom>
          <a:solidFill>
            <a:srgbClr val="1E3A5F"/>
          </a:solidFill>
        </p:spPr>
        <p:txBody>
          <a:bodyPr/>
          <a:lstStyle/>
          <a:p>
            <a:endParaRPr lang="en-US" sz="2800"/>
          </a:p>
        </p:txBody>
      </p:sp>
      <p:sp>
        <p:nvSpPr>
          <p:cNvPr id="191" name="Text 192"/>
          <p:cNvSpPr txBox="1"/>
          <p:nvPr/>
        </p:nvSpPr>
        <p:spPr>
          <a:xfrm>
            <a:off x="969264" y="1472184"/>
            <a:ext cx="9811512" cy="777240"/>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NOPAT  =  Net Income  −  (Nonoperating Revenues − Nonoperating Expenses) × (1 − Tax Rate)</a:t>
            </a:r>
          </a:p>
        </p:txBody>
      </p:sp>
      <p:sp>
        <p:nvSpPr>
          <p:cNvPr id="193" name="Card 194"/>
          <p:cNvSpPr/>
          <p:nvPr/>
        </p:nvSpPr>
        <p:spPr>
          <a:xfrm>
            <a:off x="786384" y="2560320"/>
            <a:ext cx="10177272" cy="1417320"/>
          </a:xfrm>
          <a:prstGeom prst="rect">
            <a:avLst/>
          </a:prstGeom>
          <a:solidFill>
            <a:srgbClr val="F0FDFA"/>
          </a:solidFill>
          <a:ln w="25400">
            <a:solidFill>
              <a:srgbClr val="0D9488"/>
            </a:solidFill>
            <a:prstDash val="solid"/>
          </a:ln>
        </p:spPr>
        <p:txBody>
          <a:bodyPr/>
          <a:lstStyle/>
          <a:p>
            <a:endParaRPr lang="en-US" sz="2800"/>
          </a:p>
        </p:txBody>
      </p:sp>
      <p:sp>
        <p:nvSpPr>
          <p:cNvPr id="195" name="Card 196"/>
          <p:cNvSpPr/>
          <p:nvPr/>
        </p:nvSpPr>
        <p:spPr>
          <a:xfrm>
            <a:off x="813816" y="2587752"/>
            <a:ext cx="10122408" cy="310896"/>
          </a:xfrm>
          <a:prstGeom prst="rect">
            <a:avLst/>
          </a:prstGeom>
          <a:solidFill>
            <a:srgbClr val="0D9488"/>
          </a:solidFill>
        </p:spPr>
        <p:txBody>
          <a:bodyPr/>
          <a:lstStyle/>
          <a:p>
            <a:endParaRPr lang="en-US" sz="2800"/>
          </a:p>
        </p:txBody>
      </p:sp>
      <p:sp>
        <p:nvSpPr>
          <p:cNvPr id="197" name="Text 198"/>
          <p:cNvSpPr txBox="1"/>
          <p:nvPr/>
        </p:nvSpPr>
        <p:spPr>
          <a:xfrm>
            <a:off x="813816" y="2587752"/>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Key Insight</a:t>
            </a:r>
          </a:p>
        </p:txBody>
      </p:sp>
      <p:sp>
        <p:nvSpPr>
          <p:cNvPr id="199" name="Text 200"/>
          <p:cNvSpPr txBox="1"/>
          <p:nvPr/>
        </p:nvSpPr>
        <p:spPr>
          <a:xfrm>
            <a:off x="950976" y="2962656"/>
            <a:ext cx="9848088" cy="94183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Why this formula? We are effectively adding back the after-tax cost of debt.</a:t>
            </a:r>
          </a:p>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We want to see the profit the company would report if it had no debt and no investment income.</a:t>
            </a:r>
          </a:p>
        </p:txBody>
      </p:sp>
      <p:sp>
        <p:nvSpPr>
          <p:cNvPr id="201" name="Card 202"/>
          <p:cNvSpPr/>
          <p:nvPr/>
        </p:nvSpPr>
        <p:spPr>
          <a:xfrm>
            <a:off x="786384" y="4206240"/>
            <a:ext cx="4960620" cy="1234440"/>
          </a:xfrm>
          <a:prstGeom prst="rect">
            <a:avLst/>
          </a:prstGeom>
          <a:solidFill>
            <a:srgbClr val="EFF6FF"/>
          </a:solidFill>
          <a:ln w="25400">
            <a:solidFill>
              <a:srgbClr val="3B82F6"/>
            </a:solidFill>
            <a:prstDash val="solid"/>
          </a:ln>
        </p:spPr>
        <p:txBody>
          <a:bodyPr/>
          <a:lstStyle/>
          <a:p>
            <a:endParaRPr lang="en-US" sz="2800"/>
          </a:p>
        </p:txBody>
      </p:sp>
      <p:sp>
        <p:nvSpPr>
          <p:cNvPr id="203" name="Card 204"/>
          <p:cNvSpPr/>
          <p:nvPr/>
        </p:nvSpPr>
        <p:spPr>
          <a:xfrm>
            <a:off x="813816" y="4233672"/>
            <a:ext cx="4905756" cy="310896"/>
          </a:xfrm>
          <a:prstGeom prst="rect">
            <a:avLst/>
          </a:prstGeom>
          <a:solidFill>
            <a:srgbClr val="3B82F6"/>
          </a:solidFill>
        </p:spPr>
        <p:txBody>
          <a:bodyPr/>
          <a:lstStyle/>
          <a:p>
            <a:endParaRPr lang="en-US" sz="2800"/>
          </a:p>
        </p:txBody>
      </p:sp>
      <p:sp>
        <p:nvSpPr>
          <p:cNvPr id="205" name="Text 206"/>
          <p:cNvSpPr txBox="1"/>
          <p:nvPr/>
        </p:nvSpPr>
        <p:spPr>
          <a:xfrm>
            <a:off x="813816" y="423367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Revenues</a:t>
            </a:r>
          </a:p>
        </p:txBody>
      </p:sp>
      <p:sp>
        <p:nvSpPr>
          <p:cNvPr id="207" name="Text 208"/>
          <p:cNvSpPr txBox="1"/>
          <p:nvPr/>
        </p:nvSpPr>
        <p:spPr>
          <a:xfrm>
            <a:off x="950976" y="4608576"/>
            <a:ext cx="4631436" cy="758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Interest and investment income — remove it, it is not from operations.</a:t>
            </a:r>
          </a:p>
        </p:txBody>
      </p:sp>
      <p:sp>
        <p:nvSpPr>
          <p:cNvPr id="209" name="Card 210"/>
          <p:cNvSpPr/>
          <p:nvPr/>
        </p:nvSpPr>
        <p:spPr>
          <a:xfrm>
            <a:off x="6003036" y="4206240"/>
            <a:ext cx="4960620" cy="1234440"/>
          </a:xfrm>
          <a:prstGeom prst="rect">
            <a:avLst/>
          </a:prstGeom>
          <a:solidFill>
            <a:srgbClr val="FFF7ED"/>
          </a:solidFill>
          <a:ln w="25400">
            <a:solidFill>
              <a:srgbClr val="F97316"/>
            </a:solidFill>
            <a:prstDash val="solid"/>
          </a:ln>
        </p:spPr>
        <p:txBody>
          <a:bodyPr/>
          <a:lstStyle/>
          <a:p>
            <a:endParaRPr lang="en-US" sz="2800"/>
          </a:p>
        </p:txBody>
      </p:sp>
      <p:sp>
        <p:nvSpPr>
          <p:cNvPr id="211" name="Card 212"/>
          <p:cNvSpPr/>
          <p:nvPr/>
        </p:nvSpPr>
        <p:spPr>
          <a:xfrm>
            <a:off x="6030468" y="4233672"/>
            <a:ext cx="4905756" cy="310896"/>
          </a:xfrm>
          <a:prstGeom prst="rect">
            <a:avLst/>
          </a:prstGeom>
          <a:solidFill>
            <a:srgbClr val="F97316"/>
          </a:solidFill>
        </p:spPr>
        <p:txBody>
          <a:bodyPr/>
          <a:lstStyle/>
          <a:p>
            <a:endParaRPr lang="en-US" sz="2800"/>
          </a:p>
        </p:txBody>
      </p:sp>
      <p:sp>
        <p:nvSpPr>
          <p:cNvPr id="213" name="Text 214"/>
          <p:cNvSpPr txBox="1"/>
          <p:nvPr/>
        </p:nvSpPr>
        <p:spPr>
          <a:xfrm>
            <a:off x="6030468" y="423367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Expenses</a:t>
            </a:r>
          </a:p>
        </p:txBody>
      </p:sp>
      <p:sp>
        <p:nvSpPr>
          <p:cNvPr id="215" name="Text 216"/>
          <p:cNvSpPr txBox="1"/>
          <p:nvPr/>
        </p:nvSpPr>
        <p:spPr>
          <a:xfrm>
            <a:off x="6167628" y="4608576"/>
            <a:ext cx="4631436" cy="758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Interest cost of debt — add it back, it is a financing choice.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Case Study: PepsiCo (2020)</a:t>
            </a:r>
          </a:p>
        </p:txBody>
      </p:sp>
      <p:sp>
        <p:nvSpPr>
          <p:cNvPr id="217" name="Card 218"/>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3200"/>
          </a:p>
        </p:txBody>
      </p:sp>
      <p:sp>
        <p:nvSpPr>
          <p:cNvPr id="219" name="Text 220"/>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Objective:  </a:t>
            </a:r>
            <a:r>
              <a:rPr lang="en-US" dirty="0">
                <a:solidFill>
                  <a:srgbClr val="1F2937"/>
                </a:solidFill>
                <a:latin typeface="Arial" panose="020B0604020202020204" pitchFamily="34" charset="0"/>
                <a:ea typeface="Calibri" pitchFamily="34" charset="-122"/>
                <a:cs typeface="Arial" panose="020B0604020202020204" pitchFamily="34" charset="0"/>
              </a:rPr>
              <a:t>Determine the efficiency of the core business, separate from its capital structure.</a:t>
            </a:r>
          </a:p>
        </p:txBody>
      </p:sp>
      <p:sp>
        <p:nvSpPr>
          <p:cNvPr id="221" name="Card 222"/>
          <p:cNvSpPr/>
          <p:nvPr/>
        </p:nvSpPr>
        <p:spPr>
          <a:xfrm>
            <a:off x="786384" y="2423160"/>
            <a:ext cx="2379726" cy="1463040"/>
          </a:xfrm>
          <a:prstGeom prst="rect">
            <a:avLst/>
          </a:prstGeom>
          <a:solidFill>
            <a:srgbClr val="EFF6FF"/>
          </a:solidFill>
          <a:ln w="25400">
            <a:solidFill>
              <a:srgbClr val="3B82F6"/>
            </a:solidFill>
            <a:prstDash val="solid"/>
          </a:ln>
        </p:spPr>
        <p:txBody>
          <a:bodyPr/>
          <a:lstStyle/>
          <a:p>
            <a:endParaRPr lang="en-US"/>
          </a:p>
        </p:txBody>
      </p:sp>
      <p:sp>
        <p:nvSpPr>
          <p:cNvPr id="223" name="Card 224"/>
          <p:cNvSpPr/>
          <p:nvPr/>
        </p:nvSpPr>
        <p:spPr>
          <a:xfrm>
            <a:off x="813816" y="2450592"/>
            <a:ext cx="2324862" cy="292608"/>
          </a:xfrm>
          <a:prstGeom prst="rect">
            <a:avLst/>
          </a:prstGeom>
          <a:solidFill>
            <a:srgbClr val="3B82F6"/>
          </a:solidFill>
        </p:spPr>
        <p:txBody>
          <a:bodyPr/>
          <a:lstStyle/>
          <a:p>
            <a:endParaRPr lang="en-US" sz="3200"/>
          </a:p>
        </p:txBody>
      </p:sp>
      <p:sp>
        <p:nvSpPr>
          <p:cNvPr id="225" name="Text 226"/>
          <p:cNvSpPr txBox="1"/>
          <p:nvPr/>
        </p:nvSpPr>
        <p:spPr>
          <a:xfrm>
            <a:off x="813816"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Net Income</a:t>
            </a:r>
          </a:p>
        </p:txBody>
      </p:sp>
      <p:sp>
        <p:nvSpPr>
          <p:cNvPr id="227" name="Text 228"/>
          <p:cNvSpPr txBox="1"/>
          <p:nvPr/>
        </p:nvSpPr>
        <p:spPr>
          <a:xfrm>
            <a:off x="786384" y="2788920"/>
            <a:ext cx="2379726" cy="1042416"/>
          </a:xfrm>
          <a:prstGeom prst="rect">
            <a:avLst/>
          </a:prstGeom>
          <a:noFill/>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$7,175M</a:t>
            </a:r>
          </a:p>
        </p:txBody>
      </p:sp>
      <p:sp>
        <p:nvSpPr>
          <p:cNvPr id="229" name="Card 230"/>
          <p:cNvSpPr/>
          <p:nvPr/>
        </p:nvSpPr>
        <p:spPr>
          <a:xfrm>
            <a:off x="3385566" y="2423160"/>
            <a:ext cx="2379726" cy="1463040"/>
          </a:xfrm>
          <a:prstGeom prst="rect">
            <a:avLst/>
          </a:prstGeom>
          <a:solidFill>
            <a:srgbClr val="F0FDF4"/>
          </a:solidFill>
          <a:ln w="25400">
            <a:solidFill>
              <a:srgbClr val="16A34A"/>
            </a:solidFill>
            <a:prstDash val="solid"/>
          </a:ln>
        </p:spPr>
        <p:txBody>
          <a:bodyPr/>
          <a:lstStyle/>
          <a:p>
            <a:endParaRPr lang="en-US"/>
          </a:p>
        </p:txBody>
      </p:sp>
      <p:sp>
        <p:nvSpPr>
          <p:cNvPr id="231" name="Card 232"/>
          <p:cNvSpPr/>
          <p:nvPr/>
        </p:nvSpPr>
        <p:spPr>
          <a:xfrm>
            <a:off x="3412998" y="2450592"/>
            <a:ext cx="2324862" cy="292608"/>
          </a:xfrm>
          <a:prstGeom prst="rect">
            <a:avLst/>
          </a:prstGeom>
          <a:solidFill>
            <a:srgbClr val="16A34A"/>
          </a:solidFill>
        </p:spPr>
        <p:txBody>
          <a:bodyPr/>
          <a:lstStyle/>
          <a:p>
            <a:endParaRPr lang="en-US" sz="3200"/>
          </a:p>
        </p:txBody>
      </p:sp>
      <p:sp>
        <p:nvSpPr>
          <p:cNvPr id="233" name="Text 234"/>
          <p:cNvSpPr txBox="1"/>
          <p:nvPr/>
        </p:nvSpPr>
        <p:spPr>
          <a:xfrm>
            <a:off x="3412998"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Nonoperating Revenues</a:t>
            </a:r>
          </a:p>
        </p:txBody>
      </p:sp>
      <p:sp>
        <p:nvSpPr>
          <p:cNvPr id="235" name="Text 236"/>
          <p:cNvSpPr txBox="1"/>
          <p:nvPr/>
        </p:nvSpPr>
        <p:spPr>
          <a:xfrm>
            <a:off x="3385566" y="2788920"/>
            <a:ext cx="2379726" cy="1042416"/>
          </a:xfrm>
          <a:prstGeom prst="rect">
            <a:avLst/>
          </a:prstGeom>
          <a:noFill/>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$117M</a:t>
            </a:r>
          </a:p>
        </p:txBody>
      </p:sp>
      <p:sp>
        <p:nvSpPr>
          <p:cNvPr id="237" name="Card 238"/>
          <p:cNvSpPr/>
          <p:nvPr/>
        </p:nvSpPr>
        <p:spPr>
          <a:xfrm>
            <a:off x="5984748" y="2423160"/>
            <a:ext cx="2379726" cy="1463040"/>
          </a:xfrm>
          <a:prstGeom prst="rect">
            <a:avLst/>
          </a:prstGeom>
          <a:solidFill>
            <a:srgbClr val="FFF7ED"/>
          </a:solidFill>
          <a:ln w="25400">
            <a:solidFill>
              <a:srgbClr val="F97316"/>
            </a:solidFill>
            <a:prstDash val="solid"/>
          </a:ln>
        </p:spPr>
        <p:txBody>
          <a:bodyPr/>
          <a:lstStyle/>
          <a:p>
            <a:endParaRPr lang="en-US"/>
          </a:p>
        </p:txBody>
      </p:sp>
      <p:sp>
        <p:nvSpPr>
          <p:cNvPr id="239" name="Card 240"/>
          <p:cNvSpPr/>
          <p:nvPr/>
        </p:nvSpPr>
        <p:spPr>
          <a:xfrm>
            <a:off x="6012180" y="2450592"/>
            <a:ext cx="2324862" cy="292608"/>
          </a:xfrm>
          <a:prstGeom prst="rect">
            <a:avLst/>
          </a:prstGeom>
          <a:solidFill>
            <a:srgbClr val="F97316"/>
          </a:solidFill>
        </p:spPr>
        <p:txBody>
          <a:bodyPr/>
          <a:lstStyle/>
          <a:p>
            <a:endParaRPr lang="en-US" sz="3200"/>
          </a:p>
        </p:txBody>
      </p:sp>
      <p:sp>
        <p:nvSpPr>
          <p:cNvPr id="241" name="Text 242"/>
          <p:cNvSpPr txBox="1"/>
          <p:nvPr/>
        </p:nvSpPr>
        <p:spPr>
          <a:xfrm>
            <a:off x="6012180"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Nonoperating Expenses</a:t>
            </a:r>
          </a:p>
        </p:txBody>
      </p:sp>
      <p:sp>
        <p:nvSpPr>
          <p:cNvPr id="243" name="Text 244"/>
          <p:cNvSpPr txBox="1"/>
          <p:nvPr/>
        </p:nvSpPr>
        <p:spPr>
          <a:xfrm>
            <a:off x="5984748" y="2788920"/>
            <a:ext cx="2379726" cy="1042416"/>
          </a:xfrm>
          <a:prstGeom prst="rect">
            <a:avLst/>
          </a:prstGeom>
          <a:noFill/>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$1,128M</a:t>
            </a:r>
          </a:p>
        </p:txBody>
      </p:sp>
      <p:sp>
        <p:nvSpPr>
          <p:cNvPr id="245" name="Card 246"/>
          <p:cNvSpPr/>
          <p:nvPr/>
        </p:nvSpPr>
        <p:spPr>
          <a:xfrm>
            <a:off x="8583930" y="2423160"/>
            <a:ext cx="2379726" cy="1463040"/>
          </a:xfrm>
          <a:prstGeom prst="rect">
            <a:avLst/>
          </a:prstGeom>
          <a:solidFill>
            <a:srgbClr val="F0FDFA"/>
          </a:solidFill>
          <a:ln w="25400">
            <a:solidFill>
              <a:srgbClr val="0D9488"/>
            </a:solidFill>
            <a:prstDash val="solid"/>
          </a:ln>
        </p:spPr>
        <p:txBody>
          <a:bodyPr/>
          <a:lstStyle/>
          <a:p>
            <a:endParaRPr lang="en-US"/>
          </a:p>
        </p:txBody>
      </p:sp>
      <p:sp>
        <p:nvSpPr>
          <p:cNvPr id="247" name="Card 248"/>
          <p:cNvSpPr/>
          <p:nvPr/>
        </p:nvSpPr>
        <p:spPr>
          <a:xfrm>
            <a:off x="8611362" y="2450592"/>
            <a:ext cx="2324862" cy="292608"/>
          </a:xfrm>
          <a:prstGeom prst="rect">
            <a:avLst/>
          </a:prstGeom>
          <a:solidFill>
            <a:srgbClr val="0D9488"/>
          </a:solidFill>
        </p:spPr>
        <p:txBody>
          <a:bodyPr/>
          <a:lstStyle/>
          <a:p>
            <a:endParaRPr lang="en-US" sz="3200"/>
          </a:p>
        </p:txBody>
      </p:sp>
      <p:sp>
        <p:nvSpPr>
          <p:cNvPr id="249" name="Text 250"/>
          <p:cNvSpPr txBox="1"/>
          <p:nvPr/>
        </p:nvSpPr>
        <p:spPr>
          <a:xfrm>
            <a:off x="8611362"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Tax Rate</a:t>
            </a:r>
          </a:p>
        </p:txBody>
      </p:sp>
      <p:sp>
        <p:nvSpPr>
          <p:cNvPr id="251" name="Text 252"/>
          <p:cNvSpPr txBox="1"/>
          <p:nvPr/>
        </p:nvSpPr>
        <p:spPr>
          <a:xfrm>
            <a:off x="8583930" y="2788920"/>
            <a:ext cx="2379726" cy="1042416"/>
          </a:xfrm>
          <a:prstGeom prst="rect">
            <a:avLst/>
          </a:prstGeom>
          <a:noFill/>
        </p:spPr>
        <p:txBody>
          <a:bodyPr wrap="square" rtlCol="0" anchor="ctr"/>
          <a:lstStyle/>
          <a:p>
            <a:pPr marL="0" indent="0" algn="ctr">
              <a:buNone/>
            </a:pPr>
            <a:r>
              <a:rPr lang="en-US" sz="2000" b="1" dirty="0">
                <a:solidFill>
                  <a:srgbClr val="0D9488"/>
                </a:solidFill>
                <a:latin typeface="Arial" panose="020B0604020202020204" pitchFamily="34" charset="0"/>
                <a:ea typeface="Calibri" pitchFamily="34" charset="-122"/>
                <a:cs typeface="Arial" panose="020B0604020202020204" pitchFamily="34" charset="0"/>
              </a:rPr>
              <a:t>25%</a:t>
            </a:r>
          </a:p>
        </p:txBody>
      </p:sp>
      <p:sp>
        <p:nvSpPr>
          <p:cNvPr id="253" name="Card 254"/>
          <p:cNvSpPr/>
          <p:nvPr/>
        </p:nvSpPr>
        <p:spPr>
          <a:xfrm>
            <a:off x="786384" y="4206240"/>
            <a:ext cx="10177272" cy="566928"/>
          </a:xfrm>
          <a:prstGeom prst="rect">
            <a:avLst/>
          </a:prstGeom>
          <a:solidFill>
            <a:srgbClr val="F3F4F6"/>
          </a:solidFill>
        </p:spPr>
        <p:txBody>
          <a:bodyPr/>
          <a:lstStyle/>
          <a:p>
            <a:endParaRPr lang="en-US" sz="2800"/>
          </a:p>
        </p:txBody>
      </p:sp>
      <p:sp>
        <p:nvSpPr>
          <p:cNvPr id="255" name="Text 256"/>
          <p:cNvSpPr txBox="1"/>
          <p:nvPr/>
        </p:nvSpPr>
        <p:spPr>
          <a:xfrm>
            <a:off x="969264" y="4206240"/>
            <a:ext cx="9811512" cy="566928"/>
          </a:xfrm>
          <a:prstGeom prst="rect">
            <a:avLst/>
          </a:prstGeom>
          <a:noFill/>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Note:  </a:t>
            </a:r>
            <a:r>
              <a:rPr lang="en-US" sz="1600" dirty="0">
                <a:solidFill>
                  <a:srgbClr val="1F2937"/>
                </a:solidFill>
                <a:latin typeface="Arial" panose="020B0604020202020204" pitchFamily="34" charset="0"/>
                <a:ea typeface="Calibri" pitchFamily="34" charset="-122"/>
                <a:cs typeface="Arial" panose="020B0604020202020204" pitchFamily="34" charset="0"/>
              </a:rPr>
              <a:t>All figures in millions of USD. The 25% rate is the effective rate used in the NOPAT adjustment on the next slide.</a:t>
            </a:r>
          </a:p>
        </p:txBody>
      </p:sp>
      <p:sp>
        <p:nvSpPr>
          <p:cNvPr id="257" name="Card 258"/>
          <p:cNvSpPr/>
          <p:nvPr/>
        </p:nvSpPr>
        <p:spPr>
          <a:xfrm>
            <a:off x="786384" y="4983480"/>
            <a:ext cx="10177272" cy="603504"/>
          </a:xfrm>
          <a:prstGeom prst="rect">
            <a:avLst/>
          </a:prstGeom>
          <a:solidFill>
            <a:srgbClr val="F0FDFA"/>
          </a:solidFill>
          <a:ln w="25400">
            <a:solidFill>
              <a:srgbClr val="0D9488"/>
            </a:solidFill>
            <a:prstDash val="solid"/>
          </a:ln>
        </p:spPr>
        <p:txBody>
          <a:bodyPr/>
          <a:lstStyle/>
          <a:p>
            <a:endParaRPr lang="en-US" sz="2800"/>
          </a:p>
        </p:txBody>
      </p:sp>
      <p:sp>
        <p:nvSpPr>
          <p:cNvPr id="259" name="Text 260"/>
          <p:cNvSpPr txBox="1"/>
          <p:nvPr/>
        </p:nvSpPr>
        <p:spPr>
          <a:xfrm>
            <a:off x="969264" y="4983480"/>
            <a:ext cx="9811512" cy="603504"/>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Why adjust:  </a:t>
            </a:r>
            <a:r>
              <a:rPr lang="en-US" dirty="0">
                <a:solidFill>
                  <a:srgbClr val="1F2937"/>
                </a:solidFill>
                <a:latin typeface="Arial" panose="020B0604020202020204" pitchFamily="34" charset="0"/>
                <a:ea typeface="Calibri" pitchFamily="34" charset="-122"/>
                <a:cs typeface="Arial" panose="020B0604020202020204" pitchFamily="34" charset="0"/>
              </a:rPr>
              <a:t>Net Income alone reflects PepsiCo’s financing mix. NOPAT and NOA remove 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PepsiCo: The NOPAT Adjustment</a:t>
            </a:r>
          </a:p>
        </p:txBody>
      </p:sp>
      <p:sp>
        <p:nvSpPr>
          <p:cNvPr id="261" name="Card 262"/>
          <p:cNvSpPr/>
          <p:nvPr/>
        </p:nvSpPr>
        <p:spPr>
          <a:xfrm>
            <a:off x="786384" y="1554480"/>
            <a:ext cx="3014472" cy="1371600"/>
          </a:xfrm>
          <a:prstGeom prst="rect">
            <a:avLst/>
          </a:prstGeom>
          <a:solidFill>
            <a:srgbClr val="EFF6FF"/>
          </a:solidFill>
          <a:ln w="25400">
            <a:solidFill>
              <a:srgbClr val="3B82F6"/>
            </a:solidFill>
            <a:prstDash val="solid"/>
          </a:ln>
        </p:spPr>
        <p:txBody>
          <a:bodyPr/>
          <a:lstStyle/>
          <a:p>
            <a:endParaRPr lang="en-US" sz="2800"/>
          </a:p>
        </p:txBody>
      </p:sp>
      <p:sp>
        <p:nvSpPr>
          <p:cNvPr id="263" name="Card 264"/>
          <p:cNvSpPr/>
          <p:nvPr/>
        </p:nvSpPr>
        <p:spPr>
          <a:xfrm>
            <a:off x="813816" y="1581912"/>
            <a:ext cx="2959608" cy="292608"/>
          </a:xfrm>
          <a:prstGeom prst="rect">
            <a:avLst/>
          </a:prstGeom>
          <a:solidFill>
            <a:srgbClr val="3B82F6"/>
          </a:solidFill>
        </p:spPr>
        <p:txBody>
          <a:bodyPr/>
          <a:lstStyle/>
          <a:p>
            <a:endParaRPr lang="en-US" sz="2800"/>
          </a:p>
        </p:txBody>
      </p:sp>
      <p:sp>
        <p:nvSpPr>
          <p:cNvPr id="265" name="Text 266"/>
          <p:cNvSpPr txBox="1"/>
          <p:nvPr/>
        </p:nvSpPr>
        <p:spPr>
          <a:xfrm>
            <a:off x="8138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Net Income</a:t>
            </a:r>
          </a:p>
        </p:txBody>
      </p:sp>
      <p:sp>
        <p:nvSpPr>
          <p:cNvPr id="267" name="Text 268"/>
          <p:cNvSpPr txBox="1"/>
          <p:nvPr/>
        </p:nvSpPr>
        <p:spPr>
          <a:xfrm>
            <a:off x="786384" y="1920240"/>
            <a:ext cx="3014472" cy="950976"/>
          </a:xfrm>
          <a:prstGeom prst="rect">
            <a:avLst/>
          </a:prstGeom>
          <a:noFill/>
        </p:spPr>
        <p:txBody>
          <a:bodyPr wrap="square" rtlCol="0" anchor="ctr"/>
          <a:lstStyle/>
          <a:p>
            <a:pPr marL="0" indent="0" algn="ctr">
              <a:buNone/>
            </a:pPr>
            <a:r>
              <a:rPr lang="en-US" sz="2400" b="1" dirty="0">
                <a:solidFill>
                  <a:srgbClr val="3B82F6"/>
                </a:solidFill>
                <a:latin typeface="Arial" panose="020B0604020202020204" pitchFamily="34" charset="0"/>
                <a:ea typeface="Calibri" pitchFamily="34" charset="-122"/>
                <a:cs typeface="Arial" panose="020B0604020202020204" pitchFamily="34" charset="0"/>
              </a:rPr>
              <a:t>$7,175.0</a:t>
            </a:r>
          </a:p>
        </p:txBody>
      </p:sp>
      <p:sp>
        <p:nvSpPr>
          <p:cNvPr id="269" name="Card 270"/>
          <p:cNvSpPr/>
          <p:nvPr/>
        </p:nvSpPr>
        <p:spPr>
          <a:xfrm>
            <a:off x="4367784" y="1554480"/>
            <a:ext cx="3014472" cy="1371600"/>
          </a:xfrm>
          <a:prstGeom prst="rect">
            <a:avLst/>
          </a:prstGeom>
          <a:solidFill>
            <a:srgbClr val="FFF7ED"/>
          </a:solidFill>
          <a:ln w="25400">
            <a:solidFill>
              <a:srgbClr val="F97316"/>
            </a:solidFill>
            <a:prstDash val="solid"/>
          </a:ln>
        </p:spPr>
        <p:txBody>
          <a:bodyPr/>
          <a:lstStyle/>
          <a:p>
            <a:endParaRPr lang="en-US" sz="2800"/>
          </a:p>
        </p:txBody>
      </p:sp>
      <p:sp>
        <p:nvSpPr>
          <p:cNvPr id="271" name="Card 272"/>
          <p:cNvSpPr/>
          <p:nvPr/>
        </p:nvSpPr>
        <p:spPr>
          <a:xfrm>
            <a:off x="4395216" y="1581912"/>
            <a:ext cx="2959608" cy="292608"/>
          </a:xfrm>
          <a:prstGeom prst="rect">
            <a:avLst/>
          </a:prstGeom>
          <a:solidFill>
            <a:srgbClr val="F97316"/>
          </a:solidFill>
        </p:spPr>
        <p:txBody>
          <a:bodyPr/>
          <a:lstStyle/>
          <a:p>
            <a:endParaRPr lang="en-US" sz="2800"/>
          </a:p>
        </p:txBody>
      </p:sp>
      <p:sp>
        <p:nvSpPr>
          <p:cNvPr id="273" name="Text 274"/>
          <p:cNvSpPr txBox="1"/>
          <p:nvPr/>
        </p:nvSpPr>
        <p:spPr>
          <a:xfrm>
            <a:off x="43952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Less: After-Tax Nonoperating Net</a:t>
            </a:r>
          </a:p>
        </p:txBody>
      </p:sp>
      <p:sp>
        <p:nvSpPr>
          <p:cNvPr id="275" name="Text 276"/>
          <p:cNvSpPr txBox="1"/>
          <p:nvPr/>
        </p:nvSpPr>
        <p:spPr>
          <a:xfrm>
            <a:off x="4367784" y="1920240"/>
            <a:ext cx="3014472" cy="950976"/>
          </a:xfrm>
          <a:prstGeom prst="rect">
            <a:avLst/>
          </a:prstGeom>
          <a:noFill/>
        </p:spPr>
        <p:txBody>
          <a:bodyPr wrap="square" rtlCol="0" anchor="ctr"/>
          <a:lstStyle/>
          <a:p>
            <a:pPr marL="0" indent="0" algn="ctr">
              <a:buNone/>
            </a:pPr>
            <a:r>
              <a:rPr lang="en-US" sz="2400" b="1" dirty="0">
                <a:solidFill>
                  <a:srgbClr val="F97316"/>
                </a:solidFill>
                <a:latin typeface="Arial" panose="020B0604020202020204" pitchFamily="34" charset="0"/>
                <a:ea typeface="Calibri" pitchFamily="34" charset="-122"/>
                <a:cs typeface="Arial" panose="020B0604020202020204" pitchFamily="34" charset="0"/>
              </a:rPr>
              <a:t>−$758.3</a:t>
            </a:r>
          </a:p>
        </p:txBody>
      </p:sp>
      <p:sp>
        <p:nvSpPr>
          <p:cNvPr id="277" name="Card 278"/>
          <p:cNvSpPr/>
          <p:nvPr/>
        </p:nvSpPr>
        <p:spPr>
          <a:xfrm>
            <a:off x="7949184" y="1554480"/>
            <a:ext cx="3014472" cy="1371600"/>
          </a:xfrm>
          <a:prstGeom prst="rect">
            <a:avLst/>
          </a:prstGeom>
          <a:solidFill>
            <a:srgbClr val="F0FDF4"/>
          </a:solidFill>
          <a:ln w="25400">
            <a:solidFill>
              <a:srgbClr val="16A34A"/>
            </a:solidFill>
            <a:prstDash val="solid"/>
          </a:ln>
        </p:spPr>
        <p:txBody>
          <a:bodyPr/>
          <a:lstStyle/>
          <a:p>
            <a:endParaRPr lang="en-US" sz="2800"/>
          </a:p>
        </p:txBody>
      </p:sp>
      <p:sp>
        <p:nvSpPr>
          <p:cNvPr id="279" name="Card 280"/>
          <p:cNvSpPr/>
          <p:nvPr/>
        </p:nvSpPr>
        <p:spPr>
          <a:xfrm>
            <a:off x="7976616" y="1581912"/>
            <a:ext cx="2959608" cy="292608"/>
          </a:xfrm>
          <a:prstGeom prst="rect">
            <a:avLst/>
          </a:prstGeom>
          <a:solidFill>
            <a:srgbClr val="16A34A"/>
          </a:solidFill>
        </p:spPr>
        <p:txBody>
          <a:bodyPr/>
          <a:lstStyle/>
          <a:p>
            <a:endParaRPr lang="en-US" sz="2800"/>
          </a:p>
        </p:txBody>
      </p:sp>
      <p:sp>
        <p:nvSpPr>
          <p:cNvPr id="281" name="Text 282"/>
          <p:cNvSpPr txBox="1"/>
          <p:nvPr/>
        </p:nvSpPr>
        <p:spPr>
          <a:xfrm>
            <a:off x="79766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NOPAT</a:t>
            </a:r>
          </a:p>
        </p:txBody>
      </p:sp>
      <p:sp>
        <p:nvSpPr>
          <p:cNvPr id="283" name="Text 284"/>
          <p:cNvSpPr txBox="1"/>
          <p:nvPr/>
        </p:nvSpPr>
        <p:spPr>
          <a:xfrm>
            <a:off x="7949184" y="1920240"/>
            <a:ext cx="3014472" cy="950976"/>
          </a:xfrm>
          <a:prstGeom prst="rect">
            <a:avLst/>
          </a:prstGeom>
          <a:noFill/>
        </p:spPr>
        <p:txBody>
          <a:bodyPr wrap="square" rtlCol="0" anchor="ctr"/>
          <a:lstStyle/>
          <a:p>
            <a:pPr marL="0" indent="0" algn="ctr">
              <a:buNone/>
            </a:pPr>
            <a:r>
              <a:rPr lang="en-US" sz="2400" b="1" dirty="0">
                <a:solidFill>
                  <a:srgbClr val="16A34A"/>
                </a:solidFill>
                <a:latin typeface="Arial" panose="020B0604020202020204" pitchFamily="34" charset="0"/>
                <a:ea typeface="Calibri" pitchFamily="34" charset="-122"/>
                <a:cs typeface="Arial" panose="020B0604020202020204" pitchFamily="34" charset="0"/>
              </a:rPr>
              <a:t>$7,933.3</a:t>
            </a:r>
          </a:p>
        </p:txBody>
      </p:sp>
      <p:sp>
        <p:nvSpPr>
          <p:cNvPr id="285" name="Card 286"/>
          <p:cNvSpPr/>
          <p:nvPr/>
        </p:nvSpPr>
        <p:spPr>
          <a:xfrm>
            <a:off x="3901440" y="2048256"/>
            <a:ext cx="365760" cy="384048"/>
          </a:xfrm>
          <a:prstGeom prst="rightArrow">
            <a:avLst/>
          </a:prstGeom>
          <a:solidFill>
            <a:srgbClr val="9CA3AF"/>
          </a:solidFill>
        </p:spPr>
        <p:txBody>
          <a:bodyPr/>
          <a:lstStyle/>
          <a:p>
            <a:endParaRPr lang="en-US" sz="2400"/>
          </a:p>
        </p:txBody>
      </p:sp>
      <p:sp>
        <p:nvSpPr>
          <p:cNvPr id="287" name="Card 288"/>
          <p:cNvSpPr/>
          <p:nvPr/>
        </p:nvSpPr>
        <p:spPr>
          <a:xfrm>
            <a:off x="7482840" y="2048256"/>
            <a:ext cx="365760" cy="384048"/>
          </a:xfrm>
          <a:prstGeom prst="rightArrow">
            <a:avLst/>
          </a:prstGeom>
          <a:solidFill>
            <a:srgbClr val="9CA3AF"/>
          </a:solidFill>
        </p:spPr>
        <p:txBody>
          <a:bodyPr/>
          <a:lstStyle/>
          <a:p>
            <a:endParaRPr lang="en-US" sz="2400"/>
          </a:p>
        </p:txBody>
      </p:sp>
      <p:sp>
        <p:nvSpPr>
          <p:cNvPr id="289" name="Card 290"/>
          <p:cNvSpPr/>
          <p:nvPr/>
        </p:nvSpPr>
        <p:spPr>
          <a:xfrm>
            <a:off x="786384" y="3182112"/>
            <a:ext cx="10177272" cy="713232"/>
          </a:xfrm>
          <a:prstGeom prst="rect">
            <a:avLst/>
          </a:prstGeom>
          <a:solidFill>
            <a:srgbClr val="1E3A5F"/>
          </a:solidFill>
        </p:spPr>
        <p:txBody>
          <a:bodyPr/>
          <a:lstStyle/>
          <a:p>
            <a:endParaRPr lang="en-US" sz="2800"/>
          </a:p>
        </p:txBody>
      </p:sp>
      <p:sp>
        <p:nvSpPr>
          <p:cNvPr id="291" name="Text 292"/>
          <p:cNvSpPr txBox="1"/>
          <p:nvPr/>
        </p:nvSpPr>
        <p:spPr>
          <a:xfrm>
            <a:off x="969264" y="3182112"/>
            <a:ext cx="9811512" cy="713232"/>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($117 − $1,128) × (1 − 0.25)  =  −$758.3        →        $7,175.0 − (−$758.3)  =  $7,933.3</a:t>
            </a:r>
          </a:p>
        </p:txBody>
      </p:sp>
      <p:sp>
        <p:nvSpPr>
          <p:cNvPr id="293" name="Card 294"/>
          <p:cNvSpPr/>
          <p:nvPr/>
        </p:nvSpPr>
        <p:spPr>
          <a:xfrm>
            <a:off x="786384" y="4133088"/>
            <a:ext cx="10177272" cy="1554480"/>
          </a:xfrm>
          <a:prstGeom prst="rect">
            <a:avLst/>
          </a:prstGeom>
          <a:solidFill>
            <a:srgbClr val="F0FDFA"/>
          </a:solidFill>
          <a:ln w="25400">
            <a:solidFill>
              <a:srgbClr val="0D9488"/>
            </a:solidFill>
            <a:prstDash val="solid"/>
          </a:ln>
        </p:spPr>
        <p:txBody>
          <a:bodyPr/>
          <a:lstStyle/>
          <a:p>
            <a:endParaRPr lang="en-US" sz="2800"/>
          </a:p>
        </p:txBody>
      </p:sp>
      <p:sp>
        <p:nvSpPr>
          <p:cNvPr id="295" name="Card 296"/>
          <p:cNvSpPr/>
          <p:nvPr/>
        </p:nvSpPr>
        <p:spPr>
          <a:xfrm>
            <a:off x="813816" y="4160520"/>
            <a:ext cx="10122408" cy="310896"/>
          </a:xfrm>
          <a:prstGeom prst="rect">
            <a:avLst/>
          </a:prstGeom>
          <a:solidFill>
            <a:srgbClr val="0D9488"/>
          </a:solidFill>
        </p:spPr>
        <p:txBody>
          <a:bodyPr/>
          <a:lstStyle/>
          <a:p>
            <a:endParaRPr lang="en-US" sz="2800"/>
          </a:p>
        </p:txBody>
      </p:sp>
      <p:sp>
        <p:nvSpPr>
          <p:cNvPr id="297" name="Text 298"/>
          <p:cNvSpPr txBox="1"/>
          <p:nvPr/>
        </p:nvSpPr>
        <p:spPr>
          <a:xfrm>
            <a:off x="813816" y="4160520"/>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Observation</a:t>
            </a:r>
          </a:p>
        </p:txBody>
      </p:sp>
      <p:sp>
        <p:nvSpPr>
          <p:cNvPr id="299" name="Text 300"/>
          <p:cNvSpPr txBox="1"/>
          <p:nvPr/>
        </p:nvSpPr>
        <p:spPr>
          <a:xfrm>
            <a:off x="950976" y="4535424"/>
            <a:ext cx="9848088" cy="107899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NOPAT is higher than Net Income. By removing the “drag” of interest payments, we see the true earning power of the operations — the profit available to all capital providers, debt and equity alike.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Denominator: Capital at Work (NOA)</a:t>
            </a:r>
          </a:p>
        </p:txBody>
      </p:sp>
      <p:sp>
        <p:nvSpPr>
          <p:cNvPr id="301" name="Card 302"/>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303" name="Text 304"/>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Question:  </a:t>
            </a:r>
            <a:r>
              <a:rPr lang="en-US" dirty="0">
                <a:solidFill>
                  <a:srgbClr val="1F2937"/>
                </a:solidFill>
                <a:latin typeface="Arial" panose="020B0604020202020204" pitchFamily="34" charset="0"/>
                <a:ea typeface="Calibri" pitchFamily="34" charset="-122"/>
                <a:cs typeface="Arial" panose="020B0604020202020204" pitchFamily="34" charset="0"/>
              </a:rPr>
              <a:t>Split the balance sheet — which items actually run the business?</a:t>
            </a:r>
          </a:p>
        </p:txBody>
      </p:sp>
      <p:sp>
        <p:nvSpPr>
          <p:cNvPr id="305" name="Card 306"/>
          <p:cNvSpPr/>
          <p:nvPr/>
        </p:nvSpPr>
        <p:spPr>
          <a:xfrm>
            <a:off x="786384" y="2286000"/>
            <a:ext cx="4960620" cy="1600200"/>
          </a:xfrm>
          <a:prstGeom prst="rect">
            <a:avLst/>
          </a:prstGeom>
          <a:solidFill>
            <a:srgbClr val="EFF6FF"/>
          </a:solidFill>
          <a:ln w="25400">
            <a:solidFill>
              <a:srgbClr val="3B82F6"/>
            </a:solidFill>
            <a:prstDash val="solid"/>
          </a:ln>
        </p:spPr>
        <p:txBody>
          <a:bodyPr/>
          <a:lstStyle/>
          <a:p>
            <a:endParaRPr lang="en-US" sz="2800"/>
          </a:p>
        </p:txBody>
      </p:sp>
      <p:sp>
        <p:nvSpPr>
          <p:cNvPr id="307" name="Card 308"/>
          <p:cNvSpPr/>
          <p:nvPr/>
        </p:nvSpPr>
        <p:spPr>
          <a:xfrm>
            <a:off x="813816" y="2313432"/>
            <a:ext cx="4905756" cy="310896"/>
          </a:xfrm>
          <a:prstGeom prst="rect">
            <a:avLst/>
          </a:prstGeom>
          <a:solidFill>
            <a:srgbClr val="3B82F6"/>
          </a:solidFill>
        </p:spPr>
        <p:txBody>
          <a:bodyPr/>
          <a:lstStyle/>
          <a:p>
            <a:endParaRPr lang="en-US" sz="2800"/>
          </a:p>
        </p:txBody>
      </p:sp>
      <p:sp>
        <p:nvSpPr>
          <p:cNvPr id="309" name="Text 310"/>
          <p:cNvSpPr txBox="1"/>
          <p:nvPr/>
        </p:nvSpPr>
        <p:spPr>
          <a:xfrm>
            <a:off x="813816" y="231343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Assets</a:t>
            </a:r>
          </a:p>
        </p:txBody>
      </p:sp>
      <p:sp>
        <p:nvSpPr>
          <p:cNvPr id="311" name="Text 312"/>
          <p:cNvSpPr txBox="1"/>
          <p:nvPr/>
        </p:nvSpPr>
        <p:spPr>
          <a:xfrm>
            <a:off x="950976" y="2688336"/>
            <a:ext cx="4631436" cy="112471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Cash  •  Receivables  •  Inventory</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PP&amp;E  •  Intangibles</a:t>
            </a:r>
          </a:p>
        </p:txBody>
      </p:sp>
      <p:sp>
        <p:nvSpPr>
          <p:cNvPr id="313" name="Card 314"/>
          <p:cNvSpPr/>
          <p:nvPr/>
        </p:nvSpPr>
        <p:spPr>
          <a:xfrm>
            <a:off x="6003036" y="2286000"/>
            <a:ext cx="4960620" cy="1600200"/>
          </a:xfrm>
          <a:prstGeom prst="rect">
            <a:avLst/>
          </a:prstGeom>
          <a:solidFill>
            <a:srgbClr val="FFF7ED"/>
          </a:solidFill>
          <a:ln w="25400">
            <a:solidFill>
              <a:srgbClr val="F97316"/>
            </a:solidFill>
            <a:prstDash val="solid"/>
          </a:ln>
        </p:spPr>
        <p:txBody>
          <a:bodyPr/>
          <a:lstStyle/>
          <a:p>
            <a:endParaRPr lang="en-US" sz="2800"/>
          </a:p>
        </p:txBody>
      </p:sp>
      <p:sp>
        <p:nvSpPr>
          <p:cNvPr id="315" name="Card 316"/>
          <p:cNvSpPr/>
          <p:nvPr/>
        </p:nvSpPr>
        <p:spPr>
          <a:xfrm>
            <a:off x="6030468" y="2313432"/>
            <a:ext cx="4905756" cy="310896"/>
          </a:xfrm>
          <a:prstGeom prst="rect">
            <a:avLst/>
          </a:prstGeom>
          <a:solidFill>
            <a:srgbClr val="F97316"/>
          </a:solidFill>
        </p:spPr>
        <p:txBody>
          <a:bodyPr/>
          <a:lstStyle/>
          <a:p>
            <a:endParaRPr lang="en-US" sz="2800"/>
          </a:p>
        </p:txBody>
      </p:sp>
      <p:sp>
        <p:nvSpPr>
          <p:cNvPr id="317" name="Text 318"/>
          <p:cNvSpPr txBox="1"/>
          <p:nvPr/>
        </p:nvSpPr>
        <p:spPr>
          <a:xfrm>
            <a:off x="6030468" y="231343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Liabilities</a:t>
            </a:r>
          </a:p>
        </p:txBody>
      </p:sp>
      <p:sp>
        <p:nvSpPr>
          <p:cNvPr id="319" name="Text 320"/>
          <p:cNvSpPr txBox="1"/>
          <p:nvPr/>
        </p:nvSpPr>
        <p:spPr>
          <a:xfrm>
            <a:off x="6167628" y="2688336"/>
            <a:ext cx="4631436" cy="112471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Accounts Payable  •  Accrued Expenses</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Employee Benefits</a:t>
            </a:r>
          </a:p>
        </p:txBody>
      </p:sp>
      <p:sp>
        <p:nvSpPr>
          <p:cNvPr id="321" name="Card 322"/>
          <p:cNvSpPr/>
          <p:nvPr/>
        </p:nvSpPr>
        <p:spPr>
          <a:xfrm>
            <a:off x="786384" y="4069080"/>
            <a:ext cx="4960620" cy="1234440"/>
          </a:xfrm>
          <a:prstGeom prst="rect">
            <a:avLst/>
          </a:prstGeom>
          <a:solidFill>
            <a:srgbClr val="F3F4F6"/>
          </a:solidFill>
          <a:ln w="25400">
            <a:solidFill>
              <a:srgbClr val="9CA3AF"/>
            </a:solidFill>
            <a:prstDash val="solid"/>
          </a:ln>
        </p:spPr>
        <p:txBody>
          <a:bodyPr/>
          <a:lstStyle/>
          <a:p>
            <a:endParaRPr lang="en-US" sz="2800"/>
          </a:p>
        </p:txBody>
      </p:sp>
      <p:sp>
        <p:nvSpPr>
          <p:cNvPr id="323" name="Card 324"/>
          <p:cNvSpPr/>
          <p:nvPr/>
        </p:nvSpPr>
        <p:spPr>
          <a:xfrm>
            <a:off x="813816" y="4096512"/>
            <a:ext cx="4905756" cy="310896"/>
          </a:xfrm>
          <a:prstGeom prst="rect">
            <a:avLst/>
          </a:prstGeom>
          <a:solidFill>
            <a:srgbClr val="9CA3AF"/>
          </a:solidFill>
        </p:spPr>
        <p:txBody>
          <a:bodyPr/>
          <a:lstStyle/>
          <a:p>
            <a:endParaRPr lang="en-US" sz="2800"/>
          </a:p>
        </p:txBody>
      </p:sp>
      <p:sp>
        <p:nvSpPr>
          <p:cNvPr id="325" name="Text 326"/>
          <p:cNvSpPr txBox="1"/>
          <p:nvPr/>
        </p:nvSpPr>
        <p:spPr>
          <a:xfrm>
            <a:off x="813816" y="409651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Assets</a:t>
            </a:r>
          </a:p>
        </p:txBody>
      </p:sp>
      <p:sp>
        <p:nvSpPr>
          <p:cNvPr id="327" name="Text 328"/>
          <p:cNvSpPr txBox="1"/>
          <p:nvPr/>
        </p:nvSpPr>
        <p:spPr>
          <a:xfrm>
            <a:off x="950976" y="4471416"/>
            <a:ext cx="4631436" cy="758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Investments in affiliates and marketable securities.</a:t>
            </a:r>
          </a:p>
        </p:txBody>
      </p:sp>
      <p:sp>
        <p:nvSpPr>
          <p:cNvPr id="329" name="Card 330"/>
          <p:cNvSpPr/>
          <p:nvPr/>
        </p:nvSpPr>
        <p:spPr>
          <a:xfrm>
            <a:off x="6003036" y="4069080"/>
            <a:ext cx="4960620" cy="1234440"/>
          </a:xfrm>
          <a:prstGeom prst="rect">
            <a:avLst/>
          </a:prstGeom>
          <a:solidFill>
            <a:srgbClr val="F3F4F6"/>
          </a:solidFill>
          <a:ln w="25400">
            <a:solidFill>
              <a:srgbClr val="9CA3AF"/>
            </a:solidFill>
            <a:prstDash val="solid"/>
          </a:ln>
        </p:spPr>
        <p:txBody>
          <a:bodyPr/>
          <a:lstStyle/>
          <a:p>
            <a:endParaRPr lang="en-US" sz="2800"/>
          </a:p>
        </p:txBody>
      </p:sp>
      <p:sp>
        <p:nvSpPr>
          <p:cNvPr id="331" name="Card 332"/>
          <p:cNvSpPr/>
          <p:nvPr/>
        </p:nvSpPr>
        <p:spPr>
          <a:xfrm>
            <a:off x="6030468" y="4096512"/>
            <a:ext cx="4905756" cy="310896"/>
          </a:xfrm>
          <a:prstGeom prst="rect">
            <a:avLst/>
          </a:prstGeom>
          <a:solidFill>
            <a:srgbClr val="9CA3AF"/>
          </a:solidFill>
        </p:spPr>
        <p:txBody>
          <a:bodyPr/>
          <a:lstStyle/>
          <a:p>
            <a:endParaRPr lang="en-US" sz="2800"/>
          </a:p>
        </p:txBody>
      </p:sp>
      <p:sp>
        <p:nvSpPr>
          <p:cNvPr id="333" name="Text 334"/>
          <p:cNvSpPr txBox="1"/>
          <p:nvPr/>
        </p:nvSpPr>
        <p:spPr>
          <a:xfrm>
            <a:off x="6030468" y="409651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Liabilities &amp; Equity</a:t>
            </a:r>
          </a:p>
        </p:txBody>
      </p:sp>
      <p:sp>
        <p:nvSpPr>
          <p:cNvPr id="335" name="Text 336"/>
          <p:cNvSpPr txBox="1"/>
          <p:nvPr/>
        </p:nvSpPr>
        <p:spPr>
          <a:xfrm>
            <a:off x="6167628" y="4471416"/>
            <a:ext cx="4631436" cy="758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Debt and interest-bearing liabilities  •  Equity.</a:t>
            </a:r>
          </a:p>
        </p:txBody>
      </p:sp>
      <p:sp>
        <p:nvSpPr>
          <p:cNvPr id="337" name="Card 338"/>
          <p:cNvSpPr/>
          <p:nvPr/>
        </p:nvSpPr>
        <p:spPr>
          <a:xfrm>
            <a:off x="786384" y="5486400"/>
            <a:ext cx="10177272" cy="658368"/>
          </a:xfrm>
          <a:prstGeom prst="rect">
            <a:avLst/>
          </a:prstGeom>
          <a:solidFill>
            <a:srgbClr val="1E3A5F"/>
          </a:solidFill>
        </p:spPr>
        <p:txBody>
          <a:bodyPr/>
          <a:lstStyle/>
          <a:p>
            <a:endParaRPr lang="en-US" sz="2800"/>
          </a:p>
        </p:txBody>
      </p:sp>
      <p:sp>
        <p:nvSpPr>
          <p:cNvPr id="339" name="Text 340"/>
          <p:cNvSpPr txBox="1"/>
          <p:nvPr/>
        </p:nvSpPr>
        <p:spPr>
          <a:xfrm>
            <a:off x="969264" y="5486400"/>
            <a:ext cx="9811512" cy="658368"/>
          </a:xfrm>
          <a:prstGeom prst="rect">
            <a:avLst/>
          </a:prstGeom>
          <a:noFill/>
        </p:spPr>
        <p:txBody>
          <a:bodyPr wrap="square" rtlCol="0" anchor="ctr"/>
          <a:lstStyle/>
          <a:p>
            <a:pPr marL="0" indent="0" algn="ctr">
              <a:buNone/>
            </a:pPr>
            <a:r>
              <a:rPr lang="en-US" sz="2000" b="1" dirty="0">
                <a:solidFill>
                  <a:srgbClr val="FFFFFF"/>
                </a:solidFill>
                <a:latin typeface="Arial" panose="020B0604020202020204" pitchFamily="34" charset="0"/>
                <a:ea typeface="Calibri" pitchFamily="34" charset="-122"/>
                <a:cs typeface="Arial" panose="020B0604020202020204" pitchFamily="34" charset="0"/>
              </a:rPr>
              <a:t>NOA  =  Operating Assets  −  Operating Liabilities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PepsiCo: Isolating Operating Capital</a:t>
            </a:r>
          </a:p>
        </p:txBody>
      </p:sp>
      <p:sp>
        <p:nvSpPr>
          <p:cNvPr id="341" name="Card 342"/>
          <p:cNvSpPr/>
          <p:nvPr/>
        </p:nvSpPr>
        <p:spPr>
          <a:xfrm>
            <a:off x="786384" y="1554480"/>
            <a:ext cx="3014472" cy="1371600"/>
          </a:xfrm>
          <a:prstGeom prst="rect">
            <a:avLst/>
          </a:prstGeom>
          <a:solidFill>
            <a:srgbClr val="EFF6FF"/>
          </a:solidFill>
          <a:ln w="25400">
            <a:solidFill>
              <a:srgbClr val="3B82F6"/>
            </a:solidFill>
            <a:prstDash val="solid"/>
          </a:ln>
        </p:spPr>
        <p:txBody>
          <a:bodyPr/>
          <a:lstStyle/>
          <a:p>
            <a:endParaRPr lang="en-US" sz="2800"/>
          </a:p>
        </p:txBody>
      </p:sp>
      <p:sp>
        <p:nvSpPr>
          <p:cNvPr id="343" name="Card 344"/>
          <p:cNvSpPr/>
          <p:nvPr/>
        </p:nvSpPr>
        <p:spPr>
          <a:xfrm>
            <a:off x="813816" y="1581912"/>
            <a:ext cx="2959608" cy="292608"/>
          </a:xfrm>
          <a:prstGeom prst="rect">
            <a:avLst/>
          </a:prstGeom>
          <a:solidFill>
            <a:srgbClr val="3B82F6"/>
          </a:solidFill>
        </p:spPr>
        <p:txBody>
          <a:bodyPr/>
          <a:lstStyle/>
          <a:p>
            <a:endParaRPr lang="en-US" sz="2800"/>
          </a:p>
        </p:txBody>
      </p:sp>
      <p:sp>
        <p:nvSpPr>
          <p:cNvPr id="345" name="Text 346"/>
          <p:cNvSpPr txBox="1"/>
          <p:nvPr/>
        </p:nvSpPr>
        <p:spPr>
          <a:xfrm>
            <a:off x="8138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Total Operating Assets</a:t>
            </a:r>
          </a:p>
        </p:txBody>
      </p:sp>
      <p:sp>
        <p:nvSpPr>
          <p:cNvPr id="347" name="Text 348"/>
          <p:cNvSpPr txBox="1"/>
          <p:nvPr/>
        </p:nvSpPr>
        <p:spPr>
          <a:xfrm>
            <a:off x="786384" y="1920240"/>
            <a:ext cx="3014472" cy="950976"/>
          </a:xfrm>
          <a:prstGeom prst="rect">
            <a:avLst/>
          </a:prstGeom>
          <a:noFill/>
        </p:spPr>
        <p:txBody>
          <a:bodyPr wrap="square" rtlCol="0" anchor="ctr"/>
          <a:lstStyle/>
          <a:p>
            <a:pPr marL="0" indent="0" algn="ctr">
              <a:buNone/>
            </a:pPr>
            <a:r>
              <a:rPr lang="en-US" sz="2400" b="1" dirty="0">
                <a:solidFill>
                  <a:srgbClr val="3B82F6"/>
                </a:solidFill>
                <a:latin typeface="Arial" panose="020B0604020202020204" pitchFamily="34" charset="0"/>
                <a:ea typeface="Calibri" pitchFamily="34" charset="-122"/>
                <a:cs typeface="Arial" panose="020B0604020202020204" pitchFamily="34" charset="0"/>
              </a:rPr>
              <a:t>$91,059</a:t>
            </a:r>
          </a:p>
        </p:txBody>
      </p:sp>
      <p:sp>
        <p:nvSpPr>
          <p:cNvPr id="349" name="Card 350"/>
          <p:cNvSpPr/>
          <p:nvPr/>
        </p:nvSpPr>
        <p:spPr>
          <a:xfrm>
            <a:off x="4367784" y="1554480"/>
            <a:ext cx="3014472" cy="1371600"/>
          </a:xfrm>
          <a:prstGeom prst="rect">
            <a:avLst/>
          </a:prstGeom>
          <a:solidFill>
            <a:srgbClr val="FFF7ED"/>
          </a:solidFill>
          <a:ln w="25400">
            <a:solidFill>
              <a:srgbClr val="F97316"/>
            </a:solidFill>
            <a:prstDash val="solid"/>
          </a:ln>
        </p:spPr>
        <p:txBody>
          <a:bodyPr/>
          <a:lstStyle/>
          <a:p>
            <a:endParaRPr lang="en-US" sz="2800"/>
          </a:p>
        </p:txBody>
      </p:sp>
      <p:sp>
        <p:nvSpPr>
          <p:cNvPr id="351" name="Card 352"/>
          <p:cNvSpPr/>
          <p:nvPr/>
        </p:nvSpPr>
        <p:spPr>
          <a:xfrm>
            <a:off x="4395216" y="1581912"/>
            <a:ext cx="2959608" cy="292608"/>
          </a:xfrm>
          <a:prstGeom prst="rect">
            <a:avLst/>
          </a:prstGeom>
          <a:solidFill>
            <a:srgbClr val="F97316"/>
          </a:solidFill>
        </p:spPr>
        <p:txBody>
          <a:bodyPr/>
          <a:lstStyle/>
          <a:p>
            <a:endParaRPr lang="en-US" sz="2800"/>
          </a:p>
        </p:txBody>
      </p:sp>
      <p:sp>
        <p:nvSpPr>
          <p:cNvPr id="353" name="Text 354"/>
          <p:cNvSpPr txBox="1"/>
          <p:nvPr/>
        </p:nvSpPr>
        <p:spPr>
          <a:xfrm>
            <a:off x="43952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Minus Operating Liabilities</a:t>
            </a:r>
          </a:p>
        </p:txBody>
      </p:sp>
      <p:sp>
        <p:nvSpPr>
          <p:cNvPr id="355" name="Text 356"/>
          <p:cNvSpPr txBox="1"/>
          <p:nvPr/>
        </p:nvSpPr>
        <p:spPr>
          <a:xfrm>
            <a:off x="4367784" y="1920240"/>
            <a:ext cx="3014472" cy="950976"/>
          </a:xfrm>
          <a:prstGeom prst="rect">
            <a:avLst/>
          </a:prstGeom>
          <a:noFill/>
        </p:spPr>
        <p:txBody>
          <a:bodyPr wrap="square" rtlCol="0" anchor="ctr"/>
          <a:lstStyle/>
          <a:p>
            <a:pPr marL="0" indent="0" algn="ctr">
              <a:buNone/>
            </a:pPr>
            <a:r>
              <a:rPr lang="en-US" sz="2400" b="1" dirty="0">
                <a:solidFill>
                  <a:srgbClr val="F97316"/>
                </a:solidFill>
                <a:latin typeface="Arial" panose="020B0604020202020204" pitchFamily="34" charset="0"/>
                <a:ea typeface="Calibri" pitchFamily="34" charset="-122"/>
                <a:cs typeface="Arial" panose="020B0604020202020204" pitchFamily="34" charset="0"/>
              </a:rPr>
              <a:t>−$35,216</a:t>
            </a:r>
          </a:p>
        </p:txBody>
      </p:sp>
      <p:sp>
        <p:nvSpPr>
          <p:cNvPr id="357" name="Card 358"/>
          <p:cNvSpPr/>
          <p:nvPr/>
        </p:nvSpPr>
        <p:spPr>
          <a:xfrm>
            <a:off x="7949184" y="1554480"/>
            <a:ext cx="3014472" cy="1371600"/>
          </a:xfrm>
          <a:prstGeom prst="rect">
            <a:avLst/>
          </a:prstGeom>
          <a:solidFill>
            <a:srgbClr val="F0FDF4"/>
          </a:solidFill>
          <a:ln w="25400">
            <a:solidFill>
              <a:srgbClr val="16A34A"/>
            </a:solidFill>
            <a:prstDash val="solid"/>
          </a:ln>
        </p:spPr>
        <p:txBody>
          <a:bodyPr/>
          <a:lstStyle/>
          <a:p>
            <a:endParaRPr lang="en-US" sz="2800"/>
          </a:p>
        </p:txBody>
      </p:sp>
      <p:sp>
        <p:nvSpPr>
          <p:cNvPr id="359" name="Card 360"/>
          <p:cNvSpPr/>
          <p:nvPr/>
        </p:nvSpPr>
        <p:spPr>
          <a:xfrm>
            <a:off x="7976616" y="1581912"/>
            <a:ext cx="2959608" cy="292608"/>
          </a:xfrm>
          <a:prstGeom prst="rect">
            <a:avLst/>
          </a:prstGeom>
          <a:solidFill>
            <a:srgbClr val="16A34A"/>
          </a:solidFill>
        </p:spPr>
        <p:txBody>
          <a:bodyPr/>
          <a:lstStyle/>
          <a:p>
            <a:endParaRPr lang="en-US" sz="2800"/>
          </a:p>
        </p:txBody>
      </p:sp>
      <p:sp>
        <p:nvSpPr>
          <p:cNvPr id="361" name="Text 362"/>
          <p:cNvSpPr txBox="1"/>
          <p:nvPr/>
        </p:nvSpPr>
        <p:spPr>
          <a:xfrm>
            <a:off x="79766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Net Operating Assets (NOA)</a:t>
            </a:r>
          </a:p>
        </p:txBody>
      </p:sp>
      <p:sp>
        <p:nvSpPr>
          <p:cNvPr id="363" name="Text 364"/>
          <p:cNvSpPr txBox="1"/>
          <p:nvPr/>
        </p:nvSpPr>
        <p:spPr>
          <a:xfrm>
            <a:off x="7949184" y="1920240"/>
            <a:ext cx="3014472" cy="950976"/>
          </a:xfrm>
          <a:prstGeom prst="rect">
            <a:avLst/>
          </a:prstGeom>
          <a:noFill/>
        </p:spPr>
        <p:txBody>
          <a:bodyPr wrap="square" rtlCol="0" anchor="ctr"/>
          <a:lstStyle/>
          <a:p>
            <a:pPr marL="0" indent="0" algn="ctr">
              <a:buNone/>
            </a:pPr>
            <a:r>
              <a:rPr lang="en-US" sz="2400" b="1" dirty="0">
                <a:solidFill>
                  <a:srgbClr val="16A34A"/>
                </a:solidFill>
                <a:latin typeface="Arial" panose="020B0604020202020204" pitchFamily="34" charset="0"/>
                <a:ea typeface="Calibri" pitchFamily="34" charset="-122"/>
                <a:cs typeface="Arial" panose="020B0604020202020204" pitchFamily="34" charset="0"/>
              </a:rPr>
              <a:t>$55,843</a:t>
            </a:r>
          </a:p>
        </p:txBody>
      </p:sp>
      <p:sp>
        <p:nvSpPr>
          <p:cNvPr id="365" name="Card 366"/>
          <p:cNvSpPr/>
          <p:nvPr/>
        </p:nvSpPr>
        <p:spPr>
          <a:xfrm>
            <a:off x="3901440" y="2048256"/>
            <a:ext cx="365760" cy="384048"/>
          </a:xfrm>
          <a:prstGeom prst="rightArrow">
            <a:avLst/>
          </a:prstGeom>
          <a:solidFill>
            <a:srgbClr val="9CA3AF"/>
          </a:solidFill>
        </p:spPr>
        <p:txBody>
          <a:bodyPr/>
          <a:lstStyle/>
          <a:p>
            <a:endParaRPr lang="en-US" sz="2000"/>
          </a:p>
        </p:txBody>
      </p:sp>
      <p:sp>
        <p:nvSpPr>
          <p:cNvPr id="367" name="Card 368"/>
          <p:cNvSpPr/>
          <p:nvPr/>
        </p:nvSpPr>
        <p:spPr>
          <a:xfrm>
            <a:off x="7482840" y="2048256"/>
            <a:ext cx="365760" cy="384048"/>
          </a:xfrm>
          <a:prstGeom prst="rightArrow">
            <a:avLst/>
          </a:prstGeom>
          <a:solidFill>
            <a:srgbClr val="9CA3AF"/>
          </a:solidFill>
        </p:spPr>
        <p:txBody>
          <a:bodyPr/>
          <a:lstStyle/>
          <a:p>
            <a:endParaRPr lang="en-US" sz="2000"/>
          </a:p>
        </p:txBody>
      </p:sp>
      <p:sp>
        <p:nvSpPr>
          <p:cNvPr id="369" name="Card 370"/>
          <p:cNvSpPr/>
          <p:nvPr/>
        </p:nvSpPr>
        <p:spPr>
          <a:xfrm>
            <a:off x="786384" y="3182112"/>
            <a:ext cx="10177272" cy="685800"/>
          </a:xfrm>
          <a:prstGeom prst="rect">
            <a:avLst/>
          </a:prstGeom>
          <a:solidFill>
            <a:srgbClr val="1E3A5F"/>
          </a:solidFill>
        </p:spPr>
        <p:txBody>
          <a:bodyPr/>
          <a:lstStyle/>
          <a:p>
            <a:endParaRPr lang="en-US" sz="2400"/>
          </a:p>
        </p:txBody>
      </p:sp>
      <p:sp>
        <p:nvSpPr>
          <p:cNvPr id="371" name="Text 372"/>
          <p:cNvSpPr txBox="1"/>
          <p:nvPr/>
        </p:nvSpPr>
        <p:spPr>
          <a:xfrm>
            <a:off x="969264" y="3182112"/>
            <a:ext cx="9811512" cy="685800"/>
          </a:xfrm>
          <a:prstGeom prst="rect">
            <a:avLst/>
          </a:prstGeom>
          <a:noFill/>
        </p:spPr>
        <p:txBody>
          <a:bodyPr wrap="square" rtlCol="0" anchor="ctr"/>
          <a:lstStyle/>
          <a:p>
            <a:pPr marL="0" indent="0" algn="ctr">
              <a:buNone/>
            </a:pPr>
            <a:r>
              <a:rPr lang="en-US" sz="2000" b="1" dirty="0">
                <a:solidFill>
                  <a:srgbClr val="FFFFFF"/>
                </a:solidFill>
                <a:latin typeface="Arial" panose="020B0604020202020204" pitchFamily="34" charset="0"/>
                <a:ea typeface="Calibri" pitchFamily="34" charset="-122"/>
                <a:cs typeface="Arial" panose="020B0604020202020204" pitchFamily="34" charset="0"/>
              </a:rPr>
              <a:t>$91,059  −  $35,216  =  $55,843</a:t>
            </a:r>
          </a:p>
        </p:txBody>
      </p:sp>
      <p:sp>
        <p:nvSpPr>
          <p:cNvPr id="373" name="Card 374"/>
          <p:cNvSpPr/>
          <p:nvPr/>
        </p:nvSpPr>
        <p:spPr>
          <a:xfrm>
            <a:off x="786384" y="4114800"/>
            <a:ext cx="10177272" cy="1572768"/>
          </a:xfrm>
          <a:prstGeom prst="rect">
            <a:avLst/>
          </a:prstGeom>
          <a:solidFill>
            <a:srgbClr val="F0FDFA"/>
          </a:solidFill>
          <a:ln w="25400">
            <a:solidFill>
              <a:srgbClr val="0D9488"/>
            </a:solidFill>
            <a:prstDash val="solid"/>
          </a:ln>
        </p:spPr>
        <p:txBody>
          <a:bodyPr/>
          <a:lstStyle/>
          <a:p>
            <a:endParaRPr lang="en-US" sz="2800"/>
          </a:p>
        </p:txBody>
      </p:sp>
      <p:sp>
        <p:nvSpPr>
          <p:cNvPr id="375" name="Card 376"/>
          <p:cNvSpPr/>
          <p:nvPr/>
        </p:nvSpPr>
        <p:spPr>
          <a:xfrm>
            <a:off x="813816" y="4142232"/>
            <a:ext cx="10122408" cy="310896"/>
          </a:xfrm>
          <a:prstGeom prst="rect">
            <a:avLst/>
          </a:prstGeom>
          <a:solidFill>
            <a:srgbClr val="0D9488"/>
          </a:solidFill>
        </p:spPr>
        <p:txBody>
          <a:bodyPr/>
          <a:lstStyle/>
          <a:p>
            <a:endParaRPr lang="en-US" sz="2800"/>
          </a:p>
        </p:txBody>
      </p:sp>
      <p:sp>
        <p:nvSpPr>
          <p:cNvPr id="377" name="Text 378"/>
          <p:cNvSpPr txBox="1"/>
          <p:nvPr/>
        </p:nvSpPr>
        <p:spPr>
          <a:xfrm>
            <a:off x="813816" y="4142232"/>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What This Number Means</a:t>
            </a:r>
          </a:p>
        </p:txBody>
      </p:sp>
      <p:sp>
        <p:nvSpPr>
          <p:cNvPr id="379" name="Text 380"/>
          <p:cNvSpPr txBox="1"/>
          <p:nvPr/>
        </p:nvSpPr>
        <p:spPr>
          <a:xfrm>
            <a:off x="950976" y="4517136"/>
            <a:ext cx="9848088" cy="1097280"/>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This $55.8 billion is the equity and debt capital actively funded into the machinery, inventory</a:t>
            </a:r>
          </a:p>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and brand of PepsiCo — the capital the operating engine is actually working with.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Verdict: PepsiCo's Operating Efficiency</a:t>
            </a:r>
          </a:p>
        </p:txBody>
      </p:sp>
      <p:sp>
        <p:nvSpPr>
          <p:cNvPr id="381" name="Card 382"/>
          <p:cNvSpPr/>
          <p:nvPr/>
        </p:nvSpPr>
        <p:spPr>
          <a:xfrm>
            <a:off x="786384" y="1472184"/>
            <a:ext cx="10177272" cy="777240"/>
          </a:xfrm>
          <a:prstGeom prst="rect">
            <a:avLst/>
          </a:prstGeom>
          <a:solidFill>
            <a:srgbClr val="1E3A5F"/>
          </a:solidFill>
        </p:spPr>
        <p:txBody>
          <a:bodyPr/>
          <a:lstStyle/>
          <a:p>
            <a:endParaRPr lang="en-US" sz="2000"/>
          </a:p>
        </p:txBody>
      </p:sp>
      <p:sp>
        <p:nvSpPr>
          <p:cNvPr id="383" name="Text 384"/>
          <p:cNvSpPr txBox="1"/>
          <p:nvPr/>
        </p:nvSpPr>
        <p:spPr>
          <a:xfrm>
            <a:off x="969264" y="1472184"/>
            <a:ext cx="9811512" cy="777240"/>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RNOA  =  NOPAT ÷ Average NOA  =  $7,933.3 ÷ $51,082.5  =  15.5%</a:t>
            </a:r>
          </a:p>
        </p:txBody>
      </p:sp>
      <p:sp>
        <p:nvSpPr>
          <p:cNvPr id="385" name="Card 386"/>
          <p:cNvSpPr/>
          <p:nvPr/>
        </p:nvSpPr>
        <p:spPr>
          <a:xfrm>
            <a:off x="786384" y="2514600"/>
            <a:ext cx="3221736" cy="1463040"/>
          </a:xfrm>
          <a:prstGeom prst="rect">
            <a:avLst/>
          </a:prstGeom>
          <a:solidFill>
            <a:srgbClr val="EFF6FF"/>
          </a:solidFill>
          <a:ln w="25400">
            <a:solidFill>
              <a:srgbClr val="3B82F6"/>
            </a:solidFill>
            <a:prstDash val="solid"/>
          </a:ln>
        </p:spPr>
        <p:txBody>
          <a:bodyPr/>
          <a:lstStyle/>
          <a:p>
            <a:endParaRPr lang="en-US" sz="2800"/>
          </a:p>
        </p:txBody>
      </p:sp>
      <p:sp>
        <p:nvSpPr>
          <p:cNvPr id="387" name="Card 388"/>
          <p:cNvSpPr/>
          <p:nvPr/>
        </p:nvSpPr>
        <p:spPr>
          <a:xfrm>
            <a:off x="813816" y="2542032"/>
            <a:ext cx="3166872" cy="310896"/>
          </a:xfrm>
          <a:prstGeom prst="rect">
            <a:avLst/>
          </a:prstGeom>
          <a:solidFill>
            <a:srgbClr val="3B82F6"/>
          </a:solidFill>
        </p:spPr>
        <p:txBody>
          <a:bodyPr/>
          <a:lstStyle/>
          <a:p>
            <a:endParaRPr lang="en-US" sz="2800"/>
          </a:p>
        </p:txBody>
      </p:sp>
      <p:sp>
        <p:nvSpPr>
          <p:cNvPr id="389" name="Text 390"/>
          <p:cNvSpPr txBox="1"/>
          <p:nvPr/>
        </p:nvSpPr>
        <p:spPr>
          <a:xfrm>
            <a:off x="813816"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NOPAT</a:t>
            </a:r>
          </a:p>
        </p:txBody>
      </p:sp>
      <p:sp>
        <p:nvSpPr>
          <p:cNvPr id="391" name="Text 392"/>
          <p:cNvSpPr txBox="1"/>
          <p:nvPr/>
        </p:nvSpPr>
        <p:spPr>
          <a:xfrm>
            <a:off x="950976" y="2916936"/>
            <a:ext cx="2892552" cy="98755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$7,933.3 million</a:t>
            </a:r>
          </a:p>
        </p:txBody>
      </p:sp>
      <p:sp>
        <p:nvSpPr>
          <p:cNvPr id="393" name="Card 394"/>
          <p:cNvSpPr/>
          <p:nvPr/>
        </p:nvSpPr>
        <p:spPr>
          <a:xfrm>
            <a:off x="4264152" y="2514600"/>
            <a:ext cx="3221736" cy="1463040"/>
          </a:xfrm>
          <a:prstGeom prst="rect">
            <a:avLst/>
          </a:prstGeom>
          <a:solidFill>
            <a:srgbClr val="FFF7ED"/>
          </a:solidFill>
          <a:ln w="25400">
            <a:solidFill>
              <a:srgbClr val="F97316"/>
            </a:solidFill>
            <a:prstDash val="solid"/>
          </a:ln>
        </p:spPr>
        <p:txBody>
          <a:bodyPr/>
          <a:lstStyle/>
          <a:p>
            <a:endParaRPr lang="en-US" sz="2800"/>
          </a:p>
        </p:txBody>
      </p:sp>
      <p:sp>
        <p:nvSpPr>
          <p:cNvPr id="395" name="Card 396"/>
          <p:cNvSpPr/>
          <p:nvPr/>
        </p:nvSpPr>
        <p:spPr>
          <a:xfrm>
            <a:off x="4291584" y="2542032"/>
            <a:ext cx="3166872" cy="310896"/>
          </a:xfrm>
          <a:prstGeom prst="rect">
            <a:avLst/>
          </a:prstGeom>
          <a:solidFill>
            <a:srgbClr val="F97316"/>
          </a:solidFill>
        </p:spPr>
        <p:txBody>
          <a:bodyPr/>
          <a:lstStyle/>
          <a:p>
            <a:endParaRPr lang="en-US" sz="2800"/>
          </a:p>
        </p:txBody>
      </p:sp>
      <p:sp>
        <p:nvSpPr>
          <p:cNvPr id="397" name="Text 398"/>
          <p:cNvSpPr txBox="1"/>
          <p:nvPr/>
        </p:nvSpPr>
        <p:spPr>
          <a:xfrm>
            <a:off x="4291584"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Average NOA</a:t>
            </a:r>
          </a:p>
        </p:txBody>
      </p:sp>
      <p:sp>
        <p:nvSpPr>
          <p:cNvPr id="399" name="Text 400"/>
          <p:cNvSpPr txBox="1"/>
          <p:nvPr/>
        </p:nvSpPr>
        <p:spPr>
          <a:xfrm>
            <a:off x="4428744" y="2916936"/>
            <a:ext cx="2892552" cy="98755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($55,843 + $46,322) ÷ 2</a:t>
            </a:r>
          </a:p>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 $51,082.5 million</a:t>
            </a:r>
          </a:p>
        </p:txBody>
      </p:sp>
      <p:sp>
        <p:nvSpPr>
          <p:cNvPr id="401" name="Card 402"/>
          <p:cNvSpPr/>
          <p:nvPr/>
        </p:nvSpPr>
        <p:spPr>
          <a:xfrm>
            <a:off x="7741920" y="2514600"/>
            <a:ext cx="3221736" cy="1463040"/>
          </a:xfrm>
          <a:prstGeom prst="rect">
            <a:avLst/>
          </a:prstGeom>
          <a:solidFill>
            <a:srgbClr val="F0FDF4"/>
          </a:solidFill>
          <a:ln w="25400">
            <a:solidFill>
              <a:srgbClr val="16A34A"/>
            </a:solidFill>
            <a:prstDash val="solid"/>
          </a:ln>
        </p:spPr>
        <p:txBody>
          <a:bodyPr/>
          <a:lstStyle/>
          <a:p>
            <a:endParaRPr lang="en-US" sz="2800"/>
          </a:p>
        </p:txBody>
      </p:sp>
      <p:sp>
        <p:nvSpPr>
          <p:cNvPr id="403" name="Card 404"/>
          <p:cNvSpPr/>
          <p:nvPr/>
        </p:nvSpPr>
        <p:spPr>
          <a:xfrm>
            <a:off x="7769352" y="2542032"/>
            <a:ext cx="3166872" cy="292608"/>
          </a:xfrm>
          <a:prstGeom prst="rect">
            <a:avLst/>
          </a:prstGeom>
          <a:solidFill>
            <a:srgbClr val="16A34A"/>
          </a:solidFill>
        </p:spPr>
        <p:txBody>
          <a:bodyPr/>
          <a:lstStyle/>
          <a:p>
            <a:endParaRPr lang="en-US" sz="2800"/>
          </a:p>
        </p:txBody>
      </p:sp>
      <p:sp>
        <p:nvSpPr>
          <p:cNvPr id="405" name="Text 406"/>
          <p:cNvSpPr txBox="1"/>
          <p:nvPr/>
        </p:nvSpPr>
        <p:spPr>
          <a:xfrm>
            <a:off x="7769352" y="2542032"/>
            <a:ext cx="3166872"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RNOA</a:t>
            </a:r>
          </a:p>
        </p:txBody>
      </p:sp>
      <p:sp>
        <p:nvSpPr>
          <p:cNvPr id="407" name="Text 408"/>
          <p:cNvSpPr txBox="1"/>
          <p:nvPr/>
        </p:nvSpPr>
        <p:spPr>
          <a:xfrm>
            <a:off x="7741920" y="2880360"/>
            <a:ext cx="3221736" cy="1042416"/>
          </a:xfrm>
          <a:prstGeom prst="rect">
            <a:avLst/>
          </a:prstGeom>
          <a:noFill/>
        </p:spPr>
        <p:txBody>
          <a:bodyPr wrap="square" rtlCol="0" anchor="ctr"/>
          <a:lstStyle/>
          <a:p>
            <a:pPr marL="0" indent="0" algn="ctr">
              <a:buNone/>
            </a:pPr>
            <a:r>
              <a:rPr lang="en-US" sz="3200" b="1" dirty="0">
                <a:solidFill>
                  <a:srgbClr val="16A34A"/>
                </a:solidFill>
                <a:latin typeface="Arial" panose="020B0604020202020204" pitchFamily="34" charset="0"/>
                <a:ea typeface="Calibri" pitchFamily="34" charset="-122"/>
                <a:cs typeface="Arial" panose="020B0604020202020204" pitchFamily="34" charset="0"/>
              </a:rPr>
              <a:t>15.5%</a:t>
            </a:r>
          </a:p>
        </p:txBody>
      </p:sp>
      <p:sp>
        <p:nvSpPr>
          <p:cNvPr id="409" name="Card 410"/>
          <p:cNvSpPr/>
          <p:nvPr/>
        </p:nvSpPr>
        <p:spPr>
          <a:xfrm>
            <a:off x="786384" y="4251960"/>
            <a:ext cx="10177272" cy="640080"/>
          </a:xfrm>
          <a:prstGeom prst="rect">
            <a:avLst/>
          </a:prstGeom>
          <a:solidFill>
            <a:srgbClr val="F0FDF4"/>
          </a:solidFill>
          <a:ln w="25400">
            <a:solidFill>
              <a:srgbClr val="16A34A"/>
            </a:solidFill>
            <a:prstDash val="solid"/>
          </a:ln>
        </p:spPr>
        <p:txBody>
          <a:bodyPr/>
          <a:lstStyle/>
          <a:p>
            <a:endParaRPr lang="en-US" sz="2800"/>
          </a:p>
        </p:txBody>
      </p:sp>
      <p:sp>
        <p:nvSpPr>
          <p:cNvPr id="411" name="Text 412"/>
          <p:cNvSpPr txBox="1"/>
          <p:nvPr/>
        </p:nvSpPr>
        <p:spPr>
          <a:xfrm>
            <a:off x="969264" y="4251960"/>
            <a:ext cx="9811512" cy="640080"/>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Strong operating efficiency:  </a:t>
            </a:r>
            <a:r>
              <a:rPr lang="en-US" dirty="0">
                <a:solidFill>
                  <a:srgbClr val="1F2937"/>
                </a:solidFill>
                <a:latin typeface="Arial" panose="020B0604020202020204" pitchFamily="34" charset="0"/>
                <a:ea typeface="Calibri" pitchFamily="34" charset="-122"/>
                <a:cs typeface="Arial" panose="020B0604020202020204" pitchFamily="34" charset="0"/>
              </a:rPr>
              <a:t>For every dollar invested in core operations, PepsiCo generates 15.5 cents of after-tax profit.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Signal vs. Noise: RNOA vs. ROE</a:t>
            </a:r>
          </a:p>
        </p:txBody>
      </p:sp>
      <p:sp>
        <p:nvSpPr>
          <p:cNvPr id="413" name="Card 414"/>
          <p:cNvSpPr/>
          <p:nvPr/>
        </p:nvSpPr>
        <p:spPr>
          <a:xfrm>
            <a:off x="2011680" y="4498848"/>
            <a:ext cx="7589520" cy="18288"/>
          </a:xfrm>
          <a:prstGeom prst="rect">
            <a:avLst/>
          </a:prstGeom>
          <a:solidFill>
            <a:srgbClr val="9CA3AF"/>
          </a:solidFill>
        </p:spPr>
        <p:txBody>
          <a:bodyPr/>
          <a:lstStyle/>
          <a:p>
            <a:endParaRPr lang="en-US" sz="2400"/>
          </a:p>
        </p:txBody>
      </p:sp>
      <p:sp>
        <p:nvSpPr>
          <p:cNvPr id="415" name="Card 416"/>
          <p:cNvSpPr/>
          <p:nvPr/>
        </p:nvSpPr>
        <p:spPr>
          <a:xfrm>
            <a:off x="2788920" y="3783172"/>
            <a:ext cx="1600200" cy="715676"/>
          </a:xfrm>
          <a:prstGeom prst="rect">
            <a:avLst/>
          </a:prstGeom>
          <a:solidFill>
            <a:srgbClr val="3B82F6"/>
          </a:solidFill>
        </p:spPr>
        <p:txBody>
          <a:bodyPr/>
          <a:lstStyle/>
          <a:p>
            <a:endParaRPr lang="en-US" sz="2400"/>
          </a:p>
        </p:txBody>
      </p:sp>
      <p:sp>
        <p:nvSpPr>
          <p:cNvPr id="417" name="Text 418"/>
          <p:cNvSpPr txBox="1"/>
          <p:nvPr/>
        </p:nvSpPr>
        <p:spPr>
          <a:xfrm>
            <a:off x="2788920" y="3399124"/>
            <a:ext cx="1600200" cy="347472"/>
          </a:xfrm>
          <a:prstGeom prst="rect">
            <a:avLst/>
          </a:prstGeom>
          <a:noFill/>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15.5%</a:t>
            </a:r>
          </a:p>
        </p:txBody>
      </p:sp>
      <p:sp>
        <p:nvSpPr>
          <p:cNvPr id="419" name="Text 420"/>
          <p:cNvSpPr txBox="1"/>
          <p:nvPr/>
        </p:nvSpPr>
        <p:spPr>
          <a:xfrm>
            <a:off x="2514600" y="4590288"/>
            <a:ext cx="2148840" cy="457200"/>
          </a:xfrm>
          <a:prstGeom prst="rect">
            <a:avLst/>
          </a:prstGeom>
          <a:noFill/>
        </p:spPr>
        <p:txBody>
          <a:bodyPr wrap="square" rtlCol="0" anchor="t"/>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RNOA</a:t>
            </a:r>
          </a:p>
          <a:p>
            <a:pPr marL="0" indent="0" algn="ctr">
              <a:buNone/>
            </a:pPr>
            <a:r>
              <a:rPr lang="en-US" sz="1100" dirty="0">
                <a:solidFill>
                  <a:srgbClr val="1F2937"/>
                </a:solidFill>
                <a:latin typeface="Arial" panose="020B0604020202020204" pitchFamily="34" charset="0"/>
                <a:ea typeface="Calibri" pitchFamily="34" charset="-122"/>
                <a:cs typeface="Arial" panose="020B0604020202020204" pitchFamily="34" charset="0"/>
              </a:rPr>
              <a:t>Core Performance</a:t>
            </a:r>
          </a:p>
        </p:txBody>
      </p:sp>
      <p:sp>
        <p:nvSpPr>
          <p:cNvPr id="421" name="Card 422"/>
          <p:cNvSpPr/>
          <p:nvPr/>
        </p:nvSpPr>
        <p:spPr>
          <a:xfrm>
            <a:off x="6903720" y="3783172"/>
            <a:ext cx="1600200" cy="715676"/>
          </a:xfrm>
          <a:prstGeom prst="rect">
            <a:avLst/>
          </a:prstGeom>
          <a:solidFill>
            <a:srgbClr val="3B82F6"/>
          </a:solidFill>
        </p:spPr>
        <p:txBody>
          <a:bodyPr/>
          <a:lstStyle/>
          <a:p>
            <a:endParaRPr lang="en-US" sz="2400"/>
          </a:p>
        </p:txBody>
      </p:sp>
      <p:sp>
        <p:nvSpPr>
          <p:cNvPr id="423" name="Card 424"/>
          <p:cNvSpPr/>
          <p:nvPr/>
        </p:nvSpPr>
        <p:spPr>
          <a:xfrm>
            <a:off x="6903720" y="2167128"/>
            <a:ext cx="1600200" cy="1616044"/>
          </a:xfrm>
          <a:prstGeom prst="rect">
            <a:avLst/>
          </a:prstGeom>
          <a:solidFill>
            <a:srgbClr val="F97316"/>
          </a:solidFill>
        </p:spPr>
        <p:txBody>
          <a:bodyPr/>
          <a:lstStyle/>
          <a:p>
            <a:endParaRPr lang="en-US" sz="2400"/>
          </a:p>
        </p:txBody>
      </p:sp>
      <p:sp>
        <p:nvSpPr>
          <p:cNvPr id="425" name="Text 426"/>
          <p:cNvSpPr txBox="1"/>
          <p:nvPr/>
        </p:nvSpPr>
        <p:spPr>
          <a:xfrm>
            <a:off x="6903720" y="1783080"/>
            <a:ext cx="1600200" cy="347472"/>
          </a:xfrm>
          <a:prstGeom prst="rect">
            <a:avLst/>
          </a:prstGeom>
          <a:noFill/>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50.5%</a:t>
            </a:r>
          </a:p>
        </p:txBody>
      </p:sp>
      <p:sp>
        <p:nvSpPr>
          <p:cNvPr id="427" name="Text 428"/>
          <p:cNvSpPr txBox="1"/>
          <p:nvPr/>
        </p:nvSpPr>
        <p:spPr>
          <a:xfrm>
            <a:off x="6903720" y="2167128"/>
            <a:ext cx="1600200" cy="1616044"/>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leverage</a:t>
            </a:r>
          </a:p>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+35.0%p</a:t>
            </a:r>
          </a:p>
        </p:txBody>
      </p:sp>
      <p:sp>
        <p:nvSpPr>
          <p:cNvPr id="429" name="Text 430"/>
          <p:cNvSpPr txBox="1"/>
          <p:nvPr/>
        </p:nvSpPr>
        <p:spPr>
          <a:xfrm>
            <a:off x="6629400" y="4590288"/>
            <a:ext cx="2148840" cy="457200"/>
          </a:xfrm>
          <a:prstGeom prst="rect">
            <a:avLst/>
          </a:prstGeom>
          <a:noFill/>
        </p:spPr>
        <p:txBody>
          <a:bodyPr wrap="square" rtlCol="0" anchor="t"/>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ROE</a:t>
            </a:r>
          </a:p>
          <a:p>
            <a:pPr marL="0" indent="0" algn="ctr">
              <a:buNone/>
            </a:pPr>
            <a:r>
              <a:rPr lang="en-US" sz="1100" dirty="0">
                <a:solidFill>
                  <a:srgbClr val="1F2937"/>
                </a:solidFill>
                <a:latin typeface="Arial" panose="020B0604020202020204" pitchFamily="34" charset="0"/>
                <a:ea typeface="Calibri" pitchFamily="34" charset="-122"/>
                <a:cs typeface="Arial" panose="020B0604020202020204" pitchFamily="34" charset="0"/>
              </a:rPr>
              <a:t>Shareholder Return</a:t>
            </a:r>
          </a:p>
        </p:txBody>
      </p:sp>
      <p:sp>
        <p:nvSpPr>
          <p:cNvPr id="431" name="Card 432"/>
          <p:cNvSpPr/>
          <p:nvPr/>
        </p:nvSpPr>
        <p:spPr>
          <a:xfrm>
            <a:off x="9052560" y="2103120"/>
            <a:ext cx="201168" cy="201168"/>
          </a:xfrm>
          <a:prstGeom prst="rect">
            <a:avLst/>
          </a:prstGeom>
          <a:solidFill>
            <a:srgbClr val="3B82F6"/>
          </a:solidFill>
        </p:spPr>
        <p:txBody>
          <a:bodyPr/>
          <a:lstStyle/>
          <a:p>
            <a:endParaRPr lang="en-US" sz="2400"/>
          </a:p>
        </p:txBody>
      </p:sp>
      <p:sp>
        <p:nvSpPr>
          <p:cNvPr id="433" name="Text 434"/>
          <p:cNvSpPr txBox="1"/>
          <p:nvPr/>
        </p:nvSpPr>
        <p:spPr>
          <a:xfrm>
            <a:off x="9326880" y="2011680"/>
            <a:ext cx="1737360" cy="365760"/>
          </a:xfrm>
          <a:prstGeom prst="rect">
            <a:avLst/>
          </a:prstGeom>
          <a:noFill/>
        </p:spPr>
        <p:txBody>
          <a:bodyPr wrap="square" rtlCol="0" anchor="ctr"/>
          <a:lstStyle/>
          <a:p>
            <a:pPr marL="0" indent="0">
              <a:buNone/>
            </a:pPr>
            <a:r>
              <a:rPr lang="en-US" sz="1100" dirty="0">
                <a:solidFill>
                  <a:srgbClr val="1F2937"/>
                </a:solidFill>
                <a:latin typeface="Arial" panose="020B0604020202020204" pitchFamily="34" charset="0"/>
                <a:ea typeface="Calibri" pitchFamily="34" charset="-122"/>
                <a:cs typeface="Arial" panose="020B0604020202020204" pitchFamily="34" charset="0"/>
              </a:rPr>
              <a:t>Operating engine</a:t>
            </a:r>
          </a:p>
        </p:txBody>
      </p:sp>
      <p:sp>
        <p:nvSpPr>
          <p:cNvPr id="435" name="Card 436"/>
          <p:cNvSpPr/>
          <p:nvPr/>
        </p:nvSpPr>
        <p:spPr>
          <a:xfrm>
            <a:off x="9052560" y="2487168"/>
            <a:ext cx="201168" cy="201168"/>
          </a:xfrm>
          <a:prstGeom prst="rect">
            <a:avLst/>
          </a:prstGeom>
          <a:solidFill>
            <a:srgbClr val="F97316"/>
          </a:solidFill>
        </p:spPr>
        <p:txBody>
          <a:bodyPr/>
          <a:lstStyle/>
          <a:p>
            <a:endParaRPr lang="en-US" sz="2400"/>
          </a:p>
        </p:txBody>
      </p:sp>
      <p:sp>
        <p:nvSpPr>
          <p:cNvPr id="437" name="Text 438"/>
          <p:cNvSpPr txBox="1"/>
          <p:nvPr/>
        </p:nvSpPr>
        <p:spPr>
          <a:xfrm>
            <a:off x="9326880" y="2395728"/>
            <a:ext cx="1737360" cy="365760"/>
          </a:xfrm>
          <a:prstGeom prst="rect">
            <a:avLst/>
          </a:prstGeom>
          <a:noFill/>
        </p:spPr>
        <p:txBody>
          <a:bodyPr wrap="square" rtlCol="0" anchor="ctr"/>
          <a:lstStyle/>
          <a:p>
            <a:pPr marL="0" indent="0">
              <a:buNone/>
            </a:pPr>
            <a:r>
              <a:rPr lang="en-US" sz="1100" dirty="0">
                <a:solidFill>
                  <a:srgbClr val="1F2937"/>
                </a:solidFill>
                <a:latin typeface="Arial" panose="020B0604020202020204" pitchFamily="34" charset="0"/>
                <a:ea typeface="Calibri" pitchFamily="34" charset="-122"/>
                <a:cs typeface="Arial" panose="020B0604020202020204" pitchFamily="34" charset="0"/>
              </a:rPr>
              <a:t>Financing effect</a:t>
            </a:r>
          </a:p>
        </p:txBody>
      </p:sp>
      <p:sp>
        <p:nvSpPr>
          <p:cNvPr id="439" name="Card 440"/>
          <p:cNvSpPr/>
          <p:nvPr/>
        </p:nvSpPr>
        <p:spPr>
          <a:xfrm>
            <a:off x="786384" y="5230368"/>
            <a:ext cx="10177272" cy="1298448"/>
          </a:xfrm>
          <a:prstGeom prst="rect">
            <a:avLst/>
          </a:prstGeom>
          <a:solidFill>
            <a:srgbClr val="F0FDFA"/>
          </a:solidFill>
          <a:ln w="25400">
            <a:solidFill>
              <a:srgbClr val="0D9488"/>
            </a:solidFill>
            <a:prstDash val="solid"/>
          </a:ln>
        </p:spPr>
        <p:txBody>
          <a:bodyPr/>
          <a:lstStyle/>
          <a:p>
            <a:endParaRPr lang="en-US" sz="2400"/>
          </a:p>
        </p:txBody>
      </p:sp>
      <p:sp>
        <p:nvSpPr>
          <p:cNvPr id="441" name="Card 442"/>
          <p:cNvSpPr/>
          <p:nvPr/>
        </p:nvSpPr>
        <p:spPr>
          <a:xfrm>
            <a:off x="813816" y="5257800"/>
            <a:ext cx="10122408" cy="310896"/>
          </a:xfrm>
          <a:prstGeom prst="rect">
            <a:avLst/>
          </a:prstGeom>
          <a:solidFill>
            <a:srgbClr val="0D9488"/>
          </a:solidFill>
        </p:spPr>
        <p:txBody>
          <a:bodyPr/>
          <a:lstStyle/>
          <a:p>
            <a:endParaRPr lang="en-US" sz="2400"/>
          </a:p>
        </p:txBody>
      </p:sp>
      <p:sp>
        <p:nvSpPr>
          <p:cNvPr id="443" name="Text 444"/>
          <p:cNvSpPr txBox="1"/>
          <p:nvPr/>
        </p:nvSpPr>
        <p:spPr>
          <a:xfrm>
            <a:off x="813816" y="5257800"/>
            <a:ext cx="10122408"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Reading the Gap</a:t>
            </a:r>
          </a:p>
        </p:txBody>
      </p:sp>
      <p:sp>
        <p:nvSpPr>
          <p:cNvPr id="445" name="Text 446"/>
          <p:cNvSpPr txBox="1"/>
          <p:nvPr/>
        </p:nvSpPr>
        <p:spPr>
          <a:xfrm>
            <a:off x="950976" y="5632704"/>
            <a:ext cx="9848088" cy="822960"/>
          </a:xfrm>
          <a:prstGeom prst="rect">
            <a:avLst/>
          </a:prstGeom>
          <a:noFill/>
        </p:spPr>
        <p:txBody>
          <a:bodyPr wrap="square" rtlCol="0" anchor="t"/>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Most of the shareholder return is engineered through leverage (nonoperating), not by selling more product (operating). Use RNOA to judge the business; use ROE to judge the capital structure.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FDA7-737C-2408-4676-51BB635E5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0E120-D4DD-4442-01C0-43A3ADE351E1}"/>
              </a:ext>
            </a:extLst>
          </p:cNvPr>
          <p:cNvSpPr>
            <a:spLocks noGrp="1"/>
          </p:cNvSpPr>
          <p:nvPr>
            <p:ph type="title"/>
          </p:nvPr>
        </p:nvSpPr>
        <p:spPr>
          <a:xfrm>
            <a:off x="609600" y="274638"/>
            <a:ext cx="11074400" cy="1143000"/>
          </a:xfrm>
        </p:spPr>
        <p:txBody>
          <a:bodyPr>
            <a:normAutofit/>
          </a:bodyPr>
          <a:lstStyle/>
          <a:p>
            <a:r>
              <a:rPr lang="en-US" dirty="0"/>
              <a:t>What is Financial Statement Analysis?</a:t>
            </a:r>
          </a:p>
        </p:txBody>
      </p:sp>
      <p:sp>
        <p:nvSpPr>
          <p:cNvPr id="7" name="Shape 2">
            <a:extLst>
              <a:ext uri="{FF2B5EF4-FFF2-40B4-BE49-F238E27FC236}">
                <a16:creationId xmlns:a16="http://schemas.microsoft.com/office/drawing/2014/main" id="{5ADCA36D-0560-B462-B233-1661473A461B}"/>
              </a:ext>
            </a:extLst>
          </p:cNvPr>
          <p:cNvSpPr/>
          <p:nvPr/>
        </p:nvSpPr>
        <p:spPr>
          <a:xfrm>
            <a:off x="785972" y="1472601"/>
            <a:ext cx="10176553" cy="888397"/>
          </a:xfrm>
          <a:prstGeom prst="rect">
            <a:avLst/>
          </a:prstGeom>
          <a:solidFill>
            <a:srgbClr val="F0FDFA"/>
          </a:solidFill>
          <a:ln w="25400">
            <a:solidFill>
              <a:srgbClr val="0D9488"/>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8" name="Text 3">
            <a:extLst>
              <a:ext uri="{FF2B5EF4-FFF2-40B4-BE49-F238E27FC236}">
                <a16:creationId xmlns:a16="http://schemas.microsoft.com/office/drawing/2014/main" id="{08662DA8-448B-C012-5F13-725114495E17}"/>
              </a:ext>
            </a:extLst>
          </p:cNvPr>
          <p:cNvSpPr/>
          <p:nvPr/>
        </p:nvSpPr>
        <p:spPr>
          <a:xfrm>
            <a:off x="968852" y="1564042"/>
            <a:ext cx="9860110" cy="679362"/>
          </a:xfrm>
          <a:prstGeom prst="rect">
            <a:avLst/>
          </a:prstGeom>
          <a:noFill/>
          <a:ln/>
        </p:spPr>
        <p:txBody>
          <a:bodyPr wrap="square" rtlCol="0" anchor="ctr"/>
          <a:lstStyle/>
          <a:p>
            <a:pPr marL="0" indent="0">
              <a:buNone/>
            </a:pPr>
            <a:r>
              <a:rPr lang="en-US" sz="2000" dirty="0">
                <a:solidFill>
                  <a:srgbClr val="1F2937"/>
                </a:solidFill>
                <a:latin typeface="Arial" panose="020B0604020202020204" pitchFamily="34" charset="0"/>
                <a:ea typeface="Calibri" pitchFamily="34" charset="-122"/>
                <a:cs typeface="Arial" panose="020B0604020202020204" pitchFamily="34" charset="0"/>
              </a:rPr>
              <a:t>Identifies </a:t>
            </a:r>
            <a:r>
              <a:rPr lang="en-US" sz="2000" b="1" dirty="0">
                <a:solidFill>
                  <a:srgbClr val="1F2937"/>
                </a:solidFill>
                <a:latin typeface="Arial" panose="020B0604020202020204" pitchFamily="34" charset="0"/>
                <a:ea typeface="Calibri" pitchFamily="34" charset="-122"/>
                <a:cs typeface="Arial" panose="020B0604020202020204" pitchFamily="34" charset="0"/>
              </a:rPr>
              <a:t>relationships</a:t>
            </a:r>
            <a:r>
              <a:rPr lang="en-US" sz="2000" dirty="0">
                <a:solidFill>
                  <a:srgbClr val="1F2937"/>
                </a:solidFill>
                <a:latin typeface="Arial" panose="020B0604020202020204" pitchFamily="34" charset="0"/>
                <a:ea typeface="Calibri" pitchFamily="34" charset="-122"/>
                <a:cs typeface="Arial" panose="020B0604020202020204" pitchFamily="34" charset="0"/>
              </a:rPr>
              <a:t> and </a:t>
            </a:r>
            <a:r>
              <a:rPr lang="en-US" sz="2000" b="1" dirty="0">
                <a:solidFill>
                  <a:srgbClr val="1F2937"/>
                </a:solidFill>
                <a:latin typeface="Arial" panose="020B0604020202020204" pitchFamily="34" charset="0"/>
                <a:ea typeface="Calibri" pitchFamily="34" charset="-122"/>
                <a:cs typeface="Arial" panose="020B0604020202020204" pitchFamily="34" charset="0"/>
              </a:rPr>
              <a:t>trends</a:t>
            </a:r>
            <a:r>
              <a:rPr lang="en-US" sz="2000" dirty="0">
                <a:solidFill>
                  <a:srgbClr val="1F2937"/>
                </a:solidFill>
                <a:latin typeface="Arial" panose="020B0604020202020204" pitchFamily="34" charset="0"/>
                <a:ea typeface="Calibri" pitchFamily="34" charset="-122"/>
                <a:cs typeface="Arial" panose="020B0604020202020204" pitchFamily="34" charset="0"/>
              </a:rPr>
              <a:t> within financial statements </a:t>
            </a:r>
            <a:r>
              <a:rPr lang="en-US" sz="2000" b="1" dirty="0">
                <a:solidFill>
                  <a:srgbClr val="1F2937"/>
                </a:solidFill>
                <a:latin typeface="Arial" panose="020B0604020202020204" pitchFamily="34" charset="0"/>
                <a:ea typeface="Calibri" pitchFamily="34" charset="-122"/>
                <a:cs typeface="Arial" panose="020B0604020202020204" pitchFamily="34" charset="0"/>
              </a:rPr>
              <a:t>over time </a:t>
            </a:r>
            <a:r>
              <a:rPr lang="en-US" sz="2000" dirty="0">
                <a:solidFill>
                  <a:srgbClr val="1F2937"/>
                </a:solidFill>
                <a:latin typeface="Arial" panose="020B0604020202020204" pitchFamily="34" charset="0"/>
                <a:ea typeface="Calibri" pitchFamily="34" charset="-122"/>
                <a:cs typeface="Arial" panose="020B0604020202020204" pitchFamily="34" charset="0"/>
              </a:rPr>
              <a:t>and </a:t>
            </a:r>
            <a:r>
              <a:rPr lang="en-US" sz="2000" b="1" dirty="0">
                <a:solidFill>
                  <a:srgbClr val="1F2937"/>
                </a:solidFill>
                <a:latin typeface="Arial" panose="020B0604020202020204" pitchFamily="34" charset="0"/>
                <a:ea typeface="Calibri" pitchFamily="34" charset="-122"/>
                <a:cs typeface="Arial" panose="020B0604020202020204" pitchFamily="34" charset="0"/>
              </a:rPr>
              <a:t>compared to other companies </a:t>
            </a:r>
            <a:r>
              <a:rPr lang="en-US" sz="2000" dirty="0">
                <a:solidFill>
                  <a:srgbClr val="1F2937"/>
                </a:solidFill>
                <a:latin typeface="Arial" panose="020B0604020202020204" pitchFamily="34" charset="0"/>
                <a:ea typeface="Calibri" pitchFamily="34" charset="-122"/>
                <a:cs typeface="Arial" panose="020B0604020202020204" pitchFamily="34" charset="0"/>
              </a:rPr>
              <a:t>or industry averages.</a:t>
            </a:r>
            <a:endParaRPr lang="en-US" sz="2000" dirty="0">
              <a:latin typeface="Arial" panose="020B0604020202020204" pitchFamily="34" charset="0"/>
              <a:cs typeface="Arial" panose="020B0604020202020204" pitchFamily="34" charset="0"/>
            </a:endParaRPr>
          </a:p>
        </p:txBody>
      </p:sp>
      <p:sp>
        <p:nvSpPr>
          <p:cNvPr id="9" name="Text 4">
            <a:extLst>
              <a:ext uri="{FF2B5EF4-FFF2-40B4-BE49-F238E27FC236}">
                <a16:creationId xmlns:a16="http://schemas.microsoft.com/office/drawing/2014/main" id="{06F24B75-F355-1CC1-1873-3BDB8F634005}"/>
              </a:ext>
            </a:extLst>
          </p:cNvPr>
          <p:cNvSpPr/>
          <p:nvPr/>
        </p:nvSpPr>
        <p:spPr>
          <a:xfrm>
            <a:off x="785971" y="2684637"/>
            <a:ext cx="7626509" cy="365760"/>
          </a:xfrm>
          <a:prstGeom prst="rect">
            <a:avLst/>
          </a:prstGeom>
          <a:noFill/>
          <a:ln/>
        </p:spPr>
        <p:txBody>
          <a:bodyPr wrap="square" rtlCol="0" anchor="ctr"/>
          <a:lstStyle/>
          <a:p>
            <a:pPr marL="0" indent="0">
              <a:buNone/>
            </a:pPr>
            <a:r>
              <a:rPr lang="en-US" sz="2000" b="1" dirty="0">
                <a:solidFill>
                  <a:srgbClr val="1E3A5F"/>
                </a:solidFill>
                <a:latin typeface="Arial" panose="020B0604020202020204" pitchFamily="34" charset="0"/>
                <a:ea typeface="Calibri" pitchFamily="34" charset="-122"/>
                <a:cs typeface="Arial" panose="020B0604020202020204" pitchFamily="34" charset="0"/>
              </a:rPr>
              <a:t>Who Uses It?</a:t>
            </a:r>
            <a:endParaRPr lang="en-US" sz="2000" dirty="0">
              <a:latin typeface="Arial" panose="020B0604020202020204" pitchFamily="34" charset="0"/>
              <a:cs typeface="Arial" panose="020B0604020202020204" pitchFamily="34" charset="0"/>
            </a:endParaRPr>
          </a:p>
        </p:txBody>
      </p:sp>
      <p:sp>
        <p:nvSpPr>
          <p:cNvPr id="10" name="Shape 5">
            <a:extLst>
              <a:ext uri="{FF2B5EF4-FFF2-40B4-BE49-F238E27FC236}">
                <a16:creationId xmlns:a16="http://schemas.microsoft.com/office/drawing/2014/main" id="{3E3F3078-60BC-7343-53C7-F92A79D36CAD}"/>
              </a:ext>
            </a:extLst>
          </p:cNvPr>
          <p:cNvSpPr/>
          <p:nvPr/>
        </p:nvSpPr>
        <p:spPr>
          <a:xfrm>
            <a:off x="785972" y="3171122"/>
            <a:ext cx="3079166" cy="1005840"/>
          </a:xfrm>
          <a:prstGeom prst="rect">
            <a:avLst/>
          </a:prstGeom>
          <a:solidFill>
            <a:srgbClr val="FFFFFF"/>
          </a:solidFill>
          <a:ln w="25400">
            <a:solidFill>
              <a:srgbClr val="3B82F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1" name="Text 6">
            <a:extLst>
              <a:ext uri="{FF2B5EF4-FFF2-40B4-BE49-F238E27FC236}">
                <a16:creationId xmlns:a16="http://schemas.microsoft.com/office/drawing/2014/main" id="{94670567-14F3-CD18-90F0-E5F6FFEEE5D6}"/>
              </a:ext>
            </a:extLst>
          </p:cNvPr>
          <p:cNvSpPr/>
          <p:nvPr/>
        </p:nvSpPr>
        <p:spPr>
          <a:xfrm>
            <a:off x="785972" y="3216842"/>
            <a:ext cx="3079166" cy="365760"/>
          </a:xfrm>
          <a:prstGeom prst="rect">
            <a:avLst/>
          </a:prstGeom>
          <a:noFill/>
          <a:ln/>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Investors</a:t>
            </a:r>
            <a:endParaRPr lang="en-US" dirty="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57E5FDCE-ACD3-58E9-8295-ADC7FF606507}"/>
              </a:ext>
            </a:extLst>
          </p:cNvPr>
          <p:cNvSpPr/>
          <p:nvPr/>
        </p:nvSpPr>
        <p:spPr>
          <a:xfrm>
            <a:off x="785972" y="3582602"/>
            <a:ext cx="3079166" cy="548640"/>
          </a:xfrm>
          <a:prstGeom prst="rect">
            <a:avLst/>
          </a:prstGeom>
          <a:noFill/>
          <a:ln/>
        </p:spPr>
        <p:txBody>
          <a:bodyPr wrap="square" rtlCol="0" anchor="ctr"/>
          <a:lstStyle/>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Assess investment risk</a:t>
            </a:r>
            <a:endParaRPr lang="en-US" dirty="0">
              <a:latin typeface="Arial" panose="020B0604020202020204" pitchFamily="34" charset="0"/>
              <a:cs typeface="Arial" panose="020B0604020202020204" pitchFamily="34" charset="0"/>
            </a:endParaRPr>
          </a:p>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and growth potential</a:t>
            </a:r>
            <a:endParaRPr lang="en-US" dirty="0">
              <a:latin typeface="Arial" panose="020B0604020202020204" pitchFamily="34" charset="0"/>
              <a:cs typeface="Arial" panose="020B0604020202020204" pitchFamily="34" charset="0"/>
            </a:endParaRPr>
          </a:p>
        </p:txBody>
      </p:sp>
      <p:sp>
        <p:nvSpPr>
          <p:cNvPr id="15" name="Shape 8">
            <a:extLst>
              <a:ext uri="{FF2B5EF4-FFF2-40B4-BE49-F238E27FC236}">
                <a16:creationId xmlns:a16="http://schemas.microsoft.com/office/drawing/2014/main" id="{BFEDD416-2F18-81EE-7863-7C4A7F79CE1C}"/>
              </a:ext>
            </a:extLst>
          </p:cNvPr>
          <p:cNvSpPr/>
          <p:nvPr/>
        </p:nvSpPr>
        <p:spPr>
          <a:xfrm>
            <a:off x="4334665" y="3166502"/>
            <a:ext cx="3079166" cy="1005840"/>
          </a:xfrm>
          <a:prstGeom prst="rect">
            <a:avLst/>
          </a:prstGeom>
          <a:solidFill>
            <a:srgbClr val="FFFFFF"/>
          </a:solidFill>
          <a:ln w="25400">
            <a:solidFill>
              <a:srgbClr val="16A34A"/>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6" name="Text 9">
            <a:extLst>
              <a:ext uri="{FF2B5EF4-FFF2-40B4-BE49-F238E27FC236}">
                <a16:creationId xmlns:a16="http://schemas.microsoft.com/office/drawing/2014/main" id="{28286205-B8E7-4621-6810-BD435F3A41DA}"/>
              </a:ext>
            </a:extLst>
          </p:cNvPr>
          <p:cNvSpPr/>
          <p:nvPr/>
        </p:nvSpPr>
        <p:spPr>
          <a:xfrm>
            <a:off x="4334665" y="3212222"/>
            <a:ext cx="3079166" cy="36576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Creditors</a:t>
            </a:r>
            <a:endParaRPr lang="en-US" dirty="0">
              <a:latin typeface="Arial" panose="020B0604020202020204" pitchFamily="34" charset="0"/>
              <a:cs typeface="Arial" panose="020B0604020202020204" pitchFamily="34" charset="0"/>
            </a:endParaRPr>
          </a:p>
        </p:txBody>
      </p:sp>
      <p:sp>
        <p:nvSpPr>
          <p:cNvPr id="17" name="Text 10">
            <a:extLst>
              <a:ext uri="{FF2B5EF4-FFF2-40B4-BE49-F238E27FC236}">
                <a16:creationId xmlns:a16="http://schemas.microsoft.com/office/drawing/2014/main" id="{476ED5AB-A67F-C99C-FBED-6B782DC5B977}"/>
              </a:ext>
            </a:extLst>
          </p:cNvPr>
          <p:cNvSpPr/>
          <p:nvPr/>
        </p:nvSpPr>
        <p:spPr>
          <a:xfrm>
            <a:off x="4334665" y="3577982"/>
            <a:ext cx="3079166" cy="548640"/>
          </a:xfrm>
          <a:prstGeom prst="rect">
            <a:avLst/>
          </a:prstGeom>
          <a:noFill/>
          <a:ln/>
        </p:spPr>
        <p:txBody>
          <a:bodyPr wrap="square" rtlCol="0" anchor="ctr"/>
          <a:lstStyle/>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Evaluate credit risk</a:t>
            </a:r>
            <a:endParaRPr lang="en-US" dirty="0">
              <a:latin typeface="Arial" panose="020B0604020202020204" pitchFamily="34" charset="0"/>
              <a:cs typeface="Arial" panose="020B0604020202020204" pitchFamily="34" charset="0"/>
            </a:endParaRPr>
          </a:p>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and repayment ability</a:t>
            </a:r>
            <a:endParaRPr lang="en-US" dirty="0">
              <a:latin typeface="Arial" panose="020B0604020202020204" pitchFamily="34" charset="0"/>
              <a:cs typeface="Arial" panose="020B0604020202020204" pitchFamily="34" charset="0"/>
            </a:endParaRPr>
          </a:p>
        </p:txBody>
      </p:sp>
      <p:sp>
        <p:nvSpPr>
          <p:cNvPr id="18" name="Shape 11">
            <a:extLst>
              <a:ext uri="{FF2B5EF4-FFF2-40B4-BE49-F238E27FC236}">
                <a16:creationId xmlns:a16="http://schemas.microsoft.com/office/drawing/2014/main" id="{46F76878-6187-51FE-4DCB-91D17994B972}"/>
              </a:ext>
            </a:extLst>
          </p:cNvPr>
          <p:cNvSpPr/>
          <p:nvPr/>
        </p:nvSpPr>
        <p:spPr>
          <a:xfrm>
            <a:off x="7883359" y="3171122"/>
            <a:ext cx="3079166" cy="1005840"/>
          </a:xfrm>
          <a:prstGeom prst="rect">
            <a:avLst/>
          </a:prstGeom>
          <a:solidFill>
            <a:srgbClr val="FFFFFF"/>
          </a:solidFill>
          <a:ln w="25400">
            <a:solidFill>
              <a:srgbClr val="F9731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9" name="Text 12">
            <a:extLst>
              <a:ext uri="{FF2B5EF4-FFF2-40B4-BE49-F238E27FC236}">
                <a16:creationId xmlns:a16="http://schemas.microsoft.com/office/drawing/2014/main" id="{738E2D2B-9C63-3302-0441-23BF96989A74}"/>
              </a:ext>
            </a:extLst>
          </p:cNvPr>
          <p:cNvSpPr/>
          <p:nvPr/>
        </p:nvSpPr>
        <p:spPr>
          <a:xfrm>
            <a:off x="7883359" y="3216842"/>
            <a:ext cx="3079166" cy="36576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Managers</a:t>
            </a:r>
            <a:endParaRPr lang="en-US" dirty="0">
              <a:latin typeface="Arial" panose="020B0604020202020204" pitchFamily="34" charset="0"/>
              <a:cs typeface="Arial" panose="020B0604020202020204" pitchFamily="34" charset="0"/>
            </a:endParaRPr>
          </a:p>
        </p:txBody>
      </p:sp>
      <p:sp>
        <p:nvSpPr>
          <p:cNvPr id="20" name="Text 13">
            <a:extLst>
              <a:ext uri="{FF2B5EF4-FFF2-40B4-BE49-F238E27FC236}">
                <a16:creationId xmlns:a16="http://schemas.microsoft.com/office/drawing/2014/main" id="{6B49459F-1691-AA88-2BAD-420437079929}"/>
              </a:ext>
            </a:extLst>
          </p:cNvPr>
          <p:cNvSpPr/>
          <p:nvPr/>
        </p:nvSpPr>
        <p:spPr>
          <a:xfrm>
            <a:off x="7883359" y="3582602"/>
            <a:ext cx="3079166" cy="548640"/>
          </a:xfrm>
          <a:prstGeom prst="rect">
            <a:avLst/>
          </a:prstGeom>
          <a:noFill/>
          <a:ln/>
        </p:spPr>
        <p:txBody>
          <a:bodyPr wrap="square" rtlCol="0" anchor="ctr"/>
          <a:lstStyle/>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Monitor performance</a:t>
            </a:r>
            <a:endParaRPr lang="en-US" dirty="0">
              <a:latin typeface="Arial" panose="020B0604020202020204" pitchFamily="34" charset="0"/>
              <a:cs typeface="Arial" panose="020B0604020202020204" pitchFamily="34" charset="0"/>
            </a:endParaRPr>
          </a:p>
          <a:p>
            <a:pPr marL="0" indent="0" algn="ctr">
              <a:buNone/>
            </a:pPr>
            <a:r>
              <a:rPr lang="en-US" dirty="0">
                <a:solidFill>
                  <a:srgbClr val="1F2937"/>
                </a:solidFill>
                <a:latin typeface="Arial" panose="020B0604020202020204" pitchFamily="34" charset="0"/>
                <a:ea typeface="Calibri" pitchFamily="34" charset="-122"/>
                <a:cs typeface="Arial" panose="020B0604020202020204" pitchFamily="34" charset="0"/>
              </a:rPr>
              <a:t>and make decisions</a:t>
            </a:r>
            <a:endParaRPr lang="en-US" dirty="0">
              <a:latin typeface="Arial" panose="020B0604020202020204" pitchFamily="34" charset="0"/>
              <a:cs typeface="Arial" panose="020B0604020202020204" pitchFamily="34" charset="0"/>
            </a:endParaRPr>
          </a:p>
        </p:txBody>
      </p:sp>
      <p:sp>
        <p:nvSpPr>
          <p:cNvPr id="21" name="Text 14">
            <a:extLst>
              <a:ext uri="{FF2B5EF4-FFF2-40B4-BE49-F238E27FC236}">
                <a16:creationId xmlns:a16="http://schemas.microsoft.com/office/drawing/2014/main" id="{821F063C-4D37-A78B-C7E7-369B48BC806F}"/>
              </a:ext>
            </a:extLst>
          </p:cNvPr>
          <p:cNvSpPr/>
          <p:nvPr/>
        </p:nvSpPr>
        <p:spPr>
          <a:xfrm>
            <a:off x="785971" y="4494941"/>
            <a:ext cx="8229600" cy="365760"/>
          </a:xfrm>
          <a:prstGeom prst="rect">
            <a:avLst/>
          </a:prstGeom>
          <a:noFill/>
          <a:ln/>
        </p:spPr>
        <p:txBody>
          <a:bodyPr wrap="square" rtlCol="0" anchor="ctr"/>
          <a:lstStyle/>
          <a:p>
            <a:pPr marL="0" indent="0">
              <a:buNone/>
            </a:pPr>
            <a:r>
              <a:rPr lang="en-US" sz="2000" b="1" dirty="0">
                <a:solidFill>
                  <a:srgbClr val="1E3A5F"/>
                </a:solidFill>
                <a:latin typeface="Arial" panose="020B0604020202020204" pitchFamily="34" charset="0"/>
                <a:ea typeface="Calibri" pitchFamily="34" charset="-122"/>
                <a:cs typeface="Arial" panose="020B0604020202020204" pitchFamily="34" charset="0"/>
              </a:rPr>
              <a:t>Before Analyzing — Understand the Business Context</a:t>
            </a:r>
            <a:endParaRPr lang="en-US" sz="2000" dirty="0">
              <a:latin typeface="Arial" panose="020B0604020202020204" pitchFamily="34" charset="0"/>
              <a:cs typeface="Arial" panose="020B0604020202020204" pitchFamily="34" charset="0"/>
            </a:endParaRPr>
          </a:p>
        </p:txBody>
      </p:sp>
      <p:sp>
        <p:nvSpPr>
          <p:cNvPr id="22" name="Shape 15">
            <a:extLst>
              <a:ext uri="{FF2B5EF4-FFF2-40B4-BE49-F238E27FC236}">
                <a16:creationId xmlns:a16="http://schemas.microsoft.com/office/drawing/2014/main" id="{B18500B3-0BBB-78D5-68F4-D1B259D356EF}"/>
              </a:ext>
            </a:extLst>
          </p:cNvPr>
          <p:cNvSpPr/>
          <p:nvPr/>
        </p:nvSpPr>
        <p:spPr>
          <a:xfrm>
            <a:off x="796241" y="4860701"/>
            <a:ext cx="10166283" cy="1711668"/>
          </a:xfrm>
          <a:prstGeom prst="rect">
            <a:avLst/>
          </a:prstGeom>
          <a:solidFill>
            <a:srgbClr val="F3F4F6"/>
          </a:solidFill>
          <a:ln/>
        </p:spPr>
        <p:txBody>
          <a:bodyPr/>
          <a:lstStyle/>
          <a:p>
            <a:endParaRPr lang="en-US" sz="2400">
              <a:latin typeface="Arial" panose="020B0604020202020204" pitchFamily="34" charset="0"/>
              <a:cs typeface="Arial" panose="020B0604020202020204" pitchFamily="34" charset="0"/>
            </a:endParaRPr>
          </a:p>
        </p:txBody>
      </p:sp>
      <p:sp>
        <p:nvSpPr>
          <p:cNvPr id="23" name="Text 16">
            <a:extLst>
              <a:ext uri="{FF2B5EF4-FFF2-40B4-BE49-F238E27FC236}">
                <a16:creationId xmlns:a16="http://schemas.microsoft.com/office/drawing/2014/main" id="{73B6A0EB-BA00-D1A8-4B0A-F16E726A616F}"/>
              </a:ext>
            </a:extLst>
          </p:cNvPr>
          <p:cNvSpPr/>
          <p:nvPr/>
        </p:nvSpPr>
        <p:spPr>
          <a:xfrm>
            <a:off x="979122" y="5195639"/>
            <a:ext cx="7772400" cy="984785"/>
          </a:xfrm>
          <a:prstGeom prst="rect">
            <a:avLst/>
          </a:prstGeom>
          <a:noFill/>
          <a:ln/>
        </p:spPr>
        <p:txBody>
          <a:bodyPr wrap="square" rtlCol="0" anchor="ctr"/>
          <a:lstStyle/>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Life cycle stage: </a:t>
            </a:r>
            <a:r>
              <a:rPr lang="en-US" dirty="0">
                <a:solidFill>
                  <a:srgbClr val="1F2937"/>
                </a:solidFill>
                <a:latin typeface="Arial" panose="020B0604020202020204" pitchFamily="34" charset="0"/>
                <a:ea typeface="Calibri" pitchFamily="34" charset="-122"/>
                <a:cs typeface="Arial" panose="020B0604020202020204" pitchFamily="34" charset="0"/>
              </a:rPr>
              <a:t>Start-up, growth, or mature?</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Competitive position: </a:t>
            </a:r>
            <a:r>
              <a:rPr lang="en-US" dirty="0">
                <a:solidFill>
                  <a:srgbClr val="1F2937"/>
                </a:solidFill>
                <a:latin typeface="Arial" panose="020B0604020202020204" pitchFamily="34" charset="0"/>
                <a:ea typeface="Calibri" pitchFamily="34" charset="-122"/>
                <a:cs typeface="Arial" panose="020B0604020202020204" pitchFamily="34" charset="0"/>
              </a:rPr>
              <a:t>How does it compare to rivals?</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Capital structure: </a:t>
            </a:r>
            <a:r>
              <a:rPr lang="en-US" dirty="0">
                <a:solidFill>
                  <a:srgbClr val="1F2937"/>
                </a:solidFill>
                <a:latin typeface="Arial" panose="020B0604020202020204" pitchFamily="34" charset="0"/>
                <a:ea typeface="Calibri" pitchFamily="34" charset="-122"/>
                <a:cs typeface="Arial" panose="020B0604020202020204" pitchFamily="34" charset="0"/>
              </a:rPr>
              <a:t>Reliance on debt vs. equity?</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Regulatory environment: </a:t>
            </a:r>
            <a:r>
              <a:rPr lang="en-US" dirty="0">
                <a:solidFill>
                  <a:srgbClr val="1F2937"/>
                </a:solidFill>
                <a:latin typeface="Arial" panose="020B0604020202020204" pitchFamily="34" charset="0"/>
                <a:ea typeface="Calibri" pitchFamily="34" charset="-122"/>
                <a:cs typeface="Arial" panose="020B0604020202020204" pitchFamily="34" charset="0"/>
              </a:rPr>
              <a:t>Laws affecting operations?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76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Analyst's Checklist</a:t>
            </a:r>
          </a:p>
        </p:txBody>
      </p:sp>
      <p:sp>
        <p:nvSpPr>
          <p:cNvPr id="447" name="Card 448"/>
          <p:cNvSpPr/>
          <p:nvPr/>
        </p:nvSpPr>
        <p:spPr>
          <a:xfrm>
            <a:off x="786384" y="2103120"/>
            <a:ext cx="2379726" cy="2103120"/>
          </a:xfrm>
          <a:prstGeom prst="rect">
            <a:avLst/>
          </a:prstGeom>
          <a:solidFill>
            <a:srgbClr val="EFF6FF"/>
          </a:solidFill>
          <a:ln w="25400">
            <a:solidFill>
              <a:srgbClr val="3B82F6"/>
            </a:solidFill>
            <a:prstDash val="solid"/>
          </a:ln>
        </p:spPr>
        <p:txBody>
          <a:bodyPr/>
          <a:lstStyle/>
          <a:p>
            <a:endParaRPr lang="en-US" sz="2400"/>
          </a:p>
        </p:txBody>
      </p:sp>
      <p:sp>
        <p:nvSpPr>
          <p:cNvPr id="449" name="Card 450"/>
          <p:cNvSpPr/>
          <p:nvPr/>
        </p:nvSpPr>
        <p:spPr>
          <a:xfrm>
            <a:off x="813816" y="2130552"/>
            <a:ext cx="2324862" cy="310896"/>
          </a:xfrm>
          <a:prstGeom prst="rect">
            <a:avLst/>
          </a:prstGeom>
          <a:solidFill>
            <a:srgbClr val="3B82F6"/>
          </a:solidFill>
        </p:spPr>
        <p:txBody>
          <a:bodyPr/>
          <a:lstStyle/>
          <a:p>
            <a:endParaRPr lang="en-US" sz="2400"/>
          </a:p>
        </p:txBody>
      </p:sp>
      <p:sp>
        <p:nvSpPr>
          <p:cNvPr id="451" name="Text 452"/>
          <p:cNvSpPr txBox="1"/>
          <p:nvPr/>
        </p:nvSpPr>
        <p:spPr>
          <a:xfrm>
            <a:off x="813816"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Distinguish</a:t>
            </a:r>
          </a:p>
        </p:txBody>
      </p:sp>
      <p:sp>
        <p:nvSpPr>
          <p:cNvPr id="453" name="Text 454"/>
          <p:cNvSpPr txBox="1"/>
          <p:nvPr/>
        </p:nvSpPr>
        <p:spPr>
          <a:xfrm>
            <a:off x="950976" y="2505456"/>
            <a:ext cx="2050542" cy="16276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Separate operating (value creation) from nonoperating (financing).</a:t>
            </a:r>
          </a:p>
        </p:txBody>
      </p:sp>
      <p:sp>
        <p:nvSpPr>
          <p:cNvPr id="455" name="Card 456"/>
          <p:cNvSpPr/>
          <p:nvPr/>
        </p:nvSpPr>
        <p:spPr>
          <a:xfrm>
            <a:off x="1738503" y="1481328"/>
            <a:ext cx="475488" cy="475488"/>
          </a:xfrm>
          <a:prstGeom prst="ellipse">
            <a:avLst/>
          </a:prstGeom>
          <a:solidFill>
            <a:srgbClr val="3B82F6"/>
          </a:solidFill>
        </p:spPr>
        <p:txBody>
          <a:bodyPr/>
          <a:lstStyle/>
          <a:p>
            <a:endParaRPr lang="en-US" sz="2400"/>
          </a:p>
        </p:txBody>
      </p:sp>
      <p:sp>
        <p:nvSpPr>
          <p:cNvPr id="457" name="Text 458"/>
          <p:cNvSpPr txBox="1"/>
          <p:nvPr/>
        </p:nvSpPr>
        <p:spPr>
          <a:xfrm>
            <a:off x="1738503"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1</a:t>
            </a:r>
          </a:p>
        </p:txBody>
      </p:sp>
      <p:sp>
        <p:nvSpPr>
          <p:cNvPr id="459" name="Card 460"/>
          <p:cNvSpPr/>
          <p:nvPr/>
        </p:nvSpPr>
        <p:spPr>
          <a:xfrm>
            <a:off x="3385566" y="2103120"/>
            <a:ext cx="2379726" cy="2103120"/>
          </a:xfrm>
          <a:prstGeom prst="rect">
            <a:avLst/>
          </a:prstGeom>
          <a:solidFill>
            <a:srgbClr val="F0FDF4"/>
          </a:solidFill>
          <a:ln w="25400">
            <a:solidFill>
              <a:srgbClr val="16A34A"/>
            </a:solidFill>
            <a:prstDash val="solid"/>
          </a:ln>
        </p:spPr>
        <p:txBody>
          <a:bodyPr/>
          <a:lstStyle/>
          <a:p>
            <a:endParaRPr lang="en-US" sz="2400"/>
          </a:p>
        </p:txBody>
      </p:sp>
      <p:sp>
        <p:nvSpPr>
          <p:cNvPr id="461" name="Card 462"/>
          <p:cNvSpPr/>
          <p:nvPr/>
        </p:nvSpPr>
        <p:spPr>
          <a:xfrm>
            <a:off x="3412998" y="2130552"/>
            <a:ext cx="2324862" cy="310896"/>
          </a:xfrm>
          <a:prstGeom prst="rect">
            <a:avLst/>
          </a:prstGeom>
          <a:solidFill>
            <a:srgbClr val="16A34A"/>
          </a:solidFill>
        </p:spPr>
        <p:txBody>
          <a:bodyPr/>
          <a:lstStyle/>
          <a:p>
            <a:endParaRPr lang="en-US" sz="2400"/>
          </a:p>
        </p:txBody>
      </p:sp>
      <p:sp>
        <p:nvSpPr>
          <p:cNvPr id="463" name="Text 464"/>
          <p:cNvSpPr txBox="1"/>
          <p:nvPr/>
        </p:nvSpPr>
        <p:spPr>
          <a:xfrm>
            <a:off x="3412998"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 Income</a:t>
            </a:r>
          </a:p>
        </p:txBody>
      </p:sp>
      <p:sp>
        <p:nvSpPr>
          <p:cNvPr id="465" name="Text 466"/>
          <p:cNvSpPr txBox="1"/>
          <p:nvPr/>
        </p:nvSpPr>
        <p:spPr>
          <a:xfrm>
            <a:off x="3550158" y="2505456"/>
            <a:ext cx="2050542" cy="16276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Convert Net Income to NOPAT by removing interest and investment noise.</a:t>
            </a:r>
          </a:p>
        </p:txBody>
      </p:sp>
      <p:sp>
        <p:nvSpPr>
          <p:cNvPr id="467" name="Card 468"/>
          <p:cNvSpPr/>
          <p:nvPr/>
        </p:nvSpPr>
        <p:spPr>
          <a:xfrm>
            <a:off x="4337685" y="1481328"/>
            <a:ext cx="475488" cy="475488"/>
          </a:xfrm>
          <a:prstGeom prst="ellipse">
            <a:avLst/>
          </a:prstGeom>
          <a:solidFill>
            <a:srgbClr val="16A34A"/>
          </a:solidFill>
        </p:spPr>
        <p:txBody>
          <a:bodyPr/>
          <a:lstStyle/>
          <a:p>
            <a:endParaRPr lang="en-US" sz="2400"/>
          </a:p>
        </p:txBody>
      </p:sp>
      <p:sp>
        <p:nvSpPr>
          <p:cNvPr id="469" name="Text 470"/>
          <p:cNvSpPr txBox="1"/>
          <p:nvPr/>
        </p:nvSpPr>
        <p:spPr>
          <a:xfrm>
            <a:off x="4337685"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2</a:t>
            </a:r>
          </a:p>
        </p:txBody>
      </p:sp>
      <p:sp>
        <p:nvSpPr>
          <p:cNvPr id="471" name="Card 472"/>
          <p:cNvSpPr/>
          <p:nvPr/>
        </p:nvSpPr>
        <p:spPr>
          <a:xfrm>
            <a:off x="5984748" y="2103120"/>
            <a:ext cx="2379726" cy="2103120"/>
          </a:xfrm>
          <a:prstGeom prst="rect">
            <a:avLst/>
          </a:prstGeom>
          <a:solidFill>
            <a:srgbClr val="FFF7ED"/>
          </a:solidFill>
          <a:ln w="25400">
            <a:solidFill>
              <a:srgbClr val="F97316"/>
            </a:solidFill>
            <a:prstDash val="solid"/>
          </a:ln>
        </p:spPr>
        <p:txBody>
          <a:bodyPr/>
          <a:lstStyle/>
          <a:p>
            <a:endParaRPr lang="en-US" sz="2400"/>
          </a:p>
        </p:txBody>
      </p:sp>
      <p:sp>
        <p:nvSpPr>
          <p:cNvPr id="473" name="Card 474"/>
          <p:cNvSpPr/>
          <p:nvPr/>
        </p:nvSpPr>
        <p:spPr>
          <a:xfrm>
            <a:off x="6012180" y="2130552"/>
            <a:ext cx="2324862" cy="310896"/>
          </a:xfrm>
          <a:prstGeom prst="rect">
            <a:avLst/>
          </a:prstGeom>
          <a:solidFill>
            <a:srgbClr val="F97316"/>
          </a:solidFill>
        </p:spPr>
        <p:txBody>
          <a:bodyPr/>
          <a:lstStyle/>
          <a:p>
            <a:endParaRPr lang="en-US" sz="2400"/>
          </a:p>
        </p:txBody>
      </p:sp>
      <p:sp>
        <p:nvSpPr>
          <p:cNvPr id="475" name="Text 476"/>
          <p:cNvSpPr txBox="1"/>
          <p:nvPr/>
        </p:nvSpPr>
        <p:spPr>
          <a:xfrm>
            <a:off x="6012180"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 Capital</a:t>
            </a:r>
          </a:p>
        </p:txBody>
      </p:sp>
      <p:sp>
        <p:nvSpPr>
          <p:cNvPr id="477" name="Text 478"/>
          <p:cNvSpPr txBox="1"/>
          <p:nvPr/>
        </p:nvSpPr>
        <p:spPr>
          <a:xfrm>
            <a:off x="6149340" y="2505456"/>
            <a:ext cx="2050542" cy="16276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Convert Total Assets to NOA by isolating working capital and PP&amp;E.</a:t>
            </a:r>
          </a:p>
        </p:txBody>
      </p:sp>
      <p:sp>
        <p:nvSpPr>
          <p:cNvPr id="479" name="Card 480"/>
          <p:cNvSpPr/>
          <p:nvPr/>
        </p:nvSpPr>
        <p:spPr>
          <a:xfrm>
            <a:off x="6936867" y="1481328"/>
            <a:ext cx="475488" cy="475488"/>
          </a:xfrm>
          <a:prstGeom prst="ellipse">
            <a:avLst/>
          </a:prstGeom>
          <a:solidFill>
            <a:srgbClr val="F97316"/>
          </a:solidFill>
        </p:spPr>
        <p:txBody>
          <a:bodyPr/>
          <a:lstStyle/>
          <a:p>
            <a:endParaRPr lang="en-US" sz="2400"/>
          </a:p>
        </p:txBody>
      </p:sp>
      <p:sp>
        <p:nvSpPr>
          <p:cNvPr id="481" name="Text 482"/>
          <p:cNvSpPr txBox="1"/>
          <p:nvPr/>
        </p:nvSpPr>
        <p:spPr>
          <a:xfrm>
            <a:off x="6936867"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3</a:t>
            </a:r>
          </a:p>
        </p:txBody>
      </p:sp>
      <p:sp>
        <p:nvSpPr>
          <p:cNvPr id="483" name="Card 484"/>
          <p:cNvSpPr/>
          <p:nvPr/>
        </p:nvSpPr>
        <p:spPr>
          <a:xfrm>
            <a:off x="8583930" y="2103120"/>
            <a:ext cx="2379726" cy="2103120"/>
          </a:xfrm>
          <a:prstGeom prst="rect">
            <a:avLst/>
          </a:prstGeom>
          <a:solidFill>
            <a:srgbClr val="F0FDFA"/>
          </a:solidFill>
          <a:ln w="25400">
            <a:solidFill>
              <a:srgbClr val="0D9488"/>
            </a:solidFill>
            <a:prstDash val="solid"/>
          </a:ln>
        </p:spPr>
        <p:txBody>
          <a:bodyPr/>
          <a:lstStyle/>
          <a:p>
            <a:endParaRPr lang="en-US" sz="2400"/>
          </a:p>
        </p:txBody>
      </p:sp>
      <p:sp>
        <p:nvSpPr>
          <p:cNvPr id="485" name="Card 486"/>
          <p:cNvSpPr/>
          <p:nvPr/>
        </p:nvSpPr>
        <p:spPr>
          <a:xfrm>
            <a:off x="8611362" y="2130552"/>
            <a:ext cx="2324862" cy="310896"/>
          </a:xfrm>
          <a:prstGeom prst="rect">
            <a:avLst/>
          </a:prstGeom>
          <a:solidFill>
            <a:srgbClr val="0D9488"/>
          </a:solidFill>
        </p:spPr>
        <p:txBody>
          <a:bodyPr/>
          <a:lstStyle/>
          <a:p>
            <a:endParaRPr lang="en-US" sz="2400"/>
          </a:p>
        </p:txBody>
      </p:sp>
      <p:sp>
        <p:nvSpPr>
          <p:cNvPr id="487" name="Text 488"/>
          <p:cNvSpPr txBox="1"/>
          <p:nvPr/>
        </p:nvSpPr>
        <p:spPr>
          <a:xfrm>
            <a:off x="8611362"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Interpret</a:t>
            </a:r>
          </a:p>
        </p:txBody>
      </p:sp>
      <p:sp>
        <p:nvSpPr>
          <p:cNvPr id="489" name="Text 490"/>
          <p:cNvSpPr txBox="1"/>
          <p:nvPr/>
        </p:nvSpPr>
        <p:spPr>
          <a:xfrm>
            <a:off x="8748522" y="2505456"/>
            <a:ext cx="2050542" cy="162763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Use RNOA to judge the business manager; use ROE to judge the capital structure.</a:t>
            </a:r>
          </a:p>
        </p:txBody>
      </p:sp>
      <p:sp>
        <p:nvSpPr>
          <p:cNvPr id="491" name="Card 492"/>
          <p:cNvSpPr/>
          <p:nvPr/>
        </p:nvSpPr>
        <p:spPr>
          <a:xfrm>
            <a:off x="9536049" y="1481328"/>
            <a:ext cx="475488" cy="475488"/>
          </a:xfrm>
          <a:prstGeom prst="ellipse">
            <a:avLst/>
          </a:prstGeom>
          <a:solidFill>
            <a:srgbClr val="0D9488"/>
          </a:solidFill>
        </p:spPr>
        <p:txBody>
          <a:bodyPr/>
          <a:lstStyle/>
          <a:p>
            <a:endParaRPr lang="en-US" sz="2400"/>
          </a:p>
        </p:txBody>
      </p:sp>
      <p:sp>
        <p:nvSpPr>
          <p:cNvPr id="493" name="Text 494"/>
          <p:cNvSpPr txBox="1"/>
          <p:nvPr/>
        </p:nvSpPr>
        <p:spPr>
          <a:xfrm>
            <a:off x="9536049"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4</a:t>
            </a:r>
          </a:p>
        </p:txBody>
      </p:sp>
      <p:sp>
        <p:nvSpPr>
          <p:cNvPr id="495" name="Card 496"/>
          <p:cNvSpPr/>
          <p:nvPr/>
        </p:nvSpPr>
        <p:spPr>
          <a:xfrm>
            <a:off x="786384" y="4572000"/>
            <a:ext cx="10177272" cy="640080"/>
          </a:xfrm>
          <a:prstGeom prst="rect">
            <a:avLst/>
          </a:prstGeom>
          <a:solidFill>
            <a:srgbClr val="F3F4F6"/>
          </a:solidFill>
        </p:spPr>
        <p:txBody>
          <a:bodyPr/>
          <a:lstStyle/>
          <a:p>
            <a:endParaRPr lang="en-US" sz="2400"/>
          </a:p>
        </p:txBody>
      </p:sp>
      <p:sp>
        <p:nvSpPr>
          <p:cNvPr id="497" name="Text 498"/>
          <p:cNvSpPr txBox="1"/>
          <p:nvPr/>
        </p:nvSpPr>
        <p:spPr>
          <a:xfrm>
            <a:off x="969264" y="4572000"/>
            <a:ext cx="9811512" cy="640080"/>
          </a:xfrm>
          <a:prstGeom prst="rect">
            <a:avLst/>
          </a:prstGeom>
          <a:noFill/>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The two questions:  </a:t>
            </a:r>
            <a:r>
              <a:rPr lang="en-US" sz="1600" dirty="0">
                <a:solidFill>
                  <a:srgbClr val="1F2937"/>
                </a:solidFill>
                <a:latin typeface="Arial" panose="020B0604020202020204" pitchFamily="34" charset="0"/>
                <a:ea typeface="Calibri" pitchFamily="34" charset="-122"/>
                <a:cs typeface="Arial" panose="020B0604020202020204" pitchFamily="34" charset="0"/>
              </a:rPr>
              <a:t>RNOA answers “how good is the business?”  ROE answers “how good is the business plus its financing?”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Clarity in Capital</a:t>
            </a:r>
          </a:p>
        </p:txBody>
      </p:sp>
      <p:sp>
        <p:nvSpPr>
          <p:cNvPr id="499" name="Card 500"/>
          <p:cNvSpPr/>
          <p:nvPr/>
        </p:nvSpPr>
        <p:spPr>
          <a:xfrm>
            <a:off x="786384" y="1737360"/>
            <a:ext cx="10177272" cy="1188720"/>
          </a:xfrm>
          <a:prstGeom prst="rect">
            <a:avLst/>
          </a:prstGeom>
          <a:solidFill>
            <a:srgbClr val="1E3A5F"/>
          </a:solidFill>
        </p:spPr>
        <p:txBody>
          <a:bodyPr/>
          <a:lstStyle/>
          <a:p>
            <a:endParaRPr lang="en-US"/>
          </a:p>
        </p:txBody>
      </p:sp>
      <p:sp>
        <p:nvSpPr>
          <p:cNvPr id="501" name="Text 502"/>
          <p:cNvSpPr txBox="1"/>
          <p:nvPr/>
        </p:nvSpPr>
        <p:spPr>
          <a:xfrm>
            <a:off x="786384" y="1737360"/>
            <a:ext cx="10177272" cy="1188720"/>
          </a:xfrm>
          <a:prstGeom prst="rect">
            <a:avLst/>
          </a:prstGeom>
          <a:noFill/>
        </p:spPr>
        <p:txBody>
          <a:bodyPr wrap="square" rtlCol="0" anchor="ctr"/>
          <a:lstStyle/>
          <a:p>
            <a:pPr marL="0" indent="0" algn="ctr">
              <a:buNone/>
            </a:pPr>
            <a:r>
              <a:rPr lang="en-US" sz="2400" b="1" dirty="0">
                <a:solidFill>
                  <a:srgbClr val="FFFFFF"/>
                </a:solidFill>
                <a:latin typeface="Arial" panose="020B0604020202020204" pitchFamily="34" charset="0"/>
                <a:ea typeface="Calibri" pitchFamily="34" charset="-122"/>
                <a:cs typeface="Arial" panose="020B0604020202020204" pitchFamily="34" charset="0"/>
              </a:rPr>
              <a:t>Operating activities are central to value creation.</a:t>
            </a:r>
          </a:p>
        </p:txBody>
      </p:sp>
      <p:sp>
        <p:nvSpPr>
          <p:cNvPr id="503" name="Card 504"/>
          <p:cNvSpPr/>
          <p:nvPr/>
        </p:nvSpPr>
        <p:spPr>
          <a:xfrm>
            <a:off x="786384" y="3154680"/>
            <a:ext cx="10177272" cy="1463040"/>
          </a:xfrm>
          <a:prstGeom prst="rect">
            <a:avLst/>
          </a:prstGeom>
          <a:solidFill>
            <a:srgbClr val="F0FDFA"/>
          </a:solidFill>
          <a:ln w="25400">
            <a:solidFill>
              <a:srgbClr val="0D9488"/>
            </a:solidFill>
            <a:prstDash val="solid"/>
          </a:ln>
        </p:spPr>
        <p:txBody>
          <a:bodyPr/>
          <a:lstStyle/>
          <a:p>
            <a:endParaRPr lang="en-US" sz="2400"/>
          </a:p>
        </p:txBody>
      </p:sp>
      <p:sp>
        <p:nvSpPr>
          <p:cNvPr id="505" name="Card 506"/>
          <p:cNvSpPr/>
          <p:nvPr/>
        </p:nvSpPr>
        <p:spPr>
          <a:xfrm>
            <a:off x="813816" y="3182112"/>
            <a:ext cx="10122408" cy="310896"/>
          </a:xfrm>
          <a:prstGeom prst="rect">
            <a:avLst/>
          </a:prstGeom>
          <a:solidFill>
            <a:srgbClr val="0D9488"/>
          </a:solidFill>
        </p:spPr>
        <p:txBody>
          <a:bodyPr/>
          <a:lstStyle/>
          <a:p>
            <a:endParaRPr lang="en-US" sz="2400"/>
          </a:p>
        </p:txBody>
      </p:sp>
      <p:sp>
        <p:nvSpPr>
          <p:cNvPr id="507" name="Text 508"/>
          <p:cNvSpPr txBox="1"/>
          <p:nvPr/>
        </p:nvSpPr>
        <p:spPr>
          <a:xfrm>
            <a:off x="813816" y="3182112"/>
            <a:ext cx="10122408"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The Payoff</a:t>
            </a:r>
          </a:p>
        </p:txBody>
      </p:sp>
      <p:sp>
        <p:nvSpPr>
          <p:cNvPr id="509" name="Text 510"/>
          <p:cNvSpPr txBox="1"/>
          <p:nvPr/>
        </p:nvSpPr>
        <p:spPr>
          <a:xfrm>
            <a:off x="950976" y="3557016"/>
            <a:ext cx="9848088" cy="98755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By isolating them, we move from simply reading the statements to understanding the business engine.</a:t>
            </a:r>
          </a:p>
        </p:txBody>
      </p:sp>
      <p:sp>
        <p:nvSpPr>
          <p:cNvPr id="511" name="Card 512"/>
          <p:cNvSpPr/>
          <p:nvPr/>
        </p:nvSpPr>
        <p:spPr>
          <a:xfrm>
            <a:off x="786384" y="4846320"/>
            <a:ext cx="3221736" cy="1097280"/>
          </a:xfrm>
          <a:prstGeom prst="rect">
            <a:avLst/>
          </a:prstGeom>
          <a:solidFill>
            <a:srgbClr val="EFF6FF"/>
          </a:solidFill>
          <a:ln w="25400">
            <a:solidFill>
              <a:srgbClr val="3B82F6"/>
            </a:solidFill>
            <a:prstDash val="solid"/>
          </a:ln>
        </p:spPr>
        <p:txBody>
          <a:bodyPr/>
          <a:lstStyle/>
          <a:p>
            <a:endParaRPr lang="en-US" sz="2400"/>
          </a:p>
        </p:txBody>
      </p:sp>
      <p:sp>
        <p:nvSpPr>
          <p:cNvPr id="513" name="Card 514"/>
          <p:cNvSpPr/>
          <p:nvPr/>
        </p:nvSpPr>
        <p:spPr>
          <a:xfrm>
            <a:off x="813816" y="4873752"/>
            <a:ext cx="3166872" cy="310896"/>
          </a:xfrm>
          <a:prstGeom prst="rect">
            <a:avLst/>
          </a:prstGeom>
          <a:solidFill>
            <a:srgbClr val="3B82F6"/>
          </a:solidFill>
        </p:spPr>
        <p:txBody>
          <a:bodyPr/>
          <a:lstStyle/>
          <a:p>
            <a:endParaRPr lang="en-US" sz="2400"/>
          </a:p>
        </p:txBody>
      </p:sp>
      <p:sp>
        <p:nvSpPr>
          <p:cNvPr id="515" name="Text 516"/>
          <p:cNvSpPr txBox="1"/>
          <p:nvPr/>
        </p:nvSpPr>
        <p:spPr>
          <a:xfrm>
            <a:off x="813816"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Distinguish</a:t>
            </a:r>
          </a:p>
        </p:txBody>
      </p:sp>
      <p:sp>
        <p:nvSpPr>
          <p:cNvPr id="517" name="Text 518"/>
          <p:cNvSpPr txBox="1"/>
          <p:nvPr/>
        </p:nvSpPr>
        <p:spPr>
          <a:xfrm>
            <a:off x="950976" y="5248656"/>
            <a:ext cx="2892552" cy="62179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Operating vs. nonoperating</a:t>
            </a:r>
          </a:p>
        </p:txBody>
      </p:sp>
      <p:sp>
        <p:nvSpPr>
          <p:cNvPr id="519" name="Card 520"/>
          <p:cNvSpPr/>
          <p:nvPr/>
        </p:nvSpPr>
        <p:spPr>
          <a:xfrm>
            <a:off x="4264152" y="4846320"/>
            <a:ext cx="3221736" cy="1097280"/>
          </a:xfrm>
          <a:prstGeom prst="rect">
            <a:avLst/>
          </a:prstGeom>
          <a:solidFill>
            <a:srgbClr val="F0FDF4"/>
          </a:solidFill>
          <a:ln w="25400">
            <a:solidFill>
              <a:srgbClr val="16A34A"/>
            </a:solidFill>
            <a:prstDash val="solid"/>
          </a:ln>
        </p:spPr>
        <p:txBody>
          <a:bodyPr/>
          <a:lstStyle/>
          <a:p>
            <a:endParaRPr lang="en-US" sz="2400"/>
          </a:p>
        </p:txBody>
      </p:sp>
      <p:sp>
        <p:nvSpPr>
          <p:cNvPr id="521" name="Card 522"/>
          <p:cNvSpPr/>
          <p:nvPr/>
        </p:nvSpPr>
        <p:spPr>
          <a:xfrm>
            <a:off x="4291584" y="4873752"/>
            <a:ext cx="3166872" cy="310896"/>
          </a:xfrm>
          <a:prstGeom prst="rect">
            <a:avLst/>
          </a:prstGeom>
          <a:solidFill>
            <a:srgbClr val="16A34A"/>
          </a:solidFill>
        </p:spPr>
        <p:txBody>
          <a:bodyPr/>
          <a:lstStyle/>
          <a:p>
            <a:endParaRPr lang="en-US" sz="2400"/>
          </a:p>
        </p:txBody>
      </p:sp>
      <p:sp>
        <p:nvSpPr>
          <p:cNvPr id="523" name="Text 524"/>
          <p:cNvSpPr txBox="1"/>
          <p:nvPr/>
        </p:nvSpPr>
        <p:spPr>
          <a:xfrm>
            <a:off x="4291584"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a:t>
            </a:r>
          </a:p>
        </p:txBody>
      </p:sp>
      <p:sp>
        <p:nvSpPr>
          <p:cNvPr id="525" name="Text 526"/>
          <p:cNvSpPr txBox="1"/>
          <p:nvPr/>
        </p:nvSpPr>
        <p:spPr>
          <a:xfrm>
            <a:off x="4428744" y="5248656"/>
            <a:ext cx="2892552" cy="62179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NOPAT and NOA</a:t>
            </a:r>
          </a:p>
        </p:txBody>
      </p:sp>
      <p:sp>
        <p:nvSpPr>
          <p:cNvPr id="527" name="Card 528"/>
          <p:cNvSpPr/>
          <p:nvPr/>
        </p:nvSpPr>
        <p:spPr>
          <a:xfrm>
            <a:off x="7741920" y="4846320"/>
            <a:ext cx="3221736" cy="1097280"/>
          </a:xfrm>
          <a:prstGeom prst="rect">
            <a:avLst/>
          </a:prstGeom>
          <a:solidFill>
            <a:srgbClr val="FFF7ED"/>
          </a:solidFill>
          <a:ln w="25400">
            <a:solidFill>
              <a:srgbClr val="F97316"/>
            </a:solidFill>
            <a:prstDash val="solid"/>
          </a:ln>
        </p:spPr>
        <p:txBody>
          <a:bodyPr/>
          <a:lstStyle/>
          <a:p>
            <a:endParaRPr lang="en-US" sz="2400"/>
          </a:p>
        </p:txBody>
      </p:sp>
      <p:sp>
        <p:nvSpPr>
          <p:cNvPr id="529" name="Card 530"/>
          <p:cNvSpPr/>
          <p:nvPr/>
        </p:nvSpPr>
        <p:spPr>
          <a:xfrm>
            <a:off x="7769352" y="4873752"/>
            <a:ext cx="3166872" cy="310896"/>
          </a:xfrm>
          <a:prstGeom prst="rect">
            <a:avLst/>
          </a:prstGeom>
          <a:solidFill>
            <a:srgbClr val="F97316"/>
          </a:solidFill>
        </p:spPr>
        <p:txBody>
          <a:bodyPr/>
          <a:lstStyle/>
          <a:p>
            <a:endParaRPr lang="en-US" sz="2400"/>
          </a:p>
        </p:txBody>
      </p:sp>
      <p:sp>
        <p:nvSpPr>
          <p:cNvPr id="531" name="Text 532"/>
          <p:cNvSpPr txBox="1"/>
          <p:nvPr/>
        </p:nvSpPr>
        <p:spPr>
          <a:xfrm>
            <a:off x="7769352"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Interpret</a:t>
            </a:r>
          </a:p>
        </p:txBody>
      </p:sp>
      <p:sp>
        <p:nvSpPr>
          <p:cNvPr id="533" name="Text 534"/>
          <p:cNvSpPr txBox="1"/>
          <p:nvPr/>
        </p:nvSpPr>
        <p:spPr>
          <a:xfrm>
            <a:off x="7906512" y="5248656"/>
            <a:ext cx="2892552" cy="62179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RNOA vs. ROE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68CA-3095-60C1-BAB6-9A8E58A32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0985-46B5-9A4A-5D8B-F14CD5981A2C}"/>
              </a:ext>
            </a:extLst>
          </p:cNvPr>
          <p:cNvSpPr>
            <a:spLocks noGrp="1"/>
          </p:cNvSpPr>
          <p:nvPr>
            <p:ph type="title"/>
          </p:nvPr>
        </p:nvSpPr>
        <p:spPr>
          <a:xfrm>
            <a:off x="609600" y="274638"/>
            <a:ext cx="11074400" cy="1143000"/>
          </a:xfrm>
        </p:spPr>
        <p:txBody>
          <a:bodyPr>
            <a:normAutofit/>
          </a:bodyPr>
          <a:lstStyle/>
          <a:p>
            <a:r>
              <a:rPr lang="en-US" dirty="0"/>
              <a:t>Vertical Analysis – Common-Size Statement</a:t>
            </a:r>
          </a:p>
        </p:txBody>
      </p:sp>
      <p:sp>
        <p:nvSpPr>
          <p:cNvPr id="3" name="Shape 3">
            <a:extLst>
              <a:ext uri="{FF2B5EF4-FFF2-40B4-BE49-F238E27FC236}">
                <a16:creationId xmlns:a16="http://schemas.microsoft.com/office/drawing/2014/main" id="{D3439D43-0F11-DCC1-EEE1-61732630872A}"/>
              </a:ext>
            </a:extLst>
          </p:cNvPr>
          <p:cNvSpPr/>
          <p:nvPr/>
        </p:nvSpPr>
        <p:spPr>
          <a:xfrm>
            <a:off x="640080" y="1487704"/>
            <a:ext cx="10373820" cy="800861"/>
          </a:xfrm>
          <a:prstGeom prst="rect">
            <a:avLst/>
          </a:prstGeom>
          <a:solidFill>
            <a:srgbClr val="EFF6FF"/>
          </a:solidFill>
          <a:ln w="25400">
            <a:solidFill>
              <a:srgbClr val="3B82F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4" name="Text 4">
            <a:extLst>
              <a:ext uri="{FF2B5EF4-FFF2-40B4-BE49-F238E27FC236}">
                <a16:creationId xmlns:a16="http://schemas.microsoft.com/office/drawing/2014/main" id="{BB6878A6-51EE-3D7C-FFC2-DFFB066E2456}"/>
              </a:ext>
            </a:extLst>
          </p:cNvPr>
          <p:cNvSpPr/>
          <p:nvPr/>
        </p:nvSpPr>
        <p:spPr>
          <a:xfrm>
            <a:off x="822959" y="1651063"/>
            <a:ext cx="9836307" cy="457200"/>
          </a:xfrm>
          <a:prstGeom prst="rect">
            <a:avLst/>
          </a:prstGeom>
          <a:noFill/>
          <a:ln/>
        </p:spPr>
        <p:txBody>
          <a:bodyPr wrap="square" rtlCol="0" anchor="ctr"/>
          <a:lstStyle/>
          <a:p>
            <a:pPr marL="0" indent="0">
              <a:buNone/>
            </a:pPr>
            <a:r>
              <a:rPr lang="en-US" sz="2000" dirty="0">
                <a:solidFill>
                  <a:srgbClr val="1F2937"/>
                </a:solidFill>
                <a:latin typeface="Arial" panose="020B0604020202020204" pitchFamily="34" charset="0"/>
                <a:ea typeface="Calibri" pitchFamily="34" charset="-122"/>
                <a:cs typeface="Arial" panose="020B0604020202020204" pitchFamily="34" charset="0"/>
              </a:rPr>
              <a:t>Expresses each line item as </a:t>
            </a:r>
            <a:r>
              <a:rPr lang="en-US" sz="2000" b="1" dirty="0">
                <a:solidFill>
                  <a:srgbClr val="1F2937"/>
                </a:solidFill>
                <a:latin typeface="Arial" panose="020B0604020202020204" pitchFamily="34" charset="0"/>
                <a:ea typeface="Calibri" pitchFamily="34" charset="-122"/>
                <a:cs typeface="Arial" panose="020B0604020202020204" pitchFamily="34" charset="0"/>
              </a:rPr>
              <a:t>a percentage </a:t>
            </a:r>
            <a:r>
              <a:rPr lang="en-US" sz="2000" dirty="0">
                <a:solidFill>
                  <a:srgbClr val="1F2937"/>
                </a:solidFill>
                <a:latin typeface="Arial" panose="020B0604020202020204" pitchFamily="34" charset="0"/>
                <a:ea typeface="Calibri" pitchFamily="34" charset="-122"/>
                <a:cs typeface="Arial" panose="020B0604020202020204" pitchFamily="34" charset="0"/>
              </a:rPr>
              <a:t>of a designated </a:t>
            </a:r>
            <a:r>
              <a:rPr lang="en-US" sz="2000" b="1" dirty="0">
                <a:solidFill>
                  <a:srgbClr val="1F2937"/>
                </a:solidFill>
                <a:latin typeface="Arial" panose="020B0604020202020204" pitchFamily="34" charset="0"/>
                <a:ea typeface="Calibri" pitchFamily="34" charset="-122"/>
                <a:cs typeface="Arial" panose="020B0604020202020204" pitchFamily="34" charset="0"/>
              </a:rPr>
              <a:t>base amount</a:t>
            </a:r>
            <a:endParaRPr lang="en-US" sz="2000" b="1" dirty="0">
              <a:latin typeface="Arial" panose="020B0604020202020204" pitchFamily="34" charset="0"/>
              <a:cs typeface="Arial" panose="020B0604020202020204" pitchFamily="34" charset="0"/>
            </a:endParaRPr>
          </a:p>
        </p:txBody>
      </p:sp>
      <p:sp>
        <p:nvSpPr>
          <p:cNvPr id="5" name="Shape 5">
            <a:extLst>
              <a:ext uri="{FF2B5EF4-FFF2-40B4-BE49-F238E27FC236}">
                <a16:creationId xmlns:a16="http://schemas.microsoft.com/office/drawing/2014/main" id="{93CA0F1F-46A4-FB8E-03DE-FE9E857B58DC}"/>
              </a:ext>
            </a:extLst>
          </p:cNvPr>
          <p:cNvSpPr/>
          <p:nvPr/>
        </p:nvSpPr>
        <p:spPr>
          <a:xfrm>
            <a:off x="640079" y="2503196"/>
            <a:ext cx="4953173" cy="2869683"/>
          </a:xfrm>
          <a:prstGeom prst="rect">
            <a:avLst/>
          </a:prstGeom>
          <a:solidFill>
            <a:srgbClr val="FFFFFF"/>
          </a:solidFill>
          <a:ln w="25400">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6">
            <a:extLst>
              <a:ext uri="{FF2B5EF4-FFF2-40B4-BE49-F238E27FC236}">
                <a16:creationId xmlns:a16="http://schemas.microsoft.com/office/drawing/2014/main" id="{3842689F-9707-80F5-BC1F-A2E164F9CBA3}"/>
              </a:ext>
            </a:extLst>
          </p:cNvPr>
          <p:cNvSpPr/>
          <p:nvPr/>
        </p:nvSpPr>
        <p:spPr>
          <a:xfrm>
            <a:off x="640079" y="2548916"/>
            <a:ext cx="4953173" cy="58698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Income Statement</a:t>
            </a:r>
            <a:endParaRPr lang="en-US" sz="2000" dirty="0">
              <a:latin typeface="Arial" panose="020B0604020202020204" pitchFamily="34" charset="0"/>
              <a:cs typeface="Arial" panose="020B0604020202020204" pitchFamily="34" charset="0"/>
            </a:endParaRPr>
          </a:p>
        </p:txBody>
      </p:sp>
      <p:sp>
        <p:nvSpPr>
          <p:cNvPr id="13" name="Text 7">
            <a:extLst>
              <a:ext uri="{FF2B5EF4-FFF2-40B4-BE49-F238E27FC236}">
                <a16:creationId xmlns:a16="http://schemas.microsoft.com/office/drawing/2014/main" id="{546B3260-1FA3-F990-F7BE-957D003068D4}"/>
              </a:ext>
            </a:extLst>
          </p:cNvPr>
          <p:cNvSpPr/>
          <p:nvPr/>
        </p:nvSpPr>
        <p:spPr>
          <a:xfrm>
            <a:off x="640079" y="3017416"/>
            <a:ext cx="4953173" cy="456541"/>
          </a:xfrm>
          <a:prstGeom prst="rect">
            <a:avLst/>
          </a:prstGeom>
          <a:noFill/>
          <a:ln/>
        </p:spPr>
        <p:txBody>
          <a:bodyPr wrap="square" rtlCol="0" anchor="ctr"/>
          <a:lstStyle/>
          <a:p>
            <a:pPr marL="0" indent="0" algn="ctr">
              <a:buNone/>
            </a:pPr>
            <a:r>
              <a:rPr lang="en-US" b="1" dirty="0">
                <a:solidFill>
                  <a:srgbClr val="1F2937"/>
                </a:solidFill>
                <a:latin typeface="Arial" panose="020B0604020202020204" pitchFamily="34" charset="0"/>
                <a:ea typeface="Calibri" pitchFamily="34" charset="-122"/>
                <a:cs typeface="Arial" panose="020B0604020202020204" pitchFamily="34" charset="0"/>
              </a:rPr>
              <a:t>Base = Net Sales (100%)</a:t>
            </a:r>
            <a:endParaRPr lang="en-US" dirty="0">
              <a:latin typeface="Arial" panose="020B0604020202020204" pitchFamily="34" charset="0"/>
              <a:cs typeface="Arial" panose="020B0604020202020204" pitchFamily="34" charset="0"/>
            </a:endParaRPr>
          </a:p>
        </p:txBody>
      </p:sp>
      <p:sp>
        <p:nvSpPr>
          <p:cNvPr id="14" name="Text 8">
            <a:extLst>
              <a:ext uri="{FF2B5EF4-FFF2-40B4-BE49-F238E27FC236}">
                <a16:creationId xmlns:a16="http://schemas.microsoft.com/office/drawing/2014/main" id="{A950485E-361E-4AF8-E1ED-2ADF6E2F06C8}"/>
              </a:ext>
            </a:extLst>
          </p:cNvPr>
          <p:cNvSpPr/>
          <p:nvPr/>
        </p:nvSpPr>
        <p:spPr>
          <a:xfrm>
            <a:off x="884603" y="3434546"/>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Net Sales</a:t>
            </a:r>
            <a:endParaRPr lang="en-US" sz="1600" dirty="0">
              <a:latin typeface="Arial" panose="020B0604020202020204" pitchFamily="34" charset="0"/>
              <a:cs typeface="Arial" panose="020B0604020202020204" pitchFamily="34" charset="0"/>
            </a:endParaRPr>
          </a:p>
        </p:txBody>
      </p:sp>
      <p:sp>
        <p:nvSpPr>
          <p:cNvPr id="24" name="Text 9">
            <a:extLst>
              <a:ext uri="{FF2B5EF4-FFF2-40B4-BE49-F238E27FC236}">
                <a16:creationId xmlns:a16="http://schemas.microsoft.com/office/drawing/2014/main" id="{0DCCDFF6-B5D6-ED10-1BC4-893C2ABD4E3D}"/>
              </a:ext>
            </a:extLst>
          </p:cNvPr>
          <p:cNvSpPr/>
          <p:nvPr/>
        </p:nvSpPr>
        <p:spPr>
          <a:xfrm>
            <a:off x="3794239" y="3434546"/>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100%</a:t>
            </a:r>
            <a:endParaRPr lang="en-US" sz="1600" dirty="0">
              <a:latin typeface="Arial" panose="020B0604020202020204" pitchFamily="34" charset="0"/>
              <a:cs typeface="Arial" panose="020B0604020202020204" pitchFamily="34" charset="0"/>
            </a:endParaRPr>
          </a:p>
        </p:txBody>
      </p:sp>
      <p:sp>
        <p:nvSpPr>
          <p:cNvPr id="25" name="Text 10">
            <a:extLst>
              <a:ext uri="{FF2B5EF4-FFF2-40B4-BE49-F238E27FC236}">
                <a16:creationId xmlns:a16="http://schemas.microsoft.com/office/drawing/2014/main" id="{82485D9E-9C6E-8D79-394F-DAE53023B9EF}"/>
              </a:ext>
            </a:extLst>
          </p:cNvPr>
          <p:cNvSpPr/>
          <p:nvPr/>
        </p:nvSpPr>
        <p:spPr>
          <a:xfrm>
            <a:off x="884603" y="3743078"/>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COGS</a:t>
            </a:r>
            <a:endParaRPr lang="en-US" sz="1600" dirty="0">
              <a:latin typeface="Arial" panose="020B0604020202020204" pitchFamily="34" charset="0"/>
              <a:cs typeface="Arial" panose="020B0604020202020204" pitchFamily="34" charset="0"/>
            </a:endParaRPr>
          </a:p>
        </p:txBody>
      </p:sp>
      <p:sp>
        <p:nvSpPr>
          <p:cNvPr id="26" name="Text 11">
            <a:extLst>
              <a:ext uri="{FF2B5EF4-FFF2-40B4-BE49-F238E27FC236}">
                <a16:creationId xmlns:a16="http://schemas.microsoft.com/office/drawing/2014/main" id="{27DD1FC5-A18A-8395-D8B5-B833B6F8F5AC}"/>
              </a:ext>
            </a:extLst>
          </p:cNvPr>
          <p:cNvSpPr/>
          <p:nvPr/>
        </p:nvSpPr>
        <p:spPr>
          <a:xfrm>
            <a:off x="3794239" y="3743078"/>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45%</a:t>
            </a:r>
            <a:endParaRPr lang="en-US" sz="1600" dirty="0">
              <a:latin typeface="Arial" panose="020B0604020202020204" pitchFamily="34" charset="0"/>
              <a:cs typeface="Arial" panose="020B0604020202020204" pitchFamily="34" charset="0"/>
            </a:endParaRPr>
          </a:p>
        </p:txBody>
      </p:sp>
      <p:sp>
        <p:nvSpPr>
          <p:cNvPr id="27" name="Text 12">
            <a:extLst>
              <a:ext uri="{FF2B5EF4-FFF2-40B4-BE49-F238E27FC236}">
                <a16:creationId xmlns:a16="http://schemas.microsoft.com/office/drawing/2014/main" id="{E45D853C-257C-CC24-97C0-6DF31EEA5821}"/>
              </a:ext>
            </a:extLst>
          </p:cNvPr>
          <p:cNvSpPr/>
          <p:nvPr/>
        </p:nvSpPr>
        <p:spPr>
          <a:xfrm>
            <a:off x="884603" y="4051610"/>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Gross Profit</a:t>
            </a:r>
            <a:endParaRPr lang="en-US" sz="1600" dirty="0">
              <a:latin typeface="Arial" panose="020B0604020202020204" pitchFamily="34" charset="0"/>
              <a:cs typeface="Arial" panose="020B0604020202020204" pitchFamily="34" charset="0"/>
            </a:endParaRPr>
          </a:p>
        </p:txBody>
      </p:sp>
      <p:sp>
        <p:nvSpPr>
          <p:cNvPr id="28" name="Text 13">
            <a:extLst>
              <a:ext uri="{FF2B5EF4-FFF2-40B4-BE49-F238E27FC236}">
                <a16:creationId xmlns:a16="http://schemas.microsoft.com/office/drawing/2014/main" id="{A56A432A-9623-B268-B32E-CDE0EB8C152B}"/>
              </a:ext>
            </a:extLst>
          </p:cNvPr>
          <p:cNvSpPr/>
          <p:nvPr/>
        </p:nvSpPr>
        <p:spPr>
          <a:xfrm>
            <a:off x="3794239" y="4051610"/>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55%</a:t>
            </a:r>
            <a:endParaRPr lang="en-US" sz="1600" dirty="0">
              <a:latin typeface="Arial" panose="020B0604020202020204" pitchFamily="34" charset="0"/>
              <a:cs typeface="Arial" panose="020B0604020202020204" pitchFamily="34" charset="0"/>
            </a:endParaRPr>
          </a:p>
        </p:txBody>
      </p:sp>
      <p:sp>
        <p:nvSpPr>
          <p:cNvPr id="29" name="Text 14">
            <a:extLst>
              <a:ext uri="{FF2B5EF4-FFF2-40B4-BE49-F238E27FC236}">
                <a16:creationId xmlns:a16="http://schemas.microsoft.com/office/drawing/2014/main" id="{EE7EA6C8-E233-F9F8-E6CE-2A2AE7A92A63}"/>
              </a:ext>
            </a:extLst>
          </p:cNvPr>
          <p:cNvSpPr/>
          <p:nvPr/>
        </p:nvSpPr>
        <p:spPr>
          <a:xfrm>
            <a:off x="884603" y="4360142"/>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Operating Expenses</a:t>
            </a:r>
            <a:endParaRPr lang="en-US" sz="1600" dirty="0">
              <a:latin typeface="Arial" panose="020B0604020202020204" pitchFamily="34" charset="0"/>
              <a:cs typeface="Arial" panose="020B0604020202020204" pitchFamily="34" charset="0"/>
            </a:endParaRPr>
          </a:p>
        </p:txBody>
      </p:sp>
      <p:sp>
        <p:nvSpPr>
          <p:cNvPr id="30" name="Text 15">
            <a:extLst>
              <a:ext uri="{FF2B5EF4-FFF2-40B4-BE49-F238E27FC236}">
                <a16:creationId xmlns:a16="http://schemas.microsoft.com/office/drawing/2014/main" id="{6E2343B7-C0CD-A97A-740E-922587E3993E}"/>
              </a:ext>
            </a:extLst>
          </p:cNvPr>
          <p:cNvSpPr/>
          <p:nvPr/>
        </p:nvSpPr>
        <p:spPr>
          <a:xfrm>
            <a:off x="3794239" y="4360142"/>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35%</a:t>
            </a:r>
            <a:endParaRPr lang="en-US" sz="1600" dirty="0">
              <a:latin typeface="Arial" panose="020B0604020202020204" pitchFamily="34" charset="0"/>
              <a:cs typeface="Arial" panose="020B0604020202020204" pitchFamily="34" charset="0"/>
            </a:endParaRPr>
          </a:p>
        </p:txBody>
      </p:sp>
      <p:sp>
        <p:nvSpPr>
          <p:cNvPr id="31" name="Text 16">
            <a:extLst>
              <a:ext uri="{FF2B5EF4-FFF2-40B4-BE49-F238E27FC236}">
                <a16:creationId xmlns:a16="http://schemas.microsoft.com/office/drawing/2014/main" id="{685048CF-AD51-7219-3F92-C534907722C4}"/>
              </a:ext>
            </a:extLst>
          </p:cNvPr>
          <p:cNvSpPr/>
          <p:nvPr/>
        </p:nvSpPr>
        <p:spPr>
          <a:xfrm>
            <a:off x="884603" y="4668674"/>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Net Income</a:t>
            </a:r>
            <a:endParaRPr lang="en-US" sz="1600" dirty="0">
              <a:latin typeface="Arial" panose="020B0604020202020204" pitchFamily="34" charset="0"/>
              <a:cs typeface="Arial" panose="020B0604020202020204" pitchFamily="34" charset="0"/>
            </a:endParaRPr>
          </a:p>
        </p:txBody>
      </p:sp>
      <p:sp>
        <p:nvSpPr>
          <p:cNvPr id="32" name="Text 17">
            <a:extLst>
              <a:ext uri="{FF2B5EF4-FFF2-40B4-BE49-F238E27FC236}">
                <a16:creationId xmlns:a16="http://schemas.microsoft.com/office/drawing/2014/main" id="{E09853F8-42A7-3677-7096-ED30EB9C982F}"/>
              </a:ext>
            </a:extLst>
          </p:cNvPr>
          <p:cNvSpPr/>
          <p:nvPr/>
        </p:nvSpPr>
        <p:spPr>
          <a:xfrm>
            <a:off x="3794239" y="4668674"/>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12%</a:t>
            </a:r>
            <a:endParaRPr lang="en-US" sz="1600" dirty="0">
              <a:latin typeface="Arial" panose="020B0604020202020204" pitchFamily="34" charset="0"/>
              <a:cs typeface="Arial" panose="020B0604020202020204" pitchFamily="34" charset="0"/>
            </a:endParaRPr>
          </a:p>
        </p:txBody>
      </p:sp>
      <p:sp>
        <p:nvSpPr>
          <p:cNvPr id="33" name="Shape 18">
            <a:extLst>
              <a:ext uri="{FF2B5EF4-FFF2-40B4-BE49-F238E27FC236}">
                <a16:creationId xmlns:a16="http://schemas.microsoft.com/office/drawing/2014/main" id="{E5F2E64F-A945-FEBC-76EB-C0F4A8731787}"/>
              </a:ext>
            </a:extLst>
          </p:cNvPr>
          <p:cNvSpPr/>
          <p:nvPr/>
        </p:nvSpPr>
        <p:spPr>
          <a:xfrm>
            <a:off x="6060725" y="2503196"/>
            <a:ext cx="4953173" cy="2869683"/>
          </a:xfrm>
          <a:prstGeom prst="rect">
            <a:avLst/>
          </a:prstGeom>
          <a:solidFill>
            <a:srgbClr val="FFFFFF"/>
          </a:solidFill>
          <a:ln w="25400">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34" name="Text 19">
            <a:extLst>
              <a:ext uri="{FF2B5EF4-FFF2-40B4-BE49-F238E27FC236}">
                <a16:creationId xmlns:a16="http://schemas.microsoft.com/office/drawing/2014/main" id="{CB22E086-EB53-CC10-2428-FE8D323626AF}"/>
              </a:ext>
            </a:extLst>
          </p:cNvPr>
          <p:cNvSpPr/>
          <p:nvPr/>
        </p:nvSpPr>
        <p:spPr>
          <a:xfrm>
            <a:off x="6060725" y="2548916"/>
            <a:ext cx="4953173" cy="58698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Balance Sheet</a:t>
            </a:r>
            <a:endParaRPr lang="en-US" sz="2000" dirty="0">
              <a:latin typeface="Arial" panose="020B0604020202020204" pitchFamily="34" charset="0"/>
              <a:cs typeface="Arial" panose="020B0604020202020204" pitchFamily="34" charset="0"/>
            </a:endParaRPr>
          </a:p>
        </p:txBody>
      </p:sp>
      <p:sp>
        <p:nvSpPr>
          <p:cNvPr id="35" name="Text 20">
            <a:extLst>
              <a:ext uri="{FF2B5EF4-FFF2-40B4-BE49-F238E27FC236}">
                <a16:creationId xmlns:a16="http://schemas.microsoft.com/office/drawing/2014/main" id="{4838BF8D-021C-41FD-B547-8BF062607851}"/>
              </a:ext>
            </a:extLst>
          </p:cNvPr>
          <p:cNvSpPr/>
          <p:nvPr/>
        </p:nvSpPr>
        <p:spPr>
          <a:xfrm>
            <a:off x="6060725" y="3017416"/>
            <a:ext cx="4953173" cy="456541"/>
          </a:xfrm>
          <a:prstGeom prst="rect">
            <a:avLst/>
          </a:prstGeom>
          <a:noFill/>
          <a:ln/>
        </p:spPr>
        <p:txBody>
          <a:bodyPr wrap="square" rtlCol="0" anchor="ctr"/>
          <a:lstStyle/>
          <a:p>
            <a:pPr marL="0" indent="0" algn="ctr">
              <a:buNone/>
            </a:pPr>
            <a:r>
              <a:rPr lang="en-US" b="1" dirty="0">
                <a:solidFill>
                  <a:srgbClr val="1F2937"/>
                </a:solidFill>
                <a:latin typeface="Arial" panose="020B0604020202020204" pitchFamily="34" charset="0"/>
                <a:ea typeface="Calibri" pitchFamily="34" charset="-122"/>
                <a:cs typeface="Arial" panose="020B0604020202020204" pitchFamily="34" charset="0"/>
              </a:rPr>
              <a:t>Base = Total Assets (100%)</a:t>
            </a:r>
            <a:endParaRPr lang="en-US" dirty="0">
              <a:latin typeface="Arial" panose="020B0604020202020204" pitchFamily="34" charset="0"/>
              <a:cs typeface="Arial" panose="020B0604020202020204" pitchFamily="34" charset="0"/>
            </a:endParaRPr>
          </a:p>
        </p:txBody>
      </p:sp>
      <p:sp>
        <p:nvSpPr>
          <p:cNvPr id="36" name="Text 21">
            <a:extLst>
              <a:ext uri="{FF2B5EF4-FFF2-40B4-BE49-F238E27FC236}">
                <a16:creationId xmlns:a16="http://schemas.microsoft.com/office/drawing/2014/main" id="{ADD0DD73-E18B-0864-C610-39BE5D0A1433}"/>
              </a:ext>
            </a:extLst>
          </p:cNvPr>
          <p:cNvSpPr/>
          <p:nvPr/>
        </p:nvSpPr>
        <p:spPr>
          <a:xfrm>
            <a:off x="6305249" y="3434546"/>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Cash</a:t>
            </a:r>
            <a:endParaRPr lang="en-US" sz="1600" dirty="0">
              <a:latin typeface="Arial" panose="020B0604020202020204" pitchFamily="34" charset="0"/>
              <a:cs typeface="Arial" panose="020B0604020202020204" pitchFamily="34" charset="0"/>
            </a:endParaRPr>
          </a:p>
        </p:txBody>
      </p:sp>
      <p:sp>
        <p:nvSpPr>
          <p:cNvPr id="37" name="Text 22">
            <a:extLst>
              <a:ext uri="{FF2B5EF4-FFF2-40B4-BE49-F238E27FC236}">
                <a16:creationId xmlns:a16="http://schemas.microsoft.com/office/drawing/2014/main" id="{C9C7A205-5D98-EC64-A6AF-395DAC04CD1F}"/>
              </a:ext>
            </a:extLst>
          </p:cNvPr>
          <p:cNvSpPr/>
          <p:nvPr/>
        </p:nvSpPr>
        <p:spPr>
          <a:xfrm>
            <a:off x="9255983" y="3434546"/>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15%</a:t>
            </a:r>
            <a:endParaRPr lang="en-US" sz="1600" dirty="0">
              <a:latin typeface="Arial" panose="020B0604020202020204" pitchFamily="34" charset="0"/>
              <a:cs typeface="Arial" panose="020B0604020202020204" pitchFamily="34" charset="0"/>
            </a:endParaRPr>
          </a:p>
        </p:txBody>
      </p:sp>
      <p:sp>
        <p:nvSpPr>
          <p:cNvPr id="38" name="Text 23">
            <a:extLst>
              <a:ext uri="{FF2B5EF4-FFF2-40B4-BE49-F238E27FC236}">
                <a16:creationId xmlns:a16="http://schemas.microsoft.com/office/drawing/2014/main" id="{747DE78D-CF89-D81E-6C76-E5DF3B4823AE}"/>
              </a:ext>
            </a:extLst>
          </p:cNvPr>
          <p:cNvSpPr/>
          <p:nvPr/>
        </p:nvSpPr>
        <p:spPr>
          <a:xfrm>
            <a:off x="6305249" y="3743078"/>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Receivables</a:t>
            </a:r>
            <a:endParaRPr lang="en-US" sz="1600" dirty="0">
              <a:latin typeface="Arial" panose="020B0604020202020204" pitchFamily="34" charset="0"/>
              <a:cs typeface="Arial" panose="020B0604020202020204" pitchFamily="34" charset="0"/>
            </a:endParaRPr>
          </a:p>
        </p:txBody>
      </p:sp>
      <p:sp>
        <p:nvSpPr>
          <p:cNvPr id="39" name="Text 24">
            <a:extLst>
              <a:ext uri="{FF2B5EF4-FFF2-40B4-BE49-F238E27FC236}">
                <a16:creationId xmlns:a16="http://schemas.microsoft.com/office/drawing/2014/main" id="{C845E842-857B-5895-532F-D4707F609844}"/>
              </a:ext>
            </a:extLst>
          </p:cNvPr>
          <p:cNvSpPr/>
          <p:nvPr/>
        </p:nvSpPr>
        <p:spPr>
          <a:xfrm>
            <a:off x="9255983" y="3743078"/>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sp>
        <p:nvSpPr>
          <p:cNvPr id="40" name="Text 25">
            <a:extLst>
              <a:ext uri="{FF2B5EF4-FFF2-40B4-BE49-F238E27FC236}">
                <a16:creationId xmlns:a16="http://schemas.microsoft.com/office/drawing/2014/main" id="{A5051C97-78FD-78A0-7BD5-E8BE3F92100F}"/>
              </a:ext>
            </a:extLst>
          </p:cNvPr>
          <p:cNvSpPr/>
          <p:nvPr/>
        </p:nvSpPr>
        <p:spPr>
          <a:xfrm>
            <a:off x="6305249" y="4051610"/>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Inventory</a:t>
            </a:r>
            <a:endParaRPr lang="en-US" sz="1600" dirty="0">
              <a:latin typeface="Arial" panose="020B0604020202020204" pitchFamily="34" charset="0"/>
              <a:cs typeface="Arial" panose="020B0604020202020204" pitchFamily="34" charset="0"/>
            </a:endParaRPr>
          </a:p>
        </p:txBody>
      </p:sp>
      <p:sp>
        <p:nvSpPr>
          <p:cNvPr id="41" name="Text 26">
            <a:extLst>
              <a:ext uri="{FF2B5EF4-FFF2-40B4-BE49-F238E27FC236}">
                <a16:creationId xmlns:a16="http://schemas.microsoft.com/office/drawing/2014/main" id="{3719ACC5-298A-2C26-A37C-2C4052CC6756}"/>
              </a:ext>
            </a:extLst>
          </p:cNvPr>
          <p:cNvSpPr/>
          <p:nvPr/>
        </p:nvSpPr>
        <p:spPr>
          <a:xfrm>
            <a:off x="9255983" y="4051610"/>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25%</a:t>
            </a:r>
            <a:endParaRPr lang="en-US" sz="1600" dirty="0">
              <a:latin typeface="Arial" panose="020B0604020202020204" pitchFamily="34" charset="0"/>
              <a:cs typeface="Arial" panose="020B0604020202020204" pitchFamily="34" charset="0"/>
            </a:endParaRPr>
          </a:p>
        </p:txBody>
      </p:sp>
      <p:sp>
        <p:nvSpPr>
          <p:cNvPr id="42" name="Text 27">
            <a:extLst>
              <a:ext uri="{FF2B5EF4-FFF2-40B4-BE49-F238E27FC236}">
                <a16:creationId xmlns:a16="http://schemas.microsoft.com/office/drawing/2014/main" id="{72FC7FE1-FE23-0754-B157-3F22119ABCA0}"/>
              </a:ext>
            </a:extLst>
          </p:cNvPr>
          <p:cNvSpPr/>
          <p:nvPr/>
        </p:nvSpPr>
        <p:spPr>
          <a:xfrm>
            <a:off x="6305249" y="4360142"/>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PP&amp;E</a:t>
            </a:r>
            <a:endParaRPr lang="en-US" sz="1600" dirty="0">
              <a:latin typeface="Arial" panose="020B0604020202020204" pitchFamily="34" charset="0"/>
              <a:cs typeface="Arial" panose="020B0604020202020204" pitchFamily="34" charset="0"/>
            </a:endParaRPr>
          </a:p>
        </p:txBody>
      </p:sp>
      <p:sp>
        <p:nvSpPr>
          <p:cNvPr id="43" name="Text 28">
            <a:extLst>
              <a:ext uri="{FF2B5EF4-FFF2-40B4-BE49-F238E27FC236}">
                <a16:creationId xmlns:a16="http://schemas.microsoft.com/office/drawing/2014/main" id="{1067C955-178A-EA4F-0BD2-197BC504D8A7}"/>
              </a:ext>
            </a:extLst>
          </p:cNvPr>
          <p:cNvSpPr/>
          <p:nvPr/>
        </p:nvSpPr>
        <p:spPr>
          <a:xfrm>
            <a:off x="9255983" y="4360142"/>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40%</a:t>
            </a:r>
            <a:endParaRPr lang="en-US" sz="1600" dirty="0">
              <a:latin typeface="Arial" panose="020B0604020202020204" pitchFamily="34" charset="0"/>
              <a:cs typeface="Arial" panose="020B0604020202020204" pitchFamily="34" charset="0"/>
            </a:endParaRPr>
          </a:p>
        </p:txBody>
      </p:sp>
      <p:sp>
        <p:nvSpPr>
          <p:cNvPr id="44" name="Text 29">
            <a:extLst>
              <a:ext uri="{FF2B5EF4-FFF2-40B4-BE49-F238E27FC236}">
                <a16:creationId xmlns:a16="http://schemas.microsoft.com/office/drawing/2014/main" id="{B08A1155-6CED-0A65-0BFC-FE3AA64DE77C}"/>
              </a:ext>
            </a:extLst>
          </p:cNvPr>
          <p:cNvSpPr/>
          <p:nvPr/>
        </p:nvSpPr>
        <p:spPr>
          <a:xfrm>
            <a:off x="6305249" y="4668674"/>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Total Assets</a:t>
            </a:r>
            <a:endParaRPr lang="en-US" sz="1600" dirty="0">
              <a:latin typeface="Arial" panose="020B0604020202020204" pitchFamily="34" charset="0"/>
              <a:cs typeface="Arial" panose="020B0604020202020204" pitchFamily="34" charset="0"/>
            </a:endParaRPr>
          </a:p>
        </p:txBody>
      </p:sp>
      <p:sp>
        <p:nvSpPr>
          <p:cNvPr id="45" name="Text 30">
            <a:extLst>
              <a:ext uri="{FF2B5EF4-FFF2-40B4-BE49-F238E27FC236}">
                <a16:creationId xmlns:a16="http://schemas.microsoft.com/office/drawing/2014/main" id="{B4B802A5-991B-297A-0B3F-E9829959E38C}"/>
              </a:ext>
            </a:extLst>
          </p:cNvPr>
          <p:cNvSpPr/>
          <p:nvPr/>
        </p:nvSpPr>
        <p:spPr>
          <a:xfrm>
            <a:off x="9255983" y="4668674"/>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100%</a:t>
            </a:r>
            <a:endParaRPr lang="en-US" sz="1600" dirty="0">
              <a:latin typeface="Arial" panose="020B0604020202020204" pitchFamily="34" charset="0"/>
              <a:cs typeface="Arial" panose="020B0604020202020204" pitchFamily="34" charset="0"/>
            </a:endParaRPr>
          </a:p>
        </p:txBody>
      </p:sp>
      <p:sp>
        <p:nvSpPr>
          <p:cNvPr id="46" name="Text 31">
            <a:extLst>
              <a:ext uri="{FF2B5EF4-FFF2-40B4-BE49-F238E27FC236}">
                <a16:creationId xmlns:a16="http://schemas.microsoft.com/office/drawing/2014/main" id="{ECF9D7BC-217E-5FAD-E44D-714474607F22}"/>
              </a:ext>
            </a:extLst>
          </p:cNvPr>
          <p:cNvSpPr/>
          <p:nvPr/>
        </p:nvSpPr>
        <p:spPr>
          <a:xfrm>
            <a:off x="703775" y="5553182"/>
            <a:ext cx="9648135" cy="320040"/>
          </a:xfrm>
          <a:prstGeom prst="rect">
            <a:avLst/>
          </a:prstGeom>
          <a:noFill/>
          <a:ln/>
        </p:spPr>
        <p:txBody>
          <a:bodyPr wrap="square" rtlCol="0" anchor="ctr"/>
          <a:lstStyle/>
          <a:p>
            <a:pPr marL="0" indent="0">
              <a:buNone/>
            </a:pPr>
            <a:r>
              <a:rPr lang="en-US" sz="2000" b="1" dirty="0">
                <a:solidFill>
                  <a:srgbClr val="1E3A5F"/>
                </a:solidFill>
                <a:latin typeface="Arial" panose="020B0604020202020204" pitchFamily="34" charset="0"/>
                <a:ea typeface="Calibri" pitchFamily="34" charset="-122"/>
                <a:cs typeface="Arial" panose="020B0604020202020204" pitchFamily="34" charset="0"/>
              </a:rPr>
              <a:t>Why Use Vertical Analysis?</a:t>
            </a:r>
            <a:endParaRPr lang="en-US" sz="2000" dirty="0">
              <a:latin typeface="Arial" panose="020B0604020202020204" pitchFamily="34" charset="0"/>
              <a:cs typeface="Arial" panose="020B0604020202020204" pitchFamily="34" charset="0"/>
            </a:endParaRPr>
          </a:p>
        </p:txBody>
      </p:sp>
      <p:sp>
        <p:nvSpPr>
          <p:cNvPr id="47" name="Shape 32">
            <a:extLst>
              <a:ext uri="{FF2B5EF4-FFF2-40B4-BE49-F238E27FC236}">
                <a16:creationId xmlns:a16="http://schemas.microsoft.com/office/drawing/2014/main" id="{DC350B45-8642-E4B8-2401-440D8AC2872D}"/>
              </a:ext>
            </a:extLst>
          </p:cNvPr>
          <p:cNvSpPr/>
          <p:nvPr/>
        </p:nvSpPr>
        <p:spPr>
          <a:xfrm>
            <a:off x="640079" y="5914317"/>
            <a:ext cx="10373820" cy="800861"/>
          </a:xfrm>
          <a:prstGeom prst="rect">
            <a:avLst/>
          </a:prstGeom>
          <a:solidFill>
            <a:srgbClr val="F3F4F6"/>
          </a:solidFill>
          <a:ln>
            <a:solidFill>
              <a:schemeClr val="bg1">
                <a:lumMod val="50000"/>
              </a:schemeClr>
            </a:solidFill>
          </a:ln>
        </p:spPr>
        <p:txBody>
          <a:bodyPr/>
          <a:lstStyle/>
          <a:p>
            <a:pPr>
              <a:lnSpc>
                <a:spcPct val="150000"/>
              </a:lnSpc>
            </a:pPr>
            <a:endParaRPr lang="en-US" sz="2800">
              <a:latin typeface="Arial" panose="020B0604020202020204" pitchFamily="34" charset="0"/>
              <a:cs typeface="Arial" panose="020B0604020202020204" pitchFamily="34" charset="0"/>
            </a:endParaRPr>
          </a:p>
        </p:txBody>
      </p:sp>
      <p:sp>
        <p:nvSpPr>
          <p:cNvPr id="48" name="Text 33">
            <a:extLst>
              <a:ext uri="{FF2B5EF4-FFF2-40B4-BE49-F238E27FC236}">
                <a16:creationId xmlns:a16="http://schemas.microsoft.com/office/drawing/2014/main" id="{A58BD77D-19C2-90EB-76AE-55AC3814BE34}"/>
              </a:ext>
            </a:extLst>
          </p:cNvPr>
          <p:cNvSpPr/>
          <p:nvPr/>
        </p:nvSpPr>
        <p:spPr>
          <a:xfrm>
            <a:off x="813940" y="5914318"/>
            <a:ext cx="9797497" cy="645882"/>
          </a:xfrm>
          <a:prstGeom prst="rect">
            <a:avLst/>
          </a:prstGeom>
          <a:noFill/>
          <a:ln/>
        </p:spPr>
        <p:txBody>
          <a:bodyPr wrap="square" rtlCol="0" anchor="ctr"/>
          <a:lstStyle/>
          <a:p>
            <a:pPr marL="0" indent="0">
              <a:lnSpc>
                <a:spcPts val="2160"/>
              </a:lnSpc>
              <a:buNone/>
            </a:pPr>
            <a:r>
              <a:rPr lang="en-US" dirty="0">
                <a:solidFill>
                  <a:srgbClr val="1F2937"/>
                </a:solidFill>
                <a:latin typeface="Arial" panose="020B0604020202020204" pitchFamily="34" charset="0"/>
                <a:ea typeface="Calibri" pitchFamily="34" charset="-122"/>
                <a:cs typeface="Arial" panose="020B0604020202020204" pitchFamily="34" charset="0"/>
              </a:rPr>
              <a:t>Compare companies of </a:t>
            </a:r>
            <a:r>
              <a:rPr lang="en-US" b="1" dirty="0">
                <a:solidFill>
                  <a:srgbClr val="1F2937"/>
                </a:solidFill>
                <a:latin typeface="Arial" panose="020B0604020202020204" pitchFamily="34" charset="0"/>
                <a:ea typeface="Calibri" pitchFamily="34" charset="-122"/>
                <a:cs typeface="Arial" panose="020B0604020202020204" pitchFamily="34" charset="0"/>
              </a:rPr>
              <a:t>different sizes  </a:t>
            </a:r>
            <a:r>
              <a:rPr lang="en-US" dirty="0">
                <a:solidFill>
                  <a:srgbClr val="1F2937"/>
                </a:solidFill>
                <a:latin typeface="Arial" panose="020B0604020202020204" pitchFamily="34" charset="0"/>
                <a:ea typeface="Calibri" pitchFamily="34" charset="-122"/>
                <a:cs typeface="Arial" panose="020B0604020202020204" pitchFamily="34" charset="0"/>
              </a:rPr>
              <a:t>•  Analyze </a:t>
            </a:r>
            <a:r>
              <a:rPr lang="en-US" b="1" dirty="0">
                <a:solidFill>
                  <a:srgbClr val="1F2937"/>
                </a:solidFill>
                <a:latin typeface="Arial" panose="020B0604020202020204" pitchFamily="34" charset="0"/>
                <a:ea typeface="Calibri" pitchFamily="34" charset="-122"/>
                <a:cs typeface="Arial" panose="020B0604020202020204" pitchFamily="34" charset="0"/>
              </a:rPr>
              <a:t>cost structure  </a:t>
            </a:r>
            <a:r>
              <a:rPr lang="en-US" dirty="0">
                <a:solidFill>
                  <a:srgbClr val="1F2937"/>
                </a:solidFill>
                <a:latin typeface="Arial" panose="020B0604020202020204" pitchFamily="34" charset="0"/>
                <a:ea typeface="Calibri" pitchFamily="34" charset="-122"/>
                <a:cs typeface="Arial" panose="020B0604020202020204" pitchFamily="34" charset="0"/>
              </a:rPr>
              <a:t>•  Compare </a:t>
            </a:r>
            <a:r>
              <a:rPr lang="en-US" b="1" dirty="0">
                <a:solidFill>
                  <a:srgbClr val="1F2937"/>
                </a:solidFill>
                <a:latin typeface="Arial" panose="020B0604020202020204" pitchFamily="34" charset="0"/>
                <a:ea typeface="Calibri" pitchFamily="34" charset="-122"/>
                <a:cs typeface="Arial" panose="020B0604020202020204" pitchFamily="34" charset="0"/>
              </a:rPr>
              <a:t>across time </a:t>
            </a:r>
            <a:r>
              <a:rPr lang="en-US" dirty="0">
                <a:solidFill>
                  <a:srgbClr val="1F2937"/>
                </a:solidFill>
                <a:latin typeface="Arial" panose="020B0604020202020204" pitchFamily="34" charset="0"/>
                <a:ea typeface="Calibri" pitchFamily="34" charset="-122"/>
                <a:cs typeface="Arial" panose="020B0604020202020204" pitchFamily="34" charset="0"/>
              </a:rPr>
              <a:t>periods  •  Reveal </a:t>
            </a:r>
            <a:r>
              <a:rPr lang="en-US" b="1" dirty="0">
                <a:solidFill>
                  <a:srgbClr val="1F2937"/>
                </a:solidFill>
                <a:latin typeface="Arial" panose="020B0604020202020204" pitchFamily="34" charset="0"/>
                <a:ea typeface="Calibri" pitchFamily="34" charset="-122"/>
                <a:cs typeface="Arial" panose="020B0604020202020204" pitchFamily="34" charset="0"/>
              </a:rPr>
              <a:t>asset/liability composition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ppt_x"/>
                                          </p:val>
                                        </p:tav>
                                        <p:tav tm="100000">
                                          <p:val>
                                            <p:strVal val="#ppt_x"/>
                                          </p:val>
                                        </p:tav>
                                      </p:tavLst>
                                    </p:anim>
                                    <p:anim calcmode="lin" valueType="num">
                                      <p:cBhvr additive="base">
                                        <p:cTn id="102" dur="500" fill="hold"/>
                                        <p:tgtEl>
                                          <p:spTgt spid="4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464E-96CB-E49F-D56E-29FEBDDA4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74827-5BDE-A3F0-8413-95F67607AD03}"/>
              </a:ext>
            </a:extLst>
          </p:cNvPr>
          <p:cNvSpPr>
            <a:spLocks noGrp="1"/>
          </p:cNvSpPr>
          <p:nvPr>
            <p:ph type="title"/>
          </p:nvPr>
        </p:nvSpPr>
        <p:spPr>
          <a:xfrm>
            <a:off x="609600" y="274638"/>
            <a:ext cx="11074400" cy="1143000"/>
          </a:xfrm>
        </p:spPr>
        <p:txBody>
          <a:bodyPr>
            <a:normAutofit/>
          </a:bodyPr>
          <a:lstStyle/>
          <a:p>
            <a:r>
              <a:rPr lang="en-US" dirty="0"/>
              <a:t>Horizontal Analysis – Trend Analysis Over Time</a:t>
            </a:r>
          </a:p>
        </p:txBody>
      </p:sp>
      <p:sp>
        <p:nvSpPr>
          <p:cNvPr id="5" name="Shape 5">
            <a:extLst>
              <a:ext uri="{FF2B5EF4-FFF2-40B4-BE49-F238E27FC236}">
                <a16:creationId xmlns:a16="http://schemas.microsoft.com/office/drawing/2014/main" id="{2A5AFDA9-1CAB-FF56-8A2A-663B50B32DAC}"/>
              </a:ext>
            </a:extLst>
          </p:cNvPr>
          <p:cNvSpPr/>
          <p:nvPr/>
        </p:nvSpPr>
        <p:spPr>
          <a:xfrm>
            <a:off x="640079" y="4435965"/>
            <a:ext cx="4953173" cy="1236600"/>
          </a:xfrm>
          <a:prstGeom prst="rect">
            <a:avLst/>
          </a:prstGeom>
          <a:solidFill>
            <a:schemeClr val="tx2">
              <a:lumMod val="75000"/>
            </a:schemeClr>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6">
            <a:extLst>
              <a:ext uri="{FF2B5EF4-FFF2-40B4-BE49-F238E27FC236}">
                <a16:creationId xmlns:a16="http://schemas.microsoft.com/office/drawing/2014/main" id="{97010791-E708-937E-0A2A-90BFFAAB38BB}"/>
              </a:ext>
            </a:extLst>
          </p:cNvPr>
          <p:cNvSpPr/>
          <p:nvPr/>
        </p:nvSpPr>
        <p:spPr>
          <a:xfrm>
            <a:off x="640079" y="4481684"/>
            <a:ext cx="4953173" cy="546145"/>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Dollar Change</a:t>
            </a:r>
            <a:endParaRPr lang="en-US" sz="2000" dirty="0">
              <a:latin typeface="Arial" panose="020B0604020202020204" pitchFamily="34" charset="0"/>
              <a:cs typeface="Arial" panose="020B0604020202020204" pitchFamily="34" charset="0"/>
            </a:endParaRPr>
          </a:p>
        </p:txBody>
      </p:sp>
      <p:sp>
        <p:nvSpPr>
          <p:cNvPr id="13" name="Text 7">
            <a:extLst>
              <a:ext uri="{FF2B5EF4-FFF2-40B4-BE49-F238E27FC236}">
                <a16:creationId xmlns:a16="http://schemas.microsoft.com/office/drawing/2014/main" id="{3C8C7387-39AA-2236-5F91-5D94DD376F80}"/>
              </a:ext>
            </a:extLst>
          </p:cNvPr>
          <p:cNvSpPr/>
          <p:nvPr/>
        </p:nvSpPr>
        <p:spPr>
          <a:xfrm>
            <a:off x="640079" y="4950185"/>
            <a:ext cx="4953173" cy="424780"/>
          </a:xfrm>
          <a:prstGeom prst="rect">
            <a:avLst/>
          </a:prstGeom>
          <a:noFill/>
          <a:ln/>
        </p:spPr>
        <p:txBody>
          <a:bodyPr wrap="square" rtlCol="0" anchor="ctr"/>
          <a:lstStyle/>
          <a:p>
            <a:pPr algn="ctr"/>
            <a:r>
              <a:rPr lang="en-US" b="1" dirty="0">
                <a:solidFill>
                  <a:schemeClr val="bg1"/>
                </a:solidFill>
                <a:latin typeface="Calibri" pitchFamily="34" charset="0"/>
                <a:ea typeface="Calibri" pitchFamily="34" charset="-122"/>
                <a:cs typeface="Calibri" pitchFamily="34" charset="-120"/>
              </a:rPr>
              <a:t>Current Year − Prior Year</a:t>
            </a:r>
          </a:p>
          <a:p>
            <a:pPr algn="ctr"/>
            <a:r>
              <a:rPr lang="en-US" b="1" dirty="0">
                <a:solidFill>
                  <a:schemeClr val="bg1"/>
                </a:solidFill>
                <a:latin typeface="Calibri" pitchFamily="34" charset="0"/>
                <a:ea typeface="Calibri" pitchFamily="34" charset="-122"/>
                <a:cs typeface="Calibri" pitchFamily="34" charset="-120"/>
              </a:rPr>
              <a:t>$70,372 – $67,161 = $3,211</a:t>
            </a:r>
            <a:endParaRPr lang="en-US" dirty="0">
              <a:solidFill>
                <a:schemeClr val="bg1"/>
              </a:solidFill>
            </a:endParaRPr>
          </a:p>
        </p:txBody>
      </p:sp>
      <p:sp>
        <p:nvSpPr>
          <p:cNvPr id="33" name="Shape 18">
            <a:extLst>
              <a:ext uri="{FF2B5EF4-FFF2-40B4-BE49-F238E27FC236}">
                <a16:creationId xmlns:a16="http://schemas.microsoft.com/office/drawing/2014/main" id="{4439E03B-74F9-F902-72E4-B966CAAB40EA}"/>
              </a:ext>
            </a:extLst>
          </p:cNvPr>
          <p:cNvSpPr/>
          <p:nvPr/>
        </p:nvSpPr>
        <p:spPr>
          <a:xfrm>
            <a:off x="6060725" y="4435965"/>
            <a:ext cx="4953173" cy="1236600"/>
          </a:xfrm>
          <a:prstGeom prst="rect">
            <a:avLst/>
          </a:prstGeom>
          <a:solidFill>
            <a:schemeClr val="tx2">
              <a:lumMod val="75000"/>
            </a:schemeClr>
          </a:solidFill>
          <a:ln w="9525">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34" name="Text 19">
            <a:extLst>
              <a:ext uri="{FF2B5EF4-FFF2-40B4-BE49-F238E27FC236}">
                <a16:creationId xmlns:a16="http://schemas.microsoft.com/office/drawing/2014/main" id="{2E9ECD53-5E84-E080-8CD8-F15FE2687421}"/>
              </a:ext>
            </a:extLst>
          </p:cNvPr>
          <p:cNvSpPr/>
          <p:nvPr/>
        </p:nvSpPr>
        <p:spPr>
          <a:xfrm>
            <a:off x="6060725" y="4481684"/>
            <a:ext cx="4953173" cy="546145"/>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Percent Change</a:t>
            </a:r>
            <a:endParaRPr lang="en-US" sz="2000" dirty="0">
              <a:latin typeface="Arial" panose="020B0604020202020204" pitchFamily="34" charset="0"/>
              <a:cs typeface="Arial" panose="020B0604020202020204" pitchFamily="34" charset="0"/>
            </a:endParaRPr>
          </a:p>
        </p:txBody>
      </p:sp>
      <p:sp>
        <p:nvSpPr>
          <p:cNvPr id="35" name="Text 20">
            <a:extLst>
              <a:ext uri="{FF2B5EF4-FFF2-40B4-BE49-F238E27FC236}">
                <a16:creationId xmlns:a16="http://schemas.microsoft.com/office/drawing/2014/main" id="{EEC29554-C3AA-DC7E-1F85-DC3FF1137CD6}"/>
              </a:ext>
            </a:extLst>
          </p:cNvPr>
          <p:cNvSpPr/>
          <p:nvPr/>
        </p:nvSpPr>
        <p:spPr>
          <a:xfrm>
            <a:off x="6060725" y="4950185"/>
            <a:ext cx="4953173" cy="424780"/>
          </a:xfrm>
          <a:prstGeom prst="rect">
            <a:avLst/>
          </a:prstGeom>
          <a:noFill/>
          <a:ln/>
        </p:spPr>
        <p:txBody>
          <a:bodyPr wrap="square" rtlCol="0" anchor="ctr"/>
          <a:lstStyle/>
          <a:p>
            <a:pPr algn="ctr"/>
            <a:r>
              <a:rPr lang="en-US" sz="1600" b="1" dirty="0">
                <a:solidFill>
                  <a:srgbClr val="FFFFFF"/>
                </a:solidFill>
                <a:latin typeface="Calibri" pitchFamily="34" charset="0"/>
                <a:ea typeface="Calibri" pitchFamily="34" charset="-122"/>
                <a:cs typeface="Calibri" pitchFamily="34" charset="-120"/>
              </a:rPr>
              <a:t>(</a:t>
            </a:r>
            <a:r>
              <a:rPr lang="en-US" sz="1600" b="1" dirty="0">
                <a:solidFill>
                  <a:schemeClr val="bg1"/>
                </a:solidFill>
                <a:latin typeface="Calibri" pitchFamily="34" charset="0"/>
                <a:ea typeface="Calibri" pitchFamily="34" charset="-122"/>
                <a:cs typeface="Calibri" pitchFamily="34" charset="-120"/>
              </a:rPr>
              <a:t>Current − Prior) / Prior</a:t>
            </a:r>
          </a:p>
          <a:p>
            <a:pPr algn="ctr"/>
            <a:r>
              <a:rPr lang="en-US" sz="1600" b="1" dirty="0">
                <a:solidFill>
                  <a:schemeClr val="bg1"/>
                </a:solidFill>
                <a:latin typeface="Calibri" pitchFamily="34" charset="0"/>
                <a:ea typeface="Calibri" pitchFamily="34" charset="-122"/>
                <a:cs typeface="Calibri" pitchFamily="34" charset="-120"/>
              </a:rPr>
              <a:t>= 4.8%</a:t>
            </a:r>
            <a:endParaRPr lang="en-US" sz="1600" dirty="0">
              <a:solidFill>
                <a:schemeClr val="bg1"/>
              </a:solidFill>
            </a:endParaRPr>
          </a:p>
        </p:txBody>
      </p:sp>
      <p:sp>
        <p:nvSpPr>
          <p:cNvPr id="11" name="Text 31">
            <a:extLst>
              <a:ext uri="{FF2B5EF4-FFF2-40B4-BE49-F238E27FC236}">
                <a16:creationId xmlns:a16="http://schemas.microsoft.com/office/drawing/2014/main" id="{1C65F107-CD06-F903-BE00-24ECA40D7C72}"/>
              </a:ext>
            </a:extLst>
          </p:cNvPr>
          <p:cNvSpPr/>
          <p:nvPr/>
        </p:nvSpPr>
        <p:spPr>
          <a:xfrm>
            <a:off x="640079" y="3641481"/>
            <a:ext cx="10373818" cy="546145"/>
          </a:xfrm>
          <a:prstGeom prst="rect">
            <a:avLst/>
          </a:prstGeom>
          <a:noFill/>
          <a:ln/>
        </p:spPr>
        <p:txBody>
          <a:bodyPr wrap="square" rtlCol="0" anchor="ctr"/>
          <a:lstStyle/>
          <a:p>
            <a:r>
              <a:rPr lang="en-US" sz="2400" b="1" dirty="0">
                <a:solidFill>
                  <a:srgbClr val="1E3A5F"/>
                </a:solidFill>
                <a:latin typeface="Arial" panose="020B0604020202020204" pitchFamily="34" charset="0"/>
                <a:ea typeface="Calibri" pitchFamily="34" charset="-122"/>
                <a:cs typeface="Arial" panose="020B0604020202020204" pitchFamily="34" charset="0"/>
              </a:rPr>
              <a:t>Two Measure of Change </a:t>
            </a:r>
            <a:r>
              <a:rPr lang="en-US" sz="2400" dirty="0">
                <a:solidFill>
                  <a:schemeClr val="accent1">
                    <a:lumMod val="50000"/>
                  </a:schemeClr>
                </a:solidFill>
                <a:latin typeface="Arial" panose="020B0604020202020204" pitchFamily="34" charset="0"/>
                <a:ea typeface="Calibri" pitchFamily="34" charset="-122"/>
                <a:cs typeface="Arial" panose="020B0604020202020204" pitchFamily="34" charset="0"/>
              </a:rPr>
              <a:t>[ex. </a:t>
            </a:r>
            <a:r>
              <a:rPr lang="en-US" sz="2400" dirty="0">
                <a:solidFill>
                  <a:schemeClr val="accent1">
                    <a:lumMod val="50000"/>
                  </a:schemeClr>
                </a:solidFill>
                <a:latin typeface="Calibri" pitchFamily="34" charset="0"/>
                <a:ea typeface="Calibri" pitchFamily="34" charset="-122"/>
                <a:cs typeface="Calibri" pitchFamily="34" charset="-120"/>
              </a:rPr>
              <a:t>Revenue: $70,372 (yr 2) &amp; $67,161 (yr 1) ]</a:t>
            </a:r>
            <a:endParaRPr lang="en-US" sz="2400" dirty="0">
              <a:solidFill>
                <a:schemeClr val="accent1">
                  <a:lumMod val="50000"/>
                </a:schemeClr>
              </a:solidFill>
            </a:endParaRPr>
          </a:p>
        </p:txBody>
      </p:sp>
      <p:sp>
        <p:nvSpPr>
          <p:cNvPr id="12" name="Shape 15">
            <a:extLst>
              <a:ext uri="{FF2B5EF4-FFF2-40B4-BE49-F238E27FC236}">
                <a16:creationId xmlns:a16="http://schemas.microsoft.com/office/drawing/2014/main" id="{00999E9C-FAC1-179C-5322-A5AFFB474909}"/>
              </a:ext>
            </a:extLst>
          </p:cNvPr>
          <p:cNvSpPr/>
          <p:nvPr/>
        </p:nvSpPr>
        <p:spPr>
          <a:xfrm>
            <a:off x="640078" y="5923562"/>
            <a:ext cx="10373819" cy="502920"/>
          </a:xfrm>
          <a:prstGeom prst="rect">
            <a:avLst/>
          </a:prstGeom>
          <a:solidFill>
            <a:srgbClr val="FEF2F2"/>
          </a:solidFill>
          <a:ln w="9525">
            <a:solidFill>
              <a:srgbClr val="DC2626"/>
            </a:solidFill>
            <a:prstDash val="solid"/>
          </a:ln>
        </p:spPr>
        <p:txBody>
          <a:bodyPr/>
          <a:lstStyle/>
          <a:p>
            <a:endParaRPr lang="en-US" sz="2000">
              <a:latin typeface="Arial" panose="020B0604020202020204" pitchFamily="34" charset="0"/>
              <a:cs typeface="Arial" panose="020B0604020202020204" pitchFamily="34" charset="0"/>
            </a:endParaRPr>
          </a:p>
        </p:txBody>
      </p:sp>
      <p:sp>
        <p:nvSpPr>
          <p:cNvPr id="15" name="Text 16">
            <a:extLst>
              <a:ext uri="{FF2B5EF4-FFF2-40B4-BE49-F238E27FC236}">
                <a16:creationId xmlns:a16="http://schemas.microsoft.com/office/drawing/2014/main" id="{1EC80763-C1CA-BC4B-01C0-F1F0AEB1723F}"/>
              </a:ext>
            </a:extLst>
          </p:cNvPr>
          <p:cNvSpPr/>
          <p:nvPr/>
        </p:nvSpPr>
        <p:spPr>
          <a:xfrm>
            <a:off x="812797" y="6015002"/>
            <a:ext cx="10201099" cy="320040"/>
          </a:xfrm>
          <a:prstGeom prst="rect">
            <a:avLst/>
          </a:prstGeom>
          <a:noFill/>
          <a:ln/>
        </p:spPr>
        <p:txBody>
          <a:bodyPr wrap="square" rtlCol="0" anchor="ctr"/>
          <a:lstStyle/>
          <a:p>
            <a:pPr marL="0" indent="0">
              <a:buNone/>
            </a:pPr>
            <a:r>
              <a:rPr lang="en-US" dirty="0">
                <a:solidFill>
                  <a:srgbClr val="DC2626"/>
                </a:solidFill>
                <a:latin typeface="Arial" panose="020B0604020202020204" pitchFamily="34" charset="0"/>
                <a:ea typeface="Calibri" pitchFamily="34" charset="-122"/>
                <a:cs typeface="Arial" panose="020B0604020202020204" pitchFamily="34" charset="0"/>
              </a:rPr>
              <a:t>Caution: Look at BOTH % and $ change — a tiny base can create misleading % changes!</a:t>
            </a:r>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9F7D138-D304-58CA-2703-F1F92B506F0B}"/>
              </a:ext>
            </a:extLst>
          </p:cNvPr>
          <p:cNvPicPr>
            <a:picLocks noChangeAspect="1"/>
          </p:cNvPicPr>
          <p:nvPr/>
        </p:nvPicPr>
        <p:blipFill>
          <a:blip r:embed="rId3"/>
          <a:stretch>
            <a:fillRect/>
          </a:stretch>
        </p:blipFill>
        <p:spPr>
          <a:xfrm>
            <a:off x="657717" y="1509078"/>
            <a:ext cx="4917896" cy="1836962"/>
          </a:xfrm>
          <a:prstGeom prst="rect">
            <a:avLst/>
          </a:prstGeom>
          <a:ln>
            <a:solidFill>
              <a:schemeClr val="bg2">
                <a:lumMod val="75000"/>
              </a:schemeClr>
            </a:solidFill>
          </a:ln>
        </p:spPr>
      </p:pic>
      <p:sp>
        <p:nvSpPr>
          <p:cNvPr id="19" name="Shape 3">
            <a:extLst>
              <a:ext uri="{FF2B5EF4-FFF2-40B4-BE49-F238E27FC236}">
                <a16:creationId xmlns:a16="http://schemas.microsoft.com/office/drawing/2014/main" id="{135184DB-AE1B-A6F8-E6DB-56A47AFC818D}"/>
              </a:ext>
            </a:extLst>
          </p:cNvPr>
          <p:cNvSpPr/>
          <p:nvPr/>
        </p:nvSpPr>
        <p:spPr>
          <a:xfrm>
            <a:off x="5890172" y="1517152"/>
            <a:ext cx="5123726" cy="1836963"/>
          </a:xfrm>
          <a:prstGeom prst="rect">
            <a:avLst/>
          </a:prstGeom>
          <a:solidFill>
            <a:srgbClr val="F0FDFA"/>
          </a:solidFill>
          <a:ln w="9525">
            <a:solidFill>
              <a:srgbClr val="0D9488"/>
            </a:solidFill>
            <a:prstDash val="solid"/>
          </a:ln>
        </p:spPr>
        <p:txBody>
          <a:bodyPr/>
          <a:lstStyle/>
          <a:p>
            <a:endParaRPr lang="en-US"/>
          </a:p>
        </p:txBody>
      </p:sp>
      <p:sp>
        <p:nvSpPr>
          <p:cNvPr id="20" name="Text 4">
            <a:extLst>
              <a:ext uri="{FF2B5EF4-FFF2-40B4-BE49-F238E27FC236}">
                <a16:creationId xmlns:a16="http://schemas.microsoft.com/office/drawing/2014/main" id="{CC3049DE-1B15-EC18-09CC-1A160984D0E3}"/>
              </a:ext>
            </a:extLst>
          </p:cNvPr>
          <p:cNvSpPr/>
          <p:nvPr/>
        </p:nvSpPr>
        <p:spPr>
          <a:xfrm>
            <a:off x="6214837" y="1705004"/>
            <a:ext cx="4644947" cy="1537916"/>
          </a:xfrm>
          <a:prstGeom prst="rect">
            <a:avLst/>
          </a:prstGeom>
          <a:noFill/>
          <a:ln/>
        </p:spPr>
        <p:txBody>
          <a:bodyPr wrap="square" rtlCol="0" anchor="ctr"/>
          <a:lstStyle/>
          <a:p>
            <a:pPr marL="342900" indent="-342900">
              <a:buFont typeface="Arial" panose="020B0604020202020204" pitchFamily="34" charset="0"/>
              <a:buChar char="•"/>
            </a:pPr>
            <a:r>
              <a:rPr lang="en-US" sz="2000" dirty="0">
                <a:solidFill>
                  <a:srgbClr val="1F2937"/>
                </a:solidFill>
                <a:latin typeface="Arial" panose="020B0604020202020204" pitchFamily="34" charset="0"/>
                <a:ea typeface="Calibri" pitchFamily="34" charset="-122"/>
                <a:cs typeface="Arial" panose="020B0604020202020204" pitchFamily="34" charset="0"/>
              </a:rPr>
              <a:t>Identify trends over time </a:t>
            </a:r>
          </a:p>
          <a:p>
            <a:pPr marL="342900" indent="-342900">
              <a:buFont typeface="Arial" panose="020B0604020202020204" pitchFamily="34" charset="0"/>
              <a:buChar char="•"/>
            </a:pPr>
            <a:r>
              <a:rPr lang="en-US" sz="2000" dirty="0">
                <a:solidFill>
                  <a:srgbClr val="1F2937"/>
                </a:solidFill>
                <a:latin typeface="Arial" panose="020B0604020202020204" pitchFamily="34" charset="0"/>
                <a:ea typeface="Calibri" pitchFamily="34" charset="-122"/>
                <a:cs typeface="Arial" panose="020B0604020202020204" pitchFamily="34" charset="0"/>
              </a:rPr>
              <a:t>Compares financial data across periods (year-to-year or quarter-to-quarter)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33" grpId="0" animBg="1"/>
      <p:bldP spid="34" grpId="0" animBg="1"/>
      <p:bldP spid="35" grpId="0" animBg="1"/>
      <p:bldP spid="11" grpId="0" animBg="1"/>
      <p:bldP spid="12" grpId="0" animBg="1"/>
      <p:bldP spid="1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2</a:t>
            </a:r>
            <a:endParaRPr lang="en-US" sz="2667" dirty="0">
              <a:solidFill>
                <a:prstClr val="black"/>
              </a:solidFill>
              <a:latin typeface="Calibri" panose="020F0502020204030204"/>
            </a:endParaRPr>
          </a:p>
        </p:txBody>
      </p:sp>
      <p:sp>
        <p:nvSpPr>
          <p:cNvPr id="4" name="Text 2"/>
          <p:cNvSpPr/>
          <p:nvPr/>
        </p:nvSpPr>
        <p:spPr>
          <a:xfrm>
            <a:off x="609600" y="2804160"/>
            <a:ext cx="10972800" cy="10972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Return on Investment</a:t>
            </a:r>
            <a:endParaRPr lang="en-US" sz="5600" dirty="0">
              <a:solidFill>
                <a:prstClr val="black"/>
              </a:solidFill>
              <a:latin typeface="Calibri" panose="020F0502020204030204"/>
            </a:endParaRPr>
          </a:p>
        </p:txBody>
      </p:sp>
      <p:sp>
        <p:nvSpPr>
          <p:cNvPr id="5" name="Text 3"/>
          <p:cNvSpPr/>
          <p:nvPr/>
        </p:nvSpPr>
        <p:spPr>
          <a:xfrm>
            <a:off x="609600" y="4023360"/>
            <a:ext cx="10972800" cy="609600"/>
          </a:xfrm>
          <a:prstGeom prst="rect">
            <a:avLst/>
          </a:prstGeom>
          <a:noFill/>
          <a:ln/>
        </p:spPr>
        <p:txBody>
          <a:bodyPr wrap="square" rtlCol="0" anchor="ctr"/>
          <a:lstStyle/>
          <a:p>
            <a:pPr algn="ctr" defTabSz="1219170"/>
            <a:r>
              <a:rPr lang="en-US" sz="2400" dirty="0">
                <a:solidFill>
                  <a:srgbClr val="B9C8E8"/>
                </a:solidFill>
                <a:latin typeface="Calibri" pitchFamily="34" charset="0"/>
                <a:ea typeface="Calibri" pitchFamily="34" charset="-122"/>
                <a:cs typeface="Calibri" pitchFamily="34" charset="-120"/>
              </a:rPr>
              <a:t>ROE  •  ROA  •  ROFL  •  DuPont Model</a:t>
            </a:r>
            <a:endParaRPr lang="en-US" sz="2400" dirty="0">
              <a:solidFill>
                <a:prstClr val="black"/>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4BA4-23E6-2B9A-0435-F0FB81E31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EA626-D75B-C650-8E41-20476077097B}"/>
              </a:ext>
            </a:extLst>
          </p:cNvPr>
          <p:cNvSpPr>
            <a:spLocks noGrp="1"/>
          </p:cNvSpPr>
          <p:nvPr>
            <p:ph type="title"/>
          </p:nvPr>
        </p:nvSpPr>
        <p:spPr>
          <a:xfrm>
            <a:off x="609600" y="274638"/>
            <a:ext cx="11074400" cy="1143000"/>
          </a:xfrm>
        </p:spPr>
        <p:txBody>
          <a:bodyPr>
            <a:normAutofit/>
          </a:bodyPr>
          <a:lstStyle/>
          <a:p>
            <a:r>
              <a:rPr lang="en-US" dirty="0"/>
              <a:t>Return on Equity (ROE)</a:t>
            </a:r>
          </a:p>
        </p:txBody>
      </p:sp>
      <p:sp>
        <p:nvSpPr>
          <p:cNvPr id="7" name="Shape 2">
            <a:extLst>
              <a:ext uri="{FF2B5EF4-FFF2-40B4-BE49-F238E27FC236}">
                <a16:creationId xmlns:a16="http://schemas.microsoft.com/office/drawing/2014/main" id="{5828DEEF-CD2F-537C-4EC1-6936BF5F31DC}"/>
              </a:ext>
            </a:extLst>
          </p:cNvPr>
          <p:cNvSpPr/>
          <p:nvPr/>
        </p:nvSpPr>
        <p:spPr>
          <a:xfrm>
            <a:off x="1382232" y="1513859"/>
            <a:ext cx="8335927" cy="1023066"/>
          </a:xfrm>
          <a:prstGeom prst="rect">
            <a:avLst/>
          </a:prstGeom>
          <a:solidFill>
            <a:srgbClr val="1E3A5F"/>
          </a:solidFill>
          <a:ln/>
        </p:spPr>
        <p:txBody>
          <a:bodyPr/>
          <a:lstStyle/>
          <a:p>
            <a:endParaRPr lang="en-US"/>
          </a:p>
        </p:txBody>
      </p:sp>
      <mc:AlternateContent xmlns:mc="http://schemas.openxmlformats.org/markup-compatibility/2006" xmlns:a14="http://schemas.microsoft.com/office/drawing/2010/main">
        <mc:Choice Requires="a14">
          <p:sp>
            <p:nvSpPr>
              <p:cNvPr id="8" name="Text 3">
                <a:extLst>
                  <a:ext uri="{FF2B5EF4-FFF2-40B4-BE49-F238E27FC236}">
                    <a16:creationId xmlns:a16="http://schemas.microsoft.com/office/drawing/2014/main" id="{4732EA25-9168-D307-4D85-C97EEB7E6CD4}"/>
                  </a:ext>
                </a:extLst>
              </p:cNvPr>
              <p:cNvSpPr/>
              <p:nvPr/>
            </p:nvSpPr>
            <p:spPr>
              <a:xfrm>
                <a:off x="1382232" y="1651019"/>
                <a:ext cx="8335927" cy="682044"/>
              </a:xfrm>
              <a:prstGeom prst="rect">
                <a:avLst/>
              </a:prstGeom>
              <a:noFill/>
              <a:ln/>
            </p:spPr>
            <p:txBody>
              <a:bodyPr wrap="square"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RO</m:t>
                      </m:r>
                      <m:r>
                        <m:rPr>
                          <m:sty m:val="p"/>
                        </m:rPr>
                        <a:rPr lang="en-US" sz="2400">
                          <a:solidFill>
                            <a:schemeClr val="bg1"/>
                          </a:solidFill>
                          <a:latin typeface="Cambria Math" panose="02040503050406030204" pitchFamily="18" charset="0"/>
                        </a:rPr>
                        <m:t>E</m:t>
                      </m:r>
                      <m:r>
                        <a:rPr lang="en-US" sz="2400" i="1">
                          <a:solidFill>
                            <a:schemeClr val="bg1"/>
                          </a:solidFill>
                          <a:latin typeface="Cambria Math" panose="02040503050406030204" pitchFamily="18" charset="0"/>
                        </a:rPr>
                        <m:t>= </m:t>
                      </m:r>
                      <m:f>
                        <m:fPr>
                          <m:ctrlPr>
                            <a:rPr lang="en-US" sz="2400" i="1">
                              <a:solidFill>
                                <a:schemeClr val="bg1"/>
                              </a:solidFill>
                              <a:latin typeface="Cambria Math" panose="02040503050406030204" pitchFamily="18" charset="0"/>
                            </a:rPr>
                          </m:ctrlPr>
                        </m:fPr>
                        <m:num>
                          <m:r>
                            <m:rPr>
                              <m:sty m:val="p"/>
                            </m:rPr>
                            <a:rPr lang="en-US" sz="2400">
                              <a:solidFill>
                                <a:schemeClr val="bg1"/>
                              </a:solidFill>
                              <a:latin typeface="Cambria Math" panose="02040503050406030204" pitchFamily="18" charset="0"/>
                            </a:rPr>
                            <m:t>Net</m:t>
                          </m:r>
                          <m:r>
                            <a:rPr lang="en-US" sz="2400">
                              <a:solidFill>
                                <a:schemeClr val="bg1"/>
                              </a:solidFill>
                              <a:latin typeface="Cambria Math" panose="02040503050406030204" pitchFamily="18" charset="0"/>
                            </a:rPr>
                            <m:t> </m:t>
                          </m:r>
                          <m:r>
                            <m:rPr>
                              <m:sty m:val="p"/>
                            </m:rPr>
                            <a:rPr lang="en-US" sz="2400">
                              <a:solidFill>
                                <a:schemeClr val="bg1"/>
                              </a:solidFill>
                              <a:latin typeface="Cambria Math" panose="02040503050406030204" pitchFamily="18" charset="0"/>
                            </a:rPr>
                            <m:t>income</m:t>
                          </m:r>
                        </m:num>
                        <m:den>
                          <m:r>
                            <m:rPr>
                              <m:nor/>
                            </m:rPr>
                            <a:rPr lang="en-US" sz="2400">
                              <a:solidFill>
                                <a:schemeClr val="bg1"/>
                              </a:solidFill>
                              <a:latin typeface="Arial" panose="020B0604020202020204" pitchFamily="34" charset="0"/>
                              <a:cs typeface="Arial" panose="020B0604020202020204" pitchFamily="34" charset="0"/>
                            </a:rPr>
                            <m:t>Average</m:t>
                          </m:r>
                          <m:r>
                            <m:rPr>
                              <m:nor/>
                            </m:rPr>
                            <a:rPr lang="en-US" sz="2400">
                              <a:solidFill>
                                <a:schemeClr val="bg1"/>
                              </a:solidFill>
                              <a:latin typeface="Arial" panose="020B0604020202020204" pitchFamily="34" charset="0"/>
                              <a:cs typeface="Arial" panose="020B0604020202020204" pitchFamily="34" charset="0"/>
                            </a:rPr>
                            <m:t> </m:t>
                          </m:r>
                          <m:r>
                            <m:rPr>
                              <m:nor/>
                            </m:rPr>
                            <a:rPr lang="en-US" sz="2400">
                              <a:solidFill>
                                <a:schemeClr val="bg1"/>
                              </a:solidFill>
                              <a:latin typeface="Arial" panose="020B0604020202020204" pitchFamily="34" charset="0"/>
                              <a:cs typeface="Arial" panose="020B0604020202020204" pitchFamily="34" charset="0"/>
                            </a:rPr>
                            <m:t>stockholder</m:t>
                          </m:r>
                          <m:r>
                            <m:rPr>
                              <m:nor/>
                            </m:rPr>
                            <a:rPr lang="en-US" sz="2400" i="1">
                              <a:solidFill>
                                <a:schemeClr val="bg1"/>
                              </a:solidFill>
                              <a:latin typeface="Arial" panose="020B0604020202020204" pitchFamily="34" charset="0"/>
                              <a:cs typeface="Arial" panose="020B0604020202020204" pitchFamily="34" charset="0"/>
                            </a:rPr>
                            <m:t>′</m:t>
                          </m:r>
                          <m:r>
                            <m:rPr>
                              <m:nor/>
                            </m:rPr>
                            <a:rPr lang="en-US" sz="2400">
                              <a:solidFill>
                                <a:schemeClr val="bg1"/>
                              </a:solidFill>
                              <a:latin typeface="Arial" panose="020B0604020202020204" pitchFamily="34" charset="0"/>
                              <a:cs typeface="Arial" panose="020B0604020202020204" pitchFamily="34" charset="0"/>
                            </a:rPr>
                            <m:t>s</m:t>
                          </m:r>
                          <m:r>
                            <m:rPr>
                              <m:nor/>
                            </m:rPr>
                            <a:rPr lang="en-US" sz="2400">
                              <a:solidFill>
                                <a:schemeClr val="bg1"/>
                              </a:solidFill>
                              <a:latin typeface="Arial" panose="020B0604020202020204" pitchFamily="34" charset="0"/>
                              <a:cs typeface="Arial" panose="020B0604020202020204" pitchFamily="34" charset="0"/>
                            </a:rPr>
                            <m:t> </m:t>
                          </m:r>
                          <m:r>
                            <m:rPr>
                              <m:nor/>
                            </m:rPr>
                            <a:rPr lang="en-US" sz="2400">
                              <a:solidFill>
                                <a:schemeClr val="bg1"/>
                              </a:solidFill>
                              <a:latin typeface="Arial" panose="020B0604020202020204" pitchFamily="34" charset="0"/>
                              <a:cs typeface="Arial" panose="020B0604020202020204" pitchFamily="34" charset="0"/>
                            </a:rPr>
                            <m:t>equity</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8" name="Text 3">
                <a:extLst>
                  <a:ext uri="{FF2B5EF4-FFF2-40B4-BE49-F238E27FC236}">
                    <a16:creationId xmlns:a16="http://schemas.microsoft.com/office/drawing/2014/main" id="{4732EA25-9168-D307-4D85-C97EEB7E6CD4}"/>
                  </a:ext>
                </a:extLst>
              </p:cNvPr>
              <p:cNvSpPr>
                <a:spLocks noRot="1" noChangeAspect="1" noMove="1" noResize="1" noEditPoints="1" noAdjustHandles="1" noChangeArrowheads="1" noChangeShapeType="1" noTextEdit="1"/>
              </p:cNvSpPr>
              <p:nvPr/>
            </p:nvSpPr>
            <p:spPr>
              <a:xfrm>
                <a:off x="1382232" y="1651019"/>
                <a:ext cx="8335927" cy="682044"/>
              </a:xfrm>
              <a:prstGeom prst="rect">
                <a:avLst/>
              </a:prstGeom>
              <a:blipFill>
                <a:blip r:embed="rId3"/>
                <a:stretch>
                  <a:fillRect b="-4464"/>
                </a:stretch>
              </a:blipFill>
              <a:ln/>
            </p:spPr>
            <p:txBody>
              <a:bodyPr/>
              <a:lstStyle/>
              <a:p>
                <a:r>
                  <a:rPr lang="en-US">
                    <a:noFill/>
                  </a:rPr>
                  <a:t> </a:t>
                </a:r>
              </a:p>
            </p:txBody>
          </p:sp>
        </mc:Fallback>
      </mc:AlternateContent>
      <p:sp>
        <p:nvSpPr>
          <p:cNvPr id="9" name="Shape 4">
            <a:extLst>
              <a:ext uri="{FF2B5EF4-FFF2-40B4-BE49-F238E27FC236}">
                <a16:creationId xmlns:a16="http://schemas.microsoft.com/office/drawing/2014/main" id="{079645FB-BE26-6AA6-A169-E8733992E300}"/>
              </a:ext>
            </a:extLst>
          </p:cNvPr>
          <p:cNvSpPr/>
          <p:nvPr/>
        </p:nvSpPr>
        <p:spPr>
          <a:xfrm>
            <a:off x="457199" y="2905873"/>
            <a:ext cx="10926403" cy="594360"/>
          </a:xfrm>
          <a:prstGeom prst="rect">
            <a:avLst/>
          </a:prstGeom>
          <a:solidFill>
            <a:srgbClr val="F0FDF4"/>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AB1B6641-5A93-1BFF-0EE8-5AC08A826957}"/>
              </a:ext>
            </a:extLst>
          </p:cNvPr>
          <p:cNvSpPr/>
          <p:nvPr/>
        </p:nvSpPr>
        <p:spPr>
          <a:xfrm>
            <a:off x="640079" y="2997313"/>
            <a:ext cx="10319381" cy="411480"/>
          </a:xfrm>
          <a:prstGeom prst="rect">
            <a:avLst/>
          </a:prstGeom>
          <a:noFill/>
          <a:ln/>
        </p:spPr>
        <p:txBody>
          <a:bodyPr wrap="square" rtlCol="0" anchor="ctr"/>
          <a:lstStyle/>
          <a:p>
            <a:pPr marL="0" indent="0">
              <a:buNone/>
            </a:pPr>
            <a:r>
              <a:rPr lang="en-US" sz="2000" dirty="0">
                <a:solidFill>
                  <a:srgbClr val="1F2937"/>
                </a:solidFill>
                <a:latin typeface="Arial" panose="020B0604020202020204" pitchFamily="34" charset="0"/>
                <a:ea typeface="Calibri" pitchFamily="34" charset="-122"/>
                <a:cs typeface="Arial" panose="020B0604020202020204" pitchFamily="34" charset="0"/>
              </a:rPr>
              <a:t>Measures how effectively a company generates profit from shareholders' investment</a:t>
            </a:r>
            <a:endParaRPr lang="en-US" sz="2000" dirty="0">
              <a:latin typeface="Arial" panose="020B0604020202020204" pitchFamily="34" charset="0"/>
              <a:cs typeface="Arial" panose="020B0604020202020204" pitchFamily="34" charset="0"/>
            </a:endParaRPr>
          </a:p>
        </p:txBody>
      </p:sp>
      <p:sp>
        <p:nvSpPr>
          <p:cNvPr id="11" name="Shape 6">
            <a:extLst>
              <a:ext uri="{FF2B5EF4-FFF2-40B4-BE49-F238E27FC236}">
                <a16:creationId xmlns:a16="http://schemas.microsoft.com/office/drawing/2014/main" id="{E38417EA-4571-2613-B144-CD5A7585EE8F}"/>
              </a:ext>
            </a:extLst>
          </p:cNvPr>
          <p:cNvSpPr/>
          <p:nvPr/>
        </p:nvSpPr>
        <p:spPr>
          <a:xfrm>
            <a:off x="457199" y="3764989"/>
            <a:ext cx="5218073" cy="1554480"/>
          </a:xfrm>
          <a:prstGeom prst="rect">
            <a:avLst/>
          </a:prstGeom>
          <a:solidFill>
            <a:srgbClr val="F3F4F6"/>
          </a:solidFill>
          <a:ln>
            <a:solidFill>
              <a:schemeClr val="bg1">
                <a:lumMod val="65000"/>
              </a:schemeClr>
            </a:solidFill>
          </a:ln>
        </p:spPr>
        <p:txBody>
          <a:bodyPr/>
          <a:lstStyle/>
          <a:p>
            <a:endParaRPr lang="en-US" sz="280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733F4559-E739-2001-EA30-E3C71C29AF16}"/>
              </a:ext>
            </a:extLst>
          </p:cNvPr>
          <p:cNvSpPr/>
          <p:nvPr/>
        </p:nvSpPr>
        <p:spPr>
          <a:xfrm>
            <a:off x="548640" y="3810709"/>
            <a:ext cx="4980888" cy="365760"/>
          </a:xfrm>
          <a:prstGeom prst="rect">
            <a:avLst/>
          </a:prstGeom>
          <a:noFill/>
          <a:ln/>
        </p:spPr>
        <p:txBody>
          <a:bodyPr wrap="square" rtlCol="0" anchor="ctr"/>
          <a:lstStyle/>
          <a:p>
            <a:pPr marL="0" indent="0">
              <a:buNone/>
            </a:pPr>
            <a:r>
              <a:rPr lang="en-US" sz="2000" b="1" dirty="0">
                <a:solidFill>
                  <a:srgbClr val="1E3A5F"/>
                </a:solidFill>
                <a:latin typeface="Arial" panose="020B0604020202020204" pitchFamily="34" charset="0"/>
                <a:ea typeface="Calibri" pitchFamily="34" charset="-122"/>
                <a:cs typeface="Arial" panose="020B0604020202020204" pitchFamily="34" charset="0"/>
              </a:rPr>
              <a:t>Warren Buffett's Focus</a:t>
            </a:r>
            <a:endParaRPr lang="en-US" sz="2000" dirty="0">
              <a:latin typeface="Arial" panose="020B0604020202020204" pitchFamily="34" charset="0"/>
              <a:cs typeface="Arial" panose="020B0604020202020204" pitchFamily="34" charset="0"/>
            </a:endParaRPr>
          </a:p>
        </p:txBody>
      </p:sp>
      <p:sp>
        <p:nvSpPr>
          <p:cNvPr id="15" name="Text 8">
            <a:extLst>
              <a:ext uri="{FF2B5EF4-FFF2-40B4-BE49-F238E27FC236}">
                <a16:creationId xmlns:a16="http://schemas.microsoft.com/office/drawing/2014/main" id="{1E5D1537-71FA-0342-2D03-251B9814A897}"/>
              </a:ext>
            </a:extLst>
          </p:cNvPr>
          <p:cNvSpPr/>
          <p:nvPr/>
        </p:nvSpPr>
        <p:spPr>
          <a:xfrm>
            <a:off x="640080" y="4222189"/>
            <a:ext cx="4743702" cy="1005840"/>
          </a:xfrm>
          <a:prstGeom prst="rect">
            <a:avLst/>
          </a:prstGeom>
          <a:noFill/>
          <a:ln/>
        </p:spPr>
        <p:txBody>
          <a:bodyPr wrap="square" rtlCol="0" anchor="ctr"/>
          <a:lstStyle/>
          <a:p>
            <a:pPr marL="285750" indent="-285750">
              <a:buFont typeface="Arial" panose="020B0604020202020204" pitchFamily="34" charset="0"/>
              <a:buChar char="•"/>
            </a:pPr>
            <a:r>
              <a:rPr lang="en-US" b="1" dirty="0">
                <a:solidFill>
                  <a:srgbClr val="1F2937"/>
                </a:solidFill>
                <a:latin typeface="Arial" panose="020B0604020202020204" pitchFamily="34" charset="0"/>
                <a:ea typeface="Calibri" pitchFamily="34" charset="-122"/>
                <a:cs typeface="Arial" panose="020B0604020202020204" pitchFamily="34" charset="0"/>
              </a:rPr>
              <a:t>High ROE &amp; Low or reasonable debt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solidFill>
                  <a:srgbClr val="1F2937"/>
                </a:solidFill>
                <a:latin typeface="Arial" panose="020B0604020202020204" pitchFamily="34" charset="0"/>
                <a:ea typeface="Calibri" pitchFamily="34" charset="-122"/>
                <a:cs typeface="Arial" panose="020B0604020202020204" pitchFamily="34" charset="0"/>
              </a:rPr>
              <a:t>High debt can artificially boost ROE</a:t>
            </a:r>
            <a:endParaRPr lang="en-US" dirty="0">
              <a:latin typeface="Arial" panose="020B0604020202020204" pitchFamily="34" charset="0"/>
              <a:cs typeface="Arial" panose="020B0604020202020204" pitchFamily="34" charset="0"/>
            </a:endParaRPr>
          </a:p>
        </p:txBody>
      </p:sp>
      <p:sp>
        <p:nvSpPr>
          <p:cNvPr id="16" name="Shape 9">
            <a:extLst>
              <a:ext uri="{FF2B5EF4-FFF2-40B4-BE49-F238E27FC236}">
                <a16:creationId xmlns:a16="http://schemas.microsoft.com/office/drawing/2014/main" id="{01C77352-C686-E1FC-473F-1A3C50914C2C}"/>
              </a:ext>
            </a:extLst>
          </p:cNvPr>
          <p:cNvSpPr/>
          <p:nvPr/>
        </p:nvSpPr>
        <p:spPr>
          <a:xfrm>
            <a:off x="6133246" y="3755420"/>
            <a:ext cx="5218073" cy="1554480"/>
          </a:xfrm>
          <a:prstGeom prst="rect">
            <a:avLst/>
          </a:prstGeom>
          <a:solidFill>
            <a:srgbClr val="FEF2F2"/>
          </a:solidFill>
          <a:ln w="127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7" name="Text 10">
            <a:extLst>
              <a:ext uri="{FF2B5EF4-FFF2-40B4-BE49-F238E27FC236}">
                <a16:creationId xmlns:a16="http://schemas.microsoft.com/office/drawing/2014/main" id="{BD7AFE52-F5F0-50E4-FF5B-3E7FA22ECEB0}"/>
              </a:ext>
            </a:extLst>
          </p:cNvPr>
          <p:cNvSpPr/>
          <p:nvPr/>
        </p:nvSpPr>
        <p:spPr>
          <a:xfrm>
            <a:off x="6224687" y="3801140"/>
            <a:ext cx="4980888" cy="365760"/>
          </a:xfrm>
          <a:prstGeom prst="rect">
            <a:avLst/>
          </a:prstGeom>
          <a:noFill/>
          <a:ln/>
        </p:spPr>
        <p:txBody>
          <a:bodyPr wrap="square" rtlCol="0" anchor="ctr"/>
          <a:lstStyle/>
          <a:p>
            <a:pPr marL="0" indent="0">
              <a:buNone/>
            </a:pPr>
            <a:r>
              <a:rPr lang="en-US" sz="2000" b="1" dirty="0">
                <a:solidFill>
                  <a:srgbClr val="DC2626"/>
                </a:solidFill>
                <a:latin typeface="Arial" panose="020B0604020202020204" pitchFamily="34" charset="0"/>
                <a:ea typeface="Calibri" pitchFamily="34" charset="-122"/>
                <a:cs typeface="Arial" panose="020B0604020202020204" pitchFamily="34" charset="0"/>
              </a:rPr>
              <a:t>Cautions</a:t>
            </a:r>
            <a:endParaRPr lang="en-US" sz="2000" dirty="0">
              <a:latin typeface="Arial" panose="020B0604020202020204" pitchFamily="34" charset="0"/>
              <a:cs typeface="Arial" panose="020B0604020202020204" pitchFamily="34" charset="0"/>
            </a:endParaRPr>
          </a:p>
        </p:txBody>
      </p:sp>
      <p:sp>
        <p:nvSpPr>
          <p:cNvPr id="18" name="Text 11">
            <a:extLst>
              <a:ext uri="{FF2B5EF4-FFF2-40B4-BE49-F238E27FC236}">
                <a16:creationId xmlns:a16="http://schemas.microsoft.com/office/drawing/2014/main" id="{3CD2D324-A5D0-1C0C-2443-DA39C5755F57}"/>
              </a:ext>
            </a:extLst>
          </p:cNvPr>
          <p:cNvSpPr/>
          <p:nvPr/>
        </p:nvSpPr>
        <p:spPr>
          <a:xfrm>
            <a:off x="6224687" y="4212620"/>
            <a:ext cx="4980888" cy="1005840"/>
          </a:xfrm>
          <a:prstGeom prst="rect">
            <a:avLst/>
          </a:prstGeom>
          <a:noFill/>
          <a:ln/>
        </p:spPr>
        <p:txBody>
          <a:bodyPr wrap="square" rtlCol="0" anchor="ctr"/>
          <a:lstStyle/>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ROE can be boosted by using more debt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Excessive debt raises bankruptcy risk</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F2937"/>
                </a:solidFill>
                <a:latin typeface="Arial" panose="020B0604020202020204" pitchFamily="34" charset="0"/>
                <a:ea typeface="Calibri" pitchFamily="34" charset="-122"/>
                <a:cs typeface="Arial" panose="020B0604020202020204" pitchFamily="34" charset="0"/>
              </a:rPr>
              <a:t>High ROE ≠ always good if driven by leverage</a:t>
            </a:r>
            <a:endParaRPr lang="en-US" dirty="0">
              <a:latin typeface="Arial" panose="020B0604020202020204" pitchFamily="34" charset="0"/>
              <a:cs typeface="Arial" panose="020B0604020202020204" pitchFamily="34" charset="0"/>
            </a:endParaRPr>
          </a:p>
        </p:txBody>
      </p:sp>
      <p:sp>
        <p:nvSpPr>
          <p:cNvPr id="19" name="Shape 12">
            <a:extLst>
              <a:ext uri="{FF2B5EF4-FFF2-40B4-BE49-F238E27FC236}">
                <a16:creationId xmlns:a16="http://schemas.microsoft.com/office/drawing/2014/main" id="{14D84227-A456-B04B-9A24-16719F44D73C}"/>
              </a:ext>
            </a:extLst>
          </p:cNvPr>
          <p:cNvSpPr/>
          <p:nvPr/>
        </p:nvSpPr>
        <p:spPr>
          <a:xfrm>
            <a:off x="457199" y="5509794"/>
            <a:ext cx="10926403" cy="731520"/>
          </a:xfrm>
          <a:prstGeom prst="rect">
            <a:avLst/>
          </a:prstGeom>
          <a:solidFill>
            <a:srgbClr val="F0F9FF"/>
          </a:solidFill>
          <a:ln>
            <a:solidFill>
              <a:srgbClr val="135BD6"/>
            </a:solidFill>
          </a:ln>
        </p:spPr>
        <p:txBody>
          <a:bodyPr/>
          <a:lstStyle/>
          <a:p>
            <a:endParaRPr lang="en-US" sz="2800">
              <a:latin typeface="Arial" panose="020B0604020202020204" pitchFamily="34" charset="0"/>
              <a:cs typeface="Arial" panose="020B0604020202020204" pitchFamily="34" charset="0"/>
            </a:endParaRPr>
          </a:p>
        </p:txBody>
      </p:sp>
      <p:sp>
        <p:nvSpPr>
          <p:cNvPr id="20" name="Text 13">
            <a:extLst>
              <a:ext uri="{FF2B5EF4-FFF2-40B4-BE49-F238E27FC236}">
                <a16:creationId xmlns:a16="http://schemas.microsoft.com/office/drawing/2014/main" id="{1139317C-CF49-8D00-81E3-0F1D5360410A}"/>
              </a:ext>
            </a:extLst>
          </p:cNvPr>
          <p:cNvSpPr/>
          <p:nvPr/>
        </p:nvSpPr>
        <p:spPr>
          <a:xfrm>
            <a:off x="640079" y="5646954"/>
            <a:ext cx="10319381" cy="457200"/>
          </a:xfrm>
          <a:prstGeom prst="rect">
            <a:avLst/>
          </a:prstGeom>
          <a:noFill/>
          <a:ln/>
        </p:spPr>
        <p:txBody>
          <a:bodyPr wrap="square" rtlCol="0" anchor="ctr"/>
          <a:lstStyle/>
          <a:p>
            <a:pPr marL="0" indent="0">
              <a:buNone/>
            </a:pPr>
            <a:r>
              <a:rPr lang="en-US" i="1" dirty="0">
                <a:latin typeface="Arial" panose="020B0604020202020204" pitchFamily="34" charset="0"/>
                <a:ea typeface="Calibri" pitchFamily="34" charset="-122"/>
                <a:cs typeface="Arial" panose="020B0604020202020204" pitchFamily="34" charset="0"/>
              </a:rPr>
              <a:t>Use average balance (beginning + ending / 2) when comparing Balance Sheet amounts to Income Statement amounts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74786"/>
      </p:ext>
    </p:extLst>
  </p:cSld>
  <p:clrMapOvr>
    <a:masterClrMapping/>
  </p:clrMapOvr>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18152</TotalTime>
  <Words>4839</Words>
  <Application>Microsoft Office PowerPoint</Application>
  <PresentationFormat>Widescreen</PresentationFormat>
  <Paragraphs>714</Paragraphs>
  <Slides>51</Slides>
  <Notes>33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Avenir</vt:lpstr>
      <vt:lpstr>Camria math</vt:lpstr>
      <vt:lpstr>Malgun Gothic</vt:lpstr>
      <vt:lpstr>Aptos</vt:lpstr>
      <vt:lpstr>Arial</vt:lpstr>
      <vt:lpstr>Calibri</vt:lpstr>
      <vt:lpstr>Cambria Math</vt:lpstr>
      <vt:lpstr>Georgia</vt:lpstr>
      <vt:lpstr>Times New Roman</vt:lpstr>
      <vt:lpstr>CBA</vt:lpstr>
      <vt:lpstr>Office Theme</vt:lpstr>
      <vt:lpstr>1_Office Theme</vt:lpstr>
      <vt:lpstr>Chapter 5: Financial Statement Analysis - Ratios</vt:lpstr>
      <vt:lpstr>Table of Contents</vt:lpstr>
      <vt:lpstr>PowerPoint Presentation</vt:lpstr>
      <vt:lpstr>Vertical &amp; Horizontal Analysis</vt:lpstr>
      <vt:lpstr>What is Financial Statement Analysis?</vt:lpstr>
      <vt:lpstr>Vertical Analysis – Common-Size Statement</vt:lpstr>
      <vt:lpstr>Horizontal Analysis – Trend Analysis Over Time</vt:lpstr>
      <vt:lpstr>PowerPoint Presentation</vt:lpstr>
      <vt:lpstr>Return on Equity (ROE)</vt:lpstr>
      <vt:lpstr>Return on Assets (ROA) – De-Levered ROA</vt:lpstr>
      <vt:lpstr>Standard ROA vs. De-Levered ROA</vt:lpstr>
      <vt:lpstr>Return on Financial Leverage (ROFL)</vt:lpstr>
      <vt:lpstr>Trade-Off Between Profit Margin &amp; Asset Turnover</vt:lpstr>
      <vt:lpstr>Further Disaggregation of Profit Margin (PM)</vt:lpstr>
      <vt:lpstr>ROA Disaggregation</vt:lpstr>
      <vt:lpstr>ROE Decomposition – The DuPont Model</vt:lpstr>
      <vt:lpstr>ROE Decomposition – The DuPont Model</vt:lpstr>
      <vt:lpstr>How Debt Can Increase ROE</vt:lpstr>
      <vt:lpstr>Capital Structure and ROE</vt:lpstr>
      <vt:lpstr>Capital Structure and ROE</vt:lpstr>
      <vt:lpstr>Downside Risk of Leverage</vt:lpstr>
      <vt:lpstr>Matching Capital Structure to Strategy</vt:lpstr>
      <vt:lpstr>PowerPoint Presentation</vt:lpstr>
      <vt:lpstr>Liquidity Analysis</vt:lpstr>
      <vt:lpstr>Solvency Analysis</vt:lpstr>
      <vt:lpstr>Altman Z-Score (1968)</vt:lpstr>
      <vt:lpstr>Working Capital Requirements</vt:lpstr>
      <vt:lpstr>Traditional View – Working Capital as Liquidity</vt:lpstr>
      <vt:lpstr>Source-of-Funds View –         The Working Capital Requirement</vt:lpstr>
      <vt:lpstr>The Cycle of Cash Lag</vt:lpstr>
      <vt:lpstr>Negative Working Capital:  Risk vs. The ‘Walmart’ Advantage</vt:lpstr>
      <vt:lpstr>Summary – Key Takeaways on Working Capital</vt:lpstr>
      <vt:lpstr>Limitations of Ratio Analysis</vt:lpstr>
      <vt:lpstr>The Blind Spot 1: GAAP - Measurability</vt:lpstr>
      <vt:lpstr>The Blind Spot 2: Historical Cost vs. Market Reality</vt:lpstr>
      <vt:lpstr>Structural Distortions: The Comparability Problem</vt:lpstr>
      <vt:lpstr>Ratios Are a Means to an End</vt:lpstr>
      <vt:lpstr>The Enlightened Analyst: Synthesis</vt:lpstr>
      <vt:lpstr>Analyzing &amp; Interpreting Core Operating Activities</vt:lpstr>
      <vt:lpstr>Bifurcating the Business Model</vt:lpstr>
      <vt:lpstr>The Metric of True Efficiency: RNOA</vt:lpstr>
      <vt:lpstr>The Numerator: Purifying the Profit (NOPAT)</vt:lpstr>
      <vt:lpstr>Calculating NOPAT</vt:lpstr>
      <vt:lpstr>Case Study: PepsiCo (2020)</vt:lpstr>
      <vt:lpstr>PepsiCo: The NOPAT Adjustment</vt:lpstr>
      <vt:lpstr>The Denominator: Capital at Work (NOA)</vt:lpstr>
      <vt:lpstr>PepsiCo: Isolating Operating Capital</vt:lpstr>
      <vt:lpstr>The Verdict: PepsiCo's Operating Efficiency</vt:lpstr>
      <vt:lpstr>Signal vs. Noise: RNOA vs. ROE</vt:lpstr>
      <vt:lpstr>The Analyst's Checklist</vt:lpstr>
      <vt:lpstr>Clarity in Capital</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239</cp:revision>
  <dcterms:created xsi:type="dcterms:W3CDTF">2017-10-25T17:52:39Z</dcterms:created>
  <dcterms:modified xsi:type="dcterms:W3CDTF">2026-07-15T22:20:29Z</dcterms:modified>
</cp:coreProperties>
</file>