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0" r:id="rId2"/>
    <p:sldMasterId id="2147483663" r:id="rId3"/>
  </p:sldMasterIdLst>
  <p:notesMasterIdLst>
    <p:notesMasterId r:id="rId55"/>
  </p:notesMasterIdLst>
  <p:sldIdLst>
    <p:sldId id="471" r:id="rId4"/>
    <p:sldId id="1556" r:id="rId5"/>
    <p:sldId id="258" r:id="rId6"/>
    <p:sldId id="461" r:id="rId7"/>
    <p:sldId id="1597" r:id="rId8"/>
    <p:sldId id="1598" r:id="rId9"/>
    <p:sldId id="1599" r:id="rId10"/>
    <p:sldId id="262" r:id="rId11"/>
    <p:sldId id="528" r:id="rId12"/>
    <p:sldId id="1600" r:id="rId13"/>
    <p:sldId id="1601" r:id="rId14"/>
    <p:sldId id="1602" r:id="rId15"/>
    <p:sldId id="1605" r:id="rId16"/>
    <p:sldId id="1606" r:id="rId17"/>
    <p:sldId id="1608" r:id="rId18"/>
    <p:sldId id="1607" r:id="rId19"/>
    <p:sldId id="1609" r:id="rId20"/>
    <p:sldId id="1611" r:id="rId21"/>
    <p:sldId id="1612" r:id="rId22"/>
    <p:sldId id="1613" r:id="rId23"/>
    <p:sldId id="1614" r:id="rId24"/>
    <p:sldId id="1615" r:id="rId25"/>
    <p:sldId id="268" r:id="rId26"/>
    <p:sldId id="1616" r:id="rId27"/>
    <p:sldId id="1617" r:id="rId28"/>
    <p:sldId id="1618" r:id="rId29"/>
    <p:sldId id="1574" r:id="rId30"/>
    <p:sldId id="1623" r:id="rId31"/>
    <p:sldId id="1620" r:id="rId32"/>
    <p:sldId id="1558" r:id="rId33"/>
    <p:sldId id="1621" r:id="rId34"/>
    <p:sldId id="1622" r:id="rId35"/>
    <p:sldId id="1557" r:id="rId36"/>
    <p:sldId id="1624" r:id="rId37"/>
    <p:sldId id="1625" r:id="rId38"/>
    <p:sldId id="1626" r:id="rId39"/>
    <p:sldId id="1627" r:id="rId40"/>
    <p:sldId id="266" r:id="rId41"/>
    <p:sldId id="1629" r:id="rId42"/>
    <p:sldId id="257" r:id="rId43"/>
    <p:sldId id="1630" r:id="rId44"/>
    <p:sldId id="259" r:id="rId45"/>
    <p:sldId id="260" r:id="rId46"/>
    <p:sldId id="261" r:id="rId47"/>
    <p:sldId id="1631" r:id="rId48"/>
    <p:sldId id="263" r:id="rId49"/>
    <p:sldId id="264" r:id="rId50"/>
    <p:sldId id="265" r:id="rId51"/>
    <p:sldId id="1632" r:id="rId52"/>
    <p:sldId id="267" r:id="rId53"/>
    <p:sldId id="163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1556"/>
            <p14:sldId id="258"/>
            <p14:sldId id="461"/>
            <p14:sldId id="1597"/>
            <p14:sldId id="1598"/>
            <p14:sldId id="1599"/>
            <p14:sldId id="262"/>
            <p14:sldId id="528"/>
            <p14:sldId id="1600"/>
            <p14:sldId id="1601"/>
            <p14:sldId id="1602"/>
            <p14:sldId id="1605"/>
            <p14:sldId id="1606"/>
            <p14:sldId id="1608"/>
            <p14:sldId id="1607"/>
            <p14:sldId id="1609"/>
            <p14:sldId id="1611"/>
            <p14:sldId id="1612"/>
            <p14:sldId id="1613"/>
            <p14:sldId id="1614"/>
            <p14:sldId id="1615"/>
            <p14:sldId id="268"/>
            <p14:sldId id="1616"/>
            <p14:sldId id="1617"/>
            <p14:sldId id="1618"/>
            <p14:sldId id="1574"/>
            <p14:sldId id="1623"/>
            <p14:sldId id="1620"/>
            <p14:sldId id="1558"/>
            <p14:sldId id="1621"/>
            <p14:sldId id="1622"/>
            <p14:sldId id="1557"/>
            <p14:sldId id="1624"/>
            <p14:sldId id="1625"/>
            <p14:sldId id="1626"/>
            <p14:sldId id="1627"/>
            <p14:sldId id="266"/>
            <p14:sldId id="1629"/>
            <p14:sldId id="257"/>
            <p14:sldId id="1630"/>
            <p14:sldId id="259"/>
            <p14:sldId id="260"/>
            <p14:sldId id="261"/>
            <p14:sldId id="1631"/>
            <p14:sldId id="263"/>
            <p14:sldId id="264"/>
            <p14:sldId id="265"/>
            <p14:sldId id="1632"/>
            <p14:sldId id="267"/>
            <p14:sldId id="1633"/>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6FF"/>
    <a:srgbClr val="DD8933"/>
    <a:srgbClr val="FFF7ED"/>
    <a:srgbClr val="16A34A"/>
    <a:srgbClr val="EDE9FE"/>
    <a:srgbClr val="E5FCED"/>
    <a:srgbClr val="F0FDF4"/>
    <a:srgbClr val="FDEADA"/>
    <a:srgbClr val="BB9756"/>
    <a:srgbClr val="FE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6081" autoAdjust="0"/>
  </p:normalViewPr>
  <p:slideViewPr>
    <p:cSldViewPr snapToGrid="0" snapToObjects="1" showGuides="1">
      <p:cViewPr varScale="1">
        <p:scale>
          <a:sx n="98" d="100"/>
          <a:sy n="98" d="100"/>
        </p:scale>
        <p:origin x="1074" y="96"/>
      </p:cViewPr>
      <p:guideLst>
        <p:guide orient="horz" pos="2260"/>
        <p:guide pos="3840"/>
      </p:guideLst>
    </p:cSldViewPr>
  </p:slideViewPr>
  <p:outlineViewPr>
    <p:cViewPr>
      <p:scale>
        <a:sx n="33" d="100"/>
        <a:sy n="33" d="100"/>
      </p:scale>
      <p:origin x="0" y="-1884"/>
    </p:cViewPr>
  </p:outlineViewPr>
  <p:notesTextViewPr>
    <p:cViewPr>
      <p:scale>
        <a:sx n="3" d="2"/>
        <a:sy n="3" d="2"/>
      </p:scale>
      <p:origin x="0" y="0"/>
    </p:cViewPr>
  </p:notesTextViewPr>
  <p:notesViewPr>
    <p:cSldViewPr snapToGrid="0" snapToObjects="1">
      <p:cViewPr varScale="1">
        <p:scale>
          <a:sx n="80" d="100"/>
          <a:sy n="80" d="100"/>
        </p:scale>
        <p:origin x="302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E8E6-A950-81FA-58CD-CFFF7D512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B109D-1238-18A2-98CA-30ADC9E7B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478B3-13EE-502A-BEAB-870453DB7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97420-95B1-20C3-4CC3-25C10D5BD71D}"/>
              </a:ext>
            </a:extLst>
          </p:cNvPr>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141828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7CA7B-0AC7-691F-F1FB-4C5758484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1AB06-8AC2-29F6-6A8F-B5DB75F21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AFFA6-11C6-4387-CF5E-C353829C426A}"/>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AA1CCD8D-69F5-67CC-1B7F-A81BD6CED72F}"/>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352742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5CE7-2B66-9BC6-07B8-41C4DA95E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AAD88-3002-0338-0173-74476DAC3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C735-0B17-6FDA-AF44-200F649246F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p>
          <a:p>
            <a:pPr lvl="1"/>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optimal mix depends on the </a:t>
            </a:r>
            <a:r>
              <a:rPr lang="en-US" sz="1200" b="1" kern="1200" dirty="0">
                <a:solidFill>
                  <a:schemeClr val="tx1"/>
                </a:solidFill>
                <a:effectLst/>
                <a:latin typeface="+mn-lt"/>
                <a:ea typeface="+mn-ea"/>
                <a:cs typeface="+mn-cs"/>
              </a:rPr>
              <a:t>business model, strategy, and industry structure</a:t>
            </a:r>
            <a:r>
              <a:rPr lang="en-US" sz="1200" kern="1200" dirty="0">
                <a:solidFill>
                  <a:schemeClr val="tx1"/>
                </a:solidFill>
                <a:effectLst/>
                <a:latin typeface="+mn-lt"/>
                <a:ea typeface="+mn-ea"/>
                <a:cs typeface="+mn-cs"/>
              </a:rPr>
              <a:t>.</a:t>
            </a:r>
          </a:p>
          <a:p>
            <a:pPr lvl="1"/>
            <a:endParaRPr lang="en-US" sz="105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87E872-950A-ADA9-A050-17C0E639D6C2}"/>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29518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6C1F-3F09-7374-1F8C-506AFC649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0C6B9-D94C-624F-9016-B8DA47E3A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602C0-4BD6-0C37-7519-DE8E10CB7CD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 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Profit (=net profit=net income)</a:t>
            </a:r>
            <a:endParaRPr lang="en-US" sz="105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BD8A2A1-F4BA-A216-496D-C40E3A836AA7}"/>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48084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E87D-64C3-A59D-89C1-B6659EA73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8B139-3109-39E5-FA1C-3E0CD2EB4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4DE95-3BAF-D5CC-B4F3-81B9D0BC785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endParaRPr lang="en-US" sz="105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EA4E439-5202-7989-7033-995176B8FAFD}"/>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189777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E5DF8-CBD4-5519-CA72-AA000C59B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727CF-216C-5F62-7ACF-30A4100C1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48A69-168C-4DAB-A2C1-C6B5D78DDDB4}"/>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Why This Matters</a:t>
            </a:r>
            <a:endParaRPr lang="en-US"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ROA increases</a:t>
            </a:r>
            <a:r>
              <a:rPr lang="en-US" sz="1200" kern="1200" dirty="0">
                <a:solidFill>
                  <a:schemeClr val="tx1"/>
                </a:solidFill>
                <a:effectLst/>
                <a:latin typeface="+mn-lt"/>
                <a:ea typeface="+mn-ea"/>
                <a:cs typeface="+mn-cs"/>
              </a:rPr>
              <a:t> when a company:</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Earns strong profits </a:t>
            </a:r>
            <a:r>
              <a:rPr lang="en-US" sz="1200" b="1" kern="1200" dirty="0">
                <a:solidFill>
                  <a:schemeClr val="tx1"/>
                </a:solidFill>
                <a:effectLst/>
                <a:latin typeface="+mn-lt"/>
                <a:ea typeface="+mn-ea"/>
                <a:cs typeface="+mn-cs"/>
              </a:rPr>
              <a:t>(high PM)</a:t>
            </a:r>
            <a:r>
              <a:rPr lang="en-US" sz="1200" kern="1200" dirty="0">
                <a:solidFill>
                  <a:schemeClr val="tx1"/>
                </a:solidFill>
                <a:effectLst/>
                <a:latin typeface="+mn-lt"/>
                <a:ea typeface="+mn-ea"/>
                <a:cs typeface="+mn-cs"/>
              </a:rPr>
              <a:t>,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Efficiently uses assets </a:t>
            </a:r>
            <a:r>
              <a:rPr lang="en-US" sz="1200" b="1" kern="1200" dirty="0">
                <a:solidFill>
                  <a:schemeClr val="tx1"/>
                </a:solidFill>
                <a:effectLst/>
                <a:latin typeface="+mn-lt"/>
                <a:ea typeface="+mn-ea"/>
                <a:cs typeface="+mn-cs"/>
              </a:rPr>
              <a:t>(high AT)</a:t>
            </a:r>
            <a:r>
              <a:rPr lang="en-US" sz="1200" kern="1200" dirty="0">
                <a:solidFill>
                  <a:schemeClr val="tx1"/>
                </a:solidFill>
                <a:effectLst/>
                <a:latin typeface="+mn-lt"/>
                <a:ea typeface="+mn-ea"/>
                <a:cs typeface="+mn-cs"/>
              </a:rPr>
              <a:t> — ideally both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diagnose whether performance changes are due to:</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Margins falling or costs rising, or</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Assets not generating enough sales</a:t>
            </a:r>
            <a:endParaRPr lang="en-US" sz="105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7DACC0D-EF8E-A114-F1A0-DB2DBD87B7B0}"/>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381885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8FD9D-D176-B134-AF32-71C2F9865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D1CA5-03B3-5486-A4B5-BC69DAE1A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0B6C5-6B45-05EE-61A1-A3F58700733F}"/>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ROE increases when a firm:</a:t>
            </a:r>
          </a:p>
          <a:p>
            <a:pPr lvl="1"/>
            <a:r>
              <a:rPr lang="en-US" sz="1200" kern="1200" dirty="0">
                <a:solidFill>
                  <a:schemeClr val="tx1"/>
                </a:solidFill>
                <a:effectLst/>
                <a:latin typeface="+mn-lt"/>
                <a:ea typeface="+mn-ea"/>
                <a:cs typeface="+mn-cs"/>
              </a:rPr>
              <a:t>Earns </a:t>
            </a:r>
            <a:r>
              <a:rPr lang="en-US" sz="1200" b="1" kern="1200" dirty="0">
                <a:solidFill>
                  <a:schemeClr val="tx1"/>
                </a:solidFill>
                <a:effectLst/>
                <a:latin typeface="+mn-lt"/>
                <a:ea typeface="+mn-ea"/>
                <a:cs typeface="+mn-cs"/>
              </a:rPr>
              <a:t>more profit</a:t>
            </a:r>
            <a:r>
              <a:rPr lang="en-US" sz="1200" kern="1200" dirty="0">
                <a:solidFill>
                  <a:schemeClr val="tx1"/>
                </a:solidFill>
                <a:effectLst/>
                <a:latin typeface="+mn-lt"/>
                <a:ea typeface="+mn-ea"/>
                <a:cs typeface="+mn-cs"/>
              </a:rPr>
              <a:t> per sales dollar (↑ profit margin)</a:t>
            </a:r>
          </a:p>
          <a:p>
            <a:pPr lvl="1"/>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assets efficiently</a:t>
            </a:r>
            <a:r>
              <a:rPr lang="en-US" sz="1200" kern="1200" dirty="0">
                <a:solidFill>
                  <a:schemeClr val="tx1"/>
                </a:solidFill>
                <a:effectLst/>
                <a:latin typeface="+mn-lt"/>
                <a:ea typeface="+mn-ea"/>
                <a:cs typeface="+mn-cs"/>
              </a:rPr>
              <a:t> to generate sales (↑ asset turnover)</a:t>
            </a:r>
          </a:p>
          <a:p>
            <a:pPr lvl="1"/>
            <a:r>
              <a:rPr lang="en-US" sz="1200" kern="1200" dirty="0">
                <a:solidFill>
                  <a:schemeClr val="tx1"/>
                </a:solidFill>
                <a:effectLst/>
                <a:latin typeface="+mn-lt"/>
                <a:ea typeface="+mn-ea"/>
                <a:cs typeface="+mn-cs"/>
              </a:rPr>
              <a:t>Employs </a:t>
            </a:r>
            <a:r>
              <a:rPr lang="en-US" sz="1200" b="1" kern="1200" dirty="0">
                <a:solidFill>
                  <a:schemeClr val="tx1"/>
                </a:solidFill>
                <a:effectLst/>
                <a:latin typeface="+mn-lt"/>
                <a:ea typeface="+mn-ea"/>
                <a:cs typeface="+mn-cs"/>
              </a:rPr>
              <a:t>more leverage</a:t>
            </a:r>
            <a:r>
              <a:rPr lang="en-US" sz="1200" kern="1200" dirty="0">
                <a:solidFill>
                  <a:schemeClr val="tx1"/>
                </a:solidFill>
                <a:effectLst/>
                <a:latin typeface="+mn-lt"/>
                <a:ea typeface="+mn-ea"/>
                <a:cs typeface="+mn-cs"/>
              </a:rPr>
              <a:t> to amplify returns (↑ financial leverage)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Useful for identifying whether performance comes from:</a:t>
            </a:r>
          </a:p>
          <a:p>
            <a:pPr lvl="1"/>
            <a:r>
              <a:rPr lang="en-US" sz="1200" b="1" kern="1200" dirty="0">
                <a:solidFill>
                  <a:schemeClr val="tx1"/>
                </a:solidFill>
                <a:effectLst/>
                <a:latin typeface="+mn-lt"/>
                <a:ea typeface="+mn-ea"/>
                <a:cs typeface="+mn-cs"/>
              </a:rPr>
              <a:t>Operational strength</a:t>
            </a:r>
            <a:r>
              <a:rPr lang="en-US" sz="1200" kern="1200" dirty="0">
                <a:solidFill>
                  <a:schemeClr val="tx1"/>
                </a:solidFill>
                <a:effectLst/>
                <a:latin typeface="+mn-lt"/>
                <a:ea typeface="+mn-ea"/>
                <a:cs typeface="+mn-cs"/>
              </a:rPr>
              <a:t> (profitability, efficiency)</a:t>
            </a:r>
          </a:p>
          <a:p>
            <a:pPr lvl="1"/>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financial structure</a:t>
            </a:r>
            <a:r>
              <a:rPr lang="en-US" sz="1200" kern="1200" dirty="0">
                <a:solidFill>
                  <a:schemeClr val="tx1"/>
                </a:solidFill>
                <a:effectLst/>
                <a:latin typeface="+mn-lt"/>
                <a:ea typeface="+mn-ea"/>
                <a:cs typeface="+mn-cs"/>
              </a:rPr>
              <a:t> (use of debt)</a:t>
            </a:r>
          </a:p>
          <a:p>
            <a:r>
              <a:rPr lang="en-US" sz="1200" b="1" kern="1200" dirty="0">
                <a:solidFill>
                  <a:schemeClr val="tx1"/>
                </a:solidFill>
                <a:effectLst/>
                <a:latin typeface="+mn-lt"/>
                <a:ea typeface="+mn-ea"/>
                <a:cs typeface="+mn-cs"/>
              </a:rPr>
              <a:t>Limitation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net income</a:t>
            </a:r>
            <a:r>
              <a:rPr lang="en-US" sz="1200" kern="1200" dirty="0">
                <a:solidFill>
                  <a:schemeClr val="tx1"/>
                </a:solidFill>
                <a:effectLst/>
                <a:latin typeface="+mn-lt"/>
                <a:ea typeface="+mn-ea"/>
                <a:cs typeface="+mn-cs"/>
              </a:rPr>
              <a:t>, not </a:t>
            </a:r>
            <a:r>
              <a:rPr lang="en-US" sz="1200" b="1" kern="1200" dirty="0">
                <a:solidFill>
                  <a:schemeClr val="tx1"/>
                </a:solidFill>
                <a:effectLst/>
                <a:latin typeface="+mn-lt"/>
                <a:ea typeface="+mn-ea"/>
                <a:cs typeface="+mn-cs"/>
              </a:rPr>
              <a:t>earnings without interest expense (EWI)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a:t>
            </a:r>
            <a:r>
              <a:rPr lang="en-US" sz="1200" b="1" kern="1200" dirty="0">
                <a:solidFill>
                  <a:schemeClr val="tx1"/>
                </a:solidFill>
                <a:effectLst/>
                <a:latin typeface="+mn-lt"/>
                <a:ea typeface="+mn-ea"/>
                <a:cs typeface="+mn-cs"/>
              </a:rPr>
              <a:t>financial leverage affects both margin and ROE</a:t>
            </a:r>
            <a:r>
              <a:rPr lang="en-US" sz="1200" kern="1200" dirty="0">
                <a:solidFill>
                  <a:schemeClr val="tx1"/>
                </a:solidFill>
                <a:effectLst/>
                <a:latin typeface="+mn-lt"/>
                <a:ea typeface="+mn-ea"/>
                <a:cs typeface="+mn-cs"/>
              </a:rPr>
              <a:t>, making it hard to isolate pure operating performance.</a:t>
            </a:r>
          </a:p>
          <a:p>
            <a:pPr lvl="0"/>
            <a:r>
              <a:rPr lang="en-US" sz="1200" kern="1200" dirty="0">
                <a:solidFill>
                  <a:schemeClr val="tx1"/>
                </a:solidFill>
                <a:effectLst/>
                <a:latin typeface="+mn-lt"/>
                <a:ea typeface="+mn-ea"/>
                <a:cs typeface="+mn-cs"/>
              </a:rPr>
              <a:t>Despite this, it remains a </a:t>
            </a:r>
            <a:r>
              <a:rPr lang="en-US" sz="1200" b="1" kern="1200" dirty="0">
                <a:solidFill>
                  <a:schemeClr val="tx1"/>
                </a:solidFill>
                <a:effectLst/>
                <a:latin typeface="+mn-lt"/>
                <a:ea typeface="+mn-ea"/>
                <a:cs typeface="+mn-cs"/>
              </a:rPr>
              <a:t>simple and widely used</a:t>
            </a:r>
            <a:r>
              <a:rPr lang="en-US" sz="1200" kern="1200" dirty="0">
                <a:solidFill>
                  <a:schemeClr val="tx1"/>
                </a:solidFill>
                <a:effectLst/>
                <a:latin typeface="+mn-lt"/>
                <a:ea typeface="+mn-ea"/>
                <a:cs typeface="+mn-cs"/>
              </a:rPr>
              <a:t> framework for analyzing ROE.</a:t>
            </a:r>
          </a:p>
          <a:p>
            <a:r>
              <a:rPr lang="en-US" sz="1200" b="1" kern="1200" dirty="0">
                <a:solidFill>
                  <a:schemeClr val="tx1"/>
                </a:solidFill>
                <a:effectLst/>
                <a:latin typeface="+mn-lt"/>
                <a:ea typeface="+mn-ea"/>
                <a:cs typeface="+mn-cs"/>
              </a:rPr>
              <a:t>The traditional DuPont Model uses net income instead of earnings without interest expense (EWI) </a:t>
            </a:r>
            <a:r>
              <a:rPr lang="en-US" sz="1200" kern="1200" dirty="0">
                <a:solidFill>
                  <a:schemeClr val="tx1"/>
                </a:solidFill>
                <a:effectLst/>
                <a:latin typeface="+mn-lt"/>
                <a:ea typeface="+mn-ea"/>
                <a:cs typeface="+mn-cs"/>
              </a:rPr>
              <a:t>in the profit margin component. Because net income includes interest expense, the model does not clearly separate operating performance from financing effects. As leverage increases, interest expense rises—reducing net income and profit margin—while at the same time increasing the financial leverage ratio and boosting ROE. This overlap means the model blends operating and financing effects, making it difficult to tell whether a higher ROE results from stronger operations or greater debt use. In short, the DuPont Model can misstate true operating efficiency when firms differ in their leverage levels.</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D6FA113B-BC56-432F-36C1-83FAEF51E93C}"/>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100816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3B142-8BC4-7978-BA77-A5327EB4E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C2659-F77A-6AF8-AA9E-C4C1DC99F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58283-78A7-F09A-E097-67DC2C191D98}"/>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ROE increases when a firm:</a:t>
            </a:r>
          </a:p>
          <a:p>
            <a:pPr lvl="1"/>
            <a:r>
              <a:rPr lang="en-US" sz="1200" kern="1200" dirty="0">
                <a:solidFill>
                  <a:schemeClr val="tx1"/>
                </a:solidFill>
                <a:effectLst/>
                <a:latin typeface="+mn-lt"/>
                <a:ea typeface="+mn-ea"/>
                <a:cs typeface="+mn-cs"/>
              </a:rPr>
              <a:t>Earns </a:t>
            </a:r>
            <a:r>
              <a:rPr lang="en-US" sz="1200" b="1" kern="1200" dirty="0">
                <a:solidFill>
                  <a:schemeClr val="tx1"/>
                </a:solidFill>
                <a:effectLst/>
                <a:latin typeface="+mn-lt"/>
                <a:ea typeface="+mn-ea"/>
                <a:cs typeface="+mn-cs"/>
              </a:rPr>
              <a:t>more profit</a:t>
            </a:r>
            <a:r>
              <a:rPr lang="en-US" sz="1200" kern="1200" dirty="0">
                <a:solidFill>
                  <a:schemeClr val="tx1"/>
                </a:solidFill>
                <a:effectLst/>
                <a:latin typeface="+mn-lt"/>
                <a:ea typeface="+mn-ea"/>
                <a:cs typeface="+mn-cs"/>
              </a:rPr>
              <a:t> per sales dollar (↑ profit margin)</a:t>
            </a:r>
          </a:p>
          <a:p>
            <a:pPr lvl="1"/>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assets efficiently</a:t>
            </a:r>
            <a:r>
              <a:rPr lang="en-US" sz="1200" kern="1200" dirty="0">
                <a:solidFill>
                  <a:schemeClr val="tx1"/>
                </a:solidFill>
                <a:effectLst/>
                <a:latin typeface="+mn-lt"/>
                <a:ea typeface="+mn-ea"/>
                <a:cs typeface="+mn-cs"/>
              </a:rPr>
              <a:t> to generate sales (↑ asset turnover)</a:t>
            </a:r>
          </a:p>
          <a:p>
            <a:pPr lvl="1"/>
            <a:r>
              <a:rPr lang="en-US" sz="1200" kern="1200" dirty="0">
                <a:solidFill>
                  <a:schemeClr val="tx1"/>
                </a:solidFill>
                <a:effectLst/>
                <a:latin typeface="+mn-lt"/>
                <a:ea typeface="+mn-ea"/>
                <a:cs typeface="+mn-cs"/>
              </a:rPr>
              <a:t>Employs </a:t>
            </a:r>
            <a:r>
              <a:rPr lang="en-US" sz="1200" b="1" kern="1200" dirty="0">
                <a:solidFill>
                  <a:schemeClr val="tx1"/>
                </a:solidFill>
                <a:effectLst/>
                <a:latin typeface="+mn-lt"/>
                <a:ea typeface="+mn-ea"/>
                <a:cs typeface="+mn-cs"/>
              </a:rPr>
              <a:t>more leverage</a:t>
            </a:r>
            <a:r>
              <a:rPr lang="en-US" sz="1200" kern="1200" dirty="0">
                <a:solidFill>
                  <a:schemeClr val="tx1"/>
                </a:solidFill>
                <a:effectLst/>
                <a:latin typeface="+mn-lt"/>
                <a:ea typeface="+mn-ea"/>
                <a:cs typeface="+mn-cs"/>
              </a:rPr>
              <a:t> to amplify returns (↑ financial leverage)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Useful for identifying whether performance comes from:</a:t>
            </a:r>
          </a:p>
          <a:p>
            <a:pPr lvl="1"/>
            <a:r>
              <a:rPr lang="en-US" sz="1200" b="1" kern="1200" dirty="0">
                <a:solidFill>
                  <a:schemeClr val="tx1"/>
                </a:solidFill>
                <a:effectLst/>
                <a:latin typeface="+mn-lt"/>
                <a:ea typeface="+mn-ea"/>
                <a:cs typeface="+mn-cs"/>
              </a:rPr>
              <a:t>Operational strength</a:t>
            </a:r>
            <a:r>
              <a:rPr lang="en-US" sz="1200" kern="1200" dirty="0">
                <a:solidFill>
                  <a:schemeClr val="tx1"/>
                </a:solidFill>
                <a:effectLst/>
                <a:latin typeface="+mn-lt"/>
                <a:ea typeface="+mn-ea"/>
                <a:cs typeface="+mn-cs"/>
              </a:rPr>
              <a:t> (profitability, efficiency)</a:t>
            </a:r>
          </a:p>
          <a:p>
            <a:pPr lvl="1"/>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financial structure</a:t>
            </a:r>
            <a:r>
              <a:rPr lang="en-US" sz="1200" kern="1200" dirty="0">
                <a:solidFill>
                  <a:schemeClr val="tx1"/>
                </a:solidFill>
                <a:effectLst/>
                <a:latin typeface="+mn-lt"/>
                <a:ea typeface="+mn-ea"/>
                <a:cs typeface="+mn-cs"/>
              </a:rPr>
              <a:t> (use of debt)</a:t>
            </a:r>
          </a:p>
          <a:p>
            <a:r>
              <a:rPr lang="en-US" sz="1200" b="1" kern="1200" dirty="0">
                <a:solidFill>
                  <a:schemeClr val="tx1"/>
                </a:solidFill>
                <a:effectLst/>
                <a:latin typeface="+mn-lt"/>
                <a:ea typeface="+mn-ea"/>
                <a:cs typeface="+mn-cs"/>
              </a:rPr>
              <a:t>Limitation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Uses </a:t>
            </a:r>
            <a:r>
              <a:rPr lang="en-US" sz="1200" b="1" kern="1200" dirty="0">
                <a:solidFill>
                  <a:schemeClr val="tx1"/>
                </a:solidFill>
                <a:effectLst/>
                <a:latin typeface="+mn-lt"/>
                <a:ea typeface="+mn-ea"/>
                <a:cs typeface="+mn-cs"/>
              </a:rPr>
              <a:t>net income</a:t>
            </a:r>
            <a:r>
              <a:rPr lang="en-US" sz="1200" kern="1200" dirty="0">
                <a:solidFill>
                  <a:schemeClr val="tx1"/>
                </a:solidFill>
                <a:effectLst/>
                <a:latin typeface="+mn-lt"/>
                <a:ea typeface="+mn-ea"/>
                <a:cs typeface="+mn-cs"/>
              </a:rPr>
              <a:t>, not </a:t>
            </a:r>
            <a:r>
              <a:rPr lang="en-US" sz="1200" b="1" kern="1200" dirty="0">
                <a:solidFill>
                  <a:schemeClr val="tx1"/>
                </a:solidFill>
                <a:effectLst/>
                <a:latin typeface="+mn-lt"/>
                <a:ea typeface="+mn-ea"/>
                <a:cs typeface="+mn-cs"/>
              </a:rPr>
              <a:t>earnings without interest expense (EWI)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a:t>
            </a:r>
            <a:r>
              <a:rPr lang="en-US" sz="1200" b="1" kern="1200" dirty="0">
                <a:solidFill>
                  <a:schemeClr val="tx1"/>
                </a:solidFill>
                <a:effectLst/>
                <a:latin typeface="+mn-lt"/>
                <a:ea typeface="+mn-ea"/>
                <a:cs typeface="+mn-cs"/>
              </a:rPr>
              <a:t>financial leverage affects both margin and ROE</a:t>
            </a:r>
            <a:r>
              <a:rPr lang="en-US" sz="1200" kern="1200" dirty="0">
                <a:solidFill>
                  <a:schemeClr val="tx1"/>
                </a:solidFill>
                <a:effectLst/>
                <a:latin typeface="+mn-lt"/>
                <a:ea typeface="+mn-ea"/>
                <a:cs typeface="+mn-cs"/>
              </a:rPr>
              <a:t>, making it hard to isolate pure operating performance.</a:t>
            </a:r>
          </a:p>
          <a:p>
            <a:pPr lvl="0"/>
            <a:r>
              <a:rPr lang="en-US" sz="1200" kern="1200" dirty="0">
                <a:solidFill>
                  <a:schemeClr val="tx1"/>
                </a:solidFill>
                <a:effectLst/>
                <a:latin typeface="+mn-lt"/>
                <a:ea typeface="+mn-ea"/>
                <a:cs typeface="+mn-cs"/>
              </a:rPr>
              <a:t>Despite this, it remains a </a:t>
            </a:r>
            <a:r>
              <a:rPr lang="en-US" sz="1200" b="1" kern="1200" dirty="0">
                <a:solidFill>
                  <a:schemeClr val="tx1"/>
                </a:solidFill>
                <a:effectLst/>
                <a:latin typeface="+mn-lt"/>
                <a:ea typeface="+mn-ea"/>
                <a:cs typeface="+mn-cs"/>
              </a:rPr>
              <a:t>simple and widely used</a:t>
            </a:r>
            <a:r>
              <a:rPr lang="en-US" sz="1200" kern="1200" dirty="0">
                <a:solidFill>
                  <a:schemeClr val="tx1"/>
                </a:solidFill>
                <a:effectLst/>
                <a:latin typeface="+mn-lt"/>
                <a:ea typeface="+mn-ea"/>
                <a:cs typeface="+mn-cs"/>
              </a:rPr>
              <a:t> framework for analyzing ROE.</a:t>
            </a:r>
          </a:p>
          <a:p>
            <a:r>
              <a:rPr lang="en-US" sz="1200" b="1" kern="1200" dirty="0">
                <a:solidFill>
                  <a:schemeClr val="tx1"/>
                </a:solidFill>
                <a:effectLst/>
                <a:latin typeface="+mn-lt"/>
                <a:ea typeface="+mn-ea"/>
                <a:cs typeface="+mn-cs"/>
              </a:rPr>
              <a:t>The traditional DuPont Model uses net income instead of earnings without interest expense (EWI) </a:t>
            </a:r>
            <a:r>
              <a:rPr lang="en-US" sz="1200" kern="1200" dirty="0">
                <a:solidFill>
                  <a:schemeClr val="tx1"/>
                </a:solidFill>
                <a:effectLst/>
                <a:latin typeface="+mn-lt"/>
                <a:ea typeface="+mn-ea"/>
                <a:cs typeface="+mn-cs"/>
              </a:rPr>
              <a:t>in the profit margin component. Because net income includes interest expense, the model does not clearly separate operating performance from financing effects. As leverage increases, interest expense rises—reducing net income and profit margin—while at the same time increasing the financial leverage ratio and boosting ROE. This overlap means the model blends operating and financing effects, making it difficult to tell whether a higher ROE results from stronger operations or greater debt use. In short, the DuPont Model can misstate true operating efficiency when firms differ in their leverage levels.</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99957978-FB12-FD7D-09F7-84A3ED78758E}"/>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405573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6918-1D88-737D-6460-B8EA67BE6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AFCE9-1911-C7A9-38F1-FA4DC9BD2F4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B8E0A2F-6C99-328A-DBE8-DE030219AB16}"/>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CB8E0A2F-6C99-328A-DBE8-DE030219AB16}"/>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2B7B8E64-27AE-8185-F564-C3B8AE2ECF27}"/>
              </a:ext>
            </a:extLst>
          </p:cNvPr>
          <p:cNvSpPr>
            <a:spLocks noGrp="1"/>
          </p:cNvSpPr>
          <p:nvPr>
            <p:ph type="sldNum" sz="quarter" idx="5"/>
          </p:nvPr>
        </p:nvSpPr>
        <p:spPr/>
        <p:txBody>
          <a:bodyPr/>
          <a:lstStyle/>
          <a:p>
            <a:fld id="{D0E3E56B-C3C4-8E4F-B314-D5C81CC34EEF}" type="slidenum">
              <a:rPr lang="en-US" smtClean="0"/>
              <a:t>19</a:t>
            </a:fld>
            <a:endParaRPr lang="en-US"/>
          </a:p>
        </p:txBody>
      </p:sp>
    </p:spTree>
    <p:extLst>
      <p:ext uri="{BB962C8B-B14F-4D97-AF65-F5344CB8AC3E}">
        <p14:creationId xmlns:p14="http://schemas.microsoft.com/office/powerpoint/2010/main" val="3017819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2DA2-34DE-E696-A01E-00EE21F41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02806-43F0-749E-995B-F436C085CAB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2FE92B3B-FE93-5D27-2E66-D2CD1579580F}"/>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2FE92B3B-FE93-5D27-2E66-D2CD1579580F}"/>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B5C0A1BE-63F1-9A11-B414-94B4F15BDC6D}"/>
              </a:ext>
            </a:extLst>
          </p:cNvPr>
          <p:cNvSpPr>
            <a:spLocks noGrp="1"/>
          </p:cNvSpPr>
          <p:nvPr>
            <p:ph type="sldNum" sz="quarter" idx="5"/>
          </p:nvPr>
        </p:nvSpPr>
        <p:spPr/>
        <p:txBody>
          <a:bodyPr/>
          <a:lstStyle/>
          <a:p>
            <a:fld id="{D0E3E56B-C3C4-8E4F-B314-D5C81CC34EEF}" type="slidenum">
              <a:rPr lang="en-US" smtClean="0"/>
              <a:t>20</a:t>
            </a:fld>
            <a:endParaRPr lang="en-US"/>
          </a:p>
        </p:txBody>
      </p:sp>
    </p:spTree>
    <p:extLst>
      <p:ext uri="{BB962C8B-B14F-4D97-AF65-F5344CB8AC3E}">
        <p14:creationId xmlns:p14="http://schemas.microsoft.com/office/powerpoint/2010/main" val="125265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EF418-BF58-FCDE-D08E-1051F7459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5A6C3-5DBC-D9D8-1726-E631E6181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A60A0-7B99-6D80-642F-1EDFDDECD935}"/>
              </a:ext>
            </a:extLst>
          </p:cNvPr>
          <p:cNvSpPr>
            <a:spLocks noGrp="1"/>
          </p:cNvSpPr>
          <p:nvPr>
            <p:ph type="body" idx="1"/>
          </p:nvPr>
        </p:nvSpPr>
        <p:spPr/>
        <p:txBody>
          <a:bodyPr/>
          <a:lstStyle/>
          <a:p>
            <a:pPr marL="371475" indent="-208915">
              <a:lnSpc>
                <a:spcPts val="2900"/>
              </a:lnSpc>
              <a:spcBef>
                <a:spcPts val="110"/>
              </a:spcBef>
              <a:buFont typeface="Arial"/>
              <a:buChar char="•"/>
              <a:tabLst>
                <a:tab pos="371475" algn="l"/>
              </a:tabLst>
            </a:pPr>
            <a:r>
              <a:rPr lang="en-US" sz="1200" b="1" dirty="0">
                <a:solidFill>
                  <a:srgbClr val="080E18"/>
                </a:solidFill>
                <a:latin typeface="Arial" panose="020B0604020202020204" pitchFamily="34" charset="0"/>
                <a:cs typeface="Arial" panose="020B0604020202020204" pitchFamily="34" charset="0"/>
              </a:rPr>
              <a:t>Default</a:t>
            </a:r>
            <a:r>
              <a:rPr lang="en-US" sz="1200" b="1" spc="-19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p>
            <a:pPr marL="372745" marR="1389380" indent="1270">
              <a:lnSpc>
                <a:spcPts val="2410"/>
              </a:lnSpc>
              <a:spcBef>
                <a:spcPts val="335"/>
              </a:spcBef>
            </a:pPr>
            <a:r>
              <a:rPr lang="en-US" sz="1200" spc="100" dirty="0">
                <a:solidFill>
                  <a:srgbClr val="1F211D"/>
                </a:solidFill>
                <a:latin typeface="Arial" panose="020B0604020202020204" pitchFamily="34" charset="0"/>
                <a:cs typeface="Arial" panose="020B0604020202020204" pitchFamily="34" charset="0"/>
              </a:rPr>
              <a:t>The</a:t>
            </a:r>
            <a:r>
              <a:rPr lang="en-US" sz="1200" spc="-7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probability</a:t>
            </a:r>
            <a:r>
              <a:rPr lang="en-US" sz="1200" spc="175" dirty="0">
                <a:solidFill>
                  <a:srgbClr val="1F211D"/>
                </a:solidFill>
                <a:latin typeface="Arial" panose="020B0604020202020204" pitchFamily="34" charset="0"/>
                <a:cs typeface="Arial" panose="020B0604020202020204" pitchFamily="34" charset="0"/>
              </a:rPr>
              <a:t> </a:t>
            </a:r>
            <a:r>
              <a:rPr lang="en-US" sz="1200" spc="125" dirty="0">
                <a:solidFill>
                  <a:srgbClr val="1F211D"/>
                </a:solidFill>
                <a:latin typeface="Arial" panose="020B0604020202020204" pitchFamily="34" charset="0"/>
                <a:cs typeface="Arial" panose="020B0604020202020204" pitchFamily="34" charset="0"/>
              </a:rPr>
              <a:t>that</a:t>
            </a:r>
            <a:r>
              <a:rPr lang="en-US" sz="1200" dirty="0">
                <a:solidFill>
                  <a:srgbClr val="1F211D"/>
                </a:solidFill>
                <a:latin typeface="Arial" panose="020B0604020202020204" pitchFamily="34" charset="0"/>
                <a:cs typeface="Arial" panose="020B0604020202020204" pitchFamily="34" charset="0"/>
              </a:rPr>
              <a:t> </a:t>
            </a:r>
            <a:r>
              <a:rPr lang="en-US" sz="1200" spc="135" dirty="0">
                <a:solidFill>
                  <a:srgbClr val="1F211D"/>
                </a:solidFill>
                <a:latin typeface="Arial" panose="020B0604020202020204" pitchFamily="34" charset="0"/>
                <a:cs typeface="Arial" panose="020B0604020202020204" pitchFamily="34" charset="0"/>
              </a:rPr>
              <a:t>the</a:t>
            </a:r>
            <a:r>
              <a:rPr lang="en-US" sz="1200" spc="-175"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firm </a:t>
            </a:r>
            <a:r>
              <a:rPr lang="en-US" sz="1200" spc="95" dirty="0">
                <a:solidFill>
                  <a:srgbClr val="1F211D"/>
                </a:solidFill>
                <a:latin typeface="Arial" panose="020B0604020202020204" pitchFamily="34" charset="0"/>
                <a:cs typeface="Arial" panose="020B0604020202020204" pitchFamily="34" charset="0"/>
              </a:rPr>
              <a:t>cannot</a:t>
            </a:r>
            <a:r>
              <a:rPr lang="en-US" sz="1200" spc="-40"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me</a:t>
            </a:r>
            <a:r>
              <a:rPr lang="en-US" sz="1200" spc="60" dirty="0">
                <a:solidFill>
                  <a:srgbClr val="33332F"/>
                </a:solidFill>
                <a:latin typeface="Arial" panose="020B0604020202020204" pitchFamily="34" charset="0"/>
                <a:cs typeface="Arial" panose="020B0604020202020204" pitchFamily="34" charset="0"/>
              </a:rPr>
              <a:t>et</a:t>
            </a:r>
            <a:r>
              <a:rPr lang="en-US" sz="1200" spc="50" dirty="0">
                <a:solidFill>
                  <a:srgbClr val="33332F"/>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interest</a:t>
            </a:r>
            <a:r>
              <a:rPr lang="en-US" sz="1200" spc="-7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or</a:t>
            </a:r>
            <a:r>
              <a:rPr lang="en-US" sz="1200" spc="-100" dirty="0">
                <a:solidFill>
                  <a:srgbClr val="1F211D"/>
                </a:solidFill>
                <a:latin typeface="Arial" panose="020B0604020202020204" pitchFamily="34" charset="0"/>
                <a:cs typeface="Arial" panose="020B0604020202020204" pitchFamily="34" charset="0"/>
              </a:rPr>
              <a:t> </a:t>
            </a:r>
            <a:r>
              <a:rPr lang="en-US" sz="1200" spc="-10" dirty="0">
                <a:solidFill>
                  <a:srgbClr val="1F211D"/>
                </a:solidFill>
                <a:latin typeface="Arial" panose="020B0604020202020204" pitchFamily="34" charset="0"/>
                <a:cs typeface="Arial" panose="020B0604020202020204" pitchFamily="34" charset="0"/>
              </a:rPr>
              <a:t>principal </a:t>
            </a:r>
            <a:r>
              <a:rPr lang="en-US" sz="1200" spc="60" dirty="0">
                <a:solidFill>
                  <a:srgbClr val="1F211D"/>
                </a:solidFill>
                <a:latin typeface="Arial" panose="020B0604020202020204" pitchFamily="34" charset="0"/>
                <a:cs typeface="Arial" panose="020B0604020202020204" pitchFamily="34" charset="0"/>
              </a:rPr>
              <a:t>payments.</a:t>
            </a:r>
            <a:endParaRPr lang="en-US" sz="1200" dirty="0">
              <a:latin typeface="Arial" panose="020B0604020202020204" pitchFamily="34" charset="0"/>
              <a:cs typeface="Arial" panose="020B0604020202020204" pitchFamily="34" charset="0"/>
            </a:endParaRPr>
          </a:p>
          <a:p>
            <a:pPr marL="381635" indent="-219075">
              <a:lnSpc>
                <a:spcPts val="2900"/>
              </a:lnSpc>
              <a:buFont typeface="Arial"/>
              <a:buChar char="•"/>
              <a:tabLst>
                <a:tab pos="381635" algn="l"/>
              </a:tabLst>
            </a:pPr>
            <a:r>
              <a:rPr lang="en-US" sz="1200" b="1" spc="-10" dirty="0">
                <a:solidFill>
                  <a:srgbClr val="080E18"/>
                </a:solidFill>
                <a:latin typeface="Arial" panose="020B0604020202020204" pitchFamily="34" charset="0"/>
                <a:cs typeface="Arial" panose="020B0604020202020204" pitchFamily="34" charset="0"/>
              </a:rPr>
              <a:t>Amplification:</a:t>
            </a:r>
            <a:endParaRPr lang="en-US" sz="1200" dirty="0">
              <a:latin typeface="Arial" panose="020B0604020202020204" pitchFamily="34" charset="0"/>
              <a:cs typeface="Arial" panose="020B0604020202020204" pitchFamily="34" charset="0"/>
            </a:endParaRPr>
          </a:p>
          <a:p>
            <a:pPr marL="381635" marR="1075690" indent="6985">
              <a:lnSpc>
                <a:spcPts val="2410"/>
              </a:lnSpc>
              <a:spcBef>
                <a:spcPts val="335"/>
              </a:spcBef>
            </a:pPr>
            <a:r>
              <a:rPr lang="en-US" sz="1200" spc="55" dirty="0">
                <a:solidFill>
                  <a:srgbClr val="1F211D"/>
                </a:solidFill>
                <a:latin typeface="Arial" panose="020B0604020202020204" pitchFamily="34" charset="0"/>
                <a:cs typeface="Arial" panose="020B0604020202020204" pitchFamily="34" charset="0"/>
              </a:rPr>
              <a:t>In</a:t>
            </a:r>
            <a:r>
              <a:rPr lang="en-US" sz="1200" spc="-35"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downturns,</a:t>
            </a:r>
            <a:r>
              <a:rPr lang="en-US" sz="1200" spc="1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leverage</a:t>
            </a:r>
            <a:r>
              <a:rPr lang="en-US" sz="1200" spc="10" dirty="0">
                <a:solidFill>
                  <a:srgbClr val="1F211D"/>
                </a:solidFill>
                <a:latin typeface="Arial" panose="020B0604020202020204" pitchFamily="34" charset="0"/>
                <a:cs typeface="Arial" panose="020B0604020202020204" pitchFamily="34" charset="0"/>
              </a:rPr>
              <a:t> </a:t>
            </a:r>
            <a:r>
              <a:rPr lang="en-US" sz="1200" spc="75" dirty="0">
                <a:solidFill>
                  <a:srgbClr val="1F211D"/>
                </a:solidFill>
                <a:latin typeface="Arial" panose="020B0604020202020204" pitchFamily="34" charset="0"/>
                <a:cs typeface="Arial" panose="020B0604020202020204" pitchFamily="34" charset="0"/>
              </a:rPr>
              <a:t>makes</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poor </a:t>
            </a:r>
            <a:r>
              <a:rPr lang="en-US" sz="1200" spc="65" dirty="0">
                <a:solidFill>
                  <a:srgbClr val="1F211D"/>
                </a:solidFill>
                <a:latin typeface="Arial" panose="020B0604020202020204" pitchFamily="34" charset="0"/>
                <a:cs typeface="Arial" panose="020B0604020202020204" pitchFamily="34" charset="0"/>
              </a:rPr>
              <a:t>performance</a:t>
            </a:r>
            <a:r>
              <a:rPr lang="en-US" sz="1200" spc="-8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worse,</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potentially </a:t>
            </a:r>
            <a:r>
              <a:rPr lang="en-US" sz="1200" spc="70" dirty="0">
                <a:solidFill>
                  <a:srgbClr val="1F211D"/>
                </a:solidFill>
                <a:latin typeface="Arial" panose="020B0604020202020204" pitchFamily="34" charset="0"/>
                <a:cs typeface="Arial" panose="020B0604020202020204" pitchFamily="34" charset="0"/>
              </a:rPr>
              <a:t>spiraling</a:t>
            </a:r>
            <a:r>
              <a:rPr lang="en-US" sz="1200" spc="-10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into</a:t>
            </a:r>
            <a:r>
              <a:rPr lang="en-US" sz="1200" spc="-29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financial</a:t>
            </a:r>
            <a:r>
              <a:rPr lang="en-US" sz="1200" spc="-13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distress.</a:t>
            </a:r>
            <a:endParaRPr lang="en-US" sz="1200" dirty="0">
              <a:latin typeface="Arial" panose="020B0604020202020204" pitchFamily="34" charset="0"/>
              <a:cs typeface="Arial" panose="020B0604020202020204" pitchFamily="34" charset="0"/>
            </a:endParaRPr>
          </a:p>
          <a:p>
            <a:pPr marL="374650" indent="-212090">
              <a:lnSpc>
                <a:spcPts val="2900"/>
              </a:lnSpc>
              <a:buFont typeface="Arial"/>
              <a:buChar char="•"/>
              <a:tabLst>
                <a:tab pos="374650" algn="l"/>
              </a:tabLst>
            </a:pPr>
            <a:r>
              <a:rPr lang="en-US" sz="1200" b="1" spc="65" dirty="0">
                <a:solidFill>
                  <a:srgbClr val="080E18"/>
                </a:solidFill>
                <a:latin typeface="Arial" panose="020B0604020202020204" pitchFamily="34" charset="0"/>
                <a:cs typeface="Arial" panose="020B0604020202020204" pitchFamily="34" charset="0"/>
              </a:rPr>
              <a:t>The</a:t>
            </a:r>
            <a:r>
              <a:rPr lang="en-US" sz="1200" b="1" spc="-245" dirty="0">
                <a:solidFill>
                  <a:srgbClr val="080E18"/>
                </a:solidFill>
                <a:latin typeface="Arial" panose="020B0604020202020204" pitchFamily="34" charset="0"/>
                <a:cs typeface="Arial" panose="020B0604020202020204" pitchFamily="34" charset="0"/>
              </a:rPr>
              <a:t> </a:t>
            </a:r>
            <a:r>
              <a:rPr lang="en-US" sz="1200" b="1" spc="-25" dirty="0">
                <a:solidFill>
                  <a:srgbClr val="080E18"/>
                </a:solidFill>
                <a:latin typeface="Arial" panose="020B0604020202020204" pitchFamily="34" charset="0"/>
                <a:cs typeface="Arial" panose="020B0604020202020204" pitchFamily="34" charset="0"/>
              </a:rPr>
              <a:t>Ultimate</a:t>
            </a:r>
            <a:r>
              <a:rPr lang="en-US" sz="1200" b="1" spc="-14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Cost:</a:t>
            </a:r>
            <a:endParaRPr lang="en-US" sz="1200" dirty="0">
              <a:latin typeface="Arial" panose="020B0604020202020204" pitchFamily="34" charset="0"/>
              <a:cs typeface="Arial" panose="020B0604020202020204" pitchFamily="34" charset="0"/>
            </a:endParaRPr>
          </a:p>
          <a:p>
            <a:pPr marL="372745" marR="1300480" indent="16510">
              <a:lnSpc>
                <a:spcPts val="2410"/>
              </a:lnSpc>
              <a:spcBef>
                <a:spcPts val="335"/>
              </a:spcBef>
            </a:pPr>
            <a:r>
              <a:rPr lang="en-US" sz="1200" dirty="0">
                <a:solidFill>
                  <a:srgbClr val="1F211D"/>
                </a:solidFill>
                <a:latin typeface="Arial" panose="020B0604020202020204" pitchFamily="34" charset="0"/>
                <a:cs typeface="Arial" panose="020B0604020202020204" pitchFamily="34" charset="0"/>
              </a:rPr>
              <a:t>Excessive</a:t>
            </a:r>
            <a:r>
              <a:rPr lang="en-US" sz="1200" spc="-125" dirty="0">
                <a:solidFill>
                  <a:srgbClr val="1F211D"/>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debt</a:t>
            </a:r>
            <a:r>
              <a:rPr lang="en-US" sz="1200" spc="-25"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leads</a:t>
            </a:r>
            <a:r>
              <a:rPr lang="en-US" sz="1200" spc="-30" dirty="0">
                <a:solidFill>
                  <a:srgbClr val="1F211D"/>
                </a:solidFill>
                <a:latin typeface="Arial" panose="020B0604020202020204" pitchFamily="34" charset="0"/>
                <a:cs typeface="Arial" panose="020B0604020202020204" pitchFamily="34" charset="0"/>
              </a:rPr>
              <a:t> </a:t>
            </a:r>
            <a:r>
              <a:rPr lang="en-US" sz="1200" spc="35" dirty="0">
                <a:solidFill>
                  <a:srgbClr val="1F211D"/>
                </a:solidFill>
                <a:latin typeface="Arial" panose="020B0604020202020204" pitchFamily="34" charset="0"/>
                <a:cs typeface="Arial" panose="020B0604020202020204" pitchFamily="34" charset="0"/>
              </a:rPr>
              <a:t>to </a:t>
            </a:r>
            <a:r>
              <a:rPr lang="en-US" sz="1200" spc="55" dirty="0">
                <a:solidFill>
                  <a:srgbClr val="1F211D"/>
                </a:solidFill>
                <a:latin typeface="Arial" panose="020B0604020202020204" pitchFamily="34" charset="0"/>
                <a:cs typeface="Arial" panose="020B0604020202020204" pitchFamily="34" charset="0"/>
              </a:rPr>
              <a:t>bankruptcy,</a:t>
            </a:r>
            <a:r>
              <a:rPr lang="en-US" sz="1200" spc="50"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where</a:t>
            </a:r>
            <a:r>
              <a:rPr lang="en-US" sz="1200" spc="-7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equity</a:t>
            </a:r>
            <a:r>
              <a:rPr lang="en-US" sz="1200" spc="-18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value</a:t>
            </a:r>
            <a:r>
              <a:rPr lang="en-US" sz="1200" spc="-75" dirty="0">
                <a:solidFill>
                  <a:srgbClr val="1F211D"/>
                </a:solidFill>
                <a:latin typeface="Arial" panose="020B0604020202020204" pitchFamily="34" charset="0"/>
                <a:cs typeface="Arial" panose="020B0604020202020204" pitchFamily="34" charset="0"/>
              </a:rPr>
              <a:t> </a:t>
            </a:r>
            <a:r>
              <a:rPr lang="en-US" sz="1200" spc="-25" dirty="0">
                <a:solidFill>
                  <a:srgbClr val="1F211D"/>
                </a:solidFill>
                <a:latin typeface="Arial" panose="020B0604020202020204" pitchFamily="34" charset="0"/>
                <a:cs typeface="Arial" panose="020B0604020202020204" pitchFamily="34" charset="0"/>
              </a:rPr>
              <a:t>is </a:t>
            </a:r>
            <a:r>
              <a:rPr lang="en-US" sz="1200" spc="90" dirty="0">
                <a:solidFill>
                  <a:srgbClr val="1F211D"/>
                </a:solidFill>
                <a:latin typeface="Arial" panose="020B0604020202020204" pitchFamily="34" charset="0"/>
                <a:cs typeface="Arial" panose="020B0604020202020204" pitchFamily="34" charset="0"/>
              </a:rPr>
              <a:t>often</a:t>
            </a:r>
            <a:r>
              <a:rPr lang="en-US" sz="1200" spc="-20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wiped</a:t>
            </a:r>
            <a:r>
              <a:rPr lang="en-US" sz="1200" spc="-30"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out</a:t>
            </a:r>
            <a:r>
              <a:rPr lang="en-US" sz="1200" spc="-95" dirty="0">
                <a:solidFill>
                  <a:srgbClr val="1F211D"/>
                </a:solidFill>
                <a:latin typeface="Arial" panose="020B0604020202020204" pitchFamily="34" charset="0"/>
                <a:cs typeface="Arial" panose="020B0604020202020204" pitchFamily="34" charset="0"/>
              </a:rPr>
              <a:t> </a:t>
            </a:r>
            <a:r>
              <a:rPr lang="en-US" sz="1200" spc="45" dirty="0">
                <a:solidFill>
                  <a:srgbClr val="1F211D"/>
                </a:solidFill>
                <a:latin typeface="Arial" panose="020B0604020202020204" pitchFamily="34" charset="0"/>
                <a:cs typeface="Arial" panose="020B0604020202020204" pitchFamily="34" charset="0"/>
              </a:rPr>
              <a:t>entirely.</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2A57AB8-9B1E-7A95-5831-7A19161A1285}"/>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88564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F696-BCD8-4E7B-A954-162F5C9C9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D1C05-DC90-DF6C-9D6A-04F304BDD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7545E-9519-643C-DC04-6AF780757B43}"/>
              </a:ext>
            </a:extLst>
          </p:cNvPr>
          <p:cNvSpPr>
            <a:spLocks noGrp="1"/>
          </p:cNvSpPr>
          <p:nvPr>
            <p:ph type="body" idx="1"/>
          </p:nvPr>
        </p:nvSpPr>
        <p:spPr/>
        <p:txBody>
          <a:bodyPr/>
          <a:lstStyle/>
          <a:p>
            <a:pPr marL="371475" indent="-208915">
              <a:lnSpc>
                <a:spcPts val="2900"/>
              </a:lnSpc>
              <a:spcBef>
                <a:spcPts val="110"/>
              </a:spcBef>
              <a:buFont typeface="Arial"/>
              <a:buChar char="•"/>
              <a:tabLst>
                <a:tab pos="371475" algn="l"/>
              </a:tabLst>
            </a:pPr>
            <a:r>
              <a:rPr lang="en-US" sz="1200" b="1" dirty="0">
                <a:solidFill>
                  <a:srgbClr val="080E18"/>
                </a:solidFill>
                <a:latin typeface="Arial" panose="020B0604020202020204" pitchFamily="34" charset="0"/>
                <a:cs typeface="Arial" panose="020B0604020202020204" pitchFamily="34" charset="0"/>
              </a:rPr>
              <a:t>Default</a:t>
            </a:r>
            <a:r>
              <a:rPr lang="en-US" sz="1200" b="1" spc="-19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p>
            <a:pPr marL="372745" marR="1389380" indent="1270">
              <a:lnSpc>
                <a:spcPts val="2410"/>
              </a:lnSpc>
              <a:spcBef>
                <a:spcPts val="335"/>
              </a:spcBef>
            </a:pPr>
            <a:r>
              <a:rPr lang="en-US" sz="1200" spc="100" dirty="0">
                <a:solidFill>
                  <a:srgbClr val="1F211D"/>
                </a:solidFill>
                <a:latin typeface="Arial" panose="020B0604020202020204" pitchFamily="34" charset="0"/>
                <a:cs typeface="Arial" panose="020B0604020202020204" pitchFamily="34" charset="0"/>
              </a:rPr>
              <a:t>The</a:t>
            </a:r>
            <a:r>
              <a:rPr lang="en-US" sz="1200" spc="-7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probability</a:t>
            </a:r>
            <a:r>
              <a:rPr lang="en-US" sz="1200" spc="175" dirty="0">
                <a:solidFill>
                  <a:srgbClr val="1F211D"/>
                </a:solidFill>
                <a:latin typeface="Arial" panose="020B0604020202020204" pitchFamily="34" charset="0"/>
                <a:cs typeface="Arial" panose="020B0604020202020204" pitchFamily="34" charset="0"/>
              </a:rPr>
              <a:t> </a:t>
            </a:r>
            <a:r>
              <a:rPr lang="en-US" sz="1200" spc="125" dirty="0">
                <a:solidFill>
                  <a:srgbClr val="1F211D"/>
                </a:solidFill>
                <a:latin typeface="Arial" panose="020B0604020202020204" pitchFamily="34" charset="0"/>
                <a:cs typeface="Arial" panose="020B0604020202020204" pitchFamily="34" charset="0"/>
              </a:rPr>
              <a:t>that</a:t>
            </a:r>
            <a:r>
              <a:rPr lang="en-US" sz="1200" dirty="0">
                <a:solidFill>
                  <a:srgbClr val="1F211D"/>
                </a:solidFill>
                <a:latin typeface="Arial" panose="020B0604020202020204" pitchFamily="34" charset="0"/>
                <a:cs typeface="Arial" panose="020B0604020202020204" pitchFamily="34" charset="0"/>
              </a:rPr>
              <a:t> </a:t>
            </a:r>
            <a:r>
              <a:rPr lang="en-US" sz="1200" spc="135" dirty="0">
                <a:solidFill>
                  <a:srgbClr val="1F211D"/>
                </a:solidFill>
                <a:latin typeface="Arial" panose="020B0604020202020204" pitchFamily="34" charset="0"/>
                <a:cs typeface="Arial" panose="020B0604020202020204" pitchFamily="34" charset="0"/>
              </a:rPr>
              <a:t>the</a:t>
            </a:r>
            <a:r>
              <a:rPr lang="en-US" sz="1200" spc="-175"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firm </a:t>
            </a:r>
            <a:r>
              <a:rPr lang="en-US" sz="1200" spc="95" dirty="0">
                <a:solidFill>
                  <a:srgbClr val="1F211D"/>
                </a:solidFill>
                <a:latin typeface="Arial" panose="020B0604020202020204" pitchFamily="34" charset="0"/>
                <a:cs typeface="Arial" panose="020B0604020202020204" pitchFamily="34" charset="0"/>
              </a:rPr>
              <a:t>cannot</a:t>
            </a:r>
            <a:r>
              <a:rPr lang="en-US" sz="1200" spc="-40" dirty="0">
                <a:solidFill>
                  <a:srgbClr val="1F211D"/>
                </a:solidFill>
                <a:latin typeface="Arial" panose="020B0604020202020204" pitchFamily="34" charset="0"/>
                <a:cs typeface="Arial" panose="020B0604020202020204" pitchFamily="34" charset="0"/>
              </a:rPr>
              <a:t> </a:t>
            </a:r>
            <a:r>
              <a:rPr lang="en-US" sz="1200" spc="60" dirty="0">
                <a:solidFill>
                  <a:srgbClr val="080E18"/>
                </a:solidFill>
                <a:latin typeface="Arial" panose="020B0604020202020204" pitchFamily="34" charset="0"/>
                <a:cs typeface="Arial" panose="020B0604020202020204" pitchFamily="34" charset="0"/>
              </a:rPr>
              <a:t>me</a:t>
            </a:r>
            <a:r>
              <a:rPr lang="en-US" sz="1200" spc="60" dirty="0">
                <a:solidFill>
                  <a:srgbClr val="33332F"/>
                </a:solidFill>
                <a:latin typeface="Arial" panose="020B0604020202020204" pitchFamily="34" charset="0"/>
                <a:cs typeface="Arial" panose="020B0604020202020204" pitchFamily="34" charset="0"/>
              </a:rPr>
              <a:t>et</a:t>
            </a:r>
            <a:r>
              <a:rPr lang="en-US" sz="1200" spc="50" dirty="0">
                <a:solidFill>
                  <a:srgbClr val="33332F"/>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interest</a:t>
            </a:r>
            <a:r>
              <a:rPr lang="en-US" sz="1200" spc="-7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or</a:t>
            </a:r>
            <a:r>
              <a:rPr lang="en-US" sz="1200" spc="-100" dirty="0">
                <a:solidFill>
                  <a:srgbClr val="1F211D"/>
                </a:solidFill>
                <a:latin typeface="Arial" panose="020B0604020202020204" pitchFamily="34" charset="0"/>
                <a:cs typeface="Arial" panose="020B0604020202020204" pitchFamily="34" charset="0"/>
              </a:rPr>
              <a:t> </a:t>
            </a:r>
            <a:r>
              <a:rPr lang="en-US" sz="1200" spc="-10" dirty="0">
                <a:solidFill>
                  <a:srgbClr val="1F211D"/>
                </a:solidFill>
                <a:latin typeface="Arial" panose="020B0604020202020204" pitchFamily="34" charset="0"/>
                <a:cs typeface="Arial" panose="020B0604020202020204" pitchFamily="34" charset="0"/>
              </a:rPr>
              <a:t>principal </a:t>
            </a:r>
            <a:r>
              <a:rPr lang="en-US" sz="1200" spc="60" dirty="0">
                <a:solidFill>
                  <a:srgbClr val="1F211D"/>
                </a:solidFill>
                <a:latin typeface="Arial" panose="020B0604020202020204" pitchFamily="34" charset="0"/>
                <a:cs typeface="Arial" panose="020B0604020202020204" pitchFamily="34" charset="0"/>
              </a:rPr>
              <a:t>payments.</a:t>
            </a:r>
            <a:endParaRPr lang="en-US" sz="1200" dirty="0">
              <a:latin typeface="Arial" panose="020B0604020202020204" pitchFamily="34" charset="0"/>
              <a:cs typeface="Arial" panose="020B0604020202020204" pitchFamily="34" charset="0"/>
            </a:endParaRPr>
          </a:p>
          <a:p>
            <a:pPr marL="381635" indent="-219075">
              <a:lnSpc>
                <a:spcPts val="2900"/>
              </a:lnSpc>
              <a:buFont typeface="Arial"/>
              <a:buChar char="•"/>
              <a:tabLst>
                <a:tab pos="381635" algn="l"/>
              </a:tabLst>
            </a:pPr>
            <a:r>
              <a:rPr lang="en-US" sz="1200" b="1" spc="-10" dirty="0">
                <a:solidFill>
                  <a:srgbClr val="080E18"/>
                </a:solidFill>
                <a:latin typeface="Arial" panose="020B0604020202020204" pitchFamily="34" charset="0"/>
                <a:cs typeface="Arial" panose="020B0604020202020204" pitchFamily="34" charset="0"/>
              </a:rPr>
              <a:t>Amplification:</a:t>
            </a:r>
            <a:endParaRPr lang="en-US" sz="1200" dirty="0">
              <a:latin typeface="Arial" panose="020B0604020202020204" pitchFamily="34" charset="0"/>
              <a:cs typeface="Arial" panose="020B0604020202020204" pitchFamily="34" charset="0"/>
            </a:endParaRPr>
          </a:p>
          <a:p>
            <a:pPr marL="381635" marR="1075690" indent="6985">
              <a:lnSpc>
                <a:spcPts val="2410"/>
              </a:lnSpc>
              <a:spcBef>
                <a:spcPts val="335"/>
              </a:spcBef>
            </a:pPr>
            <a:r>
              <a:rPr lang="en-US" sz="1200" spc="55" dirty="0">
                <a:solidFill>
                  <a:srgbClr val="1F211D"/>
                </a:solidFill>
                <a:latin typeface="Arial" panose="020B0604020202020204" pitchFamily="34" charset="0"/>
                <a:cs typeface="Arial" panose="020B0604020202020204" pitchFamily="34" charset="0"/>
              </a:rPr>
              <a:t>In</a:t>
            </a:r>
            <a:r>
              <a:rPr lang="en-US" sz="1200" spc="-35"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downturns,</a:t>
            </a:r>
            <a:r>
              <a:rPr lang="en-US" sz="1200" spc="15" dirty="0">
                <a:solidFill>
                  <a:srgbClr val="1F211D"/>
                </a:solidFill>
                <a:latin typeface="Arial" panose="020B0604020202020204" pitchFamily="34" charset="0"/>
                <a:cs typeface="Arial" panose="020B0604020202020204" pitchFamily="34" charset="0"/>
              </a:rPr>
              <a:t> </a:t>
            </a:r>
            <a:r>
              <a:rPr lang="en-US" sz="1200" dirty="0">
                <a:solidFill>
                  <a:srgbClr val="1F211D"/>
                </a:solidFill>
                <a:latin typeface="Arial" panose="020B0604020202020204" pitchFamily="34" charset="0"/>
                <a:cs typeface="Arial" panose="020B0604020202020204" pitchFamily="34" charset="0"/>
              </a:rPr>
              <a:t>leverage</a:t>
            </a:r>
            <a:r>
              <a:rPr lang="en-US" sz="1200" spc="10" dirty="0">
                <a:solidFill>
                  <a:srgbClr val="1F211D"/>
                </a:solidFill>
                <a:latin typeface="Arial" panose="020B0604020202020204" pitchFamily="34" charset="0"/>
                <a:cs typeface="Arial" panose="020B0604020202020204" pitchFamily="34" charset="0"/>
              </a:rPr>
              <a:t> </a:t>
            </a:r>
            <a:r>
              <a:rPr lang="en-US" sz="1200" spc="75" dirty="0">
                <a:solidFill>
                  <a:srgbClr val="1F211D"/>
                </a:solidFill>
                <a:latin typeface="Arial" panose="020B0604020202020204" pitchFamily="34" charset="0"/>
                <a:cs typeface="Arial" panose="020B0604020202020204" pitchFamily="34" charset="0"/>
              </a:rPr>
              <a:t>makes</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poor </a:t>
            </a:r>
            <a:r>
              <a:rPr lang="en-US" sz="1200" spc="65" dirty="0">
                <a:solidFill>
                  <a:srgbClr val="1F211D"/>
                </a:solidFill>
                <a:latin typeface="Arial" panose="020B0604020202020204" pitchFamily="34" charset="0"/>
                <a:cs typeface="Arial" panose="020B0604020202020204" pitchFamily="34" charset="0"/>
              </a:rPr>
              <a:t>performance</a:t>
            </a:r>
            <a:r>
              <a:rPr lang="en-US" sz="1200" spc="-8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worse,</a:t>
            </a:r>
            <a:r>
              <a:rPr lang="en-US" sz="1200" spc="-80" dirty="0">
                <a:solidFill>
                  <a:srgbClr val="1F211D"/>
                </a:solidFill>
                <a:latin typeface="Arial" panose="020B0604020202020204" pitchFamily="34" charset="0"/>
                <a:cs typeface="Arial" panose="020B0604020202020204" pitchFamily="34" charset="0"/>
              </a:rPr>
              <a:t> </a:t>
            </a:r>
            <a:r>
              <a:rPr lang="en-US" sz="1200" spc="50" dirty="0">
                <a:solidFill>
                  <a:srgbClr val="1F211D"/>
                </a:solidFill>
                <a:latin typeface="Arial" panose="020B0604020202020204" pitchFamily="34" charset="0"/>
                <a:cs typeface="Arial" panose="020B0604020202020204" pitchFamily="34" charset="0"/>
              </a:rPr>
              <a:t>potentially </a:t>
            </a:r>
            <a:r>
              <a:rPr lang="en-US" sz="1200" spc="70" dirty="0">
                <a:solidFill>
                  <a:srgbClr val="1F211D"/>
                </a:solidFill>
                <a:latin typeface="Arial" panose="020B0604020202020204" pitchFamily="34" charset="0"/>
                <a:cs typeface="Arial" panose="020B0604020202020204" pitchFamily="34" charset="0"/>
              </a:rPr>
              <a:t>spiraling</a:t>
            </a:r>
            <a:r>
              <a:rPr lang="en-US" sz="1200" spc="-105" dirty="0">
                <a:solidFill>
                  <a:srgbClr val="1F211D"/>
                </a:solidFill>
                <a:latin typeface="Arial" panose="020B0604020202020204" pitchFamily="34" charset="0"/>
                <a:cs typeface="Arial" panose="020B0604020202020204" pitchFamily="34" charset="0"/>
              </a:rPr>
              <a:t> </a:t>
            </a:r>
            <a:r>
              <a:rPr lang="en-US" sz="1200" spc="105" dirty="0">
                <a:solidFill>
                  <a:srgbClr val="1F211D"/>
                </a:solidFill>
                <a:latin typeface="Arial" panose="020B0604020202020204" pitchFamily="34" charset="0"/>
                <a:cs typeface="Arial" panose="020B0604020202020204" pitchFamily="34" charset="0"/>
              </a:rPr>
              <a:t>into</a:t>
            </a:r>
            <a:r>
              <a:rPr lang="en-US" sz="1200" spc="-29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financial</a:t>
            </a:r>
            <a:r>
              <a:rPr lang="en-US" sz="1200" spc="-135" dirty="0">
                <a:solidFill>
                  <a:srgbClr val="1F211D"/>
                </a:solidFill>
                <a:latin typeface="Arial" panose="020B0604020202020204" pitchFamily="34" charset="0"/>
                <a:cs typeface="Arial" panose="020B0604020202020204" pitchFamily="34" charset="0"/>
              </a:rPr>
              <a:t> </a:t>
            </a:r>
            <a:r>
              <a:rPr lang="en-US" sz="1200" spc="80" dirty="0">
                <a:solidFill>
                  <a:srgbClr val="1F211D"/>
                </a:solidFill>
                <a:latin typeface="Arial" panose="020B0604020202020204" pitchFamily="34" charset="0"/>
                <a:cs typeface="Arial" panose="020B0604020202020204" pitchFamily="34" charset="0"/>
              </a:rPr>
              <a:t>distress.</a:t>
            </a:r>
            <a:endParaRPr lang="en-US" sz="1200" dirty="0">
              <a:latin typeface="Arial" panose="020B0604020202020204" pitchFamily="34" charset="0"/>
              <a:cs typeface="Arial" panose="020B0604020202020204" pitchFamily="34" charset="0"/>
            </a:endParaRPr>
          </a:p>
          <a:p>
            <a:pPr marL="374650" indent="-212090">
              <a:lnSpc>
                <a:spcPts val="2900"/>
              </a:lnSpc>
              <a:buFont typeface="Arial"/>
              <a:buChar char="•"/>
              <a:tabLst>
                <a:tab pos="374650" algn="l"/>
              </a:tabLst>
            </a:pPr>
            <a:r>
              <a:rPr lang="en-US" sz="1200" b="1" spc="65" dirty="0">
                <a:solidFill>
                  <a:srgbClr val="080E18"/>
                </a:solidFill>
                <a:latin typeface="Arial" panose="020B0604020202020204" pitchFamily="34" charset="0"/>
                <a:cs typeface="Arial" panose="020B0604020202020204" pitchFamily="34" charset="0"/>
              </a:rPr>
              <a:t>The</a:t>
            </a:r>
            <a:r>
              <a:rPr lang="en-US" sz="1200" b="1" spc="-245" dirty="0">
                <a:solidFill>
                  <a:srgbClr val="080E18"/>
                </a:solidFill>
                <a:latin typeface="Arial" panose="020B0604020202020204" pitchFamily="34" charset="0"/>
                <a:cs typeface="Arial" panose="020B0604020202020204" pitchFamily="34" charset="0"/>
              </a:rPr>
              <a:t> </a:t>
            </a:r>
            <a:r>
              <a:rPr lang="en-US" sz="1200" b="1" spc="-25" dirty="0">
                <a:solidFill>
                  <a:srgbClr val="080E18"/>
                </a:solidFill>
                <a:latin typeface="Arial" panose="020B0604020202020204" pitchFamily="34" charset="0"/>
                <a:cs typeface="Arial" panose="020B0604020202020204" pitchFamily="34" charset="0"/>
              </a:rPr>
              <a:t>Ultimate</a:t>
            </a:r>
            <a:r>
              <a:rPr lang="en-US" sz="1200" b="1" spc="-140" dirty="0">
                <a:solidFill>
                  <a:srgbClr val="080E18"/>
                </a:solidFill>
                <a:latin typeface="Arial" panose="020B0604020202020204" pitchFamily="34" charset="0"/>
                <a:cs typeface="Arial" panose="020B0604020202020204" pitchFamily="34" charset="0"/>
              </a:rPr>
              <a:t> </a:t>
            </a:r>
            <a:r>
              <a:rPr lang="en-US" sz="1200" b="1" spc="-10" dirty="0">
                <a:solidFill>
                  <a:srgbClr val="080E18"/>
                </a:solidFill>
                <a:latin typeface="Arial" panose="020B0604020202020204" pitchFamily="34" charset="0"/>
                <a:cs typeface="Arial" panose="020B0604020202020204" pitchFamily="34" charset="0"/>
              </a:rPr>
              <a:t>Cost:</a:t>
            </a:r>
            <a:endParaRPr lang="en-US" sz="1200" dirty="0">
              <a:latin typeface="Arial" panose="020B0604020202020204" pitchFamily="34" charset="0"/>
              <a:cs typeface="Arial" panose="020B0604020202020204" pitchFamily="34" charset="0"/>
            </a:endParaRPr>
          </a:p>
          <a:p>
            <a:pPr marL="372745" marR="1300480" indent="16510">
              <a:lnSpc>
                <a:spcPts val="2410"/>
              </a:lnSpc>
              <a:spcBef>
                <a:spcPts val="335"/>
              </a:spcBef>
            </a:pPr>
            <a:r>
              <a:rPr lang="en-US" sz="1200" dirty="0">
                <a:solidFill>
                  <a:srgbClr val="1F211D"/>
                </a:solidFill>
                <a:latin typeface="Arial" panose="020B0604020202020204" pitchFamily="34" charset="0"/>
                <a:cs typeface="Arial" panose="020B0604020202020204" pitchFamily="34" charset="0"/>
              </a:rPr>
              <a:t>Excessive</a:t>
            </a:r>
            <a:r>
              <a:rPr lang="en-US" sz="1200" spc="-125" dirty="0">
                <a:solidFill>
                  <a:srgbClr val="1F211D"/>
                </a:solidFill>
                <a:latin typeface="Arial" panose="020B0604020202020204" pitchFamily="34" charset="0"/>
                <a:cs typeface="Arial" panose="020B0604020202020204" pitchFamily="34" charset="0"/>
              </a:rPr>
              <a:t> </a:t>
            </a:r>
            <a:r>
              <a:rPr lang="en-US" sz="1200" spc="85" dirty="0">
                <a:solidFill>
                  <a:srgbClr val="1F211D"/>
                </a:solidFill>
                <a:latin typeface="Arial" panose="020B0604020202020204" pitchFamily="34" charset="0"/>
                <a:cs typeface="Arial" panose="020B0604020202020204" pitchFamily="34" charset="0"/>
              </a:rPr>
              <a:t>debt</a:t>
            </a:r>
            <a:r>
              <a:rPr lang="en-US" sz="1200" spc="-25"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leads</a:t>
            </a:r>
            <a:r>
              <a:rPr lang="en-US" sz="1200" spc="-30" dirty="0">
                <a:solidFill>
                  <a:srgbClr val="1F211D"/>
                </a:solidFill>
                <a:latin typeface="Arial" panose="020B0604020202020204" pitchFamily="34" charset="0"/>
                <a:cs typeface="Arial" panose="020B0604020202020204" pitchFamily="34" charset="0"/>
              </a:rPr>
              <a:t> </a:t>
            </a:r>
            <a:r>
              <a:rPr lang="en-US" sz="1200" spc="35" dirty="0">
                <a:solidFill>
                  <a:srgbClr val="1F211D"/>
                </a:solidFill>
                <a:latin typeface="Arial" panose="020B0604020202020204" pitchFamily="34" charset="0"/>
                <a:cs typeface="Arial" panose="020B0604020202020204" pitchFamily="34" charset="0"/>
              </a:rPr>
              <a:t>to </a:t>
            </a:r>
            <a:r>
              <a:rPr lang="en-US" sz="1200" spc="55" dirty="0">
                <a:solidFill>
                  <a:srgbClr val="1F211D"/>
                </a:solidFill>
                <a:latin typeface="Arial" panose="020B0604020202020204" pitchFamily="34" charset="0"/>
                <a:cs typeface="Arial" panose="020B0604020202020204" pitchFamily="34" charset="0"/>
              </a:rPr>
              <a:t>bankruptcy,</a:t>
            </a:r>
            <a:r>
              <a:rPr lang="en-US" sz="1200" spc="50" dirty="0">
                <a:solidFill>
                  <a:srgbClr val="1F211D"/>
                </a:solidFill>
                <a:latin typeface="Arial" panose="020B0604020202020204" pitchFamily="34" charset="0"/>
                <a:cs typeface="Arial" panose="020B0604020202020204" pitchFamily="34" charset="0"/>
              </a:rPr>
              <a:t> </a:t>
            </a:r>
            <a:r>
              <a:rPr lang="en-US" sz="1200" spc="60" dirty="0">
                <a:solidFill>
                  <a:srgbClr val="1F211D"/>
                </a:solidFill>
                <a:latin typeface="Arial" panose="020B0604020202020204" pitchFamily="34" charset="0"/>
                <a:cs typeface="Arial" panose="020B0604020202020204" pitchFamily="34" charset="0"/>
              </a:rPr>
              <a:t>where</a:t>
            </a:r>
            <a:r>
              <a:rPr lang="en-US" sz="1200" spc="-7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equity</a:t>
            </a:r>
            <a:r>
              <a:rPr lang="en-US" sz="1200" spc="-185"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value</a:t>
            </a:r>
            <a:r>
              <a:rPr lang="en-US" sz="1200" spc="-75" dirty="0">
                <a:solidFill>
                  <a:srgbClr val="1F211D"/>
                </a:solidFill>
                <a:latin typeface="Arial" panose="020B0604020202020204" pitchFamily="34" charset="0"/>
                <a:cs typeface="Arial" panose="020B0604020202020204" pitchFamily="34" charset="0"/>
              </a:rPr>
              <a:t> </a:t>
            </a:r>
            <a:r>
              <a:rPr lang="en-US" sz="1200" spc="-25" dirty="0">
                <a:solidFill>
                  <a:srgbClr val="1F211D"/>
                </a:solidFill>
                <a:latin typeface="Arial" panose="020B0604020202020204" pitchFamily="34" charset="0"/>
                <a:cs typeface="Arial" panose="020B0604020202020204" pitchFamily="34" charset="0"/>
              </a:rPr>
              <a:t>is </a:t>
            </a:r>
            <a:r>
              <a:rPr lang="en-US" sz="1200" spc="90" dirty="0">
                <a:solidFill>
                  <a:srgbClr val="1F211D"/>
                </a:solidFill>
                <a:latin typeface="Arial" panose="020B0604020202020204" pitchFamily="34" charset="0"/>
                <a:cs typeface="Arial" panose="020B0604020202020204" pitchFamily="34" charset="0"/>
              </a:rPr>
              <a:t>often</a:t>
            </a:r>
            <a:r>
              <a:rPr lang="en-US" sz="1200" spc="-200" dirty="0">
                <a:solidFill>
                  <a:srgbClr val="1F211D"/>
                </a:solidFill>
                <a:latin typeface="Arial" panose="020B0604020202020204" pitchFamily="34" charset="0"/>
                <a:cs typeface="Arial" panose="020B0604020202020204" pitchFamily="34" charset="0"/>
              </a:rPr>
              <a:t> </a:t>
            </a:r>
            <a:r>
              <a:rPr lang="en-US" sz="1200" spc="55" dirty="0">
                <a:solidFill>
                  <a:srgbClr val="1F211D"/>
                </a:solidFill>
                <a:latin typeface="Arial" panose="020B0604020202020204" pitchFamily="34" charset="0"/>
                <a:cs typeface="Arial" panose="020B0604020202020204" pitchFamily="34" charset="0"/>
              </a:rPr>
              <a:t>wiped</a:t>
            </a:r>
            <a:r>
              <a:rPr lang="en-US" sz="1200" spc="-30" dirty="0">
                <a:solidFill>
                  <a:srgbClr val="1F211D"/>
                </a:solidFill>
                <a:latin typeface="Arial" panose="020B0604020202020204" pitchFamily="34" charset="0"/>
                <a:cs typeface="Arial" panose="020B0604020202020204" pitchFamily="34" charset="0"/>
              </a:rPr>
              <a:t> </a:t>
            </a:r>
            <a:r>
              <a:rPr lang="en-US" sz="1200" spc="90" dirty="0">
                <a:solidFill>
                  <a:srgbClr val="1F211D"/>
                </a:solidFill>
                <a:latin typeface="Arial" panose="020B0604020202020204" pitchFamily="34" charset="0"/>
                <a:cs typeface="Arial" panose="020B0604020202020204" pitchFamily="34" charset="0"/>
              </a:rPr>
              <a:t>out</a:t>
            </a:r>
            <a:r>
              <a:rPr lang="en-US" sz="1200" spc="-95" dirty="0">
                <a:solidFill>
                  <a:srgbClr val="1F211D"/>
                </a:solidFill>
                <a:latin typeface="Arial" panose="020B0604020202020204" pitchFamily="34" charset="0"/>
                <a:cs typeface="Arial" panose="020B0604020202020204" pitchFamily="34" charset="0"/>
              </a:rPr>
              <a:t> </a:t>
            </a:r>
            <a:r>
              <a:rPr lang="en-US" sz="1200" spc="45" dirty="0">
                <a:solidFill>
                  <a:srgbClr val="1F211D"/>
                </a:solidFill>
                <a:latin typeface="Arial" panose="020B0604020202020204" pitchFamily="34" charset="0"/>
                <a:cs typeface="Arial" panose="020B0604020202020204" pitchFamily="34" charset="0"/>
              </a:rPr>
              <a:t>entirely.</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5B5AAB1-3B93-2850-633A-F4920EBA650B}"/>
              </a:ext>
            </a:extLst>
          </p:cNvPr>
          <p:cNvSpPr>
            <a:spLocks noGrp="1"/>
          </p:cNvSpPr>
          <p:nvPr>
            <p:ph type="sldNum" sz="quarter" idx="5"/>
          </p:nvPr>
        </p:nvSpPr>
        <p:spPr/>
        <p:txBody>
          <a:bodyPr/>
          <a:lstStyle/>
          <a:p>
            <a:fld id="{D0E3E56B-C3C4-8E4F-B314-D5C81CC34EEF}" type="slidenum">
              <a:rPr lang="en-US" smtClean="0"/>
              <a:t>22</a:t>
            </a:fld>
            <a:endParaRPr lang="en-US"/>
          </a:p>
        </p:txBody>
      </p:sp>
    </p:spTree>
    <p:extLst>
      <p:ext uri="{BB962C8B-B14F-4D97-AF65-F5344CB8AC3E}">
        <p14:creationId xmlns:p14="http://schemas.microsoft.com/office/powerpoint/2010/main" val="128439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5FBF9-9C42-58B5-FF7A-725751C65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6C2D2-5CA9-888E-61CC-5496B93FF3E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C937897-5CEE-4087-C74F-7660689A6DA1}"/>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CC937897-5CEE-4087-C74F-7660689A6DA1}"/>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FC740926-CB67-04F0-E7E8-7A90470F90E8}"/>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199751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F3FC6-5889-F5CD-E240-1ACF14333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638D5-F4FA-C3D8-3D79-C78CD10BAF8E}"/>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CBDFD30-DECC-0767-08D8-A3FE3E0B2029}"/>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9CBDFD30-DECC-0767-08D8-A3FE3E0B2029}"/>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697070B2-2F14-14BD-3538-E02F617CB9E4}"/>
              </a:ext>
            </a:extLst>
          </p:cNvPr>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4004095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4070-0868-7B8A-FEE9-7A6012F6B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49848-2682-8D43-A0FE-8A52591A08E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BAE9495-5557-B9F0-909B-C1AE2F6C4908}"/>
                  </a:ext>
                </a:extLst>
              </p:cNvPr>
              <p:cNvSpPr>
                <a:spLocks noGrp="1"/>
              </p:cNvSpPr>
              <p:nvPr>
                <p:ph type="body" idx="1"/>
              </p:nvPr>
            </p:nvSpPr>
            <p:spPr/>
            <p:txBody>
              <a:bodyPr/>
              <a:lstStyle/>
              <a:p>
                <a:r>
                  <a:rPr lang="en-US" dirty="0"/>
                  <a:t>Net income is lower, but </a:t>
                </a:r>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a14:m>
                <a:endParaRPr lang="en-US" dirty="0"/>
              </a:p>
            </p:txBody>
          </p:sp>
        </mc:Choice>
        <mc:Fallback xmlns="">
          <p:sp>
            <p:nvSpPr>
              <p:cNvPr id="3" name="Notes Placeholder 2">
                <a:extLst>
                  <a:ext uri="{FF2B5EF4-FFF2-40B4-BE49-F238E27FC236}">
                    <a16:creationId xmlns:a16="http://schemas.microsoft.com/office/drawing/2014/main" id="{1BAE9495-5557-B9F0-909B-C1AE2F6C4908}"/>
                  </a:ext>
                </a:extLst>
              </p:cNvPr>
              <p:cNvSpPr>
                <a:spLocks noGrp="1"/>
              </p:cNvSpPr>
              <p:nvPr>
                <p:ph type="body" idx="1"/>
              </p:nvPr>
            </p:nvSpPr>
            <p:spPr/>
            <p:txBody>
              <a:bodyPr/>
              <a:lstStyle/>
              <a:p>
                <a:r>
                  <a:rPr lang="en-US" dirty="0"/>
                  <a:t>Net income is lower, but </a:t>
                </a:r>
                <a:r>
                  <a:rPr lang="en-US" i="0">
                    <a:latin typeface="Cambria Math" panose="02040503050406030204" pitchFamily="18" charset="0"/>
                  </a:rPr>
                  <a:t>𝐴=</a:t>
                </a:r>
                <a:r>
                  <a:rPr lang="el-GR" i="0">
                    <a:latin typeface="Cambria Math" panose="02040503050406030204" pitchFamily="18" charset="0"/>
                  </a:rPr>
                  <a:t>𝜋</a:t>
                </a:r>
                <a:r>
                  <a:rPr lang="en-US" i="0">
                    <a:latin typeface="Cambria Math" panose="02040503050406030204" pitchFamily="18" charset="0"/>
                  </a:rPr>
                  <a:t>𝑟^2</a:t>
                </a:r>
                <a:endParaRPr lang="en-US" dirty="0"/>
              </a:p>
            </p:txBody>
          </p:sp>
        </mc:Fallback>
      </mc:AlternateContent>
      <p:sp>
        <p:nvSpPr>
          <p:cNvPr id="4" name="Slide Number Placeholder 3">
            <a:extLst>
              <a:ext uri="{FF2B5EF4-FFF2-40B4-BE49-F238E27FC236}">
                <a16:creationId xmlns:a16="http://schemas.microsoft.com/office/drawing/2014/main" id="{CB6C5785-6067-89EA-0C48-2A5CF80FBD5C}"/>
              </a:ext>
            </a:extLst>
          </p:cNvPr>
          <p:cNvSpPr>
            <a:spLocks noGrp="1"/>
          </p:cNvSpPr>
          <p:nvPr>
            <p:ph type="sldNum" sz="quarter" idx="5"/>
          </p:nvPr>
        </p:nvSpPr>
        <p:spPr/>
        <p:txBody>
          <a:bodyPr/>
          <a:lstStyle/>
          <a:p>
            <a:fld id="{D0E3E56B-C3C4-8E4F-B314-D5C81CC34EEF}" type="slidenum">
              <a:rPr lang="en-US" smtClean="0"/>
              <a:t>26</a:t>
            </a:fld>
            <a:endParaRPr lang="en-US"/>
          </a:p>
        </p:txBody>
      </p:sp>
    </p:spTree>
    <p:extLst>
      <p:ext uri="{BB962C8B-B14F-4D97-AF65-F5344CB8AC3E}">
        <p14:creationId xmlns:p14="http://schemas.microsoft.com/office/powerpoint/2010/main" val="184004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80B2-11A4-7F76-5970-F62903B2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10554-0846-03A3-8464-E52C6546C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16981-3FC8-674C-8C1A-F3E049B54F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6EA1EA-1759-5873-6235-3AF497BB35B5}"/>
              </a:ext>
            </a:extLst>
          </p:cNvPr>
          <p:cNvSpPr>
            <a:spLocks noGrp="1"/>
          </p:cNvSpPr>
          <p:nvPr>
            <p:ph type="sldNum" sz="quarter" idx="5"/>
          </p:nvPr>
        </p:nvSpPr>
        <p:spPr/>
        <p:txBody>
          <a:bodyPr/>
          <a:lstStyle/>
          <a:p>
            <a:fld id="{D0E3E56B-C3C4-8E4F-B314-D5C81CC34EEF}" type="slidenum">
              <a:rPr lang="en-US" smtClean="0"/>
              <a:t>28</a:t>
            </a:fld>
            <a:endParaRPr lang="en-US"/>
          </a:p>
        </p:txBody>
      </p:sp>
    </p:spTree>
    <p:extLst>
      <p:ext uri="{BB962C8B-B14F-4D97-AF65-F5344CB8AC3E}">
        <p14:creationId xmlns:p14="http://schemas.microsoft.com/office/powerpoint/2010/main" val="4067207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51A1-31A4-4E31-7052-A8905B231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D045C-2F06-26EB-D02E-35F27BDBB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44E87-AE49-90CE-BFAE-B7826F957D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D5CA0-59D8-1CCB-0D5D-58C722AABC51}"/>
              </a:ext>
            </a:extLst>
          </p:cNvPr>
          <p:cNvSpPr>
            <a:spLocks noGrp="1"/>
          </p:cNvSpPr>
          <p:nvPr>
            <p:ph type="sldNum" sz="quarter" idx="5"/>
          </p:nvPr>
        </p:nvSpPr>
        <p:spPr/>
        <p:txBody>
          <a:bodyPr/>
          <a:lstStyle/>
          <a:p>
            <a:fld id="{D0E3E56B-C3C4-8E4F-B314-D5C81CC34EEF}" type="slidenum">
              <a:rPr lang="en-US" smtClean="0"/>
              <a:t>29</a:t>
            </a:fld>
            <a:endParaRPr lang="en-US"/>
          </a:p>
        </p:txBody>
      </p:sp>
    </p:spTree>
    <p:extLst>
      <p:ext uri="{BB962C8B-B14F-4D97-AF65-F5344CB8AC3E}">
        <p14:creationId xmlns:p14="http://schemas.microsoft.com/office/powerpoint/2010/main" val="1418981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303D-5A1B-CA1B-F565-82B47F490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3A989-0FDB-EA8E-F649-4730311DE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DBC6B-7D7C-3E10-706D-B9D3F77DF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BB5CF8-FFAE-516E-8DF2-3FC694F003D4}"/>
              </a:ext>
            </a:extLst>
          </p:cNvPr>
          <p:cNvSpPr>
            <a:spLocks noGrp="1"/>
          </p:cNvSpPr>
          <p:nvPr>
            <p:ph type="sldNum" sz="quarter" idx="5"/>
          </p:nvPr>
        </p:nvSpPr>
        <p:spPr/>
        <p:txBody>
          <a:bodyPr/>
          <a:lstStyle/>
          <a:p>
            <a:fld id="{D0E3E56B-C3C4-8E4F-B314-D5C81CC34EEF}" type="slidenum">
              <a:rPr lang="en-US" smtClean="0"/>
              <a:t>30</a:t>
            </a:fld>
            <a:endParaRPr lang="en-US"/>
          </a:p>
        </p:txBody>
      </p:sp>
    </p:spTree>
    <p:extLst>
      <p:ext uri="{BB962C8B-B14F-4D97-AF65-F5344CB8AC3E}">
        <p14:creationId xmlns:p14="http://schemas.microsoft.com/office/powerpoint/2010/main" val="1259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1207E-B49F-E84B-B84A-8ED09DE76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EE797-83D0-266C-CBDC-9DF318644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155D6-D534-B810-7C62-E89821ED14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93074B-36A7-3640-F990-27B9EF58849D}"/>
              </a:ext>
            </a:extLst>
          </p:cNvPr>
          <p:cNvSpPr>
            <a:spLocks noGrp="1"/>
          </p:cNvSpPr>
          <p:nvPr>
            <p:ph type="sldNum" sz="quarter" idx="5"/>
          </p:nvPr>
        </p:nvSpPr>
        <p:spPr/>
        <p:txBody>
          <a:bodyPr/>
          <a:lstStyle/>
          <a:p>
            <a:fld id="{D0E3E56B-C3C4-8E4F-B314-D5C81CC34EEF}" type="slidenum">
              <a:rPr lang="en-US" smtClean="0"/>
              <a:t>31</a:t>
            </a:fld>
            <a:endParaRPr lang="en-US"/>
          </a:p>
        </p:txBody>
      </p:sp>
    </p:spTree>
    <p:extLst>
      <p:ext uri="{BB962C8B-B14F-4D97-AF65-F5344CB8AC3E}">
        <p14:creationId xmlns:p14="http://schemas.microsoft.com/office/powerpoint/2010/main" val="2025821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9AFC-93B0-896A-C88E-9C7D658ED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AF60F-0E7A-5AB2-6EF4-4B5BA727E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D3CD0-15B8-D930-51D3-7B4F8D59A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A4ED18-3EA5-9C5C-A490-0E7C18F34DF7}"/>
              </a:ext>
            </a:extLst>
          </p:cNvPr>
          <p:cNvSpPr>
            <a:spLocks noGrp="1"/>
          </p:cNvSpPr>
          <p:nvPr>
            <p:ph type="sldNum" sz="quarter" idx="5"/>
          </p:nvPr>
        </p:nvSpPr>
        <p:spPr/>
        <p:txBody>
          <a:bodyPr/>
          <a:lstStyle/>
          <a:p>
            <a:fld id="{D0E3E56B-C3C4-8E4F-B314-D5C81CC34EEF}" type="slidenum">
              <a:rPr lang="en-US" smtClean="0"/>
              <a:t>32</a:t>
            </a:fld>
            <a:endParaRPr lang="en-US"/>
          </a:p>
        </p:txBody>
      </p:sp>
    </p:spTree>
    <p:extLst>
      <p:ext uri="{BB962C8B-B14F-4D97-AF65-F5344CB8AC3E}">
        <p14:creationId xmlns:p14="http://schemas.microsoft.com/office/powerpoint/2010/main" val="86625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11F7-82A3-315B-5F0B-308373EC6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AEBBD-F4E6-D423-08F4-8847EBAA1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5E413-743E-D31A-2007-DDF65702F1C9}"/>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FA9411E5-9FF9-64C6-9F4A-5C138730C670}"/>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1178553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E21A-F61D-40BD-B98C-A5C6CA5C1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7F56F-FAEF-1FD2-8F2B-F32EA6FD8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16272-711D-8D49-335B-C207FD4B6363}"/>
              </a:ext>
            </a:extLst>
          </p:cNvPr>
          <p:cNvSpPr>
            <a:spLocks noGrp="1"/>
          </p:cNvSpPr>
          <p:nvPr>
            <p:ph type="body" idx="1"/>
          </p:nvPr>
        </p:nvSpPr>
        <p:spPr/>
        <p:txBody>
          <a:bodyPr/>
          <a:lstStyle/>
          <a:p>
            <a:pPr>
              <a:spcAft>
                <a:spcPts val="400"/>
              </a:spcAft>
            </a:pPr>
            <a:r>
              <a:rPr lang="en-US" dirty="0">
                <a:solidFill>
                  <a:srgbClr val="831843"/>
                </a:solidFill>
                <a:latin typeface="Arial" pitchFamily="34" charset="0"/>
                <a:ea typeface="Arial" pitchFamily="34" charset="-122"/>
                <a:cs typeface="Arial" pitchFamily="34" charset="-120"/>
              </a:rPr>
              <a:t>These GAAP limitations mean ratios may understate true asset values, overstate expense ratios, and miss key value drivers</a:t>
            </a:r>
            <a:endParaRPr lang="en-US" dirty="0"/>
          </a:p>
          <a:p>
            <a:pPr>
              <a:spcAft>
                <a:spcPts val="400"/>
              </a:spcAft>
            </a:pPr>
            <a:r>
              <a:rPr lang="en-US" dirty="0">
                <a:solidFill>
                  <a:srgbClr val="831843"/>
                </a:solidFill>
                <a:latin typeface="Arial" pitchFamily="34" charset="0"/>
                <a:ea typeface="Arial" pitchFamily="34" charset="-122"/>
                <a:cs typeface="Arial" pitchFamily="34" charset="-120"/>
              </a:rPr>
              <a:t>Analysts must adjust for these limitations when comparing companies or making investment decisions</a:t>
            </a:r>
            <a:endParaRPr lang="en-US" dirty="0"/>
          </a:p>
          <a:p>
            <a:endParaRPr lang="en-US" dirty="0"/>
          </a:p>
        </p:txBody>
      </p:sp>
      <p:sp>
        <p:nvSpPr>
          <p:cNvPr id="4" name="Slide Number Placeholder 3">
            <a:extLst>
              <a:ext uri="{FF2B5EF4-FFF2-40B4-BE49-F238E27FC236}">
                <a16:creationId xmlns:a16="http://schemas.microsoft.com/office/drawing/2014/main" id="{A8D9F535-3543-DB60-A797-85816D279442}"/>
              </a:ext>
            </a:extLst>
          </p:cNvPr>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1675274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564C-A1E8-584A-C12A-D6123902C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FBF1-AC21-D5A3-2E88-1EAF8D703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2D7D6-75D9-3BE1-AB19-AB968F3367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1E7E1A-FFE0-19D6-82A3-F131DF981AC3}"/>
              </a:ext>
            </a:extLst>
          </p:cNvPr>
          <p:cNvSpPr>
            <a:spLocks noGrp="1"/>
          </p:cNvSpPr>
          <p:nvPr>
            <p:ph type="sldNum" sz="quarter" idx="5"/>
          </p:nvPr>
        </p:nvSpPr>
        <p:spPr/>
        <p:txBody>
          <a:bodyPr/>
          <a:lstStyle/>
          <a:p>
            <a:fld id="{D0E3E56B-C3C4-8E4F-B314-D5C81CC34EEF}" type="slidenum">
              <a:rPr lang="en-US" smtClean="0"/>
              <a:t>35</a:t>
            </a:fld>
            <a:endParaRPr lang="en-US"/>
          </a:p>
        </p:txBody>
      </p:sp>
    </p:spTree>
    <p:extLst>
      <p:ext uri="{BB962C8B-B14F-4D97-AF65-F5344CB8AC3E}">
        <p14:creationId xmlns:p14="http://schemas.microsoft.com/office/powerpoint/2010/main" val="2135752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C8E3-E4AB-6EB5-0B9C-AB975BD14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A449D-806C-1F87-E0D2-39ABF2061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05CA4-4B24-8A72-646E-B32AD757C9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AFD58A-3CDA-7A59-8875-084FBE37E66B}"/>
              </a:ext>
            </a:extLst>
          </p:cNvPr>
          <p:cNvSpPr>
            <a:spLocks noGrp="1"/>
          </p:cNvSpPr>
          <p:nvPr>
            <p:ph type="sldNum" sz="quarter" idx="5"/>
          </p:nvPr>
        </p:nvSpPr>
        <p:spPr/>
        <p:txBody>
          <a:bodyPr/>
          <a:lstStyle/>
          <a:p>
            <a:fld id="{D0E3E56B-C3C4-8E4F-B314-D5C81CC34EEF}" type="slidenum">
              <a:rPr lang="en-US" smtClean="0"/>
              <a:t>36</a:t>
            </a:fld>
            <a:endParaRPr lang="en-US"/>
          </a:p>
        </p:txBody>
      </p:sp>
    </p:spTree>
    <p:extLst>
      <p:ext uri="{BB962C8B-B14F-4D97-AF65-F5344CB8AC3E}">
        <p14:creationId xmlns:p14="http://schemas.microsoft.com/office/powerpoint/2010/main" val="3865023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41E5-0050-E446-7CFA-A9A93649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73D6E-0355-ADCA-C65C-381211AD4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D01A1-6DEA-9F06-90BB-8A376FC4CA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0285B-3AA1-0A5B-33A6-EC85F2919122}"/>
              </a:ext>
            </a:extLst>
          </p:cNvPr>
          <p:cNvSpPr>
            <a:spLocks noGrp="1"/>
          </p:cNvSpPr>
          <p:nvPr>
            <p:ph type="sldNum" sz="quarter" idx="5"/>
          </p:nvPr>
        </p:nvSpPr>
        <p:spPr/>
        <p:txBody>
          <a:bodyPr/>
          <a:lstStyle/>
          <a:p>
            <a:fld id="{D0E3E56B-C3C4-8E4F-B314-D5C81CC34EEF}" type="slidenum">
              <a:rPr lang="en-US" smtClean="0"/>
              <a:t>37</a:t>
            </a:fld>
            <a:endParaRPr lang="en-US"/>
          </a:p>
        </p:txBody>
      </p:sp>
    </p:spTree>
    <p:extLst>
      <p:ext uri="{BB962C8B-B14F-4D97-AF65-F5344CB8AC3E}">
        <p14:creationId xmlns:p14="http://schemas.microsoft.com/office/powerpoint/2010/main" val="133436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BE96-2D46-9187-7353-E0B9A161E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39C42-8A07-AC8C-2E74-5DA6C8B92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892F9-9180-81A1-FA5D-9F7D8429249A}"/>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C5C0EB33-7EB5-A675-0C25-8B7E55A8D1CA}"/>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3031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5D82A-2F0F-C0C2-F768-E93509B39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B7813-C01D-5520-9D63-2B3C77DCC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4C9D8-1707-1091-A3B3-A534D074AD52}"/>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697DA4AE-9E09-7120-AF3A-AE69A7C94EA2}"/>
              </a:ext>
            </a:extLst>
          </p:cNvPr>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428257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148D-C37E-6449-37C4-A6135F3C1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9311B-AB15-A76C-C6A7-50C8322DA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680D0-5F02-45C9-DE95-9012016AFEF8}"/>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6BF25ABA-AC63-39E5-25C5-DE452032CC43}"/>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296917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C33A5-DA7F-6322-F6BA-5439A1140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E2664-32AB-590D-2087-5EF1726D5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F9BFC-98CB-0935-E947-D716A8F2C1E4}"/>
              </a:ext>
            </a:extLst>
          </p:cNvPr>
          <p:cNvSpPr>
            <a:spLocks noGrp="1"/>
          </p:cNvSpPr>
          <p:nvPr>
            <p:ph type="body" idx="1"/>
          </p:nvPr>
        </p:nvSpPr>
        <p:spPr/>
        <p:txBody>
          <a:bodyPr/>
          <a:lstStyle/>
          <a:p>
            <a:r>
              <a:rPr lang="en-US" dirty="0"/>
              <a:t>Why add back interest?</a:t>
            </a:r>
          </a:p>
          <a:p>
            <a:r>
              <a:rPr lang="en-US" dirty="0"/>
              <a:t>Interest is a finance cost, not an operational flaw. To measure pure asset performance, we remove the penalty of debt.</a:t>
            </a:r>
          </a:p>
          <a:p>
            <a:endParaRPr lang="en-US" dirty="0"/>
          </a:p>
          <a:p>
            <a:r>
              <a:rPr lang="en-US" dirty="0"/>
              <a:t>This allows for comparison across companies regardless of their capital structure.</a:t>
            </a:r>
          </a:p>
          <a:p>
            <a:endParaRPr lang="en-US" dirty="0"/>
          </a:p>
        </p:txBody>
      </p:sp>
      <p:sp>
        <p:nvSpPr>
          <p:cNvPr id="4" name="Slide Number Placeholder 3">
            <a:extLst>
              <a:ext uri="{FF2B5EF4-FFF2-40B4-BE49-F238E27FC236}">
                <a16:creationId xmlns:a16="http://schemas.microsoft.com/office/drawing/2014/main" id="{8028AD2D-453E-D428-BA4F-53C04A08C745}"/>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410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20C3-DB26-ABAF-9F70-54E0F06D2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A0960-336F-BF1A-5068-87850FF02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13E4E-8184-C8C6-9470-04CCA6AA4A2D}"/>
              </a:ext>
            </a:extLst>
          </p:cNvPr>
          <p:cNvSpPr>
            <a:spLocks noGrp="1"/>
          </p:cNvSpPr>
          <p:nvPr>
            <p:ph type="body" idx="1"/>
          </p:nvPr>
        </p:nvSpPr>
        <p:spPr/>
        <p:txBody>
          <a:bodyPr/>
          <a:lstStyle/>
          <a:p>
            <a:r>
              <a:rPr lang="en-US" dirty="0"/>
              <a:t>The uncertainty gap</a:t>
            </a:r>
          </a:p>
          <a:p>
            <a:endParaRPr lang="en-US" dirty="0"/>
          </a:p>
        </p:txBody>
      </p:sp>
      <p:sp>
        <p:nvSpPr>
          <p:cNvPr id="4" name="Slide Number Placeholder 3">
            <a:extLst>
              <a:ext uri="{FF2B5EF4-FFF2-40B4-BE49-F238E27FC236}">
                <a16:creationId xmlns:a16="http://schemas.microsoft.com/office/drawing/2014/main" id="{AFC2178D-DAE7-D85B-BC56-F4F35E583B84}"/>
              </a:ext>
            </a:extLst>
          </p:cNvPr>
          <p:cNvSpPr>
            <a:spLocks noGrp="1"/>
          </p:cNvSpPr>
          <p:nvPr>
            <p:ph type="sldNum" sz="quarter" idx="5"/>
          </p:nvPr>
        </p:nvSpPr>
        <p:spPr/>
        <p:txBody>
          <a:bodyPr/>
          <a:lstStyle/>
          <a:p>
            <a:fld id="{D0E3E56B-C3C4-8E4F-B314-D5C81CC34EEF}" type="slidenum">
              <a:rPr lang="en-US" smtClean="0"/>
              <a:t>11</a:t>
            </a:fld>
            <a:endParaRPr lang="en-US"/>
          </a:p>
        </p:txBody>
      </p:sp>
    </p:spTree>
    <p:extLst>
      <p:ext uri="{BB962C8B-B14F-4D97-AF65-F5344CB8AC3E}">
        <p14:creationId xmlns:p14="http://schemas.microsoft.com/office/powerpoint/2010/main" val="3867018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8E9EEBC1-CFD1-14A8-5973-9001EA363688}"/>
              </a:ext>
            </a:extLst>
          </p:cNvPr>
          <p:cNvPicPr preferRelativeResize="0">
            <a:picLocks/>
          </p:cNvPicPr>
          <p:nvPr userDrawn="1"/>
        </p:nvPicPr>
        <p:blipFill>
          <a:blip r:embed="rId2"/>
          <a:stretch>
            <a:fillRect/>
          </a:stretch>
        </p:blipFill>
        <p:spPr>
          <a:xfrm>
            <a:off x="490283" y="481263"/>
            <a:ext cx="11201402" cy="5907501"/>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03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665695"/>
          </a:xfrm>
          <a:prstGeom prst="rect">
            <a:avLst/>
          </a:prstGeom>
        </p:spPr>
        <p:txBody>
          <a:bodyPr wrap="square" lIns="0" tIns="0" rIns="0" bIns="0">
            <a:spAutoFit/>
          </a:bodyPr>
          <a:lstStyle>
            <a:lvl1pPr>
              <a:defRPr sz="4326" b="0" i="0">
                <a:solidFill>
                  <a:srgbClr val="131D24"/>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386581"/>
          </a:xfrm>
          <a:prstGeom prst="rect">
            <a:avLst/>
          </a:prstGeom>
        </p:spPr>
        <p:txBody>
          <a:bodyPr wrap="square" lIns="0" tIns="0" rIns="0" bIns="0">
            <a:spAutoFit/>
          </a:bodyPr>
          <a:lstStyle>
            <a:lvl1pPr>
              <a:defRPr sz="2512" b="0" i="0">
                <a:solidFill>
                  <a:srgbClr val="05050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289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9016" y="422113"/>
            <a:ext cx="10492120" cy="665695"/>
          </a:xfrm>
        </p:spPr>
        <p:txBody>
          <a:bodyPr lIns="0" tIns="0" rIns="0" bIns="0"/>
          <a:lstStyle>
            <a:lvl1pPr>
              <a:defRPr sz="4326" b="0" i="0">
                <a:solidFill>
                  <a:srgbClr val="131D24"/>
                </a:solidFill>
                <a:latin typeface="Times New Roman"/>
                <a:cs typeface="Times New Roman"/>
              </a:defRPr>
            </a:lvl1pPr>
          </a:lstStyle>
          <a:p>
            <a:endParaRPr/>
          </a:p>
        </p:txBody>
      </p:sp>
      <p:sp>
        <p:nvSpPr>
          <p:cNvPr id="3" name="Holder 3"/>
          <p:cNvSpPr>
            <a:spLocks noGrp="1"/>
          </p:cNvSpPr>
          <p:nvPr>
            <p:ph type="body" idx="1"/>
          </p:nvPr>
        </p:nvSpPr>
        <p:spPr>
          <a:xfrm>
            <a:off x="3061214" y="3272008"/>
            <a:ext cx="6069573" cy="386581"/>
          </a:xfrm>
        </p:spPr>
        <p:txBody>
          <a:bodyPr lIns="0" tIns="0" rIns="0" bIns="0"/>
          <a:lstStyle>
            <a:lvl1pPr>
              <a:defRPr sz="2512" b="0" i="0">
                <a:solidFill>
                  <a:srgbClr val="05050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4432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104835" y="1741568"/>
            <a:ext cx="0" cy="4452342"/>
          </a:xfrm>
          <a:custGeom>
            <a:avLst/>
            <a:gdLst/>
            <a:ahLst/>
            <a:cxnLst/>
            <a:rect l="l" t="t" r="r" b="b"/>
            <a:pathLst>
              <a:path h="6332220">
                <a:moveTo>
                  <a:pt x="0" y="6332006"/>
                </a:moveTo>
                <a:lnTo>
                  <a:pt x="0" y="0"/>
                </a:lnTo>
              </a:path>
            </a:pathLst>
          </a:custGeom>
          <a:ln w="12736">
            <a:solidFill>
              <a:srgbClr val="000000"/>
            </a:solidFill>
          </a:ln>
        </p:spPr>
        <p:txBody>
          <a:bodyPr wrap="square" lIns="0" tIns="0" rIns="0" bIns="0" rtlCol="0"/>
          <a:lstStyle/>
          <a:p>
            <a:endParaRPr sz="1256"/>
          </a:p>
        </p:txBody>
      </p:sp>
      <p:sp>
        <p:nvSpPr>
          <p:cNvPr id="2" name="Holder 2"/>
          <p:cNvSpPr>
            <a:spLocks noGrp="1"/>
          </p:cNvSpPr>
          <p:nvPr>
            <p:ph type="title"/>
          </p:nvPr>
        </p:nvSpPr>
        <p:spPr>
          <a:xfrm>
            <a:off x="579016" y="422113"/>
            <a:ext cx="10492120" cy="665695"/>
          </a:xfrm>
        </p:spPr>
        <p:txBody>
          <a:bodyPr lIns="0" tIns="0" rIns="0" bIns="0"/>
          <a:lstStyle>
            <a:lvl1pPr>
              <a:defRPr sz="4326" b="0" i="0">
                <a:solidFill>
                  <a:srgbClr val="131D24"/>
                </a:solidFill>
                <a:latin typeface="Times New Roman"/>
                <a:cs typeface="Times New Roman"/>
              </a:defRPr>
            </a:lvl1pPr>
          </a:lstStyle>
          <a:p>
            <a:endParaRPr/>
          </a:p>
        </p:txBody>
      </p:sp>
      <p:sp>
        <p:nvSpPr>
          <p:cNvPr id="3" name="Holder 3"/>
          <p:cNvSpPr>
            <a:spLocks noGrp="1"/>
          </p:cNvSpPr>
          <p:nvPr>
            <p:ph sz="half" idx="2"/>
          </p:nvPr>
        </p:nvSpPr>
        <p:spPr>
          <a:xfrm>
            <a:off x="666830" y="1647364"/>
            <a:ext cx="4927748" cy="585097"/>
          </a:xfrm>
          <a:prstGeom prst="rect">
            <a:avLst/>
          </a:prstGeom>
        </p:spPr>
        <p:txBody>
          <a:bodyPr wrap="square" lIns="0" tIns="0" rIns="0" bIns="0">
            <a:spAutoFit/>
          </a:bodyPr>
          <a:lstStyle>
            <a:lvl1pPr>
              <a:defRPr sz="3802" b="1" i="0">
                <a:solidFill>
                  <a:srgbClr val="0E1C3D"/>
                </a:solidFill>
                <a:latin typeface="Times New Roman"/>
                <a:cs typeface="Times New Roman"/>
              </a:defRPr>
            </a:lvl1pPr>
          </a:lstStyle>
          <a:p>
            <a:endParaRPr/>
          </a:p>
        </p:txBody>
      </p:sp>
      <p:sp>
        <p:nvSpPr>
          <p:cNvPr id="4" name="Holder 4"/>
          <p:cNvSpPr>
            <a:spLocks noGrp="1"/>
          </p:cNvSpPr>
          <p:nvPr>
            <p:ph sz="half" idx="3"/>
          </p:nvPr>
        </p:nvSpPr>
        <p:spPr>
          <a:xfrm>
            <a:off x="6656144" y="1638388"/>
            <a:ext cx="4788638" cy="585097"/>
          </a:xfrm>
          <a:prstGeom prst="rect">
            <a:avLst/>
          </a:prstGeom>
        </p:spPr>
        <p:txBody>
          <a:bodyPr wrap="square" lIns="0" tIns="0" rIns="0" bIns="0">
            <a:spAutoFit/>
          </a:bodyPr>
          <a:lstStyle>
            <a:lvl1pPr>
              <a:defRPr sz="3802" b="1" i="0">
                <a:solidFill>
                  <a:srgbClr val="1F6969"/>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099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79016" y="422113"/>
            <a:ext cx="10492120" cy="665695"/>
          </a:xfrm>
        </p:spPr>
        <p:txBody>
          <a:bodyPr lIns="0" tIns="0" rIns="0" bIns="0"/>
          <a:lstStyle>
            <a:lvl1pPr>
              <a:defRPr sz="4326" b="0" i="0">
                <a:solidFill>
                  <a:srgbClr val="131D24"/>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100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0243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70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808046" y="1597948"/>
            <a:ext cx="1350706" cy="269286"/>
          </a:xfrm>
          <a:prstGeom prst="rect">
            <a:avLst/>
          </a:prstGeom>
        </p:spPr>
      </p:pic>
      <p:pic>
        <p:nvPicPr>
          <p:cNvPr id="17" name="bg object 17"/>
          <p:cNvPicPr/>
          <p:nvPr/>
        </p:nvPicPr>
        <p:blipFill>
          <a:blip r:embed="rId3" cstate="print"/>
          <a:stretch>
            <a:fillRect/>
          </a:stretch>
        </p:blipFill>
        <p:spPr>
          <a:xfrm>
            <a:off x="2114921" y="1974950"/>
            <a:ext cx="2132693" cy="574476"/>
          </a:xfrm>
          <a:prstGeom prst="rect">
            <a:avLst/>
          </a:prstGeom>
        </p:spPr>
      </p:pic>
      <p:pic>
        <p:nvPicPr>
          <p:cNvPr id="18" name="bg object 18"/>
          <p:cNvPicPr/>
          <p:nvPr/>
        </p:nvPicPr>
        <p:blipFill>
          <a:blip r:embed="rId4" cstate="print"/>
          <a:stretch>
            <a:fillRect/>
          </a:stretch>
        </p:blipFill>
        <p:spPr>
          <a:xfrm>
            <a:off x="1883880" y="2800759"/>
            <a:ext cx="2345963" cy="556524"/>
          </a:xfrm>
          <a:prstGeom prst="rect">
            <a:avLst/>
          </a:prstGeom>
        </p:spPr>
      </p:pic>
      <p:pic>
        <p:nvPicPr>
          <p:cNvPr id="19" name="bg object 19"/>
          <p:cNvPicPr/>
          <p:nvPr/>
        </p:nvPicPr>
        <p:blipFill>
          <a:blip r:embed="rId5" cstate="print"/>
          <a:stretch>
            <a:fillRect/>
          </a:stretch>
        </p:blipFill>
        <p:spPr>
          <a:xfrm>
            <a:off x="1866107" y="3429093"/>
            <a:ext cx="2132693" cy="646286"/>
          </a:xfrm>
          <a:prstGeom prst="rect">
            <a:avLst/>
          </a:prstGeom>
        </p:spPr>
      </p:pic>
      <p:pic>
        <p:nvPicPr>
          <p:cNvPr id="20" name="bg object 20"/>
          <p:cNvPicPr/>
          <p:nvPr/>
        </p:nvPicPr>
        <p:blipFill>
          <a:blip r:embed="rId6" cstate="print"/>
          <a:stretch>
            <a:fillRect/>
          </a:stretch>
        </p:blipFill>
        <p:spPr>
          <a:xfrm>
            <a:off x="7890966" y="1974950"/>
            <a:ext cx="1013029" cy="574476"/>
          </a:xfrm>
          <a:prstGeom prst="rect">
            <a:avLst/>
          </a:prstGeom>
        </p:spPr>
      </p:pic>
      <p:pic>
        <p:nvPicPr>
          <p:cNvPr id="21" name="bg object 21"/>
          <p:cNvPicPr/>
          <p:nvPr/>
        </p:nvPicPr>
        <p:blipFill>
          <a:blip r:embed="rId7" cstate="print"/>
          <a:stretch>
            <a:fillRect/>
          </a:stretch>
        </p:blipFill>
        <p:spPr>
          <a:xfrm>
            <a:off x="8584092" y="2800759"/>
            <a:ext cx="302131" cy="556524"/>
          </a:xfrm>
          <a:prstGeom prst="rect">
            <a:avLst/>
          </a:prstGeom>
        </p:spPr>
      </p:pic>
      <p:pic>
        <p:nvPicPr>
          <p:cNvPr id="22" name="bg object 22"/>
          <p:cNvPicPr/>
          <p:nvPr/>
        </p:nvPicPr>
        <p:blipFill>
          <a:blip r:embed="rId8" cstate="print"/>
          <a:stretch>
            <a:fillRect/>
          </a:stretch>
        </p:blipFill>
        <p:spPr>
          <a:xfrm>
            <a:off x="7890966" y="3429093"/>
            <a:ext cx="1013029" cy="664238"/>
          </a:xfrm>
          <a:prstGeom prst="rect">
            <a:avLst/>
          </a:prstGeom>
        </p:spPr>
      </p:pic>
      <p:pic>
        <p:nvPicPr>
          <p:cNvPr id="23" name="bg object 23"/>
          <p:cNvPicPr/>
          <p:nvPr/>
        </p:nvPicPr>
        <p:blipFill>
          <a:blip r:embed="rId9" cstate="print"/>
          <a:stretch>
            <a:fillRect/>
          </a:stretch>
        </p:blipFill>
        <p:spPr>
          <a:xfrm>
            <a:off x="9668211" y="1956996"/>
            <a:ext cx="799760" cy="646286"/>
          </a:xfrm>
          <a:prstGeom prst="rect">
            <a:avLst/>
          </a:prstGeom>
        </p:spPr>
      </p:pic>
      <p:pic>
        <p:nvPicPr>
          <p:cNvPr id="24" name="bg object 24"/>
          <p:cNvPicPr/>
          <p:nvPr/>
        </p:nvPicPr>
        <p:blipFill>
          <a:blip r:embed="rId10" cstate="print"/>
          <a:stretch>
            <a:fillRect/>
          </a:stretch>
        </p:blipFill>
        <p:spPr>
          <a:xfrm>
            <a:off x="10201382" y="3554760"/>
            <a:ext cx="266586" cy="538571"/>
          </a:xfrm>
          <a:prstGeom prst="rect">
            <a:avLst/>
          </a:prstGeom>
        </p:spPr>
      </p:pic>
      <p:sp>
        <p:nvSpPr>
          <p:cNvPr id="25" name="bg object 25"/>
          <p:cNvSpPr/>
          <p:nvPr/>
        </p:nvSpPr>
        <p:spPr>
          <a:xfrm>
            <a:off x="6104835" y="1579996"/>
            <a:ext cx="0" cy="4883200"/>
          </a:xfrm>
          <a:custGeom>
            <a:avLst/>
            <a:gdLst/>
            <a:ahLst/>
            <a:cxnLst/>
            <a:rect l="l" t="t" r="r" b="b"/>
            <a:pathLst>
              <a:path h="6944995">
                <a:moveTo>
                  <a:pt x="0" y="6944781"/>
                </a:moveTo>
                <a:lnTo>
                  <a:pt x="0" y="0"/>
                </a:lnTo>
              </a:path>
            </a:pathLst>
          </a:custGeom>
          <a:ln w="12736">
            <a:solidFill>
              <a:srgbClr val="000000"/>
            </a:solidFill>
          </a:ln>
        </p:spPr>
        <p:txBody>
          <a:bodyPr wrap="square" lIns="0" tIns="0" rIns="0" bIns="0" rtlCol="0"/>
          <a:lstStyle/>
          <a:p>
            <a:endParaRPr sz="1256"/>
          </a:p>
        </p:txBody>
      </p:sp>
      <p:sp>
        <p:nvSpPr>
          <p:cNvPr id="26" name="bg object 26"/>
          <p:cNvSpPr/>
          <p:nvPr/>
        </p:nvSpPr>
        <p:spPr>
          <a:xfrm>
            <a:off x="9561575" y="2585329"/>
            <a:ext cx="0" cy="969764"/>
          </a:xfrm>
          <a:custGeom>
            <a:avLst/>
            <a:gdLst/>
            <a:ahLst/>
            <a:cxnLst/>
            <a:rect l="l" t="t" r="r" b="b"/>
            <a:pathLst>
              <a:path h="1379220">
                <a:moveTo>
                  <a:pt x="0" y="1378743"/>
                </a:moveTo>
                <a:lnTo>
                  <a:pt x="0" y="0"/>
                </a:lnTo>
              </a:path>
            </a:pathLst>
          </a:custGeom>
          <a:ln w="89158">
            <a:solidFill>
              <a:srgbClr val="000000"/>
            </a:solidFill>
          </a:ln>
        </p:spPr>
        <p:txBody>
          <a:bodyPr wrap="square" lIns="0" tIns="0" rIns="0" bIns="0" rtlCol="0"/>
          <a:lstStyle/>
          <a:p>
            <a:endParaRPr sz="1256"/>
          </a:p>
        </p:txBody>
      </p:sp>
      <p:sp>
        <p:nvSpPr>
          <p:cNvPr id="27" name="bg object 27"/>
          <p:cNvSpPr/>
          <p:nvPr/>
        </p:nvSpPr>
        <p:spPr>
          <a:xfrm>
            <a:off x="9703755" y="2441711"/>
            <a:ext cx="0" cy="1256854"/>
          </a:xfrm>
          <a:custGeom>
            <a:avLst/>
            <a:gdLst/>
            <a:ahLst/>
            <a:cxnLst/>
            <a:rect l="l" t="t" r="r" b="b"/>
            <a:pathLst>
              <a:path h="1787525">
                <a:moveTo>
                  <a:pt x="0" y="1787259"/>
                </a:moveTo>
                <a:lnTo>
                  <a:pt x="0" y="0"/>
                </a:lnTo>
              </a:path>
            </a:pathLst>
          </a:custGeom>
          <a:ln w="89158">
            <a:solidFill>
              <a:srgbClr val="000000"/>
            </a:solidFill>
          </a:ln>
        </p:spPr>
        <p:txBody>
          <a:bodyPr wrap="square" lIns="0" tIns="0" rIns="0" bIns="0" rtlCol="0"/>
          <a:lstStyle/>
          <a:p>
            <a:endParaRPr sz="1256"/>
          </a:p>
        </p:txBody>
      </p:sp>
      <p:sp>
        <p:nvSpPr>
          <p:cNvPr id="28" name="bg object 28"/>
          <p:cNvSpPr/>
          <p:nvPr/>
        </p:nvSpPr>
        <p:spPr>
          <a:xfrm>
            <a:off x="9890365" y="2603281"/>
            <a:ext cx="0" cy="951905"/>
          </a:xfrm>
          <a:custGeom>
            <a:avLst/>
            <a:gdLst/>
            <a:ahLst/>
            <a:cxnLst/>
            <a:rect l="l" t="t" r="r" b="b"/>
            <a:pathLst>
              <a:path h="1353820">
                <a:moveTo>
                  <a:pt x="0" y="1353211"/>
                </a:moveTo>
                <a:lnTo>
                  <a:pt x="0" y="0"/>
                </a:lnTo>
              </a:path>
            </a:pathLst>
          </a:custGeom>
          <a:ln w="89158">
            <a:solidFill>
              <a:srgbClr val="000000"/>
            </a:solidFill>
          </a:ln>
        </p:spPr>
        <p:txBody>
          <a:bodyPr wrap="square" lIns="0" tIns="0" rIns="0" bIns="0" rtlCol="0"/>
          <a:lstStyle/>
          <a:p>
            <a:endParaRPr sz="1256"/>
          </a:p>
        </p:txBody>
      </p:sp>
      <p:sp>
        <p:nvSpPr>
          <p:cNvPr id="29" name="bg object 29"/>
          <p:cNvSpPr/>
          <p:nvPr/>
        </p:nvSpPr>
        <p:spPr>
          <a:xfrm>
            <a:off x="10032546" y="2603281"/>
            <a:ext cx="0" cy="951905"/>
          </a:xfrm>
          <a:custGeom>
            <a:avLst/>
            <a:gdLst/>
            <a:ahLst/>
            <a:cxnLst/>
            <a:rect l="l" t="t" r="r" b="b"/>
            <a:pathLst>
              <a:path h="1353820">
                <a:moveTo>
                  <a:pt x="0" y="1353211"/>
                </a:moveTo>
                <a:lnTo>
                  <a:pt x="0" y="0"/>
                </a:lnTo>
              </a:path>
            </a:pathLst>
          </a:custGeom>
          <a:ln w="89158">
            <a:solidFill>
              <a:srgbClr val="000000"/>
            </a:solidFill>
          </a:ln>
        </p:spPr>
        <p:txBody>
          <a:bodyPr wrap="square" lIns="0" tIns="0" rIns="0" bIns="0" rtlCol="0"/>
          <a:lstStyle/>
          <a:p>
            <a:endParaRPr sz="1256"/>
          </a:p>
        </p:txBody>
      </p:sp>
      <p:sp>
        <p:nvSpPr>
          <p:cNvPr id="30" name="bg object 30"/>
          <p:cNvSpPr/>
          <p:nvPr/>
        </p:nvSpPr>
        <p:spPr>
          <a:xfrm>
            <a:off x="10174725" y="2603281"/>
            <a:ext cx="0" cy="951905"/>
          </a:xfrm>
          <a:custGeom>
            <a:avLst/>
            <a:gdLst/>
            <a:ahLst/>
            <a:cxnLst/>
            <a:rect l="l" t="t" r="r" b="b"/>
            <a:pathLst>
              <a:path h="1353820">
                <a:moveTo>
                  <a:pt x="0" y="1353211"/>
                </a:moveTo>
                <a:lnTo>
                  <a:pt x="0" y="0"/>
                </a:lnTo>
              </a:path>
            </a:pathLst>
          </a:custGeom>
          <a:ln w="89158">
            <a:solidFill>
              <a:srgbClr val="000000"/>
            </a:solidFill>
          </a:ln>
        </p:spPr>
        <p:txBody>
          <a:bodyPr wrap="square" lIns="0" tIns="0" rIns="0" bIns="0" rtlCol="0"/>
          <a:lstStyle/>
          <a:p>
            <a:endParaRPr sz="1256"/>
          </a:p>
        </p:txBody>
      </p:sp>
      <p:sp>
        <p:nvSpPr>
          <p:cNvPr id="31" name="bg object 31"/>
          <p:cNvSpPr/>
          <p:nvPr/>
        </p:nvSpPr>
        <p:spPr>
          <a:xfrm>
            <a:off x="8566319" y="1817865"/>
            <a:ext cx="1315335" cy="116979"/>
          </a:xfrm>
          <a:custGeom>
            <a:avLst/>
            <a:gdLst/>
            <a:ahLst/>
            <a:cxnLst/>
            <a:rect l="l" t="t" r="r" b="b"/>
            <a:pathLst>
              <a:path w="1885315" h="166369">
                <a:moveTo>
                  <a:pt x="0" y="0"/>
                </a:moveTo>
                <a:lnTo>
                  <a:pt x="1885064" y="0"/>
                </a:lnTo>
                <a:lnTo>
                  <a:pt x="1885064" y="165959"/>
                </a:lnTo>
                <a:lnTo>
                  <a:pt x="0" y="165959"/>
                </a:lnTo>
                <a:lnTo>
                  <a:pt x="0" y="0"/>
                </a:lnTo>
                <a:close/>
              </a:path>
            </a:pathLst>
          </a:custGeom>
          <a:solidFill>
            <a:srgbClr val="000000"/>
          </a:solidFill>
        </p:spPr>
        <p:txBody>
          <a:bodyPr wrap="square" lIns="0" tIns="0" rIns="0" bIns="0" rtlCol="0"/>
          <a:lstStyle/>
          <a:p>
            <a:endParaRPr sz="1256"/>
          </a:p>
        </p:txBody>
      </p:sp>
      <p:sp>
        <p:nvSpPr>
          <p:cNvPr id="32" name="bg object 32"/>
          <p:cNvSpPr/>
          <p:nvPr/>
        </p:nvSpPr>
        <p:spPr>
          <a:xfrm>
            <a:off x="8903996" y="2244234"/>
            <a:ext cx="764215" cy="0"/>
          </a:xfrm>
          <a:custGeom>
            <a:avLst/>
            <a:gdLst/>
            <a:ahLst/>
            <a:cxnLst/>
            <a:rect l="l" t="t" r="r" b="b"/>
            <a:pathLst>
              <a:path w="1095375">
                <a:moveTo>
                  <a:pt x="0" y="0"/>
                </a:moveTo>
                <a:lnTo>
                  <a:pt x="1095375" y="0"/>
                </a:lnTo>
              </a:path>
            </a:pathLst>
          </a:custGeom>
          <a:ln w="89362">
            <a:solidFill>
              <a:srgbClr val="000000"/>
            </a:solidFill>
          </a:ln>
        </p:spPr>
        <p:txBody>
          <a:bodyPr wrap="square" lIns="0" tIns="0" rIns="0" bIns="0" rtlCol="0"/>
          <a:lstStyle/>
          <a:p>
            <a:endParaRPr sz="1256"/>
          </a:p>
        </p:txBody>
      </p:sp>
      <p:sp>
        <p:nvSpPr>
          <p:cNvPr id="33" name="bg object 33"/>
          <p:cNvSpPr/>
          <p:nvPr/>
        </p:nvSpPr>
        <p:spPr>
          <a:xfrm>
            <a:off x="8903995" y="3599639"/>
            <a:ext cx="622448" cy="0"/>
          </a:xfrm>
          <a:custGeom>
            <a:avLst/>
            <a:gdLst/>
            <a:ahLst/>
            <a:cxnLst/>
            <a:rect l="l" t="t" r="r" b="b"/>
            <a:pathLst>
              <a:path w="892175">
                <a:moveTo>
                  <a:pt x="0" y="0"/>
                </a:moveTo>
                <a:lnTo>
                  <a:pt x="891584" y="0"/>
                </a:lnTo>
              </a:path>
            </a:pathLst>
          </a:custGeom>
          <a:ln w="89362">
            <a:solidFill>
              <a:srgbClr val="000000"/>
            </a:solidFill>
          </a:ln>
        </p:spPr>
        <p:txBody>
          <a:bodyPr wrap="square" lIns="0" tIns="0" rIns="0" bIns="0" rtlCol="0"/>
          <a:lstStyle/>
          <a:p>
            <a:endParaRPr sz="1256"/>
          </a:p>
        </p:txBody>
      </p:sp>
      <p:sp>
        <p:nvSpPr>
          <p:cNvPr id="34" name="bg object 34"/>
          <p:cNvSpPr/>
          <p:nvPr/>
        </p:nvSpPr>
        <p:spPr>
          <a:xfrm>
            <a:off x="9757072" y="3581687"/>
            <a:ext cx="480237" cy="161627"/>
          </a:xfrm>
          <a:custGeom>
            <a:avLst/>
            <a:gdLst/>
            <a:ahLst/>
            <a:cxnLst/>
            <a:rect l="l" t="t" r="r" b="b"/>
            <a:pathLst>
              <a:path w="688340" h="229870">
                <a:moveTo>
                  <a:pt x="0" y="0"/>
                </a:moveTo>
                <a:lnTo>
                  <a:pt x="687794" y="0"/>
                </a:lnTo>
                <a:lnTo>
                  <a:pt x="687794" y="229790"/>
                </a:lnTo>
                <a:lnTo>
                  <a:pt x="0" y="229790"/>
                </a:lnTo>
                <a:lnTo>
                  <a:pt x="0" y="0"/>
                </a:lnTo>
                <a:close/>
              </a:path>
            </a:pathLst>
          </a:custGeom>
          <a:solidFill>
            <a:srgbClr val="000000"/>
          </a:solidFill>
        </p:spPr>
        <p:txBody>
          <a:bodyPr wrap="square" lIns="0" tIns="0" rIns="0" bIns="0" rtlCol="0"/>
          <a:lstStyle/>
          <a:p>
            <a:endParaRPr sz="1256"/>
          </a:p>
        </p:txBody>
      </p:sp>
      <p:sp>
        <p:nvSpPr>
          <p:cNvPr id="35" name="bg object 35"/>
          <p:cNvSpPr/>
          <p:nvPr/>
        </p:nvSpPr>
        <p:spPr>
          <a:xfrm>
            <a:off x="8903996" y="3743258"/>
            <a:ext cx="764215" cy="0"/>
          </a:xfrm>
          <a:custGeom>
            <a:avLst/>
            <a:gdLst/>
            <a:ahLst/>
            <a:cxnLst/>
            <a:rect l="l" t="t" r="r" b="b"/>
            <a:pathLst>
              <a:path w="1095375">
                <a:moveTo>
                  <a:pt x="0" y="0"/>
                </a:moveTo>
                <a:lnTo>
                  <a:pt x="1095375" y="0"/>
                </a:lnTo>
              </a:path>
            </a:pathLst>
          </a:custGeom>
          <a:ln w="102129">
            <a:solidFill>
              <a:srgbClr val="000000"/>
            </a:solidFill>
          </a:ln>
        </p:spPr>
        <p:txBody>
          <a:bodyPr wrap="square" lIns="0" tIns="0" rIns="0" bIns="0" rtlCol="0"/>
          <a:lstStyle/>
          <a:p>
            <a:endParaRPr sz="1256"/>
          </a:p>
        </p:txBody>
      </p:sp>
      <p:sp>
        <p:nvSpPr>
          <p:cNvPr id="36" name="bg object 36"/>
          <p:cNvSpPr/>
          <p:nvPr/>
        </p:nvSpPr>
        <p:spPr>
          <a:xfrm>
            <a:off x="8903995" y="3886878"/>
            <a:ext cx="1297614" cy="0"/>
          </a:xfrm>
          <a:custGeom>
            <a:avLst/>
            <a:gdLst/>
            <a:ahLst/>
            <a:cxnLst/>
            <a:rect l="l" t="t" r="r" b="b"/>
            <a:pathLst>
              <a:path w="1859915">
                <a:moveTo>
                  <a:pt x="0" y="0"/>
                </a:moveTo>
                <a:lnTo>
                  <a:pt x="1859590" y="0"/>
                </a:lnTo>
              </a:path>
            </a:pathLst>
          </a:custGeom>
          <a:ln w="102129">
            <a:solidFill>
              <a:srgbClr val="000000"/>
            </a:solidFill>
          </a:ln>
        </p:spPr>
        <p:txBody>
          <a:bodyPr wrap="square" lIns="0" tIns="0" rIns="0" bIns="0" rtlCol="0"/>
          <a:lstStyle/>
          <a:p>
            <a:endParaRPr sz="1256"/>
          </a:p>
        </p:txBody>
      </p:sp>
      <p:sp>
        <p:nvSpPr>
          <p:cNvPr id="37" name="bg object 37"/>
          <p:cNvSpPr/>
          <p:nvPr/>
        </p:nvSpPr>
        <p:spPr>
          <a:xfrm>
            <a:off x="8903995" y="4030497"/>
            <a:ext cx="1297614" cy="0"/>
          </a:xfrm>
          <a:custGeom>
            <a:avLst/>
            <a:gdLst/>
            <a:ahLst/>
            <a:cxnLst/>
            <a:rect l="l" t="t" r="r" b="b"/>
            <a:pathLst>
              <a:path w="1859915">
                <a:moveTo>
                  <a:pt x="0" y="0"/>
                </a:moveTo>
                <a:lnTo>
                  <a:pt x="1859590" y="0"/>
                </a:lnTo>
              </a:path>
            </a:pathLst>
          </a:custGeom>
          <a:ln w="102129">
            <a:solidFill>
              <a:srgbClr val="000000"/>
            </a:solidFill>
          </a:ln>
        </p:spPr>
        <p:txBody>
          <a:bodyPr wrap="square" lIns="0" tIns="0" rIns="0" bIns="0" rtlCol="0"/>
          <a:lstStyle/>
          <a:p>
            <a:endParaRPr sz="1256"/>
          </a:p>
        </p:txBody>
      </p:sp>
      <p:sp>
        <p:nvSpPr>
          <p:cNvPr id="38" name="bg object 38"/>
          <p:cNvSpPr/>
          <p:nvPr/>
        </p:nvSpPr>
        <p:spPr>
          <a:xfrm>
            <a:off x="3687782" y="1983925"/>
            <a:ext cx="186956" cy="0"/>
          </a:xfrm>
          <a:custGeom>
            <a:avLst/>
            <a:gdLst/>
            <a:ahLst/>
            <a:cxnLst/>
            <a:rect l="l" t="t" r="r" b="b"/>
            <a:pathLst>
              <a:path w="267970">
                <a:moveTo>
                  <a:pt x="0" y="0"/>
                </a:moveTo>
                <a:lnTo>
                  <a:pt x="267475" y="0"/>
                </a:lnTo>
              </a:path>
            </a:pathLst>
          </a:custGeom>
          <a:ln w="63830">
            <a:solidFill>
              <a:srgbClr val="000000"/>
            </a:solidFill>
          </a:ln>
        </p:spPr>
        <p:txBody>
          <a:bodyPr wrap="square" lIns="0" tIns="0" rIns="0" bIns="0" rtlCol="0"/>
          <a:lstStyle/>
          <a:p>
            <a:endParaRPr sz="1256"/>
          </a:p>
        </p:txBody>
      </p:sp>
      <p:sp>
        <p:nvSpPr>
          <p:cNvPr id="39" name="bg object 39"/>
          <p:cNvSpPr/>
          <p:nvPr/>
        </p:nvSpPr>
        <p:spPr>
          <a:xfrm>
            <a:off x="2203783" y="2055734"/>
            <a:ext cx="0" cy="664369"/>
          </a:xfrm>
          <a:custGeom>
            <a:avLst/>
            <a:gdLst/>
            <a:ahLst/>
            <a:cxnLst/>
            <a:rect l="l" t="t" r="r" b="b"/>
            <a:pathLst>
              <a:path h="944879">
                <a:moveTo>
                  <a:pt x="0" y="944694"/>
                </a:moveTo>
                <a:lnTo>
                  <a:pt x="0" y="0"/>
                </a:lnTo>
              </a:path>
            </a:pathLst>
          </a:custGeom>
          <a:ln w="76421">
            <a:solidFill>
              <a:srgbClr val="000000"/>
            </a:solidFill>
          </a:ln>
        </p:spPr>
        <p:txBody>
          <a:bodyPr wrap="square" lIns="0" tIns="0" rIns="0" bIns="0" rtlCol="0"/>
          <a:lstStyle/>
          <a:p>
            <a:endParaRPr sz="1256"/>
          </a:p>
        </p:txBody>
      </p:sp>
      <p:sp>
        <p:nvSpPr>
          <p:cNvPr id="40" name="bg object 40"/>
          <p:cNvSpPr/>
          <p:nvPr/>
        </p:nvSpPr>
        <p:spPr>
          <a:xfrm>
            <a:off x="2399280" y="2181401"/>
            <a:ext cx="1288754" cy="0"/>
          </a:xfrm>
          <a:custGeom>
            <a:avLst/>
            <a:gdLst/>
            <a:ahLst/>
            <a:cxnLst/>
            <a:rect l="l" t="t" r="r" b="b"/>
            <a:pathLst>
              <a:path w="1847214">
                <a:moveTo>
                  <a:pt x="0" y="0"/>
                </a:moveTo>
                <a:lnTo>
                  <a:pt x="1846853" y="0"/>
                </a:lnTo>
              </a:path>
            </a:pathLst>
          </a:custGeom>
          <a:ln w="38298">
            <a:solidFill>
              <a:srgbClr val="000000"/>
            </a:solidFill>
          </a:ln>
        </p:spPr>
        <p:txBody>
          <a:bodyPr wrap="square" lIns="0" tIns="0" rIns="0" bIns="0" rtlCol="0"/>
          <a:lstStyle/>
          <a:p>
            <a:endParaRPr sz="1256"/>
          </a:p>
        </p:txBody>
      </p:sp>
      <p:sp>
        <p:nvSpPr>
          <p:cNvPr id="41" name="bg object 41"/>
          <p:cNvSpPr/>
          <p:nvPr/>
        </p:nvSpPr>
        <p:spPr>
          <a:xfrm>
            <a:off x="3874393" y="2055734"/>
            <a:ext cx="0" cy="332184"/>
          </a:xfrm>
          <a:custGeom>
            <a:avLst/>
            <a:gdLst/>
            <a:ahLst/>
            <a:cxnLst/>
            <a:rect l="l" t="t" r="r" b="b"/>
            <a:pathLst>
              <a:path h="472439">
                <a:moveTo>
                  <a:pt x="0" y="472347"/>
                </a:moveTo>
                <a:lnTo>
                  <a:pt x="0" y="0"/>
                </a:lnTo>
              </a:path>
            </a:pathLst>
          </a:custGeom>
          <a:ln w="63684">
            <a:solidFill>
              <a:srgbClr val="000000"/>
            </a:solidFill>
          </a:ln>
        </p:spPr>
        <p:txBody>
          <a:bodyPr wrap="square" lIns="0" tIns="0" rIns="0" bIns="0" rtlCol="0"/>
          <a:lstStyle/>
          <a:p>
            <a:endParaRPr sz="1256"/>
          </a:p>
        </p:txBody>
      </p:sp>
      <p:sp>
        <p:nvSpPr>
          <p:cNvPr id="42" name="bg object 42"/>
          <p:cNvSpPr/>
          <p:nvPr/>
        </p:nvSpPr>
        <p:spPr>
          <a:xfrm>
            <a:off x="8157552" y="2387853"/>
            <a:ext cx="284421" cy="0"/>
          </a:xfrm>
          <a:custGeom>
            <a:avLst/>
            <a:gdLst/>
            <a:ahLst/>
            <a:cxnLst/>
            <a:rect l="l" t="t" r="r" b="b"/>
            <a:pathLst>
              <a:path w="407670">
                <a:moveTo>
                  <a:pt x="0" y="0"/>
                </a:moveTo>
                <a:lnTo>
                  <a:pt x="407581" y="0"/>
                </a:lnTo>
              </a:path>
            </a:pathLst>
          </a:custGeom>
          <a:ln w="102129">
            <a:solidFill>
              <a:srgbClr val="000000"/>
            </a:solidFill>
          </a:ln>
        </p:spPr>
        <p:txBody>
          <a:bodyPr wrap="square" lIns="0" tIns="0" rIns="0" bIns="0" rtlCol="0"/>
          <a:lstStyle/>
          <a:p>
            <a:endParaRPr sz="1256"/>
          </a:p>
        </p:txBody>
      </p:sp>
      <p:sp>
        <p:nvSpPr>
          <p:cNvPr id="43" name="bg object 43"/>
          <p:cNvSpPr/>
          <p:nvPr/>
        </p:nvSpPr>
        <p:spPr>
          <a:xfrm>
            <a:off x="8637409" y="2387853"/>
            <a:ext cx="1030915" cy="0"/>
          </a:xfrm>
          <a:custGeom>
            <a:avLst/>
            <a:gdLst/>
            <a:ahLst/>
            <a:cxnLst/>
            <a:rect l="l" t="t" r="r" b="b"/>
            <a:pathLst>
              <a:path w="1477644">
                <a:moveTo>
                  <a:pt x="0" y="0"/>
                </a:moveTo>
                <a:lnTo>
                  <a:pt x="1477482" y="0"/>
                </a:lnTo>
              </a:path>
            </a:pathLst>
          </a:custGeom>
          <a:ln w="102129">
            <a:solidFill>
              <a:srgbClr val="000000"/>
            </a:solidFill>
          </a:ln>
        </p:spPr>
        <p:txBody>
          <a:bodyPr wrap="square" lIns="0" tIns="0" rIns="0" bIns="0" rtlCol="0"/>
          <a:lstStyle/>
          <a:p>
            <a:endParaRPr sz="1256"/>
          </a:p>
        </p:txBody>
      </p:sp>
      <p:sp>
        <p:nvSpPr>
          <p:cNvPr id="44" name="bg object 44"/>
          <p:cNvSpPr/>
          <p:nvPr/>
        </p:nvSpPr>
        <p:spPr>
          <a:xfrm>
            <a:off x="2399280" y="2387853"/>
            <a:ext cx="0" cy="143768"/>
          </a:xfrm>
          <a:custGeom>
            <a:avLst/>
            <a:gdLst/>
            <a:ahLst/>
            <a:cxnLst/>
            <a:rect l="l" t="t" r="r" b="b"/>
            <a:pathLst>
              <a:path h="204470">
                <a:moveTo>
                  <a:pt x="0" y="204258"/>
                </a:moveTo>
                <a:lnTo>
                  <a:pt x="0" y="0"/>
                </a:lnTo>
              </a:path>
            </a:pathLst>
          </a:custGeom>
          <a:ln w="50947">
            <a:solidFill>
              <a:srgbClr val="000000"/>
            </a:solidFill>
          </a:ln>
        </p:spPr>
        <p:txBody>
          <a:bodyPr wrap="square" lIns="0" tIns="0" rIns="0" bIns="0" rtlCol="0"/>
          <a:lstStyle/>
          <a:p>
            <a:endParaRPr sz="1256"/>
          </a:p>
        </p:txBody>
      </p:sp>
      <p:sp>
        <p:nvSpPr>
          <p:cNvPr id="45" name="bg object 45"/>
          <p:cNvSpPr/>
          <p:nvPr/>
        </p:nvSpPr>
        <p:spPr>
          <a:xfrm>
            <a:off x="8779588" y="2531472"/>
            <a:ext cx="666750" cy="0"/>
          </a:xfrm>
          <a:custGeom>
            <a:avLst/>
            <a:gdLst/>
            <a:ahLst/>
            <a:cxnLst/>
            <a:rect l="l" t="t" r="r" b="b"/>
            <a:pathLst>
              <a:path w="955675">
                <a:moveTo>
                  <a:pt x="0" y="0"/>
                </a:moveTo>
                <a:lnTo>
                  <a:pt x="955268" y="0"/>
                </a:lnTo>
              </a:path>
            </a:pathLst>
          </a:custGeom>
          <a:ln w="102129">
            <a:solidFill>
              <a:srgbClr val="000000"/>
            </a:solidFill>
          </a:ln>
        </p:spPr>
        <p:txBody>
          <a:bodyPr wrap="square" lIns="0" tIns="0" rIns="0" bIns="0" rtlCol="0"/>
          <a:lstStyle/>
          <a:p>
            <a:endParaRPr sz="1256"/>
          </a:p>
        </p:txBody>
      </p:sp>
      <p:sp>
        <p:nvSpPr>
          <p:cNvPr id="46" name="bg object 46"/>
          <p:cNvSpPr/>
          <p:nvPr/>
        </p:nvSpPr>
        <p:spPr>
          <a:xfrm>
            <a:off x="2399280" y="2531472"/>
            <a:ext cx="0" cy="861715"/>
          </a:xfrm>
          <a:custGeom>
            <a:avLst/>
            <a:gdLst/>
            <a:ahLst/>
            <a:cxnLst/>
            <a:rect l="l" t="t" r="r" b="b"/>
            <a:pathLst>
              <a:path h="1225550">
                <a:moveTo>
                  <a:pt x="0" y="1225549"/>
                </a:moveTo>
                <a:lnTo>
                  <a:pt x="0" y="0"/>
                </a:lnTo>
              </a:path>
            </a:pathLst>
          </a:custGeom>
          <a:ln w="89158">
            <a:solidFill>
              <a:srgbClr val="000000"/>
            </a:solidFill>
          </a:ln>
        </p:spPr>
        <p:txBody>
          <a:bodyPr wrap="square" lIns="0" tIns="0" rIns="0" bIns="0" rtlCol="0"/>
          <a:lstStyle/>
          <a:p>
            <a:endParaRPr sz="1256"/>
          </a:p>
        </p:txBody>
      </p:sp>
      <p:sp>
        <p:nvSpPr>
          <p:cNvPr id="47" name="bg object 47"/>
          <p:cNvSpPr/>
          <p:nvPr/>
        </p:nvSpPr>
        <p:spPr>
          <a:xfrm>
            <a:off x="3687782" y="2387853"/>
            <a:ext cx="0" cy="1005483"/>
          </a:xfrm>
          <a:custGeom>
            <a:avLst/>
            <a:gdLst/>
            <a:ahLst/>
            <a:cxnLst/>
            <a:rect l="l" t="t" r="r" b="b"/>
            <a:pathLst>
              <a:path h="1430020">
                <a:moveTo>
                  <a:pt x="0" y="1429807"/>
                </a:moveTo>
                <a:lnTo>
                  <a:pt x="0" y="0"/>
                </a:lnTo>
              </a:path>
            </a:pathLst>
          </a:custGeom>
          <a:ln w="89158">
            <a:solidFill>
              <a:srgbClr val="000000"/>
            </a:solidFill>
          </a:ln>
        </p:spPr>
        <p:txBody>
          <a:bodyPr wrap="square" lIns="0" tIns="0" rIns="0" bIns="0" rtlCol="0"/>
          <a:lstStyle/>
          <a:p>
            <a:endParaRPr sz="1256"/>
          </a:p>
        </p:txBody>
      </p:sp>
      <p:sp>
        <p:nvSpPr>
          <p:cNvPr id="48" name="bg object 48"/>
          <p:cNvSpPr/>
          <p:nvPr/>
        </p:nvSpPr>
        <p:spPr>
          <a:xfrm>
            <a:off x="8157552" y="2531472"/>
            <a:ext cx="0" cy="933599"/>
          </a:xfrm>
          <a:custGeom>
            <a:avLst/>
            <a:gdLst/>
            <a:ahLst/>
            <a:cxnLst/>
            <a:rect l="l" t="t" r="r" b="b"/>
            <a:pathLst>
              <a:path h="1327785">
                <a:moveTo>
                  <a:pt x="0" y="1327678"/>
                </a:moveTo>
                <a:lnTo>
                  <a:pt x="0" y="0"/>
                </a:lnTo>
              </a:path>
            </a:pathLst>
          </a:custGeom>
          <a:ln w="101895">
            <a:solidFill>
              <a:srgbClr val="000000"/>
            </a:solidFill>
          </a:ln>
        </p:spPr>
        <p:txBody>
          <a:bodyPr wrap="square" lIns="0" tIns="0" rIns="0" bIns="0" rtlCol="0"/>
          <a:lstStyle/>
          <a:p>
            <a:endParaRPr sz="1256"/>
          </a:p>
        </p:txBody>
      </p:sp>
      <p:sp>
        <p:nvSpPr>
          <p:cNvPr id="49" name="bg object 49"/>
          <p:cNvSpPr/>
          <p:nvPr/>
        </p:nvSpPr>
        <p:spPr>
          <a:xfrm>
            <a:off x="8299732" y="2531472"/>
            <a:ext cx="0" cy="933599"/>
          </a:xfrm>
          <a:custGeom>
            <a:avLst/>
            <a:gdLst/>
            <a:ahLst/>
            <a:cxnLst/>
            <a:rect l="l" t="t" r="r" b="b"/>
            <a:pathLst>
              <a:path h="1327785">
                <a:moveTo>
                  <a:pt x="0" y="1327678"/>
                </a:moveTo>
                <a:lnTo>
                  <a:pt x="0" y="0"/>
                </a:lnTo>
              </a:path>
            </a:pathLst>
          </a:custGeom>
          <a:ln w="101895">
            <a:solidFill>
              <a:srgbClr val="000000"/>
            </a:solidFill>
          </a:ln>
        </p:spPr>
        <p:txBody>
          <a:bodyPr wrap="square" lIns="0" tIns="0" rIns="0" bIns="0" rtlCol="0"/>
          <a:lstStyle/>
          <a:p>
            <a:endParaRPr sz="1256"/>
          </a:p>
        </p:txBody>
      </p:sp>
      <p:sp>
        <p:nvSpPr>
          <p:cNvPr id="50" name="bg object 50"/>
          <p:cNvSpPr/>
          <p:nvPr/>
        </p:nvSpPr>
        <p:spPr>
          <a:xfrm>
            <a:off x="8441911" y="2531472"/>
            <a:ext cx="0" cy="933599"/>
          </a:xfrm>
          <a:custGeom>
            <a:avLst/>
            <a:gdLst/>
            <a:ahLst/>
            <a:cxnLst/>
            <a:rect l="l" t="t" r="r" b="b"/>
            <a:pathLst>
              <a:path h="1327785">
                <a:moveTo>
                  <a:pt x="0" y="1327678"/>
                </a:moveTo>
                <a:lnTo>
                  <a:pt x="0" y="0"/>
                </a:lnTo>
              </a:path>
            </a:pathLst>
          </a:custGeom>
          <a:ln w="101895">
            <a:solidFill>
              <a:srgbClr val="000000"/>
            </a:solidFill>
          </a:ln>
        </p:spPr>
        <p:txBody>
          <a:bodyPr wrap="square" lIns="0" tIns="0" rIns="0" bIns="0" rtlCol="0"/>
          <a:lstStyle/>
          <a:p>
            <a:endParaRPr sz="1256"/>
          </a:p>
        </p:txBody>
      </p:sp>
      <p:sp>
        <p:nvSpPr>
          <p:cNvPr id="51" name="bg object 51"/>
          <p:cNvSpPr/>
          <p:nvPr/>
        </p:nvSpPr>
        <p:spPr>
          <a:xfrm>
            <a:off x="2203783" y="3393187"/>
            <a:ext cx="0" cy="71884"/>
          </a:xfrm>
          <a:custGeom>
            <a:avLst/>
            <a:gdLst/>
            <a:ahLst/>
            <a:cxnLst/>
            <a:rect l="l" t="t" r="r" b="b"/>
            <a:pathLst>
              <a:path h="102235">
                <a:moveTo>
                  <a:pt x="0" y="102129"/>
                </a:moveTo>
                <a:lnTo>
                  <a:pt x="0" y="0"/>
                </a:lnTo>
              </a:path>
            </a:pathLst>
          </a:custGeom>
          <a:ln w="63684">
            <a:solidFill>
              <a:srgbClr val="000000"/>
            </a:solidFill>
          </a:ln>
        </p:spPr>
        <p:txBody>
          <a:bodyPr wrap="square" lIns="0" tIns="0" rIns="0" bIns="0" rtlCol="0"/>
          <a:lstStyle/>
          <a:p>
            <a:endParaRPr sz="1256"/>
          </a:p>
        </p:txBody>
      </p:sp>
      <p:sp>
        <p:nvSpPr>
          <p:cNvPr id="52" name="bg object 52"/>
          <p:cNvSpPr/>
          <p:nvPr/>
        </p:nvSpPr>
        <p:spPr>
          <a:xfrm>
            <a:off x="3874393" y="3393187"/>
            <a:ext cx="0" cy="71884"/>
          </a:xfrm>
          <a:custGeom>
            <a:avLst/>
            <a:gdLst/>
            <a:ahLst/>
            <a:cxnLst/>
            <a:rect l="l" t="t" r="r" b="b"/>
            <a:pathLst>
              <a:path h="102235">
                <a:moveTo>
                  <a:pt x="0" y="102129"/>
                </a:moveTo>
                <a:lnTo>
                  <a:pt x="0" y="0"/>
                </a:lnTo>
              </a:path>
            </a:pathLst>
          </a:custGeom>
          <a:ln w="76421">
            <a:solidFill>
              <a:srgbClr val="000000"/>
            </a:solidFill>
          </a:ln>
        </p:spPr>
        <p:txBody>
          <a:bodyPr wrap="square" lIns="0" tIns="0" rIns="0" bIns="0" rtlCol="0"/>
          <a:lstStyle/>
          <a:p>
            <a:endParaRPr sz="1256"/>
          </a:p>
        </p:txBody>
      </p:sp>
      <p:sp>
        <p:nvSpPr>
          <p:cNvPr id="53" name="bg object 53"/>
          <p:cNvSpPr/>
          <p:nvPr/>
        </p:nvSpPr>
        <p:spPr>
          <a:xfrm>
            <a:off x="1164504" y="272057"/>
            <a:ext cx="44745" cy="220563"/>
          </a:xfrm>
          <a:custGeom>
            <a:avLst/>
            <a:gdLst/>
            <a:ahLst/>
            <a:cxnLst/>
            <a:rect l="l" t="t" r="r" b="b"/>
            <a:pathLst>
              <a:path w="64135" h="313690">
                <a:moveTo>
                  <a:pt x="63684" y="313493"/>
                </a:moveTo>
                <a:lnTo>
                  <a:pt x="0" y="313493"/>
                </a:lnTo>
                <a:lnTo>
                  <a:pt x="0" y="0"/>
                </a:lnTo>
                <a:lnTo>
                  <a:pt x="63684" y="0"/>
                </a:lnTo>
                <a:lnTo>
                  <a:pt x="63684" y="313493"/>
                </a:lnTo>
                <a:close/>
              </a:path>
            </a:pathLst>
          </a:custGeom>
          <a:solidFill>
            <a:srgbClr val="EFEBF2"/>
          </a:solidFill>
        </p:spPr>
        <p:txBody>
          <a:bodyPr wrap="square" lIns="0" tIns="0" rIns="0" bIns="0" rtlCol="0"/>
          <a:lstStyle/>
          <a:p>
            <a:endParaRPr sz="1256"/>
          </a:p>
        </p:txBody>
      </p:sp>
      <p:sp>
        <p:nvSpPr>
          <p:cNvPr id="2" name="Holder 2"/>
          <p:cNvSpPr>
            <a:spLocks noGrp="1"/>
          </p:cNvSpPr>
          <p:nvPr>
            <p:ph type="title"/>
          </p:nvPr>
        </p:nvSpPr>
        <p:spPr/>
        <p:txBody>
          <a:bodyPr lIns="0" tIns="0" rIns="0" bIns="0"/>
          <a:lstStyle>
            <a:lvl1pPr>
              <a:defRPr sz="4361"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808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54730" y="2280140"/>
            <a:ext cx="533173" cy="682191"/>
          </a:xfrm>
          <a:prstGeom prst="rect">
            <a:avLst/>
          </a:prstGeom>
        </p:spPr>
      </p:pic>
      <p:pic>
        <p:nvPicPr>
          <p:cNvPr id="17" name="bg object 17"/>
          <p:cNvPicPr/>
          <p:nvPr/>
        </p:nvPicPr>
        <p:blipFill>
          <a:blip r:embed="rId3" cstate="print"/>
          <a:stretch>
            <a:fillRect/>
          </a:stretch>
        </p:blipFill>
        <p:spPr>
          <a:xfrm>
            <a:off x="4603063" y="2369901"/>
            <a:ext cx="746443" cy="771953"/>
          </a:xfrm>
          <a:prstGeom prst="rect">
            <a:avLst/>
          </a:prstGeom>
        </p:spPr>
      </p:pic>
      <p:pic>
        <p:nvPicPr>
          <p:cNvPr id="18" name="bg object 18"/>
          <p:cNvPicPr/>
          <p:nvPr/>
        </p:nvPicPr>
        <p:blipFill>
          <a:blip r:embed="rId4" cstate="print"/>
          <a:stretch>
            <a:fillRect/>
          </a:stretch>
        </p:blipFill>
        <p:spPr>
          <a:xfrm>
            <a:off x="6522487" y="2280140"/>
            <a:ext cx="2950225" cy="843762"/>
          </a:xfrm>
          <a:prstGeom prst="rect">
            <a:avLst/>
          </a:prstGeom>
        </p:spPr>
      </p:pic>
      <p:pic>
        <p:nvPicPr>
          <p:cNvPr id="19" name="bg object 19"/>
          <p:cNvPicPr/>
          <p:nvPr/>
        </p:nvPicPr>
        <p:blipFill>
          <a:blip r:embed="rId5" cstate="print"/>
          <a:stretch>
            <a:fillRect/>
          </a:stretch>
        </p:blipFill>
        <p:spPr>
          <a:xfrm>
            <a:off x="515401" y="3321378"/>
            <a:ext cx="1439567" cy="143619"/>
          </a:xfrm>
          <a:prstGeom prst="rect">
            <a:avLst/>
          </a:prstGeom>
        </p:spPr>
      </p:pic>
      <p:pic>
        <p:nvPicPr>
          <p:cNvPr id="20" name="bg object 20"/>
          <p:cNvPicPr/>
          <p:nvPr/>
        </p:nvPicPr>
        <p:blipFill>
          <a:blip r:embed="rId6" cstate="print"/>
          <a:stretch>
            <a:fillRect/>
          </a:stretch>
        </p:blipFill>
        <p:spPr>
          <a:xfrm>
            <a:off x="7713242" y="3321378"/>
            <a:ext cx="853077" cy="143619"/>
          </a:xfrm>
          <a:prstGeom prst="rect">
            <a:avLst/>
          </a:prstGeom>
        </p:spPr>
      </p:pic>
      <p:pic>
        <p:nvPicPr>
          <p:cNvPr id="21" name="bg object 21"/>
          <p:cNvPicPr/>
          <p:nvPr/>
        </p:nvPicPr>
        <p:blipFill>
          <a:blip r:embed="rId7" cstate="print"/>
          <a:stretch>
            <a:fillRect/>
          </a:stretch>
        </p:blipFill>
        <p:spPr>
          <a:xfrm>
            <a:off x="9685985" y="3321378"/>
            <a:ext cx="390993" cy="125667"/>
          </a:xfrm>
          <a:prstGeom prst="rect">
            <a:avLst/>
          </a:prstGeom>
        </p:spPr>
      </p:pic>
      <p:sp>
        <p:nvSpPr>
          <p:cNvPr id="22" name="bg object 22"/>
          <p:cNvSpPr/>
          <p:nvPr/>
        </p:nvSpPr>
        <p:spPr>
          <a:xfrm>
            <a:off x="3385651" y="2262186"/>
            <a:ext cx="89048" cy="664369"/>
          </a:xfrm>
          <a:custGeom>
            <a:avLst/>
            <a:gdLst/>
            <a:ahLst/>
            <a:cxnLst/>
            <a:rect l="l" t="t" r="r" b="b"/>
            <a:pathLst>
              <a:path w="127635" h="944879">
                <a:moveTo>
                  <a:pt x="0" y="0"/>
                </a:moveTo>
                <a:lnTo>
                  <a:pt x="127369" y="0"/>
                </a:lnTo>
                <a:lnTo>
                  <a:pt x="127369" y="944694"/>
                </a:lnTo>
                <a:lnTo>
                  <a:pt x="0" y="944694"/>
                </a:lnTo>
                <a:lnTo>
                  <a:pt x="0" y="0"/>
                </a:lnTo>
                <a:close/>
              </a:path>
            </a:pathLst>
          </a:custGeom>
          <a:solidFill>
            <a:srgbClr val="000000"/>
          </a:solidFill>
        </p:spPr>
        <p:txBody>
          <a:bodyPr wrap="square" lIns="0" tIns="0" rIns="0" bIns="0" rtlCol="0"/>
          <a:lstStyle/>
          <a:p>
            <a:endParaRPr sz="1256"/>
          </a:p>
        </p:txBody>
      </p:sp>
      <p:sp>
        <p:nvSpPr>
          <p:cNvPr id="23" name="bg object 23"/>
          <p:cNvSpPr/>
          <p:nvPr/>
        </p:nvSpPr>
        <p:spPr>
          <a:xfrm>
            <a:off x="9170581" y="3334841"/>
            <a:ext cx="515679" cy="99120"/>
          </a:xfrm>
          <a:custGeom>
            <a:avLst/>
            <a:gdLst/>
            <a:ahLst/>
            <a:cxnLst/>
            <a:rect l="l" t="t" r="r" b="b"/>
            <a:pathLst>
              <a:path w="739140" h="140970">
                <a:moveTo>
                  <a:pt x="0" y="0"/>
                </a:moveTo>
                <a:lnTo>
                  <a:pt x="738741" y="0"/>
                </a:lnTo>
                <a:lnTo>
                  <a:pt x="738741" y="140427"/>
                </a:lnTo>
                <a:lnTo>
                  <a:pt x="0" y="140427"/>
                </a:lnTo>
                <a:lnTo>
                  <a:pt x="0" y="0"/>
                </a:lnTo>
                <a:close/>
              </a:path>
            </a:pathLst>
          </a:custGeom>
          <a:solidFill>
            <a:srgbClr val="000000"/>
          </a:solidFill>
        </p:spPr>
        <p:txBody>
          <a:bodyPr wrap="square" lIns="0" tIns="0" rIns="0" bIns="0" rtlCol="0"/>
          <a:lstStyle/>
          <a:p>
            <a:endParaRPr sz="1256"/>
          </a:p>
        </p:txBody>
      </p:sp>
      <p:sp>
        <p:nvSpPr>
          <p:cNvPr id="24" name="bg object 24"/>
          <p:cNvSpPr/>
          <p:nvPr/>
        </p:nvSpPr>
        <p:spPr>
          <a:xfrm>
            <a:off x="1954969" y="3334841"/>
            <a:ext cx="640169" cy="99120"/>
          </a:xfrm>
          <a:custGeom>
            <a:avLst/>
            <a:gdLst/>
            <a:ahLst/>
            <a:cxnLst/>
            <a:rect l="l" t="t" r="r" b="b"/>
            <a:pathLst>
              <a:path w="917575" h="140970">
                <a:moveTo>
                  <a:pt x="0" y="0"/>
                </a:moveTo>
                <a:lnTo>
                  <a:pt x="917058" y="0"/>
                </a:lnTo>
                <a:lnTo>
                  <a:pt x="917058" y="140427"/>
                </a:lnTo>
                <a:lnTo>
                  <a:pt x="0" y="140427"/>
                </a:lnTo>
                <a:lnTo>
                  <a:pt x="0" y="0"/>
                </a:lnTo>
                <a:close/>
              </a:path>
            </a:pathLst>
          </a:custGeom>
          <a:solidFill>
            <a:srgbClr val="000000"/>
          </a:solidFill>
        </p:spPr>
        <p:txBody>
          <a:bodyPr wrap="square" lIns="0" tIns="0" rIns="0" bIns="0" rtlCol="0"/>
          <a:lstStyle/>
          <a:p>
            <a:endParaRPr sz="1256"/>
          </a:p>
        </p:txBody>
      </p:sp>
      <p:sp>
        <p:nvSpPr>
          <p:cNvPr id="25" name="bg object 25"/>
          <p:cNvSpPr/>
          <p:nvPr/>
        </p:nvSpPr>
        <p:spPr>
          <a:xfrm>
            <a:off x="10930053" y="3334841"/>
            <a:ext cx="1066357" cy="99120"/>
          </a:xfrm>
          <a:custGeom>
            <a:avLst/>
            <a:gdLst/>
            <a:ahLst/>
            <a:cxnLst/>
            <a:rect l="l" t="t" r="r" b="b"/>
            <a:pathLst>
              <a:path w="1528444" h="140970">
                <a:moveTo>
                  <a:pt x="0" y="0"/>
                </a:moveTo>
                <a:lnTo>
                  <a:pt x="1528430" y="0"/>
                </a:lnTo>
                <a:lnTo>
                  <a:pt x="1528430" y="140427"/>
                </a:lnTo>
                <a:lnTo>
                  <a:pt x="0" y="140427"/>
                </a:lnTo>
                <a:lnTo>
                  <a:pt x="0" y="0"/>
                </a:lnTo>
                <a:close/>
              </a:path>
            </a:pathLst>
          </a:custGeom>
          <a:solidFill>
            <a:srgbClr val="000000"/>
          </a:solidFill>
        </p:spPr>
        <p:txBody>
          <a:bodyPr wrap="square" lIns="0" tIns="0" rIns="0" bIns="0" rtlCol="0"/>
          <a:lstStyle/>
          <a:p>
            <a:endParaRPr sz="1256"/>
          </a:p>
        </p:txBody>
      </p:sp>
      <p:sp>
        <p:nvSpPr>
          <p:cNvPr id="26" name="bg object 26"/>
          <p:cNvSpPr/>
          <p:nvPr/>
        </p:nvSpPr>
        <p:spPr>
          <a:xfrm>
            <a:off x="10076976" y="3334841"/>
            <a:ext cx="764215" cy="99120"/>
          </a:xfrm>
          <a:custGeom>
            <a:avLst/>
            <a:gdLst/>
            <a:ahLst/>
            <a:cxnLst/>
            <a:rect l="l" t="t" r="r" b="b"/>
            <a:pathLst>
              <a:path w="1095375" h="140970">
                <a:moveTo>
                  <a:pt x="0" y="0"/>
                </a:moveTo>
                <a:lnTo>
                  <a:pt x="1095375" y="0"/>
                </a:lnTo>
                <a:lnTo>
                  <a:pt x="1095375" y="140427"/>
                </a:lnTo>
                <a:lnTo>
                  <a:pt x="0" y="140427"/>
                </a:lnTo>
                <a:lnTo>
                  <a:pt x="0" y="0"/>
                </a:lnTo>
                <a:close/>
              </a:path>
            </a:pathLst>
          </a:custGeom>
          <a:solidFill>
            <a:srgbClr val="000000"/>
          </a:solidFill>
        </p:spPr>
        <p:txBody>
          <a:bodyPr wrap="square" lIns="0" tIns="0" rIns="0" bIns="0" rtlCol="0"/>
          <a:lstStyle/>
          <a:p>
            <a:endParaRPr sz="1256"/>
          </a:p>
        </p:txBody>
      </p:sp>
      <p:sp>
        <p:nvSpPr>
          <p:cNvPr id="27" name="bg object 27"/>
          <p:cNvSpPr/>
          <p:nvPr/>
        </p:nvSpPr>
        <p:spPr>
          <a:xfrm>
            <a:off x="8566319" y="3334841"/>
            <a:ext cx="480237" cy="99120"/>
          </a:xfrm>
          <a:custGeom>
            <a:avLst/>
            <a:gdLst/>
            <a:ahLst/>
            <a:cxnLst/>
            <a:rect l="l" t="t" r="r" b="b"/>
            <a:pathLst>
              <a:path w="688340" h="140970">
                <a:moveTo>
                  <a:pt x="0" y="0"/>
                </a:moveTo>
                <a:lnTo>
                  <a:pt x="687794" y="0"/>
                </a:lnTo>
                <a:lnTo>
                  <a:pt x="687794" y="140427"/>
                </a:lnTo>
                <a:lnTo>
                  <a:pt x="0" y="140427"/>
                </a:lnTo>
                <a:lnTo>
                  <a:pt x="0" y="0"/>
                </a:lnTo>
                <a:close/>
              </a:path>
            </a:pathLst>
          </a:custGeom>
          <a:solidFill>
            <a:srgbClr val="000000"/>
          </a:solidFill>
        </p:spPr>
        <p:txBody>
          <a:bodyPr wrap="square" lIns="0" tIns="0" rIns="0" bIns="0" rtlCol="0"/>
          <a:lstStyle/>
          <a:p>
            <a:endParaRPr sz="1256"/>
          </a:p>
        </p:txBody>
      </p:sp>
      <p:sp>
        <p:nvSpPr>
          <p:cNvPr id="28" name="bg object 28"/>
          <p:cNvSpPr/>
          <p:nvPr/>
        </p:nvSpPr>
        <p:spPr>
          <a:xfrm>
            <a:off x="6469169" y="3334841"/>
            <a:ext cx="1244452" cy="99120"/>
          </a:xfrm>
          <a:custGeom>
            <a:avLst/>
            <a:gdLst/>
            <a:ahLst/>
            <a:cxnLst/>
            <a:rect l="l" t="t" r="r" b="b"/>
            <a:pathLst>
              <a:path w="1783715" h="140970">
                <a:moveTo>
                  <a:pt x="0" y="0"/>
                </a:moveTo>
                <a:lnTo>
                  <a:pt x="1783169" y="0"/>
                </a:lnTo>
                <a:lnTo>
                  <a:pt x="1783169" y="140427"/>
                </a:lnTo>
                <a:lnTo>
                  <a:pt x="0" y="140427"/>
                </a:lnTo>
                <a:lnTo>
                  <a:pt x="0" y="0"/>
                </a:lnTo>
                <a:close/>
              </a:path>
            </a:pathLst>
          </a:custGeom>
          <a:solidFill>
            <a:srgbClr val="000000"/>
          </a:solidFill>
        </p:spPr>
        <p:txBody>
          <a:bodyPr wrap="square" lIns="0" tIns="0" rIns="0" bIns="0" rtlCol="0"/>
          <a:lstStyle/>
          <a:p>
            <a:endParaRPr sz="1256"/>
          </a:p>
        </p:txBody>
      </p:sp>
      <p:sp>
        <p:nvSpPr>
          <p:cNvPr id="29" name="bg object 29"/>
          <p:cNvSpPr/>
          <p:nvPr/>
        </p:nvSpPr>
        <p:spPr>
          <a:xfrm>
            <a:off x="3909938" y="3334841"/>
            <a:ext cx="2453020" cy="99120"/>
          </a:xfrm>
          <a:custGeom>
            <a:avLst/>
            <a:gdLst/>
            <a:ahLst/>
            <a:cxnLst/>
            <a:rect l="l" t="t" r="r" b="b"/>
            <a:pathLst>
              <a:path w="3515995" h="140970">
                <a:moveTo>
                  <a:pt x="0" y="0"/>
                </a:moveTo>
                <a:lnTo>
                  <a:pt x="3515389" y="0"/>
                </a:lnTo>
                <a:lnTo>
                  <a:pt x="3515389" y="140427"/>
                </a:lnTo>
                <a:lnTo>
                  <a:pt x="0" y="140427"/>
                </a:lnTo>
                <a:lnTo>
                  <a:pt x="0" y="0"/>
                </a:lnTo>
                <a:close/>
              </a:path>
            </a:pathLst>
          </a:custGeom>
          <a:solidFill>
            <a:srgbClr val="000000"/>
          </a:solidFill>
        </p:spPr>
        <p:txBody>
          <a:bodyPr wrap="square" lIns="0" tIns="0" rIns="0" bIns="0" rtlCol="0"/>
          <a:lstStyle/>
          <a:p>
            <a:endParaRPr sz="1256"/>
          </a:p>
        </p:txBody>
      </p:sp>
      <p:sp>
        <p:nvSpPr>
          <p:cNvPr id="30" name="bg object 30"/>
          <p:cNvSpPr/>
          <p:nvPr/>
        </p:nvSpPr>
        <p:spPr>
          <a:xfrm>
            <a:off x="2683639" y="3334841"/>
            <a:ext cx="1119963" cy="99120"/>
          </a:xfrm>
          <a:custGeom>
            <a:avLst/>
            <a:gdLst/>
            <a:ahLst/>
            <a:cxnLst/>
            <a:rect l="l" t="t" r="r" b="b"/>
            <a:pathLst>
              <a:path w="1605279" h="140970">
                <a:moveTo>
                  <a:pt x="0" y="0"/>
                </a:moveTo>
                <a:lnTo>
                  <a:pt x="1604851" y="0"/>
                </a:lnTo>
                <a:lnTo>
                  <a:pt x="1604851" y="140427"/>
                </a:lnTo>
                <a:lnTo>
                  <a:pt x="0" y="140427"/>
                </a:lnTo>
                <a:lnTo>
                  <a:pt x="0" y="0"/>
                </a:lnTo>
                <a:close/>
              </a:path>
            </a:pathLst>
          </a:custGeom>
          <a:solidFill>
            <a:srgbClr val="000000"/>
          </a:solidFill>
        </p:spPr>
        <p:txBody>
          <a:bodyPr wrap="square" lIns="0" tIns="0" rIns="0" bIns="0" rtlCol="0"/>
          <a:lstStyle/>
          <a:p>
            <a:endParaRPr sz="1256"/>
          </a:p>
        </p:txBody>
      </p:sp>
      <p:sp>
        <p:nvSpPr>
          <p:cNvPr id="31" name="bg object 31"/>
          <p:cNvSpPr/>
          <p:nvPr/>
        </p:nvSpPr>
        <p:spPr>
          <a:xfrm>
            <a:off x="0" y="3334841"/>
            <a:ext cx="515679" cy="99120"/>
          </a:xfrm>
          <a:custGeom>
            <a:avLst/>
            <a:gdLst/>
            <a:ahLst/>
            <a:cxnLst/>
            <a:rect l="l" t="t" r="r" b="b"/>
            <a:pathLst>
              <a:path w="739140" h="140970">
                <a:moveTo>
                  <a:pt x="0" y="0"/>
                </a:moveTo>
                <a:lnTo>
                  <a:pt x="738741" y="0"/>
                </a:lnTo>
                <a:lnTo>
                  <a:pt x="738741" y="140427"/>
                </a:lnTo>
                <a:lnTo>
                  <a:pt x="0" y="140427"/>
                </a:lnTo>
                <a:lnTo>
                  <a:pt x="0" y="0"/>
                </a:lnTo>
                <a:close/>
              </a:path>
            </a:pathLst>
          </a:custGeom>
          <a:solidFill>
            <a:srgbClr val="000000"/>
          </a:solidFill>
        </p:spPr>
        <p:txBody>
          <a:bodyPr wrap="square" lIns="0" tIns="0" rIns="0" bIns="0" rtlCol="0"/>
          <a:lstStyle/>
          <a:p>
            <a:endParaRPr sz="1256"/>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799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61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 id="2147483659" r:id="rId6"/>
    <p:sldLayoutId id="2147483669" r:id="rId7"/>
    <p:sldLayoutId id="214748367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374428"/>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9016" y="422113"/>
            <a:ext cx="10492120" cy="954107"/>
          </a:xfrm>
          <a:prstGeom prst="rect">
            <a:avLst/>
          </a:prstGeom>
        </p:spPr>
        <p:txBody>
          <a:bodyPr wrap="square" lIns="0" tIns="0" rIns="0" bIns="0">
            <a:spAutoFit/>
          </a:bodyPr>
          <a:lstStyle>
            <a:lvl1pPr>
              <a:defRPr sz="6200" b="0" i="0">
                <a:solidFill>
                  <a:srgbClr val="131D24"/>
                </a:solidFill>
                <a:latin typeface="Times New Roman"/>
                <a:cs typeface="Times New Roman"/>
              </a:defRPr>
            </a:lvl1pPr>
          </a:lstStyle>
          <a:p>
            <a:endParaRPr/>
          </a:p>
        </p:txBody>
      </p:sp>
      <p:sp>
        <p:nvSpPr>
          <p:cNvPr id="3" name="Holder 3"/>
          <p:cNvSpPr>
            <a:spLocks noGrp="1"/>
          </p:cNvSpPr>
          <p:nvPr>
            <p:ph type="body" idx="1"/>
          </p:nvPr>
        </p:nvSpPr>
        <p:spPr>
          <a:xfrm>
            <a:off x="3061214" y="3272008"/>
            <a:ext cx="6069573" cy="553998"/>
          </a:xfrm>
          <a:prstGeom prst="rect">
            <a:avLst/>
          </a:prstGeom>
        </p:spPr>
        <p:txBody>
          <a:bodyPr wrap="square" lIns="0" tIns="0" rIns="0" bIns="0">
            <a:spAutoFit/>
          </a:bodyPr>
          <a:lstStyle>
            <a:lvl1pPr>
              <a:defRPr sz="3600" b="0" i="0">
                <a:solidFill>
                  <a:srgbClr val="050503"/>
                </a:solidFill>
                <a:latin typeface="Arial"/>
                <a:cs typeface="Arial"/>
              </a:defRPr>
            </a:lvl1pPr>
          </a:lstStyle>
          <a:p>
            <a:endParaRPr/>
          </a:p>
        </p:txBody>
      </p:sp>
      <p:sp>
        <p:nvSpPr>
          <p:cNvPr id="4" name="Holder 4"/>
          <p:cNvSpPr>
            <a:spLocks noGrp="1"/>
          </p:cNvSpPr>
          <p:nvPr>
            <p:ph type="ftr" sz="quarter" idx="5"/>
          </p:nvPr>
        </p:nvSpPr>
        <p:spPr>
          <a:xfrm>
            <a:off x="11265895" y="6622679"/>
            <a:ext cx="881616" cy="141064"/>
          </a:xfrm>
          <a:prstGeom prst="rect">
            <a:avLst/>
          </a:prstGeom>
        </p:spPr>
        <p:txBody>
          <a:bodyPr wrap="square" lIns="0" tIns="0" rIns="0" bIns="0">
            <a:spAutoFit/>
          </a:bodyPr>
          <a:lstStyle>
            <a:lvl1pPr>
              <a:defRPr sz="942" b="0" i="0">
                <a:solidFill>
                  <a:srgbClr val="2B2B2A"/>
                </a:solidFill>
                <a:latin typeface="Arial"/>
                <a:cs typeface="Arial"/>
              </a:defRPr>
            </a:lvl1pPr>
          </a:lstStyle>
          <a:p>
            <a:pPr marL="8861">
              <a:lnSpc>
                <a:spcPts val="1116"/>
              </a:lnSpc>
            </a:pPr>
            <a:r>
              <a:rPr lang="en-US" sz="907" spc="-14">
                <a:solidFill>
                  <a:srgbClr val="383836"/>
                </a:solidFill>
              </a:rPr>
              <a:t>Isl\</a:t>
            </a:r>
            <a:r>
              <a:rPr lang="en-US" sz="907" spc="-31">
                <a:solidFill>
                  <a:srgbClr val="383836"/>
                </a:solidFill>
              </a:rPr>
              <a:t> </a:t>
            </a:r>
            <a:r>
              <a:rPr lang="en-US" spc="-7">
                <a:solidFill>
                  <a:srgbClr val="181816"/>
                </a:solidFill>
              </a:rPr>
              <a:t>N</a:t>
            </a:r>
            <a:r>
              <a:rPr lang="en-US" spc="-7">
                <a:solidFill>
                  <a:srgbClr val="383836"/>
                </a:solidFill>
              </a:rPr>
              <a:t>otebookL</a:t>
            </a:r>
            <a:r>
              <a:rPr lang="en-US" spc="-7">
                <a:solidFill>
                  <a:srgbClr val="181816"/>
                </a:solidFill>
              </a:rPr>
              <a:t>M</a:t>
            </a:r>
            <a:endParaRPr lang="en-US" sz="907"/>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7/15/2026</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39005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318988">
        <a:defRPr>
          <a:latin typeface="+mn-lt"/>
          <a:ea typeface="+mn-ea"/>
          <a:cs typeface="+mn-cs"/>
        </a:defRPr>
      </a:lvl2pPr>
      <a:lvl3pPr marL="637977">
        <a:defRPr>
          <a:latin typeface="+mn-lt"/>
          <a:ea typeface="+mn-ea"/>
          <a:cs typeface="+mn-cs"/>
        </a:defRPr>
      </a:lvl3pPr>
      <a:lvl4pPr marL="956965">
        <a:defRPr>
          <a:latin typeface="+mn-lt"/>
          <a:ea typeface="+mn-ea"/>
          <a:cs typeface="+mn-cs"/>
        </a:defRPr>
      </a:lvl4pPr>
      <a:lvl5pPr marL="1275954">
        <a:defRPr>
          <a:latin typeface="+mn-lt"/>
          <a:ea typeface="+mn-ea"/>
          <a:cs typeface="+mn-cs"/>
        </a:defRPr>
      </a:lvl5pPr>
      <a:lvl6pPr marL="1594942">
        <a:defRPr>
          <a:latin typeface="+mn-lt"/>
          <a:ea typeface="+mn-ea"/>
          <a:cs typeface="+mn-cs"/>
        </a:defRPr>
      </a:lvl6pPr>
      <a:lvl7pPr marL="1913931">
        <a:defRPr>
          <a:latin typeface="+mn-lt"/>
          <a:ea typeface="+mn-ea"/>
          <a:cs typeface="+mn-cs"/>
        </a:defRPr>
      </a:lvl7pPr>
      <a:lvl8pPr marL="2232919">
        <a:defRPr>
          <a:latin typeface="+mn-lt"/>
          <a:ea typeface="+mn-ea"/>
          <a:cs typeface="+mn-cs"/>
        </a:defRPr>
      </a:lvl8pPr>
      <a:lvl9pPr marL="2551908">
        <a:defRPr>
          <a:latin typeface="+mn-lt"/>
          <a:ea typeface="+mn-ea"/>
          <a:cs typeface="+mn-cs"/>
        </a:defRPr>
      </a:lvl9pPr>
    </p:bodyStyle>
    <p:otherStyle>
      <a:lvl1pPr marL="0">
        <a:defRPr>
          <a:latin typeface="+mn-lt"/>
          <a:ea typeface="+mn-ea"/>
          <a:cs typeface="+mn-cs"/>
        </a:defRPr>
      </a:lvl1pPr>
      <a:lvl2pPr marL="318988">
        <a:defRPr>
          <a:latin typeface="+mn-lt"/>
          <a:ea typeface="+mn-ea"/>
          <a:cs typeface="+mn-cs"/>
        </a:defRPr>
      </a:lvl2pPr>
      <a:lvl3pPr marL="637977">
        <a:defRPr>
          <a:latin typeface="+mn-lt"/>
          <a:ea typeface="+mn-ea"/>
          <a:cs typeface="+mn-cs"/>
        </a:defRPr>
      </a:lvl3pPr>
      <a:lvl4pPr marL="956965">
        <a:defRPr>
          <a:latin typeface="+mn-lt"/>
          <a:ea typeface="+mn-ea"/>
          <a:cs typeface="+mn-cs"/>
        </a:defRPr>
      </a:lvl4pPr>
      <a:lvl5pPr marL="1275954">
        <a:defRPr>
          <a:latin typeface="+mn-lt"/>
          <a:ea typeface="+mn-ea"/>
          <a:cs typeface="+mn-cs"/>
        </a:defRPr>
      </a:lvl5pPr>
      <a:lvl6pPr marL="1594942">
        <a:defRPr>
          <a:latin typeface="+mn-lt"/>
          <a:ea typeface="+mn-ea"/>
          <a:cs typeface="+mn-cs"/>
        </a:defRPr>
      </a:lvl6pPr>
      <a:lvl7pPr marL="1913931">
        <a:defRPr>
          <a:latin typeface="+mn-lt"/>
          <a:ea typeface="+mn-ea"/>
          <a:cs typeface="+mn-cs"/>
        </a:defRPr>
      </a:lvl7pPr>
      <a:lvl8pPr marL="2232919">
        <a:defRPr>
          <a:latin typeface="+mn-lt"/>
          <a:ea typeface="+mn-ea"/>
          <a:cs typeface="+mn-cs"/>
        </a:defRPr>
      </a:lvl8pPr>
      <a:lvl9pPr marL="255190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10.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944328"/>
            <a:ext cx="12192000" cy="1685073"/>
          </a:xfrm>
        </p:spPr>
        <p:txBody>
          <a:bodyPr/>
          <a:lstStyle/>
          <a:p>
            <a:r>
              <a:rPr lang="en-US"/>
              <a:t>Chapter 5: </a:t>
            </a:r>
            <a:r>
              <a:rPr lang="en-US" dirty="0"/>
              <a:t>Financial Statement Analysis - Ratios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042BD-753D-DB8D-4D64-3BE8E7D93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BDE6-32FF-1B04-0D84-3DCC65522E91}"/>
              </a:ext>
            </a:extLst>
          </p:cNvPr>
          <p:cNvSpPr>
            <a:spLocks noGrp="1"/>
          </p:cNvSpPr>
          <p:nvPr>
            <p:ph type="title"/>
          </p:nvPr>
        </p:nvSpPr>
        <p:spPr>
          <a:xfrm>
            <a:off x="609600" y="274638"/>
            <a:ext cx="11074400" cy="1143000"/>
          </a:xfrm>
        </p:spPr>
        <p:txBody>
          <a:bodyPr>
            <a:normAutofit/>
          </a:bodyPr>
          <a:lstStyle/>
          <a:p>
            <a:r>
              <a:rPr lang="en-US" dirty="0"/>
              <a:t>Return on Assets (ROA) – De-Levered ROA</a:t>
            </a:r>
          </a:p>
        </p:txBody>
      </p:sp>
      <p:sp>
        <p:nvSpPr>
          <p:cNvPr id="7" name="Shape 2">
            <a:extLst>
              <a:ext uri="{FF2B5EF4-FFF2-40B4-BE49-F238E27FC236}">
                <a16:creationId xmlns:a16="http://schemas.microsoft.com/office/drawing/2014/main" id="{F688C35C-F521-C928-E028-22EC7AC0E46E}"/>
              </a:ext>
            </a:extLst>
          </p:cNvPr>
          <p:cNvSpPr/>
          <p:nvPr/>
        </p:nvSpPr>
        <p:spPr>
          <a:xfrm>
            <a:off x="457199" y="1541126"/>
            <a:ext cx="10926403" cy="1143001"/>
          </a:xfrm>
          <a:prstGeom prst="rect">
            <a:avLst/>
          </a:prstGeom>
          <a:solidFill>
            <a:srgbClr val="1E3A5F"/>
          </a:solidFill>
          <a:ln/>
        </p:spPr>
        <p:txBody>
          <a:bodyPr/>
          <a:lstStyle/>
          <a:p>
            <a:endParaRPr lang="en-US"/>
          </a:p>
        </p:txBody>
      </p:sp>
      <mc:AlternateContent xmlns:mc="http://schemas.openxmlformats.org/markup-compatibility/2006" xmlns:a14="http://schemas.microsoft.com/office/drawing/2010/main">
        <mc:Choice Requires="a14">
          <p:sp>
            <p:nvSpPr>
              <p:cNvPr id="8" name="Text 3">
                <a:extLst>
                  <a:ext uri="{FF2B5EF4-FFF2-40B4-BE49-F238E27FC236}">
                    <a16:creationId xmlns:a16="http://schemas.microsoft.com/office/drawing/2014/main" id="{C1B29358-F11C-74BA-C925-11456270A008}"/>
                  </a:ext>
                </a:extLst>
              </p:cNvPr>
              <p:cNvSpPr/>
              <p:nvPr/>
            </p:nvSpPr>
            <p:spPr>
              <a:xfrm>
                <a:off x="1382232" y="1800235"/>
                <a:ext cx="8335927" cy="960796"/>
              </a:xfrm>
              <a:prstGeom prst="rect">
                <a:avLst/>
              </a:prstGeom>
              <a:noFill/>
              <a:ln/>
            </p:spPr>
            <p:txBody>
              <a:bodyPr wrap="square"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RO</m:t>
                      </m:r>
                      <m:r>
                        <m:rPr>
                          <m:sty m:val="p"/>
                        </m:rPr>
                        <a:rPr lang="en-US" sz="2400">
                          <a:solidFill>
                            <a:schemeClr val="bg1"/>
                          </a:solidFill>
                          <a:latin typeface="Cambria Math" panose="02040503050406030204" pitchFamily="18" charset="0"/>
                        </a:rPr>
                        <m:t>E</m:t>
                      </m:r>
                      <m:r>
                        <a:rPr lang="en-US" sz="2400" i="1">
                          <a:solidFill>
                            <a:schemeClr val="bg1"/>
                          </a:solidFill>
                          <a:latin typeface="Cambria Math" panose="02040503050406030204" pitchFamily="18" charset="0"/>
                        </a:rPr>
                        <m:t>= </m:t>
                      </m:r>
                      <m:f>
                        <m:fPr>
                          <m:ctrlPr>
                            <a:rPr lang="en-US" sz="2400" i="1">
                              <a:solidFill>
                                <a:schemeClr val="bg1"/>
                              </a:solidFill>
                              <a:latin typeface="Cambria Math" panose="02040503050406030204" pitchFamily="18" charset="0"/>
                            </a:rPr>
                          </m:ctrlPr>
                        </m:fPr>
                        <m:num>
                          <m:r>
                            <m:rPr>
                              <m:sty m:val="p"/>
                            </m:rPr>
                            <a:rPr lang="en-US" sz="2400">
                              <a:solidFill>
                                <a:schemeClr val="bg1"/>
                              </a:solidFill>
                              <a:latin typeface="Cambria Math" panose="02040503050406030204" pitchFamily="18" charset="0"/>
                            </a:rPr>
                            <m:t>Net</m:t>
                          </m:r>
                          <m:r>
                            <a:rPr lang="en-US" sz="2400">
                              <a:solidFill>
                                <a:schemeClr val="bg1"/>
                              </a:solidFill>
                              <a:latin typeface="Cambria Math" panose="02040503050406030204" pitchFamily="18" charset="0"/>
                            </a:rPr>
                            <m:t> </m:t>
                          </m:r>
                          <m:r>
                            <m:rPr>
                              <m:sty m:val="p"/>
                            </m:rPr>
                            <a:rPr lang="en-US" sz="2400">
                              <a:solidFill>
                                <a:schemeClr val="bg1"/>
                              </a:solidFill>
                              <a:latin typeface="Cambria Math" panose="02040503050406030204" pitchFamily="18" charset="0"/>
                            </a:rPr>
                            <m:t>income</m:t>
                          </m:r>
                          <m:r>
                            <a:rPr lang="en-US" sz="2400" i="1">
                              <a:solidFill>
                                <a:schemeClr val="bg1"/>
                              </a:solidFill>
                              <a:latin typeface="Cambria Math" panose="02040503050406030204" pitchFamily="18" charset="0"/>
                            </a:rPr>
                            <m:t>+</m:t>
                          </m:r>
                          <m:r>
                            <m:rPr>
                              <m:nor/>
                            </m:rPr>
                            <a:rPr lang="en-US" sz="2400">
                              <a:solidFill>
                                <a:schemeClr val="bg1"/>
                              </a:solidFill>
                              <a:latin typeface="Camria math"/>
                              <a:cs typeface="Arial" panose="020B0604020202020204" pitchFamily="34" charset="0"/>
                            </a:rPr>
                            <m:t>Interest</m:t>
                          </m:r>
                          <m:r>
                            <m:rPr>
                              <m:nor/>
                            </m:rPr>
                            <a:rPr lang="en-US" sz="2400">
                              <a:solidFill>
                                <a:schemeClr val="bg1"/>
                              </a:solidFill>
                              <a:latin typeface="Camria math"/>
                              <a:cs typeface="Arial" panose="020B0604020202020204" pitchFamily="34" charset="0"/>
                            </a:rPr>
                            <m:t> </m:t>
                          </m:r>
                          <m:r>
                            <m:rPr>
                              <m:nor/>
                            </m:rPr>
                            <a:rPr lang="en-US" sz="2400">
                              <a:solidFill>
                                <a:schemeClr val="bg1"/>
                              </a:solidFill>
                              <a:latin typeface="Camria math"/>
                              <a:cs typeface="Arial" panose="020B0604020202020204" pitchFamily="34" charset="0"/>
                            </a:rPr>
                            <m:t>expense</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1</m:t>
                          </m:r>
                          <m:r>
                            <a:rPr lang="en-US" sz="2400" i="1">
                              <a:solidFill>
                                <a:schemeClr val="bg1"/>
                              </a:solidFill>
                              <a:latin typeface="Cambria Math" panose="02040503050406030204" pitchFamily="18" charset="0"/>
                            </a:rPr>
                            <m:t>−</m:t>
                          </m:r>
                          <m:r>
                            <m:rPr>
                              <m:nor/>
                            </m:rPr>
                            <a:rPr lang="en-US" sz="2400">
                              <a:solidFill>
                                <a:schemeClr val="bg1"/>
                              </a:solidFill>
                              <a:latin typeface="Camria math"/>
                              <a:cs typeface="Arial" panose="020B0604020202020204" pitchFamily="34" charset="0"/>
                            </a:rPr>
                            <m:t>Tax</m:t>
                          </m:r>
                          <m:r>
                            <m:rPr>
                              <m:nor/>
                            </m:rPr>
                            <a:rPr lang="en-US" sz="2400">
                              <a:solidFill>
                                <a:schemeClr val="bg1"/>
                              </a:solidFill>
                              <a:latin typeface="Camria math"/>
                              <a:cs typeface="Arial" panose="020B0604020202020204" pitchFamily="34" charset="0"/>
                            </a:rPr>
                            <m:t> </m:t>
                          </m:r>
                          <m:r>
                            <m:rPr>
                              <m:nor/>
                            </m:rPr>
                            <a:rPr lang="en-US" sz="2400">
                              <a:solidFill>
                                <a:schemeClr val="bg1"/>
                              </a:solidFill>
                              <a:latin typeface="Camria math"/>
                              <a:cs typeface="Arial" panose="020B0604020202020204" pitchFamily="34" charset="0"/>
                            </a:rPr>
                            <m:t>rate</m:t>
                          </m:r>
                          <m:r>
                            <a:rPr lang="en-US" sz="2400" i="1">
                              <a:solidFill>
                                <a:schemeClr val="bg1"/>
                              </a:solidFill>
                              <a:latin typeface="Cambria Math" panose="02040503050406030204" pitchFamily="18" charset="0"/>
                            </a:rPr>
                            <m:t>)</m:t>
                          </m:r>
                        </m:num>
                        <m:den>
                          <m:r>
                            <m:rPr>
                              <m:nor/>
                            </m:rPr>
                            <a:rPr lang="en-US" sz="2400">
                              <a:solidFill>
                                <a:schemeClr val="bg1"/>
                              </a:solidFill>
                              <a:latin typeface="Camria math"/>
                              <a:cs typeface="Arial" panose="020B0604020202020204" pitchFamily="34" charset="0"/>
                            </a:rPr>
                            <m:t>Average</m:t>
                          </m:r>
                          <m:r>
                            <m:rPr>
                              <m:nor/>
                            </m:rPr>
                            <a:rPr lang="en-US" sz="2400">
                              <a:solidFill>
                                <a:schemeClr val="bg1"/>
                              </a:solidFill>
                              <a:latin typeface="Camria math"/>
                              <a:cs typeface="Arial" panose="020B0604020202020204" pitchFamily="34" charset="0"/>
                            </a:rPr>
                            <m:t> </m:t>
                          </m:r>
                          <m:r>
                            <m:rPr>
                              <m:nor/>
                            </m:rPr>
                            <a:rPr lang="en-US" sz="2400" b="0" i="0" smtClean="0">
                              <a:solidFill>
                                <a:schemeClr val="bg1"/>
                              </a:solidFill>
                              <a:latin typeface="Camria math"/>
                              <a:cs typeface="Arial" panose="020B0604020202020204" pitchFamily="34" charset="0"/>
                            </a:rPr>
                            <m:t>Total</m:t>
                          </m:r>
                          <m:r>
                            <m:rPr>
                              <m:nor/>
                            </m:rPr>
                            <a:rPr lang="en-US" sz="2400" b="0" i="0" smtClean="0">
                              <a:solidFill>
                                <a:schemeClr val="bg1"/>
                              </a:solidFill>
                              <a:latin typeface="Camria math"/>
                              <a:cs typeface="Arial" panose="020B0604020202020204" pitchFamily="34" charset="0"/>
                            </a:rPr>
                            <m:t> </m:t>
                          </m:r>
                          <m:r>
                            <m:rPr>
                              <m:nor/>
                            </m:rPr>
                            <a:rPr lang="en-US" sz="2400" b="0" i="0" smtClean="0">
                              <a:solidFill>
                                <a:schemeClr val="bg1"/>
                              </a:solidFill>
                              <a:latin typeface="Camria math"/>
                              <a:cs typeface="Arial" panose="020B0604020202020204" pitchFamily="34" charset="0"/>
                            </a:rPr>
                            <m:t>Assets</m:t>
                          </m:r>
                        </m:den>
                      </m:f>
                    </m:oMath>
                  </m:oMathPara>
                </a14:m>
                <a:endParaRPr lang="en-US" sz="2400" dirty="0">
                  <a:solidFill>
                    <a:schemeClr val="bg1"/>
                  </a:solidFill>
                  <a:latin typeface="Camria math"/>
                  <a:cs typeface="Arial" panose="020B0604020202020204" pitchFamily="34" charset="0"/>
                </a:endParaRPr>
              </a:p>
              <a:p>
                <a:pPr algn="ctr"/>
                <a:r>
                  <a:rPr lang="en-US" sz="2400" dirty="0">
                    <a:solidFill>
                      <a:schemeClr val="bg1"/>
                    </a:solidFill>
                  </a:rPr>
                  <a:t> </a:t>
                </a:r>
                <a:endParaRPr lang="en-US" sz="2400" dirty="0">
                  <a:solidFill>
                    <a:schemeClr val="bg1"/>
                  </a:solidFill>
                  <a:latin typeface="Camria math"/>
                  <a:cs typeface="Arial" panose="020B0604020202020204" pitchFamily="34" charset="0"/>
                </a:endParaRPr>
              </a:p>
            </p:txBody>
          </p:sp>
        </mc:Choice>
        <mc:Fallback xmlns="">
          <p:sp>
            <p:nvSpPr>
              <p:cNvPr id="8" name="Text 3">
                <a:extLst>
                  <a:ext uri="{FF2B5EF4-FFF2-40B4-BE49-F238E27FC236}">
                    <a16:creationId xmlns:a16="http://schemas.microsoft.com/office/drawing/2014/main" id="{C1B29358-F11C-74BA-C925-11456270A008}"/>
                  </a:ext>
                </a:extLst>
              </p:cNvPr>
              <p:cNvSpPr>
                <a:spLocks noRot="1" noChangeAspect="1" noMove="1" noResize="1" noEditPoints="1" noAdjustHandles="1" noChangeArrowheads="1" noChangeShapeType="1" noTextEdit="1"/>
              </p:cNvSpPr>
              <p:nvPr/>
            </p:nvSpPr>
            <p:spPr>
              <a:xfrm>
                <a:off x="1382232" y="1800235"/>
                <a:ext cx="8335927" cy="960796"/>
              </a:xfrm>
              <a:prstGeom prst="rect">
                <a:avLst/>
              </a:prstGeom>
              <a:blipFill>
                <a:blip r:embed="rId3"/>
                <a:stretch>
                  <a:fillRect t="-3797"/>
                </a:stretch>
              </a:blipFill>
              <a:ln/>
            </p:spPr>
            <p:txBody>
              <a:bodyPr/>
              <a:lstStyle/>
              <a:p>
                <a:r>
                  <a:rPr lang="en-US">
                    <a:noFill/>
                  </a:rPr>
                  <a:t> </a:t>
                </a:r>
              </a:p>
            </p:txBody>
          </p:sp>
        </mc:Fallback>
      </mc:AlternateContent>
      <p:sp>
        <p:nvSpPr>
          <p:cNvPr id="9" name="Shape 4">
            <a:extLst>
              <a:ext uri="{FF2B5EF4-FFF2-40B4-BE49-F238E27FC236}">
                <a16:creationId xmlns:a16="http://schemas.microsoft.com/office/drawing/2014/main" id="{0D1D091E-4A24-75AB-B8DF-7E10F9F0BB39}"/>
              </a:ext>
            </a:extLst>
          </p:cNvPr>
          <p:cNvSpPr/>
          <p:nvPr/>
        </p:nvSpPr>
        <p:spPr>
          <a:xfrm>
            <a:off x="457199" y="3013132"/>
            <a:ext cx="10926403" cy="826148"/>
          </a:xfrm>
          <a:prstGeom prst="rect">
            <a:avLst/>
          </a:prstGeom>
          <a:solidFill>
            <a:srgbClr val="F0FDF4"/>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0" name="Text 5">
            <a:extLst>
              <a:ext uri="{FF2B5EF4-FFF2-40B4-BE49-F238E27FC236}">
                <a16:creationId xmlns:a16="http://schemas.microsoft.com/office/drawing/2014/main" id="{AD473F92-B01A-6F5E-5813-1F085F390068}"/>
              </a:ext>
            </a:extLst>
          </p:cNvPr>
          <p:cNvSpPr/>
          <p:nvPr/>
        </p:nvSpPr>
        <p:spPr>
          <a:xfrm>
            <a:off x="640079" y="3134795"/>
            <a:ext cx="10565496" cy="571949"/>
          </a:xfrm>
          <a:prstGeom prst="rect">
            <a:avLst/>
          </a:prstGeom>
          <a:noFill/>
          <a:ln/>
        </p:spPr>
        <p:txBody>
          <a:bodyPr wrap="square" rtlCol="0" anchor="ctr"/>
          <a:lstStyle/>
          <a:p>
            <a:pPr defTabSz="1219170"/>
            <a:r>
              <a:rPr lang="ko-KR" sz="2000" dirty="0">
                <a:solidFill>
                  <a:srgbClr val="1F2937"/>
                </a:solidFill>
                <a:latin typeface="Arial" panose="020B0604020202020204" pitchFamily="34" charset="0"/>
                <a:ea typeface="맑은 고딕" pitchFamily="34" charset="-122"/>
                <a:cs typeface="Arial" panose="020B0604020202020204" pitchFamily="34" charset="0"/>
              </a:rPr>
              <a:t>자금조달 방식과 무관하게, 자산을 얼마나 효율적으로 사용해 이익을 창출하는지 측정함</a:t>
            </a:r>
            <a:endParaRPr lang="en-US" sz="2000" dirty="0">
              <a:solidFill>
                <a:prstClr val="black"/>
              </a:solidFill>
              <a:latin typeface="Arial" panose="020B0604020202020204" pitchFamily="34" charset="0"/>
              <a:cs typeface="Arial" panose="020B0604020202020204" pitchFamily="34" charset="0"/>
            </a:endParaRPr>
          </a:p>
        </p:txBody>
      </p:sp>
      <p:sp>
        <p:nvSpPr>
          <p:cNvPr id="3" name="Text 7">
            <a:extLst>
              <a:ext uri="{FF2B5EF4-FFF2-40B4-BE49-F238E27FC236}">
                <a16:creationId xmlns:a16="http://schemas.microsoft.com/office/drawing/2014/main" id="{162ED27A-13D7-2014-8F9A-C806EBCE547F}"/>
              </a:ext>
            </a:extLst>
          </p:cNvPr>
          <p:cNvSpPr/>
          <p:nvPr/>
        </p:nvSpPr>
        <p:spPr>
          <a:xfrm>
            <a:off x="414394" y="3995962"/>
            <a:ext cx="10972800" cy="487680"/>
          </a:xfrm>
          <a:prstGeom prst="rect">
            <a:avLst/>
          </a:prstGeom>
          <a:noFill/>
          <a:ln/>
        </p:spPr>
        <p:txBody>
          <a:bodyPr wrap="square" rtlCol="0" anchor="ctr"/>
          <a:lstStyle/>
          <a:p>
            <a:pPr defTabSz="1219170"/>
            <a:r>
              <a:rPr lang="ko-KR" sz="2133" b="1" dirty="0">
                <a:solidFill>
                  <a:srgbClr val="1E3A5F"/>
                </a:solidFill>
                <a:latin typeface="Calibri" pitchFamily="34" charset="0"/>
                <a:ea typeface="맑은 고딕" pitchFamily="34" charset="-122"/>
                <a:cs typeface="Calibri" pitchFamily="34" charset="-120"/>
              </a:rPr>
              <a:t>세후 이자를 왜 다시 더하는가?</a:t>
            </a:r>
            <a:endParaRPr lang="en-US" sz="2133" dirty="0">
              <a:solidFill>
                <a:prstClr val="black"/>
              </a:solidFill>
              <a:latin typeface="Calibri" panose="020F0502020204030204"/>
            </a:endParaRPr>
          </a:p>
        </p:txBody>
      </p:sp>
      <p:sp>
        <p:nvSpPr>
          <p:cNvPr id="4" name="Shape 8">
            <a:extLst>
              <a:ext uri="{FF2B5EF4-FFF2-40B4-BE49-F238E27FC236}">
                <a16:creationId xmlns:a16="http://schemas.microsoft.com/office/drawing/2014/main" id="{270DB269-BFE6-CD20-0F4E-45D7F90B82D6}"/>
              </a:ext>
            </a:extLst>
          </p:cNvPr>
          <p:cNvSpPr/>
          <p:nvPr/>
        </p:nvSpPr>
        <p:spPr>
          <a:xfrm>
            <a:off x="414396" y="4483642"/>
            <a:ext cx="8575492" cy="1719580"/>
          </a:xfrm>
          <a:prstGeom prst="rect">
            <a:avLst/>
          </a:prstGeom>
          <a:solidFill>
            <a:srgbClr val="F0F9FF"/>
          </a:solidFill>
          <a:ln w="9525">
            <a:solidFill>
              <a:srgbClr val="135BD6"/>
            </a:solidFill>
          </a:ln>
        </p:spPr>
        <p:txBody>
          <a:bodyPr/>
          <a:lstStyle/>
          <a:p>
            <a:pPr defTabSz="1219170"/>
            <a:endParaRPr lang="en-US" sz="2400">
              <a:solidFill>
                <a:prstClr val="black"/>
              </a:solidFill>
              <a:latin typeface="Calibri" panose="020F0502020204030204"/>
            </a:endParaRPr>
          </a:p>
        </p:txBody>
      </p:sp>
      <p:sp>
        <p:nvSpPr>
          <p:cNvPr id="5" name="Text 9">
            <a:extLst>
              <a:ext uri="{FF2B5EF4-FFF2-40B4-BE49-F238E27FC236}">
                <a16:creationId xmlns:a16="http://schemas.microsoft.com/office/drawing/2014/main" id="{59881D17-E655-2540-9E01-B374445E6A9A}"/>
              </a:ext>
            </a:extLst>
          </p:cNvPr>
          <p:cNvSpPr/>
          <p:nvPr/>
        </p:nvSpPr>
        <p:spPr>
          <a:xfrm>
            <a:off x="627412" y="4759671"/>
            <a:ext cx="8099075" cy="1432983"/>
          </a:xfrm>
          <a:prstGeom prst="rect">
            <a:avLst/>
          </a:prstGeom>
          <a:noFill/>
          <a:ln/>
        </p:spPr>
        <p:txBody>
          <a:bodyPr wrap="square" rtlCol="0" anchor="ctr"/>
          <a:lstStyle/>
          <a:p>
            <a:pPr marL="298450" marR="5080" indent="-285750">
              <a:lnSpc>
                <a:spcPct val="95500"/>
              </a:lnSpc>
              <a:spcBef>
                <a:spcPts val="330"/>
              </a:spcBef>
              <a:buFont typeface="Arial" panose="020B0604020202020204" pitchFamily="34" charset="0"/>
              <a:buChar char="•"/>
            </a:pPr>
            <a:r>
              <a:rPr lang="ko-KR" spc="-70" dirty="0">
                <a:solidFill>
                  <a:srgbClr val="23211D"/>
                </a:solidFill>
                <a:latin typeface="Arial"/>
                <a:ea typeface="맑은 고딕"/>
                <a:cs typeface="Arial"/>
              </a:rPr>
              <a:t>Net income에는 이미 interest expense가 반영되어 있음.</a:t>
            </a:r>
          </a:p>
          <a:p>
            <a:pPr marL="298450" marR="5080" indent="-285750">
              <a:lnSpc>
                <a:spcPct val="95500"/>
              </a:lnSpc>
              <a:spcBef>
                <a:spcPts val="330"/>
              </a:spcBef>
              <a:buFont typeface="Arial" panose="020B0604020202020204" pitchFamily="34" charset="0"/>
              <a:buChar char="•"/>
            </a:pPr>
            <a:r>
              <a:rPr lang="ko-KR" spc="-70" dirty="0">
                <a:solidFill>
                  <a:srgbClr val="23211D"/>
                </a:solidFill>
                <a:latin typeface="Arial"/>
                <a:ea typeface="맑은 고딕"/>
                <a:cs typeface="Arial"/>
              </a:rPr>
              <a:t>Interest는 자금조달 비용이지 영업상의 결함이 아님. 순수한 자산 성과를 측정하기 위해 부채의 영향을 제거함.</a:t>
            </a:r>
          </a:p>
          <a:p>
            <a:pPr marL="298450" marR="5080" indent="-285750">
              <a:lnSpc>
                <a:spcPct val="95500"/>
              </a:lnSpc>
              <a:spcBef>
                <a:spcPts val="330"/>
              </a:spcBef>
              <a:buFont typeface="Arial" panose="020B0604020202020204" pitchFamily="34" charset="0"/>
              <a:buChar char="•"/>
            </a:pPr>
            <a:r>
              <a:rPr lang="ko-KR" spc="-40" dirty="0">
                <a:solidFill>
                  <a:srgbClr val="23211D"/>
                </a:solidFill>
                <a:latin typeface="Arial"/>
                <a:ea typeface="맑은 고딕"/>
                <a:cs typeface="Arial"/>
              </a:rPr>
              <a:t>이를 통해 자본구조가 다른 기업들끼리도 비교할 수 있음.</a:t>
            </a:r>
            <a:endParaRPr lang="en-US" dirty="0">
              <a:latin typeface="Arial"/>
              <a:cs typeface="Arial"/>
            </a:endParaRPr>
          </a:p>
          <a:p>
            <a:pPr marL="12700" marR="5080" indent="5080">
              <a:lnSpc>
                <a:spcPct val="95500"/>
              </a:lnSpc>
              <a:spcBef>
                <a:spcPts val="330"/>
              </a:spcBef>
            </a:pPr>
            <a:endParaRPr lang="en-US" dirty="0">
              <a:latin typeface="Arial"/>
              <a:cs typeface="Arial"/>
            </a:endParaRPr>
          </a:p>
        </p:txBody>
      </p:sp>
      <p:pic>
        <p:nvPicPr>
          <p:cNvPr id="21" name="Picture 20">
            <a:extLst>
              <a:ext uri="{FF2B5EF4-FFF2-40B4-BE49-F238E27FC236}">
                <a16:creationId xmlns:a16="http://schemas.microsoft.com/office/drawing/2014/main" id="{C5B82521-BCE1-C302-A58D-808F4AA37162}"/>
              </a:ext>
            </a:extLst>
          </p:cNvPr>
          <p:cNvPicPr>
            <a:picLocks noChangeAspect="1"/>
          </p:cNvPicPr>
          <p:nvPr/>
        </p:nvPicPr>
        <p:blipFill>
          <a:blip r:embed="rId4"/>
          <a:stretch>
            <a:fillRect/>
          </a:stretch>
        </p:blipFill>
        <p:spPr>
          <a:xfrm>
            <a:off x="9075342" y="4278865"/>
            <a:ext cx="2308260" cy="2006203"/>
          </a:xfrm>
          <a:prstGeom prst="rect">
            <a:avLst/>
          </a:prstGeom>
        </p:spPr>
      </p:pic>
    </p:spTree>
    <p:extLst>
      <p:ext uri="{BB962C8B-B14F-4D97-AF65-F5344CB8AC3E}">
        <p14:creationId xmlns:p14="http://schemas.microsoft.com/office/powerpoint/2010/main" val="1761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164D-172E-0A98-E60D-AF2FEBC40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F719B-BD32-DBD7-5038-A1F7FCD38915}"/>
              </a:ext>
            </a:extLst>
          </p:cNvPr>
          <p:cNvSpPr>
            <a:spLocks noGrp="1"/>
          </p:cNvSpPr>
          <p:nvPr>
            <p:ph type="title"/>
          </p:nvPr>
        </p:nvSpPr>
        <p:spPr>
          <a:xfrm>
            <a:off x="609600" y="24260"/>
            <a:ext cx="11074400" cy="1143000"/>
          </a:xfrm>
        </p:spPr>
        <p:txBody>
          <a:bodyPr>
            <a:normAutofit/>
          </a:bodyPr>
          <a:lstStyle/>
          <a:p>
            <a:r>
              <a:rPr lang="en-US" dirty="0"/>
              <a:t>Standard ROA vs. De-Levered ROA</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EE355603-4103-8298-4ECE-FEF092AEC902}"/>
                  </a:ext>
                </a:extLst>
              </p:cNvPr>
              <p:cNvGraphicFramePr>
                <a:graphicFrameLocks noGrp="1"/>
              </p:cNvGraphicFramePr>
              <p:nvPr>
                <p:extLst>
                  <p:ext uri="{D42A27DB-BD31-4B8C-83A1-F6EECF244321}">
                    <p14:modId xmlns:p14="http://schemas.microsoft.com/office/powerpoint/2010/main" val="2239444205"/>
                  </p:ext>
                </p:extLst>
              </p:nvPr>
            </p:nvGraphicFramePr>
            <p:xfrm>
              <a:off x="1216701" y="1195608"/>
              <a:ext cx="9082685" cy="2210782"/>
            </p:xfrm>
            <a:graphic>
              <a:graphicData uri="http://schemas.openxmlformats.org/drawingml/2006/table">
                <a:tbl>
                  <a:tblPr firstRow="1" firstCol="1" bandRow="1"/>
                  <a:tblGrid>
                    <a:gridCol w="2369313">
                      <a:extLst>
                        <a:ext uri="{9D8B030D-6E8A-4147-A177-3AD203B41FA5}">
                          <a16:colId xmlns:a16="http://schemas.microsoft.com/office/drawing/2014/main" val="1610217185"/>
                        </a:ext>
                      </a:extLst>
                    </a:gridCol>
                    <a:gridCol w="3045497">
                      <a:extLst>
                        <a:ext uri="{9D8B030D-6E8A-4147-A177-3AD203B41FA5}">
                          <a16:colId xmlns:a16="http://schemas.microsoft.com/office/drawing/2014/main" val="2989264686"/>
                        </a:ext>
                      </a:extLst>
                    </a:gridCol>
                    <a:gridCol w="3667875">
                      <a:extLst>
                        <a:ext uri="{9D8B030D-6E8A-4147-A177-3AD203B41FA5}">
                          <a16:colId xmlns:a16="http://schemas.microsoft.com/office/drawing/2014/main" val="1421396709"/>
                        </a:ext>
                      </a:extLst>
                    </a:gridCol>
                  </a:tblGrid>
                  <a:tr h="464522">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 (standard)</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De-levered ROA</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4059175274"/>
                      </a:ext>
                    </a:extLst>
                  </a:tr>
                  <a:tr h="663656">
                    <a:tc>
                      <a:txBody>
                        <a:bodyPr/>
                        <a:lstStyle/>
                        <a:p>
                          <a:pPr marL="0" marR="0" algn="ctr">
                            <a:lnSpc>
                              <a:spcPct val="115000"/>
                            </a:lnSpc>
                            <a:spcAft>
                              <a:spcPts val="1000"/>
                            </a:spcAft>
                            <a:buNone/>
                          </a:pP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Formula</a:t>
                          </a:r>
                          <a:endParaRPr lang="en-US" sz="16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14:m>
                            <m:oMathPara xmlns:m="http://schemas.openxmlformats.org/officeDocument/2006/math">
                              <m:oMathParaPr>
                                <m:jc m:val="centerGroup"/>
                              </m:oMathParaPr>
                              <m:oMath xmlns:m="http://schemas.openxmlformats.org/officeDocument/2006/math">
                                <m:f>
                                  <m:fPr>
                                    <m:ctrlPr>
                                      <a:rPr lang="en-US" sz="1600" i="1" kern="100">
                                        <a:effectLst/>
                                        <a:latin typeface="Cambria Math" panose="02040503050406030204" pitchFamily="18" charset="0"/>
                                        <a:ea typeface="Times New Roman" panose="02020603050405020304" pitchFamily="18" charset="0"/>
                                        <a:cs typeface="Calibri" panose="020F0502020204030204" pitchFamily="34" charset="0"/>
                                      </a:rPr>
                                    </m:ctrlPr>
                                  </m:fPr>
                                  <m:num>
                                    <m:r>
                                      <m:rPr>
                                        <m:sty m:val="p"/>
                                      </m:rPr>
                                      <a:rPr lang="en-US" sz="1600" kern="100">
                                        <a:effectLst/>
                                        <a:latin typeface="Cambria Math" panose="02040503050406030204" pitchFamily="18" charset="0"/>
                                        <a:ea typeface="Times New Roman" panose="02020603050405020304" pitchFamily="18" charset="0"/>
                                        <a:cs typeface="Calibri" panose="020F0502020204030204" pitchFamily="34" charset="0"/>
                                      </a:rPr>
                                      <m:t>N</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et</m:t>
                                    </m:r>
                                    <m:r>
                                      <a:rPr lang="en-US" sz="1600" kern="100">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Income</m:t>
                                    </m:r>
                                  </m:num>
                                  <m:den>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Average</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total</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assets</m:t>
                                    </m:r>
                                  </m:den>
                                </m:f>
                              </m:oMath>
                            </m:oMathPara>
                          </a14:m>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14:m>
                            <m:oMathPara xmlns:m="http://schemas.openxmlformats.org/officeDocument/2006/math">
                              <m:oMathParaPr>
                                <m:jc m:val="centerGroup"/>
                              </m:oMathParaPr>
                              <m:oMath xmlns:m="http://schemas.openxmlformats.org/officeDocument/2006/math">
                                <m:f>
                                  <m:fPr>
                                    <m:ctrlPr>
                                      <a:rPr lang="en-US" sz="1600" i="1" kern="100">
                                        <a:effectLst/>
                                        <a:latin typeface="Cambria Math" panose="02040503050406030204" pitchFamily="18" charset="0"/>
                                        <a:ea typeface="Times New Roman" panose="02020603050405020304" pitchFamily="18" charset="0"/>
                                        <a:cs typeface="Calibri" panose="020F0502020204030204" pitchFamily="34" charset="0"/>
                                      </a:rPr>
                                    </m:ctrlPr>
                                  </m:fPr>
                                  <m:num>
                                    <m:r>
                                      <m:rPr>
                                        <m:sty m:val="p"/>
                                      </m:rPr>
                                      <a:rPr lang="en-US" sz="1600" kern="100">
                                        <a:effectLst/>
                                        <a:latin typeface="Cambria Math" panose="02040503050406030204" pitchFamily="18" charset="0"/>
                                        <a:ea typeface="Times New Roman" panose="02020603050405020304" pitchFamily="18" charset="0"/>
                                        <a:cs typeface="Calibri" panose="020F0502020204030204" pitchFamily="34" charset="0"/>
                                      </a:rPr>
                                      <m:t>N</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et</m:t>
                                    </m:r>
                                    <m:r>
                                      <a:rPr lang="en-US" sz="1600" kern="100">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effectLst/>
                                        <a:latin typeface="Cambria Math" panose="02040503050406030204" pitchFamily="18" charset="0"/>
                                        <a:ea typeface="Malgun Gothic" panose="020B0503020000020004" pitchFamily="34" charset="-127"/>
                                        <a:cs typeface="Calibri" panose="020F0502020204030204" pitchFamily="34" charset="0"/>
                                      </a:rPr>
                                      <m:t>Income</m:t>
                                    </m:r>
                                    <m:r>
                                      <a:rPr lang="en-US" sz="1600" i="1" kern="100">
                                        <a:effectLst/>
                                        <a:latin typeface="Cambria Math" panose="02040503050406030204" pitchFamily="18" charset="0"/>
                                        <a:ea typeface="Malgun Gothic" panose="020B0503020000020004" pitchFamily="34" charset="-127"/>
                                        <a:cs typeface="Calibri" panose="020F0502020204030204" pitchFamily="34" charset="0"/>
                                      </a:rPr>
                                      <m:t>+</m:t>
                                    </m:r>
                                    <m:r>
                                      <m:rPr>
                                        <m:sty m:val="p"/>
                                      </m:rP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after</m:t>
                                    </m:r>
                                    <m: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tax</m:t>
                                    </m:r>
                                    <m: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 </m:t>
                                    </m:r>
                                    <m:r>
                                      <m:rPr>
                                        <m:sty m:val="p"/>
                                      </m:rPr>
                                      <a:rPr lang="en-US" sz="1600" kern="100">
                                        <a:solidFill>
                                          <a:srgbClr val="C00000"/>
                                        </a:solidFill>
                                        <a:effectLst/>
                                        <a:latin typeface="Cambria Math" panose="02040503050406030204" pitchFamily="18" charset="0"/>
                                        <a:ea typeface="Malgun Gothic" panose="020B0503020000020004" pitchFamily="34" charset="-127"/>
                                        <a:cs typeface="Calibri" panose="020F0502020204030204" pitchFamily="34" charset="0"/>
                                      </a:rPr>
                                      <m:t>effect</m:t>
                                    </m:r>
                                  </m:num>
                                  <m:den>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Average</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total</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 </m:t>
                                    </m:r>
                                    <m:r>
                                      <m:rPr>
                                        <m:nor/>
                                      </m:rPr>
                                      <a:rPr lang="en-US" sz="1600" kern="100">
                                        <a:effectLst/>
                                        <a:latin typeface="Arial" panose="020B0604020202020204" pitchFamily="34" charset="0"/>
                                        <a:ea typeface="Times New Roman" panose="02020603050405020304" pitchFamily="18" charset="0"/>
                                        <a:cs typeface="Arial" panose="020B0604020202020204" pitchFamily="34" charset="0"/>
                                      </a:rPr>
                                      <m:t>assets</m:t>
                                    </m:r>
                                  </m:den>
                                </m:f>
                              </m:oMath>
                            </m:oMathPara>
                          </a14:m>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extLst>
                      <a:ext uri="{0D108BD9-81ED-4DB2-BD59-A6C34878D82A}">
                        <a16:rowId xmlns:a16="http://schemas.microsoft.com/office/drawing/2014/main" val="69102892"/>
                      </a:ext>
                    </a:extLst>
                  </a:tr>
                  <a:tr h="343002">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Includes Debt</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I</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mpact?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ko-KR" sz="1600" kern="0" dirty="0">
                              <a:solidFill>
                                <a:srgbClr val="000000"/>
                              </a:solidFill>
                              <a:effectLst/>
                              <a:latin typeface="Arial" panose="020B0604020202020204" pitchFamily="34" charset="0"/>
                              <a:ea typeface="맑은 고딕" panose="02020603050405020304" pitchFamily="18" charset="0"/>
                              <a:cs typeface="Arial" panose="020B0604020202020204" pitchFamily="34" charset="0"/>
                            </a:rPr>
                            <a:t>예</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ko-KR" sz="1600" kern="0" dirty="0">
                              <a:solidFill>
                                <a:srgbClr val="000000"/>
                              </a:solidFill>
                              <a:effectLst/>
                              <a:latin typeface="Arial" panose="020B0604020202020204" pitchFamily="34" charset="0"/>
                              <a:ea typeface="맑은 고딕" panose="02020603050405020304" pitchFamily="18" charset="0"/>
                              <a:cs typeface="Arial" panose="020B0604020202020204" pitchFamily="34" charset="0"/>
                            </a:rPr>
                            <a:t>아니오</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extLst>
                      <a:ext uri="{0D108BD9-81ED-4DB2-BD59-A6C34878D82A}">
                        <a16:rowId xmlns:a16="http://schemas.microsoft.com/office/drawing/2014/main" val="3912779820"/>
                      </a:ext>
                    </a:extLst>
                  </a:tr>
                  <a:tr h="695804">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It Shows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29845"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Profitability after interest cost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included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0"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Asset return from operations only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excluded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3130127023"/>
                      </a:ext>
                    </a:extLst>
                  </a:tr>
                </a:tbl>
              </a:graphicData>
            </a:graphic>
          </p:graphicFrame>
        </mc:Choice>
        <mc:Fallback xmlns="">
          <p:graphicFrame>
            <p:nvGraphicFramePr>
              <p:cNvPr id="12" name="Table 11">
                <a:extLst>
                  <a:ext uri="{FF2B5EF4-FFF2-40B4-BE49-F238E27FC236}">
                    <a16:creationId xmlns:a16="http://schemas.microsoft.com/office/drawing/2014/main" id="{EE355603-4103-8298-4ECE-FEF092AEC902}"/>
                  </a:ext>
                </a:extLst>
              </p:cNvPr>
              <p:cNvGraphicFramePr>
                <a:graphicFrameLocks noGrp="1"/>
              </p:cNvGraphicFramePr>
              <p:nvPr>
                <p:extLst>
                  <p:ext uri="{D42A27DB-BD31-4B8C-83A1-F6EECF244321}">
                    <p14:modId xmlns:p14="http://schemas.microsoft.com/office/powerpoint/2010/main" val="2239444205"/>
                  </p:ext>
                </p:extLst>
              </p:nvPr>
            </p:nvGraphicFramePr>
            <p:xfrm>
              <a:off x="1216701" y="1195608"/>
              <a:ext cx="9082685" cy="2210782"/>
            </p:xfrm>
            <a:graphic>
              <a:graphicData uri="http://schemas.openxmlformats.org/drawingml/2006/table">
                <a:tbl>
                  <a:tblPr firstRow="1" firstCol="1" bandRow="1"/>
                  <a:tblGrid>
                    <a:gridCol w="2369313">
                      <a:extLst>
                        <a:ext uri="{9D8B030D-6E8A-4147-A177-3AD203B41FA5}">
                          <a16:colId xmlns:a16="http://schemas.microsoft.com/office/drawing/2014/main" val="1610217185"/>
                        </a:ext>
                      </a:extLst>
                    </a:gridCol>
                    <a:gridCol w="3045497">
                      <a:extLst>
                        <a:ext uri="{9D8B030D-6E8A-4147-A177-3AD203B41FA5}">
                          <a16:colId xmlns:a16="http://schemas.microsoft.com/office/drawing/2014/main" val="2989264686"/>
                        </a:ext>
                      </a:extLst>
                    </a:gridCol>
                    <a:gridCol w="3667875">
                      <a:extLst>
                        <a:ext uri="{9D8B030D-6E8A-4147-A177-3AD203B41FA5}">
                          <a16:colId xmlns:a16="http://schemas.microsoft.com/office/drawing/2014/main" val="1421396709"/>
                        </a:ext>
                      </a:extLst>
                    </a:gridCol>
                  </a:tblGrid>
                  <a:tr h="464522">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 (standard)</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tc>
                      <a:txBody>
                        <a:bodyPr/>
                        <a:lstStyle/>
                        <a:p>
                          <a:pPr marL="0" marR="0" algn="ct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De-levered ROA</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4059175274"/>
                      </a:ext>
                    </a:extLst>
                  </a:tr>
                  <a:tr h="707454">
                    <a:tc>
                      <a:txBody>
                        <a:bodyPr/>
                        <a:lstStyle/>
                        <a:p>
                          <a:pPr marL="0" marR="0" algn="ctr">
                            <a:lnSpc>
                              <a:spcPct val="115000"/>
                            </a:lnSpc>
                            <a:spcAft>
                              <a:spcPts val="1000"/>
                            </a:spcAft>
                            <a:buNone/>
                          </a:pP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Formula</a:t>
                          </a:r>
                          <a:endParaRPr lang="en-US" sz="16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endParaRPr lang="en-US"/>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blipFill>
                          <a:blip r:embed="rId3"/>
                          <a:stretch>
                            <a:fillRect l="-77800" t="-67241" r="-120800" b="-154310"/>
                          </a:stretch>
                        </a:blipFill>
                      </a:tcPr>
                    </a:tc>
                    <a:tc>
                      <a:txBody>
                        <a:bodyPr/>
                        <a:lstStyle/>
                        <a:p>
                          <a:endParaRPr lang="en-US"/>
                        </a:p>
                      </a:txBody>
                      <a:tcPr marL="68580" marR="68580" marT="0" marB="0" anchor="ctr">
                        <a:lnL>
                          <a:noFill/>
                        </a:lnL>
                        <a:lnR>
                          <a:noFill/>
                        </a:lnR>
                        <a:lnT w="12700" cap="flat" cmpd="sng" algn="ctr">
                          <a:solidFill>
                            <a:srgbClr val="2E74B5"/>
                          </a:solidFill>
                          <a:prstDash val="solid"/>
                          <a:round/>
                          <a:headEnd type="none" w="med" len="med"/>
                          <a:tailEnd type="none" w="med" len="med"/>
                        </a:lnT>
                        <a:lnB w="12700" cap="flat" cmpd="sng" algn="ctr">
                          <a:solidFill>
                            <a:srgbClr val="2E74B5"/>
                          </a:solidFill>
                          <a:prstDash val="dot"/>
                          <a:round/>
                          <a:headEnd type="none" w="med" len="med"/>
                          <a:tailEnd type="none" w="med" len="med"/>
                        </a:lnB>
                        <a:blipFill>
                          <a:blip r:embed="rId3"/>
                          <a:stretch>
                            <a:fillRect l="-147674" t="-67241" r="-332" b="-154310"/>
                          </a:stretch>
                        </a:blipFill>
                      </a:tcPr>
                    </a:tc>
                    <a:extLst>
                      <a:ext uri="{0D108BD9-81ED-4DB2-BD59-A6C34878D82A}">
                        <a16:rowId xmlns:a16="http://schemas.microsoft.com/office/drawing/2014/main" val="69102892"/>
                      </a:ext>
                    </a:extLst>
                  </a:tr>
                  <a:tr h="343002">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Includes Debt</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I</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mpact?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ko-KR" sz="1600" kern="0" dirty="0">
                              <a:solidFill>
                                <a:srgbClr val="000000"/>
                              </a:solidFill>
                              <a:effectLst/>
                              <a:latin typeface="Arial" panose="020B0604020202020204" pitchFamily="34" charset="0"/>
                              <a:ea typeface="맑은 고딕" panose="02020603050405020304" pitchFamily="18" charset="0"/>
                              <a:cs typeface="Arial" panose="020B0604020202020204" pitchFamily="34" charset="0"/>
                            </a:rPr>
                            <a:t>예</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tc>
                      <a:txBody>
                        <a:bodyPr/>
                        <a:lstStyle/>
                        <a:p>
                          <a:pPr marL="0" marR="0" algn="ctr">
                            <a:lnSpc>
                              <a:spcPct val="115000"/>
                            </a:lnSpc>
                            <a:spcAft>
                              <a:spcPts val="1000"/>
                            </a:spcAft>
                            <a:buNone/>
                          </a:pPr>
                          <a:r>
                            <a:rPr lang="ko-KR" sz="1600" kern="0" dirty="0">
                              <a:solidFill>
                                <a:srgbClr val="000000"/>
                              </a:solidFill>
                              <a:effectLst/>
                              <a:latin typeface="Arial" panose="020B0604020202020204" pitchFamily="34" charset="0"/>
                              <a:ea typeface="맑은 고딕" panose="02020603050405020304" pitchFamily="18" charset="0"/>
                              <a:cs typeface="Arial" panose="020B0604020202020204" pitchFamily="34" charset="0"/>
                            </a:rPr>
                            <a:t>아니오</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2700" cap="flat" cmpd="sng" algn="ctr">
                          <a:solidFill>
                            <a:srgbClr val="2E74B5"/>
                          </a:solidFill>
                          <a:prstDash val="dot"/>
                          <a:round/>
                          <a:headEnd type="none" w="med" len="med"/>
                          <a:tailEnd type="none" w="med" len="med"/>
                        </a:lnB>
                        <a:solidFill>
                          <a:srgbClr val="F0F9FF"/>
                        </a:solidFill>
                      </a:tcPr>
                    </a:tc>
                    <a:extLst>
                      <a:ext uri="{0D108BD9-81ED-4DB2-BD59-A6C34878D82A}">
                        <a16:rowId xmlns:a16="http://schemas.microsoft.com/office/drawing/2014/main" val="3912779820"/>
                      </a:ext>
                    </a:extLst>
                  </a:tr>
                  <a:tr h="695804">
                    <a:tc>
                      <a:txBody>
                        <a:bodyPr/>
                        <a:lstStyle/>
                        <a:p>
                          <a:pPr marL="0" marR="0" algn="ct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It Shows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29845"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Profitability after interest cost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included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tc>
                      <a:txBody>
                        <a:bodyPr/>
                        <a:lstStyle/>
                        <a:p>
                          <a:pPr marL="0" marR="0" indent="0">
                            <a:lnSpc>
                              <a:spcPct val="115000"/>
                            </a:lnSpc>
                            <a:spcAft>
                              <a:spcPts val="1000"/>
                            </a:spcAft>
                            <a:buFont typeface="Arial" panose="020B0604020202020204" pitchFamily="34" charset="0"/>
                            <a:buNone/>
                          </a:pP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Asset return from operations only  (financing effects </a:t>
                          </a:r>
                          <a:r>
                            <a:rPr lang="en-US" sz="1600" b="1"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excluded</a:t>
                          </a:r>
                          <a:r>
                            <a:rPr lang="en-US" sz="16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L>
                          <a:noFill/>
                        </a:lnL>
                        <a:lnR>
                          <a:noFill/>
                        </a:lnR>
                        <a:lnT w="12700" cap="flat" cmpd="sng" algn="ctr">
                          <a:solidFill>
                            <a:srgbClr val="2E74B5"/>
                          </a:solidFill>
                          <a:prstDash val="dot"/>
                          <a:round/>
                          <a:headEnd type="none" w="med" len="med"/>
                          <a:tailEnd type="none" w="med" len="med"/>
                        </a:lnT>
                        <a:lnB w="19050" cap="flat" cmpd="sng" algn="ctr">
                          <a:solidFill>
                            <a:srgbClr val="2E74B5"/>
                          </a:solidFill>
                          <a:prstDash val="solid"/>
                          <a:round/>
                          <a:headEnd type="none" w="med" len="med"/>
                          <a:tailEnd type="none" w="med" len="med"/>
                        </a:lnB>
                        <a:solidFill>
                          <a:srgbClr val="F0F9FF"/>
                        </a:solidFill>
                      </a:tcPr>
                    </a:tc>
                    <a:extLst>
                      <a:ext uri="{0D108BD9-81ED-4DB2-BD59-A6C34878D82A}">
                        <a16:rowId xmlns:a16="http://schemas.microsoft.com/office/drawing/2014/main" val="3130127023"/>
                      </a:ext>
                    </a:extLst>
                  </a:tr>
                </a:tbl>
              </a:graphicData>
            </a:graphic>
          </p:graphicFrame>
        </mc:Fallback>
      </mc:AlternateContent>
      <p:sp>
        <p:nvSpPr>
          <p:cNvPr id="13" name="Rectangle 1">
            <a:extLst>
              <a:ext uri="{FF2B5EF4-FFF2-40B4-BE49-F238E27FC236}">
                <a16:creationId xmlns:a16="http://schemas.microsoft.com/office/drawing/2014/main" id="{E3A03E35-07B3-0F4F-AB71-5A7A31454BB0}"/>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a:extLst>
              <a:ext uri="{FF2B5EF4-FFF2-40B4-BE49-F238E27FC236}">
                <a16:creationId xmlns:a16="http://schemas.microsoft.com/office/drawing/2014/main" id="{FFA8BC81-6D59-340E-3CFF-8669B4F65E50}"/>
              </a:ext>
            </a:extLst>
          </p:cNvPr>
          <p:cNvGraphicFramePr>
            <a:graphicFrameLocks noGrp="1"/>
          </p:cNvGraphicFramePr>
          <p:nvPr>
            <p:extLst>
              <p:ext uri="{D42A27DB-BD31-4B8C-83A1-F6EECF244321}">
                <p14:modId xmlns:p14="http://schemas.microsoft.com/office/powerpoint/2010/main" val="2390713629"/>
              </p:ext>
            </p:extLst>
          </p:nvPr>
        </p:nvGraphicFramePr>
        <p:xfrm>
          <a:off x="1194930" y="3975080"/>
          <a:ext cx="5226487" cy="2331283"/>
        </p:xfrm>
        <a:graphic>
          <a:graphicData uri="http://schemas.openxmlformats.org/drawingml/2006/table">
            <a:tbl>
              <a:tblPr firstRow="1" firstCol="1" bandRow="1"/>
              <a:tblGrid>
                <a:gridCol w="2522506">
                  <a:extLst>
                    <a:ext uri="{9D8B030D-6E8A-4147-A177-3AD203B41FA5}">
                      <a16:colId xmlns:a16="http://schemas.microsoft.com/office/drawing/2014/main" val="3825109026"/>
                    </a:ext>
                  </a:extLst>
                </a:gridCol>
                <a:gridCol w="1224958">
                  <a:extLst>
                    <a:ext uri="{9D8B030D-6E8A-4147-A177-3AD203B41FA5}">
                      <a16:colId xmlns:a16="http://schemas.microsoft.com/office/drawing/2014/main" val="1067546869"/>
                    </a:ext>
                  </a:extLst>
                </a:gridCol>
                <a:gridCol w="1479023">
                  <a:extLst>
                    <a:ext uri="{9D8B030D-6E8A-4147-A177-3AD203B41FA5}">
                      <a16:colId xmlns:a16="http://schemas.microsoft.com/office/drawing/2014/main" val="2331519163"/>
                    </a:ext>
                  </a:extLst>
                </a:gridCol>
              </a:tblGrid>
              <a:tr h="280531">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debt</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debt</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extLst>
                  <a:ext uri="{0D108BD9-81ED-4DB2-BD59-A6C34878D82A}">
                    <a16:rowId xmlns:a16="http://schemas.microsoft.com/office/drawing/2014/main" val="814787923"/>
                  </a:ext>
                </a:extLst>
              </a:tr>
              <a:tr h="587172">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Pretax, pre-interest income</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2028532703"/>
                  </a:ext>
                </a:extLst>
              </a:tr>
              <a:tr h="292716">
                <a:tc>
                  <a:txBody>
                    <a:bodyPr/>
                    <a:lstStyle/>
                    <a:p>
                      <a:pPr marL="0" marR="0">
                        <a:lnSpc>
                          <a:spcPct val="115000"/>
                        </a:lnSpc>
                        <a:spcAft>
                          <a:spcPts val="1000"/>
                        </a:spcAft>
                        <a:buNone/>
                        <a:tabLst>
                          <a:tab pos="139700" algn="l"/>
                        </a:tabLst>
                      </a:pP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Interest expense</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469936329"/>
                  </a:ext>
                </a:extLst>
              </a:tr>
              <a:tr h="292716">
                <a:tc>
                  <a:txBody>
                    <a:bodyPr/>
                    <a:lstStyle/>
                    <a:p>
                      <a:pPr marL="0" marR="0">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Pretax income</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F2"/>
                    </a:solidFill>
                  </a:tcPr>
                </a:tc>
                <a:extLst>
                  <a:ext uri="{0D108BD9-81ED-4DB2-BD59-A6C34878D82A}">
                    <a16:rowId xmlns:a16="http://schemas.microsoft.com/office/drawing/2014/main" val="1848138687"/>
                  </a:ext>
                </a:extLst>
              </a:tr>
              <a:tr h="292716">
                <a:tc>
                  <a:txBody>
                    <a:bodyPr/>
                    <a:lstStyle/>
                    <a:p>
                      <a:pPr marL="0" marR="0">
                        <a:lnSpc>
                          <a:spcPct val="115000"/>
                        </a:lnSpc>
                        <a:spcAft>
                          <a:spcPts val="1000"/>
                        </a:spcAft>
                        <a:buNone/>
                      </a:pP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Taxes (35%)</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a:t>
                      </a:r>
                      <a:r>
                        <a:rPr lang="en-US" sz="1600" kern="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87.5</a:t>
                      </a:r>
                      <a:r>
                        <a:rPr lang="en-US" sz="1600" kern="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E74B5"/>
                      </a:solidFill>
                      <a:prstDash val="dot"/>
                      <a:round/>
                      <a:headEnd type="none" w="med" len="med"/>
                      <a:tailEnd type="none" w="med" len="med"/>
                    </a:lnB>
                    <a:solidFill>
                      <a:srgbClr val="FEF2F2"/>
                    </a:solidFill>
                  </a:tcPr>
                </a:tc>
                <a:extLst>
                  <a:ext uri="{0D108BD9-81ED-4DB2-BD59-A6C34878D82A}">
                    <a16:rowId xmlns:a16="http://schemas.microsoft.com/office/drawing/2014/main" val="1653027707"/>
                  </a:ext>
                </a:extLst>
              </a:tr>
              <a:tr h="292716">
                <a:tc>
                  <a:txBody>
                    <a:bodyPr/>
                    <a:lstStyle/>
                    <a:p>
                      <a:pPr marL="0" marR="0">
                        <a:lnSpc>
                          <a:spcPct val="115000"/>
                        </a:lnSpc>
                        <a:spcAft>
                          <a:spcPts val="1000"/>
                        </a:spcAft>
                        <a:buNone/>
                      </a:pPr>
                      <a:r>
                        <a:rPr lang="en-US" sz="16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Net income</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dot"/>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a:t>
                      </a:r>
                      <a:endParaRPr lang="en-US" sz="1400" kern="10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dot"/>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162.5</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2E74B5"/>
                      </a:solidFill>
                      <a:prstDash val="dot"/>
                      <a:round/>
                      <a:headEnd type="none" w="med" len="med"/>
                      <a:tailEnd type="none" w="med" len="med"/>
                    </a:lnT>
                    <a:lnB w="12700" cap="flat" cmpd="sng" algn="ctr">
                      <a:solidFill>
                        <a:srgbClr val="2E74B5"/>
                      </a:solidFill>
                      <a:prstDash val="solid"/>
                      <a:round/>
                      <a:headEnd type="none" w="med" len="med"/>
                      <a:tailEnd type="none" w="med" len="med"/>
                    </a:lnB>
                    <a:solidFill>
                      <a:srgbClr val="FEF2F2"/>
                    </a:solidFill>
                  </a:tcPr>
                </a:tc>
                <a:extLst>
                  <a:ext uri="{0D108BD9-81ED-4DB2-BD59-A6C34878D82A}">
                    <a16:rowId xmlns:a16="http://schemas.microsoft.com/office/drawing/2014/main" val="4283921719"/>
                  </a:ext>
                </a:extLst>
              </a:tr>
              <a:tr h="292716">
                <a:tc>
                  <a:txBody>
                    <a:bodyPr/>
                    <a:lstStyle/>
                    <a:p>
                      <a:pPr marL="0" marR="0">
                        <a:lnSpc>
                          <a:spcPct val="115000"/>
                        </a:lnSpc>
                        <a:spcAft>
                          <a:spcPts val="1000"/>
                        </a:spcAft>
                        <a:buNone/>
                        <a:tabLst>
                          <a:tab pos="241300" algn="l"/>
                        </a:tabLst>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De-levered Net Income</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28575" cap="flat" cmpd="dbl"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28575" cap="flat" cmpd="dbl" algn="ctr">
                      <a:solidFill>
                        <a:srgbClr val="2E74B5"/>
                      </a:solidFill>
                      <a:prstDash val="solid"/>
                      <a:round/>
                      <a:headEnd type="none" w="med" len="med"/>
                      <a:tailEnd type="none" w="med" len="med"/>
                    </a:lnB>
                    <a:solidFill>
                      <a:srgbClr val="FEF2F2"/>
                    </a:solidFill>
                  </a:tcPr>
                </a:tc>
                <a:tc>
                  <a:txBody>
                    <a:bodyPr/>
                    <a:lstStyle/>
                    <a:p>
                      <a:pPr marL="0" marR="0" algn="r">
                        <a:lnSpc>
                          <a:spcPct val="115000"/>
                        </a:lnSpc>
                        <a:spcAft>
                          <a:spcPts val="1000"/>
                        </a:spcAft>
                        <a:buNone/>
                      </a:pP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a:t>
                      </a:r>
                      <a:r>
                        <a:rPr lang="en-US" sz="1600" b="1" kern="0" baseline="30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a:t>
                      </a:r>
                      <a:r>
                        <a:rPr lang="en-US"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2E74B5"/>
                      </a:solidFill>
                      <a:prstDash val="solid"/>
                      <a:round/>
                      <a:headEnd type="none" w="med" len="med"/>
                      <a:tailEnd type="none" w="med" len="med"/>
                    </a:lnT>
                    <a:lnB w="28575" cap="flat" cmpd="dbl" algn="ctr">
                      <a:solidFill>
                        <a:srgbClr val="2E74B5"/>
                      </a:solidFill>
                      <a:prstDash val="solid"/>
                      <a:round/>
                      <a:headEnd type="none" w="med" len="med"/>
                      <a:tailEnd type="none" w="med" len="med"/>
                    </a:lnB>
                    <a:solidFill>
                      <a:srgbClr val="FEF2F2"/>
                    </a:solidFill>
                  </a:tcPr>
                </a:tc>
                <a:extLst>
                  <a:ext uri="{0D108BD9-81ED-4DB2-BD59-A6C34878D82A}">
                    <a16:rowId xmlns:a16="http://schemas.microsoft.com/office/drawing/2014/main" val="3899013741"/>
                  </a:ext>
                </a:extLst>
              </a:tr>
            </a:tbl>
          </a:graphicData>
        </a:graphic>
      </p:graphicFrame>
      <p:grpSp>
        <p:nvGrpSpPr>
          <p:cNvPr id="16" name="Group 1">
            <a:extLst>
              <a:ext uri="{FF2B5EF4-FFF2-40B4-BE49-F238E27FC236}">
                <a16:creationId xmlns:a16="http://schemas.microsoft.com/office/drawing/2014/main" id="{3D3ED566-A87D-46C5-379F-2D1111C285A6}"/>
              </a:ext>
            </a:extLst>
          </p:cNvPr>
          <p:cNvGrpSpPr>
            <a:grpSpLocks/>
          </p:cNvGrpSpPr>
          <p:nvPr/>
        </p:nvGrpSpPr>
        <p:grpSpPr bwMode="auto">
          <a:xfrm>
            <a:off x="7378262" y="3740468"/>
            <a:ext cx="2942896" cy="2834332"/>
            <a:chOff x="-1039" y="446"/>
            <a:chExt cx="19177" cy="17817"/>
          </a:xfrm>
        </p:grpSpPr>
        <p:pic>
          <p:nvPicPr>
            <p:cNvPr id="434040092" name="Picture 1" descr="A screenshot of a computer  AI-generated content may be incorrect.">
              <a:extLst>
                <a:ext uri="{FF2B5EF4-FFF2-40B4-BE49-F238E27FC236}">
                  <a16:creationId xmlns:a16="http://schemas.microsoft.com/office/drawing/2014/main" id="{15FD6670-5D45-0141-0FF2-C3D74E017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 y="9380"/>
              <a:ext cx="19170" cy="8883"/>
            </a:xfrm>
            <a:prstGeom prst="rect">
              <a:avLst/>
            </a:prstGeom>
            <a:noFill/>
            <a:extLst>
              <a:ext uri="{909E8E84-426E-40DD-AFC4-6F175D3DCCD1}">
                <a14:hiddenFill xmlns:a14="http://schemas.microsoft.com/office/drawing/2010/main">
                  <a:solidFill>
                    <a:srgbClr val="FFFFFF"/>
                  </a:solidFill>
                </a14:hiddenFill>
              </a:ext>
            </a:extLst>
          </p:spPr>
        </p:pic>
        <p:pic>
          <p:nvPicPr>
            <p:cNvPr id="361278184" name="Picture 1" descr="A screenshot of a computer screen  AI-generated content may be incorrect.">
              <a:extLst>
                <a:ext uri="{FF2B5EF4-FFF2-40B4-BE49-F238E27FC236}">
                  <a16:creationId xmlns:a16="http://schemas.microsoft.com/office/drawing/2014/main" id="{5421D082-F835-346B-1996-67E34FAD5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 y="446"/>
              <a:ext cx="19177" cy="893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6">
            <a:extLst>
              <a:ext uri="{FF2B5EF4-FFF2-40B4-BE49-F238E27FC236}">
                <a16:creationId xmlns:a16="http://schemas.microsoft.com/office/drawing/2014/main" id="{FD52EDA1-0594-810A-CF4F-D4BFF16DF7AF}"/>
              </a:ext>
            </a:extLst>
          </p:cNvPr>
          <p:cNvSpPr>
            <a:spLocks noChangeArrowheads="1"/>
          </p:cNvSpPr>
          <p:nvPr/>
        </p:nvSpPr>
        <p:spPr bwMode="auto">
          <a:xfrm>
            <a:off x="1161120" y="6369424"/>
            <a:ext cx="88707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1300" algn="l"/>
              </a:tabLst>
              <a:defRPr>
                <a:solidFill>
                  <a:schemeClr val="tx1"/>
                </a:solidFill>
                <a:latin typeface="Arial" panose="020B0604020202020204" pitchFamily="34" charset="0"/>
              </a:defRPr>
            </a:lvl1pPr>
            <a:lvl2pPr eaLnBrk="0" fontAlgn="base" hangingPunct="0">
              <a:spcBef>
                <a:spcPct val="0"/>
              </a:spcBef>
              <a:spcAft>
                <a:spcPct val="0"/>
              </a:spcAft>
              <a:tabLst>
                <a:tab pos="241300" algn="l"/>
              </a:tabLst>
              <a:defRPr>
                <a:solidFill>
                  <a:schemeClr val="tx1"/>
                </a:solidFill>
                <a:latin typeface="Arial" panose="020B0604020202020204" pitchFamily="34" charset="0"/>
              </a:defRPr>
            </a:lvl2pPr>
            <a:lvl3pPr eaLnBrk="0" fontAlgn="base" hangingPunct="0">
              <a:spcBef>
                <a:spcPct val="0"/>
              </a:spcBef>
              <a:spcAft>
                <a:spcPct val="0"/>
              </a:spcAft>
              <a:tabLst>
                <a:tab pos="241300" algn="l"/>
              </a:tabLst>
              <a:defRPr>
                <a:solidFill>
                  <a:schemeClr val="tx1"/>
                </a:solidFill>
                <a:latin typeface="Arial" panose="020B0604020202020204" pitchFamily="34" charset="0"/>
              </a:defRPr>
            </a:lvl3pPr>
            <a:lvl4pPr eaLnBrk="0" fontAlgn="base" hangingPunct="0">
              <a:spcBef>
                <a:spcPct val="0"/>
              </a:spcBef>
              <a:spcAft>
                <a:spcPct val="0"/>
              </a:spcAft>
              <a:tabLst>
                <a:tab pos="241300" algn="l"/>
              </a:tabLst>
              <a:defRPr>
                <a:solidFill>
                  <a:schemeClr val="tx1"/>
                </a:solidFill>
                <a:latin typeface="Arial" panose="020B0604020202020204" pitchFamily="34" charset="0"/>
              </a:defRPr>
            </a:lvl4pPr>
            <a:lvl5pPr eaLnBrk="0" fontAlgn="base" hangingPunct="0">
              <a:spcBef>
                <a:spcPct val="0"/>
              </a:spcBef>
              <a:spcAft>
                <a:spcPct val="0"/>
              </a:spcAft>
              <a:tabLst>
                <a:tab pos="241300" algn="l"/>
              </a:tabLst>
              <a:defRPr>
                <a:solidFill>
                  <a:schemeClr val="tx1"/>
                </a:solidFill>
                <a:latin typeface="Arial" panose="020B0604020202020204" pitchFamily="34" charset="0"/>
              </a:defRPr>
            </a:lvl5pPr>
            <a:lvl6pPr eaLnBrk="0" fontAlgn="base" hangingPunct="0">
              <a:spcBef>
                <a:spcPct val="0"/>
              </a:spcBef>
              <a:spcAft>
                <a:spcPct val="0"/>
              </a:spcAft>
              <a:tabLst>
                <a:tab pos="241300" algn="l"/>
              </a:tabLst>
              <a:defRPr>
                <a:solidFill>
                  <a:schemeClr val="tx1"/>
                </a:solidFill>
                <a:latin typeface="Arial" panose="020B0604020202020204" pitchFamily="34" charset="0"/>
              </a:defRPr>
            </a:lvl6pPr>
            <a:lvl7pPr eaLnBrk="0" fontAlgn="base" hangingPunct="0">
              <a:spcBef>
                <a:spcPct val="0"/>
              </a:spcBef>
              <a:spcAft>
                <a:spcPct val="0"/>
              </a:spcAft>
              <a:tabLst>
                <a:tab pos="241300" algn="l"/>
              </a:tabLst>
              <a:defRPr>
                <a:solidFill>
                  <a:schemeClr val="tx1"/>
                </a:solidFill>
                <a:latin typeface="Arial" panose="020B0604020202020204" pitchFamily="34" charset="0"/>
              </a:defRPr>
            </a:lvl7pPr>
            <a:lvl8pPr eaLnBrk="0" fontAlgn="base" hangingPunct="0">
              <a:spcBef>
                <a:spcPct val="0"/>
              </a:spcBef>
              <a:spcAft>
                <a:spcPct val="0"/>
              </a:spcAft>
              <a:tabLst>
                <a:tab pos="241300" algn="l"/>
              </a:tabLst>
              <a:defRPr>
                <a:solidFill>
                  <a:schemeClr val="tx1"/>
                </a:solidFill>
                <a:latin typeface="Arial" panose="020B0604020202020204" pitchFamily="34" charset="0"/>
              </a:defRPr>
            </a:lvl8pPr>
            <a:lvl9pPr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en-US" altLang="ko-KR" sz="1400" b="0" i="0" u="none" strike="noStrike" cap="none" normalizeH="0" baseline="30000" dirty="0">
                <a:ln>
                  <a:noFill/>
                </a:ln>
                <a:solidFill>
                  <a:schemeClr val="tx1"/>
                </a:solidFill>
                <a:effectLst/>
                <a:ea typeface="Malgun Gothic" panose="020B0503020000020004" pitchFamily="34" charset="-127"/>
                <a:cs typeface="Arial" panose="020B0604020202020204" pitchFamily="34" charset="0"/>
              </a:rPr>
              <a:t>a</a:t>
            </a:r>
            <a:r>
              <a:rPr kumimoji="0" lang="en-US" altLang="ko-KR" sz="1400" b="0" i="0" u="none" strike="noStrike" cap="none" normalizeH="0" baseline="0" dirty="0">
                <a:ln>
                  <a:noFill/>
                </a:ln>
                <a:solidFill>
                  <a:schemeClr val="tx1"/>
                </a:solidFill>
                <a:effectLst/>
                <a:ea typeface="Malgun Gothic" panose="020B0503020000020004" pitchFamily="34" charset="-127"/>
                <a:cs typeface="Arial" panose="020B0604020202020204" pitchFamily="34" charset="0"/>
              </a:rPr>
              <a:t> after tax effect : NI+ Interest expense ×(1-Tax rate)=  [162.5 + 50(1 - .35)] = $195</a:t>
            </a:r>
            <a:endParaRPr kumimoji="0" lang="en-US" altLang="ko-KR" sz="2000" b="0" i="0" u="none" strike="noStrike" cap="none" normalizeH="0" baseline="0" dirty="0">
              <a:ln>
                <a:noFill/>
              </a:ln>
              <a:solidFill>
                <a:schemeClr val="tx1"/>
              </a:solidFill>
              <a:effectLst/>
              <a:ea typeface="Malgun Gothic" panose="020B0503020000020004" pitchFamily="34" charset="-127"/>
              <a:cs typeface="Arial" panose="020B0604020202020204" pitchFamily="34" charset="0"/>
            </a:endParaRPr>
          </a:p>
        </p:txBody>
      </p:sp>
      <p:sp>
        <p:nvSpPr>
          <p:cNvPr id="19" name="TextBox 18">
            <a:extLst>
              <a:ext uri="{FF2B5EF4-FFF2-40B4-BE49-F238E27FC236}">
                <a16:creationId xmlns:a16="http://schemas.microsoft.com/office/drawing/2014/main" id="{6758EC1A-6530-DC8B-C1B0-CC04B6F4174F}"/>
              </a:ext>
            </a:extLst>
          </p:cNvPr>
          <p:cNvSpPr txBox="1"/>
          <p:nvPr/>
        </p:nvSpPr>
        <p:spPr>
          <a:xfrm>
            <a:off x="1139348" y="3537022"/>
            <a:ext cx="763576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41300" algn="l"/>
              </a:tabLst>
            </a:pPr>
            <a:r>
              <a:rPr kumimoji="0" lang="en-US" altLang="ko-KR" sz="1800" b="1"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Illustration</a:t>
            </a:r>
            <a:r>
              <a:rPr kumimoji="0" lang="ko-KR" altLang="ko-KR" sz="1800" b="0" i="0" u="none" strike="noStrike" cap="none" normalizeH="0" baseline="0" dirty="0">
                <a:ln>
                  <a:noFill/>
                </a:ln>
                <a:solidFill>
                  <a:schemeClr val="tx1"/>
                </a:solidFill>
                <a:effectLst/>
                <a:latin typeface="Calibri" panose="020F0502020204030204" pitchFamily="34" charset="0"/>
                <a:ea typeface="맑은 고딕" panose="020B0503020000020004" pitchFamily="34" charset="-127"/>
                <a:cs typeface="Calibri" panose="020F0502020204030204" pitchFamily="34" charset="0"/>
              </a:rPr>
              <a:t>: de-levering을 통해 자본구조의 영향을 제거하는 방법</a:t>
            </a:r>
            <a:endParaRPr kumimoji="0" lang="en-US" altLang="ko-KR" sz="18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65914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57CD-C27A-9010-3CFC-8F34E6AFD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36A01-A912-9925-51F3-CBD9D9F03CE7}"/>
              </a:ext>
            </a:extLst>
          </p:cNvPr>
          <p:cNvSpPr>
            <a:spLocks noGrp="1"/>
          </p:cNvSpPr>
          <p:nvPr>
            <p:ph type="title"/>
          </p:nvPr>
        </p:nvSpPr>
        <p:spPr>
          <a:xfrm>
            <a:off x="609600" y="274638"/>
            <a:ext cx="11074400" cy="1143000"/>
          </a:xfrm>
        </p:spPr>
        <p:txBody>
          <a:bodyPr>
            <a:normAutofit/>
          </a:bodyPr>
          <a:lstStyle/>
          <a:p>
            <a:r>
              <a:rPr lang="en-US" dirty="0"/>
              <a:t>Return on Financial Leverage (ROFL)</a:t>
            </a:r>
          </a:p>
        </p:txBody>
      </p:sp>
      <p:sp>
        <p:nvSpPr>
          <p:cNvPr id="3" name="Shape 2">
            <a:extLst>
              <a:ext uri="{FF2B5EF4-FFF2-40B4-BE49-F238E27FC236}">
                <a16:creationId xmlns:a16="http://schemas.microsoft.com/office/drawing/2014/main" id="{B8E51AB0-6CAD-F247-D183-660EE52C1C6C}"/>
              </a:ext>
            </a:extLst>
          </p:cNvPr>
          <p:cNvSpPr/>
          <p:nvPr/>
        </p:nvSpPr>
        <p:spPr>
          <a:xfrm>
            <a:off x="609599" y="1371942"/>
            <a:ext cx="10435123" cy="853440"/>
          </a:xfrm>
          <a:prstGeom prst="rect">
            <a:avLst/>
          </a:prstGeom>
          <a:solidFill>
            <a:srgbClr val="7030A0"/>
          </a:solidFill>
          <a:ln/>
        </p:spPr>
        <p:txBody>
          <a:bodyPr/>
          <a:lstStyle/>
          <a:p>
            <a:endParaRPr lang="en-US" sz="2400"/>
          </a:p>
        </p:txBody>
      </p:sp>
      <p:sp>
        <p:nvSpPr>
          <p:cNvPr id="4" name="Text 3">
            <a:extLst>
              <a:ext uri="{FF2B5EF4-FFF2-40B4-BE49-F238E27FC236}">
                <a16:creationId xmlns:a16="http://schemas.microsoft.com/office/drawing/2014/main" id="{5B7C1EFF-8C2D-3C1E-408B-9BD88DB0AE2F}"/>
              </a:ext>
            </a:extLst>
          </p:cNvPr>
          <p:cNvSpPr/>
          <p:nvPr/>
        </p:nvSpPr>
        <p:spPr>
          <a:xfrm>
            <a:off x="609597" y="1463040"/>
            <a:ext cx="10435125" cy="609600"/>
          </a:xfrm>
          <a:prstGeom prst="rect">
            <a:avLst/>
          </a:prstGeom>
          <a:noFill/>
          <a:ln/>
        </p:spPr>
        <p:txBody>
          <a:bodyPr wrap="square" rtlCol="0" anchor="ctr"/>
          <a:lstStyle/>
          <a:p>
            <a:pPr algn="ctr"/>
            <a:r>
              <a:rPr lang="en-US" sz="3200" b="1" dirty="0">
                <a:solidFill>
                  <a:srgbClr val="FFFFFF"/>
                </a:solidFill>
                <a:latin typeface="Calibri" pitchFamily="34" charset="0"/>
                <a:ea typeface="Calibri" pitchFamily="34" charset="-122"/>
                <a:cs typeface="Calibri" pitchFamily="34" charset="-120"/>
              </a:rPr>
              <a:t>ROFL = ROE − ROA</a:t>
            </a:r>
            <a:endParaRPr lang="en-US" sz="3200" dirty="0"/>
          </a:p>
        </p:txBody>
      </p:sp>
      <p:sp>
        <p:nvSpPr>
          <p:cNvPr id="5" name="Shape 4">
            <a:extLst>
              <a:ext uri="{FF2B5EF4-FFF2-40B4-BE49-F238E27FC236}">
                <a16:creationId xmlns:a16="http://schemas.microsoft.com/office/drawing/2014/main" id="{8EC07D14-70FC-B49C-5B4F-5A81CAAA0880}"/>
              </a:ext>
            </a:extLst>
          </p:cNvPr>
          <p:cNvSpPr/>
          <p:nvPr/>
        </p:nvSpPr>
        <p:spPr>
          <a:xfrm>
            <a:off x="599326" y="2468538"/>
            <a:ext cx="10455667" cy="822960"/>
          </a:xfrm>
          <a:prstGeom prst="rect">
            <a:avLst/>
          </a:prstGeom>
          <a:solidFill>
            <a:srgbClr val="F3E8FF"/>
          </a:solidFill>
          <a:ln w="9525">
            <a:solidFill>
              <a:srgbClr val="7C3AED"/>
            </a:solidFill>
            <a:prstDash val="solid"/>
          </a:ln>
        </p:spPr>
        <p:txBody>
          <a:bodyPr/>
          <a:lstStyle/>
          <a:p>
            <a:endParaRPr lang="en-US" sz="2400"/>
          </a:p>
        </p:txBody>
      </p:sp>
      <p:sp>
        <p:nvSpPr>
          <p:cNvPr id="6" name="Text 5">
            <a:extLst>
              <a:ext uri="{FF2B5EF4-FFF2-40B4-BE49-F238E27FC236}">
                <a16:creationId xmlns:a16="http://schemas.microsoft.com/office/drawing/2014/main" id="{ECC29DE3-FF4B-3938-C6F4-2A346D9DA729}"/>
              </a:ext>
            </a:extLst>
          </p:cNvPr>
          <p:cNvSpPr/>
          <p:nvPr/>
        </p:nvSpPr>
        <p:spPr>
          <a:xfrm>
            <a:off x="853440" y="2651418"/>
            <a:ext cx="9874797" cy="487680"/>
          </a:xfrm>
          <a:prstGeom prst="rect">
            <a:avLst/>
          </a:prstGeom>
          <a:noFill/>
          <a:ln/>
        </p:spPr>
        <p:txBody>
          <a:bodyPr wrap="square" rtlCol="0" anchor="ctr"/>
          <a:lstStyle/>
          <a:p>
            <a:r>
              <a:rPr lang="ko-KR" sz="1867" dirty="0">
                <a:solidFill>
                  <a:srgbClr val="1F2937"/>
                </a:solidFill>
                <a:latin typeface="Calibri" pitchFamily="34" charset="0"/>
                <a:ea typeface="맑은 고딕" pitchFamily="34" charset="-122"/>
                <a:cs typeface="Calibri" pitchFamily="34" charset="-120"/>
              </a:rPr>
              <a:t>ROE 중 얼마가 financial leverage(부채 사용)에서 비롯되었는지를 영업 성과와 구분해 측정함</a:t>
            </a:r>
            <a:endParaRPr lang="en-US" sz="1867" dirty="0"/>
          </a:p>
        </p:txBody>
      </p:sp>
      <p:sp>
        <p:nvSpPr>
          <p:cNvPr id="13" name="Text 6">
            <a:extLst>
              <a:ext uri="{FF2B5EF4-FFF2-40B4-BE49-F238E27FC236}">
                <a16:creationId xmlns:a16="http://schemas.microsoft.com/office/drawing/2014/main" id="{0FEC266F-8621-2751-DBA8-9BA5DE871FA4}"/>
              </a:ext>
            </a:extLst>
          </p:cNvPr>
          <p:cNvSpPr/>
          <p:nvPr/>
        </p:nvSpPr>
        <p:spPr>
          <a:xfrm>
            <a:off x="589052" y="3535680"/>
            <a:ext cx="10455667" cy="487680"/>
          </a:xfrm>
          <a:prstGeom prst="rect">
            <a:avLst/>
          </a:prstGeom>
          <a:noFill/>
          <a:ln/>
        </p:spPr>
        <p:txBody>
          <a:bodyPr wrap="square" rtlCol="0" anchor="ctr"/>
          <a:lstStyle/>
          <a:p>
            <a:r>
              <a:rPr lang="ko-KR" sz="2000" b="1" dirty="0">
                <a:solidFill>
                  <a:srgbClr val="1E3A5F"/>
                </a:solidFill>
                <a:latin typeface="Arial" panose="020B0604020202020204" pitchFamily="34" charset="0"/>
                <a:ea typeface="맑은 고딕" pitchFamily="34" charset="-122"/>
                <a:cs typeface="Arial" panose="020B0604020202020204" pitchFamily="34" charset="0"/>
              </a:rPr>
              <a:t>PepsiCo 2020 사례로 보는 핵심 개념:</a:t>
            </a:r>
            <a:endParaRPr lang="en-US" sz="2000" dirty="0">
              <a:latin typeface="Arial" panose="020B0604020202020204" pitchFamily="34" charset="0"/>
              <a:cs typeface="Arial" panose="020B0604020202020204" pitchFamily="34" charset="0"/>
            </a:endParaRPr>
          </a:p>
        </p:txBody>
      </p:sp>
      <p:sp>
        <p:nvSpPr>
          <p:cNvPr id="14" name="Text 7">
            <a:extLst>
              <a:ext uri="{FF2B5EF4-FFF2-40B4-BE49-F238E27FC236}">
                <a16:creationId xmlns:a16="http://schemas.microsoft.com/office/drawing/2014/main" id="{26919247-9EA1-8624-0F40-F2B4767AC679}"/>
              </a:ext>
            </a:extLst>
          </p:cNvPr>
          <p:cNvSpPr/>
          <p:nvPr/>
        </p:nvSpPr>
        <p:spPr>
          <a:xfrm>
            <a:off x="609600" y="4023360"/>
            <a:ext cx="10455667" cy="1097280"/>
          </a:xfrm>
          <a:prstGeom prst="rect">
            <a:avLst/>
          </a:prstGeom>
          <a:solidFill>
            <a:schemeClr val="bg1">
              <a:lumMod val="95000"/>
            </a:schemeClr>
          </a:solidFill>
          <a:ln w="9525">
            <a:solidFill>
              <a:schemeClr val="tx1"/>
            </a:solidFill>
          </a:ln>
        </p:spPr>
        <p:txBody>
          <a:bodyPr wrap="square" rtlCol="0" anchor="ctr"/>
          <a:lstStyle/>
          <a:p>
            <a:r>
              <a:rPr lang="en-US" sz="1733" b="1" dirty="0">
                <a:solidFill>
                  <a:srgbClr val="1F2937"/>
                </a:solidFill>
                <a:latin typeface="Calibri" pitchFamily="34" charset="0"/>
                <a:ea typeface="Calibri" pitchFamily="34" charset="-122"/>
                <a:cs typeface="Calibri" pitchFamily="34" charset="-120"/>
              </a:rPr>
              <a:t>ROE 	 </a:t>
            </a:r>
            <a:r>
              <a:rPr lang="ko-KR" sz="1733" dirty="0">
                <a:solidFill>
                  <a:srgbClr val="1F2937"/>
                </a:solidFill>
                <a:latin typeface="Calibri" pitchFamily="34" charset="0"/>
                <a:ea typeface="맑은 고딕" pitchFamily="34" charset="-122"/>
                <a:cs typeface="Calibri" pitchFamily="34" charset="-120"/>
              </a:rPr>
              <a:t>	=  50.5%	자금조달 비용 차감 후 수익률 (부채 효과 포함)</a:t>
            </a:r>
            <a:endParaRPr lang="en-US" sz="1733" dirty="0"/>
          </a:p>
          <a:p>
            <a:r>
              <a:rPr lang="en-US" sz="1733" b="1" dirty="0">
                <a:solidFill>
                  <a:srgbClr val="1F2937"/>
                </a:solidFill>
                <a:latin typeface="Calibri" pitchFamily="34" charset="0"/>
                <a:ea typeface="Calibri" pitchFamily="34" charset="-122"/>
                <a:cs typeface="Calibri" pitchFamily="34" charset="-120"/>
              </a:rPr>
              <a:t>ROA 	 </a:t>
            </a:r>
            <a:r>
              <a:rPr lang="ko-KR" sz="1733" dirty="0">
                <a:solidFill>
                  <a:srgbClr val="1F2937"/>
                </a:solidFill>
                <a:latin typeface="Calibri" pitchFamily="34" charset="0"/>
                <a:ea typeface="맑은 고딕" pitchFamily="34" charset="-122"/>
                <a:cs typeface="Calibri" pitchFamily="34" charset="-120"/>
              </a:rPr>
              <a:t>	=    9.5%	자금조달 비용 차감 전 수익률 (부채 효과 제외, 즉 de-levered ROA)</a:t>
            </a:r>
            <a:endParaRPr lang="en-US" sz="1733" dirty="0"/>
          </a:p>
          <a:p>
            <a:r>
              <a:rPr lang="en-US" sz="1733" b="1" dirty="0">
                <a:solidFill>
                  <a:srgbClr val="1F2937"/>
                </a:solidFill>
                <a:latin typeface="Calibri" pitchFamily="34" charset="0"/>
                <a:ea typeface="Calibri" pitchFamily="34" charset="-122"/>
                <a:cs typeface="Calibri" pitchFamily="34" charset="-120"/>
              </a:rPr>
              <a:t>ROFL </a:t>
            </a:r>
            <a:r>
              <a:rPr lang="ko-KR" sz="1733" dirty="0">
                <a:solidFill>
                  <a:srgbClr val="1F2937"/>
                </a:solidFill>
                <a:latin typeface="Calibri" pitchFamily="34" charset="0"/>
                <a:ea typeface="맑은 고딕" pitchFamily="34" charset="-122"/>
                <a:cs typeface="Calibri" pitchFamily="34" charset="-120"/>
              </a:rPr>
              <a:t>	차이 — 주주 수익률에 대한 레버리지의 기여를 보여줌</a:t>
            </a:r>
            <a:endParaRPr lang="en-US" sz="1733" dirty="0"/>
          </a:p>
        </p:txBody>
      </p:sp>
      <p:sp>
        <p:nvSpPr>
          <p:cNvPr id="21" name="Text 8">
            <a:extLst>
              <a:ext uri="{FF2B5EF4-FFF2-40B4-BE49-F238E27FC236}">
                <a16:creationId xmlns:a16="http://schemas.microsoft.com/office/drawing/2014/main" id="{17EC5690-3BBF-26B1-72C0-FE31C835A8B1}"/>
              </a:ext>
            </a:extLst>
          </p:cNvPr>
          <p:cNvSpPr/>
          <p:nvPr/>
        </p:nvSpPr>
        <p:spPr>
          <a:xfrm>
            <a:off x="599326" y="5212080"/>
            <a:ext cx="9692063" cy="426720"/>
          </a:xfrm>
          <a:prstGeom prst="rect">
            <a:avLst/>
          </a:prstGeom>
          <a:noFill/>
          <a:ln/>
        </p:spPr>
        <p:txBody>
          <a:bodyPr wrap="square" rtlCol="0" anchor="ctr"/>
          <a:lstStyle/>
          <a:p>
            <a:r>
              <a:rPr lang="ko-KR" sz="2000" b="1" dirty="0">
                <a:solidFill>
                  <a:srgbClr val="1E3A5F"/>
                </a:solidFill>
                <a:latin typeface="Arial" panose="020B0604020202020204" pitchFamily="34" charset="0"/>
                <a:ea typeface="맑은 고딕" pitchFamily="34" charset="-122"/>
                <a:cs typeface="Arial" panose="020B0604020202020204" pitchFamily="34" charset="0"/>
              </a:rPr>
              <a:t>해석:</a:t>
            </a:r>
            <a:endParaRPr lang="en-US" sz="2000" dirty="0">
              <a:latin typeface="Arial" panose="020B0604020202020204" pitchFamily="34" charset="0"/>
              <a:cs typeface="Arial" panose="020B0604020202020204" pitchFamily="34" charset="0"/>
            </a:endParaRPr>
          </a:p>
        </p:txBody>
      </p:sp>
      <p:sp>
        <p:nvSpPr>
          <p:cNvPr id="22" name="Shape 9">
            <a:extLst>
              <a:ext uri="{FF2B5EF4-FFF2-40B4-BE49-F238E27FC236}">
                <a16:creationId xmlns:a16="http://schemas.microsoft.com/office/drawing/2014/main" id="{324853CE-F4C3-EBCB-1D7A-4C6359084F45}"/>
              </a:ext>
            </a:extLst>
          </p:cNvPr>
          <p:cNvSpPr/>
          <p:nvPr/>
        </p:nvSpPr>
        <p:spPr>
          <a:xfrm>
            <a:off x="609599" y="5669280"/>
            <a:ext cx="3143208" cy="1036320"/>
          </a:xfrm>
          <a:prstGeom prst="rect">
            <a:avLst/>
          </a:prstGeom>
          <a:solidFill>
            <a:srgbClr val="DCFCE7"/>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3" name="Text 10">
            <a:extLst>
              <a:ext uri="{FF2B5EF4-FFF2-40B4-BE49-F238E27FC236}">
                <a16:creationId xmlns:a16="http://schemas.microsoft.com/office/drawing/2014/main" id="{6DF2A340-C04F-73C2-2B49-1F2A5D9FF8FB}"/>
              </a:ext>
            </a:extLst>
          </p:cNvPr>
          <p:cNvSpPr/>
          <p:nvPr/>
        </p:nvSpPr>
        <p:spPr>
          <a:xfrm>
            <a:off x="609599" y="5730240"/>
            <a:ext cx="3143208" cy="426720"/>
          </a:xfrm>
          <a:prstGeom prst="rect">
            <a:avLst/>
          </a:prstGeom>
          <a:noFill/>
          <a:ln/>
        </p:spPr>
        <p:txBody>
          <a:bodyPr wrap="square" rtlCol="0" anchor="ctr"/>
          <a:lstStyle/>
          <a:p>
            <a:pPr algn="ctr"/>
            <a:r>
              <a:rPr lang="en-US" b="1" dirty="0">
                <a:solidFill>
                  <a:srgbClr val="16A34A"/>
                </a:solidFill>
                <a:latin typeface="Arial" panose="020B0604020202020204" pitchFamily="34" charset="0"/>
                <a:ea typeface="Calibri" pitchFamily="34" charset="-122"/>
                <a:cs typeface="Arial" panose="020B0604020202020204" pitchFamily="34" charset="0"/>
              </a:rPr>
              <a:t>Positive ROFL</a:t>
            </a:r>
            <a:endParaRPr lang="en-US" dirty="0">
              <a:latin typeface="Arial" panose="020B0604020202020204" pitchFamily="34" charset="0"/>
              <a:cs typeface="Arial" panose="020B0604020202020204" pitchFamily="34" charset="0"/>
            </a:endParaRPr>
          </a:p>
        </p:txBody>
      </p:sp>
      <p:sp>
        <p:nvSpPr>
          <p:cNvPr id="24" name="Text 11">
            <a:extLst>
              <a:ext uri="{FF2B5EF4-FFF2-40B4-BE49-F238E27FC236}">
                <a16:creationId xmlns:a16="http://schemas.microsoft.com/office/drawing/2014/main" id="{944A9EE2-854A-E820-1656-DD60F8DD1251}"/>
              </a:ext>
            </a:extLst>
          </p:cNvPr>
          <p:cNvSpPr/>
          <p:nvPr/>
        </p:nvSpPr>
        <p:spPr>
          <a:xfrm>
            <a:off x="609599" y="6156960"/>
            <a:ext cx="3143208" cy="487680"/>
          </a:xfrm>
          <a:prstGeom prst="rect">
            <a:avLst/>
          </a:prstGeom>
          <a:noFill/>
          <a:ln/>
        </p:spPr>
        <p:txBody>
          <a:bodyPr wrap="square" rtlCol="0" anchor="ctr"/>
          <a:lstStyle/>
          <a:p>
            <a:pPr algn="ctr"/>
            <a:r>
              <a:rPr lang="ko-KR" sz="1400" dirty="0">
                <a:solidFill>
                  <a:srgbClr val="1F2937"/>
                </a:solidFill>
                <a:latin typeface="Arial" panose="020B0604020202020204" pitchFamily="34" charset="0"/>
                <a:ea typeface="맑은 고딕" pitchFamily="34" charset="-122"/>
                <a:cs typeface="Arial" panose="020B0604020202020204" pitchFamily="34" charset="0"/>
              </a:rPr>
              <a:t>레버리지가 ROE를 높임</a:t>
            </a:r>
            <a:endParaRPr lang="en-US" sz="1400" dirty="0">
              <a:latin typeface="Arial" panose="020B0604020202020204" pitchFamily="34" charset="0"/>
              <a:cs typeface="Arial" panose="020B0604020202020204" pitchFamily="34" charset="0"/>
            </a:endParaRPr>
          </a:p>
          <a:p>
            <a:pPr algn="ctr"/>
            <a:r>
              <a:rPr lang="ko-KR" sz="1400" dirty="0">
                <a:solidFill>
                  <a:srgbClr val="1F2937"/>
                </a:solidFill>
                <a:latin typeface="Arial" panose="020B0604020202020204" pitchFamily="34" charset="0"/>
                <a:ea typeface="맑은 고딕" pitchFamily="34" charset="-122"/>
                <a:cs typeface="Arial" panose="020B0604020202020204" pitchFamily="34" charset="0"/>
              </a:rPr>
              <a:t>부채가 효과적으로 활용됨</a:t>
            </a:r>
            <a:endParaRPr lang="en-US" sz="1400" dirty="0">
              <a:latin typeface="Arial" panose="020B0604020202020204" pitchFamily="34" charset="0"/>
              <a:cs typeface="Arial" panose="020B0604020202020204" pitchFamily="34" charset="0"/>
            </a:endParaRPr>
          </a:p>
        </p:txBody>
      </p:sp>
      <p:sp>
        <p:nvSpPr>
          <p:cNvPr id="25" name="Shape 12">
            <a:extLst>
              <a:ext uri="{FF2B5EF4-FFF2-40B4-BE49-F238E27FC236}">
                <a16:creationId xmlns:a16="http://schemas.microsoft.com/office/drawing/2014/main" id="{718161CB-9D4C-5456-1FCA-30AAA8F0285D}"/>
              </a:ext>
            </a:extLst>
          </p:cNvPr>
          <p:cNvSpPr/>
          <p:nvPr/>
        </p:nvSpPr>
        <p:spPr>
          <a:xfrm>
            <a:off x="4245283" y="5669280"/>
            <a:ext cx="3143208" cy="1036320"/>
          </a:xfrm>
          <a:prstGeom prst="rect">
            <a:avLst/>
          </a:prstGeom>
          <a:solidFill>
            <a:srgbClr val="FEE2E2"/>
          </a:solidFill>
          <a:ln w="9525">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6" name="Text 13">
            <a:extLst>
              <a:ext uri="{FF2B5EF4-FFF2-40B4-BE49-F238E27FC236}">
                <a16:creationId xmlns:a16="http://schemas.microsoft.com/office/drawing/2014/main" id="{5545C586-C3D6-9CDC-174F-5F0D523E3C92}"/>
              </a:ext>
            </a:extLst>
          </p:cNvPr>
          <p:cNvSpPr/>
          <p:nvPr/>
        </p:nvSpPr>
        <p:spPr>
          <a:xfrm>
            <a:off x="4245283" y="5730240"/>
            <a:ext cx="3143208" cy="426720"/>
          </a:xfrm>
          <a:prstGeom prst="rect">
            <a:avLst/>
          </a:prstGeom>
          <a:noFill/>
          <a:ln/>
        </p:spPr>
        <p:txBody>
          <a:bodyPr wrap="square" rtlCol="0" anchor="ctr"/>
          <a:lstStyle/>
          <a:p>
            <a:pPr algn="ctr"/>
            <a:r>
              <a:rPr lang="en-US" b="1" dirty="0">
                <a:solidFill>
                  <a:srgbClr val="DC2626"/>
                </a:solidFill>
                <a:latin typeface="Arial" panose="020B0604020202020204" pitchFamily="34" charset="0"/>
                <a:ea typeface="Calibri" pitchFamily="34" charset="-122"/>
                <a:cs typeface="Arial" panose="020B0604020202020204" pitchFamily="34" charset="0"/>
              </a:rPr>
              <a:t> Negative ROFL</a:t>
            </a:r>
            <a:endParaRPr lang="en-US" dirty="0">
              <a:latin typeface="Arial" panose="020B0604020202020204" pitchFamily="34" charset="0"/>
              <a:cs typeface="Arial" panose="020B0604020202020204" pitchFamily="34" charset="0"/>
            </a:endParaRPr>
          </a:p>
        </p:txBody>
      </p:sp>
      <p:sp>
        <p:nvSpPr>
          <p:cNvPr id="27" name="Text 14">
            <a:extLst>
              <a:ext uri="{FF2B5EF4-FFF2-40B4-BE49-F238E27FC236}">
                <a16:creationId xmlns:a16="http://schemas.microsoft.com/office/drawing/2014/main" id="{A95A13E3-9CBE-7404-2A62-70D30BB3831C}"/>
              </a:ext>
            </a:extLst>
          </p:cNvPr>
          <p:cNvSpPr/>
          <p:nvPr/>
        </p:nvSpPr>
        <p:spPr>
          <a:xfrm>
            <a:off x="4245283" y="6156960"/>
            <a:ext cx="3143208" cy="487680"/>
          </a:xfrm>
          <a:prstGeom prst="rect">
            <a:avLst/>
          </a:prstGeom>
          <a:noFill/>
          <a:ln/>
        </p:spPr>
        <p:txBody>
          <a:bodyPr wrap="square" rtlCol="0" anchor="ctr"/>
          <a:lstStyle/>
          <a:p>
            <a:pPr algn="ctr"/>
            <a:r>
              <a:rPr lang="ko-KR" sz="1400" dirty="0">
                <a:solidFill>
                  <a:srgbClr val="1F2937"/>
                </a:solidFill>
                <a:latin typeface="Arial" panose="020B0604020202020204" pitchFamily="34" charset="0"/>
                <a:ea typeface="맑은 고딕" pitchFamily="34" charset="-122"/>
                <a:cs typeface="Arial" panose="020B0604020202020204" pitchFamily="34" charset="0"/>
              </a:rPr>
              <a:t>레버리지가 ROE를 낮춤</a:t>
            </a:r>
            <a:endParaRPr lang="en-US" sz="1400" dirty="0">
              <a:latin typeface="Arial" panose="020B0604020202020204" pitchFamily="34" charset="0"/>
              <a:cs typeface="Arial" panose="020B0604020202020204" pitchFamily="34" charset="0"/>
            </a:endParaRPr>
          </a:p>
          <a:p>
            <a:pPr algn="ctr"/>
            <a:r>
              <a:rPr lang="ko-KR" sz="1400" dirty="0">
                <a:solidFill>
                  <a:srgbClr val="1F2937"/>
                </a:solidFill>
                <a:latin typeface="Arial" panose="020B0604020202020204" pitchFamily="34" charset="0"/>
                <a:ea typeface="맑은 고딕" pitchFamily="34" charset="-122"/>
                <a:cs typeface="Arial" panose="020B0604020202020204" pitchFamily="34" charset="0"/>
              </a:rPr>
              <a:t>부채 비용이 편익을 초과함</a:t>
            </a:r>
            <a:endParaRPr lang="en-US" sz="1400" dirty="0">
              <a:latin typeface="Arial" panose="020B0604020202020204" pitchFamily="34" charset="0"/>
              <a:cs typeface="Arial" panose="020B0604020202020204" pitchFamily="34" charset="0"/>
            </a:endParaRPr>
          </a:p>
        </p:txBody>
      </p:sp>
      <p:sp>
        <p:nvSpPr>
          <p:cNvPr id="28" name="Shape 15">
            <a:extLst>
              <a:ext uri="{FF2B5EF4-FFF2-40B4-BE49-F238E27FC236}">
                <a16:creationId xmlns:a16="http://schemas.microsoft.com/office/drawing/2014/main" id="{9098E16C-E1E3-C60B-3C22-58AC568FB19B}"/>
              </a:ext>
            </a:extLst>
          </p:cNvPr>
          <p:cNvSpPr/>
          <p:nvPr/>
        </p:nvSpPr>
        <p:spPr>
          <a:xfrm>
            <a:off x="7901515" y="5669280"/>
            <a:ext cx="3143208" cy="1036320"/>
          </a:xfrm>
          <a:prstGeom prst="rect">
            <a:avLst/>
          </a:prstGeom>
          <a:solidFill>
            <a:srgbClr val="FEF3C7"/>
          </a:solidFill>
          <a:ln w="9525">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9" name="Text 16">
            <a:extLst>
              <a:ext uri="{FF2B5EF4-FFF2-40B4-BE49-F238E27FC236}">
                <a16:creationId xmlns:a16="http://schemas.microsoft.com/office/drawing/2014/main" id="{5732C0AD-2EF0-0C1E-C846-DDF10A473189}"/>
              </a:ext>
            </a:extLst>
          </p:cNvPr>
          <p:cNvSpPr/>
          <p:nvPr/>
        </p:nvSpPr>
        <p:spPr>
          <a:xfrm>
            <a:off x="7901515" y="5730240"/>
            <a:ext cx="3143208" cy="426720"/>
          </a:xfrm>
          <a:prstGeom prst="rect">
            <a:avLst/>
          </a:prstGeom>
          <a:noFill/>
          <a:ln/>
        </p:spPr>
        <p:txBody>
          <a:bodyPr wrap="square" rtlCol="0" anchor="ctr"/>
          <a:lstStyle/>
          <a:p>
            <a:pPr algn="ctr"/>
            <a:r>
              <a:rPr lang="en-US" b="1" dirty="0">
                <a:solidFill>
                  <a:srgbClr val="F97316"/>
                </a:solidFill>
                <a:latin typeface="Arial" panose="020B0604020202020204" pitchFamily="34" charset="0"/>
                <a:ea typeface="Calibri" pitchFamily="34" charset="-122"/>
                <a:cs typeface="Arial" panose="020B0604020202020204" pitchFamily="34" charset="0"/>
              </a:rPr>
              <a:t> Higher ROFL</a:t>
            </a:r>
            <a:endParaRPr lang="en-US" dirty="0">
              <a:latin typeface="Arial" panose="020B0604020202020204" pitchFamily="34" charset="0"/>
              <a:cs typeface="Arial" panose="020B0604020202020204" pitchFamily="34" charset="0"/>
            </a:endParaRPr>
          </a:p>
        </p:txBody>
      </p:sp>
      <p:sp>
        <p:nvSpPr>
          <p:cNvPr id="30" name="Text 17">
            <a:extLst>
              <a:ext uri="{FF2B5EF4-FFF2-40B4-BE49-F238E27FC236}">
                <a16:creationId xmlns:a16="http://schemas.microsoft.com/office/drawing/2014/main" id="{E7A87C24-FF0D-FC81-95F4-879C9F165CAE}"/>
              </a:ext>
            </a:extLst>
          </p:cNvPr>
          <p:cNvSpPr/>
          <p:nvPr/>
        </p:nvSpPr>
        <p:spPr>
          <a:xfrm>
            <a:off x="7901515" y="6156960"/>
            <a:ext cx="3143208" cy="487680"/>
          </a:xfrm>
          <a:prstGeom prst="rect">
            <a:avLst/>
          </a:prstGeom>
          <a:noFill/>
          <a:ln/>
        </p:spPr>
        <p:txBody>
          <a:bodyPr wrap="square" rtlCol="0" anchor="ctr"/>
          <a:lstStyle/>
          <a:p>
            <a:pPr algn="ctr"/>
            <a:r>
              <a:rPr lang="ko-KR" sz="1400" dirty="0">
                <a:solidFill>
                  <a:srgbClr val="1F2937"/>
                </a:solidFill>
                <a:latin typeface="Arial" panose="020B0604020202020204" pitchFamily="34" charset="0"/>
                <a:ea typeface="맑은 고딕" pitchFamily="34" charset="-122"/>
                <a:cs typeface="Arial" panose="020B0604020202020204" pitchFamily="34" charset="0"/>
              </a:rPr>
              <a:t>= 위험도 상승</a:t>
            </a:r>
            <a:endParaRPr lang="en-US" sz="1400" dirty="0">
              <a:latin typeface="Arial" panose="020B0604020202020204" pitchFamily="34" charset="0"/>
              <a:cs typeface="Arial" panose="020B0604020202020204" pitchFamily="34" charset="0"/>
            </a:endParaRPr>
          </a:p>
          <a:p>
            <a:pPr algn="ctr"/>
            <a:r>
              <a:rPr lang="ko-KR" sz="1400" dirty="0">
                <a:solidFill>
                  <a:srgbClr val="1F2937"/>
                </a:solidFill>
                <a:latin typeface="Arial" panose="020B0604020202020204" pitchFamily="34" charset="0"/>
                <a:ea typeface="맑은 고딕" pitchFamily="34" charset="-122"/>
                <a:cs typeface="Arial" panose="020B0604020202020204" pitchFamily="34" charset="0"/>
              </a:rPr>
              <a:t>이익과 손실을 모두 증폭시킴</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9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B340-90A2-44D6-B706-9980EF905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86CCA-C853-A66B-E86A-054CAF16BB92}"/>
              </a:ext>
            </a:extLst>
          </p:cNvPr>
          <p:cNvSpPr>
            <a:spLocks noGrp="1"/>
          </p:cNvSpPr>
          <p:nvPr>
            <p:ph type="title"/>
          </p:nvPr>
        </p:nvSpPr>
        <p:spPr>
          <a:xfrm>
            <a:off x="609600" y="24260"/>
            <a:ext cx="11074400" cy="1143000"/>
          </a:xfrm>
        </p:spPr>
        <p:txBody>
          <a:bodyPr>
            <a:normAutofit fontScale="90000"/>
          </a:bodyPr>
          <a:lstStyle/>
          <a:p>
            <a:r>
              <a:rPr lang="en-US" dirty="0"/>
              <a:t>Trade-Off Between Profit Margin &amp; Asset Turnover</a:t>
            </a:r>
          </a:p>
        </p:txBody>
      </p:sp>
      <p:sp>
        <p:nvSpPr>
          <p:cNvPr id="3" name="Shape 2">
            <a:extLst>
              <a:ext uri="{FF2B5EF4-FFF2-40B4-BE49-F238E27FC236}">
                <a16:creationId xmlns:a16="http://schemas.microsoft.com/office/drawing/2014/main" id="{118F7A5A-5CB1-0624-D120-F46714BC6767}"/>
              </a:ext>
            </a:extLst>
          </p:cNvPr>
          <p:cNvSpPr/>
          <p:nvPr/>
        </p:nvSpPr>
        <p:spPr>
          <a:xfrm>
            <a:off x="609600" y="1109035"/>
            <a:ext cx="10972800" cy="663934"/>
          </a:xfrm>
          <a:prstGeom prst="rect">
            <a:avLst/>
          </a:prstGeom>
          <a:solidFill>
            <a:srgbClr val="1E3A5F"/>
          </a:solidFill>
          <a:ln/>
        </p:spPr>
        <p:txBody>
          <a:bodyPr/>
          <a:lstStyle/>
          <a:p>
            <a:endParaRPr lang="en-US" sz="2000">
              <a:latin typeface="Arial" panose="020B0604020202020204" pitchFamily="34" charset="0"/>
              <a:cs typeface="Arial" panose="020B0604020202020204" pitchFamily="34" charset="0"/>
            </a:endParaRPr>
          </a:p>
        </p:txBody>
      </p:sp>
      <p:sp>
        <p:nvSpPr>
          <p:cNvPr id="4" name="Text 3">
            <a:extLst>
              <a:ext uri="{FF2B5EF4-FFF2-40B4-BE49-F238E27FC236}">
                <a16:creationId xmlns:a16="http://schemas.microsoft.com/office/drawing/2014/main" id="{DD01CCAB-C454-9331-668D-094DF9834190}"/>
              </a:ext>
            </a:extLst>
          </p:cNvPr>
          <p:cNvSpPr/>
          <p:nvPr/>
        </p:nvSpPr>
        <p:spPr>
          <a:xfrm>
            <a:off x="609600" y="1141430"/>
            <a:ext cx="10972800" cy="609600"/>
          </a:xfrm>
          <a:prstGeom prst="rect">
            <a:avLst/>
          </a:prstGeom>
          <a:noFill/>
          <a:ln/>
        </p:spPr>
        <p:txBody>
          <a:bodyPr wrap="square" rtlCol="0" anchor="ctr"/>
          <a:lstStyle/>
          <a:p>
            <a:pPr algn="ctr"/>
            <a:r>
              <a:rPr lang="en-US" sz="2800" b="1" dirty="0">
                <a:solidFill>
                  <a:srgbClr val="FFFFFF"/>
                </a:solidFill>
                <a:latin typeface="Arial" panose="020B0604020202020204" pitchFamily="34" charset="0"/>
                <a:ea typeface="Calibri" pitchFamily="34" charset="-122"/>
                <a:cs typeface="Arial" panose="020B0604020202020204" pitchFamily="34" charset="0"/>
              </a:rPr>
              <a:t> </a:t>
            </a:r>
            <a:r>
              <a:rPr lang="en-US" sz="2400" dirty="0">
                <a:solidFill>
                  <a:srgbClr val="FFFFFF"/>
                </a:solidFill>
                <a:latin typeface="Arial" panose="020B0604020202020204" pitchFamily="34" charset="0"/>
                <a:ea typeface="Calibri" pitchFamily="34" charset="-122"/>
                <a:cs typeface="Arial" panose="020B0604020202020204" pitchFamily="34" charset="0"/>
              </a:rPr>
              <a:t>ROA = Profit Margin (Profitability) X Asset Turnover (Efficiency)</a:t>
            </a:r>
            <a:endParaRPr lang="en-US" sz="2000" dirty="0">
              <a:solidFill>
                <a:srgbClr val="FFFFFF"/>
              </a:solidFill>
              <a:latin typeface="Arial" panose="020B0604020202020204" pitchFamily="34" charset="0"/>
              <a:ea typeface="Calibri" pitchFamily="34" charset="-122"/>
              <a:cs typeface="Arial" panose="020B0604020202020204" pitchFamily="34" charset="0"/>
            </a:endParaRPr>
          </a:p>
        </p:txBody>
      </p:sp>
      <p:grpSp>
        <p:nvGrpSpPr>
          <p:cNvPr id="17" name="Group 16">
            <a:extLst>
              <a:ext uri="{FF2B5EF4-FFF2-40B4-BE49-F238E27FC236}">
                <a16:creationId xmlns:a16="http://schemas.microsoft.com/office/drawing/2014/main" id="{28C797BD-8405-200D-0901-52CF0A426053}"/>
              </a:ext>
            </a:extLst>
          </p:cNvPr>
          <p:cNvGrpSpPr/>
          <p:nvPr/>
        </p:nvGrpSpPr>
        <p:grpSpPr>
          <a:xfrm>
            <a:off x="609600" y="1937111"/>
            <a:ext cx="4980689" cy="4568792"/>
            <a:chOff x="5897518" y="2288156"/>
            <a:chExt cx="5565344" cy="3350643"/>
          </a:xfrm>
        </p:grpSpPr>
        <p:pic>
          <p:nvPicPr>
            <p:cNvPr id="12" name="Picture 11" descr="A graph with red dots and blue lines  AI-generated content may be incorrect.">
              <a:extLst>
                <a:ext uri="{FF2B5EF4-FFF2-40B4-BE49-F238E27FC236}">
                  <a16:creationId xmlns:a16="http://schemas.microsoft.com/office/drawing/2014/main" id="{3AE48A96-8521-FDC0-FDA7-A85EBE3BA233}"/>
                </a:ext>
              </a:extLst>
            </p:cNvPr>
            <p:cNvPicPr>
              <a:picLocks noChangeAspect="1"/>
            </p:cNvPicPr>
            <p:nvPr/>
          </p:nvPicPr>
          <p:blipFill>
            <a:blip r:embed="rId3"/>
            <a:stretch>
              <a:fillRect/>
            </a:stretch>
          </p:blipFill>
          <p:spPr>
            <a:xfrm>
              <a:off x="5897518" y="2288156"/>
              <a:ext cx="5565344" cy="3350643"/>
            </a:xfrm>
            <a:prstGeom prst="rect">
              <a:avLst/>
            </a:prstGeom>
          </p:spPr>
        </p:pic>
        <p:sp>
          <p:nvSpPr>
            <p:cNvPr id="14" name="Rectangle 13">
              <a:extLst>
                <a:ext uri="{FF2B5EF4-FFF2-40B4-BE49-F238E27FC236}">
                  <a16:creationId xmlns:a16="http://schemas.microsoft.com/office/drawing/2014/main" id="{E5D92945-5DAF-8506-B296-0414C6A3ABA7}"/>
                </a:ext>
              </a:extLst>
            </p:cNvPr>
            <p:cNvSpPr/>
            <p:nvPr/>
          </p:nvSpPr>
          <p:spPr>
            <a:xfrm>
              <a:off x="7488366" y="2911398"/>
              <a:ext cx="347345" cy="17335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5170479E-A5DA-3A3F-3629-DE8E188A2734}"/>
                </a:ext>
              </a:extLst>
            </p:cNvPr>
            <p:cNvSpPr/>
            <p:nvPr/>
          </p:nvSpPr>
          <p:spPr>
            <a:xfrm>
              <a:off x="10425999" y="4787490"/>
              <a:ext cx="452208" cy="17335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 name="Shape 10">
            <a:extLst>
              <a:ext uri="{FF2B5EF4-FFF2-40B4-BE49-F238E27FC236}">
                <a16:creationId xmlns:a16="http://schemas.microsoft.com/office/drawing/2014/main" id="{57565FB7-F81A-2B51-216E-C08A8AF81520}"/>
              </a:ext>
            </a:extLst>
          </p:cNvPr>
          <p:cNvSpPr/>
          <p:nvPr/>
        </p:nvSpPr>
        <p:spPr>
          <a:xfrm>
            <a:off x="5792039" y="1937110"/>
            <a:ext cx="5790361" cy="4568793"/>
          </a:xfrm>
          <a:prstGeom prst="rect">
            <a:avLst/>
          </a:prstGeom>
          <a:solidFill>
            <a:srgbClr val="F0FDF4"/>
          </a:solidFill>
          <a:ln w="9525">
            <a:solidFill>
              <a:srgbClr val="16A34A"/>
            </a:solidFill>
            <a:prstDash val="solid"/>
          </a:ln>
        </p:spPr>
        <p:txBody>
          <a:bodyPr/>
          <a:lstStyle/>
          <a:p>
            <a:endParaRPr lang="en-US" sz="2400"/>
          </a:p>
        </p:txBody>
      </p:sp>
      <p:sp>
        <p:nvSpPr>
          <p:cNvPr id="29" name="Text 11">
            <a:extLst>
              <a:ext uri="{FF2B5EF4-FFF2-40B4-BE49-F238E27FC236}">
                <a16:creationId xmlns:a16="http://schemas.microsoft.com/office/drawing/2014/main" id="{8C339950-8874-44BF-BE27-9AD4BF5F5D42}"/>
              </a:ext>
            </a:extLst>
          </p:cNvPr>
          <p:cNvSpPr/>
          <p:nvPr/>
        </p:nvSpPr>
        <p:spPr>
          <a:xfrm>
            <a:off x="5792039" y="1998070"/>
            <a:ext cx="5790361" cy="555597"/>
          </a:xfrm>
          <a:prstGeom prst="rect">
            <a:avLst/>
          </a:prstGeom>
          <a:noFill/>
          <a:ln/>
        </p:spPr>
        <p:txBody>
          <a:bodyPr wrap="square" rtlCol="0" anchor="ctr"/>
          <a:lstStyle/>
          <a:p>
            <a:pPr algn="ctr"/>
            <a:r>
              <a:rPr lang="ko-KR" sz="2400" b="1" dirty="0">
                <a:solidFill>
                  <a:srgbClr val="16A34A"/>
                </a:solidFill>
                <a:latin typeface="Calibri" pitchFamily="34" charset="0"/>
                <a:ea typeface="맑은 고딕" pitchFamily="34" charset="-122"/>
                <a:cs typeface="Calibri" pitchFamily="34" charset="-120"/>
              </a:rPr>
              <a:t>Trade-Off가 발생하는 이유</a:t>
            </a:r>
            <a:endParaRPr lang="en-US" sz="2400" dirty="0"/>
          </a:p>
        </p:txBody>
      </p:sp>
      <p:sp>
        <p:nvSpPr>
          <p:cNvPr id="32" name="Text 14">
            <a:extLst>
              <a:ext uri="{FF2B5EF4-FFF2-40B4-BE49-F238E27FC236}">
                <a16:creationId xmlns:a16="http://schemas.microsoft.com/office/drawing/2014/main" id="{E8F817D7-316F-9E93-EA3C-B39F62DE5D15}"/>
              </a:ext>
            </a:extLst>
          </p:cNvPr>
          <p:cNvSpPr/>
          <p:nvPr/>
        </p:nvSpPr>
        <p:spPr>
          <a:xfrm>
            <a:off x="6055237" y="2485750"/>
            <a:ext cx="5527163" cy="3768172"/>
          </a:xfrm>
          <a:prstGeom prst="rect">
            <a:avLst/>
          </a:prstGeom>
          <a:noFill/>
          <a:ln/>
        </p:spPr>
        <p:txBody>
          <a:bodyPr wrap="square" rtlCol="0" anchor="ctr"/>
          <a:lstStyle/>
          <a:p>
            <a:pPr marL="285750" indent="-285750">
              <a:lnSpc>
                <a:spcPts val="3000"/>
              </a:lnSpc>
              <a:buFont typeface="Arial" panose="020B0604020202020204" pitchFamily="34" charset="0"/>
              <a:buChar char="•"/>
            </a:pPr>
            <a:r>
              <a:rPr lang="ko-KR" sz="2000" dirty="0">
                <a:ea typeface="맑은 고딕"/>
              </a:rPr>
              <a:t>서로 다른 PM–AT 조합으로도 기업은 </a:t>
            </a:r>
            <a:r>
              <a:rPr lang="ko-KR" sz="2000" b="1" dirty="0">
                <a:ea typeface="맑은 고딕"/>
              </a:rPr>
              <a:t>동일한 ROA</a:t>
            </a:r>
            <a:r>
              <a:rPr lang="ko-KR" sz="2000" dirty="0">
                <a:ea typeface="맑은 고딕"/>
              </a:rPr>
              <a:t>를 달성할 수 있음</a:t>
            </a:r>
          </a:p>
          <a:p>
            <a:pPr marL="285750" indent="-285750">
              <a:lnSpc>
                <a:spcPts val="3000"/>
              </a:lnSpc>
              <a:buFont typeface="Arial" panose="020B0604020202020204" pitchFamily="34" charset="0"/>
              <a:buChar char="•"/>
            </a:pPr>
            <a:r>
              <a:rPr lang="en-US" sz="2000" b="1" dirty="0"/>
              <a:t>High PM strategies:</a:t>
            </a:r>
            <a:r>
              <a:rPr lang="ko-KR" sz="2000" dirty="0">
                <a:ea typeface="맑은 고딕"/>
              </a:rPr>
              <a:t>프리미엄 가격, 낮은 물량, 높은 자산 투자 (예: Utilities)</a:t>
            </a:r>
          </a:p>
          <a:p>
            <a:pPr marL="285750" indent="-285750">
              <a:lnSpc>
                <a:spcPts val="3000"/>
              </a:lnSpc>
              <a:buFont typeface="Arial" panose="020B0604020202020204" pitchFamily="34" charset="0"/>
              <a:buChar char="•"/>
            </a:pPr>
            <a:r>
              <a:rPr lang="en-US" sz="2000" b="1" dirty="0"/>
              <a:t>High AT strategies:</a:t>
            </a:r>
            <a:r>
              <a:rPr lang="ko-KR" sz="2000" dirty="0">
                <a:ea typeface="맑은 고딕"/>
              </a:rPr>
              <a:t>낮은 마진, 높은 물량, 효율적 자산 활용 (예: Retail)</a:t>
            </a:r>
          </a:p>
          <a:p>
            <a:pPr marL="285750" indent="-285750">
              <a:lnSpc>
                <a:spcPts val="3000"/>
              </a:lnSpc>
              <a:buFont typeface="Arial" panose="020B0604020202020204" pitchFamily="34" charset="0"/>
              <a:buChar char="•"/>
            </a:pPr>
            <a:r>
              <a:rPr lang="ko-KR" sz="2000" dirty="0">
                <a:ea typeface="맑은 고딕"/>
              </a:rPr>
              <a:t>iso-ROA 곡선을 </a:t>
            </a:r>
            <a:r>
              <a:rPr lang="ko-KR" sz="2000" b="1" dirty="0">
                <a:ea typeface="맑은 고딕"/>
              </a:rPr>
              <a:t>따라 이동</a:t>
            </a:r>
            <a:r>
              <a:rPr lang="ko-KR" sz="2000" dirty="0">
                <a:ea typeface="맑은 고딕"/>
              </a:rPr>
              <a:t>하는 것은 성과가 아니라 전략의 변화를 의미함</a:t>
            </a:r>
          </a:p>
          <a:p>
            <a:pPr marL="285750" indent="-285750">
              <a:lnSpc>
                <a:spcPts val="3000"/>
              </a:lnSpc>
              <a:buFont typeface="Arial" panose="020B0604020202020204" pitchFamily="34" charset="0"/>
              <a:buChar char="•"/>
            </a:pPr>
            <a:r>
              <a:rPr lang="ko-KR" sz="2000" b="1" dirty="0">
                <a:ea typeface="맑은 고딕"/>
              </a:rPr>
              <a:t>더 높은 iso-ROA 곡선</a:t>
            </a:r>
            <a:r>
              <a:rPr lang="ko-KR" sz="2000" dirty="0">
                <a:ea typeface="맑은 고딕"/>
              </a:rPr>
              <a:t>으로 이동하는 것은 영업 성과의 개선을 의미함</a:t>
            </a:r>
          </a:p>
        </p:txBody>
      </p:sp>
      <p:grpSp>
        <p:nvGrpSpPr>
          <p:cNvPr id="37" name="Group 36">
            <a:extLst>
              <a:ext uri="{FF2B5EF4-FFF2-40B4-BE49-F238E27FC236}">
                <a16:creationId xmlns:a16="http://schemas.microsoft.com/office/drawing/2014/main" id="{3AF853E1-B4B1-1ACF-CE0C-32151F5567B2}"/>
              </a:ext>
            </a:extLst>
          </p:cNvPr>
          <p:cNvGrpSpPr/>
          <p:nvPr/>
        </p:nvGrpSpPr>
        <p:grpSpPr>
          <a:xfrm>
            <a:off x="2388090" y="-378002"/>
            <a:ext cx="5179358" cy="5023575"/>
            <a:chOff x="2388090" y="231597"/>
            <a:chExt cx="5298158" cy="3939652"/>
          </a:xfrm>
        </p:grpSpPr>
        <p:sp>
          <p:nvSpPr>
            <p:cNvPr id="34" name="Arc 33">
              <a:extLst>
                <a:ext uri="{FF2B5EF4-FFF2-40B4-BE49-F238E27FC236}">
                  <a16:creationId xmlns:a16="http://schemas.microsoft.com/office/drawing/2014/main" id="{461B7872-C0A5-EE4D-E81D-1617132FA7D3}"/>
                </a:ext>
              </a:extLst>
            </p:cNvPr>
            <p:cNvSpPr/>
            <p:nvPr/>
          </p:nvSpPr>
          <p:spPr>
            <a:xfrm rot="10295491">
              <a:off x="2388090" y="231597"/>
              <a:ext cx="5298158" cy="3939652"/>
            </a:xfrm>
            <a:prstGeom prst="arc">
              <a:avLst>
                <a:gd name="adj1" fmla="val 16250836"/>
                <a:gd name="adj2" fmla="val 0"/>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27F2EDF5-AD6F-9F2A-6B8B-885FE50AD5B5}"/>
                </a:ext>
              </a:extLst>
            </p:cNvPr>
            <p:cNvCxnSpPr/>
            <p:nvPr/>
          </p:nvCxnSpPr>
          <p:spPr>
            <a:xfrm flipV="1">
              <a:off x="2890345" y="3804745"/>
              <a:ext cx="367862" cy="32582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145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xEl>
                                              <p:pRg st="4" end="4"/>
                                            </p:txEl>
                                          </p:spTgt>
                                        </p:tgtEl>
                                        <p:attrNameLst>
                                          <p:attrName>style.visibility</p:attrName>
                                        </p:attrNameLst>
                                      </p:cBhvr>
                                      <p:to>
                                        <p:strVal val="visible"/>
                                      </p:to>
                                    </p:set>
                                    <p:anim calcmode="lin" valueType="num">
                                      <p:cBhvr additive="base">
                                        <p:cTn id="37" dur="500" fill="hold"/>
                                        <p:tgtEl>
                                          <p:spTgt spid="3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7599E-8976-F809-AF69-EA992FA8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25438-35A8-1C1A-23B2-052A164047D7}"/>
              </a:ext>
            </a:extLst>
          </p:cNvPr>
          <p:cNvSpPr>
            <a:spLocks noGrp="1"/>
          </p:cNvSpPr>
          <p:nvPr>
            <p:ph type="title"/>
          </p:nvPr>
        </p:nvSpPr>
        <p:spPr>
          <a:xfrm>
            <a:off x="609600" y="24260"/>
            <a:ext cx="11074400" cy="1143000"/>
          </a:xfrm>
        </p:spPr>
        <p:txBody>
          <a:bodyPr>
            <a:normAutofit/>
          </a:bodyPr>
          <a:lstStyle/>
          <a:p>
            <a:r>
              <a:rPr lang="en-US" dirty="0"/>
              <a:t>Further Disaggregation of Profit Margin (PM)</a:t>
            </a:r>
          </a:p>
        </p:txBody>
      </p:sp>
      <p:sp>
        <p:nvSpPr>
          <p:cNvPr id="3" name="Shape 2">
            <a:extLst>
              <a:ext uri="{FF2B5EF4-FFF2-40B4-BE49-F238E27FC236}">
                <a16:creationId xmlns:a16="http://schemas.microsoft.com/office/drawing/2014/main" id="{235C1536-9370-465C-679F-F2B1CC6D9890}"/>
              </a:ext>
            </a:extLst>
          </p:cNvPr>
          <p:cNvSpPr/>
          <p:nvPr/>
        </p:nvSpPr>
        <p:spPr>
          <a:xfrm>
            <a:off x="609600" y="2011638"/>
            <a:ext cx="4456386" cy="971224"/>
          </a:xfrm>
          <a:prstGeom prst="rect">
            <a:avLst/>
          </a:prstGeom>
          <a:solidFill>
            <a:schemeClr val="accent1">
              <a:lumMod val="75000"/>
            </a:schemeClr>
          </a:solidFill>
          <a:ln>
            <a:solidFill>
              <a:schemeClr val="bg1">
                <a:lumMod val="65000"/>
              </a:schemeClr>
            </a:solidFill>
          </a:ln>
        </p:spPr>
        <p:txBody>
          <a:bodyP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DF87841-619C-0F2F-4424-DF55DB641F46}"/>
              </a:ext>
            </a:extLst>
          </p:cNvPr>
          <p:cNvSpPr txBox="1"/>
          <p:nvPr/>
        </p:nvSpPr>
        <p:spPr>
          <a:xfrm>
            <a:off x="609600" y="2246455"/>
            <a:ext cx="4456386"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COGS (Production Costs)</a:t>
            </a:r>
          </a:p>
        </p:txBody>
      </p:sp>
      <p:sp>
        <p:nvSpPr>
          <p:cNvPr id="14" name="Shape 2">
            <a:extLst>
              <a:ext uri="{FF2B5EF4-FFF2-40B4-BE49-F238E27FC236}">
                <a16:creationId xmlns:a16="http://schemas.microsoft.com/office/drawing/2014/main" id="{CADB447C-2C3E-7989-ABE0-B8ADE8299B3D}"/>
              </a:ext>
            </a:extLst>
          </p:cNvPr>
          <p:cNvSpPr/>
          <p:nvPr/>
        </p:nvSpPr>
        <p:spPr>
          <a:xfrm>
            <a:off x="5065991" y="2011638"/>
            <a:ext cx="4456386" cy="971224"/>
          </a:xfrm>
          <a:prstGeom prst="rect">
            <a:avLst/>
          </a:prstGeom>
          <a:solidFill>
            <a:schemeClr val="accent3">
              <a:lumMod val="60000"/>
              <a:lumOff val="40000"/>
            </a:schemeClr>
          </a:solidFill>
          <a:ln>
            <a:solidFill>
              <a:schemeClr val="accent6">
                <a:lumMod val="20000"/>
                <a:lumOff val="80000"/>
              </a:schemeClr>
            </a:solidFill>
          </a:ln>
        </p:spPr>
        <p:txBody>
          <a:bodyP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C1AD385-D333-FD69-34B9-1A86E02A4858}"/>
              </a:ext>
            </a:extLst>
          </p:cNvPr>
          <p:cNvSpPr txBox="1"/>
          <p:nvPr/>
        </p:nvSpPr>
        <p:spPr>
          <a:xfrm>
            <a:off x="5065991" y="2088805"/>
            <a:ext cx="4456386"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Operating Expenses</a:t>
            </a:r>
          </a:p>
          <a:p>
            <a:pPr algn="ctr"/>
            <a:r>
              <a:rPr lang="en-US" sz="2400" dirty="0">
                <a:latin typeface="Arial" panose="020B0604020202020204" pitchFamily="34" charset="0"/>
                <a:cs typeface="Arial" panose="020B0604020202020204" pitchFamily="34" charset="0"/>
              </a:rPr>
              <a:t>(SG&amp;A, R&amp;D)</a:t>
            </a:r>
          </a:p>
        </p:txBody>
      </p:sp>
      <p:sp>
        <p:nvSpPr>
          <p:cNvPr id="17" name="Shape 2">
            <a:extLst>
              <a:ext uri="{FF2B5EF4-FFF2-40B4-BE49-F238E27FC236}">
                <a16:creationId xmlns:a16="http://schemas.microsoft.com/office/drawing/2014/main" id="{BD27B279-2CA7-EC4C-FE62-85EEFC9E4637}"/>
              </a:ext>
            </a:extLst>
          </p:cNvPr>
          <p:cNvSpPr/>
          <p:nvPr/>
        </p:nvSpPr>
        <p:spPr>
          <a:xfrm>
            <a:off x="9522377" y="2008066"/>
            <a:ext cx="1954920" cy="976110"/>
          </a:xfrm>
          <a:prstGeom prst="rect">
            <a:avLst/>
          </a:prstGeom>
          <a:solidFill>
            <a:schemeClr val="accent6">
              <a:lumMod val="75000"/>
            </a:schemeClr>
          </a:solidFill>
          <a:ln>
            <a:solidFill>
              <a:schemeClr val="bg1">
                <a:lumMod val="65000"/>
              </a:schemeClr>
            </a:solidFill>
          </a:ln>
        </p:spPr>
        <p:txBody>
          <a:bodyPr/>
          <a:lstStyle/>
          <a:p>
            <a:pPr algn="ctr"/>
            <a:endParaRPr lang="en-US" sz="24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04496D8-7660-665F-0213-3EC7BFA935F0}"/>
              </a:ext>
            </a:extLst>
          </p:cNvPr>
          <p:cNvSpPr txBox="1"/>
          <p:nvPr/>
        </p:nvSpPr>
        <p:spPr>
          <a:xfrm>
            <a:off x="9522377" y="2221863"/>
            <a:ext cx="1954920" cy="1077218"/>
          </a:xfrm>
          <a:prstGeom prst="rect">
            <a:avLst/>
          </a:prstGeom>
          <a:noFill/>
        </p:spPr>
        <p:txBody>
          <a:bodyPr wrap="square" rtlCol="0">
            <a:spAutoFit/>
          </a:bodyPr>
          <a:lstStyle/>
          <a:p>
            <a:pPr algn="ctr"/>
            <a:r>
              <a:rPr lang="en-US" altLang="ko-KR" sz="2000" dirty="0">
                <a:solidFill>
                  <a:schemeClr val="bg1"/>
                </a:solidFill>
                <a:latin typeface="Arial" panose="020B0604020202020204" pitchFamily="34" charset="0"/>
                <a:cs typeface="Arial" panose="020B0604020202020204" pitchFamily="34" charset="0"/>
              </a:rPr>
              <a:t>Operating Income</a:t>
            </a:r>
            <a:r>
              <a:rPr lang="en-US" sz="2000" dirty="0">
                <a:solidFill>
                  <a:schemeClr val="bg1"/>
                </a:solidFill>
                <a:latin typeface="Arial" panose="020B0604020202020204" pitchFamily="34" charset="0"/>
                <a:cs typeface="Arial" panose="020B0604020202020204" pitchFamily="34" charset="0"/>
              </a:rPr>
              <a:t> (EBIT)</a:t>
            </a:r>
          </a:p>
          <a:p>
            <a:pPr algn="ctr"/>
            <a:endParaRPr lang="en-US" sz="2400" dirty="0">
              <a:solidFill>
                <a:schemeClr val="bg1"/>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E8217781-31A4-6656-2E64-B3DA02A90970}"/>
              </a:ext>
            </a:extLst>
          </p:cNvPr>
          <p:cNvCxnSpPr/>
          <p:nvPr/>
        </p:nvCxnSpPr>
        <p:spPr>
          <a:xfrm>
            <a:off x="620110" y="1566029"/>
            <a:ext cx="0" cy="442037"/>
          </a:xfrm>
          <a:prstGeom prst="line">
            <a:avLst/>
          </a:prstGeom>
          <a:ln w="28575" cap="flat" cmpd="sng" algn="ctr">
            <a:solidFill>
              <a:schemeClr val="bg1">
                <a:lumMod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F30C4FAC-771D-9B95-9EA5-4FD30DD4EDAB}"/>
              </a:ext>
            </a:extLst>
          </p:cNvPr>
          <p:cNvCxnSpPr/>
          <p:nvPr/>
        </p:nvCxnSpPr>
        <p:spPr>
          <a:xfrm>
            <a:off x="11471998" y="1550264"/>
            <a:ext cx="0" cy="442037"/>
          </a:xfrm>
          <a:prstGeom prst="line">
            <a:avLst/>
          </a:prstGeom>
          <a:ln w="28575" cap="flat" cmpd="sng" algn="ctr">
            <a:solidFill>
              <a:schemeClr val="bg1">
                <a:lumMod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45FA89EA-0B7B-CB91-DE40-C81148936557}"/>
              </a:ext>
            </a:extLst>
          </p:cNvPr>
          <p:cNvCxnSpPr/>
          <p:nvPr/>
        </p:nvCxnSpPr>
        <p:spPr>
          <a:xfrm>
            <a:off x="620110" y="1724296"/>
            <a:ext cx="10851888" cy="0"/>
          </a:xfrm>
          <a:prstGeom prst="straightConnector1">
            <a:avLst/>
          </a:prstGeom>
          <a:ln>
            <a:solidFill>
              <a:schemeClr val="bg1">
                <a:lumMod val="6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110B2DA-C5B1-DAA3-08C7-315549108FC2}"/>
              </a:ext>
            </a:extLst>
          </p:cNvPr>
          <p:cNvSpPr txBox="1"/>
          <p:nvPr/>
        </p:nvSpPr>
        <p:spPr>
          <a:xfrm>
            <a:off x="625410" y="1324913"/>
            <a:ext cx="10851887" cy="400110"/>
          </a:xfrm>
          <a:prstGeom prst="rect">
            <a:avLst/>
          </a:prstGeom>
          <a:noFill/>
        </p:spPr>
        <p:txBody>
          <a:bodyPr wrap="square" rtlCol="0">
            <a:spAutoFit/>
          </a:bodyPr>
          <a:lstStyle/>
          <a:p>
            <a:pPr algn="ctr"/>
            <a:r>
              <a:rPr lang="en-US" sz="2000" b="1" dirty="0">
                <a:solidFill>
                  <a:schemeClr val="tx2">
                    <a:lumMod val="75000"/>
                  </a:schemeClr>
                </a:solidFill>
                <a:latin typeface="Arial" panose="020B0604020202020204" pitchFamily="34" charset="0"/>
                <a:cs typeface="Arial" panose="020B0604020202020204" pitchFamily="34" charset="0"/>
              </a:rPr>
              <a:t>Sales ($1.00)</a:t>
            </a:r>
          </a:p>
        </p:txBody>
      </p:sp>
      <p:sp>
        <p:nvSpPr>
          <p:cNvPr id="44" name="Shape 5">
            <a:extLst>
              <a:ext uri="{FF2B5EF4-FFF2-40B4-BE49-F238E27FC236}">
                <a16:creationId xmlns:a16="http://schemas.microsoft.com/office/drawing/2014/main" id="{D079B459-F462-09B2-DF99-EFBE71542663}"/>
              </a:ext>
            </a:extLst>
          </p:cNvPr>
          <p:cNvSpPr/>
          <p:nvPr/>
        </p:nvSpPr>
        <p:spPr>
          <a:xfrm>
            <a:off x="609601" y="3327573"/>
            <a:ext cx="4302932" cy="3169920"/>
          </a:xfrm>
          <a:prstGeom prst="rect">
            <a:avLst/>
          </a:prstGeom>
          <a:solidFill>
            <a:srgbClr val="EFF6FF"/>
          </a:solidFill>
          <a:ln w="9525">
            <a:solidFill>
              <a:srgbClr val="3B82F6"/>
            </a:solidFill>
            <a:prstDash val="solid"/>
          </a:ln>
        </p:spPr>
        <p:txBody>
          <a:bodyPr/>
          <a:lstStyle/>
          <a:p>
            <a:endParaRPr lang="en-US" sz="2400" dirty="0"/>
          </a:p>
        </p:txBody>
      </p:sp>
      <p:sp>
        <p:nvSpPr>
          <p:cNvPr id="45" name="Text 6">
            <a:extLst>
              <a:ext uri="{FF2B5EF4-FFF2-40B4-BE49-F238E27FC236}">
                <a16:creationId xmlns:a16="http://schemas.microsoft.com/office/drawing/2014/main" id="{4337CDF1-B3A1-4A20-69FF-1A99B69E8596}"/>
              </a:ext>
            </a:extLst>
          </p:cNvPr>
          <p:cNvSpPr/>
          <p:nvPr/>
        </p:nvSpPr>
        <p:spPr>
          <a:xfrm>
            <a:off x="609601" y="3388533"/>
            <a:ext cx="4302932" cy="487680"/>
          </a:xfrm>
          <a:prstGeom prst="rect">
            <a:avLst/>
          </a:prstGeom>
          <a:noFill/>
          <a:ln/>
        </p:spPr>
        <p:txBody>
          <a:bodyPr wrap="square" rtlCol="0" anchor="ctr"/>
          <a:lstStyle/>
          <a:p>
            <a:pPr algn="ctr"/>
            <a:r>
              <a:rPr lang="en-US" sz="2400" b="1" dirty="0">
                <a:solidFill>
                  <a:srgbClr val="3B82F6"/>
                </a:solidFill>
                <a:latin typeface="Calibri" pitchFamily="34" charset="0"/>
                <a:ea typeface="Calibri" pitchFamily="34" charset="-122"/>
                <a:cs typeface="Calibri" pitchFamily="34" charset="-120"/>
              </a:rPr>
              <a:t>1. Gross Profit Margin (GPM)</a:t>
            </a:r>
            <a:endParaRPr lang="en-US" sz="2400" dirty="0"/>
          </a:p>
        </p:txBody>
      </p:sp>
      <p:sp>
        <p:nvSpPr>
          <p:cNvPr id="46" name="Shape 7">
            <a:extLst>
              <a:ext uri="{FF2B5EF4-FFF2-40B4-BE49-F238E27FC236}">
                <a16:creationId xmlns:a16="http://schemas.microsoft.com/office/drawing/2014/main" id="{017AF2C3-04D5-C769-0C53-71FCA12AA84A}"/>
              </a:ext>
            </a:extLst>
          </p:cNvPr>
          <p:cNvSpPr/>
          <p:nvPr/>
        </p:nvSpPr>
        <p:spPr>
          <a:xfrm>
            <a:off x="853441" y="3937173"/>
            <a:ext cx="3911756" cy="548640"/>
          </a:xfrm>
          <a:prstGeom prst="rect">
            <a:avLst/>
          </a:prstGeom>
          <a:solidFill>
            <a:srgbClr val="FFFFFF"/>
          </a:solidFill>
          <a:ln/>
        </p:spPr>
        <p:txBody>
          <a:bodyPr/>
          <a:lstStyle/>
          <a:p>
            <a:endParaRPr lang="en-US" sz="2400" dirty="0"/>
          </a:p>
        </p:txBody>
      </p:sp>
      <p:sp>
        <p:nvSpPr>
          <p:cNvPr id="47" name="Text 8">
            <a:extLst>
              <a:ext uri="{FF2B5EF4-FFF2-40B4-BE49-F238E27FC236}">
                <a16:creationId xmlns:a16="http://schemas.microsoft.com/office/drawing/2014/main" id="{1077DE20-AFA8-A0EB-C30F-022CA714FBD6}"/>
              </a:ext>
            </a:extLst>
          </p:cNvPr>
          <p:cNvSpPr/>
          <p:nvPr/>
        </p:nvSpPr>
        <p:spPr>
          <a:xfrm>
            <a:off x="853441" y="3998133"/>
            <a:ext cx="3911756" cy="426720"/>
          </a:xfrm>
          <a:prstGeom prst="rect">
            <a:avLst/>
          </a:prstGeom>
          <a:noFill/>
          <a:ln/>
        </p:spPr>
        <p:txBody>
          <a:bodyPr wrap="square" rtlCol="0" anchor="ctr"/>
          <a:lstStyle/>
          <a:p>
            <a:pPr algn="ctr"/>
            <a:r>
              <a:rPr lang="en-US" b="1" dirty="0">
                <a:solidFill>
                  <a:srgbClr val="1D1D1D"/>
                </a:solidFill>
                <a:latin typeface="Arial" pitchFamily="34" charset="0"/>
                <a:ea typeface="Arial" pitchFamily="34" charset="-122"/>
                <a:cs typeface="Arial" pitchFamily="34" charset="-120"/>
              </a:rPr>
              <a:t>(Sales - COGS) / Sales</a:t>
            </a:r>
            <a:endParaRPr lang="en-US" b="1" dirty="0"/>
          </a:p>
        </p:txBody>
      </p:sp>
      <p:sp>
        <p:nvSpPr>
          <p:cNvPr id="48" name="Text 9">
            <a:extLst>
              <a:ext uri="{FF2B5EF4-FFF2-40B4-BE49-F238E27FC236}">
                <a16:creationId xmlns:a16="http://schemas.microsoft.com/office/drawing/2014/main" id="{A0AD6332-08BA-DCA1-15FE-768E8D494244}"/>
              </a:ext>
            </a:extLst>
          </p:cNvPr>
          <p:cNvSpPr/>
          <p:nvPr/>
        </p:nvSpPr>
        <p:spPr>
          <a:xfrm>
            <a:off x="853441" y="4607733"/>
            <a:ext cx="3911756" cy="1767840"/>
          </a:xfrm>
          <a:prstGeom prst="rect">
            <a:avLst/>
          </a:prstGeom>
          <a:noFill/>
          <a:ln/>
        </p:spPr>
        <p:txBody>
          <a:bodyPr wrap="square" rtlCol="0" anchor="ctr"/>
          <a:lstStyle/>
          <a:p>
            <a:pPr marL="285750" indent="-285750">
              <a:buFont typeface="Arial" panose="020B0604020202020204" pitchFamily="34" charset="0"/>
              <a:buChar char="•"/>
            </a:pPr>
            <a:r>
              <a:rPr lang="ko-KR" b="1" dirty="0">
                <a:ea typeface="맑은 고딕"/>
              </a:rPr>
              <a:t>제품 가격</a:t>
            </a:r>
            <a:r>
              <a:rPr lang="ko-KR" dirty="0">
                <a:ea typeface="맑은 고딕"/>
              </a:rPr>
              <a:t>, </a:t>
            </a:r>
            <a:r>
              <a:rPr lang="ko-KR" b="1" dirty="0">
                <a:ea typeface="맑은 고딕"/>
              </a:rPr>
              <a:t>생산 효율</a:t>
            </a:r>
            <a:r>
              <a:rPr lang="ko-KR" dirty="0">
                <a:ea typeface="맑은 고딕"/>
              </a:rPr>
              <a:t>, </a:t>
            </a:r>
            <a:r>
              <a:rPr lang="ko-KR" b="1" dirty="0">
                <a:ea typeface="맑은 고딕"/>
              </a:rPr>
              <a:t>원가 통제</a:t>
            </a:r>
            <a:r>
              <a:rPr lang="ko-KR" dirty="0">
                <a:ea typeface="맑은 고딕"/>
              </a:rPr>
              <a:t>를 반영함.</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1F2937"/>
                </a:solidFill>
                <a:latin typeface="Calibri" pitchFamily="34" charset="0"/>
                <a:ea typeface="Calibri" pitchFamily="34" charset="-122"/>
                <a:cs typeface="Calibri" pitchFamily="34" charset="-120"/>
              </a:rPr>
              <a:t>PepsiCo 2020 : 54.8%</a:t>
            </a:r>
            <a:endParaRPr lang="en-US" dirty="0"/>
          </a:p>
          <a:p>
            <a:pPr marL="742950" lvl="1" indent="-285750">
              <a:buFont typeface="Arial" panose="020B0604020202020204" pitchFamily="34" charset="0"/>
              <a:buChar char="−"/>
            </a:pPr>
            <a:r>
              <a:rPr lang="ko-KR" sz="1600" dirty="0">
                <a:latin typeface="Arial" panose="020B0604020202020204" pitchFamily="34" charset="0"/>
                <a:ea typeface="맑은 고딕" pitchFamily="34" charset="-122"/>
                <a:cs typeface="Arial" panose="020B0604020202020204" pitchFamily="34" charset="0"/>
              </a:rPr>
              <a:t>매출 1달러 중 55￠가 제품 생산 후 남음. 높은 GPM은 R&amp;D와 마케팅 재원이 됨.</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67" dirty="0"/>
          </a:p>
        </p:txBody>
      </p:sp>
      <p:sp>
        <p:nvSpPr>
          <p:cNvPr id="49" name="Shape 10">
            <a:extLst>
              <a:ext uri="{FF2B5EF4-FFF2-40B4-BE49-F238E27FC236}">
                <a16:creationId xmlns:a16="http://schemas.microsoft.com/office/drawing/2014/main" id="{2DA0747F-2CCA-792D-D61A-536FF266439F}"/>
              </a:ext>
            </a:extLst>
          </p:cNvPr>
          <p:cNvSpPr/>
          <p:nvPr/>
        </p:nvSpPr>
        <p:spPr>
          <a:xfrm>
            <a:off x="5030266" y="3327573"/>
            <a:ext cx="4302932" cy="3169920"/>
          </a:xfrm>
          <a:prstGeom prst="rect">
            <a:avLst/>
          </a:prstGeom>
          <a:solidFill>
            <a:srgbClr val="F0FDF4"/>
          </a:solidFill>
          <a:ln w="9525">
            <a:solidFill>
              <a:srgbClr val="16A34A"/>
            </a:solidFill>
            <a:prstDash val="solid"/>
          </a:ln>
        </p:spPr>
        <p:txBody>
          <a:bodyPr/>
          <a:lstStyle/>
          <a:p>
            <a:endParaRPr lang="en-US" sz="2400"/>
          </a:p>
        </p:txBody>
      </p:sp>
      <p:sp>
        <p:nvSpPr>
          <p:cNvPr id="50" name="Text 11">
            <a:extLst>
              <a:ext uri="{FF2B5EF4-FFF2-40B4-BE49-F238E27FC236}">
                <a16:creationId xmlns:a16="http://schemas.microsoft.com/office/drawing/2014/main" id="{052B4F22-4D57-7348-BC60-7A81C5B99CA8}"/>
              </a:ext>
            </a:extLst>
          </p:cNvPr>
          <p:cNvSpPr/>
          <p:nvPr/>
        </p:nvSpPr>
        <p:spPr>
          <a:xfrm>
            <a:off x="5030266" y="3388533"/>
            <a:ext cx="4302932" cy="487680"/>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2. Expense-to-Sales Ratio (ETS)</a:t>
            </a:r>
            <a:endParaRPr lang="en-US" sz="2400" dirty="0"/>
          </a:p>
        </p:txBody>
      </p:sp>
      <p:sp>
        <p:nvSpPr>
          <p:cNvPr id="51" name="Shape 12">
            <a:extLst>
              <a:ext uri="{FF2B5EF4-FFF2-40B4-BE49-F238E27FC236}">
                <a16:creationId xmlns:a16="http://schemas.microsoft.com/office/drawing/2014/main" id="{5AE1496F-98E3-54E5-84DF-FFC9ED7A7031}"/>
              </a:ext>
            </a:extLst>
          </p:cNvPr>
          <p:cNvSpPr/>
          <p:nvPr/>
        </p:nvSpPr>
        <p:spPr>
          <a:xfrm>
            <a:off x="5274106" y="3937173"/>
            <a:ext cx="3911756" cy="548640"/>
          </a:xfrm>
          <a:prstGeom prst="rect">
            <a:avLst/>
          </a:prstGeom>
          <a:solidFill>
            <a:srgbClr val="FFFFFF"/>
          </a:solidFill>
          <a:ln/>
        </p:spPr>
        <p:txBody>
          <a:bodyPr/>
          <a:lstStyle/>
          <a:p>
            <a:endParaRPr lang="en-US" sz="2400"/>
          </a:p>
        </p:txBody>
      </p:sp>
      <p:sp>
        <p:nvSpPr>
          <p:cNvPr id="52" name="Text 13">
            <a:extLst>
              <a:ext uri="{FF2B5EF4-FFF2-40B4-BE49-F238E27FC236}">
                <a16:creationId xmlns:a16="http://schemas.microsoft.com/office/drawing/2014/main" id="{51DA75A1-CF08-7635-68CF-881787318A2E}"/>
              </a:ext>
            </a:extLst>
          </p:cNvPr>
          <p:cNvSpPr/>
          <p:nvPr/>
        </p:nvSpPr>
        <p:spPr>
          <a:xfrm>
            <a:off x="5274106" y="3998133"/>
            <a:ext cx="3911756" cy="426720"/>
          </a:xfrm>
          <a:prstGeom prst="rect">
            <a:avLst/>
          </a:prstGeom>
          <a:noFill/>
          <a:ln/>
        </p:spPr>
        <p:txBody>
          <a:bodyPr wrap="square" rtlCol="0" anchor="ctr"/>
          <a:lstStyle/>
          <a:p>
            <a:pPr algn="ctr"/>
            <a:r>
              <a:rPr lang="en-US" b="1" dirty="0">
                <a:solidFill>
                  <a:srgbClr val="1D1D1D"/>
                </a:solidFill>
                <a:latin typeface="Arial" pitchFamily="34" charset="0"/>
                <a:ea typeface="Arial" pitchFamily="34" charset="-122"/>
                <a:cs typeface="Arial" pitchFamily="34" charset="-120"/>
              </a:rPr>
              <a:t>Operating Expenses / Sales</a:t>
            </a:r>
            <a:endParaRPr lang="en-US" b="1" dirty="0"/>
          </a:p>
        </p:txBody>
      </p:sp>
      <p:sp>
        <p:nvSpPr>
          <p:cNvPr id="53" name="Text 14">
            <a:extLst>
              <a:ext uri="{FF2B5EF4-FFF2-40B4-BE49-F238E27FC236}">
                <a16:creationId xmlns:a16="http://schemas.microsoft.com/office/drawing/2014/main" id="{7C0DD096-8F45-DAFC-9F57-E988A97F9871}"/>
              </a:ext>
            </a:extLst>
          </p:cNvPr>
          <p:cNvSpPr/>
          <p:nvPr/>
        </p:nvSpPr>
        <p:spPr>
          <a:xfrm>
            <a:off x="5274106" y="4505546"/>
            <a:ext cx="3911756" cy="1993315"/>
          </a:xfrm>
          <a:prstGeom prst="rect">
            <a:avLst/>
          </a:prstGeom>
          <a:noFill/>
          <a:ln/>
        </p:spPr>
        <p:txBody>
          <a:bodyPr wrap="square" rtlCol="0" anchor="ctr"/>
          <a:lstStyle/>
          <a:p>
            <a:pPr marL="285750" lvl="0" indent="-285750">
              <a:buFont typeface="Arial" panose="020B0604020202020204" pitchFamily="34" charset="0"/>
              <a:buChar char="•"/>
            </a:pPr>
            <a:r>
              <a:rPr lang="ko-KR" dirty="0">
                <a:ea typeface="맑은 고딕"/>
                <a:cs typeface="Arial" panose="020B0604020202020204" pitchFamily="34" charset="0"/>
              </a:rPr>
              <a:t>Selling, general &amp; administrative (SG&amp;A), 마케팅, R&amp;D, 광고비를 포함함.</a:t>
            </a:r>
          </a:p>
          <a:p>
            <a:pPr marL="285750" indent="-285750">
              <a:buFont typeface="Arial" panose="020B0604020202020204" pitchFamily="34" charset="0"/>
              <a:buChar char="•"/>
            </a:pPr>
            <a:r>
              <a:rPr lang="en-US" b="1" dirty="0">
                <a:solidFill>
                  <a:srgbClr val="1F2937"/>
                </a:solidFill>
                <a:ea typeface="Calibri" pitchFamily="34" charset="-122"/>
                <a:cs typeface="Arial" panose="020B0604020202020204" pitchFamily="34" charset="0"/>
              </a:rPr>
              <a:t>PepsiCo 2020: 40.5%</a:t>
            </a:r>
          </a:p>
          <a:p>
            <a:pPr marL="742950" lvl="1" indent="-285750">
              <a:buFont typeface="Arial" panose="020B0604020202020204" pitchFamily="34" charset="0"/>
              <a:buChar char="−"/>
            </a:pPr>
            <a:r>
              <a:rPr lang="ko-KR" dirty="0">
                <a:ea typeface="맑은 고딕" pitchFamily="34" charset="-122"/>
                <a:cs typeface="Arial" panose="020B0604020202020204" pitchFamily="34" charset="0"/>
              </a:rPr>
              <a:t>매출 1달러 중 41￠가 판매·관리·간접비로 쓰임.</a:t>
            </a:r>
            <a:endParaRPr lang="en-US" dirty="0">
              <a:cs typeface="Arial" panose="020B0604020202020204" pitchFamily="34" charset="0"/>
            </a:endParaRPr>
          </a:p>
        </p:txBody>
      </p:sp>
      <p:sp>
        <p:nvSpPr>
          <p:cNvPr id="56" name="Shape 4">
            <a:extLst>
              <a:ext uri="{FF2B5EF4-FFF2-40B4-BE49-F238E27FC236}">
                <a16:creationId xmlns:a16="http://schemas.microsoft.com/office/drawing/2014/main" id="{D8CBCF01-E609-A10A-230F-51F4471B87A8}"/>
              </a:ext>
            </a:extLst>
          </p:cNvPr>
          <p:cNvSpPr/>
          <p:nvPr/>
        </p:nvSpPr>
        <p:spPr>
          <a:xfrm>
            <a:off x="9427705" y="3327573"/>
            <a:ext cx="2233069" cy="3169920"/>
          </a:xfrm>
          <a:prstGeom prst="rect">
            <a:avLst/>
          </a:prstGeom>
          <a:solidFill>
            <a:srgbClr val="F3E8FF"/>
          </a:solidFill>
          <a:ln w="9525">
            <a:solidFill>
              <a:srgbClr val="7C3AED"/>
            </a:solidFill>
            <a:prstDash val="solid"/>
          </a:ln>
        </p:spPr>
        <p:txBody>
          <a:bodyPr/>
          <a:lstStyle/>
          <a:p>
            <a:endParaRPr lang="en-US" sz="2400"/>
          </a:p>
        </p:txBody>
      </p:sp>
      <p:sp>
        <p:nvSpPr>
          <p:cNvPr id="57" name="Text 5">
            <a:extLst>
              <a:ext uri="{FF2B5EF4-FFF2-40B4-BE49-F238E27FC236}">
                <a16:creationId xmlns:a16="http://schemas.microsoft.com/office/drawing/2014/main" id="{0DF8D772-6089-C0B0-4615-AD5B95128759}"/>
              </a:ext>
            </a:extLst>
          </p:cNvPr>
          <p:cNvSpPr/>
          <p:nvPr/>
        </p:nvSpPr>
        <p:spPr>
          <a:xfrm>
            <a:off x="9450931" y="3429000"/>
            <a:ext cx="2198614" cy="3068493"/>
          </a:xfrm>
          <a:prstGeom prst="rect">
            <a:avLst/>
          </a:prstGeom>
          <a:noFill/>
          <a:ln/>
        </p:spPr>
        <p:txBody>
          <a:bodyPr wrap="square" rtlCol="0" anchor="ctr"/>
          <a:lstStyle/>
          <a:p>
            <a:r>
              <a:rPr lang="en-US" sz="1300" dirty="0">
                <a:solidFill>
                  <a:srgbClr val="1F2937"/>
                </a:solidFill>
                <a:ea typeface="Calibri" pitchFamily="34" charset="-122"/>
                <a:cs typeface="Arial" panose="020B0604020202020204" pitchFamily="34" charset="0"/>
              </a:rPr>
              <a:t>    </a:t>
            </a:r>
            <a:r>
              <a:rPr lang="en-US" sz="1300" b="1" dirty="0">
                <a:solidFill>
                  <a:srgbClr val="C00000"/>
                </a:solidFill>
                <a:ea typeface="Calibri" pitchFamily="34" charset="-122"/>
                <a:cs typeface="Arial" panose="020B0604020202020204" pitchFamily="34" charset="0"/>
              </a:rPr>
              <a:t>Sales		  $1.00</a:t>
            </a:r>
          </a:p>
          <a:p>
            <a:r>
              <a:rPr lang="ko-KR" altLang="en-US" sz="1300" dirty="0">
                <a:solidFill>
                  <a:srgbClr val="1F2937"/>
                </a:solidFill>
                <a:ea typeface="Calibri" pitchFamily="34" charset="-122"/>
                <a:cs typeface="Arial" panose="020B0604020202020204" pitchFamily="34" charset="0"/>
              </a:rPr>
              <a:t>－</a:t>
            </a:r>
            <a:r>
              <a:rPr lang="en-US" sz="1300" dirty="0">
                <a:solidFill>
                  <a:srgbClr val="1F2937"/>
                </a:solidFill>
                <a:ea typeface="Calibri" pitchFamily="34" charset="-122"/>
                <a:cs typeface="Arial" panose="020B0604020202020204" pitchFamily="34" charset="0"/>
              </a:rPr>
              <a:t>COGS 		($0.45)</a:t>
            </a:r>
          </a:p>
          <a:p>
            <a:endParaRPr lang="en-US" sz="1300" b="1" dirty="0">
              <a:cs typeface="Arial" panose="020B0604020202020204" pitchFamily="34" charset="0"/>
            </a:endParaRPr>
          </a:p>
          <a:p>
            <a:r>
              <a:rPr lang="en-US" sz="1300" b="1" dirty="0">
                <a:cs typeface="Arial" panose="020B0604020202020204" pitchFamily="34" charset="0"/>
              </a:rPr>
              <a:t>  </a:t>
            </a:r>
            <a:r>
              <a:rPr lang="en-US" sz="1300" b="1" dirty="0">
                <a:solidFill>
                  <a:srgbClr val="C00000"/>
                </a:solidFill>
                <a:cs typeface="Arial" panose="020B0604020202020204" pitchFamily="34" charset="0"/>
              </a:rPr>
              <a:t>Gross Profit	  	 $0.55</a:t>
            </a:r>
          </a:p>
          <a:p>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SG&amp;A</a:t>
            </a:r>
          </a:p>
          <a:p>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R&amp;D            	($0.41)</a:t>
            </a:r>
          </a:p>
          <a:p>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Marketing</a:t>
            </a:r>
          </a:p>
          <a:p>
            <a:endParaRPr lang="en-US" altLang="ko-KR" sz="1300" dirty="0">
              <a:cs typeface="Arial" panose="020B0604020202020204" pitchFamily="34" charset="0"/>
            </a:endParaRPr>
          </a:p>
          <a:p>
            <a:r>
              <a:rPr lang="en-US" altLang="ko-KR" sz="1300" b="1" dirty="0">
                <a:solidFill>
                  <a:srgbClr val="C00000"/>
                </a:solidFill>
                <a:cs typeface="Arial" panose="020B0604020202020204" pitchFamily="34" charset="0"/>
              </a:rPr>
              <a:t>  Operating Income</a:t>
            </a:r>
            <a:r>
              <a:rPr lang="en-US" sz="1300" b="1" dirty="0">
                <a:solidFill>
                  <a:srgbClr val="C00000"/>
                </a:solidFill>
                <a:cs typeface="Arial" panose="020B0604020202020204" pitchFamily="34" charset="0"/>
              </a:rPr>
              <a:t>    $0.04</a:t>
            </a:r>
          </a:p>
          <a:p>
            <a:r>
              <a:rPr lang="en-US" sz="1300" dirty="0">
                <a:cs typeface="Arial" panose="020B0604020202020204" pitchFamily="34" charset="0"/>
              </a:rPr>
              <a:t> </a:t>
            </a:r>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Interest Expense  </a:t>
            </a:r>
            <a:r>
              <a:rPr lang="en-US" sz="1300" dirty="0"/>
              <a:t>($0.01) </a:t>
            </a:r>
          </a:p>
          <a:p>
            <a:r>
              <a:rPr lang="en-US" sz="1300" dirty="0">
                <a:cs typeface="Arial" panose="020B0604020202020204" pitchFamily="34" charset="0"/>
              </a:rPr>
              <a:t> </a:t>
            </a:r>
            <a:r>
              <a:rPr lang="ko-KR" altLang="en-US" sz="1300" dirty="0">
                <a:solidFill>
                  <a:srgbClr val="1F2937"/>
                </a:solidFill>
                <a:ea typeface="Calibri" pitchFamily="34" charset="-122"/>
                <a:cs typeface="Arial" panose="020B0604020202020204" pitchFamily="34" charset="0"/>
              </a:rPr>
              <a:t>－ </a:t>
            </a:r>
            <a:r>
              <a:rPr lang="en-US" sz="1300" dirty="0">
                <a:cs typeface="Arial" panose="020B0604020202020204" pitchFamily="34" charset="0"/>
              </a:rPr>
              <a:t>Income Tax Exp    </a:t>
            </a:r>
            <a:r>
              <a:rPr lang="en-US" sz="1300" dirty="0"/>
              <a:t>($0.01) </a:t>
            </a:r>
          </a:p>
          <a:p>
            <a:endParaRPr lang="en-US" sz="1300" dirty="0">
              <a:cs typeface="Arial" panose="020B0604020202020204" pitchFamily="34" charset="0"/>
            </a:endParaRPr>
          </a:p>
          <a:p>
            <a:r>
              <a:rPr lang="en-US" sz="1300" b="1" dirty="0">
                <a:solidFill>
                  <a:srgbClr val="C00000"/>
                </a:solidFill>
                <a:cs typeface="Arial" panose="020B0604020202020204" pitchFamily="34" charset="0"/>
              </a:rPr>
              <a:t>  Net Income (Profit)   </a:t>
            </a:r>
            <a:r>
              <a:rPr lang="en-US" sz="1300" dirty="0"/>
              <a:t>$0.02 </a:t>
            </a:r>
          </a:p>
          <a:p>
            <a:endParaRPr lang="en-US" sz="1300" b="1" dirty="0">
              <a:solidFill>
                <a:srgbClr val="C00000"/>
              </a:solidFill>
              <a:cs typeface="Arial" panose="020B0604020202020204" pitchFamily="34" charset="0"/>
            </a:endParaRPr>
          </a:p>
        </p:txBody>
      </p:sp>
      <p:cxnSp>
        <p:nvCxnSpPr>
          <p:cNvPr id="59" name="Straight Connector 58">
            <a:extLst>
              <a:ext uri="{FF2B5EF4-FFF2-40B4-BE49-F238E27FC236}">
                <a16:creationId xmlns:a16="http://schemas.microsoft.com/office/drawing/2014/main" id="{C1DCCC56-8E12-8A9B-976E-5F17E4346D3F}"/>
              </a:ext>
            </a:extLst>
          </p:cNvPr>
          <p:cNvCxnSpPr/>
          <p:nvPr/>
        </p:nvCxnSpPr>
        <p:spPr>
          <a:xfrm>
            <a:off x="9522377" y="5142515"/>
            <a:ext cx="186684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0" name="Straight Connector 59">
            <a:extLst>
              <a:ext uri="{FF2B5EF4-FFF2-40B4-BE49-F238E27FC236}">
                <a16:creationId xmlns:a16="http://schemas.microsoft.com/office/drawing/2014/main" id="{2F24C707-4009-DE8C-D53F-712AF5F707C2}"/>
              </a:ext>
            </a:extLst>
          </p:cNvPr>
          <p:cNvCxnSpPr/>
          <p:nvPr/>
        </p:nvCxnSpPr>
        <p:spPr>
          <a:xfrm>
            <a:off x="9555331" y="4100874"/>
            <a:ext cx="1866842" cy="0"/>
          </a:xfrm>
          <a:prstGeom prst="line">
            <a:avLst/>
          </a:prstGeom>
        </p:spPr>
        <p:style>
          <a:lnRef idx="2">
            <a:schemeClr val="accent4"/>
          </a:lnRef>
          <a:fillRef idx="0">
            <a:schemeClr val="accent4"/>
          </a:fillRef>
          <a:effectRef idx="1">
            <a:schemeClr val="accent4"/>
          </a:effectRef>
          <a:fontRef idx="minor">
            <a:schemeClr val="tx1"/>
          </a:fontRef>
        </p:style>
      </p:cxnSp>
      <p:sp>
        <p:nvSpPr>
          <p:cNvPr id="61" name="Right Brace 60">
            <a:extLst>
              <a:ext uri="{FF2B5EF4-FFF2-40B4-BE49-F238E27FC236}">
                <a16:creationId xmlns:a16="http://schemas.microsoft.com/office/drawing/2014/main" id="{E2E9DE91-2E36-DA3B-0ABB-79F55BC7A61B}"/>
              </a:ext>
            </a:extLst>
          </p:cNvPr>
          <p:cNvSpPr/>
          <p:nvPr/>
        </p:nvSpPr>
        <p:spPr>
          <a:xfrm>
            <a:off x="10550238" y="4553623"/>
            <a:ext cx="252249" cy="477166"/>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nvGrpSpPr>
          <p:cNvPr id="70" name="Group 69">
            <a:extLst>
              <a:ext uri="{FF2B5EF4-FFF2-40B4-BE49-F238E27FC236}">
                <a16:creationId xmlns:a16="http://schemas.microsoft.com/office/drawing/2014/main" id="{660CD2D5-0E54-5561-2EDC-F7469E8D0295}"/>
              </a:ext>
            </a:extLst>
          </p:cNvPr>
          <p:cNvGrpSpPr/>
          <p:nvPr/>
        </p:nvGrpSpPr>
        <p:grpSpPr>
          <a:xfrm>
            <a:off x="304799" y="2982863"/>
            <a:ext cx="2532994" cy="649510"/>
            <a:chOff x="304799" y="2982863"/>
            <a:chExt cx="2532994" cy="649510"/>
          </a:xfrm>
        </p:grpSpPr>
        <p:cxnSp>
          <p:nvCxnSpPr>
            <p:cNvPr id="67" name="Connector: Elbow 66">
              <a:extLst>
                <a:ext uri="{FF2B5EF4-FFF2-40B4-BE49-F238E27FC236}">
                  <a16:creationId xmlns:a16="http://schemas.microsoft.com/office/drawing/2014/main" id="{9CD31C07-BD82-D43E-FFB5-8E14EFB29B8B}"/>
                </a:ext>
              </a:extLst>
            </p:cNvPr>
            <p:cNvCxnSpPr>
              <a:stCxn id="3" idx="2"/>
            </p:cNvCxnSpPr>
            <p:nvPr/>
          </p:nvCxnSpPr>
          <p:spPr>
            <a:xfrm rot="5400000">
              <a:off x="1444135" y="1843528"/>
              <a:ext cx="254324" cy="25329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BE04D012-D259-DA5D-D9D6-D2ED148713B3}"/>
                </a:ext>
              </a:extLst>
            </p:cNvPr>
            <p:cNvCxnSpPr>
              <a:endCxn id="45" idx="1"/>
            </p:cNvCxnSpPr>
            <p:nvPr/>
          </p:nvCxnSpPr>
          <p:spPr>
            <a:xfrm rot="16200000" flipH="1">
              <a:off x="259607" y="3282379"/>
              <a:ext cx="395186" cy="3048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65546883-4F3C-40FA-EFF6-C20ABD3C7FF6}"/>
              </a:ext>
            </a:extLst>
          </p:cNvPr>
          <p:cNvGrpSpPr/>
          <p:nvPr/>
        </p:nvGrpSpPr>
        <p:grpSpPr>
          <a:xfrm>
            <a:off x="4966121" y="2988123"/>
            <a:ext cx="2532994" cy="649510"/>
            <a:chOff x="304799" y="2982863"/>
            <a:chExt cx="2532994" cy="649510"/>
          </a:xfrm>
        </p:grpSpPr>
        <p:cxnSp>
          <p:nvCxnSpPr>
            <p:cNvPr id="72" name="Connector: Elbow 71">
              <a:extLst>
                <a:ext uri="{FF2B5EF4-FFF2-40B4-BE49-F238E27FC236}">
                  <a16:creationId xmlns:a16="http://schemas.microsoft.com/office/drawing/2014/main" id="{FFC98A4F-BA96-62F6-83D5-3A48EFD1393A}"/>
                </a:ext>
              </a:extLst>
            </p:cNvPr>
            <p:cNvCxnSpPr/>
            <p:nvPr/>
          </p:nvCxnSpPr>
          <p:spPr>
            <a:xfrm rot="5400000">
              <a:off x="1444135" y="1843528"/>
              <a:ext cx="254324" cy="253299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73" name="Connector: Elbow 72">
              <a:extLst>
                <a:ext uri="{FF2B5EF4-FFF2-40B4-BE49-F238E27FC236}">
                  <a16:creationId xmlns:a16="http://schemas.microsoft.com/office/drawing/2014/main" id="{B5C03DA1-6C6F-9F90-3020-6D1330F46FFA}"/>
                </a:ext>
              </a:extLst>
            </p:cNvPr>
            <p:cNvCxnSpPr/>
            <p:nvPr/>
          </p:nvCxnSpPr>
          <p:spPr>
            <a:xfrm rot="16200000" flipH="1">
              <a:off x="259607" y="3282379"/>
              <a:ext cx="395186" cy="30480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74" name="Straight Connector 73">
            <a:extLst>
              <a:ext uri="{FF2B5EF4-FFF2-40B4-BE49-F238E27FC236}">
                <a16:creationId xmlns:a16="http://schemas.microsoft.com/office/drawing/2014/main" id="{8953C84F-2B63-74CE-D3CD-F8DCF29A90BA}"/>
              </a:ext>
            </a:extLst>
          </p:cNvPr>
          <p:cNvCxnSpPr/>
          <p:nvPr/>
        </p:nvCxnSpPr>
        <p:spPr>
          <a:xfrm>
            <a:off x="9555331" y="5888980"/>
            <a:ext cx="1866842"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8467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1FD8-2E79-30A8-174E-F4969C96B1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D09C1-8FC0-2F8D-F0DF-4C45FD1BED58}"/>
              </a:ext>
            </a:extLst>
          </p:cNvPr>
          <p:cNvSpPr>
            <a:spLocks noGrp="1"/>
          </p:cNvSpPr>
          <p:nvPr>
            <p:ph type="title"/>
          </p:nvPr>
        </p:nvSpPr>
        <p:spPr>
          <a:xfrm>
            <a:off x="609600" y="24260"/>
            <a:ext cx="11074400" cy="1143000"/>
          </a:xfrm>
        </p:spPr>
        <p:txBody>
          <a:bodyPr>
            <a:normAutofit/>
          </a:bodyPr>
          <a:lstStyle/>
          <a:p>
            <a:r>
              <a:rPr lang="en-US" dirty="0"/>
              <a:t>ROA Disaggregation</a:t>
            </a:r>
          </a:p>
        </p:txBody>
      </p:sp>
      <p:sp>
        <p:nvSpPr>
          <p:cNvPr id="13" name="Rectangle 1">
            <a:extLst>
              <a:ext uri="{FF2B5EF4-FFF2-40B4-BE49-F238E27FC236}">
                <a16:creationId xmlns:a16="http://schemas.microsoft.com/office/drawing/2014/main" id="{219C3BE5-D3E7-D404-A735-D57474AB36EA}"/>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hape 2">
            <a:extLst>
              <a:ext uri="{FF2B5EF4-FFF2-40B4-BE49-F238E27FC236}">
                <a16:creationId xmlns:a16="http://schemas.microsoft.com/office/drawing/2014/main" id="{112496E3-0070-1526-AF33-824117D40625}"/>
              </a:ext>
            </a:extLst>
          </p:cNvPr>
          <p:cNvSpPr/>
          <p:nvPr/>
        </p:nvSpPr>
        <p:spPr>
          <a:xfrm>
            <a:off x="609600" y="1219200"/>
            <a:ext cx="10972800" cy="1158240"/>
          </a:xfrm>
          <a:prstGeom prst="rect">
            <a:avLst/>
          </a:prstGeom>
          <a:solidFill>
            <a:srgbClr val="1E3A5F"/>
          </a:solidFill>
          <a:ln/>
        </p:spPr>
        <p:txBody>
          <a:bodyPr/>
          <a:lstStyle/>
          <a:p>
            <a:endParaRPr lang="en-US" sz="2400"/>
          </a:p>
        </p:txBody>
      </p:sp>
      <mc:AlternateContent xmlns:mc="http://schemas.openxmlformats.org/markup-compatibility/2006" xmlns:a14="http://schemas.microsoft.com/office/drawing/2010/main">
        <mc:Choice Requires="a14">
          <p:sp>
            <p:nvSpPr>
              <p:cNvPr id="4" name="Text 3">
                <a:extLst>
                  <a:ext uri="{FF2B5EF4-FFF2-40B4-BE49-F238E27FC236}">
                    <a16:creationId xmlns:a16="http://schemas.microsoft.com/office/drawing/2014/main" id="{7AD162CC-CAAC-04FF-20D1-110485DFF320}"/>
                  </a:ext>
                </a:extLst>
              </p:cNvPr>
              <p:cNvSpPr/>
              <p:nvPr/>
            </p:nvSpPr>
            <p:spPr>
              <a:xfrm>
                <a:off x="609600" y="1341120"/>
                <a:ext cx="10972800" cy="609600"/>
              </a:xfrm>
              <a:prstGeom prst="rect">
                <a:avLst/>
              </a:prstGeom>
              <a:noFill/>
              <a:ln/>
            </p:spPr>
            <p:txBody>
              <a:bodyPr wrap="square" rtlCol="0" anchor="ctr"/>
              <a:lstStyle/>
              <a:p>
                <a:pPr algn="ctr"/>
                <a:r>
                  <a:rPr lang="en-US" sz="2933" b="1" dirty="0">
                    <a:solidFill>
                      <a:srgbClr val="FFFFFF"/>
                    </a:solidFill>
                    <a:latin typeface="Calibri" pitchFamily="34" charset="0"/>
                    <a:ea typeface="Calibri" pitchFamily="34" charset="-122"/>
                    <a:cs typeface="Calibri" pitchFamily="34" charset="-120"/>
                  </a:rPr>
                  <a:t> </a:t>
                </a:r>
                <a14:m>
                  <m:oMath xmlns:m="http://schemas.openxmlformats.org/officeDocument/2006/math">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RO</m:t>
                    </m:r>
                    <m:r>
                      <m:rPr>
                        <m:nor/>
                      </m:rPr>
                      <a:rPr lang="en-US" sz="2000">
                        <a:solidFill>
                          <a:srgbClr val="FFFFFF"/>
                        </a:solidFill>
                        <a:latin typeface="Arial" panose="020B0604020202020204" pitchFamily="34" charset="0"/>
                        <a:ea typeface="Calibri" pitchFamily="34" charset="-122"/>
                        <a:cs typeface="Arial" panose="020B0604020202020204" pitchFamily="34" charset="0"/>
                      </a:rPr>
                      <m:t>A</m:t>
                    </m:r>
                    <m:r>
                      <a:rPr lang="en-US" sz="2000" b="0">
                        <a:solidFill>
                          <a:srgbClr val="FFFFFF"/>
                        </a:solidFill>
                        <a:latin typeface="Cambria Math" panose="02040503050406030204" pitchFamily="18" charset="0"/>
                        <a:ea typeface="Calibri" pitchFamily="34" charset="-122"/>
                        <a:cs typeface="Calibri" pitchFamily="34" charset="-120"/>
                      </a:rPr>
                      <m:t>=</m:t>
                    </m:r>
                    <m:f>
                      <m:fPr>
                        <m:ctrlPr>
                          <a:rPr lang="en-US" sz="2000" i="1">
                            <a:solidFill>
                              <a:srgbClr val="FFFFFF"/>
                            </a:solidFill>
                            <a:latin typeface="Cambria Math" panose="02040503050406030204" pitchFamily="18" charset="0"/>
                            <a:ea typeface="Calibri" pitchFamily="34" charset="-122"/>
                            <a:cs typeface="Calibri" pitchFamily="34" charset="-120"/>
                          </a:rPr>
                        </m:ctrlPr>
                      </m:fPr>
                      <m:num>
                        <m:r>
                          <m:rPr>
                            <m:nor/>
                          </m:rPr>
                          <a:rPr lang="en-US" sz="2000">
                            <a:solidFill>
                              <a:srgbClr val="FFFFFF"/>
                            </a:solidFill>
                            <a:latin typeface="Arial" panose="020B0604020202020204" pitchFamily="34" charset="0"/>
                            <a:ea typeface="Calibri" pitchFamily="34" charset="-122"/>
                            <a:cs typeface="Arial" panose="020B0604020202020204" pitchFamily="34" charset="0"/>
                          </a:rPr>
                          <m:t>Earnings</m:t>
                        </m:r>
                        <m:r>
                          <m:rPr>
                            <m:nor/>
                          </m:rPr>
                          <a:rPr lang="en-US" sz="2000">
                            <a:solidFill>
                              <a:srgbClr val="FFFFFF"/>
                            </a:solidFill>
                            <a:latin typeface="Arial" panose="020B0604020202020204" pitchFamily="34" charset="0"/>
                            <a:ea typeface="Calibri" pitchFamily="34" charset="-122"/>
                            <a:cs typeface="Arial" panose="020B0604020202020204" pitchFamily="34" charset="0"/>
                          </a:rPr>
                          <m:t> ( </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NI</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or</m:t>
                        </m:r>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EWI</m:t>
                        </m:r>
                        <m:r>
                          <m:rPr>
                            <m:nor/>
                          </m:rPr>
                          <a:rPr lang="en-US" sz="2000">
                            <a:solidFill>
                              <a:srgbClr val="FFFFFF"/>
                            </a:solidFill>
                            <a:latin typeface="Arial" panose="020B0604020202020204" pitchFamily="34" charset="0"/>
                            <a:ea typeface="Calibri" pitchFamily="34" charset="-122"/>
                            <a:cs typeface="Arial" panose="020B0604020202020204" pitchFamily="34" charset="0"/>
                          </a:rPr>
                          <m:t>)</m:t>
                        </m:r>
                      </m:num>
                      <m:den>
                        <m:r>
                          <m:rPr>
                            <m:nor/>
                          </m:rPr>
                          <a:rPr lang="en-US" sz="2000">
                            <a:solidFill>
                              <a:srgbClr val="FFFFFF"/>
                            </a:solidFill>
                            <a:latin typeface="Arial" panose="020B0604020202020204" pitchFamily="34" charset="0"/>
                            <a:ea typeface="Calibri" pitchFamily="34" charset="-122"/>
                            <a:cs typeface="Arial" panose="020B0604020202020204" pitchFamily="34" charset="0"/>
                          </a:rPr>
                          <m:t>Average</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total</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assets</m:t>
                        </m:r>
                      </m:den>
                    </m:f>
                    <m:r>
                      <a:rPr lang="en-US" sz="2000" b="0">
                        <a:solidFill>
                          <a:srgbClr val="FFFFFF"/>
                        </a:solidFill>
                        <a:latin typeface="Cambria Math" panose="02040503050406030204" pitchFamily="18" charset="0"/>
                        <a:ea typeface="Calibri" pitchFamily="34" charset="-122"/>
                        <a:cs typeface="Calibri" pitchFamily="34" charset="-120"/>
                      </a:rPr>
                      <m:t>=</m:t>
                    </m:r>
                    <m:f>
                      <m:fPr>
                        <m:ctrlPr>
                          <a:rPr lang="en-US" sz="2000" i="1">
                            <a:solidFill>
                              <a:srgbClr val="FFFFFF"/>
                            </a:solidFill>
                            <a:latin typeface="Cambria Math" panose="02040503050406030204" pitchFamily="18" charset="0"/>
                            <a:ea typeface="Calibri" pitchFamily="34" charset="-122"/>
                            <a:cs typeface="Calibri" pitchFamily="34" charset="-120"/>
                          </a:rPr>
                        </m:ctrlPr>
                      </m:fPr>
                      <m:num>
                        <m:r>
                          <m:rPr>
                            <m:nor/>
                          </m:rPr>
                          <a:rPr lang="en-US" sz="2000" i="0" smtClean="0">
                            <a:solidFill>
                              <a:srgbClr val="FFFFFF"/>
                            </a:solidFill>
                            <a:latin typeface="Arial" panose="020B0604020202020204" pitchFamily="34" charset="0"/>
                            <a:ea typeface="Calibri" pitchFamily="34" charset="-122"/>
                            <a:cs typeface="Arial" panose="020B0604020202020204" pitchFamily="34" charset="0"/>
                          </a:rPr>
                          <m:t>Earnings</m:t>
                        </m:r>
                      </m:num>
                      <m:den>
                        <m:r>
                          <m:rPr>
                            <m:nor/>
                          </m:rPr>
                          <a:rPr lang="en-US" sz="2000">
                            <a:solidFill>
                              <a:srgbClr val="FFFFFF"/>
                            </a:solidFill>
                            <a:latin typeface="Arial" panose="020B0604020202020204" pitchFamily="34" charset="0"/>
                            <a:ea typeface="Calibri" pitchFamily="34" charset="-122"/>
                            <a:cs typeface="Arial" panose="020B0604020202020204" pitchFamily="34" charset="0"/>
                          </a:rPr>
                          <m:t>Sales</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revenue</m:t>
                        </m:r>
                      </m:den>
                    </m:f>
                    <m:r>
                      <a:rPr lang="en-US" sz="2000" b="0">
                        <a:solidFill>
                          <a:srgbClr val="FFFFFF"/>
                        </a:solidFill>
                        <a:latin typeface="Cambria Math" panose="02040503050406030204" pitchFamily="18" charset="0"/>
                        <a:ea typeface="Calibri" pitchFamily="34" charset="-122"/>
                        <a:cs typeface="Calibri" pitchFamily="34" charset="-120"/>
                      </a:rPr>
                      <m:t>×</m:t>
                    </m:r>
                    <m:f>
                      <m:fPr>
                        <m:ctrlPr>
                          <a:rPr lang="en-US" sz="2000" i="1">
                            <a:solidFill>
                              <a:srgbClr val="FFFFFF"/>
                            </a:solidFill>
                            <a:latin typeface="Cambria Math" panose="02040503050406030204" pitchFamily="18" charset="0"/>
                            <a:ea typeface="Calibri" pitchFamily="34" charset="-122"/>
                            <a:cs typeface="Calibri" pitchFamily="34" charset="-120"/>
                          </a:rPr>
                        </m:ctrlPr>
                      </m:fPr>
                      <m:num>
                        <m:r>
                          <m:rPr>
                            <m:nor/>
                          </m:rPr>
                          <a:rPr lang="en-US" sz="2000">
                            <a:solidFill>
                              <a:srgbClr val="FFFFFF"/>
                            </a:solidFill>
                            <a:latin typeface="Arial" panose="020B0604020202020204" pitchFamily="34" charset="0"/>
                            <a:ea typeface="Calibri" pitchFamily="34" charset="-122"/>
                            <a:cs typeface="Arial" panose="020B0604020202020204" pitchFamily="34" charset="0"/>
                          </a:rPr>
                          <m:t>Sales</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revenue</m:t>
                        </m:r>
                      </m:num>
                      <m:den>
                        <m:r>
                          <m:rPr>
                            <m:nor/>
                          </m:rPr>
                          <a:rPr lang="en-US" sz="2000">
                            <a:solidFill>
                              <a:srgbClr val="FFFFFF"/>
                            </a:solidFill>
                            <a:latin typeface="Arial" panose="020B0604020202020204" pitchFamily="34" charset="0"/>
                            <a:ea typeface="Calibri" pitchFamily="34" charset="-122"/>
                            <a:cs typeface="Arial" panose="020B0604020202020204" pitchFamily="34" charset="0"/>
                          </a:rPr>
                          <m:t>Average</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total</m:t>
                        </m:r>
                        <m:r>
                          <m:rPr>
                            <m:nor/>
                          </m:rPr>
                          <a:rPr lang="en-US" sz="2000">
                            <a:solidFill>
                              <a:srgbClr val="FFFFFF"/>
                            </a:solidFill>
                            <a:latin typeface="Arial" panose="020B0604020202020204" pitchFamily="34" charset="0"/>
                            <a:ea typeface="Calibri" pitchFamily="34" charset="-122"/>
                            <a:cs typeface="Arial" panose="020B0604020202020204" pitchFamily="34" charset="0"/>
                          </a:rPr>
                          <m:t> </m:t>
                        </m:r>
                        <m:r>
                          <m:rPr>
                            <m:nor/>
                          </m:rPr>
                          <a:rPr lang="en-US" sz="2000">
                            <a:solidFill>
                              <a:srgbClr val="FFFFFF"/>
                            </a:solidFill>
                            <a:latin typeface="Arial" panose="020B0604020202020204" pitchFamily="34" charset="0"/>
                            <a:ea typeface="Calibri" pitchFamily="34" charset="-122"/>
                            <a:cs typeface="Arial" panose="020B0604020202020204" pitchFamily="34" charset="0"/>
                          </a:rPr>
                          <m:t>assets</m:t>
                        </m:r>
                      </m:den>
                    </m:f>
                  </m:oMath>
                </a14:m>
                <a:endParaRPr lang="en-US" sz="2000" dirty="0">
                  <a:solidFill>
                    <a:srgbClr val="FFFFFF"/>
                  </a:solidFill>
                  <a:latin typeface="Arial" panose="020B0604020202020204" pitchFamily="34" charset="0"/>
                  <a:ea typeface="Calibri" pitchFamily="34" charset="-122"/>
                  <a:cs typeface="Arial" panose="020B0604020202020204" pitchFamily="34" charset="0"/>
                </a:endParaRPr>
              </a:p>
            </p:txBody>
          </p:sp>
        </mc:Choice>
        <mc:Fallback xmlns="">
          <p:sp>
            <p:nvSpPr>
              <p:cNvPr id="4" name="Text 3">
                <a:extLst>
                  <a:ext uri="{FF2B5EF4-FFF2-40B4-BE49-F238E27FC236}">
                    <a16:creationId xmlns:a16="http://schemas.microsoft.com/office/drawing/2014/main" id="{7AD162CC-CAAC-04FF-20D1-110485DFF320}"/>
                  </a:ext>
                </a:extLst>
              </p:cNvPr>
              <p:cNvSpPr>
                <a:spLocks noRot="1" noChangeAspect="1" noMove="1" noResize="1" noEditPoints="1" noAdjustHandles="1" noChangeArrowheads="1" noChangeShapeType="1" noTextEdit="1"/>
              </p:cNvSpPr>
              <p:nvPr/>
            </p:nvSpPr>
            <p:spPr>
              <a:xfrm>
                <a:off x="609600" y="1341120"/>
                <a:ext cx="10972800" cy="609600"/>
              </a:xfrm>
              <a:prstGeom prst="rect">
                <a:avLst/>
              </a:prstGeom>
              <a:blipFill>
                <a:blip r:embed="rId3"/>
                <a:stretch>
                  <a:fillRect/>
                </a:stretch>
              </a:blipFill>
              <a:ln/>
            </p:spPr>
            <p:txBody>
              <a:bodyPr/>
              <a:lstStyle/>
              <a:p>
                <a:r>
                  <a:rPr lang="en-US">
                    <a:noFill/>
                  </a:rPr>
                  <a:t> </a:t>
                </a:r>
              </a:p>
            </p:txBody>
          </p:sp>
        </mc:Fallback>
      </mc:AlternateContent>
      <p:sp>
        <p:nvSpPr>
          <p:cNvPr id="5" name="Text 4">
            <a:extLst>
              <a:ext uri="{FF2B5EF4-FFF2-40B4-BE49-F238E27FC236}">
                <a16:creationId xmlns:a16="http://schemas.microsoft.com/office/drawing/2014/main" id="{BAFF1C93-EDFF-7D47-8C02-1E231E60C593}"/>
              </a:ext>
            </a:extLst>
          </p:cNvPr>
          <p:cNvSpPr/>
          <p:nvPr/>
        </p:nvSpPr>
        <p:spPr>
          <a:xfrm>
            <a:off x="4961249" y="1962309"/>
            <a:ext cx="5738648" cy="365760"/>
          </a:xfrm>
          <a:prstGeom prst="rect">
            <a:avLst/>
          </a:prstGeom>
          <a:noFill/>
          <a:ln/>
        </p:spPr>
        <p:txBody>
          <a:bodyPr wrap="square" rtlCol="0" anchor="ctr"/>
          <a:lstStyle/>
          <a:p>
            <a:pPr algn="ctr"/>
            <a:r>
              <a:rPr lang="en-US" sz="1867" dirty="0">
                <a:solidFill>
                  <a:schemeClr val="bg2">
                    <a:lumMod val="90000"/>
                  </a:schemeClr>
                </a:solidFill>
                <a:latin typeface="Calibri" pitchFamily="34" charset="0"/>
                <a:ea typeface="Calibri" pitchFamily="34" charset="-122"/>
                <a:cs typeface="Calibri" pitchFamily="34" charset="-120"/>
              </a:rPr>
              <a:t>(Profit Margin)              (Asset Turnover)</a:t>
            </a:r>
            <a:endParaRPr lang="en-US" sz="1867" dirty="0">
              <a:solidFill>
                <a:schemeClr val="bg2">
                  <a:lumMod val="90000"/>
                </a:schemeClr>
              </a:solidFill>
            </a:endParaRPr>
          </a:p>
        </p:txBody>
      </p:sp>
      <p:sp>
        <p:nvSpPr>
          <p:cNvPr id="6" name="Shape 5">
            <a:extLst>
              <a:ext uri="{FF2B5EF4-FFF2-40B4-BE49-F238E27FC236}">
                <a16:creationId xmlns:a16="http://schemas.microsoft.com/office/drawing/2014/main" id="{D5641BE1-E7CF-8671-0E37-E270B4DAD64F}"/>
              </a:ext>
            </a:extLst>
          </p:cNvPr>
          <p:cNvSpPr/>
          <p:nvPr/>
        </p:nvSpPr>
        <p:spPr>
          <a:xfrm>
            <a:off x="609600" y="2560320"/>
            <a:ext cx="5364480" cy="3169920"/>
          </a:xfrm>
          <a:prstGeom prst="rect">
            <a:avLst/>
          </a:prstGeom>
          <a:solidFill>
            <a:srgbClr val="EFF6FF"/>
          </a:solidFill>
          <a:ln w="9525">
            <a:solidFill>
              <a:srgbClr val="3B82F6"/>
            </a:solidFill>
            <a:prstDash val="solid"/>
          </a:ln>
        </p:spPr>
        <p:txBody>
          <a:bodyPr/>
          <a:lstStyle/>
          <a:p>
            <a:endParaRPr lang="en-US" sz="2400" dirty="0"/>
          </a:p>
        </p:txBody>
      </p:sp>
      <p:sp>
        <p:nvSpPr>
          <p:cNvPr id="7" name="Text 6">
            <a:extLst>
              <a:ext uri="{FF2B5EF4-FFF2-40B4-BE49-F238E27FC236}">
                <a16:creationId xmlns:a16="http://schemas.microsoft.com/office/drawing/2014/main" id="{A5BA0941-35D1-6770-E97E-0333765909F7}"/>
              </a:ext>
            </a:extLst>
          </p:cNvPr>
          <p:cNvSpPr/>
          <p:nvPr/>
        </p:nvSpPr>
        <p:spPr>
          <a:xfrm>
            <a:off x="609600" y="2621280"/>
            <a:ext cx="5364480" cy="487680"/>
          </a:xfrm>
          <a:prstGeom prst="rect">
            <a:avLst/>
          </a:prstGeom>
          <a:noFill/>
          <a:ln/>
        </p:spPr>
        <p:txBody>
          <a:bodyPr wrap="square" rtlCol="0" anchor="ctr"/>
          <a:lstStyle/>
          <a:p>
            <a:pPr algn="ctr"/>
            <a:r>
              <a:rPr lang="en-US" sz="2400" b="1" dirty="0">
                <a:solidFill>
                  <a:srgbClr val="3B82F6"/>
                </a:solidFill>
                <a:latin typeface="Calibri" pitchFamily="34" charset="0"/>
                <a:ea typeface="Calibri" pitchFamily="34" charset="-122"/>
                <a:cs typeface="Calibri" pitchFamily="34" charset="-120"/>
              </a:rPr>
              <a:t>Profit Margin (PM)</a:t>
            </a:r>
            <a:endParaRPr lang="en-US" sz="2400" dirty="0"/>
          </a:p>
        </p:txBody>
      </p:sp>
      <p:sp>
        <p:nvSpPr>
          <p:cNvPr id="8" name="Shape 7">
            <a:extLst>
              <a:ext uri="{FF2B5EF4-FFF2-40B4-BE49-F238E27FC236}">
                <a16:creationId xmlns:a16="http://schemas.microsoft.com/office/drawing/2014/main" id="{DFD7DA83-C5F6-9491-F46D-D482D9550312}"/>
              </a:ext>
            </a:extLst>
          </p:cNvPr>
          <p:cNvSpPr/>
          <p:nvPr/>
        </p:nvSpPr>
        <p:spPr>
          <a:xfrm>
            <a:off x="853440" y="3169920"/>
            <a:ext cx="4876800" cy="548640"/>
          </a:xfrm>
          <a:prstGeom prst="rect">
            <a:avLst/>
          </a:prstGeom>
          <a:solidFill>
            <a:srgbClr val="FFFFFF"/>
          </a:solidFill>
          <a:ln/>
        </p:spPr>
        <p:txBody>
          <a:bodyPr/>
          <a:lstStyle/>
          <a:p>
            <a:endParaRPr lang="en-US" sz="2400"/>
          </a:p>
        </p:txBody>
      </p:sp>
      <p:sp>
        <p:nvSpPr>
          <p:cNvPr id="9" name="Text 8">
            <a:extLst>
              <a:ext uri="{FF2B5EF4-FFF2-40B4-BE49-F238E27FC236}">
                <a16:creationId xmlns:a16="http://schemas.microsoft.com/office/drawing/2014/main" id="{F8A78820-4BAF-3408-D426-51AE55683B2F}"/>
              </a:ext>
            </a:extLst>
          </p:cNvPr>
          <p:cNvSpPr/>
          <p:nvPr/>
        </p:nvSpPr>
        <p:spPr>
          <a:xfrm>
            <a:off x="85344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Earnings / Net Sales</a:t>
            </a:r>
            <a:endParaRPr lang="en-US" sz="1733" dirty="0"/>
          </a:p>
        </p:txBody>
      </p:sp>
      <p:sp>
        <p:nvSpPr>
          <p:cNvPr id="10" name="Text 9">
            <a:extLst>
              <a:ext uri="{FF2B5EF4-FFF2-40B4-BE49-F238E27FC236}">
                <a16:creationId xmlns:a16="http://schemas.microsoft.com/office/drawing/2014/main" id="{C18B36C6-114C-C288-07C4-2BE14CB171CA}"/>
              </a:ext>
            </a:extLst>
          </p:cNvPr>
          <p:cNvSpPr/>
          <p:nvPr/>
        </p:nvSpPr>
        <p:spPr>
          <a:xfrm>
            <a:off x="85344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ko-KR" dirty="0">
                <a:solidFill>
                  <a:srgbClr val="1F2937"/>
                </a:solidFill>
                <a:latin typeface="Calibri" pitchFamily="34" charset="0"/>
                <a:ea typeface="맑은 고딕" pitchFamily="34" charset="-122"/>
                <a:cs typeface="Calibri" pitchFamily="34" charset="-120"/>
              </a:rPr>
              <a:t>매출 1달러당 이익 (</a:t>
            </a:r>
            <a:r>
              <a:rPr lang="ko-KR" dirty="0">
                <a:solidFill>
                  <a:srgbClr val="C00000"/>
                </a:solidFill>
                <a:latin typeface="Calibri" pitchFamily="34" charset="0"/>
                <a:ea typeface="맑은 고딕" pitchFamily="34" charset="-122"/>
                <a:cs typeface="Calibri" pitchFamily="34" charset="-120"/>
              </a:rPr>
              <a:t>Profitability</a:t>
            </a:r>
            <a:r>
              <a:rPr lang="ko-KR" dirty="0">
                <a:solidFill>
                  <a:srgbClr val="1F2937"/>
                </a:solidFill>
                <a:latin typeface="Calibri" pitchFamily="34" charset="0"/>
                <a:ea typeface="맑은 고딕" pitchFamily="34" charset="-122"/>
                <a:cs typeface="Calibri" pitchFamily="34" charset="-120"/>
              </a:rPr>
              <a:t>)</a:t>
            </a:r>
            <a:endParaRPr lang="en-US" dirty="0"/>
          </a:p>
          <a:p>
            <a:endParaRPr lang="en-US" dirty="0"/>
          </a:p>
          <a:p>
            <a:r>
              <a:rPr lang="ko-KR" b="1" dirty="0">
                <a:solidFill>
                  <a:srgbClr val="1F2937"/>
                </a:solidFill>
                <a:latin typeface="Calibri" pitchFamily="34" charset="0"/>
                <a:ea typeface="맑은 고딕" pitchFamily="34" charset="-122"/>
                <a:cs typeface="Calibri" pitchFamily="34" charset="-120"/>
              </a:rPr>
              <a:t>영향 요인:</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Gross profit (가격 vs. COGS)</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Operating expenses (영업비용)</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가격 결정력과 원가 통제</a:t>
            </a:r>
            <a:endParaRPr lang="en-US" sz="1467" dirty="0"/>
          </a:p>
        </p:txBody>
      </p:sp>
      <p:sp>
        <p:nvSpPr>
          <p:cNvPr id="11" name="Shape 10">
            <a:extLst>
              <a:ext uri="{FF2B5EF4-FFF2-40B4-BE49-F238E27FC236}">
                <a16:creationId xmlns:a16="http://schemas.microsoft.com/office/drawing/2014/main" id="{734DAB44-66E5-8B57-934C-883F0D350344}"/>
              </a:ext>
            </a:extLst>
          </p:cNvPr>
          <p:cNvSpPr/>
          <p:nvPr/>
        </p:nvSpPr>
        <p:spPr>
          <a:xfrm>
            <a:off x="6217920" y="2560320"/>
            <a:ext cx="5364480" cy="3169920"/>
          </a:xfrm>
          <a:prstGeom prst="rect">
            <a:avLst/>
          </a:prstGeom>
          <a:solidFill>
            <a:srgbClr val="F0FDF4"/>
          </a:solidFill>
          <a:ln w="9525">
            <a:solidFill>
              <a:srgbClr val="16A34A"/>
            </a:solidFill>
            <a:prstDash val="solid"/>
          </a:ln>
        </p:spPr>
        <p:txBody>
          <a:bodyPr/>
          <a:lstStyle/>
          <a:p>
            <a:endParaRPr lang="en-US" sz="2400"/>
          </a:p>
        </p:txBody>
      </p:sp>
      <p:sp>
        <p:nvSpPr>
          <p:cNvPr id="15" name="Text 11">
            <a:extLst>
              <a:ext uri="{FF2B5EF4-FFF2-40B4-BE49-F238E27FC236}">
                <a16:creationId xmlns:a16="http://schemas.microsoft.com/office/drawing/2014/main" id="{8F31A2E6-A3B9-EF6A-6698-85A7C0FE075E}"/>
              </a:ext>
            </a:extLst>
          </p:cNvPr>
          <p:cNvSpPr/>
          <p:nvPr/>
        </p:nvSpPr>
        <p:spPr>
          <a:xfrm>
            <a:off x="6217920" y="2621280"/>
            <a:ext cx="5364480" cy="487680"/>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Asset Turnover (AT)</a:t>
            </a:r>
            <a:endParaRPr lang="en-US" sz="2400" dirty="0"/>
          </a:p>
        </p:txBody>
      </p:sp>
      <p:sp>
        <p:nvSpPr>
          <p:cNvPr id="18" name="Shape 12">
            <a:extLst>
              <a:ext uri="{FF2B5EF4-FFF2-40B4-BE49-F238E27FC236}">
                <a16:creationId xmlns:a16="http://schemas.microsoft.com/office/drawing/2014/main" id="{52E6697A-F097-3EEE-0B17-CEA743B1EA3F}"/>
              </a:ext>
            </a:extLst>
          </p:cNvPr>
          <p:cNvSpPr/>
          <p:nvPr/>
        </p:nvSpPr>
        <p:spPr>
          <a:xfrm>
            <a:off x="6461760" y="3169920"/>
            <a:ext cx="4876800" cy="548640"/>
          </a:xfrm>
          <a:prstGeom prst="rect">
            <a:avLst/>
          </a:prstGeom>
          <a:solidFill>
            <a:srgbClr val="FFFFFF"/>
          </a:solidFill>
          <a:ln/>
        </p:spPr>
        <p:txBody>
          <a:bodyPr/>
          <a:lstStyle/>
          <a:p>
            <a:endParaRPr lang="en-US" sz="2400"/>
          </a:p>
        </p:txBody>
      </p:sp>
      <p:sp>
        <p:nvSpPr>
          <p:cNvPr id="20" name="Text 13">
            <a:extLst>
              <a:ext uri="{FF2B5EF4-FFF2-40B4-BE49-F238E27FC236}">
                <a16:creationId xmlns:a16="http://schemas.microsoft.com/office/drawing/2014/main" id="{A3A8C3E2-E655-A254-B2D3-0744C0C1671E}"/>
              </a:ext>
            </a:extLst>
          </p:cNvPr>
          <p:cNvSpPr/>
          <p:nvPr/>
        </p:nvSpPr>
        <p:spPr>
          <a:xfrm>
            <a:off x="646176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Net Sales / Avg Total Assets</a:t>
            </a:r>
            <a:endParaRPr lang="en-US" sz="1733" dirty="0"/>
          </a:p>
        </p:txBody>
      </p:sp>
      <p:sp>
        <p:nvSpPr>
          <p:cNvPr id="21" name="Text 14">
            <a:extLst>
              <a:ext uri="{FF2B5EF4-FFF2-40B4-BE49-F238E27FC236}">
                <a16:creationId xmlns:a16="http://schemas.microsoft.com/office/drawing/2014/main" id="{318DBD60-2686-E2F8-DEC3-B77F913D2554}"/>
              </a:ext>
            </a:extLst>
          </p:cNvPr>
          <p:cNvSpPr/>
          <p:nvPr/>
        </p:nvSpPr>
        <p:spPr>
          <a:xfrm>
            <a:off x="646176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ko-KR" dirty="0">
                <a:solidFill>
                  <a:srgbClr val="1F2937"/>
                </a:solidFill>
                <a:latin typeface="Calibri" pitchFamily="34" charset="0"/>
                <a:ea typeface="맑은 고딕" pitchFamily="34" charset="-122"/>
                <a:cs typeface="Calibri" pitchFamily="34" charset="-120"/>
              </a:rPr>
              <a:t>자산 1달러당 매출 (</a:t>
            </a:r>
            <a:r>
              <a:rPr lang="ko-KR" dirty="0">
                <a:solidFill>
                  <a:srgbClr val="C00000"/>
                </a:solidFill>
                <a:latin typeface="Calibri" pitchFamily="34" charset="0"/>
                <a:ea typeface="맑은 고딕" pitchFamily="34" charset="-122"/>
                <a:cs typeface="Calibri" pitchFamily="34" charset="-120"/>
              </a:rPr>
              <a:t>Efficiency</a:t>
            </a:r>
            <a:r>
              <a:rPr lang="ko-KR" dirty="0">
                <a:solidFill>
                  <a:srgbClr val="1F2937"/>
                </a:solidFill>
                <a:latin typeface="Calibri" pitchFamily="34" charset="0"/>
                <a:ea typeface="맑은 고딕" pitchFamily="34" charset="-122"/>
                <a:cs typeface="Calibri" pitchFamily="34" charset="-120"/>
              </a:rPr>
              <a:t>)</a:t>
            </a:r>
            <a:endParaRPr lang="en-US" dirty="0"/>
          </a:p>
          <a:p>
            <a:endParaRPr lang="en-US" dirty="0"/>
          </a:p>
          <a:p>
            <a:r>
              <a:rPr lang="ko-KR" b="1" dirty="0">
                <a:solidFill>
                  <a:srgbClr val="1F2937"/>
                </a:solidFill>
                <a:latin typeface="Calibri" pitchFamily="34" charset="0"/>
                <a:ea typeface="맑은 고딕" pitchFamily="34" charset="-122"/>
                <a:cs typeface="Calibri" pitchFamily="34" charset="-120"/>
              </a:rPr>
              <a:t>결정 요인:</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Inventory 관리</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Receivables 회수</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자산 집약도 (산업 특성)</a:t>
            </a:r>
            <a:endParaRPr lang="en-US" sz="1467" dirty="0"/>
          </a:p>
        </p:txBody>
      </p:sp>
      <p:sp>
        <p:nvSpPr>
          <p:cNvPr id="22" name="Shape 15">
            <a:extLst>
              <a:ext uri="{FF2B5EF4-FFF2-40B4-BE49-F238E27FC236}">
                <a16:creationId xmlns:a16="http://schemas.microsoft.com/office/drawing/2014/main" id="{A4E78CA5-638C-B690-03D6-EAD22057F870}"/>
              </a:ext>
            </a:extLst>
          </p:cNvPr>
          <p:cNvSpPr/>
          <p:nvPr/>
        </p:nvSpPr>
        <p:spPr>
          <a:xfrm>
            <a:off x="609600" y="5913120"/>
            <a:ext cx="10972800" cy="792480"/>
          </a:xfrm>
          <a:prstGeom prst="rect">
            <a:avLst/>
          </a:prstGeom>
          <a:solidFill>
            <a:srgbClr val="F0F9FF"/>
          </a:solidFill>
          <a:ln w="12700">
            <a:solidFill>
              <a:srgbClr val="1E3A5F"/>
            </a:solidFill>
            <a:prstDash val="solid"/>
          </a:ln>
        </p:spPr>
        <p:txBody>
          <a:bodyPr/>
          <a:lstStyle/>
          <a:p>
            <a:endParaRPr lang="en-US" sz="2400"/>
          </a:p>
        </p:txBody>
      </p:sp>
      <p:sp>
        <p:nvSpPr>
          <p:cNvPr id="23" name="Text 16">
            <a:extLst>
              <a:ext uri="{FF2B5EF4-FFF2-40B4-BE49-F238E27FC236}">
                <a16:creationId xmlns:a16="http://schemas.microsoft.com/office/drawing/2014/main" id="{66988533-5A10-AF88-53A1-78E01B8CDFB0}"/>
              </a:ext>
            </a:extLst>
          </p:cNvPr>
          <p:cNvSpPr/>
          <p:nvPr/>
        </p:nvSpPr>
        <p:spPr>
          <a:xfrm>
            <a:off x="853440" y="6035040"/>
            <a:ext cx="10363200" cy="548640"/>
          </a:xfrm>
          <a:prstGeom prst="rect">
            <a:avLst/>
          </a:prstGeom>
          <a:noFill/>
          <a:ln/>
        </p:spPr>
        <p:txBody>
          <a:bodyPr wrap="square" rtlCol="0" anchor="ctr"/>
          <a:lstStyle/>
          <a:p>
            <a:r>
              <a:rPr lang="ko-KR" sz="2000" dirty="0">
                <a:solidFill>
                  <a:srgbClr val="1E3A5F"/>
                </a:solidFill>
                <a:latin typeface="Calibri" pitchFamily="34" charset="0"/>
                <a:ea typeface="맑은 고딕" pitchFamily="34" charset="-122"/>
                <a:cs typeface="Calibri" pitchFamily="34" charset="-120"/>
              </a:rPr>
              <a:t>ROA는 기업이 높은 이익을 낼 때(high PM) 또는 자산을 효율적으로 사용할 때(high AT) 상승함</a:t>
            </a:r>
            <a:endParaRPr lang="en-US" sz="2000" dirty="0"/>
          </a:p>
        </p:txBody>
      </p:sp>
    </p:spTree>
    <p:extLst>
      <p:ext uri="{BB962C8B-B14F-4D97-AF65-F5344CB8AC3E}">
        <p14:creationId xmlns:p14="http://schemas.microsoft.com/office/powerpoint/2010/main" val="376752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5736-2FFE-457D-6676-E92F92932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9685D-5A08-94CC-1D24-D33404A903B6}"/>
              </a:ext>
            </a:extLst>
          </p:cNvPr>
          <p:cNvSpPr>
            <a:spLocks noGrp="1"/>
          </p:cNvSpPr>
          <p:nvPr>
            <p:ph type="title"/>
          </p:nvPr>
        </p:nvSpPr>
        <p:spPr>
          <a:xfrm>
            <a:off x="609600" y="24260"/>
            <a:ext cx="11074400" cy="1143000"/>
          </a:xfrm>
        </p:spPr>
        <p:txBody>
          <a:bodyPr>
            <a:normAutofit/>
          </a:bodyPr>
          <a:lstStyle/>
          <a:p>
            <a:r>
              <a:rPr lang="en-US" dirty="0"/>
              <a:t>ROE Decomposition – The DuPont Model</a:t>
            </a:r>
          </a:p>
        </p:txBody>
      </p:sp>
      <p:sp>
        <p:nvSpPr>
          <p:cNvPr id="13" name="Rectangle 1">
            <a:extLst>
              <a:ext uri="{FF2B5EF4-FFF2-40B4-BE49-F238E27FC236}">
                <a16:creationId xmlns:a16="http://schemas.microsoft.com/office/drawing/2014/main" id="{681E25CF-E5E0-2E4E-65DC-B5DE3BCB6F0E}"/>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hape 2">
            <a:extLst>
              <a:ext uri="{FF2B5EF4-FFF2-40B4-BE49-F238E27FC236}">
                <a16:creationId xmlns:a16="http://schemas.microsoft.com/office/drawing/2014/main" id="{07C4ABD1-F4A4-B292-0E8D-1B7E5ACC86D7}"/>
              </a:ext>
            </a:extLst>
          </p:cNvPr>
          <p:cNvSpPr/>
          <p:nvPr/>
        </p:nvSpPr>
        <p:spPr>
          <a:xfrm>
            <a:off x="609600" y="1219200"/>
            <a:ext cx="10972800" cy="1158240"/>
          </a:xfrm>
          <a:prstGeom prst="rect">
            <a:avLst/>
          </a:prstGeom>
          <a:solidFill>
            <a:srgbClr val="1E3A5F"/>
          </a:solidFill>
          <a:ln/>
        </p:spPr>
        <p:txBody>
          <a:bodyPr/>
          <a:lstStyle/>
          <a:p>
            <a:endParaRPr lang="en-US" sz="2400"/>
          </a:p>
        </p:txBody>
      </p:sp>
      <mc:AlternateContent xmlns:mc="http://schemas.openxmlformats.org/markup-compatibility/2006" xmlns:a14="http://schemas.microsoft.com/office/drawing/2010/main">
        <mc:Choice Requires="a14">
          <p:sp>
            <p:nvSpPr>
              <p:cNvPr id="4" name="Text 3">
                <a:extLst>
                  <a:ext uri="{FF2B5EF4-FFF2-40B4-BE49-F238E27FC236}">
                    <a16:creationId xmlns:a16="http://schemas.microsoft.com/office/drawing/2014/main" id="{6FE25032-5943-0823-510C-066815A1AE63}"/>
                  </a:ext>
                </a:extLst>
              </p:cNvPr>
              <p:cNvSpPr/>
              <p:nvPr/>
            </p:nvSpPr>
            <p:spPr>
              <a:xfrm>
                <a:off x="609600" y="1341120"/>
                <a:ext cx="10972800" cy="609600"/>
              </a:xfrm>
              <a:prstGeom prst="rect">
                <a:avLst/>
              </a:prstGeom>
              <a:noFill/>
              <a:ln/>
            </p:spPr>
            <p:txBody>
              <a:bodyPr wrap="square" rtlCol="0" anchor="ctr"/>
              <a:lstStyle/>
              <a:p>
                <a:pPr algn="ctr"/>
                <a:r>
                  <a:rPr lang="en-US" sz="2933" b="1" dirty="0">
                    <a:solidFill>
                      <a:srgbClr val="FFFFFF"/>
                    </a:solidFill>
                    <a:latin typeface="Calibri" pitchFamily="34" charset="0"/>
                    <a:ea typeface="Calibri" pitchFamily="34" charset="-122"/>
                    <a:cs typeface="Calibri" pitchFamily="34" charset="-120"/>
                  </a:rPr>
                  <a:t> </a:t>
                </a:r>
                <a14:m>
                  <m:oMath xmlns:m="http://schemas.openxmlformats.org/officeDocument/2006/math">
                    <m:r>
                      <m:rPr>
                        <m:nor/>
                      </m:rPr>
                      <a:rPr lang="en-US" sz="2400" i="0" smtClean="0">
                        <a:solidFill>
                          <a:srgbClr val="FFFFFF"/>
                        </a:solidFill>
                        <a:latin typeface="Arial" panose="020B0604020202020204" pitchFamily="34" charset="0"/>
                        <a:ea typeface="Calibri" pitchFamily="34" charset="-122"/>
                        <a:cs typeface="Arial" panose="020B0604020202020204" pitchFamily="34" charset="0"/>
                      </a:rPr>
                      <m:t>ROE</m:t>
                    </m:r>
                    <m:r>
                      <a:rPr lang="en-US" sz="2400" b="0">
                        <a:solidFill>
                          <a:srgbClr val="FFFFFF"/>
                        </a:solidFill>
                        <a:latin typeface="Cambria Math" panose="02040503050406030204" pitchFamily="18" charset="0"/>
                        <a:ea typeface="Calibri" pitchFamily="34" charset="-122"/>
                        <a:cs typeface="Calibri" pitchFamily="34" charset="-120"/>
                      </a:rPr>
                      <m:t>=</m:t>
                    </m:r>
                    <m:r>
                      <m:rPr>
                        <m:nor/>
                      </m:rPr>
                      <a:rPr lang="en-US" sz="2400" dirty="0">
                        <a:solidFill>
                          <a:srgbClr val="FFFFFF"/>
                        </a:solidFill>
                        <a:latin typeface="Arial" panose="020B0604020202020204" pitchFamily="34" charset="0"/>
                        <a:ea typeface="Calibri" pitchFamily="34" charset="-122"/>
                        <a:cs typeface="Arial" panose="020B0604020202020204" pitchFamily="34" charset="0"/>
                      </a:rPr>
                      <m:t>Profit</m:t>
                    </m:r>
                    <m:r>
                      <m:rPr>
                        <m:nor/>
                      </m:rPr>
                      <a:rPr lang="en-US" sz="2400" dirty="0">
                        <a:solidFill>
                          <a:srgbClr val="FFFFFF"/>
                        </a:solidFill>
                        <a:latin typeface="Arial" panose="020B0604020202020204" pitchFamily="34" charset="0"/>
                        <a:ea typeface="Calibri" pitchFamily="34" charset="-122"/>
                        <a:cs typeface="Arial" panose="020B0604020202020204" pitchFamily="34" charset="0"/>
                      </a:rPr>
                      <m:t> </m:t>
                    </m:r>
                    <m:r>
                      <m:rPr>
                        <m:nor/>
                      </m:rPr>
                      <a:rPr lang="en-US" sz="2400" dirty="0">
                        <a:solidFill>
                          <a:srgbClr val="FFFFFF"/>
                        </a:solidFill>
                        <a:latin typeface="Arial" panose="020B0604020202020204" pitchFamily="34" charset="0"/>
                        <a:ea typeface="Calibri" pitchFamily="34" charset="-122"/>
                        <a:cs typeface="Arial" panose="020B0604020202020204" pitchFamily="34" charset="0"/>
                      </a:rPr>
                      <m:t>Margin</m:t>
                    </m:r>
                    <m:r>
                      <a:rPr lang="en-US" sz="2400" b="0">
                        <a:solidFill>
                          <a:srgbClr val="FFFFFF"/>
                        </a:solidFill>
                        <a:latin typeface="Cambria Math" panose="02040503050406030204" pitchFamily="18" charset="0"/>
                        <a:ea typeface="Calibri" pitchFamily="34" charset="-122"/>
                        <a:cs typeface="Calibri" pitchFamily="34" charset="-120"/>
                      </a:rPr>
                      <m:t>×</m:t>
                    </m:r>
                  </m:oMath>
                </a14:m>
                <a:r>
                  <a:rPr lang="en-US" sz="2400" dirty="0">
                    <a:solidFill>
                      <a:srgbClr val="FFFFFF"/>
                    </a:solidFill>
                    <a:latin typeface="Arial" panose="020B0604020202020204" pitchFamily="34" charset="0"/>
                    <a:ea typeface="Calibri" pitchFamily="34" charset="-122"/>
                    <a:cs typeface="Arial" panose="020B0604020202020204" pitchFamily="34" charset="0"/>
                  </a:rPr>
                  <a:t> Asset Turnover x Financial Leverage</a:t>
                </a:r>
                <a:endParaRPr lang="en-US" sz="2800" dirty="0">
                  <a:solidFill>
                    <a:srgbClr val="FFFFFF"/>
                  </a:solidFill>
                  <a:latin typeface="Arial" panose="020B0604020202020204" pitchFamily="34" charset="0"/>
                  <a:ea typeface="Calibri" pitchFamily="34" charset="-122"/>
                  <a:cs typeface="Arial" panose="020B0604020202020204" pitchFamily="34" charset="0"/>
                </a:endParaRPr>
              </a:p>
            </p:txBody>
          </p:sp>
        </mc:Choice>
        <mc:Fallback xmlns="">
          <p:sp>
            <p:nvSpPr>
              <p:cNvPr id="4" name="Text 3">
                <a:extLst>
                  <a:ext uri="{FF2B5EF4-FFF2-40B4-BE49-F238E27FC236}">
                    <a16:creationId xmlns:a16="http://schemas.microsoft.com/office/drawing/2014/main" id="{6FE25032-5943-0823-510C-066815A1AE63}"/>
                  </a:ext>
                </a:extLst>
              </p:cNvPr>
              <p:cNvSpPr>
                <a:spLocks noRot="1" noChangeAspect="1" noMove="1" noResize="1" noEditPoints="1" noAdjustHandles="1" noChangeArrowheads="1" noChangeShapeType="1" noTextEdit="1"/>
              </p:cNvSpPr>
              <p:nvPr/>
            </p:nvSpPr>
            <p:spPr>
              <a:xfrm>
                <a:off x="609600" y="1341120"/>
                <a:ext cx="10972800" cy="609600"/>
              </a:xfrm>
              <a:prstGeom prst="rect">
                <a:avLst/>
              </a:prstGeom>
              <a:blipFill>
                <a:blip r:embed="rId3"/>
                <a:stretch>
                  <a:fillRect b="-13000"/>
                </a:stretch>
              </a:blipFill>
              <a:ln/>
            </p:spPr>
            <p:txBody>
              <a:bodyPr/>
              <a:lstStyle/>
              <a:p>
                <a:r>
                  <a:rPr lang="en-US">
                    <a:noFill/>
                  </a:rPr>
                  <a:t> </a:t>
                </a:r>
              </a:p>
            </p:txBody>
          </p:sp>
        </mc:Fallback>
      </mc:AlternateContent>
      <p:sp>
        <p:nvSpPr>
          <p:cNvPr id="5" name="Text 4">
            <a:extLst>
              <a:ext uri="{FF2B5EF4-FFF2-40B4-BE49-F238E27FC236}">
                <a16:creationId xmlns:a16="http://schemas.microsoft.com/office/drawing/2014/main" id="{1097D3F0-86E3-E5EA-1BA2-13D3EC5965B2}"/>
              </a:ext>
            </a:extLst>
          </p:cNvPr>
          <p:cNvSpPr/>
          <p:nvPr/>
        </p:nvSpPr>
        <p:spPr>
          <a:xfrm>
            <a:off x="989891" y="1944360"/>
            <a:ext cx="10090297" cy="365760"/>
          </a:xfrm>
          <a:prstGeom prst="rect">
            <a:avLst/>
          </a:prstGeom>
          <a:noFill/>
          <a:ln/>
        </p:spPr>
        <p:txBody>
          <a:bodyPr wrap="square" rtlCol="0" anchor="ctr"/>
          <a:lstStyle/>
          <a:p>
            <a:pPr algn="ctr"/>
            <a:r>
              <a:rPr lang="en-US" sz="1867" dirty="0">
                <a:solidFill>
                  <a:schemeClr val="bg2">
                    <a:lumMod val="90000"/>
                  </a:schemeClr>
                </a:solidFill>
                <a:latin typeface="Calibri" pitchFamily="34" charset="0"/>
                <a:ea typeface="Calibri" pitchFamily="34" charset="-122"/>
                <a:cs typeface="Calibri" pitchFamily="34" charset="-120"/>
              </a:rPr>
              <a:t>                (Profitability)                     (Efficiency)                             (Use of Debt)</a:t>
            </a:r>
            <a:endParaRPr lang="en-US" sz="1867" dirty="0">
              <a:solidFill>
                <a:schemeClr val="bg2">
                  <a:lumMod val="90000"/>
                </a:schemeClr>
              </a:solidFill>
            </a:endParaRPr>
          </a:p>
        </p:txBody>
      </p:sp>
      <p:sp>
        <p:nvSpPr>
          <p:cNvPr id="6" name="Shape 5">
            <a:extLst>
              <a:ext uri="{FF2B5EF4-FFF2-40B4-BE49-F238E27FC236}">
                <a16:creationId xmlns:a16="http://schemas.microsoft.com/office/drawing/2014/main" id="{91382562-7EC1-6E86-192E-23EF0EB1A868}"/>
              </a:ext>
            </a:extLst>
          </p:cNvPr>
          <p:cNvSpPr/>
          <p:nvPr/>
        </p:nvSpPr>
        <p:spPr>
          <a:xfrm>
            <a:off x="609600" y="2560320"/>
            <a:ext cx="5364480" cy="3169920"/>
          </a:xfrm>
          <a:prstGeom prst="rect">
            <a:avLst/>
          </a:prstGeom>
          <a:solidFill>
            <a:srgbClr val="EFF6FF"/>
          </a:solidFill>
          <a:ln w="9525">
            <a:solidFill>
              <a:srgbClr val="3B82F6"/>
            </a:solidFill>
            <a:prstDash val="solid"/>
          </a:ln>
        </p:spPr>
        <p:txBody>
          <a:bodyPr/>
          <a:lstStyle/>
          <a:p>
            <a:endParaRPr lang="en-US" sz="2400" dirty="0"/>
          </a:p>
        </p:txBody>
      </p:sp>
      <p:sp>
        <p:nvSpPr>
          <p:cNvPr id="7" name="Text 6">
            <a:extLst>
              <a:ext uri="{FF2B5EF4-FFF2-40B4-BE49-F238E27FC236}">
                <a16:creationId xmlns:a16="http://schemas.microsoft.com/office/drawing/2014/main" id="{F04CF261-9F60-E5A5-D07F-C1BE8F1356AF}"/>
              </a:ext>
            </a:extLst>
          </p:cNvPr>
          <p:cNvSpPr/>
          <p:nvPr/>
        </p:nvSpPr>
        <p:spPr>
          <a:xfrm>
            <a:off x="609600" y="2621280"/>
            <a:ext cx="5364480" cy="487680"/>
          </a:xfrm>
          <a:prstGeom prst="rect">
            <a:avLst/>
          </a:prstGeom>
          <a:noFill/>
          <a:ln/>
        </p:spPr>
        <p:txBody>
          <a:bodyPr wrap="square" rtlCol="0" anchor="ctr"/>
          <a:lstStyle/>
          <a:p>
            <a:pPr algn="ctr"/>
            <a:r>
              <a:rPr lang="en-US" sz="2400" b="1" dirty="0">
                <a:solidFill>
                  <a:srgbClr val="3B82F6"/>
                </a:solidFill>
                <a:latin typeface="Calibri" pitchFamily="34" charset="0"/>
                <a:ea typeface="Calibri" pitchFamily="34" charset="-122"/>
                <a:cs typeface="Calibri" pitchFamily="34" charset="-120"/>
              </a:rPr>
              <a:t>Profit Margin (PM)</a:t>
            </a:r>
            <a:endParaRPr lang="en-US" sz="2400" dirty="0"/>
          </a:p>
        </p:txBody>
      </p:sp>
      <p:sp>
        <p:nvSpPr>
          <p:cNvPr id="8" name="Shape 7">
            <a:extLst>
              <a:ext uri="{FF2B5EF4-FFF2-40B4-BE49-F238E27FC236}">
                <a16:creationId xmlns:a16="http://schemas.microsoft.com/office/drawing/2014/main" id="{B91FB189-F7CF-F92D-0F99-9BDBAEE1FB25}"/>
              </a:ext>
            </a:extLst>
          </p:cNvPr>
          <p:cNvSpPr/>
          <p:nvPr/>
        </p:nvSpPr>
        <p:spPr>
          <a:xfrm>
            <a:off x="853440" y="3169920"/>
            <a:ext cx="4876800" cy="548640"/>
          </a:xfrm>
          <a:prstGeom prst="rect">
            <a:avLst/>
          </a:prstGeom>
          <a:solidFill>
            <a:srgbClr val="FFFFFF"/>
          </a:solidFill>
          <a:ln/>
        </p:spPr>
        <p:txBody>
          <a:bodyPr/>
          <a:lstStyle/>
          <a:p>
            <a:endParaRPr lang="en-US" sz="2400"/>
          </a:p>
        </p:txBody>
      </p:sp>
      <p:sp>
        <p:nvSpPr>
          <p:cNvPr id="9" name="Text 8">
            <a:extLst>
              <a:ext uri="{FF2B5EF4-FFF2-40B4-BE49-F238E27FC236}">
                <a16:creationId xmlns:a16="http://schemas.microsoft.com/office/drawing/2014/main" id="{2332EFF6-3590-6BBE-80BB-CB395A231031}"/>
              </a:ext>
            </a:extLst>
          </p:cNvPr>
          <p:cNvSpPr/>
          <p:nvPr/>
        </p:nvSpPr>
        <p:spPr>
          <a:xfrm>
            <a:off x="85344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Earnings / Net Sales</a:t>
            </a:r>
            <a:endParaRPr lang="en-US" sz="1733" dirty="0"/>
          </a:p>
        </p:txBody>
      </p:sp>
      <p:sp>
        <p:nvSpPr>
          <p:cNvPr id="10" name="Text 9">
            <a:extLst>
              <a:ext uri="{FF2B5EF4-FFF2-40B4-BE49-F238E27FC236}">
                <a16:creationId xmlns:a16="http://schemas.microsoft.com/office/drawing/2014/main" id="{707B0310-856C-206E-F7C2-75976492F59F}"/>
              </a:ext>
            </a:extLst>
          </p:cNvPr>
          <p:cNvSpPr/>
          <p:nvPr/>
        </p:nvSpPr>
        <p:spPr>
          <a:xfrm>
            <a:off x="85344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ko-KR" dirty="0">
                <a:solidFill>
                  <a:srgbClr val="1F2937"/>
                </a:solidFill>
                <a:latin typeface="Calibri" pitchFamily="34" charset="0"/>
                <a:ea typeface="맑은 고딕" pitchFamily="34" charset="-122"/>
                <a:cs typeface="Calibri" pitchFamily="34" charset="-120"/>
              </a:rPr>
              <a:t>매출 1달러당 이익 (</a:t>
            </a:r>
            <a:r>
              <a:rPr lang="ko-KR" dirty="0">
                <a:solidFill>
                  <a:srgbClr val="C00000"/>
                </a:solidFill>
                <a:latin typeface="Calibri" pitchFamily="34" charset="0"/>
                <a:ea typeface="맑은 고딕" pitchFamily="34" charset="-122"/>
                <a:cs typeface="Calibri" pitchFamily="34" charset="-120"/>
              </a:rPr>
              <a:t>Profitability</a:t>
            </a:r>
            <a:r>
              <a:rPr lang="ko-KR" dirty="0">
                <a:solidFill>
                  <a:srgbClr val="1F2937"/>
                </a:solidFill>
                <a:latin typeface="Calibri" pitchFamily="34" charset="0"/>
                <a:ea typeface="맑은 고딕" pitchFamily="34" charset="-122"/>
                <a:cs typeface="Calibri" pitchFamily="34" charset="-120"/>
              </a:rPr>
              <a:t>)</a:t>
            </a:r>
            <a:endParaRPr lang="en-US" dirty="0"/>
          </a:p>
          <a:p>
            <a:endParaRPr lang="en-US" dirty="0"/>
          </a:p>
          <a:p>
            <a:r>
              <a:rPr lang="ko-KR" b="1" dirty="0">
                <a:solidFill>
                  <a:srgbClr val="1F2937"/>
                </a:solidFill>
                <a:latin typeface="Calibri" pitchFamily="34" charset="0"/>
                <a:ea typeface="맑은 고딕" pitchFamily="34" charset="-122"/>
                <a:cs typeface="Calibri" pitchFamily="34" charset="-120"/>
              </a:rPr>
              <a:t>영향 요인:</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Gross profit (가격 vs. COGS)</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Operating expenses (영업비용)</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가격 결정력과 원가 통제</a:t>
            </a:r>
            <a:endParaRPr lang="en-US" sz="1467" dirty="0"/>
          </a:p>
        </p:txBody>
      </p:sp>
      <p:sp>
        <p:nvSpPr>
          <p:cNvPr id="11" name="Shape 10">
            <a:extLst>
              <a:ext uri="{FF2B5EF4-FFF2-40B4-BE49-F238E27FC236}">
                <a16:creationId xmlns:a16="http://schemas.microsoft.com/office/drawing/2014/main" id="{439D237B-E8C6-F6D6-62D0-57C6AB8B2EC9}"/>
              </a:ext>
            </a:extLst>
          </p:cNvPr>
          <p:cNvSpPr/>
          <p:nvPr/>
        </p:nvSpPr>
        <p:spPr>
          <a:xfrm>
            <a:off x="6217920" y="2560320"/>
            <a:ext cx="5364480" cy="3169920"/>
          </a:xfrm>
          <a:prstGeom prst="rect">
            <a:avLst/>
          </a:prstGeom>
          <a:solidFill>
            <a:srgbClr val="F0FDF4"/>
          </a:solidFill>
          <a:ln w="9525">
            <a:solidFill>
              <a:srgbClr val="16A34A"/>
            </a:solidFill>
            <a:prstDash val="solid"/>
          </a:ln>
        </p:spPr>
        <p:txBody>
          <a:bodyPr/>
          <a:lstStyle/>
          <a:p>
            <a:endParaRPr lang="en-US" sz="2400"/>
          </a:p>
        </p:txBody>
      </p:sp>
      <p:sp>
        <p:nvSpPr>
          <p:cNvPr id="15" name="Text 11">
            <a:extLst>
              <a:ext uri="{FF2B5EF4-FFF2-40B4-BE49-F238E27FC236}">
                <a16:creationId xmlns:a16="http://schemas.microsoft.com/office/drawing/2014/main" id="{0080C5EA-9816-2775-1E21-BE179B882B4C}"/>
              </a:ext>
            </a:extLst>
          </p:cNvPr>
          <p:cNvSpPr/>
          <p:nvPr/>
        </p:nvSpPr>
        <p:spPr>
          <a:xfrm>
            <a:off x="6217920" y="2621280"/>
            <a:ext cx="5364480" cy="487680"/>
          </a:xfrm>
          <a:prstGeom prst="rect">
            <a:avLst/>
          </a:prstGeom>
          <a:noFill/>
          <a:ln/>
        </p:spPr>
        <p:txBody>
          <a:bodyPr wrap="square" rtlCol="0" anchor="ctr"/>
          <a:lstStyle/>
          <a:p>
            <a:pPr algn="ctr"/>
            <a:r>
              <a:rPr lang="en-US" sz="2400" b="1" dirty="0">
                <a:solidFill>
                  <a:srgbClr val="16A34A"/>
                </a:solidFill>
                <a:latin typeface="Calibri" pitchFamily="34" charset="0"/>
                <a:ea typeface="Calibri" pitchFamily="34" charset="-122"/>
                <a:cs typeface="Calibri" pitchFamily="34" charset="-120"/>
              </a:rPr>
              <a:t>Asset Turnover (AT)</a:t>
            </a:r>
            <a:endParaRPr lang="en-US" sz="2400" dirty="0"/>
          </a:p>
        </p:txBody>
      </p:sp>
      <p:sp>
        <p:nvSpPr>
          <p:cNvPr id="18" name="Shape 12">
            <a:extLst>
              <a:ext uri="{FF2B5EF4-FFF2-40B4-BE49-F238E27FC236}">
                <a16:creationId xmlns:a16="http://schemas.microsoft.com/office/drawing/2014/main" id="{48C24337-0BEB-207A-0EE1-78C62DD07962}"/>
              </a:ext>
            </a:extLst>
          </p:cNvPr>
          <p:cNvSpPr/>
          <p:nvPr/>
        </p:nvSpPr>
        <p:spPr>
          <a:xfrm>
            <a:off x="6461760" y="3169920"/>
            <a:ext cx="4876800" cy="548640"/>
          </a:xfrm>
          <a:prstGeom prst="rect">
            <a:avLst/>
          </a:prstGeom>
          <a:solidFill>
            <a:srgbClr val="FFFFFF"/>
          </a:solidFill>
          <a:ln/>
        </p:spPr>
        <p:txBody>
          <a:bodyPr/>
          <a:lstStyle/>
          <a:p>
            <a:endParaRPr lang="en-US" sz="2400"/>
          </a:p>
        </p:txBody>
      </p:sp>
      <p:sp>
        <p:nvSpPr>
          <p:cNvPr id="20" name="Text 13">
            <a:extLst>
              <a:ext uri="{FF2B5EF4-FFF2-40B4-BE49-F238E27FC236}">
                <a16:creationId xmlns:a16="http://schemas.microsoft.com/office/drawing/2014/main" id="{9942C9EC-84B2-64A3-3A34-C81E264AD6E0}"/>
              </a:ext>
            </a:extLst>
          </p:cNvPr>
          <p:cNvSpPr/>
          <p:nvPr/>
        </p:nvSpPr>
        <p:spPr>
          <a:xfrm>
            <a:off x="6461760" y="3230880"/>
            <a:ext cx="4876800" cy="426720"/>
          </a:xfrm>
          <a:prstGeom prst="rect">
            <a:avLst/>
          </a:prstGeom>
          <a:noFill/>
          <a:ln/>
        </p:spPr>
        <p:txBody>
          <a:bodyPr wrap="square" rtlCol="0" anchor="ctr"/>
          <a:lstStyle/>
          <a:p>
            <a:pPr algn="ctr"/>
            <a:r>
              <a:rPr lang="en-US" sz="1733" b="1" dirty="0">
                <a:solidFill>
                  <a:srgbClr val="1F2937"/>
                </a:solidFill>
                <a:latin typeface="Calibri" pitchFamily="34" charset="0"/>
                <a:ea typeface="Calibri" pitchFamily="34" charset="-122"/>
                <a:cs typeface="Calibri" pitchFamily="34" charset="-120"/>
              </a:rPr>
              <a:t>Net Sales / Avg Total Assets</a:t>
            </a:r>
            <a:endParaRPr lang="en-US" sz="1733" dirty="0"/>
          </a:p>
        </p:txBody>
      </p:sp>
      <p:sp>
        <p:nvSpPr>
          <p:cNvPr id="21" name="Text 14">
            <a:extLst>
              <a:ext uri="{FF2B5EF4-FFF2-40B4-BE49-F238E27FC236}">
                <a16:creationId xmlns:a16="http://schemas.microsoft.com/office/drawing/2014/main" id="{5948369B-816E-A266-CE34-8B5E1C390FA4}"/>
              </a:ext>
            </a:extLst>
          </p:cNvPr>
          <p:cNvSpPr/>
          <p:nvPr/>
        </p:nvSpPr>
        <p:spPr>
          <a:xfrm>
            <a:off x="6461760" y="3840480"/>
            <a:ext cx="4876800" cy="1767840"/>
          </a:xfrm>
          <a:prstGeom prst="rect">
            <a:avLst/>
          </a:prstGeom>
          <a:noFill/>
          <a:ln/>
        </p:spPr>
        <p:txBody>
          <a:bodyPr wrap="square" rtlCol="0" anchor="ctr"/>
          <a:lstStyle/>
          <a:p>
            <a:r>
              <a:rPr lang="en-US" b="1" dirty="0">
                <a:solidFill>
                  <a:srgbClr val="1F2937"/>
                </a:solidFill>
                <a:latin typeface="Calibri" pitchFamily="34" charset="0"/>
                <a:ea typeface="Calibri" pitchFamily="34" charset="-122"/>
                <a:cs typeface="Calibri" pitchFamily="34" charset="-120"/>
              </a:rPr>
              <a:t>Measures: </a:t>
            </a:r>
            <a:r>
              <a:rPr lang="ko-KR" dirty="0">
                <a:solidFill>
                  <a:srgbClr val="1F2937"/>
                </a:solidFill>
                <a:latin typeface="Calibri" pitchFamily="34" charset="0"/>
                <a:ea typeface="맑은 고딕" pitchFamily="34" charset="-122"/>
                <a:cs typeface="Calibri" pitchFamily="34" charset="-120"/>
              </a:rPr>
              <a:t>자산 1달러당 매출 (</a:t>
            </a:r>
            <a:r>
              <a:rPr lang="ko-KR" dirty="0">
                <a:solidFill>
                  <a:srgbClr val="C00000"/>
                </a:solidFill>
                <a:latin typeface="Calibri" pitchFamily="34" charset="0"/>
                <a:ea typeface="맑은 고딕" pitchFamily="34" charset="-122"/>
                <a:cs typeface="Calibri" pitchFamily="34" charset="-120"/>
              </a:rPr>
              <a:t>Efficiency</a:t>
            </a:r>
            <a:r>
              <a:rPr lang="ko-KR" dirty="0">
                <a:solidFill>
                  <a:srgbClr val="1F2937"/>
                </a:solidFill>
                <a:latin typeface="Calibri" pitchFamily="34" charset="0"/>
                <a:ea typeface="맑은 고딕" pitchFamily="34" charset="-122"/>
                <a:cs typeface="Calibri" pitchFamily="34" charset="-120"/>
              </a:rPr>
              <a:t>)</a:t>
            </a:r>
            <a:endParaRPr lang="en-US" dirty="0"/>
          </a:p>
          <a:p>
            <a:endParaRPr lang="en-US" dirty="0"/>
          </a:p>
          <a:p>
            <a:r>
              <a:rPr lang="ko-KR" b="1" dirty="0">
                <a:solidFill>
                  <a:srgbClr val="1F2937"/>
                </a:solidFill>
                <a:latin typeface="Calibri" pitchFamily="34" charset="0"/>
                <a:ea typeface="맑은 고딕" pitchFamily="34" charset="-122"/>
                <a:cs typeface="Calibri" pitchFamily="34" charset="-120"/>
              </a:rPr>
              <a:t>결정 요인:</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Inventory 관리</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Receivables 회수</a:t>
            </a:r>
            <a:endParaRPr lang="en-US" dirty="0"/>
          </a:p>
          <a:p>
            <a:pPr marL="285750" indent="-285750">
              <a:buFont typeface="Arial" panose="020B0604020202020204" pitchFamily="34" charset="0"/>
              <a:buChar char="•"/>
            </a:pPr>
            <a:r>
              <a:rPr lang="ko-KR" dirty="0">
                <a:solidFill>
                  <a:srgbClr val="1F2937"/>
                </a:solidFill>
                <a:latin typeface="Calibri" pitchFamily="34" charset="0"/>
                <a:ea typeface="맑은 고딕" pitchFamily="34" charset="-122"/>
                <a:cs typeface="Calibri" pitchFamily="34" charset="-120"/>
              </a:rPr>
              <a:t>자산 집약도 (산업 특성)</a:t>
            </a:r>
            <a:endParaRPr lang="en-US" sz="1467" dirty="0"/>
          </a:p>
        </p:txBody>
      </p:sp>
      <p:sp>
        <p:nvSpPr>
          <p:cNvPr id="22" name="Shape 15">
            <a:extLst>
              <a:ext uri="{FF2B5EF4-FFF2-40B4-BE49-F238E27FC236}">
                <a16:creationId xmlns:a16="http://schemas.microsoft.com/office/drawing/2014/main" id="{F3DFBE60-6502-86DE-C2F3-4D372397BDEB}"/>
              </a:ext>
            </a:extLst>
          </p:cNvPr>
          <p:cNvSpPr/>
          <p:nvPr/>
        </p:nvSpPr>
        <p:spPr>
          <a:xfrm>
            <a:off x="609600" y="5913120"/>
            <a:ext cx="10972800" cy="792480"/>
          </a:xfrm>
          <a:prstGeom prst="rect">
            <a:avLst/>
          </a:prstGeom>
          <a:solidFill>
            <a:srgbClr val="F0F9FF"/>
          </a:solidFill>
          <a:ln w="12700">
            <a:solidFill>
              <a:srgbClr val="1E3A5F"/>
            </a:solidFill>
            <a:prstDash val="solid"/>
          </a:ln>
        </p:spPr>
        <p:txBody>
          <a:bodyPr/>
          <a:lstStyle/>
          <a:p>
            <a:endParaRPr lang="en-US" sz="2400"/>
          </a:p>
        </p:txBody>
      </p:sp>
      <p:sp>
        <p:nvSpPr>
          <p:cNvPr id="23" name="Text 16">
            <a:extLst>
              <a:ext uri="{FF2B5EF4-FFF2-40B4-BE49-F238E27FC236}">
                <a16:creationId xmlns:a16="http://schemas.microsoft.com/office/drawing/2014/main" id="{A5D39406-4CC1-B720-3F76-4263AF46EC2B}"/>
              </a:ext>
            </a:extLst>
          </p:cNvPr>
          <p:cNvSpPr/>
          <p:nvPr/>
        </p:nvSpPr>
        <p:spPr>
          <a:xfrm>
            <a:off x="853440" y="6035040"/>
            <a:ext cx="10363200" cy="548640"/>
          </a:xfrm>
          <a:prstGeom prst="rect">
            <a:avLst/>
          </a:prstGeom>
          <a:noFill/>
          <a:ln/>
        </p:spPr>
        <p:txBody>
          <a:bodyPr wrap="square" rtlCol="0" anchor="ctr"/>
          <a:lstStyle/>
          <a:p>
            <a:r>
              <a:rPr lang="ko-KR" sz="2000" dirty="0">
                <a:solidFill>
                  <a:srgbClr val="1E3A5F"/>
                </a:solidFill>
                <a:latin typeface="Calibri" pitchFamily="34" charset="0"/>
                <a:ea typeface="맑은 고딕" pitchFamily="34" charset="-122"/>
                <a:cs typeface="Calibri" pitchFamily="34" charset="-120"/>
              </a:rPr>
              <a:t>ROA는 기업이 높은 이익을 낼 때(high PM) 또는 자산을 효율적으로 사용할 때(high AT) 상승함</a:t>
            </a:r>
            <a:endParaRPr lang="en-US" sz="2000" dirty="0"/>
          </a:p>
        </p:txBody>
      </p:sp>
    </p:spTree>
    <p:extLst>
      <p:ext uri="{BB962C8B-B14F-4D97-AF65-F5344CB8AC3E}">
        <p14:creationId xmlns:p14="http://schemas.microsoft.com/office/powerpoint/2010/main" val="314123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DBF9-3624-E162-5ED4-D4C1BBB36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AEDD9-C200-23EC-7519-59CB7D2B66AC}"/>
              </a:ext>
            </a:extLst>
          </p:cNvPr>
          <p:cNvSpPr>
            <a:spLocks noGrp="1"/>
          </p:cNvSpPr>
          <p:nvPr>
            <p:ph type="title"/>
          </p:nvPr>
        </p:nvSpPr>
        <p:spPr>
          <a:xfrm>
            <a:off x="609600" y="24260"/>
            <a:ext cx="11074400" cy="1143000"/>
          </a:xfrm>
        </p:spPr>
        <p:txBody>
          <a:bodyPr>
            <a:normAutofit/>
          </a:bodyPr>
          <a:lstStyle/>
          <a:p>
            <a:r>
              <a:rPr lang="en-US" dirty="0"/>
              <a:t>ROE Decomposition – The DuPont Model</a:t>
            </a:r>
          </a:p>
        </p:txBody>
      </p:sp>
      <p:sp>
        <p:nvSpPr>
          <p:cNvPr id="13" name="Rectangle 1">
            <a:extLst>
              <a:ext uri="{FF2B5EF4-FFF2-40B4-BE49-F238E27FC236}">
                <a16:creationId xmlns:a16="http://schemas.microsoft.com/office/drawing/2014/main" id="{B82D19F5-1BA6-4198-044C-43EE37D52AAA}"/>
              </a:ext>
            </a:extLst>
          </p:cNvPr>
          <p:cNvSpPr>
            <a:spLocks noChangeArrowheads="1"/>
          </p:cNvSpPr>
          <p:nvPr/>
        </p:nvSpPr>
        <p:spPr bwMode="auto">
          <a:xfrm>
            <a:off x="3084513"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hape 2">
            <a:extLst>
              <a:ext uri="{FF2B5EF4-FFF2-40B4-BE49-F238E27FC236}">
                <a16:creationId xmlns:a16="http://schemas.microsoft.com/office/drawing/2014/main" id="{241BDE3D-B535-C948-8CBE-599386487CF9}"/>
              </a:ext>
            </a:extLst>
          </p:cNvPr>
          <p:cNvSpPr/>
          <p:nvPr/>
        </p:nvSpPr>
        <p:spPr>
          <a:xfrm>
            <a:off x="609600" y="1303283"/>
            <a:ext cx="10972800" cy="2039007"/>
          </a:xfrm>
          <a:prstGeom prst="rect">
            <a:avLst/>
          </a:prstGeom>
          <a:solidFill>
            <a:srgbClr val="1E3A5F"/>
          </a:solidFill>
          <a:ln/>
        </p:spPr>
        <p:txBody>
          <a:bodyPr/>
          <a:lstStyle/>
          <a:p>
            <a:endParaRPr lang="en-US" sz="2400"/>
          </a:p>
        </p:txBody>
      </p:sp>
      <p:pic>
        <p:nvPicPr>
          <p:cNvPr id="28" name="Picture 27">
            <a:extLst>
              <a:ext uri="{FF2B5EF4-FFF2-40B4-BE49-F238E27FC236}">
                <a16:creationId xmlns:a16="http://schemas.microsoft.com/office/drawing/2014/main" id="{3A119194-4E7C-EA55-47F1-50B5C0CC4334}"/>
              </a:ext>
            </a:extLst>
          </p:cNvPr>
          <p:cNvPicPr>
            <a:picLocks noChangeAspect="1"/>
          </p:cNvPicPr>
          <p:nvPr/>
        </p:nvPicPr>
        <p:blipFill>
          <a:blip r:embed="rId3"/>
          <a:stretch>
            <a:fillRect/>
          </a:stretch>
        </p:blipFill>
        <p:spPr>
          <a:xfrm>
            <a:off x="2306888" y="1409289"/>
            <a:ext cx="7327541" cy="1837289"/>
          </a:xfrm>
          <a:prstGeom prst="rect">
            <a:avLst/>
          </a:prstGeom>
        </p:spPr>
      </p:pic>
      <p:sp>
        <p:nvSpPr>
          <p:cNvPr id="29" name="Shape 10">
            <a:extLst>
              <a:ext uri="{FF2B5EF4-FFF2-40B4-BE49-F238E27FC236}">
                <a16:creationId xmlns:a16="http://schemas.microsoft.com/office/drawing/2014/main" id="{B7C58F25-7A7F-9F60-3025-E28D500E39D8}"/>
              </a:ext>
            </a:extLst>
          </p:cNvPr>
          <p:cNvSpPr/>
          <p:nvPr/>
        </p:nvSpPr>
        <p:spPr>
          <a:xfrm>
            <a:off x="609599" y="3438339"/>
            <a:ext cx="10961078" cy="1143000"/>
          </a:xfrm>
          <a:prstGeom prst="rect">
            <a:avLst/>
          </a:prstGeom>
          <a:solidFill>
            <a:srgbClr val="F0FDF4"/>
          </a:solidFill>
          <a:ln w="9525">
            <a:solidFill>
              <a:srgbClr val="16A34A"/>
            </a:solidFill>
            <a:prstDash val="solid"/>
          </a:ln>
        </p:spPr>
        <p:txBody>
          <a:bodyPr/>
          <a:lstStyle/>
          <a:p>
            <a:endParaRPr lang="en-US" sz="2400"/>
          </a:p>
        </p:txBody>
      </p:sp>
      <p:sp>
        <p:nvSpPr>
          <p:cNvPr id="30" name="Text 11">
            <a:extLst>
              <a:ext uri="{FF2B5EF4-FFF2-40B4-BE49-F238E27FC236}">
                <a16:creationId xmlns:a16="http://schemas.microsoft.com/office/drawing/2014/main" id="{35E6318E-8543-93BB-799D-6F25B5FCD816}"/>
              </a:ext>
            </a:extLst>
          </p:cNvPr>
          <p:cNvSpPr/>
          <p:nvPr/>
        </p:nvSpPr>
        <p:spPr>
          <a:xfrm>
            <a:off x="621323" y="3413087"/>
            <a:ext cx="10879015" cy="487680"/>
          </a:xfrm>
          <a:prstGeom prst="rect">
            <a:avLst/>
          </a:prstGeom>
          <a:noFill/>
          <a:ln/>
        </p:spPr>
        <p:txBody>
          <a:bodyPr wrap="square" rtlCol="0" anchor="ctr"/>
          <a:lstStyle/>
          <a:p>
            <a:r>
              <a:rPr lang="ko-KR" sz="2400" b="1" dirty="0">
                <a:solidFill>
                  <a:srgbClr val="16A34A"/>
                </a:solidFill>
                <a:latin typeface="Calibri" pitchFamily="34" charset="0"/>
                <a:ea typeface="맑은 고딕" pitchFamily="34" charset="-122"/>
                <a:cs typeface="Calibri" pitchFamily="34" charset="-120"/>
              </a:rPr>
              <a:t>성과가 어디에서 비롯되었는지 식별하는 데 유용함:</a:t>
            </a:r>
            <a:endParaRPr lang="en-US" sz="2400" b="1" dirty="0">
              <a:solidFill>
                <a:srgbClr val="16A34A"/>
              </a:solidFill>
              <a:latin typeface="Arial" panose="020B0604020202020204" pitchFamily="34" charset="0"/>
              <a:ea typeface="Calibri" pitchFamily="34" charset="-122"/>
              <a:cs typeface="Arial" panose="020B0604020202020204" pitchFamily="34" charset="0"/>
            </a:endParaRPr>
          </a:p>
        </p:txBody>
      </p:sp>
      <p:sp>
        <p:nvSpPr>
          <p:cNvPr id="33" name="Text 14">
            <a:extLst>
              <a:ext uri="{FF2B5EF4-FFF2-40B4-BE49-F238E27FC236}">
                <a16:creationId xmlns:a16="http://schemas.microsoft.com/office/drawing/2014/main" id="{8E496DFF-F301-7ED6-DD74-D8AAE6878A04}"/>
              </a:ext>
            </a:extLst>
          </p:cNvPr>
          <p:cNvSpPr/>
          <p:nvPr/>
        </p:nvSpPr>
        <p:spPr>
          <a:xfrm>
            <a:off x="853440" y="3895203"/>
            <a:ext cx="9890014" cy="730308"/>
          </a:xfrm>
          <a:prstGeom prst="rect">
            <a:avLst/>
          </a:prstGeom>
          <a:noFill/>
          <a:ln/>
        </p:spPr>
        <p:txBody>
          <a:bodyPr wrap="square" rtlCol="0" anchor="ctr"/>
          <a:lstStyle/>
          <a:p>
            <a:pPr marL="285750" indent="-285750">
              <a:buFont typeface="Arial" panose="020B0604020202020204" pitchFamily="34" charset="0"/>
              <a:buChar char="•"/>
            </a:pPr>
            <a:r>
              <a:rPr lang="ko-KR" sz="2000" b="1" dirty="0">
                <a:latin typeface="Arial" panose="020B0604020202020204" pitchFamily="34" charset="0"/>
                <a:ea typeface="맑은 고딕"/>
                <a:cs typeface="Arial" panose="020B0604020202020204" pitchFamily="34" charset="0"/>
              </a:rPr>
              <a:t>영업 역량</a:t>
            </a:r>
            <a:r>
              <a:rPr lang="ko-KR" sz="2000" dirty="0">
                <a:latin typeface="Arial" panose="020B0604020202020204" pitchFamily="34" charset="0"/>
                <a:ea typeface="맑은 고딕"/>
                <a:cs typeface="Arial" panose="020B0604020202020204" pitchFamily="34" charset="0"/>
              </a:rPr>
              <a:t> (수익성, 효율성)</a:t>
            </a:r>
          </a:p>
          <a:p>
            <a:pPr marL="285750" indent="-28575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또는 </a:t>
            </a:r>
            <a:r>
              <a:rPr lang="ko-KR" sz="2000" b="1" dirty="0">
                <a:latin typeface="Arial" panose="020B0604020202020204" pitchFamily="34" charset="0"/>
                <a:ea typeface="맑은 고딕"/>
                <a:cs typeface="Arial" panose="020B0604020202020204" pitchFamily="34" charset="0"/>
              </a:rPr>
              <a:t>재무 구조</a:t>
            </a:r>
            <a:r>
              <a:rPr lang="ko-KR" sz="2000" dirty="0">
                <a:latin typeface="Arial" panose="020B0604020202020204" pitchFamily="34" charset="0"/>
                <a:ea typeface="맑은 고딕"/>
                <a:cs typeface="Arial" panose="020B0604020202020204" pitchFamily="34" charset="0"/>
              </a:rPr>
              <a:t> (부채 사용)</a:t>
            </a:r>
          </a:p>
          <a:p>
            <a:pPr marL="285750" indent="-285750">
              <a:buFont typeface="Arial" panose="020B0604020202020204" pitchFamily="34" charset="0"/>
              <a:buChar char="•"/>
            </a:pPr>
            <a:endParaRPr lang="en-US" sz="1467" dirty="0"/>
          </a:p>
        </p:txBody>
      </p:sp>
      <p:sp>
        <p:nvSpPr>
          <p:cNvPr id="34" name="Shape 5">
            <a:extLst>
              <a:ext uri="{FF2B5EF4-FFF2-40B4-BE49-F238E27FC236}">
                <a16:creationId xmlns:a16="http://schemas.microsoft.com/office/drawing/2014/main" id="{10655F2A-37F4-E974-3A3A-55DB3402D76E}"/>
              </a:ext>
            </a:extLst>
          </p:cNvPr>
          <p:cNvSpPr/>
          <p:nvPr/>
        </p:nvSpPr>
        <p:spPr>
          <a:xfrm>
            <a:off x="609599" y="4705883"/>
            <a:ext cx="10961078" cy="1173828"/>
          </a:xfrm>
          <a:prstGeom prst="rect">
            <a:avLst/>
          </a:prstGeom>
          <a:solidFill>
            <a:srgbClr val="EFF6FF"/>
          </a:solidFill>
          <a:ln w="9525">
            <a:solidFill>
              <a:srgbClr val="3B82F6"/>
            </a:solidFill>
            <a:prstDash val="solid"/>
          </a:ln>
        </p:spPr>
        <p:txBody>
          <a:bodyPr/>
          <a:lstStyle/>
          <a:p>
            <a:endParaRPr lang="en-US" sz="2400" dirty="0"/>
          </a:p>
        </p:txBody>
      </p:sp>
      <p:sp>
        <p:nvSpPr>
          <p:cNvPr id="35" name="Text 6">
            <a:extLst>
              <a:ext uri="{FF2B5EF4-FFF2-40B4-BE49-F238E27FC236}">
                <a16:creationId xmlns:a16="http://schemas.microsoft.com/office/drawing/2014/main" id="{6CAD2F09-B334-7C5A-C57B-8AF6F3E84CBC}"/>
              </a:ext>
            </a:extLst>
          </p:cNvPr>
          <p:cNvSpPr/>
          <p:nvPr/>
        </p:nvSpPr>
        <p:spPr>
          <a:xfrm>
            <a:off x="621323" y="4831257"/>
            <a:ext cx="10961078" cy="222289"/>
          </a:xfrm>
          <a:prstGeom prst="rect">
            <a:avLst/>
          </a:prstGeom>
          <a:noFill/>
          <a:ln/>
        </p:spPr>
        <p:txBody>
          <a:bodyPr wrap="square" rtlCol="0" anchor="ctr"/>
          <a:lstStyle/>
          <a:p>
            <a:r>
              <a:rPr lang="en-US" sz="2000" b="1" dirty="0">
                <a:solidFill>
                  <a:srgbClr val="3B82F6"/>
                </a:solidFill>
                <a:latin typeface="Arial" panose="020B0604020202020204" pitchFamily="34" charset="0"/>
                <a:ea typeface="Calibri" pitchFamily="34" charset="-122"/>
                <a:cs typeface="Arial" panose="020B0604020202020204" pitchFamily="34" charset="0"/>
              </a:rPr>
              <a:t>Limitation</a:t>
            </a:r>
            <a:endParaRPr lang="en-US" sz="2000" dirty="0">
              <a:latin typeface="Arial" panose="020B0604020202020204" pitchFamily="34" charset="0"/>
              <a:cs typeface="Arial" panose="020B0604020202020204" pitchFamily="34" charset="0"/>
            </a:endParaRPr>
          </a:p>
        </p:txBody>
      </p:sp>
      <p:sp>
        <p:nvSpPr>
          <p:cNvPr id="38" name="Text 9">
            <a:extLst>
              <a:ext uri="{FF2B5EF4-FFF2-40B4-BE49-F238E27FC236}">
                <a16:creationId xmlns:a16="http://schemas.microsoft.com/office/drawing/2014/main" id="{5D3680F4-9E8B-9281-3D04-086A694D7436}"/>
              </a:ext>
            </a:extLst>
          </p:cNvPr>
          <p:cNvSpPr/>
          <p:nvPr/>
        </p:nvSpPr>
        <p:spPr>
          <a:xfrm>
            <a:off x="839691" y="5185961"/>
            <a:ext cx="9964616" cy="710750"/>
          </a:xfrm>
          <a:prstGeom prst="rect">
            <a:avLst/>
          </a:prstGeom>
          <a:noFill/>
          <a:ln/>
        </p:spPr>
        <p:txBody>
          <a:bodyPr wrap="square" rtlCol="0" anchor="ctr"/>
          <a:lstStyle/>
          <a:p>
            <a:pPr marL="285750" indent="-28575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Net income 사용(EWI 아님) → 레버리지가 </a:t>
            </a:r>
            <a:r>
              <a:rPr lang="ko-KR" sz="2000" b="1" dirty="0">
                <a:latin typeface="Arial" panose="020B0604020202020204" pitchFamily="34" charset="0"/>
                <a:ea typeface="맑은 고딕"/>
                <a:cs typeface="Arial" panose="020B0604020202020204" pitchFamily="34" charset="0"/>
              </a:rPr>
              <a:t>Profit Margin</a:t>
            </a:r>
            <a:r>
              <a:rPr lang="ko-KR" sz="2000" dirty="0">
                <a:latin typeface="Arial" panose="020B0604020202020204" pitchFamily="34" charset="0"/>
                <a:ea typeface="맑은 고딕"/>
                <a:cs typeface="Arial" panose="020B0604020202020204" pitchFamily="34" charset="0"/>
              </a:rPr>
              <a:t>과 </a:t>
            </a:r>
            <a:r>
              <a:rPr lang="ko-KR" sz="2000" b="1" dirty="0">
                <a:latin typeface="Arial" panose="020B0604020202020204" pitchFamily="34" charset="0"/>
                <a:ea typeface="맑은 고딕"/>
                <a:cs typeface="Arial" panose="020B0604020202020204" pitchFamily="34" charset="0"/>
              </a:rPr>
              <a:t>ROE</a:t>
            </a:r>
            <a:r>
              <a:rPr lang="ko-KR" sz="2000" dirty="0">
                <a:latin typeface="Arial" panose="020B0604020202020204" pitchFamily="34" charset="0"/>
                <a:ea typeface="맑은 고딕"/>
                <a:cs typeface="Arial" panose="020B0604020202020204" pitchFamily="34" charset="0"/>
              </a:rPr>
              <a:t> 모두에 영향.</a:t>
            </a:r>
          </a:p>
          <a:p>
            <a:pPr marL="285750" indent="-28575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영업 성과만 분리하기는 어렵지만, 널리 사용됨.</a:t>
            </a:r>
          </a:p>
          <a:p>
            <a:endParaRPr lang="en-US" dirty="0"/>
          </a:p>
        </p:txBody>
      </p:sp>
      <p:grpSp>
        <p:nvGrpSpPr>
          <p:cNvPr id="41" name="Group 40">
            <a:extLst>
              <a:ext uri="{FF2B5EF4-FFF2-40B4-BE49-F238E27FC236}">
                <a16:creationId xmlns:a16="http://schemas.microsoft.com/office/drawing/2014/main" id="{B813862C-B888-D6B1-E619-354B273129D3}"/>
              </a:ext>
            </a:extLst>
          </p:cNvPr>
          <p:cNvGrpSpPr/>
          <p:nvPr/>
        </p:nvGrpSpPr>
        <p:grpSpPr>
          <a:xfrm>
            <a:off x="3603479" y="852896"/>
            <a:ext cx="1989456" cy="689999"/>
            <a:chOff x="5057140" y="3091815"/>
            <a:chExt cx="1989456" cy="689999"/>
          </a:xfrm>
        </p:grpSpPr>
        <p:sp>
          <p:nvSpPr>
            <p:cNvPr id="39" name="Left Brace 38">
              <a:extLst>
                <a:ext uri="{FF2B5EF4-FFF2-40B4-BE49-F238E27FC236}">
                  <a16:creationId xmlns:a16="http://schemas.microsoft.com/office/drawing/2014/main" id="{5DDD92D0-9259-5942-7089-DAFF2768B18B}"/>
                </a:ext>
              </a:extLst>
            </p:cNvPr>
            <p:cNvSpPr/>
            <p:nvPr/>
          </p:nvSpPr>
          <p:spPr>
            <a:xfrm rot="5400000">
              <a:off x="5968683" y="2703901"/>
              <a:ext cx="166370" cy="198945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 Box 2">
              <a:extLst>
                <a:ext uri="{FF2B5EF4-FFF2-40B4-BE49-F238E27FC236}">
                  <a16:creationId xmlns:a16="http://schemas.microsoft.com/office/drawing/2014/main" id="{9E5FB99F-D638-704F-26AC-29FF9F1A8E06}"/>
                </a:ext>
              </a:extLst>
            </p:cNvPr>
            <p:cNvSpPr txBox="1">
              <a:spLocks noChangeArrowheads="1"/>
            </p:cNvSpPr>
            <p:nvPr/>
          </p:nvSpPr>
          <p:spPr bwMode="auto">
            <a:xfrm>
              <a:off x="5057140" y="3091815"/>
              <a:ext cx="1989456" cy="2844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Aft>
                  <a:spcPts val="1000"/>
                </a:spcAft>
                <a:buNone/>
              </a:pPr>
              <a:r>
                <a:rPr lang="en-US" b="1" kern="100" dirty="0">
                  <a:solidFill>
                    <a:srgbClr val="C00000"/>
                  </a:solidFill>
                  <a:effectLst/>
                  <a:latin typeface="Arial" panose="020B0604020202020204" pitchFamily="34" charset="0"/>
                  <a:ea typeface="Malgun Gothic" panose="020B0503020000020004" pitchFamily="34" charset="-127"/>
                  <a:cs typeface="Arial" panose="020B0604020202020204" pitchFamily="34" charset="0"/>
                </a:rPr>
                <a:t>ROA</a:t>
              </a:r>
              <a:endParaRPr lang="en-US" b="1" kern="100" dirty="0">
                <a:effectLst/>
                <a:latin typeface="Arial" panose="020B0604020202020204" pitchFamily="34" charset="0"/>
                <a:ea typeface="Malgun Gothic" panose="020B0503020000020004" pitchFamily="34" charset="-127"/>
                <a:cs typeface="Arial" panose="020B0604020202020204" pitchFamily="34" charset="0"/>
              </a:endParaRPr>
            </a:p>
          </p:txBody>
        </p:sp>
      </p:grpSp>
      <p:grpSp>
        <p:nvGrpSpPr>
          <p:cNvPr id="44" name="Group 43">
            <a:extLst>
              <a:ext uri="{FF2B5EF4-FFF2-40B4-BE49-F238E27FC236}">
                <a16:creationId xmlns:a16="http://schemas.microsoft.com/office/drawing/2014/main" id="{4BFB0985-4699-541A-9EBE-6322E6AF9162}"/>
              </a:ext>
            </a:extLst>
          </p:cNvPr>
          <p:cNvGrpSpPr/>
          <p:nvPr/>
        </p:nvGrpSpPr>
        <p:grpSpPr>
          <a:xfrm>
            <a:off x="7026614" y="899789"/>
            <a:ext cx="2001184" cy="631384"/>
            <a:chOff x="7026614" y="899789"/>
            <a:chExt cx="2001184" cy="631384"/>
          </a:xfrm>
        </p:grpSpPr>
        <p:sp>
          <p:nvSpPr>
            <p:cNvPr id="42" name="Text Box 2">
              <a:extLst>
                <a:ext uri="{FF2B5EF4-FFF2-40B4-BE49-F238E27FC236}">
                  <a16:creationId xmlns:a16="http://schemas.microsoft.com/office/drawing/2014/main" id="{DCE1D3D2-813E-88F6-C8F2-C5F8C63489DD}"/>
                </a:ext>
              </a:extLst>
            </p:cNvPr>
            <p:cNvSpPr txBox="1">
              <a:spLocks noChangeArrowheads="1"/>
            </p:cNvSpPr>
            <p:nvPr/>
          </p:nvSpPr>
          <p:spPr bwMode="auto">
            <a:xfrm>
              <a:off x="7038342" y="899789"/>
              <a:ext cx="1989456" cy="2844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Aft>
                  <a:spcPts val="1000"/>
                </a:spcAft>
                <a:buNone/>
              </a:pPr>
              <a:r>
                <a:rPr lang="en-US" b="1" kern="100" dirty="0">
                  <a:solidFill>
                    <a:srgbClr val="C00000"/>
                  </a:solidFill>
                  <a:effectLst/>
                  <a:latin typeface="Arial" panose="020B0604020202020204" pitchFamily="34" charset="0"/>
                  <a:ea typeface="Malgun Gothic" panose="020B0503020000020004" pitchFamily="34" charset="-127"/>
                  <a:cs typeface="Arial" panose="020B0604020202020204" pitchFamily="34" charset="0"/>
                </a:rPr>
                <a:t>ROFL</a:t>
              </a:r>
              <a:endParaRPr lang="en-US" b="1" kern="100" dirty="0">
                <a:effectLst/>
                <a:latin typeface="Arial" panose="020B0604020202020204" pitchFamily="34" charset="0"/>
                <a:ea typeface="Malgun Gothic" panose="020B0503020000020004" pitchFamily="34" charset="-127"/>
                <a:cs typeface="Arial" panose="020B0604020202020204" pitchFamily="34" charset="0"/>
              </a:endParaRPr>
            </a:p>
          </p:txBody>
        </p:sp>
        <p:sp>
          <p:nvSpPr>
            <p:cNvPr id="43" name="Left Brace 42">
              <a:extLst>
                <a:ext uri="{FF2B5EF4-FFF2-40B4-BE49-F238E27FC236}">
                  <a16:creationId xmlns:a16="http://schemas.microsoft.com/office/drawing/2014/main" id="{605436A7-9EA0-DF1D-07EF-BDF9FA1FCEE0}"/>
                </a:ext>
              </a:extLst>
            </p:cNvPr>
            <p:cNvSpPr/>
            <p:nvPr/>
          </p:nvSpPr>
          <p:spPr>
            <a:xfrm rot="5400000">
              <a:off x="7938157" y="453260"/>
              <a:ext cx="166370" cy="1989455"/>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5" name="Shape 22">
            <a:extLst>
              <a:ext uri="{FF2B5EF4-FFF2-40B4-BE49-F238E27FC236}">
                <a16:creationId xmlns:a16="http://schemas.microsoft.com/office/drawing/2014/main" id="{C9923830-2DD6-5614-F5B8-BD129CB1A2CB}"/>
              </a:ext>
            </a:extLst>
          </p:cNvPr>
          <p:cNvSpPr/>
          <p:nvPr/>
        </p:nvSpPr>
        <p:spPr>
          <a:xfrm>
            <a:off x="609599" y="5981506"/>
            <a:ext cx="10961078" cy="761510"/>
          </a:xfrm>
          <a:prstGeom prst="rect">
            <a:avLst/>
          </a:prstGeom>
          <a:solidFill>
            <a:srgbClr val="F3F4F6"/>
          </a:solidFill>
          <a:ln>
            <a:solidFill>
              <a:schemeClr val="bg1">
                <a:lumMod val="50000"/>
              </a:schemeClr>
            </a:solidFill>
          </a:ln>
        </p:spPr>
        <p:txBody>
          <a:bodyPr/>
          <a:lstStyle/>
          <a:p>
            <a:endParaRPr lang="en-US"/>
          </a:p>
        </p:txBody>
      </p:sp>
      <p:sp>
        <p:nvSpPr>
          <p:cNvPr id="46" name="Text 23">
            <a:extLst>
              <a:ext uri="{FF2B5EF4-FFF2-40B4-BE49-F238E27FC236}">
                <a16:creationId xmlns:a16="http://schemas.microsoft.com/office/drawing/2014/main" id="{F2D064AE-86D1-82A5-52E9-1A3D3C8997EC}"/>
              </a:ext>
            </a:extLst>
          </p:cNvPr>
          <p:cNvSpPr/>
          <p:nvPr/>
        </p:nvSpPr>
        <p:spPr>
          <a:xfrm>
            <a:off x="706900" y="6023849"/>
            <a:ext cx="10707860" cy="609208"/>
          </a:xfrm>
          <a:prstGeom prst="rect">
            <a:avLst/>
          </a:prstGeom>
          <a:noFill/>
          <a:ln/>
        </p:spPr>
        <p:txBody>
          <a:bodyPr wrap="square" rtlCol="0" anchor="ctr"/>
          <a:lstStyle/>
          <a:p>
            <a:pPr marL="0" indent="0">
              <a:buNone/>
            </a:pPr>
            <a:r>
              <a:rPr lang="ko-KR" b="1" dirty="0">
                <a:solidFill>
                  <a:srgbClr val="1F2937"/>
                </a:solidFill>
                <a:latin typeface="Calibri" pitchFamily="34" charset="0"/>
                <a:ea typeface="맑은 고딕" pitchFamily="34" charset="-122"/>
                <a:cs typeface="Calibri" pitchFamily="34" charset="-120"/>
              </a:rPr>
              <a:t>ROE는 다음의 경우에 상승함:</a:t>
            </a:r>
            <a:endParaRPr lang="en-US" dirty="0"/>
          </a:p>
          <a:p>
            <a:pPr marL="0" indent="0">
              <a:buNone/>
            </a:pPr>
            <a:r>
              <a:rPr lang="ko-KR" sz="1200" dirty="0">
                <a:solidFill>
                  <a:srgbClr val="1F2937"/>
                </a:solidFill>
                <a:latin typeface="Calibri" pitchFamily="34" charset="0"/>
                <a:ea typeface="맑은 고딕" pitchFamily="34" charset="-122"/>
                <a:cs typeface="Calibri" pitchFamily="34" charset="-120"/>
              </a:rPr>
              <a:t>•  매출 1달러당 이익이 늘거나 (↑ PM)  •  자산을 효율적으로 사용하거나 (↑ AT)  •  레버리지를 더 쓸 때 (↑ FL)</a:t>
            </a:r>
            <a:endParaRPr lang="en-US" sz="1200" dirty="0"/>
          </a:p>
        </p:txBody>
      </p:sp>
    </p:spTree>
    <p:extLst>
      <p:ext uri="{BB962C8B-B14F-4D97-AF65-F5344CB8AC3E}">
        <p14:creationId xmlns:p14="http://schemas.microsoft.com/office/powerpoint/2010/main" val="12046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animBg="1"/>
      <p:bldP spid="34" grpId="0" animBg="1"/>
      <p:bldP spid="35"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43CF-EF27-556E-0DD7-B612C2A6D20C}"/>
            </a:ext>
          </a:extLst>
        </p:cNvPr>
        <p:cNvGrpSpPr/>
        <p:nvPr/>
      </p:nvGrpSpPr>
      <p:grpSpPr>
        <a:xfrm>
          <a:off x="0" y="0"/>
          <a:ext cx="0" cy="0"/>
          <a:chOff x="0" y="0"/>
          <a:chExt cx="0" cy="0"/>
        </a:xfrm>
      </p:grpSpPr>
      <p:sp>
        <p:nvSpPr>
          <p:cNvPr id="47" name="Shape 22">
            <a:extLst>
              <a:ext uri="{FF2B5EF4-FFF2-40B4-BE49-F238E27FC236}">
                <a16:creationId xmlns:a16="http://schemas.microsoft.com/office/drawing/2014/main" id="{99D20276-4334-686E-CC60-90FEA9B8027E}"/>
              </a:ext>
            </a:extLst>
          </p:cNvPr>
          <p:cNvSpPr/>
          <p:nvPr/>
        </p:nvSpPr>
        <p:spPr>
          <a:xfrm>
            <a:off x="621322" y="3414191"/>
            <a:ext cx="10961078" cy="1758439"/>
          </a:xfrm>
          <a:prstGeom prst="rect">
            <a:avLst/>
          </a:prstGeom>
          <a:solidFill>
            <a:srgbClr val="F3F4F6"/>
          </a:solidFill>
          <a:ln>
            <a:solidFill>
              <a:schemeClr val="bg1">
                <a:lumMod val="50000"/>
              </a:schemeClr>
            </a:solidFill>
          </a:ln>
        </p:spPr>
        <p:txBody>
          <a:bodyPr/>
          <a:lstStyle/>
          <a:p>
            <a:endParaRPr lang="en-US"/>
          </a:p>
        </p:txBody>
      </p:sp>
      <p:sp>
        <p:nvSpPr>
          <p:cNvPr id="7" name="Shape 5">
            <a:extLst>
              <a:ext uri="{FF2B5EF4-FFF2-40B4-BE49-F238E27FC236}">
                <a16:creationId xmlns:a16="http://schemas.microsoft.com/office/drawing/2014/main" id="{19CEC591-8BF9-3119-D7EA-A8FE886F2D06}"/>
              </a:ext>
            </a:extLst>
          </p:cNvPr>
          <p:cNvSpPr/>
          <p:nvPr/>
        </p:nvSpPr>
        <p:spPr>
          <a:xfrm>
            <a:off x="621322" y="2255172"/>
            <a:ext cx="10961078" cy="956951"/>
          </a:xfrm>
          <a:prstGeom prst="rect">
            <a:avLst/>
          </a:prstGeom>
          <a:solidFill>
            <a:srgbClr val="EFF6FF"/>
          </a:solidFill>
          <a:ln w="9525">
            <a:solidFill>
              <a:srgbClr val="3B82F6"/>
            </a:solidFill>
            <a:prstDash val="solid"/>
          </a:ln>
        </p:spPr>
        <p:txBody>
          <a:bodyPr/>
          <a:lstStyle/>
          <a:p>
            <a:endParaRPr lang="en-US" sz="2400" dirty="0"/>
          </a:p>
        </p:txBody>
      </p:sp>
      <p:sp>
        <p:nvSpPr>
          <p:cNvPr id="2" name="Title 1">
            <a:extLst>
              <a:ext uri="{FF2B5EF4-FFF2-40B4-BE49-F238E27FC236}">
                <a16:creationId xmlns:a16="http://schemas.microsoft.com/office/drawing/2014/main" id="{70F1ABB7-F1DE-7068-C2E7-E17326422F74}"/>
              </a:ext>
            </a:extLst>
          </p:cNvPr>
          <p:cNvSpPr>
            <a:spLocks noGrp="1"/>
          </p:cNvSpPr>
          <p:nvPr>
            <p:ph type="title"/>
          </p:nvPr>
        </p:nvSpPr>
        <p:spPr>
          <a:xfrm>
            <a:off x="609600" y="24260"/>
            <a:ext cx="11074400" cy="1143000"/>
          </a:xfrm>
        </p:spPr>
        <p:txBody>
          <a:bodyPr>
            <a:normAutofit/>
          </a:bodyPr>
          <a:lstStyle/>
          <a:p>
            <a:r>
              <a:rPr lang="en-US" dirty="0"/>
              <a:t>How Debt Can Increase ROE</a:t>
            </a:r>
          </a:p>
        </p:txBody>
      </p:sp>
      <p:sp>
        <p:nvSpPr>
          <p:cNvPr id="4" name="Shape 15">
            <a:extLst>
              <a:ext uri="{FF2B5EF4-FFF2-40B4-BE49-F238E27FC236}">
                <a16:creationId xmlns:a16="http://schemas.microsoft.com/office/drawing/2014/main" id="{4B37701C-535C-EA60-A478-1C6935181850}"/>
              </a:ext>
            </a:extLst>
          </p:cNvPr>
          <p:cNvSpPr/>
          <p:nvPr/>
        </p:nvSpPr>
        <p:spPr>
          <a:xfrm>
            <a:off x="609600" y="1176995"/>
            <a:ext cx="10972800" cy="792480"/>
          </a:xfrm>
          <a:prstGeom prst="rect">
            <a:avLst/>
          </a:prstGeom>
          <a:solidFill>
            <a:srgbClr val="FDEADA"/>
          </a:solidFill>
          <a:ln w="12700">
            <a:solidFill>
              <a:schemeClr val="accent6">
                <a:lumMod val="75000"/>
              </a:schemeClr>
            </a:solidFill>
            <a:prstDash val="solid"/>
          </a:ln>
        </p:spPr>
        <p:txBody>
          <a:bodyPr/>
          <a:lstStyle/>
          <a:p>
            <a:endParaRPr lang="en-US" sz="2400"/>
          </a:p>
        </p:txBody>
      </p:sp>
      <p:sp>
        <p:nvSpPr>
          <p:cNvPr id="5" name="Text 16">
            <a:extLst>
              <a:ext uri="{FF2B5EF4-FFF2-40B4-BE49-F238E27FC236}">
                <a16:creationId xmlns:a16="http://schemas.microsoft.com/office/drawing/2014/main" id="{0E584571-AABA-3C03-E5DF-E69C560CAECE}"/>
              </a:ext>
            </a:extLst>
          </p:cNvPr>
          <p:cNvSpPr/>
          <p:nvPr/>
        </p:nvSpPr>
        <p:spPr>
          <a:xfrm>
            <a:off x="853440" y="1298915"/>
            <a:ext cx="10363200" cy="548640"/>
          </a:xfrm>
          <a:prstGeom prst="rect">
            <a:avLst/>
          </a:prstGeom>
          <a:noFill/>
          <a:ln/>
        </p:spPr>
        <p:txBody>
          <a:bodyPr wrap="square" rtlCol="0" anchor="ctr"/>
          <a:lstStyle/>
          <a:p>
            <a:r>
              <a:rPr lang="ko-KR" sz="2400" b="1" dirty="0">
                <a:solidFill>
                  <a:srgbClr val="1E3A5F"/>
                </a:solidFill>
                <a:latin typeface="Arial" panose="020B0604020202020204" pitchFamily="34" charset="0"/>
                <a:ea typeface="맑은 고딕" pitchFamily="34" charset="-122"/>
                <a:cs typeface="Arial" panose="020B0604020202020204" pitchFamily="34" charset="0"/>
              </a:rPr>
              <a:t>수익의 두 엔진: 영업(Operations)과 자금조달(Financing)</a:t>
            </a:r>
            <a:endParaRPr lang="en-US" sz="2400" b="1" dirty="0">
              <a:latin typeface="Arial" panose="020B0604020202020204" pitchFamily="34" charset="0"/>
              <a:cs typeface="Arial" panose="020B0604020202020204" pitchFamily="34" charset="0"/>
            </a:endParaRPr>
          </a:p>
        </p:txBody>
      </p:sp>
      <p:sp>
        <p:nvSpPr>
          <p:cNvPr id="6" name="Text 3">
            <a:extLst>
              <a:ext uri="{FF2B5EF4-FFF2-40B4-BE49-F238E27FC236}">
                <a16:creationId xmlns:a16="http://schemas.microsoft.com/office/drawing/2014/main" id="{932161A8-465E-9B6B-D0FB-2DA8D179E19A}"/>
              </a:ext>
            </a:extLst>
          </p:cNvPr>
          <p:cNvSpPr/>
          <p:nvPr/>
        </p:nvSpPr>
        <p:spPr>
          <a:xfrm>
            <a:off x="548640" y="2431364"/>
            <a:ext cx="10972800" cy="609600"/>
          </a:xfrm>
          <a:prstGeom prst="rect">
            <a:avLst/>
          </a:prstGeom>
          <a:noFill/>
          <a:ln/>
        </p:spPr>
        <p:txBody>
          <a:bodyPr wrap="square" rtlCol="0" anchor="ctr"/>
          <a:lstStyle/>
          <a:p>
            <a:pPr algn="ctr"/>
            <a:r>
              <a:rPr lang="en-US" sz="2933" b="1" dirty="0">
                <a:solidFill>
                  <a:schemeClr val="tx2">
                    <a:lumMod val="75000"/>
                  </a:schemeClr>
                </a:solidFill>
                <a:latin typeface="Arial" panose="020B0604020202020204" pitchFamily="34" charset="0"/>
                <a:ea typeface="Calibri" pitchFamily="34" charset="-122"/>
                <a:cs typeface="Arial" panose="020B0604020202020204" pitchFamily="34" charset="0"/>
              </a:rPr>
              <a:t> </a:t>
            </a:r>
            <a:r>
              <a:rPr lang="en-US" sz="4000" b="1" dirty="0">
                <a:solidFill>
                  <a:schemeClr val="tx2">
                    <a:lumMod val="75000"/>
                  </a:schemeClr>
                </a:solidFill>
                <a:latin typeface="Arial" panose="020B0604020202020204" pitchFamily="34" charset="0"/>
                <a:ea typeface="Calibri" pitchFamily="34" charset="-122"/>
                <a:cs typeface="Arial" panose="020B0604020202020204" pitchFamily="34" charset="0"/>
              </a:rPr>
              <a:t>ROE  =  ROA  +</a:t>
            </a:r>
            <a:r>
              <a:rPr lang="en-US" sz="4000" b="1" dirty="0">
                <a:solidFill>
                  <a:schemeClr val="tx1"/>
                </a:solidFill>
                <a:latin typeface="Arial" panose="020B0604020202020204" pitchFamily="34" charset="0"/>
                <a:ea typeface="Calibri" pitchFamily="34" charset="-122"/>
                <a:cs typeface="Arial" panose="020B0604020202020204" pitchFamily="34" charset="0"/>
              </a:rPr>
              <a:t>  </a:t>
            </a:r>
            <a:r>
              <a:rPr lang="en-US" sz="4000" b="1" dirty="0">
                <a:solidFill>
                  <a:srgbClr val="BB9756"/>
                </a:solidFill>
                <a:latin typeface="Arial" panose="020B0604020202020204" pitchFamily="34" charset="0"/>
                <a:ea typeface="Calibri" pitchFamily="34" charset="-122"/>
                <a:cs typeface="Arial" panose="020B0604020202020204" pitchFamily="34" charset="0"/>
              </a:rPr>
              <a:t>ROFL</a:t>
            </a:r>
            <a:endParaRPr lang="en-US" sz="2800" b="1" dirty="0">
              <a:solidFill>
                <a:srgbClr val="BB9756"/>
              </a:solidFill>
              <a:latin typeface="Arial" panose="020B0604020202020204" pitchFamily="34" charset="0"/>
              <a:ea typeface="Calibri" pitchFamily="34" charset="-122"/>
              <a:cs typeface="Arial" panose="020B0604020202020204" pitchFamily="34" charset="0"/>
            </a:endParaRPr>
          </a:p>
        </p:txBody>
      </p:sp>
      <p:pic>
        <p:nvPicPr>
          <p:cNvPr id="9" name="object 3">
            <a:extLst>
              <a:ext uri="{FF2B5EF4-FFF2-40B4-BE49-F238E27FC236}">
                <a16:creationId xmlns:a16="http://schemas.microsoft.com/office/drawing/2014/main" id="{CE55DB66-BCFD-5076-FE46-B015704E8509}"/>
              </a:ext>
            </a:extLst>
          </p:cNvPr>
          <p:cNvPicPr/>
          <p:nvPr/>
        </p:nvPicPr>
        <p:blipFill>
          <a:blip r:embed="rId3" cstate="print"/>
          <a:stretch>
            <a:fillRect/>
          </a:stretch>
        </p:blipFill>
        <p:spPr>
          <a:xfrm>
            <a:off x="1154723" y="3866626"/>
            <a:ext cx="1453663" cy="1219199"/>
          </a:xfrm>
          <a:prstGeom prst="rect">
            <a:avLst/>
          </a:prstGeom>
        </p:spPr>
      </p:pic>
      <p:pic>
        <p:nvPicPr>
          <p:cNvPr id="15" name="object 11">
            <a:extLst>
              <a:ext uri="{FF2B5EF4-FFF2-40B4-BE49-F238E27FC236}">
                <a16:creationId xmlns:a16="http://schemas.microsoft.com/office/drawing/2014/main" id="{67F3AEAC-0D7F-2962-9239-7483A2E98645}"/>
              </a:ext>
            </a:extLst>
          </p:cNvPr>
          <p:cNvPicPr/>
          <p:nvPr/>
        </p:nvPicPr>
        <p:blipFill>
          <a:blip r:embed="rId4" cstate="print"/>
          <a:stretch>
            <a:fillRect/>
          </a:stretch>
        </p:blipFill>
        <p:spPr>
          <a:xfrm>
            <a:off x="9914503" y="3866627"/>
            <a:ext cx="1667897" cy="1219198"/>
          </a:xfrm>
          <a:prstGeom prst="rect">
            <a:avLst/>
          </a:prstGeom>
        </p:spPr>
      </p:pic>
      <p:cxnSp>
        <p:nvCxnSpPr>
          <p:cNvPr id="17" name="Straight Arrow Connector 16">
            <a:extLst>
              <a:ext uri="{FF2B5EF4-FFF2-40B4-BE49-F238E27FC236}">
                <a16:creationId xmlns:a16="http://schemas.microsoft.com/office/drawing/2014/main" id="{A6207B27-CA89-AF33-64B3-A87B26C0FE34}"/>
              </a:ext>
            </a:extLst>
          </p:cNvPr>
          <p:cNvCxnSpPr>
            <a:cxnSpLocks/>
            <a:stCxn id="6" idx="2"/>
          </p:cNvCxnSpPr>
          <p:nvPr/>
        </p:nvCxnSpPr>
        <p:spPr>
          <a:xfrm flipH="1">
            <a:off x="4252830" y="3040964"/>
            <a:ext cx="1782210" cy="830362"/>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 name="object 16">
            <a:extLst>
              <a:ext uri="{FF2B5EF4-FFF2-40B4-BE49-F238E27FC236}">
                <a16:creationId xmlns:a16="http://schemas.microsoft.com/office/drawing/2014/main" id="{EC144CF0-9163-F521-CCBE-4689CF7AB136}"/>
              </a:ext>
            </a:extLst>
          </p:cNvPr>
          <p:cNvSpPr txBox="1"/>
          <p:nvPr/>
        </p:nvSpPr>
        <p:spPr>
          <a:xfrm>
            <a:off x="6818738" y="3866292"/>
            <a:ext cx="3095765" cy="1134926"/>
          </a:xfrm>
          <a:prstGeom prst="rect">
            <a:avLst/>
          </a:prstGeom>
        </p:spPr>
        <p:txBody>
          <a:bodyPr vert="horz" wrap="square" lIns="0" tIns="170815" rIns="0" bIns="0" rtlCol="0">
            <a:spAutoFit/>
          </a:bodyPr>
          <a:lstStyle/>
          <a:p>
            <a:pPr marR="15240" algn="ctr">
              <a:lnSpc>
                <a:spcPct val="100000"/>
              </a:lnSpc>
              <a:spcBef>
                <a:spcPts val="1345"/>
              </a:spcBef>
            </a:pPr>
            <a:r>
              <a:rPr sz="2400" b="1" dirty="0">
                <a:solidFill>
                  <a:srgbClr val="BB9756"/>
                </a:solidFill>
                <a:latin typeface="Arial"/>
                <a:cs typeface="Arial"/>
              </a:rPr>
              <a:t>Financing Strategy</a:t>
            </a:r>
            <a:endParaRPr sz="2400" dirty="0">
              <a:solidFill>
                <a:srgbClr val="BB9756"/>
              </a:solidFill>
              <a:latin typeface="Arial"/>
              <a:cs typeface="Arial"/>
            </a:endParaRPr>
          </a:p>
          <a:p>
            <a:pPr marL="12700" marR="5080" algn="ctr">
              <a:lnSpc>
                <a:spcPct val="102600"/>
              </a:lnSpc>
              <a:spcBef>
                <a:spcPts val="755"/>
              </a:spcBef>
            </a:pPr>
            <a:r>
              <a:rPr lang="ko-KR" sz="1600" dirty="0">
                <a:solidFill>
                  <a:srgbClr val="BB9756"/>
                </a:solidFill>
                <a:latin typeface="Arial"/>
                <a:ea typeface="맑은 고딕"/>
                <a:cs typeface="Arial"/>
              </a:rPr>
              <a:t>부채에서 창출되는 Return on Financial Leverage.</a:t>
            </a:r>
          </a:p>
        </p:txBody>
      </p:sp>
      <p:cxnSp>
        <p:nvCxnSpPr>
          <p:cNvPr id="21" name="Straight Arrow Connector 20">
            <a:extLst>
              <a:ext uri="{FF2B5EF4-FFF2-40B4-BE49-F238E27FC236}">
                <a16:creationId xmlns:a16="http://schemas.microsoft.com/office/drawing/2014/main" id="{5A51D259-B8AA-1081-7A77-14072DA6F3CE}"/>
              </a:ext>
            </a:extLst>
          </p:cNvPr>
          <p:cNvCxnSpPr>
            <a:cxnSpLocks/>
            <a:endCxn id="19" idx="0"/>
          </p:cNvCxnSpPr>
          <p:nvPr/>
        </p:nvCxnSpPr>
        <p:spPr>
          <a:xfrm>
            <a:off x="7837005" y="3040964"/>
            <a:ext cx="529616" cy="825328"/>
          </a:xfrm>
          <a:prstGeom prst="straightConnector1">
            <a:avLst/>
          </a:prstGeom>
          <a:ln>
            <a:solidFill>
              <a:srgbClr val="BB9756"/>
            </a:solidFill>
            <a:tailEnd type="triangle"/>
          </a:ln>
        </p:spPr>
        <p:style>
          <a:lnRef idx="2">
            <a:schemeClr val="accent1"/>
          </a:lnRef>
          <a:fillRef idx="0">
            <a:schemeClr val="accent1"/>
          </a:fillRef>
          <a:effectRef idx="1">
            <a:schemeClr val="accent1"/>
          </a:effectRef>
          <a:fontRef idx="minor">
            <a:schemeClr val="tx1"/>
          </a:fontRef>
        </p:style>
      </p:cxnSp>
      <p:sp>
        <p:nvSpPr>
          <p:cNvPr id="25" name="Shape 2">
            <a:extLst>
              <a:ext uri="{FF2B5EF4-FFF2-40B4-BE49-F238E27FC236}">
                <a16:creationId xmlns:a16="http://schemas.microsoft.com/office/drawing/2014/main" id="{C3A65F45-CB35-47CB-3AD8-B23049D71240}"/>
              </a:ext>
            </a:extLst>
          </p:cNvPr>
          <p:cNvSpPr/>
          <p:nvPr/>
        </p:nvSpPr>
        <p:spPr>
          <a:xfrm>
            <a:off x="592311" y="5299618"/>
            <a:ext cx="10961078" cy="1463784"/>
          </a:xfrm>
          <a:prstGeom prst="rect">
            <a:avLst/>
          </a:prstGeom>
          <a:solidFill>
            <a:srgbClr val="F0FDF4"/>
          </a:solidFill>
          <a:ln w="9525">
            <a:solidFill>
              <a:srgbClr val="00B050"/>
            </a:solidFill>
            <a:prstDash val="solid"/>
          </a:ln>
        </p:spPr>
        <p:txBody>
          <a:bodyPr/>
          <a:lstStyle/>
          <a:p>
            <a:endParaRPr lang="en-US" b="1" dirty="0">
              <a:solidFill>
                <a:srgbClr val="1F2937"/>
              </a:solidFill>
              <a:latin typeface="Calibri" pitchFamily="34" charset="0"/>
              <a:ea typeface="Calibri" pitchFamily="34" charset="-122"/>
              <a:cs typeface="Calibri" pitchFamily="34" charset="-120"/>
            </a:endParaRPr>
          </a:p>
          <a:p>
            <a:endParaRPr lang="en-US" b="1" dirty="0">
              <a:solidFill>
                <a:srgbClr val="1F2937"/>
              </a:solidFill>
              <a:latin typeface="Calibri" pitchFamily="34" charset="0"/>
              <a:ea typeface="Calibri" pitchFamily="34" charset="-122"/>
              <a:cs typeface="Calibri" pitchFamily="34" charset="-120"/>
            </a:endParaRPr>
          </a:p>
          <a:p>
            <a:r>
              <a:rPr lang="en-US" b="1" dirty="0">
                <a:solidFill>
                  <a:srgbClr val="1F2937"/>
                </a:solidFill>
                <a:latin typeface="Calibri" pitchFamily="34" charset="0"/>
                <a:ea typeface="Calibri" pitchFamily="34" charset="-122"/>
                <a:cs typeface="Calibri" pitchFamily="34" charset="-120"/>
              </a:rPr>
              <a:t>1. Tax Shield: </a:t>
            </a:r>
            <a:r>
              <a:rPr lang="ko-KR" dirty="0">
                <a:solidFill>
                  <a:srgbClr val="1F2937"/>
                </a:solidFill>
                <a:latin typeface="Calibri" pitchFamily="34" charset="0"/>
                <a:ea typeface="맑은 고딕" pitchFamily="34" charset="-122"/>
                <a:cs typeface="Calibri" pitchFamily="34" charset="-120"/>
              </a:rPr>
              <a:t> Interest는 세금 공제 대상 (세율 25%일 때 이자 $1의 실질 부담은 $0.75)</a:t>
            </a:r>
            <a:endParaRPr lang="en-US" dirty="0"/>
          </a:p>
          <a:p>
            <a:r>
              <a:rPr lang="en-US" b="1" dirty="0">
                <a:solidFill>
                  <a:srgbClr val="1F2937"/>
                </a:solidFill>
                <a:latin typeface="Calibri" pitchFamily="34" charset="0"/>
                <a:ea typeface="Calibri" pitchFamily="34" charset="-122"/>
                <a:cs typeface="Calibri" pitchFamily="34" charset="-120"/>
              </a:rPr>
              <a:t>2. Lower Cost: </a:t>
            </a:r>
            <a:r>
              <a:rPr lang="ko-KR" dirty="0">
                <a:solidFill>
                  <a:srgbClr val="1F2937"/>
                </a:solidFill>
                <a:latin typeface="Calibri" pitchFamily="34" charset="0"/>
                <a:ea typeface="맑은 고딕" pitchFamily="34" charset="-122"/>
                <a:cs typeface="Calibri" pitchFamily="34" charset="-120"/>
              </a:rPr>
              <a:t> 부채는 자기자본보다 저렴 (대출자가 우선 변제권을 가짐)</a:t>
            </a:r>
            <a:endParaRPr lang="en-US" dirty="0"/>
          </a:p>
          <a:p>
            <a:r>
              <a:rPr lang="en-US" b="1" dirty="0">
                <a:solidFill>
                  <a:srgbClr val="1F2937"/>
                </a:solidFill>
                <a:latin typeface="Calibri" pitchFamily="34" charset="0"/>
                <a:ea typeface="Calibri" pitchFamily="34" charset="-122"/>
                <a:cs typeface="Calibri" pitchFamily="34" charset="-120"/>
              </a:rPr>
              <a:t>3. Leverage Effect: </a:t>
            </a:r>
            <a:r>
              <a:rPr lang="ko-KR" dirty="0">
                <a:solidFill>
                  <a:srgbClr val="1F2937"/>
                </a:solidFill>
                <a:latin typeface="Calibri" pitchFamily="34" charset="0"/>
                <a:ea typeface="맑은 고딕" pitchFamily="34" charset="-122"/>
                <a:cs typeface="Calibri" pitchFamily="34" charset="-120"/>
              </a:rPr>
              <a:t> 신주 발행 없이 더 많은 이익을 창출</a:t>
            </a:r>
            <a:endParaRPr lang="en-US" dirty="0"/>
          </a:p>
        </p:txBody>
      </p:sp>
      <p:sp>
        <p:nvSpPr>
          <p:cNvPr id="26" name="Text 3">
            <a:extLst>
              <a:ext uri="{FF2B5EF4-FFF2-40B4-BE49-F238E27FC236}">
                <a16:creationId xmlns:a16="http://schemas.microsoft.com/office/drawing/2014/main" id="{3218F330-8565-E120-9AA0-CEB136F8DDF8}"/>
              </a:ext>
            </a:extLst>
          </p:cNvPr>
          <p:cNvSpPr/>
          <p:nvPr/>
        </p:nvSpPr>
        <p:spPr>
          <a:xfrm>
            <a:off x="702507" y="5299619"/>
            <a:ext cx="10352129" cy="411480"/>
          </a:xfrm>
          <a:prstGeom prst="rect">
            <a:avLst/>
          </a:prstGeom>
          <a:noFill/>
          <a:ln/>
        </p:spPr>
        <p:txBody>
          <a:bodyPr wrap="square" rtlCol="0" anchor="ctr"/>
          <a:lstStyle/>
          <a:p>
            <a:r>
              <a:rPr lang="ko-KR" sz="2000" b="1" dirty="0">
                <a:solidFill>
                  <a:srgbClr val="1E3A5F"/>
                </a:solidFill>
                <a:latin typeface="Arial" panose="020B0604020202020204" pitchFamily="34" charset="0"/>
                <a:ea typeface="맑은 고딕" pitchFamily="34" charset="-122"/>
                <a:cs typeface="Arial" panose="020B0604020202020204" pitchFamily="34" charset="0"/>
              </a:rPr>
              <a:t>부채가 ROE를 높이는 이유:</a:t>
            </a:r>
            <a:endParaRPr lang="en-US" sz="2000" dirty="0">
              <a:latin typeface="Arial" panose="020B0604020202020204" pitchFamily="34" charset="0"/>
              <a:cs typeface="Arial" panose="020B0604020202020204" pitchFamily="34" charset="0"/>
            </a:endParaRPr>
          </a:p>
        </p:txBody>
      </p:sp>
      <p:sp>
        <p:nvSpPr>
          <p:cNvPr id="37" name="object 15">
            <a:extLst>
              <a:ext uri="{FF2B5EF4-FFF2-40B4-BE49-F238E27FC236}">
                <a16:creationId xmlns:a16="http://schemas.microsoft.com/office/drawing/2014/main" id="{BCF0416F-37CA-9FAA-4C19-3E029D4C55F9}"/>
              </a:ext>
            </a:extLst>
          </p:cNvPr>
          <p:cNvSpPr txBox="1"/>
          <p:nvPr/>
        </p:nvSpPr>
        <p:spPr>
          <a:xfrm>
            <a:off x="2677668" y="3885037"/>
            <a:ext cx="3095765" cy="1182375"/>
          </a:xfrm>
          <a:prstGeom prst="rect">
            <a:avLst/>
          </a:prstGeom>
        </p:spPr>
        <p:txBody>
          <a:bodyPr vert="horz" wrap="square" lIns="0" tIns="190500" rIns="0" bIns="0" rtlCol="0">
            <a:spAutoFit/>
          </a:bodyPr>
          <a:lstStyle/>
          <a:p>
            <a:pPr algn="ctr">
              <a:spcBef>
                <a:spcPts val="1500"/>
              </a:spcBef>
            </a:pPr>
            <a:r>
              <a:rPr sz="2400" b="1" dirty="0">
                <a:solidFill>
                  <a:schemeClr val="accent1">
                    <a:lumMod val="50000"/>
                  </a:schemeClr>
                </a:solidFill>
                <a:latin typeface="Arial"/>
                <a:cs typeface="Arial"/>
              </a:rPr>
              <a:t>Operating Efficiency</a:t>
            </a:r>
            <a:endParaRPr sz="2400" dirty="0">
              <a:solidFill>
                <a:schemeClr val="accent1">
                  <a:lumMod val="50000"/>
                </a:schemeClr>
              </a:solidFill>
              <a:latin typeface="Arial"/>
              <a:cs typeface="Arial"/>
            </a:endParaRPr>
          </a:p>
          <a:p>
            <a:pPr marL="97155" marR="56515" algn="ctr">
              <a:spcBef>
                <a:spcPts val="1045"/>
              </a:spcBef>
            </a:pPr>
            <a:r>
              <a:rPr lang="ko-KR" sz="1600" dirty="0">
                <a:solidFill>
                  <a:schemeClr val="accent1">
                    <a:lumMod val="50000"/>
                  </a:schemeClr>
                </a:solidFill>
                <a:latin typeface="Arial"/>
                <a:ea typeface="맑은 고딕"/>
                <a:cs typeface="Arial"/>
              </a:rPr>
              <a:t>핵심 사업에서 창출되는 Return on Assets.</a:t>
            </a:r>
          </a:p>
        </p:txBody>
      </p:sp>
    </p:spTree>
    <p:extLst>
      <p:ext uri="{BB962C8B-B14F-4D97-AF65-F5344CB8AC3E}">
        <p14:creationId xmlns:p14="http://schemas.microsoft.com/office/powerpoint/2010/main" val="3639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2" end="2"/>
                                            </p:txEl>
                                          </p:spTgt>
                                        </p:tgtEl>
                                        <p:attrNameLst>
                                          <p:attrName>style.visibility</p:attrName>
                                        </p:attrNameLst>
                                      </p:cBhvr>
                                      <p:to>
                                        <p:strVal val="visible"/>
                                      </p:to>
                                    </p:set>
                                    <p:anim calcmode="lin" valueType="num">
                                      <p:cBhvr additive="base">
                                        <p:cTn id="61"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5">
                                            <p:txEl>
                                              <p:pRg st="3" end="3"/>
                                            </p:txEl>
                                          </p:spTgt>
                                        </p:tgtEl>
                                        <p:attrNameLst>
                                          <p:attrName>style.visibility</p:attrName>
                                        </p:attrNameLst>
                                      </p:cBhvr>
                                      <p:to>
                                        <p:strVal val="visible"/>
                                      </p:to>
                                    </p:set>
                                    <p:anim calcmode="lin" valueType="num">
                                      <p:cBhvr additive="base">
                                        <p:cTn id="6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5">
                                            <p:txEl>
                                              <p:pRg st="4" end="4"/>
                                            </p:txEl>
                                          </p:spTgt>
                                        </p:tgtEl>
                                        <p:attrNameLst>
                                          <p:attrName>style.visibility</p:attrName>
                                        </p:attrNameLst>
                                      </p:cBhvr>
                                      <p:to>
                                        <p:strVal val="visible"/>
                                      </p:to>
                                    </p:set>
                                    <p:anim calcmode="lin" valueType="num">
                                      <p:cBhvr additive="base">
                                        <p:cTn id="69"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19" grpId="0"/>
      <p:bldP spid="26"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1D24-1771-E1A5-58B5-DF166AC65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E4B6C-B4AD-8307-8571-9C1E2D78736F}"/>
              </a:ext>
            </a:extLst>
          </p:cNvPr>
          <p:cNvSpPr>
            <a:spLocks noGrp="1"/>
          </p:cNvSpPr>
          <p:nvPr>
            <p:ph type="title"/>
          </p:nvPr>
        </p:nvSpPr>
        <p:spPr>
          <a:xfrm>
            <a:off x="609600" y="274638"/>
            <a:ext cx="10972800" cy="1143000"/>
          </a:xfrm>
        </p:spPr>
        <p:txBody>
          <a:bodyPr anchor="ctr">
            <a:normAutofit/>
          </a:bodyPr>
          <a:lstStyle/>
          <a:p>
            <a:pPr algn="l"/>
            <a:r>
              <a:rPr lang="en-US" dirty="0"/>
              <a:t>Capital Structure and ROE</a:t>
            </a:r>
          </a:p>
        </p:txBody>
      </p:sp>
      <p:grpSp>
        <p:nvGrpSpPr>
          <p:cNvPr id="22" name="Group 21">
            <a:extLst>
              <a:ext uri="{FF2B5EF4-FFF2-40B4-BE49-F238E27FC236}">
                <a16:creationId xmlns:a16="http://schemas.microsoft.com/office/drawing/2014/main" id="{F7061C96-B54C-3DDC-DA04-8AED73341BD7}"/>
              </a:ext>
            </a:extLst>
          </p:cNvPr>
          <p:cNvGrpSpPr/>
          <p:nvPr/>
        </p:nvGrpSpPr>
        <p:grpSpPr>
          <a:xfrm>
            <a:off x="5341034" y="1624216"/>
            <a:ext cx="6241366" cy="3481477"/>
            <a:chOff x="668215" y="1605710"/>
            <a:chExt cx="10972800" cy="5200389"/>
          </a:xfrm>
        </p:grpSpPr>
        <p:pic>
          <p:nvPicPr>
            <p:cNvPr id="8" name="Picture 7">
              <a:extLst>
                <a:ext uri="{FF2B5EF4-FFF2-40B4-BE49-F238E27FC236}">
                  <a16:creationId xmlns:a16="http://schemas.microsoft.com/office/drawing/2014/main" id="{E0CDEAFD-7612-95AE-B10A-1C8FDBB14FD6}"/>
                </a:ext>
              </a:extLst>
            </p:cNvPr>
            <p:cNvPicPr>
              <a:picLocks noChangeAspect="1"/>
            </p:cNvPicPr>
            <p:nvPr/>
          </p:nvPicPr>
          <p:blipFill>
            <a:blip r:embed="rId3"/>
            <a:srcRect t="5878"/>
            <a:stretch>
              <a:fillRect/>
            </a:stretch>
          </p:blipFill>
          <p:spPr>
            <a:xfrm>
              <a:off x="668215" y="1822938"/>
              <a:ext cx="10972800" cy="4983161"/>
            </a:xfrm>
            <a:prstGeom prst="rect">
              <a:avLst/>
            </a:prstGeom>
            <a:noFill/>
          </p:spPr>
        </p:pic>
        <p:sp>
          <p:nvSpPr>
            <p:cNvPr id="13" name="Arrow: Curved Down 12">
              <a:extLst>
                <a:ext uri="{FF2B5EF4-FFF2-40B4-BE49-F238E27FC236}">
                  <a16:creationId xmlns:a16="http://schemas.microsoft.com/office/drawing/2014/main" id="{1B977097-CF13-0904-CB4C-3DBF44C0A10F}"/>
                </a:ext>
              </a:extLst>
            </p:cNvPr>
            <p:cNvSpPr/>
            <p:nvPr/>
          </p:nvSpPr>
          <p:spPr>
            <a:xfrm>
              <a:off x="4607170" y="1605710"/>
              <a:ext cx="6353907" cy="1004033"/>
            </a:xfrm>
            <a:prstGeom prst="curvedDownArrow">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813498-0752-1552-696F-4BA7F6F09061}"/>
                    </a:ext>
                  </a:extLst>
                </p:cNvPr>
                <p:cNvSpPr txBox="1"/>
                <p:nvPr/>
              </p:nvSpPr>
              <p:spPr>
                <a:xfrm>
                  <a:off x="4402486" y="4314517"/>
                  <a:ext cx="2532177" cy="1099725"/>
                </a:xfrm>
                <a:prstGeom prst="rect">
                  <a:avLst/>
                </a:prstGeom>
                <a:noFill/>
              </p:spPr>
              <p:txBody>
                <a:bodyPr wrap="square" lIns="0" tIns="0" rIns="0" bIns="0" rtlCol="0">
                  <a:spAutoFit/>
                </a:bodyPr>
                <a:lstStyle/>
                <a:p>
                  <a:pPr defTabSz="246888">
                    <a:spcAft>
                      <a:spcPts val="600"/>
                    </a:spcAft>
                  </a:pPr>
                  <a:r>
                    <a:rPr lang="en-US" sz="1400" b="1" kern="1200" dirty="0">
                      <a:solidFill>
                        <a:schemeClr val="accent1">
                          <a:lumMod val="50000"/>
                        </a:schemeClr>
                      </a:solidFill>
                    </a:rPr>
                    <a:t>ROE = </a:t>
                  </a:r>
                  <a14:m>
                    <m:oMath xmlns:m="http://schemas.openxmlformats.org/officeDocument/2006/math">
                      <m:f>
                        <m:fPr>
                          <m:ctrlPr>
                            <a:rPr lang="en-US" sz="1400" b="1" i="1" kern="1200">
                              <a:solidFill>
                                <a:schemeClr val="accent1">
                                  <a:lumMod val="50000"/>
                                </a:schemeClr>
                              </a:solidFill>
                              <a:latin typeface="Cambria Math" panose="02040503050406030204" pitchFamily="18" charset="0"/>
                            </a:rPr>
                          </m:ctrlPr>
                        </m:fPr>
                        <m:num>
                          <m:r>
                            <a:rPr lang="en-US" sz="1400" b="1" i="1" kern="1200">
                              <a:solidFill>
                                <a:schemeClr val="accent1">
                                  <a:lumMod val="50000"/>
                                </a:schemeClr>
                              </a:solidFill>
                              <a:latin typeface="Cambria Math" panose="02040503050406030204" pitchFamily="18" charset="0"/>
                            </a:rPr>
                            <m:t>$</m:t>
                          </m:r>
                          <m:r>
                            <a:rPr lang="en-US" sz="1400" b="1" i="1" kern="1200">
                              <a:solidFill>
                                <a:schemeClr val="accent1">
                                  <a:lumMod val="50000"/>
                                </a:schemeClr>
                              </a:solidFill>
                              <a:latin typeface="Cambria Math" panose="02040503050406030204" pitchFamily="18" charset="0"/>
                            </a:rPr>
                            <m:t>𝟏𝟎𝟎</m:t>
                          </m:r>
                        </m:num>
                        <m:den>
                          <m:r>
                            <a:rPr lang="en-US" sz="1400" b="1" i="1" kern="1200">
                              <a:solidFill>
                                <a:schemeClr val="accent1">
                                  <a:lumMod val="50000"/>
                                </a:schemeClr>
                              </a:solidFill>
                              <a:latin typeface="Cambria Math" panose="02040503050406030204" pitchFamily="18" charset="0"/>
                            </a:rPr>
                            <m:t>$</m:t>
                          </m:r>
                          <m:r>
                            <a:rPr lang="en-US" sz="1400" b="1" i="1" kern="1200">
                              <a:solidFill>
                                <a:schemeClr val="accent1">
                                  <a:lumMod val="50000"/>
                                </a:schemeClr>
                              </a:solidFill>
                              <a:latin typeface="Cambria Math" panose="02040503050406030204" pitchFamily="18" charset="0"/>
                            </a:rPr>
                            <m:t>𝟏𝟎𝟎𝟎</m:t>
                          </m:r>
                        </m:den>
                      </m:f>
                    </m:oMath>
                  </a14:m>
                  <a:endParaRPr lang="en-US" sz="1400" b="1" dirty="0">
                    <a:cs typeface="Arial" panose="020B0604020202020204" pitchFamily="34" charset="0"/>
                  </a:endParaRPr>
                </a:p>
                <a:p>
                  <a:pPr defTabSz="246888">
                    <a:spcAft>
                      <a:spcPts val="600"/>
                    </a:spcAft>
                  </a:pPr>
                  <a:r>
                    <a:rPr lang="en-US" sz="1400" b="1" dirty="0">
                      <a:solidFill>
                        <a:schemeClr val="accent1">
                          <a:lumMod val="50000"/>
                        </a:schemeClr>
                      </a:solidFill>
                    </a:rPr>
                    <a:t>ROA = </a:t>
                  </a:r>
                  <a14:m>
                    <m:oMath xmlns:m="http://schemas.openxmlformats.org/officeDocument/2006/math">
                      <m:f>
                        <m:fPr>
                          <m:ctrlPr>
                            <a:rPr lang="en-US" sz="1400" b="1" i="1">
                              <a:solidFill>
                                <a:schemeClr val="accent1">
                                  <a:lumMod val="50000"/>
                                </a:schemeClr>
                              </a:solidFill>
                              <a:latin typeface="Cambria Math" panose="02040503050406030204" pitchFamily="18" charset="0"/>
                            </a:rPr>
                          </m:ctrlPr>
                        </m:fPr>
                        <m:num>
                          <m:r>
                            <a:rPr lang="en-US" sz="1400" b="1" i="1">
                              <a:solidFill>
                                <a:schemeClr val="accent1">
                                  <a:lumMod val="50000"/>
                                </a:schemeClr>
                              </a:solidFill>
                              <a:latin typeface="Cambria Math" panose="02040503050406030204" pitchFamily="18" charset="0"/>
                            </a:rPr>
                            <m:t>$</m:t>
                          </m:r>
                          <m:r>
                            <a:rPr lang="en-US" sz="1400" b="1" i="1">
                              <a:solidFill>
                                <a:schemeClr val="accent1">
                                  <a:lumMod val="50000"/>
                                </a:schemeClr>
                              </a:solidFill>
                              <a:latin typeface="Cambria Math" panose="02040503050406030204" pitchFamily="18" charset="0"/>
                            </a:rPr>
                            <m:t>𝟏𝟎𝟎</m:t>
                          </m:r>
                        </m:num>
                        <m:den>
                          <m:r>
                            <a:rPr lang="en-US" sz="1400" b="1" i="1">
                              <a:solidFill>
                                <a:schemeClr val="accent1">
                                  <a:lumMod val="50000"/>
                                </a:schemeClr>
                              </a:solidFill>
                              <a:latin typeface="Cambria Math" panose="02040503050406030204" pitchFamily="18" charset="0"/>
                            </a:rPr>
                            <m:t>$</m:t>
                          </m:r>
                          <m:r>
                            <a:rPr lang="en-US" sz="1400" b="1" i="1">
                              <a:solidFill>
                                <a:schemeClr val="accent1">
                                  <a:lumMod val="50000"/>
                                </a:schemeClr>
                              </a:solidFill>
                              <a:latin typeface="Cambria Math" panose="02040503050406030204" pitchFamily="18" charset="0"/>
                            </a:rPr>
                            <m:t>𝟏𝟎𝟎𝟎</m:t>
                          </m:r>
                        </m:den>
                      </m:f>
                    </m:oMath>
                  </a14:m>
                  <a:endParaRPr lang="en-US" sz="1400" b="1" dirty="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AC813498-0752-1552-696F-4BA7F6F09061}"/>
                    </a:ext>
                  </a:extLst>
                </p:cNvPr>
                <p:cNvSpPr txBox="1">
                  <a:spLocks noRot="1" noChangeAspect="1" noMove="1" noResize="1" noEditPoints="1" noAdjustHandles="1" noChangeArrowheads="1" noChangeShapeType="1" noTextEdit="1"/>
                </p:cNvSpPr>
                <p:nvPr/>
              </p:nvSpPr>
              <p:spPr>
                <a:xfrm>
                  <a:off x="4402486" y="4314517"/>
                  <a:ext cx="2532177" cy="1099725"/>
                </a:xfrm>
                <a:prstGeom prst="rect">
                  <a:avLst/>
                </a:prstGeom>
                <a:blipFill>
                  <a:blip r:embed="rId4"/>
                  <a:stretch>
                    <a:fillRect l="-7627" t="-826" b="-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C1F047-C0D6-55EF-5F24-59F8E6835C3D}"/>
                    </a:ext>
                  </a:extLst>
                </p:cNvPr>
                <p:cNvSpPr txBox="1"/>
                <p:nvPr/>
              </p:nvSpPr>
              <p:spPr>
                <a:xfrm>
                  <a:off x="9806825" y="4314517"/>
                  <a:ext cx="1611450" cy="1790669"/>
                </a:xfrm>
                <a:prstGeom prst="rect">
                  <a:avLst/>
                </a:prstGeom>
                <a:noFill/>
              </p:spPr>
              <p:txBody>
                <a:bodyPr wrap="square" lIns="0" tIns="0" rIns="0" bIns="0" rtlCol="0">
                  <a:spAutoFit/>
                </a:bodyPr>
                <a:lstStyle/>
                <a:p>
                  <a:pPr defTabSz="246888">
                    <a:spcAft>
                      <a:spcPts val="600"/>
                    </a:spcAft>
                  </a:pPr>
                  <a14:m>
                    <m:oMathPara xmlns:m="http://schemas.openxmlformats.org/officeDocument/2006/math">
                      <m:oMathParaPr>
                        <m:jc m:val="centerGroup"/>
                      </m:oMathParaPr>
                      <m:oMath xmlns:m="http://schemas.openxmlformats.org/officeDocument/2006/math">
                        <m:r>
                          <m:rPr>
                            <m:nor/>
                          </m:rPr>
                          <a:rPr lang="en-US" sz="1200" b="1" kern="1200" dirty="0" smtClean="0">
                            <a:solidFill>
                              <a:schemeClr val="accent1">
                                <a:lumMod val="50000"/>
                              </a:schemeClr>
                            </a:solidFill>
                          </a:rPr>
                          <m:t>ROE</m:t>
                        </m:r>
                        <m:r>
                          <m:rPr>
                            <m:nor/>
                          </m:rPr>
                          <a:rPr lang="en-US" sz="1200" b="1" kern="1200" dirty="0" smtClean="0">
                            <a:solidFill>
                              <a:schemeClr val="accent1">
                                <a:lumMod val="50000"/>
                              </a:schemeClr>
                            </a:solidFill>
                          </a:rPr>
                          <m:t> = </m:t>
                        </m:r>
                        <m:f>
                          <m:fPr>
                            <m:ctrlPr>
                              <a:rPr lang="en-US" sz="1200" b="1" i="1" kern="1200">
                                <a:solidFill>
                                  <a:schemeClr val="accent1">
                                    <a:lumMod val="50000"/>
                                  </a:schemeClr>
                                </a:solidFill>
                                <a:latin typeface="Cambria Math" panose="02040503050406030204" pitchFamily="18" charset="0"/>
                              </a:rPr>
                            </m:ctrlPr>
                          </m:fPr>
                          <m:num>
                            <m:r>
                              <a:rPr lang="en-US" sz="1200" b="1" kern="1200">
                                <a:solidFill>
                                  <a:schemeClr val="accent1">
                                    <a:lumMod val="50000"/>
                                  </a:schemeClr>
                                </a:solidFill>
                                <a:latin typeface="Cambria Math" panose="02040503050406030204" pitchFamily="18" charset="0"/>
                              </a:rPr>
                              <m:t>$</m:t>
                            </m:r>
                            <m:r>
                              <a:rPr lang="en-US" sz="1200" b="1" kern="1200">
                                <a:solidFill>
                                  <a:schemeClr val="accent1">
                                    <a:lumMod val="50000"/>
                                  </a:schemeClr>
                                </a:solidFill>
                                <a:latin typeface="Cambria Math" panose="02040503050406030204" pitchFamily="18" charset="0"/>
                              </a:rPr>
                              <m:t>𝟖𝟎</m:t>
                            </m:r>
                          </m:num>
                          <m:den>
                            <m:r>
                              <a:rPr lang="en-US" sz="1200" b="1" kern="1200">
                                <a:solidFill>
                                  <a:schemeClr val="accent1">
                                    <a:lumMod val="50000"/>
                                  </a:schemeClr>
                                </a:solidFill>
                                <a:latin typeface="Cambria Math" panose="02040503050406030204" pitchFamily="18" charset="0"/>
                              </a:rPr>
                              <m:t>$</m:t>
                            </m:r>
                            <m:r>
                              <a:rPr lang="en-US" sz="1200" b="1" kern="1200">
                                <a:solidFill>
                                  <a:schemeClr val="accent1">
                                    <a:lumMod val="50000"/>
                                  </a:schemeClr>
                                </a:solidFill>
                                <a:latin typeface="Cambria Math" panose="02040503050406030204" pitchFamily="18" charset="0"/>
                              </a:rPr>
                              <m:t>𝟓𝟎𝟎</m:t>
                            </m:r>
                          </m:den>
                        </m:f>
                      </m:oMath>
                    </m:oMathPara>
                  </a14:m>
                  <a:endParaRPr lang="en-US" sz="1200" b="1" dirty="0">
                    <a:cs typeface="Arial" panose="020B0604020202020204" pitchFamily="34" charset="0"/>
                  </a:endParaRPr>
                </a:p>
                <a:p>
                  <a:pPr defTabSz="246888">
                    <a:spcAft>
                      <a:spcPts val="600"/>
                    </a:spcAft>
                  </a:pPr>
                  <a14:m>
                    <m:oMathPara xmlns:m="http://schemas.openxmlformats.org/officeDocument/2006/math">
                      <m:oMathParaPr>
                        <m:jc m:val="centerGroup"/>
                      </m:oMathParaPr>
                      <m:oMath xmlns:m="http://schemas.openxmlformats.org/officeDocument/2006/math">
                        <m:r>
                          <m:rPr>
                            <m:nor/>
                          </m:rPr>
                          <a:rPr lang="en-US" sz="1200" b="1" dirty="0">
                            <a:solidFill>
                              <a:schemeClr val="accent1">
                                <a:lumMod val="50000"/>
                              </a:schemeClr>
                            </a:solidFill>
                          </a:rPr>
                          <m:t>RO</m:t>
                        </m:r>
                        <m:r>
                          <m:rPr>
                            <m:nor/>
                          </m:rPr>
                          <a:rPr lang="en-US" sz="1200" b="1" i="0" dirty="0" smtClean="0">
                            <a:solidFill>
                              <a:schemeClr val="accent1">
                                <a:lumMod val="50000"/>
                              </a:schemeClr>
                            </a:solidFill>
                          </a:rPr>
                          <m:t>A</m:t>
                        </m:r>
                        <m:r>
                          <m:rPr>
                            <m:nor/>
                          </m:rPr>
                          <a:rPr lang="en-US" sz="1200" b="1" dirty="0">
                            <a:solidFill>
                              <a:schemeClr val="accent1">
                                <a:lumMod val="50000"/>
                              </a:schemeClr>
                            </a:solidFill>
                          </a:rPr>
                          <m:t> = </m:t>
                        </m:r>
                        <m:f>
                          <m:fPr>
                            <m:ctrlPr>
                              <a:rPr lang="en-US" sz="1200" b="1" i="1">
                                <a:solidFill>
                                  <a:schemeClr val="accent1">
                                    <a:lumMod val="50000"/>
                                  </a:schemeClr>
                                </a:solidFill>
                                <a:latin typeface="Cambria Math" panose="02040503050406030204" pitchFamily="18" charset="0"/>
                              </a:rPr>
                            </m:ctrlPr>
                          </m:fPr>
                          <m:num>
                            <m:r>
                              <a:rPr lang="en-US" sz="1200" b="1">
                                <a:solidFill>
                                  <a:schemeClr val="accent1">
                                    <a:lumMod val="50000"/>
                                  </a:schemeClr>
                                </a:solidFill>
                                <a:latin typeface="Cambria Math" panose="02040503050406030204" pitchFamily="18" charset="0"/>
                              </a:rPr>
                              <m:t>$</m:t>
                            </m:r>
                            <m:r>
                              <a:rPr lang="en-US" sz="1200" b="1" i="0" smtClean="0">
                                <a:solidFill>
                                  <a:schemeClr val="accent1">
                                    <a:lumMod val="50000"/>
                                  </a:schemeClr>
                                </a:solidFill>
                                <a:latin typeface="Cambria Math" panose="02040503050406030204" pitchFamily="18" charset="0"/>
                              </a:rPr>
                              <m:t>𝟏𝟎</m:t>
                            </m:r>
                            <m:r>
                              <a:rPr lang="en-US" sz="1200" b="1">
                                <a:solidFill>
                                  <a:schemeClr val="accent1">
                                    <a:lumMod val="50000"/>
                                  </a:schemeClr>
                                </a:solidFill>
                                <a:latin typeface="Cambria Math" panose="02040503050406030204" pitchFamily="18" charset="0"/>
                              </a:rPr>
                              <m:t>𝟎</m:t>
                            </m:r>
                          </m:num>
                          <m:den>
                            <m:r>
                              <a:rPr lang="en-US" sz="1200" b="1">
                                <a:solidFill>
                                  <a:schemeClr val="accent1">
                                    <a:lumMod val="50000"/>
                                  </a:schemeClr>
                                </a:solidFill>
                                <a:latin typeface="Cambria Math" panose="02040503050406030204" pitchFamily="18" charset="0"/>
                              </a:rPr>
                              <m:t>$</m:t>
                            </m:r>
                            <m:r>
                              <a:rPr lang="en-US" sz="1200" b="1" i="0" smtClean="0">
                                <a:solidFill>
                                  <a:schemeClr val="accent1">
                                    <a:lumMod val="50000"/>
                                  </a:schemeClr>
                                </a:solidFill>
                                <a:latin typeface="Cambria Math" panose="02040503050406030204" pitchFamily="18" charset="0"/>
                              </a:rPr>
                              <m:t>𝟏𝟎</m:t>
                            </m:r>
                            <m:r>
                              <a:rPr lang="en-US" sz="1200" b="1">
                                <a:solidFill>
                                  <a:schemeClr val="accent1">
                                    <a:lumMod val="50000"/>
                                  </a:schemeClr>
                                </a:solidFill>
                                <a:latin typeface="Cambria Math" panose="02040503050406030204" pitchFamily="18" charset="0"/>
                              </a:rPr>
                              <m:t>𝟎𝟎</m:t>
                            </m:r>
                          </m:den>
                        </m:f>
                      </m:oMath>
                    </m:oMathPara>
                  </a14:m>
                  <a:endParaRPr lang="en-US" sz="1200" b="1" dirty="0">
                    <a:cs typeface="Arial" panose="020B0604020202020204" pitchFamily="34" charset="0"/>
                  </a:endParaRPr>
                </a:p>
                <a:p>
                  <a:pPr defTabSz="246888">
                    <a:spcAft>
                      <a:spcPts val="600"/>
                    </a:spcAft>
                  </a:pPr>
                  <a:endParaRPr lang="en-US" sz="2000" b="1"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56C1F047-C0D6-55EF-5F24-59F8E6835C3D}"/>
                    </a:ext>
                  </a:extLst>
                </p:cNvPr>
                <p:cNvSpPr txBox="1">
                  <a:spLocks noRot="1" noChangeAspect="1" noMove="1" noResize="1" noEditPoints="1" noAdjustHandles="1" noChangeArrowheads="1" noChangeShapeType="1" noTextEdit="1"/>
                </p:cNvSpPr>
                <p:nvPr/>
              </p:nvSpPr>
              <p:spPr>
                <a:xfrm>
                  <a:off x="9806825" y="4314517"/>
                  <a:ext cx="1611450" cy="1790669"/>
                </a:xfrm>
                <a:prstGeom prst="rect">
                  <a:avLst/>
                </a:prstGeom>
                <a:blipFill>
                  <a:blip r:embed="rId5"/>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81C45A25-47A4-33E6-5D92-0CE69EAF4A3F}"/>
                </a:ext>
              </a:extLst>
            </p:cNvPr>
            <p:cNvSpPr/>
            <p:nvPr/>
          </p:nvSpPr>
          <p:spPr>
            <a:xfrm>
              <a:off x="9827102" y="2584700"/>
              <a:ext cx="1775575" cy="366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400CE5-06BF-B657-813E-AA797F3334CD}"/>
                </a:ext>
              </a:extLst>
            </p:cNvPr>
            <p:cNvSpPr/>
            <p:nvPr/>
          </p:nvSpPr>
          <p:spPr>
            <a:xfrm>
              <a:off x="7256584" y="2598021"/>
              <a:ext cx="2532179" cy="366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Shape 6">
            <a:extLst>
              <a:ext uri="{FF2B5EF4-FFF2-40B4-BE49-F238E27FC236}">
                <a16:creationId xmlns:a16="http://schemas.microsoft.com/office/drawing/2014/main" id="{F55043F2-1549-327A-26DC-812EFEA2B747}"/>
              </a:ext>
            </a:extLst>
          </p:cNvPr>
          <p:cNvSpPr/>
          <p:nvPr/>
        </p:nvSpPr>
        <p:spPr>
          <a:xfrm>
            <a:off x="486249" y="1505855"/>
            <a:ext cx="4883834" cy="4506283"/>
          </a:xfrm>
          <a:prstGeom prst="rect">
            <a:avLst/>
          </a:prstGeom>
          <a:solidFill>
            <a:srgbClr val="F0FDF4"/>
          </a:solidFill>
          <a:ln w="12700">
            <a:solidFill>
              <a:srgbClr val="16A34A"/>
            </a:solidFill>
            <a:prstDash val="solid"/>
          </a:ln>
        </p:spPr>
        <p:txBody>
          <a:bodyPr/>
          <a:lstStyle/>
          <a:p>
            <a:endParaRPr lang="en-US" dirty="0"/>
          </a:p>
        </p:txBody>
      </p:sp>
      <p:sp>
        <p:nvSpPr>
          <p:cNvPr id="34" name="Text 7">
            <a:extLst>
              <a:ext uri="{FF2B5EF4-FFF2-40B4-BE49-F238E27FC236}">
                <a16:creationId xmlns:a16="http://schemas.microsoft.com/office/drawing/2014/main" id="{551AE54A-B9A8-6161-DF0E-FD1C714E74E2}"/>
              </a:ext>
            </a:extLst>
          </p:cNvPr>
          <p:cNvSpPr/>
          <p:nvPr/>
        </p:nvSpPr>
        <p:spPr>
          <a:xfrm>
            <a:off x="548640" y="1624217"/>
            <a:ext cx="3840480" cy="704108"/>
          </a:xfrm>
          <a:prstGeom prst="rect">
            <a:avLst/>
          </a:prstGeom>
          <a:noFill/>
          <a:ln/>
        </p:spPr>
        <p:txBody>
          <a:bodyPr wrap="square" rtlCol="0" anchor="ctr"/>
          <a:lstStyle/>
          <a:p>
            <a:pPr marL="0" indent="0">
              <a:buNone/>
            </a:pPr>
            <a:r>
              <a:rPr lang="ko-KR" b="1" dirty="0">
                <a:solidFill>
                  <a:srgbClr val="16A34A"/>
                </a:solidFill>
                <a:latin typeface="Arial" panose="020B0604020202020204" pitchFamily="34" charset="0"/>
                <a:ea typeface="맑은 고딕" pitchFamily="34" charset="-122"/>
                <a:cs typeface="Arial" panose="020B0604020202020204" pitchFamily="34" charset="0"/>
              </a:rPr>
              <a:t>레버리지가 유리하게 작용할 때</a:t>
            </a:r>
            <a:endParaRPr lang="en-US" dirty="0">
              <a:latin typeface="Arial" panose="020B0604020202020204" pitchFamily="34" charset="0"/>
              <a:cs typeface="Arial" panose="020B0604020202020204" pitchFamily="34" charset="0"/>
            </a:endParaRPr>
          </a:p>
        </p:txBody>
      </p:sp>
      <p:sp>
        <p:nvSpPr>
          <p:cNvPr id="35" name="Text 8">
            <a:extLst>
              <a:ext uri="{FF2B5EF4-FFF2-40B4-BE49-F238E27FC236}">
                <a16:creationId xmlns:a16="http://schemas.microsoft.com/office/drawing/2014/main" id="{81535E0C-AD84-956C-E598-03D34F39AB7C}"/>
              </a:ext>
            </a:extLst>
          </p:cNvPr>
          <p:cNvSpPr/>
          <p:nvPr/>
        </p:nvSpPr>
        <p:spPr>
          <a:xfrm>
            <a:off x="548640" y="2394896"/>
            <a:ext cx="4759053" cy="1454004"/>
          </a:xfrm>
          <a:prstGeom prst="rect">
            <a:avLst/>
          </a:prstGeom>
          <a:noFill/>
          <a:ln/>
        </p:spPr>
        <p:txBody>
          <a:bodyPr wrap="square" rtlCol="0" anchor="ctr"/>
          <a:lstStyle/>
          <a:p>
            <a:pPr marL="285750" indent="-285750">
              <a:lnSpc>
                <a:spcPts val="3000"/>
              </a:lnSpc>
              <a:buFont typeface="Arial" panose="020B0604020202020204" pitchFamily="34" charset="0"/>
              <a:buChar char="•"/>
            </a:pPr>
            <a:r>
              <a:rPr lang="ko-KR" b="1" dirty="0">
                <a:solidFill>
                  <a:schemeClr val="accent1">
                    <a:lumMod val="50000"/>
                  </a:schemeClr>
                </a:solidFill>
                <a:latin typeface="Arial" panose="020B0604020202020204" pitchFamily="34" charset="0"/>
                <a:ea typeface="맑은 고딕" pitchFamily="34" charset="-122"/>
                <a:cs typeface="Arial" panose="020B0604020202020204" pitchFamily="34" charset="0"/>
              </a:rPr>
              <a:t>사업이 잘될 때 레버리지는 수익을 증폭시킴</a:t>
            </a:r>
          </a:p>
          <a:p>
            <a:pPr marL="285750" indent="-285750">
              <a:lnSpc>
                <a:spcPts val="3000"/>
              </a:lnSpc>
              <a:buFont typeface="Arial" panose="020B0604020202020204" pitchFamily="34" charset="0"/>
              <a:buChar char="•"/>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i.e., ROA (10%)  &gt;  Interest Rate (4%)</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36" name="Text 9">
            <a:extLst>
              <a:ext uri="{FF2B5EF4-FFF2-40B4-BE49-F238E27FC236}">
                <a16:creationId xmlns:a16="http://schemas.microsoft.com/office/drawing/2014/main" id="{BD344FCB-222B-CEE0-1303-DD8EFB4F8766}"/>
              </a:ext>
            </a:extLst>
          </p:cNvPr>
          <p:cNvSpPr/>
          <p:nvPr/>
        </p:nvSpPr>
        <p:spPr>
          <a:xfrm>
            <a:off x="548641" y="3946529"/>
            <a:ext cx="4821442" cy="2211035"/>
          </a:xfrm>
          <a:prstGeom prst="rect">
            <a:avLst/>
          </a:prstGeom>
          <a:noFill/>
          <a:ln/>
        </p:spPr>
        <p:txBody>
          <a:bodyPr wrap="square" rtlCol="0" anchor="ctr"/>
          <a:lstStyle/>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No Debt</a:t>
            </a:r>
          </a:p>
          <a:p>
            <a:pPr marL="0" indent="0">
              <a:buNone/>
            </a:pP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ROE(10%) = ROA(10%) +ROFL(0%) </a:t>
            </a: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ea typeface="Calibri" pitchFamily="34" charset="-122"/>
              <a:cs typeface="Arial" panose="020B0604020202020204" pitchFamily="34" charset="0"/>
            </a:endParaRPr>
          </a:p>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50% Debt</a:t>
            </a: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a:t>
            </a:r>
          </a:p>
          <a:p>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ROE(16%) = ROA(10%) +ROFL(6%) </a:t>
            </a:r>
            <a:endParaRPr lang="en-US" dirty="0">
              <a:solidFill>
                <a:schemeClr val="accent1">
                  <a:lumMod val="50000"/>
                </a:schemeClr>
              </a:solidFill>
              <a:latin typeface="Arial" panose="020B0604020202020204" pitchFamily="34" charset="0"/>
              <a:cs typeface="Arial" panose="020B0604020202020204" pitchFamily="34" charset="0"/>
            </a:endParaRPr>
          </a:p>
          <a:p>
            <a:endParaRPr lang="en-US" dirty="0">
              <a:solidFill>
                <a:schemeClr val="accent1">
                  <a:lumMod val="50000"/>
                </a:schemeClr>
              </a:solidFill>
              <a:latin typeface="Arial" panose="020B0604020202020204" pitchFamily="34" charset="0"/>
              <a:cs typeface="Arial" panose="020B0604020202020204" pitchFamily="34" charset="0"/>
            </a:endParaRPr>
          </a:p>
          <a:p>
            <a:r>
              <a:rPr lang="ko-KR" sz="1400" dirty="0">
                <a:solidFill>
                  <a:srgbClr val="C00000"/>
                </a:solidFill>
                <a:latin typeface="Arial" panose="020B0604020202020204" pitchFamily="34" charset="0"/>
                <a:ea typeface="맑은 고딕"/>
                <a:cs typeface="Arial" panose="020B0604020202020204" pitchFamily="34" charset="0"/>
              </a:rPr>
              <a:t>* ROA는 unlevered ROA임.</a:t>
            </a:r>
            <a:endParaRPr lang="en-U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45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2EAD-85F3-BA78-CCE8-07388EAAF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1A1A5-488B-BAC5-1CC3-C356F645F2EC}"/>
              </a:ext>
            </a:extLst>
          </p:cNvPr>
          <p:cNvSpPr>
            <a:spLocks noGrp="1"/>
          </p:cNvSpPr>
          <p:nvPr>
            <p:ph type="title"/>
          </p:nvPr>
        </p:nvSpPr>
        <p:spPr/>
        <p:txBody>
          <a:bodyPr/>
          <a:lstStyle/>
          <a:p>
            <a:r>
              <a:rPr lang="ko-KR" dirty="0">
                <a:ea typeface="맑은 고딕"/>
              </a:rPr>
              <a:t>Table of Contents (목차)</a:t>
            </a:r>
          </a:p>
        </p:txBody>
      </p:sp>
      <p:sp>
        <p:nvSpPr>
          <p:cNvPr id="3" name="Text 3">
            <a:extLst>
              <a:ext uri="{FF2B5EF4-FFF2-40B4-BE49-F238E27FC236}">
                <a16:creationId xmlns:a16="http://schemas.microsoft.com/office/drawing/2014/main" id="{89197BF8-D313-D10E-BCB7-4AF3ACC9DBB5}"/>
              </a:ext>
            </a:extLst>
          </p:cNvPr>
          <p:cNvSpPr/>
          <p:nvPr/>
        </p:nvSpPr>
        <p:spPr>
          <a:xfrm>
            <a:off x="218625" y="1600201"/>
            <a:ext cx="3605217" cy="1828800"/>
          </a:xfrm>
          <a:prstGeom prst="roundRect">
            <a:avLst>
              <a:gd name="adj" fmla="val 2927"/>
            </a:avLst>
          </a:prstGeom>
          <a:solidFill>
            <a:srgbClr val="F8F9FA"/>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6" name="Shape 4">
            <a:extLst>
              <a:ext uri="{FF2B5EF4-FFF2-40B4-BE49-F238E27FC236}">
                <a16:creationId xmlns:a16="http://schemas.microsoft.com/office/drawing/2014/main" id="{AA4757A2-1A2F-0048-D359-0CDE6D61434E}"/>
              </a:ext>
            </a:extLst>
          </p:cNvPr>
          <p:cNvSpPr/>
          <p:nvPr/>
        </p:nvSpPr>
        <p:spPr>
          <a:xfrm>
            <a:off x="244025" y="1600201"/>
            <a:ext cx="0" cy="1828800"/>
          </a:xfrm>
          <a:prstGeom prst="line">
            <a:avLst/>
          </a:prstGeom>
          <a:noFill/>
          <a:ln w="38100">
            <a:solidFill>
              <a:srgbClr val="135BD6"/>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7" name="Text 5">
            <a:extLst>
              <a:ext uri="{FF2B5EF4-FFF2-40B4-BE49-F238E27FC236}">
                <a16:creationId xmlns:a16="http://schemas.microsoft.com/office/drawing/2014/main" id="{AFC15C91-F424-ED68-3EEB-A7898A7D191E}"/>
              </a:ext>
            </a:extLst>
          </p:cNvPr>
          <p:cNvSpPr/>
          <p:nvPr/>
        </p:nvSpPr>
        <p:spPr>
          <a:xfrm>
            <a:off x="523425" y="1854200"/>
            <a:ext cx="3288654" cy="511350"/>
          </a:xfrm>
          <a:prstGeom prst="rect">
            <a:avLst/>
          </a:prstGeom>
          <a:noFill/>
          <a:ln/>
        </p:spPr>
        <p:txBody>
          <a:bodyPr wrap="square" lIns="0" tIns="0" rIns="0" bIns="0" rtlCol="0" anchor="t"/>
          <a:lstStyle/>
          <a:p>
            <a:pPr>
              <a:lnSpc>
                <a:spcPts val="1777"/>
              </a:lnSpc>
              <a:spcAft>
                <a:spcPts val="1500"/>
              </a:spcAft>
            </a:pPr>
            <a:r>
              <a:rPr lang="ko-KR" sz="1400" b="1" dirty="0">
                <a:solidFill>
                  <a:srgbClr val="1E3A5F"/>
                </a:solidFill>
                <a:latin typeface="Arial" panose="020B0604020202020204" pitchFamily="34" charset="0"/>
                <a:ea typeface="맑은 고딕" pitchFamily="34" charset="-122"/>
                <a:cs typeface="Arial" panose="020B0604020202020204" pitchFamily="34" charset="0"/>
              </a:rPr>
              <a:t>Vertical &amp; Horizontal Analysis (수직·수평 분석)</a:t>
            </a:r>
            <a:endParaRPr lang="en-US" sz="1400" dirty="0">
              <a:latin typeface="Arial" panose="020B0604020202020204" pitchFamily="34" charset="0"/>
              <a:cs typeface="Arial" panose="020B0604020202020204" pitchFamily="34" charset="0"/>
            </a:endParaRPr>
          </a:p>
        </p:txBody>
      </p:sp>
      <p:sp>
        <p:nvSpPr>
          <p:cNvPr id="18" name="Text 6">
            <a:extLst>
              <a:ext uri="{FF2B5EF4-FFF2-40B4-BE49-F238E27FC236}">
                <a16:creationId xmlns:a16="http://schemas.microsoft.com/office/drawing/2014/main" id="{BE193EAC-B0B7-9824-2E49-CD040B35DECD}"/>
              </a:ext>
            </a:extLst>
          </p:cNvPr>
          <p:cNvSpPr/>
          <p:nvPr/>
        </p:nvSpPr>
        <p:spPr>
          <a:xfrm>
            <a:off x="449673" y="2548114"/>
            <a:ext cx="3187448" cy="673552"/>
          </a:xfrm>
          <a:prstGeom prst="rect">
            <a:avLst/>
          </a:prstGeom>
          <a:noFill/>
          <a:ln/>
        </p:spPr>
        <p:txBody>
          <a:bodyPr wrap="square" lIns="127000" tIns="0" rIns="0" bIns="0" rtlCol="0" anchor="t"/>
          <a:lstStyle/>
          <a:p>
            <a:pPr marL="285750" indent="-285750">
              <a:buFont typeface="Arial" panose="020B0604020202020204" pitchFamily="34" charset="0"/>
              <a:buChar char="•"/>
            </a:pPr>
            <a:r>
              <a:rPr lang="ko-KR" sz="1100" dirty="0">
                <a:latin typeface="Arial" panose="020B0604020202020204" pitchFamily="34" charset="0"/>
                <a:ea typeface="맑은 고딕" pitchFamily="34" charset="-122"/>
                <a:cs typeface="Arial" panose="020B0604020202020204" pitchFamily="34" charset="0"/>
              </a:rPr>
              <a:t>Common-size statements (공통형 재무제표)</a:t>
            </a:r>
          </a:p>
          <a:p>
            <a:pPr marL="285750" indent="-285750">
              <a:buFont typeface="Arial" panose="020B0604020202020204" pitchFamily="34" charset="0"/>
              <a:buChar char="•"/>
            </a:pPr>
            <a:r>
              <a:rPr lang="ko-KR" sz="1100" dirty="0">
                <a:latin typeface="Arial" panose="020B0604020202020204" pitchFamily="34" charset="0"/>
                <a:ea typeface="맑은 고딕" pitchFamily="34" charset="-122"/>
                <a:cs typeface="Arial" panose="020B0604020202020204" pitchFamily="34" charset="0"/>
              </a:rPr>
              <a:t>Trend analysis (추세 분석)</a:t>
            </a:r>
            <a:endParaRPr lang="en-US" sz="1100" dirty="0">
              <a:latin typeface="Arial" panose="020B0604020202020204" pitchFamily="34" charset="0"/>
              <a:cs typeface="Arial" panose="020B0604020202020204" pitchFamily="34" charset="0"/>
            </a:endParaRPr>
          </a:p>
        </p:txBody>
      </p:sp>
      <p:sp>
        <p:nvSpPr>
          <p:cNvPr id="19" name="Text 7">
            <a:extLst>
              <a:ext uri="{FF2B5EF4-FFF2-40B4-BE49-F238E27FC236}">
                <a16:creationId xmlns:a16="http://schemas.microsoft.com/office/drawing/2014/main" id="{38BCA306-A4C5-BE64-9578-A3AAE3AB9665}"/>
              </a:ext>
            </a:extLst>
          </p:cNvPr>
          <p:cNvSpPr/>
          <p:nvPr/>
        </p:nvSpPr>
        <p:spPr>
          <a:xfrm>
            <a:off x="4096292" y="1600201"/>
            <a:ext cx="3605217" cy="1828800"/>
          </a:xfrm>
          <a:prstGeom prst="roundRect">
            <a:avLst>
              <a:gd name="adj" fmla="val 2927"/>
            </a:avLst>
          </a:prstGeom>
          <a:solidFill>
            <a:srgbClr val="F8F9FA"/>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0" name="Shape 8">
            <a:extLst>
              <a:ext uri="{FF2B5EF4-FFF2-40B4-BE49-F238E27FC236}">
                <a16:creationId xmlns:a16="http://schemas.microsoft.com/office/drawing/2014/main" id="{B32735C2-FB87-818E-3099-B8E86AEBA4F7}"/>
              </a:ext>
            </a:extLst>
          </p:cNvPr>
          <p:cNvSpPr/>
          <p:nvPr/>
        </p:nvSpPr>
        <p:spPr>
          <a:xfrm>
            <a:off x="4096292" y="1600201"/>
            <a:ext cx="0" cy="1828800"/>
          </a:xfrm>
          <a:prstGeom prst="line">
            <a:avLst/>
          </a:prstGeom>
          <a:noFill/>
          <a:ln w="38100">
            <a:solidFill>
              <a:srgbClr val="C9A227"/>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21" name="Text 9">
            <a:extLst>
              <a:ext uri="{FF2B5EF4-FFF2-40B4-BE49-F238E27FC236}">
                <a16:creationId xmlns:a16="http://schemas.microsoft.com/office/drawing/2014/main" id="{138BE15D-5E5A-D2CB-CBB0-31DD491A6A13}"/>
              </a:ext>
            </a:extLst>
          </p:cNvPr>
          <p:cNvSpPr/>
          <p:nvPr/>
        </p:nvSpPr>
        <p:spPr>
          <a:xfrm>
            <a:off x="4375691" y="1854200"/>
            <a:ext cx="3262482" cy="511350"/>
          </a:xfrm>
          <a:prstGeom prst="rect">
            <a:avLst/>
          </a:prstGeom>
          <a:noFill/>
          <a:ln/>
        </p:spPr>
        <p:txBody>
          <a:bodyPr wrap="square" lIns="0" tIns="0" rIns="0" bIns="0" rtlCol="0" anchor="t"/>
          <a:lstStyle/>
          <a:p>
            <a:pPr>
              <a:lnSpc>
                <a:spcPts val="1777"/>
              </a:lnSpc>
              <a:spcAft>
                <a:spcPts val="1500"/>
              </a:spcAft>
            </a:pPr>
            <a:r>
              <a:rPr lang="ko-KR" sz="1400" b="1" dirty="0">
                <a:solidFill>
                  <a:srgbClr val="1E3A5F"/>
                </a:solidFill>
                <a:latin typeface="Arial" panose="020B0604020202020204" pitchFamily="34" charset="0"/>
                <a:ea typeface="맑은 고딕"/>
                <a:cs typeface="Arial" panose="020B0604020202020204" pitchFamily="34" charset="0"/>
              </a:rPr>
              <a:t>Return on Investment (투자수익률)</a:t>
            </a:r>
          </a:p>
        </p:txBody>
      </p:sp>
      <p:sp>
        <p:nvSpPr>
          <p:cNvPr id="22" name="Text 10">
            <a:extLst>
              <a:ext uri="{FF2B5EF4-FFF2-40B4-BE49-F238E27FC236}">
                <a16:creationId xmlns:a16="http://schemas.microsoft.com/office/drawing/2014/main" id="{D9C75F3A-FD6D-A16A-1E4F-E46389AB53A0}"/>
              </a:ext>
            </a:extLst>
          </p:cNvPr>
          <p:cNvSpPr/>
          <p:nvPr/>
        </p:nvSpPr>
        <p:spPr>
          <a:xfrm>
            <a:off x="4306241" y="2479549"/>
            <a:ext cx="3315035" cy="742117"/>
          </a:xfrm>
          <a:prstGeom prst="rect">
            <a:avLst/>
          </a:prstGeom>
          <a:noFill/>
          <a:ln/>
        </p:spPr>
        <p:txBody>
          <a:bodyPr wrap="square" lIns="127000" tIns="0" rIns="0" bIns="0" rtlCol="0" anchor="t"/>
          <a:lstStyle/>
          <a:p>
            <a:pPr marL="285750" indent="-285750">
              <a:buFont typeface="Arial" panose="020B0604020202020204" pitchFamily="34" charset="0"/>
              <a:buChar char="•"/>
            </a:pPr>
            <a:r>
              <a:rPr lang="ko-KR" sz="1100" dirty="0">
                <a:latin typeface="Arial" panose="020B0604020202020204" pitchFamily="34" charset="0"/>
                <a:ea typeface="맑은 고딕" pitchFamily="34" charset="-122"/>
                <a:cs typeface="Arial" panose="020B0604020202020204" pitchFamily="34" charset="0"/>
              </a:rPr>
              <a:t>ROE, ROA, and ROFL (수익성 지표)</a:t>
            </a:r>
            <a:endParaRPr lang="en-US" sz="1100" dirty="0">
              <a:latin typeface="Arial" panose="020B0604020202020204" pitchFamily="34" charset="0"/>
              <a:cs typeface="Arial" panose="020B0604020202020204" pitchFamily="34" charset="0"/>
            </a:endParaRPr>
          </a:p>
        </p:txBody>
      </p:sp>
      <p:sp>
        <p:nvSpPr>
          <p:cNvPr id="23" name="Text 11">
            <a:extLst>
              <a:ext uri="{FF2B5EF4-FFF2-40B4-BE49-F238E27FC236}">
                <a16:creationId xmlns:a16="http://schemas.microsoft.com/office/drawing/2014/main" id="{7D8EE236-3981-62F3-7B78-B6C954D500BB}"/>
              </a:ext>
            </a:extLst>
          </p:cNvPr>
          <p:cNvSpPr/>
          <p:nvPr/>
        </p:nvSpPr>
        <p:spPr>
          <a:xfrm>
            <a:off x="7923160" y="1600201"/>
            <a:ext cx="3605217" cy="1828800"/>
          </a:xfrm>
          <a:prstGeom prst="roundRect">
            <a:avLst>
              <a:gd name="adj" fmla="val 2927"/>
            </a:avLst>
          </a:prstGeom>
          <a:solidFill>
            <a:srgbClr val="F8F9FA"/>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4" name="Shape 12">
            <a:extLst>
              <a:ext uri="{FF2B5EF4-FFF2-40B4-BE49-F238E27FC236}">
                <a16:creationId xmlns:a16="http://schemas.microsoft.com/office/drawing/2014/main" id="{A244A1C4-7FEC-BDB3-1DC8-279D8BA32C97}"/>
              </a:ext>
            </a:extLst>
          </p:cNvPr>
          <p:cNvSpPr/>
          <p:nvPr/>
        </p:nvSpPr>
        <p:spPr>
          <a:xfrm>
            <a:off x="7948560" y="1600201"/>
            <a:ext cx="0" cy="1828800"/>
          </a:xfrm>
          <a:prstGeom prst="line">
            <a:avLst/>
          </a:prstGeom>
          <a:noFill/>
          <a:ln w="38100">
            <a:solidFill>
              <a:srgbClr val="28A745"/>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25" name="Text 13">
            <a:extLst>
              <a:ext uri="{FF2B5EF4-FFF2-40B4-BE49-F238E27FC236}">
                <a16:creationId xmlns:a16="http://schemas.microsoft.com/office/drawing/2014/main" id="{EA87469B-24C9-17FB-B987-21DEDF9D23F5}"/>
              </a:ext>
            </a:extLst>
          </p:cNvPr>
          <p:cNvSpPr/>
          <p:nvPr/>
        </p:nvSpPr>
        <p:spPr>
          <a:xfrm>
            <a:off x="8227959" y="1854200"/>
            <a:ext cx="3183336" cy="174655"/>
          </a:xfrm>
          <a:prstGeom prst="rect">
            <a:avLst/>
          </a:prstGeom>
          <a:noFill/>
          <a:ln/>
        </p:spPr>
        <p:txBody>
          <a:bodyPr wrap="square" lIns="0" tIns="0" rIns="0" bIns="0" rtlCol="0" anchor="t"/>
          <a:lstStyle/>
          <a:p>
            <a:pPr>
              <a:lnSpc>
                <a:spcPts val="1777"/>
              </a:lnSpc>
              <a:spcAft>
                <a:spcPts val="1500"/>
              </a:spcAft>
            </a:pPr>
            <a:r>
              <a:rPr lang="ko-KR" sz="1400" b="1" dirty="0">
                <a:solidFill>
                  <a:srgbClr val="1E3A5F"/>
                </a:solidFill>
                <a:latin typeface="Arial" panose="020B0604020202020204" pitchFamily="34" charset="0"/>
                <a:ea typeface="맑은 고딕" pitchFamily="34" charset="-122"/>
                <a:cs typeface="Arial" panose="020B0604020202020204" pitchFamily="34" charset="0"/>
              </a:rPr>
              <a:t>Liquidity &amp; Solvency (유동성·지급능력)</a:t>
            </a:r>
            <a:endParaRPr lang="en-US" sz="1400" dirty="0">
              <a:latin typeface="Arial" panose="020B0604020202020204" pitchFamily="34" charset="0"/>
              <a:cs typeface="Arial" panose="020B0604020202020204" pitchFamily="34" charset="0"/>
            </a:endParaRPr>
          </a:p>
        </p:txBody>
      </p:sp>
      <p:sp>
        <p:nvSpPr>
          <p:cNvPr id="26" name="Text 14">
            <a:extLst>
              <a:ext uri="{FF2B5EF4-FFF2-40B4-BE49-F238E27FC236}">
                <a16:creationId xmlns:a16="http://schemas.microsoft.com/office/drawing/2014/main" id="{A0449893-717D-EF4C-6460-791D1AA34AE5}"/>
              </a:ext>
            </a:extLst>
          </p:cNvPr>
          <p:cNvSpPr/>
          <p:nvPr/>
        </p:nvSpPr>
        <p:spPr>
          <a:xfrm>
            <a:off x="8170084" y="2458088"/>
            <a:ext cx="3183335" cy="678518"/>
          </a:xfrm>
          <a:prstGeom prst="rect">
            <a:avLst/>
          </a:prstGeom>
          <a:noFill/>
          <a:ln/>
        </p:spPr>
        <p:txBody>
          <a:bodyPr wrap="square" lIns="127000" tIns="0" rIns="0" bIns="0" rtlCol="0" anchor="t"/>
          <a:lstStyle/>
          <a:p>
            <a:pPr marL="285750" indent="-285750">
              <a:buFont typeface="Arial" panose="020B0604020202020204" pitchFamily="34" charset="0"/>
              <a:buChar char="•"/>
            </a:pPr>
            <a:r>
              <a:rPr lang="ko-KR" sz="1100" dirty="0">
                <a:latin typeface="Arial" panose="020B0604020202020204" pitchFamily="34" charset="0"/>
                <a:ea typeface="맑은 고딕" pitchFamily="34" charset="-122"/>
                <a:cs typeface="Arial" panose="020B0604020202020204" pitchFamily="34" charset="0"/>
              </a:rPr>
              <a:t>단기·장기 재무 건전성</a:t>
            </a:r>
            <a:endParaRPr lang="en-US" sz="1100" dirty="0">
              <a:latin typeface="Arial" panose="020B0604020202020204" pitchFamily="34" charset="0"/>
              <a:cs typeface="Arial" panose="020B0604020202020204" pitchFamily="34" charset="0"/>
            </a:endParaRPr>
          </a:p>
          <a:p>
            <a:pPr marL="285750" indent="-285750">
              <a:lnSpc>
                <a:spcPct val="150000"/>
              </a:lnSpc>
              <a:buSzPct val="1000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hape 17">
            <a:extLst>
              <a:ext uri="{FF2B5EF4-FFF2-40B4-BE49-F238E27FC236}">
                <a16:creationId xmlns:a16="http://schemas.microsoft.com/office/drawing/2014/main" id="{80276774-6307-04FF-1101-169CF34F6D4F}"/>
              </a:ext>
            </a:extLst>
          </p:cNvPr>
          <p:cNvSpPr/>
          <p:nvPr/>
        </p:nvSpPr>
        <p:spPr>
          <a:xfrm>
            <a:off x="1300717" y="4015954"/>
            <a:ext cx="8229599" cy="786812"/>
          </a:xfrm>
          <a:prstGeom prst="rect">
            <a:avLst/>
          </a:prstGeom>
          <a:solidFill>
            <a:schemeClr val="accent2">
              <a:lumMod val="20000"/>
              <a:lumOff val="80000"/>
            </a:schemeClr>
          </a:solidFill>
          <a:ln>
            <a:solidFill>
              <a:schemeClr val="accent2">
                <a:lumMod val="40000"/>
                <a:lumOff val="60000"/>
              </a:schemeClr>
            </a:solidFill>
          </a:ln>
        </p:spPr>
        <p:txBody>
          <a:bodyPr/>
          <a:lstStyle/>
          <a:p>
            <a:endParaRPr lang="en-US"/>
          </a:p>
        </p:txBody>
      </p:sp>
      <p:sp>
        <p:nvSpPr>
          <p:cNvPr id="5" name="Text 18">
            <a:extLst>
              <a:ext uri="{FF2B5EF4-FFF2-40B4-BE49-F238E27FC236}">
                <a16:creationId xmlns:a16="http://schemas.microsoft.com/office/drawing/2014/main" id="{45553459-405E-550D-6563-79E7FAEE2DC0}"/>
              </a:ext>
            </a:extLst>
          </p:cNvPr>
          <p:cNvSpPr/>
          <p:nvPr/>
        </p:nvSpPr>
        <p:spPr>
          <a:xfrm>
            <a:off x="1300717" y="4180760"/>
            <a:ext cx="8229600" cy="4572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Plus: Altman Z-Score  •  Working Capital Analysis  •  Key Ratio Formulas</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8" name="Shape 17">
            <a:extLst>
              <a:ext uri="{FF2B5EF4-FFF2-40B4-BE49-F238E27FC236}">
                <a16:creationId xmlns:a16="http://schemas.microsoft.com/office/drawing/2014/main" id="{F91790DF-D0D8-DD14-266B-05AF0230DE29}"/>
              </a:ext>
            </a:extLst>
          </p:cNvPr>
          <p:cNvSpPr/>
          <p:nvPr/>
        </p:nvSpPr>
        <p:spPr>
          <a:xfrm>
            <a:off x="1321139" y="4960208"/>
            <a:ext cx="8229599" cy="786812"/>
          </a:xfrm>
          <a:prstGeom prst="rect">
            <a:avLst/>
          </a:prstGeom>
          <a:solidFill>
            <a:srgbClr val="EFF6FF"/>
          </a:solidFill>
          <a:ln>
            <a:solidFill>
              <a:srgbClr val="0070C0"/>
            </a:solidFill>
          </a:ln>
        </p:spPr>
        <p:txBody>
          <a:bodyPr/>
          <a:lstStyle/>
          <a:p>
            <a:endParaRPr lang="en-US"/>
          </a:p>
        </p:txBody>
      </p:sp>
      <p:sp>
        <p:nvSpPr>
          <p:cNvPr id="9" name="Text 18">
            <a:extLst>
              <a:ext uri="{FF2B5EF4-FFF2-40B4-BE49-F238E27FC236}">
                <a16:creationId xmlns:a16="http://schemas.microsoft.com/office/drawing/2014/main" id="{01E5A259-F754-F0D9-B3FC-4C07DA97B27C}"/>
              </a:ext>
            </a:extLst>
          </p:cNvPr>
          <p:cNvSpPr/>
          <p:nvPr/>
        </p:nvSpPr>
        <p:spPr>
          <a:xfrm>
            <a:off x="1300716" y="5097540"/>
            <a:ext cx="8229600" cy="45720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Extra: Using Ratios Analyzing and Interpreting Core Operating Activities</a:t>
            </a:r>
          </a:p>
        </p:txBody>
      </p:sp>
    </p:spTree>
    <p:extLst>
      <p:ext uri="{BB962C8B-B14F-4D97-AF65-F5344CB8AC3E}">
        <p14:creationId xmlns:p14="http://schemas.microsoft.com/office/powerpoint/2010/main" val="395065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53D7-0E48-EA2E-289A-510155B9637D}"/>
            </a:ext>
          </a:extLst>
        </p:cNvPr>
        <p:cNvGrpSpPr/>
        <p:nvPr/>
      </p:nvGrpSpPr>
      <p:grpSpPr>
        <a:xfrm>
          <a:off x="0" y="0"/>
          <a:ext cx="0" cy="0"/>
          <a:chOff x="0" y="0"/>
          <a:chExt cx="0" cy="0"/>
        </a:xfrm>
      </p:grpSpPr>
      <p:sp>
        <p:nvSpPr>
          <p:cNvPr id="17" name="Shape 6">
            <a:extLst>
              <a:ext uri="{FF2B5EF4-FFF2-40B4-BE49-F238E27FC236}">
                <a16:creationId xmlns:a16="http://schemas.microsoft.com/office/drawing/2014/main" id="{0281BAAD-8601-CC01-416D-91463EA83422}"/>
              </a:ext>
            </a:extLst>
          </p:cNvPr>
          <p:cNvSpPr/>
          <p:nvPr/>
        </p:nvSpPr>
        <p:spPr>
          <a:xfrm>
            <a:off x="486249" y="1505855"/>
            <a:ext cx="4883834" cy="4506283"/>
          </a:xfrm>
          <a:prstGeom prst="rect">
            <a:avLst/>
          </a:prstGeom>
          <a:solidFill>
            <a:schemeClr val="accent2">
              <a:lumMod val="20000"/>
              <a:lumOff val="80000"/>
            </a:schemeClr>
          </a:solidFill>
          <a:ln w="12700">
            <a:solidFill>
              <a:srgbClr val="C00000"/>
            </a:solidFill>
            <a:prstDash val="solid"/>
          </a:ln>
        </p:spPr>
        <p:txBody>
          <a:bodyPr/>
          <a:lstStyle/>
          <a:p>
            <a:endParaRPr lang="en-US" dirty="0"/>
          </a:p>
        </p:txBody>
      </p:sp>
      <p:sp>
        <p:nvSpPr>
          <p:cNvPr id="2" name="Title 1">
            <a:extLst>
              <a:ext uri="{FF2B5EF4-FFF2-40B4-BE49-F238E27FC236}">
                <a16:creationId xmlns:a16="http://schemas.microsoft.com/office/drawing/2014/main" id="{8CD90A50-F83E-3014-EE90-4EBA1E8241C7}"/>
              </a:ext>
            </a:extLst>
          </p:cNvPr>
          <p:cNvSpPr>
            <a:spLocks noGrp="1"/>
          </p:cNvSpPr>
          <p:nvPr>
            <p:ph type="title"/>
          </p:nvPr>
        </p:nvSpPr>
        <p:spPr>
          <a:xfrm>
            <a:off x="609600" y="274638"/>
            <a:ext cx="10972800" cy="1143000"/>
          </a:xfrm>
        </p:spPr>
        <p:txBody>
          <a:bodyPr anchor="ctr">
            <a:normAutofit/>
          </a:bodyPr>
          <a:lstStyle/>
          <a:p>
            <a:pPr algn="l"/>
            <a:r>
              <a:rPr lang="en-US" dirty="0"/>
              <a:t>Capital Structure and ROE</a:t>
            </a:r>
          </a:p>
        </p:txBody>
      </p:sp>
      <p:pic>
        <p:nvPicPr>
          <p:cNvPr id="4" name="Picture 3">
            <a:extLst>
              <a:ext uri="{FF2B5EF4-FFF2-40B4-BE49-F238E27FC236}">
                <a16:creationId xmlns:a16="http://schemas.microsoft.com/office/drawing/2014/main" id="{D0CA0854-F6B7-F7F0-D31A-A7236E6585CF}"/>
              </a:ext>
            </a:extLst>
          </p:cNvPr>
          <p:cNvPicPr>
            <a:picLocks noChangeAspect="1"/>
          </p:cNvPicPr>
          <p:nvPr/>
        </p:nvPicPr>
        <p:blipFill>
          <a:blip r:embed="rId3"/>
          <a:stretch>
            <a:fillRect/>
          </a:stretch>
        </p:blipFill>
        <p:spPr>
          <a:xfrm>
            <a:off x="5405921" y="1793631"/>
            <a:ext cx="6298283" cy="3212123"/>
          </a:xfrm>
          <a:prstGeom prst="rect">
            <a:avLst/>
          </a:prstGeom>
          <a:noFill/>
        </p:spPr>
      </p:pic>
      <p:sp>
        <p:nvSpPr>
          <p:cNvPr id="11" name="Text 11">
            <a:extLst>
              <a:ext uri="{FF2B5EF4-FFF2-40B4-BE49-F238E27FC236}">
                <a16:creationId xmlns:a16="http://schemas.microsoft.com/office/drawing/2014/main" id="{28859F06-1A1C-0853-678F-692ADFA7621D}"/>
              </a:ext>
            </a:extLst>
          </p:cNvPr>
          <p:cNvSpPr/>
          <p:nvPr/>
        </p:nvSpPr>
        <p:spPr>
          <a:xfrm>
            <a:off x="783883" y="1427709"/>
            <a:ext cx="3840480" cy="878127"/>
          </a:xfrm>
          <a:prstGeom prst="rect">
            <a:avLst/>
          </a:prstGeom>
          <a:noFill/>
          <a:ln/>
        </p:spPr>
        <p:txBody>
          <a:bodyPr wrap="square" rtlCol="0" anchor="ctr"/>
          <a:lstStyle/>
          <a:p>
            <a:pPr marL="0" indent="0">
              <a:buNone/>
            </a:pPr>
            <a:r>
              <a:rPr lang="ko-KR" b="1" dirty="0">
                <a:solidFill>
                  <a:srgbClr val="DC2626"/>
                </a:solidFill>
                <a:latin typeface="Calibri" pitchFamily="34" charset="0"/>
                <a:ea typeface="맑은 고딕" pitchFamily="34" charset="-122"/>
                <a:cs typeface="Calibri" pitchFamily="34" charset="-120"/>
              </a:rPr>
              <a:t>레버리지가 불리하게 작용할 때</a:t>
            </a:r>
            <a:endParaRPr lang="en-US" dirty="0"/>
          </a:p>
        </p:txBody>
      </p:sp>
      <p:sp>
        <p:nvSpPr>
          <p:cNvPr id="19" name="Text 8">
            <a:extLst>
              <a:ext uri="{FF2B5EF4-FFF2-40B4-BE49-F238E27FC236}">
                <a16:creationId xmlns:a16="http://schemas.microsoft.com/office/drawing/2014/main" id="{9A24925A-8738-7BD1-11E3-E34564C93923}"/>
              </a:ext>
            </a:extLst>
          </p:cNvPr>
          <p:cNvSpPr/>
          <p:nvPr/>
        </p:nvSpPr>
        <p:spPr>
          <a:xfrm>
            <a:off x="548640" y="2242497"/>
            <a:ext cx="4759053" cy="1454004"/>
          </a:xfrm>
          <a:prstGeom prst="rect">
            <a:avLst/>
          </a:prstGeom>
          <a:noFill/>
          <a:ln/>
        </p:spPr>
        <p:txBody>
          <a:bodyPr wrap="square" rtlCol="0" anchor="ctr"/>
          <a:lstStyle/>
          <a:p>
            <a:pPr marL="285750" indent="-285750">
              <a:lnSpc>
                <a:spcPts val="3000"/>
              </a:lnSpc>
              <a:buFont typeface="Arial" panose="020B0604020202020204" pitchFamily="34" charset="0"/>
              <a:buChar char="•"/>
            </a:pPr>
            <a:r>
              <a:rPr lang="ko-KR" b="1" dirty="0">
                <a:solidFill>
                  <a:schemeClr val="accent1">
                    <a:lumMod val="50000"/>
                  </a:schemeClr>
                </a:solidFill>
                <a:latin typeface="Arial" panose="020B0604020202020204" pitchFamily="34" charset="0"/>
                <a:ea typeface="맑은 고딕" pitchFamily="34" charset="-122"/>
                <a:cs typeface="Arial" panose="020B0604020202020204" pitchFamily="34" charset="0"/>
              </a:rPr>
              <a:t>시장이 부진할 때 고정 이자 지급은 가치를 잠식함.</a:t>
            </a:r>
          </a:p>
          <a:p>
            <a:pPr marL="285750" indent="-285750">
              <a:lnSpc>
                <a:spcPts val="3000"/>
              </a:lnSpc>
              <a:buFont typeface="Arial" panose="020B0604020202020204" pitchFamily="34" charset="0"/>
              <a:buChar char="•"/>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i.e., ROA (3%)  &lt;  Interest Rate (4%)</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21" name="Text 9">
            <a:extLst>
              <a:ext uri="{FF2B5EF4-FFF2-40B4-BE49-F238E27FC236}">
                <a16:creationId xmlns:a16="http://schemas.microsoft.com/office/drawing/2014/main" id="{427F6E3D-E8DC-B0B6-37A1-061EA84E3E04}"/>
              </a:ext>
            </a:extLst>
          </p:cNvPr>
          <p:cNvSpPr/>
          <p:nvPr/>
        </p:nvSpPr>
        <p:spPr>
          <a:xfrm>
            <a:off x="548641" y="3946529"/>
            <a:ext cx="4821442" cy="1891563"/>
          </a:xfrm>
          <a:prstGeom prst="rect">
            <a:avLst/>
          </a:prstGeom>
          <a:noFill/>
          <a:ln/>
        </p:spPr>
        <p:txBody>
          <a:bodyPr wrap="square" rtlCol="0" anchor="ctr"/>
          <a:lstStyle/>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No Debt</a:t>
            </a:r>
          </a:p>
          <a:p>
            <a:pPr marL="0" indent="0">
              <a:buNone/>
            </a:pP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ROE(3%) = ROA(3%) +ROFL(0%) </a:t>
            </a: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ea typeface="Calibri" pitchFamily="34" charset="-122"/>
              <a:cs typeface="Arial" panose="020B0604020202020204" pitchFamily="34" charset="0"/>
            </a:endParaRPr>
          </a:p>
          <a:p>
            <a:pPr marL="0" indent="0">
              <a:buNone/>
            </a:pPr>
            <a:r>
              <a:rPr lang="en-US" b="1" dirty="0">
                <a:solidFill>
                  <a:schemeClr val="accent1">
                    <a:lumMod val="50000"/>
                  </a:schemeClr>
                </a:solidFill>
                <a:latin typeface="Arial" panose="020B0604020202020204" pitchFamily="34" charset="0"/>
                <a:ea typeface="Calibri" pitchFamily="34" charset="-122"/>
                <a:cs typeface="Arial" panose="020B0604020202020204" pitchFamily="34" charset="0"/>
              </a:rPr>
              <a:t>50% Debt</a:t>
            </a: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a:t>
            </a:r>
          </a:p>
          <a:p>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ROE(2%) = ROA(3%) +ROFL(</a:t>
            </a:r>
            <a:r>
              <a:rPr lang="en-US" dirty="0">
                <a:solidFill>
                  <a:srgbClr val="C00000"/>
                </a:solidFill>
                <a:latin typeface="Arial" panose="020B0604020202020204" pitchFamily="34" charset="0"/>
                <a:ea typeface="Calibri" pitchFamily="34" charset="-122"/>
                <a:cs typeface="Arial" panose="020B0604020202020204" pitchFamily="34" charset="0"/>
              </a:rPr>
              <a:t>-1%</a:t>
            </a:r>
            <a:r>
              <a:rPr lang="en-US" dirty="0">
                <a:solidFill>
                  <a:schemeClr val="accent1">
                    <a:lumMod val="50000"/>
                  </a:schemeClr>
                </a:solidFill>
                <a:latin typeface="Arial" panose="020B0604020202020204" pitchFamily="34" charset="0"/>
                <a:ea typeface="Calibri" pitchFamily="34" charset="-122"/>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918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5519D-A488-A845-2E24-F098E3400C72}"/>
            </a:ext>
          </a:extLst>
        </p:cNvPr>
        <p:cNvGrpSpPr/>
        <p:nvPr/>
      </p:nvGrpSpPr>
      <p:grpSpPr>
        <a:xfrm>
          <a:off x="0" y="0"/>
          <a:ext cx="0" cy="0"/>
          <a:chOff x="0" y="0"/>
          <a:chExt cx="0" cy="0"/>
        </a:xfrm>
      </p:grpSpPr>
      <p:sp>
        <p:nvSpPr>
          <p:cNvPr id="7" name="Shape 5">
            <a:extLst>
              <a:ext uri="{FF2B5EF4-FFF2-40B4-BE49-F238E27FC236}">
                <a16:creationId xmlns:a16="http://schemas.microsoft.com/office/drawing/2014/main" id="{5F555E81-F919-4A97-7133-B48CA6EC6EF8}"/>
              </a:ext>
            </a:extLst>
          </p:cNvPr>
          <p:cNvSpPr/>
          <p:nvPr/>
        </p:nvSpPr>
        <p:spPr>
          <a:xfrm>
            <a:off x="443083" y="3123448"/>
            <a:ext cx="5652917" cy="2664610"/>
          </a:xfrm>
          <a:prstGeom prst="rect">
            <a:avLst/>
          </a:prstGeom>
          <a:solidFill>
            <a:srgbClr val="EFF6FF"/>
          </a:solidFill>
          <a:ln w="9525">
            <a:solidFill>
              <a:srgbClr val="3B82F6"/>
            </a:solidFill>
            <a:prstDash val="solid"/>
          </a:ln>
        </p:spPr>
        <p:txBody>
          <a:bodyPr/>
          <a:lstStyle/>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Default Risk:</a:t>
            </a:r>
            <a:r>
              <a:rPr lang="ko-KR" sz="2000" dirty="0">
                <a:ea typeface="맑은 고딕"/>
              </a:rPr>
              <a:t> 이자나 원금을 지급하지 못할 위험이 커짐 (부채 약정 위반)</a:t>
            </a:r>
          </a:p>
          <a:p>
            <a:pPr marL="342900" indent="-342900">
              <a:buFont typeface="Arial" panose="020B0604020202020204" pitchFamily="34" charset="0"/>
              <a:buChar char="•"/>
            </a:pPr>
            <a:r>
              <a:rPr lang="en-US" sz="2000" b="1" dirty="0"/>
              <a:t>Amplification:</a:t>
            </a:r>
            <a:r>
              <a:rPr lang="ko-KR" sz="2000" dirty="0">
                <a:ea typeface="맑은 고딕"/>
              </a:rPr>
              <a:t> 침체기에 손실이 더 빠르게 확대됨</a:t>
            </a:r>
          </a:p>
          <a:p>
            <a:pPr marL="342900" indent="-342900">
              <a:buFont typeface="Arial" panose="020B0604020202020204" pitchFamily="34" charset="0"/>
              <a:buChar char="•"/>
            </a:pPr>
            <a:r>
              <a:rPr lang="en-US" sz="2000" b="1" dirty="0"/>
              <a:t>Ultimate Cost:</a:t>
            </a:r>
            <a:r>
              <a:rPr lang="ko-KR" sz="2000" dirty="0">
                <a:ea typeface="맑은 고딕"/>
              </a:rPr>
              <a:t> 과도한 부채는 자기자본을 완전히 잠식할 수 있음</a:t>
            </a:r>
          </a:p>
        </p:txBody>
      </p:sp>
      <p:sp>
        <p:nvSpPr>
          <p:cNvPr id="2" name="Title 1">
            <a:extLst>
              <a:ext uri="{FF2B5EF4-FFF2-40B4-BE49-F238E27FC236}">
                <a16:creationId xmlns:a16="http://schemas.microsoft.com/office/drawing/2014/main" id="{5AFD2316-B767-BF6B-E536-49614AF3E6C6}"/>
              </a:ext>
            </a:extLst>
          </p:cNvPr>
          <p:cNvSpPr>
            <a:spLocks noGrp="1"/>
          </p:cNvSpPr>
          <p:nvPr>
            <p:ph type="title"/>
          </p:nvPr>
        </p:nvSpPr>
        <p:spPr>
          <a:xfrm>
            <a:off x="609600" y="24260"/>
            <a:ext cx="11074400" cy="1143000"/>
          </a:xfrm>
        </p:spPr>
        <p:txBody>
          <a:bodyPr>
            <a:normAutofit/>
          </a:bodyPr>
          <a:lstStyle/>
          <a:p>
            <a:r>
              <a:rPr lang="en-US" dirty="0"/>
              <a:t>Downside Risk of Leverage</a:t>
            </a:r>
          </a:p>
        </p:txBody>
      </p:sp>
      <p:sp>
        <p:nvSpPr>
          <p:cNvPr id="6" name="Text 3">
            <a:extLst>
              <a:ext uri="{FF2B5EF4-FFF2-40B4-BE49-F238E27FC236}">
                <a16:creationId xmlns:a16="http://schemas.microsoft.com/office/drawing/2014/main" id="{432FF848-8757-354B-D317-897AE5AF3393}"/>
              </a:ext>
            </a:extLst>
          </p:cNvPr>
          <p:cNvSpPr/>
          <p:nvPr/>
        </p:nvSpPr>
        <p:spPr>
          <a:xfrm>
            <a:off x="637108" y="3178224"/>
            <a:ext cx="3581200" cy="530899"/>
          </a:xfrm>
          <a:prstGeom prst="rect">
            <a:avLst/>
          </a:prstGeom>
          <a:noFill/>
          <a:ln/>
        </p:spPr>
        <p:txBody>
          <a:bodyPr wrap="square" rtlCol="0" anchor="ctr"/>
          <a:lstStyle/>
          <a:p>
            <a:r>
              <a:rPr lang="ko-KR" sz="2933" b="1" dirty="0">
                <a:solidFill>
                  <a:schemeClr val="tx2">
                    <a:lumMod val="75000"/>
                  </a:schemeClr>
                </a:solidFill>
                <a:latin typeface="Arial" panose="020B0604020202020204" pitchFamily="34" charset="0"/>
                <a:ea typeface="맑은 고딕" pitchFamily="34" charset="-122"/>
                <a:cs typeface="Arial" panose="020B0604020202020204" pitchFamily="34" charset="0"/>
              </a:rPr>
              <a:t>레버리지의 대가</a:t>
            </a:r>
            <a:endParaRPr lang="en-US" sz="2800" b="1" dirty="0">
              <a:solidFill>
                <a:srgbClr val="BB9756"/>
              </a:solidFill>
              <a:latin typeface="Arial" panose="020B0604020202020204" pitchFamily="34" charset="0"/>
              <a:ea typeface="Calibri" pitchFamily="34" charset="-122"/>
              <a:cs typeface="Arial" panose="020B0604020202020204" pitchFamily="34" charset="0"/>
            </a:endParaRPr>
          </a:p>
        </p:txBody>
      </p:sp>
      <p:sp>
        <p:nvSpPr>
          <p:cNvPr id="3" name="Shape 2">
            <a:extLst>
              <a:ext uri="{FF2B5EF4-FFF2-40B4-BE49-F238E27FC236}">
                <a16:creationId xmlns:a16="http://schemas.microsoft.com/office/drawing/2014/main" id="{4740F4A1-88E4-39A0-96CB-B3F1C20812C5}"/>
              </a:ext>
            </a:extLst>
          </p:cNvPr>
          <p:cNvSpPr/>
          <p:nvPr/>
        </p:nvSpPr>
        <p:spPr>
          <a:xfrm>
            <a:off x="443083" y="1751638"/>
            <a:ext cx="5652917" cy="961461"/>
          </a:xfrm>
          <a:prstGeom prst="rect">
            <a:avLst/>
          </a:prstGeom>
          <a:solidFill>
            <a:srgbClr val="F0FDF4"/>
          </a:solidFill>
          <a:ln w="9525">
            <a:solidFill>
              <a:srgbClr val="00B050"/>
            </a:solidFill>
            <a:prstDash val="solid"/>
          </a:ln>
        </p:spPr>
        <p:txBody>
          <a:bodyPr/>
          <a:lstStyle/>
          <a:p>
            <a:endParaRPr lang="en-US" b="1" dirty="0">
              <a:solidFill>
                <a:srgbClr val="1F2937"/>
              </a:solidFill>
              <a:latin typeface="Calibri" pitchFamily="34" charset="0"/>
              <a:ea typeface="Calibri" pitchFamily="34" charset="-122"/>
              <a:cs typeface="Calibri" pitchFamily="34" charset="-120"/>
            </a:endParaRPr>
          </a:p>
          <a:p>
            <a:endParaRPr lang="en-US" b="1" dirty="0">
              <a:solidFill>
                <a:srgbClr val="1F2937"/>
              </a:solidFill>
              <a:latin typeface="Calibri" pitchFamily="34" charset="0"/>
              <a:ea typeface="Calibri" pitchFamily="34" charset="-122"/>
              <a:cs typeface="Calibri" pitchFamily="34" charset="-120"/>
            </a:endParaRPr>
          </a:p>
          <a:p>
            <a:endParaRPr lang="en-US" dirty="0"/>
          </a:p>
        </p:txBody>
      </p:sp>
      <p:sp>
        <p:nvSpPr>
          <p:cNvPr id="8" name="Text 3">
            <a:extLst>
              <a:ext uri="{FF2B5EF4-FFF2-40B4-BE49-F238E27FC236}">
                <a16:creationId xmlns:a16="http://schemas.microsoft.com/office/drawing/2014/main" id="{207A9397-A591-9CCF-A9FB-8FEDE714BA0B}"/>
              </a:ext>
            </a:extLst>
          </p:cNvPr>
          <p:cNvSpPr/>
          <p:nvPr/>
        </p:nvSpPr>
        <p:spPr>
          <a:xfrm>
            <a:off x="532913" y="1922876"/>
            <a:ext cx="6817456" cy="653386"/>
          </a:xfrm>
          <a:prstGeom prst="rect">
            <a:avLst/>
          </a:prstGeom>
          <a:noFill/>
          <a:ln/>
        </p:spPr>
        <p:txBody>
          <a:bodyPr wrap="square" rtlCol="0" anchor="ctr"/>
          <a:lstStyle/>
          <a:p>
            <a:pPr marL="342900" indent="-342900">
              <a:buFont typeface="Arial" panose="020B0604020202020204" pitchFamily="34" charset="0"/>
              <a:buChar char="•"/>
            </a:pPr>
            <a:r>
              <a:rPr lang="ko-KR" sz="2000" dirty="0">
                <a:solidFill>
                  <a:srgbClr val="1E3A5F"/>
                </a:solidFill>
                <a:latin typeface="Arial" panose="020B0604020202020204" pitchFamily="34" charset="0"/>
                <a:ea typeface="맑은 고딕" pitchFamily="34" charset="-122"/>
                <a:cs typeface="Arial" panose="020B0604020202020204" pitchFamily="34" charset="0"/>
              </a:rPr>
              <a:t>레버리지는 수익만 증폭시키는 것이 아니라</a:t>
            </a:r>
          </a:p>
          <a:p>
            <a:pPr marL="342900" indent="-342900">
              <a:buFont typeface="Arial" panose="020B0604020202020204" pitchFamily="34" charset="0"/>
              <a:buChar char="•"/>
            </a:pPr>
            <a:r>
              <a:rPr lang="ko-KR" sz="2000" dirty="0">
                <a:solidFill>
                  <a:srgbClr val="1E3A5F"/>
                </a:solidFill>
                <a:latin typeface="Arial" panose="020B0604020202020204" pitchFamily="34" charset="0"/>
                <a:ea typeface="맑은 고딕" pitchFamily="34" charset="-122"/>
                <a:cs typeface="Arial" panose="020B0604020202020204" pitchFamily="34" charset="0"/>
              </a:rPr>
              <a:t>변동성도 함께 증폭시킴</a:t>
            </a:r>
            <a:endParaRPr lang="en-US" sz="2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B56CAA0-32E3-E1F6-C072-D4FB36329897}"/>
              </a:ext>
            </a:extLst>
          </p:cNvPr>
          <p:cNvPicPr>
            <a:picLocks noChangeAspect="1"/>
          </p:cNvPicPr>
          <p:nvPr/>
        </p:nvPicPr>
        <p:blipFill>
          <a:blip r:embed="rId3"/>
          <a:stretch>
            <a:fillRect/>
          </a:stretch>
        </p:blipFill>
        <p:spPr>
          <a:xfrm>
            <a:off x="6185830" y="1922877"/>
            <a:ext cx="5473257" cy="3000816"/>
          </a:xfrm>
          <a:prstGeom prst="rect">
            <a:avLst/>
          </a:prstGeom>
        </p:spPr>
      </p:pic>
    </p:spTree>
    <p:extLst>
      <p:ext uri="{BB962C8B-B14F-4D97-AF65-F5344CB8AC3E}">
        <p14:creationId xmlns:p14="http://schemas.microsoft.com/office/powerpoint/2010/main" val="17551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978B5-92A3-3D48-A617-4A466D9FD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EDD48-207A-2E2C-0E33-09CCE5C62E0D}"/>
              </a:ext>
            </a:extLst>
          </p:cNvPr>
          <p:cNvSpPr>
            <a:spLocks noGrp="1"/>
          </p:cNvSpPr>
          <p:nvPr>
            <p:ph type="title"/>
          </p:nvPr>
        </p:nvSpPr>
        <p:spPr>
          <a:xfrm>
            <a:off x="609600" y="24260"/>
            <a:ext cx="11074400" cy="1143000"/>
          </a:xfrm>
        </p:spPr>
        <p:txBody>
          <a:bodyPr>
            <a:normAutofit/>
          </a:bodyPr>
          <a:lstStyle/>
          <a:p>
            <a:r>
              <a:rPr lang="en-US" dirty="0"/>
              <a:t>Matching Capital Structure to Strategy</a:t>
            </a:r>
          </a:p>
        </p:txBody>
      </p:sp>
      <p:grpSp>
        <p:nvGrpSpPr>
          <p:cNvPr id="4" name="Group 3">
            <a:extLst>
              <a:ext uri="{FF2B5EF4-FFF2-40B4-BE49-F238E27FC236}">
                <a16:creationId xmlns:a16="http://schemas.microsoft.com/office/drawing/2014/main" id="{B555D9FA-24E9-B3DD-A814-AE4E2C121144}"/>
              </a:ext>
            </a:extLst>
          </p:cNvPr>
          <p:cNvGrpSpPr/>
          <p:nvPr/>
        </p:nvGrpSpPr>
        <p:grpSpPr>
          <a:xfrm>
            <a:off x="1381472" y="2146557"/>
            <a:ext cx="8732218" cy="3080833"/>
            <a:chOff x="1255171" y="3140736"/>
            <a:chExt cx="15088210" cy="6355622"/>
          </a:xfrm>
        </p:grpSpPr>
        <p:pic>
          <p:nvPicPr>
            <p:cNvPr id="5" name="object 3">
              <a:extLst>
                <a:ext uri="{FF2B5EF4-FFF2-40B4-BE49-F238E27FC236}">
                  <a16:creationId xmlns:a16="http://schemas.microsoft.com/office/drawing/2014/main" id="{48734C6C-D51D-E70A-7986-41AF1F23F93F}"/>
                </a:ext>
              </a:extLst>
            </p:cNvPr>
            <p:cNvPicPr/>
            <p:nvPr/>
          </p:nvPicPr>
          <p:blipFill>
            <a:blip r:embed="rId3" cstate="print"/>
            <a:stretch>
              <a:fillRect/>
            </a:stretch>
          </p:blipFill>
          <p:spPr>
            <a:xfrm>
              <a:off x="1477482" y="3140736"/>
              <a:ext cx="3464441" cy="3446859"/>
            </a:xfrm>
            <a:prstGeom prst="rect">
              <a:avLst/>
            </a:prstGeom>
          </p:spPr>
        </p:pic>
        <p:pic>
          <p:nvPicPr>
            <p:cNvPr id="9" name="object 4">
              <a:extLst>
                <a:ext uri="{FF2B5EF4-FFF2-40B4-BE49-F238E27FC236}">
                  <a16:creationId xmlns:a16="http://schemas.microsoft.com/office/drawing/2014/main" id="{6EBF0752-89C0-00C6-686E-181203660947}"/>
                </a:ext>
              </a:extLst>
            </p:cNvPr>
            <p:cNvPicPr/>
            <p:nvPr/>
          </p:nvPicPr>
          <p:blipFill>
            <a:blip r:embed="rId4" cstate="print"/>
            <a:stretch>
              <a:fillRect/>
            </a:stretch>
          </p:blipFill>
          <p:spPr>
            <a:xfrm>
              <a:off x="7005304" y="3268398"/>
              <a:ext cx="3515389" cy="3370262"/>
            </a:xfrm>
            <a:prstGeom prst="rect">
              <a:avLst/>
            </a:prstGeom>
          </p:spPr>
        </p:pic>
        <p:pic>
          <p:nvPicPr>
            <p:cNvPr id="10" name="object 5">
              <a:extLst>
                <a:ext uri="{FF2B5EF4-FFF2-40B4-BE49-F238E27FC236}">
                  <a16:creationId xmlns:a16="http://schemas.microsoft.com/office/drawing/2014/main" id="{4F21F74D-357A-B2AB-A33A-50B1699A9200}"/>
                </a:ext>
              </a:extLst>
            </p:cNvPr>
            <p:cNvPicPr/>
            <p:nvPr/>
          </p:nvPicPr>
          <p:blipFill>
            <a:blip r:embed="rId5" cstate="print"/>
            <a:stretch>
              <a:fillRect/>
            </a:stretch>
          </p:blipFill>
          <p:spPr>
            <a:xfrm>
              <a:off x="12609549" y="3140736"/>
              <a:ext cx="3464441" cy="3421327"/>
            </a:xfrm>
            <a:prstGeom prst="rect">
              <a:avLst/>
            </a:prstGeom>
          </p:spPr>
        </p:pic>
        <p:sp>
          <p:nvSpPr>
            <p:cNvPr id="11" name="object 12">
              <a:extLst>
                <a:ext uri="{FF2B5EF4-FFF2-40B4-BE49-F238E27FC236}">
                  <a16:creationId xmlns:a16="http://schemas.microsoft.com/office/drawing/2014/main" id="{043E1493-FAC7-6659-3103-E0923C68A888}"/>
                </a:ext>
              </a:extLst>
            </p:cNvPr>
            <p:cNvSpPr txBox="1"/>
            <p:nvPr/>
          </p:nvSpPr>
          <p:spPr>
            <a:xfrm>
              <a:off x="1255171" y="6931506"/>
              <a:ext cx="3888105" cy="1929922"/>
            </a:xfrm>
            <a:prstGeom prst="rect">
              <a:avLst/>
            </a:prstGeom>
          </p:spPr>
          <p:txBody>
            <a:bodyPr vert="horz" wrap="square" lIns="0" tIns="47625" rIns="0" bIns="0" rtlCol="0">
              <a:spAutoFit/>
            </a:bodyPr>
            <a:lstStyle/>
            <a:p>
              <a:pPr marR="5080" algn="ctr">
                <a:lnSpc>
                  <a:spcPct val="100000"/>
                </a:lnSpc>
                <a:spcBef>
                  <a:spcPts val="375"/>
                </a:spcBef>
              </a:pPr>
              <a:r>
                <a:rPr sz="2000" b="1" spc="-10" dirty="0">
                  <a:solidFill>
                    <a:srgbClr val="0C111A"/>
                  </a:solidFill>
                  <a:latin typeface="Arial" panose="020B0604020202020204" pitchFamily="34" charset="0"/>
                  <a:cs typeface="Arial" panose="020B0604020202020204" pitchFamily="34" charset="0"/>
                </a:rPr>
                <a:t>Utilities</a:t>
              </a:r>
              <a:endParaRPr sz="2000" dirty="0">
                <a:latin typeface="Arial" panose="020B0604020202020204" pitchFamily="34" charset="0"/>
                <a:cs typeface="Arial" panose="020B0604020202020204" pitchFamily="34" charset="0"/>
              </a:endParaRPr>
            </a:p>
            <a:p>
              <a:pPr algn="ctr">
                <a:lnSpc>
                  <a:spcPct val="100000"/>
                </a:lnSpc>
                <a:spcBef>
                  <a:spcPts val="195"/>
                </a:spcBef>
              </a:pPr>
              <a:r>
                <a:rPr lang="ko-KR" spc="50" dirty="0">
                  <a:solidFill>
                    <a:srgbClr val="232626"/>
                  </a:solidFill>
                  <a:latin typeface="Arial" panose="020B0604020202020204" pitchFamily="34" charset="0"/>
                  <a:ea typeface="맑은 고딕"/>
                  <a:cs typeface="Arial" panose="020B0604020202020204" pitchFamily="34" charset="0"/>
                </a:rPr>
                <a:t>안정적 현금흐름, 유형자산 중심</a:t>
              </a:r>
              <a:endParaRPr dirty="0">
                <a:latin typeface="Arial" panose="020B0604020202020204" pitchFamily="34" charset="0"/>
                <a:cs typeface="Arial" panose="020B0604020202020204" pitchFamily="34" charset="0"/>
              </a:endParaRPr>
            </a:p>
          </p:txBody>
        </p:sp>
        <p:sp>
          <p:nvSpPr>
            <p:cNvPr id="12" name="object 13">
              <a:extLst>
                <a:ext uri="{FF2B5EF4-FFF2-40B4-BE49-F238E27FC236}">
                  <a16:creationId xmlns:a16="http://schemas.microsoft.com/office/drawing/2014/main" id="{C43CFE08-7818-72D0-9FB2-504A63763830}"/>
                </a:ext>
              </a:extLst>
            </p:cNvPr>
            <p:cNvSpPr txBox="1"/>
            <p:nvPr/>
          </p:nvSpPr>
          <p:spPr>
            <a:xfrm>
              <a:off x="6588373" y="6931508"/>
              <a:ext cx="4331335" cy="2564850"/>
            </a:xfrm>
            <a:prstGeom prst="rect">
              <a:avLst/>
            </a:prstGeom>
          </p:spPr>
          <p:txBody>
            <a:bodyPr vert="horz" wrap="square" lIns="0" tIns="47625" rIns="0" bIns="0" rtlCol="0">
              <a:spAutoFit/>
            </a:bodyPr>
            <a:lstStyle/>
            <a:p>
              <a:pPr algn="ctr">
                <a:lnSpc>
                  <a:spcPct val="100000"/>
                </a:lnSpc>
                <a:spcBef>
                  <a:spcPts val="375"/>
                </a:spcBef>
              </a:pPr>
              <a:r>
                <a:rPr sz="2000" b="1" dirty="0">
                  <a:solidFill>
                    <a:srgbClr val="0C111A"/>
                  </a:solidFill>
                  <a:latin typeface="Arial" panose="020B0604020202020204" pitchFamily="34" charset="0"/>
                  <a:cs typeface="Arial" panose="020B0604020202020204" pitchFamily="34" charset="0"/>
                </a:rPr>
                <a:t>Telecom</a:t>
              </a:r>
              <a:r>
                <a:rPr sz="2000" b="1" spc="-30" dirty="0">
                  <a:solidFill>
                    <a:srgbClr val="0C111A"/>
                  </a:solidFill>
                  <a:latin typeface="Arial" panose="020B0604020202020204" pitchFamily="34" charset="0"/>
                  <a:cs typeface="Arial" panose="020B0604020202020204" pitchFamily="34" charset="0"/>
                </a:rPr>
                <a:t> </a:t>
              </a:r>
              <a:r>
                <a:rPr sz="2000" b="1" dirty="0">
                  <a:solidFill>
                    <a:srgbClr val="0C111A"/>
                  </a:solidFill>
                  <a:latin typeface="Arial" panose="020B0604020202020204" pitchFamily="34" charset="0"/>
                  <a:cs typeface="Arial" panose="020B0604020202020204" pitchFamily="34" charset="0"/>
                </a:rPr>
                <a:t>/</a:t>
              </a:r>
              <a:r>
                <a:rPr sz="2000" b="1" spc="335" dirty="0">
                  <a:solidFill>
                    <a:srgbClr val="0C111A"/>
                  </a:solidFill>
                  <a:latin typeface="Arial" panose="020B0604020202020204" pitchFamily="34" charset="0"/>
                  <a:cs typeface="Arial" panose="020B0604020202020204" pitchFamily="34" charset="0"/>
                </a:rPr>
                <a:t> </a:t>
              </a:r>
              <a:r>
                <a:rPr sz="2000" b="1" spc="-10" dirty="0">
                  <a:solidFill>
                    <a:srgbClr val="0C111A"/>
                  </a:solidFill>
                  <a:latin typeface="Arial" panose="020B0604020202020204" pitchFamily="34" charset="0"/>
                  <a:cs typeface="Arial" panose="020B0604020202020204" pitchFamily="34" charset="0"/>
                </a:rPr>
                <a:t>Chemicals</a:t>
              </a:r>
              <a:endParaRPr sz="2000" dirty="0">
                <a:latin typeface="Arial" panose="020B0604020202020204" pitchFamily="34" charset="0"/>
                <a:cs typeface="Arial" panose="020B0604020202020204" pitchFamily="34" charset="0"/>
              </a:endParaRPr>
            </a:p>
            <a:p>
              <a:pPr marL="15240" algn="ctr">
                <a:lnSpc>
                  <a:spcPct val="100000"/>
                </a:lnSpc>
                <a:spcBef>
                  <a:spcPts val="195"/>
                </a:spcBef>
              </a:pPr>
              <a:r>
                <a:rPr lang="ko-KR" dirty="0">
                  <a:solidFill>
                    <a:srgbClr val="232626"/>
                  </a:solidFill>
                  <a:latin typeface="Arial" panose="020B0604020202020204" pitchFamily="34" charset="0"/>
                  <a:ea typeface="맑은 고딕"/>
                  <a:cs typeface="Arial" panose="020B0604020202020204" pitchFamily="34" charset="0"/>
                </a:rPr>
                <a:t>대규모 고정 투자</a:t>
              </a:r>
              <a:endParaRPr dirty="0">
                <a:latin typeface="Arial" panose="020B0604020202020204" pitchFamily="34" charset="0"/>
                <a:cs typeface="Arial" panose="020B0604020202020204" pitchFamily="34" charset="0"/>
              </a:endParaRPr>
            </a:p>
          </p:txBody>
        </p:sp>
        <p:sp>
          <p:nvSpPr>
            <p:cNvPr id="13" name="object 14">
              <a:extLst>
                <a:ext uri="{FF2B5EF4-FFF2-40B4-BE49-F238E27FC236}">
                  <a16:creationId xmlns:a16="http://schemas.microsoft.com/office/drawing/2014/main" id="{A498EAD0-8461-DA45-77D3-992B086F34FF}"/>
                </a:ext>
              </a:extLst>
            </p:cNvPr>
            <p:cNvSpPr txBox="1"/>
            <p:nvPr/>
          </p:nvSpPr>
          <p:spPr>
            <a:xfrm>
              <a:off x="12334627" y="6931508"/>
              <a:ext cx="4008754" cy="1929922"/>
            </a:xfrm>
            <a:prstGeom prst="rect">
              <a:avLst/>
            </a:prstGeom>
          </p:spPr>
          <p:txBody>
            <a:bodyPr vert="horz" wrap="square" lIns="0" tIns="47625" rIns="0" bIns="0" rtlCol="0">
              <a:spAutoFit/>
            </a:bodyPr>
            <a:lstStyle/>
            <a:p>
              <a:pPr marR="10160" algn="ctr">
                <a:lnSpc>
                  <a:spcPct val="100000"/>
                </a:lnSpc>
                <a:spcBef>
                  <a:spcPts val="375"/>
                </a:spcBef>
              </a:pPr>
              <a:r>
                <a:rPr sz="2000" b="1" dirty="0">
                  <a:solidFill>
                    <a:srgbClr val="0C111A"/>
                  </a:solidFill>
                  <a:latin typeface="Arial" panose="020B0604020202020204" pitchFamily="34" charset="0"/>
                  <a:cs typeface="Arial" panose="020B0604020202020204" pitchFamily="34" charset="0"/>
                </a:rPr>
                <a:t>Tech</a:t>
              </a:r>
              <a:r>
                <a:rPr sz="2000" b="1" spc="-170" dirty="0">
                  <a:solidFill>
                    <a:srgbClr val="0C111A"/>
                  </a:solidFill>
                  <a:latin typeface="Arial" panose="020B0604020202020204" pitchFamily="34" charset="0"/>
                  <a:cs typeface="Arial" panose="020B0604020202020204" pitchFamily="34" charset="0"/>
                </a:rPr>
                <a:t> </a:t>
              </a:r>
              <a:r>
                <a:rPr sz="2000" b="1" dirty="0">
                  <a:solidFill>
                    <a:srgbClr val="0C111A"/>
                  </a:solidFill>
                  <a:latin typeface="Arial" panose="020B0604020202020204" pitchFamily="34" charset="0"/>
                  <a:cs typeface="Arial" panose="020B0604020202020204" pitchFamily="34" charset="0"/>
                </a:rPr>
                <a:t>/</a:t>
              </a:r>
              <a:r>
                <a:rPr sz="2000" b="1" spc="385" dirty="0">
                  <a:solidFill>
                    <a:srgbClr val="0C111A"/>
                  </a:solidFill>
                  <a:latin typeface="Arial" panose="020B0604020202020204" pitchFamily="34" charset="0"/>
                  <a:cs typeface="Arial" panose="020B0604020202020204" pitchFamily="34" charset="0"/>
                </a:rPr>
                <a:t> </a:t>
              </a:r>
              <a:r>
                <a:rPr sz="2000" b="1" spc="-10" dirty="0">
                  <a:solidFill>
                    <a:srgbClr val="0C111A"/>
                  </a:solidFill>
                  <a:latin typeface="Arial" panose="020B0604020202020204" pitchFamily="34" charset="0"/>
                  <a:cs typeface="Arial" panose="020B0604020202020204" pitchFamily="34" charset="0"/>
                </a:rPr>
                <a:t>Pharma</a:t>
              </a:r>
              <a:endParaRPr sz="2000" dirty="0">
                <a:latin typeface="Arial" panose="020B0604020202020204" pitchFamily="34" charset="0"/>
                <a:cs typeface="Arial" panose="020B0604020202020204" pitchFamily="34" charset="0"/>
              </a:endParaRPr>
            </a:p>
            <a:p>
              <a:pPr algn="ctr">
                <a:lnSpc>
                  <a:spcPct val="100000"/>
                </a:lnSpc>
                <a:spcBef>
                  <a:spcPts val="195"/>
                </a:spcBef>
              </a:pPr>
              <a:r>
                <a:rPr lang="ko-KR" spc="80" dirty="0">
                  <a:solidFill>
                    <a:srgbClr val="232626"/>
                  </a:solidFill>
                  <a:latin typeface="Arial" panose="020B0604020202020204" pitchFamily="34" charset="0"/>
                  <a:ea typeface="맑은 고딕"/>
                  <a:cs typeface="Arial" panose="020B0604020202020204" pitchFamily="34" charset="0"/>
                </a:rPr>
                <a:t>무형자산 중심, 변동성 큰 R&amp;D</a:t>
              </a:r>
              <a:endParaRPr dirty="0">
                <a:latin typeface="Arial" panose="020B0604020202020204" pitchFamily="34" charset="0"/>
                <a:cs typeface="Arial" panose="020B0604020202020204" pitchFamily="34" charset="0"/>
              </a:endParaRPr>
            </a:p>
          </p:txBody>
        </p:sp>
      </p:grpSp>
      <p:sp>
        <p:nvSpPr>
          <p:cNvPr id="14" name="Shape 15">
            <a:extLst>
              <a:ext uri="{FF2B5EF4-FFF2-40B4-BE49-F238E27FC236}">
                <a16:creationId xmlns:a16="http://schemas.microsoft.com/office/drawing/2014/main" id="{271132F5-CB0B-A759-85CB-6EB490B8F403}"/>
              </a:ext>
            </a:extLst>
          </p:cNvPr>
          <p:cNvSpPr/>
          <p:nvPr/>
        </p:nvSpPr>
        <p:spPr>
          <a:xfrm>
            <a:off x="605693" y="5653150"/>
            <a:ext cx="10972800" cy="997068"/>
          </a:xfrm>
          <a:prstGeom prst="rect">
            <a:avLst/>
          </a:prstGeom>
          <a:solidFill>
            <a:srgbClr val="FDEADA"/>
          </a:solidFill>
          <a:ln w="12700">
            <a:solidFill>
              <a:schemeClr val="accent6">
                <a:lumMod val="75000"/>
              </a:schemeClr>
            </a:solidFill>
            <a:prstDash val="solid"/>
          </a:ln>
        </p:spPr>
        <p:txBody>
          <a:bodyPr/>
          <a:lstStyle/>
          <a:p>
            <a:pPr>
              <a:lnSpc>
                <a:spcPct val="150000"/>
              </a:lnSpc>
            </a:pPr>
            <a:endParaRPr lang="en-US" sz="2400"/>
          </a:p>
        </p:txBody>
      </p:sp>
      <p:sp>
        <p:nvSpPr>
          <p:cNvPr id="15" name="Text 16">
            <a:extLst>
              <a:ext uri="{FF2B5EF4-FFF2-40B4-BE49-F238E27FC236}">
                <a16:creationId xmlns:a16="http://schemas.microsoft.com/office/drawing/2014/main" id="{E49DDF6A-2C5B-29A3-CE5E-FACB3D5C71BF}"/>
              </a:ext>
            </a:extLst>
          </p:cNvPr>
          <p:cNvSpPr/>
          <p:nvPr/>
        </p:nvSpPr>
        <p:spPr>
          <a:xfrm>
            <a:off x="849533" y="5775070"/>
            <a:ext cx="10363200" cy="690278"/>
          </a:xfrm>
          <a:prstGeom prst="rect">
            <a:avLst/>
          </a:prstGeom>
          <a:noFill/>
          <a:ln/>
        </p:spPr>
        <p:txBody>
          <a:bodyPr wrap="square" rtlCol="0" anchor="ctr"/>
          <a:lstStyle/>
          <a:p>
            <a:pPr marL="285750" indent="-285750">
              <a:lnSpc>
                <a:spcPct val="150000"/>
              </a:lnSpc>
              <a:buFont typeface="Arial" panose="020B0604020202020204" pitchFamily="34" charset="0"/>
              <a:buChar char="•"/>
            </a:pPr>
            <a:r>
              <a:rPr lang="ko-KR" sz="2000" dirty="0">
                <a:solidFill>
                  <a:srgbClr val="1E3A5F"/>
                </a:solidFill>
                <a:latin typeface="Arial" panose="020B0604020202020204" pitchFamily="34" charset="0"/>
                <a:ea typeface="맑은 고딕" pitchFamily="34" charset="-122"/>
                <a:cs typeface="Arial" panose="020B0604020202020204" pitchFamily="34" charset="0"/>
              </a:rPr>
              <a:t>현금흐름이 예측 가능한 기업은 더 많은 부채를 안전하게 감당할 수 있음.</a:t>
            </a:r>
          </a:p>
          <a:p>
            <a:pPr marL="285750" indent="-285750">
              <a:lnSpc>
                <a:spcPct val="150000"/>
              </a:lnSpc>
              <a:buFont typeface="Arial" panose="020B0604020202020204" pitchFamily="34" charset="0"/>
              <a:buChar char="•"/>
            </a:pPr>
            <a:r>
              <a:rPr lang="ko-KR" sz="2000" dirty="0">
                <a:solidFill>
                  <a:srgbClr val="1E3A5F"/>
                </a:solidFill>
                <a:latin typeface="Arial" panose="020B0604020202020204" pitchFamily="34" charset="0"/>
                <a:ea typeface="맑은 고딕" pitchFamily="34" charset="-122"/>
                <a:cs typeface="Arial" panose="020B0604020202020204" pitchFamily="34" charset="0"/>
              </a:rPr>
              <a:t>혁신과 무형자산에 의존하는 기업은 자기자본에 더 의존해야 함</a:t>
            </a:r>
            <a:endParaRPr lang="en-US" sz="2000"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98517E5-CDE8-3496-AF45-8EBF1D186D3D}"/>
              </a:ext>
            </a:extLst>
          </p:cNvPr>
          <p:cNvSpPr/>
          <p:nvPr/>
        </p:nvSpPr>
        <p:spPr>
          <a:xfrm>
            <a:off x="896425" y="1723290"/>
            <a:ext cx="9419882" cy="222739"/>
          </a:xfrm>
          <a:prstGeom prst="roundRect">
            <a:avLst>
              <a:gd name="adj" fmla="val 50000"/>
            </a:avLst>
          </a:prstGeom>
          <a:gradFill flip="none" rotWithShape="1">
            <a:gsLst>
              <a:gs pos="100000">
                <a:srgbClr val="DD8933"/>
              </a:gs>
              <a:gs pos="0">
                <a:srgbClr val="16A34A"/>
              </a:gs>
              <a:gs pos="100000">
                <a:srgbClr val="DD893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3B99B24-3936-5579-CF7A-A50E323BC0B6}"/>
              </a:ext>
            </a:extLst>
          </p:cNvPr>
          <p:cNvCxnSpPr/>
          <p:nvPr/>
        </p:nvCxnSpPr>
        <p:spPr>
          <a:xfrm>
            <a:off x="9272954" y="1828799"/>
            <a:ext cx="840736" cy="0"/>
          </a:xfrm>
          <a:prstGeom prst="straightConnector1">
            <a:avLst/>
          </a:prstGeom>
          <a:ln w="127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4A7A3E6-C843-D96E-F9E0-5575F52B0A41}"/>
              </a:ext>
            </a:extLst>
          </p:cNvPr>
          <p:cNvCxnSpPr>
            <a:cxnSpLocks/>
          </p:cNvCxnSpPr>
          <p:nvPr/>
        </p:nvCxnSpPr>
        <p:spPr>
          <a:xfrm flipH="1">
            <a:off x="1184031" y="1846384"/>
            <a:ext cx="973015" cy="0"/>
          </a:xfrm>
          <a:prstGeom prst="straightConnector1">
            <a:avLst/>
          </a:prstGeom>
          <a:ln w="127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F1C64B2-E03F-8F78-278B-7090DB1D611F}"/>
              </a:ext>
            </a:extLst>
          </p:cNvPr>
          <p:cNvSpPr txBox="1"/>
          <p:nvPr/>
        </p:nvSpPr>
        <p:spPr>
          <a:xfrm>
            <a:off x="896424" y="1319659"/>
            <a:ext cx="2618735" cy="369332"/>
          </a:xfrm>
          <a:prstGeom prst="rect">
            <a:avLst/>
          </a:prstGeom>
          <a:noFill/>
        </p:spPr>
        <p:txBody>
          <a:bodyPr wrap="square" rtlCol="0">
            <a:spAutoFit/>
          </a:bodyPr>
          <a:lstStyle/>
          <a:p>
            <a:r>
              <a:rPr lang="ko-KR" b="1" dirty="0">
                <a:latin typeface="Arial" panose="020B0604020202020204" pitchFamily="34" charset="0"/>
                <a:ea typeface="맑은 고딕"/>
                <a:cs typeface="Arial" panose="020B0604020202020204" pitchFamily="34" charset="0"/>
              </a:rPr>
              <a:t>부채 수용력 높음</a:t>
            </a:r>
          </a:p>
        </p:txBody>
      </p:sp>
      <p:sp>
        <p:nvSpPr>
          <p:cNvPr id="29" name="TextBox 28">
            <a:extLst>
              <a:ext uri="{FF2B5EF4-FFF2-40B4-BE49-F238E27FC236}">
                <a16:creationId xmlns:a16="http://schemas.microsoft.com/office/drawing/2014/main" id="{0CC52D71-A997-9D18-13FF-6B9665BA9CBC}"/>
              </a:ext>
            </a:extLst>
          </p:cNvPr>
          <p:cNvSpPr txBox="1"/>
          <p:nvPr/>
        </p:nvSpPr>
        <p:spPr>
          <a:xfrm>
            <a:off x="7848217" y="1249322"/>
            <a:ext cx="2618734" cy="369332"/>
          </a:xfrm>
          <a:prstGeom prst="rect">
            <a:avLst/>
          </a:prstGeom>
          <a:noFill/>
        </p:spPr>
        <p:txBody>
          <a:bodyPr wrap="square" rtlCol="0">
            <a:spAutoFit/>
          </a:bodyPr>
          <a:lstStyle/>
          <a:p>
            <a:r>
              <a:rPr lang="ko-KR" b="1" dirty="0">
                <a:latin typeface="Arial" panose="020B0604020202020204" pitchFamily="34" charset="0"/>
                <a:ea typeface="맑은 고딕"/>
                <a:cs typeface="Arial" panose="020B0604020202020204" pitchFamily="34" charset="0"/>
              </a:rPr>
              <a:t>부채 수용력 낮음</a:t>
            </a:r>
          </a:p>
        </p:txBody>
      </p:sp>
    </p:spTree>
    <p:extLst>
      <p:ext uri="{BB962C8B-B14F-4D97-AF65-F5344CB8AC3E}">
        <p14:creationId xmlns:p14="http://schemas.microsoft.com/office/powerpoint/2010/main" val="11171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4899"/>
        </a:solidFill>
        <a:effectLst/>
      </p:bgPr>
    </p:bg>
    <p:spTree>
      <p:nvGrpSpPr>
        <p:cNvPr id="1" name=""/>
        <p:cNvGrpSpPr/>
        <p:nvPr/>
      </p:nvGrpSpPr>
      <p:grpSpPr>
        <a:xfrm>
          <a:off x="0" y="0"/>
          <a:ext cx="0" cy="0"/>
          <a:chOff x="0" y="0"/>
          <a:chExt cx="0" cy="0"/>
        </a:xfrm>
      </p:grpSpPr>
      <p:sp>
        <p:nvSpPr>
          <p:cNvPr id="2" name="Shape 0"/>
          <p:cNvSpPr/>
          <p:nvPr/>
        </p:nvSpPr>
        <p:spPr>
          <a:xfrm>
            <a:off x="0" y="0"/>
            <a:ext cx="243840" cy="6858000"/>
          </a:xfrm>
          <a:prstGeom prst="rect">
            <a:avLst/>
          </a:prstGeom>
          <a:solidFill>
            <a:srgbClr val="FFFFFF">
              <a:alpha val="20000"/>
            </a:srgbClr>
          </a:solidFill>
          <a:ln/>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194560"/>
            <a:ext cx="10972800" cy="731520"/>
          </a:xfrm>
          <a:prstGeom prst="rect">
            <a:avLst/>
          </a:prstGeom>
          <a:noFill/>
          <a:ln/>
        </p:spPr>
        <p:txBody>
          <a:bodyPr wrap="square" rtlCol="0" anchor="ctr"/>
          <a:lstStyle/>
          <a:p>
            <a:pPr algn="ctr" defTabSz="1219170"/>
            <a:r>
              <a:rPr lang="en-US" sz="2667" dirty="0">
                <a:solidFill>
                  <a:srgbClr val="B9C8E8"/>
                </a:solidFill>
                <a:latin typeface="Georgia" pitchFamily="34" charset="0"/>
                <a:ea typeface="Georgia" pitchFamily="34" charset="-122"/>
                <a:cs typeface="Georgia" pitchFamily="34" charset="-120"/>
              </a:rPr>
              <a:t>Part 3</a:t>
            </a:r>
            <a:endParaRPr lang="en-US" sz="2667" dirty="0">
              <a:solidFill>
                <a:prstClr val="black"/>
              </a:solidFill>
              <a:latin typeface="Calibri" panose="020F0502020204030204"/>
            </a:endParaRPr>
          </a:p>
        </p:txBody>
      </p:sp>
      <p:sp>
        <p:nvSpPr>
          <p:cNvPr id="4" name="Text 2"/>
          <p:cNvSpPr/>
          <p:nvPr/>
        </p:nvSpPr>
        <p:spPr>
          <a:xfrm>
            <a:off x="609600" y="2804160"/>
            <a:ext cx="10972800" cy="1097280"/>
          </a:xfrm>
          <a:prstGeom prst="rect">
            <a:avLst/>
          </a:prstGeom>
          <a:noFill/>
          <a:ln/>
        </p:spPr>
        <p:txBody>
          <a:bodyPr wrap="square" rtlCol="0" anchor="ctr"/>
          <a:lstStyle/>
          <a:p>
            <a:pPr algn="ctr" defTabSz="1219170"/>
            <a:r>
              <a:rPr lang="en-US" sz="5600" b="1" dirty="0">
                <a:solidFill>
                  <a:srgbClr val="FFFFFF"/>
                </a:solidFill>
                <a:latin typeface="Georgia" pitchFamily="34" charset="0"/>
                <a:ea typeface="Georgia" pitchFamily="34" charset="-122"/>
                <a:cs typeface="Georgia" pitchFamily="34" charset="-120"/>
              </a:rPr>
              <a:t>Liquidity &amp; Solvency</a:t>
            </a:r>
            <a:endParaRPr lang="en-US" sz="5600" dirty="0">
              <a:solidFill>
                <a:prstClr val="black"/>
              </a:solidFill>
              <a:latin typeface="Calibri" panose="020F0502020204030204"/>
            </a:endParaRPr>
          </a:p>
        </p:txBody>
      </p:sp>
      <p:sp>
        <p:nvSpPr>
          <p:cNvPr id="5" name="Text 3"/>
          <p:cNvSpPr/>
          <p:nvPr/>
        </p:nvSpPr>
        <p:spPr>
          <a:xfrm>
            <a:off x="609600" y="4023360"/>
            <a:ext cx="10972800" cy="609600"/>
          </a:xfrm>
          <a:prstGeom prst="rect">
            <a:avLst/>
          </a:prstGeom>
          <a:noFill/>
          <a:ln/>
        </p:spPr>
        <p:txBody>
          <a:bodyPr wrap="square" rtlCol="0" anchor="ctr"/>
          <a:lstStyle/>
          <a:p>
            <a:pPr algn="ctr" defTabSz="1219170"/>
            <a:r>
              <a:rPr lang="en-US" sz="2400" dirty="0">
                <a:solidFill>
                  <a:srgbClr val="B9C8E8"/>
                </a:solidFill>
                <a:latin typeface="Calibri" pitchFamily="34" charset="0"/>
                <a:ea typeface="Calibri" pitchFamily="34" charset="-122"/>
                <a:cs typeface="Calibri" pitchFamily="34" charset="-120"/>
              </a:rPr>
              <a:t>Short-term and Long-term Financial Health</a:t>
            </a:r>
            <a:endParaRPr lang="en-US" sz="2400" dirty="0">
              <a:solidFill>
                <a:prstClr val="black"/>
              </a:solidFill>
              <a:latin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F8E37-3591-D283-F3E0-4A013204E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F39EE-A1C7-D35A-8788-F69FDF11ECA0}"/>
              </a:ext>
            </a:extLst>
          </p:cNvPr>
          <p:cNvSpPr>
            <a:spLocks noGrp="1"/>
          </p:cNvSpPr>
          <p:nvPr>
            <p:ph type="title"/>
          </p:nvPr>
        </p:nvSpPr>
        <p:spPr>
          <a:xfrm>
            <a:off x="609600" y="274638"/>
            <a:ext cx="10972800" cy="1143000"/>
          </a:xfrm>
        </p:spPr>
        <p:txBody>
          <a:bodyPr anchor="ctr">
            <a:normAutofit/>
          </a:bodyPr>
          <a:lstStyle/>
          <a:p>
            <a:pPr algn="l"/>
            <a:r>
              <a:rPr lang="en-US" dirty="0"/>
              <a:t>Liquidity Analysis</a:t>
            </a:r>
          </a:p>
        </p:txBody>
      </p:sp>
      <p:sp>
        <p:nvSpPr>
          <p:cNvPr id="3" name="Text 7">
            <a:extLst>
              <a:ext uri="{FF2B5EF4-FFF2-40B4-BE49-F238E27FC236}">
                <a16:creationId xmlns:a16="http://schemas.microsoft.com/office/drawing/2014/main" id="{45ACFCAD-9BB3-7B72-5FEB-460112EE1A36}"/>
              </a:ext>
            </a:extLst>
          </p:cNvPr>
          <p:cNvSpPr/>
          <p:nvPr/>
        </p:nvSpPr>
        <p:spPr>
          <a:xfrm>
            <a:off x="609601" y="1373823"/>
            <a:ext cx="10450829" cy="759777"/>
          </a:xfrm>
          <a:prstGeom prst="rect">
            <a:avLst/>
          </a:prstGeom>
          <a:solidFill>
            <a:schemeClr val="bg1">
              <a:lumMod val="95000"/>
            </a:schemeClr>
          </a:solidFill>
          <a:ln w="9525">
            <a:noFill/>
          </a:ln>
        </p:spPr>
        <p:txBody>
          <a:bodyPr wrap="square" rtlCol="0" anchor="ctr"/>
          <a:lstStyle/>
          <a:p>
            <a:r>
              <a:rPr lang="ko-KR" sz="2000" dirty="0">
                <a:solidFill>
                  <a:srgbClr val="1E3A5F"/>
                </a:solidFill>
                <a:latin typeface="Arial" panose="020B0604020202020204" pitchFamily="34" charset="0"/>
                <a:ea typeface="맑은 고딕" pitchFamily="34" charset="-122"/>
                <a:cs typeface="Arial" panose="020B0604020202020204" pitchFamily="34" charset="0"/>
              </a:rPr>
              <a:t>단기(SHORT-TERM) 채무를 이행할 수 있는가?</a:t>
            </a:r>
          </a:p>
        </p:txBody>
      </p:sp>
      <p:sp>
        <p:nvSpPr>
          <p:cNvPr id="5" name="Shape 3">
            <a:extLst>
              <a:ext uri="{FF2B5EF4-FFF2-40B4-BE49-F238E27FC236}">
                <a16:creationId xmlns:a16="http://schemas.microsoft.com/office/drawing/2014/main" id="{5A70A82D-B553-2C3D-0E1C-546E711C0095}"/>
              </a:ext>
            </a:extLst>
          </p:cNvPr>
          <p:cNvSpPr/>
          <p:nvPr/>
        </p:nvSpPr>
        <p:spPr>
          <a:xfrm>
            <a:off x="609599" y="2294573"/>
            <a:ext cx="5021581" cy="1705927"/>
          </a:xfrm>
          <a:prstGeom prst="rect">
            <a:avLst/>
          </a:prstGeom>
          <a:solidFill>
            <a:srgbClr val="F0FDFA"/>
          </a:solidFill>
          <a:ln w="25400">
            <a:solidFill>
              <a:srgbClr val="0D9488"/>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6" name="Text 4">
            <a:extLst>
              <a:ext uri="{FF2B5EF4-FFF2-40B4-BE49-F238E27FC236}">
                <a16:creationId xmlns:a16="http://schemas.microsoft.com/office/drawing/2014/main" id="{85E00D53-8CB5-7D7E-EF5B-B68AE0811BA4}"/>
              </a:ext>
            </a:extLst>
          </p:cNvPr>
          <p:cNvSpPr/>
          <p:nvPr/>
        </p:nvSpPr>
        <p:spPr>
          <a:xfrm>
            <a:off x="609599" y="2460560"/>
            <a:ext cx="5021581" cy="351220"/>
          </a:xfrm>
          <a:prstGeom prst="rect">
            <a:avLst/>
          </a:prstGeom>
          <a:noFill/>
          <a:ln/>
        </p:spPr>
        <p:txBody>
          <a:bodyPr wrap="square" rtlCol="0" anchor="ctr"/>
          <a:lstStyle/>
          <a:p>
            <a:pPr marL="0" indent="0" algn="ctr">
              <a:buNone/>
            </a:pPr>
            <a:r>
              <a:rPr lang="en-US" sz="2000" b="1" dirty="0">
                <a:solidFill>
                  <a:srgbClr val="0D9488"/>
                </a:solidFill>
                <a:latin typeface="Arial" panose="020B0604020202020204" pitchFamily="34" charset="0"/>
                <a:ea typeface="Calibri" pitchFamily="34" charset="-122"/>
                <a:cs typeface="Arial" panose="020B0604020202020204" pitchFamily="34" charset="0"/>
              </a:rPr>
              <a:t>Current Ratio</a:t>
            </a:r>
            <a:endParaRPr lang="en-US" sz="2000" dirty="0">
              <a:latin typeface="Arial" panose="020B0604020202020204" pitchFamily="34" charset="0"/>
              <a:cs typeface="Arial" panose="020B0604020202020204" pitchFamily="34" charset="0"/>
            </a:endParaRPr>
          </a:p>
        </p:txBody>
      </p:sp>
      <p:sp>
        <p:nvSpPr>
          <p:cNvPr id="7" name="Shape 5">
            <a:extLst>
              <a:ext uri="{FF2B5EF4-FFF2-40B4-BE49-F238E27FC236}">
                <a16:creationId xmlns:a16="http://schemas.microsoft.com/office/drawing/2014/main" id="{8B61912E-749D-9A1A-2D6B-43E811DD7025}"/>
              </a:ext>
            </a:extLst>
          </p:cNvPr>
          <p:cNvSpPr/>
          <p:nvPr/>
        </p:nvSpPr>
        <p:spPr>
          <a:xfrm>
            <a:off x="792479" y="2821865"/>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9" name="Text 6">
            <a:extLst>
              <a:ext uri="{FF2B5EF4-FFF2-40B4-BE49-F238E27FC236}">
                <a16:creationId xmlns:a16="http://schemas.microsoft.com/office/drawing/2014/main" id="{420FB034-652B-8424-F9B1-5D56AE0B162D}"/>
              </a:ext>
            </a:extLst>
          </p:cNvPr>
          <p:cNvSpPr/>
          <p:nvPr/>
        </p:nvSpPr>
        <p:spPr>
          <a:xfrm>
            <a:off x="792479" y="2876494"/>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Current Assets / Current Liabilities</a:t>
            </a:r>
            <a:endParaRPr lang="en-US" sz="1600" dirty="0">
              <a:latin typeface="Arial" panose="020B0604020202020204" pitchFamily="34" charset="0"/>
              <a:cs typeface="Arial" panose="020B0604020202020204" pitchFamily="34" charset="0"/>
            </a:endParaRPr>
          </a:p>
        </p:txBody>
      </p:sp>
      <p:sp>
        <p:nvSpPr>
          <p:cNvPr id="10" name="Text 7">
            <a:extLst>
              <a:ext uri="{FF2B5EF4-FFF2-40B4-BE49-F238E27FC236}">
                <a16:creationId xmlns:a16="http://schemas.microsoft.com/office/drawing/2014/main" id="{C29894CB-D1D1-D174-016F-772EF7BCD8AC}"/>
              </a:ext>
            </a:extLst>
          </p:cNvPr>
          <p:cNvSpPr/>
          <p:nvPr/>
        </p:nvSpPr>
        <p:spPr>
          <a:xfrm>
            <a:off x="792479" y="3256794"/>
            <a:ext cx="4565074" cy="652266"/>
          </a:xfrm>
          <a:prstGeom prst="rect">
            <a:avLst/>
          </a:prstGeom>
          <a:noFill/>
          <a:ln/>
        </p:spPr>
        <p:txBody>
          <a:bodyPr wrap="square" rtlCol="0" anchor="ctr"/>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1.0 초과 = Working Capital이 양(+)</a:t>
            </a:r>
            <a:endParaRPr lang="en-US" sz="1600" dirty="0">
              <a:latin typeface="Arial" panose="020B0604020202020204" pitchFamily="34" charset="0"/>
              <a:cs typeface="Arial" panose="020B0604020202020204" pitchFamily="34" charset="0"/>
            </a:endParaRPr>
          </a:p>
        </p:txBody>
      </p:sp>
      <p:sp>
        <p:nvSpPr>
          <p:cNvPr id="11" name="Shape 8">
            <a:extLst>
              <a:ext uri="{FF2B5EF4-FFF2-40B4-BE49-F238E27FC236}">
                <a16:creationId xmlns:a16="http://schemas.microsoft.com/office/drawing/2014/main" id="{58624AE7-76A4-5407-58D3-C7CA1C3E8CD9}"/>
              </a:ext>
            </a:extLst>
          </p:cNvPr>
          <p:cNvSpPr/>
          <p:nvPr/>
        </p:nvSpPr>
        <p:spPr>
          <a:xfrm>
            <a:off x="6038848" y="2333625"/>
            <a:ext cx="5021581" cy="1705927"/>
          </a:xfrm>
          <a:prstGeom prst="rect">
            <a:avLst/>
          </a:prstGeom>
          <a:solidFill>
            <a:srgbClr val="EFF6FF"/>
          </a:solidFill>
          <a:ln w="25400">
            <a:solidFill>
              <a:srgbClr val="3B82F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2" name="Text 9">
            <a:extLst>
              <a:ext uri="{FF2B5EF4-FFF2-40B4-BE49-F238E27FC236}">
                <a16:creationId xmlns:a16="http://schemas.microsoft.com/office/drawing/2014/main" id="{9373A23B-2727-6E0E-D9ED-10FCC653CBDD}"/>
              </a:ext>
            </a:extLst>
          </p:cNvPr>
          <p:cNvSpPr/>
          <p:nvPr/>
        </p:nvSpPr>
        <p:spPr>
          <a:xfrm>
            <a:off x="6038848" y="2499612"/>
            <a:ext cx="5021581" cy="351220"/>
          </a:xfrm>
          <a:prstGeom prst="rect">
            <a:avLst/>
          </a:prstGeom>
          <a:noFill/>
          <a:ln/>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Quick Ratio</a:t>
            </a:r>
            <a:endParaRPr lang="en-US" sz="2000" dirty="0">
              <a:latin typeface="Arial" panose="020B0604020202020204" pitchFamily="34" charset="0"/>
              <a:cs typeface="Arial" panose="020B0604020202020204" pitchFamily="34" charset="0"/>
            </a:endParaRPr>
          </a:p>
        </p:txBody>
      </p:sp>
      <p:sp>
        <p:nvSpPr>
          <p:cNvPr id="15" name="Shape 10">
            <a:extLst>
              <a:ext uri="{FF2B5EF4-FFF2-40B4-BE49-F238E27FC236}">
                <a16:creationId xmlns:a16="http://schemas.microsoft.com/office/drawing/2014/main" id="{680711BD-1073-0B7F-CDA3-404A86D2E0B2}"/>
              </a:ext>
            </a:extLst>
          </p:cNvPr>
          <p:cNvSpPr/>
          <p:nvPr/>
        </p:nvSpPr>
        <p:spPr>
          <a:xfrm>
            <a:off x="6221728" y="2860917"/>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17" name="Text 11">
            <a:extLst>
              <a:ext uri="{FF2B5EF4-FFF2-40B4-BE49-F238E27FC236}">
                <a16:creationId xmlns:a16="http://schemas.microsoft.com/office/drawing/2014/main" id="{A438DB97-CB2D-B488-4982-0B85A593901F}"/>
              </a:ext>
            </a:extLst>
          </p:cNvPr>
          <p:cNvSpPr/>
          <p:nvPr/>
        </p:nvSpPr>
        <p:spPr>
          <a:xfrm>
            <a:off x="6221728" y="2915546"/>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(Cash + AR) / Current Liabilities</a:t>
            </a:r>
            <a:endParaRPr lang="en-US" sz="1600" dirty="0">
              <a:latin typeface="Arial" panose="020B0604020202020204" pitchFamily="34" charset="0"/>
              <a:cs typeface="Arial" panose="020B0604020202020204" pitchFamily="34" charset="0"/>
            </a:endParaRPr>
          </a:p>
        </p:txBody>
      </p:sp>
      <p:sp>
        <p:nvSpPr>
          <p:cNvPr id="19" name="Text 12">
            <a:extLst>
              <a:ext uri="{FF2B5EF4-FFF2-40B4-BE49-F238E27FC236}">
                <a16:creationId xmlns:a16="http://schemas.microsoft.com/office/drawing/2014/main" id="{91AA5308-9A27-E552-A949-C2DEB9F942D3}"/>
              </a:ext>
            </a:extLst>
          </p:cNvPr>
          <p:cNvSpPr/>
          <p:nvPr/>
        </p:nvSpPr>
        <p:spPr>
          <a:xfrm>
            <a:off x="6221728" y="3295846"/>
            <a:ext cx="4565074" cy="652266"/>
          </a:xfrm>
          <a:prstGeom prst="rect">
            <a:avLst/>
          </a:prstGeom>
          <a:noFill/>
          <a:ln/>
        </p:spPr>
        <p:txBody>
          <a:bodyPr wrap="square" rtlCol="0" anchor="ctr"/>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Inventory를 제외함</a:t>
            </a:r>
            <a:endParaRPr lang="en-US" sz="1600" dirty="0">
              <a:latin typeface="Arial" panose="020B0604020202020204" pitchFamily="34" charset="0"/>
              <a:cs typeface="Arial" panose="020B0604020202020204" pitchFamily="34" charset="0"/>
            </a:endParaRPr>
          </a:p>
        </p:txBody>
      </p:sp>
      <p:sp>
        <p:nvSpPr>
          <p:cNvPr id="21" name="Shape 13">
            <a:extLst>
              <a:ext uri="{FF2B5EF4-FFF2-40B4-BE49-F238E27FC236}">
                <a16:creationId xmlns:a16="http://schemas.microsoft.com/office/drawing/2014/main" id="{CF511BF4-1F61-828E-41E9-8A3737AF8D19}"/>
              </a:ext>
            </a:extLst>
          </p:cNvPr>
          <p:cNvSpPr/>
          <p:nvPr/>
        </p:nvSpPr>
        <p:spPr>
          <a:xfrm>
            <a:off x="609599" y="4100513"/>
            <a:ext cx="5021581" cy="1705927"/>
          </a:xfrm>
          <a:prstGeom prst="rect">
            <a:avLst/>
          </a:prstGeom>
          <a:solidFill>
            <a:srgbClr val="FFF7ED"/>
          </a:solidFill>
          <a:ln w="25400">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3" name="Text 14">
            <a:extLst>
              <a:ext uri="{FF2B5EF4-FFF2-40B4-BE49-F238E27FC236}">
                <a16:creationId xmlns:a16="http://schemas.microsoft.com/office/drawing/2014/main" id="{02BAA047-B357-B0EE-4268-6B374DECB7DA}"/>
              </a:ext>
            </a:extLst>
          </p:cNvPr>
          <p:cNvSpPr/>
          <p:nvPr/>
        </p:nvSpPr>
        <p:spPr>
          <a:xfrm>
            <a:off x="609599" y="4266500"/>
            <a:ext cx="5021581" cy="351220"/>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OCF to CL</a:t>
            </a:r>
            <a:endParaRPr lang="en-US" sz="2000" dirty="0">
              <a:latin typeface="Arial" panose="020B0604020202020204" pitchFamily="34" charset="0"/>
              <a:cs typeface="Arial" panose="020B0604020202020204" pitchFamily="34" charset="0"/>
            </a:endParaRPr>
          </a:p>
        </p:txBody>
      </p:sp>
      <p:sp>
        <p:nvSpPr>
          <p:cNvPr id="24" name="Shape 15">
            <a:extLst>
              <a:ext uri="{FF2B5EF4-FFF2-40B4-BE49-F238E27FC236}">
                <a16:creationId xmlns:a16="http://schemas.microsoft.com/office/drawing/2014/main" id="{6CC45F29-B1C6-16AD-8DBD-F191927F2053}"/>
              </a:ext>
            </a:extLst>
          </p:cNvPr>
          <p:cNvSpPr/>
          <p:nvPr/>
        </p:nvSpPr>
        <p:spPr>
          <a:xfrm>
            <a:off x="792479" y="4627805"/>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25" name="Text 16">
            <a:extLst>
              <a:ext uri="{FF2B5EF4-FFF2-40B4-BE49-F238E27FC236}">
                <a16:creationId xmlns:a16="http://schemas.microsoft.com/office/drawing/2014/main" id="{9BCE82C9-DE58-12F7-7429-F7BCE96D21AA}"/>
              </a:ext>
            </a:extLst>
          </p:cNvPr>
          <p:cNvSpPr/>
          <p:nvPr/>
        </p:nvSpPr>
        <p:spPr>
          <a:xfrm>
            <a:off x="792479" y="4682434"/>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Operating Cash Flow / Current Liabilities</a:t>
            </a:r>
            <a:endParaRPr lang="en-US" sz="1600" dirty="0">
              <a:latin typeface="Arial" panose="020B0604020202020204" pitchFamily="34" charset="0"/>
              <a:cs typeface="Arial" panose="020B0604020202020204" pitchFamily="34" charset="0"/>
            </a:endParaRPr>
          </a:p>
        </p:txBody>
      </p:sp>
      <p:sp>
        <p:nvSpPr>
          <p:cNvPr id="26" name="Text 17">
            <a:extLst>
              <a:ext uri="{FF2B5EF4-FFF2-40B4-BE49-F238E27FC236}">
                <a16:creationId xmlns:a16="http://schemas.microsoft.com/office/drawing/2014/main" id="{B27F495B-EDE6-4FBC-B032-A7F3DA01BFAA}"/>
              </a:ext>
            </a:extLst>
          </p:cNvPr>
          <p:cNvSpPr/>
          <p:nvPr/>
        </p:nvSpPr>
        <p:spPr>
          <a:xfrm>
            <a:off x="792479" y="5062734"/>
            <a:ext cx="4565074" cy="652266"/>
          </a:xfrm>
          <a:prstGeom prst="rect">
            <a:avLst/>
          </a:prstGeom>
          <a:noFill/>
          <a:ln/>
        </p:spPr>
        <p:txBody>
          <a:bodyPr wrap="square" rtlCol="0" anchor="ctr"/>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영업활동으로 단기 부채를 감당할 수 있는가?</a:t>
            </a:r>
            <a:endParaRPr lang="en-US" sz="1600" dirty="0">
              <a:latin typeface="Arial" panose="020B0604020202020204" pitchFamily="34" charset="0"/>
              <a:cs typeface="Arial" panose="020B0604020202020204" pitchFamily="34" charset="0"/>
            </a:endParaRPr>
          </a:p>
        </p:txBody>
      </p:sp>
      <p:sp>
        <p:nvSpPr>
          <p:cNvPr id="27" name="Shape 18">
            <a:extLst>
              <a:ext uri="{FF2B5EF4-FFF2-40B4-BE49-F238E27FC236}">
                <a16:creationId xmlns:a16="http://schemas.microsoft.com/office/drawing/2014/main" id="{E2C977CD-A947-A51E-1D45-96763AA23ED9}"/>
              </a:ext>
            </a:extLst>
          </p:cNvPr>
          <p:cNvSpPr/>
          <p:nvPr/>
        </p:nvSpPr>
        <p:spPr>
          <a:xfrm>
            <a:off x="6038848" y="4139565"/>
            <a:ext cx="5021581" cy="1705927"/>
          </a:xfrm>
          <a:prstGeom prst="rect">
            <a:avLst/>
          </a:prstGeom>
          <a:solidFill>
            <a:srgbClr val="FEF2F2"/>
          </a:solidFill>
          <a:ln w="25400">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8" name="Text 19">
            <a:extLst>
              <a:ext uri="{FF2B5EF4-FFF2-40B4-BE49-F238E27FC236}">
                <a16:creationId xmlns:a16="http://schemas.microsoft.com/office/drawing/2014/main" id="{F82DF529-978E-CDF4-1BD1-96237BE8299A}"/>
              </a:ext>
            </a:extLst>
          </p:cNvPr>
          <p:cNvSpPr/>
          <p:nvPr/>
        </p:nvSpPr>
        <p:spPr>
          <a:xfrm>
            <a:off x="6038848" y="4305552"/>
            <a:ext cx="5021581" cy="351220"/>
          </a:xfrm>
          <a:prstGeom prst="rect">
            <a:avLst/>
          </a:prstGeom>
          <a:noFill/>
          <a:ln/>
        </p:spPr>
        <p:txBody>
          <a:bodyPr wrap="square" rtlCol="0" anchor="ctr"/>
          <a:lstStyle/>
          <a:p>
            <a:pPr marL="0" indent="0" algn="ctr">
              <a:buNone/>
            </a:pPr>
            <a:r>
              <a:rPr lang="en-US" sz="2000" b="1" dirty="0">
                <a:solidFill>
                  <a:srgbClr val="DC2626"/>
                </a:solidFill>
                <a:latin typeface="Arial" panose="020B0604020202020204" pitchFamily="34" charset="0"/>
                <a:ea typeface="Calibri" pitchFamily="34" charset="-122"/>
                <a:cs typeface="Arial" panose="020B0604020202020204" pitchFamily="34" charset="0"/>
              </a:rPr>
              <a:t>Cash Burn Rate</a:t>
            </a:r>
            <a:endParaRPr lang="en-US" sz="2000" dirty="0">
              <a:latin typeface="Arial" panose="020B0604020202020204" pitchFamily="34" charset="0"/>
              <a:cs typeface="Arial" panose="020B0604020202020204" pitchFamily="34" charset="0"/>
            </a:endParaRPr>
          </a:p>
        </p:txBody>
      </p:sp>
      <p:sp>
        <p:nvSpPr>
          <p:cNvPr id="29" name="Shape 20">
            <a:extLst>
              <a:ext uri="{FF2B5EF4-FFF2-40B4-BE49-F238E27FC236}">
                <a16:creationId xmlns:a16="http://schemas.microsoft.com/office/drawing/2014/main" id="{F78E3B5C-195D-64CA-3CFF-0810E6A02AD7}"/>
              </a:ext>
            </a:extLst>
          </p:cNvPr>
          <p:cNvSpPr/>
          <p:nvPr/>
        </p:nvSpPr>
        <p:spPr>
          <a:xfrm>
            <a:off x="6221728" y="4666857"/>
            <a:ext cx="4565074" cy="401395"/>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30" name="Text 21">
            <a:extLst>
              <a:ext uri="{FF2B5EF4-FFF2-40B4-BE49-F238E27FC236}">
                <a16:creationId xmlns:a16="http://schemas.microsoft.com/office/drawing/2014/main" id="{25917C63-75F0-55B5-8E8F-C807005613AB}"/>
              </a:ext>
            </a:extLst>
          </p:cNvPr>
          <p:cNvSpPr/>
          <p:nvPr/>
        </p:nvSpPr>
        <p:spPr>
          <a:xfrm>
            <a:off x="6221728" y="4721486"/>
            <a:ext cx="4565074" cy="301046"/>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Free Cash Flow / 365</a:t>
            </a:r>
            <a:endParaRPr lang="en-US" sz="1600" dirty="0">
              <a:latin typeface="Arial" panose="020B0604020202020204" pitchFamily="34" charset="0"/>
              <a:cs typeface="Arial" panose="020B0604020202020204" pitchFamily="34" charset="0"/>
            </a:endParaRPr>
          </a:p>
        </p:txBody>
      </p:sp>
      <p:sp>
        <p:nvSpPr>
          <p:cNvPr id="31" name="Text 22">
            <a:extLst>
              <a:ext uri="{FF2B5EF4-FFF2-40B4-BE49-F238E27FC236}">
                <a16:creationId xmlns:a16="http://schemas.microsoft.com/office/drawing/2014/main" id="{2DF325E7-F9A8-6196-0C76-5E2027D0109A}"/>
              </a:ext>
            </a:extLst>
          </p:cNvPr>
          <p:cNvSpPr/>
          <p:nvPr/>
        </p:nvSpPr>
        <p:spPr>
          <a:xfrm>
            <a:off x="6221728" y="5101786"/>
            <a:ext cx="4565074" cy="652266"/>
          </a:xfrm>
          <a:prstGeom prst="rect">
            <a:avLst/>
          </a:prstGeom>
          <a:noFill/>
          <a:ln/>
        </p:spPr>
        <p:txBody>
          <a:bodyPr wrap="square" rtlCol="0" anchor="ctr"/>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현금이 소진되는 속도</a:t>
            </a:r>
            <a:endParaRPr lang="en-US" sz="1600" dirty="0">
              <a:latin typeface="Arial" panose="020B0604020202020204" pitchFamily="34" charset="0"/>
              <a:cs typeface="Arial" panose="020B0604020202020204" pitchFamily="34" charset="0"/>
            </a:endParaRPr>
          </a:p>
        </p:txBody>
      </p:sp>
      <p:sp>
        <p:nvSpPr>
          <p:cNvPr id="32" name="Shape 23">
            <a:extLst>
              <a:ext uri="{FF2B5EF4-FFF2-40B4-BE49-F238E27FC236}">
                <a16:creationId xmlns:a16="http://schemas.microsoft.com/office/drawing/2014/main" id="{6F8BCCE9-1832-A155-93A3-319CCD13AD08}"/>
              </a:ext>
            </a:extLst>
          </p:cNvPr>
          <p:cNvSpPr/>
          <p:nvPr/>
        </p:nvSpPr>
        <p:spPr>
          <a:xfrm>
            <a:off x="609601" y="5930264"/>
            <a:ext cx="10450828" cy="653097"/>
          </a:xfrm>
          <a:prstGeom prst="rect">
            <a:avLst/>
          </a:prstGeom>
          <a:solidFill>
            <a:srgbClr val="F3F4F6"/>
          </a:solidFill>
          <a:ln/>
        </p:spPr>
        <p:txBody>
          <a:bodyPr/>
          <a:lstStyle/>
          <a:p>
            <a:endParaRPr lang="en-US" sz="2800">
              <a:latin typeface="Arial" panose="020B0604020202020204" pitchFamily="34" charset="0"/>
              <a:cs typeface="Arial" panose="020B0604020202020204" pitchFamily="34" charset="0"/>
            </a:endParaRPr>
          </a:p>
        </p:txBody>
      </p:sp>
      <p:sp>
        <p:nvSpPr>
          <p:cNvPr id="37" name="Text 24">
            <a:extLst>
              <a:ext uri="{FF2B5EF4-FFF2-40B4-BE49-F238E27FC236}">
                <a16:creationId xmlns:a16="http://schemas.microsoft.com/office/drawing/2014/main" id="{84E771A7-02B9-E9D3-F08B-05680C8F958D}"/>
              </a:ext>
            </a:extLst>
          </p:cNvPr>
          <p:cNvSpPr/>
          <p:nvPr/>
        </p:nvSpPr>
        <p:spPr>
          <a:xfrm>
            <a:off x="810473" y="6059805"/>
            <a:ext cx="9870226" cy="359092"/>
          </a:xfrm>
          <a:prstGeom prst="rect">
            <a:avLst/>
          </a:prstGeom>
          <a:noFill/>
          <a:ln/>
        </p:spPr>
        <p:txBody>
          <a:bodyPr wrap="square" rtlCol="0" anchor="ctr"/>
          <a:lstStyle/>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유동성이 너무 낮으면 = 채무불이행 위험</a:t>
            </a:r>
          </a:p>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유동성이 너무 높으면 = 비효율적 자산 운용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24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A7E3-ED7A-F826-764E-40C0786DB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104E1-A653-BE21-316D-12B8D386B310}"/>
              </a:ext>
            </a:extLst>
          </p:cNvPr>
          <p:cNvSpPr>
            <a:spLocks noGrp="1"/>
          </p:cNvSpPr>
          <p:nvPr>
            <p:ph type="title"/>
          </p:nvPr>
        </p:nvSpPr>
        <p:spPr>
          <a:xfrm>
            <a:off x="609600" y="274638"/>
            <a:ext cx="10972800" cy="1143000"/>
          </a:xfrm>
        </p:spPr>
        <p:txBody>
          <a:bodyPr anchor="ctr">
            <a:normAutofit/>
          </a:bodyPr>
          <a:lstStyle/>
          <a:p>
            <a:pPr algn="l"/>
            <a:r>
              <a:rPr lang="en-US" dirty="0"/>
              <a:t>Solvency Analysis</a:t>
            </a:r>
          </a:p>
        </p:txBody>
      </p:sp>
      <p:sp>
        <p:nvSpPr>
          <p:cNvPr id="3" name="Text 7">
            <a:extLst>
              <a:ext uri="{FF2B5EF4-FFF2-40B4-BE49-F238E27FC236}">
                <a16:creationId xmlns:a16="http://schemas.microsoft.com/office/drawing/2014/main" id="{29087E6F-3C95-C3E9-B864-FD93755BC2F4}"/>
              </a:ext>
            </a:extLst>
          </p:cNvPr>
          <p:cNvSpPr/>
          <p:nvPr/>
        </p:nvSpPr>
        <p:spPr>
          <a:xfrm>
            <a:off x="609601" y="1373823"/>
            <a:ext cx="10450829" cy="759777"/>
          </a:xfrm>
          <a:prstGeom prst="rect">
            <a:avLst/>
          </a:prstGeom>
          <a:solidFill>
            <a:schemeClr val="bg1">
              <a:lumMod val="95000"/>
            </a:schemeClr>
          </a:solidFill>
          <a:ln w="9525">
            <a:noFill/>
          </a:ln>
        </p:spPr>
        <p:txBody>
          <a:bodyPr wrap="square" rtlCol="0" anchor="ctr"/>
          <a:lstStyle/>
          <a:p>
            <a:r>
              <a:rPr lang="ko-KR" sz="2000" dirty="0">
                <a:solidFill>
                  <a:srgbClr val="1E3A5F"/>
                </a:solidFill>
                <a:latin typeface="Arial" panose="020B0604020202020204" pitchFamily="34" charset="0"/>
                <a:ea typeface="맑은 고딕" pitchFamily="34" charset="-122"/>
                <a:cs typeface="Arial" panose="020B0604020202020204" pitchFamily="34" charset="0"/>
              </a:rPr>
              <a:t>장기(LONG-TERM) 채무를 이행할 수 있는가?</a:t>
            </a:r>
          </a:p>
        </p:txBody>
      </p:sp>
      <p:sp>
        <p:nvSpPr>
          <p:cNvPr id="4" name="Shape 3">
            <a:extLst>
              <a:ext uri="{FF2B5EF4-FFF2-40B4-BE49-F238E27FC236}">
                <a16:creationId xmlns:a16="http://schemas.microsoft.com/office/drawing/2014/main" id="{C59AA875-741B-E6CC-B599-5059413B5F0B}"/>
              </a:ext>
            </a:extLst>
          </p:cNvPr>
          <p:cNvSpPr/>
          <p:nvPr/>
        </p:nvSpPr>
        <p:spPr>
          <a:xfrm>
            <a:off x="640079" y="2395537"/>
            <a:ext cx="4964431" cy="2194560"/>
          </a:xfrm>
          <a:prstGeom prst="rect">
            <a:avLst/>
          </a:prstGeom>
          <a:solidFill>
            <a:srgbClr val="F3E8FF"/>
          </a:solidFill>
          <a:ln w="25400">
            <a:solidFill>
              <a:srgbClr val="7C3AED"/>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8" name="Text 4">
            <a:extLst>
              <a:ext uri="{FF2B5EF4-FFF2-40B4-BE49-F238E27FC236}">
                <a16:creationId xmlns:a16="http://schemas.microsoft.com/office/drawing/2014/main" id="{123BFC25-F993-CBA0-A1E7-C4171F1BDA0F}"/>
              </a:ext>
            </a:extLst>
          </p:cNvPr>
          <p:cNvSpPr/>
          <p:nvPr/>
        </p:nvSpPr>
        <p:spPr>
          <a:xfrm>
            <a:off x="640079" y="2441257"/>
            <a:ext cx="4964431" cy="365760"/>
          </a:xfrm>
          <a:prstGeom prst="rect">
            <a:avLst/>
          </a:prstGeom>
          <a:noFill/>
          <a:ln/>
        </p:spPr>
        <p:txBody>
          <a:bodyPr wrap="square" rtlCol="0" anchor="ctr"/>
          <a:lstStyle/>
          <a:p>
            <a:pPr marL="0" indent="0" algn="ctr">
              <a:buNone/>
            </a:pPr>
            <a:r>
              <a:rPr lang="en-US" sz="2000" b="1" dirty="0">
                <a:solidFill>
                  <a:srgbClr val="7C3AED"/>
                </a:solidFill>
                <a:latin typeface="Arial" panose="020B0604020202020204" pitchFamily="34" charset="0"/>
                <a:ea typeface="Calibri" pitchFamily="34" charset="-122"/>
                <a:cs typeface="Arial" panose="020B0604020202020204" pitchFamily="34" charset="0"/>
              </a:rPr>
              <a:t>Debt-to-Equity (D/E)</a:t>
            </a:r>
            <a:endParaRPr lang="en-US" sz="2000" dirty="0">
              <a:latin typeface="Arial" panose="020B0604020202020204" pitchFamily="34" charset="0"/>
              <a:cs typeface="Arial" panose="020B0604020202020204" pitchFamily="34" charset="0"/>
            </a:endParaRPr>
          </a:p>
        </p:txBody>
      </p:sp>
      <p:sp>
        <p:nvSpPr>
          <p:cNvPr id="13" name="Shape 5">
            <a:extLst>
              <a:ext uri="{FF2B5EF4-FFF2-40B4-BE49-F238E27FC236}">
                <a16:creationId xmlns:a16="http://schemas.microsoft.com/office/drawing/2014/main" id="{B2D5EB84-A8BC-8244-4B01-C0A85FB0F5F5}"/>
              </a:ext>
            </a:extLst>
          </p:cNvPr>
          <p:cNvSpPr/>
          <p:nvPr/>
        </p:nvSpPr>
        <p:spPr>
          <a:xfrm>
            <a:off x="822959" y="2852737"/>
            <a:ext cx="4513120" cy="411480"/>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14" name="Text 6">
            <a:extLst>
              <a:ext uri="{FF2B5EF4-FFF2-40B4-BE49-F238E27FC236}">
                <a16:creationId xmlns:a16="http://schemas.microsoft.com/office/drawing/2014/main" id="{BED5D29F-E44E-0B8E-486F-0027E77DD94A}"/>
              </a:ext>
            </a:extLst>
          </p:cNvPr>
          <p:cNvSpPr/>
          <p:nvPr/>
        </p:nvSpPr>
        <p:spPr>
          <a:xfrm>
            <a:off x="822959" y="2898457"/>
            <a:ext cx="4513120" cy="320040"/>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Total Liabilities / Stockholders' Equity</a:t>
            </a:r>
            <a:endParaRPr lang="en-US" sz="1600" dirty="0">
              <a:latin typeface="Arial" panose="020B0604020202020204" pitchFamily="34" charset="0"/>
              <a:cs typeface="Arial" panose="020B0604020202020204" pitchFamily="34" charset="0"/>
            </a:endParaRPr>
          </a:p>
        </p:txBody>
      </p:sp>
      <p:sp>
        <p:nvSpPr>
          <p:cNvPr id="16" name="Text 7">
            <a:extLst>
              <a:ext uri="{FF2B5EF4-FFF2-40B4-BE49-F238E27FC236}">
                <a16:creationId xmlns:a16="http://schemas.microsoft.com/office/drawing/2014/main" id="{6FF83DFE-BC88-DDD4-F671-797A54E4B8E8}"/>
              </a:ext>
            </a:extLst>
          </p:cNvPr>
          <p:cNvSpPr/>
          <p:nvPr/>
        </p:nvSpPr>
        <p:spPr>
          <a:xfrm>
            <a:off x="865734" y="3402329"/>
            <a:ext cx="4513120" cy="1143000"/>
          </a:xfrm>
          <a:prstGeom prst="rect">
            <a:avLst/>
          </a:prstGeom>
          <a:noFill/>
          <a:ln/>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Measures: </a:t>
            </a:r>
            <a:r>
              <a:rPr lang="ko-KR" sz="1600" dirty="0">
                <a:solidFill>
                  <a:srgbClr val="1F2937"/>
                </a:solidFill>
                <a:latin typeface="Arial" panose="020B0604020202020204" pitchFamily="34" charset="0"/>
                <a:ea typeface="맑은 고딕" pitchFamily="34" charset="-122"/>
                <a:cs typeface="Arial" panose="020B0604020202020204" pitchFamily="34" charset="0"/>
              </a:rPr>
              <a:t>부채와 자기자본에 대한 의존도</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ko-KR" sz="1600" dirty="0">
                <a:solidFill>
                  <a:srgbClr val="DC2626"/>
                </a:solidFill>
                <a:latin typeface="Arial" panose="020B0604020202020204" pitchFamily="34" charset="0"/>
                <a:ea typeface="맑은 고딕" pitchFamily="34" charset="-122"/>
                <a:cs typeface="Arial" panose="020B0604020202020204" pitchFamily="34" charset="0"/>
              </a:rPr>
              <a:t>D/E 높음 = 부채 많음, 지급능력 낮음</a:t>
            </a:r>
            <a:endParaRPr lang="en-US" sz="1600" dirty="0">
              <a:latin typeface="Arial" panose="020B0604020202020204" pitchFamily="34" charset="0"/>
              <a:cs typeface="Arial" panose="020B0604020202020204" pitchFamily="34" charset="0"/>
            </a:endParaRPr>
          </a:p>
          <a:p>
            <a:pPr marL="0" indent="0">
              <a:buNone/>
            </a:pPr>
            <a:r>
              <a:rPr lang="ko-KR" sz="1600" dirty="0">
                <a:solidFill>
                  <a:srgbClr val="16A34A"/>
                </a:solidFill>
                <a:latin typeface="Arial" panose="020B0604020202020204" pitchFamily="34" charset="0"/>
                <a:ea typeface="맑은 고딕" pitchFamily="34" charset="-122"/>
                <a:cs typeface="Arial" panose="020B0604020202020204" pitchFamily="34" charset="0"/>
              </a:rPr>
              <a:t>D/E 낮음 = 보수적, 더 안정적</a:t>
            </a:r>
            <a:endParaRPr lang="en-US" sz="16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18" name="Shape 8">
            <a:extLst>
              <a:ext uri="{FF2B5EF4-FFF2-40B4-BE49-F238E27FC236}">
                <a16:creationId xmlns:a16="http://schemas.microsoft.com/office/drawing/2014/main" id="{FF29C4EF-F1E3-2B04-2701-2804B6C0D8F8}"/>
              </a:ext>
            </a:extLst>
          </p:cNvPr>
          <p:cNvSpPr/>
          <p:nvPr/>
        </p:nvSpPr>
        <p:spPr>
          <a:xfrm>
            <a:off x="6096000" y="2417921"/>
            <a:ext cx="4964431" cy="2194560"/>
          </a:xfrm>
          <a:prstGeom prst="rect">
            <a:avLst/>
          </a:prstGeom>
          <a:solidFill>
            <a:srgbClr val="F0FDF4"/>
          </a:solidFill>
          <a:ln w="25400">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20" name="Text 9">
            <a:extLst>
              <a:ext uri="{FF2B5EF4-FFF2-40B4-BE49-F238E27FC236}">
                <a16:creationId xmlns:a16="http://schemas.microsoft.com/office/drawing/2014/main" id="{FC5CDCA8-854B-6130-2A7D-323AEC7AB139}"/>
              </a:ext>
            </a:extLst>
          </p:cNvPr>
          <p:cNvSpPr/>
          <p:nvPr/>
        </p:nvSpPr>
        <p:spPr>
          <a:xfrm>
            <a:off x="6096000" y="2463641"/>
            <a:ext cx="4964431" cy="365760"/>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Times Interest Earned (TIE</a:t>
            </a:r>
            <a:r>
              <a:rPr lang="en-US" sz="2400" b="1" dirty="0">
                <a:solidFill>
                  <a:srgbClr val="16A34A"/>
                </a:solidFill>
                <a:latin typeface="Arial" panose="020B0604020202020204" pitchFamily="34" charset="0"/>
                <a:ea typeface="Calibri" pitchFamily="34" charset="-122"/>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2" name="Shape 10">
            <a:extLst>
              <a:ext uri="{FF2B5EF4-FFF2-40B4-BE49-F238E27FC236}">
                <a16:creationId xmlns:a16="http://schemas.microsoft.com/office/drawing/2014/main" id="{02ACCDCC-92C3-0F7F-C6B8-030674F0D501}"/>
              </a:ext>
            </a:extLst>
          </p:cNvPr>
          <p:cNvSpPr/>
          <p:nvPr/>
        </p:nvSpPr>
        <p:spPr>
          <a:xfrm>
            <a:off x="6278880" y="2875121"/>
            <a:ext cx="4513120" cy="411480"/>
          </a:xfrm>
          <a:prstGeom prst="rect">
            <a:avLst/>
          </a:prstGeom>
          <a:solidFill>
            <a:srgbClr val="FFFFFF"/>
          </a:solidFill>
          <a:ln/>
        </p:spPr>
        <p:txBody>
          <a:bodyPr/>
          <a:lstStyle/>
          <a:p>
            <a:endParaRPr lang="en-US" sz="2800">
              <a:latin typeface="Arial" panose="020B0604020202020204" pitchFamily="34" charset="0"/>
              <a:cs typeface="Arial" panose="020B0604020202020204" pitchFamily="34" charset="0"/>
            </a:endParaRPr>
          </a:p>
        </p:txBody>
      </p:sp>
      <p:sp>
        <p:nvSpPr>
          <p:cNvPr id="33" name="Text 11">
            <a:extLst>
              <a:ext uri="{FF2B5EF4-FFF2-40B4-BE49-F238E27FC236}">
                <a16:creationId xmlns:a16="http://schemas.microsoft.com/office/drawing/2014/main" id="{F9266D44-9DF9-9149-31D0-4A37CD033D0A}"/>
              </a:ext>
            </a:extLst>
          </p:cNvPr>
          <p:cNvSpPr/>
          <p:nvPr/>
        </p:nvSpPr>
        <p:spPr>
          <a:xfrm>
            <a:off x="6278880" y="2920841"/>
            <a:ext cx="4513120" cy="320040"/>
          </a:xfrm>
          <a:prstGeom prst="rect">
            <a:avLst/>
          </a:prstGeom>
          <a:noFill/>
          <a:ln/>
        </p:spPr>
        <p:txBody>
          <a:bodyPr wrap="square" rtlCol="0" anchor="ctr"/>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(Operating Inc + Int Exp) / Int Exp</a:t>
            </a:r>
            <a:endParaRPr lang="en-US" sz="1600" dirty="0">
              <a:latin typeface="Arial" panose="020B0604020202020204" pitchFamily="34" charset="0"/>
              <a:cs typeface="Arial" panose="020B0604020202020204" pitchFamily="34" charset="0"/>
            </a:endParaRPr>
          </a:p>
        </p:txBody>
      </p:sp>
      <p:sp>
        <p:nvSpPr>
          <p:cNvPr id="34" name="Text 12">
            <a:extLst>
              <a:ext uri="{FF2B5EF4-FFF2-40B4-BE49-F238E27FC236}">
                <a16:creationId xmlns:a16="http://schemas.microsoft.com/office/drawing/2014/main" id="{E9444280-7EC9-269B-D4AC-7148DC1ACF90}"/>
              </a:ext>
            </a:extLst>
          </p:cNvPr>
          <p:cNvSpPr/>
          <p:nvPr/>
        </p:nvSpPr>
        <p:spPr>
          <a:xfrm>
            <a:off x="6278879" y="3378041"/>
            <a:ext cx="4703445" cy="1143000"/>
          </a:xfrm>
          <a:prstGeom prst="rect">
            <a:avLst/>
          </a:prstGeom>
          <a:noFill/>
          <a:ln/>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Measures: </a:t>
            </a:r>
            <a:r>
              <a:rPr lang="ko-KR" sz="1600" dirty="0">
                <a:solidFill>
                  <a:srgbClr val="1F2937"/>
                </a:solidFill>
                <a:latin typeface="Arial" panose="020B0604020202020204" pitchFamily="34" charset="0"/>
                <a:ea typeface="맑은 고딕" pitchFamily="34" charset="-122"/>
                <a:cs typeface="Arial" panose="020B0604020202020204" pitchFamily="34" charset="0"/>
              </a:rPr>
              <a:t>영업이익으로 이자를 감당할 수 있는가?</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ko-KR" sz="1600" dirty="0">
                <a:solidFill>
                  <a:srgbClr val="16A34A"/>
                </a:solidFill>
                <a:latin typeface="Arial" panose="020B0604020202020204" pitchFamily="34" charset="0"/>
                <a:ea typeface="맑은 고딕" pitchFamily="34" charset="-122"/>
                <a:cs typeface="Arial" panose="020B0604020202020204" pitchFamily="34" charset="0"/>
              </a:rPr>
              <a:t>TIE 높음 = 이자를 여유 있게 감당</a:t>
            </a:r>
            <a:endParaRPr lang="en-US" sz="1600" dirty="0">
              <a:latin typeface="Arial" panose="020B0604020202020204" pitchFamily="34" charset="0"/>
              <a:cs typeface="Arial" panose="020B0604020202020204" pitchFamily="34" charset="0"/>
            </a:endParaRPr>
          </a:p>
          <a:p>
            <a:pPr marL="0" indent="0">
              <a:buNone/>
            </a:pPr>
            <a:r>
              <a:rPr lang="ko-KR" sz="1600" dirty="0">
                <a:solidFill>
                  <a:srgbClr val="DC2626"/>
                </a:solidFill>
                <a:latin typeface="Arial" panose="020B0604020202020204" pitchFamily="34" charset="0"/>
                <a:ea typeface="맑은 고딕" pitchFamily="34" charset="-122"/>
                <a:cs typeface="Arial" panose="020B0604020202020204" pitchFamily="34" charset="0"/>
              </a:rPr>
              <a:t>TIE 낮음 = 이자 지급에 어려움 가능</a:t>
            </a:r>
            <a:endParaRPr lang="en-US" sz="16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35" name="Text 13">
            <a:extLst>
              <a:ext uri="{FF2B5EF4-FFF2-40B4-BE49-F238E27FC236}">
                <a16:creationId xmlns:a16="http://schemas.microsoft.com/office/drawing/2014/main" id="{3F2479D1-E7F5-EF60-3C3C-5B87C7B7E833}"/>
              </a:ext>
            </a:extLst>
          </p:cNvPr>
          <p:cNvSpPr/>
          <p:nvPr/>
        </p:nvSpPr>
        <p:spPr>
          <a:xfrm>
            <a:off x="640079" y="4879657"/>
            <a:ext cx="10154518" cy="320040"/>
          </a:xfrm>
          <a:prstGeom prst="rect">
            <a:avLst/>
          </a:prstGeom>
          <a:noFill/>
          <a:ln/>
        </p:spPr>
        <p:txBody>
          <a:bodyPr wrap="square" rtlCol="0" anchor="ctr"/>
          <a:lstStyle/>
          <a:p>
            <a:pPr marL="0" indent="0">
              <a:buNone/>
            </a:pPr>
            <a:r>
              <a:rPr lang="ko-KR" sz="2000" dirty="0">
                <a:solidFill>
                  <a:srgbClr val="1E3A5F"/>
                </a:solidFill>
                <a:latin typeface="Arial" panose="020B0604020202020204" pitchFamily="34" charset="0"/>
                <a:ea typeface="맑은 고딕" pitchFamily="34" charset="-122"/>
                <a:cs typeface="Arial" panose="020B0604020202020204" pitchFamily="34" charset="0"/>
              </a:rPr>
              <a:t>지급능력이 우수하다는 것은:</a:t>
            </a:r>
            <a:endParaRPr lang="en-US" sz="2000" dirty="0">
              <a:latin typeface="Arial" panose="020B0604020202020204" pitchFamily="34" charset="0"/>
              <a:cs typeface="Arial" panose="020B0604020202020204" pitchFamily="34" charset="0"/>
            </a:endParaRPr>
          </a:p>
        </p:txBody>
      </p:sp>
      <p:sp>
        <p:nvSpPr>
          <p:cNvPr id="36" name="Shape 14">
            <a:extLst>
              <a:ext uri="{FF2B5EF4-FFF2-40B4-BE49-F238E27FC236}">
                <a16:creationId xmlns:a16="http://schemas.microsoft.com/office/drawing/2014/main" id="{D43757CF-8B88-9995-278C-4AE7EA2CE4A5}"/>
              </a:ext>
            </a:extLst>
          </p:cNvPr>
          <p:cNvSpPr/>
          <p:nvPr/>
        </p:nvSpPr>
        <p:spPr>
          <a:xfrm>
            <a:off x="640079" y="5199696"/>
            <a:ext cx="10154518" cy="991553"/>
          </a:xfrm>
          <a:prstGeom prst="rect">
            <a:avLst/>
          </a:prstGeom>
          <a:solidFill>
            <a:srgbClr val="F3F4F6"/>
          </a:solidFill>
          <a:ln/>
        </p:spPr>
        <p:txBody>
          <a:bodyPr/>
          <a:lstStyle/>
          <a:p>
            <a:endParaRPr lang="en-US" sz="2800">
              <a:latin typeface="Arial" panose="020B0604020202020204" pitchFamily="34" charset="0"/>
              <a:cs typeface="Arial" panose="020B0604020202020204" pitchFamily="34" charset="0"/>
            </a:endParaRPr>
          </a:p>
        </p:txBody>
      </p:sp>
      <p:sp>
        <p:nvSpPr>
          <p:cNvPr id="38" name="Text 15">
            <a:extLst>
              <a:ext uri="{FF2B5EF4-FFF2-40B4-BE49-F238E27FC236}">
                <a16:creationId xmlns:a16="http://schemas.microsoft.com/office/drawing/2014/main" id="{F6443E9F-7112-FF35-E19D-A66C1FBE004C}"/>
              </a:ext>
            </a:extLst>
          </p:cNvPr>
          <p:cNvSpPr/>
          <p:nvPr/>
        </p:nvSpPr>
        <p:spPr>
          <a:xfrm>
            <a:off x="822960" y="5367337"/>
            <a:ext cx="9590378" cy="594360"/>
          </a:xfrm>
          <a:prstGeom prst="rect">
            <a:avLst/>
          </a:prstGeom>
          <a:noFill/>
          <a:ln/>
        </p:spPr>
        <p:txBody>
          <a:bodyPr wrap="square" rtlCol="0" anchor="ctr"/>
          <a:lstStyle/>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부채 수준을 감당하며 장기적으로 채무를 이행할 수 있음</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대출자 입장에서 신용 위험이 낮음</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향후 필요 시 차입 여력이 큼</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184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B548-03B1-E8FA-E1F2-2DAEDC73C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E98A8-318B-A290-0B66-75888BA9F5E6}"/>
              </a:ext>
            </a:extLst>
          </p:cNvPr>
          <p:cNvSpPr>
            <a:spLocks noGrp="1"/>
          </p:cNvSpPr>
          <p:nvPr>
            <p:ph type="title"/>
          </p:nvPr>
        </p:nvSpPr>
        <p:spPr>
          <a:xfrm>
            <a:off x="609600" y="274638"/>
            <a:ext cx="10972800" cy="1143000"/>
          </a:xfrm>
        </p:spPr>
        <p:txBody>
          <a:bodyPr anchor="ctr">
            <a:normAutofit/>
          </a:bodyPr>
          <a:lstStyle/>
          <a:p>
            <a:pPr algn="l"/>
            <a:r>
              <a:rPr lang="en-US" dirty="0"/>
              <a:t>Altman Z-Score (1968)</a:t>
            </a:r>
          </a:p>
        </p:txBody>
      </p:sp>
      <p:sp>
        <p:nvSpPr>
          <p:cNvPr id="3" name="Text 7">
            <a:extLst>
              <a:ext uri="{FF2B5EF4-FFF2-40B4-BE49-F238E27FC236}">
                <a16:creationId xmlns:a16="http://schemas.microsoft.com/office/drawing/2014/main" id="{910864F4-E1DE-B6FD-3E67-3BCA5A6C2CA7}"/>
              </a:ext>
            </a:extLst>
          </p:cNvPr>
          <p:cNvSpPr/>
          <p:nvPr/>
        </p:nvSpPr>
        <p:spPr>
          <a:xfrm>
            <a:off x="609601" y="1373824"/>
            <a:ext cx="10450829" cy="559752"/>
          </a:xfrm>
          <a:prstGeom prst="rect">
            <a:avLst/>
          </a:prstGeom>
          <a:solidFill>
            <a:schemeClr val="bg1">
              <a:lumMod val="95000"/>
            </a:schemeClr>
          </a:solidFill>
          <a:ln w="9525">
            <a:noFill/>
          </a:ln>
        </p:spPr>
        <p:txBody>
          <a:bodyPr wrap="square" rtlCol="0" anchor="ctr"/>
          <a:lstStyle/>
          <a:p>
            <a:r>
              <a:rPr lang="ko-KR" sz="2000" dirty="0">
                <a:solidFill>
                  <a:srgbClr val="1E3A5F"/>
                </a:solidFill>
                <a:latin typeface="Arial" panose="020B0604020202020204" pitchFamily="34" charset="0"/>
                <a:ea typeface="맑은 고딕" pitchFamily="34" charset="-122"/>
                <a:cs typeface="Arial" panose="020B0604020202020204" pitchFamily="34" charset="0"/>
              </a:rPr>
              <a:t>Altman Z-score는 파산 위험을 예측함</a:t>
            </a:r>
          </a:p>
        </p:txBody>
      </p:sp>
      <p:sp>
        <p:nvSpPr>
          <p:cNvPr id="4" name="Shape 3">
            <a:extLst>
              <a:ext uri="{FF2B5EF4-FFF2-40B4-BE49-F238E27FC236}">
                <a16:creationId xmlns:a16="http://schemas.microsoft.com/office/drawing/2014/main" id="{13A1DE82-A9EF-A2DB-714D-6E8BD44365D5}"/>
              </a:ext>
            </a:extLst>
          </p:cNvPr>
          <p:cNvSpPr/>
          <p:nvPr/>
        </p:nvSpPr>
        <p:spPr>
          <a:xfrm>
            <a:off x="638174" y="2122170"/>
            <a:ext cx="10422256" cy="731520"/>
          </a:xfrm>
          <a:prstGeom prst="rect">
            <a:avLst/>
          </a:prstGeom>
          <a:solidFill>
            <a:srgbClr val="1E3A5F"/>
          </a:solidFill>
          <a:ln/>
        </p:spPr>
        <p:txBody>
          <a:bodyPr/>
          <a:lstStyle/>
          <a:p>
            <a:endParaRPr lang="en-US"/>
          </a:p>
        </p:txBody>
      </p:sp>
      <p:sp>
        <p:nvSpPr>
          <p:cNvPr id="8" name="Text 4">
            <a:extLst>
              <a:ext uri="{FF2B5EF4-FFF2-40B4-BE49-F238E27FC236}">
                <a16:creationId xmlns:a16="http://schemas.microsoft.com/office/drawing/2014/main" id="{01C05D77-032F-D756-0C0D-71F9D68F5FDB}"/>
              </a:ext>
            </a:extLst>
          </p:cNvPr>
          <p:cNvSpPr/>
          <p:nvPr/>
        </p:nvSpPr>
        <p:spPr>
          <a:xfrm>
            <a:off x="638174" y="2259330"/>
            <a:ext cx="10422256" cy="457200"/>
          </a:xfrm>
          <a:prstGeom prst="rect">
            <a:avLst/>
          </a:prstGeom>
          <a:noFill/>
          <a:ln/>
        </p:spPr>
        <p:txBody>
          <a:bodyPr wrap="square"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Z-Score = 1.2(WC/TA) + 1.4(RE/TA) + 3.3(EBIT/TA) + 0.6(MVE/TL) + 1.0(Sales/TA)</a:t>
            </a:r>
            <a:endParaRPr lang="en-US" sz="2000" dirty="0"/>
          </a:p>
        </p:txBody>
      </p:sp>
      <p:sp>
        <p:nvSpPr>
          <p:cNvPr id="13" name="Text 5">
            <a:extLst>
              <a:ext uri="{FF2B5EF4-FFF2-40B4-BE49-F238E27FC236}">
                <a16:creationId xmlns:a16="http://schemas.microsoft.com/office/drawing/2014/main" id="{2D2FAD84-2F41-B174-181D-47D860A5F2AF}"/>
              </a:ext>
            </a:extLst>
          </p:cNvPr>
          <p:cNvSpPr/>
          <p:nvPr/>
        </p:nvSpPr>
        <p:spPr>
          <a:xfrm>
            <a:off x="638174" y="2990850"/>
            <a:ext cx="10422256" cy="320040"/>
          </a:xfrm>
          <a:prstGeom prst="rect">
            <a:avLst/>
          </a:prstGeom>
          <a:noFill/>
          <a:ln/>
        </p:spPr>
        <p:txBody>
          <a:bodyPr wrap="square" rtlCol="0" anchor="ctr"/>
          <a:lstStyle/>
          <a:p>
            <a:pPr marL="0" indent="0">
              <a:buNone/>
            </a:pPr>
            <a:r>
              <a:rPr lang="ko-KR" b="1" dirty="0">
                <a:solidFill>
                  <a:srgbClr val="1E3A5F"/>
                </a:solidFill>
                <a:latin typeface="Calibri" pitchFamily="34" charset="0"/>
                <a:ea typeface="맑은 고딕" pitchFamily="34" charset="-122"/>
                <a:cs typeface="Calibri" pitchFamily="34" charset="-120"/>
              </a:rPr>
              <a:t>변수:</a:t>
            </a:r>
            <a:endParaRPr lang="en-US" dirty="0"/>
          </a:p>
        </p:txBody>
      </p:sp>
      <p:sp>
        <p:nvSpPr>
          <p:cNvPr id="14" name="Shape 6">
            <a:extLst>
              <a:ext uri="{FF2B5EF4-FFF2-40B4-BE49-F238E27FC236}">
                <a16:creationId xmlns:a16="http://schemas.microsoft.com/office/drawing/2014/main" id="{4403A76F-DD96-C331-4721-2291767743B9}"/>
              </a:ext>
            </a:extLst>
          </p:cNvPr>
          <p:cNvSpPr/>
          <p:nvPr/>
        </p:nvSpPr>
        <p:spPr>
          <a:xfrm>
            <a:off x="638174" y="3310890"/>
            <a:ext cx="10422256" cy="1371600"/>
          </a:xfrm>
          <a:prstGeom prst="rect">
            <a:avLst/>
          </a:prstGeom>
          <a:solidFill>
            <a:srgbClr val="F3F4F6"/>
          </a:solidFill>
          <a:ln/>
        </p:spPr>
        <p:txBody>
          <a:bodyPr/>
          <a:lstStyle/>
          <a:p>
            <a:endParaRPr lang="en-US"/>
          </a:p>
        </p:txBody>
      </p:sp>
      <p:sp>
        <p:nvSpPr>
          <p:cNvPr id="16" name="Text 7">
            <a:extLst>
              <a:ext uri="{FF2B5EF4-FFF2-40B4-BE49-F238E27FC236}">
                <a16:creationId xmlns:a16="http://schemas.microsoft.com/office/drawing/2014/main" id="{00732CD8-00DF-A84B-E4A3-F89F5B358742}"/>
              </a:ext>
            </a:extLst>
          </p:cNvPr>
          <p:cNvSpPr/>
          <p:nvPr/>
        </p:nvSpPr>
        <p:spPr>
          <a:xfrm>
            <a:off x="821054" y="3402330"/>
            <a:ext cx="9843242" cy="1097280"/>
          </a:xfrm>
          <a:prstGeom prst="rect">
            <a:avLst/>
          </a:prstGeom>
          <a:noFill/>
          <a:ln/>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WC/TA: </a:t>
            </a:r>
            <a:r>
              <a:rPr lang="ko-KR" sz="1600" dirty="0">
                <a:solidFill>
                  <a:srgbClr val="1F2937"/>
                </a:solidFill>
                <a:latin typeface="Arial" panose="020B0604020202020204" pitchFamily="34" charset="0"/>
                <a:ea typeface="맑은 고딕" pitchFamily="34" charset="-122"/>
                <a:cs typeface="Arial" panose="020B0604020202020204" pitchFamily="34" charset="0"/>
              </a:rPr>
              <a:t> Working Capital / Total Assets → 유동성</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RE/TA: </a:t>
            </a:r>
            <a:r>
              <a:rPr lang="ko-KR" sz="1600" dirty="0">
                <a:solidFill>
                  <a:srgbClr val="1F2937"/>
                </a:solidFill>
                <a:latin typeface="Arial" panose="020B0604020202020204" pitchFamily="34" charset="0"/>
                <a:ea typeface="맑은 고딕" pitchFamily="34" charset="-122"/>
                <a:cs typeface="Arial" panose="020B0604020202020204" pitchFamily="34" charset="0"/>
              </a:rPr>
              <a:t> Retained Earnings / Total Assets → 장기 수익성</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EBIT/TA: </a:t>
            </a:r>
            <a:r>
              <a:rPr lang="ko-KR" sz="1600" dirty="0">
                <a:solidFill>
                  <a:srgbClr val="1F2937"/>
                </a:solidFill>
                <a:latin typeface="Arial" panose="020B0604020202020204" pitchFamily="34" charset="0"/>
                <a:ea typeface="맑은 고딕" pitchFamily="34" charset="-122"/>
                <a:cs typeface="Arial" panose="020B0604020202020204" pitchFamily="34" charset="0"/>
              </a:rPr>
              <a:t> Operating profit / Total Assets → 효율성</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MVE/TL: </a:t>
            </a:r>
            <a:r>
              <a:rPr lang="ko-KR" sz="1600" dirty="0">
                <a:solidFill>
                  <a:srgbClr val="1F2937"/>
                </a:solidFill>
                <a:latin typeface="Arial" panose="020B0604020202020204" pitchFamily="34" charset="0"/>
                <a:ea typeface="맑은 고딕" pitchFamily="34" charset="-122"/>
                <a:cs typeface="Arial" panose="020B0604020202020204" pitchFamily="34" charset="0"/>
              </a:rPr>
              <a:t> Market Value Equity / Total Liabilities → 자본 건전성</a:t>
            </a: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Sales/TA: </a:t>
            </a:r>
            <a:r>
              <a:rPr lang="ko-KR" sz="1600" dirty="0">
                <a:solidFill>
                  <a:srgbClr val="1F2937"/>
                </a:solidFill>
                <a:latin typeface="Arial" panose="020B0604020202020204" pitchFamily="34" charset="0"/>
                <a:ea typeface="맑은 고딕" pitchFamily="34" charset="-122"/>
                <a:cs typeface="Arial" panose="020B0604020202020204" pitchFamily="34" charset="0"/>
              </a:rPr>
              <a:t> Sales / Total Assets → 자산회전율</a:t>
            </a:r>
            <a:endParaRPr lang="en-US" sz="1100" dirty="0">
              <a:latin typeface="Arial" panose="020B0604020202020204" pitchFamily="34" charset="0"/>
              <a:cs typeface="Arial" panose="020B0604020202020204" pitchFamily="34" charset="0"/>
            </a:endParaRPr>
          </a:p>
        </p:txBody>
      </p:sp>
      <p:sp>
        <p:nvSpPr>
          <p:cNvPr id="18" name="Text 8">
            <a:extLst>
              <a:ext uri="{FF2B5EF4-FFF2-40B4-BE49-F238E27FC236}">
                <a16:creationId xmlns:a16="http://schemas.microsoft.com/office/drawing/2014/main" id="{8A50FEAD-8702-DDC1-C35D-6037710C0725}"/>
              </a:ext>
            </a:extLst>
          </p:cNvPr>
          <p:cNvSpPr/>
          <p:nvPr/>
        </p:nvSpPr>
        <p:spPr>
          <a:xfrm>
            <a:off x="638174" y="4804410"/>
            <a:ext cx="10422256" cy="320040"/>
          </a:xfrm>
          <a:prstGeom prst="rect">
            <a:avLst/>
          </a:prstGeom>
          <a:noFill/>
          <a:ln/>
        </p:spPr>
        <p:txBody>
          <a:bodyPr wrap="square" rtlCol="0" anchor="ctr"/>
          <a:lstStyle/>
          <a:p>
            <a:pPr marL="0" indent="0">
              <a:buNone/>
            </a:pPr>
            <a:r>
              <a:rPr lang="ko-KR" b="1" dirty="0">
                <a:solidFill>
                  <a:srgbClr val="1E3A5F"/>
                </a:solidFill>
                <a:latin typeface="Calibri" pitchFamily="34" charset="0"/>
                <a:ea typeface="맑은 고딕" pitchFamily="34" charset="-122"/>
                <a:cs typeface="Calibri" pitchFamily="34" charset="-120"/>
              </a:rPr>
              <a:t>해석:</a:t>
            </a:r>
            <a:endParaRPr lang="en-US" dirty="0"/>
          </a:p>
        </p:txBody>
      </p:sp>
      <p:sp>
        <p:nvSpPr>
          <p:cNvPr id="20" name="Shape 9">
            <a:extLst>
              <a:ext uri="{FF2B5EF4-FFF2-40B4-BE49-F238E27FC236}">
                <a16:creationId xmlns:a16="http://schemas.microsoft.com/office/drawing/2014/main" id="{A0639DAC-0DDA-6316-0C1B-99A2B5CD86FA}"/>
              </a:ext>
            </a:extLst>
          </p:cNvPr>
          <p:cNvSpPr/>
          <p:nvPr/>
        </p:nvSpPr>
        <p:spPr>
          <a:xfrm>
            <a:off x="638174" y="5124450"/>
            <a:ext cx="3215005" cy="777240"/>
          </a:xfrm>
          <a:prstGeom prst="rect">
            <a:avLst/>
          </a:prstGeom>
          <a:solidFill>
            <a:srgbClr val="F0FDF4"/>
          </a:solidFill>
          <a:ln w="25400">
            <a:solidFill>
              <a:srgbClr val="16A34A"/>
            </a:solidFill>
            <a:prstDash val="solid"/>
          </a:ln>
        </p:spPr>
        <p:txBody>
          <a:bodyPr/>
          <a:lstStyle/>
          <a:p>
            <a:endParaRPr lang="en-US">
              <a:latin typeface="Arial" panose="020B0604020202020204" pitchFamily="34" charset="0"/>
              <a:cs typeface="Arial" panose="020B0604020202020204" pitchFamily="34" charset="0"/>
            </a:endParaRPr>
          </a:p>
        </p:txBody>
      </p:sp>
      <p:sp>
        <p:nvSpPr>
          <p:cNvPr id="22" name="Text 10">
            <a:extLst>
              <a:ext uri="{FF2B5EF4-FFF2-40B4-BE49-F238E27FC236}">
                <a16:creationId xmlns:a16="http://schemas.microsoft.com/office/drawing/2014/main" id="{AE37577B-5569-1F90-BE6F-B46325367C6C}"/>
              </a:ext>
            </a:extLst>
          </p:cNvPr>
          <p:cNvSpPr/>
          <p:nvPr/>
        </p:nvSpPr>
        <p:spPr>
          <a:xfrm>
            <a:off x="638174" y="5170170"/>
            <a:ext cx="3215005" cy="320040"/>
          </a:xfrm>
          <a:prstGeom prst="rect">
            <a:avLst/>
          </a:prstGeom>
          <a:noFill/>
          <a:ln/>
        </p:spPr>
        <p:txBody>
          <a:bodyPr wrap="square" rtlCol="0" anchor="ctr"/>
          <a:lstStyle/>
          <a:p>
            <a:pPr marL="0" indent="0" algn="ctr">
              <a:buNone/>
            </a:pPr>
            <a:r>
              <a:rPr lang="en-US" sz="1400" b="1" dirty="0">
                <a:solidFill>
                  <a:srgbClr val="16A34A"/>
                </a:solidFill>
                <a:latin typeface="Arial" panose="020B0604020202020204" pitchFamily="34" charset="0"/>
                <a:ea typeface="Calibri" pitchFamily="34" charset="-122"/>
                <a:cs typeface="Arial" panose="020B0604020202020204" pitchFamily="34" charset="0"/>
              </a:rPr>
              <a:t>Z &gt; 3.0</a:t>
            </a:r>
            <a:endParaRPr lang="en-US" sz="1400" dirty="0">
              <a:latin typeface="Arial" panose="020B0604020202020204" pitchFamily="34" charset="0"/>
              <a:cs typeface="Arial" panose="020B0604020202020204" pitchFamily="34" charset="0"/>
            </a:endParaRPr>
          </a:p>
        </p:txBody>
      </p:sp>
      <p:sp>
        <p:nvSpPr>
          <p:cNvPr id="33" name="Text 11">
            <a:extLst>
              <a:ext uri="{FF2B5EF4-FFF2-40B4-BE49-F238E27FC236}">
                <a16:creationId xmlns:a16="http://schemas.microsoft.com/office/drawing/2014/main" id="{085B2866-7036-8F94-48C2-6F3698764042}"/>
              </a:ext>
            </a:extLst>
          </p:cNvPr>
          <p:cNvSpPr/>
          <p:nvPr/>
        </p:nvSpPr>
        <p:spPr>
          <a:xfrm>
            <a:off x="638174" y="5490210"/>
            <a:ext cx="3215005" cy="365760"/>
          </a:xfrm>
          <a:prstGeom prst="rect">
            <a:avLst/>
          </a:prstGeom>
          <a:noFill/>
          <a:ln/>
        </p:spPr>
        <p:txBody>
          <a:bodyPr wrap="square" rtlCol="0" anchor="ctr"/>
          <a:lstStyle/>
          <a:p>
            <a:pPr marL="0" indent="0" algn="ctr">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건전</a:t>
            </a:r>
            <a:endParaRPr lang="en-US" sz="1400" dirty="0">
              <a:latin typeface="Arial" panose="020B0604020202020204" pitchFamily="34" charset="0"/>
              <a:cs typeface="Arial" panose="020B0604020202020204" pitchFamily="34" charset="0"/>
            </a:endParaRPr>
          </a:p>
          <a:p>
            <a:pPr marL="0" indent="0" algn="ctr">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파산 위험 낮음</a:t>
            </a:r>
            <a:endParaRPr lang="en-US" sz="1400" dirty="0">
              <a:latin typeface="Arial" panose="020B0604020202020204" pitchFamily="34" charset="0"/>
              <a:cs typeface="Arial" panose="020B0604020202020204" pitchFamily="34" charset="0"/>
            </a:endParaRPr>
          </a:p>
        </p:txBody>
      </p:sp>
      <p:sp>
        <p:nvSpPr>
          <p:cNvPr id="34" name="Shape 12">
            <a:extLst>
              <a:ext uri="{FF2B5EF4-FFF2-40B4-BE49-F238E27FC236}">
                <a16:creationId xmlns:a16="http://schemas.microsoft.com/office/drawing/2014/main" id="{01D3F4C5-77EA-DAAB-1217-A6938C19BF5E}"/>
              </a:ext>
            </a:extLst>
          </p:cNvPr>
          <p:cNvSpPr/>
          <p:nvPr/>
        </p:nvSpPr>
        <p:spPr>
          <a:xfrm>
            <a:off x="4241799" y="5135880"/>
            <a:ext cx="3215005" cy="777240"/>
          </a:xfrm>
          <a:prstGeom prst="rect">
            <a:avLst/>
          </a:prstGeom>
          <a:solidFill>
            <a:srgbClr val="FFF7ED"/>
          </a:solidFill>
          <a:ln w="25400">
            <a:solidFill>
              <a:srgbClr val="F97316"/>
            </a:solidFill>
            <a:prstDash val="solid"/>
          </a:ln>
        </p:spPr>
        <p:txBody>
          <a:bodyPr/>
          <a:lstStyle/>
          <a:p>
            <a:endParaRPr lang="en-US">
              <a:latin typeface="Arial" panose="020B0604020202020204" pitchFamily="34" charset="0"/>
              <a:cs typeface="Arial" panose="020B0604020202020204" pitchFamily="34" charset="0"/>
            </a:endParaRPr>
          </a:p>
        </p:txBody>
      </p:sp>
      <p:sp>
        <p:nvSpPr>
          <p:cNvPr id="35" name="Text 13">
            <a:extLst>
              <a:ext uri="{FF2B5EF4-FFF2-40B4-BE49-F238E27FC236}">
                <a16:creationId xmlns:a16="http://schemas.microsoft.com/office/drawing/2014/main" id="{8BD934C7-46C5-3236-68C2-A7A16DD17F6B}"/>
              </a:ext>
            </a:extLst>
          </p:cNvPr>
          <p:cNvSpPr/>
          <p:nvPr/>
        </p:nvSpPr>
        <p:spPr>
          <a:xfrm>
            <a:off x="4241799" y="5181600"/>
            <a:ext cx="3215005" cy="320040"/>
          </a:xfrm>
          <a:prstGeom prst="rect">
            <a:avLst/>
          </a:prstGeom>
          <a:noFill/>
          <a:ln/>
        </p:spPr>
        <p:txBody>
          <a:bodyPr wrap="square" rtlCol="0" anchor="ctr"/>
          <a:lstStyle/>
          <a:p>
            <a:pPr marL="0" indent="0" algn="ctr">
              <a:buNone/>
            </a:pPr>
            <a:r>
              <a:rPr lang="en-US" sz="1400" b="1" dirty="0">
                <a:solidFill>
                  <a:srgbClr val="F97316"/>
                </a:solidFill>
                <a:latin typeface="Arial" panose="020B0604020202020204" pitchFamily="34" charset="0"/>
                <a:ea typeface="Calibri" pitchFamily="34" charset="-122"/>
                <a:cs typeface="Arial" panose="020B0604020202020204" pitchFamily="34" charset="0"/>
              </a:rPr>
              <a:t>Z = 1.8 - 3.0</a:t>
            </a:r>
            <a:endParaRPr lang="en-US" sz="1400" dirty="0">
              <a:latin typeface="Arial" panose="020B0604020202020204" pitchFamily="34" charset="0"/>
              <a:cs typeface="Arial" panose="020B0604020202020204" pitchFamily="34" charset="0"/>
            </a:endParaRPr>
          </a:p>
        </p:txBody>
      </p:sp>
      <p:sp>
        <p:nvSpPr>
          <p:cNvPr id="36" name="Text 14">
            <a:extLst>
              <a:ext uri="{FF2B5EF4-FFF2-40B4-BE49-F238E27FC236}">
                <a16:creationId xmlns:a16="http://schemas.microsoft.com/office/drawing/2014/main" id="{C682335A-D5A0-2368-0585-557A7398380B}"/>
              </a:ext>
            </a:extLst>
          </p:cNvPr>
          <p:cNvSpPr/>
          <p:nvPr/>
        </p:nvSpPr>
        <p:spPr>
          <a:xfrm>
            <a:off x="4241799" y="5501640"/>
            <a:ext cx="3215005" cy="365760"/>
          </a:xfrm>
          <a:prstGeom prst="rect">
            <a:avLst/>
          </a:prstGeom>
          <a:noFill/>
          <a:ln/>
        </p:spPr>
        <p:txBody>
          <a:bodyPr wrap="square" rtlCol="0" anchor="ctr"/>
          <a:lstStyle/>
          <a:p>
            <a:pPr marL="0" indent="0" algn="ctr">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Gray Zone (회색 지대)</a:t>
            </a:r>
            <a:endParaRPr lang="en-US" sz="1400" dirty="0">
              <a:latin typeface="Arial" panose="020B0604020202020204" pitchFamily="34" charset="0"/>
              <a:cs typeface="Arial" panose="020B0604020202020204" pitchFamily="34" charset="0"/>
            </a:endParaRPr>
          </a:p>
          <a:p>
            <a:pPr marL="0" indent="0" algn="ctr">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위험 보통</a:t>
            </a:r>
            <a:endParaRPr lang="en-US" sz="1000" dirty="0">
              <a:latin typeface="Arial" panose="020B0604020202020204" pitchFamily="34" charset="0"/>
              <a:cs typeface="Arial" panose="020B0604020202020204" pitchFamily="34" charset="0"/>
            </a:endParaRPr>
          </a:p>
        </p:txBody>
      </p:sp>
      <p:sp>
        <p:nvSpPr>
          <p:cNvPr id="38" name="Shape 15">
            <a:extLst>
              <a:ext uri="{FF2B5EF4-FFF2-40B4-BE49-F238E27FC236}">
                <a16:creationId xmlns:a16="http://schemas.microsoft.com/office/drawing/2014/main" id="{06E460F3-F067-FE89-B002-E8F344D5945D}"/>
              </a:ext>
            </a:extLst>
          </p:cNvPr>
          <p:cNvSpPr/>
          <p:nvPr/>
        </p:nvSpPr>
        <p:spPr>
          <a:xfrm>
            <a:off x="7845425" y="5124450"/>
            <a:ext cx="3215005" cy="777240"/>
          </a:xfrm>
          <a:prstGeom prst="rect">
            <a:avLst/>
          </a:prstGeom>
          <a:solidFill>
            <a:srgbClr val="FEF2F2"/>
          </a:solidFill>
          <a:ln w="25400">
            <a:solidFill>
              <a:srgbClr val="DC2626"/>
            </a:solidFill>
            <a:prstDash val="solid"/>
          </a:ln>
        </p:spPr>
        <p:txBody>
          <a:bodyPr/>
          <a:lstStyle/>
          <a:p>
            <a:endParaRPr lang="en-US">
              <a:latin typeface="Arial" panose="020B0604020202020204" pitchFamily="34" charset="0"/>
              <a:cs typeface="Arial" panose="020B0604020202020204" pitchFamily="34" charset="0"/>
            </a:endParaRPr>
          </a:p>
        </p:txBody>
      </p:sp>
      <p:sp>
        <p:nvSpPr>
          <p:cNvPr id="39" name="Text 16">
            <a:extLst>
              <a:ext uri="{FF2B5EF4-FFF2-40B4-BE49-F238E27FC236}">
                <a16:creationId xmlns:a16="http://schemas.microsoft.com/office/drawing/2014/main" id="{CAC6FF4D-A793-5647-29A9-DD57F6D46E7B}"/>
              </a:ext>
            </a:extLst>
          </p:cNvPr>
          <p:cNvSpPr/>
          <p:nvPr/>
        </p:nvSpPr>
        <p:spPr>
          <a:xfrm>
            <a:off x="7845425" y="5170170"/>
            <a:ext cx="3215005" cy="320040"/>
          </a:xfrm>
          <a:prstGeom prst="rect">
            <a:avLst/>
          </a:prstGeom>
          <a:noFill/>
          <a:ln/>
        </p:spPr>
        <p:txBody>
          <a:bodyPr wrap="square" rtlCol="0" anchor="ctr"/>
          <a:lstStyle/>
          <a:p>
            <a:pPr marL="0" indent="0" algn="ctr">
              <a:buNone/>
            </a:pPr>
            <a:r>
              <a:rPr lang="en-US" sz="1400" b="1" dirty="0">
                <a:solidFill>
                  <a:srgbClr val="DC2626"/>
                </a:solidFill>
                <a:latin typeface="Arial" panose="020B0604020202020204" pitchFamily="34" charset="0"/>
                <a:ea typeface="Calibri" pitchFamily="34" charset="-122"/>
                <a:cs typeface="Arial" panose="020B0604020202020204" pitchFamily="34" charset="0"/>
              </a:rPr>
              <a:t>Z &lt; 1.8</a:t>
            </a:r>
            <a:endParaRPr lang="en-US" sz="1400" dirty="0">
              <a:latin typeface="Arial" panose="020B0604020202020204" pitchFamily="34" charset="0"/>
              <a:cs typeface="Arial" panose="020B0604020202020204" pitchFamily="34" charset="0"/>
            </a:endParaRPr>
          </a:p>
        </p:txBody>
      </p:sp>
      <p:sp>
        <p:nvSpPr>
          <p:cNvPr id="40" name="Text 17">
            <a:extLst>
              <a:ext uri="{FF2B5EF4-FFF2-40B4-BE49-F238E27FC236}">
                <a16:creationId xmlns:a16="http://schemas.microsoft.com/office/drawing/2014/main" id="{B26B4D94-581A-928F-3BCF-872C2EFEB43C}"/>
              </a:ext>
            </a:extLst>
          </p:cNvPr>
          <p:cNvSpPr/>
          <p:nvPr/>
        </p:nvSpPr>
        <p:spPr>
          <a:xfrm>
            <a:off x="7845425" y="5490210"/>
            <a:ext cx="3215005" cy="365760"/>
          </a:xfrm>
          <a:prstGeom prst="rect">
            <a:avLst/>
          </a:prstGeom>
          <a:noFill/>
          <a:ln/>
        </p:spPr>
        <p:txBody>
          <a:bodyPr wrap="square" rtlCol="0" anchor="ctr"/>
          <a:lstStyle/>
          <a:p>
            <a:pPr marL="0" indent="0" algn="ctr">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부실</a:t>
            </a:r>
            <a:endParaRPr lang="en-US" sz="1400" dirty="0">
              <a:latin typeface="Arial" panose="020B0604020202020204" pitchFamily="34" charset="0"/>
              <a:cs typeface="Arial" panose="020B0604020202020204" pitchFamily="34" charset="0"/>
            </a:endParaRPr>
          </a:p>
          <a:p>
            <a:pPr marL="0" indent="0" algn="ctr">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파산 위험 높음</a:t>
            </a:r>
            <a:endParaRPr lang="en-US" sz="1400" dirty="0">
              <a:latin typeface="Arial" panose="020B0604020202020204" pitchFamily="34" charset="0"/>
              <a:cs typeface="Arial" panose="020B0604020202020204" pitchFamily="34" charset="0"/>
            </a:endParaRPr>
          </a:p>
        </p:txBody>
      </p:sp>
      <p:sp>
        <p:nvSpPr>
          <p:cNvPr id="41" name="Text 18">
            <a:extLst>
              <a:ext uri="{FF2B5EF4-FFF2-40B4-BE49-F238E27FC236}">
                <a16:creationId xmlns:a16="http://schemas.microsoft.com/office/drawing/2014/main" id="{08A253F2-6D8A-2C6C-73DE-71BE1E9155C3}"/>
              </a:ext>
            </a:extLst>
          </p:cNvPr>
          <p:cNvSpPr/>
          <p:nvPr/>
        </p:nvSpPr>
        <p:spPr>
          <a:xfrm>
            <a:off x="638174" y="5993129"/>
            <a:ext cx="10422256" cy="474345"/>
          </a:xfrm>
          <a:prstGeom prst="rect">
            <a:avLst/>
          </a:prstGeom>
          <a:noFill/>
          <a:ln/>
        </p:spPr>
        <p:txBody>
          <a:bodyPr wrap="square" rtlCol="0" anchor="ctr"/>
          <a:lstStyle/>
          <a:p>
            <a:pPr marL="0" indent="0">
              <a:buNone/>
            </a:pPr>
            <a:r>
              <a:rPr lang="ko-KR" sz="1600" dirty="0">
                <a:latin typeface="Arial" panose="020B0604020202020204" pitchFamily="34" charset="0"/>
                <a:ea typeface="맑은 고딕" pitchFamily="34" charset="-122"/>
                <a:cs typeface="Arial" panose="020B0604020202020204" pitchFamily="34" charset="0"/>
              </a:rPr>
              <a:t>최초 발표 시 파산 1년 전 예측 정확도 95%. 은행과 신용분석가들이 지금도 널리 사용함 →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25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FB54-02F7-A683-B4A4-0ADB672C4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7BBB4-CC55-C449-F33D-D60441CE0CD9}"/>
              </a:ext>
            </a:extLst>
          </p:cNvPr>
          <p:cNvSpPr>
            <a:spLocks noGrp="1"/>
          </p:cNvSpPr>
          <p:nvPr>
            <p:ph type="title"/>
          </p:nvPr>
        </p:nvSpPr>
        <p:spPr>
          <a:xfrm>
            <a:off x="0" y="2857500"/>
            <a:ext cx="12191999" cy="1143000"/>
          </a:xfrm>
        </p:spPr>
        <p:txBody>
          <a:bodyPr>
            <a:normAutofit/>
          </a:bodyPr>
          <a:lstStyle/>
          <a:p>
            <a:r>
              <a:rPr lang="en-US" dirty="0"/>
              <a:t>Working Capital Requirements</a:t>
            </a:r>
          </a:p>
        </p:txBody>
      </p:sp>
    </p:spTree>
    <p:extLst>
      <p:ext uri="{BB962C8B-B14F-4D97-AF65-F5344CB8AC3E}">
        <p14:creationId xmlns:p14="http://schemas.microsoft.com/office/powerpoint/2010/main" val="425424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B1CB2-0E1F-C22C-5062-908D40CDB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974E1-DFC4-0914-6798-E1380FD6662A}"/>
              </a:ext>
            </a:extLst>
          </p:cNvPr>
          <p:cNvSpPr>
            <a:spLocks noGrp="1"/>
          </p:cNvSpPr>
          <p:nvPr>
            <p:ph type="title"/>
          </p:nvPr>
        </p:nvSpPr>
        <p:spPr/>
        <p:txBody>
          <a:bodyPr>
            <a:normAutofit/>
          </a:bodyPr>
          <a:lstStyle/>
          <a:p>
            <a:r>
              <a:rPr lang="en-US" dirty="0"/>
              <a:t>Traditional View – Working Capital as Liquidity</a:t>
            </a:r>
          </a:p>
        </p:txBody>
      </p:sp>
      <p:sp>
        <p:nvSpPr>
          <p:cNvPr id="3" name="Text 4">
            <a:extLst>
              <a:ext uri="{FF2B5EF4-FFF2-40B4-BE49-F238E27FC236}">
                <a16:creationId xmlns:a16="http://schemas.microsoft.com/office/drawing/2014/main" id="{19EA963B-8215-0BE1-7729-60C5C439DE38}"/>
              </a:ext>
            </a:extLst>
          </p:cNvPr>
          <p:cNvSpPr/>
          <p:nvPr/>
        </p:nvSpPr>
        <p:spPr>
          <a:xfrm>
            <a:off x="771577" y="1588360"/>
            <a:ext cx="10462146" cy="901474"/>
          </a:xfrm>
          <a:prstGeom prst="roundRect">
            <a:avLst>
              <a:gd name="adj" fmla="val 0"/>
            </a:avLst>
          </a:prstGeom>
          <a:solidFill>
            <a:srgbClr val="EFF6FF"/>
          </a:solidFill>
          <a:ln w="19050">
            <a:solidFill>
              <a:srgbClr val="3B82F6"/>
            </a:solidFill>
          </a:ln>
        </p:spPr>
        <p:txBody>
          <a:bodyPr wrap="square" rtlCol="0" anchor="ctr"/>
          <a:lstStyle/>
          <a:p>
            <a:endParaRPr lang="en-US" sz="2400" dirty="0"/>
          </a:p>
        </p:txBody>
      </p:sp>
      <p:sp>
        <p:nvSpPr>
          <p:cNvPr id="4" name="Text 6">
            <a:extLst>
              <a:ext uri="{FF2B5EF4-FFF2-40B4-BE49-F238E27FC236}">
                <a16:creationId xmlns:a16="http://schemas.microsoft.com/office/drawing/2014/main" id="{79347F8E-EDF5-5A4A-9906-5E13633A39A8}"/>
              </a:ext>
            </a:extLst>
          </p:cNvPr>
          <p:cNvSpPr/>
          <p:nvPr/>
        </p:nvSpPr>
        <p:spPr>
          <a:xfrm>
            <a:off x="992452" y="1726440"/>
            <a:ext cx="9921144" cy="359794"/>
          </a:xfrm>
          <a:prstGeom prst="rect">
            <a:avLst/>
          </a:prstGeom>
          <a:noFill/>
          <a:ln/>
        </p:spPr>
        <p:txBody>
          <a:bodyPr wrap="square" lIns="0" tIns="0" rIns="0" bIns="0" rtlCol="0" anchor="t"/>
          <a:lstStyle/>
          <a:p>
            <a:pPr>
              <a:lnSpc>
                <a:spcPts val="2240"/>
              </a:lnSpc>
              <a:spcAft>
                <a:spcPts val="800"/>
              </a:spcAft>
            </a:pPr>
            <a:r>
              <a:rPr lang="ko-KR" sz="2000" b="1" dirty="0">
                <a:solidFill>
                  <a:srgbClr val="991B1B"/>
                </a:solidFill>
                <a:latin typeface="Arial" pitchFamily="34" charset="0"/>
                <a:ea typeface="맑은 고딕" pitchFamily="34" charset="-122"/>
                <a:cs typeface="Arial" pitchFamily="34" charset="-120"/>
              </a:rPr>
              <a:t>Working capital management는 유동성을 유지하기 위해 현금과 current assets를 효율적으로 </a:t>
            </a:r>
            <a:r>
              <a:rPr lang="ko-KR" sz="2000" dirty="0">
                <a:solidFill>
                  <a:srgbClr val="1E3A8A"/>
                </a:solidFill>
                <a:latin typeface="Arial" pitchFamily="34" charset="0"/>
                <a:ea typeface="맑은 고딕" pitchFamily="34" charset="-122"/>
                <a:cs typeface="Arial" pitchFamily="34" charset="-120"/>
              </a:rPr>
              <a:t>통제하는 것을 다룸</a:t>
            </a:r>
            <a:endParaRPr lang="en-US" sz="2000" dirty="0">
              <a:solidFill>
                <a:srgbClr val="135BD6"/>
              </a:solidFill>
              <a:latin typeface="Arial" pitchFamily="34" charset="0"/>
              <a:ea typeface="Arial" pitchFamily="34" charset="-122"/>
              <a:cs typeface="Arial" pitchFamily="34" charset="-120"/>
            </a:endParaRPr>
          </a:p>
        </p:txBody>
      </p:sp>
      <p:sp>
        <p:nvSpPr>
          <p:cNvPr id="6" name="Shape 16">
            <a:extLst>
              <a:ext uri="{FF2B5EF4-FFF2-40B4-BE49-F238E27FC236}">
                <a16:creationId xmlns:a16="http://schemas.microsoft.com/office/drawing/2014/main" id="{709DEFA3-46E3-B364-CE33-E7B9389E5F9B}"/>
              </a:ext>
            </a:extLst>
          </p:cNvPr>
          <p:cNvSpPr/>
          <p:nvPr/>
        </p:nvSpPr>
        <p:spPr>
          <a:xfrm>
            <a:off x="768147" y="5091041"/>
            <a:ext cx="10465576" cy="1065917"/>
          </a:xfrm>
          <a:prstGeom prst="rect">
            <a:avLst/>
          </a:prstGeom>
          <a:solidFill>
            <a:srgbClr val="F5F0E6"/>
          </a:solidFill>
          <a:ln w="19050">
            <a:solidFill>
              <a:srgbClr val="A08060"/>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8" name="Text 18">
            <a:extLst>
              <a:ext uri="{FF2B5EF4-FFF2-40B4-BE49-F238E27FC236}">
                <a16:creationId xmlns:a16="http://schemas.microsoft.com/office/drawing/2014/main" id="{4B79E071-927A-DA05-A4DA-85DC481BE3CB}"/>
              </a:ext>
            </a:extLst>
          </p:cNvPr>
          <p:cNvSpPr/>
          <p:nvPr/>
        </p:nvSpPr>
        <p:spPr>
          <a:xfrm>
            <a:off x="960196" y="5164194"/>
            <a:ext cx="10124306"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5C4033"/>
                </a:solidFill>
                <a:latin typeface="Arial" panose="020B0604020202020204" pitchFamily="34" charset="0"/>
                <a:ea typeface="Arial" pitchFamily="34" charset="-122"/>
                <a:cs typeface="Arial" panose="020B0604020202020204" pitchFamily="34" charset="0"/>
              </a:rPr>
              <a:t>Key Insight</a:t>
            </a:r>
            <a:endParaRPr lang="en-US" dirty="0">
              <a:latin typeface="Arial" panose="020B0604020202020204" pitchFamily="34" charset="0"/>
              <a:cs typeface="Arial" panose="020B0604020202020204" pitchFamily="34" charset="0"/>
            </a:endParaRPr>
          </a:p>
        </p:txBody>
      </p:sp>
      <p:sp>
        <p:nvSpPr>
          <p:cNvPr id="9" name="Text 19">
            <a:extLst>
              <a:ext uri="{FF2B5EF4-FFF2-40B4-BE49-F238E27FC236}">
                <a16:creationId xmlns:a16="http://schemas.microsoft.com/office/drawing/2014/main" id="{A8AC3427-2888-9B62-D99A-947BCA297A1E}"/>
              </a:ext>
            </a:extLst>
          </p:cNvPr>
          <p:cNvSpPr/>
          <p:nvPr/>
        </p:nvSpPr>
        <p:spPr>
          <a:xfrm>
            <a:off x="964772" y="5484234"/>
            <a:ext cx="10067429" cy="49377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ko-KR" dirty="0">
                <a:solidFill>
                  <a:srgbClr val="4A3728"/>
                </a:solidFill>
                <a:latin typeface="Arial" panose="020B0604020202020204" pitchFamily="34" charset="0"/>
                <a:ea typeface="맑은 고딕" pitchFamily="34" charset="-122"/>
                <a:cs typeface="Arial" panose="020B0604020202020204" pitchFamily="34" charset="0"/>
              </a:rPr>
              <a:t>전통적으로 유동성 지표로 인식됨 — 만기가 도래하는 채무를 이행할 수 있는지 확인하는 용도</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solidFill>
                  <a:srgbClr val="4A3728"/>
                </a:solidFill>
                <a:latin typeface="Arial" panose="020B0604020202020204" pitchFamily="34" charset="0"/>
                <a:ea typeface="맑은 고딕" pitchFamily="34" charset="-122"/>
                <a:cs typeface="Arial" panose="020B0604020202020204" pitchFamily="34" charset="0"/>
              </a:rPr>
              <a:t>그러나 이것은 working capital을 보는 하나의 관점일 뿐...</a:t>
            </a:r>
            <a:endParaRPr lang="en-US" dirty="0">
              <a:latin typeface="Arial" panose="020B0604020202020204" pitchFamily="34" charset="0"/>
              <a:cs typeface="Arial" panose="020B0604020202020204" pitchFamily="34" charset="0"/>
            </a:endParaRPr>
          </a:p>
        </p:txBody>
      </p:sp>
      <p:sp>
        <p:nvSpPr>
          <p:cNvPr id="10" name="Shape 9">
            <a:extLst>
              <a:ext uri="{FF2B5EF4-FFF2-40B4-BE49-F238E27FC236}">
                <a16:creationId xmlns:a16="http://schemas.microsoft.com/office/drawing/2014/main" id="{887F599A-B741-AB5D-D214-52D216CB6348}"/>
              </a:ext>
            </a:extLst>
          </p:cNvPr>
          <p:cNvSpPr/>
          <p:nvPr/>
        </p:nvSpPr>
        <p:spPr>
          <a:xfrm>
            <a:off x="729690" y="2872668"/>
            <a:ext cx="5366310" cy="1944175"/>
          </a:xfrm>
          <a:prstGeom prst="rect">
            <a:avLst/>
          </a:prstGeom>
          <a:solidFill>
            <a:srgbClr val="F0FDF4"/>
          </a:solidFill>
          <a:ln w="19050">
            <a:solidFill>
              <a:srgbClr val="16A34A"/>
            </a:solidFill>
            <a:prstDash val="solid"/>
          </a:ln>
        </p:spPr>
        <p:txBody>
          <a:bodyPr/>
          <a:lstStyle/>
          <a:p>
            <a:endParaRPr lang="en-US">
              <a:latin typeface="Arial" panose="020B0604020202020204" pitchFamily="34" charset="0"/>
              <a:cs typeface="Arial" panose="020B0604020202020204" pitchFamily="34" charset="0"/>
            </a:endParaRPr>
          </a:p>
        </p:txBody>
      </p:sp>
      <p:sp>
        <p:nvSpPr>
          <p:cNvPr id="11" name="Text 10">
            <a:extLst>
              <a:ext uri="{FF2B5EF4-FFF2-40B4-BE49-F238E27FC236}">
                <a16:creationId xmlns:a16="http://schemas.microsoft.com/office/drawing/2014/main" id="{C020BF6C-EABF-F195-BF46-4F464BF317FF}"/>
              </a:ext>
            </a:extLst>
          </p:cNvPr>
          <p:cNvSpPr/>
          <p:nvPr/>
        </p:nvSpPr>
        <p:spPr>
          <a:xfrm>
            <a:off x="771576" y="2839401"/>
            <a:ext cx="5135935" cy="671550"/>
          </a:xfrm>
          <a:prstGeom prst="rect">
            <a:avLst/>
          </a:prstGeom>
          <a:noFill/>
          <a:ln/>
        </p:spPr>
        <p:txBody>
          <a:bodyPr wrap="square" rtlCol="0" anchor="ctr"/>
          <a:lstStyle/>
          <a:p>
            <a:pPr marL="0" indent="0">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  Formula</a:t>
            </a:r>
            <a:endParaRPr lang="en-US" sz="1400" dirty="0">
              <a:latin typeface="Arial" panose="020B0604020202020204" pitchFamily="34" charset="0"/>
              <a:cs typeface="Arial" panose="020B0604020202020204" pitchFamily="34" charset="0"/>
            </a:endParaRPr>
          </a:p>
        </p:txBody>
      </p:sp>
      <p:sp>
        <p:nvSpPr>
          <p:cNvPr id="14" name="Text 11">
            <a:extLst>
              <a:ext uri="{FF2B5EF4-FFF2-40B4-BE49-F238E27FC236}">
                <a16:creationId xmlns:a16="http://schemas.microsoft.com/office/drawing/2014/main" id="{709D0D3D-873A-22EF-4D37-CA2436A98978}"/>
              </a:ext>
            </a:extLst>
          </p:cNvPr>
          <p:cNvSpPr/>
          <p:nvPr/>
        </p:nvSpPr>
        <p:spPr>
          <a:xfrm>
            <a:off x="768147" y="3515085"/>
            <a:ext cx="5279030" cy="767487"/>
          </a:xfrm>
          <a:prstGeom prst="rect">
            <a:avLst/>
          </a:prstGeom>
          <a:noFill/>
          <a:ln/>
        </p:spPr>
        <p:txBody>
          <a:bodyPr wrap="square" rtlCol="0" anchor="ctr"/>
          <a:lstStyle/>
          <a:p>
            <a:pPr marL="0" indent="0">
              <a:buNone/>
            </a:pPr>
            <a:r>
              <a:rPr lang="en-US" sz="1600" dirty="0">
                <a:latin typeface="Arial" panose="020B0604020202020204" pitchFamily="34" charset="0"/>
                <a:ea typeface="Calibri" pitchFamily="34" charset="-122"/>
                <a:cs typeface="Arial" panose="020B0604020202020204" pitchFamily="34" charset="0"/>
              </a:rPr>
              <a:t>Net Current Assets = Current Assets – Current Liabilities</a:t>
            </a:r>
            <a:endParaRPr lang="en-US" sz="1600" dirty="0">
              <a:latin typeface="Arial" panose="020B0604020202020204" pitchFamily="34" charset="0"/>
              <a:cs typeface="Arial" panose="020B0604020202020204" pitchFamily="34" charset="0"/>
            </a:endParaRPr>
          </a:p>
        </p:txBody>
      </p:sp>
      <p:sp>
        <p:nvSpPr>
          <p:cNvPr id="15" name="Shape 12">
            <a:extLst>
              <a:ext uri="{FF2B5EF4-FFF2-40B4-BE49-F238E27FC236}">
                <a16:creationId xmlns:a16="http://schemas.microsoft.com/office/drawing/2014/main" id="{D6511D1F-0D88-A283-8AE2-F4D551E4D23B}"/>
              </a:ext>
            </a:extLst>
          </p:cNvPr>
          <p:cNvSpPr/>
          <p:nvPr/>
        </p:nvSpPr>
        <p:spPr>
          <a:xfrm>
            <a:off x="6137886" y="2872668"/>
            <a:ext cx="5095837" cy="1944175"/>
          </a:xfrm>
          <a:prstGeom prst="rect">
            <a:avLst/>
          </a:prstGeom>
          <a:solidFill>
            <a:srgbClr val="FFF7ED"/>
          </a:solidFill>
          <a:ln w="19050">
            <a:solidFill>
              <a:srgbClr val="F97316"/>
            </a:solidFill>
            <a:prstDash val="solid"/>
          </a:ln>
        </p:spPr>
        <p:txBody>
          <a:bodyPr/>
          <a:lstStyle/>
          <a:p>
            <a:endParaRPr lang="en-US">
              <a:latin typeface="Arial" panose="020B0604020202020204" pitchFamily="34" charset="0"/>
              <a:cs typeface="Arial" panose="020B0604020202020204" pitchFamily="34" charset="0"/>
            </a:endParaRPr>
          </a:p>
        </p:txBody>
      </p:sp>
      <p:sp>
        <p:nvSpPr>
          <p:cNvPr id="16" name="Text 13">
            <a:extLst>
              <a:ext uri="{FF2B5EF4-FFF2-40B4-BE49-F238E27FC236}">
                <a16:creationId xmlns:a16="http://schemas.microsoft.com/office/drawing/2014/main" id="{83D196C1-2220-3EAA-68C9-F5B8564A2FE7}"/>
              </a:ext>
            </a:extLst>
          </p:cNvPr>
          <p:cNvSpPr/>
          <p:nvPr/>
        </p:nvSpPr>
        <p:spPr>
          <a:xfrm>
            <a:off x="6096000" y="2818376"/>
            <a:ext cx="4888293" cy="671550"/>
          </a:xfrm>
          <a:prstGeom prst="rect">
            <a:avLst/>
          </a:prstGeom>
          <a:noFill/>
          <a:ln/>
        </p:spPr>
        <p:txBody>
          <a:bodyPr wrap="square" rtlCol="0" anchor="ctr"/>
          <a:lstStyle/>
          <a:p>
            <a:pPr marL="0" indent="0">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  Interpretation</a:t>
            </a:r>
            <a:endParaRPr lang="en-US" sz="2000" dirty="0">
              <a:latin typeface="Arial" panose="020B0604020202020204" pitchFamily="34" charset="0"/>
              <a:cs typeface="Arial" panose="020B0604020202020204" pitchFamily="34" charset="0"/>
            </a:endParaRPr>
          </a:p>
        </p:txBody>
      </p:sp>
      <p:sp>
        <p:nvSpPr>
          <p:cNvPr id="17" name="Text 14">
            <a:extLst>
              <a:ext uri="{FF2B5EF4-FFF2-40B4-BE49-F238E27FC236}">
                <a16:creationId xmlns:a16="http://schemas.microsoft.com/office/drawing/2014/main" id="{5BB8224E-8ABD-F6DF-512B-6320D84A6518}"/>
              </a:ext>
            </a:extLst>
          </p:cNvPr>
          <p:cNvSpPr/>
          <p:nvPr/>
        </p:nvSpPr>
        <p:spPr>
          <a:xfrm>
            <a:off x="6181725" y="3596092"/>
            <a:ext cx="5051998" cy="767487"/>
          </a:xfrm>
          <a:prstGeom prst="rect">
            <a:avLst/>
          </a:prstGeom>
          <a:noFill/>
          <a:ln/>
        </p:spPr>
        <p:txBody>
          <a:bodyPr wrap="square" rtlCol="0" anchor="ctr"/>
          <a:lstStyle/>
          <a:p>
            <a:pPr>
              <a:spcAft>
                <a:spcPts val="400"/>
              </a:spcAft>
              <a:buSzPct val="100000"/>
            </a:pPr>
            <a:r>
              <a:rPr lang="ko-KR" dirty="0">
                <a:latin typeface="Arial" panose="020B0604020202020204" pitchFamily="34" charset="0"/>
                <a:ea typeface="맑은 고딕" pitchFamily="34" charset="-122"/>
                <a:cs typeface="Arial" panose="020B0604020202020204" pitchFamily="34" charset="0"/>
              </a:rPr>
              <a:t>양(+)의 값은 단기 지급능력과 영업의 안정성을 의미함</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204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36F6-DC6A-3552-AFB5-6D39A5553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433B4-1D29-46E3-A33E-5926F14EB763}"/>
              </a:ext>
            </a:extLst>
          </p:cNvPr>
          <p:cNvSpPr>
            <a:spLocks noGrp="1"/>
          </p:cNvSpPr>
          <p:nvPr>
            <p:ph type="title"/>
          </p:nvPr>
        </p:nvSpPr>
        <p:spPr/>
        <p:txBody>
          <a:bodyPr>
            <a:normAutofit fontScale="90000"/>
          </a:bodyPr>
          <a:lstStyle/>
          <a:p>
            <a:r>
              <a:rPr lang="en-US" dirty="0"/>
              <a:t>Source-of-Funds View – </a:t>
            </a:r>
            <a:br>
              <a:rPr lang="en-US" dirty="0"/>
            </a:br>
            <a:r>
              <a:rPr lang="en-US" dirty="0"/>
              <a:t>       The Working Capital Requirement</a:t>
            </a:r>
          </a:p>
        </p:txBody>
      </p:sp>
      <p:sp>
        <p:nvSpPr>
          <p:cNvPr id="5" name="Shape 4">
            <a:extLst>
              <a:ext uri="{FF2B5EF4-FFF2-40B4-BE49-F238E27FC236}">
                <a16:creationId xmlns:a16="http://schemas.microsoft.com/office/drawing/2014/main" id="{C64CDC16-3B58-C7FF-9C35-908AC717CAFA}"/>
              </a:ext>
            </a:extLst>
          </p:cNvPr>
          <p:cNvSpPr/>
          <p:nvPr/>
        </p:nvSpPr>
        <p:spPr>
          <a:xfrm>
            <a:off x="818322" y="1737678"/>
            <a:ext cx="10555356" cy="891222"/>
          </a:xfrm>
          <a:prstGeom prst="rect">
            <a:avLst/>
          </a:prstGeom>
          <a:solidFill>
            <a:srgbClr val="EDE9FE"/>
          </a:solidFill>
          <a:ln w="19050">
            <a:solidFill>
              <a:srgbClr val="8B5CF6"/>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ext 6">
            <a:extLst>
              <a:ext uri="{FF2B5EF4-FFF2-40B4-BE49-F238E27FC236}">
                <a16:creationId xmlns:a16="http://schemas.microsoft.com/office/drawing/2014/main" id="{0F6ADDCC-1407-6C05-5241-83251DD19A8A}"/>
              </a:ext>
            </a:extLst>
          </p:cNvPr>
          <p:cNvSpPr/>
          <p:nvPr/>
        </p:nvSpPr>
        <p:spPr>
          <a:xfrm>
            <a:off x="996887" y="1894480"/>
            <a:ext cx="10211160" cy="415904"/>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21B6"/>
                </a:solidFill>
                <a:effectLst/>
                <a:uLnTx/>
                <a:uFillTx/>
                <a:latin typeface="Arial" pitchFamily="34" charset="0"/>
                <a:ea typeface="Arial" pitchFamily="34" charset="-122"/>
                <a:cs typeface="Arial" pitchFamily="34" charset="-120"/>
              </a:rPr>
              <a:t>Concept Shift</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Text 7">
            <a:extLst>
              <a:ext uri="{FF2B5EF4-FFF2-40B4-BE49-F238E27FC236}">
                <a16:creationId xmlns:a16="http://schemas.microsoft.com/office/drawing/2014/main" id="{B5D83E0A-B5E3-D703-4CFB-DF0166F25CEE}"/>
              </a:ext>
            </a:extLst>
          </p:cNvPr>
          <p:cNvSpPr/>
          <p:nvPr/>
        </p:nvSpPr>
        <p:spPr>
          <a:xfrm>
            <a:off x="1000773" y="2270557"/>
            <a:ext cx="10153793" cy="285191"/>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ko-KR" sz="1600" b="0" i="0" u="none" strike="noStrike" kern="1200" cap="none" spc="0" normalizeH="0" baseline="0" noProof="0" dirty="0">
                <a:ln>
                  <a:noFill/>
                </a:ln>
                <a:effectLst/>
                <a:uLnTx/>
                <a:uFillTx/>
                <a:latin typeface="Arial" pitchFamily="34" charset="0"/>
                <a:ea typeface="맑은 고딕" pitchFamily="34" charset="-122"/>
                <a:cs typeface="Arial" pitchFamily="34" charset="-120"/>
              </a:rPr>
              <a:t>Working capital은 현재의 영업을 유지하기 위해 필요한 장기 자금조달 규모로도 이해할 수 있음.</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18" name="Shape 8">
            <a:extLst>
              <a:ext uri="{FF2B5EF4-FFF2-40B4-BE49-F238E27FC236}">
                <a16:creationId xmlns:a16="http://schemas.microsoft.com/office/drawing/2014/main" id="{9A7D0355-B7F6-6F8D-533F-5E9BD2EE758A}"/>
              </a:ext>
            </a:extLst>
          </p:cNvPr>
          <p:cNvSpPr/>
          <p:nvPr/>
        </p:nvSpPr>
        <p:spPr>
          <a:xfrm>
            <a:off x="828452" y="2983991"/>
            <a:ext cx="7239647" cy="2377440"/>
          </a:xfrm>
          <a:prstGeom prst="rect">
            <a:avLst/>
          </a:prstGeom>
          <a:solidFill>
            <a:srgbClr val="DBEAFE"/>
          </a:solidFill>
          <a:ln w="19050">
            <a:solidFill>
              <a:srgbClr val="3B82F6"/>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 10">
            <a:extLst>
              <a:ext uri="{FF2B5EF4-FFF2-40B4-BE49-F238E27FC236}">
                <a16:creationId xmlns:a16="http://schemas.microsoft.com/office/drawing/2014/main" id="{33CA9270-A57B-9CA7-8480-0C4704EA39CA}"/>
              </a:ext>
            </a:extLst>
          </p:cNvPr>
          <p:cNvSpPr/>
          <p:nvPr/>
        </p:nvSpPr>
        <p:spPr>
          <a:xfrm>
            <a:off x="973570" y="3043047"/>
            <a:ext cx="6494277"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E40AF"/>
                </a:solidFill>
                <a:effectLst/>
                <a:uLnTx/>
                <a:uFillTx/>
                <a:latin typeface="Arial" pitchFamily="34" charset="0"/>
                <a:ea typeface="Arial" pitchFamily="34" charset="-122"/>
                <a:cs typeface="Arial" pitchFamily="34" charset="-120"/>
              </a:rPr>
              <a:t>Key Points</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1" name="Text 11">
            <a:extLst>
              <a:ext uri="{FF2B5EF4-FFF2-40B4-BE49-F238E27FC236}">
                <a16:creationId xmlns:a16="http://schemas.microsoft.com/office/drawing/2014/main" id="{D8FED7E3-C3BA-D71C-0144-5F2365EACC26}"/>
              </a:ext>
            </a:extLst>
          </p:cNvPr>
          <p:cNvSpPr/>
          <p:nvPr/>
        </p:nvSpPr>
        <p:spPr>
          <a:xfrm>
            <a:off x="973571" y="3467862"/>
            <a:ext cx="6907252" cy="19110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400"/>
              </a:spcAft>
              <a:buClrTx/>
              <a:buSzPct val="100000"/>
              <a:buFontTx/>
              <a:buChar char="•"/>
              <a:tabLst/>
              <a:defRPr/>
            </a:pPr>
            <a:r>
              <a:rPr kumimoji="0" lang="ko-KR" sz="1600" b="0" i="0" u="none" strike="noStrike" kern="1200" cap="none" spc="0" normalizeH="0" baseline="0" noProof="0" dirty="0">
                <a:ln>
                  <a:noFill/>
                </a:ln>
                <a:effectLst/>
                <a:uLnTx/>
                <a:uFillTx/>
                <a:latin typeface="Arial" panose="020B0604020202020204" pitchFamily="34" charset="0"/>
                <a:ea typeface="맑은 고딕" pitchFamily="34" charset="-122"/>
                <a:cs typeface="Arial" panose="020B0604020202020204" pitchFamily="34" charset="0"/>
              </a:rPr>
              <a:t>Net current assets는 working capital requirement를 발생시킴 [$12 bn (= $191 – $179)]</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400"/>
              </a:spcAft>
              <a:buClrTx/>
              <a:buSzPct val="100000"/>
              <a:buFontTx/>
              <a:buChar char="•"/>
              <a:tabLst/>
              <a:defRPr/>
            </a:pPr>
            <a:r>
              <a:rPr kumimoji="0" lang="ko-KR" sz="1600" b="0" i="0" u="none" strike="noStrike" kern="1200" cap="none" spc="0" normalizeH="0" baseline="0" noProof="0" dirty="0">
                <a:ln>
                  <a:noFill/>
                </a:ln>
                <a:effectLst/>
                <a:uLnTx/>
                <a:uFillTx/>
                <a:latin typeface="Arial" panose="020B0604020202020204" pitchFamily="34" charset="0"/>
                <a:ea typeface="맑은 고딕" pitchFamily="34" charset="-122"/>
                <a:cs typeface="Arial" panose="020B0604020202020204" pitchFamily="34" charset="0"/>
              </a:rPr>
              <a:t>Current liabilities(또는 공급업체)로 조달되지 않은 current assets 부분을 의미함</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400"/>
              </a:spcAft>
              <a:buClrTx/>
              <a:buSzPct val="100000"/>
              <a:buFontTx/>
              <a:buChar char="•"/>
              <a:tabLst/>
              <a:defRPr/>
            </a:pPr>
            <a:r>
              <a:rPr kumimoji="0" lang="ko-KR" sz="1600" b="0" i="0" u="none" strike="noStrike" kern="1200" cap="none" spc="0" normalizeH="0" baseline="0" noProof="0" dirty="0">
                <a:ln>
                  <a:noFill/>
                </a:ln>
                <a:effectLst/>
                <a:uLnTx/>
                <a:uFillTx/>
                <a:latin typeface="Arial" panose="020B0604020202020204" pitchFamily="34" charset="0"/>
                <a:ea typeface="맑은 고딕" pitchFamily="34" charset="-122"/>
                <a:cs typeface="Arial" panose="020B0604020202020204" pitchFamily="34" charset="0"/>
              </a:rPr>
              <a:t>기업은 이 부족분을 메우기 위해 장기 자금(자기자본 또는 장기부채)을 사용해야 함</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22" name="Image 0">
            <a:extLst>
              <a:ext uri="{FF2B5EF4-FFF2-40B4-BE49-F238E27FC236}">
                <a16:creationId xmlns:a16="http://schemas.microsoft.com/office/drawing/2014/main" id="{E524FE32-9BDF-3159-55BA-AF47DE71BFE1}"/>
              </a:ext>
            </a:extLst>
          </p:cNvPr>
          <p:cNvPicPr>
            <a:picLocks noChangeAspect="1"/>
          </p:cNvPicPr>
          <p:nvPr/>
        </p:nvPicPr>
        <p:blipFill>
          <a:blip r:embed="rId3"/>
          <a:stretch>
            <a:fillRect/>
          </a:stretch>
        </p:blipFill>
        <p:spPr>
          <a:xfrm>
            <a:off x="8255375" y="2948939"/>
            <a:ext cx="3108960" cy="2398395"/>
          </a:xfrm>
          <a:prstGeom prst="rect">
            <a:avLst/>
          </a:prstGeom>
        </p:spPr>
      </p:pic>
      <p:sp>
        <p:nvSpPr>
          <p:cNvPr id="23" name="Shape 12">
            <a:extLst>
              <a:ext uri="{FF2B5EF4-FFF2-40B4-BE49-F238E27FC236}">
                <a16:creationId xmlns:a16="http://schemas.microsoft.com/office/drawing/2014/main" id="{65B24211-03D1-7CAE-94A0-DDFB4AAF6E89}"/>
              </a:ext>
            </a:extLst>
          </p:cNvPr>
          <p:cNvSpPr/>
          <p:nvPr/>
        </p:nvSpPr>
        <p:spPr>
          <a:xfrm>
            <a:off x="808980" y="5688329"/>
            <a:ext cx="7259120" cy="741046"/>
          </a:xfrm>
          <a:prstGeom prst="rect">
            <a:avLst/>
          </a:prstGeom>
          <a:solidFill>
            <a:srgbClr val="FED7AA"/>
          </a:solidFill>
          <a:ln w="19050">
            <a:solidFill>
              <a:srgbClr val="EA580C"/>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Text 14">
            <a:extLst>
              <a:ext uri="{FF2B5EF4-FFF2-40B4-BE49-F238E27FC236}">
                <a16:creationId xmlns:a16="http://schemas.microsoft.com/office/drawing/2014/main" id="{3E9AB263-F724-E0D8-42CD-AF0F654B4276}"/>
              </a:ext>
            </a:extLst>
          </p:cNvPr>
          <p:cNvSpPr/>
          <p:nvPr/>
        </p:nvSpPr>
        <p:spPr>
          <a:xfrm>
            <a:off x="973572" y="5779770"/>
            <a:ext cx="7108566" cy="45720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ko-KR" b="1" i="0" u="none" strike="noStrike" kern="1200" cap="none" spc="0" normalizeH="0" baseline="0" noProof="0" dirty="0">
                <a:ln>
                  <a:noFill/>
                </a:ln>
                <a:solidFill>
                  <a:srgbClr val="7C2D12"/>
                </a:solidFill>
                <a:effectLst/>
                <a:uLnTx/>
                <a:uFillTx/>
                <a:latin typeface="Arial" pitchFamily="34" charset="0"/>
                <a:ea typeface="맑은 고딕" pitchFamily="34" charset="-122"/>
                <a:cs typeface="Arial" pitchFamily="34" charset="-120"/>
              </a:rPr>
              <a:t>CA &gt; CL일 때 그 격차는 장기 자본으로 조달해야 하며 — 이것이 진정한 "working capital requirement"임.</a:t>
            </a:r>
            <a:endPar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E6DED800-A985-A9B6-012C-1043FD15AB87}"/>
              </a:ext>
            </a:extLst>
          </p:cNvPr>
          <p:cNvPicPr>
            <a:picLocks noChangeAspect="1"/>
          </p:cNvPicPr>
          <p:nvPr/>
        </p:nvPicPr>
        <p:blipFill>
          <a:blip r:embed="rId4"/>
          <a:stretch>
            <a:fillRect/>
          </a:stretch>
        </p:blipFill>
        <p:spPr>
          <a:xfrm>
            <a:off x="8528742" y="5732906"/>
            <a:ext cx="2562226" cy="1125094"/>
          </a:xfrm>
          <a:prstGeom prst="rect">
            <a:avLst/>
          </a:prstGeom>
        </p:spPr>
      </p:pic>
      <p:sp>
        <p:nvSpPr>
          <p:cNvPr id="29" name="Arrow: Down 28">
            <a:extLst>
              <a:ext uri="{FF2B5EF4-FFF2-40B4-BE49-F238E27FC236}">
                <a16:creationId xmlns:a16="http://schemas.microsoft.com/office/drawing/2014/main" id="{E904EFD8-6745-1036-761E-D8BEF32D6B4C}"/>
              </a:ext>
            </a:extLst>
          </p:cNvPr>
          <p:cNvSpPr/>
          <p:nvPr/>
        </p:nvSpPr>
        <p:spPr>
          <a:xfrm>
            <a:off x="9620248" y="5165786"/>
            <a:ext cx="532505" cy="501587"/>
          </a:xfrm>
          <a:prstGeom prst="downArrow">
            <a:avLst>
              <a:gd name="adj1" fmla="val 35690"/>
              <a:gd name="adj2" fmla="val 356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02B83BC-EBD3-6D7B-4AE9-7858AE2837C7}"/>
              </a:ext>
            </a:extLst>
          </p:cNvPr>
          <p:cNvSpPr txBox="1"/>
          <p:nvPr/>
        </p:nvSpPr>
        <p:spPr>
          <a:xfrm>
            <a:off x="9991725" y="6000348"/>
            <a:ext cx="638175" cy="276999"/>
          </a:xfrm>
          <a:prstGeom prst="rect">
            <a:avLst/>
          </a:prstGeom>
          <a:noFill/>
        </p:spPr>
        <p:txBody>
          <a:bodyPr wrap="square" rtlCol="0">
            <a:spAutoFit/>
          </a:bodyPr>
          <a:lstStyle/>
          <a:p>
            <a:pPr algn="ctr"/>
            <a:r>
              <a:rPr lang="en-US" sz="1200" b="1" dirty="0">
                <a:solidFill>
                  <a:schemeClr val="accent2"/>
                </a:solidFill>
                <a:latin typeface="Avenir"/>
              </a:rPr>
              <a:t>12 bn</a:t>
            </a:r>
          </a:p>
        </p:txBody>
      </p:sp>
    </p:spTree>
    <p:extLst>
      <p:ext uri="{BB962C8B-B14F-4D97-AF65-F5344CB8AC3E}">
        <p14:creationId xmlns:p14="http://schemas.microsoft.com/office/powerpoint/2010/main" val="1570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00156 0.00185 L 0.01498 0.06204 " pathEditMode="relative" rAng="0" ptsTypes="AA">
                                      <p:cBhvr>
                                        <p:cTn id="28" dur="2000" fill="hold"/>
                                        <p:tgtEl>
                                          <p:spTgt spid="31"/>
                                        </p:tgtEl>
                                        <p:attrNameLst>
                                          <p:attrName>ppt_x</p:attrName>
                                          <p:attrName>ppt_y</p:attrName>
                                        </p:attrNameLst>
                                      </p:cBhvr>
                                      <p:rCtr x="820" y="3009"/>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5" grpId="0" animBg="1"/>
      <p:bldP spid="29" grpId="0" animBg="1"/>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899"/>
        </a:solidFill>
        <a:effectLst/>
      </p:bgPr>
    </p:bg>
    <p:spTree>
      <p:nvGrpSpPr>
        <p:cNvPr id="1" name=""/>
        <p:cNvGrpSpPr/>
        <p:nvPr/>
      </p:nvGrpSpPr>
      <p:grpSpPr>
        <a:xfrm>
          <a:off x="0" y="0"/>
          <a:ext cx="0" cy="0"/>
          <a:chOff x="0" y="0"/>
          <a:chExt cx="0" cy="0"/>
        </a:xfrm>
      </p:grpSpPr>
      <p:sp>
        <p:nvSpPr>
          <p:cNvPr id="2" name="Shape 0"/>
          <p:cNvSpPr/>
          <p:nvPr/>
        </p:nvSpPr>
        <p:spPr>
          <a:xfrm>
            <a:off x="0" y="0"/>
            <a:ext cx="243840" cy="6858000"/>
          </a:xfrm>
          <a:prstGeom prst="rect">
            <a:avLst/>
          </a:prstGeom>
          <a:solidFill>
            <a:srgbClr val="FFFFFF">
              <a:alpha val="20000"/>
            </a:srgbClr>
          </a:solidFill>
          <a:ln/>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194560"/>
            <a:ext cx="10972800" cy="731520"/>
          </a:xfrm>
          <a:prstGeom prst="rect">
            <a:avLst/>
          </a:prstGeom>
          <a:noFill/>
          <a:ln/>
        </p:spPr>
        <p:txBody>
          <a:bodyPr wrap="square" rtlCol="0" anchor="ctr"/>
          <a:lstStyle/>
          <a:p>
            <a:pPr algn="ctr" defTabSz="1219170"/>
            <a:r>
              <a:rPr lang="en-US" sz="2667" dirty="0">
                <a:solidFill>
                  <a:srgbClr val="B9C8E8"/>
                </a:solidFill>
                <a:latin typeface="Georgia" pitchFamily="34" charset="0"/>
                <a:ea typeface="Georgia" pitchFamily="34" charset="-122"/>
                <a:cs typeface="Georgia" pitchFamily="34" charset="-120"/>
              </a:rPr>
              <a:t>Part 1</a:t>
            </a:r>
            <a:endParaRPr lang="en-US" sz="2667" dirty="0">
              <a:solidFill>
                <a:prstClr val="black"/>
              </a:solidFill>
              <a:latin typeface="Calibri" panose="020F0502020204030204"/>
            </a:endParaRPr>
          </a:p>
        </p:txBody>
      </p:sp>
      <p:sp>
        <p:nvSpPr>
          <p:cNvPr id="4" name="Text 2"/>
          <p:cNvSpPr/>
          <p:nvPr/>
        </p:nvSpPr>
        <p:spPr>
          <a:xfrm>
            <a:off x="609600" y="2804160"/>
            <a:ext cx="10972800" cy="1706880"/>
          </a:xfrm>
          <a:prstGeom prst="rect">
            <a:avLst/>
          </a:prstGeom>
          <a:noFill/>
          <a:ln/>
        </p:spPr>
        <p:txBody>
          <a:bodyPr wrap="square" rtlCol="0" anchor="ctr"/>
          <a:lstStyle/>
          <a:p>
            <a:pPr algn="ctr" defTabSz="1219170"/>
            <a:r>
              <a:rPr lang="en-US" sz="5600" b="1" dirty="0">
                <a:solidFill>
                  <a:srgbClr val="FFFFFF"/>
                </a:solidFill>
                <a:latin typeface="Georgia" pitchFamily="34" charset="0"/>
                <a:ea typeface="Georgia" pitchFamily="34" charset="-122"/>
                <a:cs typeface="Georgia" pitchFamily="34" charset="-120"/>
              </a:rPr>
              <a:t>Vertical &amp; Horizontal</a:t>
            </a:r>
            <a:endParaRPr lang="en-US" sz="5600" dirty="0">
              <a:solidFill>
                <a:prstClr val="black"/>
              </a:solidFill>
              <a:latin typeface="Calibri" panose="020F0502020204030204"/>
            </a:endParaRPr>
          </a:p>
          <a:p>
            <a:pPr algn="ctr" defTabSz="1219170"/>
            <a:r>
              <a:rPr lang="en-US" sz="5600" b="1" dirty="0">
                <a:solidFill>
                  <a:srgbClr val="FFFFFF"/>
                </a:solidFill>
                <a:latin typeface="Georgia" pitchFamily="34" charset="0"/>
                <a:ea typeface="Georgia" pitchFamily="34" charset="-122"/>
                <a:cs typeface="Georgia" pitchFamily="34" charset="-120"/>
              </a:rPr>
              <a:t>Analysis</a:t>
            </a:r>
            <a:endParaRPr lang="en-US" sz="5600" dirty="0">
              <a:solidFill>
                <a:prstClr val="black"/>
              </a:solidFill>
              <a:latin typeface="Calibri" panose="020F0502020204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354E4-9CFD-1AB0-A61B-79AAB4236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BEB2A-449C-CFA1-136B-A9E7805F4325}"/>
              </a:ext>
            </a:extLst>
          </p:cNvPr>
          <p:cNvSpPr>
            <a:spLocks noGrp="1"/>
          </p:cNvSpPr>
          <p:nvPr>
            <p:ph type="title"/>
          </p:nvPr>
        </p:nvSpPr>
        <p:spPr>
          <a:xfrm>
            <a:off x="609600" y="274638"/>
            <a:ext cx="10972800" cy="1143000"/>
          </a:xfrm>
        </p:spPr>
        <p:txBody>
          <a:bodyPr anchor="ctr">
            <a:normAutofit/>
          </a:bodyPr>
          <a:lstStyle/>
          <a:p>
            <a:r>
              <a:rPr lang="en-US" dirty="0"/>
              <a:t>The Cycle of Cash Lag</a:t>
            </a:r>
          </a:p>
        </p:txBody>
      </p:sp>
      <p:pic>
        <p:nvPicPr>
          <p:cNvPr id="5" name="Picture 4">
            <a:extLst>
              <a:ext uri="{FF2B5EF4-FFF2-40B4-BE49-F238E27FC236}">
                <a16:creationId xmlns:a16="http://schemas.microsoft.com/office/drawing/2014/main" id="{67B0462A-79AD-0688-DC13-8DD3C23BF3A8}"/>
              </a:ext>
            </a:extLst>
          </p:cNvPr>
          <p:cNvPicPr>
            <a:picLocks noChangeAspect="1"/>
          </p:cNvPicPr>
          <p:nvPr/>
        </p:nvPicPr>
        <p:blipFill>
          <a:blip r:embed="rId3"/>
          <a:stretch>
            <a:fillRect/>
          </a:stretch>
        </p:blipFill>
        <p:spPr>
          <a:xfrm>
            <a:off x="405319" y="1417638"/>
            <a:ext cx="10972800" cy="3099815"/>
          </a:xfrm>
          <a:prstGeom prst="rect">
            <a:avLst/>
          </a:prstGeom>
          <a:noFill/>
        </p:spPr>
      </p:pic>
      <p:grpSp>
        <p:nvGrpSpPr>
          <p:cNvPr id="19" name="Group 18">
            <a:extLst>
              <a:ext uri="{FF2B5EF4-FFF2-40B4-BE49-F238E27FC236}">
                <a16:creationId xmlns:a16="http://schemas.microsoft.com/office/drawing/2014/main" id="{0E37D000-39E1-E4E6-7A93-FAC43F3E8805}"/>
              </a:ext>
            </a:extLst>
          </p:cNvPr>
          <p:cNvGrpSpPr/>
          <p:nvPr/>
        </p:nvGrpSpPr>
        <p:grpSpPr>
          <a:xfrm>
            <a:off x="884232" y="2439598"/>
            <a:ext cx="5784159" cy="1977685"/>
            <a:chOff x="884232" y="2439598"/>
            <a:chExt cx="5784159" cy="1977685"/>
          </a:xfrm>
        </p:grpSpPr>
        <p:sp>
          <p:nvSpPr>
            <p:cNvPr id="13" name="Shape 18">
              <a:extLst>
                <a:ext uri="{FF2B5EF4-FFF2-40B4-BE49-F238E27FC236}">
                  <a16:creationId xmlns:a16="http://schemas.microsoft.com/office/drawing/2014/main" id="{4D13755C-BDF4-750C-525D-C831F1D1B405}"/>
                </a:ext>
              </a:extLst>
            </p:cNvPr>
            <p:cNvSpPr/>
            <p:nvPr/>
          </p:nvSpPr>
          <p:spPr>
            <a:xfrm>
              <a:off x="884232" y="2711356"/>
              <a:ext cx="5784159" cy="1705927"/>
            </a:xfrm>
            <a:prstGeom prst="rect">
              <a:avLst/>
            </a:prstGeom>
            <a:solidFill>
              <a:schemeClr val="accent2">
                <a:lumMod val="40000"/>
                <a:lumOff val="60000"/>
                <a:alpha val="71000"/>
              </a:schemeClr>
            </a:solidFill>
            <a:ln w="25400">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E98FEB1-083F-B879-468B-0914DF8450A5}"/>
                </a:ext>
              </a:extLst>
            </p:cNvPr>
            <p:cNvSpPr txBox="1"/>
            <p:nvPr/>
          </p:nvSpPr>
          <p:spPr>
            <a:xfrm>
              <a:off x="1701674" y="2439598"/>
              <a:ext cx="4190045" cy="830164"/>
            </a:xfrm>
            <a:prstGeom prst="rect">
              <a:avLst/>
            </a:prstGeom>
            <a:noFill/>
          </p:spPr>
          <p:txBody>
            <a:bodyPr wrap="square">
              <a:spAutoFit/>
            </a:bodyPr>
            <a:lstStyle/>
            <a:p>
              <a:pPr marL="12700" algn="ctr">
                <a:lnSpc>
                  <a:spcPts val="6675"/>
                </a:lnSpc>
              </a:pPr>
              <a:r>
                <a:rPr lang="en-US" sz="3200" b="1" spc="-120" dirty="0">
                  <a:solidFill>
                    <a:srgbClr val="953428"/>
                  </a:solidFill>
                  <a:latin typeface="Arial"/>
                  <a:cs typeface="Arial"/>
                </a:rPr>
                <a:t>The </a:t>
              </a:r>
              <a:r>
                <a:rPr lang="en-US" sz="3200" b="1" spc="-575" dirty="0">
                  <a:solidFill>
                    <a:srgbClr val="953428"/>
                  </a:solidFill>
                  <a:latin typeface="Arial"/>
                  <a:cs typeface="Arial"/>
                </a:rPr>
                <a:t>    </a:t>
              </a:r>
              <a:r>
                <a:rPr lang="en-US" sz="3200" b="1" spc="-150" dirty="0">
                  <a:solidFill>
                    <a:srgbClr val="953428"/>
                  </a:solidFill>
                  <a:latin typeface="Arial"/>
                  <a:cs typeface="Arial"/>
                </a:rPr>
                <a:t>Funding </a:t>
              </a:r>
              <a:r>
                <a:rPr lang="en-US" sz="3200" b="1" spc="-555" dirty="0">
                  <a:solidFill>
                    <a:srgbClr val="953428"/>
                  </a:solidFill>
                  <a:latin typeface="Arial"/>
                  <a:cs typeface="Arial"/>
                </a:rPr>
                <a:t> </a:t>
              </a:r>
              <a:r>
                <a:rPr lang="en-US" sz="3200" b="1" spc="-145" dirty="0">
                  <a:solidFill>
                    <a:srgbClr val="953428"/>
                  </a:solidFill>
                  <a:latin typeface="Arial"/>
                  <a:cs typeface="Arial"/>
                </a:rPr>
                <a:t>Gap</a:t>
              </a:r>
              <a:endParaRPr lang="en-US" sz="3200" dirty="0">
                <a:latin typeface="Arial"/>
                <a:cs typeface="Arial"/>
              </a:endParaRPr>
            </a:p>
          </p:txBody>
        </p:sp>
      </p:grpSp>
      <p:grpSp>
        <p:nvGrpSpPr>
          <p:cNvPr id="24" name="Group 23">
            <a:extLst>
              <a:ext uri="{FF2B5EF4-FFF2-40B4-BE49-F238E27FC236}">
                <a16:creationId xmlns:a16="http://schemas.microsoft.com/office/drawing/2014/main" id="{9579FC0E-5616-0820-2A0F-62DB5AC60649}"/>
              </a:ext>
            </a:extLst>
          </p:cNvPr>
          <p:cNvGrpSpPr/>
          <p:nvPr/>
        </p:nvGrpSpPr>
        <p:grpSpPr>
          <a:xfrm>
            <a:off x="5778631" y="4223208"/>
            <a:ext cx="4741682" cy="2186522"/>
            <a:chOff x="5778631" y="4223208"/>
            <a:chExt cx="4741682" cy="2186522"/>
          </a:xfrm>
        </p:grpSpPr>
        <p:sp>
          <p:nvSpPr>
            <p:cNvPr id="20" name="TextBox 19">
              <a:extLst>
                <a:ext uri="{FF2B5EF4-FFF2-40B4-BE49-F238E27FC236}">
                  <a16:creationId xmlns:a16="http://schemas.microsoft.com/office/drawing/2014/main" id="{F3DF1846-4712-6201-223F-C66D6B279C23}"/>
                </a:ext>
              </a:extLst>
            </p:cNvPr>
            <p:cNvSpPr txBox="1"/>
            <p:nvPr/>
          </p:nvSpPr>
          <p:spPr>
            <a:xfrm>
              <a:off x="5778631" y="5486400"/>
              <a:ext cx="4741682" cy="923330"/>
            </a:xfrm>
            <a:prstGeom prst="rect">
              <a:avLst/>
            </a:prstGeom>
            <a:noFill/>
          </p:spPr>
          <p:txBody>
            <a:bodyPr wrap="square" rtlCol="0">
              <a:spAutoFit/>
            </a:bodyPr>
            <a:lstStyle/>
            <a:p>
              <a:r>
                <a:rPr lang="ko-KR" b="1" dirty="0">
                  <a:ea typeface="맑은 고딕"/>
                </a:rPr>
                <a:t>이 기간 동안 </a:t>
              </a:r>
              <a:r>
                <a:rPr lang="ko-KR" dirty="0">
                  <a:ea typeface="맑은 고딕"/>
                </a:rPr>
                <a:t>기업은 </a:t>
              </a:r>
              <a:r>
                <a:rPr lang="ko-KR" b="1" dirty="0">
                  <a:ea typeface="맑은 고딕"/>
                </a:rPr>
                <a:t>장기 자금이 필요함</a:t>
              </a:r>
              <a:r>
                <a:rPr lang="ko-KR" dirty="0">
                  <a:ea typeface="맑은 고딕"/>
                </a:rPr>
                <a:t> — 재고 대금 지급과 현금 회수 사이의 시차를 메우기 위해서임.</a:t>
              </a:r>
            </a:p>
          </p:txBody>
        </p:sp>
        <p:cxnSp>
          <p:nvCxnSpPr>
            <p:cNvPr id="22" name="Straight Arrow Connector 21">
              <a:extLst>
                <a:ext uri="{FF2B5EF4-FFF2-40B4-BE49-F238E27FC236}">
                  <a16:creationId xmlns:a16="http://schemas.microsoft.com/office/drawing/2014/main" id="{B212AA0E-FC25-0EFB-EA10-7309783EDD05}"/>
                </a:ext>
              </a:extLst>
            </p:cNvPr>
            <p:cNvCxnSpPr>
              <a:cxnSpLocks/>
              <a:stCxn id="20" idx="0"/>
            </p:cNvCxnSpPr>
            <p:nvPr/>
          </p:nvCxnSpPr>
          <p:spPr>
            <a:xfrm flipH="1" flipV="1">
              <a:off x="6268825" y="4223208"/>
              <a:ext cx="1880647" cy="1263192"/>
            </a:xfrm>
            <a:prstGeom prst="straightConnector1">
              <a:avLst/>
            </a:prstGeom>
            <a:ln w="38100">
              <a:solidFill>
                <a:srgbClr val="16A34A"/>
              </a:solidFill>
              <a:tailEnd type="triangle" w="lg" len="lg"/>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689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DFD8-DED3-27F2-010F-E561F0A4A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1869D-F246-4E48-288F-6F5BAAC1BB82}"/>
              </a:ext>
            </a:extLst>
          </p:cNvPr>
          <p:cNvSpPr>
            <a:spLocks noGrp="1"/>
          </p:cNvSpPr>
          <p:nvPr>
            <p:ph type="title"/>
          </p:nvPr>
        </p:nvSpPr>
        <p:spPr/>
        <p:txBody>
          <a:bodyPr>
            <a:normAutofit fontScale="90000"/>
          </a:bodyPr>
          <a:lstStyle/>
          <a:p>
            <a:r>
              <a:rPr lang="en-US" dirty="0"/>
              <a:t>Negative Working Capital: </a:t>
            </a:r>
            <a:br>
              <a:rPr lang="en-US" dirty="0"/>
            </a:br>
            <a:r>
              <a:rPr lang="en-US" dirty="0"/>
              <a:t>Risk vs. The ‘Walmart’ Advantage</a:t>
            </a:r>
          </a:p>
        </p:txBody>
      </p:sp>
      <p:pic>
        <p:nvPicPr>
          <p:cNvPr id="3" name="Image 0">
            <a:extLst>
              <a:ext uri="{FF2B5EF4-FFF2-40B4-BE49-F238E27FC236}">
                <a16:creationId xmlns:a16="http://schemas.microsoft.com/office/drawing/2014/main" id="{62546979-628B-2CD6-97A0-31021920EED1}"/>
              </a:ext>
            </a:extLst>
          </p:cNvPr>
          <p:cNvPicPr>
            <a:picLocks noChangeAspect="1"/>
          </p:cNvPicPr>
          <p:nvPr/>
        </p:nvPicPr>
        <p:blipFill>
          <a:blip r:embed="rId3"/>
          <a:stretch>
            <a:fillRect/>
          </a:stretch>
        </p:blipFill>
        <p:spPr>
          <a:xfrm>
            <a:off x="7988171" y="1426691"/>
            <a:ext cx="3594229" cy="3860532"/>
          </a:xfrm>
          <a:prstGeom prst="rect">
            <a:avLst/>
          </a:prstGeom>
        </p:spPr>
      </p:pic>
      <p:sp>
        <p:nvSpPr>
          <p:cNvPr id="4" name="Shape 4">
            <a:extLst>
              <a:ext uri="{FF2B5EF4-FFF2-40B4-BE49-F238E27FC236}">
                <a16:creationId xmlns:a16="http://schemas.microsoft.com/office/drawing/2014/main" id="{E98F174F-02CA-7216-C0AE-4B2F3BDE1D73}"/>
              </a:ext>
            </a:extLst>
          </p:cNvPr>
          <p:cNvSpPr/>
          <p:nvPr/>
        </p:nvSpPr>
        <p:spPr>
          <a:xfrm>
            <a:off x="734476" y="1435232"/>
            <a:ext cx="7190324" cy="725257"/>
          </a:xfrm>
          <a:prstGeom prst="rect">
            <a:avLst/>
          </a:prstGeom>
          <a:solidFill>
            <a:srgbClr val="FCE7F3"/>
          </a:solidFill>
          <a:ln w="19050">
            <a:solidFill>
              <a:srgbClr val="EC4899"/>
            </a:solidFill>
            <a:prstDash val="solid"/>
          </a:ln>
        </p:spPr>
        <p:txBody>
          <a:bodyPr/>
          <a:lstStyle/>
          <a:p>
            <a:endParaRPr lang="en-US" sz="3200">
              <a:latin typeface="Arial" panose="020B0604020202020204" pitchFamily="34" charset="0"/>
              <a:cs typeface="Arial" panose="020B0604020202020204" pitchFamily="34" charset="0"/>
            </a:endParaRPr>
          </a:p>
        </p:txBody>
      </p:sp>
      <p:sp>
        <p:nvSpPr>
          <p:cNvPr id="7" name="Text 6">
            <a:extLst>
              <a:ext uri="{FF2B5EF4-FFF2-40B4-BE49-F238E27FC236}">
                <a16:creationId xmlns:a16="http://schemas.microsoft.com/office/drawing/2014/main" id="{3446AF30-F141-8860-14F7-E06FCA0D59E2}"/>
              </a:ext>
            </a:extLst>
          </p:cNvPr>
          <p:cNvSpPr/>
          <p:nvPr/>
        </p:nvSpPr>
        <p:spPr>
          <a:xfrm>
            <a:off x="899067" y="1508385"/>
            <a:ext cx="6758905"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9D174D"/>
                </a:solidFill>
                <a:latin typeface="Arial" panose="020B0604020202020204" pitchFamily="34" charset="0"/>
                <a:ea typeface="Arial" pitchFamily="34" charset="-122"/>
                <a:cs typeface="Arial" panose="020B0604020202020204" pitchFamily="34" charset="0"/>
              </a:rPr>
              <a:t>What It Means</a:t>
            </a:r>
            <a:endParaRPr lang="en-US" sz="2000" dirty="0">
              <a:latin typeface="Arial" panose="020B0604020202020204" pitchFamily="34" charset="0"/>
              <a:cs typeface="Arial" panose="020B0604020202020204" pitchFamily="34" charset="0"/>
            </a:endParaRPr>
          </a:p>
        </p:txBody>
      </p:sp>
      <p:sp>
        <p:nvSpPr>
          <p:cNvPr id="8" name="Text 7">
            <a:extLst>
              <a:ext uri="{FF2B5EF4-FFF2-40B4-BE49-F238E27FC236}">
                <a16:creationId xmlns:a16="http://schemas.microsoft.com/office/drawing/2014/main" id="{E4F1D9F2-7EB6-D7DD-45DF-FD55E750F802}"/>
              </a:ext>
            </a:extLst>
          </p:cNvPr>
          <p:cNvSpPr/>
          <p:nvPr/>
        </p:nvSpPr>
        <p:spPr>
          <a:xfrm>
            <a:off x="899067" y="1828425"/>
            <a:ext cx="6687001" cy="17373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Aft>
                <a:spcPts val="400"/>
              </a:spcAft>
              <a:buNone/>
            </a:pPr>
            <a:r>
              <a:rPr lang="ko-KR" dirty="0">
                <a:latin typeface="Arial" panose="020B0604020202020204" pitchFamily="34" charset="0"/>
                <a:ea typeface="맑은 고딕" pitchFamily="34" charset="-122"/>
                <a:cs typeface="Arial" panose="020B0604020202020204" pitchFamily="34" charset="0"/>
              </a:rPr>
              <a:t>Current liabilities가 current assets를 초과할 때 발생함 (CL &gt; CA)</a:t>
            </a:r>
            <a:endParaRPr lang="en-US" dirty="0">
              <a:latin typeface="Arial" panose="020B0604020202020204" pitchFamily="34" charset="0"/>
              <a:cs typeface="Arial" panose="020B0604020202020204" pitchFamily="34" charset="0"/>
            </a:endParaRPr>
          </a:p>
        </p:txBody>
      </p:sp>
      <p:sp>
        <p:nvSpPr>
          <p:cNvPr id="9" name="Shape 8">
            <a:extLst>
              <a:ext uri="{FF2B5EF4-FFF2-40B4-BE49-F238E27FC236}">
                <a16:creationId xmlns:a16="http://schemas.microsoft.com/office/drawing/2014/main" id="{5370FAD4-9E2C-9DA8-AF51-7E0AB0F9A408}"/>
              </a:ext>
            </a:extLst>
          </p:cNvPr>
          <p:cNvSpPr/>
          <p:nvPr/>
        </p:nvSpPr>
        <p:spPr>
          <a:xfrm>
            <a:off x="734476" y="2293949"/>
            <a:ext cx="7190324" cy="1707739"/>
          </a:xfrm>
          <a:prstGeom prst="rect">
            <a:avLst/>
          </a:prstGeom>
          <a:solidFill>
            <a:srgbClr val="FEF3C7"/>
          </a:solidFill>
          <a:ln w="19050">
            <a:solidFill>
              <a:srgbClr val="F59E0B"/>
            </a:solidFill>
            <a:prstDash val="solid"/>
          </a:ln>
        </p:spPr>
        <p:txBody>
          <a:bodyPr/>
          <a:lstStyle/>
          <a:p>
            <a:endParaRPr lang="en-US" sz="3200">
              <a:latin typeface="Arial" panose="020B0604020202020204" pitchFamily="34" charset="0"/>
              <a:cs typeface="Arial" panose="020B0604020202020204" pitchFamily="34" charset="0"/>
            </a:endParaRPr>
          </a:p>
        </p:txBody>
      </p:sp>
      <p:sp>
        <p:nvSpPr>
          <p:cNvPr id="11" name="Text 10">
            <a:extLst>
              <a:ext uri="{FF2B5EF4-FFF2-40B4-BE49-F238E27FC236}">
                <a16:creationId xmlns:a16="http://schemas.microsoft.com/office/drawing/2014/main" id="{8F705C88-65B0-D0E2-8CFF-E0F7B9C70E5A}"/>
              </a:ext>
            </a:extLst>
          </p:cNvPr>
          <p:cNvSpPr/>
          <p:nvPr/>
        </p:nvSpPr>
        <p:spPr>
          <a:xfrm>
            <a:off x="899067" y="2367102"/>
            <a:ext cx="6758905"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92400E"/>
                </a:solidFill>
                <a:latin typeface="Arial" panose="020B0604020202020204" pitchFamily="34" charset="0"/>
                <a:ea typeface="Arial" pitchFamily="34" charset="-122"/>
                <a:cs typeface="Arial" panose="020B0604020202020204" pitchFamily="34" charset="0"/>
              </a:rPr>
              <a:t>Implications – A Typical View (Risk)</a:t>
            </a:r>
            <a:endParaRPr lang="en-US" sz="2000" dirty="0">
              <a:latin typeface="Arial" panose="020B0604020202020204" pitchFamily="34" charset="0"/>
              <a:cs typeface="Arial" panose="020B0604020202020204" pitchFamily="34" charset="0"/>
            </a:endParaRPr>
          </a:p>
        </p:txBody>
      </p:sp>
      <p:sp>
        <p:nvSpPr>
          <p:cNvPr id="14" name="Text 11">
            <a:extLst>
              <a:ext uri="{FF2B5EF4-FFF2-40B4-BE49-F238E27FC236}">
                <a16:creationId xmlns:a16="http://schemas.microsoft.com/office/drawing/2014/main" id="{9447E24C-F3DB-E9A0-5A58-BA7DF8A62906}"/>
              </a:ext>
            </a:extLst>
          </p:cNvPr>
          <p:cNvSpPr/>
          <p:nvPr/>
        </p:nvSpPr>
        <p:spPr>
          <a:xfrm>
            <a:off x="899067" y="2687142"/>
            <a:ext cx="6859753" cy="7680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단기 부채가 current assets를 조달하기에 충분해 보임</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그러나 이 상태는 재무적으로 건전하지 않은 경우가 많고 유동성 위험 신호일 수 있음</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기업이 단기 채무 이행에 어려움을 겪을 수 있음</a:t>
            </a:r>
            <a:endParaRPr lang="en-US" dirty="0">
              <a:latin typeface="Arial" panose="020B0604020202020204" pitchFamily="34" charset="0"/>
              <a:cs typeface="Arial" panose="020B0604020202020204" pitchFamily="34" charset="0"/>
            </a:endParaRPr>
          </a:p>
        </p:txBody>
      </p:sp>
      <p:sp>
        <p:nvSpPr>
          <p:cNvPr id="15" name="Shape 12">
            <a:extLst>
              <a:ext uri="{FF2B5EF4-FFF2-40B4-BE49-F238E27FC236}">
                <a16:creationId xmlns:a16="http://schemas.microsoft.com/office/drawing/2014/main" id="{FC3F76A1-9B15-0F0A-15F0-4568E00F7CAA}"/>
              </a:ext>
            </a:extLst>
          </p:cNvPr>
          <p:cNvSpPr/>
          <p:nvPr/>
        </p:nvSpPr>
        <p:spPr>
          <a:xfrm>
            <a:off x="734476" y="4147434"/>
            <a:ext cx="7190324" cy="1319869"/>
          </a:xfrm>
          <a:prstGeom prst="rect">
            <a:avLst/>
          </a:prstGeom>
          <a:solidFill>
            <a:srgbClr val="D1FAE5"/>
          </a:solidFill>
          <a:ln w="19050">
            <a:solidFill>
              <a:srgbClr val="10B981"/>
            </a:solidFill>
            <a:prstDash val="solid"/>
          </a:ln>
        </p:spPr>
        <p:txBody>
          <a:bodyPr/>
          <a:lstStyle/>
          <a:p>
            <a:endParaRPr lang="en-US" sz="3200">
              <a:latin typeface="Arial" panose="020B0604020202020204" pitchFamily="34" charset="0"/>
              <a:cs typeface="Arial" panose="020B0604020202020204" pitchFamily="34" charset="0"/>
            </a:endParaRPr>
          </a:p>
        </p:txBody>
      </p:sp>
      <p:sp>
        <p:nvSpPr>
          <p:cNvPr id="17" name="Text 14">
            <a:extLst>
              <a:ext uri="{FF2B5EF4-FFF2-40B4-BE49-F238E27FC236}">
                <a16:creationId xmlns:a16="http://schemas.microsoft.com/office/drawing/2014/main" id="{21BC66B7-100A-1531-44D4-257BFCBDD8A5}"/>
              </a:ext>
            </a:extLst>
          </p:cNvPr>
          <p:cNvSpPr/>
          <p:nvPr/>
        </p:nvSpPr>
        <p:spPr>
          <a:xfrm>
            <a:off x="899067" y="4220587"/>
            <a:ext cx="6758905"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065F46"/>
                </a:solidFill>
                <a:latin typeface="Arial" panose="020B0604020202020204" pitchFamily="34" charset="0"/>
                <a:ea typeface="Arial" pitchFamily="34" charset="-122"/>
                <a:cs typeface="Arial" panose="020B0604020202020204" pitchFamily="34" charset="0"/>
              </a:rPr>
              <a:t>Remedies</a:t>
            </a:r>
            <a:endParaRPr lang="en-US" sz="2000" dirty="0">
              <a:latin typeface="Arial" panose="020B0604020202020204" pitchFamily="34" charset="0"/>
              <a:cs typeface="Arial" panose="020B0604020202020204" pitchFamily="34" charset="0"/>
            </a:endParaRPr>
          </a:p>
        </p:txBody>
      </p:sp>
      <p:sp>
        <p:nvSpPr>
          <p:cNvPr id="19" name="Text 15">
            <a:extLst>
              <a:ext uri="{FF2B5EF4-FFF2-40B4-BE49-F238E27FC236}">
                <a16:creationId xmlns:a16="http://schemas.microsoft.com/office/drawing/2014/main" id="{AD4DA168-FFA4-94AA-B614-6F19A49D21E5}"/>
              </a:ext>
            </a:extLst>
          </p:cNvPr>
          <p:cNvSpPr/>
          <p:nvPr/>
        </p:nvSpPr>
        <p:spPr>
          <a:xfrm>
            <a:off x="899067" y="4540627"/>
            <a:ext cx="6859753" cy="5394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비유동자산을 매각해 current assets를 늘리거나,</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추가 장기 자본(자기자본 또는 부채)을 조달해 양(+)의 working capital을 회복함</a:t>
            </a:r>
            <a:endParaRPr lang="en-US" dirty="0">
              <a:latin typeface="Arial" panose="020B0604020202020204" pitchFamily="34" charset="0"/>
              <a:cs typeface="Arial" panose="020B0604020202020204" pitchFamily="34" charset="0"/>
            </a:endParaRPr>
          </a:p>
        </p:txBody>
      </p:sp>
      <p:sp>
        <p:nvSpPr>
          <p:cNvPr id="24" name="Shape 16">
            <a:extLst>
              <a:ext uri="{FF2B5EF4-FFF2-40B4-BE49-F238E27FC236}">
                <a16:creationId xmlns:a16="http://schemas.microsoft.com/office/drawing/2014/main" id="{432622AF-9B2D-33D8-6CBA-F5A1B597F537}"/>
              </a:ext>
            </a:extLst>
          </p:cNvPr>
          <p:cNvSpPr/>
          <p:nvPr/>
        </p:nvSpPr>
        <p:spPr>
          <a:xfrm>
            <a:off x="734477" y="5645055"/>
            <a:ext cx="10781532" cy="834291"/>
          </a:xfrm>
          <a:prstGeom prst="rect">
            <a:avLst/>
          </a:prstGeom>
          <a:solidFill>
            <a:srgbClr val="F5F0E6"/>
          </a:solidFill>
          <a:ln w="12700">
            <a:solidFill>
              <a:srgbClr val="A08060"/>
            </a:solidFill>
            <a:prstDash val="solid"/>
          </a:ln>
        </p:spPr>
        <p:txBody>
          <a:bodyPr/>
          <a:lstStyle/>
          <a:p>
            <a:endParaRPr lang="en-US"/>
          </a:p>
        </p:txBody>
      </p:sp>
      <p:sp>
        <p:nvSpPr>
          <p:cNvPr id="27" name="Text 18">
            <a:extLst>
              <a:ext uri="{FF2B5EF4-FFF2-40B4-BE49-F238E27FC236}">
                <a16:creationId xmlns:a16="http://schemas.microsoft.com/office/drawing/2014/main" id="{91434A07-E0C6-927D-BD55-8ABB46FBE4D2}"/>
              </a:ext>
            </a:extLst>
          </p:cNvPr>
          <p:cNvSpPr/>
          <p:nvPr/>
        </p:nvSpPr>
        <p:spPr>
          <a:xfrm>
            <a:off x="899068" y="5736495"/>
            <a:ext cx="9647676" cy="1055995"/>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400"/>
              </a:spcAft>
              <a:buFont typeface="Arial" panose="020B0604020202020204" pitchFamily="34" charset="0"/>
              <a:buChar char="•"/>
            </a:pPr>
            <a:r>
              <a:rPr lang="en-US" dirty="0">
                <a:solidFill>
                  <a:srgbClr val="4A3728"/>
                </a:solidFill>
                <a:latin typeface="Arial" pitchFamily="34" charset="0"/>
                <a:ea typeface="Arial" pitchFamily="34" charset="-122"/>
                <a:cs typeface="Arial" pitchFamily="34" charset="-120"/>
              </a:rPr>
              <a:t>Walmart Example: CA = $62 bn vs. CL = $77 bn → Net current liabilities of $15 bn. </a:t>
            </a:r>
          </a:p>
          <a:p>
            <a:pPr marL="285750" indent="-285750">
              <a:spcAft>
                <a:spcPts val="400"/>
              </a:spcAft>
              <a:buFont typeface="Arial" panose="020B0604020202020204" pitchFamily="34" charset="0"/>
              <a:buChar char="•"/>
            </a:pPr>
            <a:r>
              <a:rPr lang="ko-KR" dirty="0">
                <a:solidFill>
                  <a:srgbClr val="FF0000"/>
                </a:solidFill>
                <a:latin typeface="Arial" pitchFamily="34" charset="0"/>
                <a:ea typeface="맑은 고딕" pitchFamily="34" charset="-122"/>
                <a:cs typeface="Arial" pitchFamily="34" charset="-120"/>
              </a:rPr>
              <a:t>Walmart는 공급업체의 자본으로 영업을 조달함.  →  이것은 나쁜 것인가?</a:t>
            </a:r>
            <a:endParaRPr lang="en-US" dirty="0"/>
          </a:p>
        </p:txBody>
      </p:sp>
    </p:spTree>
    <p:extLst>
      <p:ext uri="{BB962C8B-B14F-4D97-AF65-F5344CB8AC3E}">
        <p14:creationId xmlns:p14="http://schemas.microsoft.com/office/powerpoint/2010/main" val="357309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18F7-A134-C0BF-FB98-E0A728766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9F4EC-C213-C4F1-AF1B-74807C3C6E01}"/>
              </a:ext>
            </a:extLst>
          </p:cNvPr>
          <p:cNvSpPr>
            <a:spLocks noGrp="1"/>
          </p:cNvSpPr>
          <p:nvPr>
            <p:ph type="title"/>
          </p:nvPr>
        </p:nvSpPr>
        <p:spPr/>
        <p:txBody>
          <a:bodyPr>
            <a:normAutofit/>
          </a:bodyPr>
          <a:lstStyle/>
          <a:p>
            <a:r>
              <a:rPr lang="en-US" dirty="0"/>
              <a:t>Summary – Key Takeaways on Working Capital</a:t>
            </a:r>
          </a:p>
        </p:txBody>
      </p:sp>
      <p:sp>
        <p:nvSpPr>
          <p:cNvPr id="3" name="Shape 4">
            <a:extLst>
              <a:ext uri="{FF2B5EF4-FFF2-40B4-BE49-F238E27FC236}">
                <a16:creationId xmlns:a16="http://schemas.microsoft.com/office/drawing/2014/main" id="{368B7812-8199-DBE6-6C27-0886D7DB600B}"/>
              </a:ext>
            </a:extLst>
          </p:cNvPr>
          <p:cNvSpPr/>
          <p:nvPr/>
        </p:nvSpPr>
        <p:spPr>
          <a:xfrm>
            <a:off x="893878" y="1612782"/>
            <a:ext cx="9997441" cy="1221719"/>
          </a:xfrm>
          <a:prstGeom prst="rect">
            <a:avLst/>
          </a:prstGeom>
          <a:solidFill>
            <a:srgbClr val="EFF6FF"/>
          </a:solidFill>
          <a:ln w="19050">
            <a:solidFill>
              <a:srgbClr val="0070C0"/>
            </a:solidFill>
            <a:prstDash val="solid"/>
          </a:ln>
        </p:spPr>
        <p:txBody>
          <a:bodyPr/>
          <a:lstStyle/>
          <a:p>
            <a:endParaRPr lang="en-US"/>
          </a:p>
        </p:txBody>
      </p:sp>
      <p:sp>
        <p:nvSpPr>
          <p:cNvPr id="6" name="Text 6">
            <a:extLst>
              <a:ext uri="{FF2B5EF4-FFF2-40B4-BE49-F238E27FC236}">
                <a16:creationId xmlns:a16="http://schemas.microsoft.com/office/drawing/2014/main" id="{5574CD3D-943D-1E17-452A-D1DA28ECD04A}"/>
              </a:ext>
            </a:extLst>
          </p:cNvPr>
          <p:cNvSpPr/>
          <p:nvPr/>
        </p:nvSpPr>
        <p:spPr>
          <a:xfrm>
            <a:off x="1031311" y="1693540"/>
            <a:ext cx="9671437"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b="1" dirty="0">
                <a:solidFill>
                  <a:srgbClr val="065F46"/>
                </a:solidFill>
                <a:latin typeface="Arial" pitchFamily="34" charset="0"/>
                <a:ea typeface="Arial" pitchFamily="34" charset="-122"/>
                <a:cs typeface="Arial" pitchFamily="34" charset="-120"/>
              </a:rPr>
              <a:t> </a:t>
            </a:r>
            <a:r>
              <a:rPr lang="en-US" b="1" dirty="0">
                <a:solidFill>
                  <a:srgbClr val="0070C0"/>
                </a:solidFill>
                <a:latin typeface="Arial" pitchFamily="34" charset="0"/>
                <a:ea typeface="Arial" pitchFamily="34" charset="-122"/>
                <a:cs typeface="Arial" pitchFamily="34" charset="-120"/>
              </a:rPr>
              <a:t>Positive Working Capital:  Healthy ( Not Always Good)</a:t>
            </a:r>
            <a:endParaRPr lang="en-US" sz="1200" dirty="0">
              <a:solidFill>
                <a:srgbClr val="0070C0"/>
              </a:solidFill>
            </a:endParaRPr>
          </a:p>
        </p:txBody>
      </p:sp>
      <p:sp>
        <p:nvSpPr>
          <p:cNvPr id="7" name="Text 7">
            <a:extLst>
              <a:ext uri="{FF2B5EF4-FFF2-40B4-BE49-F238E27FC236}">
                <a16:creationId xmlns:a16="http://schemas.microsoft.com/office/drawing/2014/main" id="{ED855C25-EC98-7836-CF43-DC7EB006D218}"/>
              </a:ext>
            </a:extLst>
          </p:cNvPr>
          <p:cNvSpPr/>
          <p:nvPr/>
        </p:nvSpPr>
        <p:spPr>
          <a:xfrm>
            <a:off x="1058471" y="2067898"/>
            <a:ext cx="9617104" cy="53949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400"/>
              </a:lnSpc>
              <a:buFont typeface="Arial" panose="020B0604020202020204" pitchFamily="34" charset="0"/>
              <a:buChar char="•"/>
            </a:pPr>
            <a:r>
              <a:rPr lang="ko-KR" sz="1600" dirty="0">
                <a:latin typeface="Arial" panose="020B0604020202020204" pitchFamily="34" charset="0"/>
                <a:ea typeface="맑은 고딕"/>
                <a:cs typeface="Arial" panose="020B0604020202020204" pitchFamily="34" charset="0"/>
              </a:rPr>
              <a:t>CA &gt; CL → 유동성과 지급능력이 우수</a:t>
            </a:r>
          </a:p>
          <a:p>
            <a:pPr marL="285750" indent="-285750">
              <a:lnSpc>
                <a:spcPts val="2400"/>
              </a:lnSpc>
              <a:buFont typeface="Arial" panose="020B0604020202020204" pitchFamily="34" charset="0"/>
              <a:buChar char="•"/>
            </a:pPr>
            <a:r>
              <a:rPr lang="ko-KR" sz="1600" dirty="0">
                <a:latin typeface="Arial" panose="020B0604020202020204" pitchFamily="34" charset="0"/>
                <a:ea typeface="맑은 고딕"/>
                <a:cs typeface="Arial" panose="020B0604020202020204" pitchFamily="34" charset="0"/>
              </a:rPr>
              <a:t>WC가 과도하면 = 저수익 자산에 자본이 묶임</a:t>
            </a:r>
          </a:p>
        </p:txBody>
      </p:sp>
      <p:sp>
        <p:nvSpPr>
          <p:cNvPr id="8" name="Shape 8">
            <a:extLst>
              <a:ext uri="{FF2B5EF4-FFF2-40B4-BE49-F238E27FC236}">
                <a16:creationId xmlns:a16="http://schemas.microsoft.com/office/drawing/2014/main" id="{E4B22ACC-D130-9FF5-4BBB-BD66A4753402}"/>
              </a:ext>
            </a:extLst>
          </p:cNvPr>
          <p:cNvSpPr/>
          <p:nvPr/>
        </p:nvSpPr>
        <p:spPr>
          <a:xfrm>
            <a:off x="884825" y="3086204"/>
            <a:ext cx="9997441" cy="1143000"/>
          </a:xfrm>
          <a:prstGeom prst="rect">
            <a:avLst/>
          </a:prstGeom>
          <a:solidFill>
            <a:srgbClr val="E5FCED"/>
          </a:solidFill>
          <a:ln w="19050">
            <a:solidFill>
              <a:srgbClr val="16A34A"/>
            </a:solidFill>
            <a:prstDash val="solid"/>
          </a:ln>
        </p:spPr>
        <p:txBody>
          <a:bodyPr/>
          <a:lstStyle/>
          <a:p>
            <a:endParaRPr lang="en-US"/>
          </a:p>
        </p:txBody>
      </p:sp>
      <p:sp>
        <p:nvSpPr>
          <p:cNvPr id="10" name="Text 10">
            <a:extLst>
              <a:ext uri="{FF2B5EF4-FFF2-40B4-BE49-F238E27FC236}">
                <a16:creationId xmlns:a16="http://schemas.microsoft.com/office/drawing/2014/main" id="{38915035-DBA4-406A-8521-961819E41C37}"/>
              </a:ext>
            </a:extLst>
          </p:cNvPr>
          <p:cNvSpPr/>
          <p:nvPr/>
        </p:nvSpPr>
        <p:spPr>
          <a:xfrm>
            <a:off x="967940" y="3164504"/>
            <a:ext cx="9671437" cy="362044"/>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b="1" dirty="0">
                <a:solidFill>
                  <a:srgbClr val="1E40AF"/>
                </a:solidFill>
                <a:latin typeface="Arial" pitchFamily="34" charset="0"/>
                <a:ea typeface="Arial" pitchFamily="34" charset="-122"/>
                <a:cs typeface="Arial" pitchFamily="34" charset="-120"/>
              </a:rPr>
              <a:t>  </a:t>
            </a:r>
            <a:r>
              <a:rPr lang="en-US" b="1" dirty="0">
                <a:solidFill>
                  <a:srgbClr val="00B050"/>
                </a:solidFill>
                <a:latin typeface="Arial" pitchFamily="34" charset="0"/>
                <a:ea typeface="Arial" pitchFamily="34" charset="-122"/>
                <a:cs typeface="Arial" pitchFamily="34" charset="-120"/>
              </a:rPr>
              <a:t>Working Capital = Funding Requirement</a:t>
            </a:r>
            <a:endParaRPr lang="en-US" sz="1200" b="1" dirty="0">
              <a:solidFill>
                <a:srgbClr val="00B050"/>
              </a:solidFill>
            </a:endParaRPr>
          </a:p>
        </p:txBody>
      </p:sp>
      <p:sp>
        <p:nvSpPr>
          <p:cNvPr id="11" name="Text 11">
            <a:extLst>
              <a:ext uri="{FF2B5EF4-FFF2-40B4-BE49-F238E27FC236}">
                <a16:creationId xmlns:a16="http://schemas.microsoft.com/office/drawing/2014/main" id="{21D40E9A-B030-06BA-B3DB-E18B5C7F0AD7}"/>
              </a:ext>
            </a:extLst>
          </p:cNvPr>
          <p:cNvSpPr/>
          <p:nvPr/>
        </p:nvSpPr>
        <p:spPr>
          <a:xfrm>
            <a:off x="1049418" y="3484543"/>
            <a:ext cx="9617104" cy="610303"/>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2400"/>
              </a:lnSpc>
              <a:spcAft>
                <a:spcPts val="400"/>
              </a:spcAft>
              <a:buSzPct val="100000"/>
              <a:buChar char="•"/>
            </a:pPr>
            <a:r>
              <a:rPr lang="ko-KR" sz="1600" dirty="0">
                <a:latin typeface="Arial" pitchFamily="34" charset="0"/>
                <a:ea typeface="맑은 고딕" pitchFamily="34" charset="-122"/>
                <a:cs typeface="Arial" pitchFamily="34" charset="-120"/>
              </a:rPr>
              <a:t>영업을 유지하기 위해 필요한 장기 자본</a:t>
            </a:r>
          </a:p>
          <a:p>
            <a:pPr marL="342900" indent="-342900">
              <a:lnSpc>
                <a:spcPts val="2400"/>
              </a:lnSpc>
              <a:spcAft>
                <a:spcPts val="400"/>
              </a:spcAft>
              <a:buSzPct val="100000"/>
              <a:buChar char="•"/>
            </a:pPr>
            <a:r>
              <a:rPr lang="ko-KR" sz="1600" dirty="0">
                <a:latin typeface="Arial" pitchFamily="34" charset="0"/>
                <a:ea typeface="맑은 고딕"/>
                <a:cs typeface="Arial" pitchFamily="34" charset="-120"/>
              </a:rPr>
              <a:t>단순한 유동성이 아니라 — 자본 배분의 선택</a:t>
            </a:r>
            <a:endParaRPr lang="en-US" sz="1600" dirty="0"/>
          </a:p>
        </p:txBody>
      </p:sp>
      <p:sp>
        <p:nvSpPr>
          <p:cNvPr id="14" name="Shape 12">
            <a:extLst>
              <a:ext uri="{FF2B5EF4-FFF2-40B4-BE49-F238E27FC236}">
                <a16:creationId xmlns:a16="http://schemas.microsoft.com/office/drawing/2014/main" id="{D068EDE5-68CD-125D-9628-6D7AE7922EF5}"/>
              </a:ext>
            </a:extLst>
          </p:cNvPr>
          <p:cNvSpPr/>
          <p:nvPr/>
        </p:nvSpPr>
        <p:spPr>
          <a:xfrm>
            <a:off x="893878" y="4433972"/>
            <a:ext cx="9997441" cy="1463798"/>
          </a:xfrm>
          <a:prstGeom prst="rect">
            <a:avLst/>
          </a:prstGeom>
          <a:solidFill>
            <a:srgbClr val="EDE9FE"/>
          </a:solidFill>
          <a:ln w="19050">
            <a:solidFill>
              <a:srgbClr val="7030A0"/>
            </a:solidFill>
            <a:prstDash val="solid"/>
          </a:ln>
        </p:spPr>
        <p:txBody>
          <a:bodyPr/>
          <a:lstStyle/>
          <a:p>
            <a:endParaRPr lang="en-US"/>
          </a:p>
        </p:txBody>
      </p:sp>
      <p:sp>
        <p:nvSpPr>
          <p:cNvPr id="16" name="Text 14">
            <a:extLst>
              <a:ext uri="{FF2B5EF4-FFF2-40B4-BE49-F238E27FC236}">
                <a16:creationId xmlns:a16="http://schemas.microsoft.com/office/drawing/2014/main" id="{DA5B9464-4E3F-FB3F-9726-1D14172A7598}"/>
              </a:ext>
            </a:extLst>
          </p:cNvPr>
          <p:cNvSpPr/>
          <p:nvPr/>
        </p:nvSpPr>
        <p:spPr>
          <a:xfrm>
            <a:off x="1085629" y="4534283"/>
            <a:ext cx="9671437" cy="404295"/>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7030A0"/>
                </a:solidFill>
                <a:latin typeface="Arial" pitchFamily="34" charset="0"/>
                <a:ea typeface="Arial" pitchFamily="34" charset="-122"/>
                <a:cs typeface="Arial" pitchFamily="34" charset="-120"/>
              </a:rPr>
              <a:t>Negative Working Capital: Risky (Not Always Bad)</a:t>
            </a:r>
            <a:endParaRPr lang="en-US" dirty="0">
              <a:solidFill>
                <a:srgbClr val="7030A0"/>
              </a:solidFill>
            </a:endParaRPr>
          </a:p>
        </p:txBody>
      </p:sp>
      <p:sp>
        <p:nvSpPr>
          <p:cNvPr id="17" name="Text 15">
            <a:extLst>
              <a:ext uri="{FF2B5EF4-FFF2-40B4-BE49-F238E27FC236}">
                <a16:creationId xmlns:a16="http://schemas.microsoft.com/office/drawing/2014/main" id="{13713DAC-972B-E69C-E6FB-D28B81BACF6D}"/>
              </a:ext>
            </a:extLst>
          </p:cNvPr>
          <p:cNvSpPr/>
          <p:nvPr/>
        </p:nvSpPr>
        <p:spPr>
          <a:xfrm>
            <a:off x="1058471" y="4875681"/>
            <a:ext cx="9617104" cy="970307"/>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eaLnBrk="0" fontAlgn="base" hangingPunct="0">
              <a:lnSpc>
                <a:spcPts val="2400"/>
              </a:lnSpc>
              <a:spcBef>
                <a:spcPct val="0"/>
              </a:spcBef>
              <a:spcAft>
                <a:spcPct val="0"/>
              </a:spcAft>
              <a:buFont typeface="Arial" panose="020B0604020202020204" pitchFamily="34" charset="0"/>
              <a:buChar char="•"/>
            </a:pPr>
            <a:r>
              <a:rPr lang="ko-KR" altLang="en-US" sz="1600" dirty="0">
                <a:latin typeface="Arial" panose="020B0604020202020204" pitchFamily="34" charset="0"/>
                <a:ea typeface="맑은 고딕"/>
              </a:rPr>
              <a:t>CL &gt; CA → 유동성 압박 가능</a:t>
            </a:r>
          </a:p>
          <a:p>
            <a:pPr marL="285750" lvl="0" indent="-285750" eaLnBrk="0" fontAlgn="base" hangingPunct="0">
              <a:lnSpc>
                <a:spcPts val="2400"/>
              </a:lnSpc>
              <a:spcBef>
                <a:spcPct val="0"/>
              </a:spcBef>
              <a:spcAft>
                <a:spcPct val="0"/>
              </a:spcAft>
              <a:buFont typeface="Arial" panose="020B0604020202020204" pitchFamily="34" charset="0"/>
              <a:buChar char="•"/>
            </a:pPr>
            <a:r>
              <a:rPr lang="ko-KR" altLang="en-US" sz="1600" dirty="0">
                <a:latin typeface="Arial" panose="020B0604020202020204" pitchFamily="34" charset="0"/>
                <a:ea typeface="맑은 고딕"/>
              </a:rPr>
              <a:t>일부 사업 모델에서는 효율적일 수 있음</a:t>
            </a:r>
          </a:p>
          <a:p>
            <a:pPr marL="285750" lvl="0" indent="-285750" eaLnBrk="0" fontAlgn="base" hangingPunct="0">
              <a:lnSpc>
                <a:spcPts val="2400"/>
              </a:lnSpc>
              <a:spcBef>
                <a:spcPct val="0"/>
              </a:spcBef>
              <a:spcAft>
                <a:spcPct val="0"/>
              </a:spcAft>
              <a:buFont typeface="Arial" panose="020B0604020202020204" pitchFamily="34" charset="0"/>
              <a:buChar char="•"/>
            </a:pPr>
            <a:r>
              <a:rPr lang="ko-KR" altLang="en-US" sz="1600" i="1" dirty="0">
                <a:latin typeface="Arial" panose="020B0604020202020204" pitchFamily="34" charset="0"/>
                <a:ea typeface="맑은 고딕"/>
              </a:rPr>
              <a:t>Example: Walmart는 공급업체 자본으로 영업을 조달함</a:t>
            </a:r>
          </a:p>
          <a:p>
            <a:pPr>
              <a:spcAft>
                <a:spcPts val="400"/>
              </a:spcAft>
              <a:buSzPct val="100000"/>
            </a:pPr>
            <a:endParaRPr lang="en-US" sz="1100" dirty="0"/>
          </a:p>
        </p:txBody>
      </p:sp>
    </p:spTree>
    <p:extLst>
      <p:ext uri="{BB962C8B-B14F-4D97-AF65-F5344CB8AC3E}">
        <p14:creationId xmlns:p14="http://schemas.microsoft.com/office/powerpoint/2010/main" val="99513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301D-08C7-16D5-A77F-FB56A107C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1DBC4-D332-40A4-3926-9632CF703FAC}"/>
              </a:ext>
            </a:extLst>
          </p:cNvPr>
          <p:cNvSpPr>
            <a:spLocks noGrp="1"/>
          </p:cNvSpPr>
          <p:nvPr>
            <p:ph type="title"/>
          </p:nvPr>
        </p:nvSpPr>
        <p:spPr>
          <a:xfrm>
            <a:off x="0" y="2857500"/>
            <a:ext cx="12191999" cy="1143000"/>
          </a:xfrm>
        </p:spPr>
        <p:txBody>
          <a:bodyPr>
            <a:normAutofit/>
          </a:bodyPr>
          <a:lstStyle/>
          <a:p>
            <a:r>
              <a:rPr lang="en-US" dirty="0">
                <a:latin typeface="Arial" panose="020B0604020202020204" pitchFamily="34" charset="0"/>
                <a:cs typeface="Arial" panose="020B0604020202020204" pitchFamily="34" charset="0"/>
              </a:rPr>
              <a:t>Limitations of Ratio Analysis</a:t>
            </a:r>
          </a:p>
        </p:txBody>
      </p:sp>
    </p:spTree>
    <p:extLst>
      <p:ext uri="{BB962C8B-B14F-4D97-AF65-F5344CB8AC3E}">
        <p14:creationId xmlns:p14="http://schemas.microsoft.com/office/powerpoint/2010/main" val="389634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CC26C-E144-F367-7E43-DFD7B22AB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D1024-50F5-BCCB-E16A-BC8A0180B5B9}"/>
              </a:ext>
            </a:extLst>
          </p:cNvPr>
          <p:cNvSpPr>
            <a:spLocks noGrp="1"/>
          </p:cNvSpPr>
          <p:nvPr>
            <p:ph type="title"/>
          </p:nvPr>
        </p:nvSpPr>
        <p:spPr/>
        <p:txBody>
          <a:bodyPr>
            <a:normAutofit/>
          </a:bodyPr>
          <a:lstStyle/>
          <a:p>
            <a:r>
              <a:rPr lang="en-US" dirty="0"/>
              <a:t>The Blind Spot 1: GAAP - Measurability</a:t>
            </a:r>
          </a:p>
        </p:txBody>
      </p:sp>
      <p:sp>
        <p:nvSpPr>
          <p:cNvPr id="3" name="Shape 4">
            <a:extLst>
              <a:ext uri="{FF2B5EF4-FFF2-40B4-BE49-F238E27FC236}">
                <a16:creationId xmlns:a16="http://schemas.microsoft.com/office/drawing/2014/main" id="{028BB3BA-27E7-4192-3237-23F1EEDD4DA9}"/>
              </a:ext>
            </a:extLst>
          </p:cNvPr>
          <p:cNvSpPr/>
          <p:nvPr/>
        </p:nvSpPr>
        <p:spPr>
          <a:xfrm>
            <a:off x="893880" y="1631636"/>
            <a:ext cx="5403226" cy="2977375"/>
          </a:xfrm>
          <a:prstGeom prst="rect">
            <a:avLst/>
          </a:prstGeom>
          <a:solidFill>
            <a:srgbClr val="EFF6FF"/>
          </a:solidFill>
          <a:ln w="19050">
            <a:solidFill>
              <a:srgbClr val="0070C0"/>
            </a:solidFill>
            <a:prstDash val="solid"/>
          </a:ln>
        </p:spPr>
        <p:txBody>
          <a:bodyPr/>
          <a:lstStyle/>
          <a:p>
            <a:endParaRPr lang="en-US"/>
          </a:p>
        </p:txBody>
      </p:sp>
      <p:sp>
        <p:nvSpPr>
          <p:cNvPr id="6" name="Text 6">
            <a:extLst>
              <a:ext uri="{FF2B5EF4-FFF2-40B4-BE49-F238E27FC236}">
                <a16:creationId xmlns:a16="http://schemas.microsoft.com/office/drawing/2014/main" id="{52AD96CF-E19B-C62A-285E-272095277565}"/>
              </a:ext>
            </a:extLst>
          </p:cNvPr>
          <p:cNvSpPr/>
          <p:nvPr/>
        </p:nvSpPr>
        <p:spPr>
          <a:xfrm>
            <a:off x="1031313" y="1712393"/>
            <a:ext cx="5124170" cy="676057"/>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0070C0"/>
                </a:solidFill>
                <a:latin typeface="Arial" pitchFamily="34" charset="0"/>
                <a:ea typeface="Arial" pitchFamily="34" charset="-122"/>
                <a:cs typeface="Arial" pitchFamily="34" charset="-120"/>
              </a:rPr>
              <a:t>Measurability</a:t>
            </a:r>
            <a:endParaRPr lang="en-US" sz="1200" dirty="0">
              <a:solidFill>
                <a:srgbClr val="0070C0"/>
              </a:solidFill>
            </a:endParaRPr>
          </a:p>
        </p:txBody>
      </p:sp>
      <p:sp>
        <p:nvSpPr>
          <p:cNvPr id="7" name="Text 7">
            <a:extLst>
              <a:ext uri="{FF2B5EF4-FFF2-40B4-BE49-F238E27FC236}">
                <a16:creationId xmlns:a16="http://schemas.microsoft.com/office/drawing/2014/main" id="{9333CD6A-FABF-B23D-7989-4DBED66E33AA}"/>
              </a:ext>
            </a:extLst>
          </p:cNvPr>
          <p:cNvSpPr/>
          <p:nvPr/>
        </p:nvSpPr>
        <p:spPr>
          <a:xfrm>
            <a:off x="1058472" y="2066203"/>
            <a:ext cx="5124169" cy="2542808"/>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defTabSz="1219170">
              <a:lnSpc>
                <a:spcPts val="2500"/>
              </a:lnSpc>
              <a:spcAft>
                <a:spcPts val="533"/>
              </a:spcAft>
              <a:buSzPct val="100000"/>
              <a:buFontTx/>
              <a:buChar char="•"/>
            </a:pPr>
            <a:r>
              <a:rPr lang="ko-KR" sz="1600" dirty="0">
                <a:latin typeface="Arial" pitchFamily="34" charset="0"/>
                <a:ea typeface="맑은 고딕" pitchFamily="34" charset="-122"/>
                <a:cs typeface="Arial" pitchFamily="34" charset="-120"/>
              </a:rPr>
              <a:t>재무제표에는 신뢰성 있게 측정 가능한 항목만 포함됨</a:t>
            </a:r>
            <a:endParaRPr lang="en-US" sz="1600" b="1" dirty="0"/>
          </a:p>
          <a:p>
            <a:pPr marL="457189" indent="-457189" defTabSz="1219170">
              <a:lnSpc>
                <a:spcPts val="2500"/>
              </a:lnSpc>
              <a:spcAft>
                <a:spcPts val="533"/>
              </a:spcAft>
              <a:buSzPct val="100000"/>
              <a:buFontTx/>
              <a:buChar char="•"/>
            </a:pPr>
            <a:r>
              <a:rPr lang="ko-KR" sz="1600" b="1" dirty="0">
                <a:latin typeface="Arial" pitchFamily="34" charset="0"/>
                <a:ea typeface="맑은 고딕" pitchFamily="34" charset="-122"/>
                <a:cs typeface="Arial" pitchFamily="34" charset="-120"/>
              </a:rPr>
              <a:t>브랜드 평판, 임직원 전문성처럼 무형이지만 가치 있는 자산</a:t>
            </a:r>
            <a:r>
              <a:rPr lang="ko-KR" sz="1600" dirty="0">
                <a:latin typeface="Arial" pitchFamily="34" charset="0"/>
                <a:ea typeface="맑은 고딕" pitchFamily="34" charset="-122"/>
                <a:cs typeface="Arial" pitchFamily="34" charset="-120"/>
              </a:rPr>
              <a:t>은 종종 </a:t>
            </a:r>
            <a:r>
              <a:rPr lang="ko-KR" sz="1600" b="1" dirty="0">
                <a:latin typeface="Arial" pitchFamily="34" charset="0"/>
                <a:ea typeface="맑은 고딕" pitchFamily="34" charset="-122"/>
                <a:cs typeface="Arial" pitchFamily="34" charset="-120"/>
              </a:rPr>
              <a:t>제외</a:t>
            </a:r>
            <a:r>
              <a:rPr lang="ko-KR" sz="1600" dirty="0">
                <a:latin typeface="Arial" pitchFamily="34" charset="0"/>
                <a:ea typeface="맑은 고딕" pitchFamily="34" charset="-122"/>
                <a:cs typeface="Arial" pitchFamily="34" charset="-120"/>
              </a:rPr>
              <a:t>되며, 그 결과 </a:t>
            </a:r>
            <a:r>
              <a:rPr lang="ko-KR" sz="1600" dirty="0">
                <a:latin typeface="Arial" pitchFamily="34" charset="0"/>
                <a:ea typeface="맑은 고딕"/>
                <a:cs typeface="Arial" pitchFamily="34" charset="-120"/>
              </a:rPr>
              <a:t>balance sheet상 자산이 과소계상될 수 있음</a:t>
            </a:r>
          </a:p>
          <a:p>
            <a:pPr marL="457189" indent="-457189" defTabSz="1219170">
              <a:lnSpc>
                <a:spcPts val="2500"/>
              </a:lnSpc>
              <a:spcAft>
                <a:spcPts val="533"/>
              </a:spcAft>
              <a:buSzPct val="100000"/>
              <a:buFontTx/>
              <a:buChar char="•"/>
            </a:pPr>
            <a:r>
              <a:rPr lang="en-US" sz="1600" dirty="0">
                <a:latin typeface="Arial" pitchFamily="34" charset="0"/>
                <a:cs typeface="Arial" pitchFamily="34" charset="-120"/>
              </a:rPr>
              <a:t>Therefore</a:t>
            </a:r>
            <a:r>
              <a:rPr lang="ko-KR" sz="1600" b="1" dirty="0">
                <a:latin typeface="Arial" pitchFamily="34" charset="0"/>
                <a:ea typeface="맑은 고딕"/>
                <a:cs typeface="Arial" pitchFamily="34" charset="-120"/>
              </a:rPr>
              <a:t>따라서 ROA가 실제보다 높게 나타날 수 있음</a:t>
            </a:r>
            <a:endParaRPr lang="en-US" sz="1600" b="1" dirty="0"/>
          </a:p>
        </p:txBody>
      </p:sp>
      <p:pic>
        <p:nvPicPr>
          <p:cNvPr id="12" name="Picture 11">
            <a:extLst>
              <a:ext uri="{FF2B5EF4-FFF2-40B4-BE49-F238E27FC236}">
                <a16:creationId xmlns:a16="http://schemas.microsoft.com/office/drawing/2014/main" id="{88CAEEF6-A001-EB19-C83C-59BDBE20CA9A}"/>
              </a:ext>
            </a:extLst>
          </p:cNvPr>
          <p:cNvPicPr>
            <a:picLocks noChangeAspect="1"/>
          </p:cNvPicPr>
          <p:nvPr/>
        </p:nvPicPr>
        <p:blipFill>
          <a:blip r:embed="rId3"/>
          <a:stretch>
            <a:fillRect/>
          </a:stretch>
        </p:blipFill>
        <p:spPr>
          <a:xfrm>
            <a:off x="6542206" y="1503329"/>
            <a:ext cx="5145836" cy="4869189"/>
          </a:xfrm>
          <a:prstGeom prst="rect">
            <a:avLst/>
          </a:prstGeom>
        </p:spPr>
      </p:pic>
      <p:sp>
        <p:nvSpPr>
          <p:cNvPr id="13" name="Shape 8">
            <a:extLst>
              <a:ext uri="{FF2B5EF4-FFF2-40B4-BE49-F238E27FC236}">
                <a16:creationId xmlns:a16="http://schemas.microsoft.com/office/drawing/2014/main" id="{C42B44E6-AFFB-8A5E-A5DA-6D6576E00E1C}"/>
              </a:ext>
            </a:extLst>
          </p:cNvPr>
          <p:cNvSpPr/>
          <p:nvPr/>
        </p:nvSpPr>
        <p:spPr>
          <a:xfrm>
            <a:off x="884826" y="4884192"/>
            <a:ext cx="5412280" cy="1547431"/>
          </a:xfrm>
          <a:prstGeom prst="rect">
            <a:avLst/>
          </a:prstGeom>
          <a:solidFill>
            <a:srgbClr val="E5FCED"/>
          </a:solidFill>
          <a:ln w="19050">
            <a:solidFill>
              <a:srgbClr val="16A34A"/>
            </a:solidFill>
            <a:prstDash val="solid"/>
          </a:ln>
        </p:spPr>
        <p:txBody>
          <a:bodyPr/>
          <a:lstStyle/>
          <a:p>
            <a:endParaRPr lang="en-US"/>
          </a:p>
        </p:txBody>
      </p:sp>
      <p:sp>
        <p:nvSpPr>
          <p:cNvPr id="15" name="Text 10">
            <a:extLst>
              <a:ext uri="{FF2B5EF4-FFF2-40B4-BE49-F238E27FC236}">
                <a16:creationId xmlns:a16="http://schemas.microsoft.com/office/drawing/2014/main" id="{F9382A6D-6636-E92C-D0A8-D45170878D3B}"/>
              </a:ext>
            </a:extLst>
          </p:cNvPr>
          <p:cNvSpPr/>
          <p:nvPr/>
        </p:nvSpPr>
        <p:spPr>
          <a:xfrm>
            <a:off x="967941" y="4962492"/>
            <a:ext cx="5235792" cy="455155"/>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B050"/>
                </a:solidFill>
                <a:latin typeface="Arial" pitchFamily="34" charset="0"/>
                <a:cs typeface="Arial" pitchFamily="34" charset="-120"/>
              </a:rPr>
              <a:t>Non-Capitalized Costs</a:t>
            </a:r>
          </a:p>
        </p:txBody>
      </p:sp>
      <p:sp>
        <p:nvSpPr>
          <p:cNvPr id="18" name="Text 11">
            <a:extLst>
              <a:ext uri="{FF2B5EF4-FFF2-40B4-BE49-F238E27FC236}">
                <a16:creationId xmlns:a16="http://schemas.microsoft.com/office/drawing/2014/main" id="{BEB55CD5-69D9-46D6-7FF0-32AA84A5D7C2}"/>
              </a:ext>
            </a:extLst>
          </p:cNvPr>
          <p:cNvSpPr/>
          <p:nvPr/>
        </p:nvSpPr>
        <p:spPr>
          <a:xfrm>
            <a:off x="1049418" y="5282532"/>
            <a:ext cx="5206378" cy="767261"/>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400"/>
              </a:spcAft>
              <a:buSzPct val="100000"/>
              <a:buChar char="•"/>
            </a:pPr>
            <a:r>
              <a:rPr lang="ko-KR" sz="1600" dirty="0">
                <a:latin typeface="Arial" pitchFamily="34" charset="0"/>
                <a:ea typeface="맑은 고딕" pitchFamily="34" charset="-122"/>
                <a:cs typeface="Arial" pitchFamily="34" charset="-120"/>
              </a:rPr>
              <a:t>장기적 가치를 더하는 많은 지출(R&amp;D, 광고)이 자본화되지 않고 비용으로 처리됨</a:t>
            </a:r>
            <a:endParaRPr lang="en-US" sz="1600" dirty="0"/>
          </a:p>
          <a:p>
            <a:pPr marL="342900" indent="-342900">
              <a:spcAft>
                <a:spcPts val="400"/>
              </a:spcAft>
              <a:buSzPct val="100000"/>
              <a:buChar char="•"/>
            </a:pPr>
            <a:r>
              <a:rPr lang="ko-KR" sz="1600" dirty="0">
                <a:latin typeface="Arial" pitchFamily="34" charset="0"/>
                <a:ea typeface="맑은 고딕" pitchFamily="34" charset="-122"/>
                <a:cs typeface="Arial" pitchFamily="34" charset="-120"/>
              </a:rPr>
              <a:t>Balance sheet상 자산이 과소계상되는 결과를 낳음</a:t>
            </a:r>
            <a:endParaRPr lang="en-US" sz="1600" dirty="0"/>
          </a:p>
          <a:p>
            <a:pPr marL="342900" indent="-342900">
              <a:lnSpc>
                <a:spcPts val="2400"/>
              </a:lnSpc>
              <a:spcAft>
                <a:spcPts val="400"/>
              </a:spcAft>
              <a:buSzPct val="100000"/>
              <a:buChar char="•"/>
            </a:pPr>
            <a:endParaRPr lang="en-US" sz="1600" dirty="0"/>
          </a:p>
        </p:txBody>
      </p:sp>
    </p:spTree>
    <p:extLst>
      <p:ext uri="{BB962C8B-B14F-4D97-AF65-F5344CB8AC3E}">
        <p14:creationId xmlns:p14="http://schemas.microsoft.com/office/powerpoint/2010/main" val="2978131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8D95-4399-ED0F-D344-935E0AD8D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B62DA-9315-07C5-832F-4E2B28A4995B}"/>
              </a:ext>
            </a:extLst>
          </p:cNvPr>
          <p:cNvSpPr>
            <a:spLocks noGrp="1"/>
          </p:cNvSpPr>
          <p:nvPr>
            <p:ph type="title"/>
          </p:nvPr>
        </p:nvSpPr>
        <p:spPr/>
        <p:txBody>
          <a:bodyPr>
            <a:normAutofit fontScale="90000"/>
          </a:bodyPr>
          <a:lstStyle/>
          <a:p>
            <a:r>
              <a:rPr lang="en-US" dirty="0"/>
              <a:t>The Blind Spot 2: Historical Cost vs. Market Reality</a:t>
            </a:r>
          </a:p>
        </p:txBody>
      </p:sp>
      <p:sp>
        <p:nvSpPr>
          <p:cNvPr id="8" name="Shape 12">
            <a:extLst>
              <a:ext uri="{FF2B5EF4-FFF2-40B4-BE49-F238E27FC236}">
                <a16:creationId xmlns:a16="http://schemas.microsoft.com/office/drawing/2014/main" id="{A8C817B4-E35E-C9E1-6E8C-87674AFC0897}"/>
              </a:ext>
            </a:extLst>
          </p:cNvPr>
          <p:cNvSpPr/>
          <p:nvPr/>
        </p:nvSpPr>
        <p:spPr>
          <a:xfrm>
            <a:off x="609600" y="1535002"/>
            <a:ext cx="5202122" cy="4728603"/>
          </a:xfrm>
          <a:prstGeom prst="rect">
            <a:avLst/>
          </a:prstGeom>
          <a:solidFill>
            <a:srgbClr val="EDE9FE"/>
          </a:solidFill>
          <a:ln w="19050">
            <a:solidFill>
              <a:srgbClr val="7030A0"/>
            </a:solidFill>
            <a:prstDash val="solid"/>
          </a:ln>
        </p:spPr>
        <p:txBody>
          <a:bodyPr/>
          <a:lstStyle/>
          <a:p>
            <a:endParaRPr lang="en-US"/>
          </a:p>
        </p:txBody>
      </p:sp>
      <p:sp>
        <p:nvSpPr>
          <p:cNvPr id="9" name="Text 14">
            <a:extLst>
              <a:ext uri="{FF2B5EF4-FFF2-40B4-BE49-F238E27FC236}">
                <a16:creationId xmlns:a16="http://schemas.microsoft.com/office/drawing/2014/main" id="{B7184D06-9177-D25B-84AE-A41A7E46C4D3}"/>
              </a:ext>
            </a:extLst>
          </p:cNvPr>
          <p:cNvSpPr/>
          <p:nvPr/>
        </p:nvSpPr>
        <p:spPr>
          <a:xfrm>
            <a:off x="801351" y="1791417"/>
            <a:ext cx="5010372" cy="124060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7030A0"/>
                </a:solidFill>
                <a:latin typeface="Arial" pitchFamily="34" charset="0"/>
                <a:ea typeface="Arial" pitchFamily="34" charset="-122"/>
                <a:cs typeface="Arial" pitchFamily="34" charset="-120"/>
              </a:rPr>
              <a:t>The Rule:</a:t>
            </a:r>
          </a:p>
          <a:p>
            <a:r>
              <a:rPr lang="ko-KR" altLang="en-US" dirty="0">
                <a:latin typeface="Arial" panose="020B0604020202020204" pitchFamily="34" charset="0"/>
                <a:ea typeface="맑은 고딕"/>
              </a:rPr>
              <a:t>자산은 최초 취득원가로 기록됨</a:t>
            </a:r>
          </a:p>
          <a:p>
            <a:endParaRPr lang="en-US" dirty="0">
              <a:solidFill>
                <a:srgbClr val="7030A0"/>
              </a:solidFill>
              <a:latin typeface="Arial" panose="020B0604020202020204" pitchFamily="34" charset="0"/>
            </a:endParaRPr>
          </a:p>
          <a:p>
            <a:r>
              <a:rPr lang="en-US" b="1" dirty="0">
                <a:solidFill>
                  <a:srgbClr val="7030A0"/>
                </a:solidFill>
                <a:latin typeface="Arial" pitchFamily="34" charset="0"/>
                <a:ea typeface="Arial" pitchFamily="34" charset="-122"/>
                <a:cs typeface="Arial" pitchFamily="34" charset="-120"/>
              </a:rPr>
              <a:t>The Distortion:</a:t>
            </a:r>
          </a:p>
          <a:p>
            <a:r>
              <a:rPr lang="ko-KR" altLang="en-US" dirty="0">
                <a:latin typeface="Arial" panose="020B0604020202020204" pitchFamily="34" charset="0"/>
                <a:ea typeface="맑은 고딕"/>
              </a:rPr>
              <a:t>이 원가에 기초한 비율은 현재 시장가치를 반영하지 못함. 특히 부동산처럼 장기 보유한 자산에서 그러함.</a:t>
            </a:r>
          </a:p>
          <a:p>
            <a:endParaRPr lang="en-US" altLang="en-US" dirty="0">
              <a:latin typeface="Arial" panose="020B0604020202020204" pitchFamily="34" charset="0"/>
            </a:endParaRPr>
          </a:p>
          <a:p>
            <a:r>
              <a:rPr lang="en-US" b="1" dirty="0">
                <a:solidFill>
                  <a:srgbClr val="7030A0"/>
                </a:solidFill>
                <a:latin typeface="Arial" pitchFamily="34" charset="0"/>
                <a:ea typeface="Arial" pitchFamily="34" charset="-122"/>
                <a:cs typeface="Arial" pitchFamily="34" charset="-120"/>
              </a:rPr>
              <a:t>The Result:</a:t>
            </a:r>
          </a:p>
          <a:p>
            <a:r>
              <a:rPr lang="ko-KR" altLang="en-US" dirty="0">
                <a:latin typeface="Arial" panose="020B0604020202020204" pitchFamily="34" charset="0"/>
                <a:ea typeface="맑은 고딕"/>
              </a:rPr>
              <a:t>재무비율이 성과가 아니라 회계 규칙 때문에 달라질 수 있음.</a:t>
            </a:r>
          </a:p>
          <a:p>
            <a:endParaRPr lang="en-US" altLang="en-US" dirty="0">
              <a:latin typeface="Arial" panose="020B0604020202020204" pitchFamily="34" charset="0"/>
            </a:endParaRPr>
          </a:p>
          <a:p>
            <a:r>
              <a:rPr lang="en-US" b="1" dirty="0">
                <a:solidFill>
                  <a:srgbClr val="7030A0"/>
                </a:solidFill>
                <a:latin typeface="Arial" pitchFamily="34" charset="0"/>
                <a:ea typeface="Arial" pitchFamily="34" charset="-122"/>
                <a:cs typeface="Arial" pitchFamily="34" charset="-120"/>
              </a:rPr>
              <a:t>An Example:</a:t>
            </a:r>
          </a:p>
          <a:p>
            <a:r>
              <a:rPr lang="ko-KR" altLang="en-US" dirty="0">
                <a:latin typeface="Arial" panose="020B0604020202020204" pitchFamily="34" charset="0"/>
                <a:ea typeface="맑은 고딕"/>
              </a:rPr>
              <a:t>20년 전 $1 million에 취득한 토지가 오늘날 시장가치로는 $10 million임.</a:t>
            </a:r>
          </a:p>
          <a:p>
            <a:endParaRPr lang="en-US" altLang="en-US" dirty="0">
              <a:latin typeface="Arial" panose="020B0604020202020204" pitchFamily="34" charset="0"/>
            </a:endParaRPr>
          </a:p>
        </p:txBody>
      </p:sp>
      <p:pic>
        <p:nvPicPr>
          <p:cNvPr id="4" name="Picture 3">
            <a:extLst>
              <a:ext uri="{FF2B5EF4-FFF2-40B4-BE49-F238E27FC236}">
                <a16:creationId xmlns:a16="http://schemas.microsoft.com/office/drawing/2014/main" id="{4D0A66C5-A8B3-E04A-60AF-4E84F78115A4}"/>
              </a:ext>
            </a:extLst>
          </p:cNvPr>
          <p:cNvPicPr>
            <a:picLocks noChangeAspect="1"/>
          </p:cNvPicPr>
          <p:nvPr/>
        </p:nvPicPr>
        <p:blipFill>
          <a:blip r:embed="rId3"/>
          <a:stretch>
            <a:fillRect/>
          </a:stretch>
        </p:blipFill>
        <p:spPr>
          <a:xfrm>
            <a:off x="6003473" y="1535001"/>
            <a:ext cx="5391808" cy="4728603"/>
          </a:xfrm>
          <a:prstGeom prst="rect">
            <a:avLst/>
          </a:prstGeom>
        </p:spPr>
      </p:pic>
    </p:spTree>
    <p:extLst>
      <p:ext uri="{BB962C8B-B14F-4D97-AF65-F5344CB8AC3E}">
        <p14:creationId xmlns:p14="http://schemas.microsoft.com/office/powerpoint/2010/main" val="307316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BC214-9691-4F0A-F892-C928A838D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C4D13-DB4E-A28D-0DFD-D762849C6725}"/>
              </a:ext>
            </a:extLst>
          </p:cNvPr>
          <p:cNvSpPr>
            <a:spLocks noGrp="1"/>
          </p:cNvSpPr>
          <p:nvPr>
            <p:ph type="title"/>
          </p:nvPr>
        </p:nvSpPr>
        <p:spPr/>
        <p:txBody>
          <a:bodyPr>
            <a:normAutofit fontScale="90000"/>
          </a:bodyPr>
          <a:lstStyle/>
          <a:p>
            <a:r>
              <a:rPr lang="en-US" dirty="0"/>
              <a:t>Structural Distortions: The Comparability Problem</a:t>
            </a:r>
          </a:p>
        </p:txBody>
      </p:sp>
      <p:sp>
        <p:nvSpPr>
          <p:cNvPr id="8" name="Shape 12">
            <a:extLst>
              <a:ext uri="{FF2B5EF4-FFF2-40B4-BE49-F238E27FC236}">
                <a16:creationId xmlns:a16="http://schemas.microsoft.com/office/drawing/2014/main" id="{AF95701B-DC22-3AE4-93B3-E9DA3916366C}"/>
              </a:ext>
            </a:extLst>
          </p:cNvPr>
          <p:cNvSpPr/>
          <p:nvPr/>
        </p:nvSpPr>
        <p:spPr>
          <a:xfrm>
            <a:off x="609600" y="1318427"/>
            <a:ext cx="10853928" cy="3831081"/>
          </a:xfrm>
          <a:prstGeom prst="rect">
            <a:avLst/>
          </a:prstGeom>
          <a:solidFill>
            <a:srgbClr val="FFF7ED"/>
          </a:solidFill>
          <a:ln w="19050">
            <a:solidFill>
              <a:schemeClr val="accent6">
                <a:lumMod val="75000"/>
              </a:schemeClr>
            </a:solidFill>
            <a:prstDash val="solid"/>
          </a:ln>
        </p:spPr>
        <p:txBody>
          <a:bodyPr/>
          <a:lstStyle/>
          <a:p>
            <a:endParaRPr lang="en-US"/>
          </a:p>
        </p:txBody>
      </p:sp>
      <p:sp>
        <p:nvSpPr>
          <p:cNvPr id="9" name="Text 14">
            <a:extLst>
              <a:ext uri="{FF2B5EF4-FFF2-40B4-BE49-F238E27FC236}">
                <a16:creationId xmlns:a16="http://schemas.microsoft.com/office/drawing/2014/main" id="{22609AF6-2CCD-B21C-D378-C40344B9C0C1}"/>
              </a:ext>
            </a:extLst>
          </p:cNvPr>
          <p:cNvSpPr/>
          <p:nvPr/>
        </p:nvSpPr>
        <p:spPr>
          <a:xfrm>
            <a:off x="801351" y="1574841"/>
            <a:ext cx="10543032" cy="3418258"/>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97316"/>
                </a:solidFill>
                <a:latin typeface="Arial" panose="020B0604020202020204" pitchFamily="34" charset="0"/>
                <a:ea typeface="Calibri" pitchFamily="34" charset="-122"/>
                <a:cs typeface="Arial" panose="020B0604020202020204" pitchFamily="34" charset="0"/>
              </a:rPr>
              <a:t>Company Changes</a:t>
            </a:r>
          </a:p>
          <a:p>
            <a:pPr marL="285750" indent="-285750">
              <a:lnSpc>
                <a:spcPts val="2500"/>
              </a:lnSpc>
              <a:buFont typeface="Arial" panose="020B0604020202020204" pitchFamily="34" charset="0"/>
              <a:buChar char="•"/>
            </a:pPr>
            <a:r>
              <a:rPr lang="ko-KR" dirty="0">
                <a:latin typeface="Arial" panose="020B0604020202020204" pitchFamily="34" charset="0"/>
                <a:ea typeface="맑은 고딕"/>
              </a:rPr>
              <a:t>M&amp;A와 사업 매각은 전년 대비 비교를 더욱 어렵게 만듦</a:t>
            </a:r>
            <a:endParaRPr lang="en-US" dirty="0">
              <a:solidFill>
                <a:srgbClr val="7030A0"/>
              </a:solidFill>
              <a:latin typeface="Arial" panose="020B0604020202020204" pitchFamily="34" charset="0"/>
            </a:endParaRPr>
          </a:p>
          <a:p>
            <a:r>
              <a:rPr lang="en-US" b="1" dirty="0">
                <a:solidFill>
                  <a:srgbClr val="F97316"/>
                </a:solidFill>
                <a:latin typeface="Arial" panose="020B0604020202020204" pitchFamily="34" charset="0"/>
                <a:ea typeface="Calibri" pitchFamily="34" charset="-122"/>
                <a:cs typeface="Arial" panose="020B0604020202020204" pitchFamily="34" charset="0"/>
              </a:rPr>
              <a:t>Conglomerate Effects</a:t>
            </a:r>
          </a:p>
          <a:p>
            <a:pPr marL="285750" indent="-285750">
              <a:lnSpc>
                <a:spcPts val="2500"/>
              </a:lnSpc>
              <a:buFont typeface="Arial" panose="020B0604020202020204" pitchFamily="34" charset="0"/>
              <a:buChar char="•"/>
            </a:pPr>
            <a:r>
              <a:rPr lang="ko-KR" altLang="en-US" dirty="0">
                <a:latin typeface="Arial" panose="020B0604020202020204" pitchFamily="34" charset="0"/>
                <a:ea typeface="맑은 고딕"/>
              </a:rPr>
              <a:t>대기업은 여러 산업에 걸쳐 사업을 운영함.</a:t>
            </a:r>
          </a:p>
          <a:p>
            <a:pPr marL="285750" indent="-285750">
              <a:lnSpc>
                <a:spcPts val="2500"/>
              </a:lnSpc>
              <a:buFont typeface="Arial" panose="020B0604020202020204" pitchFamily="34" charset="0"/>
              <a:buChar char="•"/>
            </a:pPr>
            <a:r>
              <a:rPr lang="ko-KR" altLang="en-US" dirty="0">
                <a:latin typeface="Arial" panose="020B0604020202020204" pitchFamily="34" charset="0"/>
                <a:ea typeface="맑은 고딕"/>
              </a:rPr>
              <a:t>연결재무제표는 개별 부문의 고유한 위험과 성과를 가림</a:t>
            </a:r>
          </a:p>
          <a:p>
            <a:r>
              <a:rPr lang="en-US" b="1" dirty="0">
                <a:solidFill>
                  <a:srgbClr val="F97316"/>
                </a:solidFill>
                <a:latin typeface="Arial" panose="020B0604020202020204" pitchFamily="34" charset="0"/>
                <a:ea typeface="Calibri" pitchFamily="34" charset="-122"/>
                <a:cs typeface="Arial" panose="020B0604020202020204" pitchFamily="34" charset="0"/>
              </a:rPr>
              <a:t>Timing Factors</a:t>
            </a:r>
          </a:p>
          <a:p>
            <a:pPr marL="285750" indent="-285750">
              <a:lnSpc>
                <a:spcPts val="2500"/>
              </a:lnSpc>
              <a:buFont typeface="Arial" panose="020B0604020202020204" pitchFamily="34" charset="0"/>
              <a:buChar char="•"/>
            </a:pPr>
            <a:r>
              <a:rPr lang="ko-KR" altLang="en-US" dirty="0">
                <a:latin typeface="Arial" panose="020B0604020202020204" pitchFamily="34" charset="0"/>
                <a:ea typeface="맑은 고딕"/>
              </a:rPr>
              <a:t>계절성과 사업 수명주기</a:t>
            </a:r>
          </a:p>
          <a:p>
            <a:pPr marL="285750" indent="-285750">
              <a:lnSpc>
                <a:spcPts val="2500"/>
              </a:lnSpc>
              <a:buFont typeface="Arial" panose="020B0604020202020204" pitchFamily="34" charset="0"/>
              <a:buChar char="•"/>
            </a:pPr>
            <a:r>
              <a:rPr lang="ko-KR" altLang="en-US" dirty="0">
                <a:latin typeface="Arial" panose="020B0604020202020204" pitchFamily="34" charset="0"/>
                <a:ea typeface="맑은 고딕"/>
              </a:rPr>
              <a:t>스타트업의 비율 vs. 성숙한 "cash cow"의 비율</a:t>
            </a:r>
          </a:p>
          <a:p>
            <a:pPr>
              <a:lnSpc>
                <a:spcPts val="2500"/>
              </a:lnSpc>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 name="Shape 12">
            <a:extLst>
              <a:ext uri="{FF2B5EF4-FFF2-40B4-BE49-F238E27FC236}">
                <a16:creationId xmlns:a16="http://schemas.microsoft.com/office/drawing/2014/main" id="{B7425752-08E7-0191-D5CC-CDF0A39CC903}"/>
              </a:ext>
            </a:extLst>
          </p:cNvPr>
          <p:cNvSpPr/>
          <p:nvPr/>
        </p:nvSpPr>
        <p:spPr>
          <a:xfrm>
            <a:off x="609600" y="5423289"/>
            <a:ext cx="10852286" cy="1219200"/>
          </a:xfrm>
          <a:prstGeom prst="rect">
            <a:avLst/>
          </a:prstGeom>
          <a:solidFill>
            <a:srgbClr val="F5F0E6"/>
          </a:solidFill>
          <a:ln w="12700">
            <a:solidFill>
              <a:srgbClr val="A08060"/>
            </a:solidFill>
            <a:prstDash val="solid"/>
          </a:ln>
        </p:spPr>
        <p:txBody>
          <a:bodyPr/>
          <a:lstStyle/>
          <a:p>
            <a:pPr lvl="0" defTabSz="914400" eaLnBrk="0" fontAlgn="base" hangingPunct="0">
              <a:spcBef>
                <a:spcPct val="0"/>
              </a:spcBef>
              <a:spcAft>
                <a:spcPct val="0"/>
              </a:spcAft>
              <a:buFontTx/>
              <a:buChar char="•"/>
            </a:pPr>
            <a:endParaRPr lang="en-US" altLang="en-US" dirty="0">
              <a:latin typeface="Arial" panose="020B0604020202020204" pitchFamily="34" charset="0"/>
            </a:endParaRPr>
          </a:p>
        </p:txBody>
      </p:sp>
      <p:sp>
        <p:nvSpPr>
          <p:cNvPr id="18" name="Text 14">
            <a:extLst>
              <a:ext uri="{FF2B5EF4-FFF2-40B4-BE49-F238E27FC236}">
                <a16:creationId xmlns:a16="http://schemas.microsoft.com/office/drawing/2014/main" id="{A728888C-5DD9-9E11-9FF3-BFFF3F8D8059}"/>
              </a:ext>
            </a:extLst>
          </p:cNvPr>
          <p:cNvSpPr/>
          <p:nvPr/>
        </p:nvSpPr>
        <p:spPr>
          <a:xfrm>
            <a:off x="781732" y="5520825"/>
            <a:ext cx="10544188" cy="1219200"/>
          </a:xfrm>
          <a:prstGeom prst="rect">
            <a:avLst/>
          </a:prstGeom>
          <a:noFill/>
          <a:ln/>
        </p:spPr>
        <p:txBody>
          <a:bodyPr wrap="square" lIns="0" tIns="0" rIns="0" bIns="0" rtlCol="0" anchor="t"/>
          <a:lstStyle/>
          <a:p>
            <a:pPr defTabSz="1219170"/>
            <a:r>
              <a:rPr lang="en-US" b="1" dirty="0">
                <a:solidFill>
                  <a:srgbClr val="5C4033"/>
                </a:solidFill>
                <a:latin typeface="Arial" pitchFamily="34" charset="0"/>
                <a:ea typeface="Arial" pitchFamily="34" charset="-122"/>
                <a:cs typeface="Arial" pitchFamily="34" charset="-120"/>
              </a:rPr>
              <a:t>Example</a:t>
            </a:r>
          </a:p>
          <a:p>
            <a:pPr marL="285750" lvl="0" indent="-285750" defTabSz="914400" eaLnBrk="0" fontAlgn="base" hangingPunct="0">
              <a:spcBef>
                <a:spcPct val="0"/>
              </a:spcBef>
              <a:spcAft>
                <a:spcPct val="0"/>
              </a:spcAft>
              <a:buFont typeface="Arial" panose="020B0604020202020204" pitchFamily="34" charset="0"/>
              <a:buChar char="•"/>
            </a:pPr>
            <a:r>
              <a:rPr lang="ko-KR" altLang="en-US" sz="1600" dirty="0">
                <a:latin typeface="Arial" panose="020B0604020202020204" pitchFamily="34" charset="0"/>
                <a:ea typeface="맑은 고딕"/>
              </a:rPr>
              <a:t>Amazon은 e-commerce, AWS, 광고, 엔터테인먼트에 걸쳐 있음.</a:t>
            </a:r>
          </a:p>
          <a:p>
            <a:pPr marL="285750" lvl="0" indent="-285750" defTabSz="914400" eaLnBrk="0" fontAlgn="base" hangingPunct="0">
              <a:spcBef>
                <a:spcPct val="0"/>
              </a:spcBef>
              <a:spcAft>
                <a:spcPct val="0"/>
              </a:spcAft>
              <a:buFont typeface="Arial" panose="020B0604020202020204" pitchFamily="34" charset="0"/>
              <a:buChar char="•"/>
            </a:pPr>
            <a:r>
              <a:rPr lang="ko-KR" altLang="en-US" sz="1600" dirty="0">
                <a:latin typeface="Arial" panose="020B0604020202020204" pitchFamily="34" charset="0"/>
                <a:ea typeface="맑은 고딕"/>
              </a:rPr>
              <a:t>연결 비율은 마진이 크게 다른 사업들을 뒤섞음.</a:t>
            </a:r>
          </a:p>
          <a:p>
            <a:pPr marL="285750" lvl="0" indent="-285750" defTabSz="914400" eaLnBrk="0" fontAlgn="base" hangingPunct="0">
              <a:spcBef>
                <a:spcPct val="0"/>
              </a:spcBef>
              <a:spcAft>
                <a:spcPct val="0"/>
              </a:spcAft>
              <a:buFont typeface="Arial" panose="020B0604020202020204" pitchFamily="34" charset="0"/>
              <a:buChar char="•"/>
            </a:pPr>
            <a:r>
              <a:rPr lang="ko-KR" altLang="en-US" sz="1600" dirty="0">
                <a:latin typeface="Arial" panose="020B0604020202020204" pitchFamily="34" charset="0"/>
                <a:ea typeface="맑은 고딕"/>
              </a:rPr>
              <a:t>부문별(segment) 분석이 필수적임.</a:t>
            </a:r>
          </a:p>
          <a:p>
            <a:pPr defTabSz="1219170"/>
            <a:endParaRPr lang="en-US" sz="1600" dirty="0">
              <a:solidFill>
                <a:prstClr val="black"/>
              </a:solidFill>
              <a:latin typeface="Calibri" panose="020F0502020204030204"/>
            </a:endParaRPr>
          </a:p>
        </p:txBody>
      </p:sp>
      <p:sp>
        <p:nvSpPr>
          <p:cNvPr id="19" name="Text 15">
            <a:extLst>
              <a:ext uri="{FF2B5EF4-FFF2-40B4-BE49-F238E27FC236}">
                <a16:creationId xmlns:a16="http://schemas.microsoft.com/office/drawing/2014/main" id="{27F9A0FB-1E2E-EDCC-DDC8-71CDDE85E949}"/>
              </a:ext>
            </a:extLst>
          </p:cNvPr>
          <p:cNvSpPr/>
          <p:nvPr/>
        </p:nvSpPr>
        <p:spPr>
          <a:xfrm>
            <a:off x="781732" y="5886585"/>
            <a:ext cx="10484951" cy="658368"/>
          </a:xfrm>
          <a:prstGeom prst="rect">
            <a:avLst/>
          </a:prstGeom>
          <a:noFill/>
          <a:ln/>
        </p:spPr>
        <p:txBody>
          <a:bodyPr wrap="square" lIns="0" tIns="0" rIns="0" bIns="0" rtlCol="0" anchor="t"/>
          <a:lstStyle/>
          <a:p>
            <a:pPr defTabSz="1219170">
              <a:spcAft>
                <a:spcPts val="533"/>
              </a:spcAft>
            </a:pPr>
            <a:endParaRPr lang="en-US" sz="1600" dirty="0">
              <a:latin typeface="Calibri" panose="020F0502020204030204"/>
            </a:endParaRPr>
          </a:p>
        </p:txBody>
      </p:sp>
    </p:spTree>
    <p:extLst>
      <p:ext uri="{BB962C8B-B14F-4D97-AF65-F5344CB8AC3E}">
        <p14:creationId xmlns:p14="http://schemas.microsoft.com/office/powerpoint/2010/main" val="992273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6549-53A4-A8C1-A16E-9EF7D7B5F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5B08D-40E6-EA13-4613-EA10219565A3}"/>
              </a:ext>
            </a:extLst>
          </p:cNvPr>
          <p:cNvSpPr>
            <a:spLocks noGrp="1"/>
          </p:cNvSpPr>
          <p:nvPr>
            <p:ph type="title"/>
          </p:nvPr>
        </p:nvSpPr>
        <p:spPr/>
        <p:txBody>
          <a:bodyPr>
            <a:normAutofit/>
          </a:bodyPr>
          <a:lstStyle/>
          <a:p>
            <a:r>
              <a:rPr lang="en-US" dirty="0"/>
              <a:t>Ratios Are a Means to an End</a:t>
            </a:r>
          </a:p>
        </p:txBody>
      </p:sp>
      <p:sp>
        <p:nvSpPr>
          <p:cNvPr id="3" name="Text 4">
            <a:extLst>
              <a:ext uri="{FF2B5EF4-FFF2-40B4-BE49-F238E27FC236}">
                <a16:creationId xmlns:a16="http://schemas.microsoft.com/office/drawing/2014/main" id="{ABF4DB1A-3CC2-1314-5C1C-EC7AD2F1BD73}"/>
              </a:ext>
            </a:extLst>
          </p:cNvPr>
          <p:cNvSpPr/>
          <p:nvPr/>
        </p:nvSpPr>
        <p:spPr>
          <a:xfrm>
            <a:off x="729690" y="1528199"/>
            <a:ext cx="10650323" cy="1470645"/>
          </a:xfrm>
          <a:prstGeom prst="roundRect">
            <a:avLst>
              <a:gd name="adj" fmla="val 0"/>
            </a:avLst>
          </a:prstGeom>
          <a:solidFill>
            <a:srgbClr val="EFF6FF"/>
          </a:solidFill>
          <a:ln w="19050">
            <a:solidFill>
              <a:srgbClr val="3B82F6"/>
            </a:solidFill>
          </a:ln>
        </p:spPr>
        <p:txBody>
          <a:bodyPr wrap="square" rtlCol="0" anchor="ctr"/>
          <a:lstStyle/>
          <a:p>
            <a:endParaRPr lang="en-US" sz="2400" dirty="0"/>
          </a:p>
        </p:txBody>
      </p:sp>
      <p:sp>
        <p:nvSpPr>
          <p:cNvPr id="4" name="Text 6">
            <a:extLst>
              <a:ext uri="{FF2B5EF4-FFF2-40B4-BE49-F238E27FC236}">
                <a16:creationId xmlns:a16="http://schemas.microsoft.com/office/drawing/2014/main" id="{93620168-B222-23A9-1300-F887B0B5258D}"/>
              </a:ext>
            </a:extLst>
          </p:cNvPr>
          <p:cNvSpPr/>
          <p:nvPr/>
        </p:nvSpPr>
        <p:spPr>
          <a:xfrm>
            <a:off x="992452" y="1666279"/>
            <a:ext cx="9921144" cy="1292313"/>
          </a:xfrm>
          <a:prstGeom prst="rect">
            <a:avLst/>
          </a:prstGeom>
          <a:noFill/>
          <a:ln/>
        </p:spPr>
        <p:txBody>
          <a:bodyPr wrap="square" lIns="0" tIns="0" rIns="0" bIns="0" rtlCol="0" anchor="t"/>
          <a:lstStyle/>
          <a:p>
            <a:pPr>
              <a:lnSpc>
                <a:spcPts val="2240"/>
              </a:lnSpc>
              <a:spcAft>
                <a:spcPts val="800"/>
              </a:spcAft>
            </a:pPr>
            <a:r>
              <a:rPr lang="en-US" sz="2000" b="1" dirty="0">
                <a:solidFill>
                  <a:srgbClr val="1E3A8A"/>
                </a:solidFill>
                <a:latin typeface="Arial" pitchFamily="34" charset="0"/>
                <a:ea typeface="Arial" pitchFamily="34" charset="-122"/>
                <a:cs typeface="Arial" pitchFamily="34" charset="-120"/>
              </a:rPr>
              <a:t>Core Principle</a:t>
            </a:r>
          </a:p>
          <a:p>
            <a:pPr marL="342900" lvl="0" indent="-342900" defTabSz="914400" eaLnBrk="0" fontAlgn="base" hangingPunct="0">
              <a:spcBef>
                <a:spcPct val="0"/>
              </a:spcBef>
              <a:spcAft>
                <a:spcPct val="0"/>
              </a:spcAft>
              <a:buFont typeface="Arial" panose="020B0604020202020204" pitchFamily="34" charset="0"/>
              <a:buChar char="•"/>
            </a:pPr>
            <a:r>
              <a:rPr lang="ko-KR" altLang="en-US" dirty="0">
                <a:latin typeface="Arial" panose="020B0604020202020204" pitchFamily="34" charset="0"/>
                <a:ea typeface="맑은 고딕"/>
              </a:rPr>
              <a:t>비율은 복잡한 영업활동을 하나의 숫자로 압축함.</a:t>
            </a:r>
          </a:p>
          <a:p>
            <a:pPr marL="342900" lvl="0" indent="-342900" defTabSz="914400" eaLnBrk="0" fontAlgn="base" hangingPunct="0">
              <a:spcBef>
                <a:spcPct val="0"/>
              </a:spcBef>
              <a:spcAft>
                <a:spcPct val="0"/>
              </a:spcAft>
              <a:buFont typeface="Arial" panose="020B0604020202020204" pitchFamily="34" charset="0"/>
              <a:buChar char="•"/>
            </a:pPr>
            <a:r>
              <a:rPr lang="ko-KR" altLang="en-US" dirty="0">
                <a:latin typeface="Arial" panose="020B0604020202020204" pitchFamily="34" charset="0"/>
                <a:ea typeface="맑은 고딕"/>
              </a:rPr>
              <a:t>비율은 정성적 요인(경영진, 혁신, 전략)을 놓침.</a:t>
            </a:r>
          </a:p>
          <a:p>
            <a:pPr marL="342900" lvl="0" indent="-342900" defTabSz="914400" eaLnBrk="0" fontAlgn="base" hangingPunct="0">
              <a:spcBef>
                <a:spcPct val="0"/>
              </a:spcBef>
              <a:spcAft>
                <a:spcPct val="0"/>
              </a:spcAft>
              <a:buFont typeface="Arial" panose="020B0604020202020204" pitchFamily="34" charset="0"/>
              <a:buChar char="•"/>
            </a:pPr>
            <a:r>
              <a:rPr lang="ko-KR" altLang="en-US" dirty="0">
                <a:latin typeface="Arial" panose="020B0604020202020204" pitchFamily="34" charset="0"/>
                <a:ea typeface="맑은 고딕"/>
              </a:rPr>
              <a:t>효과적인 분석은 비율을 넘어 전반적 성과와 방향을 봄.</a:t>
            </a:r>
          </a:p>
          <a:p>
            <a:pPr marL="342900" indent="-342900">
              <a:lnSpc>
                <a:spcPts val="2240"/>
              </a:lnSpc>
              <a:spcAft>
                <a:spcPts val="800"/>
              </a:spcAft>
              <a:buFont typeface="Arial" panose="020B0604020202020204" pitchFamily="34" charset="0"/>
              <a:buChar char="•"/>
            </a:pPr>
            <a:endParaRPr lang="en-US" dirty="0">
              <a:solidFill>
                <a:srgbClr val="1E3A8A"/>
              </a:solidFill>
              <a:latin typeface="Arial" pitchFamily="34" charset="0"/>
              <a:ea typeface="Arial" pitchFamily="34" charset="-122"/>
              <a:cs typeface="Arial" pitchFamily="34" charset="-120"/>
            </a:endParaRPr>
          </a:p>
          <a:p>
            <a:pPr>
              <a:lnSpc>
                <a:spcPts val="2240"/>
              </a:lnSpc>
              <a:spcAft>
                <a:spcPts val="800"/>
              </a:spcAft>
            </a:pPr>
            <a:endParaRPr lang="en-US" sz="2000" dirty="0">
              <a:solidFill>
                <a:srgbClr val="135BD6"/>
              </a:solidFill>
              <a:latin typeface="Arial" pitchFamily="34" charset="0"/>
              <a:ea typeface="Arial" pitchFamily="34" charset="-122"/>
              <a:cs typeface="Arial" pitchFamily="34" charset="-120"/>
            </a:endParaRPr>
          </a:p>
        </p:txBody>
      </p:sp>
      <p:sp>
        <p:nvSpPr>
          <p:cNvPr id="6" name="Shape 16">
            <a:extLst>
              <a:ext uri="{FF2B5EF4-FFF2-40B4-BE49-F238E27FC236}">
                <a16:creationId xmlns:a16="http://schemas.microsoft.com/office/drawing/2014/main" id="{58C84141-CCBF-9226-15D2-97BD9EF82B97}"/>
              </a:ext>
            </a:extLst>
          </p:cNvPr>
          <p:cNvSpPr/>
          <p:nvPr/>
        </p:nvSpPr>
        <p:spPr>
          <a:xfrm>
            <a:off x="729690" y="5668565"/>
            <a:ext cx="10650324" cy="886969"/>
          </a:xfrm>
          <a:prstGeom prst="rect">
            <a:avLst/>
          </a:prstGeom>
          <a:solidFill>
            <a:srgbClr val="F5F0E6"/>
          </a:solidFill>
          <a:ln w="19050">
            <a:solidFill>
              <a:srgbClr val="A08060"/>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8" name="Text 18">
            <a:extLst>
              <a:ext uri="{FF2B5EF4-FFF2-40B4-BE49-F238E27FC236}">
                <a16:creationId xmlns:a16="http://schemas.microsoft.com/office/drawing/2014/main" id="{40F40717-6E1D-731D-EDE7-01530A953348}"/>
              </a:ext>
            </a:extLst>
          </p:cNvPr>
          <p:cNvSpPr/>
          <p:nvPr/>
        </p:nvSpPr>
        <p:spPr>
          <a:xfrm>
            <a:off x="960196" y="5741718"/>
            <a:ext cx="10124306" cy="320040"/>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dirty="0">
                <a:solidFill>
                  <a:srgbClr val="5C4033"/>
                </a:solidFill>
                <a:latin typeface="Arial" panose="020B0604020202020204" pitchFamily="34" charset="0"/>
                <a:cs typeface="Arial" panose="020B0604020202020204" pitchFamily="34" charset="0"/>
              </a:rPr>
              <a:t>Best Practice</a:t>
            </a:r>
            <a:endParaRPr lang="en-US" dirty="0">
              <a:latin typeface="Arial" panose="020B0604020202020204" pitchFamily="34" charset="0"/>
              <a:cs typeface="Arial" panose="020B0604020202020204" pitchFamily="34" charset="0"/>
            </a:endParaRPr>
          </a:p>
        </p:txBody>
      </p:sp>
      <p:sp>
        <p:nvSpPr>
          <p:cNvPr id="9" name="Text 19">
            <a:extLst>
              <a:ext uri="{FF2B5EF4-FFF2-40B4-BE49-F238E27FC236}">
                <a16:creationId xmlns:a16="http://schemas.microsoft.com/office/drawing/2014/main" id="{99643F18-090B-897F-07BB-8CEF28B6413D}"/>
              </a:ext>
            </a:extLst>
          </p:cNvPr>
          <p:cNvSpPr/>
          <p:nvPr/>
        </p:nvSpPr>
        <p:spPr>
          <a:xfrm>
            <a:off x="964772" y="6061758"/>
            <a:ext cx="10067429" cy="493776"/>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400"/>
              </a:spcAft>
              <a:buFont typeface="Arial" panose="020B0604020202020204" pitchFamily="34" charset="0"/>
              <a:buChar char="•"/>
            </a:pPr>
            <a:r>
              <a:rPr lang="ko-KR" dirty="0">
                <a:latin typeface="Arial" pitchFamily="34" charset="0"/>
                <a:ea typeface="맑은 고딕" pitchFamily="34" charset="-122"/>
                <a:cs typeface="Arial" pitchFamily="34" charset="-120"/>
              </a:rPr>
              <a:t>비율은 심층 분석의 출발점으로 사용할 것 — 최종 답이 아님.</a:t>
            </a:r>
            <a:endParaRPr lang="en-US" dirty="0"/>
          </a:p>
        </p:txBody>
      </p:sp>
      <p:sp>
        <p:nvSpPr>
          <p:cNvPr id="10" name="Shape 9">
            <a:extLst>
              <a:ext uri="{FF2B5EF4-FFF2-40B4-BE49-F238E27FC236}">
                <a16:creationId xmlns:a16="http://schemas.microsoft.com/office/drawing/2014/main" id="{97F00290-16E1-1DFA-C46F-4988065B3B1D}"/>
              </a:ext>
            </a:extLst>
          </p:cNvPr>
          <p:cNvSpPr/>
          <p:nvPr/>
        </p:nvSpPr>
        <p:spPr>
          <a:xfrm>
            <a:off x="729690" y="3173456"/>
            <a:ext cx="5366310" cy="2305090"/>
          </a:xfrm>
          <a:prstGeom prst="rect">
            <a:avLst/>
          </a:prstGeom>
          <a:solidFill>
            <a:srgbClr val="F0FDF4"/>
          </a:solidFill>
          <a:ln w="19050">
            <a:solidFill>
              <a:srgbClr val="16A34A"/>
            </a:solidFill>
            <a:prstDash val="solid"/>
          </a:ln>
        </p:spPr>
        <p:txBody>
          <a:bodyPr/>
          <a:lstStyle/>
          <a:p>
            <a:endParaRPr lang="en-US">
              <a:latin typeface="Arial" panose="020B0604020202020204" pitchFamily="34" charset="0"/>
              <a:cs typeface="Arial" panose="020B0604020202020204" pitchFamily="34" charset="0"/>
            </a:endParaRPr>
          </a:p>
        </p:txBody>
      </p:sp>
      <p:sp>
        <p:nvSpPr>
          <p:cNvPr id="11" name="Text 10">
            <a:extLst>
              <a:ext uri="{FF2B5EF4-FFF2-40B4-BE49-F238E27FC236}">
                <a16:creationId xmlns:a16="http://schemas.microsoft.com/office/drawing/2014/main" id="{288E79E4-4BFE-4BE2-BC33-2E59A13B2E17}"/>
              </a:ext>
            </a:extLst>
          </p:cNvPr>
          <p:cNvSpPr/>
          <p:nvPr/>
        </p:nvSpPr>
        <p:spPr>
          <a:xfrm>
            <a:off x="771576" y="3152221"/>
            <a:ext cx="5135935" cy="590772"/>
          </a:xfrm>
          <a:prstGeom prst="rect">
            <a:avLst/>
          </a:prstGeom>
          <a:noFill/>
          <a:ln/>
        </p:spPr>
        <p:txBody>
          <a:bodyPr wrap="square" rtlCol="0" anchor="ctr"/>
          <a:lstStyle/>
          <a:p>
            <a:pPr marL="0" indent="0">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  What Ratios CAN tell You</a:t>
            </a:r>
            <a:endParaRPr lang="en-US" sz="1400" dirty="0">
              <a:latin typeface="Arial" panose="020B0604020202020204" pitchFamily="34" charset="0"/>
              <a:cs typeface="Arial" panose="020B0604020202020204" pitchFamily="34" charset="0"/>
            </a:endParaRPr>
          </a:p>
        </p:txBody>
      </p:sp>
      <p:sp>
        <p:nvSpPr>
          <p:cNvPr id="14" name="Text 11">
            <a:extLst>
              <a:ext uri="{FF2B5EF4-FFF2-40B4-BE49-F238E27FC236}">
                <a16:creationId xmlns:a16="http://schemas.microsoft.com/office/drawing/2014/main" id="{645E37DB-D31B-3F09-6DB0-C5207859F8DF}"/>
              </a:ext>
            </a:extLst>
          </p:cNvPr>
          <p:cNvSpPr/>
          <p:nvPr/>
        </p:nvSpPr>
        <p:spPr>
          <a:xfrm>
            <a:off x="768147" y="3815873"/>
            <a:ext cx="5279030" cy="1345480"/>
          </a:xfrm>
          <a:prstGeom prst="rect">
            <a:avLst/>
          </a:prstGeom>
          <a:noFill/>
          <a:ln/>
        </p:spPr>
        <p:txBody>
          <a:bodyPr wrap="square" rtlCol="0" anchor="ctr"/>
          <a:lstStyle/>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기간에 걸친 재무 성과의 추세</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동종업계 대비 상대적 위치</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잠재적 우려 영역 (유동성, 레버리지, 수익성)</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투자 분석을 위한 빠른 스크리닝</a:t>
            </a:r>
            <a:endParaRPr lang="en-US" sz="1600" dirty="0">
              <a:latin typeface="Arial" panose="020B0604020202020204" pitchFamily="34" charset="0"/>
              <a:cs typeface="Arial" panose="020B0604020202020204" pitchFamily="34" charset="0"/>
            </a:endParaRPr>
          </a:p>
        </p:txBody>
      </p:sp>
      <p:sp>
        <p:nvSpPr>
          <p:cNvPr id="15" name="Shape 12">
            <a:extLst>
              <a:ext uri="{FF2B5EF4-FFF2-40B4-BE49-F238E27FC236}">
                <a16:creationId xmlns:a16="http://schemas.microsoft.com/office/drawing/2014/main" id="{13E5C570-7BF3-0109-7064-8A226C75EF63}"/>
              </a:ext>
            </a:extLst>
          </p:cNvPr>
          <p:cNvSpPr/>
          <p:nvPr/>
        </p:nvSpPr>
        <p:spPr>
          <a:xfrm>
            <a:off x="6137886" y="3173456"/>
            <a:ext cx="5242128" cy="2305090"/>
          </a:xfrm>
          <a:prstGeom prst="rect">
            <a:avLst/>
          </a:prstGeom>
          <a:solidFill>
            <a:srgbClr val="FFF7ED"/>
          </a:solidFill>
          <a:ln w="19050">
            <a:solidFill>
              <a:srgbClr val="F97316"/>
            </a:solidFill>
            <a:prstDash val="solid"/>
          </a:ln>
        </p:spPr>
        <p:txBody>
          <a:bodyPr/>
          <a:lstStyle/>
          <a:p>
            <a:endParaRPr lang="en-US">
              <a:latin typeface="Arial" panose="020B0604020202020204" pitchFamily="34" charset="0"/>
              <a:cs typeface="Arial" panose="020B0604020202020204" pitchFamily="34" charset="0"/>
            </a:endParaRPr>
          </a:p>
        </p:txBody>
      </p:sp>
      <p:sp>
        <p:nvSpPr>
          <p:cNvPr id="16" name="Text 13">
            <a:extLst>
              <a:ext uri="{FF2B5EF4-FFF2-40B4-BE49-F238E27FC236}">
                <a16:creationId xmlns:a16="http://schemas.microsoft.com/office/drawing/2014/main" id="{5A32BEAB-C277-4D0A-6ED3-0BFC8561BF82}"/>
              </a:ext>
            </a:extLst>
          </p:cNvPr>
          <p:cNvSpPr/>
          <p:nvPr/>
        </p:nvSpPr>
        <p:spPr>
          <a:xfrm>
            <a:off x="6096000" y="3181247"/>
            <a:ext cx="4888293" cy="514724"/>
          </a:xfrm>
          <a:prstGeom prst="rect">
            <a:avLst/>
          </a:prstGeom>
          <a:noFill/>
          <a:ln/>
        </p:spPr>
        <p:txBody>
          <a:bodyPr wrap="square" rtlCol="0" anchor="ctr"/>
          <a:lstStyle/>
          <a:p>
            <a:pPr marL="0" indent="0">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  What Ratios CANNOT Tell You</a:t>
            </a:r>
            <a:endParaRPr lang="en-US" sz="2000" dirty="0">
              <a:latin typeface="Arial" panose="020B0604020202020204" pitchFamily="34" charset="0"/>
              <a:cs typeface="Arial" panose="020B0604020202020204" pitchFamily="34" charset="0"/>
            </a:endParaRPr>
          </a:p>
        </p:txBody>
      </p:sp>
      <p:sp>
        <p:nvSpPr>
          <p:cNvPr id="17" name="Text 14">
            <a:extLst>
              <a:ext uri="{FF2B5EF4-FFF2-40B4-BE49-F238E27FC236}">
                <a16:creationId xmlns:a16="http://schemas.microsoft.com/office/drawing/2014/main" id="{7B43AA93-A434-D9ED-0C3C-F3919EDE4C56}"/>
              </a:ext>
            </a:extLst>
          </p:cNvPr>
          <p:cNvSpPr/>
          <p:nvPr/>
        </p:nvSpPr>
        <p:spPr>
          <a:xfrm>
            <a:off x="6181725" y="3896880"/>
            <a:ext cx="5242128" cy="1264473"/>
          </a:xfrm>
          <a:prstGeom prst="rect">
            <a:avLst/>
          </a:prstGeom>
          <a:noFill/>
          <a:ln/>
        </p:spPr>
        <p:txBody>
          <a:bodyPr wrap="square" rtlCol="0" anchor="ctr"/>
          <a:lstStyle/>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경영진의 역량과 기업 지배구조</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전략적 방향과 경쟁우위</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혁신 파이프라인과 브랜드 가치</a:t>
            </a:r>
            <a:endParaRPr lang="en-US" dirty="0">
              <a:latin typeface="Arial" panose="020B0604020202020204" pitchFamily="34" charset="0"/>
              <a:cs typeface="Arial" panose="020B0604020202020204" pitchFamily="34" charset="0"/>
            </a:endParaRPr>
          </a:p>
          <a:p>
            <a:pPr marL="342900" indent="-342900">
              <a:spcAft>
                <a:spcPts val="400"/>
              </a:spcAft>
              <a:buSzPct val="100000"/>
              <a:buChar char="•"/>
            </a:pPr>
            <a:r>
              <a:rPr lang="ko-KR" dirty="0">
                <a:latin typeface="Arial" panose="020B0604020202020204" pitchFamily="34" charset="0"/>
                <a:ea typeface="맑은 고딕" pitchFamily="34" charset="-122"/>
                <a:cs typeface="Arial" panose="020B0604020202020204" pitchFamily="34" charset="0"/>
              </a:rPr>
              <a:t>고객 만족과 임직원 사기</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94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Enlightened Analyst: Synthesis</a:t>
            </a:r>
          </a:p>
        </p:txBody>
      </p:sp>
      <p:sp>
        <p:nvSpPr>
          <p:cNvPr id="535" name="Card 536"/>
          <p:cNvSpPr/>
          <p:nvPr/>
        </p:nvSpPr>
        <p:spPr>
          <a:xfrm>
            <a:off x="786384" y="1444752"/>
            <a:ext cx="10177272" cy="1051560"/>
          </a:xfrm>
          <a:prstGeom prst="rect">
            <a:avLst/>
          </a:prstGeom>
          <a:solidFill>
            <a:srgbClr val="1E3A5F"/>
          </a:solidFill>
        </p:spPr>
        <p:txBody>
          <a:bodyPr/>
          <a:lstStyle/>
          <a:p>
            <a:endParaRPr lang="en-US"/>
          </a:p>
        </p:txBody>
      </p:sp>
      <p:sp>
        <p:nvSpPr>
          <p:cNvPr id="537" name="Text 538"/>
          <p:cNvSpPr txBox="1"/>
          <p:nvPr/>
        </p:nvSpPr>
        <p:spPr>
          <a:xfrm>
            <a:off x="1060704" y="1444752"/>
            <a:ext cx="9628632" cy="1051560"/>
          </a:xfrm>
          <a:prstGeom prst="rect">
            <a:avLst/>
          </a:prstGeom>
          <a:noFill/>
        </p:spPr>
        <p:txBody>
          <a:bodyPr wrap="square" rtlCol="0" anchor="ctr"/>
          <a:lstStyle/>
          <a:p>
            <a:pPr marL="0" indent="0" algn="ctr">
              <a:buNone/>
            </a:pPr>
            <a:r>
              <a:rPr lang="ko-KR" sz="2000" b="1" dirty="0">
                <a:solidFill>
                  <a:srgbClr val="FFFFFF"/>
                </a:solidFill>
                <a:latin typeface="Arial" panose="020B0604020202020204" pitchFamily="34" charset="0"/>
                <a:ea typeface="맑은 고딕" pitchFamily="34" charset="-122"/>
                <a:cs typeface="Arial" panose="020B0604020202020204" pitchFamily="34" charset="0"/>
              </a:rPr>
              <a:t>성공적인 분석은 비율 너머를 보고 기업의 진정한 자금조달 구조와 전략적 방향을 이해할 것을 요구함.</a:t>
            </a:r>
          </a:p>
        </p:txBody>
      </p:sp>
      <p:sp>
        <p:nvSpPr>
          <p:cNvPr id="539" name="Card 540"/>
          <p:cNvSpPr/>
          <p:nvPr/>
        </p:nvSpPr>
        <p:spPr>
          <a:xfrm>
            <a:off x="786384" y="2724912"/>
            <a:ext cx="3221736" cy="2035624"/>
          </a:xfrm>
          <a:prstGeom prst="rect">
            <a:avLst/>
          </a:prstGeom>
          <a:solidFill>
            <a:srgbClr val="EFF6FF"/>
          </a:solidFill>
          <a:ln w="25400">
            <a:solidFill>
              <a:srgbClr val="3B82F6"/>
            </a:solidFill>
            <a:prstDash val="solid"/>
          </a:ln>
        </p:spPr>
        <p:txBody>
          <a:bodyPr/>
          <a:lstStyle/>
          <a:p>
            <a:endParaRPr lang="en-US" sz="2400"/>
          </a:p>
        </p:txBody>
      </p:sp>
      <p:sp>
        <p:nvSpPr>
          <p:cNvPr id="541" name="Card 542"/>
          <p:cNvSpPr/>
          <p:nvPr/>
        </p:nvSpPr>
        <p:spPr>
          <a:xfrm>
            <a:off x="813816" y="2752625"/>
            <a:ext cx="3166872" cy="591859"/>
          </a:xfrm>
          <a:prstGeom prst="rect">
            <a:avLst/>
          </a:prstGeom>
          <a:solidFill>
            <a:srgbClr val="3B82F6"/>
          </a:solidFill>
        </p:spPr>
        <p:txBody>
          <a:bodyPr/>
          <a:lstStyle/>
          <a:p>
            <a:endParaRPr lang="en-US" sz="2400"/>
          </a:p>
        </p:txBody>
      </p:sp>
      <p:sp>
        <p:nvSpPr>
          <p:cNvPr id="543" name="Text 544"/>
          <p:cNvSpPr txBox="1"/>
          <p:nvPr/>
        </p:nvSpPr>
        <p:spPr>
          <a:xfrm>
            <a:off x="813816" y="2752625"/>
            <a:ext cx="3166872" cy="591859"/>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Data has Structural Limits</a:t>
            </a:r>
          </a:p>
        </p:txBody>
      </p:sp>
      <p:sp>
        <p:nvSpPr>
          <p:cNvPr id="545" name="Text 546"/>
          <p:cNvSpPr txBox="1"/>
          <p:nvPr/>
        </p:nvSpPr>
        <p:spPr>
          <a:xfrm>
            <a:off x="950976" y="3457185"/>
            <a:ext cx="2892552" cy="1161949"/>
          </a:xfrm>
          <a:prstGeom prst="rect">
            <a:avLst/>
          </a:prstGeom>
          <a:noFill/>
        </p:spPr>
        <p:txBody>
          <a:bodyPr wrap="square" rtlCol="0" anchor="t"/>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GAAP은 무형자산을 제외하고 가치를 왜곡함.</a:t>
            </a:r>
          </a:p>
        </p:txBody>
      </p:sp>
      <p:sp>
        <p:nvSpPr>
          <p:cNvPr id="547" name="Card 548"/>
          <p:cNvSpPr/>
          <p:nvPr/>
        </p:nvSpPr>
        <p:spPr>
          <a:xfrm>
            <a:off x="4264152" y="2724912"/>
            <a:ext cx="3221736" cy="2035624"/>
          </a:xfrm>
          <a:prstGeom prst="rect">
            <a:avLst/>
          </a:prstGeom>
          <a:solidFill>
            <a:srgbClr val="F0FDF4"/>
          </a:solidFill>
          <a:ln w="25400">
            <a:solidFill>
              <a:srgbClr val="16A34A"/>
            </a:solidFill>
            <a:prstDash val="solid"/>
          </a:ln>
        </p:spPr>
        <p:txBody>
          <a:bodyPr/>
          <a:lstStyle/>
          <a:p>
            <a:endParaRPr lang="en-US" sz="2400"/>
          </a:p>
        </p:txBody>
      </p:sp>
      <p:sp>
        <p:nvSpPr>
          <p:cNvPr id="549" name="Card 550"/>
          <p:cNvSpPr/>
          <p:nvPr/>
        </p:nvSpPr>
        <p:spPr>
          <a:xfrm>
            <a:off x="4291584" y="2752625"/>
            <a:ext cx="3166872" cy="591859"/>
          </a:xfrm>
          <a:prstGeom prst="rect">
            <a:avLst/>
          </a:prstGeom>
          <a:solidFill>
            <a:srgbClr val="16A34A"/>
          </a:solidFill>
        </p:spPr>
        <p:txBody>
          <a:bodyPr/>
          <a:lstStyle/>
          <a:p>
            <a:endParaRPr lang="en-US" sz="2400"/>
          </a:p>
        </p:txBody>
      </p:sp>
      <p:sp>
        <p:nvSpPr>
          <p:cNvPr id="551" name="Text 552"/>
          <p:cNvSpPr txBox="1"/>
          <p:nvPr/>
        </p:nvSpPr>
        <p:spPr>
          <a:xfrm>
            <a:off x="4291584" y="2752625"/>
            <a:ext cx="3166872" cy="591859"/>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Working Capital is a Funding Requirement</a:t>
            </a:r>
          </a:p>
        </p:txBody>
      </p:sp>
      <p:sp>
        <p:nvSpPr>
          <p:cNvPr id="553" name="Text 554"/>
          <p:cNvSpPr txBox="1"/>
          <p:nvPr/>
        </p:nvSpPr>
        <p:spPr>
          <a:xfrm>
            <a:off x="4428744" y="3457185"/>
            <a:ext cx="2892552" cy="1161949"/>
          </a:xfrm>
          <a:prstGeom prst="rect">
            <a:avLst/>
          </a:prstGeom>
          <a:noFill/>
        </p:spPr>
        <p:txBody>
          <a:bodyPr wrap="square" rtlCol="0" anchor="t"/>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단순한 유동성 점검이 아님.</a:t>
            </a:r>
          </a:p>
        </p:txBody>
      </p:sp>
      <p:sp>
        <p:nvSpPr>
          <p:cNvPr id="555" name="Card 556"/>
          <p:cNvSpPr/>
          <p:nvPr/>
        </p:nvSpPr>
        <p:spPr>
          <a:xfrm>
            <a:off x="7741920" y="2724912"/>
            <a:ext cx="3221736" cy="2035624"/>
          </a:xfrm>
          <a:prstGeom prst="rect">
            <a:avLst/>
          </a:prstGeom>
          <a:solidFill>
            <a:srgbClr val="FFF7ED"/>
          </a:solidFill>
          <a:ln w="25400">
            <a:solidFill>
              <a:srgbClr val="F97316"/>
            </a:solidFill>
            <a:prstDash val="solid"/>
          </a:ln>
        </p:spPr>
        <p:txBody>
          <a:bodyPr/>
          <a:lstStyle/>
          <a:p>
            <a:endParaRPr lang="en-US" sz="2400"/>
          </a:p>
        </p:txBody>
      </p:sp>
      <p:sp>
        <p:nvSpPr>
          <p:cNvPr id="557" name="Card 558"/>
          <p:cNvSpPr/>
          <p:nvPr/>
        </p:nvSpPr>
        <p:spPr>
          <a:xfrm>
            <a:off x="7769352" y="2752625"/>
            <a:ext cx="3166872" cy="591859"/>
          </a:xfrm>
          <a:prstGeom prst="rect">
            <a:avLst/>
          </a:prstGeom>
          <a:solidFill>
            <a:srgbClr val="F97316"/>
          </a:solidFill>
        </p:spPr>
        <p:txBody>
          <a:bodyPr/>
          <a:lstStyle/>
          <a:p>
            <a:endParaRPr lang="en-US" sz="2400"/>
          </a:p>
        </p:txBody>
      </p:sp>
      <p:sp>
        <p:nvSpPr>
          <p:cNvPr id="559" name="Text 560"/>
          <p:cNvSpPr txBox="1"/>
          <p:nvPr/>
        </p:nvSpPr>
        <p:spPr>
          <a:xfrm>
            <a:off x="7769352" y="2752625"/>
            <a:ext cx="3166872" cy="591859"/>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Ratios are a Means to an End</a:t>
            </a:r>
          </a:p>
        </p:txBody>
      </p:sp>
      <p:sp>
        <p:nvSpPr>
          <p:cNvPr id="561" name="Text 562"/>
          <p:cNvSpPr txBox="1"/>
          <p:nvPr/>
        </p:nvSpPr>
        <p:spPr>
          <a:xfrm>
            <a:off x="7906512" y="3457185"/>
            <a:ext cx="2892552" cy="1161949"/>
          </a:xfrm>
          <a:prstGeom prst="rect">
            <a:avLst/>
          </a:prstGeom>
          <a:noFill/>
        </p:spPr>
        <p:txBody>
          <a:bodyPr wrap="square" rtlCol="0" anchor="t"/>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경영진, 혁신, 전략은 담아내지 못함.</a:t>
            </a:r>
          </a:p>
        </p:txBody>
      </p:sp>
      <p:sp>
        <p:nvSpPr>
          <p:cNvPr id="563" name="Card 564"/>
          <p:cNvSpPr/>
          <p:nvPr/>
        </p:nvSpPr>
        <p:spPr>
          <a:xfrm>
            <a:off x="786384" y="4892040"/>
            <a:ext cx="10177272" cy="658368"/>
          </a:xfrm>
          <a:prstGeom prst="rect">
            <a:avLst/>
          </a:prstGeom>
          <a:solidFill>
            <a:srgbClr val="F0FDFA"/>
          </a:solidFill>
          <a:ln w="25400">
            <a:solidFill>
              <a:srgbClr val="0D9488"/>
            </a:solidFill>
            <a:prstDash val="solid"/>
          </a:ln>
        </p:spPr>
        <p:txBody>
          <a:bodyPr/>
          <a:lstStyle/>
          <a:p>
            <a:endParaRPr lang="en-US" sz="2400"/>
          </a:p>
        </p:txBody>
      </p:sp>
      <p:sp>
        <p:nvSpPr>
          <p:cNvPr id="565" name="Text 566"/>
          <p:cNvSpPr txBox="1"/>
          <p:nvPr/>
        </p:nvSpPr>
        <p:spPr>
          <a:xfrm>
            <a:off x="969264" y="4892040"/>
            <a:ext cx="9811512" cy="658368"/>
          </a:xfrm>
          <a:prstGeom prst="rect">
            <a:avLst/>
          </a:prstGeom>
          <a:noFill/>
        </p:spPr>
        <p:txBody>
          <a:bodyPr wrap="square" rtlCol="0" anchor="ctr"/>
          <a:lstStyle/>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진정한 통찰은 숫자와 서사(narrative) 사이의 간극에 있음.</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4F7B-5872-6715-7397-63D4188EC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1C611-03F1-59DB-8DFC-2C879C017B5B}"/>
              </a:ext>
            </a:extLst>
          </p:cNvPr>
          <p:cNvSpPr>
            <a:spLocks noGrp="1"/>
          </p:cNvSpPr>
          <p:nvPr>
            <p:ph type="title"/>
          </p:nvPr>
        </p:nvSpPr>
        <p:spPr>
          <a:xfrm>
            <a:off x="0" y="2857500"/>
            <a:ext cx="12191999" cy="1143000"/>
          </a:xfrm>
        </p:spPr>
        <p:txBody>
          <a:bodyPr>
            <a:normAutofit fontScale="90000"/>
          </a:bodyPr>
          <a:lstStyle/>
          <a:p>
            <a:r>
              <a:rPr lang="en-US" dirty="0">
                <a:latin typeface="Arial" panose="020B0604020202020204" pitchFamily="34" charset="0"/>
                <a:cs typeface="Arial" panose="020B0604020202020204" pitchFamily="34" charset="0"/>
              </a:rPr>
              <a:t>Analyzing &amp; Interpreting Core Operating Activities</a:t>
            </a:r>
          </a:p>
        </p:txBody>
      </p:sp>
    </p:spTree>
    <p:extLst>
      <p:ext uri="{BB962C8B-B14F-4D97-AF65-F5344CB8AC3E}">
        <p14:creationId xmlns:p14="http://schemas.microsoft.com/office/powerpoint/2010/main" val="121955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normAutofit/>
          </a:bodyPr>
          <a:lstStyle/>
          <a:p>
            <a:r>
              <a:rPr lang="en-US" dirty="0"/>
              <a:t>Vertical &amp; Horizontal Analysis</a:t>
            </a:r>
          </a:p>
        </p:txBody>
      </p:sp>
    </p:spTree>
    <p:extLst>
      <p:ext uri="{BB962C8B-B14F-4D97-AF65-F5344CB8AC3E}">
        <p14:creationId xmlns:p14="http://schemas.microsoft.com/office/powerpoint/2010/main" val="4098012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Bifurcating the Business Model</a:t>
            </a:r>
          </a:p>
        </p:txBody>
      </p:sp>
      <p:sp>
        <p:nvSpPr>
          <p:cNvPr id="101" name="Card 102"/>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103" name="Text 104"/>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The split:  </a:t>
            </a:r>
            <a:r>
              <a:rPr lang="ko-KR" dirty="0">
                <a:solidFill>
                  <a:srgbClr val="1F2937"/>
                </a:solidFill>
                <a:latin typeface="Arial" panose="020B0604020202020204" pitchFamily="34" charset="0"/>
                <a:ea typeface="맑은 고딕" pitchFamily="34" charset="-122"/>
                <a:cs typeface="Arial" panose="020B0604020202020204" pitchFamily="34" charset="0"/>
              </a:rPr>
              <a:t>  모든 기업은 두 개의 엔진으로 굴러감 — 하나는 가치를 만들고, 다른 하나는 그것에 자금을 댐.</a:t>
            </a:r>
          </a:p>
        </p:txBody>
      </p:sp>
      <p:sp>
        <p:nvSpPr>
          <p:cNvPr id="105" name="Card 106"/>
          <p:cNvSpPr/>
          <p:nvPr/>
        </p:nvSpPr>
        <p:spPr>
          <a:xfrm>
            <a:off x="786384" y="2331720"/>
            <a:ext cx="4960620" cy="2240280"/>
          </a:xfrm>
          <a:prstGeom prst="rect">
            <a:avLst/>
          </a:prstGeom>
          <a:solidFill>
            <a:srgbClr val="EFF6FF"/>
          </a:solidFill>
          <a:ln w="25400">
            <a:solidFill>
              <a:srgbClr val="3B82F6"/>
            </a:solidFill>
            <a:prstDash val="solid"/>
          </a:ln>
        </p:spPr>
        <p:txBody>
          <a:bodyPr/>
          <a:lstStyle/>
          <a:p>
            <a:endParaRPr lang="en-US" sz="2800"/>
          </a:p>
        </p:txBody>
      </p:sp>
      <p:sp>
        <p:nvSpPr>
          <p:cNvPr id="107" name="Card 108"/>
          <p:cNvSpPr/>
          <p:nvPr/>
        </p:nvSpPr>
        <p:spPr>
          <a:xfrm>
            <a:off x="813816" y="2359152"/>
            <a:ext cx="4905756" cy="310896"/>
          </a:xfrm>
          <a:prstGeom prst="rect">
            <a:avLst/>
          </a:prstGeom>
          <a:solidFill>
            <a:srgbClr val="3B82F6"/>
          </a:solidFill>
        </p:spPr>
        <p:txBody>
          <a:bodyPr/>
          <a:lstStyle/>
          <a:p>
            <a:endParaRPr lang="en-US" sz="2800"/>
          </a:p>
        </p:txBody>
      </p:sp>
      <p:sp>
        <p:nvSpPr>
          <p:cNvPr id="109" name="Text 110"/>
          <p:cNvSpPr txBox="1"/>
          <p:nvPr/>
        </p:nvSpPr>
        <p:spPr>
          <a:xfrm>
            <a:off x="813816"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Operating Activities</a:t>
            </a:r>
          </a:p>
        </p:txBody>
      </p:sp>
      <p:sp>
        <p:nvSpPr>
          <p:cNvPr id="111" name="Text 112"/>
          <p:cNvSpPr txBox="1"/>
          <p:nvPr/>
        </p:nvSpPr>
        <p:spPr>
          <a:xfrm>
            <a:off x="950976" y="2734056"/>
            <a:ext cx="4631436" cy="1764792"/>
          </a:xfrm>
          <a:prstGeom prst="rect">
            <a:avLst/>
          </a:prstGeom>
          <a:noFill/>
        </p:spPr>
        <p:txBody>
          <a:bodyPr wrap="square" rtlCol="0" anchor="t"/>
          <a:lstStyle/>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The Engine.  </a:t>
            </a:r>
            <a:r>
              <a:rPr lang="ko-KR" sz="1400" dirty="0">
                <a:solidFill>
                  <a:srgbClr val="1F2937"/>
                </a:solidFill>
                <a:latin typeface="Arial" panose="020B0604020202020204" pitchFamily="34" charset="0"/>
                <a:ea typeface="맑은 고딕" pitchFamily="34" charset="-122"/>
                <a:cs typeface="Arial" panose="020B0604020202020204" pitchFamily="34" charset="0"/>
              </a:rPr>
              <a:t>  재화나 용역을 생산하고 인도하는 데 필요한 핵심 거래.</a:t>
            </a:r>
          </a:p>
          <a:p>
            <a:pPr marL="0" indent="0">
              <a:buNone/>
            </a:pPr>
            <a:endParaRPr lang="en-US" sz="1400" dirty="0">
              <a:solidFill>
                <a:srgbClr val="1F2937"/>
              </a:solidFill>
              <a:latin typeface="Arial" panose="020B0604020202020204" pitchFamily="34" charset="0"/>
              <a:ea typeface="Calibri" pitchFamily="34" charset="-122"/>
              <a:cs typeface="Arial" panose="020B0604020202020204" pitchFamily="34" charset="0"/>
            </a:endParaRPr>
          </a:p>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Drivers:  </a:t>
            </a:r>
            <a:r>
              <a:rPr lang="ko-KR" sz="1400" dirty="0">
                <a:solidFill>
                  <a:srgbClr val="1F2937"/>
                </a:solidFill>
                <a:latin typeface="Arial" panose="020B0604020202020204" pitchFamily="34" charset="0"/>
                <a:ea typeface="맑은 고딕" pitchFamily="34" charset="-122"/>
                <a:cs typeface="Arial" panose="020B0604020202020204" pitchFamily="34" charset="0"/>
              </a:rPr>
              <a:t>  Sales, 생산, R&amp;D, 마케팅.</a:t>
            </a:r>
          </a:p>
        </p:txBody>
      </p:sp>
      <p:sp>
        <p:nvSpPr>
          <p:cNvPr id="113" name="Card 114"/>
          <p:cNvSpPr/>
          <p:nvPr/>
        </p:nvSpPr>
        <p:spPr>
          <a:xfrm>
            <a:off x="6003036" y="2331720"/>
            <a:ext cx="4960620" cy="2240280"/>
          </a:xfrm>
          <a:prstGeom prst="rect">
            <a:avLst/>
          </a:prstGeom>
          <a:solidFill>
            <a:srgbClr val="FFF7ED"/>
          </a:solidFill>
          <a:ln w="25400">
            <a:solidFill>
              <a:srgbClr val="F97316"/>
            </a:solidFill>
            <a:prstDash val="solid"/>
          </a:ln>
        </p:spPr>
        <p:txBody>
          <a:bodyPr/>
          <a:lstStyle/>
          <a:p>
            <a:endParaRPr lang="en-US" sz="2800"/>
          </a:p>
        </p:txBody>
      </p:sp>
      <p:sp>
        <p:nvSpPr>
          <p:cNvPr id="115" name="Card 116"/>
          <p:cNvSpPr/>
          <p:nvPr/>
        </p:nvSpPr>
        <p:spPr>
          <a:xfrm>
            <a:off x="6030468" y="2359152"/>
            <a:ext cx="4905756" cy="310896"/>
          </a:xfrm>
          <a:prstGeom prst="rect">
            <a:avLst/>
          </a:prstGeom>
          <a:solidFill>
            <a:srgbClr val="F97316"/>
          </a:solidFill>
        </p:spPr>
        <p:txBody>
          <a:bodyPr/>
          <a:lstStyle/>
          <a:p>
            <a:endParaRPr lang="en-US" sz="2800"/>
          </a:p>
        </p:txBody>
      </p:sp>
      <p:sp>
        <p:nvSpPr>
          <p:cNvPr id="117" name="Text 118"/>
          <p:cNvSpPr txBox="1"/>
          <p:nvPr/>
        </p:nvSpPr>
        <p:spPr>
          <a:xfrm>
            <a:off x="6030468"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Activities</a:t>
            </a:r>
          </a:p>
        </p:txBody>
      </p:sp>
      <p:sp>
        <p:nvSpPr>
          <p:cNvPr id="119" name="Text 120"/>
          <p:cNvSpPr txBox="1"/>
          <p:nvPr/>
        </p:nvSpPr>
        <p:spPr>
          <a:xfrm>
            <a:off x="6167628" y="2734056"/>
            <a:ext cx="4631436" cy="1764792"/>
          </a:xfrm>
          <a:prstGeom prst="rect">
            <a:avLst/>
          </a:prstGeom>
          <a:noFill/>
        </p:spPr>
        <p:txBody>
          <a:bodyPr wrap="square" rtlCol="0" anchor="t"/>
          <a:lstStyle/>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The Support.  </a:t>
            </a:r>
            <a:r>
              <a:rPr lang="ko-KR" sz="1400" dirty="0">
                <a:solidFill>
                  <a:srgbClr val="1F2937"/>
                </a:solidFill>
                <a:latin typeface="Arial" panose="020B0604020202020204" pitchFamily="34" charset="0"/>
                <a:ea typeface="맑은 고딕" pitchFamily="34" charset="-122"/>
                <a:cs typeface="Arial" panose="020B0604020202020204" pitchFamily="34" charset="0"/>
              </a:rPr>
              <a:t>  사업에 자금을 대지만 영업과는 구분되는 재무·투자 활동.</a:t>
            </a:r>
          </a:p>
          <a:p>
            <a:pPr marL="0" indent="0">
              <a:buNone/>
            </a:pPr>
            <a:endParaRPr lang="en-US" sz="1400" dirty="0">
              <a:solidFill>
                <a:srgbClr val="1F2937"/>
              </a:solidFill>
              <a:latin typeface="Arial" panose="020B0604020202020204" pitchFamily="34" charset="0"/>
              <a:ea typeface="Calibri" pitchFamily="34" charset="-122"/>
              <a:cs typeface="Arial" panose="020B0604020202020204" pitchFamily="34" charset="0"/>
            </a:endParaRPr>
          </a:p>
          <a:p>
            <a:pPr marL="0" indent="0">
              <a:buNone/>
            </a:pPr>
            <a:r>
              <a:rPr lang="en-US" sz="1400" b="1" dirty="0">
                <a:solidFill>
                  <a:srgbClr val="1F2937"/>
                </a:solidFill>
                <a:latin typeface="Arial" panose="020B0604020202020204" pitchFamily="34" charset="0"/>
                <a:ea typeface="Calibri" pitchFamily="34" charset="-122"/>
                <a:cs typeface="Arial" panose="020B0604020202020204" pitchFamily="34" charset="0"/>
              </a:rPr>
              <a:t>Drivers:  </a:t>
            </a:r>
            <a:r>
              <a:rPr lang="ko-KR" sz="1400" dirty="0">
                <a:solidFill>
                  <a:srgbClr val="1F2937"/>
                </a:solidFill>
                <a:latin typeface="Arial" panose="020B0604020202020204" pitchFamily="34" charset="0"/>
                <a:ea typeface="맑은 고딕" pitchFamily="34" charset="-122"/>
                <a:cs typeface="Arial" panose="020B0604020202020204" pitchFamily="34" charset="0"/>
              </a:rPr>
              <a:t>  부채 관리, 투자.</a:t>
            </a:r>
          </a:p>
        </p:txBody>
      </p:sp>
      <p:sp>
        <p:nvSpPr>
          <p:cNvPr id="121" name="Card 122"/>
          <p:cNvSpPr/>
          <p:nvPr/>
        </p:nvSpPr>
        <p:spPr>
          <a:xfrm>
            <a:off x="786384" y="4754880"/>
            <a:ext cx="4960620" cy="475488"/>
          </a:xfrm>
          <a:prstGeom prst="rect">
            <a:avLst/>
          </a:prstGeom>
          <a:solidFill>
            <a:srgbClr val="EFF6FF"/>
          </a:solidFill>
          <a:ln w="25400">
            <a:solidFill>
              <a:srgbClr val="3B82F6"/>
            </a:solidFill>
            <a:prstDash val="solid"/>
          </a:ln>
        </p:spPr>
        <p:txBody>
          <a:bodyPr/>
          <a:lstStyle/>
          <a:p>
            <a:endParaRPr lang="en-US" sz="2800"/>
          </a:p>
        </p:txBody>
      </p:sp>
      <p:sp>
        <p:nvSpPr>
          <p:cNvPr id="123" name="Text 124"/>
          <p:cNvSpPr txBox="1"/>
          <p:nvPr/>
        </p:nvSpPr>
        <p:spPr>
          <a:xfrm>
            <a:off x="786384" y="4754880"/>
            <a:ext cx="4960620" cy="475488"/>
          </a:xfrm>
          <a:prstGeom prst="rect">
            <a:avLst/>
          </a:prstGeom>
          <a:noFill/>
        </p:spPr>
        <p:txBody>
          <a:bodyPr wrap="square" rtlCol="0" anchor="ctr"/>
          <a:lstStyle/>
          <a:p>
            <a:pPr marL="0" indent="0" algn="ctr">
              <a:buNone/>
            </a:pPr>
            <a:r>
              <a:rPr lang="ko-KR" b="1" dirty="0">
                <a:solidFill>
                  <a:srgbClr val="3B82F6"/>
                </a:solidFill>
                <a:latin typeface="Arial" panose="020B0604020202020204" pitchFamily="34" charset="0"/>
                <a:ea typeface="맑은 고딕" pitchFamily="34" charset="-122"/>
                <a:cs typeface="Arial" panose="020B0604020202020204" pitchFamily="34" charset="0"/>
              </a:rPr>
              <a:t>Primary Value Driver (핵심 가치 창출)</a:t>
            </a:r>
          </a:p>
        </p:txBody>
      </p:sp>
      <p:sp>
        <p:nvSpPr>
          <p:cNvPr id="125" name="Card 126"/>
          <p:cNvSpPr/>
          <p:nvPr/>
        </p:nvSpPr>
        <p:spPr>
          <a:xfrm>
            <a:off x="6003036" y="4754880"/>
            <a:ext cx="4960620" cy="475488"/>
          </a:xfrm>
          <a:prstGeom prst="rect">
            <a:avLst/>
          </a:prstGeom>
          <a:solidFill>
            <a:srgbClr val="FFF7ED"/>
          </a:solidFill>
          <a:ln w="25400">
            <a:solidFill>
              <a:srgbClr val="F97316"/>
            </a:solidFill>
            <a:prstDash val="solid"/>
          </a:ln>
        </p:spPr>
        <p:txBody>
          <a:bodyPr/>
          <a:lstStyle/>
          <a:p>
            <a:endParaRPr lang="en-US" sz="2800"/>
          </a:p>
        </p:txBody>
      </p:sp>
      <p:sp>
        <p:nvSpPr>
          <p:cNvPr id="127" name="Text 128"/>
          <p:cNvSpPr txBox="1"/>
          <p:nvPr/>
        </p:nvSpPr>
        <p:spPr>
          <a:xfrm>
            <a:off x="6003036" y="4754880"/>
            <a:ext cx="4960620" cy="475488"/>
          </a:xfrm>
          <a:prstGeom prst="rect">
            <a:avLst/>
          </a:prstGeom>
          <a:noFill/>
        </p:spPr>
        <p:txBody>
          <a:bodyPr wrap="square" rtlCol="0" anchor="ctr"/>
          <a:lstStyle/>
          <a:p>
            <a:pPr marL="0" indent="0" algn="ctr">
              <a:buNone/>
            </a:pPr>
            <a:r>
              <a:rPr lang="ko-KR" b="1" dirty="0">
                <a:solidFill>
                  <a:srgbClr val="F97316"/>
                </a:solidFill>
                <a:latin typeface="Arial" panose="020B0604020202020204" pitchFamily="34" charset="0"/>
                <a:ea typeface="맑은 고딕" pitchFamily="34" charset="-122"/>
                <a:cs typeface="Arial" panose="020B0604020202020204" pitchFamily="34" charset="0"/>
              </a:rPr>
              <a:t>Secondary Driver (보조적 역할)</a:t>
            </a:r>
          </a:p>
        </p:txBody>
      </p:sp>
      <p:sp>
        <p:nvSpPr>
          <p:cNvPr id="129" name="Card 130"/>
          <p:cNvSpPr/>
          <p:nvPr/>
        </p:nvSpPr>
        <p:spPr>
          <a:xfrm>
            <a:off x="786384" y="5532120"/>
            <a:ext cx="10177272" cy="548640"/>
          </a:xfrm>
          <a:prstGeom prst="rect">
            <a:avLst/>
          </a:prstGeom>
          <a:solidFill>
            <a:srgbClr val="F3F4F6"/>
          </a:solidFill>
        </p:spPr>
        <p:txBody>
          <a:bodyPr/>
          <a:lstStyle/>
          <a:p>
            <a:endParaRPr lang="en-US" sz="2800"/>
          </a:p>
        </p:txBody>
      </p:sp>
      <p:sp>
        <p:nvSpPr>
          <p:cNvPr id="131" name="Text 132"/>
          <p:cNvSpPr txBox="1"/>
          <p:nvPr/>
        </p:nvSpPr>
        <p:spPr>
          <a:xfrm>
            <a:off x="969264" y="5532120"/>
            <a:ext cx="9811512" cy="548640"/>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Why it matters:  </a:t>
            </a:r>
            <a:r>
              <a:rPr lang="ko-KR" dirty="0">
                <a:solidFill>
                  <a:srgbClr val="1F2937"/>
                </a:solidFill>
                <a:latin typeface="Arial" panose="020B0604020202020204" pitchFamily="34" charset="0"/>
                <a:ea typeface="맑은 고딕" pitchFamily="34" charset="-122"/>
                <a:cs typeface="Arial" panose="020B0604020202020204" pitchFamily="34" charset="0"/>
              </a:rPr>
              <a:t>  RNOA는 첫 번째 엔진만 분리해, 성과가 자금조달과 뒤섞이지 않게 함.</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Metric of True Efficiency: RNOA</a:t>
            </a:r>
          </a:p>
        </p:txBody>
      </p:sp>
      <p:sp>
        <p:nvSpPr>
          <p:cNvPr id="133" name="Card 134"/>
          <p:cNvSpPr/>
          <p:nvPr/>
        </p:nvSpPr>
        <p:spPr>
          <a:xfrm>
            <a:off x="786384" y="1472184"/>
            <a:ext cx="10177272" cy="731520"/>
          </a:xfrm>
          <a:prstGeom prst="rect">
            <a:avLst/>
          </a:prstGeom>
          <a:solidFill>
            <a:srgbClr val="1E3A5F"/>
          </a:solidFill>
        </p:spPr>
        <p:txBody>
          <a:bodyPr/>
          <a:lstStyle/>
          <a:p>
            <a:endParaRPr lang="en-US"/>
          </a:p>
        </p:txBody>
      </p:sp>
      <p:sp>
        <p:nvSpPr>
          <p:cNvPr id="135" name="Text 136"/>
          <p:cNvSpPr txBox="1"/>
          <p:nvPr/>
        </p:nvSpPr>
        <p:spPr>
          <a:xfrm>
            <a:off x="969264" y="1472184"/>
            <a:ext cx="9811512" cy="731520"/>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RNOA  =  Net Operating Profit After Taxes (NOPAT)  ÷  Average Net Operating Assets (NOA)</a:t>
            </a:r>
          </a:p>
        </p:txBody>
      </p:sp>
      <p:sp>
        <p:nvSpPr>
          <p:cNvPr id="137" name="Card 138"/>
          <p:cNvSpPr/>
          <p:nvPr/>
        </p:nvSpPr>
        <p:spPr>
          <a:xfrm>
            <a:off x="786384" y="2514600"/>
            <a:ext cx="3221736" cy="1874520"/>
          </a:xfrm>
          <a:prstGeom prst="rect">
            <a:avLst/>
          </a:prstGeom>
          <a:solidFill>
            <a:srgbClr val="EFF6FF"/>
          </a:solidFill>
          <a:ln w="25400">
            <a:solidFill>
              <a:srgbClr val="3B82F6"/>
            </a:solidFill>
            <a:prstDash val="solid"/>
          </a:ln>
        </p:spPr>
        <p:txBody>
          <a:bodyPr/>
          <a:lstStyle/>
          <a:p>
            <a:endParaRPr lang="en-US" sz="2800"/>
          </a:p>
        </p:txBody>
      </p:sp>
      <p:sp>
        <p:nvSpPr>
          <p:cNvPr id="139" name="Card 140"/>
          <p:cNvSpPr/>
          <p:nvPr/>
        </p:nvSpPr>
        <p:spPr>
          <a:xfrm>
            <a:off x="813816" y="2542032"/>
            <a:ext cx="3166872" cy="310896"/>
          </a:xfrm>
          <a:prstGeom prst="rect">
            <a:avLst/>
          </a:prstGeom>
          <a:solidFill>
            <a:srgbClr val="3B82F6"/>
          </a:solidFill>
        </p:spPr>
        <p:txBody>
          <a:bodyPr/>
          <a:lstStyle/>
          <a:p>
            <a:endParaRPr lang="en-US" sz="2800"/>
          </a:p>
        </p:txBody>
      </p:sp>
      <p:sp>
        <p:nvSpPr>
          <p:cNvPr id="141" name="Text 142"/>
          <p:cNvSpPr txBox="1"/>
          <p:nvPr/>
        </p:nvSpPr>
        <p:spPr>
          <a:xfrm>
            <a:off x="813816"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Measures Return</a:t>
            </a:r>
          </a:p>
        </p:txBody>
      </p:sp>
      <p:sp>
        <p:nvSpPr>
          <p:cNvPr id="143" name="Text 144"/>
          <p:cNvSpPr txBox="1"/>
          <p:nvPr/>
        </p:nvSpPr>
        <p:spPr>
          <a:xfrm>
            <a:off x="950976" y="2916936"/>
            <a:ext cx="2892552" cy="13990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영업활동만으로 창출된 수익을 포착함.</a:t>
            </a:r>
          </a:p>
        </p:txBody>
      </p:sp>
      <p:sp>
        <p:nvSpPr>
          <p:cNvPr id="145" name="Card 146"/>
          <p:cNvSpPr/>
          <p:nvPr/>
        </p:nvSpPr>
        <p:spPr>
          <a:xfrm>
            <a:off x="4264152" y="2514600"/>
            <a:ext cx="3221736" cy="1874520"/>
          </a:xfrm>
          <a:prstGeom prst="rect">
            <a:avLst/>
          </a:prstGeom>
          <a:solidFill>
            <a:srgbClr val="F0FDF4"/>
          </a:solidFill>
          <a:ln w="25400">
            <a:solidFill>
              <a:srgbClr val="16A34A"/>
            </a:solidFill>
            <a:prstDash val="solid"/>
          </a:ln>
        </p:spPr>
        <p:txBody>
          <a:bodyPr/>
          <a:lstStyle/>
          <a:p>
            <a:endParaRPr lang="en-US" sz="2800"/>
          </a:p>
        </p:txBody>
      </p:sp>
      <p:sp>
        <p:nvSpPr>
          <p:cNvPr id="147" name="Card 148"/>
          <p:cNvSpPr/>
          <p:nvPr/>
        </p:nvSpPr>
        <p:spPr>
          <a:xfrm>
            <a:off x="4291584" y="2542032"/>
            <a:ext cx="3166872" cy="310896"/>
          </a:xfrm>
          <a:prstGeom prst="rect">
            <a:avLst/>
          </a:prstGeom>
          <a:solidFill>
            <a:srgbClr val="16A34A"/>
          </a:solidFill>
        </p:spPr>
        <p:txBody>
          <a:bodyPr/>
          <a:lstStyle/>
          <a:p>
            <a:endParaRPr lang="en-US" sz="2800"/>
          </a:p>
        </p:txBody>
      </p:sp>
      <p:sp>
        <p:nvSpPr>
          <p:cNvPr id="149" name="Text 150"/>
          <p:cNvSpPr txBox="1"/>
          <p:nvPr/>
        </p:nvSpPr>
        <p:spPr>
          <a:xfrm>
            <a:off x="4291584"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Compares to Capital</a:t>
            </a:r>
          </a:p>
        </p:txBody>
      </p:sp>
      <p:sp>
        <p:nvSpPr>
          <p:cNvPr id="151" name="Text 152"/>
          <p:cNvSpPr txBox="1"/>
          <p:nvPr/>
        </p:nvSpPr>
        <p:spPr>
          <a:xfrm>
            <a:off x="4428744" y="2916936"/>
            <a:ext cx="2892552" cy="13990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그 수익을 실제로 해당 영업에 투입된 자본과 연결함.</a:t>
            </a:r>
          </a:p>
        </p:txBody>
      </p:sp>
      <p:sp>
        <p:nvSpPr>
          <p:cNvPr id="153" name="Card 154"/>
          <p:cNvSpPr/>
          <p:nvPr/>
        </p:nvSpPr>
        <p:spPr>
          <a:xfrm>
            <a:off x="7741920" y="2514600"/>
            <a:ext cx="3221736" cy="1874520"/>
          </a:xfrm>
          <a:prstGeom prst="rect">
            <a:avLst/>
          </a:prstGeom>
          <a:solidFill>
            <a:srgbClr val="FFF7ED"/>
          </a:solidFill>
          <a:ln w="25400">
            <a:solidFill>
              <a:srgbClr val="F97316"/>
            </a:solidFill>
            <a:prstDash val="solid"/>
          </a:ln>
        </p:spPr>
        <p:txBody>
          <a:bodyPr/>
          <a:lstStyle/>
          <a:p>
            <a:endParaRPr lang="en-US" sz="2800"/>
          </a:p>
        </p:txBody>
      </p:sp>
      <p:sp>
        <p:nvSpPr>
          <p:cNvPr id="155" name="Card 156"/>
          <p:cNvSpPr/>
          <p:nvPr/>
        </p:nvSpPr>
        <p:spPr>
          <a:xfrm>
            <a:off x="7769352" y="2542032"/>
            <a:ext cx="3166872" cy="310896"/>
          </a:xfrm>
          <a:prstGeom prst="rect">
            <a:avLst/>
          </a:prstGeom>
          <a:solidFill>
            <a:srgbClr val="F97316"/>
          </a:solidFill>
        </p:spPr>
        <p:txBody>
          <a:bodyPr/>
          <a:lstStyle/>
          <a:p>
            <a:endParaRPr lang="en-US" sz="2800"/>
          </a:p>
        </p:txBody>
      </p:sp>
      <p:sp>
        <p:nvSpPr>
          <p:cNvPr id="157" name="Text 158"/>
          <p:cNvSpPr txBox="1"/>
          <p:nvPr/>
        </p:nvSpPr>
        <p:spPr>
          <a:xfrm>
            <a:off x="7769352"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Removes Distortion</a:t>
            </a:r>
          </a:p>
        </p:txBody>
      </p:sp>
      <p:sp>
        <p:nvSpPr>
          <p:cNvPr id="159" name="Text 160"/>
          <p:cNvSpPr txBox="1"/>
          <p:nvPr/>
        </p:nvSpPr>
        <p:spPr>
          <a:xfrm>
            <a:off x="7906512" y="2916936"/>
            <a:ext cx="2892552" cy="13990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자금조달 의사결정이 만들어내는 왜곡을 제거함.</a:t>
            </a:r>
          </a:p>
        </p:txBody>
      </p:sp>
      <p:sp>
        <p:nvSpPr>
          <p:cNvPr id="161" name="Card 162"/>
          <p:cNvSpPr/>
          <p:nvPr/>
        </p:nvSpPr>
        <p:spPr>
          <a:xfrm>
            <a:off x="786384" y="4709160"/>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163" name="Text 164"/>
          <p:cNvSpPr txBox="1"/>
          <p:nvPr/>
        </p:nvSpPr>
        <p:spPr>
          <a:xfrm>
            <a:off x="969264" y="4709160"/>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In short:  </a:t>
            </a:r>
            <a:r>
              <a:rPr lang="ko-KR" dirty="0">
                <a:solidFill>
                  <a:srgbClr val="1F2937"/>
                </a:solidFill>
                <a:latin typeface="Arial" panose="020B0604020202020204" pitchFamily="34" charset="0"/>
                <a:ea typeface="맑은 고딕" pitchFamily="34" charset="-122"/>
                <a:cs typeface="Arial" panose="020B0604020202020204" pitchFamily="34" charset="0"/>
              </a:rPr>
              <a:t>  ROE는 영업 역량과 자금조달 선택을 뒤섞지만, RNOA는 영업 엔진만 따로 보여줌.</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Numerator: Purifying the Profit (NOPAT)</a:t>
            </a:r>
          </a:p>
        </p:txBody>
      </p:sp>
      <p:sp>
        <p:nvSpPr>
          <p:cNvPr id="165" name="Card 166"/>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167" name="Text 168"/>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Goal:  </a:t>
            </a:r>
            <a:r>
              <a:rPr lang="ko-KR" dirty="0">
                <a:solidFill>
                  <a:srgbClr val="1F2937"/>
                </a:solidFill>
                <a:latin typeface="Arial" panose="020B0604020202020204" pitchFamily="34" charset="0"/>
                <a:ea typeface="맑은 고딕" pitchFamily="34" charset="-122"/>
                <a:cs typeface="Arial" panose="020B0604020202020204" pitchFamily="34" charset="0"/>
              </a:rPr>
              <a:t>  Net Income에서 출발해, 영업이 아닌 것을 모두 걷어냄.</a:t>
            </a:r>
          </a:p>
        </p:txBody>
      </p:sp>
      <p:sp>
        <p:nvSpPr>
          <p:cNvPr id="169" name="Card 170"/>
          <p:cNvSpPr/>
          <p:nvPr/>
        </p:nvSpPr>
        <p:spPr>
          <a:xfrm>
            <a:off x="786384" y="2331720"/>
            <a:ext cx="4960620" cy="2377440"/>
          </a:xfrm>
          <a:prstGeom prst="rect">
            <a:avLst/>
          </a:prstGeom>
          <a:solidFill>
            <a:srgbClr val="F0FDF4"/>
          </a:solidFill>
          <a:ln w="25400">
            <a:solidFill>
              <a:srgbClr val="16A34A"/>
            </a:solidFill>
            <a:prstDash val="solid"/>
          </a:ln>
        </p:spPr>
        <p:txBody>
          <a:bodyPr/>
          <a:lstStyle/>
          <a:p>
            <a:endParaRPr lang="en-US" sz="2800"/>
          </a:p>
        </p:txBody>
      </p:sp>
      <p:sp>
        <p:nvSpPr>
          <p:cNvPr id="171" name="Card 172"/>
          <p:cNvSpPr/>
          <p:nvPr/>
        </p:nvSpPr>
        <p:spPr>
          <a:xfrm>
            <a:off x="813816" y="2359152"/>
            <a:ext cx="4905756" cy="310896"/>
          </a:xfrm>
          <a:prstGeom prst="rect">
            <a:avLst/>
          </a:prstGeom>
          <a:solidFill>
            <a:srgbClr val="16A34A"/>
          </a:solidFill>
        </p:spPr>
        <p:txBody>
          <a:bodyPr/>
          <a:lstStyle/>
          <a:p>
            <a:endParaRPr lang="en-US" sz="2800"/>
          </a:p>
        </p:txBody>
      </p:sp>
      <p:sp>
        <p:nvSpPr>
          <p:cNvPr id="173" name="Text 174"/>
          <p:cNvSpPr txBox="1"/>
          <p:nvPr/>
        </p:nvSpPr>
        <p:spPr>
          <a:xfrm>
            <a:off x="813816"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Keep  (Operating)</a:t>
            </a:r>
          </a:p>
        </p:txBody>
      </p:sp>
      <p:sp>
        <p:nvSpPr>
          <p:cNvPr id="175" name="Text 176"/>
          <p:cNvSpPr txBox="1"/>
          <p:nvPr/>
        </p:nvSpPr>
        <p:spPr>
          <a:xfrm>
            <a:off x="950976" y="2734056"/>
            <a:ext cx="4631436" cy="1901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a:t>
            </a:r>
            <a:r>
              <a:rPr lang="en-US" sz="1600" dirty="0">
                <a:solidFill>
                  <a:srgbClr val="1F2937"/>
                </a:solidFill>
                <a:latin typeface="Arial" panose="020B0604020202020204" pitchFamily="34" charset="0"/>
                <a:ea typeface="Calibri" pitchFamily="34" charset="-122"/>
                <a:cs typeface="Arial" panose="020B0604020202020204" pitchFamily="34" charset="0"/>
              </a:rPr>
              <a:t>Sales Revenue</a:t>
            </a:r>
          </a:p>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  Cost of Goods Sold</a:t>
            </a:r>
          </a:p>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  SG&amp;A</a:t>
            </a:r>
          </a:p>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  R&amp;D</a:t>
            </a:r>
          </a:p>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  Depreciation</a:t>
            </a:r>
            <a:endParaRPr lang="en-US" sz="1400" dirty="0">
              <a:solidFill>
                <a:srgbClr val="1F2937"/>
              </a:solidFill>
              <a:latin typeface="Arial" panose="020B0604020202020204" pitchFamily="34" charset="0"/>
              <a:ea typeface="Calibri" pitchFamily="34" charset="-122"/>
              <a:cs typeface="Arial" panose="020B0604020202020204" pitchFamily="34" charset="0"/>
            </a:endParaRPr>
          </a:p>
        </p:txBody>
      </p:sp>
      <p:sp>
        <p:nvSpPr>
          <p:cNvPr id="177" name="Card 178"/>
          <p:cNvSpPr/>
          <p:nvPr/>
        </p:nvSpPr>
        <p:spPr>
          <a:xfrm>
            <a:off x="6003036" y="2331720"/>
            <a:ext cx="4960620" cy="2377440"/>
          </a:xfrm>
          <a:prstGeom prst="rect">
            <a:avLst/>
          </a:prstGeom>
          <a:solidFill>
            <a:srgbClr val="FEF2F2"/>
          </a:solidFill>
          <a:ln w="25400">
            <a:solidFill>
              <a:srgbClr val="DC2626"/>
            </a:solidFill>
            <a:prstDash val="solid"/>
          </a:ln>
        </p:spPr>
        <p:txBody>
          <a:bodyPr/>
          <a:lstStyle/>
          <a:p>
            <a:endParaRPr lang="en-US" sz="2800"/>
          </a:p>
        </p:txBody>
      </p:sp>
      <p:sp>
        <p:nvSpPr>
          <p:cNvPr id="179" name="Card 180"/>
          <p:cNvSpPr/>
          <p:nvPr/>
        </p:nvSpPr>
        <p:spPr>
          <a:xfrm>
            <a:off x="6030468" y="2359152"/>
            <a:ext cx="4905756" cy="310896"/>
          </a:xfrm>
          <a:prstGeom prst="rect">
            <a:avLst/>
          </a:prstGeom>
          <a:solidFill>
            <a:srgbClr val="DC2626"/>
          </a:solidFill>
        </p:spPr>
        <p:txBody>
          <a:bodyPr/>
          <a:lstStyle/>
          <a:p>
            <a:endParaRPr lang="en-US" sz="2800"/>
          </a:p>
        </p:txBody>
      </p:sp>
      <p:sp>
        <p:nvSpPr>
          <p:cNvPr id="181" name="Text 182"/>
          <p:cNvSpPr txBox="1"/>
          <p:nvPr/>
        </p:nvSpPr>
        <p:spPr>
          <a:xfrm>
            <a:off x="6030468" y="235915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Remove  (Nonoperating)</a:t>
            </a:r>
          </a:p>
        </p:txBody>
      </p:sp>
      <p:sp>
        <p:nvSpPr>
          <p:cNvPr id="183" name="Text 184"/>
          <p:cNvSpPr txBox="1"/>
          <p:nvPr/>
        </p:nvSpPr>
        <p:spPr>
          <a:xfrm>
            <a:off x="6167628" y="2734056"/>
            <a:ext cx="4631436" cy="190195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  </a:t>
            </a:r>
            <a:r>
              <a:rPr lang="en-US" sz="1600" dirty="0">
                <a:solidFill>
                  <a:srgbClr val="1F2937"/>
                </a:solidFill>
                <a:latin typeface="Arial" panose="020B0604020202020204" pitchFamily="34" charset="0"/>
                <a:ea typeface="Calibri" pitchFamily="34" charset="-122"/>
                <a:cs typeface="Arial" panose="020B0604020202020204" pitchFamily="34" charset="0"/>
              </a:rPr>
              <a:t>Interest Income</a:t>
            </a:r>
          </a:p>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  Interest Expense</a:t>
            </a:r>
          </a:p>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  Investment Gains / Losses (투자 손익)</a:t>
            </a:r>
          </a:p>
        </p:txBody>
      </p:sp>
      <p:sp>
        <p:nvSpPr>
          <p:cNvPr id="185" name="Card 186"/>
          <p:cNvSpPr/>
          <p:nvPr/>
        </p:nvSpPr>
        <p:spPr>
          <a:xfrm>
            <a:off x="786384" y="4937760"/>
            <a:ext cx="10177272" cy="603504"/>
          </a:xfrm>
          <a:prstGeom prst="rect">
            <a:avLst/>
          </a:prstGeom>
          <a:solidFill>
            <a:srgbClr val="F3F4F6"/>
          </a:solidFill>
        </p:spPr>
        <p:txBody>
          <a:bodyPr/>
          <a:lstStyle/>
          <a:p>
            <a:endParaRPr lang="en-US" sz="2800"/>
          </a:p>
        </p:txBody>
      </p:sp>
      <p:sp>
        <p:nvSpPr>
          <p:cNvPr id="187" name="Text 188"/>
          <p:cNvSpPr txBox="1"/>
          <p:nvPr/>
        </p:nvSpPr>
        <p:spPr>
          <a:xfrm>
            <a:off x="969264" y="4937760"/>
            <a:ext cx="9811512" cy="603504"/>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Result — NOPAT:  </a:t>
            </a:r>
            <a:r>
              <a:rPr lang="ko-KR" dirty="0">
                <a:solidFill>
                  <a:srgbClr val="1F2937"/>
                </a:solidFill>
                <a:latin typeface="Arial" panose="020B0604020202020204" pitchFamily="34" charset="0"/>
                <a:ea typeface="맑은 고딕" pitchFamily="34" charset="-122"/>
                <a:cs typeface="Arial" panose="020B0604020202020204" pitchFamily="34" charset="0"/>
              </a:rPr>
              <a:t>  부채도 없고 투자수익도 없을 때 사업이 벌어들일 이익.</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Calculating NOPAT</a:t>
            </a:r>
          </a:p>
        </p:txBody>
      </p:sp>
      <p:sp>
        <p:nvSpPr>
          <p:cNvPr id="189" name="Card 190"/>
          <p:cNvSpPr/>
          <p:nvPr/>
        </p:nvSpPr>
        <p:spPr>
          <a:xfrm>
            <a:off x="786384" y="1472184"/>
            <a:ext cx="10177272" cy="777240"/>
          </a:xfrm>
          <a:prstGeom prst="rect">
            <a:avLst/>
          </a:prstGeom>
          <a:solidFill>
            <a:srgbClr val="1E3A5F"/>
          </a:solidFill>
        </p:spPr>
        <p:txBody>
          <a:bodyPr/>
          <a:lstStyle/>
          <a:p>
            <a:endParaRPr lang="en-US" sz="2800"/>
          </a:p>
        </p:txBody>
      </p:sp>
      <p:sp>
        <p:nvSpPr>
          <p:cNvPr id="191" name="Text 192"/>
          <p:cNvSpPr txBox="1"/>
          <p:nvPr/>
        </p:nvSpPr>
        <p:spPr>
          <a:xfrm>
            <a:off x="969264" y="1472184"/>
            <a:ext cx="9811512" cy="777240"/>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NOPAT  =  Net Income  −  (Nonoperating Revenues − Nonoperating Expenses) × (1 − Tax Rate)</a:t>
            </a:r>
          </a:p>
        </p:txBody>
      </p:sp>
      <p:sp>
        <p:nvSpPr>
          <p:cNvPr id="193" name="Card 194"/>
          <p:cNvSpPr/>
          <p:nvPr/>
        </p:nvSpPr>
        <p:spPr>
          <a:xfrm>
            <a:off x="786384" y="2560320"/>
            <a:ext cx="10177272" cy="1417320"/>
          </a:xfrm>
          <a:prstGeom prst="rect">
            <a:avLst/>
          </a:prstGeom>
          <a:solidFill>
            <a:srgbClr val="F0FDFA"/>
          </a:solidFill>
          <a:ln w="25400">
            <a:solidFill>
              <a:srgbClr val="0D9488"/>
            </a:solidFill>
            <a:prstDash val="solid"/>
          </a:ln>
        </p:spPr>
        <p:txBody>
          <a:bodyPr/>
          <a:lstStyle/>
          <a:p>
            <a:endParaRPr lang="en-US" sz="2800"/>
          </a:p>
        </p:txBody>
      </p:sp>
      <p:sp>
        <p:nvSpPr>
          <p:cNvPr id="195" name="Card 196"/>
          <p:cNvSpPr/>
          <p:nvPr/>
        </p:nvSpPr>
        <p:spPr>
          <a:xfrm>
            <a:off x="813816" y="2587752"/>
            <a:ext cx="10122408" cy="310896"/>
          </a:xfrm>
          <a:prstGeom prst="rect">
            <a:avLst/>
          </a:prstGeom>
          <a:solidFill>
            <a:srgbClr val="0D9488"/>
          </a:solidFill>
        </p:spPr>
        <p:txBody>
          <a:bodyPr/>
          <a:lstStyle/>
          <a:p>
            <a:endParaRPr lang="en-US" sz="2800"/>
          </a:p>
        </p:txBody>
      </p:sp>
      <p:sp>
        <p:nvSpPr>
          <p:cNvPr id="197" name="Text 198"/>
          <p:cNvSpPr txBox="1"/>
          <p:nvPr/>
        </p:nvSpPr>
        <p:spPr>
          <a:xfrm>
            <a:off x="813816" y="2587752"/>
            <a:ext cx="10122408"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Key Insight</a:t>
            </a:r>
          </a:p>
        </p:txBody>
      </p:sp>
      <p:sp>
        <p:nvSpPr>
          <p:cNvPr id="199" name="Text 200"/>
          <p:cNvSpPr txBox="1"/>
          <p:nvPr/>
        </p:nvSpPr>
        <p:spPr>
          <a:xfrm>
            <a:off x="950976" y="2962656"/>
            <a:ext cx="9848088" cy="941832"/>
          </a:xfrm>
          <a:prstGeom prst="rect">
            <a:avLst/>
          </a:prstGeom>
          <a:noFill/>
        </p:spPr>
        <p:txBody>
          <a:bodyPr wrap="square" rtlCol="0" anchor="t"/>
          <a:lstStyle/>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왜 이 공식인가? 사실상 부채의 세후 비용을 다시 더하는 것임.</a:t>
            </a:r>
          </a:p>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부채도 없고 투자수익도 없다면 회사가 보고했을 이익을 보고자 하는 것임.</a:t>
            </a:r>
          </a:p>
        </p:txBody>
      </p:sp>
      <p:sp>
        <p:nvSpPr>
          <p:cNvPr id="201" name="Card 202"/>
          <p:cNvSpPr/>
          <p:nvPr/>
        </p:nvSpPr>
        <p:spPr>
          <a:xfrm>
            <a:off x="786384" y="4206240"/>
            <a:ext cx="4960620" cy="1234440"/>
          </a:xfrm>
          <a:prstGeom prst="rect">
            <a:avLst/>
          </a:prstGeom>
          <a:solidFill>
            <a:srgbClr val="EFF6FF"/>
          </a:solidFill>
          <a:ln w="25400">
            <a:solidFill>
              <a:srgbClr val="3B82F6"/>
            </a:solidFill>
            <a:prstDash val="solid"/>
          </a:ln>
        </p:spPr>
        <p:txBody>
          <a:bodyPr/>
          <a:lstStyle/>
          <a:p>
            <a:endParaRPr lang="en-US" sz="2800"/>
          </a:p>
        </p:txBody>
      </p:sp>
      <p:sp>
        <p:nvSpPr>
          <p:cNvPr id="203" name="Card 204"/>
          <p:cNvSpPr/>
          <p:nvPr/>
        </p:nvSpPr>
        <p:spPr>
          <a:xfrm>
            <a:off x="813816" y="4233672"/>
            <a:ext cx="4905756" cy="310896"/>
          </a:xfrm>
          <a:prstGeom prst="rect">
            <a:avLst/>
          </a:prstGeom>
          <a:solidFill>
            <a:srgbClr val="3B82F6"/>
          </a:solidFill>
        </p:spPr>
        <p:txBody>
          <a:bodyPr/>
          <a:lstStyle/>
          <a:p>
            <a:endParaRPr lang="en-US" sz="2800"/>
          </a:p>
        </p:txBody>
      </p:sp>
      <p:sp>
        <p:nvSpPr>
          <p:cNvPr id="205" name="Text 206"/>
          <p:cNvSpPr txBox="1"/>
          <p:nvPr/>
        </p:nvSpPr>
        <p:spPr>
          <a:xfrm>
            <a:off x="813816" y="423367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Revenues</a:t>
            </a:r>
          </a:p>
        </p:txBody>
      </p:sp>
      <p:sp>
        <p:nvSpPr>
          <p:cNvPr id="207" name="Text 208"/>
          <p:cNvSpPr txBox="1"/>
          <p:nvPr/>
        </p:nvSpPr>
        <p:spPr>
          <a:xfrm>
            <a:off x="950976" y="4608576"/>
            <a:ext cx="4631436" cy="75895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Interest·investment income — 영업에서 나온 것이 아니므로 제거함.</a:t>
            </a:r>
          </a:p>
        </p:txBody>
      </p:sp>
      <p:sp>
        <p:nvSpPr>
          <p:cNvPr id="209" name="Card 210"/>
          <p:cNvSpPr/>
          <p:nvPr/>
        </p:nvSpPr>
        <p:spPr>
          <a:xfrm>
            <a:off x="6003036" y="4206240"/>
            <a:ext cx="4960620" cy="1234440"/>
          </a:xfrm>
          <a:prstGeom prst="rect">
            <a:avLst/>
          </a:prstGeom>
          <a:solidFill>
            <a:srgbClr val="FFF7ED"/>
          </a:solidFill>
          <a:ln w="25400">
            <a:solidFill>
              <a:srgbClr val="F97316"/>
            </a:solidFill>
            <a:prstDash val="solid"/>
          </a:ln>
        </p:spPr>
        <p:txBody>
          <a:bodyPr/>
          <a:lstStyle/>
          <a:p>
            <a:endParaRPr lang="en-US" sz="2800"/>
          </a:p>
        </p:txBody>
      </p:sp>
      <p:sp>
        <p:nvSpPr>
          <p:cNvPr id="211" name="Card 212"/>
          <p:cNvSpPr/>
          <p:nvPr/>
        </p:nvSpPr>
        <p:spPr>
          <a:xfrm>
            <a:off x="6030468" y="4233672"/>
            <a:ext cx="4905756" cy="310896"/>
          </a:xfrm>
          <a:prstGeom prst="rect">
            <a:avLst/>
          </a:prstGeom>
          <a:solidFill>
            <a:srgbClr val="F97316"/>
          </a:solidFill>
        </p:spPr>
        <p:txBody>
          <a:bodyPr/>
          <a:lstStyle/>
          <a:p>
            <a:endParaRPr lang="en-US" sz="2800"/>
          </a:p>
        </p:txBody>
      </p:sp>
      <p:sp>
        <p:nvSpPr>
          <p:cNvPr id="213" name="Text 214"/>
          <p:cNvSpPr txBox="1"/>
          <p:nvPr/>
        </p:nvSpPr>
        <p:spPr>
          <a:xfrm>
            <a:off x="6030468" y="423367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Expenses</a:t>
            </a:r>
          </a:p>
        </p:txBody>
      </p:sp>
      <p:sp>
        <p:nvSpPr>
          <p:cNvPr id="215" name="Text 216"/>
          <p:cNvSpPr txBox="1"/>
          <p:nvPr/>
        </p:nvSpPr>
        <p:spPr>
          <a:xfrm>
            <a:off x="6167628" y="4608576"/>
            <a:ext cx="4631436" cy="75895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부채의 이자 비용 — 자금조달 선택이므로 다시 더함.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Case Study: PepsiCo (2020)</a:t>
            </a:r>
          </a:p>
        </p:txBody>
      </p:sp>
      <p:sp>
        <p:nvSpPr>
          <p:cNvPr id="217" name="Card 218"/>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3200"/>
          </a:p>
        </p:txBody>
      </p:sp>
      <p:sp>
        <p:nvSpPr>
          <p:cNvPr id="219" name="Text 220"/>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Objective:  </a:t>
            </a:r>
            <a:r>
              <a:rPr lang="ko-KR" dirty="0">
                <a:solidFill>
                  <a:srgbClr val="1F2937"/>
                </a:solidFill>
                <a:latin typeface="Arial" panose="020B0604020202020204" pitchFamily="34" charset="0"/>
                <a:ea typeface="맑은 고딕" pitchFamily="34" charset="-122"/>
                <a:cs typeface="Arial" panose="020B0604020202020204" pitchFamily="34" charset="0"/>
              </a:rPr>
              <a:t>  자본구조와 분리해, 핵심 사업의 효율성을 판단한다.</a:t>
            </a:r>
          </a:p>
        </p:txBody>
      </p:sp>
      <p:sp>
        <p:nvSpPr>
          <p:cNvPr id="221" name="Card 222"/>
          <p:cNvSpPr/>
          <p:nvPr/>
        </p:nvSpPr>
        <p:spPr>
          <a:xfrm>
            <a:off x="786384" y="2423160"/>
            <a:ext cx="2379726" cy="1463040"/>
          </a:xfrm>
          <a:prstGeom prst="rect">
            <a:avLst/>
          </a:prstGeom>
          <a:solidFill>
            <a:srgbClr val="EFF6FF"/>
          </a:solidFill>
          <a:ln w="25400">
            <a:solidFill>
              <a:srgbClr val="3B82F6"/>
            </a:solidFill>
            <a:prstDash val="solid"/>
          </a:ln>
        </p:spPr>
        <p:txBody>
          <a:bodyPr/>
          <a:lstStyle/>
          <a:p>
            <a:endParaRPr lang="en-US"/>
          </a:p>
        </p:txBody>
      </p:sp>
      <p:sp>
        <p:nvSpPr>
          <p:cNvPr id="223" name="Card 224"/>
          <p:cNvSpPr/>
          <p:nvPr/>
        </p:nvSpPr>
        <p:spPr>
          <a:xfrm>
            <a:off x="813816" y="2450592"/>
            <a:ext cx="2324862" cy="292608"/>
          </a:xfrm>
          <a:prstGeom prst="rect">
            <a:avLst/>
          </a:prstGeom>
          <a:solidFill>
            <a:srgbClr val="3B82F6"/>
          </a:solidFill>
        </p:spPr>
        <p:txBody>
          <a:bodyPr/>
          <a:lstStyle/>
          <a:p>
            <a:endParaRPr lang="en-US" sz="3200"/>
          </a:p>
        </p:txBody>
      </p:sp>
      <p:sp>
        <p:nvSpPr>
          <p:cNvPr id="225" name="Text 226"/>
          <p:cNvSpPr txBox="1"/>
          <p:nvPr/>
        </p:nvSpPr>
        <p:spPr>
          <a:xfrm>
            <a:off x="813816"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Net Income</a:t>
            </a:r>
          </a:p>
        </p:txBody>
      </p:sp>
      <p:sp>
        <p:nvSpPr>
          <p:cNvPr id="227" name="Text 228"/>
          <p:cNvSpPr txBox="1"/>
          <p:nvPr/>
        </p:nvSpPr>
        <p:spPr>
          <a:xfrm>
            <a:off x="786384" y="2788920"/>
            <a:ext cx="2379726" cy="1042416"/>
          </a:xfrm>
          <a:prstGeom prst="rect">
            <a:avLst/>
          </a:prstGeom>
          <a:noFill/>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$7,175M</a:t>
            </a:r>
          </a:p>
        </p:txBody>
      </p:sp>
      <p:sp>
        <p:nvSpPr>
          <p:cNvPr id="229" name="Card 230"/>
          <p:cNvSpPr/>
          <p:nvPr/>
        </p:nvSpPr>
        <p:spPr>
          <a:xfrm>
            <a:off x="3385566" y="2423160"/>
            <a:ext cx="2379726" cy="1463040"/>
          </a:xfrm>
          <a:prstGeom prst="rect">
            <a:avLst/>
          </a:prstGeom>
          <a:solidFill>
            <a:srgbClr val="F0FDF4"/>
          </a:solidFill>
          <a:ln w="25400">
            <a:solidFill>
              <a:srgbClr val="16A34A"/>
            </a:solidFill>
            <a:prstDash val="solid"/>
          </a:ln>
        </p:spPr>
        <p:txBody>
          <a:bodyPr/>
          <a:lstStyle/>
          <a:p>
            <a:endParaRPr lang="en-US"/>
          </a:p>
        </p:txBody>
      </p:sp>
      <p:sp>
        <p:nvSpPr>
          <p:cNvPr id="231" name="Card 232"/>
          <p:cNvSpPr/>
          <p:nvPr/>
        </p:nvSpPr>
        <p:spPr>
          <a:xfrm>
            <a:off x="3412998" y="2450592"/>
            <a:ext cx="2324862" cy="292608"/>
          </a:xfrm>
          <a:prstGeom prst="rect">
            <a:avLst/>
          </a:prstGeom>
          <a:solidFill>
            <a:srgbClr val="16A34A"/>
          </a:solidFill>
        </p:spPr>
        <p:txBody>
          <a:bodyPr/>
          <a:lstStyle/>
          <a:p>
            <a:endParaRPr lang="en-US" sz="3200"/>
          </a:p>
        </p:txBody>
      </p:sp>
      <p:sp>
        <p:nvSpPr>
          <p:cNvPr id="233" name="Text 234"/>
          <p:cNvSpPr txBox="1"/>
          <p:nvPr/>
        </p:nvSpPr>
        <p:spPr>
          <a:xfrm>
            <a:off x="3412998"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Nonoperating Revenues</a:t>
            </a:r>
          </a:p>
        </p:txBody>
      </p:sp>
      <p:sp>
        <p:nvSpPr>
          <p:cNvPr id="235" name="Text 236"/>
          <p:cNvSpPr txBox="1"/>
          <p:nvPr/>
        </p:nvSpPr>
        <p:spPr>
          <a:xfrm>
            <a:off x="3385566" y="2788920"/>
            <a:ext cx="2379726" cy="1042416"/>
          </a:xfrm>
          <a:prstGeom prst="rect">
            <a:avLst/>
          </a:prstGeom>
          <a:noFill/>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$117M</a:t>
            </a:r>
          </a:p>
        </p:txBody>
      </p:sp>
      <p:sp>
        <p:nvSpPr>
          <p:cNvPr id="237" name="Card 238"/>
          <p:cNvSpPr/>
          <p:nvPr/>
        </p:nvSpPr>
        <p:spPr>
          <a:xfrm>
            <a:off x="5984748" y="2423160"/>
            <a:ext cx="2379726" cy="1463040"/>
          </a:xfrm>
          <a:prstGeom prst="rect">
            <a:avLst/>
          </a:prstGeom>
          <a:solidFill>
            <a:srgbClr val="FFF7ED"/>
          </a:solidFill>
          <a:ln w="25400">
            <a:solidFill>
              <a:srgbClr val="F97316"/>
            </a:solidFill>
            <a:prstDash val="solid"/>
          </a:ln>
        </p:spPr>
        <p:txBody>
          <a:bodyPr/>
          <a:lstStyle/>
          <a:p>
            <a:endParaRPr lang="en-US"/>
          </a:p>
        </p:txBody>
      </p:sp>
      <p:sp>
        <p:nvSpPr>
          <p:cNvPr id="239" name="Card 240"/>
          <p:cNvSpPr/>
          <p:nvPr/>
        </p:nvSpPr>
        <p:spPr>
          <a:xfrm>
            <a:off x="6012180" y="2450592"/>
            <a:ext cx="2324862" cy="292608"/>
          </a:xfrm>
          <a:prstGeom prst="rect">
            <a:avLst/>
          </a:prstGeom>
          <a:solidFill>
            <a:srgbClr val="F97316"/>
          </a:solidFill>
        </p:spPr>
        <p:txBody>
          <a:bodyPr/>
          <a:lstStyle/>
          <a:p>
            <a:endParaRPr lang="en-US" sz="3200"/>
          </a:p>
        </p:txBody>
      </p:sp>
      <p:sp>
        <p:nvSpPr>
          <p:cNvPr id="241" name="Text 242"/>
          <p:cNvSpPr txBox="1"/>
          <p:nvPr/>
        </p:nvSpPr>
        <p:spPr>
          <a:xfrm>
            <a:off x="6012180"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Nonoperating Expenses</a:t>
            </a:r>
          </a:p>
        </p:txBody>
      </p:sp>
      <p:sp>
        <p:nvSpPr>
          <p:cNvPr id="243" name="Text 244"/>
          <p:cNvSpPr txBox="1"/>
          <p:nvPr/>
        </p:nvSpPr>
        <p:spPr>
          <a:xfrm>
            <a:off x="5984748" y="2788920"/>
            <a:ext cx="2379726" cy="1042416"/>
          </a:xfrm>
          <a:prstGeom prst="rect">
            <a:avLst/>
          </a:prstGeom>
          <a:noFill/>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$1,128M</a:t>
            </a:r>
          </a:p>
        </p:txBody>
      </p:sp>
      <p:sp>
        <p:nvSpPr>
          <p:cNvPr id="245" name="Card 246"/>
          <p:cNvSpPr/>
          <p:nvPr/>
        </p:nvSpPr>
        <p:spPr>
          <a:xfrm>
            <a:off x="8583930" y="2423160"/>
            <a:ext cx="2379726" cy="1463040"/>
          </a:xfrm>
          <a:prstGeom prst="rect">
            <a:avLst/>
          </a:prstGeom>
          <a:solidFill>
            <a:srgbClr val="F0FDFA"/>
          </a:solidFill>
          <a:ln w="25400">
            <a:solidFill>
              <a:srgbClr val="0D9488"/>
            </a:solidFill>
            <a:prstDash val="solid"/>
          </a:ln>
        </p:spPr>
        <p:txBody>
          <a:bodyPr/>
          <a:lstStyle/>
          <a:p>
            <a:endParaRPr lang="en-US"/>
          </a:p>
        </p:txBody>
      </p:sp>
      <p:sp>
        <p:nvSpPr>
          <p:cNvPr id="247" name="Card 248"/>
          <p:cNvSpPr/>
          <p:nvPr/>
        </p:nvSpPr>
        <p:spPr>
          <a:xfrm>
            <a:off x="8611362" y="2450592"/>
            <a:ext cx="2324862" cy="292608"/>
          </a:xfrm>
          <a:prstGeom prst="rect">
            <a:avLst/>
          </a:prstGeom>
          <a:solidFill>
            <a:srgbClr val="0D9488"/>
          </a:solidFill>
        </p:spPr>
        <p:txBody>
          <a:bodyPr/>
          <a:lstStyle/>
          <a:p>
            <a:endParaRPr lang="en-US" sz="3200"/>
          </a:p>
        </p:txBody>
      </p:sp>
      <p:sp>
        <p:nvSpPr>
          <p:cNvPr id="249" name="Text 250"/>
          <p:cNvSpPr txBox="1"/>
          <p:nvPr/>
        </p:nvSpPr>
        <p:spPr>
          <a:xfrm>
            <a:off x="8611362" y="2450592"/>
            <a:ext cx="2324862" cy="292608"/>
          </a:xfrm>
          <a:prstGeom prst="rect">
            <a:avLst/>
          </a:prstGeom>
          <a:noFill/>
        </p:spPr>
        <p:txBody>
          <a:bodyPr wrap="square" rtlCol="0" anchor="ctr"/>
          <a:lstStyle/>
          <a:p>
            <a:pPr marL="0" indent="0" algn="ctr">
              <a:buNone/>
            </a:pPr>
            <a:r>
              <a:rPr lang="en-US" sz="1400" b="1" dirty="0">
                <a:solidFill>
                  <a:srgbClr val="FFFFFF"/>
                </a:solidFill>
                <a:latin typeface="Arial" panose="020B0604020202020204" pitchFamily="34" charset="0"/>
                <a:ea typeface="Calibri" pitchFamily="34" charset="-122"/>
                <a:cs typeface="Arial" panose="020B0604020202020204" pitchFamily="34" charset="0"/>
              </a:rPr>
              <a:t>Tax Rate</a:t>
            </a:r>
          </a:p>
        </p:txBody>
      </p:sp>
      <p:sp>
        <p:nvSpPr>
          <p:cNvPr id="251" name="Text 252"/>
          <p:cNvSpPr txBox="1"/>
          <p:nvPr/>
        </p:nvSpPr>
        <p:spPr>
          <a:xfrm>
            <a:off x="8583930" y="2788920"/>
            <a:ext cx="2379726" cy="1042416"/>
          </a:xfrm>
          <a:prstGeom prst="rect">
            <a:avLst/>
          </a:prstGeom>
          <a:noFill/>
        </p:spPr>
        <p:txBody>
          <a:bodyPr wrap="square" rtlCol="0" anchor="ctr"/>
          <a:lstStyle/>
          <a:p>
            <a:pPr marL="0" indent="0" algn="ctr">
              <a:buNone/>
            </a:pPr>
            <a:r>
              <a:rPr lang="en-US" sz="2000" b="1" dirty="0">
                <a:solidFill>
                  <a:srgbClr val="0D9488"/>
                </a:solidFill>
                <a:latin typeface="Arial" panose="020B0604020202020204" pitchFamily="34" charset="0"/>
                <a:ea typeface="Calibri" pitchFamily="34" charset="-122"/>
                <a:cs typeface="Arial" panose="020B0604020202020204" pitchFamily="34" charset="0"/>
              </a:rPr>
              <a:t>25%</a:t>
            </a:r>
          </a:p>
        </p:txBody>
      </p:sp>
      <p:sp>
        <p:nvSpPr>
          <p:cNvPr id="253" name="Card 254"/>
          <p:cNvSpPr/>
          <p:nvPr/>
        </p:nvSpPr>
        <p:spPr>
          <a:xfrm>
            <a:off x="786384" y="4206240"/>
            <a:ext cx="10177272" cy="566928"/>
          </a:xfrm>
          <a:prstGeom prst="rect">
            <a:avLst/>
          </a:prstGeom>
          <a:solidFill>
            <a:srgbClr val="F3F4F6"/>
          </a:solidFill>
        </p:spPr>
        <p:txBody>
          <a:bodyPr/>
          <a:lstStyle/>
          <a:p>
            <a:endParaRPr lang="en-US" sz="2800"/>
          </a:p>
        </p:txBody>
      </p:sp>
      <p:sp>
        <p:nvSpPr>
          <p:cNvPr id="255" name="Text 256"/>
          <p:cNvSpPr txBox="1"/>
          <p:nvPr/>
        </p:nvSpPr>
        <p:spPr>
          <a:xfrm>
            <a:off x="969264" y="4206240"/>
            <a:ext cx="9811512" cy="566928"/>
          </a:xfrm>
          <a:prstGeom prst="rect">
            <a:avLst/>
          </a:prstGeom>
          <a:noFill/>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Note:  </a:t>
            </a:r>
            <a:r>
              <a:rPr lang="ko-KR" sz="1600" dirty="0">
                <a:solidFill>
                  <a:srgbClr val="1F2937"/>
                </a:solidFill>
                <a:latin typeface="Arial" panose="020B0604020202020204" pitchFamily="34" charset="0"/>
                <a:ea typeface="맑은 고딕" pitchFamily="34" charset="-122"/>
                <a:cs typeface="Arial" panose="020B0604020202020204" pitchFamily="34" charset="0"/>
              </a:rPr>
              <a:t>  모든 금액은 백만 달러 단위. 25%는 다음 슬라이드의 NOPAT 조정에 사용된 유효세율임.</a:t>
            </a:r>
          </a:p>
        </p:txBody>
      </p:sp>
      <p:sp>
        <p:nvSpPr>
          <p:cNvPr id="257" name="Card 258"/>
          <p:cNvSpPr/>
          <p:nvPr/>
        </p:nvSpPr>
        <p:spPr>
          <a:xfrm>
            <a:off x="786384" y="4983480"/>
            <a:ext cx="10177272" cy="603504"/>
          </a:xfrm>
          <a:prstGeom prst="rect">
            <a:avLst/>
          </a:prstGeom>
          <a:solidFill>
            <a:srgbClr val="F0FDFA"/>
          </a:solidFill>
          <a:ln w="25400">
            <a:solidFill>
              <a:srgbClr val="0D9488"/>
            </a:solidFill>
            <a:prstDash val="solid"/>
          </a:ln>
        </p:spPr>
        <p:txBody>
          <a:bodyPr/>
          <a:lstStyle/>
          <a:p>
            <a:endParaRPr lang="en-US" sz="2800"/>
          </a:p>
        </p:txBody>
      </p:sp>
      <p:sp>
        <p:nvSpPr>
          <p:cNvPr id="259" name="Text 260"/>
          <p:cNvSpPr txBox="1"/>
          <p:nvPr/>
        </p:nvSpPr>
        <p:spPr>
          <a:xfrm>
            <a:off x="969264" y="4983480"/>
            <a:ext cx="9811512" cy="603504"/>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Why adjust:  </a:t>
            </a:r>
            <a:r>
              <a:rPr lang="ko-KR" dirty="0">
                <a:solidFill>
                  <a:srgbClr val="1F2937"/>
                </a:solidFill>
                <a:latin typeface="Arial" panose="020B0604020202020204" pitchFamily="34" charset="0"/>
                <a:ea typeface="맑은 고딕" pitchFamily="34" charset="-122"/>
                <a:cs typeface="Arial" panose="020B0604020202020204" pitchFamily="34" charset="0"/>
              </a:rPr>
              <a:t>  Net Income만으로는 PepsiCo의 자금조달 구조가 섞여 있음. NOPAT과 NOA가 이를 제거함.</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PepsiCo: The NOPAT Adjustment</a:t>
            </a:r>
          </a:p>
        </p:txBody>
      </p:sp>
      <p:sp>
        <p:nvSpPr>
          <p:cNvPr id="261" name="Card 262"/>
          <p:cNvSpPr/>
          <p:nvPr/>
        </p:nvSpPr>
        <p:spPr>
          <a:xfrm>
            <a:off x="786384" y="1554480"/>
            <a:ext cx="3014472" cy="1371600"/>
          </a:xfrm>
          <a:prstGeom prst="rect">
            <a:avLst/>
          </a:prstGeom>
          <a:solidFill>
            <a:srgbClr val="EFF6FF"/>
          </a:solidFill>
          <a:ln w="25400">
            <a:solidFill>
              <a:srgbClr val="3B82F6"/>
            </a:solidFill>
            <a:prstDash val="solid"/>
          </a:ln>
        </p:spPr>
        <p:txBody>
          <a:bodyPr/>
          <a:lstStyle/>
          <a:p>
            <a:endParaRPr lang="en-US" sz="2800"/>
          </a:p>
        </p:txBody>
      </p:sp>
      <p:sp>
        <p:nvSpPr>
          <p:cNvPr id="263" name="Card 264"/>
          <p:cNvSpPr/>
          <p:nvPr/>
        </p:nvSpPr>
        <p:spPr>
          <a:xfrm>
            <a:off x="813816" y="1581912"/>
            <a:ext cx="2959608" cy="292608"/>
          </a:xfrm>
          <a:prstGeom prst="rect">
            <a:avLst/>
          </a:prstGeom>
          <a:solidFill>
            <a:srgbClr val="3B82F6"/>
          </a:solidFill>
        </p:spPr>
        <p:txBody>
          <a:bodyPr/>
          <a:lstStyle/>
          <a:p>
            <a:endParaRPr lang="en-US" sz="2800"/>
          </a:p>
        </p:txBody>
      </p:sp>
      <p:sp>
        <p:nvSpPr>
          <p:cNvPr id="265" name="Text 266"/>
          <p:cNvSpPr txBox="1"/>
          <p:nvPr/>
        </p:nvSpPr>
        <p:spPr>
          <a:xfrm>
            <a:off x="8138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Net Income</a:t>
            </a:r>
          </a:p>
        </p:txBody>
      </p:sp>
      <p:sp>
        <p:nvSpPr>
          <p:cNvPr id="267" name="Text 268"/>
          <p:cNvSpPr txBox="1"/>
          <p:nvPr/>
        </p:nvSpPr>
        <p:spPr>
          <a:xfrm>
            <a:off x="786384" y="1920240"/>
            <a:ext cx="3014472" cy="950976"/>
          </a:xfrm>
          <a:prstGeom prst="rect">
            <a:avLst/>
          </a:prstGeom>
          <a:noFill/>
        </p:spPr>
        <p:txBody>
          <a:bodyPr wrap="square" rtlCol="0" anchor="ctr"/>
          <a:lstStyle/>
          <a:p>
            <a:pPr marL="0" indent="0" algn="ctr">
              <a:buNone/>
            </a:pPr>
            <a:r>
              <a:rPr lang="en-US" sz="2400" b="1" dirty="0">
                <a:solidFill>
                  <a:srgbClr val="3B82F6"/>
                </a:solidFill>
                <a:latin typeface="Arial" panose="020B0604020202020204" pitchFamily="34" charset="0"/>
                <a:ea typeface="Calibri" pitchFamily="34" charset="-122"/>
                <a:cs typeface="Arial" panose="020B0604020202020204" pitchFamily="34" charset="0"/>
              </a:rPr>
              <a:t>$7,175.0</a:t>
            </a:r>
          </a:p>
        </p:txBody>
      </p:sp>
      <p:sp>
        <p:nvSpPr>
          <p:cNvPr id="269" name="Card 270"/>
          <p:cNvSpPr/>
          <p:nvPr/>
        </p:nvSpPr>
        <p:spPr>
          <a:xfrm>
            <a:off x="4367784" y="1554480"/>
            <a:ext cx="3014472" cy="1371600"/>
          </a:xfrm>
          <a:prstGeom prst="rect">
            <a:avLst/>
          </a:prstGeom>
          <a:solidFill>
            <a:srgbClr val="FFF7ED"/>
          </a:solidFill>
          <a:ln w="25400">
            <a:solidFill>
              <a:srgbClr val="F97316"/>
            </a:solidFill>
            <a:prstDash val="solid"/>
          </a:ln>
        </p:spPr>
        <p:txBody>
          <a:bodyPr/>
          <a:lstStyle/>
          <a:p>
            <a:endParaRPr lang="en-US" sz="2800"/>
          </a:p>
        </p:txBody>
      </p:sp>
      <p:sp>
        <p:nvSpPr>
          <p:cNvPr id="271" name="Card 272"/>
          <p:cNvSpPr/>
          <p:nvPr/>
        </p:nvSpPr>
        <p:spPr>
          <a:xfrm>
            <a:off x="4395216" y="1581912"/>
            <a:ext cx="2959608" cy="292608"/>
          </a:xfrm>
          <a:prstGeom prst="rect">
            <a:avLst/>
          </a:prstGeom>
          <a:solidFill>
            <a:srgbClr val="F97316"/>
          </a:solidFill>
        </p:spPr>
        <p:txBody>
          <a:bodyPr/>
          <a:lstStyle/>
          <a:p>
            <a:endParaRPr lang="en-US" sz="2800"/>
          </a:p>
        </p:txBody>
      </p:sp>
      <p:sp>
        <p:nvSpPr>
          <p:cNvPr id="273" name="Text 274"/>
          <p:cNvSpPr txBox="1"/>
          <p:nvPr/>
        </p:nvSpPr>
        <p:spPr>
          <a:xfrm>
            <a:off x="43952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Less: After-Tax Nonoperating Net</a:t>
            </a:r>
          </a:p>
        </p:txBody>
      </p:sp>
      <p:sp>
        <p:nvSpPr>
          <p:cNvPr id="275" name="Text 276"/>
          <p:cNvSpPr txBox="1"/>
          <p:nvPr/>
        </p:nvSpPr>
        <p:spPr>
          <a:xfrm>
            <a:off x="4367784" y="1920240"/>
            <a:ext cx="3014472" cy="950976"/>
          </a:xfrm>
          <a:prstGeom prst="rect">
            <a:avLst/>
          </a:prstGeom>
          <a:noFill/>
        </p:spPr>
        <p:txBody>
          <a:bodyPr wrap="square" rtlCol="0" anchor="ctr"/>
          <a:lstStyle/>
          <a:p>
            <a:pPr marL="0" indent="0" algn="ctr">
              <a:buNone/>
            </a:pPr>
            <a:r>
              <a:rPr lang="en-US" sz="2400" b="1" dirty="0">
                <a:solidFill>
                  <a:srgbClr val="F97316"/>
                </a:solidFill>
                <a:latin typeface="Arial" panose="020B0604020202020204" pitchFamily="34" charset="0"/>
                <a:ea typeface="Calibri" pitchFamily="34" charset="-122"/>
                <a:cs typeface="Arial" panose="020B0604020202020204" pitchFamily="34" charset="0"/>
              </a:rPr>
              <a:t>−$758.3</a:t>
            </a:r>
          </a:p>
        </p:txBody>
      </p:sp>
      <p:sp>
        <p:nvSpPr>
          <p:cNvPr id="277" name="Card 278"/>
          <p:cNvSpPr/>
          <p:nvPr/>
        </p:nvSpPr>
        <p:spPr>
          <a:xfrm>
            <a:off x="7949184" y="1554480"/>
            <a:ext cx="3014472" cy="1371600"/>
          </a:xfrm>
          <a:prstGeom prst="rect">
            <a:avLst/>
          </a:prstGeom>
          <a:solidFill>
            <a:srgbClr val="F0FDF4"/>
          </a:solidFill>
          <a:ln w="25400">
            <a:solidFill>
              <a:srgbClr val="16A34A"/>
            </a:solidFill>
            <a:prstDash val="solid"/>
          </a:ln>
        </p:spPr>
        <p:txBody>
          <a:bodyPr/>
          <a:lstStyle/>
          <a:p>
            <a:endParaRPr lang="en-US" sz="2800"/>
          </a:p>
        </p:txBody>
      </p:sp>
      <p:sp>
        <p:nvSpPr>
          <p:cNvPr id="279" name="Card 280"/>
          <p:cNvSpPr/>
          <p:nvPr/>
        </p:nvSpPr>
        <p:spPr>
          <a:xfrm>
            <a:off x="7976616" y="1581912"/>
            <a:ext cx="2959608" cy="292608"/>
          </a:xfrm>
          <a:prstGeom prst="rect">
            <a:avLst/>
          </a:prstGeom>
          <a:solidFill>
            <a:srgbClr val="16A34A"/>
          </a:solidFill>
        </p:spPr>
        <p:txBody>
          <a:bodyPr/>
          <a:lstStyle/>
          <a:p>
            <a:endParaRPr lang="en-US" sz="2800"/>
          </a:p>
        </p:txBody>
      </p:sp>
      <p:sp>
        <p:nvSpPr>
          <p:cNvPr id="281" name="Text 282"/>
          <p:cNvSpPr txBox="1"/>
          <p:nvPr/>
        </p:nvSpPr>
        <p:spPr>
          <a:xfrm>
            <a:off x="79766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NOPAT</a:t>
            </a:r>
          </a:p>
        </p:txBody>
      </p:sp>
      <p:sp>
        <p:nvSpPr>
          <p:cNvPr id="283" name="Text 284"/>
          <p:cNvSpPr txBox="1"/>
          <p:nvPr/>
        </p:nvSpPr>
        <p:spPr>
          <a:xfrm>
            <a:off x="7949184" y="1920240"/>
            <a:ext cx="3014472" cy="950976"/>
          </a:xfrm>
          <a:prstGeom prst="rect">
            <a:avLst/>
          </a:prstGeom>
          <a:noFill/>
        </p:spPr>
        <p:txBody>
          <a:bodyPr wrap="square" rtlCol="0" anchor="ctr"/>
          <a:lstStyle/>
          <a:p>
            <a:pPr marL="0" indent="0" algn="ctr">
              <a:buNone/>
            </a:pPr>
            <a:r>
              <a:rPr lang="en-US" sz="2400" b="1" dirty="0">
                <a:solidFill>
                  <a:srgbClr val="16A34A"/>
                </a:solidFill>
                <a:latin typeface="Arial" panose="020B0604020202020204" pitchFamily="34" charset="0"/>
                <a:ea typeface="Calibri" pitchFamily="34" charset="-122"/>
                <a:cs typeface="Arial" panose="020B0604020202020204" pitchFamily="34" charset="0"/>
              </a:rPr>
              <a:t>$7,933.3</a:t>
            </a:r>
          </a:p>
        </p:txBody>
      </p:sp>
      <p:sp>
        <p:nvSpPr>
          <p:cNvPr id="285" name="Card 286"/>
          <p:cNvSpPr/>
          <p:nvPr/>
        </p:nvSpPr>
        <p:spPr>
          <a:xfrm>
            <a:off x="3901440" y="2048256"/>
            <a:ext cx="365760" cy="384048"/>
          </a:xfrm>
          <a:prstGeom prst="rightArrow">
            <a:avLst/>
          </a:prstGeom>
          <a:solidFill>
            <a:srgbClr val="9CA3AF"/>
          </a:solidFill>
        </p:spPr>
        <p:txBody>
          <a:bodyPr/>
          <a:lstStyle/>
          <a:p>
            <a:endParaRPr lang="en-US" sz="2400"/>
          </a:p>
        </p:txBody>
      </p:sp>
      <p:sp>
        <p:nvSpPr>
          <p:cNvPr id="287" name="Card 288"/>
          <p:cNvSpPr/>
          <p:nvPr/>
        </p:nvSpPr>
        <p:spPr>
          <a:xfrm>
            <a:off x="7482840" y="2048256"/>
            <a:ext cx="365760" cy="384048"/>
          </a:xfrm>
          <a:prstGeom prst="rightArrow">
            <a:avLst/>
          </a:prstGeom>
          <a:solidFill>
            <a:srgbClr val="9CA3AF"/>
          </a:solidFill>
        </p:spPr>
        <p:txBody>
          <a:bodyPr/>
          <a:lstStyle/>
          <a:p>
            <a:endParaRPr lang="en-US" sz="2400"/>
          </a:p>
        </p:txBody>
      </p:sp>
      <p:sp>
        <p:nvSpPr>
          <p:cNvPr id="289" name="Card 290"/>
          <p:cNvSpPr/>
          <p:nvPr/>
        </p:nvSpPr>
        <p:spPr>
          <a:xfrm>
            <a:off x="786384" y="3182112"/>
            <a:ext cx="10177272" cy="713232"/>
          </a:xfrm>
          <a:prstGeom prst="rect">
            <a:avLst/>
          </a:prstGeom>
          <a:solidFill>
            <a:srgbClr val="1E3A5F"/>
          </a:solidFill>
        </p:spPr>
        <p:txBody>
          <a:bodyPr/>
          <a:lstStyle/>
          <a:p>
            <a:endParaRPr lang="en-US" sz="2800"/>
          </a:p>
        </p:txBody>
      </p:sp>
      <p:sp>
        <p:nvSpPr>
          <p:cNvPr id="291" name="Text 292"/>
          <p:cNvSpPr txBox="1"/>
          <p:nvPr/>
        </p:nvSpPr>
        <p:spPr>
          <a:xfrm>
            <a:off x="969264" y="3182112"/>
            <a:ext cx="9811512" cy="713232"/>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($117 − $1,128) × (1 − 0.25)  =  −$758.3        →        $7,175.0 − (−$758.3)  =  $7,933.3</a:t>
            </a:r>
          </a:p>
        </p:txBody>
      </p:sp>
      <p:sp>
        <p:nvSpPr>
          <p:cNvPr id="293" name="Card 294"/>
          <p:cNvSpPr/>
          <p:nvPr/>
        </p:nvSpPr>
        <p:spPr>
          <a:xfrm>
            <a:off x="786384" y="4133088"/>
            <a:ext cx="10177272" cy="1296751"/>
          </a:xfrm>
          <a:prstGeom prst="rect">
            <a:avLst/>
          </a:prstGeom>
          <a:solidFill>
            <a:srgbClr val="F0FDFA"/>
          </a:solidFill>
          <a:ln w="25400">
            <a:solidFill>
              <a:srgbClr val="0D9488"/>
            </a:solidFill>
            <a:prstDash val="solid"/>
          </a:ln>
        </p:spPr>
        <p:txBody>
          <a:bodyPr/>
          <a:lstStyle/>
          <a:p>
            <a:endParaRPr lang="en-US" sz="2800"/>
          </a:p>
        </p:txBody>
      </p:sp>
      <p:sp>
        <p:nvSpPr>
          <p:cNvPr id="295" name="Card 296"/>
          <p:cNvSpPr/>
          <p:nvPr/>
        </p:nvSpPr>
        <p:spPr>
          <a:xfrm>
            <a:off x="813816" y="4160520"/>
            <a:ext cx="10122408" cy="310896"/>
          </a:xfrm>
          <a:prstGeom prst="rect">
            <a:avLst/>
          </a:prstGeom>
          <a:solidFill>
            <a:srgbClr val="0D9488"/>
          </a:solidFill>
        </p:spPr>
        <p:txBody>
          <a:bodyPr/>
          <a:lstStyle/>
          <a:p>
            <a:endParaRPr lang="en-US" sz="2800"/>
          </a:p>
        </p:txBody>
      </p:sp>
      <p:sp>
        <p:nvSpPr>
          <p:cNvPr id="297" name="Text 298"/>
          <p:cNvSpPr txBox="1"/>
          <p:nvPr/>
        </p:nvSpPr>
        <p:spPr>
          <a:xfrm>
            <a:off x="813816" y="4160520"/>
            <a:ext cx="10122408"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Observation</a:t>
            </a:r>
          </a:p>
        </p:txBody>
      </p:sp>
      <p:sp>
        <p:nvSpPr>
          <p:cNvPr id="299" name="Text 300"/>
          <p:cNvSpPr txBox="1"/>
          <p:nvPr/>
        </p:nvSpPr>
        <p:spPr>
          <a:xfrm>
            <a:off x="969264" y="4535424"/>
            <a:ext cx="9848088" cy="1078992"/>
          </a:xfrm>
          <a:prstGeom prst="rect">
            <a:avLst/>
          </a:prstGeom>
          <a:noFill/>
        </p:spPr>
        <p:txBody>
          <a:bodyPr wrap="square" rtlCol="0" anchor="t"/>
          <a:lstStyle/>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NOPAT은 Net Income보다 큼. 이자 지급이라는 “drag”를 제거하면 영업의 진정한 수익력 — 즉 부채와 자기자본을 포함한 모든 자본 제공자에게 귀속되는 이익 — 이 드러남.</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Denominator: Capital at Work (NOA)</a:t>
            </a:r>
          </a:p>
        </p:txBody>
      </p:sp>
      <p:sp>
        <p:nvSpPr>
          <p:cNvPr id="301" name="Card 302"/>
          <p:cNvSpPr/>
          <p:nvPr/>
        </p:nvSpPr>
        <p:spPr>
          <a:xfrm>
            <a:off x="786384" y="1472184"/>
            <a:ext cx="10177272" cy="658368"/>
          </a:xfrm>
          <a:prstGeom prst="rect">
            <a:avLst/>
          </a:prstGeom>
          <a:solidFill>
            <a:srgbClr val="F0FDFA"/>
          </a:solidFill>
          <a:ln w="25400">
            <a:solidFill>
              <a:srgbClr val="0D9488"/>
            </a:solidFill>
            <a:prstDash val="solid"/>
          </a:ln>
        </p:spPr>
        <p:txBody>
          <a:bodyPr/>
          <a:lstStyle/>
          <a:p>
            <a:endParaRPr lang="en-US" sz="2800"/>
          </a:p>
        </p:txBody>
      </p:sp>
      <p:sp>
        <p:nvSpPr>
          <p:cNvPr id="303" name="Text 304"/>
          <p:cNvSpPr txBox="1"/>
          <p:nvPr/>
        </p:nvSpPr>
        <p:spPr>
          <a:xfrm>
            <a:off x="969264" y="1472184"/>
            <a:ext cx="9811512" cy="658368"/>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Question:  </a:t>
            </a:r>
            <a:r>
              <a:rPr lang="ko-KR" dirty="0">
                <a:solidFill>
                  <a:srgbClr val="1F2937"/>
                </a:solidFill>
                <a:latin typeface="Arial" panose="020B0604020202020204" pitchFamily="34" charset="0"/>
                <a:ea typeface="맑은 고딕" pitchFamily="34" charset="-122"/>
                <a:cs typeface="Arial" panose="020B0604020202020204" pitchFamily="34" charset="0"/>
              </a:rPr>
              <a:t>  Balance sheet를 나눠 보자 — 실제로 사업을 굴리는 항목은 무엇인가?</a:t>
            </a:r>
          </a:p>
        </p:txBody>
      </p:sp>
      <p:sp>
        <p:nvSpPr>
          <p:cNvPr id="305" name="Card 306"/>
          <p:cNvSpPr/>
          <p:nvPr/>
        </p:nvSpPr>
        <p:spPr>
          <a:xfrm>
            <a:off x="786384" y="2286000"/>
            <a:ext cx="4960620" cy="1600200"/>
          </a:xfrm>
          <a:prstGeom prst="rect">
            <a:avLst/>
          </a:prstGeom>
          <a:solidFill>
            <a:srgbClr val="EFF6FF"/>
          </a:solidFill>
          <a:ln w="25400">
            <a:solidFill>
              <a:srgbClr val="3B82F6"/>
            </a:solidFill>
            <a:prstDash val="solid"/>
          </a:ln>
        </p:spPr>
        <p:txBody>
          <a:bodyPr/>
          <a:lstStyle/>
          <a:p>
            <a:endParaRPr lang="en-US" sz="2800"/>
          </a:p>
        </p:txBody>
      </p:sp>
      <p:sp>
        <p:nvSpPr>
          <p:cNvPr id="307" name="Card 308"/>
          <p:cNvSpPr/>
          <p:nvPr/>
        </p:nvSpPr>
        <p:spPr>
          <a:xfrm>
            <a:off x="813816" y="2313432"/>
            <a:ext cx="4905756" cy="310896"/>
          </a:xfrm>
          <a:prstGeom prst="rect">
            <a:avLst/>
          </a:prstGeom>
          <a:solidFill>
            <a:srgbClr val="3B82F6"/>
          </a:solidFill>
        </p:spPr>
        <p:txBody>
          <a:bodyPr/>
          <a:lstStyle/>
          <a:p>
            <a:endParaRPr lang="en-US" sz="2800"/>
          </a:p>
        </p:txBody>
      </p:sp>
      <p:sp>
        <p:nvSpPr>
          <p:cNvPr id="309" name="Text 310"/>
          <p:cNvSpPr txBox="1"/>
          <p:nvPr/>
        </p:nvSpPr>
        <p:spPr>
          <a:xfrm>
            <a:off x="813816" y="231343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Operating Assets</a:t>
            </a:r>
          </a:p>
        </p:txBody>
      </p:sp>
      <p:sp>
        <p:nvSpPr>
          <p:cNvPr id="311" name="Text 312"/>
          <p:cNvSpPr txBox="1"/>
          <p:nvPr/>
        </p:nvSpPr>
        <p:spPr>
          <a:xfrm>
            <a:off x="950976" y="2688336"/>
            <a:ext cx="4631436" cy="112471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Cash  •  Receivables  •  Inventory</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PP&amp;E  •  Intangibles</a:t>
            </a:r>
          </a:p>
        </p:txBody>
      </p:sp>
      <p:sp>
        <p:nvSpPr>
          <p:cNvPr id="313" name="Card 314"/>
          <p:cNvSpPr/>
          <p:nvPr/>
        </p:nvSpPr>
        <p:spPr>
          <a:xfrm>
            <a:off x="6003036" y="2286000"/>
            <a:ext cx="4960620" cy="1600200"/>
          </a:xfrm>
          <a:prstGeom prst="rect">
            <a:avLst/>
          </a:prstGeom>
          <a:solidFill>
            <a:srgbClr val="FFF7ED"/>
          </a:solidFill>
          <a:ln w="25400">
            <a:solidFill>
              <a:srgbClr val="F97316"/>
            </a:solidFill>
            <a:prstDash val="solid"/>
          </a:ln>
        </p:spPr>
        <p:txBody>
          <a:bodyPr/>
          <a:lstStyle/>
          <a:p>
            <a:endParaRPr lang="en-US" sz="2800"/>
          </a:p>
        </p:txBody>
      </p:sp>
      <p:sp>
        <p:nvSpPr>
          <p:cNvPr id="315" name="Card 316"/>
          <p:cNvSpPr/>
          <p:nvPr/>
        </p:nvSpPr>
        <p:spPr>
          <a:xfrm>
            <a:off x="6030468" y="2313432"/>
            <a:ext cx="4905756" cy="310896"/>
          </a:xfrm>
          <a:prstGeom prst="rect">
            <a:avLst/>
          </a:prstGeom>
          <a:solidFill>
            <a:srgbClr val="F97316"/>
          </a:solidFill>
        </p:spPr>
        <p:txBody>
          <a:bodyPr/>
          <a:lstStyle/>
          <a:p>
            <a:endParaRPr lang="en-US" sz="2800"/>
          </a:p>
        </p:txBody>
      </p:sp>
      <p:sp>
        <p:nvSpPr>
          <p:cNvPr id="317" name="Text 318"/>
          <p:cNvSpPr txBox="1"/>
          <p:nvPr/>
        </p:nvSpPr>
        <p:spPr>
          <a:xfrm>
            <a:off x="6030468" y="231343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Operating Liabilities</a:t>
            </a:r>
          </a:p>
        </p:txBody>
      </p:sp>
      <p:sp>
        <p:nvSpPr>
          <p:cNvPr id="319" name="Text 320"/>
          <p:cNvSpPr txBox="1"/>
          <p:nvPr/>
        </p:nvSpPr>
        <p:spPr>
          <a:xfrm>
            <a:off x="6167628" y="2688336"/>
            <a:ext cx="4631436" cy="1124712"/>
          </a:xfrm>
          <a:prstGeom prst="rect">
            <a:avLst/>
          </a:prstGeom>
          <a:noFill/>
        </p:spPr>
        <p:txBody>
          <a:bodyPr wrap="square" rtlCol="0" anchor="t"/>
          <a:lstStyle/>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Accounts Payable  •  Accrued Expenses</a:t>
            </a:r>
          </a:p>
          <a:p>
            <a:pPr marL="0" indent="0">
              <a:buNone/>
            </a:pPr>
            <a:r>
              <a:rPr lang="en-US" sz="1400" dirty="0">
                <a:solidFill>
                  <a:srgbClr val="1F2937"/>
                </a:solidFill>
                <a:latin typeface="Arial" panose="020B0604020202020204" pitchFamily="34" charset="0"/>
                <a:ea typeface="Calibri" pitchFamily="34" charset="-122"/>
                <a:cs typeface="Arial" panose="020B0604020202020204" pitchFamily="34" charset="0"/>
              </a:rPr>
              <a:t>Employee Benefits</a:t>
            </a:r>
          </a:p>
        </p:txBody>
      </p:sp>
      <p:sp>
        <p:nvSpPr>
          <p:cNvPr id="321" name="Card 322"/>
          <p:cNvSpPr/>
          <p:nvPr/>
        </p:nvSpPr>
        <p:spPr>
          <a:xfrm>
            <a:off x="786384" y="4069080"/>
            <a:ext cx="4960620" cy="1234440"/>
          </a:xfrm>
          <a:prstGeom prst="rect">
            <a:avLst/>
          </a:prstGeom>
          <a:solidFill>
            <a:srgbClr val="F3F4F6"/>
          </a:solidFill>
          <a:ln w="25400">
            <a:solidFill>
              <a:srgbClr val="9CA3AF"/>
            </a:solidFill>
            <a:prstDash val="solid"/>
          </a:ln>
        </p:spPr>
        <p:txBody>
          <a:bodyPr/>
          <a:lstStyle/>
          <a:p>
            <a:endParaRPr lang="en-US" sz="2800"/>
          </a:p>
        </p:txBody>
      </p:sp>
      <p:sp>
        <p:nvSpPr>
          <p:cNvPr id="323" name="Card 324"/>
          <p:cNvSpPr/>
          <p:nvPr/>
        </p:nvSpPr>
        <p:spPr>
          <a:xfrm>
            <a:off x="813816" y="4096512"/>
            <a:ext cx="4905756" cy="310896"/>
          </a:xfrm>
          <a:prstGeom prst="rect">
            <a:avLst/>
          </a:prstGeom>
          <a:solidFill>
            <a:srgbClr val="9CA3AF"/>
          </a:solidFill>
        </p:spPr>
        <p:txBody>
          <a:bodyPr/>
          <a:lstStyle/>
          <a:p>
            <a:endParaRPr lang="en-US" sz="2800"/>
          </a:p>
        </p:txBody>
      </p:sp>
      <p:sp>
        <p:nvSpPr>
          <p:cNvPr id="325" name="Text 326"/>
          <p:cNvSpPr txBox="1"/>
          <p:nvPr/>
        </p:nvSpPr>
        <p:spPr>
          <a:xfrm>
            <a:off x="813816" y="409651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Assets</a:t>
            </a:r>
          </a:p>
        </p:txBody>
      </p:sp>
      <p:sp>
        <p:nvSpPr>
          <p:cNvPr id="327" name="Text 328"/>
          <p:cNvSpPr txBox="1"/>
          <p:nvPr/>
        </p:nvSpPr>
        <p:spPr>
          <a:xfrm>
            <a:off x="950976" y="4471416"/>
            <a:ext cx="4631436" cy="75895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관계기업 투자와 시장성 유가증권.</a:t>
            </a:r>
          </a:p>
        </p:txBody>
      </p:sp>
      <p:sp>
        <p:nvSpPr>
          <p:cNvPr id="329" name="Card 330"/>
          <p:cNvSpPr/>
          <p:nvPr/>
        </p:nvSpPr>
        <p:spPr>
          <a:xfrm>
            <a:off x="6003036" y="4069080"/>
            <a:ext cx="4960620" cy="1234440"/>
          </a:xfrm>
          <a:prstGeom prst="rect">
            <a:avLst/>
          </a:prstGeom>
          <a:solidFill>
            <a:srgbClr val="F3F4F6"/>
          </a:solidFill>
          <a:ln w="25400">
            <a:solidFill>
              <a:srgbClr val="9CA3AF"/>
            </a:solidFill>
            <a:prstDash val="solid"/>
          </a:ln>
        </p:spPr>
        <p:txBody>
          <a:bodyPr/>
          <a:lstStyle/>
          <a:p>
            <a:endParaRPr lang="en-US" sz="2800"/>
          </a:p>
        </p:txBody>
      </p:sp>
      <p:sp>
        <p:nvSpPr>
          <p:cNvPr id="331" name="Card 332"/>
          <p:cNvSpPr/>
          <p:nvPr/>
        </p:nvSpPr>
        <p:spPr>
          <a:xfrm>
            <a:off x="6030468" y="4096512"/>
            <a:ext cx="4905756" cy="310896"/>
          </a:xfrm>
          <a:prstGeom prst="rect">
            <a:avLst/>
          </a:prstGeom>
          <a:solidFill>
            <a:srgbClr val="9CA3AF"/>
          </a:solidFill>
        </p:spPr>
        <p:txBody>
          <a:bodyPr/>
          <a:lstStyle/>
          <a:p>
            <a:endParaRPr lang="en-US" sz="2800"/>
          </a:p>
        </p:txBody>
      </p:sp>
      <p:sp>
        <p:nvSpPr>
          <p:cNvPr id="333" name="Text 334"/>
          <p:cNvSpPr txBox="1"/>
          <p:nvPr/>
        </p:nvSpPr>
        <p:spPr>
          <a:xfrm>
            <a:off x="6030468" y="4096512"/>
            <a:ext cx="4905756"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Nonoperating Liabilities &amp; Equity</a:t>
            </a:r>
          </a:p>
        </p:txBody>
      </p:sp>
      <p:sp>
        <p:nvSpPr>
          <p:cNvPr id="335" name="Text 336"/>
          <p:cNvSpPr txBox="1"/>
          <p:nvPr/>
        </p:nvSpPr>
        <p:spPr>
          <a:xfrm>
            <a:off x="6167628" y="4471416"/>
            <a:ext cx="4631436" cy="75895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Debt와 이자부 부채  •  Equity.</a:t>
            </a:r>
          </a:p>
        </p:txBody>
      </p:sp>
      <p:sp>
        <p:nvSpPr>
          <p:cNvPr id="337" name="Card 338"/>
          <p:cNvSpPr/>
          <p:nvPr/>
        </p:nvSpPr>
        <p:spPr>
          <a:xfrm>
            <a:off x="786384" y="5486400"/>
            <a:ext cx="10177272" cy="658368"/>
          </a:xfrm>
          <a:prstGeom prst="rect">
            <a:avLst/>
          </a:prstGeom>
          <a:solidFill>
            <a:srgbClr val="1E3A5F"/>
          </a:solidFill>
        </p:spPr>
        <p:txBody>
          <a:bodyPr/>
          <a:lstStyle/>
          <a:p>
            <a:endParaRPr lang="en-US" sz="2800"/>
          </a:p>
        </p:txBody>
      </p:sp>
      <p:sp>
        <p:nvSpPr>
          <p:cNvPr id="339" name="Text 340"/>
          <p:cNvSpPr txBox="1"/>
          <p:nvPr/>
        </p:nvSpPr>
        <p:spPr>
          <a:xfrm>
            <a:off x="969264" y="5486400"/>
            <a:ext cx="9811512" cy="658368"/>
          </a:xfrm>
          <a:prstGeom prst="rect">
            <a:avLst/>
          </a:prstGeom>
          <a:noFill/>
        </p:spPr>
        <p:txBody>
          <a:bodyPr wrap="square" rtlCol="0" anchor="ctr"/>
          <a:lstStyle/>
          <a:p>
            <a:pPr marL="0" indent="0" algn="ctr">
              <a:buNone/>
            </a:pPr>
            <a:r>
              <a:rPr lang="en-US" sz="2000" b="1" dirty="0">
                <a:solidFill>
                  <a:srgbClr val="FFFFFF"/>
                </a:solidFill>
                <a:latin typeface="Arial" panose="020B0604020202020204" pitchFamily="34" charset="0"/>
                <a:ea typeface="Calibri" pitchFamily="34" charset="-122"/>
                <a:cs typeface="Arial" panose="020B0604020202020204" pitchFamily="34" charset="0"/>
              </a:rPr>
              <a:t>NOA  =  Operating Assets  −  Operating Liabilities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PepsiCo: Isolating Operating Capital</a:t>
            </a:r>
          </a:p>
        </p:txBody>
      </p:sp>
      <p:sp>
        <p:nvSpPr>
          <p:cNvPr id="341" name="Card 342"/>
          <p:cNvSpPr/>
          <p:nvPr/>
        </p:nvSpPr>
        <p:spPr>
          <a:xfrm>
            <a:off x="786384" y="1554480"/>
            <a:ext cx="3014472" cy="1371600"/>
          </a:xfrm>
          <a:prstGeom prst="rect">
            <a:avLst/>
          </a:prstGeom>
          <a:solidFill>
            <a:srgbClr val="EFF6FF"/>
          </a:solidFill>
          <a:ln w="25400">
            <a:solidFill>
              <a:srgbClr val="3B82F6"/>
            </a:solidFill>
            <a:prstDash val="solid"/>
          </a:ln>
        </p:spPr>
        <p:txBody>
          <a:bodyPr/>
          <a:lstStyle/>
          <a:p>
            <a:endParaRPr lang="en-US" sz="2800"/>
          </a:p>
        </p:txBody>
      </p:sp>
      <p:sp>
        <p:nvSpPr>
          <p:cNvPr id="343" name="Card 344"/>
          <p:cNvSpPr/>
          <p:nvPr/>
        </p:nvSpPr>
        <p:spPr>
          <a:xfrm>
            <a:off x="813816" y="1581912"/>
            <a:ext cx="2959608" cy="292608"/>
          </a:xfrm>
          <a:prstGeom prst="rect">
            <a:avLst/>
          </a:prstGeom>
          <a:solidFill>
            <a:srgbClr val="3B82F6"/>
          </a:solidFill>
        </p:spPr>
        <p:txBody>
          <a:bodyPr/>
          <a:lstStyle/>
          <a:p>
            <a:endParaRPr lang="en-US" sz="2800"/>
          </a:p>
        </p:txBody>
      </p:sp>
      <p:sp>
        <p:nvSpPr>
          <p:cNvPr id="345" name="Text 346"/>
          <p:cNvSpPr txBox="1"/>
          <p:nvPr/>
        </p:nvSpPr>
        <p:spPr>
          <a:xfrm>
            <a:off x="8138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Total Operating Assets</a:t>
            </a:r>
          </a:p>
        </p:txBody>
      </p:sp>
      <p:sp>
        <p:nvSpPr>
          <p:cNvPr id="347" name="Text 348"/>
          <p:cNvSpPr txBox="1"/>
          <p:nvPr/>
        </p:nvSpPr>
        <p:spPr>
          <a:xfrm>
            <a:off x="786384" y="1920240"/>
            <a:ext cx="3014472" cy="950976"/>
          </a:xfrm>
          <a:prstGeom prst="rect">
            <a:avLst/>
          </a:prstGeom>
          <a:noFill/>
        </p:spPr>
        <p:txBody>
          <a:bodyPr wrap="square" rtlCol="0" anchor="ctr"/>
          <a:lstStyle/>
          <a:p>
            <a:pPr marL="0" indent="0" algn="ctr">
              <a:buNone/>
            </a:pPr>
            <a:r>
              <a:rPr lang="en-US" sz="2400" b="1" dirty="0">
                <a:solidFill>
                  <a:srgbClr val="3B82F6"/>
                </a:solidFill>
                <a:latin typeface="Arial" panose="020B0604020202020204" pitchFamily="34" charset="0"/>
                <a:ea typeface="Calibri" pitchFamily="34" charset="-122"/>
                <a:cs typeface="Arial" panose="020B0604020202020204" pitchFamily="34" charset="0"/>
              </a:rPr>
              <a:t>$91,059</a:t>
            </a:r>
          </a:p>
        </p:txBody>
      </p:sp>
      <p:sp>
        <p:nvSpPr>
          <p:cNvPr id="349" name="Card 350"/>
          <p:cNvSpPr/>
          <p:nvPr/>
        </p:nvSpPr>
        <p:spPr>
          <a:xfrm>
            <a:off x="4367784" y="1554480"/>
            <a:ext cx="3014472" cy="1371600"/>
          </a:xfrm>
          <a:prstGeom prst="rect">
            <a:avLst/>
          </a:prstGeom>
          <a:solidFill>
            <a:srgbClr val="FFF7ED"/>
          </a:solidFill>
          <a:ln w="25400">
            <a:solidFill>
              <a:srgbClr val="F97316"/>
            </a:solidFill>
            <a:prstDash val="solid"/>
          </a:ln>
        </p:spPr>
        <p:txBody>
          <a:bodyPr/>
          <a:lstStyle/>
          <a:p>
            <a:endParaRPr lang="en-US" sz="2800"/>
          </a:p>
        </p:txBody>
      </p:sp>
      <p:sp>
        <p:nvSpPr>
          <p:cNvPr id="351" name="Card 352"/>
          <p:cNvSpPr/>
          <p:nvPr/>
        </p:nvSpPr>
        <p:spPr>
          <a:xfrm>
            <a:off x="4395216" y="1581912"/>
            <a:ext cx="2959608" cy="292608"/>
          </a:xfrm>
          <a:prstGeom prst="rect">
            <a:avLst/>
          </a:prstGeom>
          <a:solidFill>
            <a:srgbClr val="F97316"/>
          </a:solidFill>
        </p:spPr>
        <p:txBody>
          <a:bodyPr/>
          <a:lstStyle/>
          <a:p>
            <a:endParaRPr lang="en-US" sz="2800"/>
          </a:p>
        </p:txBody>
      </p:sp>
      <p:sp>
        <p:nvSpPr>
          <p:cNvPr id="353" name="Text 354"/>
          <p:cNvSpPr txBox="1"/>
          <p:nvPr/>
        </p:nvSpPr>
        <p:spPr>
          <a:xfrm>
            <a:off x="43952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Minus Operating Liabilities</a:t>
            </a:r>
          </a:p>
        </p:txBody>
      </p:sp>
      <p:sp>
        <p:nvSpPr>
          <p:cNvPr id="355" name="Text 356"/>
          <p:cNvSpPr txBox="1"/>
          <p:nvPr/>
        </p:nvSpPr>
        <p:spPr>
          <a:xfrm>
            <a:off x="4367784" y="1920240"/>
            <a:ext cx="3014472" cy="950976"/>
          </a:xfrm>
          <a:prstGeom prst="rect">
            <a:avLst/>
          </a:prstGeom>
          <a:noFill/>
        </p:spPr>
        <p:txBody>
          <a:bodyPr wrap="square" rtlCol="0" anchor="ctr"/>
          <a:lstStyle/>
          <a:p>
            <a:pPr marL="0" indent="0" algn="ctr">
              <a:buNone/>
            </a:pPr>
            <a:r>
              <a:rPr lang="en-US" sz="2400" b="1" dirty="0">
                <a:solidFill>
                  <a:srgbClr val="F97316"/>
                </a:solidFill>
                <a:latin typeface="Arial" panose="020B0604020202020204" pitchFamily="34" charset="0"/>
                <a:ea typeface="Calibri" pitchFamily="34" charset="-122"/>
                <a:cs typeface="Arial" panose="020B0604020202020204" pitchFamily="34" charset="0"/>
              </a:rPr>
              <a:t>−$35,216</a:t>
            </a:r>
          </a:p>
        </p:txBody>
      </p:sp>
      <p:sp>
        <p:nvSpPr>
          <p:cNvPr id="357" name="Card 358"/>
          <p:cNvSpPr/>
          <p:nvPr/>
        </p:nvSpPr>
        <p:spPr>
          <a:xfrm>
            <a:off x="7949184" y="1554480"/>
            <a:ext cx="3014472" cy="1371600"/>
          </a:xfrm>
          <a:prstGeom prst="rect">
            <a:avLst/>
          </a:prstGeom>
          <a:solidFill>
            <a:srgbClr val="F0FDF4"/>
          </a:solidFill>
          <a:ln w="25400">
            <a:solidFill>
              <a:srgbClr val="16A34A"/>
            </a:solidFill>
            <a:prstDash val="solid"/>
          </a:ln>
        </p:spPr>
        <p:txBody>
          <a:bodyPr/>
          <a:lstStyle/>
          <a:p>
            <a:endParaRPr lang="en-US" sz="2800"/>
          </a:p>
        </p:txBody>
      </p:sp>
      <p:sp>
        <p:nvSpPr>
          <p:cNvPr id="359" name="Card 360"/>
          <p:cNvSpPr/>
          <p:nvPr/>
        </p:nvSpPr>
        <p:spPr>
          <a:xfrm>
            <a:off x="7976616" y="1581912"/>
            <a:ext cx="2959608" cy="292608"/>
          </a:xfrm>
          <a:prstGeom prst="rect">
            <a:avLst/>
          </a:prstGeom>
          <a:solidFill>
            <a:srgbClr val="16A34A"/>
          </a:solidFill>
        </p:spPr>
        <p:txBody>
          <a:bodyPr/>
          <a:lstStyle/>
          <a:p>
            <a:endParaRPr lang="en-US" sz="2800"/>
          </a:p>
        </p:txBody>
      </p:sp>
      <p:sp>
        <p:nvSpPr>
          <p:cNvPr id="361" name="Text 362"/>
          <p:cNvSpPr txBox="1"/>
          <p:nvPr/>
        </p:nvSpPr>
        <p:spPr>
          <a:xfrm>
            <a:off x="7976616" y="1581912"/>
            <a:ext cx="2959608"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Net Operating Assets (NOA)</a:t>
            </a:r>
          </a:p>
        </p:txBody>
      </p:sp>
      <p:sp>
        <p:nvSpPr>
          <p:cNvPr id="363" name="Text 364"/>
          <p:cNvSpPr txBox="1"/>
          <p:nvPr/>
        </p:nvSpPr>
        <p:spPr>
          <a:xfrm>
            <a:off x="7949184" y="1920240"/>
            <a:ext cx="3014472" cy="950976"/>
          </a:xfrm>
          <a:prstGeom prst="rect">
            <a:avLst/>
          </a:prstGeom>
          <a:noFill/>
        </p:spPr>
        <p:txBody>
          <a:bodyPr wrap="square" rtlCol="0" anchor="ctr"/>
          <a:lstStyle/>
          <a:p>
            <a:pPr marL="0" indent="0" algn="ctr">
              <a:buNone/>
            </a:pPr>
            <a:r>
              <a:rPr lang="en-US" sz="2400" b="1" dirty="0">
                <a:solidFill>
                  <a:srgbClr val="16A34A"/>
                </a:solidFill>
                <a:latin typeface="Arial" panose="020B0604020202020204" pitchFamily="34" charset="0"/>
                <a:ea typeface="Calibri" pitchFamily="34" charset="-122"/>
                <a:cs typeface="Arial" panose="020B0604020202020204" pitchFamily="34" charset="0"/>
              </a:rPr>
              <a:t>$55,843</a:t>
            </a:r>
          </a:p>
        </p:txBody>
      </p:sp>
      <p:sp>
        <p:nvSpPr>
          <p:cNvPr id="365" name="Card 366"/>
          <p:cNvSpPr/>
          <p:nvPr/>
        </p:nvSpPr>
        <p:spPr>
          <a:xfrm>
            <a:off x="3901440" y="2048256"/>
            <a:ext cx="365760" cy="384048"/>
          </a:xfrm>
          <a:prstGeom prst="rightArrow">
            <a:avLst/>
          </a:prstGeom>
          <a:solidFill>
            <a:srgbClr val="9CA3AF"/>
          </a:solidFill>
        </p:spPr>
        <p:txBody>
          <a:bodyPr/>
          <a:lstStyle/>
          <a:p>
            <a:endParaRPr lang="en-US" sz="2000"/>
          </a:p>
        </p:txBody>
      </p:sp>
      <p:sp>
        <p:nvSpPr>
          <p:cNvPr id="367" name="Card 368"/>
          <p:cNvSpPr/>
          <p:nvPr/>
        </p:nvSpPr>
        <p:spPr>
          <a:xfrm>
            <a:off x="7482840" y="2048256"/>
            <a:ext cx="365760" cy="384048"/>
          </a:xfrm>
          <a:prstGeom prst="rightArrow">
            <a:avLst/>
          </a:prstGeom>
          <a:solidFill>
            <a:srgbClr val="9CA3AF"/>
          </a:solidFill>
        </p:spPr>
        <p:txBody>
          <a:bodyPr/>
          <a:lstStyle/>
          <a:p>
            <a:endParaRPr lang="en-US" sz="2000"/>
          </a:p>
        </p:txBody>
      </p:sp>
      <p:sp>
        <p:nvSpPr>
          <p:cNvPr id="369" name="Card 370"/>
          <p:cNvSpPr/>
          <p:nvPr/>
        </p:nvSpPr>
        <p:spPr>
          <a:xfrm>
            <a:off x="786384" y="3182112"/>
            <a:ext cx="10177272" cy="685800"/>
          </a:xfrm>
          <a:prstGeom prst="rect">
            <a:avLst/>
          </a:prstGeom>
          <a:solidFill>
            <a:srgbClr val="1E3A5F"/>
          </a:solidFill>
        </p:spPr>
        <p:txBody>
          <a:bodyPr/>
          <a:lstStyle/>
          <a:p>
            <a:endParaRPr lang="en-US" sz="2400"/>
          </a:p>
        </p:txBody>
      </p:sp>
      <p:sp>
        <p:nvSpPr>
          <p:cNvPr id="371" name="Text 372"/>
          <p:cNvSpPr txBox="1"/>
          <p:nvPr/>
        </p:nvSpPr>
        <p:spPr>
          <a:xfrm>
            <a:off x="969264" y="3182112"/>
            <a:ext cx="9811512" cy="685800"/>
          </a:xfrm>
          <a:prstGeom prst="rect">
            <a:avLst/>
          </a:prstGeom>
          <a:noFill/>
        </p:spPr>
        <p:txBody>
          <a:bodyPr wrap="square" rtlCol="0" anchor="ctr"/>
          <a:lstStyle/>
          <a:p>
            <a:pPr marL="0" indent="0" algn="ctr">
              <a:buNone/>
            </a:pPr>
            <a:r>
              <a:rPr lang="en-US" sz="2000" b="1" dirty="0">
                <a:solidFill>
                  <a:srgbClr val="FFFFFF"/>
                </a:solidFill>
                <a:latin typeface="Arial" panose="020B0604020202020204" pitchFamily="34" charset="0"/>
                <a:ea typeface="Calibri" pitchFamily="34" charset="-122"/>
                <a:cs typeface="Arial" panose="020B0604020202020204" pitchFamily="34" charset="0"/>
              </a:rPr>
              <a:t>$91,059  −  $35,216  =  $55,843</a:t>
            </a:r>
          </a:p>
        </p:txBody>
      </p:sp>
      <p:sp>
        <p:nvSpPr>
          <p:cNvPr id="373" name="Card 374"/>
          <p:cNvSpPr/>
          <p:nvPr/>
        </p:nvSpPr>
        <p:spPr>
          <a:xfrm>
            <a:off x="786384" y="4114800"/>
            <a:ext cx="10177272" cy="1324466"/>
          </a:xfrm>
          <a:prstGeom prst="rect">
            <a:avLst/>
          </a:prstGeom>
          <a:solidFill>
            <a:srgbClr val="F0FDFA"/>
          </a:solidFill>
          <a:ln w="25400">
            <a:solidFill>
              <a:srgbClr val="0D9488"/>
            </a:solidFill>
            <a:prstDash val="solid"/>
          </a:ln>
        </p:spPr>
        <p:txBody>
          <a:bodyPr/>
          <a:lstStyle/>
          <a:p>
            <a:endParaRPr lang="en-US" sz="2800"/>
          </a:p>
        </p:txBody>
      </p:sp>
      <p:sp>
        <p:nvSpPr>
          <p:cNvPr id="375" name="Card 376"/>
          <p:cNvSpPr/>
          <p:nvPr/>
        </p:nvSpPr>
        <p:spPr>
          <a:xfrm>
            <a:off x="813816" y="4142232"/>
            <a:ext cx="10122408" cy="310896"/>
          </a:xfrm>
          <a:prstGeom prst="rect">
            <a:avLst/>
          </a:prstGeom>
          <a:solidFill>
            <a:srgbClr val="0D9488"/>
          </a:solidFill>
        </p:spPr>
        <p:txBody>
          <a:bodyPr/>
          <a:lstStyle/>
          <a:p>
            <a:endParaRPr lang="en-US" sz="2800"/>
          </a:p>
        </p:txBody>
      </p:sp>
      <p:sp>
        <p:nvSpPr>
          <p:cNvPr id="377" name="Text 378"/>
          <p:cNvSpPr txBox="1"/>
          <p:nvPr/>
        </p:nvSpPr>
        <p:spPr>
          <a:xfrm>
            <a:off x="813816" y="4142232"/>
            <a:ext cx="10122408"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What This Number Means</a:t>
            </a:r>
          </a:p>
        </p:txBody>
      </p:sp>
      <p:sp>
        <p:nvSpPr>
          <p:cNvPr id="379" name="Text 380"/>
          <p:cNvSpPr txBox="1"/>
          <p:nvPr/>
        </p:nvSpPr>
        <p:spPr>
          <a:xfrm>
            <a:off x="950976" y="4517136"/>
            <a:ext cx="9848088" cy="1097280"/>
          </a:xfrm>
          <a:prstGeom prst="rect">
            <a:avLst/>
          </a:prstGeom>
          <a:noFill/>
        </p:spPr>
        <p:txBody>
          <a:bodyPr wrap="square" rtlCol="0" anchor="t"/>
          <a:lstStyle/>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이 $55.8 billion은 PepsiCo의 설비, 재고, 브랜드에 실제로 투입된 자기자본과 부채 자본으로 —</a:t>
            </a:r>
          </a:p>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영업 엔진이 실제로 굴리고 있는 자본을 뜻함.</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Verdict: PepsiCo's Operating Efficiency</a:t>
            </a:r>
          </a:p>
        </p:txBody>
      </p:sp>
      <p:sp>
        <p:nvSpPr>
          <p:cNvPr id="381" name="Card 382"/>
          <p:cNvSpPr/>
          <p:nvPr/>
        </p:nvSpPr>
        <p:spPr>
          <a:xfrm>
            <a:off x="786384" y="1472184"/>
            <a:ext cx="10177272" cy="777240"/>
          </a:xfrm>
          <a:prstGeom prst="rect">
            <a:avLst/>
          </a:prstGeom>
          <a:solidFill>
            <a:srgbClr val="1E3A5F"/>
          </a:solidFill>
        </p:spPr>
        <p:txBody>
          <a:bodyPr/>
          <a:lstStyle/>
          <a:p>
            <a:endParaRPr lang="en-US" sz="2000"/>
          </a:p>
        </p:txBody>
      </p:sp>
      <p:sp>
        <p:nvSpPr>
          <p:cNvPr id="383" name="Text 384"/>
          <p:cNvSpPr txBox="1"/>
          <p:nvPr/>
        </p:nvSpPr>
        <p:spPr>
          <a:xfrm>
            <a:off x="969264" y="1472184"/>
            <a:ext cx="9811512" cy="777240"/>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RNOA  =  NOPAT ÷ Average NOA  =  $7,933.3 ÷ $51,082.5  =  15.5%</a:t>
            </a:r>
          </a:p>
        </p:txBody>
      </p:sp>
      <p:sp>
        <p:nvSpPr>
          <p:cNvPr id="385" name="Card 386"/>
          <p:cNvSpPr/>
          <p:nvPr/>
        </p:nvSpPr>
        <p:spPr>
          <a:xfrm>
            <a:off x="786384" y="2514600"/>
            <a:ext cx="3221736" cy="1463040"/>
          </a:xfrm>
          <a:prstGeom prst="rect">
            <a:avLst/>
          </a:prstGeom>
          <a:solidFill>
            <a:srgbClr val="EFF6FF"/>
          </a:solidFill>
          <a:ln w="25400">
            <a:solidFill>
              <a:srgbClr val="3B82F6"/>
            </a:solidFill>
            <a:prstDash val="solid"/>
          </a:ln>
        </p:spPr>
        <p:txBody>
          <a:bodyPr/>
          <a:lstStyle/>
          <a:p>
            <a:endParaRPr lang="en-US" sz="2800"/>
          </a:p>
        </p:txBody>
      </p:sp>
      <p:sp>
        <p:nvSpPr>
          <p:cNvPr id="387" name="Card 388"/>
          <p:cNvSpPr/>
          <p:nvPr/>
        </p:nvSpPr>
        <p:spPr>
          <a:xfrm>
            <a:off x="813816" y="2542032"/>
            <a:ext cx="3166872" cy="310896"/>
          </a:xfrm>
          <a:prstGeom prst="rect">
            <a:avLst/>
          </a:prstGeom>
          <a:solidFill>
            <a:srgbClr val="3B82F6"/>
          </a:solidFill>
        </p:spPr>
        <p:txBody>
          <a:bodyPr/>
          <a:lstStyle/>
          <a:p>
            <a:endParaRPr lang="en-US" sz="2800"/>
          </a:p>
        </p:txBody>
      </p:sp>
      <p:sp>
        <p:nvSpPr>
          <p:cNvPr id="389" name="Text 390"/>
          <p:cNvSpPr txBox="1"/>
          <p:nvPr/>
        </p:nvSpPr>
        <p:spPr>
          <a:xfrm>
            <a:off x="813816"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NOPAT</a:t>
            </a:r>
          </a:p>
        </p:txBody>
      </p:sp>
      <p:sp>
        <p:nvSpPr>
          <p:cNvPr id="391" name="Text 392"/>
          <p:cNvSpPr txBox="1"/>
          <p:nvPr/>
        </p:nvSpPr>
        <p:spPr>
          <a:xfrm>
            <a:off x="950976" y="2916936"/>
            <a:ext cx="2892552" cy="98755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$7,933.3 million</a:t>
            </a:r>
          </a:p>
        </p:txBody>
      </p:sp>
      <p:sp>
        <p:nvSpPr>
          <p:cNvPr id="393" name="Card 394"/>
          <p:cNvSpPr/>
          <p:nvPr/>
        </p:nvSpPr>
        <p:spPr>
          <a:xfrm>
            <a:off x="4264152" y="2514600"/>
            <a:ext cx="3221736" cy="1463040"/>
          </a:xfrm>
          <a:prstGeom prst="rect">
            <a:avLst/>
          </a:prstGeom>
          <a:solidFill>
            <a:srgbClr val="FFF7ED"/>
          </a:solidFill>
          <a:ln w="25400">
            <a:solidFill>
              <a:srgbClr val="F97316"/>
            </a:solidFill>
            <a:prstDash val="solid"/>
          </a:ln>
        </p:spPr>
        <p:txBody>
          <a:bodyPr/>
          <a:lstStyle/>
          <a:p>
            <a:endParaRPr lang="en-US" sz="2800"/>
          </a:p>
        </p:txBody>
      </p:sp>
      <p:sp>
        <p:nvSpPr>
          <p:cNvPr id="395" name="Card 396"/>
          <p:cNvSpPr/>
          <p:nvPr/>
        </p:nvSpPr>
        <p:spPr>
          <a:xfrm>
            <a:off x="4291584" y="2542032"/>
            <a:ext cx="3166872" cy="310896"/>
          </a:xfrm>
          <a:prstGeom prst="rect">
            <a:avLst/>
          </a:prstGeom>
          <a:solidFill>
            <a:srgbClr val="F97316"/>
          </a:solidFill>
        </p:spPr>
        <p:txBody>
          <a:bodyPr/>
          <a:lstStyle/>
          <a:p>
            <a:endParaRPr lang="en-US" sz="2800"/>
          </a:p>
        </p:txBody>
      </p:sp>
      <p:sp>
        <p:nvSpPr>
          <p:cNvPr id="397" name="Text 398"/>
          <p:cNvSpPr txBox="1"/>
          <p:nvPr/>
        </p:nvSpPr>
        <p:spPr>
          <a:xfrm>
            <a:off x="4291584" y="2542032"/>
            <a:ext cx="3166872" cy="310896"/>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Average NOA</a:t>
            </a:r>
          </a:p>
        </p:txBody>
      </p:sp>
      <p:sp>
        <p:nvSpPr>
          <p:cNvPr id="399" name="Text 400"/>
          <p:cNvSpPr txBox="1"/>
          <p:nvPr/>
        </p:nvSpPr>
        <p:spPr>
          <a:xfrm>
            <a:off x="4428744" y="2916936"/>
            <a:ext cx="2892552" cy="987552"/>
          </a:xfrm>
          <a:prstGeom prst="rect">
            <a:avLst/>
          </a:prstGeom>
          <a:noFill/>
        </p:spPr>
        <p:txBody>
          <a:bodyPr wrap="square" rtlCol="0" anchor="t"/>
          <a:lstStyle/>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($55,843 + $46,322) ÷ 2</a:t>
            </a:r>
          </a:p>
          <a:p>
            <a:pPr marL="0" indent="0">
              <a:buNone/>
            </a:pPr>
            <a:r>
              <a:rPr lang="en-US" dirty="0">
                <a:solidFill>
                  <a:srgbClr val="1F2937"/>
                </a:solidFill>
                <a:latin typeface="Arial" panose="020B0604020202020204" pitchFamily="34" charset="0"/>
                <a:ea typeface="Calibri" pitchFamily="34" charset="-122"/>
                <a:cs typeface="Arial" panose="020B0604020202020204" pitchFamily="34" charset="0"/>
              </a:rPr>
              <a:t>= $51,082.5 million</a:t>
            </a:r>
          </a:p>
        </p:txBody>
      </p:sp>
      <p:sp>
        <p:nvSpPr>
          <p:cNvPr id="401" name="Card 402"/>
          <p:cNvSpPr/>
          <p:nvPr/>
        </p:nvSpPr>
        <p:spPr>
          <a:xfrm>
            <a:off x="7741920" y="2514600"/>
            <a:ext cx="3221736" cy="1463040"/>
          </a:xfrm>
          <a:prstGeom prst="rect">
            <a:avLst/>
          </a:prstGeom>
          <a:solidFill>
            <a:srgbClr val="F0FDF4"/>
          </a:solidFill>
          <a:ln w="25400">
            <a:solidFill>
              <a:srgbClr val="16A34A"/>
            </a:solidFill>
            <a:prstDash val="solid"/>
          </a:ln>
        </p:spPr>
        <p:txBody>
          <a:bodyPr/>
          <a:lstStyle/>
          <a:p>
            <a:endParaRPr lang="en-US" sz="2800"/>
          </a:p>
        </p:txBody>
      </p:sp>
      <p:sp>
        <p:nvSpPr>
          <p:cNvPr id="403" name="Card 404"/>
          <p:cNvSpPr/>
          <p:nvPr/>
        </p:nvSpPr>
        <p:spPr>
          <a:xfrm>
            <a:off x="7769352" y="2542032"/>
            <a:ext cx="3166872" cy="292608"/>
          </a:xfrm>
          <a:prstGeom prst="rect">
            <a:avLst/>
          </a:prstGeom>
          <a:solidFill>
            <a:srgbClr val="16A34A"/>
          </a:solidFill>
        </p:spPr>
        <p:txBody>
          <a:bodyPr/>
          <a:lstStyle/>
          <a:p>
            <a:endParaRPr lang="en-US" sz="2800"/>
          </a:p>
        </p:txBody>
      </p:sp>
      <p:sp>
        <p:nvSpPr>
          <p:cNvPr id="405" name="Text 406"/>
          <p:cNvSpPr txBox="1"/>
          <p:nvPr/>
        </p:nvSpPr>
        <p:spPr>
          <a:xfrm>
            <a:off x="7769352" y="2542032"/>
            <a:ext cx="3166872" cy="292608"/>
          </a:xfrm>
          <a:prstGeom prst="rect">
            <a:avLst/>
          </a:prstGeom>
          <a:noFill/>
        </p:spPr>
        <p:txBody>
          <a:bodyPr wrap="square" rtlCol="0" anchor="ctr"/>
          <a:lstStyle/>
          <a:p>
            <a:pPr marL="0" indent="0" algn="ctr">
              <a:buNone/>
            </a:pPr>
            <a:r>
              <a:rPr lang="en-US" sz="1200" b="1" dirty="0">
                <a:solidFill>
                  <a:srgbClr val="FFFFFF"/>
                </a:solidFill>
                <a:latin typeface="Arial" panose="020B0604020202020204" pitchFamily="34" charset="0"/>
                <a:ea typeface="Calibri" pitchFamily="34" charset="-122"/>
                <a:cs typeface="Arial" panose="020B0604020202020204" pitchFamily="34" charset="0"/>
              </a:rPr>
              <a:t>RNOA</a:t>
            </a:r>
          </a:p>
        </p:txBody>
      </p:sp>
      <p:sp>
        <p:nvSpPr>
          <p:cNvPr id="407" name="Text 408"/>
          <p:cNvSpPr txBox="1"/>
          <p:nvPr/>
        </p:nvSpPr>
        <p:spPr>
          <a:xfrm>
            <a:off x="7741920" y="2880360"/>
            <a:ext cx="3221736" cy="1042416"/>
          </a:xfrm>
          <a:prstGeom prst="rect">
            <a:avLst/>
          </a:prstGeom>
          <a:noFill/>
        </p:spPr>
        <p:txBody>
          <a:bodyPr wrap="square" rtlCol="0" anchor="ctr"/>
          <a:lstStyle/>
          <a:p>
            <a:pPr marL="0" indent="0" algn="ctr">
              <a:buNone/>
            </a:pPr>
            <a:r>
              <a:rPr lang="en-US" sz="3200" b="1" dirty="0">
                <a:solidFill>
                  <a:srgbClr val="16A34A"/>
                </a:solidFill>
                <a:latin typeface="Arial" panose="020B0604020202020204" pitchFamily="34" charset="0"/>
                <a:ea typeface="Calibri" pitchFamily="34" charset="-122"/>
                <a:cs typeface="Arial" panose="020B0604020202020204" pitchFamily="34" charset="0"/>
              </a:rPr>
              <a:t>15.5%</a:t>
            </a:r>
          </a:p>
        </p:txBody>
      </p:sp>
      <p:sp>
        <p:nvSpPr>
          <p:cNvPr id="409" name="Card 410"/>
          <p:cNvSpPr/>
          <p:nvPr/>
        </p:nvSpPr>
        <p:spPr>
          <a:xfrm>
            <a:off x="786384" y="4251960"/>
            <a:ext cx="10177272" cy="640080"/>
          </a:xfrm>
          <a:prstGeom prst="rect">
            <a:avLst/>
          </a:prstGeom>
          <a:solidFill>
            <a:srgbClr val="F0FDF4"/>
          </a:solidFill>
          <a:ln w="25400">
            <a:solidFill>
              <a:srgbClr val="16A34A"/>
            </a:solidFill>
            <a:prstDash val="solid"/>
          </a:ln>
        </p:spPr>
        <p:txBody>
          <a:bodyPr/>
          <a:lstStyle/>
          <a:p>
            <a:endParaRPr lang="en-US" sz="2800"/>
          </a:p>
        </p:txBody>
      </p:sp>
      <p:sp>
        <p:nvSpPr>
          <p:cNvPr id="411" name="Text 412"/>
          <p:cNvSpPr txBox="1"/>
          <p:nvPr/>
        </p:nvSpPr>
        <p:spPr>
          <a:xfrm>
            <a:off x="969264" y="4251960"/>
            <a:ext cx="9811512" cy="640080"/>
          </a:xfrm>
          <a:prstGeom prst="rect">
            <a:avLst/>
          </a:prstGeom>
          <a:noFill/>
        </p:spPr>
        <p:txBody>
          <a:bodyPr wrap="square" rtlCol="0" anchor="ctr"/>
          <a:lstStyle/>
          <a:p>
            <a:pPr marL="0" indent="0">
              <a:buNone/>
            </a:pPr>
            <a:r>
              <a:rPr lang="en-US" b="1" dirty="0">
                <a:solidFill>
                  <a:srgbClr val="1F2937"/>
                </a:solidFill>
                <a:latin typeface="Arial" panose="020B0604020202020204" pitchFamily="34" charset="0"/>
                <a:ea typeface="Calibri" pitchFamily="34" charset="-122"/>
                <a:cs typeface="Arial" panose="020B0604020202020204" pitchFamily="34" charset="0"/>
              </a:rPr>
              <a:t>Strong operating efficiency:  </a:t>
            </a:r>
            <a:r>
              <a:rPr lang="ko-KR" dirty="0">
                <a:solidFill>
                  <a:srgbClr val="1F2937"/>
                </a:solidFill>
                <a:latin typeface="Arial" panose="020B0604020202020204" pitchFamily="34" charset="0"/>
                <a:ea typeface="맑은 고딕" pitchFamily="34" charset="-122"/>
                <a:cs typeface="Arial" panose="020B0604020202020204" pitchFamily="34" charset="0"/>
              </a:rPr>
              <a:t>  핵심 영업에 투자된 1달러당 PepsiCo는 세후 이익 15.5￠를 창출함.</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Signal vs. Noise: RNOA vs. ROE</a:t>
            </a:r>
          </a:p>
        </p:txBody>
      </p:sp>
      <p:sp>
        <p:nvSpPr>
          <p:cNvPr id="413" name="Card 414"/>
          <p:cNvSpPr/>
          <p:nvPr/>
        </p:nvSpPr>
        <p:spPr>
          <a:xfrm>
            <a:off x="2011680" y="4498848"/>
            <a:ext cx="7589520" cy="18288"/>
          </a:xfrm>
          <a:prstGeom prst="rect">
            <a:avLst/>
          </a:prstGeom>
          <a:solidFill>
            <a:srgbClr val="9CA3AF"/>
          </a:solidFill>
        </p:spPr>
        <p:txBody>
          <a:bodyPr/>
          <a:lstStyle/>
          <a:p>
            <a:endParaRPr lang="en-US" sz="2400"/>
          </a:p>
        </p:txBody>
      </p:sp>
      <p:sp>
        <p:nvSpPr>
          <p:cNvPr id="415" name="Card 416"/>
          <p:cNvSpPr/>
          <p:nvPr/>
        </p:nvSpPr>
        <p:spPr>
          <a:xfrm>
            <a:off x="2788920" y="3783172"/>
            <a:ext cx="1600200" cy="715676"/>
          </a:xfrm>
          <a:prstGeom prst="rect">
            <a:avLst/>
          </a:prstGeom>
          <a:solidFill>
            <a:srgbClr val="3B82F6"/>
          </a:solidFill>
        </p:spPr>
        <p:txBody>
          <a:bodyPr/>
          <a:lstStyle/>
          <a:p>
            <a:endParaRPr lang="en-US" sz="2400"/>
          </a:p>
        </p:txBody>
      </p:sp>
      <p:sp>
        <p:nvSpPr>
          <p:cNvPr id="417" name="Text 418"/>
          <p:cNvSpPr txBox="1"/>
          <p:nvPr/>
        </p:nvSpPr>
        <p:spPr>
          <a:xfrm>
            <a:off x="2788920" y="3399124"/>
            <a:ext cx="1600200" cy="347472"/>
          </a:xfrm>
          <a:prstGeom prst="rect">
            <a:avLst/>
          </a:prstGeom>
          <a:noFill/>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15.5%</a:t>
            </a:r>
          </a:p>
        </p:txBody>
      </p:sp>
      <p:sp>
        <p:nvSpPr>
          <p:cNvPr id="419" name="Text 420"/>
          <p:cNvSpPr txBox="1"/>
          <p:nvPr/>
        </p:nvSpPr>
        <p:spPr>
          <a:xfrm>
            <a:off x="2514600" y="4590288"/>
            <a:ext cx="2148840" cy="457200"/>
          </a:xfrm>
          <a:prstGeom prst="rect">
            <a:avLst/>
          </a:prstGeom>
          <a:noFill/>
        </p:spPr>
        <p:txBody>
          <a:bodyPr wrap="square" rtlCol="0" anchor="t"/>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RNOA</a:t>
            </a:r>
          </a:p>
          <a:p>
            <a:pPr marL="0" indent="0" algn="ctr">
              <a:buNone/>
            </a:pPr>
            <a:r>
              <a:rPr lang="ko-KR" sz="1100" dirty="0">
                <a:solidFill>
                  <a:srgbClr val="1F2937"/>
                </a:solidFill>
                <a:latin typeface="Arial" panose="020B0604020202020204" pitchFamily="34" charset="0"/>
                <a:ea typeface="맑은 고딕" pitchFamily="34" charset="-122"/>
                <a:cs typeface="Arial" panose="020B0604020202020204" pitchFamily="34" charset="0"/>
              </a:rPr>
              <a:t>핵심 영업 성과</a:t>
            </a:r>
          </a:p>
        </p:txBody>
      </p:sp>
      <p:sp>
        <p:nvSpPr>
          <p:cNvPr id="421" name="Card 422"/>
          <p:cNvSpPr/>
          <p:nvPr/>
        </p:nvSpPr>
        <p:spPr>
          <a:xfrm>
            <a:off x="6903720" y="3783172"/>
            <a:ext cx="1600200" cy="715676"/>
          </a:xfrm>
          <a:prstGeom prst="rect">
            <a:avLst/>
          </a:prstGeom>
          <a:solidFill>
            <a:srgbClr val="3B82F6"/>
          </a:solidFill>
        </p:spPr>
        <p:txBody>
          <a:bodyPr/>
          <a:lstStyle/>
          <a:p>
            <a:endParaRPr lang="en-US" sz="2400"/>
          </a:p>
        </p:txBody>
      </p:sp>
      <p:sp>
        <p:nvSpPr>
          <p:cNvPr id="423" name="Card 424"/>
          <p:cNvSpPr/>
          <p:nvPr/>
        </p:nvSpPr>
        <p:spPr>
          <a:xfrm>
            <a:off x="6903720" y="2167128"/>
            <a:ext cx="1600200" cy="1616044"/>
          </a:xfrm>
          <a:prstGeom prst="rect">
            <a:avLst/>
          </a:prstGeom>
          <a:solidFill>
            <a:srgbClr val="F97316"/>
          </a:solidFill>
        </p:spPr>
        <p:txBody>
          <a:bodyPr/>
          <a:lstStyle/>
          <a:p>
            <a:endParaRPr lang="en-US" sz="2400"/>
          </a:p>
        </p:txBody>
      </p:sp>
      <p:sp>
        <p:nvSpPr>
          <p:cNvPr id="425" name="Text 426"/>
          <p:cNvSpPr txBox="1"/>
          <p:nvPr/>
        </p:nvSpPr>
        <p:spPr>
          <a:xfrm>
            <a:off x="6903720" y="1783080"/>
            <a:ext cx="1600200" cy="347472"/>
          </a:xfrm>
          <a:prstGeom prst="rect">
            <a:avLst/>
          </a:prstGeom>
          <a:noFill/>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50.5%</a:t>
            </a:r>
          </a:p>
        </p:txBody>
      </p:sp>
      <p:sp>
        <p:nvSpPr>
          <p:cNvPr id="427" name="Text 428"/>
          <p:cNvSpPr txBox="1"/>
          <p:nvPr/>
        </p:nvSpPr>
        <p:spPr>
          <a:xfrm>
            <a:off x="6903720" y="2167128"/>
            <a:ext cx="1600200" cy="1616044"/>
          </a:xfrm>
          <a:prstGeom prst="rect">
            <a:avLst/>
          </a:prstGeom>
          <a:noFill/>
        </p:spPr>
        <p:txBody>
          <a:bodyPr wrap="square" rtlCol="0" anchor="ctr"/>
          <a:lstStyle/>
          <a:p>
            <a:pPr marL="0" indent="0" algn="ctr">
              <a:buNone/>
            </a:pPr>
            <a:r>
              <a:rPr lang="ko-KR" sz="1400" b="1" dirty="0">
                <a:solidFill>
                  <a:srgbClr val="FFFFFF"/>
                </a:solidFill>
                <a:latin typeface="Arial" panose="020B0604020202020204" pitchFamily="34" charset="0"/>
                <a:ea typeface="맑은 고딕" pitchFamily="34" charset="-122"/>
                <a:cs typeface="Arial" panose="020B0604020202020204" pitchFamily="34" charset="0"/>
              </a:rPr>
              <a:t>레버리지</a:t>
            </a:r>
          </a:p>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+35.0%p</a:t>
            </a:r>
          </a:p>
        </p:txBody>
      </p:sp>
      <p:sp>
        <p:nvSpPr>
          <p:cNvPr id="429" name="Text 430"/>
          <p:cNvSpPr txBox="1"/>
          <p:nvPr/>
        </p:nvSpPr>
        <p:spPr>
          <a:xfrm>
            <a:off x="6629400" y="4590288"/>
            <a:ext cx="2148840" cy="457200"/>
          </a:xfrm>
          <a:prstGeom prst="rect">
            <a:avLst/>
          </a:prstGeom>
          <a:noFill/>
        </p:spPr>
        <p:txBody>
          <a:bodyPr wrap="square" rtlCol="0" anchor="t"/>
          <a:lstStyle/>
          <a:p>
            <a:pPr marL="0" indent="0" algn="ctr">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ROE</a:t>
            </a:r>
          </a:p>
          <a:p>
            <a:pPr marL="0" indent="0" algn="ctr">
              <a:buNone/>
            </a:pPr>
            <a:r>
              <a:rPr lang="ko-KR" sz="1100" dirty="0">
                <a:solidFill>
                  <a:srgbClr val="1F2937"/>
                </a:solidFill>
                <a:latin typeface="Arial" panose="020B0604020202020204" pitchFamily="34" charset="0"/>
                <a:ea typeface="맑은 고딕" pitchFamily="34" charset="-122"/>
                <a:cs typeface="Arial" panose="020B0604020202020204" pitchFamily="34" charset="0"/>
              </a:rPr>
              <a:t>주주 수익률</a:t>
            </a:r>
          </a:p>
        </p:txBody>
      </p:sp>
      <p:sp>
        <p:nvSpPr>
          <p:cNvPr id="431" name="Card 432"/>
          <p:cNvSpPr/>
          <p:nvPr/>
        </p:nvSpPr>
        <p:spPr>
          <a:xfrm>
            <a:off x="9052560" y="2103120"/>
            <a:ext cx="201168" cy="201168"/>
          </a:xfrm>
          <a:prstGeom prst="rect">
            <a:avLst/>
          </a:prstGeom>
          <a:solidFill>
            <a:srgbClr val="3B82F6"/>
          </a:solidFill>
        </p:spPr>
        <p:txBody>
          <a:bodyPr/>
          <a:lstStyle/>
          <a:p>
            <a:endParaRPr lang="en-US" sz="2400"/>
          </a:p>
        </p:txBody>
      </p:sp>
      <p:sp>
        <p:nvSpPr>
          <p:cNvPr id="433" name="Text 434"/>
          <p:cNvSpPr txBox="1"/>
          <p:nvPr/>
        </p:nvSpPr>
        <p:spPr>
          <a:xfrm>
            <a:off x="9326880" y="2011680"/>
            <a:ext cx="1737360" cy="365760"/>
          </a:xfrm>
          <a:prstGeom prst="rect">
            <a:avLst/>
          </a:prstGeom>
          <a:noFill/>
        </p:spPr>
        <p:txBody>
          <a:bodyPr wrap="square" rtlCol="0" anchor="ctr"/>
          <a:lstStyle/>
          <a:p>
            <a:pPr marL="0" indent="0">
              <a:buNone/>
            </a:pPr>
            <a:r>
              <a:rPr lang="ko-KR" sz="1100" dirty="0">
                <a:solidFill>
                  <a:srgbClr val="1F2937"/>
                </a:solidFill>
                <a:latin typeface="Arial" panose="020B0604020202020204" pitchFamily="34" charset="0"/>
                <a:ea typeface="맑은 고딕" pitchFamily="34" charset="-122"/>
                <a:cs typeface="Arial" panose="020B0604020202020204" pitchFamily="34" charset="0"/>
              </a:rPr>
              <a:t>영업 엔진</a:t>
            </a:r>
          </a:p>
        </p:txBody>
      </p:sp>
      <p:sp>
        <p:nvSpPr>
          <p:cNvPr id="435" name="Card 436"/>
          <p:cNvSpPr/>
          <p:nvPr/>
        </p:nvSpPr>
        <p:spPr>
          <a:xfrm>
            <a:off x="9052560" y="2487168"/>
            <a:ext cx="201168" cy="201168"/>
          </a:xfrm>
          <a:prstGeom prst="rect">
            <a:avLst/>
          </a:prstGeom>
          <a:solidFill>
            <a:srgbClr val="F97316"/>
          </a:solidFill>
        </p:spPr>
        <p:txBody>
          <a:bodyPr/>
          <a:lstStyle/>
          <a:p>
            <a:endParaRPr lang="en-US" sz="2400"/>
          </a:p>
        </p:txBody>
      </p:sp>
      <p:sp>
        <p:nvSpPr>
          <p:cNvPr id="437" name="Text 438"/>
          <p:cNvSpPr txBox="1"/>
          <p:nvPr/>
        </p:nvSpPr>
        <p:spPr>
          <a:xfrm>
            <a:off x="9326880" y="2395728"/>
            <a:ext cx="1737360" cy="365760"/>
          </a:xfrm>
          <a:prstGeom prst="rect">
            <a:avLst/>
          </a:prstGeom>
          <a:noFill/>
        </p:spPr>
        <p:txBody>
          <a:bodyPr wrap="square" rtlCol="0" anchor="ctr"/>
          <a:lstStyle/>
          <a:p>
            <a:pPr marL="0" indent="0">
              <a:buNone/>
            </a:pPr>
            <a:r>
              <a:rPr lang="ko-KR" sz="1100" dirty="0">
                <a:solidFill>
                  <a:srgbClr val="1F2937"/>
                </a:solidFill>
                <a:latin typeface="Arial" panose="020B0604020202020204" pitchFamily="34" charset="0"/>
                <a:ea typeface="맑은 고딕" pitchFamily="34" charset="-122"/>
                <a:cs typeface="Arial" panose="020B0604020202020204" pitchFamily="34" charset="0"/>
              </a:rPr>
              <a:t>재무 레버리지 효과</a:t>
            </a:r>
          </a:p>
        </p:txBody>
      </p:sp>
      <p:sp>
        <p:nvSpPr>
          <p:cNvPr id="439" name="Card 440"/>
          <p:cNvSpPr/>
          <p:nvPr/>
        </p:nvSpPr>
        <p:spPr>
          <a:xfrm>
            <a:off x="786384" y="5230368"/>
            <a:ext cx="10177272" cy="1143000"/>
          </a:xfrm>
          <a:prstGeom prst="rect">
            <a:avLst/>
          </a:prstGeom>
          <a:solidFill>
            <a:srgbClr val="F0FDFA"/>
          </a:solidFill>
          <a:ln w="25400">
            <a:solidFill>
              <a:srgbClr val="0D9488"/>
            </a:solidFill>
            <a:prstDash val="solid"/>
          </a:ln>
        </p:spPr>
        <p:txBody>
          <a:bodyPr/>
          <a:lstStyle/>
          <a:p>
            <a:endParaRPr lang="en-US" sz="2400"/>
          </a:p>
        </p:txBody>
      </p:sp>
      <p:sp>
        <p:nvSpPr>
          <p:cNvPr id="441" name="Card 442"/>
          <p:cNvSpPr/>
          <p:nvPr/>
        </p:nvSpPr>
        <p:spPr>
          <a:xfrm>
            <a:off x="813816" y="5257800"/>
            <a:ext cx="10122408" cy="310896"/>
          </a:xfrm>
          <a:prstGeom prst="rect">
            <a:avLst/>
          </a:prstGeom>
          <a:solidFill>
            <a:srgbClr val="0D9488"/>
          </a:solidFill>
        </p:spPr>
        <p:txBody>
          <a:bodyPr/>
          <a:lstStyle/>
          <a:p>
            <a:endParaRPr lang="en-US" sz="2400"/>
          </a:p>
        </p:txBody>
      </p:sp>
      <p:sp>
        <p:nvSpPr>
          <p:cNvPr id="443" name="Text 444"/>
          <p:cNvSpPr txBox="1"/>
          <p:nvPr/>
        </p:nvSpPr>
        <p:spPr>
          <a:xfrm>
            <a:off x="813816" y="5257800"/>
            <a:ext cx="10122408"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Reading the Gap</a:t>
            </a:r>
          </a:p>
        </p:txBody>
      </p:sp>
      <p:sp>
        <p:nvSpPr>
          <p:cNvPr id="445" name="Text 446"/>
          <p:cNvSpPr txBox="1"/>
          <p:nvPr/>
        </p:nvSpPr>
        <p:spPr>
          <a:xfrm>
            <a:off x="950976" y="5632704"/>
            <a:ext cx="9848088" cy="822960"/>
          </a:xfrm>
          <a:prstGeom prst="rect">
            <a:avLst/>
          </a:prstGeom>
          <a:noFill/>
        </p:spPr>
        <p:txBody>
          <a:bodyPr wrap="square" rtlCol="0" anchor="t"/>
          <a:lstStyle/>
          <a:p>
            <a:pPr marL="0" indent="0">
              <a:buNone/>
            </a:pPr>
            <a:r>
              <a:rPr lang="ko-KR" sz="1600" dirty="0">
                <a:solidFill>
                  <a:srgbClr val="1F2937"/>
                </a:solidFill>
                <a:latin typeface="Arial" panose="020B0604020202020204" pitchFamily="34" charset="0"/>
                <a:ea typeface="맑은 고딕" pitchFamily="34" charset="-122"/>
                <a:cs typeface="Arial" panose="020B0604020202020204" pitchFamily="34" charset="0"/>
              </a:rPr>
              <a:t>주주 수익률의 상당 부분은 레버리지(nonoperating)로 만들어진 것이지, 제품을 더 많이 팔아서(operating) 얻은 것이 아님. 사업 자체는 RNOA로, 자본구조는 ROE로 판단할 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FDA7-737C-2408-4676-51BB635E5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0E120-D4DD-4442-01C0-43A3ADE351E1}"/>
              </a:ext>
            </a:extLst>
          </p:cNvPr>
          <p:cNvSpPr>
            <a:spLocks noGrp="1"/>
          </p:cNvSpPr>
          <p:nvPr>
            <p:ph type="title"/>
          </p:nvPr>
        </p:nvSpPr>
        <p:spPr>
          <a:xfrm>
            <a:off x="609600" y="274638"/>
            <a:ext cx="11074400" cy="1143000"/>
          </a:xfrm>
        </p:spPr>
        <p:txBody>
          <a:bodyPr>
            <a:normAutofit/>
          </a:bodyPr>
          <a:lstStyle/>
          <a:p>
            <a:r>
              <a:rPr lang="en-US" dirty="0"/>
              <a:t>What is Financial Statement Analysis?</a:t>
            </a:r>
          </a:p>
        </p:txBody>
      </p:sp>
      <p:sp>
        <p:nvSpPr>
          <p:cNvPr id="7" name="Shape 2">
            <a:extLst>
              <a:ext uri="{FF2B5EF4-FFF2-40B4-BE49-F238E27FC236}">
                <a16:creationId xmlns:a16="http://schemas.microsoft.com/office/drawing/2014/main" id="{5ADCA36D-0560-B462-B233-1661473A461B}"/>
              </a:ext>
            </a:extLst>
          </p:cNvPr>
          <p:cNvSpPr/>
          <p:nvPr/>
        </p:nvSpPr>
        <p:spPr>
          <a:xfrm>
            <a:off x="785972" y="1472601"/>
            <a:ext cx="10176553" cy="888397"/>
          </a:xfrm>
          <a:prstGeom prst="rect">
            <a:avLst/>
          </a:prstGeom>
          <a:solidFill>
            <a:srgbClr val="F0FDFA"/>
          </a:solidFill>
          <a:ln w="25400">
            <a:solidFill>
              <a:srgbClr val="0D9488"/>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8" name="Text 3">
            <a:extLst>
              <a:ext uri="{FF2B5EF4-FFF2-40B4-BE49-F238E27FC236}">
                <a16:creationId xmlns:a16="http://schemas.microsoft.com/office/drawing/2014/main" id="{08662DA8-448B-C012-5F13-725114495E17}"/>
              </a:ext>
            </a:extLst>
          </p:cNvPr>
          <p:cNvSpPr/>
          <p:nvPr/>
        </p:nvSpPr>
        <p:spPr>
          <a:xfrm>
            <a:off x="968852" y="1564042"/>
            <a:ext cx="9860110" cy="679362"/>
          </a:xfrm>
          <a:prstGeom prst="rect">
            <a:avLst/>
          </a:prstGeom>
          <a:noFill/>
          <a:ln/>
        </p:spPr>
        <p:txBody>
          <a:bodyPr wrap="square" rtlCol="0" anchor="ctr"/>
          <a:lstStyle/>
          <a:p>
            <a:pPr marL="0" indent="0">
              <a:buNone/>
            </a:pPr>
            <a:r>
              <a:rPr lang="ko-KR" sz="2000" dirty="0">
                <a:solidFill>
                  <a:srgbClr val="1F2937"/>
                </a:solidFill>
                <a:latin typeface="Arial" panose="020B0604020202020204" pitchFamily="34" charset="0"/>
                <a:ea typeface="맑은 고딕" pitchFamily="34" charset="-122"/>
                <a:cs typeface="Arial" panose="020B0604020202020204" pitchFamily="34" charset="0"/>
              </a:rPr>
              <a:t>재무제표 내의 </a:t>
            </a:r>
            <a:r>
              <a:rPr lang="ko-KR" sz="2000" b="1" dirty="0">
                <a:solidFill>
                  <a:srgbClr val="1F2937"/>
                </a:solidFill>
                <a:latin typeface="Arial" panose="020B0604020202020204" pitchFamily="34" charset="0"/>
                <a:ea typeface="맑은 고딕" pitchFamily="34" charset="-122"/>
                <a:cs typeface="Arial" panose="020B0604020202020204" pitchFamily="34" charset="0"/>
              </a:rPr>
              <a:t>관계</a:t>
            </a:r>
            <a:r>
              <a:rPr lang="ko-KR" sz="2000" dirty="0">
                <a:solidFill>
                  <a:srgbClr val="1F2937"/>
                </a:solidFill>
                <a:latin typeface="Arial" panose="020B0604020202020204" pitchFamily="34" charset="0"/>
                <a:ea typeface="맑은 고딕" pitchFamily="34" charset="-122"/>
                <a:cs typeface="Arial" panose="020B0604020202020204" pitchFamily="34" charset="0"/>
              </a:rPr>
              <a:t>와 </a:t>
            </a:r>
            <a:r>
              <a:rPr lang="ko-KR" sz="2000" b="1" dirty="0">
                <a:solidFill>
                  <a:srgbClr val="1F2937"/>
                </a:solidFill>
                <a:latin typeface="Arial" panose="020B0604020202020204" pitchFamily="34" charset="0"/>
                <a:ea typeface="맑은 고딕" pitchFamily="34" charset="-122"/>
                <a:cs typeface="Arial" panose="020B0604020202020204" pitchFamily="34" charset="0"/>
              </a:rPr>
              <a:t>추세</a:t>
            </a:r>
            <a:r>
              <a:rPr lang="ko-KR" sz="2000" dirty="0">
                <a:solidFill>
                  <a:srgbClr val="1F2937"/>
                </a:solidFill>
                <a:latin typeface="Arial" panose="020B0604020202020204" pitchFamily="34" charset="0"/>
                <a:ea typeface="맑은 고딕" pitchFamily="34" charset="-122"/>
                <a:cs typeface="Arial" panose="020B0604020202020204" pitchFamily="34" charset="0"/>
              </a:rPr>
              <a:t>를 파악하고, </a:t>
            </a:r>
            <a:r>
              <a:rPr lang="ko-KR" sz="2000" b="1" dirty="0">
                <a:solidFill>
                  <a:srgbClr val="1F2937"/>
                </a:solidFill>
                <a:latin typeface="Arial" panose="020B0604020202020204" pitchFamily="34" charset="0"/>
                <a:ea typeface="맑은 고딕" pitchFamily="34" charset="-122"/>
                <a:cs typeface="Arial" panose="020B0604020202020204" pitchFamily="34" charset="0"/>
              </a:rPr>
              <a:t>시간의 흐름에 따라 </a:t>
            </a:r>
            <a:r>
              <a:rPr lang="ko-KR" sz="2000" dirty="0">
                <a:solidFill>
                  <a:srgbClr val="1F2937"/>
                </a:solidFill>
                <a:latin typeface="Arial" panose="020B0604020202020204" pitchFamily="34" charset="0"/>
                <a:ea typeface="맑은 고딕" pitchFamily="34" charset="-122"/>
                <a:cs typeface="Arial" panose="020B0604020202020204" pitchFamily="34" charset="0"/>
              </a:rPr>
              <a:t>그리고 </a:t>
            </a:r>
            <a:r>
              <a:rPr lang="ko-KR" sz="2000" b="1" dirty="0">
                <a:solidFill>
                  <a:srgbClr val="1F2937"/>
                </a:solidFill>
                <a:latin typeface="Arial" panose="020B0604020202020204" pitchFamily="34" charset="0"/>
                <a:ea typeface="맑은 고딕" pitchFamily="34" charset="-122"/>
                <a:cs typeface="Arial" panose="020B0604020202020204" pitchFamily="34" charset="0"/>
              </a:rPr>
              <a:t>다른 기업이나 산업 평균과 비교하여 </a:t>
            </a:r>
            <a:r>
              <a:rPr lang="ko-KR" sz="2000" dirty="0">
                <a:solidFill>
                  <a:srgbClr val="1F2937"/>
                </a:solidFill>
                <a:latin typeface="Arial" panose="020B0604020202020204" pitchFamily="34" charset="0"/>
                <a:ea typeface="맑은 고딕" pitchFamily="34" charset="-122"/>
                <a:cs typeface="Arial" panose="020B0604020202020204" pitchFamily="34" charset="0"/>
              </a:rPr>
              <a:t>분석함.</a:t>
            </a:r>
            <a:endParaRPr lang="en-US" sz="2000" dirty="0">
              <a:latin typeface="Arial" panose="020B0604020202020204" pitchFamily="34" charset="0"/>
              <a:cs typeface="Arial" panose="020B0604020202020204" pitchFamily="34" charset="0"/>
            </a:endParaRPr>
          </a:p>
        </p:txBody>
      </p:sp>
      <p:sp>
        <p:nvSpPr>
          <p:cNvPr id="9" name="Text 4">
            <a:extLst>
              <a:ext uri="{FF2B5EF4-FFF2-40B4-BE49-F238E27FC236}">
                <a16:creationId xmlns:a16="http://schemas.microsoft.com/office/drawing/2014/main" id="{06F24B75-F355-1CC1-1873-3BDB8F634005}"/>
              </a:ext>
            </a:extLst>
          </p:cNvPr>
          <p:cNvSpPr/>
          <p:nvPr/>
        </p:nvSpPr>
        <p:spPr>
          <a:xfrm>
            <a:off x="785971" y="2684637"/>
            <a:ext cx="7626509" cy="365760"/>
          </a:xfrm>
          <a:prstGeom prst="rect">
            <a:avLst/>
          </a:prstGeom>
          <a:noFill/>
          <a:ln/>
        </p:spPr>
        <p:txBody>
          <a:bodyPr wrap="square" rtlCol="0" anchor="ctr"/>
          <a:lstStyle/>
          <a:p>
            <a:pPr marL="0" indent="0">
              <a:buNone/>
            </a:pPr>
            <a:r>
              <a:rPr lang="ko-KR" sz="2000" b="1" dirty="0">
                <a:solidFill>
                  <a:srgbClr val="1E3A5F"/>
                </a:solidFill>
                <a:latin typeface="Arial" panose="020B0604020202020204" pitchFamily="34" charset="0"/>
                <a:ea typeface="맑은 고딕" pitchFamily="34" charset="-122"/>
                <a:cs typeface="Arial" panose="020B0604020202020204" pitchFamily="34" charset="0"/>
              </a:rPr>
              <a:t>누가 사용하는가?</a:t>
            </a:r>
            <a:endParaRPr lang="en-US" sz="2000" dirty="0">
              <a:latin typeface="Arial" panose="020B0604020202020204" pitchFamily="34" charset="0"/>
              <a:cs typeface="Arial" panose="020B0604020202020204" pitchFamily="34" charset="0"/>
            </a:endParaRPr>
          </a:p>
        </p:txBody>
      </p:sp>
      <p:sp>
        <p:nvSpPr>
          <p:cNvPr id="10" name="Shape 5">
            <a:extLst>
              <a:ext uri="{FF2B5EF4-FFF2-40B4-BE49-F238E27FC236}">
                <a16:creationId xmlns:a16="http://schemas.microsoft.com/office/drawing/2014/main" id="{3E3F3078-60BC-7343-53C7-F92A79D36CAD}"/>
              </a:ext>
            </a:extLst>
          </p:cNvPr>
          <p:cNvSpPr/>
          <p:nvPr/>
        </p:nvSpPr>
        <p:spPr>
          <a:xfrm>
            <a:off x="785972" y="3171122"/>
            <a:ext cx="3079166" cy="1005840"/>
          </a:xfrm>
          <a:prstGeom prst="rect">
            <a:avLst/>
          </a:prstGeom>
          <a:solidFill>
            <a:srgbClr val="FFFFFF"/>
          </a:solidFill>
          <a:ln w="25400">
            <a:solidFill>
              <a:srgbClr val="3B82F6"/>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1" name="Text 6">
            <a:extLst>
              <a:ext uri="{FF2B5EF4-FFF2-40B4-BE49-F238E27FC236}">
                <a16:creationId xmlns:a16="http://schemas.microsoft.com/office/drawing/2014/main" id="{94670567-14F3-CD18-90F0-E5F6FFEEE5D6}"/>
              </a:ext>
            </a:extLst>
          </p:cNvPr>
          <p:cNvSpPr/>
          <p:nvPr/>
        </p:nvSpPr>
        <p:spPr>
          <a:xfrm>
            <a:off x="785972" y="3216842"/>
            <a:ext cx="3079166" cy="365760"/>
          </a:xfrm>
          <a:prstGeom prst="rect">
            <a:avLst/>
          </a:prstGeom>
          <a:noFill/>
          <a:ln/>
        </p:spPr>
        <p:txBody>
          <a:bodyPr wrap="square" rtlCol="0" anchor="ctr"/>
          <a:lstStyle/>
          <a:p>
            <a:pPr marL="0" indent="0" algn="ctr">
              <a:buNone/>
            </a:pPr>
            <a:r>
              <a:rPr lang="en-US" sz="2000" b="1" dirty="0">
                <a:solidFill>
                  <a:srgbClr val="3B82F6"/>
                </a:solidFill>
                <a:latin typeface="Arial" panose="020B0604020202020204" pitchFamily="34" charset="0"/>
                <a:ea typeface="Calibri" pitchFamily="34" charset="-122"/>
                <a:cs typeface="Arial" panose="020B0604020202020204" pitchFamily="34" charset="0"/>
              </a:rPr>
              <a:t>Investors</a:t>
            </a:r>
            <a:endParaRPr lang="en-US" dirty="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57E5FDCE-ACD3-58E9-8295-ADC7FF606507}"/>
              </a:ext>
            </a:extLst>
          </p:cNvPr>
          <p:cNvSpPr/>
          <p:nvPr/>
        </p:nvSpPr>
        <p:spPr>
          <a:xfrm>
            <a:off x="785972" y="3582602"/>
            <a:ext cx="3079166" cy="548640"/>
          </a:xfrm>
          <a:prstGeom prst="rect">
            <a:avLst/>
          </a:prstGeom>
          <a:noFill/>
          <a:ln/>
        </p:spPr>
        <p:txBody>
          <a:bodyPr wrap="square" rtlCol="0" anchor="ctr"/>
          <a:lstStyle/>
          <a:p>
            <a:pPr marL="0" indent="0" algn="ctr">
              <a:buNone/>
            </a:pPr>
            <a:r>
              <a:rPr lang="ko-KR" dirty="0">
                <a:solidFill>
                  <a:srgbClr val="1F2937"/>
                </a:solidFill>
                <a:latin typeface="Arial" panose="020B0604020202020204" pitchFamily="34" charset="0"/>
                <a:ea typeface="맑은 고딕" pitchFamily="34" charset="-122"/>
                <a:cs typeface="Arial" panose="020B0604020202020204" pitchFamily="34" charset="0"/>
              </a:rPr>
              <a:t>투자 위험과</a:t>
            </a:r>
            <a:endParaRPr lang="en-US" dirty="0">
              <a:latin typeface="Arial" panose="020B0604020202020204" pitchFamily="34" charset="0"/>
              <a:cs typeface="Arial" panose="020B0604020202020204" pitchFamily="34" charset="0"/>
            </a:endParaRPr>
          </a:p>
          <a:p>
            <a:pPr marL="0" indent="0" algn="ctr">
              <a:buNone/>
            </a:pPr>
            <a:r>
              <a:rPr lang="ko-KR" dirty="0">
                <a:solidFill>
                  <a:srgbClr val="1F2937"/>
                </a:solidFill>
                <a:latin typeface="Arial" panose="020B0604020202020204" pitchFamily="34" charset="0"/>
                <a:ea typeface="맑은 고딕" pitchFamily="34" charset="-122"/>
                <a:cs typeface="Arial" panose="020B0604020202020204" pitchFamily="34" charset="0"/>
              </a:rPr>
              <a:t>성장 잠재력 평가</a:t>
            </a:r>
            <a:endParaRPr lang="en-US" dirty="0">
              <a:latin typeface="Arial" panose="020B0604020202020204" pitchFamily="34" charset="0"/>
              <a:cs typeface="Arial" panose="020B0604020202020204" pitchFamily="34" charset="0"/>
            </a:endParaRPr>
          </a:p>
        </p:txBody>
      </p:sp>
      <p:sp>
        <p:nvSpPr>
          <p:cNvPr id="15" name="Shape 8">
            <a:extLst>
              <a:ext uri="{FF2B5EF4-FFF2-40B4-BE49-F238E27FC236}">
                <a16:creationId xmlns:a16="http://schemas.microsoft.com/office/drawing/2014/main" id="{BFEDD416-2F18-81EE-7863-7C4A7F79CE1C}"/>
              </a:ext>
            </a:extLst>
          </p:cNvPr>
          <p:cNvSpPr/>
          <p:nvPr/>
        </p:nvSpPr>
        <p:spPr>
          <a:xfrm>
            <a:off x="4334665" y="3166502"/>
            <a:ext cx="3079166" cy="1005840"/>
          </a:xfrm>
          <a:prstGeom prst="rect">
            <a:avLst/>
          </a:prstGeom>
          <a:solidFill>
            <a:srgbClr val="FFFFFF"/>
          </a:solidFill>
          <a:ln w="25400">
            <a:solidFill>
              <a:srgbClr val="16A34A"/>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6" name="Text 9">
            <a:extLst>
              <a:ext uri="{FF2B5EF4-FFF2-40B4-BE49-F238E27FC236}">
                <a16:creationId xmlns:a16="http://schemas.microsoft.com/office/drawing/2014/main" id="{28286205-B8E7-4621-6810-BD435F3A41DA}"/>
              </a:ext>
            </a:extLst>
          </p:cNvPr>
          <p:cNvSpPr/>
          <p:nvPr/>
        </p:nvSpPr>
        <p:spPr>
          <a:xfrm>
            <a:off x="4334665" y="3212222"/>
            <a:ext cx="3079166" cy="365760"/>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Creditors</a:t>
            </a:r>
            <a:endParaRPr lang="en-US" dirty="0">
              <a:latin typeface="Arial" panose="020B0604020202020204" pitchFamily="34" charset="0"/>
              <a:cs typeface="Arial" panose="020B0604020202020204" pitchFamily="34" charset="0"/>
            </a:endParaRPr>
          </a:p>
        </p:txBody>
      </p:sp>
      <p:sp>
        <p:nvSpPr>
          <p:cNvPr id="17" name="Text 10">
            <a:extLst>
              <a:ext uri="{FF2B5EF4-FFF2-40B4-BE49-F238E27FC236}">
                <a16:creationId xmlns:a16="http://schemas.microsoft.com/office/drawing/2014/main" id="{476ED5AB-A67F-C99C-FBED-6B782DC5B977}"/>
              </a:ext>
            </a:extLst>
          </p:cNvPr>
          <p:cNvSpPr/>
          <p:nvPr/>
        </p:nvSpPr>
        <p:spPr>
          <a:xfrm>
            <a:off x="4334665" y="3577982"/>
            <a:ext cx="3079166" cy="548640"/>
          </a:xfrm>
          <a:prstGeom prst="rect">
            <a:avLst/>
          </a:prstGeom>
          <a:noFill/>
          <a:ln/>
        </p:spPr>
        <p:txBody>
          <a:bodyPr wrap="square" rtlCol="0" anchor="ctr"/>
          <a:lstStyle/>
          <a:p>
            <a:pPr marL="0" indent="0" algn="ctr">
              <a:buNone/>
            </a:pPr>
            <a:r>
              <a:rPr lang="ko-KR" dirty="0">
                <a:solidFill>
                  <a:srgbClr val="1F2937"/>
                </a:solidFill>
                <a:latin typeface="Arial" panose="020B0604020202020204" pitchFamily="34" charset="0"/>
                <a:ea typeface="맑은 고딕" pitchFamily="34" charset="-122"/>
                <a:cs typeface="Arial" panose="020B0604020202020204" pitchFamily="34" charset="0"/>
              </a:rPr>
              <a:t>신용 위험과</a:t>
            </a:r>
            <a:endParaRPr lang="en-US" dirty="0">
              <a:latin typeface="Arial" panose="020B0604020202020204" pitchFamily="34" charset="0"/>
              <a:cs typeface="Arial" panose="020B0604020202020204" pitchFamily="34" charset="0"/>
            </a:endParaRPr>
          </a:p>
          <a:p>
            <a:pPr marL="0" indent="0" algn="ctr">
              <a:buNone/>
            </a:pPr>
            <a:r>
              <a:rPr lang="ko-KR" dirty="0">
                <a:solidFill>
                  <a:srgbClr val="1F2937"/>
                </a:solidFill>
                <a:latin typeface="Arial" panose="020B0604020202020204" pitchFamily="34" charset="0"/>
                <a:ea typeface="맑은 고딕" pitchFamily="34" charset="-122"/>
                <a:cs typeface="Arial" panose="020B0604020202020204" pitchFamily="34" charset="0"/>
              </a:rPr>
              <a:t>상환 능력 평가</a:t>
            </a:r>
            <a:endParaRPr lang="en-US" dirty="0">
              <a:latin typeface="Arial" panose="020B0604020202020204" pitchFamily="34" charset="0"/>
              <a:cs typeface="Arial" panose="020B0604020202020204" pitchFamily="34" charset="0"/>
            </a:endParaRPr>
          </a:p>
        </p:txBody>
      </p:sp>
      <p:sp>
        <p:nvSpPr>
          <p:cNvPr id="18" name="Shape 11">
            <a:extLst>
              <a:ext uri="{FF2B5EF4-FFF2-40B4-BE49-F238E27FC236}">
                <a16:creationId xmlns:a16="http://schemas.microsoft.com/office/drawing/2014/main" id="{46F76878-6187-51FE-4DCB-91D17994B972}"/>
              </a:ext>
            </a:extLst>
          </p:cNvPr>
          <p:cNvSpPr/>
          <p:nvPr/>
        </p:nvSpPr>
        <p:spPr>
          <a:xfrm>
            <a:off x="7883359" y="3171122"/>
            <a:ext cx="3079166" cy="1005840"/>
          </a:xfrm>
          <a:prstGeom prst="rect">
            <a:avLst/>
          </a:prstGeom>
          <a:solidFill>
            <a:srgbClr val="FFFFFF"/>
          </a:solidFill>
          <a:ln w="25400">
            <a:solidFill>
              <a:srgbClr val="F97316"/>
            </a:solidFill>
            <a:prstDash val="solid"/>
          </a:ln>
        </p:spPr>
        <p:txBody>
          <a:bodyPr/>
          <a:lstStyle/>
          <a:p>
            <a:endParaRPr lang="en-US" sz="2400">
              <a:latin typeface="Arial" panose="020B0604020202020204" pitchFamily="34" charset="0"/>
              <a:cs typeface="Arial" panose="020B0604020202020204" pitchFamily="34" charset="0"/>
            </a:endParaRPr>
          </a:p>
        </p:txBody>
      </p:sp>
      <p:sp>
        <p:nvSpPr>
          <p:cNvPr id="19" name="Text 12">
            <a:extLst>
              <a:ext uri="{FF2B5EF4-FFF2-40B4-BE49-F238E27FC236}">
                <a16:creationId xmlns:a16="http://schemas.microsoft.com/office/drawing/2014/main" id="{738E2D2B-9C63-3302-0441-23BF96989A74}"/>
              </a:ext>
            </a:extLst>
          </p:cNvPr>
          <p:cNvSpPr/>
          <p:nvPr/>
        </p:nvSpPr>
        <p:spPr>
          <a:xfrm>
            <a:off x="7883359" y="3216842"/>
            <a:ext cx="3079166" cy="365760"/>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Managers</a:t>
            </a:r>
            <a:endParaRPr lang="en-US" dirty="0">
              <a:latin typeface="Arial" panose="020B0604020202020204" pitchFamily="34" charset="0"/>
              <a:cs typeface="Arial" panose="020B0604020202020204" pitchFamily="34" charset="0"/>
            </a:endParaRPr>
          </a:p>
        </p:txBody>
      </p:sp>
      <p:sp>
        <p:nvSpPr>
          <p:cNvPr id="20" name="Text 13">
            <a:extLst>
              <a:ext uri="{FF2B5EF4-FFF2-40B4-BE49-F238E27FC236}">
                <a16:creationId xmlns:a16="http://schemas.microsoft.com/office/drawing/2014/main" id="{6B49459F-1691-AA88-2BAD-420437079929}"/>
              </a:ext>
            </a:extLst>
          </p:cNvPr>
          <p:cNvSpPr/>
          <p:nvPr/>
        </p:nvSpPr>
        <p:spPr>
          <a:xfrm>
            <a:off x="7883359" y="3582602"/>
            <a:ext cx="3079166" cy="548640"/>
          </a:xfrm>
          <a:prstGeom prst="rect">
            <a:avLst/>
          </a:prstGeom>
          <a:noFill/>
          <a:ln/>
        </p:spPr>
        <p:txBody>
          <a:bodyPr wrap="square" rtlCol="0" anchor="ctr"/>
          <a:lstStyle/>
          <a:p>
            <a:pPr marL="0" indent="0" algn="ctr">
              <a:buNone/>
            </a:pPr>
            <a:r>
              <a:rPr lang="ko-KR" dirty="0">
                <a:solidFill>
                  <a:srgbClr val="1F2937"/>
                </a:solidFill>
                <a:latin typeface="Arial" panose="020B0604020202020204" pitchFamily="34" charset="0"/>
                <a:ea typeface="맑은 고딕" pitchFamily="34" charset="-122"/>
                <a:cs typeface="Arial" panose="020B0604020202020204" pitchFamily="34" charset="0"/>
              </a:rPr>
              <a:t>성과를 모니터링하고</a:t>
            </a:r>
            <a:endParaRPr lang="en-US" dirty="0">
              <a:latin typeface="Arial" panose="020B0604020202020204" pitchFamily="34" charset="0"/>
              <a:cs typeface="Arial" panose="020B0604020202020204" pitchFamily="34" charset="0"/>
            </a:endParaRPr>
          </a:p>
          <a:p>
            <a:pPr marL="0" indent="0" algn="ctr">
              <a:buNone/>
            </a:pPr>
            <a:r>
              <a:rPr lang="ko-KR" dirty="0">
                <a:solidFill>
                  <a:srgbClr val="1F2937"/>
                </a:solidFill>
                <a:latin typeface="Arial" panose="020B0604020202020204" pitchFamily="34" charset="0"/>
                <a:ea typeface="맑은 고딕" pitchFamily="34" charset="-122"/>
                <a:cs typeface="Arial" panose="020B0604020202020204" pitchFamily="34" charset="0"/>
              </a:rPr>
              <a:t>의사결정 수행</a:t>
            </a:r>
            <a:endParaRPr lang="en-US" dirty="0">
              <a:latin typeface="Arial" panose="020B0604020202020204" pitchFamily="34" charset="0"/>
              <a:cs typeface="Arial" panose="020B0604020202020204" pitchFamily="34" charset="0"/>
            </a:endParaRPr>
          </a:p>
        </p:txBody>
      </p:sp>
      <p:sp>
        <p:nvSpPr>
          <p:cNvPr id="21" name="Text 14">
            <a:extLst>
              <a:ext uri="{FF2B5EF4-FFF2-40B4-BE49-F238E27FC236}">
                <a16:creationId xmlns:a16="http://schemas.microsoft.com/office/drawing/2014/main" id="{821F063C-4D37-A78B-C7E7-369B48BC806F}"/>
              </a:ext>
            </a:extLst>
          </p:cNvPr>
          <p:cNvSpPr/>
          <p:nvPr/>
        </p:nvSpPr>
        <p:spPr>
          <a:xfrm>
            <a:off x="785971" y="4494941"/>
            <a:ext cx="8229600" cy="365760"/>
          </a:xfrm>
          <a:prstGeom prst="rect">
            <a:avLst/>
          </a:prstGeom>
          <a:noFill/>
          <a:ln/>
        </p:spPr>
        <p:txBody>
          <a:bodyPr wrap="square" rtlCol="0" anchor="ctr"/>
          <a:lstStyle/>
          <a:p>
            <a:pPr marL="0" indent="0">
              <a:buNone/>
            </a:pPr>
            <a:r>
              <a:rPr lang="ko-KR" sz="2000" b="1" dirty="0">
                <a:solidFill>
                  <a:srgbClr val="1E3A5F"/>
                </a:solidFill>
                <a:latin typeface="Arial" panose="020B0604020202020204" pitchFamily="34" charset="0"/>
                <a:ea typeface="맑은 고딕" pitchFamily="34" charset="-122"/>
                <a:cs typeface="Arial" panose="020B0604020202020204" pitchFamily="34" charset="0"/>
              </a:rPr>
              <a:t>분석 전에 — 사업의 맥락을 먼저 이해할 것</a:t>
            </a:r>
            <a:endParaRPr lang="en-US" sz="2000" dirty="0">
              <a:latin typeface="Arial" panose="020B0604020202020204" pitchFamily="34" charset="0"/>
              <a:cs typeface="Arial" panose="020B0604020202020204" pitchFamily="34" charset="0"/>
            </a:endParaRPr>
          </a:p>
        </p:txBody>
      </p:sp>
      <p:sp>
        <p:nvSpPr>
          <p:cNvPr id="22" name="Shape 15">
            <a:extLst>
              <a:ext uri="{FF2B5EF4-FFF2-40B4-BE49-F238E27FC236}">
                <a16:creationId xmlns:a16="http://schemas.microsoft.com/office/drawing/2014/main" id="{B18500B3-0BBB-78D5-68F4-D1B259D356EF}"/>
              </a:ext>
            </a:extLst>
          </p:cNvPr>
          <p:cNvSpPr/>
          <p:nvPr/>
        </p:nvSpPr>
        <p:spPr>
          <a:xfrm>
            <a:off x="796241" y="4860701"/>
            <a:ext cx="10166283" cy="1711668"/>
          </a:xfrm>
          <a:prstGeom prst="rect">
            <a:avLst/>
          </a:prstGeom>
          <a:solidFill>
            <a:srgbClr val="F3F4F6"/>
          </a:solidFill>
          <a:ln/>
        </p:spPr>
        <p:txBody>
          <a:bodyPr/>
          <a:lstStyle/>
          <a:p>
            <a:endParaRPr lang="en-US" sz="2400">
              <a:latin typeface="Arial" panose="020B0604020202020204" pitchFamily="34" charset="0"/>
              <a:cs typeface="Arial" panose="020B0604020202020204" pitchFamily="34" charset="0"/>
            </a:endParaRPr>
          </a:p>
        </p:txBody>
      </p:sp>
      <p:sp>
        <p:nvSpPr>
          <p:cNvPr id="23" name="Text 16">
            <a:extLst>
              <a:ext uri="{FF2B5EF4-FFF2-40B4-BE49-F238E27FC236}">
                <a16:creationId xmlns:a16="http://schemas.microsoft.com/office/drawing/2014/main" id="{73B6A0EB-BA00-D1A8-4B0A-F16E726A616F}"/>
              </a:ext>
            </a:extLst>
          </p:cNvPr>
          <p:cNvSpPr/>
          <p:nvPr/>
        </p:nvSpPr>
        <p:spPr>
          <a:xfrm>
            <a:off x="979122" y="5195639"/>
            <a:ext cx="7772400" cy="984785"/>
          </a:xfrm>
          <a:prstGeom prst="rect">
            <a:avLst/>
          </a:prstGeom>
          <a:noFill/>
          <a:ln/>
        </p:spPr>
        <p:txBody>
          <a:bodyPr wrap="square" rtlCol="0" anchor="ctr"/>
          <a:lstStyle/>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Life cycle stage: </a:t>
            </a:r>
            <a:r>
              <a:rPr lang="ko-KR" dirty="0">
                <a:solidFill>
                  <a:srgbClr val="1F2937"/>
                </a:solidFill>
                <a:latin typeface="Arial" panose="020B0604020202020204" pitchFamily="34" charset="0"/>
                <a:ea typeface="맑은 고딕" pitchFamily="34" charset="-122"/>
                <a:cs typeface="Arial" panose="020B0604020202020204" pitchFamily="34" charset="0"/>
              </a:rPr>
              <a:t>창업기, 성장기, 성숙기 중 어디인가?</a:t>
            </a:r>
            <a:endParaRPr lang="en-US" dirty="0">
              <a:latin typeface="Arial" panose="020B0604020202020204" pitchFamily="34" charset="0"/>
              <a:cs typeface="Arial" panose="020B0604020202020204" pitchFamily="34" charset="0"/>
            </a:endParaRPr>
          </a:p>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Competitive position: </a:t>
            </a:r>
            <a:r>
              <a:rPr lang="ko-KR" dirty="0">
                <a:solidFill>
                  <a:srgbClr val="1F2937"/>
                </a:solidFill>
                <a:latin typeface="Arial" panose="020B0604020202020204" pitchFamily="34" charset="0"/>
                <a:ea typeface="맑은 고딕" pitchFamily="34" charset="-122"/>
                <a:cs typeface="Arial" panose="020B0604020202020204" pitchFamily="34" charset="0"/>
              </a:rPr>
              <a:t>경쟁사와 비교하면 어떤가?</a:t>
            </a:r>
            <a:endParaRPr lang="en-US" dirty="0">
              <a:latin typeface="Arial" panose="020B0604020202020204" pitchFamily="34" charset="0"/>
              <a:cs typeface="Arial" panose="020B0604020202020204" pitchFamily="34" charset="0"/>
            </a:endParaRPr>
          </a:p>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Capital structure: </a:t>
            </a:r>
            <a:r>
              <a:rPr lang="ko-KR" dirty="0">
                <a:solidFill>
                  <a:srgbClr val="1F2937"/>
                </a:solidFill>
                <a:latin typeface="Arial" panose="020B0604020202020204" pitchFamily="34" charset="0"/>
                <a:ea typeface="맑은 고딕" pitchFamily="34" charset="-122"/>
                <a:cs typeface="Arial" panose="020B0604020202020204" pitchFamily="34" charset="0"/>
              </a:rPr>
              <a:t>부채와 자기자본 중 어디에 의존하는가?</a:t>
            </a:r>
            <a:endParaRPr lang="en-US" dirty="0">
              <a:latin typeface="Arial" panose="020B0604020202020204" pitchFamily="34" charset="0"/>
              <a:cs typeface="Arial" panose="020B0604020202020204" pitchFamily="34" charset="0"/>
            </a:endParaRPr>
          </a:p>
          <a:p>
            <a:pPr marL="0" indent="0">
              <a:lnSpc>
                <a:spcPct val="150000"/>
              </a:lnSpc>
              <a:buNone/>
            </a:pPr>
            <a:r>
              <a:rPr lang="en-US" b="1" dirty="0">
                <a:solidFill>
                  <a:srgbClr val="1F2937"/>
                </a:solidFill>
                <a:latin typeface="Arial" panose="020B0604020202020204" pitchFamily="34" charset="0"/>
                <a:ea typeface="Calibri" pitchFamily="34" charset="-122"/>
                <a:cs typeface="Arial" panose="020B0604020202020204" pitchFamily="34" charset="0"/>
              </a:rPr>
              <a:t>Regulatory environment: </a:t>
            </a:r>
            <a:r>
              <a:rPr lang="ko-KR" dirty="0">
                <a:solidFill>
                  <a:srgbClr val="1F2937"/>
                </a:solidFill>
                <a:latin typeface="Arial" panose="020B0604020202020204" pitchFamily="34" charset="0"/>
                <a:ea typeface="맑은 고딕" pitchFamily="34" charset="-122"/>
                <a:cs typeface="Arial" panose="020B0604020202020204" pitchFamily="34" charset="0"/>
              </a:rPr>
              <a:t>영업에 영향을 주는 법규는 무엇인가?</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76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The Analyst's Checklist</a:t>
            </a:r>
          </a:p>
        </p:txBody>
      </p:sp>
      <p:sp>
        <p:nvSpPr>
          <p:cNvPr id="447" name="Card 448"/>
          <p:cNvSpPr/>
          <p:nvPr/>
        </p:nvSpPr>
        <p:spPr>
          <a:xfrm>
            <a:off x="786384" y="2103120"/>
            <a:ext cx="2379726" cy="2103120"/>
          </a:xfrm>
          <a:prstGeom prst="rect">
            <a:avLst/>
          </a:prstGeom>
          <a:solidFill>
            <a:srgbClr val="EFF6FF"/>
          </a:solidFill>
          <a:ln w="25400">
            <a:solidFill>
              <a:srgbClr val="3B82F6"/>
            </a:solidFill>
            <a:prstDash val="solid"/>
          </a:ln>
        </p:spPr>
        <p:txBody>
          <a:bodyPr/>
          <a:lstStyle/>
          <a:p>
            <a:endParaRPr lang="en-US" sz="2400"/>
          </a:p>
        </p:txBody>
      </p:sp>
      <p:sp>
        <p:nvSpPr>
          <p:cNvPr id="449" name="Card 450"/>
          <p:cNvSpPr/>
          <p:nvPr/>
        </p:nvSpPr>
        <p:spPr>
          <a:xfrm>
            <a:off x="813816" y="2130552"/>
            <a:ext cx="2324862" cy="310896"/>
          </a:xfrm>
          <a:prstGeom prst="rect">
            <a:avLst/>
          </a:prstGeom>
          <a:solidFill>
            <a:srgbClr val="3B82F6"/>
          </a:solidFill>
        </p:spPr>
        <p:txBody>
          <a:bodyPr/>
          <a:lstStyle/>
          <a:p>
            <a:endParaRPr lang="en-US" sz="2400"/>
          </a:p>
        </p:txBody>
      </p:sp>
      <p:sp>
        <p:nvSpPr>
          <p:cNvPr id="451" name="Text 452"/>
          <p:cNvSpPr txBox="1"/>
          <p:nvPr/>
        </p:nvSpPr>
        <p:spPr>
          <a:xfrm>
            <a:off x="813816"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Distinguish</a:t>
            </a:r>
          </a:p>
        </p:txBody>
      </p:sp>
      <p:sp>
        <p:nvSpPr>
          <p:cNvPr id="453" name="Text 454"/>
          <p:cNvSpPr txBox="1"/>
          <p:nvPr/>
        </p:nvSpPr>
        <p:spPr>
          <a:xfrm>
            <a:off x="950976" y="2505456"/>
            <a:ext cx="2050542" cy="16276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Operating(가치 창출)과 nonoperating(자금조달)을 분리한다.</a:t>
            </a:r>
          </a:p>
        </p:txBody>
      </p:sp>
      <p:sp>
        <p:nvSpPr>
          <p:cNvPr id="455" name="Card 456"/>
          <p:cNvSpPr/>
          <p:nvPr/>
        </p:nvSpPr>
        <p:spPr>
          <a:xfrm>
            <a:off x="1738503" y="1481328"/>
            <a:ext cx="475488" cy="475488"/>
          </a:xfrm>
          <a:prstGeom prst="ellipse">
            <a:avLst/>
          </a:prstGeom>
          <a:solidFill>
            <a:srgbClr val="3B82F6"/>
          </a:solidFill>
        </p:spPr>
        <p:txBody>
          <a:bodyPr/>
          <a:lstStyle/>
          <a:p>
            <a:endParaRPr lang="en-US" sz="2400"/>
          </a:p>
        </p:txBody>
      </p:sp>
      <p:sp>
        <p:nvSpPr>
          <p:cNvPr id="457" name="Text 458"/>
          <p:cNvSpPr txBox="1"/>
          <p:nvPr/>
        </p:nvSpPr>
        <p:spPr>
          <a:xfrm>
            <a:off x="1738503"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1</a:t>
            </a:r>
          </a:p>
        </p:txBody>
      </p:sp>
      <p:sp>
        <p:nvSpPr>
          <p:cNvPr id="459" name="Card 460"/>
          <p:cNvSpPr/>
          <p:nvPr/>
        </p:nvSpPr>
        <p:spPr>
          <a:xfrm>
            <a:off x="3385566" y="2103120"/>
            <a:ext cx="2379726" cy="2103120"/>
          </a:xfrm>
          <a:prstGeom prst="rect">
            <a:avLst/>
          </a:prstGeom>
          <a:solidFill>
            <a:srgbClr val="F0FDF4"/>
          </a:solidFill>
          <a:ln w="25400">
            <a:solidFill>
              <a:srgbClr val="16A34A"/>
            </a:solidFill>
            <a:prstDash val="solid"/>
          </a:ln>
        </p:spPr>
        <p:txBody>
          <a:bodyPr/>
          <a:lstStyle/>
          <a:p>
            <a:endParaRPr lang="en-US" sz="2400"/>
          </a:p>
        </p:txBody>
      </p:sp>
      <p:sp>
        <p:nvSpPr>
          <p:cNvPr id="461" name="Card 462"/>
          <p:cNvSpPr/>
          <p:nvPr/>
        </p:nvSpPr>
        <p:spPr>
          <a:xfrm>
            <a:off x="3412998" y="2130552"/>
            <a:ext cx="2324862" cy="310896"/>
          </a:xfrm>
          <a:prstGeom prst="rect">
            <a:avLst/>
          </a:prstGeom>
          <a:solidFill>
            <a:srgbClr val="16A34A"/>
          </a:solidFill>
        </p:spPr>
        <p:txBody>
          <a:bodyPr/>
          <a:lstStyle/>
          <a:p>
            <a:endParaRPr lang="en-US" sz="2400"/>
          </a:p>
        </p:txBody>
      </p:sp>
      <p:sp>
        <p:nvSpPr>
          <p:cNvPr id="463" name="Text 464"/>
          <p:cNvSpPr txBox="1"/>
          <p:nvPr/>
        </p:nvSpPr>
        <p:spPr>
          <a:xfrm>
            <a:off x="3412998"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Adjust Income</a:t>
            </a:r>
          </a:p>
        </p:txBody>
      </p:sp>
      <p:sp>
        <p:nvSpPr>
          <p:cNvPr id="465" name="Text 466"/>
          <p:cNvSpPr txBox="1"/>
          <p:nvPr/>
        </p:nvSpPr>
        <p:spPr>
          <a:xfrm>
            <a:off x="3550158" y="2505456"/>
            <a:ext cx="2050542" cy="16276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Net Income에서 이자·투자 손익을 제거해 NOPAT으로 전환한다.</a:t>
            </a:r>
          </a:p>
        </p:txBody>
      </p:sp>
      <p:sp>
        <p:nvSpPr>
          <p:cNvPr id="467" name="Card 468"/>
          <p:cNvSpPr/>
          <p:nvPr/>
        </p:nvSpPr>
        <p:spPr>
          <a:xfrm>
            <a:off x="4337685" y="1481328"/>
            <a:ext cx="475488" cy="475488"/>
          </a:xfrm>
          <a:prstGeom prst="ellipse">
            <a:avLst/>
          </a:prstGeom>
          <a:solidFill>
            <a:srgbClr val="16A34A"/>
          </a:solidFill>
        </p:spPr>
        <p:txBody>
          <a:bodyPr/>
          <a:lstStyle/>
          <a:p>
            <a:endParaRPr lang="en-US" sz="2400"/>
          </a:p>
        </p:txBody>
      </p:sp>
      <p:sp>
        <p:nvSpPr>
          <p:cNvPr id="469" name="Text 470"/>
          <p:cNvSpPr txBox="1"/>
          <p:nvPr/>
        </p:nvSpPr>
        <p:spPr>
          <a:xfrm>
            <a:off x="4337685"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2</a:t>
            </a:r>
          </a:p>
        </p:txBody>
      </p:sp>
      <p:sp>
        <p:nvSpPr>
          <p:cNvPr id="471" name="Card 472"/>
          <p:cNvSpPr/>
          <p:nvPr/>
        </p:nvSpPr>
        <p:spPr>
          <a:xfrm>
            <a:off x="5984748" y="2103120"/>
            <a:ext cx="2379726" cy="2103120"/>
          </a:xfrm>
          <a:prstGeom prst="rect">
            <a:avLst/>
          </a:prstGeom>
          <a:solidFill>
            <a:srgbClr val="FFF7ED"/>
          </a:solidFill>
          <a:ln w="25400">
            <a:solidFill>
              <a:srgbClr val="F97316"/>
            </a:solidFill>
            <a:prstDash val="solid"/>
          </a:ln>
        </p:spPr>
        <p:txBody>
          <a:bodyPr/>
          <a:lstStyle/>
          <a:p>
            <a:endParaRPr lang="en-US" sz="2400"/>
          </a:p>
        </p:txBody>
      </p:sp>
      <p:sp>
        <p:nvSpPr>
          <p:cNvPr id="473" name="Card 474"/>
          <p:cNvSpPr/>
          <p:nvPr/>
        </p:nvSpPr>
        <p:spPr>
          <a:xfrm>
            <a:off x="6012180" y="2130552"/>
            <a:ext cx="2324862" cy="310896"/>
          </a:xfrm>
          <a:prstGeom prst="rect">
            <a:avLst/>
          </a:prstGeom>
          <a:solidFill>
            <a:srgbClr val="F97316"/>
          </a:solidFill>
        </p:spPr>
        <p:txBody>
          <a:bodyPr/>
          <a:lstStyle/>
          <a:p>
            <a:endParaRPr lang="en-US" sz="2400"/>
          </a:p>
        </p:txBody>
      </p:sp>
      <p:sp>
        <p:nvSpPr>
          <p:cNvPr id="475" name="Text 476"/>
          <p:cNvSpPr txBox="1"/>
          <p:nvPr/>
        </p:nvSpPr>
        <p:spPr>
          <a:xfrm>
            <a:off x="6012180"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Adjust Capital</a:t>
            </a:r>
          </a:p>
        </p:txBody>
      </p:sp>
      <p:sp>
        <p:nvSpPr>
          <p:cNvPr id="477" name="Text 478"/>
          <p:cNvSpPr txBox="1"/>
          <p:nvPr/>
        </p:nvSpPr>
        <p:spPr>
          <a:xfrm>
            <a:off x="6149340" y="2505456"/>
            <a:ext cx="2050542" cy="16276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Total Assets에서 운전자본과 PP&amp;E를 분리해 NOA로 전환한다.</a:t>
            </a:r>
          </a:p>
        </p:txBody>
      </p:sp>
      <p:sp>
        <p:nvSpPr>
          <p:cNvPr id="479" name="Card 480"/>
          <p:cNvSpPr/>
          <p:nvPr/>
        </p:nvSpPr>
        <p:spPr>
          <a:xfrm>
            <a:off x="6936867" y="1481328"/>
            <a:ext cx="475488" cy="475488"/>
          </a:xfrm>
          <a:prstGeom prst="ellipse">
            <a:avLst/>
          </a:prstGeom>
          <a:solidFill>
            <a:srgbClr val="F97316"/>
          </a:solidFill>
        </p:spPr>
        <p:txBody>
          <a:bodyPr/>
          <a:lstStyle/>
          <a:p>
            <a:endParaRPr lang="en-US" sz="2400"/>
          </a:p>
        </p:txBody>
      </p:sp>
      <p:sp>
        <p:nvSpPr>
          <p:cNvPr id="481" name="Text 482"/>
          <p:cNvSpPr txBox="1"/>
          <p:nvPr/>
        </p:nvSpPr>
        <p:spPr>
          <a:xfrm>
            <a:off x="6936867"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3</a:t>
            </a:r>
          </a:p>
        </p:txBody>
      </p:sp>
      <p:sp>
        <p:nvSpPr>
          <p:cNvPr id="483" name="Card 484"/>
          <p:cNvSpPr/>
          <p:nvPr/>
        </p:nvSpPr>
        <p:spPr>
          <a:xfrm>
            <a:off x="8583930" y="2103120"/>
            <a:ext cx="2379726" cy="2103120"/>
          </a:xfrm>
          <a:prstGeom prst="rect">
            <a:avLst/>
          </a:prstGeom>
          <a:solidFill>
            <a:srgbClr val="F0FDFA"/>
          </a:solidFill>
          <a:ln w="25400">
            <a:solidFill>
              <a:srgbClr val="0D9488"/>
            </a:solidFill>
            <a:prstDash val="solid"/>
          </a:ln>
        </p:spPr>
        <p:txBody>
          <a:bodyPr/>
          <a:lstStyle/>
          <a:p>
            <a:endParaRPr lang="en-US" sz="2400"/>
          </a:p>
        </p:txBody>
      </p:sp>
      <p:sp>
        <p:nvSpPr>
          <p:cNvPr id="485" name="Card 486"/>
          <p:cNvSpPr/>
          <p:nvPr/>
        </p:nvSpPr>
        <p:spPr>
          <a:xfrm>
            <a:off x="8611362" y="2130552"/>
            <a:ext cx="2324862" cy="310896"/>
          </a:xfrm>
          <a:prstGeom prst="rect">
            <a:avLst/>
          </a:prstGeom>
          <a:solidFill>
            <a:srgbClr val="0D9488"/>
          </a:solidFill>
        </p:spPr>
        <p:txBody>
          <a:bodyPr/>
          <a:lstStyle/>
          <a:p>
            <a:endParaRPr lang="en-US" sz="2400"/>
          </a:p>
        </p:txBody>
      </p:sp>
      <p:sp>
        <p:nvSpPr>
          <p:cNvPr id="487" name="Text 488"/>
          <p:cNvSpPr txBox="1"/>
          <p:nvPr/>
        </p:nvSpPr>
        <p:spPr>
          <a:xfrm>
            <a:off x="8611362" y="2130552"/>
            <a:ext cx="232486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Interpret</a:t>
            </a:r>
          </a:p>
        </p:txBody>
      </p:sp>
      <p:sp>
        <p:nvSpPr>
          <p:cNvPr id="489" name="Text 490"/>
          <p:cNvSpPr txBox="1"/>
          <p:nvPr/>
        </p:nvSpPr>
        <p:spPr>
          <a:xfrm>
            <a:off x="8748522" y="2505456"/>
            <a:ext cx="2050542" cy="162763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경영자는 RNOA로, 자본구조는 ROE로 판단한다.</a:t>
            </a:r>
          </a:p>
        </p:txBody>
      </p:sp>
      <p:sp>
        <p:nvSpPr>
          <p:cNvPr id="491" name="Card 492"/>
          <p:cNvSpPr/>
          <p:nvPr/>
        </p:nvSpPr>
        <p:spPr>
          <a:xfrm>
            <a:off x="9536049" y="1481328"/>
            <a:ext cx="475488" cy="475488"/>
          </a:xfrm>
          <a:prstGeom prst="ellipse">
            <a:avLst/>
          </a:prstGeom>
          <a:solidFill>
            <a:srgbClr val="0D9488"/>
          </a:solidFill>
        </p:spPr>
        <p:txBody>
          <a:bodyPr/>
          <a:lstStyle/>
          <a:p>
            <a:endParaRPr lang="en-US" sz="2400"/>
          </a:p>
        </p:txBody>
      </p:sp>
      <p:sp>
        <p:nvSpPr>
          <p:cNvPr id="493" name="Text 494"/>
          <p:cNvSpPr txBox="1"/>
          <p:nvPr/>
        </p:nvSpPr>
        <p:spPr>
          <a:xfrm>
            <a:off x="9536049" y="1481328"/>
            <a:ext cx="475488" cy="475488"/>
          </a:xfrm>
          <a:prstGeom prst="rect">
            <a:avLst/>
          </a:prstGeom>
          <a:noFill/>
        </p:spPr>
        <p:txBody>
          <a:bodyPr wrap="square" rtlCol="0" anchor="ctr"/>
          <a:lstStyle/>
          <a:p>
            <a:pPr marL="0" indent="0" algn="ctr">
              <a:buNone/>
            </a:pPr>
            <a:r>
              <a:rPr lang="en-US" b="1" dirty="0">
                <a:solidFill>
                  <a:srgbClr val="FFFFFF"/>
                </a:solidFill>
                <a:latin typeface="Arial" panose="020B0604020202020204" pitchFamily="34" charset="0"/>
                <a:ea typeface="Calibri" pitchFamily="34" charset="-122"/>
                <a:cs typeface="Arial" panose="020B0604020202020204" pitchFamily="34" charset="0"/>
              </a:rPr>
              <a:t>4</a:t>
            </a:r>
          </a:p>
        </p:txBody>
      </p:sp>
      <p:sp>
        <p:nvSpPr>
          <p:cNvPr id="495" name="Card 496"/>
          <p:cNvSpPr/>
          <p:nvPr/>
        </p:nvSpPr>
        <p:spPr>
          <a:xfrm>
            <a:off x="786384" y="4572000"/>
            <a:ext cx="10177272" cy="640080"/>
          </a:xfrm>
          <a:prstGeom prst="rect">
            <a:avLst/>
          </a:prstGeom>
          <a:solidFill>
            <a:srgbClr val="F3F4F6"/>
          </a:solidFill>
        </p:spPr>
        <p:txBody>
          <a:bodyPr/>
          <a:lstStyle/>
          <a:p>
            <a:endParaRPr lang="en-US" sz="2400"/>
          </a:p>
        </p:txBody>
      </p:sp>
      <p:sp>
        <p:nvSpPr>
          <p:cNvPr id="497" name="Text 498"/>
          <p:cNvSpPr txBox="1"/>
          <p:nvPr/>
        </p:nvSpPr>
        <p:spPr>
          <a:xfrm>
            <a:off x="969264" y="4572000"/>
            <a:ext cx="9811512" cy="640080"/>
          </a:xfrm>
          <a:prstGeom prst="rect">
            <a:avLst/>
          </a:prstGeom>
          <a:noFill/>
        </p:spPr>
        <p:txBody>
          <a:bodyPr wrap="square" rtlCol="0" anchor="ctr"/>
          <a:lstStyle/>
          <a:p>
            <a:pPr marL="0" indent="0">
              <a:buNone/>
            </a:pPr>
            <a:r>
              <a:rPr lang="en-US" sz="1600" b="1" dirty="0">
                <a:solidFill>
                  <a:srgbClr val="1F2937"/>
                </a:solidFill>
                <a:latin typeface="Arial" panose="020B0604020202020204" pitchFamily="34" charset="0"/>
                <a:ea typeface="Calibri" pitchFamily="34" charset="-122"/>
                <a:cs typeface="Arial" panose="020B0604020202020204" pitchFamily="34" charset="0"/>
              </a:rPr>
              <a:t>The two questions:  </a:t>
            </a:r>
            <a:r>
              <a:rPr lang="ko-KR" sz="1600" dirty="0">
                <a:solidFill>
                  <a:srgbClr val="1F2937"/>
                </a:solidFill>
                <a:latin typeface="Arial" panose="020B0604020202020204" pitchFamily="34" charset="0"/>
                <a:ea typeface="맑은 고딕" pitchFamily="34" charset="-122"/>
                <a:cs typeface="Arial" panose="020B0604020202020204" pitchFamily="34" charset="0"/>
              </a:rPr>
              <a:t>  RNOA는 "사업 자체가 얼마나 좋은가?"에, ROE는 "사업에 자금조달까지 더하면 얼마나 좋은가?"에 답한다.</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4320"/>
            <a:ext cx="11073384" cy="1143000"/>
          </a:xfrm>
        </p:spPr>
        <p:txBody>
          <a:bodyPr/>
          <a:lstStyle/>
          <a:p>
            <a:r>
              <a:rPr lang="en-US" dirty="0"/>
              <a:t>Clarity in Capital</a:t>
            </a:r>
          </a:p>
        </p:txBody>
      </p:sp>
      <p:sp>
        <p:nvSpPr>
          <p:cNvPr id="499" name="Card 500"/>
          <p:cNvSpPr/>
          <p:nvPr/>
        </p:nvSpPr>
        <p:spPr>
          <a:xfrm>
            <a:off x="786384" y="1737360"/>
            <a:ext cx="10177272" cy="1188720"/>
          </a:xfrm>
          <a:prstGeom prst="rect">
            <a:avLst/>
          </a:prstGeom>
          <a:solidFill>
            <a:srgbClr val="1E3A5F"/>
          </a:solidFill>
        </p:spPr>
        <p:txBody>
          <a:bodyPr/>
          <a:lstStyle/>
          <a:p>
            <a:endParaRPr lang="en-US"/>
          </a:p>
        </p:txBody>
      </p:sp>
      <p:sp>
        <p:nvSpPr>
          <p:cNvPr id="501" name="Text 502"/>
          <p:cNvSpPr txBox="1"/>
          <p:nvPr/>
        </p:nvSpPr>
        <p:spPr>
          <a:xfrm>
            <a:off x="786384" y="1737360"/>
            <a:ext cx="10177272" cy="1188720"/>
          </a:xfrm>
          <a:prstGeom prst="rect">
            <a:avLst/>
          </a:prstGeom>
          <a:noFill/>
        </p:spPr>
        <p:txBody>
          <a:bodyPr wrap="square" rtlCol="0" anchor="ctr"/>
          <a:lstStyle/>
          <a:p>
            <a:pPr marL="0" indent="0" algn="ctr">
              <a:buNone/>
            </a:pPr>
            <a:r>
              <a:rPr lang="ko-KR" sz="2400" b="1" dirty="0">
                <a:solidFill>
                  <a:srgbClr val="FFFFFF"/>
                </a:solidFill>
                <a:latin typeface="Arial" panose="020B0604020202020204" pitchFamily="34" charset="0"/>
                <a:ea typeface="맑은 고딕" pitchFamily="34" charset="-122"/>
                <a:cs typeface="Arial" panose="020B0604020202020204" pitchFamily="34" charset="0"/>
              </a:rPr>
              <a:t>영업활동이야말로 가치 창출의 핵심이다.</a:t>
            </a:r>
          </a:p>
        </p:txBody>
      </p:sp>
      <p:sp>
        <p:nvSpPr>
          <p:cNvPr id="503" name="Card 504"/>
          <p:cNvSpPr/>
          <p:nvPr/>
        </p:nvSpPr>
        <p:spPr>
          <a:xfrm>
            <a:off x="786384" y="3154680"/>
            <a:ext cx="10177272" cy="1463040"/>
          </a:xfrm>
          <a:prstGeom prst="rect">
            <a:avLst/>
          </a:prstGeom>
          <a:solidFill>
            <a:srgbClr val="F0FDFA"/>
          </a:solidFill>
          <a:ln w="25400">
            <a:solidFill>
              <a:srgbClr val="0D9488"/>
            </a:solidFill>
            <a:prstDash val="solid"/>
          </a:ln>
        </p:spPr>
        <p:txBody>
          <a:bodyPr/>
          <a:lstStyle/>
          <a:p>
            <a:endParaRPr lang="en-US" sz="2400"/>
          </a:p>
        </p:txBody>
      </p:sp>
      <p:sp>
        <p:nvSpPr>
          <p:cNvPr id="505" name="Card 506"/>
          <p:cNvSpPr/>
          <p:nvPr/>
        </p:nvSpPr>
        <p:spPr>
          <a:xfrm>
            <a:off x="813816" y="3182112"/>
            <a:ext cx="10122408" cy="310896"/>
          </a:xfrm>
          <a:prstGeom prst="rect">
            <a:avLst/>
          </a:prstGeom>
          <a:solidFill>
            <a:srgbClr val="0D9488"/>
          </a:solidFill>
        </p:spPr>
        <p:txBody>
          <a:bodyPr/>
          <a:lstStyle/>
          <a:p>
            <a:endParaRPr lang="en-US" sz="2400"/>
          </a:p>
        </p:txBody>
      </p:sp>
      <p:sp>
        <p:nvSpPr>
          <p:cNvPr id="507" name="Text 508"/>
          <p:cNvSpPr txBox="1"/>
          <p:nvPr/>
        </p:nvSpPr>
        <p:spPr>
          <a:xfrm>
            <a:off x="813816" y="3182112"/>
            <a:ext cx="10122408"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The Payoff</a:t>
            </a:r>
          </a:p>
        </p:txBody>
      </p:sp>
      <p:sp>
        <p:nvSpPr>
          <p:cNvPr id="509" name="Text 510"/>
          <p:cNvSpPr txBox="1"/>
          <p:nvPr/>
        </p:nvSpPr>
        <p:spPr>
          <a:xfrm>
            <a:off x="950976" y="3557016"/>
            <a:ext cx="9848088" cy="987552"/>
          </a:xfrm>
          <a:prstGeom prst="rect">
            <a:avLst/>
          </a:prstGeom>
          <a:noFill/>
        </p:spPr>
        <p:txBody>
          <a:bodyPr wrap="square" rtlCol="0" anchor="t"/>
          <a:lstStyle/>
          <a:p>
            <a:pPr marL="0" indent="0">
              <a:buNone/>
            </a:pPr>
            <a:r>
              <a:rPr lang="ko-KR" dirty="0">
                <a:solidFill>
                  <a:srgbClr val="1F2937"/>
                </a:solidFill>
                <a:latin typeface="Arial" panose="020B0604020202020204" pitchFamily="34" charset="0"/>
                <a:ea typeface="맑은 고딕" pitchFamily="34" charset="-122"/>
                <a:cs typeface="Arial" panose="020B0604020202020204" pitchFamily="34" charset="0"/>
              </a:rPr>
              <a:t>이를 분리해냄으로써, 우리는 재무제표를 단순히 읽는 단계에서 사업의 엔진을 이해하는 단계로 나아간다.</a:t>
            </a:r>
          </a:p>
        </p:txBody>
      </p:sp>
      <p:sp>
        <p:nvSpPr>
          <p:cNvPr id="511" name="Card 512"/>
          <p:cNvSpPr/>
          <p:nvPr/>
        </p:nvSpPr>
        <p:spPr>
          <a:xfrm>
            <a:off x="786384" y="4846320"/>
            <a:ext cx="3221736" cy="1097280"/>
          </a:xfrm>
          <a:prstGeom prst="rect">
            <a:avLst/>
          </a:prstGeom>
          <a:solidFill>
            <a:srgbClr val="EFF6FF"/>
          </a:solidFill>
          <a:ln w="25400">
            <a:solidFill>
              <a:srgbClr val="3B82F6"/>
            </a:solidFill>
            <a:prstDash val="solid"/>
          </a:ln>
        </p:spPr>
        <p:txBody>
          <a:bodyPr/>
          <a:lstStyle/>
          <a:p>
            <a:endParaRPr lang="en-US" sz="2400"/>
          </a:p>
        </p:txBody>
      </p:sp>
      <p:sp>
        <p:nvSpPr>
          <p:cNvPr id="513" name="Card 514"/>
          <p:cNvSpPr/>
          <p:nvPr/>
        </p:nvSpPr>
        <p:spPr>
          <a:xfrm>
            <a:off x="813816" y="4873752"/>
            <a:ext cx="3166872" cy="310896"/>
          </a:xfrm>
          <a:prstGeom prst="rect">
            <a:avLst/>
          </a:prstGeom>
          <a:solidFill>
            <a:srgbClr val="3B82F6"/>
          </a:solidFill>
        </p:spPr>
        <p:txBody>
          <a:bodyPr/>
          <a:lstStyle/>
          <a:p>
            <a:endParaRPr lang="en-US" sz="2400"/>
          </a:p>
        </p:txBody>
      </p:sp>
      <p:sp>
        <p:nvSpPr>
          <p:cNvPr id="515" name="Text 516"/>
          <p:cNvSpPr txBox="1"/>
          <p:nvPr/>
        </p:nvSpPr>
        <p:spPr>
          <a:xfrm>
            <a:off x="813816" y="4873752"/>
            <a:ext cx="316687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Distinguish</a:t>
            </a:r>
          </a:p>
        </p:txBody>
      </p:sp>
      <p:sp>
        <p:nvSpPr>
          <p:cNvPr id="517" name="Text 518"/>
          <p:cNvSpPr txBox="1"/>
          <p:nvPr/>
        </p:nvSpPr>
        <p:spPr>
          <a:xfrm>
            <a:off x="950976" y="5248656"/>
            <a:ext cx="2892552" cy="62179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Operating vs. nonoperating 구분</a:t>
            </a:r>
          </a:p>
        </p:txBody>
      </p:sp>
      <p:sp>
        <p:nvSpPr>
          <p:cNvPr id="519" name="Card 520"/>
          <p:cNvSpPr/>
          <p:nvPr/>
        </p:nvSpPr>
        <p:spPr>
          <a:xfrm>
            <a:off x="4264152" y="4846320"/>
            <a:ext cx="3221736" cy="1097280"/>
          </a:xfrm>
          <a:prstGeom prst="rect">
            <a:avLst/>
          </a:prstGeom>
          <a:solidFill>
            <a:srgbClr val="F0FDF4"/>
          </a:solidFill>
          <a:ln w="25400">
            <a:solidFill>
              <a:srgbClr val="16A34A"/>
            </a:solidFill>
            <a:prstDash val="solid"/>
          </a:ln>
        </p:spPr>
        <p:txBody>
          <a:bodyPr/>
          <a:lstStyle/>
          <a:p>
            <a:endParaRPr lang="en-US" sz="2400"/>
          </a:p>
        </p:txBody>
      </p:sp>
      <p:sp>
        <p:nvSpPr>
          <p:cNvPr id="521" name="Card 522"/>
          <p:cNvSpPr/>
          <p:nvPr/>
        </p:nvSpPr>
        <p:spPr>
          <a:xfrm>
            <a:off x="4291584" y="4873752"/>
            <a:ext cx="3166872" cy="310896"/>
          </a:xfrm>
          <a:prstGeom prst="rect">
            <a:avLst/>
          </a:prstGeom>
          <a:solidFill>
            <a:srgbClr val="16A34A"/>
          </a:solidFill>
        </p:spPr>
        <p:txBody>
          <a:bodyPr/>
          <a:lstStyle/>
          <a:p>
            <a:endParaRPr lang="en-US" sz="2400"/>
          </a:p>
        </p:txBody>
      </p:sp>
      <p:sp>
        <p:nvSpPr>
          <p:cNvPr id="523" name="Text 524"/>
          <p:cNvSpPr txBox="1"/>
          <p:nvPr/>
        </p:nvSpPr>
        <p:spPr>
          <a:xfrm>
            <a:off x="4291584" y="4873752"/>
            <a:ext cx="316687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Adjust</a:t>
            </a:r>
          </a:p>
        </p:txBody>
      </p:sp>
      <p:sp>
        <p:nvSpPr>
          <p:cNvPr id="525" name="Text 526"/>
          <p:cNvSpPr txBox="1"/>
          <p:nvPr/>
        </p:nvSpPr>
        <p:spPr>
          <a:xfrm>
            <a:off x="4428744" y="5248656"/>
            <a:ext cx="2892552" cy="62179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NOPAT과 NOA로 조정</a:t>
            </a:r>
          </a:p>
        </p:txBody>
      </p:sp>
      <p:sp>
        <p:nvSpPr>
          <p:cNvPr id="527" name="Card 528"/>
          <p:cNvSpPr/>
          <p:nvPr/>
        </p:nvSpPr>
        <p:spPr>
          <a:xfrm>
            <a:off x="7741920" y="4846320"/>
            <a:ext cx="3221736" cy="1097280"/>
          </a:xfrm>
          <a:prstGeom prst="rect">
            <a:avLst/>
          </a:prstGeom>
          <a:solidFill>
            <a:srgbClr val="FFF7ED"/>
          </a:solidFill>
          <a:ln w="25400">
            <a:solidFill>
              <a:srgbClr val="F97316"/>
            </a:solidFill>
            <a:prstDash val="solid"/>
          </a:ln>
        </p:spPr>
        <p:txBody>
          <a:bodyPr/>
          <a:lstStyle/>
          <a:p>
            <a:endParaRPr lang="en-US" sz="2400"/>
          </a:p>
        </p:txBody>
      </p:sp>
      <p:sp>
        <p:nvSpPr>
          <p:cNvPr id="529" name="Card 530"/>
          <p:cNvSpPr/>
          <p:nvPr/>
        </p:nvSpPr>
        <p:spPr>
          <a:xfrm>
            <a:off x="7769352" y="4873752"/>
            <a:ext cx="3166872" cy="310896"/>
          </a:xfrm>
          <a:prstGeom prst="rect">
            <a:avLst/>
          </a:prstGeom>
          <a:solidFill>
            <a:srgbClr val="F97316"/>
          </a:solidFill>
        </p:spPr>
        <p:txBody>
          <a:bodyPr/>
          <a:lstStyle/>
          <a:p>
            <a:endParaRPr lang="en-US" sz="2400"/>
          </a:p>
        </p:txBody>
      </p:sp>
      <p:sp>
        <p:nvSpPr>
          <p:cNvPr id="531" name="Text 532"/>
          <p:cNvSpPr txBox="1"/>
          <p:nvPr/>
        </p:nvSpPr>
        <p:spPr>
          <a:xfrm>
            <a:off x="7769352" y="4873752"/>
            <a:ext cx="3166872" cy="310896"/>
          </a:xfrm>
          <a:prstGeom prst="rect">
            <a:avLst/>
          </a:prstGeom>
          <a:noFill/>
        </p:spPr>
        <p:txBody>
          <a:bodyPr wrap="square" rtlCol="0" anchor="ctr"/>
          <a:lstStyle/>
          <a:p>
            <a:pPr marL="0" indent="0" algn="ctr">
              <a:buNone/>
            </a:pPr>
            <a:r>
              <a:rPr lang="en-US" sz="1600" b="1" dirty="0">
                <a:solidFill>
                  <a:srgbClr val="FFFFFF"/>
                </a:solidFill>
                <a:latin typeface="Arial" panose="020B0604020202020204" pitchFamily="34" charset="0"/>
                <a:ea typeface="Calibri" pitchFamily="34" charset="-122"/>
                <a:cs typeface="Arial" panose="020B0604020202020204" pitchFamily="34" charset="0"/>
              </a:rPr>
              <a:t>Interpret</a:t>
            </a:r>
          </a:p>
        </p:txBody>
      </p:sp>
      <p:sp>
        <p:nvSpPr>
          <p:cNvPr id="533" name="Text 534"/>
          <p:cNvSpPr txBox="1"/>
          <p:nvPr/>
        </p:nvSpPr>
        <p:spPr>
          <a:xfrm>
            <a:off x="7906512" y="5248656"/>
            <a:ext cx="2892552" cy="621792"/>
          </a:xfrm>
          <a:prstGeom prst="rect">
            <a:avLst/>
          </a:prstGeom>
          <a:noFill/>
        </p:spPr>
        <p:txBody>
          <a:bodyPr wrap="square" rtlCol="0" anchor="t"/>
          <a:lstStyle/>
          <a:p>
            <a:pPr marL="0" indent="0">
              <a:buNone/>
            </a:pPr>
            <a:r>
              <a:rPr lang="ko-KR" sz="1400" dirty="0">
                <a:solidFill>
                  <a:srgbClr val="1F2937"/>
                </a:solidFill>
                <a:latin typeface="Arial" panose="020B0604020202020204" pitchFamily="34" charset="0"/>
                <a:ea typeface="맑은 고딕" pitchFamily="34" charset="-122"/>
                <a:cs typeface="Arial" panose="020B0604020202020204" pitchFamily="34" charset="0"/>
              </a:rPr>
              <a:t>RNOA vs. ROE로 해석</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068CA-3095-60C1-BAB6-9A8E58A32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00985-46B5-9A4A-5D8B-F14CD5981A2C}"/>
              </a:ext>
            </a:extLst>
          </p:cNvPr>
          <p:cNvSpPr>
            <a:spLocks noGrp="1"/>
          </p:cNvSpPr>
          <p:nvPr>
            <p:ph type="title"/>
          </p:nvPr>
        </p:nvSpPr>
        <p:spPr>
          <a:xfrm>
            <a:off x="609600" y="274638"/>
            <a:ext cx="11074400" cy="1143000"/>
          </a:xfrm>
        </p:spPr>
        <p:txBody>
          <a:bodyPr>
            <a:normAutofit/>
          </a:bodyPr>
          <a:lstStyle/>
          <a:p>
            <a:r>
              <a:rPr lang="en-US" dirty="0"/>
              <a:t>Vertical Analysis – Common-Size Statement</a:t>
            </a:r>
          </a:p>
        </p:txBody>
      </p:sp>
      <p:sp>
        <p:nvSpPr>
          <p:cNvPr id="3" name="Shape 3">
            <a:extLst>
              <a:ext uri="{FF2B5EF4-FFF2-40B4-BE49-F238E27FC236}">
                <a16:creationId xmlns:a16="http://schemas.microsoft.com/office/drawing/2014/main" id="{D3439D43-0F11-DCC1-EEE1-61732630872A}"/>
              </a:ext>
            </a:extLst>
          </p:cNvPr>
          <p:cNvSpPr/>
          <p:nvPr/>
        </p:nvSpPr>
        <p:spPr>
          <a:xfrm>
            <a:off x="640080" y="1487704"/>
            <a:ext cx="10373820" cy="800861"/>
          </a:xfrm>
          <a:prstGeom prst="rect">
            <a:avLst/>
          </a:prstGeom>
          <a:solidFill>
            <a:srgbClr val="EFF6FF"/>
          </a:solidFill>
          <a:ln w="25400">
            <a:solidFill>
              <a:srgbClr val="3B82F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4" name="Text 4">
            <a:extLst>
              <a:ext uri="{FF2B5EF4-FFF2-40B4-BE49-F238E27FC236}">
                <a16:creationId xmlns:a16="http://schemas.microsoft.com/office/drawing/2014/main" id="{BB6878A6-51EE-3D7C-FFC2-DFFB066E2456}"/>
              </a:ext>
            </a:extLst>
          </p:cNvPr>
          <p:cNvSpPr/>
          <p:nvPr/>
        </p:nvSpPr>
        <p:spPr>
          <a:xfrm>
            <a:off x="822959" y="1651063"/>
            <a:ext cx="9836307" cy="457200"/>
          </a:xfrm>
          <a:prstGeom prst="rect">
            <a:avLst/>
          </a:prstGeom>
          <a:noFill/>
          <a:ln/>
        </p:spPr>
        <p:txBody>
          <a:bodyPr wrap="square" rtlCol="0" anchor="ctr"/>
          <a:lstStyle/>
          <a:p>
            <a:pPr marL="0" indent="0">
              <a:buNone/>
            </a:pPr>
            <a:r>
              <a:rPr lang="ko-KR" sz="2000" dirty="0">
                <a:solidFill>
                  <a:srgbClr val="1F2937"/>
                </a:solidFill>
                <a:latin typeface="Arial" panose="020B0604020202020204" pitchFamily="34" charset="0"/>
                <a:ea typeface="맑은 고딕" pitchFamily="34" charset="-122"/>
                <a:cs typeface="Arial" panose="020B0604020202020204" pitchFamily="34" charset="0"/>
              </a:rPr>
              <a:t>각 항목을 지정된 </a:t>
            </a:r>
            <a:r>
              <a:rPr lang="ko-KR" sz="2000" b="1" dirty="0">
                <a:solidFill>
                  <a:srgbClr val="1F2937"/>
                </a:solidFill>
                <a:latin typeface="Arial" panose="020B0604020202020204" pitchFamily="34" charset="0"/>
                <a:ea typeface="맑은 고딕" pitchFamily="34" charset="-122"/>
                <a:cs typeface="Arial" panose="020B0604020202020204" pitchFamily="34" charset="0"/>
              </a:rPr>
              <a:t>기준 금액</a:t>
            </a:r>
            <a:r>
              <a:rPr lang="ko-KR" sz="2000" dirty="0">
                <a:solidFill>
                  <a:srgbClr val="1F2937"/>
                </a:solidFill>
                <a:latin typeface="Arial" panose="020B0604020202020204" pitchFamily="34" charset="0"/>
                <a:ea typeface="맑은 고딕" pitchFamily="34" charset="-122"/>
                <a:cs typeface="Arial" panose="020B0604020202020204" pitchFamily="34" charset="0"/>
              </a:rPr>
              <a:t>에 대한 </a:t>
            </a:r>
            <a:r>
              <a:rPr lang="ko-KR" sz="2000" b="1" dirty="0">
                <a:solidFill>
                  <a:srgbClr val="1F2937"/>
                </a:solidFill>
                <a:latin typeface="Arial" panose="020B0604020202020204" pitchFamily="34" charset="0"/>
                <a:ea typeface="맑은 고딕" pitchFamily="34" charset="-122"/>
                <a:cs typeface="Arial" panose="020B0604020202020204" pitchFamily="34" charset="0"/>
              </a:rPr>
              <a:t>백분율로 표시함</a:t>
            </a:r>
            <a:endParaRPr lang="en-US" sz="2000" b="1" dirty="0">
              <a:latin typeface="Arial" panose="020B0604020202020204" pitchFamily="34" charset="0"/>
              <a:cs typeface="Arial" panose="020B0604020202020204" pitchFamily="34" charset="0"/>
            </a:endParaRPr>
          </a:p>
        </p:txBody>
      </p:sp>
      <p:sp>
        <p:nvSpPr>
          <p:cNvPr id="5" name="Shape 5">
            <a:extLst>
              <a:ext uri="{FF2B5EF4-FFF2-40B4-BE49-F238E27FC236}">
                <a16:creationId xmlns:a16="http://schemas.microsoft.com/office/drawing/2014/main" id="{93CA0F1F-46A4-FB8E-03DE-FE9E857B58DC}"/>
              </a:ext>
            </a:extLst>
          </p:cNvPr>
          <p:cNvSpPr/>
          <p:nvPr/>
        </p:nvSpPr>
        <p:spPr>
          <a:xfrm>
            <a:off x="640079" y="2503196"/>
            <a:ext cx="4953173" cy="2869683"/>
          </a:xfrm>
          <a:prstGeom prst="rect">
            <a:avLst/>
          </a:prstGeom>
          <a:solidFill>
            <a:srgbClr val="FFFFFF"/>
          </a:solidFill>
          <a:ln w="25400">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6" name="Text 6">
            <a:extLst>
              <a:ext uri="{FF2B5EF4-FFF2-40B4-BE49-F238E27FC236}">
                <a16:creationId xmlns:a16="http://schemas.microsoft.com/office/drawing/2014/main" id="{3842689F-9707-80F5-BC1F-A2E164F9CBA3}"/>
              </a:ext>
            </a:extLst>
          </p:cNvPr>
          <p:cNvSpPr/>
          <p:nvPr/>
        </p:nvSpPr>
        <p:spPr>
          <a:xfrm>
            <a:off x="640079" y="2548916"/>
            <a:ext cx="4953173" cy="586980"/>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Income Statement</a:t>
            </a:r>
            <a:endParaRPr lang="en-US" sz="2000" dirty="0">
              <a:latin typeface="Arial" panose="020B0604020202020204" pitchFamily="34" charset="0"/>
              <a:cs typeface="Arial" panose="020B0604020202020204" pitchFamily="34" charset="0"/>
            </a:endParaRPr>
          </a:p>
        </p:txBody>
      </p:sp>
      <p:sp>
        <p:nvSpPr>
          <p:cNvPr id="13" name="Text 7">
            <a:extLst>
              <a:ext uri="{FF2B5EF4-FFF2-40B4-BE49-F238E27FC236}">
                <a16:creationId xmlns:a16="http://schemas.microsoft.com/office/drawing/2014/main" id="{546B3260-1FA3-F990-F7BE-957D003068D4}"/>
              </a:ext>
            </a:extLst>
          </p:cNvPr>
          <p:cNvSpPr/>
          <p:nvPr/>
        </p:nvSpPr>
        <p:spPr>
          <a:xfrm>
            <a:off x="640079" y="3017416"/>
            <a:ext cx="4953173" cy="456541"/>
          </a:xfrm>
          <a:prstGeom prst="rect">
            <a:avLst/>
          </a:prstGeom>
          <a:noFill/>
          <a:ln/>
        </p:spPr>
        <p:txBody>
          <a:bodyPr wrap="square" rtlCol="0" anchor="ctr"/>
          <a:lstStyle/>
          <a:p>
            <a:pPr marL="0" indent="0" algn="ctr">
              <a:buNone/>
            </a:pPr>
            <a:r>
              <a:rPr lang="ko-KR" b="1" dirty="0">
                <a:solidFill>
                  <a:srgbClr val="1F2937"/>
                </a:solidFill>
                <a:latin typeface="Arial" panose="020B0604020202020204" pitchFamily="34" charset="0"/>
                <a:ea typeface="맑은 고딕" pitchFamily="34" charset="-122"/>
                <a:cs typeface="Arial" panose="020B0604020202020204" pitchFamily="34" charset="0"/>
              </a:rPr>
              <a:t>Base = Net Sales (100%)</a:t>
            </a:r>
            <a:endParaRPr lang="en-US" dirty="0">
              <a:latin typeface="Arial" panose="020B0604020202020204" pitchFamily="34" charset="0"/>
              <a:cs typeface="Arial" panose="020B0604020202020204" pitchFamily="34" charset="0"/>
            </a:endParaRPr>
          </a:p>
        </p:txBody>
      </p:sp>
      <p:sp>
        <p:nvSpPr>
          <p:cNvPr id="14" name="Text 8">
            <a:extLst>
              <a:ext uri="{FF2B5EF4-FFF2-40B4-BE49-F238E27FC236}">
                <a16:creationId xmlns:a16="http://schemas.microsoft.com/office/drawing/2014/main" id="{A950485E-361E-4AF8-E1ED-2ADF6E2F06C8}"/>
              </a:ext>
            </a:extLst>
          </p:cNvPr>
          <p:cNvSpPr/>
          <p:nvPr/>
        </p:nvSpPr>
        <p:spPr>
          <a:xfrm>
            <a:off x="884603" y="3434546"/>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Net Sales</a:t>
            </a:r>
            <a:endParaRPr lang="en-US" sz="1600" dirty="0">
              <a:latin typeface="Arial" panose="020B0604020202020204" pitchFamily="34" charset="0"/>
              <a:cs typeface="Arial" panose="020B0604020202020204" pitchFamily="34" charset="0"/>
            </a:endParaRPr>
          </a:p>
        </p:txBody>
      </p:sp>
      <p:sp>
        <p:nvSpPr>
          <p:cNvPr id="24" name="Text 9">
            <a:extLst>
              <a:ext uri="{FF2B5EF4-FFF2-40B4-BE49-F238E27FC236}">
                <a16:creationId xmlns:a16="http://schemas.microsoft.com/office/drawing/2014/main" id="{0DCCDFF6-B5D6-ED10-1BC4-893C2ABD4E3D}"/>
              </a:ext>
            </a:extLst>
          </p:cNvPr>
          <p:cNvSpPr/>
          <p:nvPr/>
        </p:nvSpPr>
        <p:spPr>
          <a:xfrm>
            <a:off x="3794239" y="3434546"/>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100%</a:t>
            </a:r>
            <a:endParaRPr lang="en-US" sz="1600" dirty="0">
              <a:latin typeface="Arial" panose="020B0604020202020204" pitchFamily="34" charset="0"/>
              <a:cs typeface="Arial" panose="020B0604020202020204" pitchFamily="34" charset="0"/>
            </a:endParaRPr>
          </a:p>
        </p:txBody>
      </p:sp>
      <p:sp>
        <p:nvSpPr>
          <p:cNvPr id="25" name="Text 10">
            <a:extLst>
              <a:ext uri="{FF2B5EF4-FFF2-40B4-BE49-F238E27FC236}">
                <a16:creationId xmlns:a16="http://schemas.microsoft.com/office/drawing/2014/main" id="{82485D9E-9C6E-8D79-394F-DAE53023B9EF}"/>
              </a:ext>
            </a:extLst>
          </p:cNvPr>
          <p:cNvSpPr/>
          <p:nvPr/>
        </p:nvSpPr>
        <p:spPr>
          <a:xfrm>
            <a:off x="884603" y="3743078"/>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COGS</a:t>
            </a:r>
            <a:endParaRPr lang="en-US" sz="1600" dirty="0">
              <a:latin typeface="Arial" panose="020B0604020202020204" pitchFamily="34" charset="0"/>
              <a:cs typeface="Arial" panose="020B0604020202020204" pitchFamily="34" charset="0"/>
            </a:endParaRPr>
          </a:p>
        </p:txBody>
      </p:sp>
      <p:sp>
        <p:nvSpPr>
          <p:cNvPr id="26" name="Text 11">
            <a:extLst>
              <a:ext uri="{FF2B5EF4-FFF2-40B4-BE49-F238E27FC236}">
                <a16:creationId xmlns:a16="http://schemas.microsoft.com/office/drawing/2014/main" id="{27DD1FC5-A18A-8395-D8B5-B833B6F8F5AC}"/>
              </a:ext>
            </a:extLst>
          </p:cNvPr>
          <p:cNvSpPr/>
          <p:nvPr/>
        </p:nvSpPr>
        <p:spPr>
          <a:xfrm>
            <a:off x="3794239" y="3743078"/>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45%</a:t>
            </a:r>
            <a:endParaRPr lang="en-US" sz="1600" dirty="0">
              <a:latin typeface="Arial" panose="020B0604020202020204" pitchFamily="34" charset="0"/>
              <a:cs typeface="Arial" panose="020B0604020202020204" pitchFamily="34" charset="0"/>
            </a:endParaRPr>
          </a:p>
        </p:txBody>
      </p:sp>
      <p:sp>
        <p:nvSpPr>
          <p:cNvPr id="27" name="Text 12">
            <a:extLst>
              <a:ext uri="{FF2B5EF4-FFF2-40B4-BE49-F238E27FC236}">
                <a16:creationId xmlns:a16="http://schemas.microsoft.com/office/drawing/2014/main" id="{E45D853C-257C-CC24-97C0-6DF31EEA5821}"/>
              </a:ext>
            </a:extLst>
          </p:cNvPr>
          <p:cNvSpPr/>
          <p:nvPr/>
        </p:nvSpPr>
        <p:spPr>
          <a:xfrm>
            <a:off x="884603" y="4051610"/>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Gross Profit</a:t>
            </a:r>
            <a:endParaRPr lang="en-US" sz="1600" dirty="0">
              <a:latin typeface="Arial" panose="020B0604020202020204" pitchFamily="34" charset="0"/>
              <a:cs typeface="Arial" panose="020B0604020202020204" pitchFamily="34" charset="0"/>
            </a:endParaRPr>
          </a:p>
        </p:txBody>
      </p:sp>
      <p:sp>
        <p:nvSpPr>
          <p:cNvPr id="28" name="Text 13">
            <a:extLst>
              <a:ext uri="{FF2B5EF4-FFF2-40B4-BE49-F238E27FC236}">
                <a16:creationId xmlns:a16="http://schemas.microsoft.com/office/drawing/2014/main" id="{A56A432A-9623-B268-B32E-CDE0EB8C152B}"/>
              </a:ext>
            </a:extLst>
          </p:cNvPr>
          <p:cNvSpPr/>
          <p:nvPr/>
        </p:nvSpPr>
        <p:spPr>
          <a:xfrm>
            <a:off x="3794239" y="4051610"/>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55%</a:t>
            </a:r>
            <a:endParaRPr lang="en-US" sz="1600" dirty="0">
              <a:latin typeface="Arial" panose="020B0604020202020204" pitchFamily="34" charset="0"/>
              <a:cs typeface="Arial" panose="020B0604020202020204" pitchFamily="34" charset="0"/>
            </a:endParaRPr>
          </a:p>
        </p:txBody>
      </p:sp>
      <p:sp>
        <p:nvSpPr>
          <p:cNvPr id="29" name="Text 14">
            <a:extLst>
              <a:ext uri="{FF2B5EF4-FFF2-40B4-BE49-F238E27FC236}">
                <a16:creationId xmlns:a16="http://schemas.microsoft.com/office/drawing/2014/main" id="{EE7EA6C8-E233-F9F8-E6CE-2A2AE7A92A63}"/>
              </a:ext>
            </a:extLst>
          </p:cNvPr>
          <p:cNvSpPr/>
          <p:nvPr/>
        </p:nvSpPr>
        <p:spPr>
          <a:xfrm>
            <a:off x="884603" y="4360142"/>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Operating Expenses</a:t>
            </a:r>
            <a:endParaRPr lang="en-US" sz="1600" dirty="0">
              <a:latin typeface="Arial" panose="020B0604020202020204" pitchFamily="34" charset="0"/>
              <a:cs typeface="Arial" panose="020B0604020202020204" pitchFamily="34" charset="0"/>
            </a:endParaRPr>
          </a:p>
        </p:txBody>
      </p:sp>
      <p:sp>
        <p:nvSpPr>
          <p:cNvPr id="30" name="Text 15">
            <a:extLst>
              <a:ext uri="{FF2B5EF4-FFF2-40B4-BE49-F238E27FC236}">
                <a16:creationId xmlns:a16="http://schemas.microsoft.com/office/drawing/2014/main" id="{6E2343B7-C0CD-A97A-740E-922587E3993E}"/>
              </a:ext>
            </a:extLst>
          </p:cNvPr>
          <p:cNvSpPr/>
          <p:nvPr/>
        </p:nvSpPr>
        <p:spPr>
          <a:xfrm>
            <a:off x="3794239" y="4360142"/>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35%</a:t>
            </a:r>
            <a:endParaRPr lang="en-US" sz="1600" dirty="0">
              <a:latin typeface="Arial" panose="020B0604020202020204" pitchFamily="34" charset="0"/>
              <a:cs typeface="Arial" panose="020B0604020202020204" pitchFamily="34" charset="0"/>
            </a:endParaRPr>
          </a:p>
        </p:txBody>
      </p:sp>
      <p:sp>
        <p:nvSpPr>
          <p:cNvPr id="31" name="Text 16">
            <a:extLst>
              <a:ext uri="{FF2B5EF4-FFF2-40B4-BE49-F238E27FC236}">
                <a16:creationId xmlns:a16="http://schemas.microsoft.com/office/drawing/2014/main" id="{685048CF-AD51-7219-3F92-C534907722C4}"/>
              </a:ext>
            </a:extLst>
          </p:cNvPr>
          <p:cNvSpPr/>
          <p:nvPr/>
        </p:nvSpPr>
        <p:spPr>
          <a:xfrm>
            <a:off x="884603" y="4668674"/>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Net Income</a:t>
            </a:r>
            <a:endParaRPr lang="en-US" sz="1600" dirty="0">
              <a:latin typeface="Arial" panose="020B0604020202020204" pitchFamily="34" charset="0"/>
              <a:cs typeface="Arial" panose="020B0604020202020204" pitchFamily="34" charset="0"/>
            </a:endParaRPr>
          </a:p>
        </p:txBody>
      </p:sp>
      <p:sp>
        <p:nvSpPr>
          <p:cNvPr id="32" name="Text 17">
            <a:extLst>
              <a:ext uri="{FF2B5EF4-FFF2-40B4-BE49-F238E27FC236}">
                <a16:creationId xmlns:a16="http://schemas.microsoft.com/office/drawing/2014/main" id="{E09853F8-42A7-3677-7096-ED30EB9C982F}"/>
              </a:ext>
            </a:extLst>
          </p:cNvPr>
          <p:cNvSpPr/>
          <p:nvPr/>
        </p:nvSpPr>
        <p:spPr>
          <a:xfrm>
            <a:off x="3794239" y="4668674"/>
            <a:ext cx="1350865" cy="352189"/>
          </a:xfrm>
          <a:prstGeom prst="rect">
            <a:avLst/>
          </a:prstGeom>
          <a:noFill/>
          <a:ln/>
        </p:spPr>
        <p:txBody>
          <a:bodyPr wrap="square" rtlCol="0" anchor="ctr"/>
          <a:lstStyle/>
          <a:p>
            <a:pPr marL="0" indent="0" algn="r">
              <a:buNone/>
            </a:pPr>
            <a:r>
              <a:rPr lang="en-US" sz="1600" dirty="0">
                <a:solidFill>
                  <a:srgbClr val="3B82F6"/>
                </a:solidFill>
                <a:latin typeface="Arial" panose="020B0604020202020204" pitchFamily="34" charset="0"/>
                <a:ea typeface="Calibri" pitchFamily="34" charset="-122"/>
                <a:cs typeface="Arial" panose="020B0604020202020204" pitchFamily="34" charset="0"/>
              </a:rPr>
              <a:t>12%</a:t>
            </a:r>
            <a:endParaRPr lang="en-US" sz="1600" dirty="0">
              <a:latin typeface="Arial" panose="020B0604020202020204" pitchFamily="34" charset="0"/>
              <a:cs typeface="Arial" panose="020B0604020202020204" pitchFamily="34" charset="0"/>
            </a:endParaRPr>
          </a:p>
        </p:txBody>
      </p:sp>
      <p:sp>
        <p:nvSpPr>
          <p:cNvPr id="33" name="Shape 18">
            <a:extLst>
              <a:ext uri="{FF2B5EF4-FFF2-40B4-BE49-F238E27FC236}">
                <a16:creationId xmlns:a16="http://schemas.microsoft.com/office/drawing/2014/main" id="{E5F2E64F-A945-FEBC-76EB-C0F4A8731787}"/>
              </a:ext>
            </a:extLst>
          </p:cNvPr>
          <p:cNvSpPr/>
          <p:nvPr/>
        </p:nvSpPr>
        <p:spPr>
          <a:xfrm>
            <a:off x="6060725" y="2503196"/>
            <a:ext cx="4953173" cy="2869683"/>
          </a:xfrm>
          <a:prstGeom prst="rect">
            <a:avLst/>
          </a:prstGeom>
          <a:solidFill>
            <a:srgbClr val="FFFFFF"/>
          </a:solidFill>
          <a:ln w="25400">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34" name="Text 19">
            <a:extLst>
              <a:ext uri="{FF2B5EF4-FFF2-40B4-BE49-F238E27FC236}">
                <a16:creationId xmlns:a16="http://schemas.microsoft.com/office/drawing/2014/main" id="{CB22E086-EB53-CC10-2428-FE8D323626AF}"/>
              </a:ext>
            </a:extLst>
          </p:cNvPr>
          <p:cNvSpPr/>
          <p:nvPr/>
        </p:nvSpPr>
        <p:spPr>
          <a:xfrm>
            <a:off x="6060725" y="2548916"/>
            <a:ext cx="4953173" cy="586980"/>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Balance Sheet</a:t>
            </a:r>
            <a:endParaRPr lang="en-US" sz="2000" dirty="0">
              <a:latin typeface="Arial" panose="020B0604020202020204" pitchFamily="34" charset="0"/>
              <a:cs typeface="Arial" panose="020B0604020202020204" pitchFamily="34" charset="0"/>
            </a:endParaRPr>
          </a:p>
        </p:txBody>
      </p:sp>
      <p:sp>
        <p:nvSpPr>
          <p:cNvPr id="35" name="Text 20">
            <a:extLst>
              <a:ext uri="{FF2B5EF4-FFF2-40B4-BE49-F238E27FC236}">
                <a16:creationId xmlns:a16="http://schemas.microsoft.com/office/drawing/2014/main" id="{4838BF8D-021C-41FD-B547-8BF062607851}"/>
              </a:ext>
            </a:extLst>
          </p:cNvPr>
          <p:cNvSpPr/>
          <p:nvPr/>
        </p:nvSpPr>
        <p:spPr>
          <a:xfrm>
            <a:off x="6060725" y="3017416"/>
            <a:ext cx="4953173" cy="456541"/>
          </a:xfrm>
          <a:prstGeom prst="rect">
            <a:avLst/>
          </a:prstGeom>
          <a:noFill/>
          <a:ln/>
        </p:spPr>
        <p:txBody>
          <a:bodyPr wrap="square" rtlCol="0" anchor="ctr"/>
          <a:lstStyle/>
          <a:p>
            <a:pPr marL="0" indent="0" algn="ctr">
              <a:buNone/>
            </a:pPr>
            <a:r>
              <a:rPr lang="ko-KR" b="1" dirty="0">
                <a:solidFill>
                  <a:srgbClr val="1F2937"/>
                </a:solidFill>
                <a:latin typeface="Arial" panose="020B0604020202020204" pitchFamily="34" charset="0"/>
                <a:ea typeface="맑은 고딕" pitchFamily="34" charset="-122"/>
                <a:cs typeface="Arial" panose="020B0604020202020204" pitchFamily="34" charset="0"/>
              </a:rPr>
              <a:t>Base = Total Assets (100%)</a:t>
            </a:r>
            <a:endParaRPr lang="en-US" dirty="0">
              <a:latin typeface="Arial" panose="020B0604020202020204" pitchFamily="34" charset="0"/>
              <a:cs typeface="Arial" panose="020B0604020202020204" pitchFamily="34" charset="0"/>
            </a:endParaRPr>
          </a:p>
        </p:txBody>
      </p:sp>
      <p:sp>
        <p:nvSpPr>
          <p:cNvPr id="36" name="Text 21">
            <a:extLst>
              <a:ext uri="{FF2B5EF4-FFF2-40B4-BE49-F238E27FC236}">
                <a16:creationId xmlns:a16="http://schemas.microsoft.com/office/drawing/2014/main" id="{ADD0DD73-E18B-0864-C610-39BE5D0A1433}"/>
              </a:ext>
            </a:extLst>
          </p:cNvPr>
          <p:cNvSpPr/>
          <p:nvPr/>
        </p:nvSpPr>
        <p:spPr>
          <a:xfrm>
            <a:off x="6305249" y="3434546"/>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Cash</a:t>
            </a:r>
            <a:endParaRPr lang="en-US" sz="1600" dirty="0">
              <a:latin typeface="Arial" panose="020B0604020202020204" pitchFamily="34" charset="0"/>
              <a:cs typeface="Arial" panose="020B0604020202020204" pitchFamily="34" charset="0"/>
            </a:endParaRPr>
          </a:p>
        </p:txBody>
      </p:sp>
      <p:sp>
        <p:nvSpPr>
          <p:cNvPr id="37" name="Text 22">
            <a:extLst>
              <a:ext uri="{FF2B5EF4-FFF2-40B4-BE49-F238E27FC236}">
                <a16:creationId xmlns:a16="http://schemas.microsoft.com/office/drawing/2014/main" id="{C9C7A205-5D98-EC64-A6AF-395DAC04CD1F}"/>
              </a:ext>
            </a:extLst>
          </p:cNvPr>
          <p:cNvSpPr/>
          <p:nvPr/>
        </p:nvSpPr>
        <p:spPr>
          <a:xfrm>
            <a:off x="9255983" y="3434546"/>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15%</a:t>
            </a:r>
            <a:endParaRPr lang="en-US" sz="1600" dirty="0">
              <a:latin typeface="Arial" panose="020B0604020202020204" pitchFamily="34" charset="0"/>
              <a:cs typeface="Arial" panose="020B0604020202020204" pitchFamily="34" charset="0"/>
            </a:endParaRPr>
          </a:p>
        </p:txBody>
      </p:sp>
      <p:sp>
        <p:nvSpPr>
          <p:cNvPr id="38" name="Text 23">
            <a:extLst>
              <a:ext uri="{FF2B5EF4-FFF2-40B4-BE49-F238E27FC236}">
                <a16:creationId xmlns:a16="http://schemas.microsoft.com/office/drawing/2014/main" id="{747DE78D-CF89-D81E-6C76-E5DF3B4823AE}"/>
              </a:ext>
            </a:extLst>
          </p:cNvPr>
          <p:cNvSpPr/>
          <p:nvPr/>
        </p:nvSpPr>
        <p:spPr>
          <a:xfrm>
            <a:off x="6305249" y="3743078"/>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Receivables</a:t>
            </a:r>
            <a:endParaRPr lang="en-US" sz="1600" dirty="0">
              <a:latin typeface="Arial" panose="020B0604020202020204" pitchFamily="34" charset="0"/>
              <a:cs typeface="Arial" panose="020B0604020202020204" pitchFamily="34" charset="0"/>
            </a:endParaRPr>
          </a:p>
        </p:txBody>
      </p:sp>
      <p:sp>
        <p:nvSpPr>
          <p:cNvPr id="39" name="Text 24">
            <a:extLst>
              <a:ext uri="{FF2B5EF4-FFF2-40B4-BE49-F238E27FC236}">
                <a16:creationId xmlns:a16="http://schemas.microsoft.com/office/drawing/2014/main" id="{C845E842-857B-5895-532F-D4707F609844}"/>
              </a:ext>
            </a:extLst>
          </p:cNvPr>
          <p:cNvSpPr/>
          <p:nvPr/>
        </p:nvSpPr>
        <p:spPr>
          <a:xfrm>
            <a:off x="9255983" y="3743078"/>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20%</a:t>
            </a:r>
            <a:endParaRPr lang="en-US" sz="1600" dirty="0">
              <a:latin typeface="Arial" panose="020B0604020202020204" pitchFamily="34" charset="0"/>
              <a:cs typeface="Arial" panose="020B0604020202020204" pitchFamily="34" charset="0"/>
            </a:endParaRPr>
          </a:p>
        </p:txBody>
      </p:sp>
      <p:sp>
        <p:nvSpPr>
          <p:cNvPr id="40" name="Text 25">
            <a:extLst>
              <a:ext uri="{FF2B5EF4-FFF2-40B4-BE49-F238E27FC236}">
                <a16:creationId xmlns:a16="http://schemas.microsoft.com/office/drawing/2014/main" id="{A5051C97-78FD-78A0-7BD5-E8BE3F92100F}"/>
              </a:ext>
            </a:extLst>
          </p:cNvPr>
          <p:cNvSpPr/>
          <p:nvPr/>
        </p:nvSpPr>
        <p:spPr>
          <a:xfrm>
            <a:off x="6305249" y="4051610"/>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Inventory</a:t>
            </a:r>
            <a:endParaRPr lang="en-US" sz="1600" dirty="0">
              <a:latin typeface="Arial" panose="020B0604020202020204" pitchFamily="34" charset="0"/>
              <a:cs typeface="Arial" panose="020B0604020202020204" pitchFamily="34" charset="0"/>
            </a:endParaRPr>
          </a:p>
        </p:txBody>
      </p:sp>
      <p:sp>
        <p:nvSpPr>
          <p:cNvPr id="41" name="Text 26">
            <a:extLst>
              <a:ext uri="{FF2B5EF4-FFF2-40B4-BE49-F238E27FC236}">
                <a16:creationId xmlns:a16="http://schemas.microsoft.com/office/drawing/2014/main" id="{3719ACC5-298A-2C26-A37C-2C4052CC6756}"/>
              </a:ext>
            </a:extLst>
          </p:cNvPr>
          <p:cNvSpPr/>
          <p:nvPr/>
        </p:nvSpPr>
        <p:spPr>
          <a:xfrm>
            <a:off x="9255983" y="4051610"/>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25%</a:t>
            </a:r>
            <a:endParaRPr lang="en-US" sz="1600" dirty="0">
              <a:latin typeface="Arial" panose="020B0604020202020204" pitchFamily="34" charset="0"/>
              <a:cs typeface="Arial" panose="020B0604020202020204" pitchFamily="34" charset="0"/>
            </a:endParaRPr>
          </a:p>
        </p:txBody>
      </p:sp>
      <p:sp>
        <p:nvSpPr>
          <p:cNvPr id="42" name="Text 27">
            <a:extLst>
              <a:ext uri="{FF2B5EF4-FFF2-40B4-BE49-F238E27FC236}">
                <a16:creationId xmlns:a16="http://schemas.microsoft.com/office/drawing/2014/main" id="{72FC7FE1-FE23-0754-B157-3F22119ABCA0}"/>
              </a:ext>
            </a:extLst>
          </p:cNvPr>
          <p:cNvSpPr/>
          <p:nvPr/>
        </p:nvSpPr>
        <p:spPr>
          <a:xfrm>
            <a:off x="6305249" y="4360142"/>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PP&amp;E</a:t>
            </a:r>
            <a:endParaRPr lang="en-US" sz="1600" dirty="0">
              <a:latin typeface="Arial" panose="020B0604020202020204" pitchFamily="34" charset="0"/>
              <a:cs typeface="Arial" panose="020B0604020202020204" pitchFamily="34" charset="0"/>
            </a:endParaRPr>
          </a:p>
        </p:txBody>
      </p:sp>
      <p:sp>
        <p:nvSpPr>
          <p:cNvPr id="43" name="Text 28">
            <a:extLst>
              <a:ext uri="{FF2B5EF4-FFF2-40B4-BE49-F238E27FC236}">
                <a16:creationId xmlns:a16="http://schemas.microsoft.com/office/drawing/2014/main" id="{1067C955-178A-EA4F-0BD2-197BC504D8A7}"/>
              </a:ext>
            </a:extLst>
          </p:cNvPr>
          <p:cNvSpPr/>
          <p:nvPr/>
        </p:nvSpPr>
        <p:spPr>
          <a:xfrm>
            <a:off x="9255983" y="4360142"/>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40%</a:t>
            </a:r>
            <a:endParaRPr lang="en-US" sz="1600" dirty="0">
              <a:latin typeface="Arial" panose="020B0604020202020204" pitchFamily="34" charset="0"/>
              <a:cs typeface="Arial" panose="020B0604020202020204" pitchFamily="34" charset="0"/>
            </a:endParaRPr>
          </a:p>
        </p:txBody>
      </p:sp>
      <p:sp>
        <p:nvSpPr>
          <p:cNvPr id="44" name="Text 29">
            <a:extLst>
              <a:ext uri="{FF2B5EF4-FFF2-40B4-BE49-F238E27FC236}">
                <a16:creationId xmlns:a16="http://schemas.microsoft.com/office/drawing/2014/main" id="{B08A1155-6CED-0A65-0BFC-FE3AA64DE77C}"/>
              </a:ext>
            </a:extLst>
          </p:cNvPr>
          <p:cNvSpPr/>
          <p:nvPr/>
        </p:nvSpPr>
        <p:spPr>
          <a:xfrm>
            <a:off x="6305249" y="4668674"/>
            <a:ext cx="2814303" cy="352189"/>
          </a:xfrm>
          <a:prstGeom prst="rect">
            <a:avLst/>
          </a:prstGeom>
          <a:noFill/>
          <a:ln/>
        </p:spPr>
        <p:txBody>
          <a:bodyPr wrap="square" rtlCol="0" anchor="ctr"/>
          <a:lstStyle/>
          <a:p>
            <a:pPr marL="0" indent="0">
              <a:buNone/>
            </a:pPr>
            <a:r>
              <a:rPr lang="en-US" sz="1600" dirty="0">
                <a:solidFill>
                  <a:srgbClr val="1F2937"/>
                </a:solidFill>
                <a:latin typeface="Arial" panose="020B0604020202020204" pitchFamily="34" charset="0"/>
                <a:ea typeface="Calibri" pitchFamily="34" charset="-122"/>
                <a:cs typeface="Arial" panose="020B0604020202020204" pitchFamily="34" charset="0"/>
              </a:rPr>
              <a:t>Total Assets</a:t>
            </a:r>
            <a:endParaRPr lang="en-US" sz="1600" dirty="0">
              <a:latin typeface="Arial" panose="020B0604020202020204" pitchFamily="34" charset="0"/>
              <a:cs typeface="Arial" panose="020B0604020202020204" pitchFamily="34" charset="0"/>
            </a:endParaRPr>
          </a:p>
        </p:txBody>
      </p:sp>
      <p:sp>
        <p:nvSpPr>
          <p:cNvPr id="45" name="Text 30">
            <a:extLst>
              <a:ext uri="{FF2B5EF4-FFF2-40B4-BE49-F238E27FC236}">
                <a16:creationId xmlns:a16="http://schemas.microsoft.com/office/drawing/2014/main" id="{B4B802A5-991B-297A-0B3F-E9829959E38C}"/>
              </a:ext>
            </a:extLst>
          </p:cNvPr>
          <p:cNvSpPr/>
          <p:nvPr/>
        </p:nvSpPr>
        <p:spPr>
          <a:xfrm>
            <a:off x="9255983" y="4668674"/>
            <a:ext cx="1350865" cy="352189"/>
          </a:xfrm>
          <a:prstGeom prst="rect">
            <a:avLst/>
          </a:prstGeom>
          <a:noFill/>
          <a:ln/>
        </p:spPr>
        <p:txBody>
          <a:bodyPr wrap="square" rtlCol="0" anchor="ctr"/>
          <a:lstStyle/>
          <a:p>
            <a:pPr marL="0" indent="0" algn="r">
              <a:buNone/>
            </a:pPr>
            <a:r>
              <a:rPr lang="en-US" sz="1600" dirty="0">
                <a:solidFill>
                  <a:srgbClr val="F97316"/>
                </a:solidFill>
                <a:latin typeface="Arial" panose="020B0604020202020204" pitchFamily="34" charset="0"/>
                <a:ea typeface="Calibri" pitchFamily="34" charset="-122"/>
                <a:cs typeface="Arial" panose="020B0604020202020204" pitchFamily="34" charset="0"/>
              </a:rPr>
              <a:t>100%</a:t>
            </a:r>
            <a:endParaRPr lang="en-US" sz="1600" dirty="0">
              <a:latin typeface="Arial" panose="020B0604020202020204" pitchFamily="34" charset="0"/>
              <a:cs typeface="Arial" panose="020B0604020202020204" pitchFamily="34" charset="0"/>
            </a:endParaRPr>
          </a:p>
        </p:txBody>
      </p:sp>
      <p:sp>
        <p:nvSpPr>
          <p:cNvPr id="46" name="Text 31">
            <a:extLst>
              <a:ext uri="{FF2B5EF4-FFF2-40B4-BE49-F238E27FC236}">
                <a16:creationId xmlns:a16="http://schemas.microsoft.com/office/drawing/2014/main" id="{ECF9D7BC-217E-5FAD-E44D-714474607F22}"/>
              </a:ext>
            </a:extLst>
          </p:cNvPr>
          <p:cNvSpPr/>
          <p:nvPr/>
        </p:nvSpPr>
        <p:spPr>
          <a:xfrm>
            <a:off x="703775" y="5553182"/>
            <a:ext cx="9648135" cy="320040"/>
          </a:xfrm>
          <a:prstGeom prst="rect">
            <a:avLst/>
          </a:prstGeom>
          <a:noFill/>
          <a:ln/>
        </p:spPr>
        <p:txBody>
          <a:bodyPr wrap="square" rtlCol="0" anchor="ctr"/>
          <a:lstStyle/>
          <a:p>
            <a:pPr marL="0" indent="0">
              <a:buNone/>
            </a:pPr>
            <a:r>
              <a:rPr lang="ko-KR" sz="2000" b="1" dirty="0">
                <a:solidFill>
                  <a:srgbClr val="1E3A5F"/>
                </a:solidFill>
                <a:latin typeface="Arial" panose="020B0604020202020204" pitchFamily="34" charset="0"/>
                <a:ea typeface="맑은 고딕" pitchFamily="34" charset="-122"/>
                <a:cs typeface="Arial" panose="020B0604020202020204" pitchFamily="34" charset="0"/>
              </a:rPr>
              <a:t>Vertical Analysis는 왜 사용하는가?</a:t>
            </a:r>
            <a:endParaRPr lang="en-US" sz="2000" dirty="0">
              <a:latin typeface="Arial" panose="020B0604020202020204" pitchFamily="34" charset="0"/>
              <a:cs typeface="Arial" panose="020B0604020202020204" pitchFamily="34" charset="0"/>
            </a:endParaRPr>
          </a:p>
        </p:txBody>
      </p:sp>
      <p:sp>
        <p:nvSpPr>
          <p:cNvPr id="47" name="Shape 32">
            <a:extLst>
              <a:ext uri="{FF2B5EF4-FFF2-40B4-BE49-F238E27FC236}">
                <a16:creationId xmlns:a16="http://schemas.microsoft.com/office/drawing/2014/main" id="{DC350B45-8642-E4B8-2401-440D8AC2872D}"/>
              </a:ext>
            </a:extLst>
          </p:cNvPr>
          <p:cNvSpPr/>
          <p:nvPr/>
        </p:nvSpPr>
        <p:spPr>
          <a:xfrm>
            <a:off x="640079" y="5914317"/>
            <a:ext cx="10373820" cy="800861"/>
          </a:xfrm>
          <a:prstGeom prst="rect">
            <a:avLst/>
          </a:prstGeom>
          <a:solidFill>
            <a:srgbClr val="F3F4F6"/>
          </a:solidFill>
          <a:ln>
            <a:solidFill>
              <a:schemeClr val="bg1">
                <a:lumMod val="50000"/>
              </a:schemeClr>
            </a:solidFill>
          </a:ln>
        </p:spPr>
        <p:txBody>
          <a:bodyPr/>
          <a:lstStyle/>
          <a:p>
            <a:pPr>
              <a:lnSpc>
                <a:spcPct val="150000"/>
              </a:lnSpc>
            </a:pPr>
            <a:endParaRPr lang="en-US" sz="2800">
              <a:latin typeface="Arial" panose="020B0604020202020204" pitchFamily="34" charset="0"/>
              <a:cs typeface="Arial" panose="020B0604020202020204" pitchFamily="34" charset="0"/>
            </a:endParaRPr>
          </a:p>
        </p:txBody>
      </p:sp>
      <p:sp>
        <p:nvSpPr>
          <p:cNvPr id="48" name="Text 33">
            <a:extLst>
              <a:ext uri="{FF2B5EF4-FFF2-40B4-BE49-F238E27FC236}">
                <a16:creationId xmlns:a16="http://schemas.microsoft.com/office/drawing/2014/main" id="{A58BD77D-19C2-90EB-76AE-55AC3814BE34}"/>
              </a:ext>
            </a:extLst>
          </p:cNvPr>
          <p:cNvSpPr/>
          <p:nvPr/>
        </p:nvSpPr>
        <p:spPr>
          <a:xfrm>
            <a:off x="813940" y="5914318"/>
            <a:ext cx="9797497" cy="645882"/>
          </a:xfrm>
          <a:prstGeom prst="rect">
            <a:avLst/>
          </a:prstGeom>
          <a:noFill/>
          <a:ln/>
        </p:spPr>
        <p:txBody>
          <a:bodyPr wrap="square" rtlCol="0" anchor="ctr"/>
          <a:lstStyle/>
          <a:p>
            <a:pPr marL="0" indent="0">
              <a:lnSpc>
                <a:spcPts val="2160"/>
              </a:lnSpc>
              <a:buNone/>
            </a:pPr>
            <a:r>
              <a:rPr lang="ko-KR" dirty="0">
                <a:solidFill>
                  <a:srgbClr val="1F2937"/>
                </a:solidFill>
                <a:latin typeface="Arial" panose="020B0604020202020204" pitchFamily="34" charset="0"/>
                <a:ea typeface="맑은 고딕" pitchFamily="34" charset="-122"/>
                <a:cs typeface="Arial" panose="020B0604020202020204" pitchFamily="34" charset="0"/>
              </a:rPr>
              <a:t>서로 </a:t>
            </a:r>
            <a:r>
              <a:rPr lang="ko-KR" b="1" dirty="0">
                <a:solidFill>
                  <a:srgbClr val="1F2937"/>
                </a:solidFill>
                <a:latin typeface="Arial" panose="020B0604020202020204" pitchFamily="34" charset="0"/>
                <a:ea typeface="맑은 고딕" pitchFamily="34" charset="-122"/>
                <a:cs typeface="Arial" panose="020B0604020202020204" pitchFamily="34" charset="0"/>
              </a:rPr>
              <a:t>규모가 다른 기업 비교  </a:t>
            </a:r>
            <a:r>
              <a:rPr lang="ko-KR" dirty="0">
                <a:solidFill>
                  <a:srgbClr val="1F2937"/>
                </a:solidFill>
                <a:latin typeface="Arial" panose="020B0604020202020204" pitchFamily="34" charset="0"/>
                <a:ea typeface="맑은 고딕" pitchFamily="34" charset="-122"/>
                <a:cs typeface="Arial" panose="020B0604020202020204" pitchFamily="34" charset="0"/>
              </a:rPr>
              <a:t>•  </a:t>
            </a:r>
            <a:r>
              <a:rPr lang="ko-KR" b="1" dirty="0">
                <a:solidFill>
                  <a:srgbClr val="1F2937"/>
                </a:solidFill>
                <a:latin typeface="Arial" panose="020B0604020202020204" pitchFamily="34" charset="0"/>
                <a:ea typeface="맑은 고딕" pitchFamily="34" charset="-122"/>
                <a:cs typeface="Arial" panose="020B0604020202020204" pitchFamily="34" charset="0"/>
              </a:rPr>
              <a:t>원가 구조 분석  </a:t>
            </a:r>
            <a:r>
              <a:rPr lang="ko-KR" dirty="0">
                <a:solidFill>
                  <a:srgbClr val="1F2937"/>
                </a:solidFill>
                <a:latin typeface="Arial" panose="020B0604020202020204" pitchFamily="34" charset="0"/>
                <a:ea typeface="맑은 고딕" pitchFamily="34" charset="-122"/>
                <a:cs typeface="Arial" panose="020B0604020202020204" pitchFamily="34" charset="0"/>
              </a:rPr>
              <a:t>•  </a:t>
            </a:r>
            <a:r>
              <a:rPr lang="ko-KR" b="1" dirty="0">
                <a:solidFill>
                  <a:srgbClr val="1F2937"/>
                </a:solidFill>
                <a:latin typeface="Arial" panose="020B0604020202020204" pitchFamily="34" charset="0"/>
                <a:ea typeface="맑은 고딕" pitchFamily="34" charset="-122"/>
                <a:cs typeface="Arial" panose="020B0604020202020204" pitchFamily="34" charset="0"/>
              </a:rPr>
              <a:t>기간 간 비교  </a:t>
            </a:r>
            <a:r>
              <a:rPr lang="ko-KR" dirty="0">
                <a:solidFill>
                  <a:srgbClr val="1F2937"/>
                </a:solidFill>
                <a:latin typeface="Arial" panose="020B0604020202020204" pitchFamily="34" charset="0"/>
                <a:ea typeface="맑은 고딕" pitchFamily="34" charset="-122"/>
                <a:cs typeface="Arial" panose="020B0604020202020204" pitchFamily="34" charset="0"/>
              </a:rPr>
              <a:t>•  </a:t>
            </a:r>
            <a:r>
              <a:rPr lang="ko-KR" b="1" dirty="0">
                <a:solidFill>
                  <a:srgbClr val="1F2937"/>
                </a:solidFill>
                <a:latin typeface="Arial" panose="020B0604020202020204" pitchFamily="34" charset="0"/>
                <a:ea typeface="맑은 고딕" pitchFamily="34" charset="-122"/>
                <a:cs typeface="Arial" panose="020B0604020202020204" pitchFamily="34" charset="0"/>
              </a:rPr>
              <a:t>자산/부채 구성 파악</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ppt_x"/>
                                          </p:val>
                                        </p:tav>
                                        <p:tav tm="100000">
                                          <p:val>
                                            <p:strVal val="#ppt_x"/>
                                          </p:val>
                                        </p:tav>
                                      </p:tavLst>
                                    </p:anim>
                                    <p:anim calcmode="lin" valueType="num">
                                      <p:cBhvr additive="base">
                                        <p:cTn id="102" dur="500" fill="hold"/>
                                        <p:tgtEl>
                                          <p:spTgt spid="4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464E-96CB-E49F-D56E-29FEBDDA4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74827-5BDE-A3F0-8413-95F67607AD03}"/>
              </a:ext>
            </a:extLst>
          </p:cNvPr>
          <p:cNvSpPr>
            <a:spLocks noGrp="1"/>
          </p:cNvSpPr>
          <p:nvPr>
            <p:ph type="title"/>
          </p:nvPr>
        </p:nvSpPr>
        <p:spPr>
          <a:xfrm>
            <a:off x="609600" y="274638"/>
            <a:ext cx="11074400" cy="1143000"/>
          </a:xfrm>
        </p:spPr>
        <p:txBody>
          <a:bodyPr>
            <a:normAutofit/>
          </a:bodyPr>
          <a:lstStyle/>
          <a:p>
            <a:r>
              <a:rPr lang="en-US" dirty="0"/>
              <a:t>Horizontal Analysis – Trend Analysis Over Time</a:t>
            </a:r>
          </a:p>
        </p:txBody>
      </p:sp>
      <p:sp>
        <p:nvSpPr>
          <p:cNvPr id="5" name="Shape 5">
            <a:extLst>
              <a:ext uri="{FF2B5EF4-FFF2-40B4-BE49-F238E27FC236}">
                <a16:creationId xmlns:a16="http://schemas.microsoft.com/office/drawing/2014/main" id="{2A5AFDA9-1CAB-FF56-8A2A-663B50B32DAC}"/>
              </a:ext>
            </a:extLst>
          </p:cNvPr>
          <p:cNvSpPr/>
          <p:nvPr/>
        </p:nvSpPr>
        <p:spPr>
          <a:xfrm>
            <a:off x="640079" y="4435965"/>
            <a:ext cx="4953173" cy="1236600"/>
          </a:xfrm>
          <a:prstGeom prst="rect">
            <a:avLst/>
          </a:prstGeom>
          <a:solidFill>
            <a:schemeClr val="tx2">
              <a:lumMod val="75000"/>
            </a:schemeClr>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6" name="Text 6">
            <a:extLst>
              <a:ext uri="{FF2B5EF4-FFF2-40B4-BE49-F238E27FC236}">
                <a16:creationId xmlns:a16="http://schemas.microsoft.com/office/drawing/2014/main" id="{97010791-E708-937E-0A2A-90BFFAAB38BB}"/>
              </a:ext>
            </a:extLst>
          </p:cNvPr>
          <p:cNvSpPr/>
          <p:nvPr/>
        </p:nvSpPr>
        <p:spPr>
          <a:xfrm>
            <a:off x="640079" y="4481684"/>
            <a:ext cx="4953173" cy="546145"/>
          </a:xfrm>
          <a:prstGeom prst="rect">
            <a:avLst/>
          </a:prstGeom>
          <a:noFill/>
          <a:ln/>
        </p:spPr>
        <p:txBody>
          <a:bodyPr wrap="square" rtlCol="0" anchor="ctr"/>
          <a:lstStyle/>
          <a:p>
            <a:pPr marL="0" indent="0" algn="ctr">
              <a:buNone/>
            </a:pPr>
            <a:r>
              <a:rPr lang="en-US" sz="2000" b="1" dirty="0">
                <a:solidFill>
                  <a:srgbClr val="16A34A"/>
                </a:solidFill>
                <a:latin typeface="Arial" panose="020B0604020202020204" pitchFamily="34" charset="0"/>
                <a:ea typeface="Calibri" pitchFamily="34" charset="-122"/>
                <a:cs typeface="Arial" panose="020B0604020202020204" pitchFamily="34" charset="0"/>
              </a:rPr>
              <a:t>Dollar Change</a:t>
            </a:r>
            <a:endParaRPr lang="en-US" sz="2000" dirty="0">
              <a:latin typeface="Arial" panose="020B0604020202020204" pitchFamily="34" charset="0"/>
              <a:cs typeface="Arial" panose="020B0604020202020204" pitchFamily="34" charset="0"/>
            </a:endParaRPr>
          </a:p>
        </p:txBody>
      </p:sp>
      <p:sp>
        <p:nvSpPr>
          <p:cNvPr id="13" name="Text 7">
            <a:extLst>
              <a:ext uri="{FF2B5EF4-FFF2-40B4-BE49-F238E27FC236}">
                <a16:creationId xmlns:a16="http://schemas.microsoft.com/office/drawing/2014/main" id="{3C8C7387-39AA-2236-5F91-5D94DD376F80}"/>
              </a:ext>
            </a:extLst>
          </p:cNvPr>
          <p:cNvSpPr/>
          <p:nvPr/>
        </p:nvSpPr>
        <p:spPr>
          <a:xfrm>
            <a:off x="640079" y="4950185"/>
            <a:ext cx="4953173" cy="424780"/>
          </a:xfrm>
          <a:prstGeom prst="rect">
            <a:avLst/>
          </a:prstGeom>
          <a:noFill/>
          <a:ln/>
        </p:spPr>
        <p:txBody>
          <a:bodyPr wrap="square" rtlCol="0" anchor="ctr"/>
          <a:lstStyle/>
          <a:p>
            <a:pPr algn="ctr"/>
            <a:r>
              <a:rPr lang="ko-KR" b="1" dirty="0">
                <a:solidFill>
                  <a:schemeClr val="bg1"/>
                </a:solidFill>
                <a:latin typeface="Calibri" pitchFamily="34" charset="0"/>
                <a:ea typeface="맑은 고딕" pitchFamily="34" charset="-122"/>
                <a:cs typeface="Calibri" pitchFamily="34" charset="-120"/>
              </a:rPr>
              <a:t>Current Year − Prior Year</a:t>
            </a:r>
          </a:p>
          <a:p>
            <a:pPr algn="ctr"/>
            <a:r>
              <a:rPr lang="en-US" b="1" dirty="0">
                <a:solidFill>
                  <a:schemeClr val="bg1"/>
                </a:solidFill>
                <a:latin typeface="Calibri" pitchFamily="34" charset="0"/>
                <a:ea typeface="Calibri" pitchFamily="34" charset="-122"/>
                <a:cs typeface="Calibri" pitchFamily="34" charset="-120"/>
              </a:rPr>
              <a:t>$70,372 – $67,161 = $3,211</a:t>
            </a:r>
            <a:endParaRPr lang="en-US" dirty="0">
              <a:solidFill>
                <a:schemeClr val="bg1"/>
              </a:solidFill>
            </a:endParaRPr>
          </a:p>
        </p:txBody>
      </p:sp>
      <p:sp>
        <p:nvSpPr>
          <p:cNvPr id="33" name="Shape 18">
            <a:extLst>
              <a:ext uri="{FF2B5EF4-FFF2-40B4-BE49-F238E27FC236}">
                <a16:creationId xmlns:a16="http://schemas.microsoft.com/office/drawing/2014/main" id="{4439E03B-74F9-F902-72E4-B966CAAB40EA}"/>
              </a:ext>
            </a:extLst>
          </p:cNvPr>
          <p:cNvSpPr/>
          <p:nvPr/>
        </p:nvSpPr>
        <p:spPr>
          <a:xfrm>
            <a:off x="6060725" y="4435965"/>
            <a:ext cx="4953173" cy="1236600"/>
          </a:xfrm>
          <a:prstGeom prst="rect">
            <a:avLst/>
          </a:prstGeom>
          <a:solidFill>
            <a:schemeClr val="tx2">
              <a:lumMod val="75000"/>
            </a:schemeClr>
          </a:solidFill>
          <a:ln w="9525">
            <a:solidFill>
              <a:srgbClr val="F9731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34" name="Text 19">
            <a:extLst>
              <a:ext uri="{FF2B5EF4-FFF2-40B4-BE49-F238E27FC236}">
                <a16:creationId xmlns:a16="http://schemas.microsoft.com/office/drawing/2014/main" id="{2E9ECD53-5E84-E080-8CD8-F15FE2687421}"/>
              </a:ext>
            </a:extLst>
          </p:cNvPr>
          <p:cNvSpPr/>
          <p:nvPr/>
        </p:nvSpPr>
        <p:spPr>
          <a:xfrm>
            <a:off x="6060725" y="4481684"/>
            <a:ext cx="4953173" cy="546145"/>
          </a:xfrm>
          <a:prstGeom prst="rect">
            <a:avLst/>
          </a:prstGeom>
          <a:noFill/>
          <a:ln/>
        </p:spPr>
        <p:txBody>
          <a:bodyPr wrap="square" rtlCol="0" anchor="ctr"/>
          <a:lstStyle/>
          <a:p>
            <a:pPr marL="0" indent="0" algn="ctr">
              <a:buNone/>
            </a:pPr>
            <a:r>
              <a:rPr lang="en-US" sz="2000" b="1" dirty="0">
                <a:solidFill>
                  <a:srgbClr val="F97316"/>
                </a:solidFill>
                <a:latin typeface="Arial" panose="020B0604020202020204" pitchFamily="34" charset="0"/>
                <a:ea typeface="Calibri" pitchFamily="34" charset="-122"/>
                <a:cs typeface="Arial" panose="020B0604020202020204" pitchFamily="34" charset="0"/>
              </a:rPr>
              <a:t>Percent Change</a:t>
            </a:r>
            <a:endParaRPr lang="en-US" sz="2000" dirty="0">
              <a:latin typeface="Arial" panose="020B0604020202020204" pitchFamily="34" charset="0"/>
              <a:cs typeface="Arial" panose="020B0604020202020204" pitchFamily="34" charset="0"/>
            </a:endParaRPr>
          </a:p>
        </p:txBody>
      </p:sp>
      <p:sp>
        <p:nvSpPr>
          <p:cNvPr id="35" name="Text 20">
            <a:extLst>
              <a:ext uri="{FF2B5EF4-FFF2-40B4-BE49-F238E27FC236}">
                <a16:creationId xmlns:a16="http://schemas.microsoft.com/office/drawing/2014/main" id="{EEC29554-C3AA-DC7E-1F85-DC3FF1137CD6}"/>
              </a:ext>
            </a:extLst>
          </p:cNvPr>
          <p:cNvSpPr/>
          <p:nvPr/>
        </p:nvSpPr>
        <p:spPr>
          <a:xfrm>
            <a:off x="6060725" y="4950185"/>
            <a:ext cx="4953173" cy="424780"/>
          </a:xfrm>
          <a:prstGeom prst="rect">
            <a:avLst/>
          </a:prstGeom>
          <a:noFill/>
          <a:ln/>
        </p:spPr>
        <p:txBody>
          <a:bodyPr wrap="square" rtlCol="0" anchor="ctr"/>
          <a:lstStyle/>
          <a:p>
            <a:pPr algn="ctr"/>
            <a:r>
              <a:rPr lang="en-US" sz="1600" b="1" dirty="0">
                <a:solidFill>
                  <a:srgbClr val="FFFFFF"/>
                </a:solidFill>
                <a:latin typeface="Calibri" pitchFamily="34" charset="0"/>
                <a:ea typeface="Calibri" pitchFamily="34" charset="-122"/>
                <a:cs typeface="Calibri" pitchFamily="34" charset="-120"/>
              </a:rPr>
              <a:t>(</a:t>
            </a:r>
            <a:r>
              <a:rPr lang="en-US" sz="1600" b="1" dirty="0">
                <a:solidFill>
                  <a:schemeClr val="bg1"/>
                </a:solidFill>
                <a:latin typeface="Calibri" pitchFamily="34" charset="0"/>
                <a:ea typeface="Calibri" pitchFamily="34" charset="-122"/>
                <a:cs typeface="Calibri" pitchFamily="34" charset="-120"/>
              </a:rPr>
              <a:t>Current − Prior) / Prior</a:t>
            </a:r>
          </a:p>
          <a:p>
            <a:pPr algn="ctr"/>
            <a:r>
              <a:rPr lang="en-US" sz="1600" b="1" dirty="0">
                <a:solidFill>
                  <a:schemeClr val="bg1"/>
                </a:solidFill>
                <a:latin typeface="Calibri" pitchFamily="34" charset="0"/>
                <a:ea typeface="Calibri" pitchFamily="34" charset="-122"/>
                <a:cs typeface="Calibri" pitchFamily="34" charset="-120"/>
              </a:rPr>
              <a:t>= 4.8%</a:t>
            </a:r>
            <a:endParaRPr lang="en-US" sz="1600" dirty="0">
              <a:solidFill>
                <a:schemeClr val="bg1"/>
              </a:solidFill>
            </a:endParaRPr>
          </a:p>
        </p:txBody>
      </p:sp>
      <p:sp>
        <p:nvSpPr>
          <p:cNvPr id="11" name="Text 31">
            <a:extLst>
              <a:ext uri="{FF2B5EF4-FFF2-40B4-BE49-F238E27FC236}">
                <a16:creationId xmlns:a16="http://schemas.microsoft.com/office/drawing/2014/main" id="{1C65F107-CD06-F903-BE00-24ECA40D7C72}"/>
              </a:ext>
            </a:extLst>
          </p:cNvPr>
          <p:cNvSpPr/>
          <p:nvPr/>
        </p:nvSpPr>
        <p:spPr>
          <a:xfrm>
            <a:off x="640079" y="3641481"/>
            <a:ext cx="10373818" cy="546145"/>
          </a:xfrm>
          <a:prstGeom prst="rect">
            <a:avLst/>
          </a:prstGeom>
          <a:noFill/>
          <a:ln/>
        </p:spPr>
        <p:txBody>
          <a:bodyPr wrap="square" rtlCol="0" anchor="ctr"/>
          <a:lstStyle/>
          <a:p>
            <a:r>
              <a:rPr lang="ko-KR" sz="2400" b="1" dirty="0">
                <a:solidFill>
                  <a:srgbClr val="1E3A5F"/>
                </a:solidFill>
                <a:latin typeface="Arial" panose="020B0604020202020204" pitchFamily="34" charset="0"/>
                <a:ea typeface="맑은 고딕" pitchFamily="34" charset="-122"/>
                <a:cs typeface="Arial" panose="020B0604020202020204" pitchFamily="34" charset="0"/>
              </a:rPr>
              <a:t>두 가지 변동 측정 지표 </a:t>
            </a:r>
            <a:r>
              <a:rPr lang="ko-KR" sz="2400" dirty="0">
                <a:solidFill>
                  <a:schemeClr val="accent1">
                    <a:lumMod val="50000"/>
                  </a:schemeClr>
                </a:solidFill>
                <a:latin typeface="Arial" panose="020B0604020202020204" pitchFamily="34" charset="0"/>
                <a:ea typeface="맑은 고딕" pitchFamily="34" charset="-122"/>
                <a:cs typeface="Arial" panose="020B0604020202020204" pitchFamily="34" charset="0"/>
              </a:rPr>
              <a:t>[예: </a:t>
            </a:r>
            <a:r>
              <a:rPr lang="ko-KR" sz="2400" dirty="0">
                <a:solidFill>
                  <a:schemeClr val="accent1">
                    <a:lumMod val="50000"/>
                  </a:schemeClr>
                </a:solidFill>
                <a:latin typeface="Calibri" pitchFamily="34" charset="0"/>
                <a:ea typeface="맑은 고딕" pitchFamily="34" charset="-122"/>
                <a:cs typeface="Calibri" pitchFamily="34" charset="-120"/>
              </a:rPr>
              <a:t>Revenue: $70,372 (yr 2) &amp; $67,161 (yr 1) ]</a:t>
            </a:r>
            <a:endParaRPr lang="en-US" sz="2400" dirty="0">
              <a:solidFill>
                <a:schemeClr val="accent1">
                  <a:lumMod val="50000"/>
                </a:schemeClr>
              </a:solidFill>
            </a:endParaRPr>
          </a:p>
        </p:txBody>
      </p:sp>
      <p:sp>
        <p:nvSpPr>
          <p:cNvPr id="12" name="Shape 15">
            <a:extLst>
              <a:ext uri="{FF2B5EF4-FFF2-40B4-BE49-F238E27FC236}">
                <a16:creationId xmlns:a16="http://schemas.microsoft.com/office/drawing/2014/main" id="{00999E9C-FAC1-179C-5322-A5AFFB474909}"/>
              </a:ext>
            </a:extLst>
          </p:cNvPr>
          <p:cNvSpPr/>
          <p:nvPr/>
        </p:nvSpPr>
        <p:spPr>
          <a:xfrm>
            <a:off x="640078" y="5923562"/>
            <a:ext cx="10373819" cy="502920"/>
          </a:xfrm>
          <a:prstGeom prst="rect">
            <a:avLst/>
          </a:prstGeom>
          <a:solidFill>
            <a:srgbClr val="FEF2F2"/>
          </a:solidFill>
          <a:ln w="9525">
            <a:solidFill>
              <a:srgbClr val="DC2626"/>
            </a:solidFill>
            <a:prstDash val="solid"/>
          </a:ln>
        </p:spPr>
        <p:txBody>
          <a:bodyPr/>
          <a:lstStyle/>
          <a:p>
            <a:endParaRPr lang="en-US" sz="2000">
              <a:latin typeface="Arial" panose="020B0604020202020204" pitchFamily="34" charset="0"/>
              <a:cs typeface="Arial" panose="020B0604020202020204" pitchFamily="34" charset="0"/>
            </a:endParaRPr>
          </a:p>
        </p:txBody>
      </p:sp>
      <p:sp>
        <p:nvSpPr>
          <p:cNvPr id="15" name="Text 16">
            <a:extLst>
              <a:ext uri="{FF2B5EF4-FFF2-40B4-BE49-F238E27FC236}">
                <a16:creationId xmlns:a16="http://schemas.microsoft.com/office/drawing/2014/main" id="{1EC80763-C1CA-BC4B-01C0-F1F0AEB1723F}"/>
              </a:ext>
            </a:extLst>
          </p:cNvPr>
          <p:cNvSpPr/>
          <p:nvPr/>
        </p:nvSpPr>
        <p:spPr>
          <a:xfrm>
            <a:off x="812797" y="6015002"/>
            <a:ext cx="10201099" cy="320040"/>
          </a:xfrm>
          <a:prstGeom prst="rect">
            <a:avLst/>
          </a:prstGeom>
          <a:noFill/>
          <a:ln/>
        </p:spPr>
        <p:txBody>
          <a:bodyPr wrap="square" rtlCol="0" anchor="ctr"/>
          <a:lstStyle/>
          <a:p>
            <a:pPr marL="0" indent="0">
              <a:buNone/>
            </a:pPr>
            <a:r>
              <a:rPr lang="ko-KR" dirty="0">
                <a:solidFill>
                  <a:srgbClr val="DC2626"/>
                </a:solidFill>
                <a:latin typeface="Arial" panose="020B0604020202020204" pitchFamily="34" charset="0"/>
                <a:ea typeface="맑은 고딕" pitchFamily="34" charset="-122"/>
                <a:cs typeface="Arial" panose="020B0604020202020204" pitchFamily="34" charset="0"/>
              </a:rPr>
              <a:t>Caution: % 변동과 $ 변동을 함께 볼 것 — 기준 금액이 작으면 %가 왜곡될 수 있음!</a:t>
            </a:r>
            <a:endParaRPr lang="en-US"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9F7D138-D304-58CA-2703-F1F92B506F0B}"/>
              </a:ext>
            </a:extLst>
          </p:cNvPr>
          <p:cNvPicPr>
            <a:picLocks noChangeAspect="1"/>
          </p:cNvPicPr>
          <p:nvPr/>
        </p:nvPicPr>
        <p:blipFill>
          <a:blip r:embed="rId3"/>
          <a:stretch>
            <a:fillRect/>
          </a:stretch>
        </p:blipFill>
        <p:spPr>
          <a:xfrm>
            <a:off x="657717" y="1509078"/>
            <a:ext cx="4917896" cy="1836962"/>
          </a:xfrm>
          <a:prstGeom prst="rect">
            <a:avLst/>
          </a:prstGeom>
          <a:ln>
            <a:solidFill>
              <a:schemeClr val="bg2">
                <a:lumMod val="75000"/>
              </a:schemeClr>
            </a:solidFill>
          </a:ln>
        </p:spPr>
      </p:pic>
      <p:sp>
        <p:nvSpPr>
          <p:cNvPr id="19" name="Shape 3">
            <a:extLst>
              <a:ext uri="{FF2B5EF4-FFF2-40B4-BE49-F238E27FC236}">
                <a16:creationId xmlns:a16="http://schemas.microsoft.com/office/drawing/2014/main" id="{135184DB-AE1B-A6F8-E6DB-56A47AFC818D}"/>
              </a:ext>
            </a:extLst>
          </p:cNvPr>
          <p:cNvSpPr/>
          <p:nvPr/>
        </p:nvSpPr>
        <p:spPr>
          <a:xfrm>
            <a:off x="5890172" y="1517152"/>
            <a:ext cx="5123726" cy="1836963"/>
          </a:xfrm>
          <a:prstGeom prst="rect">
            <a:avLst/>
          </a:prstGeom>
          <a:solidFill>
            <a:srgbClr val="F0FDFA"/>
          </a:solidFill>
          <a:ln w="9525">
            <a:solidFill>
              <a:srgbClr val="0D9488"/>
            </a:solidFill>
            <a:prstDash val="solid"/>
          </a:ln>
        </p:spPr>
        <p:txBody>
          <a:bodyPr/>
          <a:lstStyle/>
          <a:p>
            <a:endParaRPr lang="en-US"/>
          </a:p>
        </p:txBody>
      </p:sp>
      <p:sp>
        <p:nvSpPr>
          <p:cNvPr id="20" name="Text 4">
            <a:extLst>
              <a:ext uri="{FF2B5EF4-FFF2-40B4-BE49-F238E27FC236}">
                <a16:creationId xmlns:a16="http://schemas.microsoft.com/office/drawing/2014/main" id="{CC3049DE-1B15-EC18-09CC-1A160984D0E3}"/>
              </a:ext>
            </a:extLst>
          </p:cNvPr>
          <p:cNvSpPr/>
          <p:nvPr/>
        </p:nvSpPr>
        <p:spPr>
          <a:xfrm>
            <a:off x="6214837" y="1705004"/>
            <a:ext cx="4644947" cy="1537916"/>
          </a:xfrm>
          <a:prstGeom prst="rect">
            <a:avLst/>
          </a:prstGeom>
          <a:noFill/>
          <a:ln/>
        </p:spPr>
        <p:txBody>
          <a:bodyPr wrap="square" rtlCol="0" anchor="ctr"/>
          <a:lstStyle/>
          <a:p>
            <a:pPr marL="342900" indent="-342900">
              <a:buFont typeface="Arial" panose="020B0604020202020204" pitchFamily="34" charset="0"/>
              <a:buChar char="•"/>
            </a:pPr>
            <a:r>
              <a:rPr lang="ko-KR" sz="2000" dirty="0">
                <a:solidFill>
                  <a:srgbClr val="1F2937"/>
                </a:solidFill>
                <a:latin typeface="Arial" panose="020B0604020202020204" pitchFamily="34" charset="0"/>
                <a:ea typeface="맑은 고딕" pitchFamily="34" charset="-122"/>
                <a:cs typeface="Arial" panose="020B0604020202020204" pitchFamily="34" charset="0"/>
              </a:rPr>
              <a:t>기간에 걸친 추세를 파악함</a:t>
            </a:r>
          </a:p>
          <a:p>
            <a:pPr marL="342900" indent="-342900">
              <a:buFont typeface="Arial" panose="020B0604020202020204" pitchFamily="34" charset="0"/>
              <a:buChar char="•"/>
            </a:pPr>
            <a:r>
              <a:rPr lang="ko-KR" sz="2000" dirty="0">
                <a:solidFill>
                  <a:srgbClr val="1F2937"/>
                </a:solidFill>
                <a:latin typeface="Arial" panose="020B0604020202020204" pitchFamily="34" charset="0"/>
                <a:ea typeface="맑은 고딕" pitchFamily="34" charset="-122"/>
                <a:cs typeface="Arial" panose="020B0604020202020204" pitchFamily="34" charset="0"/>
              </a:rPr>
              <a:t>기간 간(전년 대비 또는 전분기 대비) 재무 데이터를 비교함</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33" grpId="0" animBg="1"/>
      <p:bldP spid="34" grpId="0" animBg="1"/>
      <p:bldP spid="35" grpId="0" animBg="1"/>
      <p:bldP spid="11" grpId="0" animBg="1"/>
      <p:bldP spid="12" grpId="0" animBg="1"/>
      <p:bldP spid="1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4899"/>
        </a:solidFill>
        <a:effectLst/>
      </p:bgPr>
    </p:bg>
    <p:spTree>
      <p:nvGrpSpPr>
        <p:cNvPr id="1" name=""/>
        <p:cNvGrpSpPr/>
        <p:nvPr/>
      </p:nvGrpSpPr>
      <p:grpSpPr>
        <a:xfrm>
          <a:off x="0" y="0"/>
          <a:ext cx="0" cy="0"/>
          <a:chOff x="0" y="0"/>
          <a:chExt cx="0" cy="0"/>
        </a:xfrm>
      </p:grpSpPr>
      <p:sp>
        <p:nvSpPr>
          <p:cNvPr id="2" name="Shape 0"/>
          <p:cNvSpPr/>
          <p:nvPr/>
        </p:nvSpPr>
        <p:spPr>
          <a:xfrm>
            <a:off x="0" y="0"/>
            <a:ext cx="243840" cy="6858000"/>
          </a:xfrm>
          <a:prstGeom prst="rect">
            <a:avLst/>
          </a:prstGeom>
          <a:solidFill>
            <a:srgbClr val="FFFFFF">
              <a:alpha val="20000"/>
            </a:srgbClr>
          </a:solidFill>
          <a:ln/>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194560"/>
            <a:ext cx="10972800" cy="731520"/>
          </a:xfrm>
          <a:prstGeom prst="rect">
            <a:avLst/>
          </a:prstGeom>
          <a:noFill/>
          <a:ln/>
        </p:spPr>
        <p:txBody>
          <a:bodyPr wrap="square" rtlCol="0" anchor="ctr"/>
          <a:lstStyle/>
          <a:p>
            <a:pPr algn="ctr" defTabSz="1219170"/>
            <a:r>
              <a:rPr lang="en-US" sz="2667" dirty="0">
                <a:solidFill>
                  <a:srgbClr val="B9C8E8"/>
                </a:solidFill>
                <a:latin typeface="Georgia" pitchFamily="34" charset="0"/>
                <a:ea typeface="Georgia" pitchFamily="34" charset="-122"/>
                <a:cs typeface="Georgia" pitchFamily="34" charset="-120"/>
              </a:rPr>
              <a:t>Part 2</a:t>
            </a:r>
            <a:endParaRPr lang="en-US" sz="2667" dirty="0">
              <a:solidFill>
                <a:prstClr val="black"/>
              </a:solidFill>
              <a:latin typeface="Calibri" panose="020F0502020204030204"/>
            </a:endParaRPr>
          </a:p>
        </p:txBody>
      </p:sp>
      <p:sp>
        <p:nvSpPr>
          <p:cNvPr id="4" name="Text 2"/>
          <p:cNvSpPr/>
          <p:nvPr/>
        </p:nvSpPr>
        <p:spPr>
          <a:xfrm>
            <a:off x="609600" y="2804160"/>
            <a:ext cx="10972800" cy="1097280"/>
          </a:xfrm>
          <a:prstGeom prst="rect">
            <a:avLst/>
          </a:prstGeom>
          <a:noFill/>
          <a:ln/>
        </p:spPr>
        <p:txBody>
          <a:bodyPr wrap="square" rtlCol="0" anchor="ctr"/>
          <a:lstStyle/>
          <a:p>
            <a:pPr algn="ctr" defTabSz="1219170"/>
            <a:r>
              <a:rPr lang="en-US" sz="5600" b="1" dirty="0">
                <a:solidFill>
                  <a:srgbClr val="FFFFFF"/>
                </a:solidFill>
                <a:latin typeface="Georgia" pitchFamily="34" charset="0"/>
                <a:ea typeface="Georgia" pitchFamily="34" charset="-122"/>
                <a:cs typeface="Georgia" pitchFamily="34" charset="-120"/>
              </a:rPr>
              <a:t>Return on Investment</a:t>
            </a:r>
            <a:endParaRPr lang="en-US" sz="5600" dirty="0">
              <a:solidFill>
                <a:prstClr val="black"/>
              </a:solidFill>
              <a:latin typeface="Calibri" panose="020F0502020204030204"/>
            </a:endParaRPr>
          </a:p>
        </p:txBody>
      </p:sp>
      <p:sp>
        <p:nvSpPr>
          <p:cNvPr id="5" name="Text 3"/>
          <p:cNvSpPr/>
          <p:nvPr/>
        </p:nvSpPr>
        <p:spPr>
          <a:xfrm>
            <a:off x="609600" y="4023360"/>
            <a:ext cx="10972800" cy="609600"/>
          </a:xfrm>
          <a:prstGeom prst="rect">
            <a:avLst/>
          </a:prstGeom>
          <a:noFill/>
          <a:ln/>
        </p:spPr>
        <p:txBody>
          <a:bodyPr wrap="square" rtlCol="0" anchor="ctr"/>
          <a:lstStyle/>
          <a:p>
            <a:pPr algn="ctr" defTabSz="1219170"/>
            <a:r>
              <a:rPr lang="en-US" sz="2400" dirty="0">
                <a:solidFill>
                  <a:srgbClr val="B9C8E8"/>
                </a:solidFill>
                <a:latin typeface="Calibri" pitchFamily="34" charset="0"/>
                <a:ea typeface="Calibri" pitchFamily="34" charset="-122"/>
                <a:cs typeface="Calibri" pitchFamily="34" charset="-120"/>
              </a:rPr>
              <a:t>ROE  •  ROA  •  ROFL  •  DuPont Model</a:t>
            </a:r>
            <a:endParaRPr lang="en-US" sz="2400" dirty="0">
              <a:solidFill>
                <a:prstClr val="black"/>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4BA4-23E6-2B9A-0435-F0FB81E31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EA626-D75B-C650-8E41-20476077097B}"/>
              </a:ext>
            </a:extLst>
          </p:cNvPr>
          <p:cNvSpPr>
            <a:spLocks noGrp="1"/>
          </p:cNvSpPr>
          <p:nvPr>
            <p:ph type="title"/>
          </p:nvPr>
        </p:nvSpPr>
        <p:spPr>
          <a:xfrm>
            <a:off x="609600" y="274638"/>
            <a:ext cx="11074400" cy="1143000"/>
          </a:xfrm>
        </p:spPr>
        <p:txBody>
          <a:bodyPr>
            <a:normAutofit/>
          </a:bodyPr>
          <a:lstStyle/>
          <a:p>
            <a:r>
              <a:rPr lang="en-US" dirty="0"/>
              <a:t>Return on Equity (ROE)</a:t>
            </a:r>
          </a:p>
        </p:txBody>
      </p:sp>
      <p:sp>
        <p:nvSpPr>
          <p:cNvPr id="7" name="Shape 2">
            <a:extLst>
              <a:ext uri="{FF2B5EF4-FFF2-40B4-BE49-F238E27FC236}">
                <a16:creationId xmlns:a16="http://schemas.microsoft.com/office/drawing/2014/main" id="{5828DEEF-CD2F-537C-4EC1-6936BF5F31DC}"/>
              </a:ext>
            </a:extLst>
          </p:cNvPr>
          <p:cNvSpPr/>
          <p:nvPr/>
        </p:nvSpPr>
        <p:spPr>
          <a:xfrm>
            <a:off x="1382232" y="1513859"/>
            <a:ext cx="8335927" cy="1023066"/>
          </a:xfrm>
          <a:prstGeom prst="rect">
            <a:avLst/>
          </a:prstGeom>
          <a:solidFill>
            <a:srgbClr val="1E3A5F"/>
          </a:solidFill>
          <a:ln/>
        </p:spPr>
        <p:txBody>
          <a:bodyPr/>
          <a:lstStyle/>
          <a:p>
            <a:endParaRPr lang="en-US"/>
          </a:p>
        </p:txBody>
      </p:sp>
      <mc:AlternateContent xmlns:mc="http://schemas.openxmlformats.org/markup-compatibility/2006" xmlns:a14="http://schemas.microsoft.com/office/drawing/2010/main">
        <mc:Choice Requires="a14">
          <p:sp>
            <p:nvSpPr>
              <p:cNvPr id="8" name="Text 3">
                <a:extLst>
                  <a:ext uri="{FF2B5EF4-FFF2-40B4-BE49-F238E27FC236}">
                    <a16:creationId xmlns:a16="http://schemas.microsoft.com/office/drawing/2014/main" id="{4732EA25-9168-D307-4D85-C97EEB7E6CD4}"/>
                  </a:ext>
                </a:extLst>
              </p:cNvPr>
              <p:cNvSpPr/>
              <p:nvPr/>
            </p:nvSpPr>
            <p:spPr>
              <a:xfrm>
                <a:off x="1382232" y="1651019"/>
                <a:ext cx="8335927" cy="682044"/>
              </a:xfrm>
              <a:prstGeom prst="rect">
                <a:avLst/>
              </a:prstGeom>
              <a:noFill/>
              <a:ln/>
            </p:spPr>
            <p:txBody>
              <a:bodyPr wrap="square"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RO</m:t>
                      </m:r>
                      <m:r>
                        <m:rPr>
                          <m:sty m:val="p"/>
                        </m:rPr>
                        <a:rPr lang="en-US" sz="2400">
                          <a:solidFill>
                            <a:schemeClr val="bg1"/>
                          </a:solidFill>
                          <a:latin typeface="Cambria Math" panose="02040503050406030204" pitchFamily="18" charset="0"/>
                        </a:rPr>
                        <m:t>E</m:t>
                      </m:r>
                      <m:r>
                        <a:rPr lang="en-US" sz="2400" i="1">
                          <a:solidFill>
                            <a:schemeClr val="bg1"/>
                          </a:solidFill>
                          <a:latin typeface="Cambria Math" panose="02040503050406030204" pitchFamily="18" charset="0"/>
                        </a:rPr>
                        <m:t>= </m:t>
                      </m:r>
                      <m:f>
                        <m:fPr>
                          <m:ctrlPr>
                            <a:rPr lang="en-US" sz="2400" i="1">
                              <a:solidFill>
                                <a:schemeClr val="bg1"/>
                              </a:solidFill>
                              <a:latin typeface="Cambria Math" panose="02040503050406030204" pitchFamily="18" charset="0"/>
                            </a:rPr>
                          </m:ctrlPr>
                        </m:fPr>
                        <m:num>
                          <m:r>
                            <m:rPr>
                              <m:sty m:val="p"/>
                            </m:rPr>
                            <a:rPr lang="en-US" sz="2400">
                              <a:solidFill>
                                <a:schemeClr val="bg1"/>
                              </a:solidFill>
                              <a:latin typeface="Cambria Math" panose="02040503050406030204" pitchFamily="18" charset="0"/>
                            </a:rPr>
                            <m:t>Net</m:t>
                          </m:r>
                          <m:r>
                            <a:rPr lang="en-US" sz="2400">
                              <a:solidFill>
                                <a:schemeClr val="bg1"/>
                              </a:solidFill>
                              <a:latin typeface="Cambria Math" panose="02040503050406030204" pitchFamily="18" charset="0"/>
                            </a:rPr>
                            <m:t> </m:t>
                          </m:r>
                          <m:r>
                            <m:rPr>
                              <m:sty m:val="p"/>
                            </m:rPr>
                            <a:rPr lang="en-US" sz="2400">
                              <a:solidFill>
                                <a:schemeClr val="bg1"/>
                              </a:solidFill>
                              <a:latin typeface="Cambria Math" panose="02040503050406030204" pitchFamily="18" charset="0"/>
                            </a:rPr>
                            <m:t>income</m:t>
                          </m:r>
                        </m:num>
                        <m:den>
                          <m:r>
                            <m:rPr>
                              <m:nor/>
                            </m:rPr>
                            <a:rPr lang="en-US" sz="2400">
                              <a:solidFill>
                                <a:schemeClr val="bg1"/>
                              </a:solidFill>
                              <a:latin typeface="Arial" panose="020B0604020202020204" pitchFamily="34" charset="0"/>
                              <a:cs typeface="Arial" panose="020B0604020202020204" pitchFamily="34" charset="0"/>
                            </a:rPr>
                            <m:t>Average</m:t>
                          </m:r>
                          <m:r>
                            <m:rPr>
                              <m:nor/>
                            </m:rPr>
                            <a:rPr lang="en-US" sz="2400">
                              <a:solidFill>
                                <a:schemeClr val="bg1"/>
                              </a:solidFill>
                              <a:latin typeface="Arial" panose="020B0604020202020204" pitchFamily="34" charset="0"/>
                              <a:cs typeface="Arial" panose="020B0604020202020204" pitchFamily="34" charset="0"/>
                            </a:rPr>
                            <m:t> </m:t>
                          </m:r>
                          <m:r>
                            <m:rPr>
                              <m:nor/>
                            </m:rPr>
                            <a:rPr lang="en-US" sz="2400">
                              <a:solidFill>
                                <a:schemeClr val="bg1"/>
                              </a:solidFill>
                              <a:latin typeface="Arial" panose="020B0604020202020204" pitchFamily="34" charset="0"/>
                              <a:cs typeface="Arial" panose="020B0604020202020204" pitchFamily="34" charset="0"/>
                            </a:rPr>
                            <m:t>stockholder</m:t>
                          </m:r>
                          <m:r>
                            <m:rPr>
                              <m:nor/>
                            </m:rPr>
                            <a:rPr lang="en-US" sz="2400" i="1">
                              <a:solidFill>
                                <a:schemeClr val="bg1"/>
                              </a:solidFill>
                              <a:latin typeface="Arial" panose="020B0604020202020204" pitchFamily="34" charset="0"/>
                              <a:cs typeface="Arial" panose="020B0604020202020204" pitchFamily="34" charset="0"/>
                            </a:rPr>
                            <m:t>′</m:t>
                          </m:r>
                          <m:r>
                            <m:rPr>
                              <m:nor/>
                            </m:rPr>
                            <a:rPr lang="en-US" sz="2400">
                              <a:solidFill>
                                <a:schemeClr val="bg1"/>
                              </a:solidFill>
                              <a:latin typeface="Arial" panose="020B0604020202020204" pitchFamily="34" charset="0"/>
                              <a:cs typeface="Arial" panose="020B0604020202020204" pitchFamily="34" charset="0"/>
                            </a:rPr>
                            <m:t>s</m:t>
                          </m:r>
                          <m:r>
                            <m:rPr>
                              <m:nor/>
                            </m:rPr>
                            <a:rPr lang="en-US" sz="2400">
                              <a:solidFill>
                                <a:schemeClr val="bg1"/>
                              </a:solidFill>
                              <a:latin typeface="Arial" panose="020B0604020202020204" pitchFamily="34" charset="0"/>
                              <a:cs typeface="Arial" panose="020B0604020202020204" pitchFamily="34" charset="0"/>
                            </a:rPr>
                            <m:t> </m:t>
                          </m:r>
                          <m:r>
                            <m:rPr>
                              <m:nor/>
                            </m:rPr>
                            <a:rPr lang="en-US" sz="2400">
                              <a:solidFill>
                                <a:schemeClr val="bg1"/>
                              </a:solidFill>
                              <a:latin typeface="Arial" panose="020B0604020202020204" pitchFamily="34" charset="0"/>
                              <a:cs typeface="Arial" panose="020B0604020202020204" pitchFamily="34" charset="0"/>
                            </a:rPr>
                            <m:t>equity</m:t>
                          </m:r>
                        </m:den>
                      </m:f>
                    </m:oMath>
                  </m:oMathPara>
                </a14:m>
                <a:endParaRPr lang="en-US" sz="2000" dirty="0">
                  <a:solidFill>
                    <a:schemeClr val="bg1"/>
                  </a:solidFill>
                  <a:latin typeface="Arial" panose="020B0604020202020204" pitchFamily="34" charset="0"/>
                  <a:cs typeface="Arial" panose="020B0604020202020204" pitchFamily="34" charset="0"/>
                </a:endParaRPr>
              </a:p>
            </p:txBody>
          </p:sp>
        </mc:Choice>
        <mc:Fallback xmlns="">
          <p:sp>
            <p:nvSpPr>
              <p:cNvPr id="8" name="Text 3">
                <a:extLst>
                  <a:ext uri="{FF2B5EF4-FFF2-40B4-BE49-F238E27FC236}">
                    <a16:creationId xmlns:a16="http://schemas.microsoft.com/office/drawing/2014/main" id="{4732EA25-9168-D307-4D85-C97EEB7E6CD4}"/>
                  </a:ext>
                </a:extLst>
              </p:cNvPr>
              <p:cNvSpPr>
                <a:spLocks noRot="1" noChangeAspect="1" noMove="1" noResize="1" noEditPoints="1" noAdjustHandles="1" noChangeArrowheads="1" noChangeShapeType="1" noTextEdit="1"/>
              </p:cNvSpPr>
              <p:nvPr/>
            </p:nvSpPr>
            <p:spPr>
              <a:xfrm>
                <a:off x="1382232" y="1651019"/>
                <a:ext cx="8335927" cy="682044"/>
              </a:xfrm>
              <a:prstGeom prst="rect">
                <a:avLst/>
              </a:prstGeom>
              <a:blipFill>
                <a:blip r:embed="rId3"/>
                <a:stretch>
                  <a:fillRect b="-4464"/>
                </a:stretch>
              </a:blipFill>
              <a:ln/>
            </p:spPr>
            <p:txBody>
              <a:bodyPr/>
              <a:lstStyle/>
              <a:p>
                <a:r>
                  <a:rPr lang="en-US">
                    <a:noFill/>
                  </a:rPr>
                  <a:t> </a:t>
                </a:r>
              </a:p>
            </p:txBody>
          </p:sp>
        </mc:Fallback>
      </mc:AlternateContent>
      <p:sp>
        <p:nvSpPr>
          <p:cNvPr id="9" name="Shape 4">
            <a:extLst>
              <a:ext uri="{FF2B5EF4-FFF2-40B4-BE49-F238E27FC236}">
                <a16:creationId xmlns:a16="http://schemas.microsoft.com/office/drawing/2014/main" id="{079645FB-BE26-6AA6-A169-E8733992E300}"/>
              </a:ext>
            </a:extLst>
          </p:cNvPr>
          <p:cNvSpPr/>
          <p:nvPr/>
        </p:nvSpPr>
        <p:spPr>
          <a:xfrm>
            <a:off x="457199" y="2905873"/>
            <a:ext cx="10926403" cy="594360"/>
          </a:xfrm>
          <a:prstGeom prst="rect">
            <a:avLst/>
          </a:prstGeom>
          <a:solidFill>
            <a:srgbClr val="F0FDF4"/>
          </a:solidFill>
          <a:ln w="9525">
            <a:solidFill>
              <a:srgbClr val="16A34A"/>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0" name="Text 5">
            <a:extLst>
              <a:ext uri="{FF2B5EF4-FFF2-40B4-BE49-F238E27FC236}">
                <a16:creationId xmlns:a16="http://schemas.microsoft.com/office/drawing/2014/main" id="{AB1B6641-5A93-1BFF-0EE8-5AC08A826957}"/>
              </a:ext>
            </a:extLst>
          </p:cNvPr>
          <p:cNvSpPr/>
          <p:nvPr/>
        </p:nvSpPr>
        <p:spPr>
          <a:xfrm>
            <a:off x="640079" y="2997313"/>
            <a:ext cx="10319381" cy="411480"/>
          </a:xfrm>
          <a:prstGeom prst="rect">
            <a:avLst/>
          </a:prstGeom>
          <a:noFill/>
          <a:ln/>
        </p:spPr>
        <p:txBody>
          <a:bodyPr wrap="square" rtlCol="0" anchor="ctr"/>
          <a:lstStyle/>
          <a:p>
            <a:pPr marL="0" indent="0">
              <a:buNone/>
            </a:pPr>
            <a:r>
              <a:rPr lang="ko-KR" sz="2000" dirty="0">
                <a:solidFill>
                  <a:srgbClr val="1F2937"/>
                </a:solidFill>
                <a:latin typeface="Arial" panose="020B0604020202020204" pitchFamily="34" charset="0"/>
                <a:ea typeface="맑은 고딕" pitchFamily="34" charset="-122"/>
                <a:cs typeface="Arial" panose="020B0604020202020204" pitchFamily="34" charset="0"/>
              </a:rPr>
              <a:t>주주 투자액 대비 이익을 얼마나 효과적으로 창출하는지 측정함</a:t>
            </a:r>
            <a:endParaRPr lang="en-US" sz="2000" dirty="0">
              <a:latin typeface="Arial" panose="020B0604020202020204" pitchFamily="34" charset="0"/>
              <a:cs typeface="Arial" panose="020B0604020202020204" pitchFamily="34" charset="0"/>
            </a:endParaRPr>
          </a:p>
        </p:txBody>
      </p:sp>
      <p:sp>
        <p:nvSpPr>
          <p:cNvPr id="11" name="Shape 6">
            <a:extLst>
              <a:ext uri="{FF2B5EF4-FFF2-40B4-BE49-F238E27FC236}">
                <a16:creationId xmlns:a16="http://schemas.microsoft.com/office/drawing/2014/main" id="{E38417EA-4571-2613-B144-CD5A7585EE8F}"/>
              </a:ext>
            </a:extLst>
          </p:cNvPr>
          <p:cNvSpPr/>
          <p:nvPr/>
        </p:nvSpPr>
        <p:spPr>
          <a:xfrm>
            <a:off x="457199" y="3764989"/>
            <a:ext cx="5218073" cy="1554480"/>
          </a:xfrm>
          <a:prstGeom prst="rect">
            <a:avLst/>
          </a:prstGeom>
          <a:solidFill>
            <a:srgbClr val="F3F4F6"/>
          </a:solidFill>
          <a:ln>
            <a:solidFill>
              <a:schemeClr val="bg1">
                <a:lumMod val="65000"/>
              </a:schemeClr>
            </a:solidFill>
          </a:ln>
        </p:spPr>
        <p:txBody>
          <a:bodyPr/>
          <a:lstStyle/>
          <a:p>
            <a:endParaRPr lang="en-US" sz="2800">
              <a:latin typeface="Arial" panose="020B0604020202020204" pitchFamily="34" charset="0"/>
              <a:cs typeface="Arial" panose="020B0604020202020204" pitchFamily="34" charset="0"/>
            </a:endParaRPr>
          </a:p>
        </p:txBody>
      </p:sp>
      <p:sp>
        <p:nvSpPr>
          <p:cNvPr id="12" name="Text 7">
            <a:extLst>
              <a:ext uri="{FF2B5EF4-FFF2-40B4-BE49-F238E27FC236}">
                <a16:creationId xmlns:a16="http://schemas.microsoft.com/office/drawing/2014/main" id="{733F4559-E739-2001-EA30-E3C71C29AF16}"/>
              </a:ext>
            </a:extLst>
          </p:cNvPr>
          <p:cNvSpPr/>
          <p:nvPr/>
        </p:nvSpPr>
        <p:spPr>
          <a:xfrm>
            <a:off x="548640" y="3810709"/>
            <a:ext cx="4980888" cy="365760"/>
          </a:xfrm>
          <a:prstGeom prst="rect">
            <a:avLst/>
          </a:prstGeom>
          <a:noFill/>
          <a:ln/>
        </p:spPr>
        <p:txBody>
          <a:bodyPr wrap="square" rtlCol="0" anchor="ctr"/>
          <a:lstStyle/>
          <a:p>
            <a:pPr marL="0" indent="0">
              <a:buNone/>
            </a:pPr>
            <a:r>
              <a:rPr lang="en-US" sz="2000" b="1" dirty="0">
                <a:solidFill>
                  <a:srgbClr val="1E3A5F"/>
                </a:solidFill>
                <a:latin typeface="Arial" panose="020B0604020202020204" pitchFamily="34" charset="0"/>
                <a:ea typeface="Calibri" pitchFamily="34" charset="-122"/>
                <a:cs typeface="Arial" panose="020B0604020202020204" pitchFamily="34" charset="0"/>
              </a:rPr>
              <a:t>Warren Buffett's Focus</a:t>
            </a:r>
            <a:endParaRPr lang="en-US" sz="2000" dirty="0">
              <a:latin typeface="Arial" panose="020B0604020202020204" pitchFamily="34" charset="0"/>
              <a:cs typeface="Arial" panose="020B0604020202020204" pitchFamily="34" charset="0"/>
            </a:endParaRPr>
          </a:p>
        </p:txBody>
      </p:sp>
      <p:sp>
        <p:nvSpPr>
          <p:cNvPr id="15" name="Text 8">
            <a:extLst>
              <a:ext uri="{FF2B5EF4-FFF2-40B4-BE49-F238E27FC236}">
                <a16:creationId xmlns:a16="http://schemas.microsoft.com/office/drawing/2014/main" id="{1E5D1537-71FA-0342-2D03-251B9814A897}"/>
              </a:ext>
            </a:extLst>
          </p:cNvPr>
          <p:cNvSpPr/>
          <p:nvPr/>
        </p:nvSpPr>
        <p:spPr>
          <a:xfrm>
            <a:off x="640080" y="4222189"/>
            <a:ext cx="4743702" cy="1005840"/>
          </a:xfrm>
          <a:prstGeom prst="rect">
            <a:avLst/>
          </a:prstGeom>
          <a:noFill/>
          <a:ln/>
        </p:spPr>
        <p:txBody>
          <a:bodyPr wrap="square" rtlCol="0" anchor="ctr"/>
          <a:lstStyle/>
          <a:p>
            <a:pPr marL="285750" indent="-285750">
              <a:buFont typeface="Arial" panose="020B0604020202020204" pitchFamily="34" charset="0"/>
              <a:buChar char="•"/>
            </a:pPr>
            <a:r>
              <a:rPr lang="ko-KR" b="1" dirty="0">
                <a:solidFill>
                  <a:srgbClr val="1F2937"/>
                </a:solidFill>
                <a:latin typeface="Arial" panose="020B0604020202020204" pitchFamily="34" charset="0"/>
                <a:ea typeface="맑은 고딕" pitchFamily="34" charset="-122"/>
                <a:cs typeface="Arial" panose="020B0604020202020204" pitchFamily="34" charset="0"/>
              </a:rPr>
              <a:t>ROE가 높으면서 부채가 낮거나 적정한 기업</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ko-KR" i="1" dirty="0">
                <a:solidFill>
                  <a:srgbClr val="1F2937"/>
                </a:solidFill>
                <a:latin typeface="Arial" panose="020B0604020202020204" pitchFamily="34" charset="0"/>
                <a:ea typeface="맑은 고딕" pitchFamily="34" charset="-122"/>
                <a:cs typeface="Arial" panose="020B0604020202020204" pitchFamily="34" charset="0"/>
              </a:rPr>
              <a:t>높은 부채는 ROE를 인위적으로 부풀릴 수 있음</a:t>
            </a:r>
            <a:endParaRPr lang="en-US" dirty="0">
              <a:latin typeface="Arial" panose="020B0604020202020204" pitchFamily="34" charset="0"/>
              <a:cs typeface="Arial" panose="020B0604020202020204" pitchFamily="34" charset="0"/>
            </a:endParaRPr>
          </a:p>
        </p:txBody>
      </p:sp>
      <p:sp>
        <p:nvSpPr>
          <p:cNvPr id="16" name="Shape 9">
            <a:extLst>
              <a:ext uri="{FF2B5EF4-FFF2-40B4-BE49-F238E27FC236}">
                <a16:creationId xmlns:a16="http://schemas.microsoft.com/office/drawing/2014/main" id="{01C77352-C686-E1FC-473F-1A3C50914C2C}"/>
              </a:ext>
            </a:extLst>
          </p:cNvPr>
          <p:cNvSpPr/>
          <p:nvPr/>
        </p:nvSpPr>
        <p:spPr>
          <a:xfrm>
            <a:off x="6133246" y="3755420"/>
            <a:ext cx="5218073" cy="1554480"/>
          </a:xfrm>
          <a:prstGeom prst="rect">
            <a:avLst/>
          </a:prstGeom>
          <a:solidFill>
            <a:srgbClr val="FEF2F2"/>
          </a:solidFill>
          <a:ln w="12700">
            <a:solidFill>
              <a:srgbClr val="DC2626"/>
            </a:solidFill>
            <a:prstDash val="solid"/>
          </a:ln>
        </p:spPr>
        <p:txBody>
          <a:bodyPr/>
          <a:lstStyle/>
          <a:p>
            <a:endParaRPr lang="en-US" sz="2800">
              <a:latin typeface="Arial" panose="020B0604020202020204" pitchFamily="34" charset="0"/>
              <a:cs typeface="Arial" panose="020B0604020202020204" pitchFamily="34" charset="0"/>
            </a:endParaRPr>
          </a:p>
        </p:txBody>
      </p:sp>
      <p:sp>
        <p:nvSpPr>
          <p:cNvPr id="17" name="Text 10">
            <a:extLst>
              <a:ext uri="{FF2B5EF4-FFF2-40B4-BE49-F238E27FC236}">
                <a16:creationId xmlns:a16="http://schemas.microsoft.com/office/drawing/2014/main" id="{BD7AFE52-F5F0-50E4-FF5B-3E7FA22ECEB0}"/>
              </a:ext>
            </a:extLst>
          </p:cNvPr>
          <p:cNvSpPr/>
          <p:nvPr/>
        </p:nvSpPr>
        <p:spPr>
          <a:xfrm>
            <a:off x="6224687" y="3801140"/>
            <a:ext cx="4980888" cy="365760"/>
          </a:xfrm>
          <a:prstGeom prst="rect">
            <a:avLst/>
          </a:prstGeom>
          <a:noFill/>
          <a:ln/>
        </p:spPr>
        <p:txBody>
          <a:bodyPr wrap="square" rtlCol="0" anchor="ctr"/>
          <a:lstStyle/>
          <a:p>
            <a:pPr marL="0" indent="0">
              <a:buNone/>
            </a:pPr>
            <a:r>
              <a:rPr lang="en-US" sz="2000" b="1" dirty="0">
                <a:solidFill>
                  <a:srgbClr val="DC2626"/>
                </a:solidFill>
                <a:latin typeface="Arial" panose="020B0604020202020204" pitchFamily="34" charset="0"/>
                <a:ea typeface="Calibri" pitchFamily="34" charset="-122"/>
                <a:cs typeface="Arial" panose="020B0604020202020204" pitchFamily="34" charset="0"/>
              </a:rPr>
              <a:t>Cautions</a:t>
            </a:r>
            <a:endParaRPr lang="en-US" sz="2000" dirty="0">
              <a:latin typeface="Arial" panose="020B0604020202020204" pitchFamily="34" charset="0"/>
              <a:cs typeface="Arial" panose="020B0604020202020204" pitchFamily="34" charset="0"/>
            </a:endParaRPr>
          </a:p>
        </p:txBody>
      </p:sp>
      <p:sp>
        <p:nvSpPr>
          <p:cNvPr id="18" name="Text 11">
            <a:extLst>
              <a:ext uri="{FF2B5EF4-FFF2-40B4-BE49-F238E27FC236}">
                <a16:creationId xmlns:a16="http://schemas.microsoft.com/office/drawing/2014/main" id="{3CD2D324-A5D0-1C0C-2443-DA39C5755F57}"/>
              </a:ext>
            </a:extLst>
          </p:cNvPr>
          <p:cNvSpPr/>
          <p:nvPr/>
        </p:nvSpPr>
        <p:spPr>
          <a:xfrm>
            <a:off x="6224687" y="4212620"/>
            <a:ext cx="4980888" cy="1005840"/>
          </a:xfrm>
          <a:prstGeom prst="rect">
            <a:avLst/>
          </a:prstGeom>
          <a:noFill/>
          <a:ln/>
        </p:spPr>
        <p:txBody>
          <a:bodyPr wrap="square" rtlCol="0" anchor="ctr"/>
          <a:lstStyle/>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부채를 늘리면 ROE를 높일 수 있음</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과도한 부채는 파산 위험을 높임</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ko-KR" dirty="0">
                <a:solidFill>
                  <a:srgbClr val="1F2937"/>
                </a:solidFill>
                <a:latin typeface="Arial" panose="020B0604020202020204" pitchFamily="34" charset="0"/>
                <a:ea typeface="맑은 고딕" pitchFamily="34" charset="-122"/>
                <a:cs typeface="Arial" panose="020B0604020202020204" pitchFamily="34" charset="0"/>
              </a:rPr>
              <a:t>High ROE ≠ 레버리지에 의한 것이라면 항상 좋은 것은 아님</a:t>
            </a:r>
            <a:endParaRPr lang="en-US" dirty="0">
              <a:latin typeface="Arial" panose="020B0604020202020204" pitchFamily="34" charset="0"/>
              <a:cs typeface="Arial" panose="020B0604020202020204" pitchFamily="34" charset="0"/>
            </a:endParaRPr>
          </a:p>
        </p:txBody>
      </p:sp>
      <p:sp>
        <p:nvSpPr>
          <p:cNvPr id="19" name="Shape 12">
            <a:extLst>
              <a:ext uri="{FF2B5EF4-FFF2-40B4-BE49-F238E27FC236}">
                <a16:creationId xmlns:a16="http://schemas.microsoft.com/office/drawing/2014/main" id="{14D84227-A456-B04B-9A24-16719F44D73C}"/>
              </a:ext>
            </a:extLst>
          </p:cNvPr>
          <p:cNvSpPr/>
          <p:nvPr/>
        </p:nvSpPr>
        <p:spPr>
          <a:xfrm>
            <a:off x="457199" y="5509794"/>
            <a:ext cx="10926403" cy="731520"/>
          </a:xfrm>
          <a:prstGeom prst="rect">
            <a:avLst/>
          </a:prstGeom>
          <a:solidFill>
            <a:srgbClr val="F0F9FF"/>
          </a:solidFill>
          <a:ln>
            <a:solidFill>
              <a:srgbClr val="135BD6"/>
            </a:solidFill>
          </a:ln>
        </p:spPr>
        <p:txBody>
          <a:bodyPr/>
          <a:lstStyle/>
          <a:p>
            <a:endParaRPr lang="en-US" sz="2800">
              <a:latin typeface="Arial" panose="020B0604020202020204" pitchFamily="34" charset="0"/>
              <a:cs typeface="Arial" panose="020B0604020202020204" pitchFamily="34" charset="0"/>
            </a:endParaRPr>
          </a:p>
        </p:txBody>
      </p:sp>
      <p:sp>
        <p:nvSpPr>
          <p:cNvPr id="20" name="Text 13">
            <a:extLst>
              <a:ext uri="{FF2B5EF4-FFF2-40B4-BE49-F238E27FC236}">
                <a16:creationId xmlns:a16="http://schemas.microsoft.com/office/drawing/2014/main" id="{1139317C-CF49-8D00-81E3-0F1D5360410A}"/>
              </a:ext>
            </a:extLst>
          </p:cNvPr>
          <p:cNvSpPr/>
          <p:nvPr/>
        </p:nvSpPr>
        <p:spPr>
          <a:xfrm>
            <a:off x="640079" y="5646954"/>
            <a:ext cx="10319381" cy="457200"/>
          </a:xfrm>
          <a:prstGeom prst="rect">
            <a:avLst/>
          </a:prstGeom>
          <a:noFill/>
          <a:ln/>
        </p:spPr>
        <p:txBody>
          <a:bodyPr wrap="square" rtlCol="0" anchor="ctr"/>
          <a:lstStyle/>
          <a:p>
            <a:pPr marL="0" indent="0">
              <a:buNone/>
            </a:pPr>
            <a:r>
              <a:rPr lang="ko-KR" i="1" dirty="0">
                <a:latin typeface="Arial" panose="020B0604020202020204" pitchFamily="34" charset="0"/>
                <a:ea typeface="맑은 고딕" pitchFamily="34" charset="-122"/>
                <a:cs typeface="Arial" panose="020B0604020202020204" pitchFamily="34" charset="0"/>
              </a:rPr>
              <a:t>Balance Sheet 금액을 Income Statement 금액과 비교할 때는 평균 잔액(기초 + 기말) / 2 을 사용함</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74786"/>
      </p:ext>
    </p:extLst>
  </p:cSld>
  <p:clrMapOvr>
    <a:masterClrMapping/>
  </p:clrMapOvr>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18157</TotalTime>
  <Words>4692</Words>
  <Application>Microsoft Office PowerPoint</Application>
  <PresentationFormat>Widescreen</PresentationFormat>
  <Paragraphs>714</Paragraphs>
  <Slides>51</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Avenir</vt:lpstr>
      <vt:lpstr>Camria math</vt:lpstr>
      <vt:lpstr>맑은 고딕</vt:lpstr>
      <vt:lpstr>맑은 고딕</vt:lpstr>
      <vt:lpstr>Aptos</vt:lpstr>
      <vt:lpstr>Arial</vt:lpstr>
      <vt:lpstr>Calibri</vt:lpstr>
      <vt:lpstr>Cambria Math</vt:lpstr>
      <vt:lpstr>Georgia</vt:lpstr>
      <vt:lpstr>Times New Roman</vt:lpstr>
      <vt:lpstr>CBA</vt:lpstr>
      <vt:lpstr>Office Theme</vt:lpstr>
      <vt:lpstr>1_Office Theme</vt:lpstr>
      <vt:lpstr>Chapter 5: Financial Statement Analysis - Ratios</vt:lpstr>
      <vt:lpstr>Table of Contents (목차)</vt:lpstr>
      <vt:lpstr>PowerPoint Presentation</vt:lpstr>
      <vt:lpstr>Vertical &amp; Horizontal Analysis</vt:lpstr>
      <vt:lpstr>What is Financial Statement Analysis?</vt:lpstr>
      <vt:lpstr>Vertical Analysis – Common-Size Statement</vt:lpstr>
      <vt:lpstr>Horizontal Analysis – Trend Analysis Over Time</vt:lpstr>
      <vt:lpstr>PowerPoint Presentation</vt:lpstr>
      <vt:lpstr>Return on Equity (ROE)</vt:lpstr>
      <vt:lpstr>Return on Assets (ROA) – De-Levered ROA</vt:lpstr>
      <vt:lpstr>Standard ROA vs. De-Levered ROA</vt:lpstr>
      <vt:lpstr>Return on Financial Leverage (ROFL)</vt:lpstr>
      <vt:lpstr>Trade-Off Between Profit Margin &amp; Asset Turnover</vt:lpstr>
      <vt:lpstr>Further Disaggregation of Profit Margin (PM)</vt:lpstr>
      <vt:lpstr>ROA Disaggregation</vt:lpstr>
      <vt:lpstr>ROE Decomposition – The DuPont Model</vt:lpstr>
      <vt:lpstr>ROE Decomposition – The DuPont Model</vt:lpstr>
      <vt:lpstr>How Debt Can Increase ROE</vt:lpstr>
      <vt:lpstr>Capital Structure and ROE</vt:lpstr>
      <vt:lpstr>Capital Structure and ROE</vt:lpstr>
      <vt:lpstr>Downside Risk of Leverage</vt:lpstr>
      <vt:lpstr>Matching Capital Structure to Strategy</vt:lpstr>
      <vt:lpstr>PowerPoint Presentation</vt:lpstr>
      <vt:lpstr>Liquidity Analysis</vt:lpstr>
      <vt:lpstr>Solvency Analysis</vt:lpstr>
      <vt:lpstr>Altman Z-Score (1968)</vt:lpstr>
      <vt:lpstr>Working Capital Requirements</vt:lpstr>
      <vt:lpstr>Traditional View – Working Capital as Liquidity</vt:lpstr>
      <vt:lpstr>Source-of-Funds View –         The Working Capital Requirement</vt:lpstr>
      <vt:lpstr>The Cycle of Cash Lag</vt:lpstr>
      <vt:lpstr>Negative Working Capital:  Risk vs. The ‘Walmart’ Advantage</vt:lpstr>
      <vt:lpstr>Summary – Key Takeaways on Working Capital</vt:lpstr>
      <vt:lpstr>Limitations of Ratio Analysis</vt:lpstr>
      <vt:lpstr>The Blind Spot 1: GAAP - Measurability</vt:lpstr>
      <vt:lpstr>The Blind Spot 2: Historical Cost vs. Market Reality</vt:lpstr>
      <vt:lpstr>Structural Distortions: The Comparability Problem</vt:lpstr>
      <vt:lpstr>Ratios Are a Means to an End</vt:lpstr>
      <vt:lpstr>The Enlightened Analyst: Synthesis</vt:lpstr>
      <vt:lpstr>Analyzing &amp; Interpreting Core Operating Activities</vt:lpstr>
      <vt:lpstr>Bifurcating the Business Model</vt:lpstr>
      <vt:lpstr>The Metric of True Efficiency: RNOA</vt:lpstr>
      <vt:lpstr>The Numerator: Purifying the Profit (NOPAT)</vt:lpstr>
      <vt:lpstr>Calculating NOPAT</vt:lpstr>
      <vt:lpstr>Case Study: PepsiCo (2020)</vt:lpstr>
      <vt:lpstr>PepsiCo: The NOPAT Adjustment</vt:lpstr>
      <vt:lpstr>The Denominator: Capital at Work (NOA)</vt:lpstr>
      <vt:lpstr>PepsiCo: Isolating Operating Capital</vt:lpstr>
      <vt:lpstr>The Verdict: PepsiCo's Operating Efficiency</vt:lpstr>
      <vt:lpstr>Signal vs. Noise: RNOA vs. ROE</vt:lpstr>
      <vt:lpstr>The Analyst's Checklist</vt:lpstr>
      <vt:lpstr>Clarity in Capital</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240</cp:revision>
  <dcterms:created xsi:type="dcterms:W3CDTF">2017-10-25T17:52:39Z</dcterms:created>
  <dcterms:modified xsi:type="dcterms:W3CDTF">2026-07-15T22:19:59Z</dcterms:modified>
</cp:coreProperties>
</file>